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5"/>
  </p:notesMasterIdLst>
  <p:handoutMasterIdLst>
    <p:handoutMasterId r:id="rId66"/>
  </p:handoutMasterIdLst>
  <p:sldIdLst>
    <p:sldId id="619" r:id="rId2"/>
    <p:sldId id="506" r:id="rId3"/>
    <p:sldId id="623" r:id="rId4"/>
    <p:sldId id="582" r:id="rId5"/>
    <p:sldId id="621" r:id="rId6"/>
    <p:sldId id="622" r:id="rId7"/>
    <p:sldId id="620" r:id="rId8"/>
    <p:sldId id="518" r:id="rId9"/>
    <p:sldId id="507" r:id="rId10"/>
    <p:sldId id="364" r:id="rId11"/>
    <p:sldId id="467" r:id="rId12"/>
    <p:sldId id="265" r:id="rId13"/>
    <p:sldId id="285" r:id="rId14"/>
    <p:sldId id="326" r:id="rId15"/>
    <p:sldId id="380" r:id="rId16"/>
    <p:sldId id="377" r:id="rId17"/>
    <p:sldId id="547" r:id="rId18"/>
    <p:sldId id="570" r:id="rId19"/>
    <p:sldId id="546" r:id="rId20"/>
    <p:sldId id="538" r:id="rId21"/>
    <p:sldId id="569" r:id="rId22"/>
    <p:sldId id="617" r:id="rId23"/>
    <p:sldId id="549" r:id="rId24"/>
    <p:sldId id="571" r:id="rId25"/>
    <p:sldId id="541" r:id="rId26"/>
    <p:sldId id="605" r:id="rId27"/>
    <p:sldId id="606" r:id="rId28"/>
    <p:sldId id="607" r:id="rId29"/>
    <p:sldId id="552" r:id="rId30"/>
    <p:sldId id="573" r:id="rId31"/>
    <p:sldId id="611" r:id="rId32"/>
    <p:sldId id="574" r:id="rId33"/>
    <p:sldId id="550" r:id="rId34"/>
    <p:sldId id="612" r:id="rId35"/>
    <p:sldId id="613" r:id="rId36"/>
    <p:sldId id="554" r:id="rId37"/>
    <p:sldId id="553" r:id="rId38"/>
    <p:sldId id="614" r:id="rId39"/>
    <p:sldId id="543" r:id="rId40"/>
    <p:sldId id="544" r:id="rId41"/>
    <p:sldId id="615" r:id="rId42"/>
    <p:sldId id="545" r:id="rId43"/>
    <p:sldId id="616" r:id="rId44"/>
    <p:sldId id="527" r:id="rId45"/>
    <p:sldId id="531" r:id="rId46"/>
    <p:sldId id="528" r:id="rId47"/>
    <p:sldId id="529" r:id="rId48"/>
    <p:sldId id="276" r:id="rId49"/>
    <p:sldId id="277" r:id="rId50"/>
    <p:sldId id="532" r:id="rId51"/>
    <p:sldId id="535" r:id="rId52"/>
    <p:sldId id="537" r:id="rId53"/>
    <p:sldId id="471" r:id="rId54"/>
    <p:sldId id="472" r:id="rId55"/>
    <p:sldId id="479" r:id="rId56"/>
    <p:sldId id="565" r:id="rId57"/>
    <p:sldId id="566" r:id="rId58"/>
    <p:sldId id="556" r:id="rId59"/>
    <p:sldId id="481" r:id="rId60"/>
    <p:sldId id="482" r:id="rId61"/>
    <p:sldId id="483" r:id="rId62"/>
    <p:sldId id="484" r:id="rId63"/>
    <p:sldId id="485" r:id="rId6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71" autoAdjust="0"/>
    <p:restoredTop sz="93871" autoAdjust="0"/>
  </p:normalViewPr>
  <p:slideViewPr>
    <p:cSldViewPr>
      <p:cViewPr varScale="1">
        <p:scale>
          <a:sx n="114" d="100"/>
          <a:sy n="114" d="100"/>
        </p:scale>
        <p:origin x="520" y="168"/>
      </p:cViewPr>
      <p:guideLst>
        <p:guide orient="horz" pos="2160"/>
        <p:guide pos="3840"/>
      </p:guideLst>
    </p:cSldViewPr>
  </p:slideViewPr>
  <p:outlineViewPr>
    <p:cViewPr>
      <p:scale>
        <a:sx n="33" d="100"/>
        <a:sy n="33" d="100"/>
      </p:scale>
      <p:origin x="0" y="45330"/>
    </p:cViewPr>
  </p:outlineViewPr>
  <p:notesTextViewPr>
    <p:cViewPr>
      <p:scale>
        <a:sx n="100" d="100"/>
        <a:sy n="100" d="100"/>
      </p:scale>
      <p:origin x="0" y="0"/>
    </p:cViewPr>
  </p:notesTextViewPr>
  <p:sorterViewPr>
    <p:cViewPr>
      <p:scale>
        <a:sx n="100" d="100"/>
        <a:sy n="100" d="100"/>
      </p:scale>
      <p:origin x="0" y="4896"/>
    </p:cViewPr>
  </p:sorterViewPr>
  <p:notesViewPr>
    <p:cSldViewPr>
      <p:cViewPr varScale="1">
        <p:scale>
          <a:sx n="37" d="100"/>
          <a:sy n="37" d="100"/>
        </p:scale>
        <p:origin x="-1090" y="-53"/>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8E9696B-7102-EF8A-4D52-61D3F4D85E5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5123" name="Rectangle 3">
            <a:extLst>
              <a:ext uri="{FF2B5EF4-FFF2-40B4-BE49-F238E27FC236}">
                <a16:creationId xmlns:a16="http://schemas.microsoft.com/office/drawing/2014/main" id="{3FF6D353-4A07-B27E-342C-0A9896E4CE57}"/>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7D634144-A2C6-312D-E517-143587E2A291}"/>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5125" name="Rectangle 5">
            <a:extLst>
              <a:ext uri="{FF2B5EF4-FFF2-40B4-BE49-F238E27FC236}">
                <a16:creationId xmlns:a16="http://schemas.microsoft.com/office/drawing/2014/main" id="{D8E83A64-E973-C5F0-446D-02C3C4821D22}"/>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fld id="{EB4626F4-0B43-4A62-8897-CD3B59E5D2D0}"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28.36041" units="1/cm"/>
          <inkml:channelProperty channel="Y" name="resolution" value="28.34646" units="1/cm"/>
        </inkml:channelProperties>
      </inkml:inkSource>
      <inkml:timestamp xml:id="ts0" timeString="2020-02-18T02:18:17.155"/>
    </inkml:context>
    <inkml:brush xml:id="br0">
      <inkml:brushProperty name="width" value="0.08819" units="cm"/>
      <inkml:brushProperty name="height" value="0.35278" units="cm"/>
      <inkml:brushProperty name="color" value="#FF00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0,'18'0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F36FCE82-48C8-0B1B-00EC-995301F1A1F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4099" name="Rectangle 3">
            <a:extLst>
              <a:ext uri="{FF2B5EF4-FFF2-40B4-BE49-F238E27FC236}">
                <a16:creationId xmlns:a16="http://schemas.microsoft.com/office/drawing/2014/main" id="{8E795195-C0F1-7C84-E5E0-9671BA15EE10}"/>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kumimoji="1" sz="1200">
                <a:latin typeface="Times New Roman" pitchFamily="18" charset="0"/>
              </a:defRPr>
            </a:lvl1pPr>
          </a:lstStyle>
          <a:p>
            <a:pPr>
              <a:defRPr/>
            </a:pPr>
            <a:endParaRPr lang="en-US" altLang="zh-CN"/>
          </a:p>
        </p:txBody>
      </p:sp>
      <p:sp>
        <p:nvSpPr>
          <p:cNvPr id="14340" name="Rectangle 4">
            <a:extLst>
              <a:ext uri="{FF2B5EF4-FFF2-40B4-BE49-F238E27FC236}">
                <a16:creationId xmlns:a16="http://schemas.microsoft.com/office/drawing/2014/main" id="{7E60A2CB-08D6-B176-D390-93B0466C2CD9}"/>
              </a:ext>
            </a:extLst>
          </p:cNvPr>
          <p:cNvSpPr>
            <a:spLocks noGrp="1" noRot="1" noChangeAspect="1" noChangeArrowheads="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F934075C-A208-C779-C6A6-5D9109F19CB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2" name="Rectangle 6">
            <a:extLst>
              <a:ext uri="{FF2B5EF4-FFF2-40B4-BE49-F238E27FC236}">
                <a16:creationId xmlns:a16="http://schemas.microsoft.com/office/drawing/2014/main" id="{C101B1BA-4478-79D2-2E4D-42D4F9137A23}"/>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1" sz="1200">
                <a:latin typeface="Times New Roman" pitchFamily="18" charset="0"/>
              </a:defRPr>
            </a:lvl1pPr>
          </a:lstStyle>
          <a:p>
            <a:pPr>
              <a:defRPr/>
            </a:pPr>
            <a:endParaRPr lang="en-US" altLang="zh-CN"/>
          </a:p>
        </p:txBody>
      </p:sp>
      <p:sp>
        <p:nvSpPr>
          <p:cNvPr id="4103" name="Rectangle 7">
            <a:extLst>
              <a:ext uri="{FF2B5EF4-FFF2-40B4-BE49-F238E27FC236}">
                <a16:creationId xmlns:a16="http://schemas.microsoft.com/office/drawing/2014/main" id="{08A5C077-C714-A46A-2964-9FC87FC5FFB8}"/>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1" sz="1200" smtClean="0">
                <a:latin typeface="Times New Roman" panose="02020603050405020304" pitchFamily="18" charset="0"/>
              </a:defRPr>
            </a:lvl1pPr>
          </a:lstStyle>
          <a:p>
            <a:pPr>
              <a:defRPr/>
            </a:pPr>
            <a:fld id="{28EEF0BF-E476-4696-9F74-99EFF97684A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9C226C49-192C-BB4E-49A5-62FBA8BAB5C2}"/>
              </a:ext>
            </a:extLst>
          </p:cNvPr>
          <p:cNvGrpSpPr>
            <a:grpSpLocks/>
          </p:cNvGrpSpPr>
          <p:nvPr/>
        </p:nvGrpSpPr>
        <p:grpSpPr bwMode="auto">
          <a:xfrm>
            <a:off x="421217" y="2438401"/>
            <a:ext cx="11590867" cy="1052513"/>
            <a:chOff x="199" y="1536"/>
            <a:chExt cx="5476" cy="663"/>
          </a:xfrm>
        </p:grpSpPr>
        <p:sp>
          <p:nvSpPr>
            <p:cNvPr id="3" name="Rectangle 10">
              <a:extLst>
                <a:ext uri="{FF2B5EF4-FFF2-40B4-BE49-F238E27FC236}">
                  <a16:creationId xmlns:a16="http://schemas.microsoft.com/office/drawing/2014/main" id="{7AF88354-5E4C-444A-23C1-5A4C67DE0005}"/>
                </a:ext>
              </a:extLst>
            </p:cNvPr>
            <p:cNvSpPr>
              <a:spLocks noChangeArrowheads="1"/>
            </p:cNvSpPr>
            <p:nvPr/>
          </p:nvSpPr>
          <p:spPr bwMode="auto">
            <a:xfrm>
              <a:off x="400" y="1536"/>
              <a:ext cx="20" cy="663"/>
            </a:xfrm>
            <a:prstGeom prst="rect">
              <a:avLst/>
            </a:prstGeom>
            <a:solidFill>
              <a:schemeClr val="accent2">
                <a:lumMod val="40000"/>
                <a:lumOff val="60000"/>
              </a:schemeClr>
            </a:solidFill>
            <a:ln w="9525">
              <a:gradFill>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scaled="0"/>
              </a:gradFill>
              <a:miter lim="800000"/>
              <a:headEnd/>
              <a:tailEnd/>
            </a:ln>
            <a:effectLst/>
          </p:spPr>
          <p:txBody>
            <a:bodyPr wrap="none" anchor="ctr"/>
            <a:lstStyle/>
            <a:p>
              <a:pPr eaLnBrk="1" hangingPunct="1">
                <a:defRPr/>
              </a:pPr>
              <a:endParaRPr lang="zh-CN" altLang="en-US"/>
            </a:p>
          </p:txBody>
        </p:sp>
        <p:sp>
          <p:nvSpPr>
            <p:cNvPr id="4" name="Rectangle 11">
              <a:extLst>
                <a:ext uri="{FF2B5EF4-FFF2-40B4-BE49-F238E27FC236}">
                  <a16:creationId xmlns:a16="http://schemas.microsoft.com/office/drawing/2014/main" id="{2F22945E-761E-BAB9-C064-5D462AF980A5}"/>
                </a:ext>
              </a:extLst>
            </p:cNvPr>
            <p:cNvSpPr>
              <a:spLocks noChangeArrowheads="1"/>
            </p:cNvSpPr>
            <p:nvPr/>
          </p:nvSpPr>
          <p:spPr bwMode="auto">
            <a:xfrm flipV="1">
              <a:off x="199" y="2054"/>
              <a:ext cx="5476" cy="35"/>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0"/>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grpSp>
      <p:sp>
        <p:nvSpPr>
          <p:cNvPr id="458764" name="Rectangle 12"/>
          <p:cNvSpPr>
            <a:spLocks noGrp="1" noChangeArrowheads="1"/>
          </p:cNvSpPr>
          <p:nvPr>
            <p:ph type="ctrTitle"/>
          </p:nvPr>
        </p:nvSpPr>
        <p:spPr>
          <a:xfrm>
            <a:off x="1320800" y="1676400"/>
            <a:ext cx="10363200" cy="1462088"/>
          </a:xfrm>
        </p:spPr>
        <p:txBody>
          <a:bodyPr/>
          <a:lstStyle>
            <a:lvl1pPr>
              <a:defRPr/>
            </a:lvl1pPr>
          </a:lstStyle>
          <a:p>
            <a:r>
              <a:rPr lang="zh-CN" altLang="en-US"/>
              <a:t>单击此处编辑母版标题样式</a:t>
            </a:r>
          </a:p>
        </p:txBody>
      </p:sp>
      <p:sp>
        <p:nvSpPr>
          <p:cNvPr id="458765"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5" name="Rectangle 14">
            <a:extLst>
              <a:ext uri="{FF2B5EF4-FFF2-40B4-BE49-F238E27FC236}">
                <a16:creationId xmlns:a16="http://schemas.microsoft.com/office/drawing/2014/main" id="{80C55FD1-4A39-CB37-FD2B-45CFC8E3BCDB}"/>
              </a:ext>
            </a:extLst>
          </p:cNvPr>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6" name="Rectangle 15">
            <a:extLst>
              <a:ext uri="{FF2B5EF4-FFF2-40B4-BE49-F238E27FC236}">
                <a16:creationId xmlns:a16="http://schemas.microsoft.com/office/drawing/2014/main" id="{9C49D0DE-F4EB-016B-ED29-87103FCCC2F1}"/>
              </a:ext>
            </a:extLst>
          </p:cNvPr>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7" name="Rectangle 16">
            <a:extLst>
              <a:ext uri="{FF2B5EF4-FFF2-40B4-BE49-F238E27FC236}">
                <a16:creationId xmlns:a16="http://schemas.microsoft.com/office/drawing/2014/main" id="{E04DF359-8F68-CA73-7DC3-51CE6367A76A}"/>
              </a:ext>
            </a:extLst>
          </p:cNvPr>
          <p:cNvSpPr>
            <a:spLocks noGrp="1" noChangeArrowheads="1"/>
          </p:cNvSpPr>
          <p:nvPr>
            <p:ph type="sldNum" sz="quarter" idx="12"/>
          </p:nvPr>
        </p:nvSpPr>
        <p:spPr>
          <a:xfrm>
            <a:off x="9144000" y="6248400"/>
            <a:ext cx="2540000" cy="457200"/>
          </a:xfrm>
        </p:spPr>
        <p:txBody>
          <a:bodyPr/>
          <a:lstStyle>
            <a:lvl1pPr>
              <a:defRPr smtClean="0">
                <a:solidFill>
                  <a:schemeClr val="bg2"/>
                </a:solidFill>
              </a:defRPr>
            </a:lvl1pPr>
          </a:lstStyle>
          <a:p>
            <a:pPr>
              <a:defRPr/>
            </a:pPr>
            <a:fld id="{768ABBE2-8A1B-41F0-93B2-313419364BF1}" type="slidenum">
              <a:rPr lang="zh-CN" altLang="en-US"/>
              <a:pPr>
                <a:defRPr/>
              </a:pPr>
              <a:t>‹#›</a:t>
            </a:fld>
            <a:endParaRPr lang="en-US" altLang="zh-CN"/>
          </a:p>
        </p:txBody>
      </p:sp>
    </p:spTree>
    <p:extLst>
      <p:ext uri="{BB962C8B-B14F-4D97-AF65-F5344CB8AC3E}">
        <p14:creationId xmlns:p14="http://schemas.microsoft.com/office/powerpoint/2010/main" val="3426451662"/>
      </p:ext>
    </p:extLst>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5376E48-13B3-9E96-63DC-D04975E2E03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645257BD-A9F7-1D13-E433-9E8C15669C3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28F2CB39-4C1B-B93A-006D-FFE3BB79D093}"/>
              </a:ext>
            </a:extLst>
          </p:cNvPr>
          <p:cNvSpPr>
            <a:spLocks noGrp="1" noChangeArrowheads="1"/>
          </p:cNvSpPr>
          <p:nvPr>
            <p:ph type="sldNum" sz="quarter" idx="12"/>
          </p:nvPr>
        </p:nvSpPr>
        <p:spPr>
          <a:ln/>
        </p:spPr>
        <p:txBody>
          <a:bodyPr/>
          <a:lstStyle>
            <a:lvl1pPr>
              <a:defRPr/>
            </a:lvl1pPr>
          </a:lstStyle>
          <a:p>
            <a:pPr>
              <a:defRPr/>
            </a:pPr>
            <a:fld id="{08F42258-43CB-40CF-80FB-7E3907DD5308}" type="slidenum">
              <a:rPr lang="zh-CN" altLang="en-US"/>
              <a:pPr>
                <a:defRPr/>
              </a:pPr>
              <a:t>‹#›</a:t>
            </a:fld>
            <a:endParaRPr lang="en-US" altLang="zh-CN"/>
          </a:p>
        </p:txBody>
      </p:sp>
    </p:spTree>
    <p:extLst>
      <p:ext uri="{BB962C8B-B14F-4D97-AF65-F5344CB8AC3E}">
        <p14:creationId xmlns:p14="http://schemas.microsoft.com/office/powerpoint/2010/main" val="2375253983"/>
      </p:ext>
    </p:extLst>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75523FD3-CA23-B15D-AEF5-DA9D8755CDC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406C2B7C-F8A6-3579-C3B5-CFF4DD88CF5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6E829F90-C809-3490-FFDA-BDBA867CBF12}"/>
              </a:ext>
            </a:extLst>
          </p:cNvPr>
          <p:cNvSpPr>
            <a:spLocks noGrp="1" noChangeArrowheads="1"/>
          </p:cNvSpPr>
          <p:nvPr>
            <p:ph type="sldNum" sz="quarter" idx="12"/>
          </p:nvPr>
        </p:nvSpPr>
        <p:spPr>
          <a:ln/>
        </p:spPr>
        <p:txBody>
          <a:bodyPr/>
          <a:lstStyle>
            <a:lvl1pPr>
              <a:defRPr/>
            </a:lvl1pPr>
          </a:lstStyle>
          <a:p>
            <a:pPr>
              <a:defRPr/>
            </a:pPr>
            <a:fld id="{D9F88C66-AA8E-462D-B151-42A7CEC3042D}" type="slidenum">
              <a:rPr lang="zh-CN" altLang="en-US"/>
              <a:pPr>
                <a:defRPr/>
              </a:pPr>
              <a:t>‹#›</a:t>
            </a:fld>
            <a:endParaRPr lang="en-US" altLang="zh-CN"/>
          </a:p>
        </p:txBody>
      </p:sp>
    </p:spTree>
    <p:extLst>
      <p:ext uri="{BB962C8B-B14F-4D97-AF65-F5344CB8AC3E}">
        <p14:creationId xmlns:p14="http://schemas.microsoft.com/office/powerpoint/2010/main" val="2034671335"/>
      </p:ext>
    </p:extLst>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534584" y="214313"/>
            <a:ext cx="10405533" cy="5918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1">
            <a:extLst>
              <a:ext uri="{FF2B5EF4-FFF2-40B4-BE49-F238E27FC236}">
                <a16:creationId xmlns:a16="http://schemas.microsoft.com/office/drawing/2014/main" id="{071E301E-C8C5-9BE3-D10C-DA8D8D4B1E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7CC9EB8C-1B71-6112-8661-B4C13ECE81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0D4A1979-C872-6E44-FDB4-1CD86550E356}"/>
              </a:ext>
            </a:extLst>
          </p:cNvPr>
          <p:cNvSpPr>
            <a:spLocks noGrp="1" noChangeArrowheads="1"/>
          </p:cNvSpPr>
          <p:nvPr>
            <p:ph type="sldNum" sz="quarter" idx="12"/>
          </p:nvPr>
        </p:nvSpPr>
        <p:spPr>
          <a:ln/>
        </p:spPr>
        <p:txBody>
          <a:bodyPr/>
          <a:lstStyle>
            <a:lvl1pPr>
              <a:defRPr/>
            </a:lvl1pPr>
          </a:lstStyle>
          <a:p>
            <a:pPr>
              <a:defRPr/>
            </a:pPr>
            <a:fld id="{9A969D8B-D1E6-4BF3-9E9D-746B6978D548}" type="slidenum">
              <a:rPr lang="zh-CN" altLang="en-US"/>
              <a:pPr>
                <a:defRPr/>
              </a:pPr>
              <a:t>‹#›</a:t>
            </a:fld>
            <a:endParaRPr lang="en-US" altLang="zh-CN"/>
          </a:p>
        </p:txBody>
      </p:sp>
    </p:spTree>
    <p:extLst>
      <p:ext uri="{BB962C8B-B14F-4D97-AF65-F5344CB8AC3E}">
        <p14:creationId xmlns:p14="http://schemas.microsoft.com/office/powerpoint/2010/main" val="1284400248"/>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latin typeface="华文新魏" pitchFamily="2" charset="-122"/>
                <a:ea typeface="华文新魏"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华文新魏" pitchFamily="2" charset="-122"/>
                <a:ea typeface="华文新魏" pitchFamily="2" charset="-122"/>
              </a:defRPr>
            </a:lvl1pPr>
            <a:lvl2pPr>
              <a:defRPr>
                <a:latin typeface="华文新魏" pitchFamily="2" charset="-122"/>
                <a:ea typeface="华文新魏" pitchFamily="2" charset="-122"/>
              </a:defRPr>
            </a:lvl2pPr>
            <a:lvl3pPr>
              <a:defRPr>
                <a:latin typeface="华文新魏" pitchFamily="2" charset="-122"/>
                <a:ea typeface="华文新魏" pitchFamily="2" charset="-122"/>
              </a:defRPr>
            </a:lvl3pPr>
            <a:lvl4pPr>
              <a:defRPr>
                <a:latin typeface="华文新魏" pitchFamily="2" charset="-122"/>
                <a:ea typeface="华文新魏" pitchFamily="2" charset="-122"/>
              </a:defRPr>
            </a:lvl4pPr>
            <a:lvl5pPr>
              <a:defRPr>
                <a:latin typeface="华文新魏" pitchFamily="2" charset="-122"/>
                <a:ea typeface="华文新魏"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11">
            <a:extLst>
              <a:ext uri="{FF2B5EF4-FFF2-40B4-BE49-F238E27FC236}">
                <a16:creationId xmlns:a16="http://schemas.microsoft.com/office/drawing/2014/main" id="{151C2EF8-E7B5-4302-FB75-8183A71678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7C856587-DD5A-89E2-45AD-425219F871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9F18C24B-740F-CCE4-A089-FF3BA0594162}"/>
              </a:ext>
            </a:extLst>
          </p:cNvPr>
          <p:cNvSpPr>
            <a:spLocks noGrp="1" noChangeArrowheads="1"/>
          </p:cNvSpPr>
          <p:nvPr>
            <p:ph type="sldNum" sz="quarter" idx="12"/>
          </p:nvPr>
        </p:nvSpPr>
        <p:spPr>
          <a:ln/>
        </p:spPr>
        <p:txBody>
          <a:bodyPr/>
          <a:lstStyle>
            <a:lvl1pPr>
              <a:defRPr/>
            </a:lvl1pPr>
          </a:lstStyle>
          <a:p>
            <a:pPr>
              <a:defRPr/>
            </a:pPr>
            <a:fld id="{ED80C4B3-8F2A-48F0-960E-BDDF223B1CC3}" type="slidenum">
              <a:rPr lang="zh-CN" altLang="en-US"/>
              <a:pPr>
                <a:defRPr/>
              </a:pPr>
              <a:t>‹#›</a:t>
            </a:fld>
            <a:endParaRPr lang="en-US" altLang="zh-CN"/>
          </a:p>
        </p:txBody>
      </p:sp>
    </p:spTree>
    <p:extLst>
      <p:ext uri="{BB962C8B-B14F-4D97-AF65-F5344CB8AC3E}">
        <p14:creationId xmlns:p14="http://schemas.microsoft.com/office/powerpoint/2010/main" val="3784279881"/>
      </p:ext>
    </p:extLst>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2"/>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9504069A-BDA6-040B-D152-39096B0044A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a:extLst>
              <a:ext uri="{FF2B5EF4-FFF2-40B4-BE49-F238E27FC236}">
                <a16:creationId xmlns:a16="http://schemas.microsoft.com/office/drawing/2014/main" id="{36C8D66B-8CBD-14F4-5731-6422FEA569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9F35BA56-1B38-BA1C-36CF-633BDB5BFD86}"/>
              </a:ext>
            </a:extLst>
          </p:cNvPr>
          <p:cNvSpPr>
            <a:spLocks noGrp="1" noChangeArrowheads="1"/>
          </p:cNvSpPr>
          <p:nvPr>
            <p:ph type="sldNum" sz="quarter" idx="12"/>
          </p:nvPr>
        </p:nvSpPr>
        <p:spPr>
          <a:ln/>
        </p:spPr>
        <p:txBody>
          <a:bodyPr/>
          <a:lstStyle>
            <a:lvl1pPr>
              <a:defRPr/>
            </a:lvl1pPr>
          </a:lstStyle>
          <a:p>
            <a:pPr>
              <a:defRPr/>
            </a:pPr>
            <a:fld id="{2EEE5BBE-C29F-4EDE-B024-8491FEF99ABA}" type="slidenum">
              <a:rPr lang="zh-CN" altLang="en-US"/>
              <a:pPr>
                <a:defRPr/>
              </a:pPr>
              <a:t>‹#›</a:t>
            </a:fld>
            <a:endParaRPr lang="en-US" altLang="zh-CN"/>
          </a:p>
        </p:txBody>
      </p:sp>
    </p:spTree>
    <p:extLst>
      <p:ext uri="{BB962C8B-B14F-4D97-AF65-F5344CB8AC3E}">
        <p14:creationId xmlns:p14="http://schemas.microsoft.com/office/powerpoint/2010/main" val="3813232740"/>
      </p:ext>
    </p:extLst>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新魏" pitchFamily="2" charset="-122"/>
                <a:ea typeface="华文新魏" pitchFamily="2" charset="-122"/>
              </a:defRPr>
            </a:lvl1pPr>
          </a:lstStyle>
          <a:p>
            <a:r>
              <a:rPr lang="zh-CN" altLang="en-US" dirty="0"/>
              <a:t>单击此处编辑母版标题样式</a:t>
            </a:r>
          </a:p>
        </p:txBody>
      </p:sp>
      <p:sp>
        <p:nvSpPr>
          <p:cNvPr id="3" name="内容占位符 2"/>
          <p:cNvSpPr>
            <a:spLocks noGrp="1"/>
          </p:cNvSpPr>
          <p:nvPr>
            <p:ph sz="half" idx="1"/>
          </p:nvPr>
        </p:nvSpPr>
        <p:spPr>
          <a:xfrm>
            <a:off x="1576917" y="2017713"/>
            <a:ext cx="5080000" cy="4114800"/>
          </a:xfrm>
        </p:spPr>
        <p:txBody>
          <a:bodyPr/>
          <a:lstStyle>
            <a:lvl1pPr>
              <a:defRPr sz="2800">
                <a:latin typeface="华文新魏" pitchFamily="2" charset="-122"/>
                <a:ea typeface="华文新魏" pitchFamily="2" charset="-122"/>
              </a:defRPr>
            </a:lvl1pPr>
            <a:lvl2pPr>
              <a:defRPr sz="2400">
                <a:latin typeface="华文新魏" pitchFamily="2" charset="-122"/>
                <a:ea typeface="华文新魏" pitchFamily="2" charset="-122"/>
              </a:defRPr>
            </a:lvl2pPr>
            <a:lvl3pPr>
              <a:defRPr sz="2000">
                <a:latin typeface="华文新魏" pitchFamily="2" charset="-122"/>
                <a:ea typeface="华文新魏" pitchFamily="2" charset="-122"/>
              </a:defRPr>
            </a:lvl3pPr>
            <a:lvl4pPr>
              <a:defRPr sz="1800">
                <a:latin typeface="华文新魏" pitchFamily="2" charset="-122"/>
                <a:ea typeface="华文新魏" pitchFamily="2" charset="-122"/>
              </a:defRPr>
            </a:lvl4pPr>
            <a:lvl5pPr>
              <a:defRPr sz="1800">
                <a:latin typeface="华文新魏" pitchFamily="2" charset="-122"/>
                <a:ea typeface="华文新魏"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6860117" y="2017713"/>
            <a:ext cx="5080000" cy="4114800"/>
          </a:xfrm>
        </p:spPr>
        <p:txBody>
          <a:bodyPr/>
          <a:lstStyle>
            <a:lvl1pPr>
              <a:defRPr sz="2800">
                <a:latin typeface="华文新魏" pitchFamily="2" charset="-122"/>
                <a:ea typeface="华文新魏" pitchFamily="2" charset="-122"/>
              </a:defRPr>
            </a:lvl1pPr>
            <a:lvl2pPr>
              <a:defRPr sz="2400">
                <a:latin typeface="华文新魏" pitchFamily="2" charset="-122"/>
                <a:ea typeface="华文新魏" pitchFamily="2" charset="-122"/>
              </a:defRPr>
            </a:lvl2pPr>
            <a:lvl3pPr>
              <a:defRPr sz="2000">
                <a:latin typeface="华文新魏" pitchFamily="2" charset="-122"/>
                <a:ea typeface="华文新魏" pitchFamily="2" charset="-122"/>
              </a:defRPr>
            </a:lvl3pPr>
            <a:lvl4pPr>
              <a:defRPr sz="1800">
                <a:latin typeface="华文新魏" pitchFamily="2" charset="-122"/>
                <a:ea typeface="华文新魏" pitchFamily="2" charset="-122"/>
              </a:defRPr>
            </a:lvl4pPr>
            <a:lvl5pPr>
              <a:defRPr sz="1800">
                <a:latin typeface="华文新魏" pitchFamily="2" charset="-122"/>
                <a:ea typeface="华文新魏" pitchFamily="2"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Rectangle 11">
            <a:extLst>
              <a:ext uri="{FF2B5EF4-FFF2-40B4-BE49-F238E27FC236}">
                <a16:creationId xmlns:a16="http://schemas.microsoft.com/office/drawing/2014/main" id="{A5A99138-3E11-E1A3-6546-0567892A833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153F98DB-8974-16F4-906D-33D98E8B90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EAF5E4C1-B417-3149-D922-C53243934770}"/>
              </a:ext>
            </a:extLst>
          </p:cNvPr>
          <p:cNvSpPr>
            <a:spLocks noGrp="1" noChangeArrowheads="1"/>
          </p:cNvSpPr>
          <p:nvPr>
            <p:ph type="sldNum" sz="quarter" idx="12"/>
          </p:nvPr>
        </p:nvSpPr>
        <p:spPr>
          <a:ln/>
        </p:spPr>
        <p:txBody>
          <a:bodyPr/>
          <a:lstStyle>
            <a:lvl1pPr>
              <a:defRPr/>
            </a:lvl1pPr>
          </a:lstStyle>
          <a:p>
            <a:pPr>
              <a:defRPr/>
            </a:pPr>
            <a:fld id="{30A2CB79-99E1-4F90-B519-E93FDA8FAA93}" type="slidenum">
              <a:rPr lang="zh-CN" altLang="en-US"/>
              <a:pPr>
                <a:defRPr/>
              </a:pPr>
              <a:t>‹#›</a:t>
            </a:fld>
            <a:endParaRPr lang="en-US" altLang="zh-CN"/>
          </a:p>
        </p:txBody>
      </p:sp>
    </p:spTree>
    <p:extLst>
      <p:ext uri="{BB962C8B-B14F-4D97-AF65-F5344CB8AC3E}">
        <p14:creationId xmlns:p14="http://schemas.microsoft.com/office/powerpoint/2010/main" val="1829325577"/>
      </p:ext>
    </p:extLst>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7"/>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4"/>
            <a:ext cx="5386917"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0" y="1535114"/>
            <a:ext cx="5389033"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29462AC8-D4A2-BF89-2976-181FEBB5D85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a:extLst>
              <a:ext uri="{FF2B5EF4-FFF2-40B4-BE49-F238E27FC236}">
                <a16:creationId xmlns:a16="http://schemas.microsoft.com/office/drawing/2014/main" id="{8D690ADE-DC2B-3471-5CD6-D0D12E880C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3802A167-ADB9-37C2-5442-A02C9C555B98}"/>
              </a:ext>
            </a:extLst>
          </p:cNvPr>
          <p:cNvSpPr>
            <a:spLocks noGrp="1" noChangeArrowheads="1"/>
          </p:cNvSpPr>
          <p:nvPr>
            <p:ph type="sldNum" sz="quarter" idx="12"/>
          </p:nvPr>
        </p:nvSpPr>
        <p:spPr>
          <a:ln/>
        </p:spPr>
        <p:txBody>
          <a:bodyPr/>
          <a:lstStyle>
            <a:lvl1pPr>
              <a:defRPr/>
            </a:lvl1pPr>
          </a:lstStyle>
          <a:p>
            <a:pPr>
              <a:defRPr/>
            </a:pPr>
            <a:fld id="{DF0DBF4C-12DF-4630-9B4E-ACB24012F4CF}" type="slidenum">
              <a:rPr lang="zh-CN" altLang="en-US"/>
              <a:pPr>
                <a:defRPr/>
              </a:pPr>
              <a:t>‹#›</a:t>
            </a:fld>
            <a:endParaRPr lang="en-US" altLang="zh-CN"/>
          </a:p>
        </p:txBody>
      </p:sp>
    </p:spTree>
    <p:extLst>
      <p:ext uri="{BB962C8B-B14F-4D97-AF65-F5344CB8AC3E}">
        <p14:creationId xmlns:p14="http://schemas.microsoft.com/office/powerpoint/2010/main" val="2381574676"/>
      </p:ext>
    </p:extLst>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B4072462-3DE9-6F4B-6A63-5CE99FE85E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a:extLst>
              <a:ext uri="{FF2B5EF4-FFF2-40B4-BE49-F238E27FC236}">
                <a16:creationId xmlns:a16="http://schemas.microsoft.com/office/drawing/2014/main" id="{45A42201-957A-5BEC-C5D9-C0FC4459640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5F2C0409-7294-3034-60DF-2B109B69F82E}"/>
              </a:ext>
            </a:extLst>
          </p:cNvPr>
          <p:cNvSpPr>
            <a:spLocks noGrp="1" noChangeArrowheads="1"/>
          </p:cNvSpPr>
          <p:nvPr>
            <p:ph type="sldNum" sz="quarter" idx="12"/>
          </p:nvPr>
        </p:nvSpPr>
        <p:spPr>
          <a:ln/>
        </p:spPr>
        <p:txBody>
          <a:bodyPr/>
          <a:lstStyle>
            <a:lvl1pPr>
              <a:defRPr/>
            </a:lvl1pPr>
          </a:lstStyle>
          <a:p>
            <a:pPr>
              <a:defRPr/>
            </a:pPr>
            <a:fld id="{8FFFE799-3EDE-4837-B681-33F515D82B86}" type="slidenum">
              <a:rPr lang="zh-CN" altLang="en-US"/>
              <a:pPr>
                <a:defRPr/>
              </a:pPr>
              <a:t>‹#›</a:t>
            </a:fld>
            <a:endParaRPr lang="en-US" altLang="zh-CN"/>
          </a:p>
        </p:txBody>
      </p:sp>
    </p:spTree>
    <p:extLst>
      <p:ext uri="{BB962C8B-B14F-4D97-AF65-F5344CB8AC3E}">
        <p14:creationId xmlns:p14="http://schemas.microsoft.com/office/powerpoint/2010/main" val="3865572688"/>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0B7CF9D4-DCFE-AF77-6877-5B53B758958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a:extLst>
              <a:ext uri="{FF2B5EF4-FFF2-40B4-BE49-F238E27FC236}">
                <a16:creationId xmlns:a16="http://schemas.microsoft.com/office/drawing/2014/main" id="{BBF2C299-C5DD-80A5-39B7-BCA40C76728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690EF732-3CD0-6863-BAE6-DC19D2A59E6E}"/>
              </a:ext>
            </a:extLst>
          </p:cNvPr>
          <p:cNvSpPr>
            <a:spLocks noGrp="1" noChangeArrowheads="1"/>
          </p:cNvSpPr>
          <p:nvPr>
            <p:ph type="sldNum" sz="quarter" idx="12"/>
          </p:nvPr>
        </p:nvSpPr>
        <p:spPr>
          <a:ln/>
        </p:spPr>
        <p:txBody>
          <a:bodyPr/>
          <a:lstStyle>
            <a:lvl1pPr>
              <a:defRPr/>
            </a:lvl1pPr>
          </a:lstStyle>
          <a:p>
            <a:pPr>
              <a:defRPr/>
            </a:pPr>
            <a:fld id="{24522F3D-2360-4BBB-AAFD-FA07B8084233}" type="slidenum">
              <a:rPr lang="zh-CN" altLang="en-US"/>
              <a:pPr>
                <a:defRPr/>
              </a:pPr>
              <a:t>‹#›</a:t>
            </a:fld>
            <a:endParaRPr lang="en-US" altLang="zh-CN"/>
          </a:p>
        </p:txBody>
      </p:sp>
    </p:spTree>
    <p:extLst>
      <p:ext uri="{BB962C8B-B14F-4D97-AF65-F5344CB8AC3E}">
        <p14:creationId xmlns:p14="http://schemas.microsoft.com/office/powerpoint/2010/main" val="1107282708"/>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1"/>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9C3F2C02-223F-4605-E203-615B4A623AE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CCBB63EB-0A6E-C10D-B0F3-5835C5C7A6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4ED8FD8C-F1C0-8AC4-104E-6A783E439765}"/>
              </a:ext>
            </a:extLst>
          </p:cNvPr>
          <p:cNvSpPr>
            <a:spLocks noGrp="1" noChangeArrowheads="1"/>
          </p:cNvSpPr>
          <p:nvPr>
            <p:ph type="sldNum" sz="quarter" idx="12"/>
          </p:nvPr>
        </p:nvSpPr>
        <p:spPr>
          <a:ln/>
        </p:spPr>
        <p:txBody>
          <a:bodyPr/>
          <a:lstStyle>
            <a:lvl1pPr>
              <a:defRPr/>
            </a:lvl1pPr>
          </a:lstStyle>
          <a:p>
            <a:pPr>
              <a:defRPr/>
            </a:pPr>
            <a:fld id="{BA24131B-79DC-40AF-ACBF-BE450DD4FF4E}" type="slidenum">
              <a:rPr lang="zh-CN" altLang="en-US"/>
              <a:pPr>
                <a:defRPr/>
              </a:pPr>
              <a:t>‹#›</a:t>
            </a:fld>
            <a:endParaRPr lang="en-US" altLang="zh-CN"/>
          </a:p>
        </p:txBody>
      </p:sp>
    </p:spTree>
    <p:extLst>
      <p:ext uri="{BB962C8B-B14F-4D97-AF65-F5344CB8AC3E}">
        <p14:creationId xmlns:p14="http://schemas.microsoft.com/office/powerpoint/2010/main" val="1588914081"/>
      </p:ext>
    </p:extLst>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1"/>
            <a:ext cx="7315200" cy="566739"/>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9"/>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CB867913-7AD4-448C-9E15-7C8B210F9D2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a:extLst>
              <a:ext uri="{FF2B5EF4-FFF2-40B4-BE49-F238E27FC236}">
                <a16:creationId xmlns:a16="http://schemas.microsoft.com/office/drawing/2014/main" id="{26C891F2-6418-CC78-AEFC-4E7182A302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EA6447AE-C7DB-B5BC-59D2-47658C28EF0D}"/>
              </a:ext>
            </a:extLst>
          </p:cNvPr>
          <p:cNvSpPr>
            <a:spLocks noGrp="1" noChangeArrowheads="1"/>
          </p:cNvSpPr>
          <p:nvPr>
            <p:ph type="sldNum" sz="quarter" idx="12"/>
          </p:nvPr>
        </p:nvSpPr>
        <p:spPr>
          <a:ln/>
        </p:spPr>
        <p:txBody>
          <a:bodyPr/>
          <a:lstStyle>
            <a:lvl1pPr>
              <a:defRPr/>
            </a:lvl1pPr>
          </a:lstStyle>
          <a:p>
            <a:pPr>
              <a:defRPr/>
            </a:pPr>
            <a:fld id="{360550C4-6482-4887-97FC-66F7D68A9828}" type="slidenum">
              <a:rPr lang="zh-CN" altLang="en-US"/>
              <a:pPr>
                <a:defRPr/>
              </a:pPr>
              <a:t>‹#›</a:t>
            </a:fld>
            <a:endParaRPr lang="en-US" altLang="zh-CN"/>
          </a:p>
        </p:txBody>
      </p:sp>
    </p:spTree>
    <p:extLst>
      <p:ext uri="{BB962C8B-B14F-4D97-AF65-F5344CB8AC3E}">
        <p14:creationId xmlns:p14="http://schemas.microsoft.com/office/powerpoint/2010/main" val="715253070"/>
      </p:ext>
    </p:extLst>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a:extLst>
              <a:ext uri="{FF2B5EF4-FFF2-40B4-BE49-F238E27FC236}">
                <a16:creationId xmlns:a16="http://schemas.microsoft.com/office/drawing/2014/main" id="{A033564C-947B-A8FD-47B1-4AE060FBE732}"/>
              </a:ext>
            </a:extLst>
          </p:cNvPr>
          <p:cNvSpPr>
            <a:spLocks noChangeArrowheads="1"/>
          </p:cNvSpPr>
          <p:nvPr/>
        </p:nvSpPr>
        <p:spPr bwMode="gray">
          <a:xfrm>
            <a:off x="1016000" y="990601"/>
            <a:ext cx="42333" cy="1052513"/>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7" name="Rectangle 8">
            <a:extLst>
              <a:ext uri="{FF2B5EF4-FFF2-40B4-BE49-F238E27FC236}">
                <a16:creationId xmlns:a16="http://schemas.microsoft.com/office/drawing/2014/main" id="{199DD3AE-04DF-E3DF-3EED-3364FB763449}"/>
              </a:ext>
            </a:extLst>
          </p:cNvPr>
          <p:cNvSpPr>
            <a:spLocks noChangeArrowheads="1"/>
          </p:cNvSpPr>
          <p:nvPr/>
        </p:nvSpPr>
        <p:spPr bwMode="gray">
          <a:xfrm>
            <a:off x="590551" y="1781175"/>
            <a:ext cx="10968567" cy="31750"/>
          </a:xfrm>
          <a:prstGeom prst="rect">
            <a:avLst/>
          </a:prstGeom>
          <a:gradFill rotWithShape="0">
            <a:gsLst>
              <a:gs pos="0">
                <a:srgbClr val="FBE4AE"/>
              </a:gs>
              <a:gs pos="13000">
                <a:srgbClr val="BD922A"/>
              </a:gs>
              <a:gs pos="21001">
                <a:srgbClr val="BD922A"/>
              </a:gs>
              <a:gs pos="63000">
                <a:srgbClr val="FBE4AE"/>
              </a:gs>
              <a:gs pos="67000">
                <a:srgbClr val="BD922A"/>
              </a:gs>
              <a:gs pos="69000">
                <a:srgbClr val="835E17"/>
              </a:gs>
              <a:gs pos="82001">
                <a:srgbClr val="A28949"/>
              </a:gs>
              <a:gs pos="100000">
                <a:srgbClr val="FAE3B7"/>
              </a:gs>
            </a:gsLst>
            <a:lin ang="5400000"/>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en-US" sz="2400"/>
          </a:p>
        </p:txBody>
      </p:sp>
      <p:sp>
        <p:nvSpPr>
          <p:cNvPr id="1028" name="Rectangle 9">
            <a:extLst>
              <a:ext uri="{FF2B5EF4-FFF2-40B4-BE49-F238E27FC236}">
                <a16:creationId xmlns:a16="http://schemas.microsoft.com/office/drawing/2014/main" id="{9B344279-407D-B0B7-A56E-E9134449BD0C}"/>
              </a:ext>
            </a:extLst>
          </p:cNvPr>
          <p:cNvSpPr>
            <a:spLocks noGrp="1" noChangeArrowheads="1"/>
          </p:cNvSpPr>
          <p:nvPr>
            <p:ph type="title"/>
          </p:nvPr>
        </p:nvSpPr>
        <p:spPr bwMode="auto">
          <a:xfrm>
            <a:off x="1534585" y="214314"/>
            <a:ext cx="10390716"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9" name="Rectangle 10">
            <a:extLst>
              <a:ext uri="{FF2B5EF4-FFF2-40B4-BE49-F238E27FC236}">
                <a16:creationId xmlns:a16="http://schemas.microsoft.com/office/drawing/2014/main" id="{7AE3232C-22C4-F1BC-E964-1F29D2D34492}"/>
              </a:ext>
            </a:extLst>
          </p:cNvPr>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57739" name="Rectangle 11">
            <a:extLst>
              <a:ext uri="{FF2B5EF4-FFF2-40B4-BE49-F238E27FC236}">
                <a16:creationId xmlns:a16="http://schemas.microsoft.com/office/drawing/2014/main" id="{FB5350A2-F0E4-88F6-D9F8-AF1A07380FCA}"/>
              </a:ext>
            </a:extLst>
          </p:cNvPr>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zh-CN"/>
          </a:p>
        </p:txBody>
      </p:sp>
      <p:sp>
        <p:nvSpPr>
          <p:cNvPr id="457740" name="Rectangle 12">
            <a:extLst>
              <a:ext uri="{FF2B5EF4-FFF2-40B4-BE49-F238E27FC236}">
                <a16:creationId xmlns:a16="http://schemas.microsoft.com/office/drawing/2014/main" id="{970A575F-AB05-3F15-7C87-85C9ED09C263}"/>
              </a:ext>
            </a:extLst>
          </p:cNvPr>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457741" name="Rectangle 13">
            <a:extLst>
              <a:ext uri="{FF2B5EF4-FFF2-40B4-BE49-F238E27FC236}">
                <a16:creationId xmlns:a16="http://schemas.microsoft.com/office/drawing/2014/main" id="{F22BE395-1F40-B61C-1917-958A2FE0D08E}"/>
              </a:ext>
            </a:extLst>
          </p:cNvPr>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8092BA1A-A453-48F4-B9B0-A2A124839B62}"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7"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ransition advClick="0"/>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liao@xmu.edu.cn&#65292;1360091123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ftp://121.192.180.66/"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4">
            <a:extLst>
              <a:ext uri="{FF2B5EF4-FFF2-40B4-BE49-F238E27FC236}">
                <a16:creationId xmlns:a16="http://schemas.microsoft.com/office/drawing/2014/main" id="{9F3DE80B-EE51-9CEE-2108-A802C813ABD1}"/>
              </a:ext>
            </a:extLst>
          </p:cNvPr>
          <p:cNvSpPr>
            <a:spLocks noGrp="1" noChangeArrowheads="1"/>
          </p:cNvSpPr>
          <p:nvPr>
            <p:ph type="ctrTitle"/>
          </p:nvPr>
        </p:nvSpPr>
        <p:spPr/>
        <p:txBody>
          <a:bodyPr/>
          <a:lstStyle/>
          <a:p>
            <a:r>
              <a:rPr lang="zh-CN" altLang="en-US" b="1">
                <a:latin typeface="华文楷体" panose="02010600040101010101" pitchFamily="2" charset="-122"/>
                <a:ea typeface="华文楷体" panose="02010600040101010101" pitchFamily="2" charset="-122"/>
              </a:rPr>
              <a:t>编译技术</a:t>
            </a:r>
          </a:p>
        </p:txBody>
      </p:sp>
      <p:sp>
        <p:nvSpPr>
          <p:cNvPr id="16386" name="副标题 5">
            <a:extLst>
              <a:ext uri="{FF2B5EF4-FFF2-40B4-BE49-F238E27FC236}">
                <a16:creationId xmlns:a16="http://schemas.microsoft.com/office/drawing/2014/main" id="{2A37E6EB-25F9-9340-92C8-13FB1CE2EEC1}"/>
              </a:ext>
            </a:extLst>
          </p:cNvPr>
          <p:cNvSpPr>
            <a:spLocks noGrp="1" noChangeArrowheads="1"/>
          </p:cNvSpPr>
          <p:nvPr>
            <p:ph type="subTitle" idx="1"/>
          </p:nvPr>
        </p:nvSpPr>
        <p:spPr>
          <a:xfrm>
            <a:off x="2208214" y="3501008"/>
            <a:ext cx="7704137" cy="2880742"/>
          </a:xfrm>
        </p:spPr>
        <p:txBody>
          <a:bodyPr/>
          <a:lstStyle/>
          <a:p>
            <a:r>
              <a:rPr lang="zh-CN" altLang="en-US" sz="2400" b="1" dirty="0">
                <a:latin typeface="华文楷体" panose="02010600040101010101" pitchFamily="2" charset="-122"/>
                <a:ea typeface="华文楷体" panose="02010600040101010101" pitchFamily="2" charset="-122"/>
              </a:rPr>
              <a:t>廖明宏</a:t>
            </a:r>
            <a:endParaRPr lang="en-US" altLang="zh-CN" sz="24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西部片区</a:t>
            </a:r>
            <a:r>
              <a:rPr lang="en-US" altLang="zh-CN" sz="2400" b="1" dirty="0">
                <a:latin typeface="华文楷体" panose="02010600040101010101" pitchFamily="2" charset="-122"/>
                <a:ea typeface="华文楷体" panose="02010600040101010101" pitchFamily="2" charset="-122"/>
              </a:rPr>
              <a:t>1</a:t>
            </a:r>
            <a:r>
              <a:rPr lang="zh-CN" altLang="en-US" sz="2400" b="1" dirty="0">
                <a:latin typeface="华文楷体" panose="02010600040101010101" pitchFamily="2" charset="-122"/>
                <a:ea typeface="华文楷体" panose="02010600040101010101" pitchFamily="2" charset="-122"/>
              </a:rPr>
              <a:t>号楼</a:t>
            </a:r>
            <a:r>
              <a:rPr lang="en-US" altLang="zh-CN" sz="2400" b="1" dirty="0">
                <a:latin typeface="华文楷体" panose="02010600040101010101" pitchFamily="2" charset="-122"/>
                <a:ea typeface="华文楷体" panose="02010600040101010101" pitchFamily="2" charset="-122"/>
              </a:rPr>
              <a:t>309</a:t>
            </a:r>
            <a:r>
              <a:rPr lang="zh-CN" altLang="en-US" sz="2400" b="1" dirty="0">
                <a:latin typeface="华文楷体" panose="02010600040101010101" pitchFamily="2" charset="-122"/>
                <a:ea typeface="华文楷体" panose="02010600040101010101" pitchFamily="2" charset="-122"/>
              </a:rPr>
              <a:t>室</a:t>
            </a:r>
            <a:endParaRPr lang="en-US" altLang="zh-CN" sz="2400" b="1" dirty="0">
              <a:latin typeface="华文楷体" panose="02010600040101010101" pitchFamily="2" charset="-122"/>
              <a:ea typeface="华文楷体" panose="02010600040101010101" pitchFamily="2" charset="-122"/>
            </a:endParaRPr>
          </a:p>
          <a:p>
            <a:r>
              <a:rPr lang="en-US" altLang="zh-CN" sz="2400" b="1" dirty="0">
                <a:latin typeface="华文楷体" panose="02010600040101010101" pitchFamily="2" charset="-122"/>
                <a:ea typeface="华文楷体" panose="02010600040101010101" pitchFamily="2" charset="-122"/>
                <a:hlinkClick r:id="rId2"/>
              </a:rPr>
              <a:t>liao@xmu.edu.cn</a:t>
            </a:r>
            <a:r>
              <a:rPr lang="zh-CN" altLang="en-US" sz="2400" b="1" dirty="0">
                <a:latin typeface="华文楷体" panose="02010600040101010101" pitchFamily="2" charset="-122"/>
                <a:ea typeface="华文楷体" panose="02010600040101010101" pitchFamily="2" charset="-122"/>
                <a:hlinkClick r:id="rId2"/>
              </a:rPr>
              <a:t>，</a:t>
            </a:r>
            <a:r>
              <a:rPr lang="en-US" altLang="zh-CN" sz="2400" b="1" dirty="0">
                <a:latin typeface="华文楷体" panose="02010600040101010101" pitchFamily="2" charset="-122"/>
                <a:ea typeface="华文楷体" panose="02010600040101010101" pitchFamily="2" charset="-122"/>
              </a:rPr>
              <a:t>13600911231</a:t>
            </a:r>
          </a:p>
          <a:p>
            <a:r>
              <a:rPr lang="zh-CN" altLang="en-US" sz="2400" b="1" dirty="0">
                <a:latin typeface="华文楷体" panose="02010600040101010101" pitchFamily="2" charset="-122"/>
                <a:ea typeface="华文楷体" panose="02010600040101010101" pitchFamily="2" charset="-122"/>
              </a:rPr>
              <a:t>助教：李文博，</a:t>
            </a:r>
            <a:r>
              <a:rPr lang="en-US" altLang="zh-CN" sz="2400" b="1" dirty="0">
                <a:latin typeface="华文楷体" panose="02010600040101010101" pitchFamily="2" charset="-122"/>
                <a:ea typeface="华文楷体" panose="02010600040101010101" pitchFamily="2" charset="-122"/>
              </a:rPr>
              <a:t>15359312750</a:t>
            </a:r>
            <a:endParaRPr lang="en-US" altLang="zh-CN" sz="1800" b="1" dirty="0">
              <a:latin typeface="华文楷体" panose="02010600040101010101" pitchFamily="2" charset="-122"/>
              <a:ea typeface="华文楷体" panose="02010600040101010101" pitchFamily="2" charset="-122"/>
            </a:endParaRPr>
          </a:p>
          <a:p>
            <a:r>
              <a:rPr lang="zh-CN" altLang="en-US" sz="2400" b="1" dirty="0">
                <a:latin typeface="华文楷体" panose="02010600040101010101" pitchFamily="2" charset="-122"/>
                <a:ea typeface="华文楷体" panose="02010600040101010101" pitchFamily="2" charset="-122"/>
              </a:rPr>
              <a:t>     庄婉如，</a:t>
            </a:r>
            <a:r>
              <a:rPr lang="en-US" altLang="zh-CN" sz="2400" b="1" dirty="0">
                <a:latin typeface="华文楷体" panose="02010600040101010101" pitchFamily="2" charset="-122"/>
                <a:ea typeface="华文楷体" panose="02010600040101010101" pitchFamily="2" charset="-122"/>
              </a:rPr>
              <a:t>18159886360</a:t>
            </a:r>
            <a:endParaRPr lang="en-US" altLang="zh-CN" sz="1400" dirty="0"/>
          </a:p>
          <a:p>
            <a:r>
              <a:rPr lang="en-US" altLang="zh-CN" sz="2400" b="1" dirty="0">
                <a:latin typeface="华文楷体" panose="02010600040101010101" pitchFamily="2" charset="-122"/>
                <a:ea typeface="华文楷体" panose="02010600040101010101" pitchFamily="2" charset="-122"/>
              </a:rPr>
              <a:t>QQ</a:t>
            </a:r>
            <a:r>
              <a:rPr lang="zh-CN" altLang="en-US" sz="2400" b="1" dirty="0">
                <a:latin typeface="华文楷体" panose="02010600040101010101" pitchFamily="2" charset="-122"/>
                <a:ea typeface="华文楷体" panose="02010600040101010101" pitchFamily="2" charset="-122"/>
              </a:rPr>
              <a:t>群：</a:t>
            </a:r>
            <a:r>
              <a:rPr lang="en-US" altLang="zh-CN" sz="2400" b="1">
                <a:latin typeface="华文楷体" panose="02010600040101010101" pitchFamily="2" charset="-122"/>
                <a:ea typeface="华文楷体" panose="02010600040101010101" pitchFamily="2" charset="-122"/>
              </a:rPr>
              <a:t>995739956</a:t>
            </a:r>
            <a:r>
              <a:rPr lang="zh-CN" altLang="en-US" sz="2400" b="1">
                <a:latin typeface="华文楷体" panose="02010600040101010101" pitchFamily="2" charset="-122"/>
                <a:ea typeface="华文楷体" panose="02010600040101010101" pitchFamily="2" charset="-122"/>
              </a:rPr>
              <a:t>，</a:t>
            </a:r>
            <a:r>
              <a:rPr lang="zh-CN" altLang="en-US" sz="2400" b="1" dirty="0">
                <a:latin typeface="华文楷体" panose="02010600040101010101" pitchFamily="2" charset="-122"/>
                <a:ea typeface="华文楷体" panose="02010600040101010101" pitchFamily="2" charset="-122"/>
              </a:rPr>
              <a:t>编译技术</a:t>
            </a:r>
            <a:r>
              <a:rPr lang="en-US" altLang="zh-CN" sz="2400" b="1" dirty="0">
                <a:latin typeface="华文楷体" panose="02010600040101010101" pitchFamily="2" charset="-122"/>
                <a:ea typeface="华文楷体" panose="02010600040101010101" pitchFamily="2" charset="-122"/>
              </a:rPr>
              <a:t>2025</a:t>
            </a:r>
          </a:p>
        </p:txBody>
      </p:sp>
      <p:sp>
        <p:nvSpPr>
          <p:cNvPr id="16387" name="灯片编号占位符 3">
            <a:extLst>
              <a:ext uri="{FF2B5EF4-FFF2-40B4-BE49-F238E27FC236}">
                <a16:creationId xmlns:a16="http://schemas.microsoft.com/office/drawing/2014/main" id="{4306BBA8-612B-DCD6-266B-1D893C2983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BDB0F92-3F5A-4A26-A174-47FE86EA7EE6}" type="slidenum">
              <a:rPr lang="zh-CN" altLang="en-US" sz="1400">
                <a:solidFill>
                  <a:schemeClr val="bg2"/>
                </a:solidFill>
              </a:rPr>
              <a:pPr>
                <a:spcBef>
                  <a:spcPct val="0"/>
                </a:spcBef>
                <a:buClrTx/>
                <a:buSzTx/>
                <a:buFontTx/>
                <a:buNone/>
              </a:pPr>
              <a:t>1</a:t>
            </a:fld>
            <a:endParaRPr lang="en-US" altLang="zh-CN" sz="1400">
              <a:solidFill>
                <a:schemeClr val="bg2"/>
              </a:solidFill>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3ADBBF61-A9D2-40F5-7537-C47E7E2CFDE9}"/>
              </a:ext>
            </a:extLst>
          </p:cNvPr>
          <p:cNvSpPr>
            <a:spLocks noGrp="1" noChangeArrowheads="1"/>
          </p:cNvSpPr>
          <p:nvPr>
            <p:ph type="title"/>
          </p:nvPr>
        </p:nvSpPr>
        <p:spPr/>
        <p:txBody>
          <a:bodyPr/>
          <a:lstStyle/>
          <a:p>
            <a:pPr eaLnBrk="1" hangingPunct="1"/>
            <a:r>
              <a:rPr lang="en-US" altLang="zh-CN"/>
              <a:t>1.1</a:t>
            </a:r>
            <a:r>
              <a:rPr lang="zh-CN" altLang="en-US"/>
              <a:t>什么是编译程序(</a:t>
            </a:r>
            <a:r>
              <a:rPr lang="en-US" altLang="zh-CN"/>
              <a:t>compiler)</a:t>
            </a:r>
          </a:p>
        </p:txBody>
      </p:sp>
      <p:sp>
        <p:nvSpPr>
          <p:cNvPr id="25602" name="Rectangle 3">
            <a:extLst>
              <a:ext uri="{FF2B5EF4-FFF2-40B4-BE49-F238E27FC236}">
                <a16:creationId xmlns:a16="http://schemas.microsoft.com/office/drawing/2014/main" id="{EE709812-3E27-9657-FBB0-CCF34D53B8B2}"/>
              </a:ext>
            </a:extLst>
          </p:cNvPr>
          <p:cNvSpPr>
            <a:spLocks noGrp="1" noChangeArrowheads="1"/>
          </p:cNvSpPr>
          <p:nvPr>
            <p:ph type="body" idx="1"/>
          </p:nvPr>
        </p:nvSpPr>
        <p:spPr>
          <a:xfrm>
            <a:off x="2424113" y="1989138"/>
            <a:ext cx="7326312" cy="4114800"/>
          </a:xfrm>
        </p:spPr>
        <p:txBody>
          <a:bodyPr/>
          <a:lstStyle/>
          <a:p>
            <a:pPr eaLnBrk="1" hangingPunct="1">
              <a:buFont typeface="Wingdings" panose="05000000000000000000" pitchFamily="2" charset="2"/>
              <a:buNone/>
            </a:pPr>
            <a:r>
              <a:rPr lang="zh-CN" altLang="en-US">
                <a:latin typeface="Times New Roman" panose="02020603050405020304" pitchFamily="18" charset="0"/>
              </a:rPr>
              <a:t>    编译程序是现代计算机系统的基本组成部分。</a:t>
            </a:r>
          </a:p>
          <a:p>
            <a:pPr eaLnBrk="1" hangingPunct="1">
              <a:buFont typeface="Wingdings" panose="05000000000000000000" pitchFamily="2" charset="2"/>
              <a:buNone/>
            </a:pPr>
            <a:r>
              <a:rPr lang="zh-CN" altLang="en-US">
                <a:latin typeface="Times New Roman" panose="02020603050405020304" pitchFamily="18" charset="0"/>
              </a:rPr>
              <a:t>    从功能上看，一个编译程序就是一个语言翻译程序，它把一种语言(称作源语言)书写的程序翻译成另一种语言</a:t>
            </a:r>
            <a:r>
              <a:rPr lang="zh-CN" altLang="en-US"/>
              <a:t>(称作目标语言)的等价的程序。</a:t>
            </a:r>
          </a:p>
        </p:txBody>
      </p:sp>
      <p:sp>
        <p:nvSpPr>
          <p:cNvPr id="25603" name="灯片编号占位符 3">
            <a:extLst>
              <a:ext uri="{FF2B5EF4-FFF2-40B4-BE49-F238E27FC236}">
                <a16:creationId xmlns:a16="http://schemas.microsoft.com/office/drawing/2014/main" id="{7665D4F1-3B7C-CFD3-6D9A-848C56C92D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124254-EBC0-4054-932E-B70D80F8666B}" type="slidenum">
              <a:rPr lang="zh-CN" altLang="en-US" sz="1400"/>
              <a:pPr>
                <a:spcBef>
                  <a:spcPct val="0"/>
                </a:spcBef>
                <a:buClrTx/>
                <a:buSzTx/>
                <a:buFontTx/>
                <a:buNone/>
              </a:pPr>
              <a:t>10</a:t>
            </a:fld>
            <a:endParaRPr lang="en-US" altLang="zh-CN" sz="1400"/>
          </a:p>
        </p:txBody>
      </p:sp>
    </p:spTree>
  </p:cSld>
  <p:clrMapOvr>
    <a:masterClrMapping/>
  </p:clrMapOvr>
  <p:transition advClick="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976DC20F-7DBD-98FF-7E58-FC84A079D8A0}"/>
              </a:ext>
            </a:extLst>
          </p:cNvPr>
          <p:cNvSpPr>
            <a:spLocks noGrp="1" noChangeArrowheads="1"/>
          </p:cNvSpPr>
          <p:nvPr>
            <p:ph type="title"/>
          </p:nvPr>
        </p:nvSpPr>
        <p:spPr>
          <a:xfrm>
            <a:off x="2438400" y="152400"/>
            <a:ext cx="7772400" cy="1066800"/>
          </a:xfrm>
        </p:spPr>
        <p:txBody>
          <a:bodyPr/>
          <a:lstStyle/>
          <a:p>
            <a:pPr eaLnBrk="1" hangingPunct="1"/>
            <a:r>
              <a:rPr lang="zh-CN" altLang="en-US" sz="3600"/>
              <a:t>什么是编译程序</a:t>
            </a:r>
          </a:p>
        </p:txBody>
      </p:sp>
      <p:sp>
        <p:nvSpPr>
          <p:cNvPr id="26626" name="Rectangle 3">
            <a:extLst>
              <a:ext uri="{FF2B5EF4-FFF2-40B4-BE49-F238E27FC236}">
                <a16:creationId xmlns:a16="http://schemas.microsoft.com/office/drawing/2014/main" id="{CC9CDE95-8C7D-B097-7AA9-664DC4E9FAFC}"/>
              </a:ext>
            </a:extLst>
          </p:cNvPr>
          <p:cNvSpPr>
            <a:spLocks noGrp="1" noChangeArrowheads="1"/>
          </p:cNvSpPr>
          <p:nvPr>
            <p:ph type="body" idx="1"/>
          </p:nvPr>
        </p:nvSpPr>
        <p:spPr>
          <a:xfrm>
            <a:off x="2711451" y="1844675"/>
            <a:ext cx="7485063" cy="533400"/>
          </a:xfrm>
        </p:spPr>
        <p:txBody>
          <a:bodyPr/>
          <a:lstStyle/>
          <a:p>
            <a:pPr eaLnBrk="1" hangingPunct="1">
              <a:lnSpc>
                <a:spcPct val="90000"/>
              </a:lnSpc>
              <a:buFont typeface="Wingdings" panose="05000000000000000000" pitchFamily="2" charset="2"/>
              <a:buNone/>
            </a:pPr>
            <a:r>
              <a:rPr lang="zh-CN" altLang="en-US"/>
              <a:t>功能</a:t>
            </a:r>
          </a:p>
        </p:txBody>
      </p:sp>
      <p:sp>
        <p:nvSpPr>
          <p:cNvPr id="258052" name="Text Box 4">
            <a:extLst>
              <a:ext uri="{FF2B5EF4-FFF2-40B4-BE49-F238E27FC236}">
                <a16:creationId xmlns:a16="http://schemas.microsoft.com/office/drawing/2014/main" id="{6823FB22-B19B-C8FA-5B70-A42668798BE5}"/>
              </a:ext>
            </a:extLst>
          </p:cNvPr>
          <p:cNvSpPr txBox="1">
            <a:spLocks noChangeArrowheads="1"/>
          </p:cNvSpPr>
          <p:nvPr/>
        </p:nvSpPr>
        <p:spPr bwMode="auto">
          <a:xfrm>
            <a:off x="2711451" y="3581400"/>
            <a:ext cx="3313113"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华文新魏" panose="02010800040101010101" pitchFamily="2" charset="-122"/>
                <a:ea typeface="华文新魏" panose="02010800040101010101" pitchFamily="2" charset="-122"/>
              </a:rPr>
              <a:t>术语</a:t>
            </a:r>
          </a:p>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编译程序的源语言</a:t>
            </a:r>
            <a:endParaRPr kumimoji="1" lang="en-US" altLang="zh-CN" sz="2400">
              <a:latin typeface="华文新魏" panose="02010800040101010101" pitchFamily="2" charset="-122"/>
              <a:ea typeface="华文新魏" panose="02010800040101010101" pitchFamily="2" charset="-122"/>
            </a:endParaRPr>
          </a:p>
          <a:p>
            <a:pPr eaLnBrk="1" hangingPunct="1">
              <a:spcBef>
                <a:spcPct val="50000"/>
              </a:spcBef>
              <a:buClrTx/>
              <a:buSzTx/>
              <a:buFontTx/>
              <a:buNone/>
            </a:pPr>
            <a:r>
              <a:rPr kumimoji="1" lang="en-US" altLang="zh-CN" sz="2400">
                <a:latin typeface="华文新魏" panose="02010800040101010101" pitchFamily="2" charset="-122"/>
                <a:ea typeface="华文新魏" panose="02010800040101010101" pitchFamily="2" charset="-122"/>
              </a:rPr>
              <a:t>(</a:t>
            </a:r>
            <a:r>
              <a:rPr kumimoji="1" lang="zh-CN" altLang="en-US" sz="2400">
                <a:latin typeface="华文新魏" panose="02010800040101010101" pitchFamily="2" charset="-122"/>
                <a:ea typeface="华文新魏" panose="02010800040101010101" pitchFamily="2" charset="-122"/>
              </a:rPr>
              <a:t>源程序</a:t>
            </a:r>
            <a:r>
              <a:rPr kumimoji="1" lang="en-US" altLang="zh-CN" sz="2400">
                <a:latin typeface="华文新魏" panose="02010800040101010101" pitchFamily="2" charset="-122"/>
                <a:ea typeface="华文新魏" panose="02010800040101010101" pitchFamily="2" charset="-122"/>
              </a:rPr>
              <a:t>)</a:t>
            </a:r>
            <a:endParaRPr kumimoji="1" lang="zh-CN" altLang="zh-CN" sz="2400">
              <a:latin typeface="华文新魏" panose="02010800040101010101" pitchFamily="2" charset="-122"/>
              <a:ea typeface="华文新魏" panose="02010800040101010101" pitchFamily="2" charset="-122"/>
            </a:endParaRPr>
          </a:p>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编译程序的目标语言</a:t>
            </a:r>
            <a:r>
              <a:rPr kumimoji="1" lang="en-US" altLang="zh-CN" sz="2400">
                <a:latin typeface="华文新魏" panose="02010800040101010101" pitchFamily="2" charset="-122"/>
                <a:ea typeface="华文新魏" panose="02010800040101010101" pitchFamily="2" charset="-122"/>
              </a:rPr>
              <a:t>(</a:t>
            </a:r>
            <a:r>
              <a:rPr kumimoji="1" lang="zh-CN" altLang="en-US" sz="2400">
                <a:latin typeface="华文新魏" panose="02010800040101010101" pitchFamily="2" charset="-122"/>
                <a:ea typeface="华文新魏" panose="02010800040101010101" pitchFamily="2" charset="-122"/>
              </a:rPr>
              <a:t>目标程序</a:t>
            </a:r>
            <a:r>
              <a:rPr kumimoji="1" lang="en-US" altLang="zh-CN" sz="2400">
                <a:latin typeface="华文新魏" panose="02010800040101010101" pitchFamily="2" charset="-122"/>
                <a:ea typeface="华文新魏" panose="02010800040101010101" pitchFamily="2" charset="-122"/>
              </a:rPr>
              <a:t>)</a:t>
            </a:r>
          </a:p>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编译程序的实现语言</a:t>
            </a:r>
          </a:p>
        </p:txBody>
      </p:sp>
      <p:grpSp>
        <p:nvGrpSpPr>
          <p:cNvPr id="2" name="Group 5">
            <a:extLst>
              <a:ext uri="{FF2B5EF4-FFF2-40B4-BE49-F238E27FC236}">
                <a16:creationId xmlns:a16="http://schemas.microsoft.com/office/drawing/2014/main" id="{A5F9C008-D9DB-A3EC-11E7-A5650A51C557}"/>
              </a:ext>
            </a:extLst>
          </p:cNvPr>
          <p:cNvGrpSpPr>
            <a:grpSpLocks/>
          </p:cNvGrpSpPr>
          <p:nvPr/>
        </p:nvGrpSpPr>
        <p:grpSpPr bwMode="auto">
          <a:xfrm>
            <a:off x="6456363" y="4581525"/>
            <a:ext cx="1295400" cy="914400"/>
            <a:chOff x="3168" y="2448"/>
            <a:chExt cx="816" cy="576"/>
          </a:xfrm>
        </p:grpSpPr>
        <p:sp>
          <p:nvSpPr>
            <p:cNvPr id="26640" name="Rectangle 6">
              <a:extLst>
                <a:ext uri="{FF2B5EF4-FFF2-40B4-BE49-F238E27FC236}">
                  <a16:creationId xmlns:a16="http://schemas.microsoft.com/office/drawing/2014/main" id="{B34CC11F-2270-2F97-AF14-CC3ABAC4A574}"/>
                </a:ext>
              </a:extLst>
            </p:cNvPr>
            <p:cNvSpPr>
              <a:spLocks noChangeArrowheads="1"/>
            </p:cNvSpPr>
            <p:nvPr/>
          </p:nvSpPr>
          <p:spPr bwMode="auto">
            <a:xfrm>
              <a:off x="3168" y="2448"/>
              <a:ext cx="816" cy="288"/>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S       O</a:t>
              </a:r>
            </a:p>
          </p:txBody>
        </p:sp>
        <p:sp>
          <p:nvSpPr>
            <p:cNvPr id="26641" name="Rectangle 7">
              <a:extLst>
                <a:ext uri="{FF2B5EF4-FFF2-40B4-BE49-F238E27FC236}">
                  <a16:creationId xmlns:a16="http://schemas.microsoft.com/office/drawing/2014/main" id="{7301F978-A127-B062-E3FD-B81C6325952E}"/>
                </a:ext>
              </a:extLst>
            </p:cNvPr>
            <p:cNvSpPr>
              <a:spLocks noChangeArrowheads="1"/>
            </p:cNvSpPr>
            <p:nvPr/>
          </p:nvSpPr>
          <p:spPr bwMode="auto">
            <a:xfrm>
              <a:off x="3408" y="2736"/>
              <a:ext cx="336" cy="288"/>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I</a:t>
              </a:r>
            </a:p>
          </p:txBody>
        </p:sp>
      </p:grpSp>
      <p:sp>
        <p:nvSpPr>
          <p:cNvPr id="26629" name="Text Box 8">
            <a:extLst>
              <a:ext uri="{FF2B5EF4-FFF2-40B4-BE49-F238E27FC236}">
                <a16:creationId xmlns:a16="http://schemas.microsoft.com/office/drawing/2014/main" id="{7D5A5D1F-DA04-06EC-347A-B0D7909D1B97}"/>
              </a:ext>
            </a:extLst>
          </p:cNvPr>
          <p:cNvSpPr txBox="1">
            <a:spLocks noChangeArrowheads="1"/>
          </p:cNvSpPr>
          <p:nvPr/>
        </p:nvSpPr>
        <p:spPr bwMode="auto">
          <a:xfrm>
            <a:off x="4038600" y="2209800"/>
            <a:ext cx="1905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  高级语言</a:t>
            </a:r>
          </a:p>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书写的程序</a:t>
            </a:r>
          </a:p>
        </p:txBody>
      </p:sp>
      <p:sp>
        <p:nvSpPr>
          <p:cNvPr id="26630" name="Text Box 9">
            <a:extLst>
              <a:ext uri="{FF2B5EF4-FFF2-40B4-BE49-F238E27FC236}">
                <a16:creationId xmlns:a16="http://schemas.microsoft.com/office/drawing/2014/main" id="{D82CEFA6-A86B-4C34-CC63-0EED8976E7E1}"/>
              </a:ext>
            </a:extLst>
          </p:cNvPr>
          <p:cNvSpPr txBox="1">
            <a:spLocks noChangeArrowheads="1"/>
          </p:cNvSpPr>
          <p:nvPr/>
        </p:nvSpPr>
        <p:spPr bwMode="auto">
          <a:xfrm>
            <a:off x="6248401" y="2438401"/>
            <a:ext cx="1490663" cy="461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 编译程序</a:t>
            </a:r>
          </a:p>
        </p:txBody>
      </p:sp>
      <p:sp>
        <p:nvSpPr>
          <p:cNvPr id="26631" name="Text Box 10">
            <a:extLst>
              <a:ext uri="{FF2B5EF4-FFF2-40B4-BE49-F238E27FC236}">
                <a16:creationId xmlns:a16="http://schemas.microsoft.com/office/drawing/2014/main" id="{30A4962F-EE47-38BD-C0E9-EFAF14A69673}"/>
              </a:ext>
            </a:extLst>
          </p:cNvPr>
          <p:cNvSpPr txBox="1">
            <a:spLocks noChangeArrowheads="1"/>
          </p:cNvSpPr>
          <p:nvPr/>
        </p:nvSpPr>
        <p:spPr bwMode="auto">
          <a:xfrm>
            <a:off x="8229600" y="2438401"/>
            <a:ext cx="205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低级语言程序</a:t>
            </a:r>
          </a:p>
        </p:txBody>
      </p:sp>
      <p:sp>
        <p:nvSpPr>
          <p:cNvPr id="26632" name="Line 11">
            <a:extLst>
              <a:ext uri="{FF2B5EF4-FFF2-40B4-BE49-F238E27FC236}">
                <a16:creationId xmlns:a16="http://schemas.microsoft.com/office/drawing/2014/main" id="{FF584A41-6866-E096-0AC0-C5BA29696593}"/>
              </a:ext>
            </a:extLst>
          </p:cNvPr>
          <p:cNvSpPr>
            <a:spLocks noChangeShapeType="1"/>
          </p:cNvSpPr>
          <p:nvPr/>
        </p:nvSpPr>
        <p:spPr bwMode="auto">
          <a:xfrm flipV="1">
            <a:off x="5808663" y="2708275"/>
            <a:ext cx="431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3" name="Line 12">
            <a:extLst>
              <a:ext uri="{FF2B5EF4-FFF2-40B4-BE49-F238E27FC236}">
                <a16:creationId xmlns:a16="http://schemas.microsoft.com/office/drawing/2014/main" id="{AA24AD38-2BC4-31DE-F162-3EF3871C40E8}"/>
              </a:ext>
            </a:extLst>
          </p:cNvPr>
          <p:cNvSpPr>
            <a:spLocks noChangeShapeType="1"/>
          </p:cNvSpPr>
          <p:nvPr/>
        </p:nvSpPr>
        <p:spPr bwMode="auto">
          <a:xfrm>
            <a:off x="7772400" y="2667000"/>
            <a:ext cx="457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634" name="Oval 13">
            <a:extLst>
              <a:ext uri="{FF2B5EF4-FFF2-40B4-BE49-F238E27FC236}">
                <a16:creationId xmlns:a16="http://schemas.microsoft.com/office/drawing/2014/main" id="{3E385C8E-EED7-BF6A-1DA8-712DEAC0B655}"/>
              </a:ext>
            </a:extLst>
          </p:cNvPr>
          <p:cNvSpPr>
            <a:spLocks noChangeArrowheads="1"/>
          </p:cNvSpPr>
          <p:nvPr/>
        </p:nvSpPr>
        <p:spPr bwMode="auto">
          <a:xfrm>
            <a:off x="3962400" y="2133600"/>
            <a:ext cx="18288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6635" name="Oval 14">
            <a:extLst>
              <a:ext uri="{FF2B5EF4-FFF2-40B4-BE49-F238E27FC236}">
                <a16:creationId xmlns:a16="http://schemas.microsoft.com/office/drawing/2014/main" id="{AAC14D6A-4016-2FEF-71CD-D7B1C518B75A}"/>
              </a:ext>
            </a:extLst>
          </p:cNvPr>
          <p:cNvSpPr>
            <a:spLocks noChangeArrowheads="1"/>
          </p:cNvSpPr>
          <p:nvPr/>
        </p:nvSpPr>
        <p:spPr bwMode="auto">
          <a:xfrm>
            <a:off x="8256588" y="2060575"/>
            <a:ext cx="1981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grpSp>
        <p:nvGrpSpPr>
          <p:cNvPr id="3" name="Group 15">
            <a:extLst>
              <a:ext uri="{FF2B5EF4-FFF2-40B4-BE49-F238E27FC236}">
                <a16:creationId xmlns:a16="http://schemas.microsoft.com/office/drawing/2014/main" id="{CF7E36A1-9719-3BFF-CF1B-D3925296FEA1}"/>
              </a:ext>
            </a:extLst>
          </p:cNvPr>
          <p:cNvGrpSpPr>
            <a:grpSpLocks/>
          </p:cNvGrpSpPr>
          <p:nvPr/>
        </p:nvGrpSpPr>
        <p:grpSpPr bwMode="auto">
          <a:xfrm>
            <a:off x="8229600" y="4572000"/>
            <a:ext cx="1295400" cy="914400"/>
            <a:chOff x="3168" y="2448"/>
            <a:chExt cx="816" cy="576"/>
          </a:xfrm>
        </p:grpSpPr>
        <p:sp>
          <p:nvSpPr>
            <p:cNvPr id="26638" name="Rectangle 16">
              <a:extLst>
                <a:ext uri="{FF2B5EF4-FFF2-40B4-BE49-F238E27FC236}">
                  <a16:creationId xmlns:a16="http://schemas.microsoft.com/office/drawing/2014/main" id="{291C9DC1-0FEE-8138-F5C7-0871EE19A114}"/>
                </a:ext>
              </a:extLst>
            </p:cNvPr>
            <p:cNvSpPr>
              <a:spLocks noChangeArrowheads="1"/>
            </p:cNvSpPr>
            <p:nvPr/>
          </p:nvSpPr>
          <p:spPr bwMode="auto">
            <a:xfrm>
              <a:off x="3168" y="2448"/>
              <a:ext cx="816" cy="288"/>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S      T</a:t>
              </a:r>
            </a:p>
          </p:txBody>
        </p:sp>
        <p:sp>
          <p:nvSpPr>
            <p:cNvPr id="26639" name="Rectangle 17">
              <a:extLst>
                <a:ext uri="{FF2B5EF4-FFF2-40B4-BE49-F238E27FC236}">
                  <a16:creationId xmlns:a16="http://schemas.microsoft.com/office/drawing/2014/main" id="{4F889DF2-CA5D-3D2B-F35D-73121565F007}"/>
                </a:ext>
              </a:extLst>
            </p:cNvPr>
            <p:cNvSpPr>
              <a:spLocks noChangeArrowheads="1"/>
            </p:cNvSpPr>
            <p:nvPr/>
          </p:nvSpPr>
          <p:spPr bwMode="auto">
            <a:xfrm>
              <a:off x="3408" y="2736"/>
              <a:ext cx="336" cy="288"/>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Times New Roman" panose="02020603050405020304" pitchFamily="18" charset="0"/>
                </a:rPr>
                <a:t>I</a:t>
              </a:r>
            </a:p>
          </p:txBody>
        </p:sp>
      </p:grpSp>
      <p:sp>
        <p:nvSpPr>
          <p:cNvPr id="26637" name="灯片编号占位符 17">
            <a:extLst>
              <a:ext uri="{FF2B5EF4-FFF2-40B4-BE49-F238E27FC236}">
                <a16:creationId xmlns:a16="http://schemas.microsoft.com/office/drawing/2014/main" id="{D242E72B-4EF6-B720-BF87-6E1638C79B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07C59EB-36AD-44A0-8A99-13C83D84234E}" type="slidenum">
              <a:rPr lang="zh-CN" altLang="en-US" sz="1400"/>
              <a:pPr>
                <a:spcBef>
                  <a:spcPct val="0"/>
                </a:spcBef>
                <a:buClrTx/>
                <a:buSzTx/>
                <a:buFontTx/>
                <a:buNone/>
              </a:pPr>
              <a:t>11</a:t>
            </a:fld>
            <a:endParaRPr lang="en-US" altLang="zh-CN" sz="1400"/>
          </a:p>
        </p:txBody>
      </p:sp>
    </p:spTree>
  </p:cSld>
  <p:clrMapOvr>
    <a:masterClrMapping/>
  </p:clrMapOvr>
  <p:transition advClick="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nodeType="clickEffect">
                                  <p:stCondLst>
                                    <p:cond delay="0"/>
                                  </p:stCondLst>
                                  <p:childTnLst>
                                    <p:set>
                                      <p:cBhvr>
                                        <p:cTn id="6" dur="1" fill="hold">
                                          <p:stCondLst>
                                            <p:cond delay="0"/>
                                          </p:stCondLst>
                                        </p:cTn>
                                        <p:tgtEl>
                                          <p:spTgt spid="258052"/>
                                        </p:tgtEl>
                                        <p:attrNameLst>
                                          <p:attrName>style.visibility</p:attrName>
                                        </p:attrNameLst>
                                      </p:cBhvr>
                                      <p:to>
                                        <p:strVal val="visible"/>
                                      </p:to>
                                    </p:set>
                                    <p:anim calcmode="lin" valueType="num">
                                      <p:cBhvr additive="base">
                                        <p:cTn id="7" dur="500" fill="hold"/>
                                        <p:tgtEl>
                                          <p:spTgt spid="258052"/>
                                        </p:tgtEl>
                                        <p:attrNameLst>
                                          <p:attrName>ppt_x</p:attrName>
                                        </p:attrNameLst>
                                      </p:cBhvr>
                                      <p:tavLst>
                                        <p:tav tm="0">
                                          <p:val>
                                            <p:strVal val="0-#ppt_w/2"/>
                                          </p:val>
                                        </p:tav>
                                        <p:tav tm="100000">
                                          <p:val>
                                            <p:strVal val="#ppt_x"/>
                                          </p:val>
                                        </p:tav>
                                      </p:tavLst>
                                    </p:anim>
                                    <p:anim calcmode="lin" valueType="num">
                                      <p:cBhvr additive="base">
                                        <p:cTn id="8" dur="500" fill="hold"/>
                                        <p:tgtEl>
                                          <p:spTgt spid="25805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5"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5"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1000" fill="hold"/>
                                        <p:tgtEl>
                                          <p:spTgt spid="3"/>
                                        </p:tgtEl>
                                        <p:attrNameLst>
                                          <p:attrName>ppt_w</p:attrName>
                                        </p:attrNameLst>
                                      </p:cBhvr>
                                      <p:tavLst>
                                        <p:tav tm="0">
                                          <p:val>
                                            <p:fltVal val="0"/>
                                          </p:val>
                                        </p:tav>
                                        <p:tav tm="100000">
                                          <p:val>
                                            <p:strVal val="#ppt_w"/>
                                          </p:val>
                                        </p:tav>
                                      </p:tavLst>
                                    </p:anim>
                                    <p:anim calcmode="lin" valueType="num">
                                      <p:cBhvr>
                                        <p:cTn id="22" dur="1000" fill="hold"/>
                                        <p:tgtEl>
                                          <p:spTgt spid="3"/>
                                        </p:tgtEl>
                                        <p:attrNameLst>
                                          <p:attrName>ppt_h</p:attrName>
                                        </p:attrNameLst>
                                      </p:cBhvr>
                                      <p:tavLst>
                                        <p:tav tm="0">
                                          <p:val>
                                            <p:fltVal val="0"/>
                                          </p:val>
                                        </p:tav>
                                        <p:tav tm="100000">
                                          <p:val>
                                            <p:strVal val="#ppt_h"/>
                                          </p:val>
                                        </p:tav>
                                      </p:tavLst>
                                    </p:anim>
                                    <p:anim calcmode="lin" valueType="num">
                                      <p:cBhvr>
                                        <p:cTn id="23"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C980616A-74DA-E85E-B9BB-D1E65EB76A24}"/>
              </a:ext>
            </a:extLst>
          </p:cNvPr>
          <p:cNvSpPr>
            <a:spLocks noGrp="1" noChangeArrowheads="1"/>
          </p:cNvSpPr>
          <p:nvPr>
            <p:ph type="title"/>
          </p:nvPr>
        </p:nvSpPr>
        <p:spPr/>
        <p:txBody>
          <a:bodyPr/>
          <a:lstStyle/>
          <a:p>
            <a:pPr eaLnBrk="1" hangingPunct="1"/>
            <a:r>
              <a:rPr lang="zh-CN" altLang="en-US"/>
              <a:t> 什么是编译程序</a:t>
            </a:r>
          </a:p>
        </p:txBody>
      </p:sp>
      <p:sp>
        <p:nvSpPr>
          <p:cNvPr id="27650" name="Rectangle 5">
            <a:extLst>
              <a:ext uri="{FF2B5EF4-FFF2-40B4-BE49-F238E27FC236}">
                <a16:creationId xmlns:a16="http://schemas.microsoft.com/office/drawing/2014/main" id="{3EB48B24-427F-606A-7AE3-362A4A0B2569}"/>
              </a:ext>
            </a:extLst>
          </p:cNvPr>
          <p:cNvSpPr>
            <a:spLocks noGrp="1" noChangeArrowheads="1"/>
          </p:cNvSpPr>
          <p:nvPr>
            <p:ph type="body" idx="1"/>
          </p:nvPr>
        </p:nvSpPr>
        <p:spPr>
          <a:xfrm>
            <a:off x="2706688" y="2017714"/>
            <a:ext cx="3124200" cy="2924175"/>
          </a:xfrm>
          <a:noFill/>
        </p:spPr>
        <p:txBody>
          <a:bodyPr/>
          <a:lstStyle/>
          <a:p>
            <a:pPr eaLnBrk="1" hangingPunct="1"/>
            <a:r>
              <a:rPr lang="zh-CN" altLang="en-US"/>
              <a:t>分类</a:t>
            </a:r>
          </a:p>
          <a:p>
            <a:pPr lvl="1" eaLnBrk="1" hangingPunct="1"/>
            <a:r>
              <a:rPr lang="zh-CN" altLang="en-US"/>
              <a:t>软件</a:t>
            </a:r>
          </a:p>
          <a:p>
            <a:pPr lvl="1" eaLnBrk="1" hangingPunct="1"/>
            <a:r>
              <a:rPr lang="zh-CN" altLang="en-US"/>
              <a:t>系统软件</a:t>
            </a:r>
          </a:p>
          <a:p>
            <a:pPr lvl="1" eaLnBrk="1" hangingPunct="1"/>
            <a:r>
              <a:rPr lang="zh-CN" altLang="en-US"/>
              <a:t>语言处理软件</a:t>
            </a:r>
            <a:endParaRPr lang="en-US" altLang="zh-CN"/>
          </a:p>
          <a:p>
            <a:pPr lvl="1" eaLnBrk="1" hangingPunct="1"/>
            <a:r>
              <a:rPr lang="zh-CN" altLang="en-US"/>
              <a:t>软件语言</a:t>
            </a:r>
          </a:p>
        </p:txBody>
      </p:sp>
      <p:grpSp>
        <p:nvGrpSpPr>
          <p:cNvPr id="27651" name="Group 6">
            <a:extLst>
              <a:ext uri="{FF2B5EF4-FFF2-40B4-BE49-F238E27FC236}">
                <a16:creationId xmlns:a16="http://schemas.microsoft.com/office/drawing/2014/main" id="{F66E4C6A-3F81-29FB-E4F4-B9C180A4070E}"/>
              </a:ext>
            </a:extLst>
          </p:cNvPr>
          <p:cNvGrpSpPr>
            <a:grpSpLocks/>
          </p:cNvGrpSpPr>
          <p:nvPr/>
        </p:nvGrpSpPr>
        <p:grpSpPr bwMode="auto">
          <a:xfrm>
            <a:off x="5880100" y="2997200"/>
            <a:ext cx="4267200" cy="2590800"/>
            <a:chOff x="2592" y="2304"/>
            <a:chExt cx="2688" cy="1632"/>
          </a:xfrm>
        </p:grpSpPr>
        <p:sp>
          <p:nvSpPr>
            <p:cNvPr id="27653" name="Oval 7">
              <a:extLst>
                <a:ext uri="{FF2B5EF4-FFF2-40B4-BE49-F238E27FC236}">
                  <a16:creationId xmlns:a16="http://schemas.microsoft.com/office/drawing/2014/main" id="{ECC40403-7855-E8EA-07EB-E23AE677488D}"/>
                </a:ext>
              </a:extLst>
            </p:cNvPr>
            <p:cNvSpPr>
              <a:spLocks noChangeArrowheads="1"/>
            </p:cNvSpPr>
            <p:nvPr/>
          </p:nvSpPr>
          <p:spPr bwMode="auto">
            <a:xfrm>
              <a:off x="2592" y="2304"/>
              <a:ext cx="2688" cy="1632"/>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27654" name="Oval 8">
              <a:extLst>
                <a:ext uri="{FF2B5EF4-FFF2-40B4-BE49-F238E27FC236}">
                  <a16:creationId xmlns:a16="http://schemas.microsoft.com/office/drawing/2014/main" id="{951143E4-103F-B7A8-1F0D-4B4F6BC5D11E}"/>
                </a:ext>
              </a:extLst>
            </p:cNvPr>
            <p:cNvSpPr>
              <a:spLocks noChangeArrowheads="1"/>
            </p:cNvSpPr>
            <p:nvPr/>
          </p:nvSpPr>
          <p:spPr bwMode="auto">
            <a:xfrm>
              <a:off x="2880" y="2784"/>
              <a:ext cx="2160" cy="1056"/>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27655" name="Oval 9">
              <a:extLst>
                <a:ext uri="{FF2B5EF4-FFF2-40B4-BE49-F238E27FC236}">
                  <a16:creationId xmlns:a16="http://schemas.microsoft.com/office/drawing/2014/main" id="{318B67BF-BDAE-D065-7611-A7D4270F1A65}"/>
                </a:ext>
              </a:extLst>
            </p:cNvPr>
            <p:cNvSpPr>
              <a:spLocks noChangeArrowheads="1"/>
            </p:cNvSpPr>
            <p:nvPr/>
          </p:nvSpPr>
          <p:spPr bwMode="auto">
            <a:xfrm>
              <a:off x="3360" y="3264"/>
              <a:ext cx="1344" cy="528"/>
            </a:xfrm>
            <a:prstGeom prst="ellipse">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27656" name="Text Box 10">
              <a:extLst>
                <a:ext uri="{FF2B5EF4-FFF2-40B4-BE49-F238E27FC236}">
                  <a16:creationId xmlns:a16="http://schemas.microsoft.com/office/drawing/2014/main" id="{1D4DD730-388B-6E7D-7B2A-BA163E11FED9}"/>
                </a:ext>
              </a:extLst>
            </p:cNvPr>
            <p:cNvSpPr txBox="1">
              <a:spLocks noChangeArrowheads="1"/>
            </p:cNvSpPr>
            <p:nvPr/>
          </p:nvSpPr>
          <p:spPr bwMode="auto">
            <a:xfrm>
              <a:off x="3499" y="2894"/>
              <a:ext cx="912" cy="291"/>
            </a:xfrm>
            <a:prstGeom prst="rect">
              <a:avLst/>
            </a:prstGeom>
            <a:solidFill>
              <a:schemeClr val="bg1"/>
            </a:solidFill>
            <a:ln w="2857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操作系统</a:t>
              </a:r>
            </a:p>
          </p:txBody>
        </p:sp>
        <p:sp>
          <p:nvSpPr>
            <p:cNvPr id="27657" name="Text Box 11">
              <a:extLst>
                <a:ext uri="{FF2B5EF4-FFF2-40B4-BE49-F238E27FC236}">
                  <a16:creationId xmlns:a16="http://schemas.microsoft.com/office/drawing/2014/main" id="{A847C6BA-DF5A-C8C2-1A8C-A58B72143CD0}"/>
                </a:ext>
              </a:extLst>
            </p:cNvPr>
            <p:cNvSpPr txBox="1">
              <a:spLocks noChangeArrowheads="1"/>
            </p:cNvSpPr>
            <p:nvPr/>
          </p:nvSpPr>
          <p:spPr bwMode="auto">
            <a:xfrm>
              <a:off x="3454" y="2395"/>
              <a:ext cx="907" cy="291"/>
            </a:xfrm>
            <a:prstGeom prst="rect">
              <a:avLst/>
            </a:prstGeom>
            <a:solidFill>
              <a:schemeClr val="bg1"/>
            </a:solidFill>
            <a:ln w="2857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编译系统</a:t>
              </a:r>
            </a:p>
          </p:txBody>
        </p:sp>
        <p:sp>
          <p:nvSpPr>
            <p:cNvPr id="27658" name="Text Box 12">
              <a:extLst>
                <a:ext uri="{FF2B5EF4-FFF2-40B4-BE49-F238E27FC236}">
                  <a16:creationId xmlns:a16="http://schemas.microsoft.com/office/drawing/2014/main" id="{1A41B7AC-E112-46DC-FDD1-2EF1157500A1}"/>
                </a:ext>
              </a:extLst>
            </p:cNvPr>
            <p:cNvSpPr txBox="1">
              <a:spLocks noChangeArrowheads="1"/>
            </p:cNvSpPr>
            <p:nvPr/>
          </p:nvSpPr>
          <p:spPr bwMode="auto">
            <a:xfrm>
              <a:off x="3726" y="3393"/>
              <a:ext cx="576" cy="291"/>
            </a:xfrm>
            <a:prstGeom prst="rect">
              <a:avLst/>
            </a:prstGeom>
            <a:solidFill>
              <a:schemeClr val="bg1"/>
            </a:solidFill>
            <a:ln w="28575">
              <a:solidFill>
                <a:schemeClr val="tx1"/>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裸机</a:t>
              </a:r>
            </a:p>
          </p:txBody>
        </p:sp>
      </p:grpSp>
      <p:sp>
        <p:nvSpPr>
          <p:cNvPr id="27652" name="灯片编号占位符 10">
            <a:extLst>
              <a:ext uri="{FF2B5EF4-FFF2-40B4-BE49-F238E27FC236}">
                <a16:creationId xmlns:a16="http://schemas.microsoft.com/office/drawing/2014/main" id="{56274E09-797B-C271-7DBA-437E638749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102A3F-F3A9-4DAC-AC30-379DDF21CBE2}" type="slidenum">
              <a:rPr lang="zh-CN" altLang="en-US" sz="1400"/>
              <a:pPr>
                <a:spcBef>
                  <a:spcPct val="0"/>
                </a:spcBef>
                <a:buClrTx/>
                <a:buSzTx/>
                <a:buFontTx/>
                <a:buNone/>
              </a:pPr>
              <a:t>12</a:t>
            </a:fld>
            <a:endParaRPr lang="en-US" altLang="zh-CN" sz="1400"/>
          </a:p>
        </p:txBody>
      </p:sp>
    </p:spTree>
  </p:cSld>
  <p:clrMapOvr>
    <a:masterClrMapping/>
  </p:clrMapOvr>
  <p:transition advClick="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EB4ABBA-0F0C-2147-6501-C21307D973D5}"/>
              </a:ext>
            </a:extLst>
          </p:cNvPr>
          <p:cNvSpPr>
            <a:spLocks noGrp="1" noChangeArrowheads="1"/>
          </p:cNvSpPr>
          <p:nvPr>
            <p:ph type="title"/>
          </p:nvPr>
        </p:nvSpPr>
        <p:spPr/>
        <p:txBody>
          <a:bodyPr/>
          <a:lstStyle/>
          <a:p>
            <a:pPr eaLnBrk="1" hangingPunct="1"/>
            <a:r>
              <a:rPr lang="zh-CN" altLang="en-US" b="1"/>
              <a:t>分类</a:t>
            </a:r>
            <a:endParaRPr lang="en-US" altLang="zh-CN" b="1">
              <a:solidFill>
                <a:srgbClr val="FF0000"/>
              </a:solidFill>
            </a:endParaRPr>
          </a:p>
        </p:txBody>
      </p:sp>
      <p:sp>
        <p:nvSpPr>
          <p:cNvPr id="28674" name="Rectangle 3">
            <a:extLst>
              <a:ext uri="{FF2B5EF4-FFF2-40B4-BE49-F238E27FC236}">
                <a16:creationId xmlns:a16="http://schemas.microsoft.com/office/drawing/2014/main" id="{200ECB4D-6B17-2094-B35F-8AD901A9C109}"/>
              </a:ext>
            </a:extLst>
          </p:cNvPr>
          <p:cNvSpPr>
            <a:spLocks noGrp="1" noChangeArrowheads="1"/>
          </p:cNvSpPr>
          <p:nvPr>
            <p:ph type="body" sz="half" idx="1"/>
          </p:nvPr>
        </p:nvSpPr>
        <p:spPr>
          <a:xfrm>
            <a:off x="2286000" y="1774825"/>
            <a:ext cx="3810000" cy="4471988"/>
          </a:xfrm>
        </p:spPr>
        <p:txBody>
          <a:bodyPr/>
          <a:lstStyle/>
          <a:p>
            <a:pPr eaLnBrk="1" hangingPunct="1"/>
            <a:r>
              <a:rPr lang="zh-CN" altLang="en-US">
                <a:solidFill>
                  <a:srgbClr val="FF0000"/>
                </a:solidFill>
              </a:rPr>
              <a:t>软件：</a:t>
            </a:r>
            <a:r>
              <a:rPr lang="zh-CN" altLang="en-US"/>
              <a:t>计算机系统中的程序及其文档</a:t>
            </a:r>
          </a:p>
          <a:p>
            <a:pPr eaLnBrk="1" hangingPunct="1"/>
            <a:r>
              <a:rPr lang="zh-CN" altLang="en-US">
                <a:solidFill>
                  <a:srgbClr val="FF0000"/>
                </a:solidFill>
              </a:rPr>
              <a:t>系统软件：</a:t>
            </a:r>
            <a:r>
              <a:rPr lang="zh-CN" altLang="en-US"/>
              <a:t>居于计算机系统中最靠近硬件的一层，其他软件一般都通过系统软件发挥作用。他和具体的应用领域无关，如编译系统和操作系统等。</a:t>
            </a:r>
          </a:p>
        </p:txBody>
      </p:sp>
      <p:sp>
        <p:nvSpPr>
          <p:cNvPr id="28675" name="Rectangle 4">
            <a:extLst>
              <a:ext uri="{FF2B5EF4-FFF2-40B4-BE49-F238E27FC236}">
                <a16:creationId xmlns:a16="http://schemas.microsoft.com/office/drawing/2014/main" id="{90DEC9B3-6751-97B5-B0B2-98C741404C89}"/>
              </a:ext>
            </a:extLst>
          </p:cNvPr>
          <p:cNvSpPr>
            <a:spLocks noGrp="1" noChangeArrowheads="1"/>
          </p:cNvSpPr>
          <p:nvPr>
            <p:ph type="body" sz="half" idx="2"/>
          </p:nvPr>
        </p:nvSpPr>
        <p:spPr>
          <a:xfrm>
            <a:off x="6127750" y="1804989"/>
            <a:ext cx="3810000" cy="4852987"/>
          </a:xfrm>
        </p:spPr>
        <p:txBody>
          <a:bodyPr/>
          <a:lstStyle/>
          <a:p>
            <a:pPr eaLnBrk="1" hangingPunct="1"/>
            <a:r>
              <a:rPr lang="zh-CN" altLang="en-US">
                <a:solidFill>
                  <a:srgbClr val="FF0000"/>
                </a:solidFill>
              </a:rPr>
              <a:t>语言处理软件</a:t>
            </a:r>
            <a:r>
              <a:rPr lang="zh-CN" altLang="en-US"/>
              <a:t>：把软件语言书写的各种程序处理成可在计算机上执行的程序。</a:t>
            </a:r>
          </a:p>
          <a:p>
            <a:pPr eaLnBrk="1" hangingPunct="1"/>
            <a:r>
              <a:rPr lang="zh-CN" altLang="en-US">
                <a:solidFill>
                  <a:srgbClr val="FF0000"/>
                </a:solidFill>
              </a:rPr>
              <a:t>软件语言：</a:t>
            </a:r>
            <a:r>
              <a:rPr lang="zh-CN" altLang="en-US"/>
              <a:t>用于书写软件的语言。它主要包括需求定义语言，功能性语言，设计性语言，程序设计语言以及文档语言。</a:t>
            </a:r>
          </a:p>
        </p:txBody>
      </p:sp>
      <p:sp>
        <p:nvSpPr>
          <p:cNvPr id="28676" name="灯片编号占位符 4">
            <a:extLst>
              <a:ext uri="{FF2B5EF4-FFF2-40B4-BE49-F238E27FC236}">
                <a16:creationId xmlns:a16="http://schemas.microsoft.com/office/drawing/2014/main" id="{6FAC47AA-A43C-4E57-9126-578BE3A7F07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65A10DF-58C6-4B7B-9F49-88FD280C1B7E}" type="slidenum">
              <a:rPr lang="zh-CN" altLang="en-US" sz="1400"/>
              <a:pPr>
                <a:spcBef>
                  <a:spcPct val="0"/>
                </a:spcBef>
                <a:buClrTx/>
                <a:buSzTx/>
                <a:buFontTx/>
                <a:buNone/>
              </a:pPr>
              <a:t>13</a:t>
            </a:fld>
            <a:endParaRPr lang="en-US" altLang="zh-CN" sz="1400"/>
          </a:p>
        </p:txBody>
      </p:sp>
    </p:spTree>
  </p:cSld>
  <p:clrMapOvr>
    <a:masterClrMapping/>
  </p:clrMapOvr>
  <p:transition advClick="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16AD7EF2-C4D8-5D48-E81A-ABA3431559C0}"/>
              </a:ext>
            </a:extLst>
          </p:cNvPr>
          <p:cNvSpPr>
            <a:spLocks noGrp="1" noChangeArrowheads="1"/>
          </p:cNvSpPr>
          <p:nvPr>
            <p:ph type="title"/>
          </p:nvPr>
        </p:nvSpPr>
        <p:spPr/>
        <p:txBody>
          <a:bodyPr/>
          <a:lstStyle/>
          <a:p>
            <a:pPr eaLnBrk="1" hangingPunct="1"/>
            <a:r>
              <a:rPr lang="zh-CN" altLang="en-US"/>
              <a:t>什么是编译程序</a:t>
            </a:r>
          </a:p>
        </p:txBody>
      </p:sp>
      <p:sp>
        <p:nvSpPr>
          <p:cNvPr id="29698" name="Rectangle 3">
            <a:extLst>
              <a:ext uri="{FF2B5EF4-FFF2-40B4-BE49-F238E27FC236}">
                <a16:creationId xmlns:a16="http://schemas.microsoft.com/office/drawing/2014/main" id="{EE1EF0A6-36DD-FC38-C98A-6A67C63DCDA5}"/>
              </a:ext>
            </a:extLst>
          </p:cNvPr>
          <p:cNvSpPr>
            <a:spLocks noGrp="1" noChangeArrowheads="1"/>
          </p:cNvSpPr>
          <p:nvPr>
            <p:ph type="body" idx="1"/>
          </p:nvPr>
        </p:nvSpPr>
        <p:spPr/>
        <p:txBody>
          <a:bodyPr/>
          <a:lstStyle/>
          <a:p>
            <a:pPr eaLnBrk="1" hangingPunct="1"/>
            <a:r>
              <a:rPr lang="zh-CN" altLang="en-US"/>
              <a:t>语言转(变）换系统</a:t>
            </a:r>
          </a:p>
        </p:txBody>
      </p:sp>
      <p:sp>
        <p:nvSpPr>
          <p:cNvPr id="29699" name="Rectangle 4">
            <a:extLst>
              <a:ext uri="{FF2B5EF4-FFF2-40B4-BE49-F238E27FC236}">
                <a16:creationId xmlns:a16="http://schemas.microsoft.com/office/drawing/2014/main" id="{C05316C9-5B86-DC75-2B8C-09E46B45EFDD}"/>
              </a:ext>
            </a:extLst>
          </p:cNvPr>
          <p:cNvSpPr>
            <a:spLocks noChangeArrowheads="1"/>
          </p:cNvSpPr>
          <p:nvPr/>
        </p:nvSpPr>
        <p:spPr bwMode="auto">
          <a:xfrm>
            <a:off x="4946650" y="3448050"/>
            <a:ext cx="3276600" cy="685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en-US" sz="2400">
                <a:latin typeface="华文新魏" panose="02010800040101010101" pitchFamily="2" charset="-122"/>
                <a:ea typeface="华文新魏" panose="02010800040101010101" pitchFamily="2" charset="-122"/>
              </a:rPr>
              <a:t>C++</a:t>
            </a:r>
            <a:r>
              <a:rPr kumimoji="1" lang="zh-CN" altLang="en-US" sz="2400">
                <a:latin typeface="华文新魏" panose="02010800040101010101" pitchFamily="2" charset="-122"/>
                <a:ea typeface="华文新魏" panose="02010800040101010101" pitchFamily="2" charset="-122"/>
              </a:rPr>
              <a:t>编译器</a:t>
            </a:r>
          </a:p>
        </p:txBody>
      </p:sp>
      <p:sp>
        <p:nvSpPr>
          <p:cNvPr id="29700" name="Rectangle 5">
            <a:extLst>
              <a:ext uri="{FF2B5EF4-FFF2-40B4-BE49-F238E27FC236}">
                <a16:creationId xmlns:a16="http://schemas.microsoft.com/office/drawing/2014/main" id="{99394914-705C-1156-F2B6-B053B2C280FC}"/>
              </a:ext>
            </a:extLst>
          </p:cNvPr>
          <p:cNvSpPr>
            <a:spLocks noChangeArrowheads="1"/>
          </p:cNvSpPr>
          <p:nvPr/>
        </p:nvSpPr>
        <p:spPr bwMode="auto">
          <a:xfrm>
            <a:off x="3727450" y="3600450"/>
            <a:ext cx="533400" cy="3048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en-US"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29701" name="Rectangle 6">
            <a:extLst>
              <a:ext uri="{FF2B5EF4-FFF2-40B4-BE49-F238E27FC236}">
                <a16:creationId xmlns:a16="http://schemas.microsoft.com/office/drawing/2014/main" id="{12F037BE-4F9F-49CE-D11A-C04E6778595E}"/>
              </a:ext>
            </a:extLst>
          </p:cNvPr>
          <p:cNvSpPr>
            <a:spLocks noChangeArrowheads="1"/>
          </p:cNvSpPr>
          <p:nvPr/>
        </p:nvSpPr>
        <p:spPr bwMode="auto">
          <a:xfrm>
            <a:off x="8909050" y="3600450"/>
            <a:ext cx="6096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en-US"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29702" name="Line 7">
            <a:extLst>
              <a:ext uri="{FF2B5EF4-FFF2-40B4-BE49-F238E27FC236}">
                <a16:creationId xmlns:a16="http://schemas.microsoft.com/office/drawing/2014/main" id="{B1467970-5E19-415B-EB18-69BA717A01E6}"/>
              </a:ext>
            </a:extLst>
          </p:cNvPr>
          <p:cNvSpPr>
            <a:spLocks noChangeShapeType="1"/>
          </p:cNvSpPr>
          <p:nvPr/>
        </p:nvSpPr>
        <p:spPr bwMode="auto">
          <a:xfrm>
            <a:off x="8223250" y="3829050"/>
            <a:ext cx="685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3" name="Line 8">
            <a:extLst>
              <a:ext uri="{FF2B5EF4-FFF2-40B4-BE49-F238E27FC236}">
                <a16:creationId xmlns:a16="http://schemas.microsoft.com/office/drawing/2014/main" id="{4AB7AF59-B2C3-AE0A-340E-5BB7F9AC8BC5}"/>
              </a:ext>
            </a:extLst>
          </p:cNvPr>
          <p:cNvSpPr>
            <a:spLocks noChangeShapeType="1"/>
          </p:cNvSpPr>
          <p:nvPr/>
        </p:nvSpPr>
        <p:spPr bwMode="auto">
          <a:xfrm>
            <a:off x="4337050" y="3752850"/>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4" name="Rectangle 9">
            <a:extLst>
              <a:ext uri="{FF2B5EF4-FFF2-40B4-BE49-F238E27FC236}">
                <a16:creationId xmlns:a16="http://schemas.microsoft.com/office/drawing/2014/main" id="{4E4271D0-37B7-326A-5F82-2651A819603D}"/>
              </a:ext>
            </a:extLst>
          </p:cNvPr>
          <p:cNvSpPr>
            <a:spLocks noChangeArrowheads="1"/>
          </p:cNvSpPr>
          <p:nvPr/>
        </p:nvSpPr>
        <p:spPr bwMode="auto">
          <a:xfrm>
            <a:off x="3575050" y="5048250"/>
            <a:ext cx="9144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en-US" sz="2400">
                <a:latin typeface="Times New Roman" panose="02020603050405020304" pitchFamily="18" charset="0"/>
              </a:rPr>
              <a:t>Java</a:t>
            </a:r>
            <a:endParaRPr kumimoji="1" lang="en-US" altLang="zh-CN" sz="2400">
              <a:latin typeface="Times New Roman" panose="02020603050405020304" pitchFamily="18" charset="0"/>
            </a:endParaRPr>
          </a:p>
        </p:txBody>
      </p:sp>
      <p:sp>
        <p:nvSpPr>
          <p:cNvPr id="29705" name="Rectangle 10">
            <a:extLst>
              <a:ext uri="{FF2B5EF4-FFF2-40B4-BE49-F238E27FC236}">
                <a16:creationId xmlns:a16="http://schemas.microsoft.com/office/drawing/2014/main" id="{5FFE588F-BBBE-00EF-653C-1E647C9E390F}"/>
              </a:ext>
            </a:extLst>
          </p:cNvPr>
          <p:cNvSpPr>
            <a:spLocks noChangeArrowheads="1"/>
          </p:cNvSpPr>
          <p:nvPr/>
        </p:nvSpPr>
        <p:spPr bwMode="auto">
          <a:xfrm>
            <a:off x="8909050" y="5124450"/>
            <a:ext cx="7620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en-US" sz="2400">
                <a:latin typeface="Times New Roman" panose="02020603050405020304" pitchFamily="18" charset="0"/>
              </a:rPr>
              <a:t>Bytecode</a:t>
            </a:r>
            <a:endParaRPr kumimoji="1" lang="en-US" altLang="zh-CN" sz="2400">
              <a:latin typeface="Times New Roman" panose="02020603050405020304" pitchFamily="18" charset="0"/>
            </a:endParaRPr>
          </a:p>
        </p:txBody>
      </p:sp>
      <p:sp>
        <p:nvSpPr>
          <p:cNvPr id="29706" name="Rectangle 11">
            <a:extLst>
              <a:ext uri="{FF2B5EF4-FFF2-40B4-BE49-F238E27FC236}">
                <a16:creationId xmlns:a16="http://schemas.microsoft.com/office/drawing/2014/main" id="{58A29E13-1E16-88B0-CB12-7CE214DD833F}"/>
              </a:ext>
            </a:extLst>
          </p:cNvPr>
          <p:cNvSpPr>
            <a:spLocks noChangeArrowheads="1"/>
          </p:cNvSpPr>
          <p:nvPr/>
        </p:nvSpPr>
        <p:spPr bwMode="auto">
          <a:xfrm>
            <a:off x="4870450" y="5048250"/>
            <a:ext cx="3276600" cy="685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en-US" altLang="zh-CN" sz="2400">
                <a:latin typeface="华文新魏" panose="02010800040101010101" pitchFamily="2" charset="-122"/>
                <a:ea typeface="华文新魏" panose="02010800040101010101" pitchFamily="2" charset="-122"/>
              </a:rPr>
              <a:t>Java</a:t>
            </a:r>
            <a:r>
              <a:rPr kumimoji="1" lang="zh-CN" altLang="en-US" sz="2400">
                <a:latin typeface="华文新魏" panose="02010800040101010101" pitchFamily="2" charset="-122"/>
                <a:ea typeface="华文新魏" panose="02010800040101010101" pitchFamily="2" charset="-122"/>
              </a:rPr>
              <a:t>编译器</a:t>
            </a:r>
          </a:p>
        </p:txBody>
      </p:sp>
      <p:sp>
        <p:nvSpPr>
          <p:cNvPr id="29707" name="Line 12">
            <a:extLst>
              <a:ext uri="{FF2B5EF4-FFF2-40B4-BE49-F238E27FC236}">
                <a16:creationId xmlns:a16="http://schemas.microsoft.com/office/drawing/2014/main" id="{D4553443-F73A-EF97-86FB-2062AA569F71}"/>
              </a:ext>
            </a:extLst>
          </p:cNvPr>
          <p:cNvSpPr>
            <a:spLocks noChangeShapeType="1"/>
          </p:cNvSpPr>
          <p:nvPr/>
        </p:nvSpPr>
        <p:spPr bwMode="auto">
          <a:xfrm>
            <a:off x="4260850" y="5276850"/>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8" name="Line 13">
            <a:extLst>
              <a:ext uri="{FF2B5EF4-FFF2-40B4-BE49-F238E27FC236}">
                <a16:creationId xmlns:a16="http://schemas.microsoft.com/office/drawing/2014/main" id="{9C7BFB73-6046-49EB-3342-A9ED24969DAD}"/>
              </a:ext>
            </a:extLst>
          </p:cNvPr>
          <p:cNvSpPr>
            <a:spLocks noChangeShapeType="1"/>
          </p:cNvSpPr>
          <p:nvPr/>
        </p:nvSpPr>
        <p:spPr bwMode="auto">
          <a:xfrm>
            <a:off x="8147050" y="5353050"/>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09" name="灯片编号占位符 13">
            <a:extLst>
              <a:ext uri="{FF2B5EF4-FFF2-40B4-BE49-F238E27FC236}">
                <a16:creationId xmlns:a16="http://schemas.microsoft.com/office/drawing/2014/main" id="{648F1A2A-E3AE-1D3A-6F55-C3BD830590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006FEBA-4B3D-4DEE-A2BF-AA0E4AEA4EAF}" type="slidenum">
              <a:rPr lang="zh-CN" altLang="en-US" sz="1400"/>
              <a:pPr>
                <a:spcBef>
                  <a:spcPct val="0"/>
                </a:spcBef>
                <a:buClrTx/>
                <a:buSzTx/>
                <a:buFontTx/>
                <a:buNone/>
              </a:pPr>
              <a:t>14</a:t>
            </a:fld>
            <a:endParaRPr lang="en-US" altLang="zh-CN" sz="1400"/>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F1375820-8242-D735-A367-DFDFECA55309}"/>
              </a:ext>
            </a:extLst>
          </p:cNvPr>
          <p:cNvSpPr>
            <a:spLocks noGrp="1" noChangeArrowheads="1"/>
          </p:cNvSpPr>
          <p:nvPr>
            <p:ph type="title"/>
          </p:nvPr>
        </p:nvSpPr>
        <p:spPr>
          <a:xfrm>
            <a:off x="2711450" y="908050"/>
            <a:ext cx="7772400" cy="838200"/>
          </a:xfrm>
        </p:spPr>
        <p:txBody>
          <a:bodyPr/>
          <a:lstStyle/>
          <a:p>
            <a:pPr eaLnBrk="1" hangingPunct="1"/>
            <a:r>
              <a:rPr lang="zh-CN" altLang="en-US"/>
              <a:t>术语</a:t>
            </a:r>
          </a:p>
        </p:txBody>
      </p:sp>
      <p:sp>
        <p:nvSpPr>
          <p:cNvPr id="30722" name="Rectangle 3">
            <a:extLst>
              <a:ext uri="{FF2B5EF4-FFF2-40B4-BE49-F238E27FC236}">
                <a16:creationId xmlns:a16="http://schemas.microsoft.com/office/drawing/2014/main" id="{054BB5CE-9453-D503-8F59-A785DD351C8B}"/>
              </a:ext>
            </a:extLst>
          </p:cNvPr>
          <p:cNvSpPr>
            <a:spLocks noGrp="1" noChangeArrowheads="1"/>
          </p:cNvSpPr>
          <p:nvPr>
            <p:ph type="body" idx="1"/>
          </p:nvPr>
        </p:nvSpPr>
        <p:spPr>
          <a:xfrm>
            <a:off x="2590800" y="2060576"/>
            <a:ext cx="8077200" cy="4176713"/>
          </a:xfrm>
        </p:spPr>
        <p:txBody>
          <a:bodyPr/>
          <a:lstStyle/>
          <a:p>
            <a:pPr eaLnBrk="1" hangingPunct="1"/>
            <a:r>
              <a:rPr lang="zh-CN" altLang="en-US" sz="2800"/>
              <a:t>编译程序(</a:t>
            </a:r>
            <a:r>
              <a:rPr lang="en-US" altLang="zh-CN" sz="2800"/>
              <a:t>compiler)</a:t>
            </a:r>
          </a:p>
          <a:p>
            <a:pPr eaLnBrk="1" hangingPunct="1"/>
            <a:r>
              <a:rPr lang="zh-CN" altLang="en-US" sz="2800"/>
              <a:t>编译程序的源语言(源程序)  (</a:t>
            </a:r>
            <a:r>
              <a:rPr lang="en-US" altLang="zh-CN" sz="2800"/>
              <a:t>source language)(source program)</a:t>
            </a:r>
            <a:endParaRPr lang="zh-CN" altLang="zh-CN" sz="2800"/>
          </a:p>
          <a:p>
            <a:pPr eaLnBrk="1" hangingPunct="1"/>
            <a:r>
              <a:rPr lang="zh-CN" altLang="en-US" sz="2800"/>
              <a:t>编译程序的目标语言(目标程序) (</a:t>
            </a:r>
            <a:r>
              <a:rPr lang="en-US" altLang="zh-CN" sz="2800"/>
              <a:t>object or target language)(object or target program) </a:t>
            </a:r>
          </a:p>
          <a:p>
            <a:pPr eaLnBrk="1" hangingPunct="1"/>
            <a:r>
              <a:rPr lang="zh-CN" altLang="en-US" sz="2800"/>
              <a:t>编译程序的实现语言(</a:t>
            </a:r>
            <a:r>
              <a:rPr lang="en-US" altLang="zh-CN" sz="2800"/>
              <a:t>implementation language)</a:t>
            </a:r>
          </a:p>
          <a:p>
            <a:pPr eaLnBrk="1" hangingPunct="1"/>
            <a:r>
              <a:rPr lang="zh-CN" altLang="en-US" sz="2800"/>
              <a:t>语言处理程序(</a:t>
            </a:r>
            <a:r>
              <a:rPr lang="en-US" altLang="zh-CN" sz="2800"/>
              <a:t>language processor)</a:t>
            </a:r>
          </a:p>
          <a:p>
            <a:pPr eaLnBrk="1" hangingPunct="1"/>
            <a:r>
              <a:rPr lang="zh-CN" altLang="en-US" sz="2800"/>
              <a:t>语言转（变）换(</a:t>
            </a:r>
            <a:r>
              <a:rPr lang="en-US" altLang="zh-CN" sz="2800"/>
              <a:t>language transformation)</a:t>
            </a:r>
          </a:p>
        </p:txBody>
      </p:sp>
      <p:sp>
        <p:nvSpPr>
          <p:cNvPr id="30723" name="灯片编号占位符 3">
            <a:extLst>
              <a:ext uri="{FF2B5EF4-FFF2-40B4-BE49-F238E27FC236}">
                <a16:creationId xmlns:a16="http://schemas.microsoft.com/office/drawing/2014/main" id="{FF4338FD-EFBA-1891-7FFB-F2F7DD98531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990E633-A41B-4809-9A5E-410F88D5E314}" type="slidenum">
              <a:rPr lang="zh-CN" altLang="en-US" sz="1400"/>
              <a:pPr>
                <a:spcBef>
                  <a:spcPct val="0"/>
                </a:spcBef>
                <a:buClrTx/>
                <a:buSzTx/>
                <a:buFontTx/>
                <a:buNone/>
              </a:pPr>
              <a:t>15</a:t>
            </a:fld>
            <a:endParaRPr lang="en-US" altLang="zh-CN" sz="1400"/>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453EA4EA-9C46-08F6-CFA4-8C30479F5DD2}"/>
              </a:ext>
            </a:extLst>
          </p:cNvPr>
          <p:cNvSpPr>
            <a:spLocks noGrp="1" noChangeArrowheads="1"/>
          </p:cNvSpPr>
          <p:nvPr>
            <p:ph type="title"/>
          </p:nvPr>
        </p:nvSpPr>
        <p:spPr/>
        <p:txBody>
          <a:bodyPr/>
          <a:lstStyle/>
          <a:p>
            <a:pPr eaLnBrk="1" hangingPunct="1"/>
            <a:r>
              <a:rPr lang="zh-CN" altLang="en-US"/>
              <a:t>编译逻辑过程</a:t>
            </a:r>
          </a:p>
        </p:txBody>
      </p:sp>
      <p:sp>
        <p:nvSpPr>
          <p:cNvPr id="31746" name="Rectangle 3">
            <a:extLst>
              <a:ext uri="{FF2B5EF4-FFF2-40B4-BE49-F238E27FC236}">
                <a16:creationId xmlns:a16="http://schemas.microsoft.com/office/drawing/2014/main" id="{8BF519FB-6B54-E572-0685-E56C8B11BD57}"/>
              </a:ext>
            </a:extLst>
          </p:cNvPr>
          <p:cNvSpPr>
            <a:spLocks noGrp="1" noChangeArrowheads="1"/>
          </p:cNvSpPr>
          <p:nvPr>
            <p:ph type="body" idx="1"/>
          </p:nvPr>
        </p:nvSpPr>
        <p:spPr>
          <a:xfrm>
            <a:off x="3143251" y="1916113"/>
            <a:ext cx="7129463" cy="3600450"/>
          </a:xfrm>
        </p:spPr>
        <p:txBody>
          <a:bodyPr/>
          <a:lstStyle/>
          <a:p>
            <a:pPr eaLnBrk="1" hangingPunct="1"/>
            <a:r>
              <a:rPr lang="zh-CN" altLang="en-US"/>
              <a:t>词法分析</a:t>
            </a:r>
          </a:p>
          <a:p>
            <a:pPr eaLnBrk="1" hangingPunct="1"/>
            <a:r>
              <a:rPr lang="zh-CN" altLang="en-US"/>
              <a:t>语法分析</a:t>
            </a:r>
          </a:p>
          <a:p>
            <a:pPr eaLnBrk="1" hangingPunct="1"/>
            <a:r>
              <a:rPr lang="zh-CN" altLang="en-US"/>
              <a:t>语义分析</a:t>
            </a:r>
          </a:p>
          <a:p>
            <a:pPr eaLnBrk="1" hangingPunct="1"/>
            <a:r>
              <a:rPr lang="zh-CN" altLang="en-US"/>
              <a:t>中间代码生成</a:t>
            </a:r>
          </a:p>
          <a:p>
            <a:pPr eaLnBrk="1" hangingPunct="1"/>
            <a:r>
              <a:rPr lang="zh-CN" altLang="en-US"/>
              <a:t>代码优化</a:t>
            </a:r>
          </a:p>
          <a:p>
            <a:pPr eaLnBrk="1" hangingPunct="1"/>
            <a:r>
              <a:rPr lang="zh-CN" altLang="en-US"/>
              <a:t>目标代码生成</a:t>
            </a:r>
          </a:p>
        </p:txBody>
      </p:sp>
      <p:sp>
        <p:nvSpPr>
          <p:cNvPr id="31747" name="灯片编号占位符 3">
            <a:extLst>
              <a:ext uri="{FF2B5EF4-FFF2-40B4-BE49-F238E27FC236}">
                <a16:creationId xmlns:a16="http://schemas.microsoft.com/office/drawing/2014/main" id="{186FA982-419A-3100-71F7-CAF8E5E8B6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82235E4-2586-4D62-9A6F-FD19CC160A2F}" type="slidenum">
              <a:rPr lang="zh-CN" altLang="en-US" sz="1400"/>
              <a:pPr>
                <a:spcBef>
                  <a:spcPct val="0"/>
                </a:spcBef>
                <a:buClrTx/>
                <a:buSzTx/>
                <a:buFontTx/>
                <a:buNone/>
              </a:pPr>
              <a:t>16</a:t>
            </a:fld>
            <a:endParaRPr lang="en-US" altLang="zh-CN" sz="1400"/>
          </a:p>
        </p:txBody>
      </p:sp>
    </p:spTree>
  </p:cSld>
  <p:clrMapOvr>
    <a:masterClrMapping/>
  </p:clrMapOvr>
  <p:transition advClick="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62810D6B-5E33-306A-CE18-D6B288ABF947}"/>
              </a:ext>
            </a:extLst>
          </p:cNvPr>
          <p:cNvSpPr>
            <a:spLocks noGrp="1" noChangeArrowheads="1"/>
          </p:cNvSpPr>
          <p:nvPr>
            <p:ph type="title"/>
          </p:nvPr>
        </p:nvSpPr>
        <p:spPr>
          <a:xfrm>
            <a:off x="2782888" y="765176"/>
            <a:ext cx="7707312" cy="855663"/>
          </a:xfrm>
        </p:spPr>
        <p:txBody>
          <a:bodyPr/>
          <a:lstStyle/>
          <a:p>
            <a:pPr eaLnBrk="1" hangingPunct="1"/>
            <a:r>
              <a:rPr lang="zh-CN" altLang="en-US" sz="4000"/>
              <a:t>词法分析</a:t>
            </a:r>
            <a:r>
              <a:rPr lang="en-US" altLang="zh-CN" sz="4000">
                <a:latin typeface="宋体" panose="02010600030101010101" pitchFamily="2" charset="-122"/>
              </a:rPr>
              <a:t>—</a:t>
            </a:r>
            <a:r>
              <a:rPr lang="zh-CN" altLang="en-US" sz="4000"/>
              <a:t>第一步识别单词</a:t>
            </a:r>
            <a:endParaRPr lang="zh-CN" altLang="zh-CN" sz="4000"/>
          </a:p>
        </p:txBody>
      </p:sp>
      <p:sp>
        <p:nvSpPr>
          <p:cNvPr id="32770" name="Rectangle 3">
            <a:extLst>
              <a:ext uri="{FF2B5EF4-FFF2-40B4-BE49-F238E27FC236}">
                <a16:creationId xmlns:a16="http://schemas.microsoft.com/office/drawing/2014/main" id="{BAA3C33A-F8E1-B5DD-C526-C8BA659D48C5}"/>
              </a:ext>
            </a:extLst>
          </p:cNvPr>
          <p:cNvSpPr>
            <a:spLocks noGrp="1" noChangeArrowheads="1"/>
          </p:cNvSpPr>
          <p:nvPr>
            <p:ph type="body" idx="1"/>
          </p:nvPr>
        </p:nvSpPr>
        <p:spPr>
          <a:xfrm>
            <a:off x="2495551" y="1916114"/>
            <a:ext cx="7345363" cy="4764087"/>
          </a:xfrm>
        </p:spPr>
        <p:txBody>
          <a:bodyPr/>
          <a:lstStyle/>
          <a:p>
            <a:pPr eaLnBrk="1" hangingPunct="1">
              <a:lnSpc>
                <a:spcPct val="90000"/>
              </a:lnSpc>
            </a:pPr>
            <a:r>
              <a:rPr lang="zh-CN" altLang="en-US"/>
              <a:t>词法分析(</a:t>
            </a:r>
            <a:r>
              <a:rPr lang="en-US" altLang="zh-CN"/>
              <a:t>lexical analysis or scanning)                --</a:t>
            </a:r>
            <a:r>
              <a:rPr lang="zh-CN" altLang="en-US"/>
              <a:t>从左到右扫描源程序，识别出每个有正确含义的单词（</a:t>
            </a:r>
            <a:r>
              <a:rPr lang="en-US" altLang="zh-CN"/>
              <a:t>token</a:t>
            </a:r>
            <a:r>
              <a:rPr lang="zh-CN" altLang="en-US"/>
              <a:t>）。</a:t>
            </a:r>
            <a:endParaRPr lang="en-US" altLang="zh-CN"/>
          </a:p>
          <a:p>
            <a:pPr eaLnBrk="1" hangingPunct="1">
              <a:lnSpc>
                <a:spcPct val="90000"/>
              </a:lnSpc>
            </a:pPr>
            <a:endParaRPr lang="en-US" altLang="zh-CN"/>
          </a:p>
          <a:p>
            <a:pPr eaLnBrk="1" hangingPunct="1">
              <a:lnSpc>
                <a:spcPct val="90000"/>
              </a:lnSpc>
            </a:pPr>
            <a:r>
              <a:rPr lang="zh-CN" altLang="en-US"/>
              <a:t>单词---</a:t>
            </a:r>
            <a:r>
              <a:rPr lang="en-US" altLang="zh-CN"/>
              <a:t>token</a:t>
            </a:r>
          </a:p>
          <a:p>
            <a:pPr eaLnBrk="1" hangingPunct="1">
              <a:lnSpc>
                <a:spcPct val="90000"/>
              </a:lnSpc>
            </a:pPr>
            <a:r>
              <a:rPr lang="zh-CN" altLang="en-US"/>
              <a:t>保留字---</a:t>
            </a:r>
            <a:r>
              <a:rPr lang="en-US" altLang="zh-CN"/>
              <a:t>reserved word</a:t>
            </a:r>
          </a:p>
          <a:p>
            <a:pPr eaLnBrk="1" hangingPunct="1">
              <a:lnSpc>
                <a:spcPct val="90000"/>
              </a:lnSpc>
            </a:pPr>
            <a:r>
              <a:rPr lang="zh-CN" altLang="en-US"/>
              <a:t>标识符 ---</a:t>
            </a:r>
            <a:r>
              <a:rPr lang="en-US" altLang="zh-CN"/>
              <a:t>identifier(user-defined name)</a:t>
            </a:r>
            <a:endParaRPr lang="zh-CN" altLang="en-US"/>
          </a:p>
        </p:txBody>
      </p:sp>
      <p:sp>
        <p:nvSpPr>
          <p:cNvPr id="32771" name="灯片编号占位符 3">
            <a:extLst>
              <a:ext uri="{FF2B5EF4-FFF2-40B4-BE49-F238E27FC236}">
                <a16:creationId xmlns:a16="http://schemas.microsoft.com/office/drawing/2014/main" id="{98612E57-8762-2E75-25B2-10F55AEE67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A258AC5-B242-4D4E-80B7-7EED37C40339}" type="slidenum">
              <a:rPr lang="zh-CN" altLang="en-US" sz="1400"/>
              <a:pPr>
                <a:spcBef>
                  <a:spcPct val="0"/>
                </a:spcBef>
                <a:buClrTx/>
                <a:buSzTx/>
                <a:buFontTx/>
                <a:buNone/>
              </a:pPr>
              <a:t>17</a:t>
            </a:fld>
            <a:endParaRPr lang="en-US" altLang="zh-CN" sz="1400"/>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10147996-80BF-54E5-63EE-D4FF47718A6D}"/>
              </a:ext>
            </a:extLst>
          </p:cNvPr>
          <p:cNvSpPr>
            <a:spLocks noGrp="1" noChangeArrowheads="1"/>
          </p:cNvSpPr>
          <p:nvPr>
            <p:ph type="title"/>
          </p:nvPr>
        </p:nvSpPr>
        <p:spPr>
          <a:xfrm>
            <a:off x="2640014" y="765175"/>
            <a:ext cx="7793037" cy="946150"/>
          </a:xfrm>
        </p:spPr>
        <p:txBody>
          <a:bodyPr/>
          <a:lstStyle/>
          <a:p>
            <a:pPr eaLnBrk="1" hangingPunct="1"/>
            <a:r>
              <a:rPr lang="zh-CN" altLang="en-US" sz="4000"/>
              <a:t>词法分析</a:t>
            </a:r>
          </a:p>
        </p:txBody>
      </p:sp>
      <p:sp>
        <p:nvSpPr>
          <p:cNvPr id="33794" name="Rectangle 3">
            <a:extLst>
              <a:ext uri="{FF2B5EF4-FFF2-40B4-BE49-F238E27FC236}">
                <a16:creationId xmlns:a16="http://schemas.microsoft.com/office/drawing/2014/main" id="{25B11D54-B55D-9898-DB4A-8EFC87486014}"/>
              </a:ext>
            </a:extLst>
          </p:cNvPr>
          <p:cNvSpPr>
            <a:spLocks noGrp="1" noChangeArrowheads="1"/>
          </p:cNvSpPr>
          <p:nvPr>
            <p:ph type="body" idx="1"/>
          </p:nvPr>
        </p:nvSpPr>
        <p:spPr>
          <a:xfrm>
            <a:off x="2566988" y="1773238"/>
            <a:ext cx="7829550" cy="4824412"/>
          </a:xfrm>
        </p:spPr>
        <p:txBody>
          <a:bodyPr/>
          <a:lstStyle/>
          <a:p>
            <a:pPr eaLnBrk="1" hangingPunct="1">
              <a:buFont typeface="Wingdings" panose="05000000000000000000" pitchFamily="2" charset="2"/>
              <a:buNone/>
            </a:pPr>
            <a:r>
              <a:rPr lang="zh-CN" altLang="en-US"/>
              <a:t> 例：英文句子由单词构成  </a:t>
            </a:r>
          </a:p>
          <a:p>
            <a:pPr eaLnBrk="1" hangingPunct="1">
              <a:buFont typeface="Wingdings" panose="05000000000000000000" pitchFamily="2" charset="2"/>
              <a:buNone/>
            </a:pPr>
            <a:r>
              <a:rPr lang="en-US" altLang="zh-CN"/>
              <a:t>  This line is a longer sentence.</a:t>
            </a:r>
            <a:endParaRPr lang="zh-CN" altLang="en-US"/>
          </a:p>
          <a:p>
            <a:pPr eaLnBrk="1" hangingPunct="1">
              <a:buFont typeface="Wingdings" panose="05000000000000000000" pitchFamily="2" charset="2"/>
              <a:buNone/>
            </a:pPr>
            <a:r>
              <a:rPr lang="zh-CN" altLang="en-US"/>
              <a:t>（字母组成的，有集体含义的最小成分）</a:t>
            </a:r>
          </a:p>
          <a:p>
            <a:pPr eaLnBrk="1" hangingPunct="1"/>
            <a:r>
              <a:rPr lang="zh-CN" altLang="en-US"/>
              <a:t>  句子开头的单词第一个字母要大写</a:t>
            </a:r>
          </a:p>
          <a:p>
            <a:pPr eaLnBrk="1" hangingPunct="1"/>
            <a:r>
              <a:rPr lang="zh-CN" altLang="en-US"/>
              <a:t>  空格是单词分隔符</a:t>
            </a:r>
          </a:p>
          <a:p>
            <a:pPr eaLnBrk="1" hangingPunct="1"/>
            <a:r>
              <a:rPr lang="zh-CN" altLang="en-US"/>
              <a:t>  句点是句子结尾 </a:t>
            </a:r>
          </a:p>
          <a:p>
            <a:pPr eaLnBrk="1" hangingPunct="1">
              <a:buFont typeface="Wingdings" panose="05000000000000000000" pitchFamily="2" charset="2"/>
              <a:buNone/>
            </a:pPr>
            <a:endParaRPr lang="zh-CN" altLang="en-US"/>
          </a:p>
          <a:p>
            <a:pPr eaLnBrk="1" hangingPunct="1">
              <a:buFont typeface="Wingdings" panose="05000000000000000000" pitchFamily="2" charset="2"/>
              <a:buNone/>
            </a:pPr>
            <a:r>
              <a:rPr lang="en-US" altLang="zh-CN"/>
              <a:t>  ist his linealo gerse nte nce.</a:t>
            </a:r>
            <a:endParaRPr lang="zh-CN" altLang="en-US"/>
          </a:p>
        </p:txBody>
      </p:sp>
      <p:sp>
        <p:nvSpPr>
          <p:cNvPr id="33795" name="灯片编号占位符 3">
            <a:extLst>
              <a:ext uri="{FF2B5EF4-FFF2-40B4-BE49-F238E27FC236}">
                <a16:creationId xmlns:a16="http://schemas.microsoft.com/office/drawing/2014/main" id="{ECCFCD5C-480F-34D4-9170-7ACCA3ABD3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6AAA29F-30A3-4176-BE07-B0D9BEF0F52A}" type="slidenum">
              <a:rPr lang="zh-CN" altLang="en-US" sz="1400"/>
              <a:pPr>
                <a:spcBef>
                  <a:spcPct val="0"/>
                </a:spcBef>
                <a:buClrTx/>
                <a:buSzTx/>
                <a:buFontTx/>
                <a:buNone/>
              </a:pPr>
              <a:t>18</a:t>
            </a:fld>
            <a:endParaRPr lang="en-US" altLang="zh-CN" sz="1400"/>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8B6D8A50-EFEC-8F01-1A9E-0E17F66B4A29}"/>
              </a:ext>
            </a:extLst>
          </p:cNvPr>
          <p:cNvSpPr>
            <a:spLocks noGrp="1" noChangeArrowheads="1"/>
          </p:cNvSpPr>
          <p:nvPr>
            <p:ph type="title"/>
          </p:nvPr>
        </p:nvSpPr>
        <p:spPr/>
        <p:txBody>
          <a:bodyPr/>
          <a:lstStyle/>
          <a:p>
            <a:pPr eaLnBrk="1" hangingPunct="1"/>
            <a:r>
              <a:rPr lang="zh-CN" altLang="en-US"/>
              <a:t>词法分析</a:t>
            </a:r>
          </a:p>
        </p:txBody>
      </p:sp>
      <p:sp>
        <p:nvSpPr>
          <p:cNvPr id="34818" name="Rectangle 3">
            <a:extLst>
              <a:ext uri="{FF2B5EF4-FFF2-40B4-BE49-F238E27FC236}">
                <a16:creationId xmlns:a16="http://schemas.microsoft.com/office/drawing/2014/main" id="{33318DC0-AFA6-E5AE-2CD4-44043F667F87}"/>
              </a:ext>
            </a:extLst>
          </p:cNvPr>
          <p:cNvSpPr>
            <a:spLocks noGrp="1" noChangeArrowheads="1"/>
          </p:cNvSpPr>
          <p:nvPr>
            <p:ph type="body" idx="1"/>
          </p:nvPr>
        </p:nvSpPr>
        <p:spPr>
          <a:xfrm>
            <a:off x="2279650" y="1844676"/>
            <a:ext cx="8064500" cy="4537075"/>
          </a:xfrm>
        </p:spPr>
        <p:txBody>
          <a:bodyPr/>
          <a:lstStyle/>
          <a:p>
            <a:pPr marL="0" indent="0" algn="just" eaLnBrk="1" hangingPunct="1">
              <a:lnSpc>
                <a:spcPct val="90000"/>
              </a:lnSpc>
              <a:buNone/>
            </a:pPr>
            <a:r>
              <a:rPr lang="zh-CN" altLang="en-US"/>
              <a:t>    从左至右扫描字符流的源程序、分解构成源程序的字符串，识别出(拼)一个个的单词（符号）</a:t>
            </a:r>
          </a:p>
          <a:p>
            <a:pPr marL="0" indent="0" algn="just" eaLnBrk="1" hangingPunct="1">
              <a:lnSpc>
                <a:spcPct val="90000"/>
              </a:lnSpc>
              <a:buNone/>
            </a:pPr>
            <a:r>
              <a:rPr lang="zh-CN" altLang="en-US"/>
              <a:t>    单词符号是语言中具有独立意义的最基本结构。多数程序语言中，单词符号一般包括 </a:t>
            </a:r>
            <a:r>
              <a:rPr lang="en-US" altLang="zh-CN">
                <a:latin typeface="宋体" panose="02010600030101010101" pitchFamily="2" charset="-122"/>
              </a:rPr>
              <a:t>—</a:t>
            </a:r>
            <a:r>
              <a:rPr lang="zh-CN" altLang="en-US"/>
              <a:t>各类型的常数、保留字、标识符、运算符、界符等等。</a:t>
            </a:r>
          </a:p>
          <a:p>
            <a:pPr marL="0" indent="0" algn="just" eaLnBrk="1" hangingPunct="1">
              <a:lnSpc>
                <a:spcPct val="90000"/>
              </a:lnSpc>
              <a:buNone/>
            </a:pPr>
            <a:r>
              <a:rPr lang="en-US" altLang="zh-CN" sz="3600" b="1">
                <a:solidFill>
                  <a:srgbClr val="000099"/>
                </a:solidFill>
                <a:latin typeface="Courier New" panose="02070309020205020404" pitchFamily="49" charset="0"/>
              </a:rPr>
              <a:t>例如 </a:t>
            </a:r>
          </a:p>
          <a:p>
            <a:pPr marL="0" indent="0" algn="just" eaLnBrk="1" hangingPunct="1">
              <a:lnSpc>
                <a:spcPct val="90000"/>
              </a:lnSpc>
              <a:buNone/>
            </a:pPr>
            <a:r>
              <a:rPr lang="en-US" altLang="zh-CN" sz="3600" b="1">
                <a:solidFill>
                  <a:srgbClr val="000099"/>
                </a:solidFill>
                <a:latin typeface="Courier New" panose="02070309020205020404" pitchFamily="49" charset="0"/>
              </a:rPr>
              <a:t> </a:t>
            </a:r>
            <a:r>
              <a:rPr lang="en-US" altLang="en-US" sz="3600" b="1">
                <a:solidFill>
                  <a:srgbClr val="000099"/>
                </a:solidFill>
                <a:latin typeface="Courier New" panose="02070309020205020404" pitchFamily="49" charset="0"/>
              </a:rPr>
              <a:t>double f = sqrt(-1);</a:t>
            </a:r>
          </a:p>
        </p:txBody>
      </p:sp>
      <p:sp>
        <p:nvSpPr>
          <p:cNvPr id="34819" name="灯片编号占位符 3">
            <a:extLst>
              <a:ext uri="{FF2B5EF4-FFF2-40B4-BE49-F238E27FC236}">
                <a16:creationId xmlns:a16="http://schemas.microsoft.com/office/drawing/2014/main" id="{0D032424-5C3B-6BE1-C7D8-4183C9EAD2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5F1D35B-F6E5-4F04-87C2-5AC17B8B18F6}" type="slidenum">
              <a:rPr lang="zh-CN" altLang="en-US" sz="1400"/>
              <a:pPr>
                <a:spcBef>
                  <a:spcPct val="0"/>
                </a:spcBef>
                <a:buClrTx/>
                <a:buSzTx/>
                <a:buFontTx/>
                <a:buNone/>
              </a:pPr>
              <a:t>19</a:t>
            </a:fld>
            <a:endParaRPr lang="en-US" altLang="zh-CN" sz="1400"/>
          </a:p>
        </p:txBody>
      </p:sp>
    </p:spTree>
  </p:cSld>
  <p:clrMapOvr>
    <a:masterClrMapping/>
  </p:clrMapOvr>
  <p:transition advClick="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6E16171B-481A-F3C4-3821-603BAF69FD91}"/>
              </a:ext>
            </a:extLst>
          </p:cNvPr>
          <p:cNvSpPr>
            <a:spLocks noGrp="1" noChangeArrowheads="1"/>
          </p:cNvSpPr>
          <p:nvPr>
            <p:ph type="title"/>
          </p:nvPr>
        </p:nvSpPr>
        <p:spPr>
          <a:xfrm>
            <a:off x="2711451" y="908051"/>
            <a:ext cx="7758113" cy="739775"/>
          </a:xfrm>
        </p:spPr>
        <p:txBody>
          <a:bodyPr/>
          <a:lstStyle/>
          <a:p>
            <a:pPr eaLnBrk="1" hangingPunct="1"/>
            <a:r>
              <a:rPr lang="en-US" altLang="zh-CN" sz="4000"/>
              <a:t>《</a:t>
            </a:r>
            <a:r>
              <a:rPr lang="zh-CN" altLang="en-US" sz="4000"/>
              <a:t>编译技术</a:t>
            </a:r>
            <a:r>
              <a:rPr lang="en-US" altLang="zh-CN" sz="4000"/>
              <a:t>》</a:t>
            </a:r>
            <a:r>
              <a:rPr lang="zh-CN" altLang="en-US" sz="4000"/>
              <a:t>课程信息</a:t>
            </a:r>
          </a:p>
        </p:txBody>
      </p:sp>
      <p:sp>
        <p:nvSpPr>
          <p:cNvPr id="17410" name="Rectangle 3">
            <a:extLst>
              <a:ext uri="{FF2B5EF4-FFF2-40B4-BE49-F238E27FC236}">
                <a16:creationId xmlns:a16="http://schemas.microsoft.com/office/drawing/2014/main" id="{47FF04E7-1594-D88C-ADB6-28C26253D180}"/>
              </a:ext>
            </a:extLst>
          </p:cNvPr>
          <p:cNvSpPr>
            <a:spLocks noGrp="1" noChangeArrowheads="1"/>
          </p:cNvSpPr>
          <p:nvPr>
            <p:ph type="body" idx="1"/>
          </p:nvPr>
        </p:nvSpPr>
        <p:spPr>
          <a:xfrm>
            <a:off x="2495551" y="1773238"/>
            <a:ext cx="7993063" cy="5040312"/>
          </a:xfrm>
        </p:spPr>
        <p:txBody>
          <a:bodyPr/>
          <a:lstStyle/>
          <a:p>
            <a:pPr eaLnBrk="1" hangingPunct="1">
              <a:lnSpc>
                <a:spcPct val="90000"/>
              </a:lnSpc>
              <a:buFont typeface="Wingdings" panose="05000000000000000000" pitchFamily="2" charset="2"/>
              <a:buNone/>
            </a:pPr>
            <a:r>
              <a:rPr lang="zh-CN" altLang="en-US" b="1"/>
              <a:t>教学目的与要求：</a:t>
            </a:r>
          </a:p>
          <a:p>
            <a:pPr eaLnBrk="1" hangingPunct="1">
              <a:lnSpc>
                <a:spcPct val="90000"/>
              </a:lnSpc>
              <a:buFont typeface="Wingdings" panose="05000000000000000000" pitchFamily="2" charset="2"/>
              <a:buChar char="u"/>
            </a:pPr>
            <a:r>
              <a:rPr lang="zh-CN" altLang="en-US"/>
              <a:t>目的：本课程重点介绍编译程序的设计原理和常用实现技术。</a:t>
            </a:r>
            <a:endParaRPr lang="en-US" altLang="zh-CN"/>
          </a:p>
          <a:p>
            <a:pPr eaLnBrk="1" hangingPunct="1">
              <a:lnSpc>
                <a:spcPct val="90000"/>
              </a:lnSpc>
              <a:buFont typeface="Wingdings" panose="05000000000000000000" pitchFamily="2" charset="2"/>
              <a:buChar char="u"/>
            </a:pPr>
            <a:r>
              <a:rPr lang="zh-CN" altLang="en-US"/>
              <a:t>要求：</a:t>
            </a:r>
            <a:endParaRPr lang="en-US" altLang="zh-CN"/>
          </a:p>
          <a:p>
            <a:pPr lvl="1" eaLnBrk="1" hangingPunct="1">
              <a:lnSpc>
                <a:spcPct val="90000"/>
              </a:lnSpc>
              <a:buFont typeface="Wingdings" panose="05000000000000000000" pitchFamily="2" charset="2"/>
              <a:buChar char="Ø"/>
            </a:pPr>
            <a:r>
              <a:rPr lang="zh-CN" altLang="en-US">
                <a:solidFill>
                  <a:srgbClr val="FF0000"/>
                </a:solidFill>
              </a:rPr>
              <a:t>了解</a:t>
            </a:r>
            <a:r>
              <a:rPr lang="zh-CN" altLang="en-US"/>
              <a:t>一个编译程序是如何工作的；</a:t>
            </a:r>
            <a:endParaRPr lang="en-US" altLang="zh-CN"/>
          </a:p>
          <a:p>
            <a:pPr lvl="1" eaLnBrk="1" hangingPunct="1">
              <a:lnSpc>
                <a:spcPct val="90000"/>
              </a:lnSpc>
              <a:buFont typeface="Wingdings" panose="05000000000000000000" pitchFamily="2" charset="2"/>
              <a:buChar char="Ø"/>
            </a:pPr>
            <a:r>
              <a:rPr lang="zh-CN" altLang="en-US">
                <a:solidFill>
                  <a:srgbClr val="FF0000"/>
                </a:solidFill>
              </a:rPr>
              <a:t>知道</a:t>
            </a:r>
            <a:r>
              <a:rPr lang="zh-CN" altLang="en-US"/>
              <a:t>一个语言的形式化描述和自动识别机制；</a:t>
            </a:r>
            <a:endParaRPr lang="en-US" altLang="zh-CN"/>
          </a:p>
          <a:p>
            <a:pPr lvl="1" eaLnBrk="1" hangingPunct="1">
              <a:lnSpc>
                <a:spcPct val="90000"/>
              </a:lnSpc>
              <a:buFont typeface="Wingdings" panose="05000000000000000000" pitchFamily="2" charset="2"/>
              <a:buChar char="Ø"/>
            </a:pPr>
            <a:r>
              <a:rPr lang="zh-CN" altLang="en-US">
                <a:solidFill>
                  <a:srgbClr val="FF0000"/>
                </a:solidFill>
              </a:rPr>
              <a:t>掌握</a:t>
            </a:r>
            <a:r>
              <a:rPr lang="zh-CN" altLang="en-US"/>
              <a:t>编译程序开发技术和方法；</a:t>
            </a:r>
            <a:endParaRPr lang="en-US" altLang="zh-CN"/>
          </a:p>
          <a:p>
            <a:pPr lvl="1" eaLnBrk="1" hangingPunct="1">
              <a:lnSpc>
                <a:spcPct val="90000"/>
              </a:lnSpc>
              <a:buFont typeface="Wingdings" panose="05000000000000000000" pitchFamily="2" charset="2"/>
              <a:buChar char="Ø"/>
            </a:pPr>
            <a:r>
              <a:rPr lang="zh-CN" altLang="en-US">
                <a:solidFill>
                  <a:srgbClr val="FF0000"/>
                </a:solidFill>
              </a:rPr>
              <a:t>能够</a:t>
            </a:r>
            <a:r>
              <a:rPr lang="zh-CN" altLang="en-US"/>
              <a:t>将所学的常用技术和算法应用于类似的软件的设计和实现中。</a:t>
            </a:r>
          </a:p>
        </p:txBody>
      </p:sp>
      <p:sp>
        <p:nvSpPr>
          <p:cNvPr id="17411" name="灯片编号占位符 3">
            <a:extLst>
              <a:ext uri="{FF2B5EF4-FFF2-40B4-BE49-F238E27FC236}">
                <a16:creationId xmlns:a16="http://schemas.microsoft.com/office/drawing/2014/main" id="{55E17A89-3A7B-0D01-00D7-882EAA215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55616EE-B59D-43E9-B51F-F45588A88500}" type="slidenum">
              <a:rPr lang="zh-CN" altLang="en-US" sz="1400"/>
              <a:pPr>
                <a:spcBef>
                  <a:spcPct val="0"/>
                </a:spcBef>
                <a:buClrTx/>
                <a:buSzTx/>
                <a:buFontTx/>
                <a:buNone/>
              </a:pPr>
              <a:t>2</a:t>
            </a:fld>
            <a:endParaRPr lang="en-US" altLang="zh-CN" sz="1400"/>
          </a:p>
        </p:txBody>
      </p:sp>
    </p:spTree>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4A1DFFFD-0528-3E68-D8CA-37E334803297}"/>
              </a:ext>
            </a:extLst>
          </p:cNvPr>
          <p:cNvSpPr>
            <a:spLocks noGrp="1" noChangeArrowheads="1"/>
          </p:cNvSpPr>
          <p:nvPr>
            <p:ph type="title"/>
          </p:nvPr>
        </p:nvSpPr>
        <p:spPr/>
        <p:txBody>
          <a:bodyPr/>
          <a:lstStyle/>
          <a:p>
            <a:pPr eaLnBrk="1" hangingPunct="1"/>
            <a:r>
              <a:rPr lang="zh-CN" altLang="en-US"/>
              <a:t>词法分析</a:t>
            </a:r>
          </a:p>
        </p:txBody>
      </p:sp>
      <p:sp>
        <p:nvSpPr>
          <p:cNvPr id="35842" name="Rectangle 3">
            <a:extLst>
              <a:ext uri="{FF2B5EF4-FFF2-40B4-BE49-F238E27FC236}">
                <a16:creationId xmlns:a16="http://schemas.microsoft.com/office/drawing/2014/main" id="{75BAB8A1-AD25-5403-8E42-655FD30E10A2}"/>
              </a:ext>
            </a:extLst>
          </p:cNvPr>
          <p:cNvSpPr>
            <a:spLocks noGrp="1" noChangeArrowheads="1"/>
          </p:cNvSpPr>
          <p:nvPr>
            <p:ph type="body" idx="1"/>
          </p:nvPr>
        </p:nvSpPr>
        <p:spPr>
          <a:xfrm>
            <a:off x="3225800" y="2025651"/>
            <a:ext cx="7253288" cy="4106863"/>
          </a:xfrm>
        </p:spPr>
        <p:txBody>
          <a:bodyPr/>
          <a:lstStyle/>
          <a:p>
            <a:pPr eaLnBrk="1" hangingPunct="1">
              <a:buFont typeface="Wingdings" panose="05000000000000000000" pitchFamily="2" charset="2"/>
              <a:buNone/>
            </a:pPr>
            <a:r>
              <a:rPr lang="en-US" altLang="en-US" sz="2400" b="1">
                <a:solidFill>
                  <a:srgbClr val="000099"/>
                </a:solidFill>
                <a:latin typeface="Courier New" panose="02070309020205020404" pitchFamily="49" charset="0"/>
              </a:rPr>
              <a:t>double f = sqrt(-1);</a:t>
            </a:r>
          </a:p>
          <a:p>
            <a:pPr eaLnBrk="1" hangingPunct="1">
              <a:buFont typeface="Wingdings" panose="05000000000000000000" pitchFamily="2" charset="2"/>
              <a:buNone/>
            </a:pPr>
            <a:r>
              <a:rPr lang="en-US" altLang="en-US" sz="2400" b="1">
                <a:latin typeface="Courier New" panose="02070309020205020404" pitchFamily="49" charset="0"/>
              </a:rPr>
              <a:t>  TDOUBLE  	  (“double”)</a:t>
            </a:r>
            <a:br>
              <a:rPr lang="en-US" altLang="en-US" sz="2400" b="1">
                <a:latin typeface="Courier New" panose="02070309020205020404" pitchFamily="49" charset="0"/>
              </a:rPr>
            </a:br>
            <a:r>
              <a:rPr lang="en-US" altLang="en-US" sz="2400" b="1">
                <a:latin typeface="Courier New" panose="02070309020205020404" pitchFamily="49" charset="0"/>
              </a:rPr>
              <a:t>TIDENT 	  (“f”)</a:t>
            </a:r>
            <a:br>
              <a:rPr lang="en-US" altLang="en-US" sz="2400" b="1">
                <a:latin typeface="Courier New" panose="02070309020205020404" pitchFamily="49" charset="0"/>
              </a:rPr>
            </a:br>
            <a:r>
              <a:rPr lang="en-US" altLang="en-US" sz="2400" b="1">
                <a:latin typeface="Courier New" panose="02070309020205020404" pitchFamily="49" charset="0"/>
              </a:rPr>
              <a:t>TOP 	  (“=“)</a:t>
            </a:r>
            <a:br>
              <a:rPr lang="en-US" altLang="en-US" sz="2400" b="1">
                <a:latin typeface="Courier New" panose="02070309020205020404" pitchFamily="49" charset="0"/>
              </a:rPr>
            </a:br>
            <a:r>
              <a:rPr lang="en-US" altLang="en-US" sz="2400" b="1">
                <a:latin typeface="Courier New" panose="02070309020205020404" pitchFamily="49" charset="0"/>
              </a:rPr>
              <a:t>TIDENT	  (“sqrt”)</a:t>
            </a:r>
          </a:p>
          <a:p>
            <a:pPr eaLnBrk="1" hangingPunct="1">
              <a:buFont typeface="Wingdings" panose="05000000000000000000" pitchFamily="2" charset="2"/>
              <a:buNone/>
            </a:pPr>
            <a:r>
              <a:rPr lang="en-US" altLang="en-US" sz="2400" b="1">
                <a:latin typeface="Courier New" panose="02070309020205020404" pitchFamily="49" charset="0"/>
              </a:rPr>
              <a:t>  TLPAREN 	  (“(“)</a:t>
            </a:r>
          </a:p>
          <a:p>
            <a:pPr eaLnBrk="1" hangingPunct="1">
              <a:buFont typeface="Wingdings" panose="05000000000000000000" pitchFamily="2" charset="2"/>
              <a:buNone/>
            </a:pPr>
            <a:r>
              <a:rPr lang="en-US" altLang="en-US" sz="2400" b="1">
                <a:latin typeface="Courier New" panose="02070309020205020404" pitchFamily="49" charset="0"/>
              </a:rPr>
              <a:t>  TOP 	  (“-”)</a:t>
            </a:r>
            <a:br>
              <a:rPr lang="en-US" altLang="en-US" sz="2400" b="1">
                <a:latin typeface="Courier New" panose="02070309020205020404" pitchFamily="49" charset="0"/>
              </a:rPr>
            </a:br>
            <a:r>
              <a:rPr lang="en-US" altLang="en-US" sz="2400" b="1">
                <a:latin typeface="Courier New" panose="02070309020205020404" pitchFamily="49" charset="0"/>
              </a:rPr>
              <a:t>TINTCONSTANT (“1”)</a:t>
            </a:r>
            <a:br>
              <a:rPr lang="en-US" altLang="en-US" sz="2400" b="1">
                <a:latin typeface="Courier New" panose="02070309020205020404" pitchFamily="49" charset="0"/>
              </a:rPr>
            </a:br>
            <a:r>
              <a:rPr lang="en-US" altLang="en-US" sz="2400" b="1">
                <a:latin typeface="Courier New" panose="02070309020205020404" pitchFamily="49" charset="0"/>
              </a:rPr>
              <a:t>TRPAREN 	  (“)”)</a:t>
            </a:r>
            <a:br>
              <a:rPr lang="en-US" altLang="en-US" sz="2400" b="1">
                <a:latin typeface="Courier New" panose="02070309020205020404" pitchFamily="49" charset="0"/>
              </a:rPr>
            </a:br>
            <a:r>
              <a:rPr lang="en-US" altLang="en-US" sz="2400" b="1">
                <a:latin typeface="Courier New" panose="02070309020205020404" pitchFamily="49" charset="0"/>
              </a:rPr>
              <a:t>TSEP 	  (“;”)</a:t>
            </a:r>
            <a:endParaRPr lang="zh-CN" altLang="en-US" sz="2400" b="1">
              <a:solidFill>
                <a:srgbClr val="000099"/>
              </a:solidFill>
              <a:latin typeface="Courier New" panose="02070309020205020404" pitchFamily="49" charset="0"/>
            </a:endParaRPr>
          </a:p>
        </p:txBody>
      </p:sp>
      <p:sp>
        <p:nvSpPr>
          <p:cNvPr id="35843" name="灯片编号占位符 3">
            <a:extLst>
              <a:ext uri="{FF2B5EF4-FFF2-40B4-BE49-F238E27FC236}">
                <a16:creationId xmlns:a16="http://schemas.microsoft.com/office/drawing/2014/main" id="{24B281EE-A67D-1554-07AF-E5914BC4E5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BE1D4D-71DC-4D58-9E5F-34F540B88974}" type="slidenum">
              <a:rPr lang="zh-CN" altLang="en-US" sz="1400"/>
              <a:pPr>
                <a:spcBef>
                  <a:spcPct val="0"/>
                </a:spcBef>
                <a:buClrTx/>
                <a:buSzTx/>
                <a:buFontTx/>
                <a:buNone/>
              </a:pPr>
              <a:t>20</a:t>
            </a:fld>
            <a:endParaRPr lang="en-US" altLang="zh-CN" sz="1400"/>
          </a:p>
        </p:txBody>
      </p:sp>
      <mc:AlternateContent xmlns:mc="http://schemas.openxmlformats.org/markup-compatibility/2006" xmlns:p14="http://schemas.microsoft.com/office/powerpoint/2010/main">
        <mc:Choice Requires="p14">
          <p:contentPart p14:bwMode="auto" r:id="rId2">
            <p14:nvContentPartPr>
              <p14:cNvPr id="1026" name="Ink 5">
                <a:extLst>
                  <a:ext uri="{FF2B5EF4-FFF2-40B4-BE49-F238E27FC236}">
                    <a16:creationId xmlns:a16="http://schemas.microsoft.com/office/drawing/2014/main" id="{CA3856F8-84D3-DD38-C759-B0593C8C7DC8}"/>
                  </a:ext>
                </a:extLst>
              </p14:cNvPr>
              <p14:cNvContentPartPr>
                <a14:cpLocks xmlns:a14="http://schemas.microsoft.com/office/drawing/2010/main" noRot="1" noChangeAspect="1" noEditPoints="1" noChangeArrowheads="1" noChangeShapeType="1"/>
              </p14:cNvContentPartPr>
              <p14:nvPr/>
            </p14:nvContentPartPr>
            <p14:xfrm>
              <a:off x="9785350" y="2147483647"/>
              <a:ext cx="6350" cy="0"/>
            </p14:xfrm>
          </p:contentPart>
        </mc:Choice>
        <mc:Fallback xmlns="">
          <p:pic>
            <p:nvPicPr>
              <p:cNvPr id="1026" name="Ink 5">
                <a:extLst>
                  <a:ext uri="{FF2B5EF4-FFF2-40B4-BE49-F238E27FC236}">
                    <a16:creationId xmlns:a16="http://schemas.microsoft.com/office/drawing/2014/main" id="{CA3856F8-84D3-DD38-C759-B0593C8C7DC8}"/>
                  </a:ext>
                </a:extLst>
              </p:cNvPr>
              <p:cNvPicPr>
                <a:picLocks noRot="1" noChangeAspect="1" noEditPoints="1" noChangeArrowheads="1" noChangeShapeType="1"/>
              </p:cNvPicPr>
              <p:nvPr/>
            </p:nvPicPr>
            <p:blipFill>
              <a:blip r:embed="rId3"/>
              <a:stretch>
                <a:fillRect/>
              </a:stretch>
            </p:blipFill>
            <p:spPr>
              <a:xfrm>
                <a:off x="9770645" y="2147483647"/>
                <a:ext cx="35426" cy="0"/>
              </a:xfrm>
              <a:prstGeom prst="rect">
                <a:avLst/>
              </a:prstGeom>
            </p:spPr>
          </p:pic>
        </mc:Fallback>
      </mc:AlternateContent>
    </p:spTree>
  </p:cSld>
  <p:clrMapOvr>
    <a:masterClrMapping/>
  </p:clrMapOvr>
  <p:transition advClick="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84C309D7-3EEE-2B9F-BB7B-78B002E8FEF4}"/>
              </a:ext>
            </a:extLst>
          </p:cNvPr>
          <p:cNvSpPr>
            <a:spLocks noGrp="1" noChangeArrowheads="1"/>
          </p:cNvSpPr>
          <p:nvPr>
            <p:ph type="title"/>
          </p:nvPr>
        </p:nvSpPr>
        <p:spPr/>
        <p:txBody>
          <a:bodyPr/>
          <a:lstStyle/>
          <a:p>
            <a:pPr eaLnBrk="1" hangingPunct="1"/>
            <a:r>
              <a:rPr lang="zh-CN" altLang="en-US"/>
              <a:t>例</a:t>
            </a:r>
          </a:p>
        </p:txBody>
      </p:sp>
      <p:sp>
        <p:nvSpPr>
          <p:cNvPr id="36866" name="Rectangle 3">
            <a:extLst>
              <a:ext uri="{FF2B5EF4-FFF2-40B4-BE49-F238E27FC236}">
                <a16:creationId xmlns:a16="http://schemas.microsoft.com/office/drawing/2014/main" id="{E5FA9E31-F2E3-9D76-FF10-8C1B6B4411B8}"/>
              </a:ext>
            </a:extLst>
          </p:cNvPr>
          <p:cNvSpPr>
            <a:spLocks noGrp="1" noChangeArrowheads="1"/>
          </p:cNvSpPr>
          <p:nvPr>
            <p:ph type="body" idx="1"/>
          </p:nvPr>
        </p:nvSpPr>
        <p:spPr>
          <a:xfrm>
            <a:off x="2495550" y="1916114"/>
            <a:ext cx="7613650" cy="4683125"/>
          </a:xfrm>
        </p:spPr>
        <p:txBody>
          <a:bodyPr/>
          <a:lstStyle/>
          <a:p>
            <a:pPr eaLnBrk="1" hangingPunct="1"/>
            <a:r>
              <a:rPr lang="zh-CN" altLang="en-US"/>
              <a:t>程序文本</a:t>
            </a:r>
            <a:r>
              <a:rPr lang="en-US" altLang="zh-CN"/>
              <a:t>If x =</a:t>
            </a:r>
            <a:r>
              <a:rPr lang="en-US" altLang="zh-CN">
                <a:solidFill>
                  <a:srgbClr val="FF0000"/>
                </a:solidFill>
              </a:rPr>
              <a:t> </a:t>
            </a:r>
            <a:r>
              <a:rPr lang="en-US" altLang="zh-CN"/>
              <a:t>y then z := 1 else z := 2;</a:t>
            </a:r>
          </a:p>
          <a:p>
            <a:pPr eaLnBrk="1" hangingPunct="1">
              <a:buFont typeface="Wingdings" panose="05000000000000000000" pitchFamily="2" charset="2"/>
              <a:buNone/>
            </a:pPr>
            <a:r>
              <a:rPr lang="zh-CN" altLang="en-US"/>
              <a:t>经词法分析，变成一个个单词</a:t>
            </a:r>
          </a:p>
          <a:p>
            <a:pPr eaLnBrk="1" hangingPunct="1"/>
            <a:r>
              <a:rPr lang="en-US" altLang="zh-CN"/>
              <a:t>if,  x,  =,  y,  then,  z,  </a:t>
            </a:r>
          </a:p>
          <a:p>
            <a:pPr eaLnBrk="1" hangingPunct="1"/>
            <a:r>
              <a:rPr lang="en-US" altLang="zh-CN"/>
              <a:t>:=,  1,    else, z, :=, 2, ;</a:t>
            </a:r>
          </a:p>
          <a:p>
            <a:pPr eaLnBrk="1" hangingPunct="1"/>
            <a:r>
              <a:rPr lang="zh-CN" altLang="en-US"/>
              <a:t>语言的单词符号是由词法规则所确定的。词法规则规定了字母表中哪样的字符串是一个单词符号。</a:t>
            </a:r>
            <a:endParaRPr lang="en-US" altLang="zh-CN"/>
          </a:p>
          <a:p>
            <a:pPr eaLnBrk="1" hangingPunct="1"/>
            <a:endParaRPr lang="zh-CN" altLang="en-US"/>
          </a:p>
        </p:txBody>
      </p:sp>
      <p:sp>
        <p:nvSpPr>
          <p:cNvPr id="36867" name="灯片编号占位符 3">
            <a:extLst>
              <a:ext uri="{FF2B5EF4-FFF2-40B4-BE49-F238E27FC236}">
                <a16:creationId xmlns:a16="http://schemas.microsoft.com/office/drawing/2014/main" id="{AD85E90C-A0B0-9649-6648-1E35DB5962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57887061-CEE4-40ED-A1D3-5FE0DF9DE74F}" type="slidenum">
              <a:rPr lang="zh-CN" altLang="en-US" sz="1400"/>
              <a:pPr>
                <a:spcBef>
                  <a:spcPct val="0"/>
                </a:spcBef>
                <a:buClrTx/>
                <a:buSzTx/>
                <a:buFontTx/>
                <a:buNone/>
              </a:pPr>
              <a:t>21</a:t>
            </a:fld>
            <a:endParaRPr lang="en-US" altLang="zh-CN" sz="1400"/>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8424707C-1F95-C03B-0E61-DBDA0FBA9621}"/>
              </a:ext>
            </a:extLst>
          </p:cNvPr>
          <p:cNvSpPr>
            <a:spLocks noGrp="1" noChangeArrowheads="1"/>
          </p:cNvSpPr>
          <p:nvPr>
            <p:ph type="title"/>
          </p:nvPr>
        </p:nvSpPr>
        <p:spPr>
          <a:xfrm>
            <a:off x="2674939" y="908050"/>
            <a:ext cx="7793037" cy="768350"/>
          </a:xfrm>
        </p:spPr>
        <p:txBody>
          <a:bodyPr/>
          <a:lstStyle/>
          <a:p>
            <a:pPr eaLnBrk="1" hangingPunct="1"/>
            <a:r>
              <a:rPr lang="zh-CN" altLang="en-US" sz="4000"/>
              <a:t>词法分析</a:t>
            </a:r>
          </a:p>
        </p:txBody>
      </p:sp>
      <p:sp>
        <p:nvSpPr>
          <p:cNvPr id="26627" name="Rectangle 3">
            <a:extLst>
              <a:ext uri="{FF2B5EF4-FFF2-40B4-BE49-F238E27FC236}">
                <a16:creationId xmlns:a16="http://schemas.microsoft.com/office/drawing/2014/main" id="{0FEE079C-DDE9-079A-AB31-7E928DE0D1DD}"/>
              </a:ext>
            </a:extLst>
          </p:cNvPr>
          <p:cNvSpPr>
            <a:spLocks noGrp="1" noChangeArrowheads="1"/>
          </p:cNvSpPr>
          <p:nvPr>
            <p:ph type="body" idx="1"/>
          </p:nvPr>
        </p:nvSpPr>
        <p:spPr>
          <a:xfrm>
            <a:off x="2514600" y="1828800"/>
            <a:ext cx="7772400" cy="4572000"/>
          </a:xfrm>
        </p:spPr>
        <p:txBody>
          <a:bodyPr/>
          <a:lstStyle/>
          <a:p>
            <a:pPr marL="44450" lvl="1" indent="0" eaLnBrk="1" hangingPunct="1">
              <a:lnSpc>
                <a:spcPct val="90000"/>
              </a:lnSpc>
              <a:buNone/>
            </a:pPr>
            <a:r>
              <a:rPr lang="en-US" altLang="en-US">
                <a:solidFill>
                  <a:srgbClr val="002060"/>
                </a:solidFill>
              </a:rPr>
              <a:t>例如</a:t>
            </a:r>
            <a:r>
              <a:rPr lang="zh-CN" altLang="en-US">
                <a:solidFill>
                  <a:srgbClr val="002060"/>
                </a:solidFill>
              </a:rPr>
              <a:t>：</a:t>
            </a:r>
            <a:r>
              <a:rPr lang="en-US" altLang="en-US">
                <a:solidFill>
                  <a:srgbClr val="FF0000"/>
                </a:solidFill>
              </a:rPr>
              <a:t>position  :=  initial  +  rate  *  60;</a:t>
            </a:r>
            <a:endParaRPr lang="en-US" altLang="zh-CN" b="1">
              <a:solidFill>
                <a:srgbClr val="FF0000"/>
              </a:solidFill>
            </a:endParaRPr>
          </a:p>
          <a:p>
            <a:pPr marL="44450" lvl="1" indent="0" eaLnBrk="1" hangingPunct="1">
              <a:lnSpc>
                <a:spcPct val="90000"/>
              </a:lnSpc>
              <a:buNone/>
            </a:pPr>
            <a:r>
              <a:rPr lang="zh-CN" altLang="en-US" b="1"/>
              <a:t>单词类型</a:t>
            </a:r>
            <a:r>
              <a:rPr lang="zh-CN" altLang="en-US"/>
              <a:t>		</a:t>
            </a:r>
            <a:r>
              <a:rPr lang="zh-CN" altLang="en-US" b="1"/>
              <a:t>单词值</a:t>
            </a:r>
            <a:endParaRPr lang="zh-CN" altLang="en-US"/>
          </a:p>
          <a:p>
            <a:pPr marL="44450" lvl="1" indent="0" eaLnBrk="1" hangingPunct="1">
              <a:lnSpc>
                <a:spcPct val="90000"/>
              </a:lnSpc>
              <a:buNone/>
            </a:pPr>
            <a:r>
              <a:rPr lang="zh-CN" altLang="en-US"/>
              <a:t> 标识符1(</a:t>
            </a:r>
            <a:r>
              <a:rPr lang="en-US" altLang="zh-CN"/>
              <a:t>id1)	        </a:t>
            </a:r>
            <a:r>
              <a:rPr lang="en-US" altLang="en-US"/>
              <a:t>position</a:t>
            </a:r>
          </a:p>
          <a:p>
            <a:pPr marL="44450" lvl="1" indent="0" eaLnBrk="1" hangingPunct="1">
              <a:lnSpc>
                <a:spcPct val="90000"/>
              </a:lnSpc>
              <a:buNone/>
            </a:pPr>
            <a:r>
              <a:rPr lang="zh-CN" altLang="en-US"/>
              <a:t> 算符(赋值)		    :=</a:t>
            </a:r>
          </a:p>
          <a:p>
            <a:pPr marL="44450" lvl="1" indent="0" eaLnBrk="1" hangingPunct="1">
              <a:lnSpc>
                <a:spcPct val="90000"/>
              </a:lnSpc>
              <a:buNone/>
            </a:pPr>
            <a:r>
              <a:rPr lang="zh-CN" altLang="en-US"/>
              <a:t> 标识符2(</a:t>
            </a:r>
            <a:r>
              <a:rPr lang="en-US" altLang="zh-CN"/>
              <a:t>id2)	         </a:t>
            </a:r>
            <a:r>
              <a:rPr lang="en-US" altLang="en-US"/>
              <a:t>initial</a:t>
            </a:r>
          </a:p>
          <a:p>
            <a:pPr marL="44450" lvl="1" indent="0" eaLnBrk="1" hangingPunct="1">
              <a:lnSpc>
                <a:spcPct val="90000"/>
              </a:lnSpc>
              <a:buNone/>
            </a:pPr>
            <a:r>
              <a:rPr lang="zh-CN" altLang="en-US"/>
              <a:t> 算符(加)		     +</a:t>
            </a:r>
          </a:p>
          <a:p>
            <a:pPr marL="44450" lvl="1" indent="0" eaLnBrk="1" hangingPunct="1">
              <a:lnSpc>
                <a:spcPct val="90000"/>
              </a:lnSpc>
              <a:buNone/>
            </a:pPr>
            <a:r>
              <a:rPr lang="zh-CN" altLang="en-US"/>
              <a:t> 标识符3(</a:t>
            </a:r>
            <a:r>
              <a:rPr lang="en-US" altLang="zh-CN"/>
              <a:t>id3)	          </a:t>
            </a:r>
            <a:r>
              <a:rPr lang="en-US" altLang="en-US"/>
              <a:t>rate</a:t>
            </a:r>
          </a:p>
          <a:p>
            <a:pPr marL="44450" lvl="1" indent="0" eaLnBrk="1" hangingPunct="1">
              <a:lnSpc>
                <a:spcPct val="90000"/>
              </a:lnSpc>
              <a:buNone/>
            </a:pPr>
            <a:r>
              <a:rPr lang="zh-CN" altLang="en-US"/>
              <a:t> 算符(乘)		     *</a:t>
            </a:r>
          </a:p>
          <a:p>
            <a:pPr marL="44450" lvl="1" indent="0" eaLnBrk="1" hangingPunct="1">
              <a:lnSpc>
                <a:spcPct val="90000"/>
              </a:lnSpc>
              <a:buNone/>
            </a:pPr>
            <a:r>
              <a:rPr lang="zh-CN" altLang="en-US"/>
              <a:t> 整数			    60</a:t>
            </a:r>
          </a:p>
          <a:p>
            <a:pPr marL="44450" lvl="1" indent="0" eaLnBrk="1" hangingPunct="1">
              <a:lnSpc>
                <a:spcPct val="90000"/>
              </a:lnSpc>
              <a:buNone/>
            </a:pPr>
            <a:r>
              <a:rPr lang="zh-CN" altLang="en-US"/>
              <a:t> 分号			     ；</a:t>
            </a:r>
          </a:p>
        </p:txBody>
      </p:sp>
      <p:sp>
        <p:nvSpPr>
          <p:cNvPr id="37891" name="灯片编号占位符 3">
            <a:extLst>
              <a:ext uri="{FF2B5EF4-FFF2-40B4-BE49-F238E27FC236}">
                <a16:creationId xmlns:a16="http://schemas.microsoft.com/office/drawing/2014/main" id="{D10EF30D-21AE-B25C-FB35-350CDCF451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1AF08B-5101-449C-8F99-C0A0C0E98A2B}" type="slidenum">
              <a:rPr lang="zh-CN" altLang="en-US" sz="1400"/>
              <a:pPr>
                <a:spcBef>
                  <a:spcPct val="0"/>
                </a:spcBef>
                <a:buClrTx/>
                <a:buSzTx/>
                <a:buFontTx/>
                <a:buNone/>
              </a:pPr>
              <a:t>22</a:t>
            </a:fld>
            <a:endParaRPr lang="en-US" altLang="zh-CN" sz="1400"/>
          </a:p>
        </p:txBody>
      </p:sp>
    </p:spTree>
  </p:cSld>
  <p:clrMapOvr>
    <a:masterClrMapping/>
  </p:clrMapOvr>
  <p:transition advClick="0"/>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93535481-9305-1ED7-72A0-145D71E036F0}"/>
              </a:ext>
            </a:extLst>
          </p:cNvPr>
          <p:cNvSpPr>
            <a:spLocks noGrp="1" noChangeArrowheads="1"/>
          </p:cNvSpPr>
          <p:nvPr>
            <p:ph type="title"/>
          </p:nvPr>
        </p:nvSpPr>
        <p:spPr>
          <a:xfrm>
            <a:off x="2782888" y="549276"/>
            <a:ext cx="7378700" cy="1038225"/>
          </a:xfrm>
        </p:spPr>
        <p:txBody>
          <a:bodyPr/>
          <a:lstStyle/>
          <a:p>
            <a:pPr eaLnBrk="1" hangingPunct="1"/>
            <a:r>
              <a:rPr lang="zh-CN" altLang="en-US"/>
              <a:t>语法分析</a:t>
            </a:r>
          </a:p>
        </p:txBody>
      </p:sp>
      <p:sp>
        <p:nvSpPr>
          <p:cNvPr id="38914" name="Rectangle 3">
            <a:extLst>
              <a:ext uri="{FF2B5EF4-FFF2-40B4-BE49-F238E27FC236}">
                <a16:creationId xmlns:a16="http://schemas.microsoft.com/office/drawing/2014/main" id="{84F6EA33-1C93-D66F-63C9-89AF87855938}"/>
              </a:ext>
            </a:extLst>
          </p:cNvPr>
          <p:cNvSpPr>
            <a:spLocks noGrp="1" noChangeArrowheads="1"/>
          </p:cNvSpPr>
          <p:nvPr>
            <p:ph type="body" idx="1"/>
          </p:nvPr>
        </p:nvSpPr>
        <p:spPr>
          <a:xfrm>
            <a:off x="2424113" y="1928813"/>
            <a:ext cx="7924800" cy="4164012"/>
          </a:xfrm>
        </p:spPr>
        <p:txBody>
          <a:bodyPr/>
          <a:lstStyle/>
          <a:p>
            <a:pPr eaLnBrk="1" hangingPunct="1">
              <a:lnSpc>
                <a:spcPct val="90000"/>
              </a:lnSpc>
            </a:pPr>
            <a:r>
              <a:rPr lang="zh-CN" altLang="en-US" sz="2800" dirty="0"/>
              <a:t>语法分析(</a:t>
            </a:r>
            <a:r>
              <a:rPr lang="en-US" altLang="zh-CN" sz="2800" dirty="0"/>
              <a:t>syntax analysis or parsing)</a:t>
            </a:r>
          </a:p>
          <a:p>
            <a:pPr eaLnBrk="1" hangingPunct="1">
              <a:lnSpc>
                <a:spcPct val="90000"/>
              </a:lnSpc>
              <a:buFont typeface="Wingdings" panose="05000000000000000000" pitchFamily="2" charset="2"/>
              <a:buNone/>
            </a:pPr>
            <a:r>
              <a:rPr lang="zh-CN" altLang="en-US" sz="2800" dirty="0"/>
              <a:t>    语法分析的目的就是确定源程序的短语结构。这个过程也叫</a:t>
            </a:r>
            <a:r>
              <a:rPr lang="en-US" altLang="zh-CN" sz="2800" dirty="0"/>
              <a:t>parsing</a:t>
            </a:r>
            <a:r>
              <a:rPr lang="zh-CN" altLang="en-US" sz="2800" dirty="0"/>
              <a:t>。该过程要检查句子是否符合源语言的语法，并且将它的短语结构以适当的形式表达出来。</a:t>
            </a:r>
            <a:endParaRPr lang="en-US" altLang="zh-CN" sz="2800" dirty="0"/>
          </a:p>
          <a:p>
            <a:pPr eaLnBrk="1" hangingPunct="1">
              <a:lnSpc>
                <a:spcPct val="90000"/>
              </a:lnSpc>
            </a:pPr>
            <a:r>
              <a:rPr lang="zh-CN" altLang="en-US" sz="2800" dirty="0"/>
              <a:t>语法树(推导树)(</a:t>
            </a:r>
            <a:r>
              <a:rPr lang="en-US" altLang="zh-CN" sz="2800" dirty="0"/>
              <a:t>parse tree or derivation tree)</a:t>
            </a:r>
          </a:p>
          <a:p>
            <a:pPr eaLnBrk="1" hangingPunct="1">
              <a:lnSpc>
                <a:spcPct val="90000"/>
              </a:lnSpc>
            </a:pPr>
            <a:r>
              <a:rPr lang="zh-CN" altLang="en-US" sz="2800" dirty="0"/>
              <a:t>功能:层次分析，依据源程序的语法规则把源程序的单词序列组成语法短语(表示成语法树)。</a:t>
            </a:r>
            <a:endParaRPr lang="en-US" altLang="zh-CN" sz="2800" dirty="0"/>
          </a:p>
          <a:p>
            <a:pPr eaLnBrk="1" hangingPunct="1">
              <a:lnSpc>
                <a:spcPct val="90000"/>
              </a:lnSpc>
            </a:pPr>
            <a:r>
              <a:rPr lang="en-US" altLang="zh-CN" sz="2800" dirty="0" err="1"/>
              <a:t>使用</a:t>
            </a:r>
            <a:r>
              <a:rPr lang="en-US" altLang="en-US" sz="2800" dirty="0"/>
              <a:t> context-free grammars</a:t>
            </a:r>
            <a:endParaRPr lang="en-US" altLang="zh-CN" sz="2800" dirty="0"/>
          </a:p>
          <a:p>
            <a:pPr eaLnBrk="1" hangingPunct="1">
              <a:lnSpc>
                <a:spcPct val="90000"/>
              </a:lnSpc>
            </a:pPr>
            <a:endParaRPr lang="zh-CN" altLang="zh-CN" sz="2800" dirty="0"/>
          </a:p>
        </p:txBody>
      </p:sp>
      <p:sp>
        <p:nvSpPr>
          <p:cNvPr id="38915" name="灯片编号占位符 3">
            <a:extLst>
              <a:ext uri="{FF2B5EF4-FFF2-40B4-BE49-F238E27FC236}">
                <a16:creationId xmlns:a16="http://schemas.microsoft.com/office/drawing/2014/main" id="{DC0A7A76-D4CA-996C-05D9-FD52945C9D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88E5DCE-21C4-4A56-AFEB-312D16FC5589}" type="slidenum">
              <a:rPr lang="zh-CN" altLang="en-US" sz="1400"/>
              <a:pPr>
                <a:spcBef>
                  <a:spcPct val="0"/>
                </a:spcBef>
                <a:buClrTx/>
                <a:buSzTx/>
                <a:buFontTx/>
                <a:buNone/>
              </a:pPr>
              <a:t>23</a:t>
            </a:fld>
            <a:endParaRPr lang="en-US" altLang="zh-CN" sz="1400"/>
          </a:p>
        </p:txBody>
      </p:sp>
    </p:spTree>
  </p:cSld>
  <p:clrMapOvr>
    <a:masterClrMapping/>
  </p:clrMapOvr>
  <p:transition advClick="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F994C8F8-4188-9277-CDFB-6D39122131B0}"/>
              </a:ext>
            </a:extLst>
          </p:cNvPr>
          <p:cNvSpPr>
            <a:spLocks noGrp="1" noChangeArrowheads="1"/>
          </p:cNvSpPr>
          <p:nvPr>
            <p:ph type="title"/>
          </p:nvPr>
        </p:nvSpPr>
        <p:spPr/>
        <p:txBody>
          <a:bodyPr/>
          <a:lstStyle/>
          <a:p>
            <a:pPr eaLnBrk="1" hangingPunct="1"/>
            <a:r>
              <a:rPr lang="zh-CN" altLang="en-US">
                <a:solidFill>
                  <a:srgbClr val="0033CC"/>
                </a:solidFill>
              </a:rPr>
              <a:t>例</a:t>
            </a:r>
          </a:p>
        </p:txBody>
      </p:sp>
      <p:graphicFrame>
        <p:nvGraphicFramePr>
          <p:cNvPr id="39938" name="Object 5">
            <a:extLst>
              <a:ext uri="{FF2B5EF4-FFF2-40B4-BE49-F238E27FC236}">
                <a16:creationId xmlns:a16="http://schemas.microsoft.com/office/drawing/2014/main" id="{24907AEE-3A22-D912-7B17-0180763CF05A}"/>
              </a:ext>
            </a:extLst>
          </p:cNvPr>
          <p:cNvGraphicFramePr>
            <a:graphicFrameLocks noGrp="1" noChangeAspect="1"/>
          </p:cNvGraphicFramePr>
          <p:nvPr>
            <p:ph idx="1"/>
          </p:nvPr>
        </p:nvGraphicFramePr>
        <p:xfrm>
          <a:off x="2711451" y="2708276"/>
          <a:ext cx="7199313" cy="3578225"/>
        </p:xfrm>
        <a:graphic>
          <a:graphicData uri="http://schemas.openxmlformats.org/presentationml/2006/ole">
            <mc:AlternateContent xmlns:mc="http://schemas.openxmlformats.org/markup-compatibility/2006">
              <mc:Choice xmlns:v="urn:schemas-microsoft-com:vml" Requires="v">
                <p:oleObj name="Visio" r:id="rId2" imgW="0" imgH="0" progId="Visio.Drawing.6">
                  <p:embed/>
                </p:oleObj>
              </mc:Choice>
              <mc:Fallback>
                <p:oleObj name="Visio" r:id="rId2" imgW="0" imgH="0" progId="Visio.Drawing.6">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1451" y="2708276"/>
                        <a:ext cx="7199313" cy="357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39" name="灯片编号占位符 3">
            <a:extLst>
              <a:ext uri="{FF2B5EF4-FFF2-40B4-BE49-F238E27FC236}">
                <a16:creationId xmlns:a16="http://schemas.microsoft.com/office/drawing/2014/main" id="{A5DA99EC-4822-0E58-5114-977E09844B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83755D-BEBC-40EE-AEE6-82E064CA2C75}" type="slidenum">
              <a:rPr lang="zh-CN" altLang="en-US" sz="1400"/>
              <a:pPr>
                <a:spcBef>
                  <a:spcPct val="0"/>
                </a:spcBef>
                <a:buClrTx/>
                <a:buSzTx/>
                <a:buFontTx/>
                <a:buNone/>
              </a:pPr>
              <a:t>24</a:t>
            </a:fld>
            <a:endParaRPr lang="en-US" altLang="zh-CN" sz="1400"/>
          </a:p>
        </p:txBody>
      </p:sp>
      <p:sp>
        <p:nvSpPr>
          <p:cNvPr id="39940" name="圆角矩形 4">
            <a:extLst>
              <a:ext uri="{FF2B5EF4-FFF2-40B4-BE49-F238E27FC236}">
                <a16:creationId xmlns:a16="http://schemas.microsoft.com/office/drawing/2014/main" id="{68734453-88CD-4B2E-4C12-7D0409542EA3}"/>
              </a:ext>
            </a:extLst>
          </p:cNvPr>
          <p:cNvSpPr>
            <a:spLocks noChangeArrowheads="1"/>
          </p:cNvSpPr>
          <p:nvPr/>
        </p:nvSpPr>
        <p:spPr bwMode="auto">
          <a:xfrm>
            <a:off x="2711450" y="1916114"/>
            <a:ext cx="6985000" cy="720725"/>
          </a:xfrm>
          <a:prstGeom prst="roundRect">
            <a:avLst>
              <a:gd name="adj" fmla="val 16667"/>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ts val="600"/>
              </a:spcBef>
              <a:buClrTx/>
              <a:buSzTx/>
              <a:buNone/>
            </a:pPr>
            <a:r>
              <a:rPr lang="en-US" altLang="zh-CN"/>
              <a:t>This</a:t>
            </a:r>
            <a:r>
              <a:rPr lang="zh-CN" altLang="en-US"/>
              <a:t> </a:t>
            </a:r>
            <a:r>
              <a:rPr lang="en-US" altLang="zh-CN"/>
              <a:t>line is a longer sentence</a:t>
            </a:r>
            <a:endParaRPr lang="zh-CN" altLang="en-US">
              <a:solidFill>
                <a:srgbClr val="FF0000"/>
              </a:solidFill>
            </a:endParaRPr>
          </a:p>
          <a:p>
            <a:pPr eaLnBrk="1" hangingPunct="1">
              <a:spcBef>
                <a:spcPct val="0"/>
              </a:spcBef>
              <a:buClrTx/>
              <a:buSzTx/>
              <a:buFontTx/>
              <a:buNone/>
            </a:pPr>
            <a:endParaRPr lang="zh-CN" altLang="en-US" sz="1800"/>
          </a:p>
        </p:txBody>
      </p:sp>
    </p:spTree>
  </p:cSld>
  <p:clrMapOvr>
    <a:masterClrMapping/>
  </p:clrMapOvr>
  <p:transition advClick="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836CC776-50F0-B4A0-15D6-7DDE10D979B8}"/>
              </a:ext>
            </a:extLst>
          </p:cNvPr>
          <p:cNvSpPr>
            <a:spLocks noGrp="1" noChangeArrowheads="1"/>
          </p:cNvSpPr>
          <p:nvPr>
            <p:ph type="title"/>
          </p:nvPr>
        </p:nvSpPr>
        <p:spPr>
          <a:xfrm>
            <a:off x="2711450" y="333375"/>
            <a:ext cx="7716838" cy="1365250"/>
          </a:xfrm>
        </p:spPr>
        <p:txBody>
          <a:bodyPr/>
          <a:lstStyle/>
          <a:p>
            <a:pPr eaLnBrk="1" hangingPunct="1"/>
            <a:r>
              <a:rPr lang="en-US" altLang="en-US" sz="4000"/>
              <a:t> </a:t>
            </a:r>
            <a:r>
              <a:rPr lang="en-US" altLang="en-US" sz="3200">
                <a:solidFill>
                  <a:srgbClr val="000099"/>
                </a:solidFill>
                <a:latin typeface="Courier New" panose="02070309020205020404" pitchFamily="49" charset="0"/>
              </a:rPr>
              <a:t>double f = sqrt(-1);</a:t>
            </a:r>
            <a:r>
              <a:rPr lang="zh-CN" altLang="en-US" sz="3200">
                <a:solidFill>
                  <a:srgbClr val="000099"/>
                </a:solidFill>
                <a:latin typeface="Courier New" panose="02070309020205020404" pitchFamily="49" charset="0"/>
              </a:rPr>
              <a:t> </a:t>
            </a:r>
            <a:br>
              <a:rPr lang="zh-CN" altLang="en-US" sz="3200">
                <a:solidFill>
                  <a:srgbClr val="000099"/>
                </a:solidFill>
                <a:latin typeface="Courier New" panose="02070309020205020404" pitchFamily="49" charset="0"/>
              </a:rPr>
            </a:br>
            <a:r>
              <a:rPr lang="en-US" altLang="en-US" sz="4000">
                <a:latin typeface="Arial" panose="020B0604020202020204" pitchFamily="34" charset="0"/>
              </a:rPr>
              <a:t>“</a:t>
            </a:r>
            <a:r>
              <a:rPr lang="en-US" altLang="en-US" sz="4000"/>
              <a:t>sqrt(-1)</a:t>
            </a:r>
            <a:r>
              <a:rPr lang="en-US" altLang="en-US" sz="4000">
                <a:latin typeface="Arial" panose="020B0604020202020204" pitchFamily="34" charset="0"/>
              </a:rPr>
              <a:t>”</a:t>
            </a:r>
            <a:r>
              <a:rPr lang="en-US" altLang="zh-CN" sz="4000"/>
              <a:t>的</a:t>
            </a:r>
            <a:r>
              <a:rPr lang="zh-CN" altLang="en-US" sz="4000"/>
              <a:t>推导</a:t>
            </a:r>
            <a:endParaRPr lang="en-US" altLang="en-US" sz="4000"/>
          </a:p>
        </p:txBody>
      </p:sp>
      <p:sp>
        <p:nvSpPr>
          <p:cNvPr id="40962" name="Text Box 3">
            <a:extLst>
              <a:ext uri="{FF2B5EF4-FFF2-40B4-BE49-F238E27FC236}">
                <a16:creationId xmlns:a16="http://schemas.microsoft.com/office/drawing/2014/main" id="{A6D6BC7D-E4B4-72AF-7CBB-481911D1F023}"/>
              </a:ext>
            </a:extLst>
          </p:cNvPr>
          <p:cNvSpPr>
            <a:spLocks noGrp="1" noChangeArrowheads="1"/>
          </p:cNvSpPr>
          <p:nvPr>
            <p:ph type="body" idx="1"/>
          </p:nvPr>
        </p:nvSpPr>
        <p:spPr>
          <a:xfrm>
            <a:off x="2495551" y="4149726"/>
            <a:ext cx="7840663" cy="2335213"/>
          </a:xfrm>
          <a:noFill/>
          <a:ln w="15875">
            <a:solidFill>
              <a:schemeClr val="tx1"/>
            </a:solidFill>
            <a:miter lim="800000"/>
            <a:headEnd/>
            <a:tailEnd/>
          </a:ln>
        </p:spPr>
        <p:txBody>
          <a:bodyPr/>
          <a:lstStyle/>
          <a:p>
            <a:pPr eaLnBrk="1" hangingPunct="1">
              <a:buFont typeface="Wingdings" panose="05000000000000000000" pitchFamily="2" charset="2"/>
              <a:buNone/>
            </a:pPr>
            <a:r>
              <a:rPr lang="en-US" altLang="en-US" sz="2000" b="1">
                <a:latin typeface="Courier New" panose="02070309020205020404" pitchFamily="49" charset="0"/>
              </a:rPr>
              <a:t>Expression </a:t>
            </a:r>
          </a:p>
          <a:p>
            <a:pPr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FuncCall</a:t>
            </a:r>
          </a:p>
          <a:p>
            <a:pPr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TIDENT TLPAREN Expression TRPAREN</a:t>
            </a:r>
          </a:p>
          <a:p>
            <a:pPr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TIDENT TLPAREN UnaryExpression TRPAREN</a:t>
            </a:r>
          </a:p>
          <a:p>
            <a:pPr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TIDENT TLPAREN TOP Expression TRPAREN</a:t>
            </a:r>
          </a:p>
          <a:p>
            <a:pPr eaLnBrk="1" hangingPunct="1">
              <a:buFont typeface="Wingdings" panose="05000000000000000000" pitchFamily="2" charset="2"/>
              <a:buNone/>
            </a:pPr>
            <a:r>
              <a:rPr lang="en-US" altLang="en-US" sz="2000" b="1">
                <a:latin typeface="Courier New" panose="02070309020205020404" pitchFamily="49" charset="0"/>
              </a:rPr>
              <a:t>	</a:t>
            </a:r>
            <a:r>
              <a:rPr lang="en-US" altLang="en-US" sz="2000" b="1">
                <a:latin typeface="Courier New" panose="02070309020205020404" pitchFamily="49" charset="0"/>
                <a:sym typeface="Symbol" panose="05050102010706020507" pitchFamily="18" charset="2"/>
              </a:rPr>
              <a:t></a:t>
            </a:r>
            <a:r>
              <a:rPr lang="en-US" altLang="en-US" sz="2000" b="1">
                <a:latin typeface="Courier New" panose="02070309020205020404" pitchFamily="49" charset="0"/>
              </a:rPr>
              <a:t> TIDENT TLPAREN TOP TINTCONSTANT TRPAREN</a:t>
            </a:r>
          </a:p>
        </p:txBody>
      </p:sp>
      <p:sp>
        <p:nvSpPr>
          <p:cNvPr id="40963" name="Text Box 4">
            <a:extLst>
              <a:ext uri="{FF2B5EF4-FFF2-40B4-BE49-F238E27FC236}">
                <a16:creationId xmlns:a16="http://schemas.microsoft.com/office/drawing/2014/main" id="{C0798A75-ACF8-109B-19E1-E5B18508ED4A}"/>
              </a:ext>
            </a:extLst>
          </p:cNvPr>
          <p:cNvSpPr txBox="1">
            <a:spLocks noChangeArrowheads="1"/>
          </p:cNvSpPr>
          <p:nvPr/>
        </p:nvSpPr>
        <p:spPr bwMode="auto">
          <a:xfrm>
            <a:off x="2495551" y="2060575"/>
            <a:ext cx="7885113" cy="200025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zh-CN" sz="2000" b="1">
                <a:latin typeface="Courier New" panose="02070309020205020404" pitchFamily="49" charset="0"/>
              </a:rPr>
              <a:t>规则</a:t>
            </a:r>
          </a:p>
          <a:p>
            <a:pPr eaLnBrk="1" hangingPunct="1">
              <a:buClrTx/>
              <a:buSzTx/>
              <a:buFontTx/>
              <a:buNone/>
            </a:pPr>
            <a:r>
              <a:rPr lang="en-US" altLang="en-US" sz="2000" b="1">
                <a:latin typeface="Courier New" panose="02070309020205020404" pitchFamily="49" charset="0"/>
              </a:rPr>
              <a:t>Expression -&gt; UnaryExpression</a:t>
            </a:r>
            <a:br>
              <a:rPr lang="en-US" altLang="en-US" sz="2000" b="1">
                <a:latin typeface="Courier New" panose="02070309020205020404" pitchFamily="49" charset="0"/>
              </a:rPr>
            </a:br>
            <a:r>
              <a:rPr lang="en-US" altLang="en-US" sz="2000" b="1">
                <a:latin typeface="Courier New" panose="02070309020205020404" pitchFamily="49" charset="0"/>
              </a:rPr>
              <a:t>Expression -&gt; FuncCall</a:t>
            </a:r>
            <a:br>
              <a:rPr lang="en-US" altLang="en-US" sz="2000" b="1">
                <a:latin typeface="Courier New" panose="02070309020205020404" pitchFamily="49" charset="0"/>
              </a:rPr>
            </a:br>
            <a:r>
              <a:rPr lang="en-US" altLang="en-US" sz="2000" b="1">
                <a:latin typeface="Courier New" panose="02070309020205020404" pitchFamily="49" charset="0"/>
              </a:rPr>
              <a:t>Expression -&gt; TINTCONSTANT</a:t>
            </a:r>
            <a:br>
              <a:rPr lang="en-US" altLang="en-US" sz="2000" b="1">
                <a:latin typeface="Courier New" panose="02070309020205020404" pitchFamily="49" charset="0"/>
              </a:rPr>
            </a:br>
            <a:r>
              <a:rPr lang="en-US" altLang="en-US" sz="2000" b="1">
                <a:latin typeface="Courier New" panose="02070309020205020404" pitchFamily="49" charset="0"/>
              </a:rPr>
              <a:t>UnaryExpression -&gt; TOP Expression</a:t>
            </a:r>
            <a:br>
              <a:rPr lang="en-US" altLang="en-US" sz="2000" b="1">
                <a:latin typeface="Courier New" panose="02070309020205020404" pitchFamily="49" charset="0"/>
              </a:rPr>
            </a:br>
            <a:r>
              <a:rPr lang="en-US" altLang="en-US" sz="2000" b="1">
                <a:latin typeface="Courier New" panose="02070309020205020404" pitchFamily="49" charset="0"/>
              </a:rPr>
              <a:t>FuncCall  -&gt; TIDENT TLPAREN Expression TRPAREN</a:t>
            </a:r>
            <a:endParaRPr lang="en-US" altLang="en-US" sz="2400" b="1">
              <a:latin typeface="Times New Roman" panose="02020603050405020304" pitchFamily="18" charset="0"/>
            </a:endParaRPr>
          </a:p>
        </p:txBody>
      </p:sp>
      <p:sp>
        <p:nvSpPr>
          <p:cNvPr id="40964" name="灯片编号占位符 4">
            <a:extLst>
              <a:ext uri="{FF2B5EF4-FFF2-40B4-BE49-F238E27FC236}">
                <a16:creationId xmlns:a16="http://schemas.microsoft.com/office/drawing/2014/main" id="{7D739530-1204-11FC-C536-858FBD65F5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81502B2-C62B-4314-8774-9C7E42B5BF5A}" type="slidenum">
              <a:rPr lang="zh-CN" altLang="en-US" sz="1400"/>
              <a:pPr>
                <a:spcBef>
                  <a:spcPct val="0"/>
                </a:spcBef>
                <a:buClrTx/>
                <a:buSzTx/>
                <a:buFontTx/>
                <a:buNone/>
              </a:pPr>
              <a:t>25</a:t>
            </a:fld>
            <a:endParaRPr lang="en-US" altLang="zh-CN" sz="1400"/>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F32B95CD-3604-71B0-F5CD-144DE8DA4C60}"/>
              </a:ext>
            </a:extLst>
          </p:cNvPr>
          <p:cNvSpPr>
            <a:spLocks noGrp="1" noChangeArrowheads="1"/>
          </p:cNvSpPr>
          <p:nvPr>
            <p:ph type="title"/>
          </p:nvPr>
        </p:nvSpPr>
        <p:spPr/>
        <p:txBody>
          <a:bodyPr/>
          <a:lstStyle/>
          <a:p>
            <a:pPr eaLnBrk="1" hangingPunct="1"/>
            <a:r>
              <a:rPr lang="zh-CN" altLang="en-US"/>
              <a:t>语法分析</a:t>
            </a:r>
          </a:p>
        </p:txBody>
      </p:sp>
      <p:sp>
        <p:nvSpPr>
          <p:cNvPr id="41986" name="Rectangle 3">
            <a:extLst>
              <a:ext uri="{FF2B5EF4-FFF2-40B4-BE49-F238E27FC236}">
                <a16:creationId xmlns:a16="http://schemas.microsoft.com/office/drawing/2014/main" id="{DB0846A9-9831-3180-3AE6-1286A87FEA5D}"/>
              </a:ext>
            </a:extLst>
          </p:cNvPr>
          <p:cNvSpPr>
            <a:spLocks noGrp="1" noChangeArrowheads="1"/>
          </p:cNvSpPr>
          <p:nvPr>
            <p:ph type="body" idx="1"/>
          </p:nvPr>
        </p:nvSpPr>
        <p:spPr>
          <a:xfrm>
            <a:off x="2566988" y="1773239"/>
            <a:ext cx="7791450" cy="4941887"/>
          </a:xfrm>
        </p:spPr>
        <p:txBody>
          <a:bodyPr/>
          <a:lstStyle/>
          <a:p>
            <a:pPr eaLnBrk="1" hangingPunct="1">
              <a:lnSpc>
                <a:spcPct val="90000"/>
              </a:lnSpc>
            </a:pPr>
            <a:r>
              <a:rPr lang="zh-CN" altLang="en-US"/>
              <a:t>又例：</a:t>
            </a:r>
          </a:p>
          <a:p>
            <a:pPr lvl="1" eaLnBrk="1" hangingPunct="1">
              <a:lnSpc>
                <a:spcPct val="90000"/>
              </a:lnSpc>
              <a:spcBef>
                <a:spcPct val="50000"/>
              </a:spcBef>
              <a:buFont typeface="Wingdings" panose="05000000000000000000" pitchFamily="2" charset="2"/>
              <a:buNone/>
            </a:pPr>
            <a:r>
              <a:rPr lang="en-US" altLang="en-US"/>
              <a:t>position   :=    initial   +    rate    *   60    ;</a:t>
            </a:r>
            <a:endParaRPr lang="zh-CN" altLang="en-US"/>
          </a:p>
          <a:p>
            <a:pPr lvl="1" eaLnBrk="1" hangingPunct="1">
              <a:lnSpc>
                <a:spcPct val="90000"/>
              </a:lnSpc>
              <a:buFont typeface="Wingdings" panose="05000000000000000000" pitchFamily="2" charset="2"/>
              <a:buNone/>
            </a:pPr>
            <a:r>
              <a:rPr lang="zh-CN" altLang="en-US" b="1">
                <a:ea typeface="楷体_GB2312" pitchFamily="49" charset="-122"/>
              </a:rPr>
              <a:t>（</a:t>
            </a:r>
            <a:r>
              <a:rPr lang="en-US" altLang="zh-CN" b="1">
                <a:ea typeface="楷体_GB2312" pitchFamily="49" charset="-122"/>
              </a:rPr>
              <a:t>Pascal</a:t>
            </a:r>
            <a:r>
              <a:rPr lang="zh-CN" altLang="en-US" b="1">
                <a:ea typeface="楷体_GB2312" pitchFamily="49" charset="-122"/>
              </a:rPr>
              <a:t>）</a:t>
            </a:r>
            <a:r>
              <a:rPr lang="zh-CN" altLang="en-US"/>
              <a:t>规则</a:t>
            </a:r>
          </a:p>
          <a:p>
            <a:pPr lvl="1" eaLnBrk="1" hangingPunct="1">
              <a:lnSpc>
                <a:spcPct val="90000"/>
              </a:lnSpc>
              <a:buFont typeface="Wingdings" panose="05000000000000000000" pitchFamily="2" charset="2"/>
              <a:buNone/>
            </a:pPr>
            <a:r>
              <a:rPr lang="zh-CN" altLang="zh-CN"/>
              <a:t> &lt;</a:t>
            </a:r>
            <a:r>
              <a:rPr lang="zh-CN" altLang="en-US"/>
              <a:t>赋值语句&gt;::=&lt;标识符&gt;</a:t>
            </a:r>
            <a:r>
              <a:rPr lang="zh-CN" altLang="en-US">
                <a:latin typeface="Arial" panose="020B0604020202020204" pitchFamily="34" charset="0"/>
              </a:rPr>
              <a:t>“</a:t>
            </a:r>
            <a:r>
              <a:rPr lang="zh-CN" altLang="en-US"/>
              <a:t>:=</a:t>
            </a:r>
            <a:r>
              <a:rPr lang="zh-CN" altLang="en-US">
                <a:latin typeface="Arial" panose="020B0604020202020204" pitchFamily="34" charset="0"/>
              </a:rPr>
              <a:t>”</a:t>
            </a:r>
            <a:r>
              <a:rPr lang="zh-CN" altLang="en-US"/>
              <a:t>&lt;表达式&gt;</a:t>
            </a:r>
          </a:p>
          <a:p>
            <a:pPr lvl="1" eaLnBrk="1" hangingPunct="1">
              <a:lnSpc>
                <a:spcPct val="90000"/>
              </a:lnSpc>
              <a:buFont typeface="Wingdings" panose="05000000000000000000" pitchFamily="2" charset="2"/>
              <a:buNone/>
            </a:pPr>
            <a:r>
              <a:rPr lang="zh-CN" altLang="en-US"/>
              <a:t>      &lt;表达式&gt;::=&lt;表达式&gt;</a:t>
            </a:r>
            <a:r>
              <a:rPr lang="zh-CN" altLang="en-US">
                <a:latin typeface="Arial" panose="020B0604020202020204" pitchFamily="34" charset="0"/>
              </a:rPr>
              <a:t>“</a:t>
            </a:r>
            <a:r>
              <a:rPr lang="zh-CN" altLang="en-US"/>
              <a:t>+</a:t>
            </a:r>
            <a:r>
              <a:rPr lang="zh-CN" altLang="en-US">
                <a:latin typeface="Arial" panose="020B0604020202020204" pitchFamily="34" charset="0"/>
              </a:rPr>
              <a:t>”</a:t>
            </a:r>
            <a:r>
              <a:rPr lang="zh-CN" altLang="en-US"/>
              <a:t>&lt;表达式&gt;</a:t>
            </a:r>
          </a:p>
          <a:p>
            <a:pPr lvl="1" eaLnBrk="1" hangingPunct="1">
              <a:lnSpc>
                <a:spcPct val="90000"/>
              </a:lnSpc>
              <a:buFont typeface="Wingdings" panose="05000000000000000000" pitchFamily="2" charset="2"/>
              <a:buNone/>
            </a:pPr>
            <a:r>
              <a:rPr lang="zh-CN" altLang="en-US"/>
              <a:t>      &lt;表达式&gt;::=&lt;表达式&gt;</a:t>
            </a:r>
            <a:r>
              <a:rPr lang="zh-CN" altLang="en-US">
                <a:latin typeface="Arial" panose="020B0604020202020204" pitchFamily="34" charset="0"/>
              </a:rPr>
              <a:t>“</a:t>
            </a:r>
            <a:r>
              <a:rPr lang="zh-CN" altLang="en-US"/>
              <a:t>*</a:t>
            </a:r>
            <a:r>
              <a:rPr lang="zh-CN" altLang="en-US">
                <a:latin typeface="Arial" panose="020B0604020202020204" pitchFamily="34" charset="0"/>
              </a:rPr>
              <a:t>”</a:t>
            </a:r>
            <a:r>
              <a:rPr lang="zh-CN" altLang="en-US"/>
              <a:t>&lt;表达式&gt;</a:t>
            </a:r>
          </a:p>
          <a:p>
            <a:pPr lvl="1" eaLnBrk="1" hangingPunct="1">
              <a:lnSpc>
                <a:spcPct val="90000"/>
              </a:lnSpc>
              <a:buFont typeface="Wingdings" panose="05000000000000000000" pitchFamily="2" charset="2"/>
              <a:buNone/>
            </a:pPr>
            <a:r>
              <a:rPr lang="zh-CN" altLang="en-US"/>
              <a:t>      &lt;表达式&gt;::=</a:t>
            </a:r>
            <a:r>
              <a:rPr lang="zh-CN" altLang="en-US">
                <a:latin typeface="Arial" panose="020B0604020202020204" pitchFamily="34" charset="0"/>
              </a:rPr>
              <a:t>“</a:t>
            </a:r>
            <a:r>
              <a:rPr lang="zh-CN" altLang="en-US"/>
              <a:t>(</a:t>
            </a:r>
            <a:r>
              <a:rPr lang="zh-CN" altLang="en-US">
                <a:latin typeface="Arial" panose="020B0604020202020204" pitchFamily="34" charset="0"/>
              </a:rPr>
              <a:t>”</a:t>
            </a:r>
            <a:r>
              <a:rPr lang="zh-CN" altLang="en-US"/>
              <a:t>&lt;表达式&gt;</a:t>
            </a:r>
            <a:r>
              <a:rPr lang="zh-CN" altLang="en-US">
                <a:latin typeface="Arial" panose="020B0604020202020204" pitchFamily="34" charset="0"/>
              </a:rPr>
              <a:t>“</a:t>
            </a:r>
            <a:r>
              <a:rPr lang="zh-CN" altLang="en-US"/>
              <a:t>)</a:t>
            </a:r>
            <a:r>
              <a:rPr lang="zh-CN" altLang="en-US">
                <a:latin typeface="Arial" panose="020B0604020202020204" pitchFamily="34" charset="0"/>
              </a:rPr>
              <a:t>”</a:t>
            </a:r>
            <a:endParaRPr lang="zh-CN" altLang="en-US"/>
          </a:p>
          <a:p>
            <a:pPr lvl="1" eaLnBrk="1" hangingPunct="1">
              <a:lnSpc>
                <a:spcPct val="90000"/>
              </a:lnSpc>
              <a:buFont typeface="Wingdings" panose="05000000000000000000" pitchFamily="2" charset="2"/>
              <a:buNone/>
            </a:pPr>
            <a:r>
              <a:rPr lang="zh-CN" altLang="en-US"/>
              <a:t>      &lt;表达式&gt;::=&lt;标识符&gt;</a:t>
            </a:r>
          </a:p>
          <a:p>
            <a:pPr lvl="1" eaLnBrk="1" hangingPunct="1">
              <a:lnSpc>
                <a:spcPct val="90000"/>
              </a:lnSpc>
              <a:buFont typeface="Wingdings" panose="05000000000000000000" pitchFamily="2" charset="2"/>
              <a:buNone/>
            </a:pPr>
            <a:r>
              <a:rPr lang="zh-CN" altLang="en-US"/>
              <a:t>      &lt;表达式&gt;::=&lt;整数&gt;</a:t>
            </a:r>
          </a:p>
          <a:p>
            <a:pPr lvl="1" eaLnBrk="1" hangingPunct="1">
              <a:lnSpc>
                <a:spcPct val="90000"/>
              </a:lnSpc>
              <a:buFont typeface="Wingdings" panose="05000000000000000000" pitchFamily="2" charset="2"/>
              <a:buNone/>
            </a:pPr>
            <a:r>
              <a:rPr lang="zh-CN" altLang="en-US"/>
              <a:t>      &lt;表达式&gt;::=&lt;实数&gt;</a:t>
            </a:r>
          </a:p>
        </p:txBody>
      </p:sp>
      <p:sp>
        <p:nvSpPr>
          <p:cNvPr id="41987" name="灯片编号占位符 3">
            <a:extLst>
              <a:ext uri="{FF2B5EF4-FFF2-40B4-BE49-F238E27FC236}">
                <a16:creationId xmlns:a16="http://schemas.microsoft.com/office/drawing/2014/main" id="{60B24270-5165-F73E-F4D6-5D79B3D95C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8070EFB7-5FD7-4F6B-97FA-1AE68F763214}" type="slidenum">
              <a:rPr lang="zh-CN" altLang="en-US" sz="1400"/>
              <a:pPr>
                <a:spcBef>
                  <a:spcPct val="0"/>
                </a:spcBef>
                <a:buClrTx/>
                <a:buSzTx/>
                <a:buFontTx/>
                <a:buNone/>
              </a:pPr>
              <a:t>26</a:t>
            </a:fld>
            <a:endParaRPr lang="en-US" altLang="zh-CN" sz="1400"/>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09" name="Rectangle 12">
            <a:extLst>
              <a:ext uri="{FF2B5EF4-FFF2-40B4-BE49-F238E27FC236}">
                <a16:creationId xmlns:a16="http://schemas.microsoft.com/office/drawing/2014/main" id="{5D9D8B64-BCA0-58EC-4675-A3182C0FC8CB}"/>
              </a:ext>
            </a:extLst>
          </p:cNvPr>
          <p:cNvSpPr>
            <a:spLocks noChangeArrowheads="1"/>
          </p:cNvSpPr>
          <p:nvPr/>
        </p:nvSpPr>
        <p:spPr bwMode="auto">
          <a:xfrm>
            <a:off x="8616951" y="5516563"/>
            <a:ext cx="1223963"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整数</a:t>
            </a:r>
          </a:p>
        </p:txBody>
      </p:sp>
      <p:grpSp>
        <p:nvGrpSpPr>
          <p:cNvPr id="43010" name="组合 30">
            <a:extLst>
              <a:ext uri="{FF2B5EF4-FFF2-40B4-BE49-F238E27FC236}">
                <a16:creationId xmlns:a16="http://schemas.microsoft.com/office/drawing/2014/main" id="{C9D39131-9653-DC80-F87F-89F852C3A148}"/>
              </a:ext>
            </a:extLst>
          </p:cNvPr>
          <p:cNvGrpSpPr>
            <a:grpSpLocks/>
          </p:cNvGrpSpPr>
          <p:nvPr/>
        </p:nvGrpSpPr>
        <p:grpSpPr bwMode="auto">
          <a:xfrm>
            <a:off x="2566988" y="476250"/>
            <a:ext cx="7010400" cy="5486400"/>
            <a:chOff x="1524000" y="685800"/>
            <a:chExt cx="7010400" cy="5486400"/>
          </a:xfrm>
        </p:grpSpPr>
        <p:sp>
          <p:nvSpPr>
            <p:cNvPr id="43012" name="Rectangle 4">
              <a:extLst>
                <a:ext uri="{FF2B5EF4-FFF2-40B4-BE49-F238E27FC236}">
                  <a16:creationId xmlns:a16="http://schemas.microsoft.com/office/drawing/2014/main" id="{D1339B29-3CC1-51F3-E29D-24BE9DAC54B8}"/>
                </a:ext>
              </a:extLst>
            </p:cNvPr>
            <p:cNvSpPr>
              <a:spLocks noChangeArrowheads="1"/>
            </p:cNvSpPr>
            <p:nvPr/>
          </p:nvSpPr>
          <p:spPr bwMode="auto">
            <a:xfrm>
              <a:off x="1828800" y="685800"/>
              <a:ext cx="2057400" cy="5334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赋值语句</a:t>
              </a:r>
            </a:p>
          </p:txBody>
        </p:sp>
        <p:sp>
          <p:nvSpPr>
            <p:cNvPr id="43013" name="Rectangle 5">
              <a:extLst>
                <a:ext uri="{FF2B5EF4-FFF2-40B4-BE49-F238E27FC236}">
                  <a16:creationId xmlns:a16="http://schemas.microsoft.com/office/drawing/2014/main" id="{F7FB156D-C268-A616-F8EC-5DB9CCBB67E3}"/>
                </a:ext>
              </a:extLst>
            </p:cNvPr>
            <p:cNvSpPr>
              <a:spLocks noChangeArrowheads="1"/>
            </p:cNvSpPr>
            <p:nvPr/>
          </p:nvSpPr>
          <p:spPr bwMode="auto">
            <a:xfrm>
              <a:off x="1524000" y="1752600"/>
              <a:ext cx="12954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标识符</a:t>
              </a:r>
            </a:p>
          </p:txBody>
        </p:sp>
        <p:sp>
          <p:nvSpPr>
            <p:cNvPr id="43014" name="Rectangle 6">
              <a:extLst>
                <a:ext uri="{FF2B5EF4-FFF2-40B4-BE49-F238E27FC236}">
                  <a16:creationId xmlns:a16="http://schemas.microsoft.com/office/drawing/2014/main" id="{4FA12D10-DD46-D267-F697-E0BAF51DA05D}"/>
                </a:ext>
              </a:extLst>
            </p:cNvPr>
            <p:cNvSpPr>
              <a:spLocks noChangeArrowheads="1"/>
            </p:cNvSpPr>
            <p:nvPr/>
          </p:nvSpPr>
          <p:spPr bwMode="auto">
            <a:xfrm>
              <a:off x="3657600" y="1752600"/>
              <a:ext cx="13716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表达式</a:t>
              </a:r>
            </a:p>
          </p:txBody>
        </p:sp>
        <p:sp>
          <p:nvSpPr>
            <p:cNvPr id="43015" name="Rectangle 7">
              <a:extLst>
                <a:ext uri="{FF2B5EF4-FFF2-40B4-BE49-F238E27FC236}">
                  <a16:creationId xmlns:a16="http://schemas.microsoft.com/office/drawing/2014/main" id="{CE1EFC0C-2A78-3C30-9FBD-C7F712B59DD2}"/>
                </a:ext>
              </a:extLst>
            </p:cNvPr>
            <p:cNvSpPr>
              <a:spLocks noChangeArrowheads="1"/>
            </p:cNvSpPr>
            <p:nvPr/>
          </p:nvSpPr>
          <p:spPr bwMode="auto">
            <a:xfrm>
              <a:off x="3505200" y="2971800"/>
              <a:ext cx="12954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表达式</a:t>
              </a:r>
            </a:p>
          </p:txBody>
        </p:sp>
        <p:sp>
          <p:nvSpPr>
            <p:cNvPr id="43016" name="Rectangle 8">
              <a:extLst>
                <a:ext uri="{FF2B5EF4-FFF2-40B4-BE49-F238E27FC236}">
                  <a16:creationId xmlns:a16="http://schemas.microsoft.com/office/drawing/2014/main" id="{352CFFD2-A667-D053-E885-EE71129BD6BA}"/>
                </a:ext>
              </a:extLst>
            </p:cNvPr>
            <p:cNvSpPr>
              <a:spLocks noChangeArrowheads="1"/>
            </p:cNvSpPr>
            <p:nvPr/>
          </p:nvSpPr>
          <p:spPr bwMode="auto">
            <a:xfrm>
              <a:off x="4953000" y="2971800"/>
              <a:ext cx="5334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a:t>
              </a:r>
            </a:p>
          </p:txBody>
        </p:sp>
        <p:sp>
          <p:nvSpPr>
            <p:cNvPr id="43017" name="Rectangle 9">
              <a:extLst>
                <a:ext uri="{FF2B5EF4-FFF2-40B4-BE49-F238E27FC236}">
                  <a16:creationId xmlns:a16="http://schemas.microsoft.com/office/drawing/2014/main" id="{69F25FEE-38BA-657E-499B-447B1FFF8FC8}"/>
                </a:ext>
              </a:extLst>
            </p:cNvPr>
            <p:cNvSpPr>
              <a:spLocks noChangeArrowheads="1"/>
            </p:cNvSpPr>
            <p:nvPr/>
          </p:nvSpPr>
          <p:spPr bwMode="auto">
            <a:xfrm>
              <a:off x="5105400" y="4343400"/>
              <a:ext cx="11430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表达式</a:t>
              </a:r>
            </a:p>
          </p:txBody>
        </p:sp>
        <p:sp>
          <p:nvSpPr>
            <p:cNvPr id="43018" name="Rectangle 10">
              <a:extLst>
                <a:ext uri="{FF2B5EF4-FFF2-40B4-BE49-F238E27FC236}">
                  <a16:creationId xmlns:a16="http://schemas.microsoft.com/office/drawing/2014/main" id="{8E3FB9D2-CB87-26A9-8C66-66682796D947}"/>
                </a:ext>
              </a:extLst>
            </p:cNvPr>
            <p:cNvSpPr>
              <a:spLocks noChangeArrowheads="1"/>
            </p:cNvSpPr>
            <p:nvPr/>
          </p:nvSpPr>
          <p:spPr bwMode="auto">
            <a:xfrm>
              <a:off x="7315200" y="4343400"/>
              <a:ext cx="12192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表达式</a:t>
              </a:r>
            </a:p>
          </p:txBody>
        </p:sp>
        <p:sp>
          <p:nvSpPr>
            <p:cNvPr id="43019" name="Rectangle 11">
              <a:extLst>
                <a:ext uri="{FF2B5EF4-FFF2-40B4-BE49-F238E27FC236}">
                  <a16:creationId xmlns:a16="http://schemas.microsoft.com/office/drawing/2014/main" id="{56255D14-3074-F4F4-306C-F257B71CC689}"/>
                </a:ext>
              </a:extLst>
            </p:cNvPr>
            <p:cNvSpPr>
              <a:spLocks noChangeArrowheads="1"/>
            </p:cNvSpPr>
            <p:nvPr/>
          </p:nvSpPr>
          <p:spPr bwMode="auto">
            <a:xfrm>
              <a:off x="5105400" y="5715000"/>
              <a:ext cx="12192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标识符</a:t>
              </a:r>
            </a:p>
          </p:txBody>
        </p:sp>
        <p:sp>
          <p:nvSpPr>
            <p:cNvPr id="43020" name="Rectangle 13">
              <a:extLst>
                <a:ext uri="{FF2B5EF4-FFF2-40B4-BE49-F238E27FC236}">
                  <a16:creationId xmlns:a16="http://schemas.microsoft.com/office/drawing/2014/main" id="{3C15EDF3-3088-9F8D-14C7-46ABE03A7612}"/>
                </a:ext>
              </a:extLst>
            </p:cNvPr>
            <p:cNvSpPr>
              <a:spLocks noChangeArrowheads="1"/>
            </p:cNvSpPr>
            <p:nvPr/>
          </p:nvSpPr>
          <p:spPr bwMode="auto">
            <a:xfrm>
              <a:off x="3581400" y="4267200"/>
              <a:ext cx="1219200" cy="5334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标识符</a:t>
              </a:r>
            </a:p>
          </p:txBody>
        </p:sp>
        <p:sp>
          <p:nvSpPr>
            <p:cNvPr id="43021" name="Rectangle 14">
              <a:extLst>
                <a:ext uri="{FF2B5EF4-FFF2-40B4-BE49-F238E27FC236}">
                  <a16:creationId xmlns:a16="http://schemas.microsoft.com/office/drawing/2014/main" id="{60737E34-3CD3-1E8E-1384-1308FD8BF382}"/>
                </a:ext>
              </a:extLst>
            </p:cNvPr>
            <p:cNvSpPr>
              <a:spLocks noChangeArrowheads="1"/>
            </p:cNvSpPr>
            <p:nvPr/>
          </p:nvSpPr>
          <p:spPr bwMode="auto">
            <a:xfrm>
              <a:off x="2971800" y="1752600"/>
              <a:ext cx="5334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sz="2400">
                  <a:latin typeface="华文新魏" panose="02010800040101010101" pitchFamily="2" charset="-122"/>
                  <a:ea typeface="华文新魏" panose="02010800040101010101" pitchFamily="2" charset="-122"/>
                </a:rPr>
                <a:t>:=</a:t>
              </a:r>
            </a:p>
          </p:txBody>
        </p:sp>
        <p:sp>
          <p:nvSpPr>
            <p:cNvPr id="43022" name="Rectangle 15">
              <a:extLst>
                <a:ext uri="{FF2B5EF4-FFF2-40B4-BE49-F238E27FC236}">
                  <a16:creationId xmlns:a16="http://schemas.microsoft.com/office/drawing/2014/main" id="{10C71748-1E29-1E5C-1258-52453F483D9B}"/>
                </a:ext>
              </a:extLst>
            </p:cNvPr>
            <p:cNvSpPr>
              <a:spLocks noChangeArrowheads="1"/>
            </p:cNvSpPr>
            <p:nvPr/>
          </p:nvSpPr>
          <p:spPr bwMode="auto">
            <a:xfrm>
              <a:off x="5638800" y="2971800"/>
              <a:ext cx="13716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表达式</a:t>
              </a:r>
            </a:p>
          </p:txBody>
        </p:sp>
        <p:sp>
          <p:nvSpPr>
            <p:cNvPr id="43023" name="Rectangle 16">
              <a:extLst>
                <a:ext uri="{FF2B5EF4-FFF2-40B4-BE49-F238E27FC236}">
                  <a16:creationId xmlns:a16="http://schemas.microsoft.com/office/drawing/2014/main" id="{7E434B43-A027-7AF9-F0C2-80910BF4A875}"/>
                </a:ext>
              </a:extLst>
            </p:cNvPr>
            <p:cNvSpPr>
              <a:spLocks noChangeArrowheads="1"/>
            </p:cNvSpPr>
            <p:nvPr/>
          </p:nvSpPr>
          <p:spPr bwMode="auto">
            <a:xfrm>
              <a:off x="6553200" y="4343400"/>
              <a:ext cx="457200" cy="4572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a:t>
              </a:r>
            </a:p>
          </p:txBody>
        </p:sp>
        <p:sp>
          <p:nvSpPr>
            <p:cNvPr id="43024" name="Line 17">
              <a:extLst>
                <a:ext uri="{FF2B5EF4-FFF2-40B4-BE49-F238E27FC236}">
                  <a16:creationId xmlns:a16="http://schemas.microsoft.com/office/drawing/2014/main" id="{7A6BB610-4DDB-A383-A645-5B46D85C4FD0}"/>
                </a:ext>
              </a:extLst>
            </p:cNvPr>
            <p:cNvSpPr>
              <a:spLocks noChangeShapeType="1"/>
            </p:cNvSpPr>
            <p:nvPr/>
          </p:nvSpPr>
          <p:spPr bwMode="auto">
            <a:xfrm>
              <a:off x="4114800" y="3429000"/>
              <a:ext cx="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5" name="Line 18">
              <a:extLst>
                <a:ext uri="{FF2B5EF4-FFF2-40B4-BE49-F238E27FC236}">
                  <a16:creationId xmlns:a16="http://schemas.microsoft.com/office/drawing/2014/main" id="{1510EE27-7831-E4D0-BC1A-2AD07739AF66}"/>
                </a:ext>
              </a:extLst>
            </p:cNvPr>
            <p:cNvSpPr>
              <a:spLocks noChangeShapeType="1"/>
            </p:cNvSpPr>
            <p:nvPr/>
          </p:nvSpPr>
          <p:spPr bwMode="auto">
            <a:xfrm>
              <a:off x="5715000" y="4876800"/>
              <a:ext cx="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19">
              <a:extLst>
                <a:ext uri="{FF2B5EF4-FFF2-40B4-BE49-F238E27FC236}">
                  <a16:creationId xmlns:a16="http://schemas.microsoft.com/office/drawing/2014/main" id="{AAFF6F56-11FE-240C-428C-7E9B4C1AE34C}"/>
                </a:ext>
              </a:extLst>
            </p:cNvPr>
            <p:cNvSpPr>
              <a:spLocks noChangeShapeType="1"/>
            </p:cNvSpPr>
            <p:nvPr/>
          </p:nvSpPr>
          <p:spPr bwMode="auto">
            <a:xfrm>
              <a:off x="8153400" y="4876800"/>
              <a:ext cx="0" cy="838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Line 20">
              <a:extLst>
                <a:ext uri="{FF2B5EF4-FFF2-40B4-BE49-F238E27FC236}">
                  <a16:creationId xmlns:a16="http://schemas.microsoft.com/office/drawing/2014/main" id="{1074874A-3E4E-1096-4F49-84B0951E0C91}"/>
                </a:ext>
              </a:extLst>
            </p:cNvPr>
            <p:cNvSpPr>
              <a:spLocks noChangeShapeType="1"/>
            </p:cNvSpPr>
            <p:nvPr/>
          </p:nvSpPr>
          <p:spPr bwMode="auto">
            <a:xfrm>
              <a:off x="3200400" y="1219200"/>
              <a:ext cx="0" cy="533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8" name="Line 21">
              <a:extLst>
                <a:ext uri="{FF2B5EF4-FFF2-40B4-BE49-F238E27FC236}">
                  <a16:creationId xmlns:a16="http://schemas.microsoft.com/office/drawing/2014/main" id="{DAE1EB35-9B07-BCFE-E3DD-81E6C1DC8FC4}"/>
                </a:ext>
              </a:extLst>
            </p:cNvPr>
            <p:cNvSpPr>
              <a:spLocks noChangeShapeType="1"/>
            </p:cNvSpPr>
            <p:nvPr/>
          </p:nvSpPr>
          <p:spPr bwMode="auto">
            <a:xfrm flipH="1">
              <a:off x="3886200" y="2209800"/>
              <a:ext cx="228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9" name="Line 22">
              <a:extLst>
                <a:ext uri="{FF2B5EF4-FFF2-40B4-BE49-F238E27FC236}">
                  <a16:creationId xmlns:a16="http://schemas.microsoft.com/office/drawing/2014/main" id="{A72D86A7-6E2A-EF3B-5257-9D1CACD5F914}"/>
                </a:ext>
              </a:extLst>
            </p:cNvPr>
            <p:cNvSpPr>
              <a:spLocks noChangeShapeType="1"/>
            </p:cNvSpPr>
            <p:nvPr/>
          </p:nvSpPr>
          <p:spPr bwMode="auto">
            <a:xfrm>
              <a:off x="4419600" y="2209800"/>
              <a:ext cx="6858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0" name="Line 23">
              <a:extLst>
                <a:ext uri="{FF2B5EF4-FFF2-40B4-BE49-F238E27FC236}">
                  <a16:creationId xmlns:a16="http://schemas.microsoft.com/office/drawing/2014/main" id="{04085B97-5E56-995E-3C88-943A0A3C3417}"/>
                </a:ext>
              </a:extLst>
            </p:cNvPr>
            <p:cNvSpPr>
              <a:spLocks noChangeShapeType="1"/>
            </p:cNvSpPr>
            <p:nvPr/>
          </p:nvSpPr>
          <p:spPr bwMode="auto">
            <a:xfrm>
              <a:off x="4876800" y="2209800"/>
              <a:ext cx="137160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1" name="Line 24">
              <a:extLst>
                <a:ext uri="{FF2B5EF4-FFF2-40B4-BE49-F238E27FC236}">
                  <a16:creationId xmlns:a16="http://schemas.microsoft.com/office/drawing/2014/main" id="{D613C217-C524-C265-57DD-8EE42AFA839F}"/>
                </a:ext>
              </a:extLst>
            </p:cNvPr>
            <p:cNvSpPr>
              <a:spLocks noChangeShapeType="1"/>
            </p:cNvSpPr>
            <p:nvPr/>
          </p:nvSpPr>
          <p:spPr bwMode="auto">
            <a:xfrm flipH="1">
              <a:off x="5638800" y="3429000"/>
              <a:ext cx="6858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Line 25">
              <a:extLst>
                <a:ext uri="{FF2B5EF4-FFF2-40B4-BE49-F238E27FC236}">
                  <a16:creationId xmlns:a16="http://schemas.microsoft.com/office/drawing/2014/main" id="{44F70ECF-5025-DA26-7BB4-DB22ED026EB2}"/>
                </a:ext>
              </a:extLst>
            </p:cNvPr>
            <p:cNvSpPr>
              <a:spLocks noChangeShapeType="1"/>
            </p:cNvSpPr>
            <p:nvPr/>
          </p:nvSpPr>
          <p:spPr bwMode="auto">
            <a:xfrm>
              <a:off x="6553200" y="3429000"/>
              <a:ext cx="1524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3" name="Line 26">
              <a:extLst>
                <a:ext uri="{FF2B5EF4-FFF2-40B4-BE49-F238E27FC236}">
                  <a16:creationId xmlns:a16="http://schemas.microsoft.com/office/drawing/2014/main" id="{C6474C52-AFD5-1767-3FB4-C319F5E13804}"/>
                </a:ext>
              </a:extLst>
            </p:cNvPr>
            <p:cNvSpPr>
              <a:spLocks noChangeShapeType="1"/>
            </p:cNvSpPr>
            <p:nvPr/>
          </p:nvSpPr>
          <p:spPr bwMode="auto">
            <a:xfrm>
              <a:off x="6858000" y="3429000"/>
              <a:ext cx="99060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4" name="Line 27">
              <a:extLst>
                <a:ext uri="{FF2B5EF4-FFF2-40B4-BE49-F238E27FC236}">
                  <a16:creationId xmlns:a16="http://schemas.microsoft.com/office/drawing/2014/main" id="{D5A06331-C27E-517C-CC8A-835629B21D79}"/>
                </a:ext>
              </a:extLst>
            </p:cNvPr>
            <p:cNvSpPr>
              <a:spLocks noChangeShapeType="1"/>
            </p:cNvSpPr>
            <p:nvPr/>
          </p:nvSpPr>
          <p:spPr bwMode="auto">
            <a:xfrm>
              <a:off x="2362200" y="14478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5" name="Line 28">
              <a:extLst>
                <a:ext uri="{FF2B5EF4-FFF2-40B4-BE49-F238E27FC236}">
                  <a16:creationId xmlns:a16="http://schemas.microsoft.com/office/drawing/2014/main" id="{F2C16684-AAB5-178E-029A-4A3253DAE6F4}"/>
                </a:ext>
              </a:extLst>
            </p:cNvPr>
            <p:cNvSpPr>
              <a:spLocks noChangeShapeType="1"/>
            </p:cNvSpPr>
            <p:nvPr/>
          </p:nvSpPr>
          <p:spPr bwMode="auto">
            <a:xfrm>
              <a:off x="3581400" y="1143000"/>
              <a:ext cx="751532" cy="62334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6" name="Line 29">
              <a:extLst>
                <a:ext uri="{FF2B5EF4-FFF2-40B4-BE49-F238E27FC236}">
                  <a16:creationId xmlns:a16="http://schemas.microsoft.com/office/drawing/2014/main" id="{EA65E490-213F-26ED-4C20-AEE8044DFCF2}"/>
                </a:ext>
              </a:extLst>
            </p:cNvPr>
            <p:cNvSpPr>
              <a:spLocks noChangeShapeType="1"/>
            </p:cNvSpPr>
            <p:nvPr/>
          </p:nvSpPr>
          <p:spPr bwMode="auto">
            <a:xfrm flipH="1">
              <a:off x="2209800" y="1219200"/>
              <a:ext cx="22860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011" name="灯片编号占位符 28">
            <a:extLst>
              <a:ext uri="{FF2B5EF4-FFF2-40B4-BE49-F238E27FC236}">
                <a16:creationId xmlns:a16="http://schemas.microsoft.com/office/drawing/2014/main" id="{39CE1541-EEBA-7D54-FEC4-5CA32A4645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99D7267-9080-469B-B828-010560AE4773}" type="slidenum">
              <a:rPr lang="zh-CN" altLang="en-US" sz="1400"/>
              <a:pPr>
                <a:spcBef>
                  <a:spcPct val="0"/>
                </a:spcBef>
                <a:buClrTx/>
                <a:buSzTx/>
                <a:buFontTx/>
                <a:buNone/>
              </a:pPr>
              <a:t>27</a:t>
            </a:fld>
            <a:endParaRPr lang="en-US" altLang="zh-CN" sz="1400"/>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7956D754-7EB0-9838-706E-3AADC1D42447}"/>
              </a:ext>
            </a:extLst>
          </p:cNvPr>
          <p:cNvSpPr>
            <a:spLocks noGrp="1" noChangeArrowheads="1"/>
          </p:cNvSpPr>
          <p:nvPr>
            <p:ph type="title"/>
          </p:nvPr>
        </p:nvSpPr>
        <p:spPr/>
        <p:txBody>
          <a:bodyPr/>
          <a:lstStyle/>
          <a:p>
            <a:pPr eaLnBrk="1" hangingPunct="1"/>
            <a:r>
              <a:rPr lang="en-US" altLang="zh-CN"/>
              <a:t>id1:=id2+id3*N	</a:t>
            </a:r>
          </a:p>
        </p:txBody>
      </p:sp>
      <p:grpSp>
        <p:nvGrpSpPr>
          <p:cNvPr id="44034" name="Group 3">
            <a:extLst>
              <a:ext uri="{FF2B5EF4-FFF2-40B4-BE49-F238E27FC236}">
                <a16:creationId xmlns:a16="http://schemas.microsoft.com/office/drawing/2014/main" id="{3D22D618-3C56-D065-B898-1618032BD9CC}"/>
              </a:ext>
            </a:extLst>
          </p:cNvPr>
          <p:cNvGrpSpPr>
            <a:grpSpLocks/>
          </p:cNvGrpSpPr>
          <p:nvPr/>
        </p:nvGrpSpPr>
        <p:grpSpPr bwMode="auto">
          <a:xfrm>
            <a:off x="3048001" y="2209800"/>
            <a:ext cx="6321425" cy="3810000"/>
            <a:chOff x="624" y="1248"/>
            <a:chExt cx="3982" cy="2400"/>
          </a:xfrm>
        </p:grpSpPr>
        <p:sp>
          <p:nvSpPr>
            <p:cNvPr id="44036" name="Text Box 4">
              <a:extLst>
                <a:ext uri="{FF2B5EF4-FFF2-40B4-BE49-F238E27FC236}">
                  <a16:creationId xmlns:a16="http://schemas.microsoft.com/office/drawing/2014/main" id="{822F695B-DAC7-B59C-A2EF-ED17E04DE4CE}"/>
                </a:ext>
              </a:extLst>
            </p:cNvPr>
            <p:cNvSpPr txBox="1">
              <a:spLocks noChangeArrowheads="1"/>
            </p:cNvSpPr>
            <p:nvPr/>
          </p:nvSpPr>
          <p:spPr bwMode="auto">
            <a:xfrm>
              <a:off x="1728" y="1248"/>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Times New Roman" panose="02020603050405020304" pitchFamily="18" charset="0"/>
                </a:rPr>
                <a:t>:=</a:t>
              </a:r>
              <a:endParaRPr kumimoji="1" lang="zh-CN" altLang="en-US" sz="2400">
                <a:latin typeface="Times New Roman" panose="02020603050405020304" pitchFamily="18" charset="0"/>
              </a:endParaRPr>
            </a:p>
          </p:txBody>
        </p:sp>
        <p:sp>
          <p:nvSpPr>
            <p:cNvPr id="44037" name="Text Box 5">
              <a:extLst>
                <a:ext uri="{FF2B5EF4-FFF2-40B4-BE49-F238E27FC236}">
                  <a16:creationId xmlns:a16="http://schemas.microsoft.com/office/drawing/2014/main" id="{6298135A-8491-86FA-5E5F-39AD607C0308}"/>
                </a:ext>
              </a:extLst>
            </p:cNvPr>
            <p:cNvSpPr txBox="1">
              <a:spLocks noChangeArrowheads="1"/>
            </p:cNvSpPr>
            <p:nvPr/>
          </p:nvSpPr>
          <p:spPr bwMode="auto">
            <a:xfrm>
              <a:off x="2496" y="1824"/>
              <a:ext cx="3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a:t>
              </a:r>
            </a:p>
          </p:txBody>
        </p:sp>
        <p:sp>
          <p:nvSpPr>
            <p:cNvPr id="44038" name="Text Box 6">
              <a:extLst>
                <a:ext uri="{FF2B5EF4-FFF2-40B4-BE49-F238E27FC236}">
                  <a16:creationId xmlns:a16="http://schemas.microsoft.com/office/drawing/2014/main" id="{F18F197D-0268-8B0A-0629-6D6C4A08280F}"/>
                </a:ext>
              </a:extLst>
            </p:cNvPr>
            <p:cNvSpPr txBox="1">
              <a:spLocks noChangeArrowheads="1"/>
            </p:cNvSpPr>
            <p:nvPr/>
          </p:nvSpPr>
          <p:spPr bwMode="auto">
            <a:xfrm>
              <a:off x="4222" y="2969"/>
              <a:ext cx="384"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N 60</a:t>
              </a:r>
              <a:endParaRPr kumimoji="1" lang="en-US" altLang="zh-CN" sz="2400">
                <a:latin typeface="Times New Roman" panose="02020603050405020304" pitchFamily="18" charset="0"/>
              </a:endParaRPr>
            </a:p>
          </p:txBody>
        </p:sp>
        <p:sp>
          <p:nvSpPr>
            <p:cNvPr id="44039" name="Text Box 7">
              <a:extLst>
                <a:ext uri="{FF2B5EF4-FFF2-40B4-BE49-F238E27FC236}">
                  <a16:creationId xmlns:a16="http://schemas.microsoft.com/office/drawing/2014/main" id="{A9B267F3-F415-99AB-73F1-33C90EC93EED}"/>
                </a:ext>
              </a:extLst>
            </p:cNvPr>
            <p:cNvSpPr txBox="1">
              <a:spLocks noChangeArrowheads="1"/>
            </p:cNvSpPr>
            <p:nvPr/>
          </p:nvSpPr>
          <p:spPr bwMode="auto">
            <a:xfrm>
              <a:off x="3360" y="2400"/>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Times New Roman" panose="02020603050405020304" pitchFamily="18" charset="0"/>
                </a:rPr>
                <a:t>*</a:t>
              </a:r>
              <a:endParaRPr kumimoji="1" lang="zh-CN" altLang="en-US" sz="2400">
                <a:latin typeface="Times New Roman" panose="02020603050405020304" pitchFamily="18" charset="0"/>
              </a:endParaRPr>
            </a:p>
          </p:txBody>
        </p:sp>
        <p:sp>
          <p:nvSpPr>
            <p:cNvPr id="44040" name="Text Box 8">
              <a:extLst>
                <a:ext uri="{FF2B5EF4-FFF2-40B4-BE49-F238E27FC236}">
                  <a16:creationId xmlns:a16="http://schemas.microsoft.com/office/drawing/2014/main" id="{11F3F553-4849-4210-7992-FA5042E01B5D}"/>
                </a:ext>
              </a:extLst>
            </p:cNvPr>
            <p:cNvSpPr txBox="1">
              <a:spLocks noChangeArrowheads="1"/>
            </p:cNvSpPr>
            <p:nvPr/>
          </p:nvSpPr>
          <p:spPr bwMode="auto">
            <a:xfrm>
              <a:off x="624" y="1824"/>
              <a:ext cx="96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id1 Position</a:t>
              </a:r>
              <a:endParaRPr kumimoji="1" lang="en-US" altLang="zh-CN" sz="2400">
                <a:latin typeface="Times New Roman" panose="02020603050405020304" pitchFamily="18" charset="0"/>
              </a:endParaRPr>
            </a:p>
          </p:txBody>
        </p:sp>
        <p:sp>
          <p:nvSpPr>
            <p:cNvPr id="44041" name="Text Box 9">
              <a:extLst>
                <a:ext uri="{FF2B5EF4-FFF2-40B4-BE49-F238E27FC236}">
                  <a16:creationId xmlns:a16="http://schemas.microsoft.com/office/drawing/2014/main" id="{7DAC0AC5-64BA-CCB0-DFCE-A5B9338B72B2}"/>
                </a:ext>
              </a:extLst>
            </p:cNvPr>
            <p:cNvSpPr txBox="1">
              <a:spLocks noChangeArrowheads="1"/>
            </p:cNvSpPr>
            <p:nvPr/>
          </p:nvSpPr>
          <p:spPr bwMode="auto">
            <a:xfrm>
              <a:off x="1440" y="2352"/>
              <a:ext cx="720"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id2 initial</a:t>
              </a:r>
              <a:endParaRPr kumimoji="1" lang="en-US" altLang="zh-CN" sz="2400">
                <a:latin typeface="Times New Roman" panose="02020603050405020304" pitchFamily="18" charset="0"/>
              </a:endParaRPr>
            </a:p>
          </p:txBody>
        </p:sp>
        <p:sp>
          <p:nvSpPr>
            <p:cNvPr id="44042" name="Text Box 10">
              <a:extLst>
                <a:ext uri="{FF2B5EF4-FFF2-40B4-BE49-F238E27FC236}">
                  <a16:creationId xmlns:a16="http://schemas.microsoft.com/office/drawing/2014/main" id="{9228003E-D7F3-1C7E-88F4-129F731AEE06}"/>
                </a:ext>
              </a:extLst>
            </p:cNvPr>
            <p:cNvSpPr txBox="1">
              <a:spLocks noChangeArrowheads="1"/>
            </p:cNvSpPr>
            <p:nvPr/>
          </p:nvSpPr>
          <p:spPr bwMode="auto">
            <a:xfrm>
              <a:off x="2448" y="2928"/>
              <a:ext cx="528"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id3 rate</a:t>
              </a:r>
              <a:endParaRPr kumimoji="1" lang="en-US" altLang="zh-CN" sz="2400">
                <a:latin typeface="Times New Roman" panose="02020603050405020304" pitchFamily="18" charset="0"/>
              </a:endParaRPr>
            </a:p>
          </p:txBody>
        </p:sp>
        <p:sp>
          <p:nvSpPr>
            <p:cNvPr id="44043" name="Line 11">
              <a:extLst>
                <a:ext uri="{FF2B5EF4-FFF2-40B4-BE49-F238E27FC236}">
                  <a16:creationId xmlns:a16="http://schemas.microsoft.com/office/drawing/2014/main" id="{B482B769-3E06-8CF5-7811-E31BD6BAE8AC}"/>
                </a:ext>
              </a:extLst>
            </p:cNvPr>
            <p:cNvSpPr>
              <a:spLocks noChangeShapeType="1"/>
            </p:cNvSpPr>
            <p:nvPr/>
          </p:nvSpPr>
          <p:spPr bwMode="auto">
            <a:xfrm flipV="1">
              <a:off x="1200" y="1536"/>
              <a:ext cx="576"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4" name="Line 12">
              <a:extLst>
                <a:ext uri="{FF2B5EF4-FFF2-40B4-BE49-F238E27FC236}">
                  <a16:creationId xmlns:a16="http://schemas.microsoft.com/office/drawing/2014/main" id="{B9F972D5-22BE-C7EB-91C0-73A73C047B47}"/>
                </a:ext>
              </a:extLst>
            </p:cNvPr>
            <p:cNvSpPr>
              <a:spLocks noChangeShapeType="1"/>
            </p:cNvSpPr>
            <p:nvPr/>
          </p:nvSpPr>
          <p:spPr bwMode="auto">
            <a:xfrm>
              <a:off x="2016" y="1536"/>
              <a:ext cx="48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5" name="Line 13">
              <a:extLst>
                <a:ext uri="{FF2B5EF4-FFF2-40B4-BE49-F238E27FC236}">
                  <a16:creationId xmlns:a16="http://schemas.microsoft.com/office/drawing/2014/main" id="{44890398-AF93-AB35-B9E1-F2DBF01D2688}"/>
                </a:ext>
              </a:extLst>
            </p:cNvPr>
            <p:cNvSpPr>
              <a:spLocks noChangeShapeType="1"/>
            </p:cNvSpPr>
            <p:nvPr/>
          </p:nvSpPr>
          <p:spPr bwMode="auto">
            <a:xfrm flipH="1">
              <a:off x="1872" y="2016"/>
              <a:ext cx="624"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6" name="Line 14">
              <a:extLst>
                <a:ext uri="{FF2B5EF4-FFF2-40B4-BE49-F238E27FC236}">
                  <a16:creationId xmlns:a16="http://schemas.microsoft.com/office/drawing/2014/main" id="{1C3D3ACA-0672-A1E9-BA29-045AE77422F0}"/>
                </a:ext>
              </a:extLst>
            </p:cNvPr>
            <p:cNvSpPr>
              <a:spLocks noChangeShapeType="1"/>
            </p:cNvSpPr>
            <p:nvPr/>
          </p:nvSpPr>
          <p:spPr bwMode="auto">
            <a:xfrm>
              <a:off x="2736" y="2016"/>
              <a:ext cx="624"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7" name="Line 15">
              <a:extLst>
                <a:ext uri="{FF2B5EF4-FFF2-40B4-BE49-F238E27FC236}">
                  <a16:creationId xmlns:a16="http://schemas.microsoft.com/office/drawing/2014/main" id="{805627CA-763A-A6F7-10D9-ACCA64BDDA3E}"/>
                </a:ext>
              </a:extLst>
            </p:cNvPr>
            <p:cNvSpPr>
              <a:spLocks noChangeShapeType="1"/>
            </p:cNvSpPr>
            <p:nvPr/>
          </p:nvSpPr>
          <p:spPr bwMode="auto">
            <a:xfrm>
              <a:off x="3600" y="2592"/>
              <a:ext cx="713" cy="46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4048" name="Line 16">
              <a:extLst>
                <a:ext uri="{FF2B5EF4-FFF2-40B4-BE49-F238E27FC236}">
                  <a16:creationId xmlns:a16="http://schemas.microsoft.com/office/drawing/2014/main" id="{21511E67-A0E2-0A43-540E-61CCB94C56DE}"/>
                </a:ext>
              </a:extLst>
            </p:cNvPr>
            <p:cNvSpPr>
              <a:spLocks noChangeShapeType="1"/>
            </p:cNvSpPr>
            <p:nvPr/>
          </p:nvSpPr>
          <p:spPr bwMode="auto">
            <a:xfrm flipH="1">
              <a:off x="2784" y="2592"/>
              <a:ext cx="576"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4035" name="灯片编号占位符 16">
            <a:extLst>
              <a:ext uri="{FF2B5EF4-FFF2-40B4-BE49-F238E27FC236}">
                <a16:creationId xmlns:a16="http://schemas.microsoft.com/office/drawing/2014/main" id="{1E1BE191-D844-BE04-EC76-1AA4C2852F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3A4771C-EF5A-4656-B3CA-5F6CDEDB19C1}" type="slidenum">
              <a:rPr lang="zh-CN" altLang="en-US" sz="1400"/>
              <a:pPr>
                <a:spcBef>
                  <a:spcPct val="0"/>
                </a:spcBef>
                <a:buClrTx/>
                <a:buSzTx/>
                <a:buFontTx/>
                <a:buNone/>
              </a:pPr>
              <a:t>28</a:t>
            </a:fld>
            <a:endParaRPr lang="en-US" altLang="zh-CN" sz="1400"/>
          </a:p>
        </p:txBody>
      </p:sp>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554E75E9-FCAB-CEA2-EFA6-D4DD8B4968E3}"/>
              </a:ext>
            </a:extLst>
          </p:cNvPr>
          <p:cNvSpPr>
            <a:spLocks noGrp="1" noChangeArrowheads="1"/>
          </p:cNvSpPr>
          <p:nvPr>
            <p:ph type="title"/>
          </p:nvPr>
        </p:nvSpPr>
        <p:spPr/>
        <p:txBody>
          <a:bodyPr/>
          <a:lstStyle/>
          <a:p>
            <a:pPr eaLnBrk="1" hangingPunct="1"/>
            <a:r>
              <a:rPr lang="zh-CN" altLang="en-US"/>
              <a:t>语义分析</a:t>
            </a:r>
          </a:p>
        </p:txBody>
      </p:sp>
      <p:sp>
        <p:nvSpPr>
          <p:cNvPr id="45058" name="Rectangle 3">
            <a:extLst>
              <a:ext uri="{FF2B5EF4-FFF2-40B4-BE49-F238E27FC236}">
                <a16:creationId xmlns:a16="http://schemas.microsoft.com/office/drawing/2014/main" id="{E20E247A-87EE-37BA-D4FA-E44ED28EFC54}"/>
              </a:ext>
            </a:extLst>
          </p:cNvPr>
          <p:cNvSpPr>
            <a:spLocks noGrp="1" noChangeArrowheads="1"/>
          </p:cNvSpPr>
          <p:nvPr>
            <p:ph type="body" idx="1"/>
          </p:nvPr>
        </p:nvSpPr>
        <p:spPr/>
        <p:txBody>
          <a:bodyPr/>
          <a:lstStyle/>
          <a:p>
            <a:pPr eaLnBrk="1" hangingPunct="1"/>
            <a:r>
              <a:rPr lang="zh-CN" altLang="en-US"/>
              <a:t>语义分析(</a:t>
            </a:r>
            <a:r>
              <a:rPr lang="en-US" altLang="zh-CN"/>
              <a:t>semantic analysis)</a:t>
            </a:r>
          </a:p>
          <a:p>
            <a:pPr eaLnBrk="1" hangingPunct="1">
              <a:buFont typeface="Wingdings" panose="05000000000000000000" pitchFamily="2" charset="2"/>
              <a:buNone/>
            </a:pPr>
            <a:r>
              <a:rPr lang="zh-CN" altLang="en-US"/>
              <a:t>   语义分析就是对语法分析结果进一步检查是否符合源语言的上下文约束：作用域规则，类型规则等。比如，每个标识符在使用前是否已经加以说明等。</a:t>
            </a:r>
            <a:endParaRPr lang="en-US" altLang="zh-CN"/>
          </a:p>
          <a:p>
            <a:pPr eaLnBrk="1" hangingPunct="1">
              <a:buFont typeface="Wingdings" panose="05000000000000000000" pitchFamily="2" charset="2"/>
              <a:buNone/>
            </a:pPr>
            <a:endParaRPr lang="en-US" altLang="zh-CN"/>
          </a:p>
        </p:txBody>
      </p:sp>
      <p:sp>
        <p:nvSpPr>
          <p:cNvPr id="45059" name="灯片编号占位符 3">
            <a:extLst>
              <a:ext uri="{FF2B5EF4-FFF2-40B4-BE49-F238E27FC236}">
                <a16:creationId xmlns:a16="http://schemas.microsoft.com/office/drawing/2014/main" id="{373EFE6C-6D91-5C68-8AA3-C510E023CA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407362D-655D-43BC-AE1E-52243F2489B1}" type="slidenum">
              <a:rPr lang="zh-CN" altLang="en-US" sz="1400"/>
              <a:pPr>
                <a:spcBef>
                  <a:spcPct val="0"/>
                </a:spcBef>
                <a:buClrTx/>
                <a:buSzTx/>
                <a:buFontTx/>
                <a:buNone/>
              </a:pPr>
              <a:t>29</a:t>
            </a:fld>
            <a:endParaRPr lang="en-US" altLang="zh-CN" sz="1400"/>
          </a:p>
        </p:txBody>
      </p:sp>
    </p:spTree>
  </p:cSld>
  <p:clrMapOvr>
    <a:masterClrMapping/>
  </p:clrMapOvr>
  <p:transition advClick="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17D59228-0F54-E9F5-ABE7-254A0C863C00}"/>
              </a:ext>
            </a:extLst>
          </p:cNvPr>
          <p:cNvSpPr>
            <a:spLocks noGrp="1" noChangeArrowheads="1"/>
          </p:cNvSpPr>
          <p:nvPr>
            <p:ph type="title"/>
          </p:nvPr>
        </p:nvSpPr>
        <p:spPr>
          <a:xfrm>
            <a:off x="2711451" y="908051"/>
            <a:ext cx="7758113" cy="739775"/>
          </a:xfrm>
        </p:spPr>
        <p:txBody>
          <a:bodyPr/>
          <a:lstStyle/>
          <a:p>
            <a:pPr eaLnBrk="1" hangingPunct="1"/>
            <a:r>
              <a:rPr lang="en-US" altLang="zh-CN" sz="4000"/>
              <a:t>《</a:t>
            </a:r>
            <a:r>
              <a:rPr lang="zh-CN" altLang="en-US" sz="4000"/>
              <a:t>编译技术</a:t>
            </a:r>
            <a:r>
              <a:rPr lang="en-US" altLang="zh-CN" sz="4000"/>
              <a:t>》</a:t>
            </a:r>
            <a:r>
              <a:rPr lang="zh-CN" altLang="en-US" sz="4000"/>
              <a:t>课程信息</a:t>
            </a:r>
          </a:p>
        </p:txBody>
      </p:sp>
      <p:sp>
        <p:nvSpPr>
          <p:cNvPr id="18434" name="Rectangle 3">
            <a:extLst>
              <a:ext uri="{FF2B5EF4-FFF2-40B4-BE49-F238E27FC236}">
                <a16:creationId xmlns:a16="http://schemas.microsoft.com/office/drawing/2014/main" id="{9A3B306A-B1DD-86D0-8AF2-FC71C9F61F63}"/>
              </a:ext>
            </a:extLst>
          </p:cNvPr>
          <p:cNvSpPr>
            <a:spLocks noGrp="1" noChangeArrowheads="1"/>
          </p:cNvSpPr>
          <p:nvPr>
            <p:ph type="body" idx="1"/>
          </p:nvPr>
        </p:nvSpPr>
        <p:spPr>
          <a:xfrm>
            <a:off x="2495551" y="1773239"/>
            <a:ext cx="7993063" cy="3311525"/>
          </a:xfrm>
        </p:spPr>
        <p:txBody>
          <a:bodyPr/>
          <a:lstStyle/>
          <a:p>
            <a:pPr eaLnBrk="1" hangingPunct="1">
              <a:lnSpc>
                <a:spcPct val="90000"/>
              </a:lnSpc>
              <a:buFont typeface="Wingdings" panose="05000000000000000000" pitchFamily="2" charset="2"/>
              <a:buNone/>
            </a:pPr>
            <a:r>
              <a:rPr lang="zh-CN" altLang="en-US" b="1" dirty="0"/>
              <a:t>课时：</a:t>
            </a:r>
            <a:r>
              <a:rPr lang="en-US" altLang="zh-CN" b="1" dirty="0"/>
              <a:t>48</a:t>
            </a:r>
            <a:r>
              <a:rPr lang="zh-CN" altLang="en-US" b="1" dirty="0"/>
              <a:t>学时，理论</a:t>
            </a:r>
            <a:r>
              <a:rPr lang="en-US" altLang="zh-CN" b="1" dirty="0"/>
              <a:t>32</a:t>
            </a:r>
            <a:r>
              <a:rPr lang="zh-CN" altLang="en-US" b="1" dirty="0"/>
              <a:t>，实验</a:t>
            </a:r>
            <a:r>
              <a:rPr lang="en-US" altLang="zh-CN" b="1" dirty="0"/>
              <a:t>16</a:t>
            </a:r>
          </a:p>
          <a:p>
            <a:pPr eaLnBrk="1" hangingPunct="1">
              <a:lnSpc>
                <a:spcPct val="90000"/>
              </a:lnSpc>
              <a:buFont typeface="Wingdings" panose="05000000000000000000" pitchFamily="2" charset="2"/>
              <a:buNone/>
            </a:pPr>
            <a:r>
              <a:rPr lang="zh-CN" altLang="en-US" b="1" dirty="0"/>
              <a:t>学分：</a:t>
            </a:r>
            <a:r>
              <a:rPr lang="en-US" altLang="zh-CN" b="1" dirty="0"/>
              <a:t>2</a:t>
            </a:r>
          </a:p>
          <a:p>
            <a:pPr eaLnBrk="1" hangingPunct="1">
              <a:lnSpc>
                <a:spcPct val="90000"/>
              </a:lnSpc>
              <a:buFont typeface="Wingdings" panose="05000000000000000000" pitchFamily="2" charset="2"/>
              <a:buNone/>
            </a:pPr>
            <a:r>
              <a:rPr lang="zh-CN" altLang="en-US" b="1" dirty="0"/>
              <a:t>上课时间：</a:t>
            </a:r>
            <a:endParaRPr lang="en-US" altLang="zh-CN" b="1" dirty="0"/>
          </a:p>
          <a:p>
            <a:pPr eaLnBrk="1" hangingPunct="1">
              <a:lnSpc>
                <a:spcPct val="90000"/>
              </a:lnSpc>
              <a:buFont typeface="Wingdings" panose="05000000000000000000" pitchFamily="2" charset="2"/>
              <a:buNone/>
            </a:pPr>
            <a:r>
              <a:rPr lang="zh-CN" altLang="zh-CN" dirty="0"/>
              <a:t>周</a:t>
            </a:r>
            <a:r>
              <a:rPr lang="zh-CN" altLang="en-US" dirty="0"/>
              <a:t>一</a:t>
            </a:r>
            <a:r>
              <a:rPr lang="en-US" altLang="zh-CN" dirty="0"/>
              <a:t>5-6</a:t>
            </a:r>
            <a:r>
              <a:rPr lang="zh-CN" altLang="zh-CN" dirty="0"/>
              <a:t>节</a:t>
            </a:r>
            <a:r>
              <a:rPr lang="zh-CN" altLang="en-US" dirty="0"/>
              <a:t>，</a:t>
            </a:r>
            <a:r>
              <a:rPr lang="zh-CN" altLang="en-US" dirty="0">
                <a:solidFill>
                  <a:srgbClr val="FF0000"/>
                </a:solidFill>
              </a:rPr>
              <a:t>坤銮楼</a:t>
            </a:r>
            <a:r>
              <a:rPr lang="en-US" altLang="zh-CN" dirty="0">
                <a:solidFill>
                  <a:srgbClr val="FF0000"/>
                </a:solidFill>
              </a:rPr>
              <a:t>C304</a:t>
            </a:r>
          </a:p>
          <a:p>
            <a:pPr eaLnBrk="1" hangingPunct="1">
              <a:lnSpc>
                <a:spcPct val="90000"/>
              </a:lnSpc>
              <a:buNone/>
            </a:pPr>
            <a:r>
              <a:rPr lang="zh-CN" altLang="zh-CN" dirty="0"/>
              <a:t>周</a:t>
            </a:r>
            <a:r>
              <a:rPr lang="zh-CN" altLang="en-US" dirty="0"/>
              <a:t>五</a:t>
            </a:r>
            <a:r>
              <a:rPr lang="en-US" altLang="zh-CN" dirty="0"/>
              <a:t>3-4</a:t>
            </a:r>
            <a:r>
              <a:rPr lang="zh-CN" altLang="zh-CN" dirty="0"/>
              <a:t>节</a:t>
            </a:r>
            <a:r>
              <a:rPr lang="zh-CN" altLang="en-US" dirty="0"/>
              <a:t>，双</a:t>
            </a:r>
            <a:r>
              <a:rPr lang="zh-CN" altLang="zh-CN" dirty="0"/>
              <a:t>周实验（</a:t>
            </a:r>
            <a:r>
              <a:rPr lang="zh-CN" altLang="en-US" dirty="0">
                <a:solidFill>
                  <a:srgbClr val="FF0000"/>
                </a:solidFill>
              </a:rPr>
              <a:t>西部片区</a:t>
            </a:r>
            <a:r>
              <a:rPr lang="en-US" altLang="zh-CN" dirty="0">
                <a:solidFill>
                  <a:srgbClr val="FF0000"/>
                </a:solidFill>
              </a:rPr>
              <a:t>4-205</a:t>
            </a:r>
            <a:r>
              <a:rPr lang="zh-CN" altLang="zh-CN" dirty="0"/>
              <a:t>）</a:t>
            </a:r>
            <a:endParaRPr lang="zh-CN" altLang="en-US" dirty="0"/>
          </a:p>
        </p:txBody>
      </p:sp>
      <p:sp>
        <p:nvSpPr>
          <p:cNvPr id="18435" name="灯片编号占位符 3">
            <a:extLst>
              <a:ext uri="{FF2B5EF4-FFF2-40B4-BE49-F238E27FC236}">
                <a16:creationId xmlns:a16="http://schemas.microsoft.com/office/drawing/2014/main" id="{733965D1-D7F9-5323-BCCD-05BD04BFCE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861F22E-5E41-4866-9D70-F939BCDC54E4}" type="slidenum">
              <a:rPr lang="zh-CN" altLang="en-US" sz="1400"/>
              <a:pPr>
                <a:spcBef>
                  <a:spcPct val="0"/>
                </a:spcBef>
                <a:buClrTx/>
                <a:buSzTx/>
                <a:buFontTx/>
                <a:buNone/>
              </a:pPr>
              <a:t>3</a:t>
            </a:fld>
            <a:endParaRPr lang="en-US" altLang="zh-CN" sz="1400"/>
          </a:p>
        </p:txBody>
      </p:sp>
    </p:spTree>
  </p:cSld>
  <p:clrMapOvr>
    <a:masterClrMapping/>
  </p:clrMapOvr>
  <p:transition advClick="0"/>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8AF8735D-DB20-0783-CD6D-969FFB849984}"/>
              </a:ext>
            </a:extLst>
          </p:cNvPr>
          <p:cNvSpPr>
            <a:spLocks noGrp="1" noChangeArrowheads="1"/>
          </p:cNvSpPr>
          <p:nvPr>
            <p:ph type="title"/>
          </p:nvPr>
        </p:nvSpPr>
        <p:spPr/>
        <p:txBody>
          <a:bodyPr/>
          <a:lstStyle/>
          <a:p>
            <a:pPr eaLnBrk="1" hangingPunct="1"/>
            <a:r>
              <a:rPr lang="zh-CN" altLang="en-US"/>
              <a:t>语义分析</a:t>
            </a:r>
          </a:p>
        </p:txBody>
      </p:sp>
      <p:sp>
        <p:nvSpPr>
          <p:cNvPr id="46082" name="Rectangle 3">
            <a:extLst>
              <a:ext uri="{FF2B5EF4-FFF2-40B4-BE49-F238E27FC236}">
                <a16:creationId xmlns:a16="http://schemas.microsoft.com/office/drawing/2014/main" id="{5DCDE0F5-1D12-8568-0CC9-9242E9E31A27}"/>
              </a:ext>
            </a:extLst>
          </p:cNvPr>
          <p:cNvSpPr>
            <a:spLocks noGrp="1" noChangeArrowheads="1"/>
          </p:cNvSpPr>
          <p:nvPr>
            <p:ph type="body" idx="1"/>
          </p:nvPr>
        </p:nvSpPr>
        <p:spPr/>
        <p:txBody>
          <a:bodyPr/>
          <a:lstStyle/>
          <a:p>
            <a:pPr eaLnBrk="1" hangingPunct="1"/>
            <a:r>
              <a:rPr lang="zh-CN" altLang="en-US"/>
              <a:t>  句子的结构理解了，捕捉它的</a:t>
            </a:r>
            <a:r>
              <a:rPr lang="zh-CN" altLang="en-US">
                <a:latin typeface="Arial" panose="020B0604020202020204" pitchFamily="34" charset="0"/>
              </a:rPr>
              <a:t>“</a:t>
            </a:r>
            <a:r>
              <a:rPr lang="zh-CN" altLang="en-US"/>
              <a:t>含义</a:t>
            </a:r>
            <a:r>
              <a:rPr lang="zh-CN" altLang="en-US">
                <a:latin typeface="Arial" panose="020B0604020202020204" pitchFamily="34" charset="0"/>
              </a:rPr>
              <a:t>”</a:t>
            </a:r>
            <a:endParaRPr lang="zh-CN" altLang="en-US"/>
          </a:p>
          <a:p>
            <a:pPr eaLnBrk="1" hangingPunct="1">
              <a:buFont typeface="Wingdings" panose="05000000000000000000" pitchFamily="2" charset="2"/>
              <a:buNone/>
            </a:pPr>
            <a:r>
              <a:rPr lang="zh-CN" altLang="en-US"/>
              <a:t> 如：杰克说杰瑞把他的作业落在了家里。</a:t>
            </a:r>
          </a:p>
          <a:p>
            <a:pPr eaLnBrk="1" hangingPunct="1">
              <a:buFont typeface="Wingdings" panose="05000000000000000000" pitchFamily="2" charset="2"/>
              <a:buNone/>
            </a:pPr>
            <a:r>
              <a:rPr lang="zh-CN" altLang="en-US"/>
              <a:t>        </a:t>
            </a:r>
            <a:r>
              <a:rPr lang="zh-CN" altLang="en-US">
                <a:latin typeface="Arial" panose="020B0604020202020204" pitchFamily="34" charset="0"/>
              </a:rPr>
              <a:t>“</a:t>
            </a:r>
            <a:r>
              <a:rPr lang="zh-CN" altLang="en-US"/>
              <a:t>他的</a:t>
            </a:r>
            <a:r>
              <a:rPr lang="zh-CN" altLang="en-US">
                <a:latin typeface="Arial" panose="020B0604020202020204" pitchFamily="34" charset="0"/>
              </a:rPr>
              <a:t>”</a:t>
            </a:r>
            <a:r>
              <a:rPr lang="zh-CN" altLang="en-US"/>
              <a:t>是谁的？</a:t>
            </a:r>
          </a:p>
          <a:p>
            <a:pPr eaLnBrk="1" hangingPunct="1">
              <a:buFont typeface="Wingdings" panose="05000000000000000000" pitchFamily="2" charset="2"/>
              <a:buNone/>
            </a:pPr>
            <a:r>
              <a:rPr lang="zh-CN" altLang="en-US"/>
              <a:t> 又：杰克说杰克把他的作业落在了家里。</a:t>
            </a:r>
          </a:p>
          <a:p>
            <a:pPr eaLnBrk="1" hangingPunct="1">
              <a:buFont typeface="Wingdings" panose="05000000000000000000" pitchFamily="2" charset="2"/>
              <a:buNone/>
            </a:pPr>
            <a:r>
              <a:rPr lang="zh-CN" altLang="en-US"/>
              <a:t>       几个杰克？</a:t>
            </a:r>
          </a:p>
        </p:txBody>
      </p:sp>
      <p:sp>
        <p:nvSpPr>
          <p:cNvPr id="46083" name="灯片编号占位符 3">
            <a:extLst>
              <a:ext uri="{FF2B5EF4-FFF2-40B4-BE49-F238E27FC236}">
                <a16:creationId xmlns:a16="http://schemas.microsoft.com/office/drawing/2014/main" id="{F093AA5D-2B1A-5797-52ED-50FEC476B1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0C61344-1A16-453D-9949-26C1FE2EA955}" type="slidenum">
              <a:rPr lang="zh-CN" altLang="en-US" sz="1400"/>
              <a:pPr>
                <a:spcBef>
                  <a:spcPct val="0"/>
                </a:spcBef>
                <a:buClrTx/>
                <a:buSzTx/>
                <a:buFontTx/>
                <a:buNone/>
              </a:pPr>
              <a:t>30</a:t>
            </a:fld>
            <a:endParaRPr lang="en-US" altLang="zh-CN" sz="1400"/>
          </a:p>
        </p:txBody>
      </p:sp>
    </p:spTree>
  </p:cSld>
  <p:clrMapOvr>
    <a:masterClrMapping/>
  </p:clrMapOvr>
  <p:transition advClick="0"/>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DC0364B8-B193-718F-8E36-8304A4878933}"/>
              </a:ext>
            </a:extLst>
          </p:cNvPr>
          <p:cNvSpPr>
            <a:spLocks noGrp="1" noChangeArrowheads="1"/>
          </p:cNvSpPr>
          <p:nvPr>
            <p:ph type="title"/>
          </p:nvPr>
        </p:nvSpPr>
        <p:spPr/>
        <p:txBody>
          <a:bodyPr/>
          <a:lstStyle/>
          <a:p>
            <a:pPr eaLnBrk="1" hangingPunct="1"/>
            <a:r>
              <a:rPr lang="zh-CN" altLang="en-US"/>
              <a:t>语义分析</a:t>
            </a:r>
          </a:p>
        </p:txBody>
      </p:sp>
      <p:sp>
        <p:nvSpPr>
          <p:cNvPr id="47106" name="Rectangle 3">
            <a:extLst>
              <a:ext uri="{FF2B5EF4-FFF2-40B4-BE49-F238E27FC236}">
                <a16:creationId xmlns:a16="http://schemas.microsoft.com/office/drawing/2014/main" id="{92CDB715-3893-CC32-710F-5A13B5C2DC31}"/>
              </a:ext>
            </a:extLst>
          </p:cNvPr>
          <p:cNvSpPr>
            <a:spLocks noGrp="1" noChangeArrowheads="1"/>
          </p:cNvSpPr>
          <p:nvPr>
            <p:ph type="body" idx="1"/>
          </p:nvPr>
        </p:nvSpPr>
        <p:spPr/>
        <p:txBody>
          <a:bodyPr/>
          <a:lstStyle/>
          <a:p>
            <a:pPr eaLnBrk="1" hangingPunct="1"/>
            <a:r>
              <a:rPr lang="zh-CN" altLang="en-US"/>
              <a:t>杰克把她的作业落在了家里。</a:t>
            </a:r>
          </a:p>
          <a:p>
            <a:pPr eaLnBrk="1" hangingPunct="1">
              <a:buFont typeface="Wingdings" panose="05000000000000000000" pitchFamily="2" charset="2"/>
              <a:buNone/>
            </a:pPr>
            <a:r>
              <a:rPr lang="zh-CN" altLang="en-US"/>
              <a:t>（杰克是男生）</a:t>
            </a:r>
            <a:endParaRPr lang="en-US" altLang="zh-CN"/>
          </a:p>
          <a:p>
            <a:pPr eaLnBrk="1" hangingPunct="1">
              <a:buFont typeface="Wingdings" panose="05000000000000000000" pitchFamily="2" charset="2"/>
              <a:buNone/>
            </a:pPr>
            <a:r>
              <a:rPr lang="zh-CN" altLang="en-US">
                <a:latin typeface="Arial" panose="020B0604020202020204" pitchFamily="34" charset="0"/>
              </a:rPr>
              <a:t>“</a:t>
            </a:r>
            <a:r>
              <a:rPr lang="zh-CN" altLang="en-US"/>
              <a:t>杰克</a:t>
            </a:r>
            <a:r>
              <a:rPr lang="zh-CN" altLang="en-US">
                <a:latin typeface="Arial" panose="020B0604020202020204" pitchFamily="34" charset="0"/>
              </a:rPr>
              <a:t>”</a:t>
            </a:r>
            <a:r>
              <a:rPr lang="zh-CN" altLang="en-US"/>
              <a:t>和</a:t>
            </a:r>
            <a:r>
              <a:rPr lang="zh-CN" altLang="en-US">
                <a:latin typeface="Arial" panose="020B0604020202020204" pitchFamily="34" charset="0"/>
              </a:rPr>
              <a:t>“</a:t>
            </a:r>
            <a:r>
              <a:rPr lang="zh-CN" altLang="en-US"/>
              <a:t>她的</a:t>
            </a:r>
            <a:r>
              <a:rPr lang="zh-CN" altLang="en-US">
                <a:latin typeface="Arial" panose="020B0604020202020204" pitchFamily="34" charset="0"/>
              </a:rPr>
              <a:t>”</a:t>
            </a:r>
            <a:r>
              <a:rPr lang="zh-CN" altLang="en-US"/>
              <a:t>不一致。</a:t>
            </a:r>
          </a:p>
          <a:p>
            <a:pPr eaLnBrk="1" hangingPunct="1">
              <a:buFont typeface="Wingdings" panose="05000000000000000000" pitchFamily="2" charset="2"/>
              <a:buNone/>
            </a:pPr>
            <a:r>
              <a:rPr lang="zh-CN" altLang="en-US"/>
              <a:t> </a:t>
            </a:r>
            <a:r>
              <a:rPr lang="zh-CN" altLang="en-US">
                <a:latin typeface="Arial" panose="020B0604020202020204" pitchFamily="34" charset="0"/>
              </a:rPr>
              <a:t>“</a:t>
            </a:r>
            <a:r>
              <a:rPr lang="zh-CN" altLang="en-US"/>
              <a:t>杰克</a:t>
            </a:r>
            <a:r>
              <a:rPr lang="zh-CN" altLang="en-US">
                <a:latin typeface="Arial" panose="020B0604020202020204" pitchFamily="34" charset="0"/>
              </a:rPr>
              <a:t>”</a:t>
            </a:r>
            <a:r>
              <a:rPr lang="zh-CN" altLang="en-US"/>
              <a:t>和</a:t>
            </a:r>
            <a:r>
              <a:rPr lang="zh-CN" altLang="en-US">
                <a:latin typeface="Arial" panose="020B0604020202020204" pitchFamily="34" charset="0"/>
              </a:rPr>
              <a:t>“</a:t>
            </a:r>
            <a:r>
              <a:rPr lang="zh-CN" altLang="en-US"/>
              <a:t>他的</a:t>
            </a:r>
            <a:r>
              <a:rPr lang="zh-CN" altLang="en-US">
                <a:latin typeface="Arial" panose="020B0604020202020204" pitchFamily="34" charset="0"/>
              </a:rPr>
              <a:t>”</a:t>
            </a:r>
            <a:r>
              <a:rPr lang="zh-CN" altLang="en-US"/>
              <a:t>才匹配</a:t>
            </a:r>
          </a:p>
        </p:txBody>
      </p:sp>
      <p:sp>
        <p:nvSpPr>
          <p:cNvPr id="47107" name="灯片编号占位符 3">
            <a:extLst>
              <a:ext uri="{FF2B5EF4-FFF2-40B4-BE49-F238E27FC236}">
                <a16:creationId xmlns:a16="http://schemas.microsoft.com/office/drawing/2014/main" id="{2E81B61B-5892-D413-491B-1B37B08773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B00FB1A-771B-4438-BEF6-27BD962981F2}" type="slidenum">
              <a:rPr lang="zh-CN" altLang="en-US" sz="1400"/>
              <a:pPr>
                <a:spcBef>
                  <a:spcPct val="0"/>
                </a:spcBef>
                <a:buClrTx/>
                <a:buSzTx/>
                <a:buFontTx/>
                <a:buNone/>
              </a:pPr>
              <a:t>31</a:t>
            </a:fld>
            <a:endParaRPr lang="en-US" altLang="zh-CN" sz="1400"/>
          </a:p>
        </p:txBody>
      </p:sp>
    </p:spTree>
  </p:cSld>
  <p:clrMapOvr>
    <a:masterClrMapping/>
  </p:clrMapOvr>
  <p:transition advClick="0"/>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72C6C34B-EE5C-C93A-4A77-E3E450F7FFE4}"/>
              </a:ext>
            </a:extLst>
          </p:cNvPr>
          <p:cNvSpPr>
            <a:spLocks noGrp="1" noChangeArrowheads="1"/>
          </p:cNvSpPr>
          <p:nvPr>
            <p:ph type="title"/>
          </p:nvPr>
        </p:nvSpPr>
        <p:spPr/>
        <p:txBody>
          <a:bodyPr/>
          <a:lstStyle/>
          <a:p>
            <a:pPr eaLnBrk="1" hangingPunct="1"/>
            <a:r>
              <a:rPr lang="zh-CN" altLang="en-US" sz="4000"/>
              <a:t>程序设计语言靠严格的约束规则解决二义。</a:t>
            </a:r>
          </a:p>
        </p:txBody>
      </p:sp>
      <p:sp>
        <p:nvSpPr>
          <p:cNvPr id="48130" name="Rectangle 3">
            <a:extLst>
              <a:ext uri="{FF2B5EF4-FFF2-40B4-BE49-F238E27FC236}">
                <a16:creationId xmlns:a16="http://schemas.microsoft.com/office/drawing/2014/main" id="{69305F09-CD02-0C49-6606-4709755358A8}"/>
              </a:ext>
            </a:extLst>
          </p:cNvPr>
          <p:cNvSpPr>
            <a:spLocks noGrp="1" noChangeArrowheads="1"/>
          </p:cNvSpPr>
          <p:nvPr>
            <p:ph type="body" idx="1"/>
          </p:nvPr>
        </p:nvSpPr>
        <p:spPr>
          <a:xfrm>
            <a:off x="2865438" y="2017713"/>
            <a:ext cx="7613650" cy="4114800"/>
          </a:xfrm>
        </p:spPr>
        <p:txBody>
          <a:bodyPr/>
          <a:lstStyle/>
          <a:p>
            <a:pPr eaLnBrk="1" hangingPunct="1">
              <a:buFont typeface="Wingdings" panose="05000000000000000000" pitchFamily="2" charset="2"/>
              <a:buNone/>
            </a:pPr>
            <a:r>
              <a:rPr lang="en-US" altLang="zh-CN"/>
              <a:t>{ </a:t>
            </a:r>
          </a:p>
          <a:p>
            <a:pPr eaLnBrk="1" hangingPunct="1">
              <a:buFont typeface="Wingdings" panose="05000000000000000000" pitchFamily="2" charset="2"/>
              <a:buNone/>
            </a:pPr>
            <a:r>
              <a:rPr lang="en-US" altLang="zh-CN"/>
              <a:t>   int jack=3;</a:t>
            </a:r>
          </a:p>
          <a:p>
            <a:pPr eaLnBrk="1" hangingPunct="1">
              <a:buFont typeface="Wingdings" panose="05000000000000000000" pitchFamily="2" charset="2"/>
              <a:buNone/>
            </a:pPr>
            <a:r>
              <a:rPr lang="en-US" altLang="zh-CN"/>
              <a:t>    { </a:t>
            </a:r>
          </a:p>
          <a:p>
            <a:pPr eaLnBrk="1" hangingPunct="1">
              <a:buFont typeface="Wingdings" panose="05000000000000000000" pitchFamily="2" charset="2"/>
              <a:buNone/>
            </a:pPr>
            <a:r>
              <a:rPr lang="en-US" altLang="zh-CN"/>
              <a:t>        int jack=4;</a:t>
            </a:r>
          </a:p>
          <a:p>
            <a:pPr eaLnBrk="1" hangingPunct="1">
              <a:buFont typeface="Wingdings" panose="05000000000000000000" pitchFamily="2" charset="2"/>
              <a:buNone/>
            </a:pPr>
            <a:r>
              <a:rPr lang="en-US" altLang="zh-CN"/>
              <a:t>        cout &lt;&lt; jack;</a:t>
            </a:r>
          </a:p>
          <a:p>
            <a:pPr eaLnBrk="1" hangingPunct="1">
              <a:buFont typeface="Wingdings" panose="05000000000000000000" pitchFamily="2" charset="2"/>
              <a:buNone/>
            </a:pPr>
            <a:r>
              <a:rPr lang="en-US" altLang="zh-CN"/>
              <a:t>    }</a:t>
            </a:r>
          </a:p>
          <a:p>
            <a:pPr eaLnBrk="1" hangingPunct="1">
              <a:buFont typeface="Wingdings" panose="05000000000000000000" pitchFamily="2" charset="2"/>
              <a:buNone/>
            </a:pPr>
            <a:r>
              <a:rPr lang="en-US" altLang="zh-CN"/>
              <a:t>}</a:t>
            </a:r>
          </a:p>
        </p:txBody>
      </p:sp>
      <p:sp>
        <p:nvSpPr>
          <p:cNvPr id="48131" name="灯片编号占位符 3">
            <a:extLst>
              <a:ext uri="{FF2B5EF4-FFF2-40B4-BE49-F238E27FC236}">
                <a16:creationId xmlns:a16="http://schemas.microsoft.com/office/drawing/2014/main" id="{9A072838-B4DF-FE6A-91DF-AD415ED6F6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D19DC93-6F4D-4BD9-9CE2-627AC7D4F951}" type="slidenum">
              <a:rPr lang="zh-CN" altLang="en-US" sz="1400"/>
              <a:pPr>
                <a:spcBef>
                  <a:spcPct val="0"/>
                </a:spcBef>
                <a:buClrTx/>
                <a:buSzTx/>
                <a:buFontTx/>
                <a:buNone/>
              </a:pPr>
              <a:t>32</a:t>
            </a:fld>
            <a:endParaRPr lang="en-US" altLang="zh-CN" sz="1400"/>
          </a:p>
        </p:txBody>
      </p:sp>
    </p:spTree>
  </p:cSld>
  <p:clrMapOvr>
    <a:masterClrMapping/>
  </p:clrMapOvr>
  <p:transition advClick="0"/>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EA3361A-E93C-906F-4130-33C686292320}"/>
              </a:ext>
            </a:extLst>
          </p:cNvPr>
          <p:cNvSpPr>
            <a:spLocks noGrp="1" noChangeArrowheads="1"/>
          </p:cNvSpPr>
          <p:nvPr>
            <p:ph type="title"/>
          </p:nvPr>
        </p:nvSpPr>
        <p:spPr>
          <a:xfrm>
            <a:off x="2640013" y="260350"/>
            <a:ext cx="7829550" cy="1531938"/>
          </a:xfrm>
        </p:spPr>
        <p:txBody>
          <a:bodyPr/>
          <a:lstStyle/>
          <a:p>
            <a:pPr eaLnBrk="1" hangingPunct="1"/>
            <a:r>
              <a:rPr lang="zh-CN" altLang="en-US" sz="3200"/>
              <a:t>语义分析</a:t>
            </a:r>
            <a:br>
              <a:rPr lang="zh-CN" altLang="en-US" sz="3200"/>
            </a:br>
            <a:r>
              <a:rPr lang="zh-CN" altLang="en-US" sz="2800"/>
              <a:t>进一步分析语法结构正确的程序是否符合源程序的上下文约束、运算相容性等规定</a:t>
            </a:r>
            <a:r>
              <a:rPr lang="zh-CN" altLang="en-US" sz="3200"/>
              <a:t>。</a:t>
            </a:r>
          </a:p>
        </p:txBody>
      </p:sp>
      <p:sp>
        <p:nvSpPr>
          <p:cNvPr id="49154" name="Rectangle 3">
            <a:extLst>
              <a:ext uri="{FF2B5EF4-FFF2-40B4-BE49-F238E27FC236}">
                <a16:creationId xmlns:a16="http://schemas.microsoft.com/office/drawing/2014/main" id="{D88D7177-3FF3-696F-B714-1DC04D8C8A2B}"/>
              </a:ext>
            </a:extLst>
          </p:cNvPr>
          <p:cNvSpPr>
            <a:spLocks noGrp="1" noChangeArrowheads="1"/>
          </p:cNvSpPr>
          <p:nvPr>
            <p:ph type="body" idx="1"/>
          </p:nvPr>
        </p:nvSpPr>
        <p:spPr>
          <a:xfrm>
            <a:off x="2640014" y="2060576"/>
            <a:ext cx="8027987" cy="1597025"/>
          </a:xfrm>
        </p:spPr>
        <p:txBody>
          <a:bodyPr/>
          <a:lstStyle/>
          <a:p>
            <a:pPr eaLnBrk="1" hangingPunct="1">
              <a:lnSpc>
                <a:spcPct val="80000"/>
              </a:lnSpc>
              <a:buFont typeface="Wingdings" panose="05000000000000000000" pitchFamily="2" charset="2"/>
              <a:buNone/>
            </a:pPr>
            <a:r>
              <a:rPr lang="zh-CN" altLang="en-US" sz="2400"/>
              <a:t>审查静态语义</a:t>
            </a:r>
          </a:p>
          <a:p>
            <a:pPr lvl="1" eaLnBrk="1" hangingPunct="1">
              <a:lnSpc>
                <a:spcPct val="80000"/>
              </a:lnSpc>
            </a:pPr>
            <a:r>
              <a:rPr lang="zh-CN" altLang="en-US" sz="2400"/>
              <a:t>使用的变量声明了吗？</a:t>
            </a:r>
          </a:p>
          <a:p>
            <a:pPr lvl="1" eaLnBrk="1" hangingPunct="1">
              <a:lnSpc>
                <a:spcPct val="80000"/>
              </a:lnSpc>
            </a:pPr>
            <a:r>
              <a:rPr lang="zh-CN" altLang="en-US" sz="2400"/>
              <a:t>允许操作的运算对吗？</a:t>
            </a:r>
          </a:p>
          <a:p>
            <a:pPr lvl="1" eaLnBrk="1" hangingPunct="1">
              <a:lnSpc>
                <a:spcPct val="80000"/>
              </a:lnSpc>
            </a:pPr>
            <a:r>
              <a:rPr lang="zh-CN" altLang="en-US" sz="2400"/>
              <a:t>类型正确吗？</a:t>
            </a:r>
          </a:p>
          <a:p>
            <a:pPr lvl="1" eaLnBrk="1" hangingPunct="1">
              <a:lnSpc>
                <a:spcPct val="80000"/>
              </a:lnSpc>
            </a:pPr>
            <a:r>
              <a:rPr lang="en-US" altLang="zh-CN" sz="2400">
                <a:latin typeface="Arial" panose="020B0604020202020204" pitchFamily="34" charset="0"/>
              </a:rPr>
              <a:t>…</a:t>
            </a:r>
            <a:endParaRPr lang="en-US" altLang="zh-CN" sz="2400"/>
          </a:p>
        </p:txBody>
      </p:sp>
      <p:sp>
        <p:nvSpPr>
          <p:cNvPr id="49155" name="Text Box 4">
            <a:extLst>
              <a:ext uri="{FF2B5EF4-FFF2-40B4-BE49-F238E27FC236}">
                <a16:creationId xmlns:a16="http://schemas.microsoft.com/office/drawing/2014/main" id="{FE6105F6-2329-934B-E85C-922ABD900574}"/>
              </a:ext>
            </a:extLst>
          </p:cNvPr>
          <p:cNvSpPr txBox="1">
            <a:spLocks noChangeArrowheads="1"/>
          </p:cNvSpPr>
          <p:nvPr/>
        </p:nvSpPr>
        <p:spPr bwMode="auto">
          <a:xfrm>
            <a:off x="2971800" y="3962401"/>
            <a:ext cx="7696200" cy="2518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例:</a:t>
            </a:r>
            <a:r>
              <a:rPr kumimoji="1" lang="zh-CN" altLang="en-US" sz="2400">
                <a:latin typeface="Times New Roman" panose="02020603050405020304" pitchFamily="18" charset="0"/>
              </a:rPr>
              <a:t>	</a:t>
            </a:r>
            <a:r>
              <a:rPr kumimoji="1" lang="en-US" altLang="zh-CN" sz="2400">
                <a:latin typeface="Times New Roman" panose="02020603050405020304" pitchFamily="18" charset="0"/>
              </a:rPr>
              <a:t>Program p();</a:t>
            </a:r>
          </a:p>
          <a:p>
            <a:pPr eaLnBrk="1" hangingPunct="1">
              <a:lnSpc>
                <a:spcPct val="50000"/>
              </a:lnSpc>
              <a:spcBef>
                <a:spcPct val="50000"/>
              </a:spcBef>
              <a:buClrTx/>
              <a:buSzTx/>
              <a:buFontTx/>
              <a:buNone/>
            </a:pPr>
            <a:r>
              <a:rPr kumimoji="1" lang="en-US" altLang="zh-CN" sz="2400">
                <a:latin typeface="Times New Roman" panose="02020603050405020304" pitchFamily="18" charset="0"/>
              </a:rPr>
              <a:t>	Var rate:real;</a:t>
            </a:r>
          </a:p>
          <a:p>
            <a:pPr eaLnBrk="1" hangingPunct="1">
              <a:lnSpc>
                <a:spcPct val="50000"/>
              </a:lnSpc>
              <a:spcBef>
                <a:spcPct val="50000"/>
              </a:spcBef>
              <a:buClrTx/>
              <a:buSzTx/>
              <a:buFontTx/>
              <a:buNone/>
            </a:pPr>
            <a:r>
              <a:rPr kumimoji="1" lang="en-US" altLang="zh-CN" sz="2400">
                <a:latin typeface="Times New Roman" panose="02020603050405020304" pitchFamily="18" charset="0"/>
              </a:rPr>
              <a:t>	procedure initial;</a:t>
            </a:r>
          </a:p>
          <a:p>
            <a:pPr eaLnBrk="1" hangingPunct="1">
              <a:lnSpc>
                <a:spcPct val="50000"/>
              </a:lnSpc>
              <a:spcBef>
                <a:spcPct val="50000"/>
              </a:spcBef>
              <a:buClrTx/>
              <a:buSzTx/>
              <a:buFontTx/>
              <a:buNone/>
            </a:pPr>
            <a:r>
              <a:rPr kumimoji="1" lang="en-US" altLang="zh-CN" sz="2400">
                <a:latin typeface="Times New Roman" panose="02020603050405020304" pitchFamily="18" charset="0"/>
              </a:rPr>
              <a:t>	…</a:t>
            </a:r>
          </a:p>
          <a:p>
            <a:pPr eaLnBrk="1" hangingPunct="1">
              <a:lnSpc>
                <a:spcPct val="50000"/>
              </a:lnSpc>
              <a:spcBef>
                <a:spcPct val="50000"/>
              </a:spcBef>
              <a:buClrTx/>
              <a:buSzTx/>
              <a:buFontTx/>
              <a:buNone/>
            </a:pPr>
            <a:r>
              <a:rPr kumimoji="1" lang="en-US" altLang="zh-CN" sz="2400">
                <a:latin typeface="Times New Roman" panose="02020603050405020304" pitchFamily="18" charset="0"/>
              </a:rPr>
              <a:t>	position := initial     +     rate * 60</a:t>
            </a:r>
          </a:p>
          <a:p>
            <a:pPr eaLnBrk="1" hangingPunct="1">
              <a:lnSpc>
                <a:spcPct val="50000"/>
              </a:lnSpc>
              <a:spcBef>
                <a:spcPct val="50000"/>
              </a:spcBef>
              <a:buClrTx/>
              <a:buSzTx/>
              <a:buFontTx/>
              <a:buNone/>
            </a:pPr>
            <a:r>
              <a:rPr kumimoji="1" lang="en-US" altLang="zh-CN" sz="2400">
                <a:latin typeface="Times New Roman" panose="02020603050405020304" pitchFamily="18" charset="0"/>
              </a:rPr>
              <a:t> /* error */ 	 /* error */           /* warning */;</a:t>
            </a:r>
          </a:p>
          <a:p>
            <a:pPr eaLnBrk="1" hangingPunct="1">
              <a:lnSpc>
                <a:spcPct val="50000"/>
              </a:lnSpc>
              <a:spcBef>
                <a:spcPct val="50000"/>
              </a:spcBef>
              <a:buClrTx/>
              <a:buSzTx/>
              <a:buFontTx/>
              <a:buNone/>
            </a:pPr>
            <a:r>
              <a:rPr kumimoji="1" lang="en-US" altLang="zh-CN" sz="2400">
                <a:latin typeface="Times New Roman" panose="02020603050405020304" pitchFamily="18" charset="0"/>
              </a:rPr>
              <a:t>	…</a:t>
            </a:r>
          </a:p>
        </p:txBody>
      </p:sp>
      <p:sp>
        <p:nvSpPr>
          <p:cNvPr id="49156" name="灯片编号占位符 4">
            <a:extLst>
              <a:ext uri="{FF2B5EF4-FFF2-40B4-BE49-F238E27FC236}">
                <a16:creationId xmlns:a16="http://schemas.microsoft.com/office/drawing/2014/main" id="{F7C759E7-4164-A177-5A24-509615A82E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A04853C-FED7-4AE1-9A7C-EB202721CD6A}" type="slidenum">
              <a:rPr lang="zh-CN" altLang="en-US" sz="1400"/>
              <a:pPr>
                <a:spcBef>
                  <a:spcPct val="0"/>
                </a:spcBef>
                <a:buClrTx/>
                <a:buSzTx/>
                <a:buFontTx/>
                <a:buNone/>
              </a:pPr>
              <a:t>33</a:t>
            </a:fld>
            <a:endParaRPr lang="en-US" altLang="zh-CN" sz="1400"/>
          </a:p>
        </p:txBody>
      </p:sp>
    </p:spTree>
  </p:cSld>
  <p:clrMapOvr>
    <a:masterClrMapping/>
  </p:clrMapOvr>
  <p:transition advClick="0"/>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CCC29936-5E31-D3C1-88AC-334C6EC447DF}"/>
              </a:ext>
            </a:extLst>
          </p:cNvPr>
          <p:cNvSpPr>
            <a:spLocks noGrp="1" noChangeArrowheads="1"/>
          </p:cNvSpPr>
          <p:nvPr>
            <p:ph type="body" idx="1"/>
          </p:nvPr>
        </p:nvSpPr>
        <p:spPr>
          <a:xfrm>
            <a:off x="2208213" y="1052513"/>
            <a:ext cx="7924800" cy="4343400"/>
          </a:xfrm>
        </p:spPr>
        <p:txBody>
          <a:bodyPr/>
          <a:lstStyle/>
          <a:p>
            <a:pPr eaLnBrk="1" hangingPunct="1">
              <a:lnSpc>
                <a:spcPct val="50000"/>
              </a:lnSpc>
              <a:spcBef>
                <a:spcPct val="50000"/>
              </a:spcBef>
              <a:buFont typeface="Wingdings" panose="05000000000000000000" pitchFamily="2" charset="2"/>
              <a:buNone/>
            </a:pPr>
            <a:endParaRPr lang="en-US" altLang="zh-CN"/>
          </a:p>
          <a:p>
            <a:pPr eaLnBrk="1" hangingPunct="1">
              <a:lnSpc>
                <a:spcPct val="50000"/>
              </a:lnSpc>
              <a:spcBef>
                <a:spcPct val="50000"/>
              </a:spcBef>
            </a:pPr>
            <a:r>
              <a:rPr lang="en-US" altLang="zh-CN"/>
              <a:t>Program p();</a:t>
            </a:r>
          </a:p>
          <a:p>
            <a:pPr eaLnBrk="1" hangingPunct="1">
              <a:lnSpc>
                <a:spcPct val="50000"/>
              </a:lnSpc>
              <a:spcBef>
                <a:spcPct val="50000"/>
              </a:spcBef>
            </a:pPr>
            <a:r>
              <a:rPr lang="en-US" altLang="zh-CN"/>
              <a:t>	Var  rate:real;</a:t>
            </a:r>
          </a:p>
          <a:p>
            <a:pPr eaLnBrk="1" hangingPunct="1">
              <a:lnSpc>
                <a:spcPct val="50000"/>
              </a:lnSpc>
              <a:spcBef>
                <a:spcPct val="50000"/>
              </a:spcBef>
            </a:pPr>
            <a:r>
              <a:rPr lang="en-US" altLang="zh-CN"/>
              <a:t>	 Var  initial :real;</a:t>
            </a:r>
          </a:p>
          <a:p>
            <a:pPr eaLnBrk="1" hangingPunct="1">
              <a:lnSpc>
                <a:spcPct val="50000"/>
              </a:lnSpc>
              <a:spcBef>
                <a:spcPct val="50000"/>
              </a:spcBef>
            </a:pPr>
            <a:r>
              <a:rPr lang="en-US" altLang="zh-CN"/>
              <a:t>	 Var  position :real ;</a:t>
            </a:r>
          </a:p>
          <a:p>
            <a:pPr eaLnBrk="1" hangingPunct="1">
              <a:lnSpc>
                <a:spcPct val="50000"/>
              </a:lnSpc>
              <a:spcBef>
                <a:spcPct val="50000"/>
              </a:spcBef>
            </a:pPr>
            <a:r>
              <a:rPr lang="en-US" altLang="zh-CN"/>
              <a:t>       </a:t>
            </a:r>
            <a:r>
              <a:rPr lang="en-US" altLang="zh-CN">
                <a:latin typeface="Arial" panose="020B0604020202020204" pitchFamily="34" charset="0"/>
              </a:rPr>
              <a:t>…</a:t>
            </a:r>
            <a:endParaRPr lang="en-US" altLang="zh-CN"/>
          </a:p>
          <a:p>
            <a:pPr eaLnBrk="1" hangingPunct="1">
              <a:lnSpc>
                <a:spcPct val="50000"/>
              </a:lnSpc>
              <a:spcBef>
                <a:spcPct val="50000"/>
              </a:spcBef>
            </a:pPr>
            <a:r>
              <a:rPr lang="en-US" altLang="zh-CN"/>
              <a:t>	 position := initial     +     rate * 60</a:t>
            </a:r>
          </a:p>
          <a:p>
            <a:pPr eaLnBrk="1" hangingPunct="1">
              <a:lnSpc>
                <a:spcPct val="50000"/>
              </a:lnSpc>
              <a:spcBef>
                <a:spcPct val="50000"/>
              </a:spcBef>
            </a:pPr>
            <a:r>
              <a:rPr lang="en-US" altLang="zh-CN"/>
              <a:t>                                      /*warning*/</a:t>
            </a:r>
            <a:endParaRPr lang="zh-CN" altLang="en-US"/>
          </a:p>
        </p:txBody>
      </p:sp>
      <p:sp>
        <p:nvSpPr>
          <p:cNvPr id="50178" name="灯片编号占位符 2">
            <a:extLst>
              <a:ext uri="{FF2B5EF4-FFF2-40B4-BE49-F238E27FC236}">
                <a16:creationId xmlns:a16="http://schemas.microsoft.com/office/drawing/2014/main" id="{82FA65DA-1FD8-613B-1A79-472BFF0F70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EFAC8725-E72B-41D4-ABB5-09E7B7799093}" type="slidenum">
              <a:rPr lang="zh-CN" altLang="en-US" sz="1400"/>
              <a:pPr>
                <a:spcBef>
                  <a:spcPct val="0"/>
                </a:spcBef>
                <a:buClrTx/>
                <a:buSzTx/>
                <a:buFontTx/>
                <a:buNone/>
              </a:pPr>
              <a:t>34</a:t>
            </a:fld>
            <a:endParaRPr lang="en-US" altLang="zh-CN" sz="1400"/>
          </a:p>
        </p:txBody>
      </p:sp>
    </p:spTree>
  </p:cSld>
  <p:clrMapOvr>
    <a:masterClrMapping/>
  </p:clrMapOvr>
  <p:transition advClick="0"/>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7A27C6FB-8FC5-2656-BD35-4111CB699D57}"/>
              </a:ext>
            </a:extLst>
          </p:cNvPr>
          <p:cNvSpPr>
            <a:spLocks noGrp="1" noChangeArrowheads="1"/>
          </p:cNvSpPr>
          <p:nvPr>
            <p:ph type="title"/>
          </p:nvPr>
        </p:nvSpPr>
        <p:spPr/>
        <p:txBody>
          <a:bodyPr/>
          <a:lstStyle/>
          <a:p>
            <a:pPr eaLnBrk="1" hangingPunct="1"/>
            <a:r>
              <a:rPr lang="zh-CN" altLang="en-US"/>
              <a:t>语义分析</a:t>
            </a:r>
            <a:r>
              <a:rPr lang="en-US" altLang="zh-CN"/>
              <a:t>(</a:t>
            </a:r>
            <a:r>
              <a:rPr lang="zh-CN" altLang="en-US"/>
              <a:t>处理）</a:t>
            </a:r>
          </a:p>
        </p:txBody>
      </p:sp>
      <p:grpSp>
        <p:nvGrpSpPr>
          <p:cNvPr id="51202" name="Group 3">
            <a:extLst>
              <a:ext uri="{FF2B5EF4-FFF2-40B4-BE49-F238E27FC236}">
                <a16:creationId xmlns:a16="http://schemas.microsoft.com/office/drawing/2014/main" id="{AD71D727-E890-5835-8D10-D508906BFF19}"/>
              </a:ext>
            </a:extLst>
          </p:cNvPr>
          <p:cNvGrpSpPr>
            <a:grpSpLocks/>
          </p:cNvGrpSpPr>
          <p:nvPr/>
        </p:nvGrpSpPr>
        <p:grpSpPr bwMode="auto">
          <a:xfrm>
            <a:off x="2895600" y="1828800"/>
            <a:ext cx="6629400" cy="4165600"/>
            <a:chOff x="912" y="1200"/>
            <a:chExt cx="4176" cy="2624"/>
          </a:xfrm>
        </p:grpSpPr>
        <p:sp>
          <p:nvSpPr>
            <p:cNvPr id="51204" name="Text Box 4">
              <a:extLst>
                <a:ext uri="{FF2B5EF4-FFF2-40B4-BE49-F238E27FC236}">
                  <a16:creationId xmlns:a16="http://schemas.microsoft.com/office/drawing/2014/main" id="{18EEDB31-2FB2-F9A2-CD3F-A4B302D90634}"/>
                </a:ext>
              </a:extLst>
            </p:cNvPr>
            <p:cNvSpPr txBox="1">
              <a:spLocks noChangeArrowheads="1"/>
            </p:cNvSpPr>
            <p:nvPr/>
          </p:nvSpPr>
          <p:spPr bwMode="auto">
            <a:xfrm>
              <a:off x="4416" y="3456"/>
              <a:ext cx="384"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Times New Roman" panose="02020603050405020304" pitchFamily="18" charset="0"/>
                </a:rPr>
                <a:t>60</a:t>
              </a:r>
              <a:endParaRPr kumimoji="1" lang="zh-CN" altLang="en-US" sz="2400">
                <a:latin typeface="Times New Roman" panose="02020603050405020304" pitchFamily="18" charset="0"/>
              </a:endParaRPr>
            </a:p>
          </p:txBody>
        </p:sp>
        <p:sp>
          <p:nvSpPr>
            <p:cNvPr id="51205" name="Text Box 5">
              <a:extLst>
                <a:ext uri="{FF2B5EF4-FFF2-40B4-BE49-F238E27FC236}">
                  <a16:creationId xmlns:a16="http://schemas.microsoft.com/office/drawing/2014/main" id="{E16FAAE0-C286-91CA-17B9-59B444D17220}"/>
                </a:ext>
              </a:extLst>
            </p:cNvPr>
            <p:cNvSpPr txBox="1">
              <a:spLocks noChangeArrowheads="1"/>
            </p:cNvSpPr>
            <p:nvPr/>
          </p:nvSpPr>
          <p:spPr bwMode="auto">
            <a:xfrm>
              <a:off x="2016" y="1200"/>
              <a:ext cx="40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Times New Roman" panose="02020603050405020304" pitchFamily="18" charset="0"/>
                </a:rPr>
                <a:t>:=</a:t>
              </a:r>
              <a:endParaRPr kumimoji="1" lang="zh-CN" altLang="en-US" sz="2400">
                <a:latin typeface="Times New Roman" panose="02020603050405020304" pitchFamily="18" charset="0"/>
              </a:endParaRPr>
            </a:p>
          </p:txBody>
        </p:sp>
        <p:sp>
          <p:nvSpPr>
            <p:cNvPr id="51206" name="Text Box 6">
              <a:extLst>
                <a:ext uri="{FF2B5EF4-FFF2-40B4-BE49-F238E27FC236}">
                  <a16:creationId xmlns:a16="http://schemas.microsoft.com/office/drawing/2014/main" id="{FB140A12-2E4F-7904-DA5D-5B1C136868A9}"/>
                </a:ext>
              </a:extLst>
            </p:cNvPr>
            <p:cNvSpPr txBox="1">
              <a:spLocks noChangeArrowheads="1"/>
            </p:cNvSpPr>
            <p:nvPr/>
          </p:nvSpPr>
          <p:spPr bwMode="auto">
            <a:xfrm>
              <a:off x="2784" y="1776"/>
              <a:ext cx="40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a:t>
              </a:r>
            </a:p>
          </p:txBody>
        </p:sp>
        <p:sp>
          <p:nvSpPr>
            <p:cNvPr id="51207" name="Text Box 7">
              <a:extLst>
                <a:ext uri="{FF2B5EF4-FFF2-40B4-BE49-F238E27FC236}">
                  <a16:creationId xmlns:a16="http://schemas.microsoft.com/office/drawing/2014/main" id="{5EC207DB-0B93-39C4-37FD-2E381D266D97}"/>
                </a:ext>
              </a:extLst>
            </p:cNvPr>
            <p:cNvSpPr txBox="1">
              <a:spLocks noChangeArrowheads="1"/>
            </p:cNvSpPr>
            <p:nvPr/>
          </p:nvSpPr>
          <p:spPr bwMode="auto">
            <a:xfrm>
              <a:off x="3648" y="2352"/>
              <a:ext cx="40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a:latin typeface="Times New Roman" panose="02020603050405020304" pitchFamily="18" charset="0"/>
                </a:rPr>
                <a:t>*</a:t>
              </a:r>
              <a:endParaRPr kumimoji="1" lang="zh-CN" altLang="en-US" sz="2400">
                <a:latin typeface="Times New Roman" panose="02020603050405020304" pitchFamily="18" charset="0"/>
              </a:endParaRPr>
            </a:p>
          </p:txBody>
        </p:sp>
        <p:sp>
          <p:nvSpPr>
            <p:cNvPr id="51208" name="Text Box 8">
              <a:extLst>
                <a:ext uri="{FF2B5EF4-FFF2-40B4-BE49-F238E27FC236}">
                  <a16:creationId xmlns:a16="http://schemas.microsoft.com/office/drawing/2014/main" id="{F6D4B4A1-56CD-A169-9ECA-877AEE77AB94}"/>
                </a:ext>
              </a:extLst>
            </p:cNvPr>
            <p:cNvSpPr txBox="1">
              <a:spLocks noChangeArrowheads="1"/>
            </p:cNvSpPr>
            <p:nvPr/>
          </p:nvSpPr>
          <p:spPr bwMode="auto">
            <a:xfrm>
              <a:off x="912" y="1776"/>
              <a:ext cx="1016"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Id1 position</a:t>
              </a:r>
              <a:endParaRPr kumimoji="1" lang="en-US" altLang="zh-CN" sz="2400">
                <a:latin typeface="Times New Roman" panose="02020603050405020304" pitchFamily="18" charset="0"/>
              </a:endParaRPr>
            </a:p>
          </p:txBody>
        </p:sp>
        <p:sp>
          <p:nvSpPr>
            <p:cNvPr id="51209" name="Text Box 9">
              <a:extLst>
                <a:ext uri="{FF2B5EF4-FFF2-40B4-BE49-F238E27FC236}">
                  <a16:creationId xmlns:a16="http://schemas.microsoft.com/office/drawing/2014/main" id="{32784FBB-8016-7033-1EA8-5ED916B81F2D}"/>
                </a:ext>
              </a:extLst>
            </p:cNvPr>
            <p:cNvSpPr txBox="1">
              <a:spLocks noChangeArrowheads="1"/>
            </p:cNvSpPr>
            <p:nvPr/>
          </p:nvSpPr>
          <p:spPr bwMode="auto">
            <a:xfrm>
              <a:off x="1728" y="2304"/>
              <a:ext cx="762"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Id2 initial</a:t>
              </a:r>
              <a:endParaRPr kumimoji="1" lang="en-US" altLang="zh-CN" sz="2400">
                <a:latin typeface="Times New Roman" panose="02020603050405020304" pitchFamily="18" charset="0"/>
              </a:endParaRPr>
            </a:p>
          </p:txBody>
        </p:sp>
        <p:sp>
          <p:nvSpPr>
            <p:cNvPr id="51210" name="Text Box 10">
              <a:extLst>
                <a:ext uri="{FF2B5EF4-FFF2-40B4-BE49-F238E27FC236}">
                  <a16:creationId xmlns:a16="http://schemas.microsoft.com/office/drawing/2014/main" id="{C86EE680-2427-BDAC-BE7C-08851F41F250}"/>
                </a:ext>
              </a:extLst>
            </p:cNvPr>
            <p:cNvSpPr txBox="1">
              <a:spLocks noChangeArrowheads="1"/>
            </p:cNvSpPr>
            <p:nvPr/>
          </p:nvSpPr>
          <p:spPr bwMode="auto">
            <a:xfrm>
              <a:off x="2736" y="2880"/>
              <a:ext cx="559" cy="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a:latin typeface="Times New Roman" panose="02020603050405020304" pitchFamily="18" charset="0"/>
                </a:rPr>
                <a:t>Id3 rate</a:t>
              </a:r>
              <a:endParaRPr kumimoji="1" lang="en-US" altLang="zh-CN" sz="2400">
                <a:latin typeface="Times New Roman" panose="02020603050405020304" pitchFamily="18" charset="0"/>
              </a:endParaRPr>
            </a:p>
          </p:txBody>
        </p:sp>
        <p:sp>
          <p:nvSpPr>
            <p:cNvPr id="51211" name="Line 11">
              <a:extLst>
                <a:ext uri="{FF2B5EF4-FFF2-40B4-BE49-F238E27FC236}">
                  <a16:creationId xmlns:a16="http://schemas.microsoft.com/office/drawing/2014/main" id="{AFFC8EF8-DB39-DCAD-BE17-B7B1D2B17CD4}"/>
                </a:ext>
              </a:extLst>
            </p:cNvPr>
            <p:cNvSpPr>
              <a:spLocks noChangeShapeType="1"/>
            </p:cNvSpPr>
            <p:nvPr/>
          </p:nvSpPr>
          <p:spPr bwMode="auto">
            <a:xfrm flipV="1">
              <a:off x="1488" y="1488"/>
              <a:ext cx="610"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2" name="Line 12">
              <a:extLst>
                <a:ext uri="{FF2B5EF4-FFF2-40B4-BE49-F238E27FC236}">
                  <a16:creationId xmlns:a16="http://schemas.microsoft.com/office/drawing/2014/main" id="{548AF1AB-2806-515B-BD2B-C0894A3E8984}"/>
                </a:ext>
              </a:extLst>
            </p:cNvPr>
            <p:cNvSpPr>
              <a:spLocks noChangeShapeType="1"/>
            </p:cNvSpPr>
            <p:nvPr/>
          </p:nvSpPr>
          <p:spPr bwMode="auto">
            <a:xfrm>
              <a:off x="2304" y="1488"/>
              <a:ext cx="508" cy="33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3" name="Line 13">
              <a:extLst>
                <a:ext uri="{FF2B5EF4-FFF2-40B4-BE49-F238E27FC236}">
                  <a16:creationId xmlns:a16="http://schemas.microsoft.com/office/drawing/2014/main" id="{061DC948-58DA-B302-49CF-E4196A87F725}"/>
                </a:ext>
              </a:extLst>
            </p:cNvPr>
            <p:cNvSpPr>
              <a:spLocks noChangeShapeType="1"/>
            </p:cNvSpPr>
            <p:nvPr/>
          </p:nvSpPr>
          <p:spPr bwMode="auto">
            <a:xfrm flipH="1">
              <a:off x="2160" y="1968"/>
              <a:ext cx="661"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4" name="Line 14">
              <a:extLst>
                <a:ext uri="{FF2B5EF4-FFF2-40B4-BE49-F238E27FC236}">
                  <a16:creationId xmlns:a16="http://schemas.microsoft.com/office/drawing/2014/main" id="{EA16D6A2-5E65-EB62-9CB8-B65E45FB9652}"/>
                </a:ext>
              </a:extLst>
            </p:cNvPr>
            <p:cNvSpPr>
              <a:spLocks noChangeShapeType="1"/>
            </p:cNvSpPr>
            <p:nvPr/>
          </p:nvSpPr>
          <p:spPr bwMode="auto">
            <a:xfrm>
              <a:off x="3024" y="1968"/>
              <a:ext cx="661"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5" name="Line 15">
              <a:extLst>
                <a:ext uri="{FF2B5EF4-FFF2-40B4-BE49-F238E27FC236}">
                  <a16:creationId xmlns:a16="http://schemas.microsoft.com/office/drawing/2014/main" id="{2DC31D8F-20C0-CCB0-2D6C-9B4DFCF5E1F7}"/>
                </a:ext>
              </a:extLst>
            </p:cNvPr>
            <p:cNvSpPr>
              <a:spLocks noChangeShapeType="1"/>
            </p:cNvSpPr>
            <p:nvPr/>
          </p:nvSpPr>
          <p:spPr bwMode="auto">
            <a:xfrm>
              <a:off x="3888" y="2544"/>
              <a:ext cx="610" cy="38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6" name="Line 16">
              <a:extLst>
                <a:ext uri="{FF2B5EF4-FFF2-40B4-BE49-F238E27FC236}">
                  <a16:creationId xmlns:a16="http://schemas.microsoft.com/office/drawing/2014/main" id="{0D0152EE-87F2-275C-5A7E-706FD077D464}"/>
                </a:ext>
              </a:extLst>
            </p:cNvPr>
            <p:cNvSpPr>
              <a:spLocks noChangeShapeType="1"/>
            </p:cNvSpPr>
            <p:nvPr/>
          </p:nvSpPr>
          <p:spPr bwMode="auto">
            <a:xfrm flipH="1">
              <a:off x="3072" y="2544"/>
              <a:ext cx="61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217" name="Text Box 17">
              <a:extLst>
                <a:ext uri="{FF2B5EF4-FFF2-40B4-BE49-F238E27FC236}">
                  <a16:creationId xmlns:a16="http://schemas.microsoft.com/office/drawing/2014/main" id="{2F949C6E-3572-BEF3-1703-B91963B5B5BF}"/>
                </a:ext>
              </a:extLst>
            </p:cNvPr>
            <p:cNvSpPr txBox="1">
              <a:spLocks noChangeArrowheads="1"/>
            </p:cNvSpPr>
            <p:nvPr/>
          </p:nvSpPr>
          <p:spPr bwMode="auto">
            <a:xfrm>
              <a:off x="4080" y="2880"/>
              <a:ext cx="1008"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en-US">
                  <a:latin typeface="Times New Roman" panose="02020603050405020304" pitchFamily="18" charset="0"/>
                </a:rPr>
                <a:t>inttoreal</a:t>
              </a:r>
              <a:endParaRPr kumimoji="1" lang="en-US" altLang="zh-CN" sz="2400">
                <a:latin typeface="Times New Roman" panose="02020603050405020304" pitchFamily="18" charset="0"/>
              </a:endParaRPr>
            </a:p>
          </p:txBody>
        </p:sp>
        <p:sp>
          <p:nvSpPr>
            <p:cNvPr id="51218" name="Line 18">
              <a:extLst>
                <a:ext uri="{FF2B5EF4-FFF2-40B4-BE49-F238E27FC236}">
                  <a16:creationId xmlns:a16="http://schemas.microsoft.com/office/drawing/2014/main" id="{01F59BC3-D747-1AB4-BC78-25837CEC7728}"/>
                </a:ext>
              </a:extLst>
            </p:cNvPr>
            <p:cNvSpPr>
              <a:spLocks noChangeShapeType="1"/>
            </p:cNvSpPr>
            <p:nvPr/>
          </p:nvSpPr>
          <p:spPr bwMode="auto">
            <a:xfrm>
              <a:off x="4560" y="3216"/>
              <a:ext cx="1"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03" name="灯片编号占位符 18">
            <a:extLst>
              <a:ext uri="{FF2B5EF4-FFF2-40B4-BE49-F238E27FC236}">
                <a16:creationId xmlns:a16="http://schemas.microsoft.com/office/drawing/2014/main" id="{C10ACE91-F847-53D6-DF8D-51F8494C7C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98BC998-E77E-4781-8BDC-AB27DB058A27}" type="slidenum">
              <a:rPr lang="zh-CN" altLang="en-US" sz="1400"/>
              <a:pPr>
                <a:spcBef>
                  <a:spcPct val="0"/>
                </a:spcBef>
                <a:buClrTx/>
                <a:buSzTx/>
                <a:buFontTx/>
                <a:buNone/>
              </a:pPr>
              <a:t>35</a:t>
            </a:fld>
            <a:endParaRPr lang="en-US" altLang="zh-CN" sz="1400"/>
          </a:p>
        </p:txBody>
      </p:sp>
    </p:spTree>
  </p:cSld>
  <p:clrMapOvr>
    <a:masterClrMapping/>
  </p:clrMapOvr>
  <p:transition advClick="0"/>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9394654D-5ED3-50CF-BFBC-C63F213BF160}"/>
              </a:ext>
            </a:extLst>
          </p:cNvPr>
          <p:cNvSpPr>
            <a:spLocks noGrp="1" noChangeArrowheads="1"/>
          </p:cNvSpPr>
          <p:nvPr>
            <p:ph type="title"/>
          </p:nvPr>
        </p:nvSpPr>
        <p:spPr>
          <a:xfrm>
            <a:off x="2566989" y="692151"/>
            <a:ext cx="7793037" cy="982663"/>
          </a:xfrm>
        </p:spPr>
        <p:txBody>
          <a:bodyPr/>
          <a:lstStyle/>
          <a:p>
            <a:pPr eaLnBrk="1" hangingPunct="1"/>
            <a:r>
              <a:rPr lang="zh-CN" altLang="en-US" sz="3600"/>
              <a:t>中间代码生成</a:t>
            </a:r>
            <a:r>
              <a:rPr lang="en-US" altLang="zh-CN" sz="3600"/>
              <a:t>(</a:t>
            </a:r>
            <a:r>
              <a:rPr lang="zh-CN" altLang="en-US" sz="3600"/>
              <a:t>翻译）</a:t>
            </a:r>
            <a:endParaRPr lang="en-US" altLang="zh-CN" sz="3600"/>
          </a:p>
        </p:txBody>
      </p:sp>
      <p:sp>
        <p:nvSpPr>
          <p:cNvPr id="52226" name="Rectangle 3">
            <a:extLst>
              <a:ext uri="{FF2B5EF4-FFF2-40B4-BE49-F238E27FC236}">
                <a16:creationId xmlns:a16="http://schemas.microsoft.com/office/drawing/2014/main" id="{BCD05F68-4160-B7A8-C013-54BF9CFEA23D}"/>
              </a:ext>
            </a:extLst>
          </p:cNvPr>
          <p:cNvSpPr>
            <a:spLocks noGrp="1" noChangeArrowheads="1"/>
          </p:cNvSpPr>
          <p:nvPr>
            <p:ph type="body" idx="1"/>
          </p:nvPr>
        </p:nvSpPr>
        <p:spPr>
          <a:xfrm>
            <a:off x="2208213" y="1989139"/>
            <a:ext cx="7772400" cy="4327525"/>
          </a:xfrm>
        </p:spPr>
        <p:txBody>
          <a:bodyPr/>
          <a:lstStyle/>
          <a:p>
            <a:pPr eaLnBrk="1" hangingPunct="1">
              <a:buFont typeface="Wingdings" panose="05000000000000000000" pitchFamily="2" charset="2"/>
              <a:buNone/>
            </a:pPr>
            <a:r>
              <a:rPr lang="zh-CN" altLang="en-US" sz="2800"/>
              <a:t>    中间代码(</a:t>
            </a:r>
            <a:r>
              <a:rPr lang="en-US" altLang="zh-CN" sz="2800"/>
              <a:t>intermediate code)</a:t>
            </a:r>
            <a:r>
              <a:rPr lang="zh-CN" altLang="en-US" sz="2800"/>
              <a:t>就是源程序的中间表示形式，我们希望中间代码能够方便产生和转化为目标代码。</a:t>
            </a:r>
            <a:endParaRPr lang="en-US" altLang="zh-CN" sz="2800"/>
          </a:p>
          <a:p>
            <a:pPr eaLnBrk="1" hangingPunct="1">
              <a:buFont typeface="Wingdings" panose="05000000000000000000" pitchFamily="2" charset="2"/>
              <a:buNone/>
            </a:pPr>
            <a:endParaRPr lang="en-US" altLang="zh-CN" sz="2800"/>
          </a:p>
          <a:p>
            <a:pPr eaLnBrk="1" hangingPunct="1">
              <a:buFont typeface="Wingdings" panose="05000000000000000000" pitchFamily="2" charset="2"/>
              <a:buNone/>
            </a:pPr>
            <a:r>
              <a:rPr lang="zh-CN" altLang="en-US" sz="2800"/>
              <a:t>    中间代码有多种表示形式，比较常用的有三地址码和四元式等。</a:t>
            </a:r>
            <a:endParaRPr lang="en-US" altLang="zh-CN" sz="2800"/>
          </a:p>
        </p:txBody>
      </p:sp>
      <p:sp>
        <p:nvSpPr>
          <p:cNvPr id="52227" name="灯片编号占位符 3">
            <a:extLst>
              <a:ext uri="{FF2B5EF4-FFF2-40B4-BE49-F238E27FC236}">
                <a16:creationId xmlns:a16="http://schemas.microsoft.com/office/drawing/2014/main" id="{6290143E-B4BF-80CA-29BB-DCAC7CBBA9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277DA35-FA3D-4BC4-9207-D56183AF1442}" type="slidenum">
              <a:rPr lang="zh-CN" altLang="en-US" sz="1400"/>
              <a:pPr>
                <a:spcBef>
                  <a:spcPct val="0"/>
                </a:spcBef>
                <a:buClrTx/>
                <a:buSzTx/>
                <a:buFontTx/>
                <a:buNone/>
              </a:pPr>
              <a:t>36</a:t>
            </a:fld>
            <a:endParaRPr lang="en-US" altLang="zh-CN" sz="1400"/>
          </a:p>
        </p:txBody>
      </p:sp>
    </p:spTree>
  </p:cSld>
  <p:clrMapOvr>
    <a:masterClrMapping/>
  </p:clrMapOvr>
  <p:transition advClick="0"/>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CD62F7FB-97A5-7A18-4C4C-C9CF09F3232A}"/>
              </a:ext>
            </a:extLst>
          </p:cNvPr>
          <p:cNvSpPr>
            <a:spLocks noGrp="1" noChangeArrowheads="1"/>
          </p:cNvSpPr>
          <p:nvPr>
            <p:ph type="title"/>
          </p:nvPr>
        </p:nvSpPr>
        <p:spPr/>
        <p:txBody>
          <a:bodyPr/>
          <a:lstStyle/>
          <a:p>
            <a:pPr eaLnBrk="1" hangingPunct="1"/>
            <a:r>
              <a:rPr lang="zh-CN" altLang="en-US" sz="4000"/>
              <a:t>中间代码生成</a:t>
            </a:r>
            <a:r>
              <a:rPr lang="en-US" altLang="zh-CN" sz="4000"/>
              <a:t>(</a:t>
            </a:r>
            <a:r>
              <a:rPr lang="zh-CN" altLang="en-US" sz="4000"/>
              <a:t>翻译）</a:t>
            </a:r>
          </a:p>
        </p:txBody>
      </p:sp>
      <p:sp>
        <p:nvSpPr>
          <p:cNvPr id="53250" name="Rectangle 3">
            <a:extLst>
              <a:ext uri="{FF2B5EF4-FFF2-40B4-BE49-F238E27FC236}">
                <a16:creationId xmlns:a16="http://schemas.microsoft.com/office/drawing/2014/main" id="{5EE237BE-4ADE-28F2-E139-2CF1D3A279EA}"/>
              </a:ext>
            </a:extLst>
          </p:cNvPr>
          <p:cNvSpPr>
            <a:spLocks noGrp="1" noChangeArrowheads="1"/>
          </p:cNvSpPr>
          <p:nvPr>
            <p:ph type="body" idx="1"/>
          </p:nvPr>
        </p:nvSpPr>
        <p:spPr/>
        <p:txBody>
          <a:bodyPr/>
          <a:lstStyle/>
          <a:p>
            <a:pPr eaLnBrk="1" hangingPunct="1">
              <a:buFont typeface="Wingdings" panose="05000000000000000000" pitchFamily="2" charset="2"/>
              <a:buNone/>
            </a:pPr>
            <a:r>
              <a:rPr lang="zh-CN" altLang="en-US"/>
              <a:t>源程序的内部(中间)表示</a:t>
            </a:r>
          </a:p>
          <a:p>
            <a:pPr lvl="1" eaLnBrk="1" hangingPunct="1">
              <a:buFont typeface="Wingdings" panose="05000000000000000000" pitchFamily="2" charset="2"/>
              <a:buNone/>
            </a:pPr>
            <a:r>
              <a:rPr lang="zh-CN" altLang="en-US"/>
              <a:t>三元式、四元式、</a:t>
            </a:r>
            <a:r>
              <a:rPr lang="en-US" altLang="en-US">
                <a:solidFill>
                  <a:schemeClr val="tx2"/>
                </a:solidFill>
              </a:rPr>
              <a:t>P-Code</a:t>
            </a:r>
            <a:r>
              <a:rPr lang="en-US" altLang="zh-CN">
                <a:solidFill>
                  <a:schemeClr val="tx2"/>
                </a:solidFill>
              </a:rPr>
              <a:t>、C-Code、	</a:t>
            </a:r>
          </a:p>
          <a:p>
            <a:pPr lvl="1" eaLnBrk="1" hangingPunct="1">
              <a:buFont typeface="Wingdings" panose="05000000000000000000" pitchFamily="2" charset="2"/>
              <a:buNone/>
            </a:pPr>
            <a:r>
              <a:rPr lang="en-US" altLang="zh-CN">
                <a:solidFill>
                  <a:schemeClr val="tx2"/>
                </a:solidFill>
              </a:rPr>
              <a:t>U-Code、bytecode</a:t>
            </a:r>
          </a:p>
          <a:p>
            <a:pPr lvl="1" eaLnBrk="1" hangingPunct="1">
              <a:buFont typeface="Wingdings" panose="05000000000000000000" pitchFamily="2" charset="2"/>
              <a:buNone/>
            </a:pPr>
            <a:endParaRPr lang="en-US" altLang="zh-CN">
              <a:solidFill>
                <a:schemeClr val="tx2"/>
              </a:solidFill>
            </a:endParaRPr>
          </a:p>
          <a:p>
            <a:pPr lvl="1" eaLnBrk="1" hangingPunct="1">
              <a:buFont typeface="Wingdings" panose="05000000000000000000" pitchFamily="2" charset="2"/>
              <a:buNone/>
            </a:pPr>
            <a:r>
              <a:rPr lang="zh-CN" altLang="en-US" sz="2400">
                <a:latin typeface="Times New Roman" panose="02020603050405020304" pitchFamily="18" charset="0"/>
              </a:rPr>
              <a:t>(    *      </a:t>
            </a:r>
            <a:r>
              <a:rPr lang="en-US" altLang="zh-CN" sz="2400">
                <a:latin typeface="Times New Roman" panose="02020603050405020304" pitchFamily="18" charset="0"/>
              </a:rPr>
              <a:t>id3         t1        t2	)</a:t>
            </a:r>
          </a:p>
          <a:p>
            <a:pPr lvl="1" eaLnBrk="1" hangingPunct="1">
              <a:buFont typeface="Wingdings" panose="05000000000000000000" pitchFamily="2" charset="2"/>
              <a:buNone/>
            </a:pPr>
            <a:r>
              <a:rPr lang="en-US" altLang="zh-CN" sz="2400">
                <a:latin typeface="Times New Roman" panose="02020603050405020304" pitchFamily="18" charset="0"/>
              </a:rPr>
              <a:t>t2 = id3 * t1</a:t>
            </a:r>
          </a:p>
          <a:p>
            <a:pPr lvl="1" eaLnBrk="1" hangingPunct="1">
              <a:buFont typeface="Wingdings" panose="05000000000000000000" pitchFamily="2" charset="2"/>
              <a:buNone/>
            </a:pPr>
            <a:r>
              <a:rPr lang="en-US" altLang="zh-CN" sz="2400">
                <a:latin typeface="Times New Roman" panose="02020603050405020304" pitchFamily="18" charset="0"/>
              </a:rPr>
              <a:t>t2 := id3 * t1</a:t>
            </a:r>
          </a:p>
          <a:p>
            <a:pPr lvl="1" eaLnBrk="1" hangingPunct="1">
              <a:buFont typeface="Wingdings" panose="05000000000000000000" pitchFamily="2" charset="2"/>
              <a:buNone/>
            </a:pPr>
            <a:endParaRPr lang="zh-CN" altLang="zh-CN" sz="2400">
              <a:latin typeface="Times New Roman" panose="02020603050405020304" pitchFamily="18" charset="0"/>
            </a:endParaRPr>
          </a:p>
        </p:txBody>
      </p:sp>
      <p:sp>
        <p:nvSpPr>
          <p:cNvPr id="53251" name="灯片编号占位符 3">
            <a:extLst>
              <a:ext uri="{FF2B5EF4-FFF2-40B4-BE49-F238E27FC236}">
                <a16:creationId xmlns:a16="http://schemas.microsoft.com/office/drawing/2014/main" id="{3D5E1D7C-F102-B282-3DCA-A34185336C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B64D28BE-D542-4E3D-8D05-1380CE01DF37}" type="slidenum">
              <a:rPr lang="zh-CN" altLang="en-US" sz="1400"/>
              <a:pPr>
                <a:spcBef>
                  <a:spcPct val="0"/>
                </a:spcBef>
                <a:buClrTx/>
                <a:buSzTx/>
                <a:buFontTx/>
                <a:buNone/>
              </a:pPr>
              <a:t>37</a:t>
            </a:fld>
            <a:endParaRPr lang="en-US" altLang="zh-CN" sz="1400"/>
          </a:p>
        </p:txBody>
      </p:sp>
    </p:spTree>
  </p:cSld>
  <p:clrMapOvr>
    <a:masterClrMapping/>
  </p:clrMapOvr>
  <p:transition advClick="0"/>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ext Box 3">
            <a:extLst>
              <a:ext uri="{FF2B5EF4-FFF2-40B4-BE49-F238E27FC236}">
                <a16:creationId xmlns:a16="http://schemas.microsoft.com/office/drawing/2014/main" id="{6A88D63A-FD9B-3D08-2E56-CDDC38A5E6F9}"/>
              </a:ext>
            </a:extLst>
          </p:cNvPr>
          <p:cNvSpPr txBox="1">
            <a:spLocks noChangeArrowheads="1"/>
          </p:cNvSpPr>
          <p:nvPr/>
        </p:nvSpPr>
        <p:spPr bwMode="auto">
          <a:xfrm>
            <a:off x="2819400" y="1905000"/>
            <a:ext cx="6248400"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id1:= id2 + id3 * 60</a:t>
            </a:r>
          </a:p>
          <a:p>
            <a:pPr eaLnBrk="1" hangingPunct="1">
              <a:spcBef>
                <a:spcPct val="50000"/>
              </a:spcBef>
              <a:buClrTx/>
              <a:buSzTx/>
              <a:buFontTx/>
              <a:buNone/>
            </a:pPr>
            <a:r>
              <a:rPr kumimoji="1" lang="zh-CN" altLang="en-US" sz="2400">
                <a:latin typeface="Times New Roman" panose="02020603050405020304" pitchFamily="18" charset="0"/>
              </a:rPr>
              <a:t>(1)	(</a:t>
            </a:r>
            <a:r>
              <a:rPr kumimoji="1" lang="en-US" altLang="zh-CN" sz="2400">
                <a:latin typeface="Times New Roman" panose="02020603050405020304" pitchFamily="18" charset="0"/>
              </a:rPr>
              <a:t>inttoreal,	60	-	t1	)</a:t>
            </a:r>
          </a:p>
          <a:p>
            <a:pPr eaLnBrk="1" hangingPunct="1">
              <a:spcBef>
                <a:spcPct val="50000"/>
              </a:spcBef>
              <a:buClrTx/>
              <a:buSzTx/>
              <a:buFontTx/>
              <a:buNone/>
            </a:pPr>
            <a:r>
              <a:rPr kumimoji="1" lang="zh-CN" altLang="en-US" sz="2400">
                <a:latin typeface="Times New Roman" panose="02020603050405020304" pitchFamily="18" charset="0"/>
              </a:rPr>
              <a:t>(2)	(*	</a:t>
            </a:r>
            <a:r>
              <a:rPr kumimoji="1" lang="en-US" altLang="zh-CN" sz="2400">
                <a:latin typeface="Times New Roman" panose="02020603050405020304" pitchFamily="18" charset="0"/>
              </a:rPr>
              <a:t>,	id3	t1	t2	)</a:t>
            </a:r>
          </a:p>
          <a:p>
            <a:pPr eaLnBrk="1" hangingPunct="1">
              <a:spcBef>
                <a:spcPct val="50000"/>
              </a:spcBef>
              <a:buClrTx/>
              <a:buSzTx/>
              <a:buFontTx/>
              <a:buNone/>
            </a:pPr>
            <a:r>
              <a:rPr kumimoji="1" lang="zh-CN" altLang="en-US" sz="2400">
                <a:latin typeface="Times New Roman" panose="02020603050405020304" pitchFamily="18" charset="0"/>
              </a:rPr>
              <a:t>(3)	(+	</a:t>
            </a:r>
            <a:r>
              <a:rPr kumimoji="1" lang="en-US" altLang="zh-CN" sz="2400">
                <a:latin typeface="Times New Roman" panose="02020603050405020304" pitchFamily="18" charset="0"/>
              </a:rPr>
              <a:t>,	id2	t2	t3	)</a:t>
            </a:r>
          </a:p>
          <a:p>
            <a:pPr eaLnBrk="1" hangingPunct="1">
              <a:spcBef>
                <a:spcPct val="50000"/>
              </a:spcBef>
              <a:buClrTx/>
              <a:buSzTx/>
              <a:buFontTx/>
              <a:buNone/>
            </a:pPr>
            <a:r>
              <a:rPr kumimoji="1" lang="zh-CN" altLang="en-US" sz="2400">
                <a:latin typeface="Times New Roman" panose="02020603050405020304" pitchFamily="18" charset="0"/>
              </a:rPr>
              <a:t>(4)	(:=	</a:t>
            </a:r>
            <a:r>
              <a:rPr kumimoji="1" lang="en-US" altLang="zh-CN" sz="2400">
                <a:latin typeface="Times New Roman" panose="02020603050405020304" pitchFamily="18" charset="0"/>
              </a:rPr>
              <a:t>,	t3	-	id1	)</a:t>
            </a:r>
          </a:p>
          <a:p>
            <a:pPr eaLnBrk="1" hangingPunct="1">
              <a:spcBef>
                <a:spcPct val="50000"/>
              </a:spcBef>
              <a:buClrTx/>
              <a:buSzTx/>
              <a:buFontTx/>
              <a:buNone/>
            </a:pPr>
            <a:endParaRPr kumimoji="1" lang="zh-CN" altLang="zh-CN" sz="2400">
              <a:latin typeface="Times New Roman" panose="02020603050405020304" pitchFamily="18" charset="0"/>
            </a:endParaRPr>
          </a:p>
        </p:txBody>
      </p:sp>
      <p:sp>
        <p:nvSpPr>
          <p:cNvPr id="54274" name="灯片编号占位符 2">
            <a:extLst>
              <a:ext uri="{FF2B5EF4-FFF2-40B4-BE49-F238E27FC236}">
                <a16:creationId xmlns:a16="http://schemas.microsoft.com/office/drawing/2014/main" id="{B5F01ECE-F827-E835-9304-E9FDE384C3C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C3B8F0-2C2E-485D-A982-6F55D5540A63}" type="slidenum">
              <a:rPr lang="zh-CN" altLang="en-US" sz="1400"/>
              <a:pPr>
                <a:spcBef>
                  <a:spcPct val="0"/>
                </a:spcBef>
                <a:buClrTx/>
                <a:buSzTx/>
                <a:buFontTx/>
                <a:buNone/>
              </a:pPr>
              <a:t>38</a:t>
            </a:fld>
            <a:endParaRPr lang="en-US" altLang="zh-CN" sz="1400"/>
          </a:p>
        </p:txBody>
      </p:sp>
    </p:spTree>
  </p:cSld>
  <p:clrMapOvr>
    <a:masterClrMapping/>
  </p:clrMapOvr>
  <p:transition advClick="0"/>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31FA5C4E-11B1-137A-8E62-CD0F4F8F7B82}"/>
              </a:ext>
            </a:extLst>
          </p:cNvPr>
          <p:cNvSpPr>
            <a:spLocks noGrp="1" noChangeArrowheads="1"/>
          </p:cNvSpPr>
          <p:nvPr>
            <p:ph type="title"/>
          </p:nvPr>
        </p:nvSpPr>
        <p:spPr/>
        <p:txBody>
          <a:bodyPr/>
          <a:lstStyle/>
          <a:p>
            <a:pPr eaLnBrk="1" hangingPunct="1"/>
            <a:r>
              <a:rPr lang="en-US" altLang="zh-CN"/>
              <a:t>翻译</a:t>
            </a:r>
            <a:r>
              <a:rPr lang="zh-CN" altLang="en-US"/>
              <a:t>为中间代码</a:t>
            </a:r>
            <a:endParaRPr lang="en-US" altLang="en-US"/>
          </a:p>
        </p:txBody>
      </p:sp>
      <p:sp>
        <p:nvSpPr>
          <p:cNvPr id="55298" name="Rectangle 3">
            <a:extLst>
              <a:ext uri="{FF2B5EF4-FFF2-40B4-BE49-F238E27FC236}">
                <a16:creationId xmlns:a16="http://schemas.microsoft.com/office/drawing/2014/main" id="{280352FF-957E-F5F3-B8B3-D781B2C832FC}"/>
              </a:ext>
            </a:extLst>
          </p:cNvPr>
          <p:cNvSpPr>
            <a:spLocks noGrp="1" noChangeArrowheads="1"/>
          </p:cNvSpPr>
          <p:nvPr>
            <p:ph type="body" idx="1"/>
          </p:nvPr>
        </p:nvSpPr>
        <p:spPr>
          <a:xfrm>
            <a:off x="2711624" y="2128838"/>
            <a:ext cx="8191491" cy="4114800"/>
          </a:xfrm>
        </p:spPr>
        <p:txBody>
          <a:bodyPr/>
          <a:lstStyle/>
          <a:p>
            <a:pPr eaLnBrk="1" hangingPunct="1">
              <a:buFont typeface="Wingdings" panose="05000000000000000000" pitchFamily="2" charset="2"/>
              <a:buNone/>
            </a:pPr>
            <a:r>
              <a:rPr lang="en-US" altLang="en-US" dirty="0"/>
              <a:t>                           </a:t>
            </a:r>
            <a:r>
              <a:rPr lang="en-US" altLang="zh-CN" dirty="0"/>
              <a:t>           </a:t>
            </a:r>
            <a:r>
              <a:rPr lang="en-US" altLang="en-US" dirty="0"/>
              <a:t>Three-address code</a:t>
            </a:r>
          </a:p>
        </p:txBody>
      </p:sp>
      <p:sp>
        <p:nvSpPr>
          <p:cNvPr id="55299" name="Text Box 4">
            <a:extLst>
              <a:ext uri="{FF2B5EF4-FFF2-40B4-BE49-F238E27FC236}">
                <a16:creationId xmlns:a16="http://schemas.microsoft.com/office/drawing/2014/main" id="{42C4F9CB-8CE2-A7FE-175E-C9BE7D64B1B5}"/>
              </a:ext>
            </a:extLst>
          </p:cNvPr>
          <p:cNvSpPr txBox="1">
            <a:spLocks noChangeArrowheads="1"/>
          </p:cNvSpPr>
          <p:nvPr/>
        </p:nvSpPr>
        <p:spPr bwMode="auto">
          <a:xfrm>
            <a:off x="2566988" y="1844675"/>
            <a:ext cx="3505200" cy="157003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400" b="1">
                <a:latin typeface="Courier New" panose="02070309020205020404" pitchFamily="49" charset="0"/>
              </a:rPr>
              <a:t>j = 2 * i + 1;</a:t>
            </a:r>
            <a:br>
              <a:rPr lang="en-US" altLang="en-US" sz="2400" b="1">
                <a:latin typeface="Courier New" panose="02070309020205020404" pitchFamily="49" charset="0"/>
              </a:rPr>
            </a:br>
            <a:r>
              <a:rPr lang="en-US" altLang="en-US" sz="2400" b="1">
                <a:latin typeface="Courier New" panose="02070309020205020404" pitchFamily="49" charset="0"/>
              </a:rPr>
              <a:t>if (j &gt;= n)</a:t>
            </a:r>
            <a:br>
              <a:rPr lang="en-US" altLang="en-US" sz="2400" b="1">
                <a:latin typeface="Courier New" panose="02070309020205020404" pitchFamily="49" charset="0"/>
              </a:rPr>
            </a:br>
            <a:r>
              <a:rPr lang="en-US" altLang="en-US" sz="2400" b="1">
                <a:latin typeface="Courier New" panose="02070309020205020404" pitchFamily="49" charset="0"/>
              </a:rPr>
              <a:t>   j = 2 * i + 3;</a:t>
            </a:r>
            <a:br>
              <a:rPr lang="en-US" altLang="en-US" sz="2400" b="1">
                <a:latin typeface="Courier New" panose="02070309020205020404" pitchFamily="49" charset="0"/>
              </a:rPr>
            </a:br>
            <a:r>
              <a:rPr lang="en-US" altLang="en-US" sz="2400" b="1">
                <a:latin typeface="Courier New" panose="02070309020205020404" pitchFamily="49" charset="0"/>
              </a:rPr>
              <a:t>return a[j];</a:t>
            </a:r>
          </a:p>
        </p:txBody>
      </p:sp>
      <p:sp>
        <p:nvSpPr>
          <p:cNvPr id="55300" name="Text Box 5">
            <a:extLst>
              <a:ext uri="{FF2B5EF4-FFF2-40B4-BE49-F238E27FC236}">
                <a16:creationId xmlns:a16="http://schemas.microsoft.com/office/drawing/2014/main" id="{65B43B65-B1CA-2843-4FF6-6A14D9F933F2}"/>
              </a:ext>
            </a:extLst>
          </p:cNvPr>
          <p:cNvSpPr txBox="1">
            <a:spLocks noChangeArrowheads="1"/>
          </p:cNvSpPr>
          <p:nvPr/>
        </p:nvSpPr>
        <p:spPr bwMode="auto">
          <a:xfrm>
            <a:off x="6311900" y="2852739"/>
            <a:ext cx="4038600" cy="3786187"/>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000" b="1">
                <a:latin typeface="Courier New" panose="02070309020205020404" pitchFamily="49" charset="0"/>
              </a:rPr>
              <a:t>	</a:t>
            </a:r>
            <a:r>
              <a:rPr lang="en-US" altLang="en-US" sz="2400" b="1">
                <a:latin typeface="Courier New" panose="02070309020205020404" pitchFamily="49" charset="0"/>
              </a:rPr>
              <a:t>t1 = 2 * i</a:t>
            </a:r>
            <a:br>
              <a:rPr lang="en-US" altLang="en-US" sz="2400" b="1">
                <a:latin typeface="Courier New" panose="02070309020205020404" pitchFamily="49" charset="0"/>
              </a:rPr>
            </a:br>
            <a:r>
              <a:rPr lang="en-US" altLang="en-US" sz="2400" b="1">
                <a:latin typeface="Courier New" panose="02070309020205020404" pitchFamily="49" charset="0"/>
              </a:rPr>
              <a:t>	t2 = t1 + 1</a:t>
            </a:r>
            <a:br>
              <a:rPr lang="en-US" altLang="en-US" sz="2400" b="1">
                <a:latin typeface="Courier New" panose="02070309020205020404" pitchFamily="49" charset="0"/>
              </a:rPr>
            </a:br>
            <a:r>
              <a:rPr lang="en-US" altLang="en-US" sz="2400" b="1">
                <a:latin typeface="Courier New" panose="02070309020205020404" pitchFamily="49" charset="0"/>
              </a:rPr>
              <a:t>	j = t2</a:t>
            </a:r>
            <a:br>
              <a:rPr lang="en-US" altLang="en-US" sz="2400" b="1">
                <a:latin typeface="Courier New" panose="02070309020205020404" pitchFamily="49" charset="0"/>
              </a:rPr>
            </a:br>
            <a:r>
              <a:rPr lang="en-US" altLang="en-US" sz="2400" b="1">
                <a:latin typeface="Courier New" panose="02070309020205020404" pitchFamily="49" charset="0"/>
              </a:rPr>
              <a:t>	t3 = j &lt; n</a:t>
            </a:r>
            <a:br>
              <a:rPr lang="en-US" altLang="en-US" sz="2400" b="1">
                <a:latin typeface="Courier New" panose="02070309020205020404" pitchFamily="49" charset="0"/>
              </a:rPr>
            </a:br>
            <a:r>
              <a:rPr lang="en-US" altLang="en-US" sz="2400" b="1">
                <a:latin typeface="Courier New" panose="02070309020205020404" pitchFamily="49" charset="0"/>
              </a:rPr>
              <a:t>	if t3 goto L0</a:t>
            </a:r>
            <a:br>
              <a:rPr lang="en-US" altLang="en-US" sz="2400" b="1">
                <a:latin typeface="Courier New" panose="02070309020205020404" pitchFamily="49" charset="0"/>
              </a:rPr>
            </a:br>
            <a:r>
              <a:rPr lang="en-US" altLang="en-US" sz="2400" b="1">
                <a:latin typeface="Courier New" panose="02070309020205020404" pitchFamily="49" charset="0"/>
              </a:rPr>
              <a:t>	t4 = 2 * i</a:t>
            </a:r>
            <a:br>
              <a:rPr lang="en-US" altLang="en-US" sz="2400" b="1">
                <a:latin typeface="Courier New" panose="02070309020205020404" pitchFamily="49" charset="0"/>
              </a:rPr>
            </a:br>
            <a:r>
              <a:rPr lang="en-US" altLang="en-US" sz="2400" b="1">
                <a:latin typeface="Courier New" panose="02070309020205020404" pitchFamily="49" charset="0"/>
              </a:rPr>
              <a:t>	t5 = t4 + 3</a:t>
            </a:r>
            <a:br>
              <a:rPr lang="en-US" altLang="en-US" sz="2400" b="1">
                <a:latin typeface="Courier New" panose="02070309020205020404" pitchFamily="49" charset="0"/>
              </a:rPr>
            </a:br>
            <a:r>
              <a:rPr lang="en-US" altLang="en-US" sz="2400" b="1">
                <a:latin typeface="Courier New" panose="02070309020205020404" pitchFamily="49" charset="0"/>
              </a:rPr>
              <a:t>	j = t5</a:t>
            </a:r>
            <a:br>
              <a:rPr lang="en-US" altLang="en-US" sz="2400" b="1">
                <a:latin typeface="Courier New" panose="02070309020205020404" pitchFamily="49" charset="0"/>
              </a:rPr>
            </a:br>
            <a:r>
              <a:rPr lang="en-US" altLang="en-US" sz="2400" b="1">
                <a:latin typeface="Courier New" panose="02070309020205020404" pitchFamily="49" charset="0"/>
              </a:rPr>
              <a:t>L0: 	t6 = a[j]</a:t>
            </a:r>
            <a:br>
              <a:rPr lang="en-US" altLang="en-US" sz="2400" b="1">
                <a:latin typeface="Courier New" panose="02070309020205020404" pitchFamily="49" charset="0"/>
              </a:rPr>
            </a:br>
            <a:r>
              <a:rPr lang="en-US" altLang="en-US" sz="2400" b="1">
                <a:latin typeface="Courier New" panose="02070309020205020404" pitchFamily="49" charset="0"/>
              </a:rPr>
              <a:t>	return t6</a:t>
            </a:r>
          </a:p>
        </p:txBody>
      </p:sp>
      <p:sp>
        <p:nvSpPr>
          <p:cNvPr id="55301" name="灯片编号占位符 5">
            <a:extLst>
              <a:ext uri="{FF2B5EF4-FFF2-40B4-BE49-F238E27FC236}">
                <a16:creationId xmlns:a16="http://schemas.microsoft.com/office/drawing/2014/main" id="{01C8B04A-421E-0B67-8BA2-902232CAEA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7096426-99CF-4B2C-8402-FF21B85ADE83}" type="slidenum">
              <a:rPr lang="zh-CN" altLang="en-US" sz="1400"/>
              <a:pPr>
                <a:spcBef>
                  <a:spcPct val="0"/>
                </a:spcBef>
                <a:buClrTx/>
                <a:buSzTx/>
                <a:buFontTx/>
                <a:buNone/>
              </a:pPr>
              <a:t>39</a:t>
            </a:fld>
            <a:endParaRPr lang="en-US" altLang="zh-CN" sz="1400"/>
          </a:p>
        </p:txBody>
      </p:sp>
    </p:spTree>
  </p:cSld>
  <p:clrMapOvr>
    <a:masterClrMapping/>
  </p:clrMapOvr>
  <p:transition advClick="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CC3AE18B-DF0E-47DB-FDBE-8238B2AF1062}"/>
              </a:ext>
            </a:extLst>
          </p:cNvPr>
          <p:cNvSpPr>
            <a:spLocks noGrp="1" noChangeArrowheads="1"/>
          </p:cNvSpPr>
          <p:nvPr>
            <p:ph type="title"/>
          </p:nvPr>
        </p:nvSpPr>
        <p:spPr>
          <a:xfrm>
            <a:off x="2855914" y="765175"/>
            <a:ext cx="6694487" cy="877888"/>
          </a:xfrm>
        </p:spPr>
        <p:txBody>
          <a:bodyPr/>
          <a:lstStyle/>
          <a:p>
            <a:pPr eaLnBrk="1" hangingPunct="1"/>
            <a:r>
              <a:rPr lang="zh-CN" altLang="en-US"/>
              <a:t> 教材及主要参考书</a:t>
            </a:r>
          </a:p>
        </p:txBody>
      </p:sp>
      <p:sp>
        <p:nvSpPr>
          <p:cNvPr id="19458" name="Rectangle 3">
            <a:extLst>
              <a:ext uri="{FF2B5EF4-FFF2-40B4-BE49-F238E27FC236}">
                <a16:creationId xmlns:a16="http://schemas.microsoft.com/office/drawing/2014/main" id="{88B63DB7-740E-DEFE-3480-1236EB791C77}"/>
              </a:ext>
            </a:extLst>
          </p:cNvPr>
          <p:cNvSpPr>
            <a:spLocks noGrp="1" noChangeArrowheads="1"/>
          </p:cNvSpPr>
          <p:nvPr>
            <p:ph type="body" idx="1"/>
          </p:nvPr>
        </p:nvSpPr>
        <p:spPr>
          <a:xfrm>
            <a:off x="2424114" y="1844675"/>
            <a:ext cx="7596187" cy="4776788"/>
          </a:xfrm>
        </p:spPr>
        <p:txBody>
          <a:bodyPr/>
          <a:lstStyle/>
          <a:p>
            <a:pPr marL="609600" indent="-609600" algn="just" eaLnBrk="1" hangingPunct="1">
              <a:lnSpc>
                <a:spcPct val="90000"/>
              </a:lnSpc>
            </a:pPr>
            <a:r>
              <a:rPr lang="zh-CN" altLang="en-US"/>
              <a:t>教材：</a:t>
            </a:r>
            <a:r>
              <a:rPr lang="en-US" altLang="zh-CN"/>
              <a:t>《</a:t>
            </a:r>
            <a:r>
              <a:rPr lang="zh-CN" altLang="en-US"/>
              <a:t>编译原理</a:t>
            </a:r>
            <a:r>
              <a:rPr lang="en-US" altLang="zh-CN"/>
              <a:t>》</a:t>
            </a:r>
            <a:r>
              <a:rPr lang="zh-CN" altLang="en-US"/>
              <a:t>（第</a:t>
            </a:r>
            <a:r>
              <a:rPr lang="en-US" altLang="zh-CN"/>
              <a:t>3</a:t>
            </a:r>
            <a:r>
              <a:rPr lang="zh-CN" altLang="en-US"/>
              <a:t>版），王生原、董渊、张素琴、吕映芝、蒋维杜，清华大学出版社， </a:t>
            </a:r>
            <a:r>
              <a:rPr lang="en-US" altLang="zh-CN"/>
              <a:t>2015</a:t>
            </a:r>
          </a:p>
          <a:p>
            <a:pPr marL="609600" indent="-609600" algn="just" eaLnBrk="1" hangingPunct="1">
              <a:lnSpc>
                <a:spcPct val="90000"/>
              </a:lnSpc>
            </a:pPr>
            <a:endParaRPr lang="en-US" altLang="zh-CN"/>
          </a:p>
          <a:p>
            <a:pPr marL="609600" indent="-609600" eaLnBrk="1" hangingPunct="1">
              <a:lnSpc>
                <a:spcPct val="90000"/>
              </a:lnSpc>
            </a:pPr>
            <a:r>
              <a:rPr lang="zh-CN" altLang="en-US"/>
              <a:t>参考书：</a:t>
            </a:r>
            <a:r>
              <a:rPr lang="en-US" altLang="zh-CN"/>
              <a:t>《Compilers: Principles, Technigues, and Tools》 Alfred V.Aho, Ravi Sethi, Jeffrey D.Ullman, Addison-Wesley,1986. </a:t>
            </a:r>
            <a:r>
              <a:rPr lang="zh-CN" altLang="en-US"/>
              <a:t>影印版：人民邮电出版社，</a:t>
            </a:r>
            <a:r>
              <a:rPr lang="en-US" altLang="zh-CN"/>
              <a:t>2001</a:t>
            </a:r>
          </a:p>
        </p:txBody>
      </p:sp>
      <p:sp>
        <p:nvSpPr>
          <p:cNvPr id="19459" name="灯片编号占位符 3">
            <a:extLst>
              <a:ext uri="{FF2B5EF4-FFF2-40B4-BE49-F238E27FC236}">
                <a16:creationId xmlns:a16="http://schemas.microsoft.com/office/drawing/2014/main" id="{6B0EF029-9A1E-6952-3DB5-E971069600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935C1D6-B239-44EF-8DCA-DC634D2054E5}" type="slidenum">
              <a:rPr lang="zh-CN" altLang="en-US" sz="1400"/>
              <a:pPr>
                <a:spcBef>
                  <a:spcPct val="0"/>
                </a:spcBef>
                <a:buClrTx/>
                <a:buSzTx/>
                <a:buFontTx/>
                <a:buNone/>
              </a:pPr>
              <a:t>4</a:t>
            </a:fld>
            <a:endParaRPr lang="en-US" altLang="zh-CN" sz="1400"/>
          </a:p>
        </p:txBody>
      </p:sp>
    </p:spTree>
  </p:cSld>
  <p:clrMapOvr>
    <a:masterClrMapping/>
  </p:clrMapOvr>
  <p:transition advClick="0"/>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C8436898-70C9-E5D7-892F-D17F05DEDD1B}"/>
              </a:ext>
            </a:extLst>
          </p:cNvPr>
          <p:cNvSpPr>
            <a:spLocks noGrp="1" noChangeArrowheads="1"/>
          </p:cNvSpPr>
          <p:nvPr>
            <p:ph type="title"/>
          </p:nvPr>
        </p:nvSpPr>
        <p:spPr>
          <a:xfrm>
            <a:off x="2711450" y="692151"/>
            <a:ext cx="7545388" cy="1008063"/>
          </a:xfrm>
        </p:spPr>
        <p:txBody>
          <a:bodyPr/>
          <a:lstStyle/>
          <a:p>
            <a:pPr eaLnBrk="1" hangingPunct="1"/>
            <a:r>
              <a:rPr lang="en-US" altLang="zh-CN"/>
              <a:t>代码</a:t>
            </a:r>
            <a:r>
              <a:rPr lang="zh-CN" altLang="en-US"/>
              <a:t>优化</a:t>
            </a:r>
            <a:r>
              <a:rPr lang="en-US" altLang="en-US"/>
              <a:t>Code Optimization</a:t>
            </a:r>
          </a:p>
        </p:txBody>
      </p:sp>
      <p:sp>
        <p:nvSpPr>
          <p:cNvPr id="56322" name="Rectangle 3">
            <a:extLst>
              <a:ext uri="{FF2B5EF4-FFF2-40B4-BE49-F238E27FC236}">
                <a16:creationId xmlns:a16="http://schemas.microsoft.com/office/drawing/2014/main" id="{F2F96C11-C6CD-8C61-55AB-5402C86A0B31}"/>
              </a:ext>
            </a:extLst>
          </p:cNvPr>
          <p:cNvSpPr>
            <a:spLocks noGrp="1" noChangeArrowheads="1"/>
          </p:cNvSpPr>
          <p:nvPr>
            <p:ph type="body" idx="1"/>
          </p:nvPr>
        </p:nvSpPr>
        <p:spPr>
          <a:xfrm>
            <a:off x="2706688" y="2017713"/>
            <a:ext cx="7772400" cy="4506912"/>
          </a:xfrm>
        </p:spPr>
        <p:txBody>
          <a:bodyPr/>
          <a:lstStyle/>
          <a:p>
            <a:pPr eaLnBrk="1" hangingPunct="1"/>
            <a:r>
              <a:rPr lang="en-US" altLang="en-US"/>
              <a:t>Example</a:t>
            </a:r>
          </a:p>
        </p:txBody>
      </p:sp>
      <p:sp>
        <p:nvSpPr>
          <p:cNvPr id="56323" name="Text Box 4">
            <a:extLst>
              <a:ext uri="{FF2B5EF4-FFF2-40B4-BE49-F238E27FC236}">
                <a16:creationId xmlns:a16="http://schemas.microsoft.com/office/drawing/2014/main" id="{C1CAD001-E0DF-13D3-A663-3E50A3189708}"/>
              </a:ext>
            </a:extLst>
          </p:cNvPr>
          <p:cNvSpPr txBox="1">
            <a:spLocks noChangeArrowheads="1"/>
          </p:cNvSpPr>
          <p:nvPr/>
        </p:nvSpPr>
        <p:spPr bwMode="auto">
          <a:xfrm>
            <a:off x="2649538" y="2590800"/>
            <a:ext cx="3733800" cy="37861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000" b="1">
                <a:latin typeface="Courier New" panose="02070309020205020404" pitchFamily="49" charset="0"/>
              </a:rPr>
              <a:t>	</a:t>
            </a:r>
            <a:r>
              <a:rPr lang="en-US" altLang="en-US" sz="2400" b="1">
                <a:latin typeface="Courier New" panose="02070309020205020404" pitchFamily="49" charset="0"/>
              </a:rPr>
              <a:t>t1 = 2 * i</a:t>
            </a:r>
            <a:br>
              <a:rPr lang="en-US" altLang="en-US" sz="2400" b="1">
                <a:latin typeface="Courier New" panose="02070309020205020404" pitchFamily="49" charset="0"/>
              </a:rPr>
            </a:br>
            <a:r>
              <a:rPr lang="en-US" altLang="en-US" sz="2400" b="1">
                <a:latin typeface="Courier New" panose="02070309020205020404" pitchFamily="49" charset="0"/>
              </a:rPr>
              <a:t>	t2 = t1 + 1</a:t>
            </a:r>
            <a:br>
              <a:rPr lang="en-US" altLang="en-US" sz="2400" b="1">
                <a:latin typeface="Courier New" panose="02070309020205020404" pitchFamily="49" charset="0"/>
              </a:rPr>
            </a:br>
            <a:r>
              <a:rPr lang="en-US" altLang="en-US" sz="2400" b="1">
                <a:latin typeface="Courier New" panose="02070309020205020404" pitchFamily="49" charset="0"/>
              </a:rPr>
              <a:t>	j = t2</a:t>
            </a:r>
            <a:br>
              <a:rPr lang="en-US" altLang="en-US" sz="2400" b="1">
                <a:latin typeface="Courier New" panose="02070309020205020404" pitchFamily="49" charset="0"/>
              </a:rPr>
            </a:br>
            <a:r>
              <a:rPr lang="en-US" altLang="en-US" sz="2400" b="1">
                <a:latin typeface="Courier New" panose="02070309020205020404" pitchFamily="49" charset="0"/>
              </a:rPr>
              <a:t>	t3 = j &lt; n</a:t>
            </a:r>
            <a:br>
              <a:rPr lang="en-US" altLang="en-US" sz="2400" b="1">
                <a:latin typeface="Courier New" panose="02070309020205020404" pitchFamily="49" charset="0"/>
              </a:rPr>
            </a:br>
            <a:r>
              <a:rPr lang="en-US" altLang="en-US" sz="2400" b="1">
                <a:latin typeface="Courier New" panose="02070309020205020404" pitchFamily="49" charset="0"/>
              </a:rPr>
              <a:t>	if t3 goto L0</a:t>
            </a:r>
            <a:br>
              <a:rPr lang="en-US" altLang="en-US" sz="2400" b="1">
                <a:latin typeface="Courier New" panose="02070309020205020404" pitchFamily="49" charset="0"/>
              </a:rPr>
            </a:br>
            <a:r>
              <a:rPr lang="en-US" altLang="en-US" sz="2400" b="1">
                <a:latin typeface="Courier New" panose="02070309020205020404" pitchFamily="49" charset="0"/>
              </a:rPr>
              <a:t>	t4 = 2 * i</a:t>
            </a:r>
            <a:br>
              <a:rPr lang="en-US" altLang="en-US" sz="2400" b="1">
                <a:latin typeface="Courier New" panose="02070309020205020404" pitchFamily="49" charset="0"/>
              </a:rPr>
            </a:br>
            <a:r>
              <a:rPr lang="en-US" altLang="en-US" sz="2400" b="1">
                <a:latin typeface="Courier New" panose="02070309020205020404" pitchFamily="49" charset="0"/>
              </a:rPr>
              <a:t>	t5 = t4 + 3</a:t>
            </a:r>
            <a:br>
              <a:rPr lang="en-US" altLang="en-US" sz="2400" b="1">
                <a:latin typeface="Courier New" panose="02070309020205020404" pitchFamily="49" charset="0"/>
              </a:rPr>
            </a:br>
            <a:r>
              <a:rPr lang="en-US" altLang="en-US" sz="2400" b="1">
                <a:latin typeface="Courier New" panose="02070309020205020404" pitchFamily="49" charset="0"/>
              </a:rPr>
              <a:t>	j = t5</a:t>
            </a:r>
            <a:br>
              <a:rPr lang="en-US" altLang="en-US" sz="2400" b="1">
                <a:latin typeface="Courier New" panose="02070309020205020404" pitchFamily="49" charset="0"/>
              </a:rPr>
            </a:br>
            <a:r>
              <a:rPr lang="en-US" altLang="en-US" sz="2400" b="1">
                <a:latin typeface="Courier New" panose="02070309020205020404" pitchFamily="49" charset="0"/>
              </a:rPr>
              <a:t>L0: 	t6 = a[j]</a:t>
            </a:r>
            <a:br>
              <a:rPr lang="en-US" altLang="en-US" sz="2400" b="1">
                <a:latin typeface="Courier New" panose="02070309020205020404" pitchFamily="49" charset="0"/>
              </a:rPr>
            </a:br>
            <a:r>
              <a:rPr lang="en-US" altLang="en-US" sz="2400" b="1">
                <a:latin typeface="Courier New" panose="02070309020205020404" pitchFamily="49" charset="0"/>
              </a:rPr>
              <a:t>	return t6</a:t>
            </a:r>
          </a:p>
        </p:txBody>
      </p:sp>
      <p:sp>
        <p:nvSpPr>
          <p:cNvPr id="56324" name="Text Box 5">
            <a:extLst>
              <a:ext uri="{FF2B5EF4-FFF2-40B4-BE49-F238E27FC236}">
                <a16:creationId xmlns:a16="http://schemas.microsoft.com/office/drawing/2014/main" id="{4AB288EB-9596-722E-891C-A38B7EF9928D}"/>
              </a:ext>
            </a:extLst>
          </p:cNvPr>
          <p:cNvSpPr txBox="1">
            <a:spLocks noChangeArrowheads="1"/>
          </p:cNvSpPr>
          <p:nvPr/>
        </p:nvSpPr>
        <p:spPr bwMode="auto">
          <a:xfrm>
            <a:off x="6678613" y="2590800"/>
            <a:ext cx="3810000" cy="3786188"/>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400" b="1">
                <a:latin typeface="Courier New" panose="02070309020205020404" pitchFamily="49" charset="0"/>
              </a:rPr>
              <a:t>	t1 = 2 * i</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	j = t1 + 1</a:t>
            </a:r>
            <a:br>
              <a:rPr lang="en-US" altLang="en-US" sz="2400" b="1">
                <a:latin typeface="Courier New" panose="02070309020205020404" pitchFamily="49" charset="0"/>
              </a:rPr>
            </a:br>
            <a:r>
              <a:rPr lang="en-US" altLang="en-US" sz="2400" b="1">
                <a:latin typeface="Courier New" panose="02070309020205020404" pitchFamily="49" charset="0"/>
              </a:rPr>
              <a:t>	t3 = j &lt; n</a:t>
            </a:r>
            <a:br>
              <a:rPr lang="en-US" altLang="en-US" sz="2400" b="1">
                <a:latin typeface="Courier New" panose="02070309020205020404" pitchFamily="49" charset="0"/>
              </a:rPr>
            </a:br>
            <a:r>
              <a:rPr lang="en-US" altLang="en-US" sz="2400" b="1">
                <a:latin typeface="Courier New" panose="02070309020205020404" pitchFamily="49" charset="0"/>
              </a:rPr>
              <a:t>	if t3 goto L0</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	j = t1 + 3</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L0: 	t6 = a[j]</a:t>
            </a:r>
            <a:br>
              <a:rPr lang="en-US" altLang="en-US" sz="2400" b="1">
                <a:latin typeface="Courier New" panose="02070309020205020404" pitchFamily="49" charset="0"/>
              </a:rPr>
            </a:br>
            <a:r>
              <a:rPr lang="en-US" altLang="en-US" sz="2400" b="1">
                <a:latin typeface="Courier New" panose="02070309020205020404" pitchFamily="49" charset="0"/>
              </a:rPr>
              <a:t>	return t6</a:t>
            </a:r>
          </a:p>
        </p:txBody>
      </p:sp>
      <p:sp>
        <p:nvSpPr>
          <p:cNvPr id="56325" name="灯片编号占位符 5">
            <a:extLst>
              <a:ext uri="{FF2B5EF4-FFF2-40B4-BE49-F238E27FC236}">
                <a16:creationId xmlns:a16="http://schemas.microsoft.com/office/drawing/2014/main" id="{1D579538-97A6-00E3-4798-A79348C76A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D54F8BB-8108-4A9A-BFCE-C0E436E712A7}" type="slidenum">
              <a:rPr lang="zh-CN" altLang="en-US" sz="1400"/>
              <a:pPr>
                <a:spcBef>
                  <a:spcPct val="0"/>
                </a:spcBef>
                <a:buClrTx/>
                <a:buSzTx/>
                <a:buFontTx/>
                <a:buNone/>
              </a:pPr>
              <a:t>40</a:t>
            </a:fld>
            <a:endParaRPr lang="en-US" altLang="zh-CN" sz="1400"/>
          </a:p>
        </p:txBody>
      </p:sp>
    </p:spTree>
  </p:cSld>
  <p:clrMapOvr>
    <a:masterClrMapping/>
  </p:clrMapOvr>
  <p:transition advClick="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3EE3D0B5-6DA0-5363-A126-883FAC401EAC}"/>
              </a:ext>
            </a:extLst>
          </p:cNvPr>
          <p:cNvSpPr>
            <a:spLocks noGrp="1" noChangeArrowheads="1"/>
          </p:cNvSpPr>
          <p:nvPr>
            <p:ph type="title"/>
          </p:nvPr>
        </p:nvSpPr>
        <p:spPr>
          <a:xfrm>
            <a:off x="2711450" y="476250"/>
            <a:ext cx="7456488" cy="1169988"/>
          </a:xfrm>
        </p:spPr>
        <p:txBody>
          <a:bodyPr/>
          <a:lstStyle/>
          <a:p>
            <a:pPr eaLnBrk="1" hangingPunct="1"/>
            <a:r>
              <a:rPr lang="zh-CN" altLang="en-US"/>
              <a:t>代码优化</a:t>
            </a:r>
          </a:p>
        </p:txBody>
      </p:sp>
      <p:sp>
        <p:nvSpPr>
          <p:cNvPr id="57346" name="Text Box 3">
            <a:extLst>
              <a:ext uri="{FF2B5EF4-FFF2-40B4-BE49-F238E27FC236}">
                <a16:creationId xmlns:a16="http://schemas.microsoft.com/office/drawing/2014/main" id="{0A683CE4-25B9-DC87-08D3-65545EB5A6AF}"/>
              </a:ext>
            </a:extLst>
          </p:cNvPr>
          <p:cNvSpPr txBox="1">
            <a:spLocks noChangeArrowheads="1"/>
          </p:cNvSpPr>
          <p:nvPr/>
        </p:nvSpPr>
        <p:spPr bwMode="auto">
          <a:xfrm>
            <a:off x="2566988" y="2060576"/>
            <a:ext cx="731520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id1:= id2 + id3 * 60</a:t>
            </a:r>
          </a:p>
          <a:p>
            <a:pPr eaLnBrk="1" hangingPunct="1">
              <a:spcBef>
                <a:spcPct val="50000"/>
              </a:spcBef>
              <a:buClrTx/>
              <a:buSzTx/>
              <a:buFontTx/>
              <a:buNone/>
            </a:pPr>
            <a:r>
              <a:rPr kumimoji="1" lang="zh-CN" altLang="en-US" sz="2400">
                <a:latin typeface="Times New Roman" panose="02020603050405020304" pitchFamily="18" charset="0"/>
              </a:rPr>
              <a:t>(1)	(</a:t>
            </a:r>
            <a:r>
              <a:rPr kumimoji="1" lang="en-US" altLang="zh-CN" sz="2400">
                <a:latin typeface="Times New Roman" panose="02020603050405020304" pitchFamily="18" charset="0"/>
              </a:rPr>
              <a:t>inttoreal	60	-	t1	)</a:t>
            </a:r>
          </a:p>
          <a:p>
            <a:pPr eaLnBrk="1" hangingPunct="1">
              <a:spcBef>
                <a:spcPct val="50000"/>
              </a:spcBef>
              <a:buClrTx/>
              <a:buSzTx/>
              <a:buFontTx/>
              <a:buNone/>
            </a:pPr>
            <a:r>
              <a:rPr kumimoji="1" lang="zh-CN" altLang="en-US" sz="2400">
                <a:latin typeface="Times New Roman" panose="02020603050405020304" pitchFamily="18" charset="0"/>
              </a:rPr>
              <a:t>(2)	(    *	            </a:t>
            </a:r>
            <a:r>
              <a:rPr kumimoji="1" lang="en-US" altLang="zh-CN" sz="2400">
                <a:latin typeface="Times New Roman" panose="02020603050405020304" pitchFamily="18" charset="0"/>
              </a:rPr>
              <a:t>id3	t1	t2	)</a:t>
            </a:r>
          </a:p>
          <a:p>
            <a:pPr eaLnBrk="1" hangingPunct="1">
              <a:spcBef>
                <a:spcPct val="50000"/>
              </a:spcBef>
              <a:buClrTx/>
              <a:buSzTx/>
              <a:buFontTx/>
              <a:buNone/>
            </a:pPr>
            <a:r>
              <a:rPr kumimoji="1" lang="zh-CN" altLang="en-US" sz="2400">
                <a:latin typeface="Times New Roman" panose="02020603050405020304" pitchFamily="18" charset="0"/>
              </a:rPr>
              <a:t>(3)	(    +	</a:t>
            </a:r>
            <a:r>
              <a:rPr kumimoji="1" lang="en-US" altLang="zh-CN" sz="2400">
                <a:latin typeface="Times New Roman" panose="02020603050405020304" pitchFamily="18" charset="0"/>
              </a:rPr>
              <a:t>	id2	t2	t3	)</a:t>
            </a:r>
          </a:p>
          <a:p>
            <a:pPr eaLnBrk="1" hangingPunct="1">
              <a:spcBef>
                <a:spcPct val="50000"/>
              </a:spcBef>
              <a:buClrTx/>
              <a:buSzTx/>
              <a:buFontTx/>
              <a:buNone/>
            </a:pPr>
            <a:r>
              <a:rPr kumimoji="1" lang="zh-CN" altLang="en-US" sz="2400">
                <a:latin typeface="Times New Roman" panose="02020603050405020304" pitchFamily="18" charset="0"/>
              </a:rPr>
              <a:t>(4)	(    :=	</a:t>
            </a:r>
            <a:r>
              <a:rPr kumimoji="1" lang="en-US" altLang="zh-CN" sz="2400">
                <a:latin typeface="Times New Roman" panose="02020603050405020304" pitchFamily="18" charset="0"/>
              </a:rPr>
              <a:t>	t3	-	id1	)</a:t>
            </a:r>
          </a:p>
          <a:p>
            <a:pPr eaLnBrk="1" hangingPunct="1">
              <a:spcBef>
                <a:spcPct val="50000"/>
              </a:spcBef>
              <a:buClrTx/>
              <a:buSzTx/>
              <a:buFontTx/>
              <a:buNone/>
            </a:pPr>
            <a:r>
              <a:rPr kumimoji="1" lang="zh-CN" altLang="zh-CN" sz="2400" b="1">
                <a:latin typeface="Times New Roman" panose="02020603050405020304" pitchFamily="18" charset="0"/>
                <a:sym typeface="Symbol" panose="05050102010706020507" pitchFamily="18" charset="2"/>
              </a:rPr>
              <a:t>           变换 </a:t>
            </a:r>
            <a:endParaRPr kumimoji="1" lang="zh-CN" altLang="zh-CN" sz="2400">
              <a:latin typeface="Times New Roman" panose="02020603050405020304" pitchFamily="18" charset="0"/>
            </a:endParaRPr>
          </a:p>
          <a:p>
            <a:pPr eaLnBrk="1" hangingPunct="1">
              <a:spcBef>
                <a:spcPct val="50000"/>
              </a:spcBef>
              <a:buClrTx/>
              <a:buSzTx/>
              <a:buFontTx/>
              <a:buNone/>
            </a:pPr>
            <a:r>
              <a:rPr kumimoji="1" lang="zh-CN" altLang="en-US" sz="2400">
                <a:latin typeface="Times New Roman" panose="02020603050405020304" pitchFamily="18" charset="0"/>
              </a:rPr>
              <a:t>           （1） (    *	</a:t>
            </a:r>
            <a:r>
              <a:rPr kumimoji="1" lang="en-US" altLang="zh-CN" sz="2400">
                <a:latin typeface="Times New Roman" panose="02020603050405020304" pitchFamily="18" charset="0"/>
              </a:rPr>
              <a:t>id3	60.0	t1	)</a:t>
            </a:r>
          </a:p>
          <a:p>
            <a:pPr eaLnBrk="1" hangingPunct="1">
              <a:spcBef>
                <a:spcPct val="50000"/>
              </a:spcBef>
              <a:buClrTx/>
              <a:buSzTx/>
              <a:buFontTx/>
              <a:buNone/>
            </a:pPr>
            <a:r>
              <a:rPr kumimoji="1" lang="zh-CN" altLang="en-US" sz="2400">
                <a:latin typeface="Times New Roman" panose="02020603050405020304" pitchFamily="18" charset="0"/>
              </a:rPr>
              <a:t>            ( 2）（   +	 </a:t>
            </a:r>
            <a:r>
              <a:rPr kumimoji="1" lang="en-US" altLang="zh-CN" sz="2400">
                <a:latin typeface="Times New Roman" panose="02020603050405020304" pitchFamily="18" charset="0"/>
              </a:rPr>
              <a:t>id2 	t1	id1	)</a:t>
            </a:r>
          </a:p>
        </p:txBody>
      </p:sp>
      <p:sp>
        <p:nvSpPr>
          <p:cNvPr id="57347" name="灯片编号占位符 3">
            <a:extLst>
              <a:ext uri="{FF2B5EF4-FFF2-40B4-BE49-F238E27FC236}">
                <a16:creationId xmlns:a16="http://schemas.microsoft.com/office/drawing/2014/main" id="{C266777C-CAC2-1523-30FC-D63288CF6F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D54EA8E-3889-4215-B008-521563FA7F5B}" type="slidenum">
              <a:rPr lang="zh-CN" altLang="en-US" sz="1400"/>
              <a:pPr>
                <a:spcBef>
                  <a:spcPct val="0"/>
                </a:spcBef>
                <a:buClrTx/>
                <a:buSzTx/>
                <a:buFontTx/>
                <a:buNone/>
              </a:pPr>
              <a:t>41</a:t>
            </a:fld>
            <a:endParaRPr lang="en-US" altLang="zh-CN" sz="1400"/>
          </a:p>
        </p:txBody>
      </p:sp>
    </p:spTree>
  </p:cSld>
  <p:clrMapOvr>
    <a:masterClrMapping/>
  </p:clrMapOvr>
  <p:transition advClick="0"/>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D5027B36-0F29-21F0-5B21-19E5FC461EE0}"/>
              </a:ext>
            </a:extLst>
          </p:cNvPr>
          <p:cNvSpPr>
            <a:spLocks noGrp="1" noChangeArrowheads="1"/>
          </p:cNvSpPr>
          <p:nvPr>
            <p:ph type="title"/>
          </p:nvPr>
        </p:nvSpPr>
        <p:spPr>
          <a:xfrm>
            <a:off x="2495550" y="404814"/>
            <a:ext cx="7632700" cy="1201737"/>
          </a:xfrm>
        </p:spPr>
        <p:txBody>
          <a:bodyPr/>
          <a:lstStyle/>
          <a:p>
            <a:pPr eaLnBrk="1" hangingPunct="1"/>
            <a:r>
              <a:rPr lang="en-US" altLang="zh-CN" sz="4000"/>
              <a:t>目标</a:t>
            </a:r>
            <a:r>
              <a:rPr lang="zh-CN" altLang="en-US" sz="4000"/>
              <a:t>代码生成</a:t>
            </a:r>
            <a:br>
              <a:rPr lang="en-US" altLang="zh-CN" sz="4000"/>
            </a:br>
            <a:r>
              <a:rPr lang="en-US" altLang="en-US" sz="4000"/>
              <a:t>Object code generation</a:t>
            </a:r>
          </a:p>
        </p:txBody>
      </p:sp>
      <p:sp>
        <p:nvSpPr>
          <p:cNvPr id="58370" name="Rectangle 3">
            <a:extLst>
              <a:ext uri="{FF2B5EF4-FFF2-40B4-BE49-F238E27FC236}">
                <a16:creationId xmlns:a16="http://schemas.microsoft.com/office/drawing/2014/main" id="{972BC692-9269-2ACC-53B0-8108F8503E89}"/>
              </a:ext>
            </a:extLst>
          </p:cNvPr>
          <p:cNvSpPr>
            <a:spLocks noGrp="1" noChangeArrowheads="1"/>
          </p:cNvSpPr>
          <p:nvPr>
            <p:ph type="body" idx="1"/>
          </p:nvPr>
        </p:nvSpPr>
        <p:spPr>
          <a:xfrm>
            <a:off x="2424113" y="1773238"/>
            <a:ext cx="7772400" cy="4824412"/>
          </a:xfrm>
        </p:spPr>
        <p:txBody>
          <a:bodyPr/>
          <a:lstStyle/>
          <a:p>
            <a:pPr eaLnBrk="1" hangingPunct="1"/>
            <a:r>
              <a:rPr lang="en-US" altLang="en-US"/>
              <a:t>Example: a in </a:t>
            </a:r>
            <a:r>
              <a:rPr lang="en-US" altLang="zh-CN"/>
              <a:t>R</a:t>
            </a:r>
            <a:r>
              <a:rPr lang="en-US" altLang="en-US"/>
              <a:t>0, i in </a:t>
            </a:r>
            <a:r>
              <a:rPr lang="en-US" altLang="zh-CN"/>
              <a:t>R</a:t>
            </a:r>
            <a:r>
              <a:rPr lang="en-US" altLang="en-US"/>
              <a:t>1, n in </a:t>
            </a:r>
            <a:r>
              <a:rPr lang="en-US" altLang="zh-CN"/>
              <a:t>R</a:t>
            </a:r>
            <a:r>
              <a:rPr lang="en-US" altLang="en-US"/>
              <a:t>2</a:t>
            </a:r>
          </a:p>
        </p:txBody>
      </p:sp>
      <p:sp>
        <p:nvSpPr>
          <p:cNvPr id="58371" name="Text Box 4">
            <a:extLst>
              <a:ext uri="{FF2B5EF4-FFF2-40B4-BE49-F238E27FC236}">
                <a16:creationId xmlns:a16="http://schemas.microsoft.com/office/drawing/2014/main" id="{954CD73B-48EA-D9D6-9ED2-DF1A1415EC8A}"/>
              </a:ext>
            </a:extLst>
          </p:cNvPr>
          <p:cNvSpPr txBox="1">
            <a:spLocks noChangeArrowheads="1"/>
          </p:cNvSpPr>
          <p:nvPr/>
        </p:nvSpPr>
        <p:spPr bwMode="auto">
          <a:xfrm>
            <a:off x="2711450" y="2636839"/>
            <a:ext cx="3240088" cy="3786187"/>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400" b="1">
                <a:latin typeface="Courier New" panose="02070309020205020404" pitchFamily="49" charset="0"/>
              </a:rPr>
              <a:t>t1 = 2 * i</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j = t1 + 1</a:t>
            </a:r>
            <a:br>
              <a:rPr lang="en-US" altLang="en-US" sz="2400" b="1">
                <a:latin typeface="Courier New" panose="02070309020205020404" pitchFamily="49" charset="0"/>
              </a:rPr>
            </a:br>
            <a:r>
              <a:rPr lang="en-US" altLang="en-US" sz="2400" b="1">
                <a:latin typeface="Courier New" panose="02070309020205020404" pitchFamily="49" charset="0"/>
              </a:rPr>
              <a:t>t3 = j &lt; n</a:t>
            </a:r>
            <a:br>
              <a:rPr lang="en-US" altLang="en-US" sz="2400" b="1">
                <a:latin typeface="Courier New" panose="02070309020205020404" pitchFamily="49" charset="0"/>
              </a:rPr>
            </a:br>
            <a:r>
              <a:rPr lang="en-US" altLang="en-US" sz="2400" b="1">
                <a:latin typeface="Courier New" panose="02070309020205020404" pitchFamily="49" charset="0"/>
              </a:rPr>
              <a:t>if t3 goto L0</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j = t1 + 3</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L0: 	t6 = a[j]</a:t>
            </a:r>
            <a:br>
              <a:rPr lang="en-US" altLang="en-US" sz="2400" b="1">
                <a:latin typeface="Courier New" panose="02070309020205020404" pitchFamily="49" charset="0"/>
              </a:rPr>
            </a:br>
            <a:r>
              <a:rPr lang="en-US" altLang="en-US" sz="2400" b="1">
                <a:latin typeface="Courier New" panose="02070309020205020404" pitchFamily="49" charset="0"/>
              </a:rPr>
              <a:t>	return t6</a:t>
            </a:r>
          </a:p>
        </p:txBody>
      </p:sp>
      <p:sp>
        <p:nvSpPr>
          <p:cNvPr id="58372" name="Text Box 5">
            <a:extLst>
              <a:ext uri="{FF2B5EF4-FFF2-40B4-BE49-F238E27FC236}">
                <a16:creationId xmlns:a16="http://schemas.microsoft.com/office/drawing/2014/main" id="{7BB2A447-2FB4-14A9-C6F3-45AE13EF9028}"/>
              </a:ext>
            </a:extLst>
          </p:cNvPr>
          <p:cNvSpPr txBox="1">
            <a:spLocks noChangeArrowheads="1"/>
          </p:cNvSpPr>
          <p:nvPr/>
        </p:nvSpPr>
        <p:spPr bwMode="auto">
          <a:xfrm>
            <a:off x="6167438" y="2565401"/>
            <a:ext cx="3816350" cy="393382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Tx/>
              <a:buSzTx/>
              <a:buFontTx/>
              <a:buNone/>
            </a:pPr>
            <a:r>
              <a:rPr lang="en-US" altLang="en-US" sz="2400" b="1">
                <a:latin typeface="Courier New" panose="02070309020205020404" pitchFamily="49" charset="0"/>
              </a:rPr>
              <a:t>	sll </a:t>
            </a:r>
            <a:r>
              <a:rPr lang="en-US" altLang="zh-CN" sz="2400" b="1">
                <a:latin typeface="Courier New" panose="02070309020205020404" pitchFamily="49" charset="0"/>
              </a:rPr>
              <a:t>R</a:t>
            </a:r>
            <a:r>
              <a:rPr lang="en-US" altLang="en-US" sz="2400" b="1">
                <a:latin typeface="Courier New" panose="02070309020205020404" pitchFamily="49" charset="0"/>
              </a:rPr>
              <a:t>1, </a:t>
            </a:r>
            <a:r>
              <a:rPr lang="en-US" altLang="zh-CN" sz="2400" b="1">
                <a:latin typeface="Courier New" panose="02070309020205020404" pitchFamily="49" charset="0"/>
              </a:rPr>
              <a:t>2</a:t>
            </a:r>
            <a:r>
              <a:rPr lang="en-US" altLang="en-US" sz="2400" b="1">
                <a:latin typeface="Courier New" panose="02070309020205020404" pitchFamily="49" charset="0"/>
              </a:rPr>
              <a:t>, </a:t>
            </a:r>
            <a:r>
              <a:rPr lang="en-US" altLang="zh-CN" sz="2400" b="1">
                <a:latin typeface="Courier New" panose="02070309020205020404" pitchFamily="49" charset="0"/>
              </a:rPr>
              <a:t>R</a:t>
            </a:r>
            <a:r>
              <a:rPr lang="en-US" altLang="en-US" sz="2400" b="1">
                <a:latin typeface="Courier New" panose="02070309020205020404" pitchFamily="49" charset="0"/>
              </a:rPr>
              <a:t>1</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	add </a:t>
            </a:r>
            <a:r>
              <a:rPr lang="en-US" altLang="zh-CN" sz="2400" b="1">
                <a:latin typeface="Courier New" panose="02070309020205020404" pitchFamily="49" charset="0"/>
              </a:rPr>
              <a:t>R</a:t>
            </a:r>
            <a:r>
              <a:rPr lang="en-US" altLang="en-US" sz="2400" b="1">
                <a:latin typeface="Courier New" panose="02070309020205020404" pitchFamily="49" charset="0"/>
              </a:rPr>
              <a:t>1, 1, </a:t>
            </a:r>
            <a:r>
              <a:rPr lang="en-US" altLang="zh-CN" sz="2400" b="1">
                <a:latin typeface="Courier New" panose="02070309020205020404" pitchFamily="49" charset="0"/>
              </a:rPr>
              <a:t>J</a:t>
            </a:r>
            <a:br>
              <a:rPr lang="en-US" altLang="en-US" sz="2400" b="1">
                <a:latin typeface="Courier New" panose="02070309020205020404" pitchFamily="49" charset="0"/>
              </a:rPr>
            </a:br>
            <a:r>
              <a:rPr lang="en-US" altLang="en-US" sz="2400" b="1">
                <a:latin typeface="Courier New" panose="02070309020205020404" pitchFamily="49" charset="0"/>
              </a:rPr>
              <a:t>	cmp </a:t>
            </a:r>
            <a:r>
              <a:rPr lang="en-US" altLang="zh-CN" sz="2400" b="1">
                <a:latin typeface="Courier New" panose="02070309020205020404" pitchFamily="49" charset="0"/>
              </a:rPr>
              <a:t>J</a:t>
            </a:r>
            <a:r>
              <a:rPr lang="en-US" altLang="en-US" sz="2400" b="1">
                <a:latin typeface="Courier New" panose="02070309020205020404" pitchFamily="49" charset="0"/>
              </a:rPr>
              <a:t>,</a:t>
            </a:r>
            <a:r>
              <a:rPr lang="en-US" altLang="zh-CN" sz="2400" b="1">
                <a:latin typeface="Courier New" panose="02070309020205020404" pitchFamily="49" charset="0"/>
              </a:rPr>
              <a:t>R</a:t>
            </a:r>
            <a:r>
              <a:rPr lang="en-US" altLang="en-US" sz="2400" b="1">
                <a:latin typeface="Courier New" panose="02070309020205020404" pitchFamily="49" charset="0"/>
              </a:rPr>
              <a:t>2</a:t>
            </a:r>
            <a:br>
              <a:rPr lang="en-US" altLang="en-US" sz="2400" b="1">
                <a:latin typeface="Courier New" panose="02070309020205020404" pitchFamily="49" charset="0"/>
              </a:rPr>
            </a:br>
            <a:r>
              <a:rPr lang="en-US" altLang="en-US" sz="2400" b="1">
                <a:latin typeface="Courier New" panose="02070309020205020404" pitchFamily="49" charset="0"/>
              </a:rPr>
              <a:t>	blt .LL3</a:t>
            </a:r>
            <a:br>
              <a:rPr lang="en-US" altLang="en-US" sz="2400" b="1">
                <a:latin typeface="Courier New" panose="02070309020205020404" pitchFamily="49" charset="0"/>
              </a:rPr>
            </a:br>
            <a:r>
              <a:rPr lang="en-US" altLang="en-US" sz="2400" b="1">
                <a:latin typeface="Courier New" panose="02070309020205020404" pitchFamily="49" charset="0"/>
              </a:rPr>
              <a:t>	</a:t>
            </a:r>
          </a:p>
          <a:p>
            <a:pPr eaLnBrk="1" hangingPunct="1">
              <a:buClrTx/>
              <a:buSzTx/>
              <a:buFontTx/>
              <a:buNone/>
            </a:pPr>
            <a:r>
              <a:rPr lang="en-US" altLang="en-US" sz="2400" b="1">
                <a:latin typeface="Courier New" panose="02070309020205020404" pitchFamily="49" charset="0"/>
              </a:rPr>
              <a:t>	add </a:t>
            </a:r>
            <a:r>
              <a:rPr lang="en-US" altLang="zh-CN" sz="2400" b="1">
                <a:latin typeface="Courier New" panose="02070309020205020404" pitchFamily="49" charset="0"/>
              </a:rPr>
              <a:t>R</a:t>
            </a:r>
            <a:r>
              <a:rPr lang="en-US" altLang="en-US" sz="2400" b="1">
                <a:latin typeface="Courier New" panose="02070309020205020404" pitchFamily="49" charset="0"/>
              </a:rPr>
              <a:t>1, 3, </a:t>
            </a:r>
            <a:r>
              <a:rPr lang="en-US" altLang="zh-CN" sz="2400" b="1">
                <a:latin typeface="Courier New" panose="02070309020205020404" pitchFamily="49" charset="0"/>
              </a:rPr>
              <a:t>J</a:t>
            </a:r>
            <a:br>
              <a:rPr lang="en-US" altLang="en-US" sz="2400" b="1">
                <a:latin typeface="Courier New" panose="02070309020205020404" pitchFamily="49" charset="0"/>
              </a:rPr>
            </a:br>
            <a:r>
              <a:rPr lang="en-US" altLang="en-US" sz="2400" b="1">
                <a:latin typeface="Courier New" panose="02070309020205020404" pitchFamily="49" charset="0"/>
              </a:rPr>
              <a:t>	</a:t>
            </a:r>
            <a:br>
              <a:rPr lang="en-US" altLang="en-US" sz="2400" b="1">
                <a:latin typeface="Courier New" panose="02070309020205020404" pitchFamily="49" charset="0"/>
              </a:rPr>
            </a:br>
            <a:r>
              <a:rPr lang="en-US" altLang="en-US" sz="2400" b="1">
                <a:latin typeface="Courier New" panose="02070309020205020404" pitchFamily="49" charset="0"/>
              </a:rPr>
              <a:t>.LL3: ld [</a:t>
            </a:r>
            <a:r>
              <a:rPr lang="en-US" altLang="zh-CN" sz="2400" b="1">
                <a:latin typeface="Courier New" panose="02070309020205020404" pitchFamily="49" charset="0"/>
              </a:rPr>
              <a:t>R</a:t>
            </a:r>
            <a:r>
              <a:rPr lang="en-US" altLang="en-US" sz="2400" b="1">
                <a:latin typeface="Courier New" panose="02070309020205020404" pitchFamily="49" charset="0"/>
              </a:rPr>
              <a:t>0</a:t>
            </a:r>
            <a:r>
              <a:rPr lang="en-US" altLang="zh-CN" sz="2400" b="1">
                <a:latin typeface="Courier New" panose="02070309020205020404" pitchFamily="49" charset="0"/>
              </a:rPr>
              <a:t>+J],</a:t>
            </a:r>
            <a:r>
              <a:rPr lang="en-US" altLang="en-US" sz="2400" b="1">
                <a:latin typeface="Courier New" panose="02070309020205020404" pitchFamily="49" charset="0"/>
              </a:rPr>
              <a:t> </a:t>
            </a:r>
            <a:r>
              <a:rPr lang="en-US" altLang="zh-CN" sz="2400" b="1">
                <a:solidFill>
                  <a:srgbClr val="FF0000"/>
                </a:solidFill>
                <a:latin typeface="Courier New" panose="02070309020205020404" pitchFamily="49" charset="0"/>
              </a:rPr>
              <a:t>Rt</a:t>
            </a:r>
          </a:p>
          <a:p>
            <a:pPr eaLnBrk="1" hangingPunct="1">
              <a:buClrTx/>
              <a:buSzTx/>
              <a:buFontTx/>
              <a:buNone/>
            </a:pPr>
            <a:r>
              <a:rPr lang="en-US" altLang="en-US" sz="2400" b="1">
                <a:solidFill>
                  <a:srgbClr val="FF0000"/>
                </a:solidFill>
                <a:latin typeface="Courier New" panose="02070309020205020404" pitchFamily="49" charset="0"/>
              </a:rPr>
              <a:t>      </a:t>
            </a:r>
            <a:r>
              <a:rPr lang="en-US" altLang="en-US" sz="2400" b="1">
                <a:solidFill>
                  <a:srgbClr val="FF0000"/>
                </a:solidFill>
                <a:latin typeface="Times New Roman" panose="02020603050405020304" pitchFamily="18" charset="0"/>
              </a:rPr>
              <a:t>ret</a:t>
            </a:r>
            <a:r>
              <a:rPr lang="en-US" altLang="zh-CN" sz="2400" b="1">
                <a:solidFill>
                  <a:srgbClr val="FF0000"/>
                </a:solidFill>
                <a:latin typeface="Times New Roman" panose="02020603050405020304" pitchFamily="18" charset="0"/>
              </a:rPr>
              <a:t>r</a:t>
            </a:r>
            <a:endParaRPr lang="en-US" altLang="en-US" sz="2400" b="1">
              <a:solidFill>
                <a:srgbClr val="FF0000"/>
              </a:solidFill>
              <a:latin typeface="Times New Roman" panose="02020603050405020304" pitchFamily="18" charset="0"/>
            </a:endParaRPr>
          </a:p>
        </p:txBody>
      </p:sp>
      <p:sp>
        <p:nvSpPr>
          <p:cNvPr id="58373" name="灯片编号占位符 5">
            <a:extLst>
              <a:ext uri="{FF2B5EF4-FFF2-40B4-BE49-F238E27FC236}">
                <a16:creationId xmlns:a16="http://schemas.microsoft.com/office/drawing/2014/main" id="{BF961CFE-1CA4-4B5B-24F6-B9F03EEBC4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9B4EAA0-3868-4375-82EB-0A9F7D7626E1}" type="slidenum">
              <a:rPr lang="zh-CN" altLang="en-US" sz="1400"/>
              <a:pPr>
                <a:spcBef>
                  <a:spcPct val="0"/>
                </a:spcBef>
                <a:buClrTx/>
                <a:buSzTx/>
                <a:buFontTx/>
                <a:buNone/>
              </a:pPr>
              <a:t>42</a:t>
            </a:fld>
            <a:endParaRPr lang="en-US" altLang="zh-CN" sz="1400"/>
          </a:p>
        </p:txBody>
      </p:sp>
    </p:spTree>
  </p:cSld>
  <p:clrMapOvr>
    <a:masterClrMapping/>
  </p:clrMapOvr>
  <p:transition advClick="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8BC195E6-EFC3-7C7E-1DB8-F27461F760C5}"/>
              </a:ext>
            </a:extLst>
          </p:cNvPr>
          <p:cNvSpPr>
            <a:spLocks noGrp="1" noChangeArrowheads="1"/>
          </p:cNvSpPr>
          <p:nvPr>
            <p:ph type="title"/>
          </p:nvPr>
        </p:nvSpPr>
        <p:spPr/>
        <p:txBody>
          <a:bodyPr/>
          <a:lstStyle/>
          <a:p>
            <a:pPr eaLnBrk="1" hangingPunct="1"/>
            <a:r>
              <a:rPr lang="zh-CN" altLang="en-US"/>
              <a:t>目标代码生成</a:t>
            </a:r>
          </a:p>
        </p:txBody>
      </p:sp>
      <p:sp>
        <p:nvSpPr>
          <p:cNvPr id="59394" name="Text Box 3">
            <a:extLst>
              <a:ext uri="{FF2B5EF4-FFF2-40B4-BE49-F238E27FC236}">
                <a16:creationId xmlns:a16="http://schemas.microsoft.com/office/drawing/2014/main" id="{55364095-BCC6-E5A2-8443-5D4178B3667D}"/>
              </a:ext>
            </a:extLst>
          </p:cNvPr>
          <p:cNvSpPr txBox="1">
            <a:spLocks noChangeArrowheads="1"/>
          </p:cNvSpPr>
          <p:nvPr/>
        </p:nvSpPr>
        <p:spPr bwMode="auto">
          <a:xfrm>
            <a:off x="2895600" y="1752600"/>
            <a:ext cx="4876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Times New Roman" panose="02020603050405020304" pitchFamily="18" charset="0"/>
              </a:rPr>
              <a:t>(*	</a:t>
            </a:r>
            <a:r>
              <a:rPr kumimoji="1" lang="zh-CN" altLang="zh-CN" sz="2400">
                <a:latin typeface="Times New Roman" panose="02020603050405020304" pitchFamily="18" charset="0"/>
              </a:rPr>
              <a:t>,	</a:t>
            </a:r>
            <a:r>
              <a:rPr kumimoji="1" lang="en-US" altLang="zh-CN" sz="2400">
                <a:latin typeface="Times New Roman" panose="02020603050405020304" pitchFamily="18" charset="0"/>
              </a:rPr>
              <a:t>id3	60.0	t1	)</a:t>
            </a:r>
          </a:p>
          <a:p>
            <a:pPr eaLnBrk="1" hangingPunct="1">
              <a:spcBef>
                <a:spcPct val="50000"/>
              </a:spcBef>
              <a:buClrTx/>
              <a:buSzTx/>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	id2	t1	id1	)</a:t>
            </a:r>
          </a:p>
        </p:txBody>
      </p:sp>
      <p:sp>
        <p:nvSpPr>
          <p:cNvPr id="59395" name="Text Box 4">
            <a:extLst>
              <a:ext uri="{FF2B5EF4-FFF2-40B4-BE49-F238E27FC236}">
                <a16:creationId xmlns:a16="http://schemas.microsoft.com/office/drawing/2014/main" id="{2F2FDC51-3665-9680-36EF-4EF86081AF80}"/>
              </a:ext>
            </a:extLst>
          </p:cNvPr>
          <p:cNvSpPr txBox="1">
            <a:spLocks noChangeArrowheads="1"/>
          </p:cNvSpPr>
          <p:nvPr/>
        </p:nvSpPr>
        <p:spPr bwMode="auto">
          <a:xfrm>
            <a:off x="3429000" y="3733800"/>
            <a:ext cx="3505200" cy="178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50000"/>
              </a:lnSpc>
              <a:spcBef>
                <a:spcPct val="50000"/>
              </a:spcBef>
              <a:buClrTx/>
              <a:buSzTx/>
              <a:buFontTx/>
              <a:buNone/>
            </a:pPr>
            <a:r>
              <a:rPr kumimoji="1" lang="en-US" altLang="en-US" sz="2400">
                <a:latin typeface="Times New Roman" panose="02020603050405020304" pitchFamily="18" charset="0"/>
              </a:rPr>
              <a:t>movf	id3,R2</a:t>
            </a:r>
          </a:p>
          <a:p>
            <a:pPr eaLnBrk="1" hangingPunct="1">
              <a:lnSpc>
                <a:spcPct val="50000"/>
              </a:lnSpc>
              <a:spcBef>
                <a:spcPct val="50000"/>
              </a:spcBef>
              <a:buClrTx/>
              <a:buSzTx/>
              <a:buFontTx/>
              <a:buNone/>
            </a:pPr>
            <a:r>
              <a:rPr kumimoji="1" lang="en-US" altLang="en-US" sz="2400">
                <a:latin typeface="Times New Roman" panose="02020603050405020304" pitchFamily="18" charset="0"/>
              </a:rPr>
              <a:t>mulf	#60.0,R2</a:t>
            </a:r>
          </a:p>
          <a:p>
            <a:pPr eaLnBrk="1" hangingPunct="1">
              <a:lnSpc>
                <a:spcPct val="50000"/>
              </a:lnSpc>
              <a:spcBef>
                <a:spcPct val="50000"/>
              </a:spcBef>
              <a:buClrTx/>
              <a:buSzTx/>
              <a:buFontTx/>
              <a:buNone/>
            </a:pPr>
            <a:r>
              <a:rPr kumimoji="1" lang="en-US" altLang="en-US" sz="2400">
                <a:latin typeface="Times New Roman" panose="02020603050405020304" pitchFamily="18" charset="0"/>
              </a:rPr>
              <a:t>movf	id2,R1</a:t>
            </a:r>
          </a:p>
          <a:p>
            <a:pPr eaLnBrk="1" hangingPunct="1">
              <a:lnSpc>
                <a:spcPct val="50000"/>
              </a:lnSpc>
              <a:spcBef>
                <a:spcPct val="50000"/>
              </a:spcBef>
              <a:buClrTx/>
              <a:buSzTx/>
              <a:buFontTx/>
              <a:buNone/>
            </a:pPr>
            <a:r>
              <a:rPr kumimoji="1" lang="en-US" altLang="en-US" sz="2400">
                <a:latin typeface="Times New Roman" panose="02020603050405020304" pitchFamily="18" charset="0"/>
              </a:rPr>
              <a:t>addf	R2,R1</a:t>
            </a:r>
          </a:p>
          <a:p>
            <a:pPr eaLnBrk="1" hangingPunct="1">
              <a:lnSpc>
                <a:spcPct val="50000"/>
              </a:lnSpc>
              <a:spcBef>
                <a:spcPct val="50000"/>
              </a:spcBef>
              <a:buClrTx/>
              <a:buSzTx/>
              <a:buFontTx/>
              <a:buNone/>
            </a:pPr>
            <a:r>
              <a:rPr kumimoji="1" lang="en-US" altLang="en-US" sz="2400">
                <a:latin typeface="Times New Roman" panose="02020603050405020304" pitchFamily="18" charset="0"/>
              </a:rPr>
              <a:t>movf	R1,id1</a:t>
            </a:r>
            <a:endParaRPr kumimoji="1" lang="en-US" altLang="zh-CN" sz="2400">
              <a:latin typeface="Times New Roman" panose="02020603050405020304" pitchFamily="18" charset="0"/>
            </a:endParaRPr>
          </a:p>
        </p:txBody>
      </p:sp>
      <p:sp>
        <p:nvSpPr>
          <p:cNvPr id="59396" name="Line 5">
            <a:extLst>
              <a:ext uri="{FF2B5EF4-FFF2-40B4-BE49-F238E27FC236}">
                <a16:creationId xmlns:a16="http://schemas.microsoft.com/office/drawing/2014/main" id="{3FDED4AA-B1A5-FADD-C2DF-BDE9D904B3EA}"/>
              </a:ext>
            </a:extLst>
          </p:cNvPr>
          <p:cNvSpPr>
            <a:spLocks noChangeShapeType="1"/>
          </p:cNvSpPr>
          <p:nvPr/>
        </p:nvSpPr>
        <p:spPr bwMode="auto">
          <a:xfrm>
            <a:off x="4495800" y="2819400"/>
            <a:ext cx="0" cy="838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397" name="灯片编号占位符 5">
            <a:extLst>
              <a:ext uri="{FF2B5EF4-FFF2-40B4-BE49-F238E27FC236}">
                <a16:creationId xmlns:a16="http://schemas.microsoft.com/office/drawing/2014/main" id="{21994B83-891A-51CC-F3CF-9761D58AF7D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AE45180-A646-4BDB-8DE1-619986910E6C}" type="slidenum">
              <a:rPr lang="zh-CN" altLang="en-US" sz="1400"/>
              <a:pPr>
                <a:spcBef>
                  <a:spcPct val="0"/>
                </a:spcBef>
                <a:buClrTx/>
                <a:buSzTx/>
                <a:buFontTx/>
                <a:buNone/>
              </a:pPr>
              <a:t>43</a:t>
            </a:fld>
            <a:endParaRPr lang="en-US" altLang="zh-CN" sz="1400"/>
          </a:p>
        </p:txBody>
      </p:sp>
    </p:spTree>
  </p:cSld>
  <p:clrMapOvr>
    <a:masterClrMapping/>
  </p:clrMapOvr>
  <p:transition advClick="0"/>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73417E3F-B387-6BC7-4D67-3002752CD601}"/>
              </a:ext>
            </a:extLst>
          </p:cNvPr>
          <p:cNvSpPr>
            <a:spLocks noGrp="1" noChangeArrowheads="1"/>
          </p:cNvSpPr>
          <p:nvPr>
            <p:ph type="title"/>
          </p:nvPr>
        </p:nvSpPr>
        <p:spPr>
          <a:xfrm>
            <a:off x="2711450" y="1125539"/>
            <a:ext cx="7613650" cy="574675"/>
          </a:xfrm>
        </p:spPr>
        <p:txBody>
          <a:bodyPr/>
          <a:lstStyle/>
          <a:p>
            <a:pPr eaLnBrk="1" hangingPunct="1"/>
            <a:r>
              <a:rPr lang="zh-CN" altLang="en-US" sz="4000"/>
              <a:t>编译程序的工作</a:t>
            </a:r>
          </a:p>
        </p:txBody>
      </p:sp>
      <p:sp>
        <p:nvSpPr>
          <p:cNvPr id="60418" name="Rectangle 3">
            <a:extLst>
              <a:ext uri="{FF2B5EF4-FFF2-40B4-BE49-F238E27FC236}">
                <a16:creationId xmlns:a16="http://schemas.microsoft.com/office/drawing/2014/main" id="{9959EF09-05FA-37C2-3432-1CFC6843BB52}"/>
              </a:ext>
            </a:extLst>
          </p:cNvPr>
          <p:cNvSpPr>
            <a:spLocks noGrp="1" noChangeArrowheads="1"/>
          </p:cNvSpPr>
          <p:nvPr>
            <p:ph type="body" idx="1"/>
          </p:nvPr>
        </p:nvSpPr>
        <p:spPr>
          <a:xfrm>
            <a:off x="2566988" y="1916113"/>
            <a:ext cx="7777162" cy="4826000"/>
          </a:xfrm>
        </p:spPr>
        <p:txBody>
          <a:bodyPr/>
          <a:lstStyle/>
          <a:p>
            <a:pPr eaLnBrk="1" hangingPunct="1">
              <a:lnSpc>
                <a:spcPct val="80000"/>
              </a:lnSpc>
            </a:pPr>
            <a:r>
              <a:rPr lang="zh-CN" altLang="en-US" sz="2800" b="1"/>
              <a:t>分析</a:t>
            </a:r>
            <a:r>
              <a:rPr lang="en-US" altLang="zh-CN" sz="2800" b="1"/>
              <a:t>(analysis)</a:t>
            </a:r>
            <a:r>
              <a:rPr lang="zh-CN" altLang="en-US" sz="2800" b="1"/>
              <a:t>和综合(</a:t>
            </a:r>
            <a:r>
              <a:rPr lang="en-US" altLang="zh-CN" sz="2800" b="1"/>
              <a:t>synthesis)</a:t>
            </a:r>
          </a:p>
          <a:p>
            <a:pPr lvl="1" eaLnBrk="1" hangingPunct="1">
              <a:lnSpc>
                <a:spcPct val="80000"/>
              </a:lnSpc>
            </a:pPr>
            <a:r>
              <a:rPr lang="zh-CN" altLang="en-US"/>
              <a:t>源程序的分析</a:t>
            </a:r>
          </a:p>
          <a:p>
            <a:pPr lvl="2" eaLnBrk="1" hangingPunct="1">
              <a:lnSpc>
                <a:spcPct val="80000"/>
              </a:lnSpc>
            </a:pPr>
            <a:r>
              <a:rPr lang="zh-CN" altLang="en-US"/>
              <a:t>线性分析、层次分析、语义分析</a:t>
            </a:r>
          </a:p>
          <a:p>
            <a:pPr lvl="1" eaLnBrk="1" hangingPunct="1">
              <a:lnSpc>
                <a:spcPct val="80000"/>
              </a:lnSpc>
            </a:pPr>
            <a:r>
              <a:rPr lang="zh-CN" altLang="en-US"/>
              <a:t>目标程序的综合</a:t>
            </a:r>
          </a:p>
          <a:p>
            <a:pPr eaLnBrk="1" hangingPunct="1">
              <a:lnSpc>
                <a:spcPct val="80000"/>
              </a:lnSpc>
            </a:pPr>
            <a:r>
              <a:rPr lang="zh-CN" altLang="en-US" sz="2800" b="1"/>
              <a:t>编译阶段的划分前端（</a:t>
            </a:r>
            <a:r>
              <a:rPr lang="en-US" altLang="en-US" sz="2800" b="1"/>
              <a:t>front end</a:t>
            </a:r>
            <a:r>
              <a:rPr lang="en-US" altLang="zh-CN" sz="2800" b="1"/>
              <a:t>）</a:t>
            </a:r>
            <a:r>
              <a:rPr lang="zh-CN" altLang="en-US" sz="2800" b="1"/>
              <a:t>和后端（</a:t>
            </a:r>
            <a:r>
              <a:rPr lang="en-US" altLang="en-US" sz="2800" b="1"/>
              <a:t>back end</a:t>
            </a:r>
            <a:r>
              <a:rPr lang="en-US" altLang="zh-CN" sz="2800" b="1"/>
              <a:t>）</a:t>
            </a:r>
            <a:r>
              <a:rPr lang="zh-CN" altLang="en-US" sz="2800" b="1"/>
              <a:t>－</a:t>
            </a:r>
          </a:p>
          <a:p>
            <a:pPr eaLnBrk="1" hangingPunct="1">
              <a:lnSpc>
                <a:spcPct val="80000"/>
              </a:lnSpc>
              <a:buFont typeface="Wingdings" panose="05000000000000000000" pitchFamily="2" charset="2"/>
              <a:buNone/>
            </a:pPr>
            <a:r>
              <a:rPr lang="zh-CN" altLang="en-US"/>
              <a:t>    </a:t>
            </a:r>
            <a:r>
              <a:rPr lang="en-US" altLang="zh-CN">
                <a:latin typeface="Arial" panose="020B0604020202020204" pitchFamily="34" charset="0"/>
              </a:rPr>
              <a:t>—</a:t>
            </a:r>
            <a:r>
              <a:rPr lang="en-US" altLang="zh-CN"/>
              <a:t> </a:t>
            </a:r>
            <a:r>
              <a:rPr lang="zh-CN" altLang="en-US" sz="2400"/>
              <a:t>编译的前端</a:t>
            </a:r>
          </a:p>
          <a:p>
            <a:pPr eaLnBrk="1" hangingPunct="1">
              <a:lnSpc>
                <a:spcPct val="80000"/>
              </a:lnSpc>
              <a:buFont typeface="Wingdings" panose="05000000000000000000" pitchFamily="2" charset="2"/>
              <a:buNone/>
            </a:pPr>
            <a:r>
              <a:rPr lang="zh-CN" altLang="en-US" sz="2400"/>
              <a:t>           与源语言有关但与目标机无关的那些部分组成</a:t>
            </a:r>
          </a:p>
          <a:p>
            <a:pPr eaLnBrk="1" hangingPunct="1">
              <a:lnSpc>
                <a:spcPct val="80000"/>
              </a:lnSpc>
              <a:buFont typeface="Wingdings" panose="05000000000000000000" pitchFamily="2" charset="2"/>
              <a:buNone/>
            </a:pPr>
            <a:r>
              <a:rPr lang="zh-CN" altLang="en-US"/>
              <a:t>    </a:t>
            </a:r>
            <a:r>
              <a:rPr lang="en-US" altLang="zh-CN">
                <a:latin typeface="Arial" panose="020B0604020202020204" pitchFamily="34" charset="0"/>
              </a:rPr>
              <a:t>—</a:t>
            </a:r>
            <a:r>
              <a:rPr lang="en-US" altLang="zh-CN"/>
              <a:t> </a:t>
            </a:r>
            <a:r>
              <a:rPr lang="zh-CN" altLang="en-US" sz="2400"/>
              <a:t>编译的后端</a:t>
            </a:r>
          </a:p>
          <a:p>
            <a:pPr eaLnBrk="1" hangingPunct="1">
              <a:lnSpc>
                <a:spcPct val="80000"/>
              </a:lnSpc>
              <a:buFont typeface="Wingdings" panose="05000000000000000000" pitchFamily="2" charset="2"/>
              <a:buNone/>
            </a:pPr>
            <a:r>
              <a:rPr lang="zh-CN" altLang="en-US" sz="2400"/>
              <a:t>           与目标机有关的那些部分组成</a:t>
            </a:r>
          </a:p>
          <a:p>
            <a:pPr eaLnBrk="1" hangingPunct="1">
              <a:lnSpc>
                <a:spcPct val="80000"/>
              </a:lnSpc>
            </a:pPr>
            <a:r>
              <a:rPr lang="zh-CN" altLang="en-US" sz="2400" b="1"/>
              <a:t>遍（趟）</a:t>
            </a:r>
            <a:r>
              <a:rPr lang="zh-CN" altLang="en-US" sz="2400"/>
              <a:t>从头到尾扫描源程序（各种形式）一</a:t>
            </a:r>
            <a:r>
              <a:rPr lang="zh-CN" altLang="en-US" sz="2400" b="1"/>
              <a:t>遍(</a:t>
            </a:r>
            <a:r>
              <a:rPr lang="en-US" altLang="zh-CN" sz="2400" b="1"/>
              <a:t>pass)</a:t>
            </a:r>
            <a:endParaRPr lang="zh-CN" altLang="zh-CN" sz="2400" b="1"/>
          </a:p>
        </p:txBody>
      </p:sp>
      <p:sp>
        <p:nvSpPr>
          <p:cNvPr id="60419" name="灯片编号占位符 3">
            <a:extLst>
              <a:ext uri="{FF2B5EF4-FFF2-40B4-BE49-F238E27FC236}">
                <a16:creationId xmlns:a16="http://schemas.microsoft.com/office/drawing/2014/main" id="{273A56D4-EF60-86D3-7038-4663ECD02C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EB0C207-4A6F-403D-8A2B-BD5AD44D3919}" type="slidenum">
              <a:rPr lang="zh-CN" altLang="en-US" sz="1400"/>
              <a:pPr>
                <a:spcBef>
                  <a:spcPct val="0"/>
                </a:spcBef>
                <a:buClrTx/>
                <a:buSzTx/>
                <a:buFontTx/>
                <a:buNone/>
              </a:pPr>
              <a:t>44</a:t>
            </a:fld>
            <a:endParaRPr lang="en-US" altLang="zh-CN" sz="1400"/>
          </a:p>
        </p:txBody>
      </p:sp>
    </p:spTree>
  </p:cSld>
  <p:clrMapOvr>
    <a:masterClrMapping/>
  </p:clrMapOvr>
  <p:transition advClick="0"/>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41" name="Picture 3">
            <a:extLst>
              <a:ext uri="{FF2B5EF4-FFF2-40B4-BE49-F238E27FC236}">
                <a16:creationId xmlns:a16="http://schemas.microsoft.com/office/drawing/2014/main" id="{D341AF32-6A97-685E-A9A7-1C6E808E42C9}"/>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063751" y="333376"/>
            <a:ext cx="8118475" cy="6048375"/>
          </a:xfrm>
        </p:spPr>
      </p:pic>
      <p:sp>
        <p:nvSpPr>
          <p:cNvPr id="61442" name="灯片编号占位符 2">
            <a:extLst>
              <a:ext uri="{FF2B5EF4-FFF2-40B4-BE49-F238E27FC236}">
                <a16:creationId xmlns:a16="http://schemas.microsoft.com/office/drawing/2014/main" id="{82804D81-E0B0-2EED-18F4-BB322F4042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7C48319B-B4BF-4A7F-8759-B098AED36CCA}" type="slidenum">
              <a:rPr lang="zh-CN" altLang="en-US" sz="1400"/>
              <a:pPr>
                <a:spcBef>
                  <a:spcPct val="0"/>
                </a:spcBef>
                <a:buClrTx/>
                <a:buSzTx/>
                <a:buFontTx/>
                <a:buNone/>
              </a:pPr>
              <a:t>45</a:t>
            </a:fld>
            <a:endParaRPr lang="en-US" altLang="zh-CN" sz="1400"/>
          </a:p>
        </p:txBody>
      </p:sp>
    </p:spTree>
  </p:cSld>
  <p:clrMapOvr>
    <a:masterClrMapping/>
  </p:clrMapOvr>
  <p:transition advClick="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a:extLst>
              <a:ext uri="{FF2B5EF4-FFF2-40B4-BE49-F238E27FC236}">
                <a16:creationId xmlns:a16="http://schemas.microsoft.com/office/drawing/2014/main" id="{9C5B0ECC-742D-51F4-7425-6C5DDC058BDD}"/>
              </a:ext>
            </a:extLst>
          </p:cNvPr>
          <p:cNvSpPr>
            <a:spLocks noGrp="1" noChangeArrowheads="1"/>
          </p:cNvSpPr>
          <p:nvPr>
            <p:ph type="title"/>
          </p:nvPr>
        </p:nvSpPr>
        <p:spPr>
          <a:xfrm>
            <a:off x="2711450" y="457200"/>
            <a:ext cx="7772400" cy="1143000"/>
          </a:xfrm>
        </p:spPr>
        <p:txBody>
          <a:bodyPr/>
          <a:lstStyle/>
          <a:p>
            <a:pPr eaLnBrk="1" hangingPunct="1"/>
            <a:r>
              <a:rPr lang="zh-CN" altLang="en-US"/>
              <a:t>编译程序结构(</a:t>
            </a:r>
            <a:r>
              <a:rPr lang="en-US" altLang="zh-CN"/>
              <a:t>components)</a:t>
            </a:r>
          </a:p>
        </p:txBody>
      </p:sp>
      <p:sp>
        <p:nvSpPr>
          <p:cNvPr id="62466" name="Rectangle 3">
            <a:extLst>
              <a:ext uri="{FF2B5EF4-FFF2-40B4-BE49-F238E27FC236}">
                <a16:creationId xmlns:a16="http://schemas.microsoft.com/office/drawing/2014/main" id="{81CEF4CC-635A-11A3-DB9A-B68EDC43C4F1}"/>
              </a:ext>
            </a:extLst>
          </p:cNvPr>
          <p:cNvSpPr>
            <a:spLocks noGrp="1" noChangeArrowheads="1"/>
          </p:cNvSpPr>
          <p:nvPr>
            <p:ph type="body" idx="1"/>
          </p:nvPr>
        </p:nvSpPr>
        <p:spPr>
          <a:xfrm>
            <a:off x="3484564" y="1844676"/>
            <a:ext cx="6859587" cy="4752975"/>
          </a:xfrm>
        </p:spPr>
        <p:txBody>
          <a:bodyPr/>
          <a:lstStyle/>
          <a:p>
            <a:pPr eaLnBrk="1" hangingPunct="1"/>
            <a:r>
              <a:rPr lang="zh-CN" altLang="en-US"/>
              <a:t>词法分析程序</a:t>
            </a:r>
          </a:p>
          <a:p>
            <a:pPr eaLnBrk="1" hangingPunct="1"/>
            <a:r>
              <a:rPr lang="zh-CN" altLang="en-US"/>
              <a:t>语法分析程序</a:t>
            </a:r>
          </a:p>
          <a:p>
            <a:pPr eaLnBrk="1" hangingPunct="1"/>
            <a:r>
              <a:rPr lang="zh-CN" altLang="en-US"/>
              <a:t>语义分析程序</a:t>
            </a:r>
          </a:p>
          <a:p>
            <a:pPr eaLnBrk="1" hangingPunct="1"/>
            <a:r>
              <a:rPr lang="zh-CN" altLang="en-US"/>
              <a:t>中间代码生成程序</a:t>
            </a:r>
          </a:p>
          <a:p>
            <a:pPr eaLnBrk="1" hangingPunct="1"/>
            <a:r>
              <a:rPr lang="zh-CN" altLang="en-US"/>
              <a:t>代码优化程序</a:t>
            </a:r>
          </a:p>
          <a:p>
            <a:pPr eaLnBrk="1" hangingPunct="1"/>
            <a:r>
              <a:rPr lang="zh-CN" altLang="en-US"/>
              <a:t>目标代码生成程序</a:t>
            </a:r>
          </a:p>
          <a:p>
            <a:pPr eaLnBrk="1" hangingPunct="1"/>
            <a:r>
              <a:rPr lang="zh-CN" altLang="en-US"/>
              <a:t>符号表管理程序</a:t>
            </a:r>
          </a:p>
          <a:p>
            <a:pPr eaLnBrk="1" hangingPunct="1"/>
            <a:r>
              <a:rPr lang="zh-CN" altLang="en-US"/>
              <a:t>出错处理程序</a:t>
            </a:r>
          </a:p>
        </p:txBody>
      </p:sp>
      <p:sp>
        <p:nvSpPr>
          <p:cNvPr id="62467" name="灯片编号占位符 3">
            <a:extLst>
              <a:ext uri="{FF2B5EF4-FFF2-40B4-BE49-F238E27FC236}">
                <a16:creationId xmlns:a16="http://schemas.microsoft.com/office/drawing/2014/main" id="{BFD44810-6A28-878F-B36A-64E8A2A9D9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C179E57-D29E-4BBA-B4A2-A45E24CDEAF3}" type="slidenum">
              <a:rPr lang="zh-CN" altLang="en-US" sz="1400"/>
              <a:pPr>
                <a:spcBef>
                  <a:spcPct val="0"/>
                </a:spcBef>
                <a:buClrTx/>
                <a:buSzTx/>
                <a:buFontTx/>
                <a:buNone/>
              </a:pPr>
              <a:t>46</a:t>
            </a:fld>
            <a:endParaRPr lang="en-US" altLang="zh-CN" sz="1400"/>
          </a:p>
        </p:txBody>
      </p:sp>
    </p:spTree>
  </p:cSld>
  <p:clrMapOvr>
    <a:masterClrMapping/>
  </p:clrMapOvr>
  <p:transition advClick="0"/>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63489" name="组合 28">
            <a:extLst>
              <a:ext uri="{FF2B5EF4-FFF2-40B4-BE49-F238E27FC236}">
                <a16:creationId xmlns:a16="http://schemas.microsoft.com/office/drawing/2014/main" id="{2FC99AE0-5E57-E382-0CE2-49906F060F94}"/>
              </a:ext>
            </a:extLst>
          </p:cNvPr>
          <p:cNvGrpSpPr>
            <a:grpSpLocks/>
          </p:cNvGrpSpPr>
          <p:nvPr/>
        </p:nvGrpSpPr>
        <p:grpSpPr bwMode="auto">
          <a:xfrm>
            <a:off x="3429000" y="838200"/>
            <a:ext cx="6096000" cy="5181600"/>
            <a:chOff x="1905000" y="838200"/>
            <a:chExt cx="6096000" cy="5181600"/>
          </a:xfrm>
        </p:grpSpPr>
        <p:sp>
          <p:nvSpPr>
            <p:cNvPr id="63491" name="Rectangle 2">
              <a:extLst>
                <a:ext uri="{FF2B5EF4-FFF2-40B4-BE49-F238E27FC236}">
                  <a16:creationId xmlns:a16="http://schemas.microsoft.com/office/drawing/2014/main" id="{012BAC98-64BF-0F85-01E6-5FF55638224D}"/>
                </a:ext>
              </a:extLst>
            </p:cNvPr>
            <p:cNvSpPr>
              <a:spLocks noChangeArrowheads="1"/>
            </p:cNvSpPr>
            <p:nvPr/>
          </p:nvSpPr>
          <p:spPr bwMode="auto">
            <a:xfrm>
              <a:off x="74676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出</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错</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处</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理</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程</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序</a:t>
              </a:r>
            </a:p>
          </p:txBody>
        </p:sp>
        <p:grpSp>
          <p:nvGrpSpPr>
            <p:cNvPr id="63492" name="Group 3">
              <a:extLst>
                <a:ext uri="{FF2B5EF4-FFF2-40B4-BE49-F238E27FC236}">
                  <a16:creationId xmlns:a16="http://schemas.microsoft.com/office/drawing/2014/main" id="{805D2931-CC58-FD37-C766-1D6FB61A9D94}"/>
                </a:ext>
              </a:extLst>
            </p:cNvPr>
            <p:cNvGrpSpPr>
              <a:grpSpLocks/>
            </p:cNvGrpSpPr>
            <p:nvPr/>
          </p:nvGrpSpPr>
          <p:grpSpPr bwMode="auto">
            <a:xfrm>
              <a:off x="2438400" y="1752600"/>
              <a:ext cx="5029200" cy="1066800"/>
              <a:chOff x="1536" y="1104"/>
              <a:chExt cx="3168" cy="672"/>
            </a:xfrm>
          </p:grpSpPr>
          <p:sp>
            <p:nvSpPr>
              <p:cNvPr id="63514" name="Rectangle 4">
                <a:extLst>
                  <a:ext uri="{FF2B5EF4-FFF2-40B4-BE49-F238E27FC236}">
                    <a16:creationId xmlns:a16="http://schemas.microsoft.com/office/drawing/2014/main" id="{343D349A-E917-E1B8-E695-D07BF550B933}"/>
                  </a:ext>
                </a:extLst>
              </p:cNvPr>
              <p:cNvSpPr>
                <a:spLocks noChangeArrowheads="1"/>
              </p:cNvSpPr>
              <p:nvPr/>
            </p:nvSpPr>
            <p:spPr bwMode="auto">
              <a:xfrm>
                <a:off x="2208" y="1104"/>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语法分析程序</a:t>
                </a:r>
              </a:p>
            </p:txBody>
          </p:sp>
          <p:sp>
            <p:nvSpPr>
              <p:cNvPr id="63515" name="Line 5">
                <a:extLst>
                  <a:ext uri="{FF2B5EF4-FFF2-40B4-BE49-F238E27FC236}">
                    <a16:creationId xmlns:a16="http://schemas.microsoft.com/office/drawing/2014/main" id="{F48EF62A-529F-F179-A63B-1F8B4C6E3557}"/>
                  </a:ext>
                </a:extLst>
              </p:cNvPr>
              <p:cNvSpPr>
                <a:spLocks noChangeShapeType="1"/>
              </p:cNvSpPr>
              <p:nvPr/>
            </p:nvSpPr>
            <p:spPr bwMode="auto">
              <a:xfrm flipH="1">
                <a:off x="1536" y="1296"/>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6" name="Line 6">
                <a:extLst>
                  <a:ext uri="{FF2B5EF4-FFF2-40B4-BE49-F238E27FC236}">
                    <a16:creationId xmlns:a16="http://schemas.microsoft.com/office/drawing/2014/main" id="{4EEA12A0-04B0-1725-9C80-54298272FB09}"/>
                  </a:ext>
                </a:extLst>
              </p:cNvPr>
              <p:cNvSpPr>
                <a:spLocks noChangeShapeType="1"/>
              </p:cNvSpPr>
              <p:nvPr/>
            </p:nvSpPr>
            <p:spPr bwMode="auto">
              <a:xfrm flipH="1" flipV="1">
                <a:off x="4032" y="1248"/>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493" name="Group 7">
              <a:extLst>
                <a:ext uri="{FF2B5EF4-FFF2-40B4-BE49-F238E27FC236}">
                  <a16:creationId xmlns:a16="http://schemas.microsoft.com/office/drawing/2014/main" id="{A7A17FED-A612-82E8-3254-0079C1A28A69}"/>
                </a:ext>
              </a:extLst>
            </p:cNvPr>
            <p:cNvGrpSpPr>
              <a:grpSpLocks/>
            </p:cNvGrpSpPr>
            <p:nvPr/>
          </p:nvGrpSpPr>
          <p:grpSpPr bwMode="auto">
            <a:xfrm>
              <a:off x="2438400" y="2667000"/>
              <a:ext cx="5029200" cy="533400"/>
              <a:chOff x="1536" y="1680"/>
              <a:chExt cx="3168" cy="336"/>
            </a:xfrm>
          </p:grpSpPr>
          <p:sp>
            <p:nvSpPr>
              <p:cNvPr id="63511" name="Rectangle 8">
                <a:extLst>
                  <a:ext uri="{FF2B5EF4-FFF2-40B4-BE49-F238E27FC236}">
                    <a16:creationId xmlns:a16="http://schemas.microsoft.com/office/drawing/2014/main" id="{59E87711-6A49-DE40-685A-12D3212B1970}"/>
                  </a:ext>
                </a:extLst>
              </p:cNvPr>
              <p:cNvSpPr>
                <a:spLocks noChangeArrowheads="1"/>
              </p:cNvSpPr>
              <p:nvPr/>
            </p:nvSpPr>
            <p:spPr bwMode="auto">
              <a:xfrm>
                <a:off x="2208" y="16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语义分析程序</a:t>
                </a:r>
              </a:p>
            </p:txBody>
          </p:sp>
          <p:sp>
            <p:nvSpPr>
              <p:cNvPr id="63512" name="Line 9">
                <a:extLst>
                  <a:ext uri="{FF2B5EF4-FFF2-40B4-BE49-F238E27FC236}">
                    <a16:creationId xmlns:a16="http://schemas.microsoft.com/office/drawing/2014/main" id="{EDBCE0B8-D0A4-72F4-3409-A02C4F7DA8EF}"/>
                  </a:ext>
                </a:extLst>
              </p:cNvPr>
              <p:cNvSpPr>
                <a:spLocks noChangeShapeType="1"/>
              </p:cNvSpPr>
              <p:nvPr/>
            </p:nvSpPr>
            <p:spPr bwMode="auto">
              <a:xfrm flipH="1">
                <a:off x="1536" y="1824"/>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3" name="Line 10">
                <a:extLst>
                  <a:ext uri="{FF2B5EF4-FFF2-40B4-BE49-F238E27FC236}">
                    <a16:creationId xmlns:a16="http://schemas.microsoft.com/office/drawing/2014/main" id="{887CD5C8-34A6-EC50-4A40-FC1F8BE1D25F}"/>
                  </a:ext>
                </a:extLst>
              </p:cNvPr>
              <p:cNvSpPr>
                <a:spLocks noChangeShapeType="1"/>
              </p:cNvSpPr>
              <p:nvPr/>
            </p:nvSpPr>
            <p:spPr bwMode="auto">
              <a:xfrm flipH="1" flipV="1">
                <a:off x="4032" y="1824"/>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494" name="Group 11">
              <a:extLst>
                <a:ext uri="{FF2B5EF4-FFF2-40B4-BE49-F238E27FC236}">
                  <a16:creationId xmlns:a16="http://schemas.microsoft.com/office/drawing/2014/main" id="{9022BC80-EB31-6C4E-9019-8742AB22DE92}"/>
                </a:ext>
              </a:extLst>
            </p:cNvPr>
            <p:cNvGrpSpPr>
              <a:grpSpLocks/>
            </p:cNvGrpSpPr>
            <p:nvPr/>
          </p:nvGrpSpPr>
          <p:grpSpPr bwMode="auto">
            <a:xfrm>
              <a:off x="2438400" y="4495800"/>
              <a:ext cx="5029200" cy="1524000"/>
              <a:chOff x="1536" y="2832"/>
              <a:chExt cx="3168" cy="960"/>
            </a:xfrm>
          </p:grpSpPr>
          <p:sp>
            <p:nvSpPr>
              <p:cNvPr id="63508" name="Rectangle 12">
                <a:extLst>
                  <a:ext uri="{FF2B5EF4-FFF2-40B4-BE49-F238E27FC236}">
                    <a16:creationId xmlns:a16="http://schemas.microsoft.com/office/drawing/2014/main" id="{FF212731-70DB-B297-934B-4F4732F55783}"/>
                  </a:ext>
                </a:extLst>
              </p:cNvPr>
              <p:cNvSpPr>
                <a:spLocks noChangeArrowheads="1"/>
              </p:cNvSpPr>
              <p:nvPr/>
            </p:nvSpPr>
            <p:spPr bwMode="auto">
              <a:xfrm>
                <a:off x="2208" y="34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目标代码生成程序</a:t>
                </a:r>
              </a:p>
            </p:txBody>
          </p:sp>
          <p:sp>
            <p:nvSpPr>
              <p:cNvPr id="63509" name="Line 13">
                <a:extLst>
                  <a:ext uri="{FF2B5EF4-FFF2-40B4-BE49-F238E27FC236}">
                    <a16:creationId xmlns:a16="http://schemas.microsoft.com/office/drawing/2014/main" id="{35ED8B70-1F5F-7376-0DAF-8A78B65F4F4A}"/>
                  </a:ext>
                </a:extLst>
              </p:cNvPr>
              <p:cNvSpPr>
                <a:spLocks noChangeShapeType="1"/>
              </p:cNvSpPr>
              <p:nvPr/>
            </p:nvSpPr>
            <p:spPr bwMode="auto">
              <a:xfrm flipH="1" flipV="1">
                <a:off x="1536" y="283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10" name="Line 14">
                <a:extLst>
                  <a:ext uri="{FF2B5EF4-FFF2-40B4-BE49-F238E27FC236}">
                    <a16:creationId xmlns:a16="http://schemas.microsoft.com/office/drawing/2014/main" id="{DD1B0821-89D1-76FB-1347-60D417C0ACE6}"/>
                  </a:ext>
                </a:extLst>
              </p:cNvPr>
              <p:cNvSpPr>
                <a:spLocks noChangeShapeType="1"/>
              </p:cNvSpPr>
              <p:nvPr/>
            </p:nvSpPr>
            <p:spPr bwMode="auto">
              <a:xfrm flipH="1">
                <a:off x="4032" y="2928"/>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495" name="Group 15">
              <a:extLst>
                <a:ext uri="{FF2B5EF4-FFF2-40B4-BE49-F238E27FC236}">
                  <a16:creationId xmlns:a16="http://schemas.microsoft.com/office/drawing/2014/main" id="{3ED6313F-EA98-EF70-E3E7-2977870D026C}"/>
                </a:ext>
              </a:extLst>
            </p:cNvPr>
            <p:cNvGrpSpPr>
              <a:grpSpLocks/>
            </p:cNvGrpSpPr>
            <p:nvPr/>
          </p:nvGrpSpPr>
          <p:grpSpPr bwMode="auto">
            <a:xfrm>
              <a:off x="2438400" y="838200"/>
              <a:ext cx="5029200" cy="1524000"/>
              <a:chOff x="1536" y="528"/>
              <a:chExt cx="3168" cy="960"/>
            </a:xfrm>
          </p:grpSpPr>
          <p:sp>
            <p:nvSpPr>
              <p:cNvPr id="63505" name="Rectangle 16">
                <a:extLst>
                  <a:ext uri="{FF2B5EF4-FFF2-40B4-BE49-F238E27FC236}">
                    <a16:creationId xmlns:a16="http://schemas.microsoft.com/office/drawing/2014/main" id="{FAD55D9F-6E44-80BD-D2F7-D154E384D1C4}"/>
                  </a:ext>
                </a:extLst>
              </p:cNvPr>
              <p:cNvSpPr>
                <a:spLocks noChangeArrowheads="1"/>
              </p:cNvSpPr>
              <p:nvPr/>
            </p:nvSpPr>
            <p:spPr bwMode="auto">
              <a:xfrm>
                <a:off x="2208" y="528"/>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词法分析程序</a:t>
                </a:r>
              </a:p>
            </p:txBody>
          </p:sp>
          <p:sp>
            <p:nvSpPr>
              <p:cNvPr id="63506" name="Line 17">
                <a:extLst>
                  <a:ext uri="{FF2B5EF4-FFF2-40B4-BE49-F238E27FC236}">
                    <a16:creationId xmlns:a16="http://schemas.microsoft.com/office/drawing/2014/main" id="{E0EA78C3-D4E0-6645-AFFA-F3BB358BA2FF}"/>
                  </a:ext>
                </a:extLst>
              </p:cNvPr>
              <p:cNvSpPr>
                <a:spLocks noChangeShapeType="1"/>
              </p:cNvSpPr>
              <p:nvPr/>
            </p:nvSpPr>
            <p:spPr bwMode="auto">
              <a:xfrm flipH="1">
                <a:off x="1536" y="672"/>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7" name="Line 18">
                <a:extLst>
                  <a:ext uri="{FF2B5EF4-FFF2-40B4-BE49-F238E27FC236}">
                    <a16:creationId xmlns:a16="http://schemas.microsoft.com/office/drawing/2014/main" id="{8BA410CC-E6A7-7E3A-D2F4-B82B0969082A}"/>
                  </a:ext>
                </a:extLst>
              </p:cNvPr>
              <p:cNvSpPr>
                <a:spLocks noChangeShapeType="1"/>
              </p:cNvSpPr>
              <p:nvPr/>
            </p:nvSpPr>
            <p:spPr bwMode="auto">
              <a:xfrm flipH="1" flipV="1">
                <a:off x="4032" y="67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496" name="Group 19">
              <a:extLst>
                <a:ext uri="{FF2B5EF4-FFF2-40B4-BE49-F238E27FC236}">
                  <a16:creationId xmlns:a16="http://schemas.microsoft.com/office/drawing/2014/main" id="{EDBD64DE-281A-2F82-DC06-F9DB6D414610}"/>
                </a:ext>
              </a:extLst>
            </p:cNvPr>
            <p:cNvGrpSpPr>
              <a:grpSpLocks/>
            </p:cNvGrpSpPr>
            <p:nvPr/>
          </p:nvGrpSpPr>
          <p:grpSpPr bwMode="auto">
            <a:xfrm>
              <a:off x="2438400" y="3505200"/>
              <a:ext cx="5029200" cy="609600"/>
              <a:chOff x="1536" y="2208"/>
              <a:chExt cx="3168" cy="384"/>
            </a:xfrm>
          </p:grpSpPr>
          <p:sp>
            <p:nvSpPr>
              <p:cNvPr id="63502" name="Rectangle 20">
                <a:extLst>
                  <a:ext uri="{FF2B5EF4-FFF2-40B4-BE49-F238E27FC236}">
                    <a16:creationId xmlns:a16="http://schemas.microsoft.com/office/drawing/2014/main" id="{3ED3956B-2AFE-FACD-0DB5-3714893D6ECE}"/>
                  </a:ext>
                </a:extLst>
              </p:cNvPr>
              <p:cNvSpPr>
                <a:spLocks noChangeArrowheads="1"/>
              </p:cNvSpPr>
              <p:nvPr/>
            </p:nvSpPr>
            <p:spPr bwMode="auto">
              <a:xfrm>
                <a:off x="2208" y="22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中间代码生成程序</a:t>
                </a:r>
              </a:p>
            </p:txBody>
          </p:sp>
          <p:sp>
            <p:nvSpPr>
              <p:cNvPr id="63503" name="Line 21">
                <a:extLst>
                  <a:ext uri="{FF2B5EF4-FFF2-40B4-BE49-F238E27FC236}">
                    <a16:creationId xmlns:a16="http://schemas.microsoft.com/office/drawing/2014/main" id="{5451DE8A-506C-94A6-5DAD-8E36986356BC}"/>
                  </a:ext>
                </a:extLst>
              </p:cNvPr>
              <p:cNvSpPr>
                <a:spLocks noChangeShapeType="1"/>
              </p:cNvSpPr>
              <p:nvPr/>
            </p:nvSpPr>
            <p:spPr bwMode="auto">
              <a:xfrm flipH="1" flipV="1">
                <a:off x="1536" y="2256"/>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4" name="Line 22">
                <a:extLst>
                  <a:ext uri="{FF2B5EF4-FFF2-40B4-BE49-F238E27FC236}">
                    <a16:creationId xmlns:a16="http://schemas.microsoft.com/office/drawing/2014/main" id="{40E757A3-2619-EB81-E850-29144C707748}"/>
                  </a:ext>
                </a:extLst>
              </p:cNvPr>
              <p:cNvSpPr>
                <a:spLocks noChangeShapeType="1"/>
              </p:cNvSpPr>
              <p:nvPr/>
            </p:nvSpPr>
            <p:spPr bwMode="auto">
              <a:xfrm flipH="1">
                <a:off x="4032" y="2208"/>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3497" name="Group 23">
              <a:extLst>
                <a:ext uri="{FF2B5EF4-FFF2-40B4-BE49-F238E27FC236}">
                  <a16:creationId xmlns:a16="http://schemas.microsoft.com/office/drawing/2014/main" id="{443FEBE2-459D-748F-D6C7-433C908ED414}"/>
                </a:ext>
              </a:extLst>
            </p:cNvPr>
            <p:cNvGrpSpPr>
              <a:grpSpLocks/>
            </p:cNvGrpSpPr>
            <p:nvPr/>
          </p:nvGrpSpPr>
          <p:grpSpPr bwMode="auto">
            <a:xfrm>
              <a:off x="2438400" y="4038600"/>
              <a:ext cx="5029200" cy="1066800"/>
              <a:chOff x="1536" y="2544"/>
              <a:chExt cx="3168" cy="672"/>
            </a:xfrm>
          </p:grpSpPr>
          <p:sp>
            <p:nvSpPr>
              <p:cNvPr id="63499" name="Rectangle 24">
                <a:extLst>
                  <a:ext uri="{FF2B5EF4-FFF2-40B4-BE49-F238E27FC236}">
                    <a16:creationId xmlns:a16="http://schemas.microsoft.com/office/drawing/2014/main" id="{BF1C7164-A735-6529-7F4D-CBC9C276C3B5}"/>
                  </a:ext>
                </a:extLst>
              </p:cNvPr>
              <p:cNvSpPr>
                <a:spLocks noChangeArrowheads="1"/>
              </p:cNvSpPr>
              <p:nvPr/>
            </p:nvSpPr>
            <p:spPr bwMode="auto">
              <a:xfrm>
                <a:off x="2208" y="28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代码优化程序</a:t>
                </a:r>
              </a:p>
            </p:txBody>
          </p:sp>
          <p:sp>
            <p:nvSpPr>
              <p:cNvPr id="63500" name="Line 25">
                <a:extLst>
                  <a:ext uri="{FF2B5EF4-FFF2-40B4-BE49-F238E27FC236}">
                    <a16:creationId xmlns:a16="http://schemas.microsoft.com/office/drawing/2014/main" id="{F44BBF75-88F1-942D-743A-FAAB4E378D6E}"/>
                  </a:ext>
                </a:extLst>
              </p:cNvPr>
              <p:cNvSpPr>
                <a:spLocks noChangeShapeType="1"/>
              </p:cNvSpPr>
              <p:nvPr/>
            </p:nvSpPr>
            <p:spPr bwMode="auto">
              <a:xfrm flipH="1" flipV="1">
                <a:off x="1536" y="2544"/>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01" name="Line 26">
                <a:extLst>
                  <a:ext uri="{FF2B5EF4-FFF2-40B4-BE49-F238E27FC236}">
                    <a16:creationId xmlns:a16="http://schemas.microsoft.com/office/drawing/2014/main" id="{3B0F2F4F-677F-A69B-6CA9-68F407ECF86F}"/>
                  </a:ext>
                </a:extLst>
              </p:cNvPr>
              <p:cNvSpPr>
                <a:spLocks noChangeShapeType="1"/>
              </p:cNvSpPr>
              <p:nvPr/>
            </p:nvSpPr>
            <p:spPr bwMode="auto">
              <a:xfrm flipH="1">
                <a:off x="4032" y="2640"/>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3498" name="Rectangle 27">
              <a:extLst>
                <a:ext uri="{FF2B5EF4-FFF2-40B4-BE49-F238E27FC236}">
                  <a16:creationId xmlns:a16="http://schemas.microsoft.com/office/drawing/2014/main" id="{7595FB52-233B-FE5D-A833-AD92A6170EB8}"/>
                </a:ext>
              </a:extLst>
            </p:cNvPr>
            <p:cNvSpPr>
              <a:spLocks noChangeArrowheads="1"/>
            </p:cNvSpPr>
            <p:nvPr/>
          </p:nvSpPr>
          <p:spPr bwMode="auto">
            <a:xfrm>
              <a:off x="19050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格</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管</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理</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程</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序</a:t>
              </a:r>
            </a:p>
          </p:txBody>
        </p:sp>
      </p:grpSp>
      <p:sp>
        <p:nvSpPr>
          <p:cNvPr id="63490" name="灯片编号占位符 27">
            <a:extLst>
              <a:ext uri="{FF2B5EF4-FFF2-40B4-BE49-F238E27FC236}">
                <a16:creationId xmlns:a16="http://schemas.microsoft.com/office/drawing/2014/main" id="{5F0D6BFA-1C84-AD55-BDA2-F601582938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78F50D4-2703-4898-A367-58E20B1010E2}" type="slidenum">
              <a:rPr lang="zh-CN" altLang="en-US" sz="1400"/>
              <a:pPr>
                <a:spcBef>
                  <a:spcPct val="0"/>
                </a:spcBef>
                <a:buClrTx/>
                <a:buSzTx/>
                <a:buFontTx/>
                <a:buNone/>
              </a:pPr>
              <a:t>47</a:t>
            </a:fld>
            <a:endParaRPr lang="en-US" altLang="zh-CN" sz="1400"/>
          </a:p>
        </p:txBody>
      </p:sp>
    </p:spTree>
  </p:cSld>
  <p:clrMapOvr>
    <a:masterClrMapping/>
  </p:clrMapOvr>
  <p:transition advClick="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a:extLst>
              <a:ext uri="{FF2B5EF4-FFF2-40B4-BE49-F238E27FC236}">
                <a16:creationId xmlns:a16="http://schemas.microsoft.com/office/drawing/2014/main" id="{091D60B6-7687-4A3B-49D0-074CDFF3499B}"/>
              </a:ext>
            </a:extLst>
          </p:cNvPr>
          <p:cNvSpPr>
            <a:spLocks noGrp="1" noChangeArrowheads="1"/>
          </p:cNvSpPr>
          <p:nvPr>
            <p:ph type="title"/>
          </p:nvPr>
        </p:nvSpPr>
        <p:spPr/>
        <p:txBody>
          <a:bodyPr/>
          <a:lstStyle/>
          <a:p>
            <a:pPr eaLnBrk="1" hangingPunct="1"/>
            <a:r>
              <a:rPr lang="zh-CN" altLang="en-US"/>
              <a:t>符号表</a:t>
            </a:r>
          </a:p>
        </p:txBody>
      </p:sp>
      <p:sp>
        <p:nvSpPr>
          <p:cNvPr id="64514" name="Rectangle 3">
            <a:extLst>
              <a:ext uri="{FF2B5EF4-FFF2-40B4-BE49-F238E27FC236}">
                <a16:creationId xmlns:a16="http://schemas.microsoft.com/office/drawing/2014/main" id="{43CD52C2-3DE4-3F40-125D-FBC5BA055560}"/>
              </a:ext>
            </a:extLst>
          </p:cNvPr>
          <p:cNvSpPr>
            <a:spLocks noGrp="1" noChangeArrowheads="1"/>
          </p:cNvSpPr>
          <p:nvPr>
            <p:ph type="body" idx="1"/>
          </p:nvPr>
        </p:nvSpPr>
        <p:spPr>
          <a:xfrm>
            <a:off x="2566989" y="1844675"/>
            <a:ext cx="7483475" cy="1600200"/>
          </a:xfrm>
        </p:spPr>
        <p:txBody>
          <a:bodyPr/>
          <a:lstStyle/>
          <a:p>
            <a:pPr eaLnBrk="1" hangingPunct="1"/>
            <a:r>
              <a:rPr lang="zh-CN" altLang="en-US"/>
              <a:t>记录源程序中使用的名字</a:t>
            </a:r>
          </a:p>
          <a:p>
            <a:pPr eaLnBrk="1" hangingPunct="1"/>
            <a:r>
              <a:rPr lang="zh-CN" altLang="en-US"/>
              <a:t>收集每个名字的各种属性信息</a:t>
            </a:r>
          </a:p>
          <a:p>
            <a:pPr lvl="1" eaLnBrk="1" hangingPunct="1"/>
            <a:r>
              <a:rPr lang="zh-CN" altLang="en-US"/>
              <a:t>类型、作用域、分配存储信息</a:t>
            </a:r>
          </a:p>
        </p:txBody>
      </p:sp>
      <p:sp>
        <p:nvSpPr>
          <p:cNvPr id="64515" name="Text Box 4">
            <a:extLst>
              <a:ext uri="{FF2B5EF4-FFF2-40B4-BE49-F238E27FC236}">
                <a16:creationId xmlns:a16="http://schemas.microsoft.com/office/drawing/2014/main" id="{31E4399B-7D82-3CE8-6AB2-39C6908E2144}"/>
              </a:ext>
            </a:extLst>
          </p:cNvPr>
          <p:cNvSpPr txBox="1">
            <a:spLocks noChangeArrowheads="1"/>
          </p:cNvSpPr>
          <p:nvPr/>
        </p:nvSpPr>
        <p:spPr bwMode="auto">
          <a:xfrm>
            <a:off x="2424113" y="3478213"/>
            <a:ext cx="72009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en-US" altLang="zh-CN" sz="2400">
                <a:latin typeface="华文新魏" panose="02010800040101010101" pitchFamily="2" charset="-122"/>
                <a:ea typeface="华文新魏" panose="02010800040101010101" pitchFamily="2" charset="-122"/>
              </a:rPr>
              <a:t> name:  I  </a:t>
            </a:r>
          </a:p>
          <a:p>
            <a:pPr eaLnBrk="1" hangingPunct="1">
              <a:spcBef>
                <a:spcPct val="50000"/>
              </a:spcBef>
              <a:buClrTx/>
              <a:buSzTx/>
              <a:buFontTx/>
              <a:buNone/>
            </a:pPr>
            <a:r>
              <a:rPr kumimoji="1" lang="en-US" altLang="zh-CN" sz="2400">
                <a:latin typeface="华文新魏" panose="02010800040101010101" pitchFamily="2" charset="-122"/>
                <a:ea typeface="华文新魏" panose="02010800040101010101" pitchFamily="2" charset="-122"/>
              </a:rPr>
              <a:t>              kind</a:t>
            </a:r>
            <a:r>
              <a:rPr kumimoji="1" lang="zh-CN" altLang="en-US" sz="2400">
                <a:latin typeface="华文新魏" panose="02010800040101010101" pitchFamily="2" charset="-122"/>
                <a:ea typeface="华文新魏" panose="02010800040101010101" pitchFamily="2" charset="-122"/>
              </a:rPr>
              <a:t>：常量  </a:t>
            </a:r>
            <a:r>
              <a:rPr kumimoji="1" lang="en-US" altLang="zh-CN" sz="2400">
                <a:latin typeface="华文新魏" panose="02010800040101010101" pitchFamily="2" charset="-122"/>
                <a:ea typeface="华文新魏" panose="02010800040101010101" pitchFamily="2" charset="-122"/>
              </a:rPr>
              <a:t>value</a:t>
            </a:r>
            <a:r>
              <a:rPr kumimoji="1" lang="zh-CN" altLang="en-US" sz="2400">
                <a:latin typeface="华文新魏" panose="02010800040101010101" pitchFamily="2" charset="-122"/>
                <a:ea typeface="华文新魏" panose="02010800040101010101" pitchFamily="2" charset="-122"/>
              </a:rPr>
              <a:t>：35</a:t>
            </a:r>
          </a:p>
          <a:p>
            <a:pPr eaLnBrk="1" hangingPunct="1">
              <a:spcBef>
                <a:spcPct val="50000"/>
              </a:spcBef>
              <a:buClrTx/>
              <a:buSzTx/>
              <a:buFontTx/>
              <a:buNone/>
            </a:pPr>
            <a:r>
              <a:rPr kumimoji="1" lang="en-US" altLang="zh-CN" sz="2400">
                <a:latin typeface="华文新魏" panose="02010800040101010101" pitchFamily="2" charset="-122"/>
                <a:ea typeface="华文新魏" panose="02010800040101010101" pitchFamily="2" charset="-122"/>
              </a:rPr>
              <a:t> name:object  </a:t>
            </a:r>
          </a:p>
          <a:p>
            <a:pPr eaLnBrk="1" hangingPunct="1">
              <a:spcBef>
                <a:spcPct val="50000"/>
              </a:spcBef>
              <a:buClrTx/>
              <a:buSzTx/>
              <a:buFontTx/>
              <a:buNone/>
            </a:pPr>
            <a:r>
              <a:rPr kumimoji="1" lang="en-US" altLang="zh-CN" sz="2400">
                <a:latin typeface="华文新魏" panose="02010800040101010101" pitchFamily="2" charset="-122"/>
                <a:ea typeface="华文新魏" panose="02010800040101010101" pitchFamily="2" charset="-122"/>
              </a:rPr>
              <a:t>               kind</a:t>
            </a:r>
            <a:r>
              <a:rPr kumimoji="1" lang="zh-CN" altLang="en-US" sz="2400">
                <a:latin typeface="华文新魏" panose="02010800040101010101" pitchFamily="2" charset="-122"/>
                <a:ea typeface="华文新魏" panose="02010800040101010101" pitchFamily="2" charset="-122"/>
              </a:rPr>
              <a:t>：变量   </a:t>
            </a:r>
            <a:r>
              <a:rPr kumimoji="1" lang="en-US" altLang="zh-CN" sz="2400">
                <a:latin typeface="华文新魏" panose="02010800040101010101" pitchFamily="2" charset="-122"/>
                <a:ea typeface="华文新魏" panose="02010800040101010101" pitchFamily="2" charset="-122"/>
              </a:rPr>
              <a:t>type</a:t>
            </a:r>
            <a:r>
              <a:rPr kumimoji="1" lang="zh-CN" altLang="en-US" sz="2400">
                <a:latin typeface="华文新魏" panose="02010800040101010101" pitchFamily="2" charset="-122"/>
                <a:ea typeface="华文新魏" panose="02010800040101010101" pitchFamily="2" charset="-122"/>
              </a:rPr>
              <a:t>：实    </a:t>
            </a:r>
            <a:r>
              <a:rPr kumimoji="1" lang="en-US" altLang="zh-CN" sz="2400">
                <a:latin typeface="华文新魏" panose="02010800040101010101" pitchFamily="2" charset="-122"/>
                <a:ea typeface="华文新魏" panose="02010800040101010101" pitchFamily="2" charset="-122"/>
              </a:rPr>
              <a:t>level</a:t>
            </a:r>
            <a:r>
              <a:rPr kumimoji="1" lang="zh-CN" altLang="en-US" sz="2400">
                <a:latin typeface="华文新魏" panose="02010800040101010101" pitchFamily="2" charset="-122"/>
                <a:ea typeface="华文新魏" panose="02010800040101010101" pitchFamily="2" charset="-122"/>
              </a:rPr>
              <a:t>：2      </a:t>
            </a:r>
            <a:r>
              <a:rPr kumimoji="1" lang="en-US" altLang="zh-CN" sz="2400">
                <a:latin typeface="华文新魏" panose="02010800040101010101" pitchFamily="2" charset="-122"/>
                <a:ea typeface="华文新魏" panose="02010800040101010101" pitchFamily="2" charset="-122"/>
              </a:rPr>
              <a:t>add: dx</a:t>
            </a:r>
          </a:p>
          <a:p>
            <a:pPr eaLnBrk="1" hangingPunct="1">
              <a:spcBef>
                <a:spcPct val="50000"/>
              </a:spcBef>
              <a:buClrTx/>
              <a:buSzTx/>
              <a:buFontTx/>
              <a:buNone/>
            </a:pPr>
            <a:r>
              <a:rPr kumimoji="1" lang="zh-CN" altLang="en-US" sz="2800">
                <a:latin typeface="华文新魏" panose="02010800040101010101" pitchFamily="2" charset="-122"/>
                <a:ea typeface="华文新魏" panose="02010800040101010101" pitchFamily="2" charset="-122"/>
              </a:rPr>
              <a:t>符号表管理</a:t>
            </a:r>
            <a:r>
              <a:rPr kumimoji="1" lang="en-US" altLang="zh-CN" sz="2800">
                <a:latin typeface="华文新魏" panose="02010800040101010101" pitchFamily="2" charset="-122"/>
                <a:ea typeface="华文新魏" panose="02010800040101010101" pitchFamily="2" charset="-122"/>
              </a:rPr>
              <a:t>(</a:t>
            </a:r>
            <a:r>
              <a:rPr kumimoji="1" lang="zh-CN" altLang="en-US" sz="2800">
                <a:latin typeface="华文新魏" panose="02010800040101010101" pitchFamily="2" charset="-122"/>
                <a:ea typeface="华文新魏" panose="02010800040101010101" pitchFamily="2" charset="-122"/>
              </a:rPr>
              <a:t>登录，查找）</a:t>
            </a:r>
          </a:p>
          <a:p>
            <a:pPr eaLnBrk="1" hangingPunct="1">
              <a:spcBef>
                <a:spcPct val="50000"/>
              </a:spcBef>
              <a:buClrTx/>
              <a:buSzTx/>
              <a:buFontTx/>
              <a:buNone/>
            </a:pPr>
            <a:r>
              <a:rPr kumimoji="1" lang="en-US" altLang="zh-CN" sz="2800">
                <a:latin typeface="华文新魏" panose="02010800040101010101" pitchFamily="2" charset="-122"/>
                <a:ea typeface="华文新魏" panose="02010800040101010101" pitchFamily="2" charset="-122"/>
              </a:rPr>
              <a:t>symbol table management</a:t>
            </a:r>
            <a:endParaRPr kumimoji="1" lang="zh-CN" altLang="en-US" sz="2800">
              <a:latin typeface="华文新魏" panose="02010800040101010101" pitchFamily="2" charset="-122"/>
              <a:ea typeface="华文新魏" panose="02010800040101010101" pitchFamily="2" charset="-122"/>
            </a:endParaRPr>
          </a:p>
        </p:txBody>
      </p:sp>
      <p:sp>
        <p:nvSpPr>
          <p:cNvPr id="64516" name="灯片编号占位符 4">
            <a:extLst>
              <a:ext uri="{FF2B5EF4-FFF2-40B4-BE49-F238E27FC236}">
                <a16:creationId xmlns:a16="http://schemas.microsoft.com/office/drawing/2014/main" id="{B88EAD7D-736D-A484-48CF-14319FCFE8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6285EF4-7549-4214-BB23-9D66A59F8621}" type="slidenum">
              <a:rPr lang="zh-CN" altLang="en-US" sz="1400"/>
              <a:pPr>
                <a:spcBef>
                  <a:spcPct val="0"/>
                </a:spcBef>
                <a:buClrTx/>
                <a:buSzTx/>
                <a:buFontTx/>
                <a:buNone/>
              </a:pPr>
              <a:t>48</a:t>
            </a:fld>
            <a:endParaRPr lang="en-US" altLang="zh-CN" sz="1400"/>
          </a:p>
        </p:txBody>
      </p:sp>
    </p:spTree>
  </p:cSld>
  <p:clrMapOvr>
    <a:masterClrMapping/>
  </p:clrMapOvr>
  <p:transition advClick="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A62BCA84-D09D-B589-E000-A2573A0CC0A9}"/>
              </a:ext>
            </a:extLst>
          </p:cNvPr>
          <p:cNvSpPr>
            <a:spLocks noGrp="1" noChangeArrowheads="1"/>
          </p:cNvSpPr>
          <p:nvPr>
            <p:ph type="title"/>
          </p:nvPr>
        </p:nvSpPr>
        <p:spPr/>
        <p:txBody>
          <a:bodyPr/>
          <a:lstStyle/>
          <a:p>
            <a:pPr eaLnBrk="1" hangingPunct="1"/>
            <a:r>
              <a:rPr lang="zh-CN" altLang="en-US"/>
              <a:t>出错处理(</a:t>
            </a:r>
            <a:r>
              <a:rPr lang="en-US" altLang="zh-CN"/>
              <a:t>error handling</a:t>
            </a:r>
            <a:r>
              <a:rPr lang="zh-CN" altLang="en-US"/>
              <a:t> ）	</a:t>
            </a:r>
          </a:p>
        </p:txBody>
      </p:sp>
      <p:sp>
        <p:nvSpPr>
          <p:cNvPr id="65538" name="Rectangle 3">
            <a:extLst>
              <a:ext uri="{FF2B5EF4-FFF2-40B4-BE49-F238E27FC236}">
                <a16:creationId xmlns:a16="http://schemas.microsoft.com/office/drawing/2014/main" id="{C31345EF-1C79-6C5F-BE78-C769903311E3}"/>
              </a:ext>
            </a:extLst>
          </p:cNvPr>
          <p:cNvSpPr>
            <a:spLocks noGrp="1" noChangeArrowheads="1"/>
          </p:cNvSpPr>
          <p:nvPr>
            <p:ph type="body" idx="1"/>
          </p:nvPr>
        </p:nvSpPr>
        <p:spPr/>
        <p:txBody>
          <a:bodyPr/>
          <a:lstStyle/>
          <a:p>
            <a:pPr eaLnBrk="1" hangingPunct="1">
              <a:buFont typeface="Wingdings" panose="05000000000000000000" pitchFamily="2" charset="2"/>
              <a:buNone/>
            </a:pPr>
            <a:r>
              <a:rPr lang="zh-CN" altLang="en-US"/>
              <a:t>检查错误、报告出错信息、排错、恢复编译工作</a:t>
            </a:r>
          </a:p>
          <a:p>
            <a:pPr eaLnBrk="1" hangingPunct="1">
              <a:buFont typeface="Wingdings" panose="05000000000000000000" pitchFamily="2" charset="2"/>
              <a:buNone/>
            </a:pPr>
            <a:r>
              <a:rPr lang="en-US" altLang="zh-CN"/>
              <a:t>(error reporting and error recovery)</a:t>
            </a:r>
            <a:endParaRPr lang="zh-CN" altLang="en-US"/>
          </a:p>
        </p:txBody>
      </p:sp>
      <p:sp>
        <p:nvSpPr>
          <p:cNvPr id="65539" name="灯片编号占位符 3">
            <a:extLst>
              <a:ext uri="{FF2B5EF4-FFF2-40B4-BE49-F238E27FC236}">
                <a16:creationId xmlns:a16="http://schemas.microsoft.com/office/drawing/2014/main" id="{D45C3A1C-64FE-9950-EFC5-BA9314EED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CC2813D1-702A-487E-8948-A49248D57A2F}" type="slidenum">
              <a:rPr lang="zh-CN" altLang="en-US" sz="1400"/>
              <a:pPr>
                <a:spcBef>
                  <a:spcPct val="0"/>
                </a:spcBef>
                <a:buClrTx/>
                <a:buSzTx/>
                <a:buFontTx/>
                <a:buNone/>
              </a:pPr>
              <a:t>49</a:t>
            </a:fld>
            <a:endParaRPr lang="en-US" altLang="zh-CN" sz="1400"/>
          </a:p>
        </p:txBody>
      </p:sp>
    </p:spTree>
  </p:cSld>
  <p:clrMapOvr>
    <a:masterClrMapping/>
  </p:clrMapOvr>
  <p:transition advClick="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A6C319A3-B4BB-14D1-C9DC-E1DA80D9AA97}"/>
              </a:ext>
            </a:extLst>
          </p:cNvPr>
          <p:cNvSpPr>
            <a:spLocks noGrp="1" noChangeArrowheads="1"/>
          </p:cNvSpPr>
          <p:nvPr>
            <p:ph type="title"/>
          </p:nvPr>
        </p:nvSpPr>
        <p:spPr>
          <a:xfrm>
            <a:off x="2855914" y="765175"/>
            <a:ext cx="6694487" cy="877888"/>
          </a:xfrm>
        </p:spPr>
        <p:txBody>
          <a:bodyPr/>
          <a:lstStyle/>
          <a:p>
            <a:pPr eaLnBrk="1" hangingPunct="1"/>
            <a:r>
              <a:rPr lang="zh-CN" altLang="en-US"/>
              <a:t> 教材及主要参考书</a:t>
            </a:r>
          </a:p>
        </p:txBody>
      </p:sp>
      <p:sp>
        <p:nvSpPr>
          <p:cNvPr id="20482" name="Rectangle 3">
            <a:extLst>
              <a:ext uri="{FF2B5EF4-FFF2-40B4-BE49-F238E27FC236}">
                <a16:creationId xmlns:a16="http://schemas.microsoft.com/office/drawing/2014/main" id="{5A672060-6648-FD47-A253-D94A5E665876}"/>
              </a:ext>
            </a:extLst>
          </p:cNvPr>
          <p:cNvSpPr>
            <a:spLocks noGrp="1" noChangeArrowheads="1"/>
          </p:cNvSpPr>
          <p:nvPr>
            <p:ph type="body" idx="1"/>
          </p:nvPr>
        </p:nvSpPr>
        <p:spPr>
          <a:xfrm>
            <a:off x="2424114" y="1844675"/>
            <a:ext cx="7272337" cy="3168650"/>
          </a:xfrm>
        </p:spPr>
        <p:txBody>
          <a:bodyPr/>
          <a:lstStyle/>
          <a:p>
            <a:pPr marL="609600" indent="-609600" eaLnBrk="1" hangingPunct="1">
              <a:lnSpc>
                <a:spcPct val="90000"/>
              </a:lnSpc>
            </a:pPr>
            <a:r>
              <a:rPr lang="zh-CN" altLang="en-US"/>
              <a:t>参考书</a:t>
            </a:r>
            <a:r>
              <a:rPr lang="en-US" altLang="zh-CN"/>
              <a:t>:《</a:t>
            </a:r>
            <a:r>
              <a:rPr lang="zh-CN" altLang="en-US"/>
              <a:t>编译原理</a:t>
            </a:r>
            <a:r>
              <a:rPr lang="en-US" altLang="zh-CN"/>
              <a:t>》</a:t>
            </a:r>
            <a:r>
              <a:rPr lang="zh-CN" altLang="en-US"/>
              <a:t>，何炎祥等，机械工业出版社，</a:t>
            </a:r>
            <a:r>
              <a:rPr lang="en-US" altLang="zh-CN"/>
              <a:t>2010</a:t>
            </a:r>
          </a:p>
          <a:p>
            <a:pPr marL="609600" indent="-609600" eaLnBrk="1" hangingPunct="1">
              <a:lnSpc>
                <a:spcPct val="90000"/>
              </a:lnSpc>
            </a:pPr>
            <a:r>
              <a:rPr lang="zh-CN" altLang="en-US"/>
              <a:t>参考书：</a:t>
            </a:r>
            <a:r>
              <a:rPr lang="en-US" altLang="zh-CN"/>
              <a:t>《</a:t>
            </a:r>
            <a:r>
              <a:rPr lang="zh-CN" altLang="en-US"/>
              <a:t>编译原理</a:t>
            </a:r>
            <a:r>
              <a:rPr lang="en-US" altLang="zh-CN"/>
              <a:t>》</a:t>
            </a:r>
            <a:r>
              <a:rPr lang="zh-CN" altLang="en-US"/>
              <a:t>，蒋宗礼，姜守旭，高等教育出版社，</a:t>
            </a:r>
            <a:r>
              <a:rPr lang="en-US" altLang="zh-CN"/>
              <a:t>2010</a:t>
            </a:r>
          </a:p>
        </p:txBody>
      </p:sp>
      <p:sp>
        <p:nvSpPr>
          <p:cNvPr id="20483" name="灯片编号占位符 3">
            <a:extLst>
              <a:ext uri="{FF2B5EF4-FFF2-40B4-BE49-F238E27FC236}">
                <a16:creationId xmlns:a16="http://schemas.microsoft.com/office/drawing/2014/main" id="{EBC72D58-D75C-461A-D75B-4E36B44A47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D54DD58-E563-420B-8F09-8A9EC4354A01}" type="slidenum">
              <a:rPr lang="zh-CN" altLang="en-US" sz="1400"/>
              <a:pPr>
                <a:spcBef>
                  <a:spcPct val="0"/>
                </a:spcBef>
                <a:buClrTx/>
                <a:buSzTx/>
                <a:buFontTx/>
                <a:buNone/>
              </a:pPr>
              <a:t>5</a:t>
            </a:fld>
            <a:endParaRPr lang="en-US" altLang="zh-CN" sz="1400"/>
          </a:p>
        </p:txBody>
      </p:sp>
    </p:spTree>
  </p:cSld>
  <p:clrMapOvr>
    <a:masterClrMapping/>
  </p:clrMapOvr>
  <p:transition advClick="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8ED4013C-B67F-4E39-28C5-5D59B9E63DE9}"/>
              </a:ext>
            </a:extLst>
          </p:cNvPr>
          <p:cNvSpPr>
            <a:spLocks noGrp="1" noChangeArrowheads="1"/>
          </p:cNvSpPr>
          <p:nvPr>
            <p:ph type="title"/>
          </p:nvPr>
        </p:nvSpPr>
        <p:spPr>
          <a:xfrm>
            <a:off x="2711450" y="549275"/>
            <a:ext cx="7613650" cy="1295400"/>
          </a:xfrm>
        </p:spPr>
        <p:txBody>
          <a:bodyPr/>
          <a:lstStyle/>
          <a:p>
            <a:pPr eaLnBrk="1" hangingPunct="1"/>
            <a:r>
              <a:rPr lang="en-US" altLang="zh-CN" sz="4000"/>
              <a:t>1.2</a:t>
            </a:r>
            <a:r>
              <a:rPr lang="zh-CN" altLang="en-US" sz="4000"/>
              <a:t>程序设计语言的翻译</a:t>
            </a:r>
          </a:p>
        </p:txBody>
      </p:sp>
      <p:sp>
        <p:nvSpPr>
          <p:cNvPr id="66562" name="Rectangle 3">
            <a:extLst>
              <a:ext uri="{FF2B5EF4-FFF2-40B4-BE49-F238E27FC236}">
                <a16:creationId xmlns:a16="http://schemas.microsoft.com/office/drawing/2014/main" id="{289C20A5-40FA-BA36-AD17-7B6F372503E8}"/>
              </a:ext>
            </a:extLst>
          </p:cNvPr>
          <p:cNvSpPr>
            <a:spLocks noGrp="1" noChangeArrowheads="1"/>
          </p:cNvSpPr>
          <p:nvPr>
            <p:ph type="body" idx="1"/>
          </p:nvPr>
        </p:nvSpPr>
        <p:spPr>
          <a:xfrm>
            <a:off x="2711450" y="1989139"/>
            <a:ext cx="7632700" cy="1584325"/>
          </a:xfrm>
        </p:spPr>
        <p:txBody>
          <a:bodyPr/>
          <a:lstStyle/>
          <a:p>
            <a:pPr eaLnBrk="1" hangingPunct="1">
              <a:lnSpc>
                <a:spcPct val="80000"/>
              </a:lnSpc>
              <a:buFont typeface="Wingdings" panose="05000000000000000000" pitchFamily="2" charset="2"/>
              <a:buNone/>
            </a:pPr>
            <a:r>
              <a:rPr lang="zh-CN" altLang="en-US" sz="2800"/>
              <a:t>有些语言基本通过解释程序 </a:t>
            </a:r>
            <a:r>
              <a:rPr lang="en-US" altLang="zh-CN" sz="2800"/>
              <a:t>  Java</a:t>
            </a:r>
            <a:r>
              <a:rPr lang="zh-CN" altLang="en-US" sz="2800"/>
              <a:t>的</a:t>
            </a:r>
            <a:r>
              <a:rPr lang="en-US" altLang="zh-CN" sz="2800"/>
              <a:t>Bytecode</a:t>
            </a:r>
          </a:p>
          <a:p>
            <a:pPr eaLnBrk="1" hangingPunct="1">
              <a:lnSpc>
                <a:spcPct val="80000"/>
              </a:lnSpc>
              <a:buFont typeface="Wingdings" panose="05000000000000000000" pitchFamily="2" charset="2"/>
              <a:buNone/>
            </a:pPr>
            <a:r>
              <a:rPr lang="zh-CN" altLang="en-US" sz="2800"/>
              <a:t>有些环境同时提供编译程序和解释系统</a:t>
            </a:r>
            <a:r>
              <a:rPr lang="en-US" altLang="zh-CN" sz="2800"/>
              <a:t> Lisp</a:t>
            </a:r>
            <a:endParaRPr lang="zh-CN" altLang="en-US" sz="2800"/>
          </a:p>
          <a:p>
            <a:pPr eaLnBrk="1" hangingPunct="1">
              <a:lnSpc>
                <a:spcPct val="80000"/>
              </a:lnSpc>
              <a:buFont typeface="Wingdings" panose="05000000000000000000" pitchFamily="2" charset="2"/>
              <a:buNone/>
            </a:pPr>
            <a:r>
              <a:rPr lang="zh-CN" altLang="en-US" sz="2800"/>
              <a:t>主要的途径有两个：通过编译程序和解释程序</a:t>
            </a:r>
          </a:p>
        </p:txBody>
      </p:sp>
      <p:sp>
        <p:nvSpPr>
          <p:cNvPr id="66563" name="Text Box 4">
            <a:extLst>
              <a:ext uri="{FF2B5EF4-FFF2-40B4-BE49-F238E27FC236}">
                <a16:creationId xmlns:a16="http://schemas.microsoft.com/office/drawing/2014/main" id="{30A17696-214E-E95D-62BE-100FF5DE5E9E}"/>
              </a:ext>
            </a:extLst>
          </p:cNvPr>
          <p:cNvSpPr txBox="1">
            <a:spLocks noChangeArrowheads="1"/>
          </p:cNvSpPr>
          <p:nvPr/>
        </p:nvSpPr>
        <p:spPr bwMode="auto">
          <a:xfrm>
            <a:off x="5375276" y="4221163"/>
            <a:ext cx="1490663"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 编译程序</a:t>
            </a:r>
          </a:p>
        </p:txBody>
      </p:sp>
      <p:sp>
        <p:nvSpPr>
          <p:cNvPr id="66564" name="Oval 5">
            <a:extLst>
              <a:ext uri="{FF2B5EF4-FFF2-40B4-BE49-F238E27FC236}">
                <a16:creationId xmlns:a16="http://schemas.microsoft.com/office/drawing/2014/main" id="{111D51F4-BBAC-A750-400C-3F4D8FD3E3DF}"/>
              </a:ext>
            </a:extLst>
          </p:cNvPr>
          <p:cNvSpPr>
            <a:spLocks noChangeArrowheads="1"/>
          </p:cNvSpPr>
          <p:nvPr/>
        </p:nvSpPr>
        <p:spPr bwMode="auto">
          <a:xfrm>
            <a:off x="7319963" y="3860800"/>
            <a:ext cx="1981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66565" name="Rectangle 6">
            <a:extLst>
              <a:ext uri="{FF2B5EF4-FFF2-40B4-BE49-F238E27FC236}">
                <a16:creationId xmlns:a16="http://schemas.microsoft.com/office/drawing/2014/main" id="{B081FAF7-26CB-A438-E6C3-CA938D0DE61A}"/>
              </a:ext>
            </a:extLst>
          </p:cNvPr>
          <p:cNvSpPr>
            <a:spLocks noChangeArrowheads="1"/>
          </p:cNvSpPr>
          <p:nvPr/>
        </p:nvSpPr>
        <p:spPr bwMode="auto">
          <a:xfrm>
            <a:off x="7310438" y="4221163"/>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低级语言程序</a:t>
            </a:r>
          </a:p>
        </p:txBody>
      </p:sp>
      <p:sp>
        <p:nvSpPr>
          <p:cNvPr id="66566" name="Oval 7">
            <a:extLst>
              <a:ext uri="{FF2B5EF4-FFF2-40B4-BE49-F238E27FC236}">
                <a16:creationId xmlns:a16="http://schemas.microsoft.com/office/drawing/2014/main" id="{841F4FF6-7FFF-D048-7B33-9DB676B1D326}"/>
              </a:ext>
            </a:extLst>
          </p:cNvPr>
          <p:cNvSpPr>
            <a:spLocks noChangeArrowheads="1"/>
          </p:cNvSpPr>
          <p:nvPr/>
        </p:nvSpPr>
        <p:spPr bwMode="auto">
          <a:xfrm>
            <a:off x="2855913" y="3860800"/>
            <a:ext cx="1981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66567" name="Rectangle 8">
            <a:extLst>
              <a:ext uri="{FF2B5EF4-FFF2-40B4-BE49-F238E27FC236}">
                <a16:creationId xmlns:a16="http://schemas.microsoft.com/office/drawing/2014/main" id="{1A342E88-BE41-BF84-56C8-4B48E5CC0D09}"/>
              </a:ext>
            </a:extLst>
          </p:cNvPr>
          <p:cNvSpPr>
            <a:spLocks noChangeArrowheads="1"/>
          </p:cNvSpPr>
          <p:nvPr/>
        </p:nvSpPr>
        <p:spPr bwMode="auto">
          <a:xfrm>
            <a:off x="2774950" y="429418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高级语言程序</a:t>
            </a:r>
          </a:p>
        </p:txBody>
      </p:sp>
      <p:sp>
        <p:nvSpPr>
          <p:cNvPr id="66568" name="Line 9">
            <a:extLst>
              <a:ext uri="{FF2B5EF4-FFF2-40B4-BE49-F238E27FC236}">
                <a16:creationId xmlns:a16="http://schemas.microsoft.com/office/drawing/2014/main" id="{59CC6182-0D95-A6E7-1603-817ED5C562BE}"/>
              </a:ext>
            </a:extLst>
          </p:cNvPr>
          <p:cNvSpPr>
            <a:spLocks noChangeShapeType="1"/>
          </p:cNvSpPr>
          <p:nvPr/>
        </p:nvSpPr>
        <p:spPr bwMode="auto">
          <a:xfrm>
            <a:off x="4841875" y="4437063"/>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69" name="Line 10">
            <a:extLst>
              <a:ext uri="{FF2B5EF4-FFF2-40B4-BE49-F238E27FC236}">
                <a16:creationId xmlns:a16="http://schemas.microsoft.com/office/drawing/2014/main" id="{2B7B3584-D3E8-5F4C-640E-9EF0DAC7E47A}"/>
              </a:ext>
            </a:extLst>
          </p:cNvPr>
          <p:cNvSpPr>
            <a:spLocks noChangeShapeType="1"/>
          </p:cNvSpPr>
          <p:nvPr/>
        </p:nvSpPr>
        <p:spPr bwMode="auto">
          <a:xfrm>
            <a:off x="6858001" y="4497388"/>
            <a:ext cx="461963" cy="63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0" name="Oval 11">
            <a:extLst>
              <a:ext uri="{FF2B5EF4-FFF2-40B4-BE49-F238E27FC236}">
                <a16:creationId xmlns:a16="http://schemas.microsoft.com/office/drawing/2014/main" id="{8204A760-FB1C-A50A-5109-FC40403E1D05}"/>
              </a:ext>
            </a:extLst>
          </p:cNvPr>
          <p:cNvSpPr>
            <a:spLocks noChangeArrowheads="1"/>
          </p:cNvSpPr>
          <p:nvPr/>
        </p:nvSpPr>
        <p:spPr bwMode="auto">
          <a:xfrm>
            <a:off x="2803525" y="5440363"/>
            <a:ext cx="1981200" cy="1219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6571" name="Rectangle 12">
            <a:extLst>
              <a:ext uri="{FF2B5EF4-FFF2-40B4-BE49-F238E27FC236}">
                <a16:creationId xmlns:a16="http://schemas.microsoft.com/office/drawing/2014/main" id="{981413DA-0F33-4EBD-6CD8-199A98AF4640}"/>
              </a:ext>
            </a:extLst>
          </p:cNvPr>
          <p:cNvSpPr>
            <a:spLocks noChangeArrowheads="1"/>
          </p:cNvSpPr>
          <p:nvPr/>
        </p:nvSpPr>
        <p:spPr bwMode="auto">
          <a:xfrm>
            <a:off x="2720975" y="5727701"/>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高级语言程序</a:t>
            </a:r>
          </a:p>
        </p:txBody>
      </p:sp>
      <p:sp>
        <p:nvSpPr>
          <p:cNvPr id="66572" name="Line 13">
            <a:extLst>
              <a:ext uri="{FF2B5EF4-FFF2-40B4-BE49-F238E27FC236}">
                <a16:creationId xmlns:a16="http://schemas.microsoft.com/office/drawing/2014/main" id="{2CA1CD2E-2AAF-6849-8C2C-EE45A0CD2BAA}"/>
              </a:ext>
            </a:extLst>
          </p:cNvPr>
          <p:cNvSpPr>
            <a:spLocks noChangeShapeType="1"/>
          </p:cNvSpPr>
          <p:nvPr/>
        </p:nvSpPr>
        <p:spPr bwMode="auto">
          <a:xfrm>
            <a:off x="4819651" y="6015038"/>
            <a:ext cx="6778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3" name="Text Box 14">
            <a:extLst>
              <a:ext uri="{FF2B5EF4-FFF2-40B4-BE49-F238E27FC236}">
                <a16:creationId xmlns:a16="http://schemas.microsoft.com/office/drawing/2014/main" id="{46687135-052A-396A-C515-AC82B271EB5F}"/>
              </a:ext>
            </a:extLst>
          </p:cNvPr>
          <p:cNvSpPr txBox="1">
            <a:spLocks noChangeArrowheads="1"/>
          </p:cNvSpPr>
          <p:nvPr/>
        </p:nvSpPr>
        <p:spPr bwMode="auto">
          <a:xfrm>
            <a:off x="5467351" y="5799138"/>
            <a:ext cx="1490663" cy="461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 解释程序</a:t>
            </a:r>
          </a:p>
        </p:txBody>
      </p:sp>
      <p:sp>
        <p:nvSpPr>
          <p:cNvPr id="66574" name="Line 15">
            <a:extLst>
              <a:ext uri="{FF2B5EF4-FFF2-40B4-BE49-F238E27FC236}">
                <a16:creationId xmlns:a16="http://schemas.microsoft.com/office/drawing/2014/main" id="{5F4BCC26-E3CC-4C9F-B98C-775AC5762C8A}"/>
              </a:ext>
            </a:extLst>
          </p:cNvPr>
          <p:cNvSpPr>
            <a:spLocks noChangeShapeType="1"/>
          </p:cNvSpPr>
          <p:nvPr/>
        </p:nvSpPr>
        <p:spPr bwMode="auto">
          <a:xfrm>
            <a:off x="6980238" y="6015038"/>
            <a:ext cx="533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6575" name="Rectangle 16">
            <a:extLst>
              <a:ext uri="{FF2B5EF4-FFF2-40B4-BE49-F238E27FC236}">
                <a16:creationId xmlns:a16="http://schemas.microsoft.com/office/drawing/2014/main" id="{9406B667-1BD8-2281-632E-A1BB5F4B6D04}"/>
              </a:ext>
            </a:extLst>
          </p:cNvPr>
          <p:cNvSpPr>
            <a:spLocks noChangeArrowheads="1"/>
          </p:cNvSpPr>
          <p:nvPr/>
        </p:nvSpPr>
        <p:spPr bwMode="auto">
          <a:xfrm>
            <a:off x="7854950" y="5799138"/>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50000"/>
              </a:spcBef>
              <a:buClrTx/>
              <a:buSzTx/>
              <a:buFontTx/>
              <a:buNone/>
            </a:pPr>
            <a:r>
              <a:rPr kumimoji="1" lang="zh-CN" altLang="en-US" sz="2400">
                <a:latin typeface="华文新魏" panose="02010800040101010101" pitchFamily="2" charset="-122"/>
                <a:ea typeface="华文新魏" panose="02010800040101010101" pitchFamily="2" charset="-122"/>
              </a:rPr>
              <a:t>计算结果</a:t>
            </a:r>
          </a:p>
        </p:txBody>
      </p:sp>
      <p:sp>
        <p:nvSpPr>
          <p:cNvPr id="66576" name="灯片编号占位符 16">
            <a:extLst>
              <a:ext uri="{FF2B5EF4-FFF2-40B4-BE49-F238E27FC236}">
                <a16:creationId xmlns:a16="http://schemas.microsoft.com/office/drawing/2014/main" id="{888A907C-77B3-AEE9-D0DB-6ECE11A571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D8D50FE2-D7F1-412D-8FCE-696AEFD07DD1}" type="slidenum">
              <a:rPr lang="zh-CN" altLang="en-US" sz="1400"/>
              <a:pPr>
                <a:spcBef>
                  <a:spcPct val="0"/>
                </a:spcBef>
                <a:buClrTx/>
                <a:buSzTx/>
                <a:buFontTx/>
                <a:buNone/>
              </a:pPr>
              <a:t>50</a:t>
            </a:fld>
            <a:endParaRPr lang="en-US" altLang="zh-CN" sz="1400"/>
          </a:p>
        </p:txBody>
      </p:sp>
    </p:spTree>
  </p:cSld>
  <p:clrMapOvr>
    <a:masterClrMapping/>
  </p:clrMapOvr>
  <p:transition advClick="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000B844-5B12-C183-5DC4-D83AF8596FA0}"/>
              </a:ext>
            </a:extLst>
          </p:cNvPr>
          <p:cNvSpPr>
            <a:spLocks noGrp="1" noChangeArrowheads="1"/>
          </p:cNvSpPr>
          <p:nvPr>
            <p:ph type="title"/>
          </p:nvPr>
        </p:nvSpPr>
        <p:spPr/>
        <p:txBody>
          <a:bodyPr/>
          <a:lstStyle/>
          <a:p>
            <a:pPr eaLnBrk="1" hangingPunct="1"/>
            <a:r>
              <a:rPr lang="zh-CN" altLang="en-US" sz="4000"/>
              <a:t>编译程序和解释系统</a:t>
            </a:r>
          </a:p>
        </p:txBody>
      </p:sp>
      <p:sp>
        <p:nvSpPr>
          <p:cNvPr id="67586" name="Rectangle 3">
            <a:extLst>
              <a:ext uri="{FF2B5EF4-FFF2-40B4-BE49-F238E27FC236}">
                <a16:creationId xmlns:a16="http://schemas.microsoft.com/office/drawing/2014/main" id="{3FE01932-B4C9-F1A9-2222-BA05C50D66F5}"/>
              </a:ext>
            </a:extLst>
          </p:cNvPr>
          <p:cNvSpPr>
            <a:spLocks noGrp="1" noChangeArrowheads="1"/>
          </p:cNvSpPr>
          <p:nvPr>
            <p:ph type="body" idx="1"/>
          </p:nvPr>
        </p:nvSpPr>
        <p:spPr>
          <a:xfrm>
            <a:off x="2697163" y="1700214"/>
            <a:ext cx="7772400" cy="4681537"/>
          </a:xfrm>
        </p:spPr>
        <p:txBody>
          <a:bodyPr/>
          <a:lstStyle/>
          <a:p>
            <a:pPr eaLnBrk="1" hangingPunct="1">
              <a:lnSpc>
                <a:spcPct val="80000"/>
              </a:lnSpc>
              <a:buFont typeface="Wingdings" panose="05000000000000000000" pitchFamily="2" charset="2"/>
              <a:buNone/>
            </a:pPr>
            <a:endParaRPr lang="zh-CN" altLang="en-US" sz="2000" dirty="0"/>
          </a:p>
          <a:p>
            <a:pPr eaLnBrk="1" hangingPunct="1">
              <a:lnSpc>
                <a:spcPct val="80000"/>
              </a:lnSpc>
              <a:buFont typeface="Wingdings" panose="05000000000000000000" pitchFamily="2" charset="2"/>
              <a:buNone/>
            </a:pPr>
            <a:r>
              <a:rPr lang="zh-CN" altLang="en-US" sz="2000" dirty="0"/>
              <a:t>如对源程序：</a:t>
            </a:r>
            <a:r>
              <a:rPr lang="zh-CN" altLang="en-US" sz="2000" dirty="0">
                <a:latin typeface="Arial" panose="020B0604020202020204" pitchFamily="34" charset="0"/>
              </a:rPr>
              <a:t>…</a:t>
            </a:r>
            <a:r>
              <a:rPr lang="zh-CN" altLang="en-US" sz="2000" dirty="0"/>
              <a:t> </a:t>
            </a:r>
            <a:r>
              <a:rPr lang="zh-CN" altLang="en-US" sz="2000" dirty="0">
                <a:latin typeface="Arial" panose="020B0604020202020204" pitchFamily="34" charset="0"/>
              </a:rPr>
              <a:t>…</a:t>
            </a:r>
            <a:endParaRPr lang="zh-CN" altLang="en-US" sz="2000" dirty="0"/>
          </a:p>
          <a:p>
            <a:pPr eaLnBrk="1" hangingPunct="1">
              <a:lnSpc>
                <a:spcPct val="80000"/>
              </a:lnSpc>
              <a:buFont typeface="Wingdings" panose="05000000000000000000" pitchFamily="2" charset="2"/>
              <a:buNone/>
            </a:pPr>
            <a:r>
              <a:rPr lang="zh-CN" altLang="en-US" sz="2000" dirty="0"/>
              <a:t>        </a:t>
            </a:r>
            <a:r>
              <a:rPr lang="en-US" altLang="zh-CN" sz="2000" dirty="0"/>
              <a:t>b := 2       ;</a:t>
            </a:r>
          </a:p>
          <a:p>
            <a:pPr eaLnBrk="1" hangingPunct="1">
              <a:lnSpc>
                <a:spcPct val="80000"/>
              </a:lnSpc>
              <a:buFont typeface="Wingdings" panose="05000000000000000000" pitchFamily="2" charset="2"/>
              <a:buNone/>
            </a:pPr>
            <a:r>
              <a:rPr lang="en-US" altLang="zh-CN" sz="2000" dirty="0"/>
              <a:t>        a :=  b+2  ;               </a:t>
            </a:r>
            <a:r>
              <a:rPr lang="zh-CN" altLang="en-US" sz="2000" b="1" dirty="0"/>
              <a:t>编译程序</a:t>
            </a:r>
          </a:p>
          <a:p>
            <a:pPr eaLnBrk="1" hangingPunct="1">
              <a:lnSpc>
                <a:spcPct val="80000"/>
              </a:lnSpc>
              <a:buFont typeface="Wingdings" panose="05000000000000000000" pitchFamily="2" charset="2"/>
              <a:buNone/>
            </a:pPr>
            <a:r>
              <a:rPr lang="zh-CN" altLang="en-US" sz="2000" dirty="0"/>
              <a:t>       </a:t>
            </a:r>
            <a:r>
              <a:rPr lang="en-US" altLang="zh-CN" sz="2000" dirty="0"/>
              <a:t>write    a   ;  </a:t>
            </a:r>
          </a:p>
          <a:p>
            <a:pPr eaLnBrk="1" hangingPunct="1">
              <a:lnSpc>
                <a:spcPct val="80000"/>
              </a:lnSpc>
              <a:buFont typeface="Wingdings" panose="05000000000000000000" pitchFamily="2" charset="2"/>
              <a:buNone/>
            </a:pPr>
            <a:r>
              <a:rPr lang="en-US" altLang="zh-CN" sz="2000" dirty="0"/>
              <a:t>       </a:t>
            </a:r>
            <a:r>
              <a:rPr lang="en-US" altLang="zh-CN" sz="2000" dirty="0">
                <a:latin typeface="Arial" panose="020B0604020202020204" pitchFamily="34" charset="0"/>
              </a:rPr>
              <a:t>…</a:t>
            </a:r>
            <a:r>
              <a:rPr lang="en-US" altLang="zh-CN" sz="2000" dirty="0"/>
              <a:t> </a:t>
            </a:r>
            <a:r>
              <a:rPr lang="en-US" altLang="zh-CN" sz="2000" dirty="0">
                <a:latin typeface="Arial" panose="020B0604020202020204" pitchFamily="34" charset="0"/>
              </a:rPr>
              <a:t>…</a:t>
            </a:r>
            <a:endParaRPr lang="en-US" altLang="zh-CN" sz="2000" dirty="0"/>
          </a:p>
          <a:p>
            <a:pPr eaLnBrk="1" hangingPunct="1">
              <a:lnSpc>
                <a:spcPct val="80000"/>
              </a:lnSpc>
              <a:buFont typeface="Wingdings" panose="05000000000000000000" pitchFamily="2" charset="2"/>
              <a:buNone/>
            </a:pPr>
            <a:endParaRPr lang="en-US" altLang="zh-CN" sz="2000" dirty="0"/>
          </a:p>
          <a:p>
            <a:pPr eaLnBrk="1" hangingPunct="1">
              <a:lnSpc>
                <a:spcPct val="80000"/>
              </a:lnSpc>
              <a:buFont typeface="Wingdings" panose="05000000000000000000" pitchFamily="2" charset="2"/>
              <a:buNone/>
            </a:pPr>
            <a:endParaRPr lang="en-US" altLang="zh-CN" sz="2000" dirty="0"/>
          </a:p>
          <a:p>
            <a:pPr eaLnBrk="1" hangingPunct="1">
              <a:lnSpc>
                <a:spcPct val="80000"/>
              </a:lnSpc>
              <a:buFont typeface="Wingdings" panose="05000000000000000000" pitchFamily="2" charset="2"/>
              <a:buNone/>
            </a:pPr>
            <a:r>
              <a:rPr lang="zh-CN" altLang="en-US" sz="2000" b="1" dirty="0"/>
              <a:t>    解释程序</a:t>
            </a:r>
          </a:p>
          <a:p>
            <a:pPr eaLnBrk="1" hangingPunct="1">
              <a:lnSpc>
                <a:spcPct val="80000"/>
              </a:lnSpc>
              <a:buFont typeface="Wingdings" panose="05000000000000000000" pitchFamily="2" charset="2"/>
              <a:buNone/>
            </a:pPr>
            <a:endParaRPr lang="zh-CN" altLang="en-US" sz="2000" b="1" dirty="0"/>
          </a:p>
          <a:p>
            <a:pPr eaLnBrk="1" hangingPunct="1">
              <a:lnSpc>
                <a:spcPct val="80000"/>
              </a:lnSpc>
              <a:buFont typeface="Wingdings" panose="05000000000000000000" pitchFamily="2" charset="2"/>
              <a:buNone/>
            </a:pPr>
            <a:r>
              <a:rPr lang="zh-CN" altLang="en-US" sz="2000" dirty="0"/>
              <a:t>   </a:t>
            </a:r>
          </a:p>
          <a:p>
            <a:pPr eaLnBrk="1" hangingPunct="1">
              <a:lnSpc>
                <a:spcPct val="80000"/>
              </a:lnSpc>
              <a:buFont typeface="Wingdings" panose="05000000000000000000" pitchFamily="2" charset="2"/>
              <a:buNone/>
            </a:pPr>
            <a:r>
              <a:rPr lang="zh-CN" altLang="en-US" sz="2000" dirty="0"/>
              <a:t>   直接将4的值输出（显示）</a:t>
            </a:r>
            <a:endParaRPr lang="zh-CN" altLang="en-US" sz="2000" b="1" dirty="0"/>
          </a:p>
          <a:p>
            <a:pPr eaLnBrk="1" hangingPunct="1">
              <a:lnSpc>
                <a:spcPct val="80000"/>
              </a:lnSpc>
              <a:buFont typeface="Wingdings" panose="05000000000000000000" pitchFamily="2" charset="2"/>
              <a:buNone/>
            </a:pPr>
            <a:r>
              <a:rPr lang="zh-CN" altLang="en-US" sz="2000" b="1" dirty="0"/>
              <a:t>（</a:t>
            </a:r>
            <a:r>
              <a:rPr lang="zh-CN" altLang="en-US" sz="2000" dirty="0"/>
              <a:t>直接对源程序中的语句进行分析，执行其隐含的操作。）</a:t>
            </a:r>
          </a:p>
          <a:p>
            <a:pPr eaLnBrk="1" hangingPunct="1">
              <a:lnSpc>
                <a:spcPct val="80000"/>
              </a:lnSpc>
              <a:buFont typeface="Wingdings" panose="05000000000000000000" pitchFamily="2" charset="2"/>
              <a:buNone/>
            </a:pPr>
            <a:endParaRPr lang="zh-CN" altLang="en-US" sz="2000" dirty="0"/>
          </a:p>
        </p:txBody>
      </p:sp>
      <p:sp>
        <p:nvSpPr>
          <p:cNvPr id="67587" name="AutoShape 4">
            <a:extLst>
              <a:ext uri="{FF2B5EF4-FFF2-40B4-BE49-F238E27FC236}">
                <a16:creationId xmlns:a16="http://schemas.microsoft.com/office/drawing/2014/main" id="{A8D25ECF-E43E-F5C9-1663-FB469F6EE6F4}"/>
              </a:ext>
            </a:extLst>
          </p:cNvPr>
          <p:cNvSpPr>
            <a:spLocks noChangeArrowheads="1"/>
          </p:cNvSpPr>
          <p:nvPr/>
        </p:nvSpPr>
        <p:spPr bwMode="auto">
          <a:xfrm>
            <a:off x="5519936" y="2865438"/>
            <a:ext cx="990600" cy="457200"/>
          </a:xfrm>
          <a:prstGeom prst="rightArrow">
            <a:avLst>
              <a:gd name="adj1" fmla="val 50000"/>
              <a:gd name="adj2" fmla="val 54167"/>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588" name="Rectangle 5">
            <a:extLst>
              <a:ext uri="{FF2B5EF4-FFF2-40B4-BE49-F238E27FC236}">
                <a16:creationId xmlns:a16="http://schemas.microsoft.com/office/drawing/2014/main" id="{357D66C1-AE64-09DA-BAA3-8FF5A15D3DAE}"/>
              </a:ext>
            </a:extLst>
          </p:cNvPr>
          <p:cNvSpPr>
            <a:spLocks noChangeArrowheads="1"/>
          </p:cNvSpPr>
          <p:nvPr/>
        </p:nvSpPr>
        <p:spPr bwMode="auto">
          <a:xfrm>
            <a:off x="8991600" y="2590800"/>
            <a:ext cx="838200" cy="1752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Int 2</a:t>
            </a:r>
          </a:p>
          <a:p>
            <a:pPr algn="ctr">
              <a:spcBef>
                <a:spcPct val="0"/>
              </a:spcBef>
              <a:buClrTx/>
              <a:buSzTx/>
              <a:buFontTx/>
              <a:buNone/>
            </a:pPr>
            <a:r>
              <a:rPr lang="en-US" altLang="zh-CN" sz="2400">
                <a:latin typeface="Times New Roman" panose="02020603050405020304" pitchFamily="18" charset="0"/>
              </a:rPr>
              <a:t>St b</a:t>
            </a:r>
          </a:p>
          <a:p>
            <a:pPr algn="ctr">
              <a:spcBef>
                <a:spcPct val="0"/>
              </a:spcBef>
              <a:buClrTx/>
              <a:buSzTx/>
              <a:buFontTx/>
              <a:buNone/>
            </a:pPr>
            <a:r>
              <a:rPr lang="en-US" altLang="zh-CN" sz="2400">
                <a:latin typeface="Times New Roman" panose="02020603050405020304" pitchFamily="18" charset="0"/>
              </a:rPr>
              <a:t>Ld b</a:t>
            </a:r>
          </a:p>
          <a:p>
            <a:pPr algn="ctr">
              <a:spcBef>
                <a:spcPct val="0"/>
              </a:spcBef>
              <a:buClrTx/>
              <a:buSzTx/>
              <a:buFontTx/>
              <a:buNone/>
            </a:pPr>
            <a:r>
              <a:rPr lang="en-US" altLang="zh-CN" sz="2400">
                <a:latin typeface="Times New Roman" panose="02020603050405020304" pitchFamily="18" charset="0"/>
              </a:rPr>
              <a:t>add  2</a:t>
            </a:r>
          </a:p>
          <a:p>
            <a:pPr algn="ctr">
              <a:spcBef>
                <a:spcPct val="0"/>
              </a:spcBef>
              <a:buClrTx/>
              <a:buSzTx/>
              <a:buFontTx/>
              <a:buNone/>
            </a:pPr>
            <a:r>
              <a:rPr lang="en-US" altLang="zh-CN" sz="2400">
                <a:latin typeface="Times New Roman" panose="02020603050405020304" pitchFamily="18" charset="0"/>
              </a:rPr>
              <a:t>St a</a:t>
            </a:r>
          </a:p>
        </p:txBody>
      </p:sp>
      <p:sp>
        <p:nvSpPr>
          <p:cNvPr id="67589" name="AutoShape 6">
            <a:extLst>
              <a:ext uri="{FF2B5EF4-FFF2-40B4-BE49-F238E27FC236}">
                <a16:creationId xmlns:a16="http://schemas.microsoft.com/office/drawing/2014/main" id="{C4E07419-89B4-C2BA-144D-FF135C30DCEE}"/>
              </a:ext>
            </a:extLst>
          </p:cNvPr>
          <p:cNvSpPr>
            <a:spLocks noChangeArrowheads="1"/>
          </p:cNvSpPr>
          <p:nvPr/>
        </p:nvSpPr>
        <p:spPr bwMode="auto">
          <a:xfrm>
            <a:off x="7608888" y="2852738"/>
            <a:ext cx="1128712" cy="304800"/>
          </a:xfrm>
          <a:prstGeom prst="rightArrow">
            <a:avLst>
              <a:gd name="adj1" fmla="val 50000"/>
              <a:gd name="adj2" fmla="val 92578"/>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590" name="Rectangle 7">
            <a:extLst>
              <a:ext uri="{FF2B5EF4-FFF2-40B4-BE49-F238E27FC236}">
                <a16:creationId xmlns:a16="http://schemas.microsoft.com/office/drawing/2014/main" id="{8E8F9B29-3CD0-BB46-B4F9-51539E29B1A7}"/>
              </a:ext>
            </a:extLst>
          </p:cNvPr>
          <p:cNvSpPr>
            <a:spLocks noChangeArrowheads="1"/>
          </p:cNvSpPr>
          <p:nvPr/>
        </p:nvSpPr>
        <p:spPr bwMode="auto">
          <a:xfrm>
            <a:off x="7680325" y="2636838"/>
            <a:ext cx="838200" cy="228600"/>
          </a:xfrm>
          <a:prstGeom prst="rect">
            <a:avLst/>
          </a:prstGeom>
          <a:solidFill>
            <a:schemeClr val="bg1"/>
          </a:solid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1800" b="1">
                <a:latin typeface="华文新魏" panose="02010800040101010101" pitchFamily="2" charset="-122"/>
                <a:ea typeface="华文新魏" panose="02010800040101010101" pitchFamily="2" charset="-122"/>
              </a:rPr>
              <a:t>生成代码</a:t>
            </a:r>
          </a:p>
        </p:txBody>
      </p:sp>
      <p:sp>
        <p:nvSpPr>
          <p:cNvPr id="67591" name="AutoShape 8">
            <a:extLst>
              <a:ext uri="{FF2B5EF4-FFF2-40B4-BE49-F238E27FC236}">
                <a16:creationId xmlns:a16="http://schemas.microsoft.com/office/drawing/2014/main" id="{1763CE8E-987F-858F-7F39-8B41AD6F0C58}"/>
              </a:ext>
            </a:extLst>
          </p:cNvPr>
          <p:cNvSpPr>
            <a:spLocks noChangeArrowheads="1"/>
          </p:cNvSpPr>
          <p:nvPr/>
        </p:nvSpPr>
        <p:spPr bwMode="auto">
          <a:xfrm>
            <a:off x="4007769" y="3855244"/>
            <a:ext cx="485775" cy="976312"/>
          </a:xfrm>
          <a:prstGeom prst="downArrow">
            <a:avLst>
              <a:gd name="adj1" fmla="val 50000"/>
              <a:gd name="adj2" fmla="val 50245"/>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67592" name="灯片编号占位符 8">
            <a:extLst>
              <a:ext uri="{FF2B5EF4-FFF2-40B4-BE49-F238E27FC236}">
                <a16:creationId xmlns:a16="http://schemas.microsoft.com/office/drawing/2014/main" id="{234A75EC-8E9D-A497-7708-C632798DE98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B26D756-09E8-43D8-B74B-1BC334D8DA66}" type="slidenum">
              <a:rPr lang="zh-CN" altLang="en-US" sz="1400"/>
              <a:pPr>
                <a:spcBef>
                  <a:spcPct val="0"/>
                </a:spcBef>
                <a:buClrTx/>
                <a:buSzTx/>
                <a:buFontTx/>
                <a:buNone/>
              </a:pPr>
              <a:t>51</a:t>
            </a:fld>
            <a:endParaRPr lang="en-US" altLang="zh-CN" sz="1400"/>
          </a:p>
        </p:txBody>
      </p:sp>
    </p:spTree>
  </p:cSld>
  <p:clrMapOvr>
    <a:masterClrMapping/>
  </p:clrMapOvr>
  <p:transition advClick="0"/>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68609" name="Object 12">
            <a:extLst>
              <a:ext uri="{FF2B5EF4-FFF2-40B4-BE49-F238E27FC236}">
                <a16:creationId xmlns:a16="http://schemas.microsoft.com/office/drawing/2014/main" id="{A8229F7F-13C5-F511-103C-C18A8FE76AAB}"/>
              </a:ext>
            </a:extLst>
          </p:cNvPr>
          <p:cNvGraphicFramePr>
            <a:graphicFrameLocks noGrp="1" noChangeAspect="1"/>
          </p:cNvGraphicFramePr>
          <p:nvPr>
            <p:ph/>
          </p:nvPr>
        </p:nvGraphicFramePr>
        <p:xfrm>
          <a:off x="2279651" y="981076"/>
          <a:ext cx="7593013" cy="4721225"/>
        </p:xfrm>
        <a:graphic>
          <a:graphicData uri="http://schemas.openxmlformats.org/presentationml/2006/ole">
            <mc:AlternateContent xmlns:mc="http://schemas.openxmlformats.org/markup-compatibility/2006">
              <mc:Choice xmlns:v="urn:schemas-microsoft-com:vml" Requires="v">
                <p:oleObj name="Visio" r:id="rId2" imgW="0" imgH="0" progId="Visio.Drawing.6">
                  <p:embed/>
                </p:oleObj>
              </mc:Choice>
              <mc:Fallback>
                <p:oleObj name="Visio" r:id="rId2" imgW="0" imgH="0" progId="Visio.Drawing.6">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9651" y="981076"/>
                        <a:ext cx="7593013" cy="472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610" name="灯片编号占位符 2">
            <a:extLst>
              <a:ext uri="{FF2B5EF4-FFF2-40B4-BE49-F238E27FC236}">
                <a16:creationId xmlns:a16="http://schemas.microsoft.com/office/drawing/2014/main" id="{FF74B923-1F39-0DF1-B110-05FD6D5C01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881950-1A4B-49A4-AC31-8B374C853D60}" type="slidenum">
              <a:rPr lang="zh-CN" altLang="en-US" sz="1400"/>
              <a:pPr>
                <a:spcBef>
                  <a:spcPct val="0"/>
                </a:spcBef>
                <a:buClrTx/>
                <a:buSzTx/>
                <a:buFontTx/>
                <a:buNone/>
              </a:pPr>
              <a:t>52</a:t>
            </a:fld>
            <a:endParaRPr lang="en-US" altLang="zh-CN" sz="1400"/>
          </a:p>
        </p:txBody>
      </p:sp>
    </p:spTree>
  </p:cSld>
  <p:clrMapOvr>
    <a:masterClrMapping/>
  </p:clrMapOvr>
  <p:transition advClick="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93E69E88-C4C3-6B1A-700B-3319FB7F58F7}"/>
              </a:ext>
            </a:extLst>
          </p:cNvPr>
          <p:cNvSpPr>
            <a:spLocks noGrp="1" noChangeArrowheads="1"/>
          </p:cNvSpPr>
          <p:nvPr>
            <p:ph type="title"/>
          </p:nvPr>
        </p:nvSpPr>
        <p:spPr/>
        <p:txBody>
          <a:bodyPr/>
          <a:lstStyle/>
          <a:p>
            <a:pPr eaLnBrk="1" hangingPunct="1"/>
            <a:r>
              <a:rPr lang="zh-CN" altLang="en-US"/>
              <a:t>编译程序和解释程序</a:t>
            </a:r>
          </a:p>
        </p:txBody>
      </p:sp>
      <p:sp>
        <p:nvSpPr>
          <p:cNvPr id="69634" name="Rectangle 3">
            <a:extLst>
              <a:ext uri="{FF2B5EF4-FFF2-40B4-BE49-F238E27FC236}">
                <a16:creationId xmlns:a16="http://schemas.microsoft.com/office/drawing/2014/main" id="{12EF98F6-ED8A-809A-7D02-7863C20B407F}"/>
              </a:ext>
            </a:extLst>
          </p:cNvPr>
          <p:cNvSpPr>
            <a:spLocks noGrp="1" noChangeArrowheads="1"/>
          </p:cNvSpPr>
          <p:nvPr>
            <p:ph type="body" idx="1"/>
          </p:nvPr>
        </p:nvSpPr>
        <p:spPr>
          <a:xfrm>
            <a:off x="2495551" y="2024064"/>
            <a:ext cx="7705725" cy="3894137"/>
          </a:xfrm>
        </p:spPr>
        <p:txBody>
          <a:bodyPr/>
          <a:lstStyle/>
          <a:p>
            <a:pPr marL="0" indent="360363" algn="just" eaLnBrk="1" hangingPunct="1">
              <a:lnSpc>
                <a:spcPct val="90000"/>
              </a:lnSpc>
              <a:buNone/>
            </a:pPr>
            <a:r>
              <a:rPr lang="zh-CN" altLang="en-US" sz="2800" dirty="0">
                <a:solidFill>
                  <a:srgbClr val="FF0000"/>
                </a:solidFill>
              </a:rPr>
              <a:t>编译程序</a:t>
            </a:r>
            <a:r>
              <a:rPr lang="zh-CN" altLang="en-US" sz="2800" dirty="0"/>
              <a:t>是一个语言处理程序</a:t>
            </a:r>
            <a:r>
              <a:rPr lang="en-US" altLang="zh-CN" sz="2800" dirty="0"/>
              <a:t>,</a:t>
            </a:r>
            <a:r>
              <a:rPr lang="zh-CN" altLang="en-US" sz="2800" dirty="0"/>
              <a:t>它把一个高级语言程序翻译成某个机器的汇编或二进制代码程序</a:t>
            </a:r>
            <a:r>
              <a:rPr lang="en-US" altLang="zh-CN" sz="2800" dirty="0"/>
              <a:t>, </a:t>
            </a:r>
            <a:r>
              <a:rPr lang="zh-CN" altLang="en-US" sz="2800" dirty="0"/>
              <a:t>这个二进制代码程序在机器上运行以生成结果，编译和运行是两个独立分开的阶段。</a:t>
            </a:r>
            <a:endParaRPr lang="en-US" altLang="zh-CN" sz="2800" dirty="0"/>
          </a:p>
          <a:p>
            <a:pPr marL="0" indent="360363" algn="just" eaLnBrk="1" hangingPunct="1">
              <a:lnSpc>
                <a:spcPct val="90000"/>
              </a:lnSpc>
              <a:buNone/>
            </a:pPr>
            <a:r>
              <a:rPr lang="zh-CN" altLang="en-US" sz="2800" dirty="0">
                <a:solidFill>
                  <a:srgbClr val="FF0000"/>
                </a:solidFill>
              </a:rPr>
              <a:t>解释程序</a:t>
            </a:r>
            <a:r>
              <a:rPr lang="zh-CN" altLang="en-US" sz="2800" dirty="0"/>
              <a:t>但在一个交互环境中</a:t>
            </a:r>
            <a:r>
              <a:rPr lang="en-US" altLang="zh-CN" sz="2800" dirty="0"/>
              <a:t>,</a:t>
            </a:r>
            <a:r>
              <a:rPr lang="zh-CN" altLang="en-US" sz="2800" dirty="0"/>
              <a:t>不需要将这两个阶段分隔开</a:t>
            </a:r>
            <a:r>
              <a:rPr lang="en-US" altLang="zh-CN" sz="2800" dirty="0"/>
              <a:t>,</a:t>
            </a:r>
            <a:r>
              <a:rPr lang="zh-CN" altLang="en-US" sz="2800" dirty="0"/>
              <a:t>编译就不如解释的方法更方便。另一种语言处理程序</a:t>
            </a:r>
            <a:r>
              <a:rPr lang="en-US" altLang="zh-CN" sz="2800" dirty="0"/>
              <a:t>,</a:t>
            </a:r>
            <a:r>
              <a:rPr lang="zh-CN" altLang="en-US" sz="2800" dirty="0"/>
              <a:t>解释程序</a:t>
            </a:r>
            <a:r>
              <a:rPr lang="en-US" altLang="zh-CN" sz="2800" dirty="0"/>
              <a:t>,</a:t>
            </a:r>
            <a:r>
              <a:rPr lang="zh-CN" altLang="en-US" sz="2800" dirty="0"/>
              <a:t>它不需要在运行前先把源程序翻译成目标代码</a:t>
            </a:r>
            <a:r>
              <a:rPr lang="en-US" altLang="zh-CN" sz="2800" dirty="0"/>
              <a:t>,</a:t>
            </a:r>
            <a:r>
              <a:rPr lang="zh-CN" altLang="en-US" sz="2800" dirty="0"/>
              <a:t>也可以让我们实现在某台机器上运行程序并生成结果。</a:t>
            </a:r>
          </a:p>
        </p:txBody>
      </p:sp>
      <p:sp>
        <p:nvSpPr>
          <p:cNvPr id="69635" name="灯片编号占位符 3">
            <a:extLst>
              <a:ext uri="{FF2B5EF4-FFF2-40B4-BE49-F238E27FC236}">
                <a16:creationId xmlns:a16="http://schemas.microsoft.com/office/drawing/2014/main" id="{27100ADD-115D-339A-E945-5C41D931EB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0FC479-DFDD-462E-9950-B08DEDBAB6E2}" type="slidenum">
              <a:rPr lang="zh-CN" altLang="en-US" sz="1400"/>
              <a:pPr>
                <a:spcBef>
                  <a:spcPct val="0"/>
                </a:spcBef>
                <a:buClrTx/>
                <a:buSzTx/>
                <a:buFontTx/>
                <a:buNone/>
              </a:pPr>
              <a:t>53</a:t>
            </a:fld>
            <a:endParaRPr lang="en-US" altLang="zh-CN" sz="1400"/>
          </a:p>
        </p:txBody>
      </p:sp>
    </p:spTree>
  </p:cSld>
  <p:clrMapOvr>
    <a:masterClrMapping/>
  </p:clrMapOvr>
  <p:transition advClick="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a:extLst>
              <a:ext uri="{FF2B5EF4-FFF2-40B4-BE49-F238E27FC236}">
                <a16:creationId xmlns:a16="http://schemas.microsoft.com/office/drawing/2014/main" id="{3F179001-745A-B018-2D92-76ACB2259163}"/>
              </a:ext>
            </a:extLst>
          </p:cNvPr>
          <p:cNvSpPr>
            <a:spLocks noGrp="1" noChangeArrowheads="1"/>
          </p:cNvSpPr>
          <p:nvPr>
            <p:ph type="title"/>
          </p:nvPr>
        </p:nvSpPr>
        <p:spPr>
          <a:xfrm>
            <a:off x="2855914" y="981076"/>
            <a:ext cx="7634287" cy="669925"/>
          </a:xfrm>
        </p:spPr>
        <p:txBody>
          <a:bodyPr/>
          <a:lstStyle/>
          <a:p>
            <a:pPr eaLnBrk="1" hangingPunct="1"/>
            <a:r>
              <a:rPr lang="zh-CN" altLang="en-US" sz="4000"/>
              <a:t>解释程序</a:t>
            </a:r>
          </a:p>
        </p:txBody>
      </p:sp>
      <p:sp>
        <p:nvSpPr>
          <p:cNvPr id="70658" name="Rectangle 3">
            <a:extLst>
              <a:ext uri="{FF2B5EF4-FFF2-40B4-BE49-F238E27FC236}">
                <a16:creationId xmlns:a16="http://schemas.microsoft.com/office/drawing/2014/main" id="{C51F3F35-EABC-2AFB-9715-1EA0056686C6}"/>
              </a:ext>
            </a:extLst>
          </p:cNvPr>
          <p:cNvSpPr>
            <a:spLocks noGrp="1" noChangeArrowheads="1"/>
          </p:cNvSpPr>
          <p:nvPr>
            <p:ph type="body" idx="1"/>
          </p:nvPr>
        </p:nvSpPr>
        <p:spPr>
          <a:xfrm>
            <a:off x="2351088" y="1844675"/>
            <a:ext cx="7416800" cy="4827588"/>
          </a:xfrm>
        </p:spPr>
        <p:txBody>
          <a:bodyPr/>
          <a:lstStyle/>
          <a:p>
            <a:pPr algn="just" eaLnBrk="1" hangingPunct="1">
              <a:lnSpc>
                <a:spcPct val="90000"/>
              </a:lnSpc>
            </a:pPr>
            <a:r>
              <a:rPr lang="zh-CN" altLang="en-US" sz="2800"/>
              <a:t>它接受某个语言的程序并立即运行这个源程序</a:t>
            </a:r>
            <a:r>
              <a:rPr lang="en-US" altLang="zh-CN" sz="2800"/>
              <a:t>.</a:t>
            </a:r>
            <a:r>
              <a:rPr lang="zh-CN" altLang="en-US" sz="2800"/>
              <a:t>它的工作模式是一个个的获取</a:t>
            </a:r>
            <a:r>
              <a:rPr lang="en-US" altLang="zh-CN" sz="2800"/>
              <a:t>,</a:t>
            </a:r>
            <a:r>
              <a:rPr lang="zh-CN" altLang="en-US" sz="2800"/>
              <a:t>分析并执行源程序语句</a:t>
            </a:r>
            <a:r>
              <a:rPr lang="en-US" altLang="zh-CN" sz="2800"/>
              <a:t>,</a:t>
            </a:r>
            <a:r>
              <a:rPr lang="zh-CN" altLang="en-US" sz="2800"/>
              <a:t>一旦第一个语句分析结束</a:t>
            </a:r>
            <a:r>
              <a:rPr lang="en-US" altLang="zh-CN" sz="2800"/>
              <a:t>,</a:t>
            </a:r>
            <a:r>
              <a:rPr lang="zh-CN" altLang="en-US" sz="2800"/>
              <a:t>源程序便开始运行并且生成结果。</a:t>
            </a:r>
            <a:endParaRPr lang="en-US" altLang="zh-CN" sz="2800"/>
          </a:p>
          <a:p>
            <a:pPr algn="just" eaLnBrk="1" hangingPunct="1">
              <a:lnSpc>
                <a:spcPct val="90000"/>
              </a:lnSpc>
            </a:pPr>
            <a:r>
              <a:rPr lang="zh-CN" altLang="en-US" sz="2800"/>
              <a:t>它特别适合程序员交互方式的工作情况</a:t>
            </a:r>
            <a:r>
              <a:rPr lang="en-US" altLang="zh-CN" sz="2800"/>
              <a:t>,</a:t>
            </a:r>
            <a:r>
              <a:rPr lang="zh-CN" altLang="en-US" sz="2800"/>
              <a:t>即希望在获取下一个语句之前了解每个语句的执行结果</a:t>
            </a:r>
            <a:r>
              <a:rPr lang="en-US" altLang="zh-CN" sz="2800"/>
              <a:t>,</a:t>
            </a:r>
            <a:r>
              <a:rPr lang="zh-CN" altLang="en-US" sz="2800"/>
              <a:t>允许执行时修改程序。</a:t>
            </a:r>
            <a:endParaRPr lang="en-US" altLang="zh-CN" sz="2800"/>
          </a:p>
          <a:p>
            <a:pPr algn="just" eaLnBrk="1" hangingPunct="1">
              <a:lnSpc>
                <a:spcPct val="90000"/>
              </a:lnSpc>
            </a:pPr>
            <a:r>
              <a:rPr lang="zh-CN" altLang="en-US" sz="2800"/>
              <a:t>著名的解释程序有</a:t>
            </a:r>
            <a:r>
              <a:rPr lang="en-US" altLang="zh-CN" sz="2800"/>
              <a:t>Basic</a:t>
            </a:r>
            <a:r>
              <a:rPr lang="zh-CN" altLang="en-US" sz="2800"/>
              <a:t>语言解释程序 </a:t>
            </a:r>
            <a:r>
              <a:rPr lang="en-US" altLang="zh-CN" sz="2800"/>
              <a:t>,Lisp</a:t>
            </a:r>
            <a:r>
              <a:rPr lang="zh-CN" altLang="en-US" sz="2800"/>
              <a:t>语言解释程序</a:t>
            </a:r>
            <a:r>
              <a:rPr lang="en-US" altLang="zh-CN" sz="2800"/>
              <a:t>,UNIX</a:t>
            </a:r>
            <a:r>
              <a:rPr lang="zh-CN" altLang="en-US" sz="2800"/>
              <a:t>命令语言解释程序</a:t>
            </a:r>
            <a:r>
              <a:rPr lang="en-US" altLang="zh-CN" sz="2800"/>
              <a:t>(shell),</a:t>
            </a:r>
            <a:r>
              <a:rPr lang="zh-CN" altLang="en-US" sz="2800"/>
              <a:t>数据库查询语言</a:t>
            </a:r>
            <a:r>
              <a:rPr lang="en-US" altLang="zh-CN" sz="2800"/>
              <a:t>SQL </a:t>
            </a:r>
            <a:r>
              <a:rPr lang="zh-CN" altLang="en-US" sz="2800"/>
              <a:t>解释程序以及</a:t>
            </a:r>
            <a:r>
              <a:rPr lang="en-US" altLang="zh-CN" sz="2800"/>
              <a:t>bytecode</a:t>
            </a:r>
            <a:r>
              <a:rPr lang="zh-CN" altLang="en-US" sz="2800"/>
              <a:t>解释程序。</a:t>
            </a:r>
          </a:p>
        </p:txBody>
      </p:sp>
      <p:sp>
        <p:nvSpPr>
          <p:cNvPr id="70659" name="灯片编号占位符 3">
            <a:extLst>
              <a:ext uri="{FF2B5EF4-FFF2-40B4-BE49-F238E27FC236}">
                <a16:creationId xmlns:a16="http://schemas.microsoft.com/office/drawing/2014/main" id="{2F91E3FD-5990-2958-7FFA-F75A4B6303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A8D18CCE-5B69-4483-83EB-256C9F56F3A7}" type="slidenum">
              <a:rPr lang="zh-CN" altLang="en-US" sz="1400"/>
              <a:pPr>
                <a:spcBef>
                  <a:spcPct val="0"/>
                </a:spcBef>
                <a:buClrTx/>
                <a:buSzTx/>
                <a:buFontTx/>
                <a:buNone/>
              </a:pPr>
              <a:t>54</a:t>
            </a:fld>
            <a:endParaRPr lang="en-US" altLang="zh-CN" sz="1400"/>
          </a:p>
        </p:txBody>
      </p:sp>
    </p:spTree>
  </p:cSld>
  <p:clrMapOvr>
    <a:masterClrMapping/>
  </p:clrMapOvr>
  <p:transition advClick="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4A44C2AC-09C2-7476-F02A-870DFC0A3D7C}"/>
              </a:ext>
            </a:extLst>
          </p:cNvPr>
          <p:cNvSpPr>
            <a:spLocks noGrp="1" noChangeArrowheads="1"/>
          </p:cNvSpPr>
          <p:nvPr>
            <p:ph type="title"/>
          </p:nvPr>
        </p:nvSpPr>
        <p:spPr/>
        <p:txBody>
          <a:bodyPr/>
          <a:lstStyle/>
          <a:p>
            <a:pPr eaLnBrk="1" hangingPunct="1"/>
            <a:r>
              <a:rPr lang="zh-CN" altLang="en-US" sz="4000"/>
              <a:t>高级语言解释系统(</a:t>
            </a:r>
            <a:r>
              <a:rPr lang="en-US" altLang="zh-CN" sz="4000"/>
              <a:t>interpreter)</a:t>
            </a:r>
            <a:endParaRPr lang="en-US" altLang="zh-CN" sz="2400"/>
          </a:p>
        </p:txBody>
      </p:sp>
      <p:sp>
        <p:nvSpPr>
          <p:cNvPr id="71682" name="Rectangle 3">
            <a:extLst>
              <a:ext uri="{FF2B5EF4-FFF2-40B4-BE49-F238E27FC236}">
                <a16:creationId xmlns:a16="http://schemas.microsoft.com/office/drawing/2014/main" id="{C6CBF7F4-0B31-598D-5B4B-B8C5F8DA7B29}"/>
              </a:ext>
            </a:extLst>
          </p:cNvPr>
          <p:cNvSpPr>
            <a:spLocks noGrp="1" noChangeArrowheads="1"/>
          </p:cNvSpPr>
          <p:nvPr>
            <p:ph type="body" idx="1"/>
          </p:nvPr>
        </p:nvSpPr>
        <p:spPr>
          <a:xfrm>
            <a:off x="2787650" y="2266950"/>
            <a:ext cx="7772400" cy="4114800"/>
          </a:xfrm>
        </p:spPr>
        <p:txBody>
          <a:bodyPr/>
          <a:lstStyle/>
          <a:p>
            <a:pPr eaLnBrk="1" hangingPunct="1"/>
            <a:r>
              <a:rPr lang="zh-CN" altLang="en-US" sz="2400"/>
              <a:t>功能       让计算机执行高级语言（</a:t>
            </a:r>
            <a:r>
              <a:rPr lang="en-US" altLang="zh-CN" sz="2400"/>
              <a:t>basic,lisp,prolog)</a:t>
            </a:r>
            <a:endParaRPr lang="zh-CN" altLang="en-US" sz="2400"/>
          </a:p>
          <a:p>
            <a:pPr eaLnBrk="1" hangingPunct="1"/>
            <a:r>
              <a:rPr lang="zh-CN" altLang="en-US" sz="2400"/>
              <a:t>与编译程序的不同     1）不生成目标代码</a:t>
            </a:r>
          </a:p>
          <a:p>
            <a:pPr eaLnBrk="1" hangingPunct="1">
              <a:buFont typeface="Wingdings" panose="05000000000000000000" pitchFamily="2" charset="2"/>
              <a:buNone/>
            </a:pPr>
            <a:r>
              <a:rPr lang="zh-CN" altLang="en-US" sz="2400"/>
              <a:t>                                          2）能支持交互环境</a:t>
            </a:r>
          </a:p>
          <a:p>
            <a:pPr eaLnBrk="1" hangingPunct="1">
              <a:buFont typeface="Wingdings" panose="05000000000000000000" pitchFamily="2" charset="2"/>
              <a:buNone/>
            </a:pPr>
            <a:r>
              <a:rPr lang="zh-CN" altLang="en-US" sz="2400"/>
              <a:t>                                          （同增量式编译系统） </a:t>
            </a:r>
          </a:p>
          <a:p>
            <a:pPr eaLnBrk="1" hangingPunct="1">
              <a:buFont typeface="Wingdings" panose="05000000000000000000" pitchFamily="2" charset="2"/>
              <a:buNone/>
            </a:pPr>
            <a:r>
              <a:rPr lang="zh-CN" altLang="en-US" sz="2400"/>
              <a:t>  源   程  序                                                       </a:t>
            </a:r>
          </a:p>
          <a:p>
            <a:pPr eaLnBrk="1" hangingPunct="1">
              <a:buFont typeface="Wingdings" panose="05000000000000000000" pitchFamily="2" charset="2"/>
              <a:buNone/>
            </a:pPr>
            <a:r>
              <a:rPr lang="zh-CN" altLang="en-US" sz="2400"/>
              <a:t>                                                            </a:t>
            </a:r>
          </a:p>
          <a:p>
            <a:pPr eaLnBrk="1" hangingPunct="1">
              <a:buFont typeface="Wingdings" panose="05000000000000000000" pitchFamily="2" charset="2"/>
              <a:buNone/>
            </a:pPr>
            <a:r>
              <a:rPr lang="zh-CN" altLang="en-US" sz="2400"/>
              <a:t>  初始数据                                                                              </a:t>
            </a:r>
          </a:p>
        </p:txBody>
      </p:sp>
      <p:sp>
        <p:nvSpPr>
          <p:cNvPr id="71683" name="Rectangle 4">
            <a:extLst>
              <a:ext uri="{FF2B5EF4-FFF2-40B4-BE49-F238E27FC236}">
                <a16:creationId xmlns:a16="http://schemas.microsoft.com/office/drawing/2014/main" id="{DC55A81B-F81A-A037-2FC7-41E6A62666F5}"/>
              </a:ext>
            </a:extLst>
          </p:cNvPr>
          <p:cNvSpPr>
            <a:spLocks noChangeArrowheads="1"/>
          </p:cNvSpPr>
          <p:nvPr/>
        </p:nvSpPr>
        <p:spPr bwMode="auto">
          <a:xfrm>
            <a:off x="5653088" y="4171950"/>
            <a:ext cx="1752600" cy="9906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400">
                <a:latin typeface="华文新魏" panose="02010800040101010101" pitchFamily="2" charset="-122"/>
                <a:ea typeface="华文新魏" panose="02010800040101010101" pitchFamily="2" charset="-122"/>
              </a:rPr>
              <a:t>解释程序</a:t>
            </a:r>
          </a:p>
        </p:txBody>
      </p:sp>
      <p:sp>
        <p:nvSpPr>
          <p:cNvPr id="71684" name="Rectangle 5">
            <a:extLst>
              <a:ext uri="{FF2B5EF4-FFF2-40B4-BE49-F238E27FC236}">
                <a16:creationId xmlns:a16="http://schemas.microsoft.com/office/drawing/2014/main" id="{C9140557-53C8-74F1-6851-3020D2B1010E}"/>
              </a:ext>
            </a:extLst>
          </p:cNvPr>
          <p:cNvSpPr>
            <a:spLocks noChangeArrowheads="1"/>
          </p:cNvSpPr>
          <p:nvPr/>
        </p:nvSpPr>
        <p:spPr bwMode="auto">
          <a:xfrm>
            <a:off x="8243888" y="4476750"/>
            <a:ext cx="1143000" cy="381000"/>
          </a:xfrm>
          <a:prstGeom prst="rect">
            <a:avLst/>
          </a:prstGeom>
          <a:solidFill>
            <a:schemeClr val="bg1"/>
          </a:solidFill>
          <a:ln w="952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zh-CN" altLang="en-US" sz="2400">
                <a:latin typeface="华文新魏" panose="02010800040101010101" pitchFamily="2" charset="-122"/>
                <a:ea typeface="华文新魏" panose="02010800040101010101" pitchFamily="2" charset="-122"/>
              </a:rPr>
              <a:t>计算结果</a:t>
            </a:r>
          </a:p>
        </p:txBody>
      </p:sp>
      <p:sp>
        <p:nvSpPr>
          <p:cNvPr id="71685" name="AutoShape 6">
            <a:extLst>
              <a:ext uri="{FF2B5EF4-FFF2-40B4-BE49-F238E27FC236}">
                <a16:creationId xmlns:a16="http://schemas.microsoft.com/office/drawing/2014/main" id="{60F0C5EC-7BAE-FAFB-1D02-F087687D06E8}"/>
              </a:ext>
            </a:extLst>
          </p:cNvPr>
          <p:cNvSpPr>
            <a:spLocks noChangeArrowheads="1"/>
          </p:cNvSpPr>
          <p:nvPr/>
        </p:nvSpPr>
        <p:spPr bwMode="auto">
          <a:xfrm>
            <a:off x="4738688" y="4171950"/>
            <a:ext cx="685800" cy="228600"/>
          </a:xfrm>
          <a:prstGeom prst="rightArrow">
            <a:avLst>
              <a:gd name="adj1" fmla="val 50000"/>
              <a:gd name="adj2" fmla="val 75000"/>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686" name="AutoShape 7">
            <a:extLst>
              <a:ext uri="{FF2B5EF4-FFF2-40B4-BE49-F238E27FC236}">
                <a16:creationId xmlns:a16="http://schemas.microsoft.com/office/drawing/2014/main" id="{51B704D2-2996-9668-067E-FAFB5409A65B}"/>
              </a:ext>
            </a:extLst>
          </p:cNvPr>
          <p:cNvSpPr>
            <a:spLocks noChangeArrowheads="1"/>
          </p:cNvSpPr>
          <p:nvPr/>
        </p:nvSpPr>
        <p:spPr bwMode="auto">
          <a:xfrm>
            <a:off x="4738688" y="5010150"/>
            <a:ext cx="685800" cy="228600"/>
          </a:xfrm>
          <a:prstGeom prst="rightArrow">
            <a:avLst>
              <a:gd name="adj1" fmla="val 50000"/>
              <a:gd name="adj2" fmla="val 75000"/>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687" name="AutoShape 8">
            <a:extLst>
              <a:ext uri="{FF2B5EF4-FFF2-40B4-BE49-F238E27FC236}">
                <a16:creationId xmlns:a16="http://schemas.microsoft.com/office/drawing/2014/main" id="{E77235F6-1E0A-96FF-FA74-9D715BC3DBF0}"/>
              </a:ext>
            </a:extLst>
          </p:cNvPr>
          <p:cNvSpPr>
            <a:spLocks noChangeArrowheads="1"/>
          </p:cNvSpPr>
          <p:nvPr/>
        </p:nvSpPr>
        <p:spPr bwMode="auto">
          <a:xfrm>
            <a:off x="7481888" y="4552950"/>
            <a:ext cx="685800" cy="228600"/>
          </a:xfrm>
          <a:prstGeom prst="rightArrow">
            <a:avLst>
              <a:gd name="adj1" fmla="val 50000"/>
              <a:gd name="adj2" fmla="val 75000"/>
            </a:avLst>
          </a:prstGeom>
          <a:solidFill>
            <a:schemeClr val="bg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71688" name="灯片编号占位符 8">
            <a:extLst>
              <a:ext uri="{FF2B5EF4-FFF2-40B4-BE49-F238E27FC236}">
                <a16:creationId xmlns:a16="http://schemas.microsoft.com/office/drawing/2014/main" id="{FA3F579A-DF3E-AE7A-7476-C6761DE971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EAAFCE3-1956-4927-8633-556E6C1F976F}" type="slidenum">
              <a:rPr lang="zh-CN" altLang="en-US" sz="1400"/>
              <a:pPr>
                <a:spcBef>
                  <a:spcPct val="0"/>
                </a:spcBef>
                <a:buClrTx/>
                <a:buSzTx/>
                <a:buFontTx/>
                <a:buNone/>
              </a:pPr>
              <a:t>55</a:t>
            </a:fld>
            <a:endParaRPr lang="en-US" altLang="zh-CN" sz="1400"/>
          </a:p>
        </p:txBody>
      </p:sp>
    </p:spTree>
  </p:cSld>
  <p:clrMapOvr>
    <a:masterClrMapping/>
  </p:clrMapOvr>
  <p:transition advClick="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a:extLst>
              <a:ext uri="{FF2B5EF4-FFF2-40B4-BE49-F238E27FC236}">
                <a16:creationId xmlns:a16="http://schemas.microsoft.com/office/drawing/2014/main" id="{34150FD6-CBBD-6BA8-1EF7-8E4B39AFC840}"/>
              </a:ext>
            </a:extLst>
          </p:cNvPr>
          <p:cNvSpPr>
            <a:spLocks noGrp="1" noChangeArrowheads="1"/>
          </p:cNvSpPr>
          <p:nvPr>
            <p:ph type="title"/>
          </p:nvPr>
        </p:nvSpPr>
        <p:spPr>
          <a:xfrm>
            <a:off x="2674939" y="908050"/>
            <a:ext cx="7793037" cy="768350"/>
          </a:xfrm>
        </p:spPr>
        <p:txBody>
          <a:bodyPr/>
          <a:lstStyle/>
          <a:p>
            <a:pPr eaLnBrk="1" hangingPunct="1"/>
            <a:r>
              <a:rPr lang="zh-CN" altLang="en-US" sz="4000"/>
              <a:t>编译程序的语言处理过程</a:t>
            </a:r>
          </a:p>
        </p:txBody>
      </p:sp>
      <p:sp>
        <p:nvSpPr>
          <p:cNvPr id="72706" name="Rectangle 3">
            <a:extLst>
              <a:ext uri="{FF2B5EF4-FFF2-40B4-BE49-F238E27FC236}">
                <a16:creationId xmlns:a16="http://schemas.microsoft.com/office/drawing/2014/main" id="{B481BFFB-51FB-09C7-90DE-78AAF52CF528}"/>
              </a:ext>
            </a:extLst>
          </p:cNvPr>
          <p:cNvSpPr>
            <a:spLocks noGrp="1" noChangeArrowheads="1"/>
          </p:cNvSpPr>
          <p:nvPr>
            <p:ph type="body" idx="1"/>
          </p:nvPr>
        </p:nvSpPr>
        <p:spPr>
          <a:xfrm>
            <a:off x="3143250" y="1989139"/>
            <a:ext cx="6389688" cy="4467225"/>
          </a:xfrm>
        </p:spPr>
        <p:txBody>
          <a:bodyPr/>
          <a:lstStyle/>
          <a:p>
            <a:pPr eaLnBrk="1" hangingPunct="1">
              <a:buFont typeface="Wingdings" panose="05000000000000000000" pitchFamily="2" charset="2"/>
              <a:buNone/>
            </a:pPr>
            <a:r>
              <a:rPr lang="en-US" altLang="zh-CN"/>
              <a:t>C</a:t>
            </a:r>
            <a:r>
              <a:rPr lang="zh-CN" altLang="en-US"/>
              <a:t>程序</a:t>
            </a:r>
          </a:p>
          <a:p>
            <a:pPr eaLnBrk="1" hangingPunct="1">
              <a:buFont typeface="Wingdings" panose="05000000000000000000" pitchFamily="2" charset="2"/>
              <a:buNone/>
            </a:pPr>
            <a:r>
              <a:rPr lang="en-US" altLang="zh-CN"/>
              <a:t># include &lt;stdio.h&gt;</a:t>
            </a:r>
          </a:p>
          <a:p>
            <a:pPr eaLnBrk="1" hangingPunct="1">
              <a:buFont typeface="Wingdings" panose="05000000000000000000" pitchFamily="2" charset="2"/>
              <a:buNone/>
            </a:pPr>
            <a:r>
              <a:rPr lang="en-US" altLang="zh-CN"/>
              <a:t># include &lt;stdlib.h&gt;</a:t>
            </a:r>
          </a:p>
          <a:p>
            <a:pPr eaLnBrk="1" hangingPunct="1">
              <a:buFont typeface="Wingdings" panose="05000000000000000000" pitchFamily="2" charset="2"/>
              <a:buNone/>
            </a:pPr>
            <a:r>
              <a:rPr lang="en-US" altLang="zh-CN"/>
              <a:t># define MAX_LINES  75</a:t>
            </a:r>
          </a:p>
          <a:p>
            <a:pPr eaLnBrk="1" hangingPunct="1">
              <a:buFont typeface="Wingdings" panose="05000000000000000000" pitchFamily="2" charset="2"/>
              <a:buNone/>
            </a:pPr>
            <a:r>
              <a:rPr lang="en-US" altLang="zh-CN"/>
              <a:t>Enum booleans (FALSE,TRUE);</a:t>
            </a:r>
          </a:p>
          <a:p>
            <a:pPr eaLnBrk="1" hangingPunct="1">
              <a:buFont typeface="Wingdings" panose="05000000000000000000" pitchFamily="2" charset="2"/>
              <a:buNone/>
            </a:pPr>
            <a:r>
              <a:rPr lang="en-US" altLang="zh-CN"/>
              <a:t>Main (int argc,char *argv[]*)</a:t>
            </a:r>
          </a:p>
          <a:p>
            <a:pPr eaLnBrk="1" hangingPunct="1">
              <a:buFont typeface="Wingdings" panose="05000000000000000000" pitchFamily="2" charset="2"/>
              <a:buNone/>
            </a:pPr>
            <a:r>
              <a:rPr lang="en-US" altLang="zh-CN">
                <a:latin typeface="Arial" panose="020B0604020202020204" pitchFamily="34" charset="0"/>
              </a:rPr>
              <a:t>…</a:t>
            </a:r>
            <a:r>
              <a:rPr lang="en-US" altLang="zh-CN"/>
              <a:t>  </a:t>
            </a:r>
          </a:p>
        </p:txBody>
      </p:sp>
      <p:sp>
        <p:nvSpPr>
          <p:cNvPr id="72707" name="灯片编号占位符 3">
            <a:extLst>
              <a:ext uri="{FF2B5EF4-FFF2-40B4-BE49-F238E27FC236}">
                <a16:creationId xmlns:a16="http://schemas.microsoft.com/office/drawing/2014/main" id="{2632BA70-EA2A-9AD8-D66C-3EA212CC96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983C5ED1-32CD-401C-A914-E731B1D759B2}" type="slidenum">
              <a:rPr lang="zh-CN" altLang="en-US" sz="1400"/>
              <a:pPr>
                <a:spcBef>
                  <a:spcPct val="0"/>
                </a:spcBef>
                <a:buClrTx/>
                <a:buSzTx/>
                <a:buFontTx/>
                <a:buNone/>
              </a:pPr>
              <a:t>56</a:t>
            </a:fld>
            <a:endParaRPr lang="en-US" altLang="zh-CN" sz="1400"/>
          </a:p>
        </p:txBody>
      </p:sp>
    </p:spTree>
  </p:cSld>
  <p:clrMapOvr>
    <a:masterClrMapping/>
  </p:clrMapOvr>
  <p:transition advClick="0"/>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5C574430-197D-E3B3-FF18-6AAFA00CE253}"/>
              </a:ext>
            </a:extLst>
          </p:cNvPr>
          <p:cNvSpPr>
            <a:spLocks noGrp="1" noChangeArrowheads="1"/>
          </p:cNvSpPr>
          <p:nvPr>
            <p:ph type="title"/>
          </p:nvPr>
        </p:nvSpPr>
        <p:spPr>
          <a:xfrm>
            <a:off x="1903061" y="548680"/>
            <a:ext cx="7772400" cy="1143000"/>
          </a:xfrm>
        </p:spPr>
        <p:txBody>
          <a:bodyPr/>
          <a:lstStyle/>
          <a:p>
            <a:pPr eaLnBrk="1" hangingPunct="1"/>
            <a:r>
              <a:rPr lang="zh-CN" altLang="en-US"/>
              <a:t>	</a:t>
            </a:r>
          </a:p>
        </p:txBody>
      </p:sp>
      <p:sp>
        <p:nvSpPr>
          <p:cNvPr id="73730" name="Rectangle 3">
            <a:extLst>
              <a:ext uri="{FF2B5EF4-FFF2-40B4-BE49-F238E27FC236}">
                <a16:creationId xmlns:a16="http://schemas.microsoft.com/office/drawing/2014/main" id="{E60CBF02-6F16-2151-919B-77AC6CAEFD05}"/>
              </a:ext>
            </a:extLst>
          </p:cNvPr>
          <p:cNvSpPr>
            <a:spLocks noGrp="1" noChangeArrowheads="1"/>
          </p:cNvSpPr>
          <p:nvPr>
            <p:ph type="body" idx="1"/>
          </p:nvPr>
        </p:nvSpPr>
        <p:spPr>
          <a:xfrm>
            <a:off x="1919288" y="69235"/>
            <a:ext cx="8640762" cy="6553200"/>
          </a:xfrm>
        </p:spPr>
        <p:txBody>
          <a:bodyPr/>
          <a:lstStyle/>
          <a:p>
            <a:pPr eaLnBrk="1" hangingPunct="1">
              <a:buFont typeface="Wingdings" panose="05000000000000000000" pitchFamily="2" charset="2"/>
              <a:buNone/>
            </a:pPr>
            <a:r>
              <a:rPr lang="zh-CN" altLang="en-US"/>
              <a:t>	</a:t>
            </a:r>
          </a:p>
        </p:txBody>
      </p:sp>
      <p:sp>
        <p:nvSpPr>
          <p:cNvPr id="73731" name="Rectangle 4">
            <a:extLst>
              <a:ext uri="{FF2B5EF4-FFF2-40B4-BE49-F238E27FC236}">
                <a16:creationId xmlns:a16="http://schemas.microsoft.com/office/drawing/2014/main" id="{F99057B6-7249-7F56-4D3D-CB646DABB268}"/>
              </a:ext>
            </a:extLst>
          </p:cNvPr>
          <p:cNvSpPr>
            <a:spLocks noChangeArrowheads="1"/>
          </p:cNvSpPr>
          <p:nvPr/>
        </p:nvSpPr>
        <p:spPr bwMode="auto">
          <a:xfrm>
            <a:off x="2177699" y="1158280"/>
            <a:ext cx="1828800" cy="45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预处理器</a:t>
            </a:r>
          </a:p>
        </p:txBody>
      </p:sp>
      <p:sp>
        <p:nvSpPr>
          <p:cNvPr id="73732" name="Rectangle 5">
            <a:extLst>
              <a:ext uri="{FF2B5EF4-FFF2-40B4-BE49-F238E27FC236}">
                <a16:creationId xmlns:a16="http://schemas.microsoft.com/office/drawing/2014/main" id="{E1B01034-7059-9DA9-59D4-2C5BE5C01D46}"/>
              </a:ext>
            </a:extLst>
          </p:cNvPr>
          <p:cNvSpPr>
            <a:spLocks noChangeArrowheads="1"/>
          </p:cNvSpPr>
          <p:nvPr/>
        </p:nvSpPr>
        <p:spPr bwMode="auto">
          <a:xfrm>
            <a:off x="4235099" y="1844080"/>
            <a:ext cx="1752600" cy="6096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编译器</a:t>
            </a:r>
          </a:p>
        </p:txBody>
      </p:sp>
      <p:sp>
        <p:nvSpPr>
          <p:cNvPr id="73733" name="Rectangle 6">
            <a:extLst>
              <a:ext uri="{FF2B5EF4-FFF2-40B4-BE49-F238E27FC236}">
                <a16:creationId xmlns:a16="http://schemas.microsoft.com/office/drawing/2014/main" id="{D46C38ED-47CB-1B8C-714B-A463AE5D1773}"/>
              </a:ext>
            </a:extLst>
          </p:cNvPr>
          <p:cNvSpPr>
            <a:spLocks noChangeArrowheads="1"/>
          </p:cNvSpPr>
          <p:nvPr/>
        </p:nvSpPr>
        <p:spPr bwMode="auto">
          <a:xfrm>
            <a:off x="5987699" y="2987080"/>
            <a:ext cx="1752600" cy="685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汇编器</a:t>
            </a:r>
          </a:p>
        </p:txBody>
      </p:sp>
      <p:sp>
        <p:nvSpPr>
          <p:cNvPr id="73734" name="Rectangle 7">
            <a:extLst>
              <a:ext uri="{FF2B5EF4-FFF2-40B4-BE49-F238E27FC236}">
                <a16:creationId xmlns:a16="http://schemas.microsoft.com/office/drawing/2014/main" id="{799A9498-A01B-5407-9A9C-2F88A9F0D28D}"/>
              </a:ext>
            </a:extLst>
          </p:cNvPr>
          <p:cNvSpPr>
            <a:spLocks noChangeArrowheads="1"/>
          </p:cNvSpPr>
          <p:nvPr/>
        </p:nvSpPr>
        <p:spPr bwMode="auto">
          <a:xfrm>
            <a:off x="8121299" y="4663480"/>
            <a:ext cx="1752600" cy="6096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装配连接编辑</a:t>
            </a:r>
          </a:p>
        </p:txBody>
      </p:sp>
      <p:sp>
        <p:nvSpPr>
          <p:cNvPr id="73735" name="Line 8">
            <a:extLst>
              <a:ext uri="{FF2B5EF4-FFF2-40B4-BE49-F238E27FC236}">
                <a16:creationId xmlns:a16="http://schemas.microsoft.com/office/drawing/2014/main" id="{297B9CB3-5B1D-0A06-FEE5-EDBD4032A0B5}"/>
              </a:ext>
            </a:extLst>
          </p:cNvPr>
          <p:cNvSpPr>
            <a:spLocks noChangeShapeType="1"/>
          </p:cNvSpPr>
          <p:nvPr/>
        </p:nvSpPr>
        <p:spPr bwMode="auto">
          <a:xfrm>
            <a:off x="3015899" y="77728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6" name="Rectangle 9">
            <a:extLst>
              <a:ext uri="{FF2B5EF4-FFF2-40B4-BE49-F238E27FC236}">
                <a16:creationId xmlns:a16="http://schemas.microsoft.com/office/drawing/2014/main" id="{FD1B86A1-1AB6-4D5C-9838-CFAB57F54A09}"/>
              </a:ext>
            </a:extLst>
          </p:cNvPr>
          <p:cNvSpPr>
            <a:spLocks noChangeArrowheads="1"/>
          </p:cNvSpPr>
          <p:nvPr/>
        </p:nvSpPr>
        <p:spPr bwMode="auto">
          <a:xfrm>
            <a:off x="2025299" y="424855"/>
            <a:ext cx="1981200" cy="381000"/>
          </a:xfrm>
          <a:prstGeom prst="rect">
            <a:avLst/>
          </a:prstGeom>
          <a:solidFill>
            <a:schemeClr val="bg1"/>
          </a:solidFill>
          <a:ln w="3175"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骨架程序</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73737" name="Rectangle 10">
            <a:extLst>
              <a:ext uri="{FF2B5EF4-FFF2-40B4-BE49-F238E27FC236}">
                <a16:creationId xmlns:a16="http://schemas.microsoft.com/office/drawing/2014/main" id="{4412BF60-0538-DF67-0591-00A927C64E5C}"/>
              </a:ext>
            </a:extLst>
          </p:cNvPr>
          <p:cNvSpPr>
            <a:spLocks noChangeArrowheads="1"/>
          </p:cNvSpPr>
          <p:nvPr/>
        </p:nvSpPr>
        <p:spPr bwMode="auto">
          <a:xfrm>
            <a:off x="2406299" y="2072680"/>
            <a:ext cx="1524000" cy="457200"/>
          </a:xfrm>
          <a:prstGeom prst="rect">
            <a:avLst/>
          </a:prstGeom>
          <a:solidFill>
            <a:schemeClr val="bg1"/>
          </a:solidFill>
          <a:ln w="6350"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solidFill>
                  <a:srgbClr val="FF0000"/>
                </a:solidFill>
                <a:latin typeface="华文新魏" panose="02010800040101010101" pitchFamily="2" charset="-122"/>
                <a:ea typeface="华文新魏" panose="02010800040101010101" pitchFamily="2" charset="-122"/>
              </a:rPr>
              <a:t>      </a:t>
            </a:r>
            <a:r>
              <a:rPr kumimoji="1" lang="zh-CN" altLang="en-US" sz="2400">
                <a:latin typeface="华文新魏" panose="02010800040101010101" pitchFamily="2" charset="-122"/>
                <a:ea typeface="华文新魏" panose="02010800040101010101" pitchFamily="2" charset="-122"/>
              </a:rPr>
              <a:t>源程序</a:t>
            </a:r>
            <a:r>
              <a:rPr kumimoji="1" lang="zh-CN" altLang="en-US" sz="2400">
                <a:solidFill>
                  <a:srgbClr val="FF0000"/>
                </a:solidFill>
                <a:latin typeface="华文新魏" panose="02010800040101010101" pitchFamily="2" charset="-122"/>
                <a:ea typeface="华文新魏" panose="02010800040101010101" pitchFamily="2" charset="-122"/>
              </a:rPr>
              <a:t>       </a:t>
            </a:r>
          </a:p>
        </p:txBody>
      </p:sp>
      <p:sp>
        <p:nvSpPr>
          <p:cNvPr id="73738" name="Rectangle 11">
            <a:extLst>
              <a:ext uri="{FF2B5EF4-FFF2-40B4-BE49-F238E27FC236}">
                <a16:creationId xmlns:a16="http://schemas.microsoft.com/office/drawing/2014/main" id="{7332002C-517A-9EEB-6778-6B0E49BC92F0}"/>
              </a:ext>
            </a:extLst>
          </p:cNvPr>
          <p:cNvSpPr>
            <a:spLocks noChangeArrowheads="1"/>
          </p:cNvSpPr>
          <p:nvPr/>
        </p:nvSpPr>
        <p:spPr bwMode="auto">
          <a:xfrm>
            <a:off x="3320699" y="2987080"/>
            <a:ext cx="1981200" cy="457200"/>
          </a:xfrm>
          <a:prstGeom prst="rect">
            <a:avLst/>
          </a:prstGeom>
          <a:solidFill>
            <a:schemeClr val="bg1"/>
          </a:solidFill>
          <a:ln w="6350"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solidFill>
                  <a:srgbClr val="FF0000"/>
                </a:solidFill>
                <a:latin typeface="华文新魏" panose="02010800040101010101" pitchFamily="2" charset="-122"/>
                <a:ea typeface="华文新魏" panose="02010800040101010101" pitchFamily="2" charset="-122"/>
              </a:rPr>
              <a:t> </a:t>
            </a:r>
            <a:r>
              <a:rPr kumimoji="1" lang="zh-CN" altLang="en-US" sz="2400">
                <a:latin typeface="华文新魏" panose="02010800040101010101" pitchFamily="2" charset="-122"/>
                <a:ea typeface="华文新魏" panose="02010800040101010101" pitchFamily="2" charset="-122"/>
              </a:rPr>
              <a:t>目标汇编程序</a:t>
            </a:r>
            <a:r>
              <a:rPr kumimoji="1" lang="zh-CN" altLang="en-US" sz="2400">
                <a:solidFill>
                  <a:srgbClr val="FF0000"/>
                </a:solidFill>
                <a:latin typeface="华文新魏" panose="02010800040101010101" pitchFamily="2" charset="-122"/>
                <a:ea typeface="华文新魏" panose="02010800040101010101" pitchFamily="2" charset="-122"/>
              </a:rPr>
              <a:t>  </a:t>
            </a:r>
          </a:p>
        </p:txBody>
      </p:sp>
      <p:sp>
        <p:nvSpPr>
          <p:cNvPr id="73739" name="Rectangle 12">
            <a:extLst>
              <a:ext uri="{FF2B5EF4-FFF2-40B4-BE49-F238E27FC236}">
                <a16:creationId xmlns:a16="http://schemas.microsoft.com/office/drawing/2014/main" id="{39AC1738-44EC-4046-0396-89A9B143E7D3}"/>
              </a:ext>
            </a:extLst>
          </p:cNvPr>
          <p:cNvSpPr>
            <a:spLocks noChangeArrowheads="1"/>
          </p:cNvSpPr>
          <p:nvPr/>
        </p:nvSpPr>
        <p:spPr bwMode="auto">
          <a:xfrm>
            <a:off x="4844699" y="4434880"/>
            <a:ext cx="2743200" cy="533400"/>
          </a:xfrm>
          <a:prstGeom prst="rect">
            <a:avLst/>
          </a:prstGeom>
          <a:solidFill>
            <a:schemeClr val="bg1"/>
          </a:solidFill>
          <a:ln w="6350"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solidFill>
                  <a:srgbClr val="FF0000"/>
                </a:solidFill>
                <a:latin typeface="华文新魏" panose="02010800040101010101" pitchFamily="2" charset="-122"/>
                <a:ea typeface="华文新魏" panose="02010800040101010101" pitchFamily="2" charset="-122"/>
              </a:rPr>
              <a:t> </a:t>
            </a:r>
            <a:r>
              <a:rPr kumimoji="1" lang="zh-CN" altLang="en-US" sz="2400">
                <a:latin typeface="华文新魏" panose="02010800040101010101" pitchFamily="2" charset="-122"/>
                <a:ea typeface="华文新魏" panose="02010800040101010101" pitchFamily="2" charset="-122"/>
              </a:rPr>
              <a:t>可重定位机器代码</a:t>
            </a:r>
            <a:r>
              <a:rPr kumimoji="1" lang="zh-CN" altLang="en-US" sz="2400">
                <a:solidFill>
                  <a:srgbClr val="FF0000"/>
                </a:solidFill>
                <a:latin typeface="华文新魏" panose="02010800040101010101" pitchFamily="2" charset="-122"/>
                <a:ea typeface="华文新魏" panose="02010800040101010101" pitchFamily="2" charset="-122"/>
              </a:rPr>
              <a:t> </a:t>
            </a:r>
          </a:p>
        </p:txBody>
      </p:sp>
      <p:sp>
        <p:nvSpPr>
          <p:cNvPr id="73740" name="Rectangle 13">
            <a:extLst>
              <a:ext uri="{FF2B5EF4-FFF2-40B4-BE49-F238E27FC236}">
                <a16:creationId xmlns:a16="http://schemas.microsoft.com/office/drawing/2014/main" id="{2161A748-D65C-EC99-26E5-F4BE70A4AB3A}"/>
              </a:ext>
            </a:extLst>
          </p:cNvPr>
          <p:cNvSpPr>
            <a:spLocks noChangeArrowheads="1"/>
          </p:cNvSpPr>
          <p:nvPr/>
        </p:nvSpPr>
        <p:spPr bwMode="auto">
          <a:xfrm>
            <a:off x="7359299" y="6035080"/>
            <a:ext cx="2133600" cy="457200"/>
          </a:xfrm>
          <a:prstGeom prst="rect">
            <a:avLst/>
          </a:prstGeom>
          <a:solidFill>
            <a:schemeClr val="bg1"/>
          </a:solidFill>
          <a:ln w="6350"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绝对机器码</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73741" name="Line 14">
            <a:extLst>
              <a:ext uri="{FF2B5EF4-FFF2-40B4-BE49-F238E27FC236}">
                <a16:creationId xmlns:a16="http://schemas.microsoft.com/office/drawing/2014/main" id="{8439AD2A-60FD-EE04-7D92-AB12341982BD}"/>
              </a:ext>
            </a:extLst>
          </p:cNvPr>
          <p:cNvSpPr>
            <a:spLocks noChangeShapeType="1"/>
          </p:cNvSpPr>
          <p:nvPr/>
        </p:nvSpPr>
        <p:spPr bwMode="auto">
          <a:xfrm>
            <a:off x="3092099" y="169168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Line 15">
            <a:extLst>
              <a:ext uri="{FF2B5EF4-FFF2-40B4-BE49-F238E27FC236}">
                <a16:creationId xmlns:a16="http://schemas.microsoft.com/office/drawing/2014/main" id="{18B23306-1B8B-8061-F8D5-8DF729531D1B}"/>
              </a:ext>
            </a:extLst>
          </p:cNvPr>
          <p:cNvSpPr>
            <a:spLocks noChangeShapeType="1"/>
          </p:cNvSpPr>
          <p:nvPr/>
        </p:nvSpPr>
        <p:spPr bwMode="auto">
          <a:xfrm>
            <a:off x="4844699" y="245368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3" name="Line 16">
            <a:extLst>
              <a:ext uri="{FF2B5EF4-FFF2-40B4-BE49-F238E27FC236}">
                <a16:creationId xmlns:a16="http://schemas.microsoft.com/office/drawing/2014/main" id="{B1DC5287-8CB9-0462-82C1-A74F2CE982B6}"/>
              </a:ext>
            </a:extLst>
          </p:cNvPr>
          <p:cNvSpPr>
            <a:spLocks noChangeShapeType="1"/>
          </p:cNvSpPr>
          <p:nvPr/>
        </p:nvSpPr>
        <p:spPr bwMode="auto">
          <a:xfrm>
            <a:off x="8654699" y="565408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4" name="Line 17">
            <a:extLst>
              <a:ext uri="{FF2B5EF4-FFF2-40B4-BE49-F238E27FC236}">
                <a16:creationId xmlns:a16="http://schemas.microsoft.com/office/drawing/2014/main" id="{9B5FB92D-8C81-2960-1DD1-9FC74BA645A4}"/>
              </a:ext>
            </a:extLst>
          </p:cNvPr>
          <p:cNvSpPr>
            <a:spLocks noChangeShapeType="1"/>
          </p:cNvSpPr>
          <p:nvPr/>
        </p:nvSpPr>
        <p:spPr bwMode="auto">
          <a:xfrm>
            <a:off x="3777899" y="2148880"/>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5" name="Line 18">
            <a:extLst>
              <a:ext uri="{FF2B5EF4-FFF2-40B4-BE49-F238E27FC236}">
                <a16:creationId xmlns:a16="http://schemas.microsoft.com/office/drawing/2014/main" id="{0B3F2E22-6F15-9978-DE24-A4276F53283B}"/>
              </a:ext>
            </a:extLst>
          </p:cNvPr>
          <p:cNvSpPr>
            <a:spLocks noChangeShapeType="1"/>
          </p:cNvSpPr>
          <p:nvPr/>
        </p:nvSpPr>
        <p:spPr bwMode="auto">
          <a:xfrm>
            <a:off x="5454299" y="3291880"/>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6" name="Line 19">
            <a:extLst>
              <a:ext uri="{FF2B5EF4-FFF2-40B4-BE49-F238E27FC236}">
                <a16:creationId xmlns:a16="http://schemas.microsoft.com/office/drawing/2014/main" id="{83098A48-43D5-8269-6EDA-914BBF7B3700}"/>
              </a:ext>
            </a:extLst>
          </p:cNvPr>
          <p:cNvSpPr>
            <a:spLocks noChangeShapeType="1"/>
          </p:cNvSpPr>
          <p:nvPr/>
        </p:nvSpPr>
        <p:spPr bwMode="auto">
          <a:xfrm>
            <a:off x="7587899" y="4968280"/>
            <a:ext cx="4572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7" name="AutoShape 20">
            <a:extLst>
              <a:ext uri="{FF2B5EF4-FFF2-40B4-BE49-F238E27FC236}">
                <a16:creationId xmlns:a16="http://schemas.microsoft.com/office/drawing/2014/main" id="{4A9368D7-7321-2C53-C1DC-D5279D4305EE}"/>
              </a:ext>
            </a:extLst>
          </p:cNvPr>
          <p:cNvSpPr>
            <a:spLocks noChangeArrowheads="1"/>
          </p:cNvSpPr>
          <p:nvPr/>
        </p:nvSpPr>
        <p:spPr bwMode="auto">
          <a:xfrm>
            <a:off x="8730899" y="2987080"/>
            <a:ext cx="685800" cy="914400"/>
          </a:xfrm>
          <a:prstGeom prst="flowChartMagneticDisk">
            <a:avLst/>
          </a:prstGeom>
          <a:solidFill>
            <a:schemeClr val="bg1"/>
          </a:solidFill>
          <a:ln w="28575">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1800">
              <a:latin typeface="华文新魏" panose="02010800040101010101" pitchFamily="2" charset="-122"/>
              <a:ea typeface="华文新魏" panose="02010800040101010101" pitchFamily="2" charset="-122"/>
            </a:endParaRPr>
          </a:p>
        </p:txBody>
      </p:sp>
      <p:sp>
        <p:nvSpPr>
          <p:cNvPr id="73748" name="Line 21">
            <a:extLst>
              <a:ext uri="{FF2B5EF4-FFF2-40B4-BE49-F238E27FC236}">
                <a16:creationId xmlns:a16="http://schemas.microsoft.com/office/drawing/2014/main" id="{FB305897-03D3-7D12-CCD1-BB7D925D4611}"/>
              </a:ext>
            </a:extLst>
          </p:cNvPr>
          <p:cNvSpPr>
            <a:spLocks noChangeShapeType="1"/>
          </p:cNvSpPr>
          <p:nvPr/>
        </p:nvSpPr>
        <p:spPr bwMode="auto">
          <a:xfrm>
            <a:off x="9035699" y="4130080"/>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9" name="Rectangle 22">
            <a:extLst>
              <a:ext uri="{FF2B5EF4-FFF2-40B4-BE49-F238E27FC236}">
                <a16:creationId xmlns:a16="http://schemas.microsoft.com/office/drawing/2014/main" id="{DE42ABF4-13DD-FA82-A78E-0273C7408E04}"/>
              </a:ext>
            </a:extLst>
          </p:cNvPr>
          <p:cNvSpPr>
            <a:spLocks noChangeArrowheads="1"/>
          </p:cNvSpPr>
          <p:nvPr/>
        </p:nvSpPr>
        <p:spPr bwMode="auto">
          <a:xfrm>
            <a:off x="6978299" y="2072680"/>
            <a:ext cx="2286000" cy="381000"/>
          </a:xfrm>
          <a:prstGeom prst="rect">
            <a:avLst/>
          </a:prstGeom>
          <a:solidFill>
            <a:schemeClr val="bg1"/>
          </a:solidFill>
          <a:ln w="6350" cap="rnd">
            <a:solidFill>
              <a:schemeClr val="bg1"/>
            </a:solidFill>
            <a:prstDash val="sysDot"/>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可重定位目标文件库</a:t>
            </a:r>
            <a:endParaRPr kumimoji="1" lang="zh-CN" altLang="en-US" sz="2400">
              <a:solidFill>
                <a:srgbClr val="FF0000"/>
              </a:solidFill>
              <a:latin typeface="华文新魏" panose="02010800040101010101" pitchFamily="2" charset="-122"/>
              <a:ea typeface="华文新魏" panose="02010800040101010101" pitchFamily="2" charset="-122"/>
            </a:endParaRPr>
          </a:p>
        </p:txBody>
      </p:sp>
      <p:sp>
        <p:nvSpPr>
          <p:cNvPr id="73750" name="Rectangle 23">
            <a:extLst>
              <a:ext uri="{FF2B5EF4-FFF2-40B4-BE49-F238E27FC236}">
                <a16:creationId xmlns:a16="http://schemas.microsoft.com/office/drawing/2014/main" id="{1287273A-8EE5-75DD-1D53-1093329C2D23}"/>
              </a:ext>
            </a:extLst>
          </p:cNvPr>
          <p:cNvSpPr>
            <a:spLocks noChangeArrowheads="1"/>
          </p:cNvSpPr>
          <p:nvPr/>
        </p:nvSpPr>
        <p:spPr bwMode="auto">
          <a:xfrm>
            <a:off x="2482499" y="5349280"/>
            <a:ext cx="3276600" cy="914400"/>
          </a:xfrm>
          <a:prstGeom prst="rect">
            <a:avLst/>
          </a:prstGeom>
          <a:solidFill>
            <a:schemeClr val="bg1"/>
          </a:solidFill>
          <a:ln w="28575">
            <a:solidFill>
              <a:schemeClr val="bg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800" b="1">
                <a:latin typeface="华文新魏" panose="02010800040101010101" pitchFamily="2" charset="-122"/>
                <a:ea typeface="华文新魏" panose="02010800040101010101" pitchFamily="2" charset="-122"/>
              </a:rPr>
              <a:t>语言处理过程</a:t>
            </a:r>
          </a:p>
        </p:txBody>
      </p:sp>
      <p:sp>
        <p:nvSpPr>
          <p:cNvPr id="73751" name="Line 24">
            <a:extLst>
              <a:ext uri="{FF2B5EF4-FFF2-40B4-BE49-F238E27FC236}">
                <a16:creationId xmlns:a16="http://schemas.microsoft.com/office/drawing/2014/main" id="{38CE9883-7A18-5BAD-D3EE-899A76BC8290}"/>
              </a:ext>
            </a:extLst>
          </p:cNvPr>
          <p:cNvSpPr>
            <a:spLocks noChangeShapeType="1"/>
          </p:cNvSpPr>
          <p:nvPr/>
        </p:nvSpPr>
        <p:spPr bwMode="auto">
          <a:xfrm>
            <a:off x="6673499" y="3672880"/>
            <a:ext cx="0" cy="762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2" name="灯片编号占位符 24">
            <a:extLst>
              <a:ext uri="{FF2B5EF4-FFF2-40B4-BE49-F238E27FC236}">
                <a16:creationId xmlns:a16="http://schemas.microsoft.com/office/drawing/2014/main" id="{58E55B74-07CB-F9F4-05D6-38C70CD4AEB5}"/>
              </a:ext>
            </a:extLst>
          </p:cNvPr>
          <p:cNvSpPr>
            <a:spLocks noGrp="1"/>
          </p:cNvSpPr>
          <p:nvPr>
            <p:ph type="sldNum" sz="quarter" idx="12"/>
          </p:nvPr>
        </p:nvSpPr>
        <p:spPr>
          <a:xfrm>
            <a:off x="7951436" y="6335118"/>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D925EDC-9F05-41EF-A21A-805DD84CD7D2}" type="slidenum">
              <a:rPr lang="zh-CN" altLang="en-US" sz="1400"/>
              <a:pPr>
                <a:spcBef>
                  <a:spcPct val="0"/>
                </a:spcBef>
                <a:buClrTx/>
                <a:buSzTx/>
                <a:buFontTx/>
                <a:buNone/>
              </a:pPr>
              <a:t>57</a:t>
            </a:fld>
            <a:endParaRPr lang="en-US" altLang="zh-CN" sz="1400"/>
          </a:p>
        </p:txBody>
      </p:sp>
    </p:spTree>
  </p:cSld>
  <p:clrMapOvr>
    <a:masterClrMapping/>
  </p:clrMapOvr>
  <p:transition advClick="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a:extLst>
              <a:ext uri="{FF2B5EF4-FFF2-40B4-BE49-F238E27FC236}">
                <a16:creationId xmlns:a16="http://schemas.microsoft.com/office/drawing/2014/main" id="{CAB50918-7854-C42B-EDEC-C9251BE12771}"/>
              </a:ext>
            </a:extLst>
          </p:cNvPr>
          <p:cNvSpPr>
            <a:spLocks noGrp="1" noChangeArrowheads="1"/>
          </p:cNvSpPr>
          <p:nvPr>
            <p:ph type="title"/>
          </p:nvPr>
        </p:nvSpPr>
        <p:spPr/>
        <p:txBody>
          <a:bodyPr/>
          <a:lstStyle/>
          <a:p>
            <a:pPr eaLnBrk="1" hangingPunct="1"/>
            <a:r>
              <a:rPr lang="en-US" altLang="zh-CN" sz="3200"/>
              <a:t>1.3  </a:t>
            </a:r>
            <a:r>
              <a:rPr lang="zh-CN" altLang="en-US" sz="3200"/>
              <a:t>处理源程序的软件工具</a:t>
            </a:r>
            <a:br>
              <a:rPr lang="zh-CN" altLang="en-US" sz="3200"/>
            </a:br>
            <a:r>
              <a:rPr lang="zh-CN" altLang="en-US" sz="3200"/>
              <a:t>       （编译技术的应用）</a:t>
            </a:r>
          </a:p>
        </p:txBody>
      </p:sp>
      <p:sp>
        <p:nvSpPr>
          <p:cNvPr id="74754" name="Rectangle 3">
            <a:extLst>
              <a:ext uri="{FF2B5EF4-FFF2-40B4-BE49-F238E27FC236}">
                <a16:creationId xmlns:a16="http://schemas.microsoft.com/office/drawing/2014/main" id="{8B8E594E-60CB-81D9-BE98-D1A16DCC2848}"/>
              </a:ext>
            </a:extLst>
          </p:cNvPr>
          <p:cNvSpPr>
            <a:spLocks noGrp="1" noChangeArrowheads="1"/>
          </p:cNvSpPr>
          <p:nvPr>
            <p:ph type="body" idx="1"/>
          </p:nvPr>
        </p:nvSpPr>
        <p:spPr>
          <a:xfrm>
            <a:off x="2913064" y="1989138"/>
            <a:ext cx="7215187" cy="4724400"/>
          </a:xfrm>
        </p:spPr>
        <p:txBody>
          <a:bodyPr/>
          <a:lstStyle/>
          <a:p>
            <a:pPr eaLnBrk="1" hangingPunct="1"/>
            <a:r>
              <a:rPr lang="zh-CN" altLang="en-US" sz="2400"/>
              <a:t>结构化编缉器</a:t>
            </a:r>
          </a:p>
          <a:p>
            <a:pPr eaLnBrk="1" hangingPunct="1"/>
            <a:r>
              <a:rPr lang="zh-CN" altLang="en-US" sz="2400"/>
              <a:t>程序分析工具    静态分析</a:t>
            </a:r>
          </a:p>
          <a:p>
            <a:pPr eaLnBrk="1" hangingPunct="1">
              <a:buFont typeface="Wingdings" panose="05000000000000000000" pitchFamily="2" charset="2"/>
              <a:buNone/>
            </a:pPr>
            <a:r>
              <a:rPr lang="zh-CN" altLang="en-US" sz="2400"/>
              <a:t>                                 动态分析</a:t>
            </a:r>
          </a:p>
          <a:p>
            <a:pPr eaLnBrk="1" hangingPunct="1">
              <a:buFont typeface="Wingdings" panose="05000000000000000000" pitchFamily="2" charset="2"/>
              <a:buNone/>
            </a:pPr>
            <a:r>
              <a:rPr lang="zh-CN" altLang="en-US" sz="2400"/>
              <a:t>                                 度量工具   结构度量</a:t>
            </a:r>
          </a:p>
          <a:p>
            <a:pPr eaLnBrk="1" hangingPunct="1">
              <a:buFont typeface="Wingdings" panose="05000000000000000000" pitchFamily="2" charset="2"/>
              <a:buNone/>
            </a:pPr>
            <a:r>
              <a:rPr lang="zh-CN" altLang="en-US" sz="2400"/>
              <a:t>                                                    模块接口复杂度</a:t>
            </a:r>
          </a:p>
          <a:p>
            <a:pPr eaLnBrk="1" hangingPunct="1">
              <a:buFont typeface="Wingdings" panose="05000000000000000000" pitchFamily="2" charset="2"/>
              <a:buNone/>
            </a:pPr>
            <a:r>
              <a:rPr lang="zh-CN" altLang="en-US" sz="2400"/>
              <a:t>                              </a:t>
            </a:r>
            <a:r>
              <a:rPr lang="en-US" altLang="zh-CN" sz="2400"/>
              <a:t>c</a:t>
            </a:r>
            <a:r>
              <a:rPr lang="zh-CN" altLang="en-US" sz="2400"/>
              <a:t>分析工具(</a:t>
            </a:r>
            <a:r>
              <a:rPr lang="en-US" altLang="zh-CN" sz="2400"/>
              <a:t>source insight) </a:t>
            </a:r>
          </a:p>
          <a:p>
            <a:pPr eaLnBrk="1" hangingPunct="1"/>
            <a:r>
              <a:rPr lang="zh-CN" altLang="en-US" sz="2400"/>
              <a:t>广泛的语言领域    数据库系统查询（</a:t>
            </a:r>
            <a:r>
              <a:rPr lang="en-US" altLang="zh-CN" sz="2400"/>
              <a:t>SQL</a:t>
            </a:r>
            <a:r>
              <a:rPr lang="zh-CN" altLang="en-US" sz="2400"/>
              <a:t>）</a:t>
            </a:r>
          </a:p>
          <a:p>
            <a:pPr eaLnBrk="1" hangingPunct="1">
              <a:buFont typeface="Wingdings" panose="05000000000000000000" pitchFamily="2" charset="2"/>
              <a:buNone/>
            </a:pPr>
            <a:r>
              <a:rPr lang="zh-CN" altLang="en-US" sz="2400"/>
              <a:t>                                     脚本语言</a:t>
            </a:r>
          </a:p>
          <a:p>
            <a:pPr eaLnBrk="1" hangingPunct="1">
              <a:buFont typeface="Wingdings" panose="05000000000000000000" pitchFamily="2" charset="2"/>
              <a:buNone/>
            </a:pPr>
            <a:r>
              <a:rPr lang="zh-CN" altLang="en-US" sz="2400"/>
              <a:t>                                     置标语言(</a:t>
            </a:r>
            <a:r>
              <a:rPr lang="en-US" altLang="zh-CN" sz="2400"/>
              <a:t>SGML.HTML.XML)</a:t>
            </a:r>
          </a:p>
        </p:txBody>
      </p:sp>
      <p:sp>
        <p:nvSpPr>
          <p:cNvPr id="74755" name="灯片编号占位符 3">
            <a:extLst>
              <a:ext uri="{FF2B5EF4-FFF2-40B4-BE49-F238E27FC236}">
                <a16:creationId xmlns:a16="http://schemas.microsoft.com/office/drawing/2014/main" id="{C86FE462-B076-9FDF-F073-BE6D6D5616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06E5E16B-5425-42F9-A8B6-A8099D2B338D}" type="slidenum">
              <a:rPr lang="zh-CN" altLang="en-US" sz="1400"/>
              <a:pPr>
                <a:spcBef>
                  <a:spcPct val="0"/>
                </a:spcBef>
                <a:buClrTx/>
                <a:buSzTx/>
                <a:buFontTx/>
                <a:buNone/>
              </a:pPr>
              <a:t>58</a:t>
            </a:fld>
            <a:endParaRPr lang="en-US" altLang="zh-CN" sz="1400"/>
          </a:p>
        </p:txBody>
      </p:sp>
    </p:spTree>
  </p:cSld>
  <p:clrMapOvr>
    <a:masterClrMapping/>
  </p:clrMapOvr>
  <p:transition advClick="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2">
            <a:extLst>
              <a:ext uri="{FF2B5EF4-FFF2-40B4-BE49-F238E27FC236}">
                <a16:creationId xmlns:a16="http://schemas.microsoft.com/office/drawing/2014/main" id="{27AE2C70-AAE2-74FD-9743-935562450401}"/>
              </a:ext>
            </a:extLst>
          </p:cNvPr>
          <p:cNvSpPr>
            <a:spLocks noGrp="1" noChangeArrowheads="1"/>
          </p:cNvSpPr>
          <p:nvPr>
            <p:ph type="title"/>
          </p:nvPr>
        </p:nvSpPr>
        <p:spPr>
          <a:xfrm>
            <a:off x="2833689" y="490538"/>
            <a:ext cx="7634287" cy="1130300"/>
          </a:xfrm>
        </p:spPr>
        <p:txBody>
          <a:bodyPr/>
          <a:lstStyle/>
          <a:p>
            <a:pPr eaLnBrk="1" hangingPunct="1"/>
            <a:r>
              <a:rPr lang="en-US" altLang="zh-CN" sz="4000"/>
              <a:t>1.3</a:t>
            </a:r>
            <a:r>
              <a:rPr lang="zh-CN" altLang="en-US" sz="4000"/>
              <a:t>处理源程序的软件工具</a:t>
            </a:r>
          </a:p>
        </p:txBody>
      </p:sp>
      <p:sp>
        <p:nvSpPr>
          <p:cNvPr id="75778" name="Rectangle 3">
            <a:extLst>
              <a:ext uri="{FF2B5EF4-FFF2-40B4-BE49-F238E27FC236}">
                <a16:creationId xmlns:a16="http://schemas.microsoft.com/office/drawing/2014/main" id="{FB2C659F-9F02-7D7F-FEEE-70FE99E2B819}"/>
              </a:ext>
            </a:extLst>
          </p:cNvPr>
          <p:cNvSpPr>
            <a:spLocks noGrp="1" noChangeArrowheads="1"/>
          </p:cNvSpPr>
          <p:nvPr>
            <p:ph type="body" idx="1"/>
          </p:nvPr>
        </p:nvSpPr>
        <p:spPr>
          <a:xfrm>
            <a:off x="3379789" y="2060576"/>
            <a:ext cx="6461125" cy="4538663"/>
          </a:xfrm>
        </p:spPr>
        <p:txBody>
          <a:bodyPr/>
          <a:lstStyle/>
          <a:p>
            <a:pPr eaLnBrk="1" hangingPunct="1">
              <a:buFont typeface="Wingdings" panose="05000000000000000000" pitchFamily="2" charset="2"/>
              <a:buNone/>
            </a:pPr>
            <a:r>
              <a:rPr lang="en-US" altLang="zh-CN"/>
              <a:t>1.</a:t>
            </a:r>
            <a:r>
              <a:rPr lang="zh-CN" altLang="en-US" b="1"/>
              <a:t>语言的结构化编辑器</a:t>
            </a:r>
          </a:p>
          <a:p>
            <a:pPr eaLnBrk="1" hangingPunct="1">
              <a:buFont typeface="Wingdings" panose="05000000000000000000" pitchFamily="2" charset="2"/>
              <a:buNone/>
            </a:pPr>
            <a:r>
              <a:rPr lang="en-US" altLang="zh-CN"/>
              <a:t>2.</a:t>
            </a:r>
            <a:r>
              <a:rPr lang="zh-CN" altLang="en-US" b="1"/>
              <a:t>语言程序的调试工具</a:t>
            </a:r>
          </a:p>
          <a:p>
            <a:pPr eaLnBrk="1" hangingPunct="1">
              <a:buFont typeface="Wingdings" panose="05000000000000000000" pitchFamily="2" charset="2"/>
              <a:buNone/>
            </a:pPr>
            <a:r>
              <a:rPr lang="en-US" altLang="zh-CN" b="1"/>
              <a:t>3.</a:t>
            </a:r>
            <a:r>
              <a:rPr lang="zh-CN" altLang="en-US" b="1"/>
              <a:t>程序格式化工具</a:t>
            </a:r>
            <a:r>
              <a:rPr lang="zh-CN" altLang="en-US"/>
              <a:t>　</a:t>
            </a:r>
            <a:endParaRPr lang="zh-CN" altLang="en-US" b="1"/>
          </a:p>
          <a:p>
            <a:pPr eaLnBrk="1" hangingPunct="1">
              <a:buFont typeface="Wingdings" panose="05000000000000000000" pitchFamily="2" charset="2"/>
              <a:buNone/>
            </a:pPr>
            <a:r>
              <a:rPr lang="en-US" altLang="zh-CN" b="1"/>
              <a:t>4.</a:t>
            </a:r>
            <a:r>
              <a:rPr lang="zh-CN" altLang="en-US" b="1"/>
              <a:t>语言程序测试工具</a:t>
            </a:r>
          </a:p>
          <a:p>
            <a:pPr eaLnBrk="1" hangingPunct="1">
              <a:buFont typeface="Wingdings" panose="05000000000000000000" pitchFamily="2" charset="2"/>
              <a:buNone/>
            </a:pPr>
            <a:r>
              <a:rPr lang="en-US" altLang="zh-CN"/>
              <a:t>5.</a:t>
            </a:r>
            <a:r>
              <a:rPr lang="zh-CN" altLang="en-US" b="1"/>
              <a:t>程序理解工具</a:t>
            </a:r>
            <a:r>
              <a:rPr lang="zh-CN" altLang="en-US"/>
              <a:t>　</a:t>
            </a:r>
          </a:p>
          <a:p>
            <a:pPr eaLnBrk="1" hangingPunct="1">
              <a:buFont typeface="Wingdings" panose="05000000000000000000" pitchFamily="2" charset="2"/>
              <a:buNone/>
            </a:pPr>
            <a:r>
              <a:rPr lang="en-US" altLang="zh-CN"/>
              <a:t>6.</a:t>
            </a:r>
            <a:r>
              <a:rPr lang="zh-CN" altLang="en-US" b="1"/>
              <a:t>高级语言之间的转换工具</a:t>
            </a:r>
            <a:endParaRPr lang="en-US" altLang="zh-CN"/>
          </a:p>
        </p:txBody>
      </p:sp>
      <p:sp>
        <p:nvSpPr>
          <p:cNvPr id="75779" name="灯片编号占位符 3">
            <a:extLst>
              <a:ext uri="{FF2B5EF4-FFF2-40B4-BE49-F238E27FC236}">
                <a16:creationId xmlns:a16="http://schemas.microsoft.com/office/drawing/2014/main" id="{5C147069-0C4E-7693-19D9-71C14289AB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32E97F6-1392-4258-925A-D34C5FB5512B}" type="slidenum">
              <a:rPr lang="zh-CN" altLang="en-US" sz="1400"/>
              <a:pPr>
                <a:spcBef>
                  <a:spcPct val="0"/>
                </a:spcBef>
                <a:buClrTx/>
                <a:buSzTx/>
                <a:buFontTx/>
                <a:buNone/>
              </a:pPr>
              <a:t>59</a:t>
            </a:fld>
            <a:endParaRPr lang="en-US" altLang="zh-CN" sz="1400"/>
          </a:p>
        </p:txBody>
      </p:sp>
    </p:spTree>
  </p:cSld>
  <p:clrMapOvr>
    <a:masterClrMapping/>
  </p:clrMapOvr>
  <p:transition advClick="0"/>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5" name="灯片编号占位符 1">
            <a:extLst>
              <a:ext uri="{FF2B5EF4-FFF2-40B4-BE49-F238E27FC236}">
                <a16:creationId xmlns:a16="http://schemas.microsoft.com/office/drawing/2014/main" id="{5ADD0B2E-8954-4ED6-9AC8-77311C6D34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CCECBAA-7FB4-46C6-8084-4CEA5B916658}" type="slidenum">
              <a:rPr lang="zh-CN" altLang="en-US" sz="1400"/>
              <a:pPr>
                <a:spcBef>
                  <a:spcPct val="0"/>
                </a:spcBef>
                <a:buClrTx/>
                <a:buSzTx/>
                <a:buFontTx/>
                <a:buNone/>
              </a:pPr>
              <a:t>6</a:t>
            </a:fld>
            <a:endParaRPr lang="en-US" altLang="zh-CN" sz="1400"/>
          </a:p>
        </p:txBody>
      </p:sp>
      <p:pic>
        <p:nvPicPr>
          <p:cNvPr id="21506" name="Picture 3" descr="H:\微云同步助手\微云同步助手\厦大2018\教学\本人教学\2019-2020二\教材封面\清华.jpg">
            <a:extLst>
              <a:ext uri="{FF2B5EF4-FFF2-40B4-BE49-F238E27FC236}">
                <a16:creationId xmlns:a16="http://schemas.microsoft.com/office/drawing/2014/main" id="{B23ADBA4-E6BD-C285-F911-C33C82AAD511}"/>
              </a:ext>
            </a:extLst>
          </p:cNvPr>
          <p:cNvPicPr>
            <a:picLocks noGrp="1" noChangeAspect="1" noChangeArrowheads="1"/>
          </p:cNvPicPr>
          <p:nvPr>
            <p:ph/>
          </p:nvPr>
        </p:nvPicPr>
        <p:blipFill>
          <a:blip r:embed="rId2">
            <a:extLst>
              <a:ext uri="{28A0092B-C50C-407E-A947-70E740481C1C}">
                <a14:useLocalDpi xmlns:a14="http://schemas.microsoft.com/office/drawing/2010/main" val="0"/>
              </a:ext>
            </a:extLst>
          </a:blip>
          <a:srcRect/>
          <a:stretch>
            <a:fillRect/>
          </a:stretch>
        </p:blipFill>
        <p:spPr>
          <a:xfrm>
            <a:off x="1847851" y="620713"/>
            <a:ext cx="2016125" cy="2805112"/>
          </a:xfrm>
          <a:noFill/>
        </p:spPr>
      </p:pic>
      <p:pic>
        <p:nvPicPr>
          <p:cNvPr id="21507" name="Picture 4" descr="H:\微云同步助手\微云同步助手\厦大2018\教学\本人教学\2019-2020二\教材封面\龙书.jpg">
            <a:extLst>
              <a:ext uri="{FF2B5EF4-FFF2-40B4-BE49-F238E27FC236}">
                <a16:creationId xmlns:a16="http://schemas.microsoft.com/office/drawing/2014/main" id="{6DA7E7AD-BE94-2869-9DEC-3D110E72C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9875" y="2060576"/>
            <a:ext cx="202565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Picture 5" descr="H:\微云同步助手\微云同步助手\厦大2018\教学\本人教学\2019-2020二\教材封面\武大.jpg">
            <a:extLst>
              <a:ext uri="{FF2B5EF4-FFF2-40B4-BE49-F238E27FC236}">
                <a16:creationId xmlns:a16="http://schemas.microsoft.com/office/drawing/2014/main" id="{A7FB8BA4-2DE4-5815-ED4E-6017CEE59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0463" y="2060576"/>
            <a:ext cx="2012950"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6" descr="H:\微云同步助手\微云同步助手\厦大2018\教学\本人教学\2019-2020二\教材封面\蒋书.jpg">
            <a:extLst>
              <a:ext uri="{FF2B5EF4-FFF2-40B4-BE49-F238E27FC236}">
                <a16:creationId xmlns:a16="http://schemas.microsoft.com/office/drawing/2014/main" id="{4BAED4A1-AECA-1DE5-2134-DA59537C27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9464" y="3573463"/>
            <a:ext cx="2071687" cy="26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1" name="Rectangle 3">
            <a:extLst>
              <a:ext uri="{FF2B5EF4-FFF2-40B4-BE49-F238E27FC236}">
                <a16:creationId xmlns:a16="http://schemas.microsoft.com/office/drawing/2014/main" id="{9EB1A89E-BD99-4936-9CF2-2C9A14B685CC}"/>
              </a:ext>
            </a:extLst>
          </p:cNvPr>
          <p:cNvSpPr>
            <a:spLocks noGrp="1" noChangeArrowheads="1"/>
          </p:cNvSpPr>
          <p:nvPr>
            <p:ph type="body" idx="1"/>
          </p:nvPr>
        </p:nvSpPr>
        <p:spPr>
          <a:xfrm>
            <a:off x="2135188" y="549276"/>
            <a:ext cx="8064500" cy="5616575"/>
          </a:xfrm>
        </p:spPr>
        <p:txBody>
          <a:bodyPr/>
          <a:lstStyle/>
          <a:p>
            <a:pPr eaLnBrk="1" hangingPunct="1">
              <a:lnSpc>
                <a:spcPct val="80000"/>
              </a:lnSpc>
              <a:buFont typeface="Wingdings" panose="05000000000000000000" pitchFamily="2" charset="2"/>
              <a:buNone/>
            </a:pPr>
            <a:r>
              <a:rPr lang="en-US" altLang="zh-CN" dirty="0"/>
              <a:t>1.</a:t>
            </a:r>
            <a:r>
              <a:rPr lang="zh-CN" altLang="en-US" b="1" dirty="0"/>
              <a:t>语言的结构化编辑器</a:t>
            </a:r>
          </a:p>
          <a:p>
            <a:pPr eaLnBrk="1" hangingPunct="1">
              <a:lnSpc>
                <a:spcPct val="80000"/>
              </a:lnSpc>
              <a:buFont typeface="Wingdings" panose="05000000000000000000" pitchFamily="2" charset="2"/>
              <a:buNone/>
            </a:pPr>
            <a:r>
              <a:rPr lang="zh-CN" altLang="en-US" sz="2400" dirty="0"/>
              <a:t>　</a:t>
            </a:r>
          </a:p>
          <a:p>
            <a:pPr eaLnBrk="1" hangingPunct="1">
              <a:lnSpc>
                <a:spcPct val="80000"/>
              </a:lnSpc>
              <a:buFont typeface="Wingdings" panose="05000000000000000000" pitchFamily="2" charset="2"/>
              <a:buNone/>
            </a:pPr>
            <a:r>
              <a:rPr lang="zh-CN" altLang="en-US" sz="2400" dirty="0"/>
              <a:t>    </a:t>
            </a:r>
            <a:r>
              <a:rPr lang="zh-CN" altLang="en-US" sz="2800" dirty="0"/>
              <a:t>用户可使用该编辑器在语言的语法制导下编制出所需的源程序。</a:t>
            </a:r>
            <a:endParaRPr lang="en-US" altLang="zh-CN" sz="2800" dirty="0"/>
          </a:p>
          <a:p>
            <a:pPr eaLnBrk="1" hangingPunct="1">
              <a:lnSpc>
                <a:spcPct val="80000"/>
              </a:lnSpc>
              <a:buFont typeface="Wingdings" panose="05000000000000000000" pitchFamily="2" charset="2"/>
              <a:buNone/>
            </a:pPr>
            <a:r>
              <a:rPr lang="en-US" altLang="zh-CN" sz="2800" dirty="0"/>
              <a:t>    </a:t>
            </a:r>
            <a:r>
              <a:rPr lang="zh-CN" altLang="en-US" sz="2800" dirty="0"/>
              <a:t>结构化编辑器不仅具有通常的正文编辑器的正文编辑和修改功能，而且还能像编译程序那样对源程序正文进行分析。</a:t>
            </a:r>
            <a:endParaRPr lang="en-US" altLang="zh-CN" sz="2800" dirty="0"/>
          </a:p>
          <a:p>
            <a:pPr algn="just" eaLnBrk="1" hangingPunct="1">
              <a:lnSpc>
                <a:spcPct val="80000"/>
              </a:lnSpc>
              <a:buFont typeface="Wingdings" panose="05000000000000000000" pitchFamily="2" charset="2"/>
              <a:buNone/>
            </a:pPr>
            <a:r>
              <a:rPr lang="zh-CN" altLang="en-US" sz="2800" dirty="0"/>
              <a:t>    商用产品很多如</a:t>
            </a:r>
            <a:r>
              <a:rPr lang="en-US" altLang="zh-CN" sz="2800" dirty="0"/>
              <a:t>Turbo-Edit, </a:t>
            </a:r>
            <a:r>
              <a:rPr lang="en-US" altLang="zh-CN" sz="2800" dirty="0" err="1"/>
              <a:t>Editplus</a:t>
            </a:r>
            <a:r>
              <a:rPr lang="zh-CN" altLang="en-US" sz="2800" dirty="0"/>
              <a:t>和</a:t>
            </a:r>
            <a:r>
              <a:rPr lang="en-US" altLang="zh-CN" sz="2800" dirty="0" err="1"/>
              <a:t>Ultraedit</a:t>
            </a:r>
            <a:r>
              <a:rPr lang="zh-CN" altLang="en-US" sz="2800" dirty="0"/>
              <a:t>等等。很多集成开发环境中里也都包含这种类似的工具</a:t>
            </a:r>
            <a:r>
              <a:rPr lang="en-US" altLang="zh-CN" sz="2800" dirty="0"/>
              <a:t>,</a:t>
            </a:r>
            <a:r>
              <a:rPr lang="zh-CN" altLang="en-US" sz="2800" dirty="0"/>
              <a:t>如</a:t>
            </a:r>
            <a:r>
              <a:rPr lang="en-US" altLang="zh-CN" sz="2800" dirty="0" err="1"/>
              <a:t>Jbuild</a:t>
            </a:r>
            <a:r>
              <a:rPr lang="zh-CN" altLang="en-US" sz="2800" dirty="0"/>
              <a:t>中就有</a:t>
            </a:r>
            <a:r>
              <a:rPr lang="en-US" altLang="zh-CN" sz="2800" dirty="0"/>
              <a:t>JAVA</a:t>
            </a:r>
            <a:r>
              <a:rPr lang="zh-CN" altLang="en-US" sz="2800"/>
              <a:t>程序的结构化编辑器。</a:t>
            </a:r>
          </a:p>
        </p:txBody>
      </p:sp>
      <p:sp>
        <p:nvSpPr>
          <p:cNvPr id="76802" name="灯片编号占位符 2">
            <a:extLst>
              <a:ext uri="{FF2B5EF4-FFF2-40B4-BE49-F238E27FC236}">
                <a16:creationId xmlns:a16="http://schemas.microsoft.com/office/drawing/2014/main" id="{ABBC6B07-D880-BDA0-DF2F-E3502372A4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454B586B-E15D-4747-A034-27B18CAB3715}" type="slidenum">
              <a:rPr lang="zh-CN" altLang="en-US" sz="1400"/>
              <a:pPr>
                <a:spcBef>
                  <a:spcPct val="0"/>
                </a:spcBef>
                <a:buClrTx/>
                <a:buSzTx/>
                <a:buFontTx/>
                <a:buNone/>
              </a:pPr>
              <a:t>60</a:t>
            </a:fld>
            <a:endParaRPr lang="en-US" altLang="zh-CN" sz="1400"/>
          </a:p>
        </p:txBody>
      </p:sp>
    </p:spTree>
  </p:cSld>
  <p:clrMapOvr>
    <a:masterClrMapping/>
  </p:clrMapOvr>
  <p:transition advClick="0"/>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5" name="Rectangle 3">
            <a:extLst>
              <a:ext uri="{FF2B5EF4-FFF2-40B4-BE49-F238E27FC236}">
                <a16:creationId xmlns:a16="http://schemas.microsoft.com/office/drawing/2014/main" id="{A606DF4F-D524-B19A-4886-DB96B1133EA3}"/>
              </a:ext>
            </a:extLst>
          </p:cNvPr>
          <p:cNvSpPr>
            <a:spLocks noGrp="1" noChangeArrowheads="1"/>
          </p:cNvSpPr>
          <p:nvPr>
            <p:ph type="body" idx="1"/>
          </p:nvPr>
        </p:nvSpPr>
        <p:spPr>
          <a:xfrm>
            <a:off x="1919289" y="476250"/>
            <a:ext cx="8353425" cy="6192838"/>
          </a:xfrm>
        </p:spPr>
        <p:txBody>
          <a:bodyPr/>
          <a:lstStyle/>
          <a:p>
            <a:pPr eaLnBrk="1" hangingPunct="1">
              <a:lnSpc>
                <a:spcPct val="80000"/>
              </a:lnSpc>
              <a:buFont typeface="Wingdings" panose="05000000000000000000" pitchFamily="2" charset="2"/>
              <a:buNone/>
            </a:pPr>
            <a:r>
              <a:rPr lang="en-US" altLang="zh-CN"/>
              <a:t>2.</a:t>
            </a:r>
            <a:r>
              <a:rPr lang="zh-CN" altLang="en-US" b="1"/>
              <a:t>语言程序的调试工具 </a:t>
            </a:r>
          </a:p>
          <a:p>
            <a:pPr eaLnBrk="1" hangingPunct="1">
              <a:lnSpc>
                <a:spcPct val="80000"/>
              </a:lnSpc>
              <a:buFont typeface="Wingdings" panose="05000000000000000000" pitchFamily="2" charset="2"/>
              <a:buNone/>
            </a:pPr>
            <a:endParaRPr lang="zh-CN" altLang="en-US" sz="2800" b="1"/>
          </a:p>
          <a:p>
            <a:pPr algn="just" eaLnBrk="1" hangingPunct="1">
              <a:lnSpc>
                <a:spcPct val="80000"/>
              </a:lnSpc>
              <a:buFont typeface="Wingdings" panose="05000000000000000000" pitchFamily="2" charset="2"/>
              <a:buNone/>
            </a:pPr>
            <a:r>
              <a:rPr lang="zh-CN" altLang="en-US" sz="2800">
                <a:solidFill>
                  <a:srgbClr val="FF0000"/>
                </a:solidFill>
              </a:rPr>
              <a:t>    调试器：</a:t>
            </a:r>
            <a:r>
              <a:rPr lang="zh-CN" altLang="en-US" sz="2800"/>
              <a:t>允许用户使用源程序正文和它的符号来调试</a:t>
            </a:r>
            <a:r>
              <a:rPr lang="en-US" altLang="zh-CN" sz="2800"/>
              <a:t>,</a:t>
            </a:r>
            <a:r>
              <a:rPr lang="zh-CN" altLang="en-US" sz="2800"/>
              <a:t>即一行一行的跟踪程序</a:t>
            </a:r>
            <a:r>
              <a:rPr lang="en-US" altLang="zh-CN" sz="2800"/>
              <a:t>,</a:t>
            </a:r>
            <a:r>
              <a:rPr lang="zh-CN" altLang="en-US" sz="2800"/>
              <a:t>查看变量和数据结构的变化以进行调试工作</a:t>
            </a:r>
            <a:r>
              <a:rPr lang="en-US" altLang="zh-CN" sz="2800"/>
              <a:t>.</a:t>
            </a:r>
          </a:p>
          <a:p>
            <a:pPr algn="just" eaLnBrk="1" hangingPunct="1">
              <a:lnSpc>
                <a:spcPct val="80000"/>
              </a:lnSpc>
              <a:buFont typeface="Wingdings" panose="05000000000000000000" pitchFamily="2" charset="2"/>
              <a:buNone/>
            </a:pPr>
            <a:r>
              <a:rPr lang="zh-CN" altLang="en-US" sz="2800"/>
              <a:t>     </a:t>
            </a:r>
            <a:endParaRPr lang="en-US" altLang="zh-CN" sz="2800"/>
          </a:p>
          <a:p>
            <a:pPr algn="just" eaLnBrk="1" hangingPunct="1">
              <a:lnSpc>
                <a:spcPct val="80000"/>
              </a:lnSpc>
              <a:buFont typeface="Wingdings" panose="05000000000000000000" pitchFamily="2" charset="2"/>
              <a:buNone/>
            </a:pPr>
            <a:r>
              <a:rPr lang="zh-CN" altLang="en-US" sz="2800"/>
              <a:t>    调试器的实现可以有很多途径。其中一种是写一个解释器</a:t>
            </a:r>
            <a:r>
              <a:rPr lang="en-US" altLang="zh-CN" sz="2800"/>
              <a:t>,</a:t>
            </a:r>
            <a:r>
              <a:rPr lang="zh-CN" altLang="en-US" sz="2800"/>
              <a:t>以交互的方式翻译和执行每一行</a:t>
            </a:r>
            <a:r>
              <a:rPr lang="en-US" altLang="zh-CN" sz="2800"/>
              <a:t>,</a:t>
            </a:r>
            <a:r>
              <a:rPr lang="zh-CN" altLang="en-US" sz="2800"/>
              <a:t>它必须维护其所有的运行时的资源以保证在程序执行期间很容易的查询不同变量的当前值。</a:t>
            </a:r>
            <a:endParaRPr lang="en-US" altLang="zh-CN" sz="2800"/>
          </a:p>
          <a:p>
            <a:pPr algn="just" eaLnBrk="1" hangingPunct="1">
              <a:lnSpc>
                <a:spcPct val="80000"/>
              </a:lnSpc>
              <a:buFont typeface="Wingdings" panose="05000000000000000000" pitchFamily="2" charset="2"/>
              <a:buNone/>
            </a:pPr>
            <a:r>
              <a:rPr lang="en-US" altLang="zh-CN" sz="2800"/>
              <a:t>     </a:t>
            </a:r>
          </a:p>
          <a:p>
            <a:pPr algn="just" eaLnBrk="1" hangingPunct="1">
              <a:lnSpc>
                <a:spcPct val="80000"/>
              </a:lnSpc>
              <a:buFont typeface="Wingdings" panose="05000000000000000000" pitchFamily="2" charset="2"/>
              <a:buNone/>
            </a:pPr>
            <a:r>
              <a:rPr lang="zh-CN" altLang="en-US" sz="2800"/>
              <a:t>    调试功能愈强，实现愈复杂，它涉及源程序的语法分析和语义处理技术。</a:t>
            </a:r>
          </a:p>
        </p:txBody>
      </p:sp>
      <p:sp>
        <p:nvSpPr>
          <p:cNvPr id="77826" name="灯片编号占位符 2">
            <a:extLst>
              <a:ext uri="{FF2B5EF4-FFF2-40B4-BE49-F238E27FC236}">
                <a16:creationId xmlns:a16="http://schemas.microsoft.com/office/drawing/2014/main" id="{088469E2-A86E-D12E-2E57-756806F7CB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12BE8B2-5FA6-479B-8F3B-CB6FE366E668}" type="slidenum">
              <a:rPr lang="zh-CN" altLang="en-US" sz="1400"/>
              <a:pPr>
                <a:spcBef>
                  <a:spcPct val="0"/>
                </a:spcBef>
                <a:buClrTx/>
                <a:buSzTx/>
                <a:buFontTx/>
                <a:buNone/>
              </a:pPr>
              <a:t>61</a:t>
            </a:fld>
            <a:endParaRPr lang="en-US" altLang="zh-CN" sz="1400"/>
          </a:p>
        </p:txBody>
      </p:sp>
    </p:spTree>
  </p:cSld>
  <p:clrMapOvr>
    <a:masterClrMapping/>
  </p:clrMapOvr>
  <p:transition advClick="0"/>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49" name="Rectangle 3">
            <a:extLst>
              <a:ext uri="{FF2B5EF4-FFF2-40B4-BE49-F238E27FC236}">
                <a16:creationId xmlns:a16="http://schemas.microsoft.com/office/drawing/2014/main" id="{3B50833D-C1BF-22E6-20AA-0EB8D04CDA06}"/>
              </a:ext>
            </a:extLst>
          </p:cNvPr>
          <p:cNvSpPr>
            <a:spLocks noGrp="1" noChangeArrowheads="1"/>
          </p:cNvSpPr>
          <p:nvPr>
            <p:ph type="body" idx="1"/>
          </p:nvPr>
        </p:nvSpPr>
        <p:spPr>
          <a:xfrm>
            <a:off x="1774826" y="476250"/>
            <a:ext cx="8893175" cy="6121400"/>
          </a:xfrm>
        </p:spPr>
        <p:txBody>
          <a:bodyPr/>
          <a:lstStyle/>
          <a:p>
            <a:pPr eaLnBrk="1" hangingPunct="1">
              <a:lnSpc>
                <a:spcPct val="80000"/>
              </a:lnSpc>
              <a:buFont typeface="Wingdings" panose="05000000000000000000" pitchFamily="2" charset="2"/>
              <a:buNone/>
            </a:pPr>
            <a:r>
              <a:rPr lang="en-US" altLang="zh-CN" b="1"/>
              <a:t>3.</a:t>
            </a:r>
            <a:r>
              <a:rPr lang="zh-CN" altLang="en-US" b="1"/>
              <a:t>程序格式化工具</a:t>
            </a:r>
            <a:r>
              <a:rPr lang="zh-CN" altLang="en-US"/>
              <a:t>　</a:t>
            </a:r>
            <a:endParaRPr lang="en-US" altLang="zh-CN"/>
          </a:p>
          <a:p>
            <a:pPr eaLnBrk="1" hangingPunct="1">
              <a:lnSpc>
                <a:spcPct val="80000"/>
              </a:lnSpc>
              <a:buFont typeface="Wingdings" panose="05000000000000000000" pitchFamily="2" charset="2"/>
              <a:buNone/>
            </a:pPr>
            <a:r>
              <a:rPr lang="zh-CN" altLang="en-US" sz="2800"/>
              <a:t>     程序格式化工具分析源程序并以使程序结构变得清晰可读的形式打印出来。例如，注释可以以一种专门的字形出现，且语句的嵌套层次结构可以用缩排方式（齿形结构）表示出来。</a:t>
            </a:r>
          </a:p>
          <a:p>
            <a:pPr eaLnBrk="1" hangingPunct="1">
              <a:lnSpc>
                <a:spcPct val="80000"/>
              </a:lnSpc>
              <a:buFont typeface="Wingdings" panose="05000000000000000000" pitchFamily="2" charset="2"/>
              <a:buNone/>
            </a:pPr>
            <a:endParaRPr lang="zh-CN" altLang="en-US" sz="2800" b="1"/>
          </a:p>
          <a:p>
            <a:pPr eaLnBrk="1" hangingPunct="1">
              <a:lnSpc>
                <a:spcPct val="80000"/>
              </a:lnSpc>
              <a:buFont typeface="Wingdings" panose="05000000000000000000" pitchFamily="2" charset="2"/>
              <a:buNone/>
            </a:pPr>
            <a:r>
              <a:rPr lang="en-US" altLang="zh-CN" b="1"/>
              <a:t>4.</a:t>
            </a:r>
            <a:r>
              <a:rPr lang="zh-CN" altLang="en-US" b="1"/>
              <a:t>语言程序测试工具：</a:t>
            </a:r>
            <a:r>
              <a:rPr lang="zh-CN" altLang="en-US"/>
              <a:t>静态分析器和动态测试器</a:t>
            </a:r>
            <a:endParaRPr lang="en-US" altLang="zh-CN" b="1"/>
          </a:p>
          <a:p>
            <a:pPr eaLnBrk="1" hangingPunct="1">
              <a:lnSpc>
                <a:spcPct val="80000"/>
              </a:lnSpc>
              <a:buFont typeface="Wingdings" panose="05000000000000000000" pitchFamily="2" charset="2"/>
              <a:buNone/>
            </a:pPr>
            <a:r>
              <a:rPr lang="zh-CN" altLang="en-US" sz="2800" b="1"/>
              <a:t>   静态分析器：</a:t>
            </a:r>
            <a:r>
              <a:rPr lang="zh-CN" altLang="en-US" sz="2800"/>
              <a:t>在不运行程序的情况下对源程序进行静态地分析，以发现程序中潜在的错误或异常。</a:t>
            </a:r>
            <a:endParaRPr lang="en-US" altLang="zh-CN" sz="2800"/>
          </a:p>
          <a:p>
            <a:pPr eaLnBrk="1" hangingPunct="1">
              <a:lnSpc>
                <a:spcPct val="80000"/>
              </a:lnSpc>
              <a:buFont typeface="Wingdings" panose="05000000000000000000" pitchFamily="2" charset="2"/>
              <a:buNone/>
            </a:pPr>
            <a:r>
              <a:rPr lang="zh-CN" altLang="en-US" sz="2800"/>
              <a:t>     </a:t>
            </a:r>
            <a:endParaRPr lang="en-US" altLang="zh-CN" sz="2800"/>
          </a:p>
          <a:p>
            <a:pPr eaLnBrk="1" hangingPunct="1">
              <a:lnSpc>
                <a:spcPct val="80000"/>
              </a:lnSpc>
              <a:buFont typeface="Wingdings" panose="05000000000000000000" pitchFamily="2" charset="2"/>
              <a:buNone/>
            </a:pPr>
            <a:r>
              <a:rPr lang="zh-CN" altLang="en-US" sz="2800" b="1"/>
              <a:t>    动态测试工具：</a:t>
            </a:r>
            <a:r>
              <a:rPr lang="zh-CN" altLang="en-US" sz="2800"/>
              <a:t>也是首先对源程序进行分析，在分析基础上将用于记录和显示程序执行轨迹的语句或函数插入到源程序的适当位置，并用测试用例记录和显示程序运行时的实际路径</a:t>
            </a:r>
            <a:r>
              <a:rPr lang="en-US" altLang="zh-CN" sz="2800"/>
              <a:t>,</a:t>
            </a:r>
            <a:r>
              <a:rPr lang="zh-CN" altLang="en-US" sz="2800"/>
              <a:t>将运行结果与期望的结果进行比较分析，帮助编程人员查找问题。</a:t>
            </a:r>
          </a:p>
        </p:txBody>
      </p:sp>
      <p:sp>
        <p:nvSpPr>
          <p:cNvPr id="78850" name="灯片编号占位符 2">
            <a:extLst>
              <a:ext uri="{FF2B5EF4-FFF2-40B4-BE49-F238E27FC236}">
                <a16:creationId xmlns:a16="http://schemas.microsoft.com/office/drawing/2014/main" id="{DA7389BB-913A-DBF2-B1E0-72A721A174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2AA090BC-5F14-4441-A718-56C3BCA501F3}" type="slidenum">
              <a:rPr lang="zh-CN" altLang="en-US" sz="1400"/>
              <a:pPr>
                <a:spcBef>
                  <a:spcPct val="0"/>
                </a:spcBef>
                <a:buClrTx/>
                <a:buSzTx/>
                <a:buFontTx/>
                <a:buNone/>
              </a:pPr>
              <a:t>62</a:t>
            </a:fld>
            <a:endParaRPr lang="en-US" altLang="zh-CN" sz="1400"/>
          </a:p>
        </p:txBody>
      </p:sp>
    </p:spTree>
  </p:cSld>
  <p:clrMapOvr>
    <a:masterClrMapping/>
  </p:clrMapOvr>
  <p:transition advClick="0"/>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9873" name="Rectangle 3">
            <a:extLst>
              <a:ext uri="{FF2B5EF4-FFF2-40B4-BE49-F238E27FC236}">
                <a16:creationId xmlns:a16="http://schemas.microsoft.com/office/drawing/2014/main" id="{C9494D26-586C-49F6-C15E-990842149CB6}"/>
              </a:ext>
            </a:extLst>
          </p:cNvPr>
          <p:cNvSpPr>
            <a:spLocks noGrp="1" noChangeArrowheads="1"/>
          </p:cNvSpPr>
          <p:nvPr>
            <p:ph type="body" idx="1"/>
          </p:nvPr>
        </p:nvSpPr>
        <p:spPr>
          <a:xfrm>
            <a:off x="1992313" y="476250"/>
            <a:ext cx="8405812" cy="5835650"/>
          </a:xfrm>
        </p:spPr>
        <p:txBody>
          <a:bodyPr/>
          <a:lstStyle/>
          <a:p>
            <a:pPr eaLnBrk="1" hangingPunct="1">
              <a:lnSpc>
                <a:spcPct val="80000"/>
              </a:lnSpc>
              <a:buFont typeface="Wingdings" panose="05000000000000000000" pitchFamily="2" charset="2"/>
              <a:buNone/>
            </a:pPr>
            <a:r>
              <a:rPr lang="en-US" altLang="zh-CN"/>
              <a:t>5.</a:t>
            </a:r>
            <a:r>
              <a:rPr lang="zh-CN" altLang="en-US" b="1"/>
              <a:t>程序理解工具</a:t>
            </a:r>
            <a:r>
              <a:rPr lang="zh-CN" altLang="en-US"/>
              <a:t>　</a:t>
            </a:r>
            <a:endParaRPr lang="en-US" altLang="zh-CN"/>
          </a:p>
          <a:p>
            <a:pPr eaLnBrk="1" hangingPunct="1">
              <a:lnSpc>
                <a:spcPct val="80000"/>
              </a:lnSpc>
              <a:buFont typeface="Wingdings" panose="05000000000000000000" pitchFamily="2" charset="2"/>
              <a:buNone/>
            </a:pPr>
            <a:r>
              <a:rPr lang="zh-CN" altLang="en-US" sz="2800"/>
              <a:t>    对程序进行分析，确定模块间的调用关系，记录程序数据的静态属性和结构属性，并画出控制流程图，帮助用户理解程序。</a:t>
            </a:r>
          </a:p>
          <a:p>
            <a:pPr eaLnBrk="1" hangingPunct="1">
              <a:lnSpc>
                <a:spcPct val="80000"/>
              </a:lnSpc>
              <a:buFont typeface="Wingdings" panose="05000000000000000000" pitchFamily="2" charset="2"/>
              <a:buNone/>
            </a:pPr>
            <a:endParaRPr lang="en-US" altLang="zh-CN"/>
          </a:p>
          <a:p>
            <a:pPr eaLnBrk="1" hangingPunct="1">
              <a:lnSpc>
                <a:spcPct val="80000"/>
              </a:lnSpc>
              <a:buFont typeface="Wingdings" panose="05000000000000000000" pitchFamily="2" charset="2"/>
              <a:buNone/>
            </a:pPr>
            <a:r>
              <a:rPr lang="en-US" altLang="zh-CN"/>
              <a:t>6. </a:t>
            </a:r>
            <a:r>
              <a:rPr lang="zh-CN" altLang="en-US" b="1"/>
              <a:t>高级语言之间的转换工具  </a:t>
            </a:r>
            <a:endParaRPr lang="en-US" altLang="zh-CN" b="1"/>
          </a:p>
          <a:p>
            <a:pPr eaLnBrk="1" hangingPunct="1">
              <a:lnSpc>
                <a:spcPct val="80000"/>
              </a:lnSpc>
              <a:buFont typeface="Wingdings" panose="05000000000000000000" pitchFamily="2" charset="2"/>
              <a:buNone/>
            </a:pPr>
            <a:r>
              <a:rPr lang="zh-CN" altLang="en-US" sz="2800"/>
              <a:t>     解决如何把一种高级语言转换成另一种高级语言，乃至汇编语言转换成高级语言的问题。这种转换工作要对被转换的语言进行词法和语法分析，只不过生成的目标语言是另一种高级语言而已。这与实现一个完整的编译程序相比工作量要少些。</a:t>
            </a:r>
          </a:p>
          <a:p>
            <a:pPr eaLnBrk="1" hangingPunct="1">
              <a:lnSpc>
                <a:spcPct val="80000"/>
              </a:lnSpc>
              <a:buFont typeface="Wingdings" panose="05000000000000000000" pitchFamily="2" charset="2"/>
              <a:buNone/>
            </a:pPr>
            <a:r>
              <a:rPr lang="en-US" altLang="zh-CN" sz="2800"/>
              <a:t>     </a:t>
            </a:r>
            <a:r>
              <a:rPr lang="zh-CN" altLang="en-US" sz="2800"/>
              <a:t>比如：</a:t>
            </a:r>
            <a:r>
              <a:rPr lang="en-US" altLang="zh-CN" sz="2800"/>
              <a:t>C</a:t>
            </a:r>
            <a:r>
              <a:rPr lang="zh-CN" altLang="en-US" sz="2800"/>
              <a:t>，</a:t>
            </a:r>
            <a:r>
              <a:rPr lang="en-US" altLang="zh-CN" sz="2800"/>
              <a:t>PASCAL</a:t>
            </a:r>
            <a:r>
              <a:rPr lang="zh-CN" altLang="en-US" sz="2800"/>
              <a:t>，</a:t>
            </a:r>
            <a:r>
              <a:rPr lang="en-US" altLang="zh-CN" sz="2800"/>
              <a:t>FORTRAN</a:t>
            </a:r>
            <a:r>
              <a:rPr lang="zh-CN" altLang="en-US" sz="2800"/>
              <a:t>到</a:t>
            </a:r>
            <a:r>
              <a:rPr lang="en-US" altLang="zh-CN" sz="2800"/>
              <a:t>Ada</a:t>
            </a:r>
            <a:r>
              <a:rPr lang="zh-CN" altLang="en-US" sz="2800"/>
              <a:t>的翻译器</a:t>
            </a:r>
          </a:p>
        </p:txBody>
      </p:sp>
      <p:sp>
        <p:nvSpPr>
          <p:cNvPr id="79874" name="灯片编号占位符 2">
            <a:extLst>
              <a:ext uri="{FF2B5EF4-FFF2-40B4-BE49-F238E27FC236}">
                <a16:creationId xmlns:a16="http://schemas.microsoft.com/office/drawing/2014/main" id="{7FD72E70-27BE-7512-F702-73BE6DA6AC7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1CB52622-503A-4982-B8DA-8A01AD0589CA}" type="slidenum">
              <a:rPr lang="zh-CN" altLang="en-US" sz="1400"/>
              <a:pPr>
                <a:spcBef>
                  <a:spcPct val="0"/>
                </a:spcBef>
                <a:buClrTx/>
                <a:buSzTx/>
                <a:buFontTx/>
                <a:buNone/>
              </a:pPr>
              <a:t>63</a:t>
            </a:fld>
            <a:endParaRPr lang="en-US" altLang="zh-CN" sz="1400"/>
          </a:p>
        </p:txBody>
      </p:sp>
    </p:spTree>
  </p:cSld>
  <p:clrMapOvr>
    <a:masterClrMapping/>
  </p:clrMapOvr>
  <p:transition advClick="0"/>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2529" name="组合 28">
            <a:extLst>
              <a:ext uri="{FF2B5EF4-FFF2-40B4-BE49-F238E27FC236}">
                <a16:creationId xmlns:a16="http://schemas.microsoft.com/office/drawing/2014/main" id="{C9883421-E3C7-9D62-21FD-048F75BF8D49}"/>
              </a:ext>
            </a:extLst>
          </p:cNvPr>
          <p:cNvGrpSpPr>
            <a:grpSpLocks/>
          </p:cNvGrpSpPr>
          <p:nvPr/>
        </p:nvGrpSpPr>
        <p:grpSpPr bwMode="auto">
          <a:xfrm>
            <a:off x="3429000" y="838200"/>
            <a:ext cx="6096000" cy="5181600"/>
            <a:chOff x="1905000" y="838200"/>
            <a:chExt cx="6096000" cy="5181600"/>
          </a:xfrm>
        </p:grpSpPr>
        <p:sp>
          <p:nvSpPr>
            <p:cNvPr id="22532" name="Rectangle 2">
              <a:extLst>
                <a:ext uri="{FF2B5EF4-FFF2-40B4-BE49-F238E27FC236}">
                  <a16:creationId xmlns:a16="http://schemas.microsoft.com/office/drawing/2014/main" id="{C1EA5471-3BB1-C606-5009-0175693CC104}"/>
                </a:ext>
              </a:extLst>
            </p:cNvPr>
            <p:cNvSpPr>
              <a:spLocks noChangeArrowheads="1"/>
            </p:cNvSpPr>
            <p:nvPr/>
          </p:nvSpPr>
          <p:spPr bwMode="auto">
            <a:xfrm>
              <a:off x="74676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出</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错</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处</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理</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程</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序</a:t>
              </a:r>
            </a:p>
          </p:txBody>
        </p:sp>
        <p:grpSp>
          <p:nvGrpSpPr>
            <p:cNvPr id="22533" name="Group 3">
              <a:extLst>
                <a:ext uri="{FF2B5EF4-FFF2-40B4-BE49-F238E27FC236}">
                  <a16:creationId xmlns:a16="http://schemas.microsoft.com/office/drawing/2014/main" id="{69257E12-7369-5DCA-CD1F-863ABF50FC04}"/>
                </a:ext>
              </a:extLst>
            </p:cNvPr>
            <p:cNvGrpSpPr>
              <a:grpSpLocks/>
            </p:cNvGrpSpPr>
            <p:nvPr/>
          </p:nvGrpSpPr>
          <p:grpSpPr bwMode="auto">
            <a:xfrm>
              <a:off x="2438400" y="1752600"/>
              <a:ext cx="5029200" cy="1066800"/>
              <a:chOff x="1536" y="1104"/>
              <a:chExt cx="3168" cy="672"/>
            </a:xfrm>
          </p:grpSpPr>
          <p:sp>
            <p:nvSpPr>
              <p:cNvPr id="22555" name="Rectangle 4">
                <a:extLst>
                  <a:ext uri="{FF2B5EF4-FFF2-40B4-BE49-F238E27FC236}">
                    <a16:creationId xmlns:a16="http://schemas.microsoft.com/office/drawing/2014/main" id="{1A2F27CC-5646-E457-EB32-04DFC1DB5821}"/>
                  </a:ext>
                </a:extLst>
              </p:cNvPr>
              <p:cNvSpPr>
                <a:spLocks noChangeArrowheads="1"/>
              </p:cNvSpPr>
              <p:nvPr/>
            </p:nvSpPr>
            <p:spPr bwMode="auto">
              <a:xfrm>
                <a:off x="2208" y="1104"/>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语法分析程序</a:t>
                </a:r>
              </a:p>
            </p:txBody>
          </p:sp>
          <p:sp>
            <p:nvSpPr>
              <p:cNvPr id="22556" name="Line 5">
                <a:extLst>
                  <a:ext uri="{FF2B5EF4-FFF2-40B4-BE49-F238E27FC236}">
                    <a16:creationId xmlns:a16="http://schemas.microsoft.com/office/drawing/2014/main" id="{A8F38192-E71F-34D4-3EB6-24C55FF65885}"/>
                  </a:ext>
                </a:extLst>
              </p:cNvPr>
              <p:cNvSpPr>
                <a:spLocks noChangeShapeType="1"/>
              </p:cNvSpPr>
              <p:nvPr/>
            </p:nvSpPr>
            <p:spPr bwMode="auto">
              <a:xfrm flipH="1">
                <a:off x="1536" y="1296"/>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7" name="Line 6">
                <a:extLst>
                  <a:ext uri="{FF2B5EF4-FFF2-40B4-BE49-F238E27FC236}">
                    <a16:creationId xmlns:a16="http://schemas.microsoft.com/office/drawing/2014/main" id="{91F62C3A-FDA4-05C0-154B-2F5F3D2A4554}"/>
                  </a:ext>
                </a:extLst>
              </p:cNvPr>
              <p:cNvSpPr>
                <a:spLocks noChangeShapeType="1"/>
              </p:cNvSpPr>
              <p:nvPr/>
            </p:nvSpPr>
            <p:spPr bwMode="auto">
              <a:xfrm flipH="1" flipV="1">
                <a:off x="4032" y="1248"/>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4" name="Group 7">
              <a:extLst>
                <a:ext uri="{FF2B5EF4-FFF2-40B4-BE49-F238E27FC236}">
                  <a16:creationId xmlns:a16="http://schemas.microsoft.com/office/drawing/2014/main" id="{616A325E-402F-025F-F35B-69B2FD171FF5}"/>
                </a:ext>
              </a:extLst>
            </p:cNvPr>
            <p:cNvGrpSpPr>
              <a:grpSpLocks/>
            </p:cNvGrpSpPr>
            <p:nvPr/>
          </p:nvGrpSpPr>
          <p:grpSpPr bwMode="auto">
            <a:xfrm>
              <a:off x="2438400" y="2667000"/>
              <a:ext cx="5029200" cy="533400"/>
              <a:chOff x="1536" y="1680"/>
              <a:chExt cx="3168" cy="336"/>
            </a:xfrm>
          </p:grpSpPr>
          <p:sp>
            <p:nvSpPr>
              <p:cNvPr id="22552" name="Rectangle 8">
                <a:extLst>
                  <a:ext uri="{FF2B5EF4-FFF2-40B4-BE49-F238E27FC236}">
                    <a16:creationId xmlns:a16="http://schemas.microsoft.com/office/drawing/2014/main" id="{6237FB3F-9637-C26A-BB99-137003FC4F50}"/>
                  </a:ext>
                </a:extLst>
              </p:cNvPr>
              <p:cNvSpPr>
                <a:spLocks noChangeArrowheads="1"/>
              </p:cNvSpPr>
              <p:nvPr/>
            </p:nvSpPr>
            <p:spPr bwMode="auto">
              <a:xfrm>
                <a:off x="2208" y="16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语义分析程序</a:t>
                </a:r>
              </a:p>
            </p:txBody>
          </p:sp>
          <p:sp>
            <p:nvSpPr>
              <p:cNvPr id="22553" name="Line 9">
                <a:extLst>
                  <a:ext uri="{FF2B5EF4-FFF2-40B4-BE49-F238E27FC236}">
                    <a16:creationId xmlns:a16="http://schemas.microsoft.com/office/drawing/2014/main" id="{02407B80-E560-7C84-315E-89A3E91CCA43}"/>
                  </a:ext>
                </a:extLst>
              </p:cNvPr>
              <p:cNvSpPr>
                <a:spLocks noChangeShapeType="1"/>
              </p:cNvSpPr>
              <p:nvPr/>
            </p:nvSpPr>
            <p:spPr bwMode="auto">
              <a:xfrm flipH="1">
                <a:off x="1536" y="1824"/>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Line 10">
                <a:extLst>
                  <a:ext uri="{FF2B5EF4-FFF2-40B4-BE49-F238E27FC236}">
                    <a16:creationId xmlns:a16="http://schemas.microsoft.com/office/drawing/2014/main" id="{3E2E74A9-FFA5-5BF1-D753-94F3228CAC79}"/>
                  </a:ext>
                </a:extLst>
              </p:cNvPr>
              <p:cNvSpPr>
                <a:spLocks noChangeShapeType="1"/>
              </p:cNvSpPr>
              <p:nvPr/>
            </p:nvSpPr>
            <p:spPr bwMode="auto">
              <a:xfrm flipH="1" flipV="1">
                <a:off x="4032" y="1824"/>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5" name="Group 11">
              <a:extLst>
                <a:ext uri="{FF2B5EF4-FFF2-40B4-BE49-F238E27FC236}">
                  <a16:creationId xmlns:a16="http://schemas.microsoft.com/office/drawing/2014/main" id="{94BD636E-9BDF-626C-33EB-B34BC9A53926}"/>
                </a:ext>
              </a:extLst>
            </p:cNvPr>
            <p:cNvGrpSpPr>
              <a:grpSpLocks/>
            </p:cNvGrpSpPr>
            <p:nvPr/>
          </p:nvGrpSpPr>
          <p:grpSpPr bwMode="auto">
            <a:xfrm>
              <a:off x="2438400" y="4495800"/>
              <a:ext cx="5029200" cy="1524000"/>
              <a:chOff x="1536" y="2832"/>
              <a:chExt cx="3168" cy="960"/>
            </a:xfrm>
          </p:grpSpPr>
          <p:sp>
            <p:nvSpPr>
              <p:cNvPr id="22549" name="Rectangle 12">
                <a:extLst>
                  <a:ext uri="{FF2B5EF4-FFF2-40B4-BE49-F238E27FC236}">
                    <a16:creationId xmlns:a16="http://schemas.microsoft.com/office/drawing/2014/main" id="{1F1B7050-6F97-2574-F1E6-1122AE6599BC}"/>
                  </a:ext>
                </a:extLst>
              </p:cNvPr>
              <p:cNvSpPr>
                <a:spLocks noChangeArrowheads="1"/>
              </p:cNvSpPr>
              <p:nvPr/>
            </p:nvSpPr>
            <p:spPr bwMode="auto">
              <a:xfrm>
                <a:off x="2208" y="34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目标代码生成程序</a:t>
                </a:r>
              </a:p>
            </p:txBody>
          </p:sp>
          <p:sp>
            <p:nvSpPr>
              <p:cNvPr id="22550" name="Line 13">
                <a:extLst>
                  <a:ext uri="{FF2B5EF4-FFF2-40B4-BE49-F238E27FC236}">
                    <a16:creationId xmlns:a16="http://schemas.microsoft.com/office/drawing/2014/main" id="{7CD69C8A-7082-C29F-6431-A83A82757EF4}"/>
                  </a:ext>
                </a:extLst>
              </p:cNvPr>
              <p:cNvSpPr>
                <a:spLocks noChangeShapeType="1"/>
              </p:cNvSpPr>
              <p:nvPr/>
            </p:nvSpPr>
            <p:spPr bwMode="auto">
              <a:xfrm flipH="1" flipV="1">
                <a:off x="1536" y="283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Line 14">
                <a:extLst>
                  <a:ext uri="{FF2B5EF4-FFF2-40B4-BE49-F238E27FC236}">
                    <a16:creationId xmlns:a16="http://schemas.microsoft.com/office/drawing/2014/main" id="{2741F583-4043-45A1-99F3-6493094954A4}"/>
                  </a:ext>
                </a:extLst>
              </p:cNvPr>
              <p:cNvSpPr>
                <a:spLocks noChangeShapeType="1"/>
              </p:cNvSpPr>
              <p:nvPr/>
            </p:nvSpPr>
            <p:spPr bwMode="auto">
              <a:xfrm flipH="1">
                <a:off x="4032" y="2928"/>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6" name="Group 15">
              <a:extLst>
                <a:ext uri="{FF2B5EF4-FFF2-40B4-BE49-F238E27FC236}">
                  <a16:creationId xmlns:a16="http://schemas.microsoft.com/office/drawing/2014/main" id="{CB1544BB-B128-AC1E-E91B-FC1101D07BD4}"/>
                </a:ext>
              </a:extLst>
            </p:cNvPr>
            <p:cNvGrpSpPr>
              <a:grpSpLocks/>
            </p:cNvGrpSpPr>
            <p:nvPr/>
          </p:nvGrpSpPr>
          <p:grpSpPr bwMode="auto">
            <a:xfrm>
              <a:off x="2438400" y="838200"/>
              <a:ext cx="5029200" cy="1524000"/>
              <a:chOff x="1536" y="528"/>
              <a:chExt cx="3168" cy="960"/>
            </a:xfrm>
          </p:grpSpPr>
          <p:sp>
            <p:nvSpPr>
              <p:cNvPr id="22546" name="Rectangle 16">
                <a:extLst>
                  <a:ext uri="{FF2B5EF4-FFF2-40B4-BE49-F238E27FC236}">
                    <a16:creationId xmlns:a16="http://schemas.microsoft.com/office/drawing/2014/main" id="{20190FBD-6274-D9F5-76DE-090E5B959CC9}"/>
                  </a:ext>
                </a:extLst>
              </p:cNvPr>
              <p:cNvSpPr>
                <a:spLocks noChangeArrowheads="1"/>
              </p:cNvSpPr>
              <p:nvPr/>
            </p:nvSpPr>
            <p:spPr bwMode="auto">
              <a:xfrm>
                <a:off x="2208" y="528"/>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词法分析程序</a:t>
                </a:r>
              </a:p>
            </p:txBody>
          </p:sp>
          <p:sp>
            <p:nvSpPr>
              <p:cNvPr id="22547" name="Line 17">
                <a:extLst>
                  <a:ext uri="{FF2B5EF4-FFF2-40B4-BE49-F238E27FC236}">
                    <a16:creationId xmlns:a16="http://schemas.microsoft.com/office/drawing/2014/main" id="{B28EAA08-EEAF-7DA3-E125-F8289EB3BC0F}"/>
                  </a:ext>
                </a:extLst>
              </p:cNvPr>
              <p:cNvSpPr>
                <a:spLocks noChangeShapeType="1"/>
              </p:cNvSpPr>
              <p:nvPr/>
            </p:nvSpPr>
            <p:spPr bwMode="auto">
              <a:xfrm flipH="1">
                <a:off x="1536" y="672"/>
                <a:ext cx="672"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8" name="Line 18">
                <a:extLst>
                  <a:ext uri="{FF2B5EF4-FFF2-40B4-BE49-F238E27FC236}">
                    <a16:creationId xmlns:a16="http://schemas.microsoft.com/office/drawing/2014/main" id="{E2017D14-049C-BB8B-CB08-1CFD004ED892}"/>
                  </a:ext>
                </a:extLst>
              </p:cNvPr>
              <p:cNvSpPr>
                <a:spLocks noChangeShapeType="1"/>
              </p:cNvSpPr>
              <p:nvPr/>
            </p:nvSpPr>
            <p:spPr bwMode="auto">
              <a:xfrm flipH="1" flipV="1">
                <a:off x="4032" y="672"/>
                <a:ext cx="672" cy="81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7" name="Group 19">
              <a:extLst>
                <a:ext uri="{FF2B5EF4-FFF2-40B4-BE49-F238E27FC236}">
                  <a16:creationId xmlns:a16="http://schemas.microsoft.com/office/drawing/2014/main" id="{48CFD068-2669-43A8-A796-3315620BF6F6}"/>
                </a:ext>
              </a:extLst>
            </p:cNvPr>
            <p:cNvGrpSpPr>
              <a:grpSpLocks/>
            </p:cNvGrpSpPr>
            <p:nvPr/>
          </p:nvGrpSpPr>
          <p:grpSpPr bwMode="auto">
            <a:xfrm>
              <a:off x="2438400" y="3505200"/>
              <a:ext cx="5029200" cy="609600"/>
              <a:chOff x="1536" y="2208"/>
              <a:chExt cx="3168" cy="384"/>
            </a:xfrm>
          </p:grpSpPr>
          <p:sp>
            <p:nvSpPr>
              <p:cNvPr id="22543" name="Rectangle 20">
                <a:extLst>
                  <a:ext uri="{FF2B5EF4-FFF2-40B4-BE49-F238E27FC236}">
                    <a16:creationId xmlns:a16="http://schemas.microsoft.com/office/drawing/2014/main" id="{7B5FA42E-8352-6508-1A66-3DB88D2816E4}"/>
                  </a:ext>
                </a:extLst>
              </p:cNvPr>
              <p:cNvSpPr>
                <a:spLocks noChangeArrowheads="1"/>
              </p:cNvSpPr>
              <p:nvPr/>
            </p:nvSpPr>
            <p:spPr bwMode="auto">
              <a:xfrm>
                <a:off x="2208" y="2256"/>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中间代码生成程序</a:t>
                </a:r>
              </a:p>
            </p:txBody>
          </p:sp>
          <p:sp>
            <p:nvSpPr>
              <p:cNvPr id="22544" name="Line 21">
                <a:extLst>
                  <a:ext uri="{FF2B5EF4-FFF2-40B4-BE49-F238E27FC236}">
                    <a16:creationId xmlns:a16="http://schemas.microsoft.com/office/drawing/2014/main" id="{0B6D691E-2C01-6AB3-2EB8-017EBA865E82}"/>
                  </a:ext>
                </a:extLst>
              </p:cNvPr>
              <p:cNvSpPr>
                <a:spLocks noChangeShapeType="1"/>
              </p:cNvSpPr>
              <p:nvPr/>
            </p:nvSpPr>
            <p:spPr bwMode="auto">
              <a:xfrm flipH="1" flipV="1">
                <a:off x="1536" y="2256"/>
                <a:ext cx="67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5" name="Line 22">
                <a:extLst>
                  <a:ext uri="{FF2B5EF4-FFF2-40B4-BE49-F238E27FC236}">
                    <a16:creationId xmlns:a16="http://schemas.microsoft.com/office/drawing/2014/main" id="{435F23C3-DCE6-E43D-5262-CF969B8816A5}"/>
                  </a:ext>
                </a:extLst>
              </p:cNvPr>
              <p:cNvSpPr>
                <a:spLocks noChangeShapeType="1"/>
              </p:cNvSpPr>
              <p:nvPr/>
            </p:nvSpPr>
            <p:spPr bwMode="auto">
              <a:xfrm flipH="1">
                <a:off x="4032" y="2208"/>
                <a:ext cx="672"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38" name="Group 23">
              <a:extLst>
                <a:ext uri="{FF2B5EF4-FFF2-40B4-BE49-F238E27FC236}">
                  <a16:creationId xmlns:a16="http://schemas.microsoft.com/office/drawing/2014/main" id="{0B7D7EF6-06B4-F7BA-9ECF-F406065A84FA}"/>
                </a:ext>
              </a:extLst>
            </p:cNvPr>
            <p:cNvGrpSpPr>
              <a:grpSpLocks/>
            </p:cNvGrpSpPr>
            <p:nvPr/>
          </p:nvGrpSpPr>
          <p:grpSpPr bwMode="auto">
            <a:xfrm>
              <a:off x="2438400" y="4038600"/>
              <a:ext cx="5029200" cy="1066800"/>
              <a:chOff x="1536" y="2544"/>
              <a:chExt cx="3168" cy="672"/>
            </a:xfrm>
          </p:grpSpPr>
          <p:sp>
            <p:nvSpPr>
              <p:cNvPr id="22540" name="Rectangle 24">
                <a:extLst>
                  <a:ext uri="{FF2B5EF4-FFF2-40B4-BE49-F238E27FC236}">
                    <a16:creationId xmlns:a16="http://schemas.microsoft.com/office/drawing/2014/main" id="{1BF2B924-13BC-6B2C-8CF2-42A96B162A67}"/>
                  </a:ext>
                </a:extLst>
              </p:cNvPr>
              <p:cNvSpPr>
                <a:spLocks noChangeArrowheads="1"/>
              </p:cNvSpPr>
              <p:nvPr/>
            </p:nvSpPr>
            <p:spPr bwMode="auto">
              <a:xfrm>
                <a:off x="2208" y="2880"/>
                <a:ext cx="1824" cy="336"/>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代码优化程序</a:t>
                </a:r>
              </a:p>
            </p:txBody>
          </p:sp>
          <p:sp>
            <p:nvSpPr>
              <p:cNvPr id="22541" name="Line 25">
                <a:extLst>
                  <a:ext uri="{FF2B5EF4-FFF2-40B4-BE49-F238E27FC236}">
                    <a16:creationId xmlns:a16="http://schemas.microsoft.com/office/drawing/2014/main" id="{F2819E35-9FEA-7D90-1847-38107B5B6788}"/>
                  </a:ext>
                </a:extLst>
              </p:cNvPr>
              <p:cNvSpPr>
                <a:spLocks noChangeShapeType="1"/>
              </p:cNvSpPr>
              <p:nvPr/>
            </p:nvSpPr>
            <p:spPr bwMode="auto">
              <a:xfrm flipH="1" flipV="1">
                <a:off x="1536" y="2544"/>
                <a:ext cx="672" cy="52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26">
                <a:extLst>
                  <a:ext uri="{FF2B5EF4-FFF2-40B4-BE49-F238E27FC236}">
                    <a16:creationId xmlns:a16="http://schemas.microsoft.com/office/drawing/2014/main" id="{54BD54FC-2974-5F44-909E-8C837743EDC7}"/>
                  </a:ext>
                </a:extLst>
              </p:cNvPr>
              <p:cNvSpPr>
                <a:spLocks noChangeShapeType="1"/>
              </p:cNvSpPr>
              <p:nvPr/>
            </p:nvSpPr>
            <p:spPr bwMode="auto">
              <a:xfrm flipH="1">
                <a:off x="4032" y="2640"/>
                <a:ext cx="672"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39" name="Rectangle 27">
              <a:extLst>
                <a:ext uri="{FF2B5EF4-FFF2-40B4-BE49-F238E27FC236}">
                  <a16:creationId xmlns:a16="http://schemas.microsoft.com/office/drawing/2014/main" id="{441271FC-705E-D906-42C8-17D2EAC0F038}"/>
                </a:ext>
              </a:extLst>
            </p:cNvPr>
            <p:cNvSpPr>
              <a:spLocks noChangeArrowheads="1"/>
            </p:cNvSpPr>
            <p:nvPr/>
          </p:nvSpPr>
          <p:spPr bwMode="auto">
            <a:xfrm>
              <a:off x="1905000" y="1371600"/>
              <a:ext cx="533400" cy="42672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表</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格</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管</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理</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程</a:t>
              </a:r>
            </a:p>
            <a:p>
              <a:pPr algn="ctr" eaLnBrk="1" hangingPunct="1">
                <a:spcBef>
                  <a:spcPct val="0"/>
                </a:spcBef>
                <a:buClrTx/>
                <a:buSzTx/>
                <a:buFontTx/>
                <a:buNone/>
              </a:pPr>
              <a:r>
                <a:rPr kumimoji="1" lang="zh-CN" altLang="en-US" sz="2400">
                  <a:latin typeface="华文新魏" panose="02010800040101010101" pitchFamily="2" charset="-122"/>
                  <a:ea typeface="华文新魏" panose="02010800040101010101" pitchFamily="2" charset="-122"/>
                </a:rPr>
                <a:t>序</a:t>
              </a:r>
            </a:p>
          </p:txBody>
        </p:sp>
      </p:grpSp>
      <p:sp>
        <p:nvSpPr>
          <p:cNvPr id="22530" name="灯片编号占位符 27">
            <a:extLst>
              <a:ext uri="{FF2B5EF4-FFF2-40B4-BE49-F238E27FC236}">
                <a16:creationId xmlns:a16="http://schemas.microsoft.com/office/drawing/2014/main" id="{6BE93D46-2833-3300-6A97-684D69DBA7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6931409E-C66A-47B8-AD73-6AABA948845D}" type="slidenum">
              <a:rPr lang="zh-CN" altLang="en-US" sz="1400"/>
              <a:pPr>
                <a:spcBef>
                  <a:spcPct val="0"/>
                </a:spcBef>
                <a:buClrTx/>
                <a:buSzTx/>
                <a:buFontTx/>
                <a:buNone/>
              </a:pPr>
              <a:t>7</a:t>
            </a:fld>
            <a:endParaRPr lang="en-US" altLang="zh-CN" sz="1400"/>
          </a:p>
        </p:txBody>
      </p:sp>
      <p:sp>
        <p:nvSpPr>
          <p:cNvPr id="22531" name="矩形 29">
            <a:extLst>
              <a:ext uri="{FF2B5EF4-FFF2-40B4-BE49-F238E27FC236}">
                <a16:creationId xmlns:a16="http://schemas.microsoft.com/office/drawing/2014/main" id="{D92CE618-BAB1-DD4F-34E4-C8E5C5A04E23}"/>
              </a:ext>
            </a:extLst>
          </p:cNvPr>
          <p:cNvSpPr>
            <a:spLocks noChangeArrowheads="1"/>
          </p:cNvSpPr>
          <p:nvPr/>
        </p:nvSpPr>
        <p:spPr bwMode="auto">
          <a:xfrm>
            <a:off x="1847851" y="188913"/>
            <a:ext cx="1800225" cy="576262"/>
          </a:xfrm>
          <a:prstGeom prst="rect">
            <a:avLst/>
          </a:prstGeom>
          <a:solidFill>
            <a:schemeClr val="accent1"/>
          </a:solidFill>
          <a:ln w="9525" algn="ctr">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lang="zh-CN" altLang="en-US">
                <a:latin typeface="华文新魏" panose="02010800040101010101" pitchFamily="2" charset="-122"/>
                <a:ea typeface="华文新魏" panose="02010800040101010101" pitchFamily="2" charset="-122"/>
              </a:rPr>
              <a:t>教学内容</a:t>
            </a:r>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F34089A-57B2-6700-2983-F331374064DD}"/>
              </a:ext>
            </a:extLst>
          </p:cNvPr>
          <p:cNvSpPr>
            <a:spLocks noGrp="1" noChangeArrowheads="1"/>
          </p:cNvSpPr>
          <p:nvPr>
            <p:ph type="title"/>
          </p:nvPr>
        </p:nvSpPr>
        <p:spPr/>
        <p:txBody>
          <a:bodyPr/>
          <a:lstStyle/>
          <a:p>
            <a:pPr eaLnBrk="1" hangingPunct="1"/>
            <a:r>
              <a:rPr lang="zh-CN" altLang="en-US"/>
              <a:t>课程相关资料</a:t>
            </a:r>
          </a:p>
        </p:txBody>
      </p:sp>
      <p:sp>
        <p:nvSpPr>
          <p:cNvPr id="23554" name="Rectangle 3">
            <a:extLst>
              <a:ext uri="{FF2B5EF4-FFF2-40B4-BE49-F238E27FC236}">
                <a16:creationId xmlns:a16="http://schemas.microsoft.com/office/drawing/2014/main" id="{8643E63A-A607-C35C-C39C-CF266EE1AE31}"/>
              </a:ext>
            </a:extLst>
          </p:cNvPr>
          <p:cNvSpPr>
            <a:spLocks noGrp="1" noChangeArrowheads="1"/>
          </p:cNvSpPr>
          <p:nvPr>
            <p:ph type="body" idx="1"/>
          </p:nvPr>
        </p:nvSpPr>
        <p:spPr>
          <a:xfrm>
            <a:off x="1774825" y="1844675"/>
            <a:ext cx="8496300" cy="4464050"/>
          </a:xfrm>
        </p:spPr>
        <p:txBody>
          <a:bodyPr/>
          <a:lstStyle/>
          <a:p>
            <a:pPr marL="446088" indent="-357188"/>
            <a:r>
              <a:rPr lang="zh-CN" altLang="en-US" dirty="0">
                <a:hlinkClick r:id="rId2"/>
              </a:rPr>
              <a:t>考核方式：</a:t>
            </a:r>
            <a:endParaRPr lang="en-US" altLang="zh-CN" dirty="0"/>
          </a:p>
          <a:p>
            <a:pPr marL="846138" lvl="1" indent="-357188"/>
            <a:r>
              <a:rPr lang="zh-CN" altLang="zh-CN" dirty="0"/>
              <a:t>平时</a:t>
            </a:r>
            <a:r>
              <a:rPr lang="zh-CN" altLang="en-US" dirty="0"/>
              <a:t>（实验</a:t>
            </a:r>
            <a:r>
              <a:rPr lang="en-US" altLang="zh-CN" dirty="0"/>
              <a:t>30%</a:t>
            </a:r>
            <a:r>
              <a:rPr lang="zh-CN" altLang="en-US" dirty="0"/>
              <a:t>、</a:t>
            </a:r>
            <a:r>
              <a:rPr lang="zh-CN" altLang="zh-CN" dirty="0"/>
              <a:t>作业</a:t>
            </a:r>
            <a:r>
              <a:rPr lang="en-US" altLang="zh-CN" dirty="0"/>
              <a:t>10%</a:t>
            </a:r>
            <a:r>
              <a:rPr lang="zh-CN" altLang="en-US" dirty="0"/>
              <a:t>、出勤</a:t>
            </a:r>
            <a:r>
              <a:rPr lang="en-US" altLang="zh-CN" dirty="0"/>
              <a:t>10%</a:t>
            </a:r>
            <a:r>
              <a:rPr lang="zh-CN" altLang="en-US" dirty="0"/>
              <a:t>）</a:t>
            </a:r>
            <a:r>
              <a:rPr lang="zh-CN" altLang="zh-CN" dirty="0"/>
              <a:t>成绩占总成绩</a:t>
            </a:r>
            <a:r>
              <a:rPr lang="en-US" altLang="zh-CN" dirty="0"/>
              <a:t>50%</a:t>
            </a:r>
            <a:r>
              <a:rPr lang="zh-CN" altLang="zh-CN" dirty="0"/>
              <a:t>，</a:t>
            </a:r>
            <a:endParaRPr lang="en-US" altLang="zh-CN" dirty="0"/>
          </a:p>
          <a:p>
            <a:pPr marL="846138" lvl="1" indent="-357188"/>
            <a:r>
              <a:rPr lang="zh-CN" altLang="zh-CN" dirty="0"/>
              <a:t>期末</a:t>
            </a:r>
            <a:r>
              <a:rPr lang="zh-CN" altLang="en-US" dirty="0"/>
              <a:t>大作业</a:t>
            </a:r>
            <a:r>
              <a:rPr lang="zh-CN" altLang="zh-CN" dirty="0"/>
              <a:t>占总成绩</a:t>
            </a:r>
            <a:r>
              <a:rPr lang="en-US" altLang="zh-CN" dirty="0"/>
              <a:t>50%</a:t>
            </a:r>
            <a:r>
              <a:rPr lang="zh-CN" altLang="zh-CN" dirty="0"/>
              <a:t>。</a:t>
            </a:r>
            <a:endParaRPr lang="en-US" altLang="zh-CN" dirty="0"/>
          </a:p>
          <a:p>
            <a:pPr marL="446088" indent="-357188"/>
            <a:r>
              <a:rPr lang="zh-CN" altLang="en-US" dirty="0"/>
              <a:t>厦大教务服务平台：</a:t>
            </a:r>
            <a:r>
              <a:rPr lang="en-US" altLang="zh-CN" dirty="0"/>
              <a:t> http://jw.xmu.edu.cn/new/index.html</a:t>
            </a:r>
          </a:p>
          <a:p>
            <a:pPr marL="446088" indent="-357188"/>
            <a:r>
              <a:rPr lang="zh-CN" altLang="en-US" dirty="0"/>
              <a:t>学院</a:t>
            </a:r>
            <a:r>
              <a:rPr lang="en-US" altLang="zh-CN" dirty="0"/>
              <a:t>ftp://121.192.180.236</a:t>
            </a:r>
          </a:p>
          <a:p>
            <a:pPr marL="446088" indent="-357188"/>
            <a:r>
              <a:rPr lang="zh-CN" altLang="en-US" dirty="0"/>
              <a:t>用户名：</a:t>
            </a:r>
            <a:r>
              <a:rPr lang="en-US" altLang="zh-CN" dirty="0"/>
              <a:t>student    </a:t>
            </a:r>
            <a:r>
              <a:rPr lang="zh-CN" altLang="en-US" dirty="0"/>
              <a:t>密码：</a:t>
            </a:r>
            <a:r>
              <a:rPr lang="en-US" altLang="zh-CN" dirty="0" err="1"/>
              <a:t>ILoveSoftware</a:t>
            </a:r>
            <a:r>
              <a:rPr lang="zh-CN" altLang="zh-CN"/>
              <a:t>！</a:t>
            </a:r>
            <a:endParaRPr lang="zh-CN" altLang="en-US" dirty="0"/>
          </a:p>
        </p:txBody>
      </p:sp>
      <p:sp>
        <p:nvSpPr>
          <p:cNvPr id="23555" name="灯片编号占位符 3">
            <a:extLst>
              <a:ext uri="{FF2B5EF4-FFF2-40B4-BE49-F238E27FC236}">
                <a16:creationId xmlns:a16="http://schemas.microsoft.com/office/drawing/2014/main" id="{E2019A6D-AD3C-7F9D-A089-ADCF3BE8ADB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F1BAD010-96EF-4825-87A8-468CE2355B0F}" type="slidenum">
              <a:rPr lang="zh-CN" altLang="en-US" sz="1400"/>
              <a:pPr>
                <a:spcBef>
                  <a:spcPct val="0"/>
                </a:spcBef>
                <a:buClrTx/>
                <a:buSzTx/>
                <a:buFontTx/>
                <a:buNone/>
              </a:pPr>
              <a:t>8</a:t>
            </a:fld>
            <a:endParaRPr lang="en-US" altLang="zh-CN" sz="1400"/>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844FFA5F-154B-8CD0-ACFA-CB2684B308B3}"/>
              </a:ext>
            </a:extLst>
          </p:cNvPr>
          <p:cNvSpPr>
            <a:spLocks noGrp="1" noChangeArrowheads="1"/>
          </p:cNvSpPr>
          <p:nvPr>
            <p:ph type="title"/>
          </p:nvPr>
        </p:nvSpPr>
        <p:spPr/>
        <p:txBody>
          <a:bodyPr/>
          <a:lstStyle/>
          <a:p>
            <a:pPr eaLnBrk="1" hangingPunct="1"/>
            <a:r>
              <a:rPr lang="zh-CN" altLang="en-US"/>
              <a:t>第</a:t>
            </a:r>
            <a:r>
              <a:rPr lang="en-US" altLang="zh-CN"/>
              <a:t>1</a:t>
            </a:r>
            <a:r>
              <a:rPr lang="zh-CN" altLang="en-US"/>
              <a:t>章  概述</a:t>
            </a:r>
          </a:p>
        </p:txBody>
      </p:sp>
      <p:sp>
        <p:nvSpPr>
          <p:cNvPr id="24578" name="Rectangle 3">
            <a:extLst>
              <a:ext uri="{FF2B5EF4-FFF2-40B4-BE49-F238E27FC236}">
                <a16:creationId xmlns:a16="http://schemas.microsoft.com/office/drawing/2014/main" id="{711F1FAD-29EB-B012-681E-D88AC61DF8B3}"/>
              </a:ext>
            </a:extLst>
          </p:cNvPr>
          <p:cNvSpPr>
            <a:spLocks noGrp="1" noChangeArrowheads="1"/>
          </p:cNvSpPr>
          <p:nvPr>
            <p:ph type="body" idx="1"/>
          </p:nvPr>
        </p:nvSpPr>
        <p:spPr>
          <a:xfrm>
            <a:off x="2865439" y="2017713"/>
            <a:ext cx="7272337" cy="4114800"/>
          </a:xfrm>
        </p:spPr>
        <p:txBody>
          <a:bodyPr/>
          <a:lstStyle/>
          <a:p>
            <a:pPr eaLnBrk="1" hangingPunct="1">
              <a:buFont typeface="Wingdings" panose="05000000000000000000" pitchFamily="2" charset="2"/>
              <a:buNone/>
            </a:pPr>
            <a:r>
              <a:rPr lang="en-US" altLang="zh-CN"/>
              <a:t>1.1 </a:t>
            </a:r>
            <a:r>
              <a:rPr lang="zh-CN" altLang="en-US"/>
              <a:t>什么是编译程序</a:t>
            </a:r>
          </a:p>
          <a:p>
            <a:pPr eaLnBrk="1" hangingPunct="1">
              <a:buFont typeface="Wingdings" panose="05000000000000000000" pitchFamily="2" charset="2"/>
              <a:buNone/>
            </a:pPr>
            <a:r>
              <a:rPr lang="en-US" altLang="zh-CN"/>
              <a:t>1.2 </a:t>
            </a:r>
            <a:r>
              <a:rPr lang="zh-CN" altLang="en-US"/>
              <a:t>程序设计语言的翻译</a:t>
            </a:r>
            <a:endParaRPr lang="en-US" altLang="zh-CN"/>
          </a:p>
          <a:p>
            <a:pPr eaLnBrk="1" hangingPunct="1">
              <a:buFont typeface="Wingdings" panose="05000000000000000000" pitchFamily="2" charset="2"/>
              <a:buNone/>
            </a:pPr>
            <a:r>
              <a:rPr lang="en-US" altLang="zh-CN"/>
              <a:t>1.3 </a:t>
            </a:r>
            <a:r>
              <a:rPr lang="zh-CN" altLang="en-US"/>
              <a:t>处理源程序的软件工具</a:t>
            </a:r>
          </a:p>
          <a:p>
            <a:pPr eaLnBrk="1" hangingPunct="1">
              <a:buFont typeface="Wingdings" panose="05000000000000000000" pitchFamily="2" charset="2"/>
              <a:buNone/>
            </a:pPr>
            <a:r>
              <a:rPr lang="en-US" altLang="zh-CN"/>
              <a:t> </a:t>
            </a:r>
            <a:endParaRPr lang="zh-CN" altLang="en-US"/>
          </a:p>
        </p:txBody>
      </p:sp>
      <p:sp>
        <p:nvSpPr>
          <p:cNvPr id="24579" name="灯片编号占位符 3">
            <a:extLst>
              <a:ext uri="{FF2B5EF4-FFF2-40B4-BE49-F238E27FC236}">
                <a16:creationId xmlns:a16="http://schemas.microsoft.com/office/drawing/2014/main" id="{6D0DAB56-F76A-22D8-39AF-21FDC6EE92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fld id="{318FFA4F-6793-4CAA-936A-850D5CE7DC2D}" type="slidenum">
              <a:rPr lang="zh-CN" altLang="en-US" sz="1400"/>
              <a:pPr>
                <a:spcBef>
                  <a:spcPct val="0"/>
                </a:spcBef>
                <a:buClrTx/>
                <a:buSzTx/>
                <a:buFontTx/>
                <a:buNone/>
              </a:pPr>
              <a:t>9</a:t>
            </a:fld>
            <a:endParaRPr lang="en-US" altLang="zh-CN" sz="1400"/>
          </a:p>
        </p:txBody>
      </p:sp>
    </p:spTree>
  </p:cSld>
  <p:clrMapOvr>
    <a:masterClrMapping/>
  </p:clrMapOvr>
  <p:transition advClick="0"/>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8555</TotalTime>
  <Words>3993</Words>
  <Application>Microsoft Macintosh PowerPoint</Application>
  <PresentationFormat>宽屏</PresentationFormat>
  <Paragraphs>528</Paragraphs>
  <Slides>63</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63</vt:i4>
      </vt:variant>
    </vt:vector>
  </HeadingPairs>
  <TitlesOfParts>
    <vt:vector size="73" baseType="lpstr">
      <vt:lpstr>华文楷体</vt:lpstr>
      <vt:lpstr>华文新魏</vt:lpstr>
      <vt:lpstr>宋体</vt:lpstr>
      <vt:lpstr>Arial</vt:lpstr>
      <vt:lpstr>Courier New</vt:lpstr>
      <vt:lpstr>Tahoma</vt:lpstr>
      <vt:lpstr>Times New Roman</vt:lpstr>
      <vt:lpstr>Wingdings</vt:lpstr>
      <vt:lpstr>Blends</vt:lpstr>
      <vt:lpstr>Visio</vt:lpstr>
      <vt:lpstr>编译技术</vt:lpstr>
      <vt:lpstr>《编译技术》课程信息</vt:lpstr>
      <vt:lpstr>《编译技术》课程信息</vt:lpstr>
      <vt:lpstr> 教材及主要参考书</vt:lpstr>
      <vt:lpstr> 教材及主要参考书</vt:lpstr>
      <vt:lpstr>PowerPoint 演示文稿</vt:lpstr>
      <vt:lpstr>PowerPoint 演示文稿</vt:lpstr>
      <vt:lpstr>课程相关资料</vt:lpstr>
      <vt:lpstr>第1章  概述</vt:lpstr>
      <vt:lpstr>1.1什么是编译程序(compiler)</vt:lpstr>
      <vt:lpstr>什么是编译程序</vt:lpstr>
      <vt:lpstr> 什么是编译程序</vt:lpstr>
      <vt:lpstr>分类</vt:lpstr>
      <vt:lpstr>什么是编译程序</vt:lpstr>
      <vt:lpstr>术语</vt:lpstr>
      <vt:lpstr>编译逻辑过程</vt:lpstr>
      <vt:lpstr>词法分析—第一步识别单词</vt:lpstr>
      <vt:lpstr>词法分析</vt:lpstr>
      <vt:lpstr>词法分析</vt:lpstr>
      <vt:lpstr>词法分析</vt:lpstr>
      <vt:lpstr>例</vt:lpstr>
      <vt:lpstr>词法分析</vt:lpstr>
      <vt:lpstr>语法分析</vt:lpstr>
      <vt:lpstr>例</vt:lpstr>
      <vt:lpstr> double f = sqrt(-1);  “sqrt(-1)”的推导</vt:lpstr>
      <vt:lpstr>语法分析</vt:lpstr>
      <vt:lpstr>PowerPoint 演示文稿</vt:lpstr>
      <vt:lpstr>id1:=id2+id3*N </vt:lpstr>
      <vt:lpstr>语义分析</vt:lpstr>
      <vt:lpstr>语义分析</vt:lpstr>
      <vt:lpstr>语义分析</vt:lpstr>
      <vt:lpstr>程序设计语言靠严格的约束规则解决二义。</vt:lpstr>
      <vt:lpstr>语义分析 进一步分析语法结构正确的程序是否符合源程序的上下文约束、运算相容性等规定。</vt:lpstr>
      <vt:lpstr>PowerPoint 演示文稿</vt:lpstr>
      <vt:lpstr>语义分析(处理）</vt:lpstr>
      <vt:lpstr>中间代码生成(翻译）</vt:lpstr>
      <vt:lpstr>中间代码生成(翻译）</vt:lpstr>
      <vt:lpstr>PowerPoint 演示文稿</vt:lpstr>
      <vt:lpstr>翻译为中间代码</vt:lpstr>
      <vt:lpstr>代码优化Code Optimization</vt:lpstr>
      <vt:lpstr>代码优化</vt:lpstr>
      <vt:lpstr>目标代码生成 Object code generation</vt:lpstr>
      <vt:lpstr>目标代码生成</vt:lpstr>
      <vt:lpstr>编译程序的工作</vt:lpstr>
      <vt:lpstr>PowerPoint 演示文稿</vt:lpstr>
      <vt:lpstr>编译程序结构(components)</vt:lpstr>
      <vt:lpstr>PowerPoint 演示文稿</vt:lpstr>
      <vt:lpstr>符号表</vt:lpstr>
      <vt:lpstr>出错处理(error handling ） </vt:lpstr>
      <vt:lpstr>1.2程序设计语言的翻译</vt:lpstr>
      <vt:lpstr>编译程序和解释系统</vt:lpstr>
      <vt:lpstr>PowerPoint 演示文稿</vt:lpstr>
      <vt:lpstr>编译程序和解释程序</vt:lpstr>
      <vt:lpstr>解释程序</vt:lpstr>
      <vt:lpstr>高级语言解释系统(interpreter)</vt:lpstr>
      <vt:lpstr>编译程序的语言处理过程</vt:lpstr>
      <vt:lpstr> </vt:lpstr>
      <vt:lpstr>1.3  处理源程序的软件工具        （编译技术的应用）</vt:lpstr>
      <vt:lpstr>1.3处理源程序的软件工具</vt:lpstr>
      <vt:lpstr>PowerPoint 演示文稿</vt:lpstr>
      <vt:lpstr>PowerPoint 演示文稿</vt:lpstr>
      <vt:lpstr>PowerPoint 演示文稿</vt:lpstr>
      <vt:lpstr>PowerPoint 演示文稿</vt:lpstr>
    </vt:vector>
  </TitlesOfParts>
  <Manager/>
  <Company>清华大学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引论</dc:title>
  <dc:subject/>
  <dc:creator>王萍</dc:creator>
  <dc:description/>
  <cp:lastModifiedBy>Minghong Liao</cp:lastModifiedBy>
  <cp:revision>369</cp:revision>
  <cp:lastPrinted>2001-06-01T01:01:31Z</cp:lastPrinted>
  <dcterms:created xsi:type="dcterms:W3CDTF">1999-09-07T12:40:30Z</dcterms:created>
  <dcterms:modified xsi:type="dcterms:W3CDTF">2025-02-11T09:03:49Z</dcterms:modified>
</cp:coreProperties>
</file>