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7"/>
  </p:notesMasterIdLst>
  <p:handoutMasterIdLst>
    <p:handoutMasterId r:id="rId78"/>
  </p:handoutMasterIdLst>
  <p:sldIdLst>
    <p:sldId id="258" r:id="rId2"/>
    <p:sldId id="259" r:id="rId3"/>
    <p:sldId id="260" r:id="rId4"/>
    <p:sldId id="262" r:id="rId5"/>
    <p:sldId id="261" r:id="rId6"/>
    <p:sldId id="325" r:id="rId7"/>
    <p:sldId id="265" r:id="rId8"/>
    <p:sldId id="264" r:id="rId9"/>
    <p:sldId id="266" r:id="rId10"/>
    <p:sldId id="267" r:id="rId11"/>
    <p:sldId id="32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28" r:id="rId53"/>
    <p:sldId id="308" r:id="rId54"/>
    <p:sldId id="330" r:id="rId55"/>
    <p:sldId id="331" r:id="rId56"/>
    <p:sldId id="327" r:id="rId57"/>
    <p:sldId id="309" r:id="rId58"/>
    <p:sldId id="310" r:id="rId59"/>
    <p:sldId id="311" r:id="rId60"/>
    <p:sldId id="312" r:id="rId61"/>
    <p:sldId id="313" r:id="rId62"/>
    <p:sldId id="314" r:id="rId63"/>
    <p:sldId id="315" r:id="rId64"/>
    <p:sldId id="335" r:id="rId65"/>
    <p:sldId id="332" r:id="rId66"/>
    <p:sldId id="336" r:id="rId67"/>
    <p:sldId id="333" r:id="rId68"/>
    <p:sldId id="337" r:id="rId69"/>
    <p:sldId id="334" r:id="rId70"/>
    <p:sldId id="319" r:id="rId71"/>
    <p:sldId id="320" r:id="rId72"/>
    <p:sldId id="322" r:id="rId73"/>
    <p:sldId id="338" r:id="rId74"/>
    <p:sldId id="339" r:id="rId75"/>
    <p:sldId id="324" r:id="rId7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华文新魏" pitchFamily="2" charset="-122"/>
        <a:cs typeface="+mn-cs"/>
      </a:defRPr>
    </a:lvl1pPr>
    <a:lvl2pPr marL="457200" algn="l" rtl="0" fontAlgn="base">
      <a:spcBef>
        <a:spcPct val="0"/>
      </a:spcBef>
      <a:spcAft>
        <a:spcPct val="0"/>
      </a:spcAft>
      <a:defRPr kern="1200">
        <a:solidFill>
          <a:schemeClr val="tx1"/>
        </a:solidFill>
        <a:latin typeface="Tahoma" pitchFamily="34" charset="0"/>
        <a:ea typeface="华文新魏" pitchFamily="2" charset="-122"/>
        <a:cs typeface="+mn-cs"/>
      </a:defRPr>
    </a:lvl2pPr>
    <a:lvl3pPr marL="914400" algn="l" rtl="0" fontAlgn="base">
      <a:spcBef>
        <a:spcPct val="0"/>
      </a:spcBef>
      <a:spcAft>
        <a:spcPct val="0"/>
      </a:spcAft>
      <a:defRPr kern="1200">
        <a:solidFill>
          <a:schemeClr val="tx1"/>
        </a:solidFill>
        <a:latin typeface="Tahoma" pitchFamily="34" charset="0"/>
        <a:ea typeface="华文新魏" pitchFamily="2" charset="-122"/>
        <a:cs typeface="+mn-cs"/>
      </a:defRPr>
    </a:lvl3pPr>
    <a:lvl4pPr marL="1371600" algn="l" rtl="0" fontAlgn="base">
      <a:spcBef>
        <a:spcPct val="0"/>
      </a:spcBef>
      <a:spcAft>
        <a:spcPct val="0"/>
      </a:spcAft>
      <a:defRPr kern="1200">
        <a:solidFill>
          <a:schemeClr val="tx1"/>
        </a:solidFill>
        <a:latin typeface="Tahoma" pitchFamily="34" charset="0"/>
        <a:ea typeface="华文新魏" pitchFamily="2" charset="-122"/>
        <a:cs typeface="+mn-cs"/>
      </a:defRPr>
    </a:lvl4pPr>
    <a:lvl5pPr marL="1828800" algn="l" rtl="0" fontAlgn="base">
      <a:spcBef>
        <a:spcPct val="0"/>
      </a:spcBef>
      <a:spcAft>
        <a:spcPct val="0"/>
      </a:spcAft>
      <a:defRPr kern="1200">
        <a:solidFill>
          <a:schemeClr val="tx1"/>
        </a:solidFill>
        <a:latin typeface="Tahoma" pitchFamily="34" charset="0"/>
        <a:ea typeface="华文新魏" pitchFamily="2" charset="-122"/>
        <a:cs typeface="+mn-cs"/>
      </a:defRPr>
    </a:lvl5pPr>
    <a:lvl6pPr marL="2286000" algn="l" defTabSz="914400" rtl="0" eaLnBrk="1" latinLnBrk="0" hangingPunct="1">
      <a:defRPr kern="1200">
        <a:solidFill>
          <a:schemeClr val="tx1"/>
        </a:solidFill>
        <a:latin typeface="Tahoma" pitchFamily="34" charset="0"/>
        <a:ea typeface="华文新魏" pitchFamily="2" charset="-122"/>
        <a:cs typeface="+mn-cs"/>
      </a:defRPr>
    </a:lvl6pPr>
    <a:lvl7pPr marL="2743200" algn="l" defTabSz="914400" rtl="0" eaLnBrk="1" latinLnBrk="0" hangingPunct="1">
      <a:defRPr kern="1200">
        <a:solidFill>
          <a:schemeClr val="tx1"/>
        </a:solidFill>
        <a:latin typeface="Tahoma" pitchFamily="34" charset="0"/>
        <a:ea typeface="华文新魏" pitchFamily="2" charset="-122"/>
        <a:cs typeface="+mn-cs"/>
      </a:defRPr>
    </a:lvl7pPr>
    <a:lvl8pPr marL="3200400" algn="l" defTabSz="914400" rtl="0" eaLnBrk="1" latinLnBrk="0" hangingPunct="1">
      <a:defRPr kern="1200">
        <a:solidFill>
          <a:schemeClr val="tx1"/>
        </a:solidFill>
        <a:latin typeface="Tahoma" pitchFamily="34" charset="0"/>
        <a:ea typeface="华文新魏" pitchFamily="2" charset="-122"/>
        <a:cs typeface="+mn-cs"/>
      </a:defRPr>
    </a:lvl8pPr>
    <a:lvl9pPr marL="3657600" algn="l" defTabSz="914400" rtl="0" eaLnBrk="1" latinLnBrk="0" hangingPunct="1">
      <a:defRPr kern="1200">
        <a:solidFill>
          <a:schemeClr val="tx1"/>
        </a:solidFill>
        <a:latin typeface="Tahoma" pitchFamily="34" charset="0"/>
        <a:ea typeface="华文新魏"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17" autoAdjust="0"/>
    <p:restoredTop sz="96281" autoAdjust="0"/>
  </p:normalViewPr>
  <p:slideViewPr>
    <p:cSldViewPr>
      <p:cViewPr varScale="1">
        <p:scale>
          <a:sx n="101" d="100"/>
          <a:sy n="101" d="100"/>
        </p:scale>
        <p:origin x="232" y="53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584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584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584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5D2B6D5-1A9C-45CA-9412-4F853304D1D3}" type="slidenum">
              <a:rPr lang="zh-CN" altLang="en-US"/>
              <a:pPr/>
              <a:t>‹#›</a:t>
            </a:fld>
            <a:endParaRPr lang="en-US" altLang="zh-CN"/>
          </a:p>
        </p:txBody>
      </p:sp>
    </p:spTree>
    <p:extLst>
      <p:ext uri="{BB962C8B-B14F-4D97-AF65-F5344CB8AC3E}">
        <p14:creationId xmlns:p14="http://schemas.microsoft.com/office/powerpoint/2010/main" val="4266523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498E07-A121-47BC-AF19-FB53FB176556}" type="datetimeFigureOut">
              <a:rPr lang="zh-CN" altLang="en-US" smtClean="0"/>
              <a:pPr/>
              <a:t>2025/1/7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D6FDDF-EE20-40AB-84AE-82E49C56370B}" type="slidenum">
              <a:rPr lang="zh-CN" altLang="en-US" smtClean="0"/>
              <a:pPr/>
              <a:t>‹#›</a:t>
            </a:fld>
            <a:endParaRPr lang="zh-CN" altLang="en-US"/>
          </a:p>
        </p:txBody>
      </p:sp>
    </p:spTree>
    <p:extLst>
      <p:ext uri="{BB962C8B-B14F-4D97-AF65-F5344CB8AC3E}">
        <p14:creationId xmlns:p14="http://schemas.microsoft.com/office/powerpoint/2010/main" val="340841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421217" y="2438401"/>
            <a:ext cx="11590867" cy="1052513"/>
            <a:chOff x="199" y="1536"/>
            <a:chExt cx="5476" cy="663"/>
          </a:xfrm>
        </p:grpSpPr>
        <p:sp>
          <p:nvSpPr>
            <p:cNvPr id="81930" name="Rectangle 10"/>
            <p:cNvSpPr>
              <a:spLocks noChangeArrowheads="1"/>
            </p:cNvSpPr>
            <p:nvPr/>
          </p:nvSpPr>
          <p:spPr bwMode="auto">
            <a:xfrm>
              <a:off x="400" y="1536"/>
              <a:ext cx="20" cy="66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sp>
          <p:nvSpPr>
            <p:cNvPr id="81931" name="Rectangle 11"/>
            <p:cNvSpPr>
              <a:spLocks noChangeArrowheads="1"/>
            </p:cNvSpPr>
            <p:nvPr/>
          </p:nvSpPr>
          <p:spPr bwMode="auto">
            <a:xfrm flipV="1">
              <a:off x="199" y="2054"/>
              <a:ext cx="5476" cy="35"/>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endParaRPr lang="zh-CN" altLang="en-US"/>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r>
              <a:rPr lang="zh-CN" altLang="en-US"/>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endParaRPr lang="en-US" altLang="zh-CN"/>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US" altLang="zh-CN"/>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5559C402-7782-4CC8-8EBF-7FFAFA3DFDC7}"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524D4B-3D1F-4667-A51A-27A35EAFCFA3}"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D541FE-514C-4B71-BDFD-948D83E3054C}"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320800" y="457200"/>
            <a:ext cx="10363200" cy="1143000"/>
          </a:xfrm>
        </p:spPr>
        <p:txBody>
          <a:bodyPr/>
          <a:lstStyle/>
          <a:p>
            <a:r>
              <a:rPr lang="zh-CN" altLang="en-US"/>
              <a:t>单击此处编辑母版标题样式</a:t>
            </a:r>
          </a:p>
        </p:txBody>
      </p:sp>
      <p:sp>
        <p:nvSpPr>
          <p:cNvPr id="3" name="内容占位符 2"/>
          <p:cNvSpPr>
            <a:spLocks noGrp="1"/>
          </p:cNvSpPr>
          <p:nvPr>
            <p:ph sz="half" idx="1"/>
          </p:nvPr>
        </p:nvSpPr>
        <p:spPr>
          <a:xfrm>
            <a:off x="1320800" y="1828800"/>
            <a:ext cx="103632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320800" y="3962400"/>
            <a:ext cx="103632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320800" y="60960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572000" y="60960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9144000" y="6096000"/>
            <a:ext cx="2540000" cy="457200"/>
          </a:xfrm>
        </p:spPr>
        <p:txBody>
          <a:bodyPr/>
          <a:lstStyle>
            <a:lvl1pPr>
              <a:defRPr/>
            </a:lvl1pPr>
          </a:lstStyle>
          <a:p>
            <a:fld id="{4B449135-D4B9-4541-9D30-A491486C4D41}"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20800" y="4572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320800" y="18288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6604000" y="1828800"/>
            <a:ext cx="5080000" cy="4114800"/>
          </a:xfrm>
        </p:spPr>
        <p:txBody>
          <a:bodyPr/>
          <a:lstStyle/>
          <a:p>
            <a:endParaRPr lang="zh-CN" altLang="en-US"/>
          </a:p>
        </p:txBody>
      </p:sp>
      <p:sp>
        <p:nvSpPr>
          <p:cNvPr id="5" name="日期占位符 4"/>
          <p:cNvSpPr>
            <a:spLocks noGrp="1"/>
          </p:cNvSpPr>
          <p:nvPr>
            <p:ph type="dt" sz="half" idx="10"/>
          </p:nvPr>
        </p:nvSpPr>
        <p:spPr>
          <a:xfrm>
            <a:off x="1320800" y="60960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572000" y="60960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9144000" y="6096000"/>
            <a:ext cx="2540000" cy="457200"/>
          </a:xfrm>
        </p:spPr>
        <p:txBody>
          <a:bodyPr/>
          <a:lstStyle>
            <a:lvl1pPr>
              <a:defRPr/>
            </a:lvl1pPr>
          </a:lstStyle>
          <a:p>
            <a:fld id="{D78303E2-354B-4D85-AB5C-CEC55AEBFA32}"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9A025D1-BAA5-4CF6-A581-2B23F0086B83}"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8A01BC3-747D-4AF5-B348-83381BA2D930}"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ABC9CAF-4ADE-4734-B182-A9CE9CDFE065}"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17D3CDB-01E2-472B-8E4F-8037B2A49438}"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3E2D627F-63F0-4E74-AB85-034DFFA9FE70}"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4EF2357-3B8B-4DF5-817B-3F484B1DC081}"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83C7C73-C273-492C-8E76-4BA930876B10}"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D3A0A9A-EDA7-4BD0-BC8D-875B6395F29D}"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903" name="Rectangle 7"/>
          <p:cNvSpPr>
            <a:spLocks noChangeArrowheads="1"/>
          </p:cNvSpPr>
          <p:nvPr/>
        </p:nvSpPr>
        <p:spPr bwMode="gray">
          <a:xfrm>
            <a:off x="1016000" y="990601"/>
            <a:ext cx="42333" cy="1052513"/>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4" name="Rectangle 8"/>
          <p:cNvSpPr>
            <a:spLocks noChangeArrowheads="1"/>
          </p:cNvSpPr>
          <p:nvPr/>
        </p:nvSpPr>
        <p:spPr bwMode="gray">
          <a:xfrm>
            <a:off x="590551" y="1781175"/>
            <a:ext cx="10968567" cy="31750"/>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w="9525">
            <a:noFill/>
            <a:miter lim="800000"/>
            <a:headEnd/>
            <a:tailEnd/>
          </a:ln>
          <a:effectLst/>
        </p:spPr>
        <p:txBody>
          <a:bodyPr wrap="none" anchor="ctr"/>
          <a:lstStyle/>
          <a:p>
            <a:pPr algn="ctr"/>
            <a:endParaRPr kumimoji="1" lang="zh-CN" altLang="en-US" sz="2400">
              <a:ea typeface="宋体" pitchFamily="2" charset="-122"/>
            </a:endParaRPr>
          </a:p>
        </p:txBody>
      </p:sp>
      <p:sp>
        <p:nvSpPr>
          <p:cNvPr id="80905" name="Rectangle 9"/>
          <p:cNvSpPr>
            <a:spLocks noGrp="1" noChangeArrowheads="1"/>
          </p:cNvSpPr>
          <p:nvPr>
            <p:ph type="title"/>
          </p:nvPr>
        </p:nvSpPr>
        <p:spPr bwMode="auto">
          <a:xfrm>
            <a:off x="1534585" y="214314"/>
            <a:ext cx="10390716"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mn-ea"/>
              </a:defRPr>
            </a:lvl1pPr>
          </a:lstStyle>
          <a:p>
            <a:endParaRPr lang="en-US" altLang="zh-CN"/>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mn-ea"/>
              </a:defRPr>
            </a:lvl1pPr>
          </a:lstStyle>
          <a:p>
            <a:endParaRPr lang="en-US" altLang="zh-CN"/>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mn-ea"/>
              </a:defRPr>
            </a:lvl1pPr>
          </a:lstStyle>
          <a:p>
            <a:fld id="{96102ECA-0035-40E8-8B3D-26BAE4DB28B9}"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ea typeface="宋体" pitchFamily="2" charset="-122"/>
        </a:defRPr>
      </a:lvl2pPr>
      <a:lvl3pPr algn="l" rtl="0" eaLnBrk="1" fontAlgn="base" hangingPunct="1">
        <a:spcBef>
          <a:spcPct val="0"/>
        </a:spcBef>
        <a:spcAft>
          <a:spcPct val="0"/>
        </a:spcAft>
        <a:defRPr sz="4400">
          <a:solidFill>
            <a:schemeClr val="tx2"/>
          </a:solidFill>
          <a:latin typeface="Tahoma" pitchFamily="34" charset="0"/>
          <a:ea typeface="宋体" pitchFamily="2" charset="-122"/>
        </a:defRPr>
      </a:lvl3pPr>
      <a:lvl4pPr algn="l" rtl="0" eaLnBrk="1" fontAlgn="base" hangingPunct="1">
        <a:spcBef>
          <a:spcPct val="0"/>
        </a:spcBef>
        <a:spcAft>
          <a:spcPct val="0"/>
        </a:spcAft>
        <a:defRPr sz="4400">
          <a:solidFill>
            <a:schemeClr val="tx2"/>
          </a:solidFill>
          <a:latin typeface="Tahoma" pitchFamily="34" charset="0"/>
          <a:ea typeface="宋体" pitchFamily="2" charset="-122"/>
        </a:defRPr>
      </a:lvl4pPr>
      <a:lvl5pPr algn="l" rtl="0" eaLnBrk="1" fontAlgn="base" hangingPunct="1">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6.x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0.wmf"/><Relationship Id="rId7"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oleObject" Target="../embeddings/oleObject13.bin"/><Relationship Id="rId5" Type="http://schemas.openxmlformats.org/officeDocument/2006/relationships/image" Target="../media/image12.wmf"/><Relationship Id="rId4" Type="http://schemas.openxmlformats.org/officeDocument/2006/relationships/oleObject" Target="../embeddings/oleObject12.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14601" y="457201"/>
            <a:ext cx="7758113" cy="1387475"/>
          </a:xfrm>
        </p:spPr>
        <p:txBody>
          <a:bodyPr/>
          <a:lstStyle/>
          <a:p>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2495600" y="1844824"/>
            <a:ext cx="7772400" cy="3816424"/>
          </a:xfrm>
        </p:spPr>
        <p:txBody>
          <a:bodyPr/>
          <a:lstStyle/>
          <a:p>
            <a:pPr>
              <a:spcBef>
                <a:spcPct val="50000"/>
              </a:spcBef>
              <a:buClrTx/>
              <a:buSzTx/>
              <a:buFont typeface="Arial" pitchFamily="34" charset="0"/>
              <a:buChar char="•"/>
            </a:pPr>
            <a:r>
              <a:rPr lang="zh-CN" altLang="en-US" dirty="0">
                <a:solidFill>
                  <a:srgbClr val="FF0000"/>
                </a:solidFill>
              </a:rPr>
              <a:t>词法分析程序的设计原则</a:t>
            </a:r>
            <a:endParaRPr lang="en-US" altLang="zh-CN" dirty="0">
              <a:solidFill>
                <a:srgbClr val="FF0000"/>
              </a:solidFill>
            </a:endParaRPr>
          </a:p>
          <a:p>
            <a:pPr>
              <a:spcBef>
                <a:spcPct val="50000"/>
              </a:spcBef>
              <a:buClrTx/>
              <a:buSzTx/>
              <a:buFontTx/>
              <a:buChar char="•"/>
            </a:pPr>
            <a:r>
              <a:rPr lang="zh-CN" altLang="en-US" dirty="0"/>
              <a:t>单词的描述工具</a:t>
            </a:r>
            <a:r>
              <a:rPr lang="en-US" altLang="zh-CN" dirty="0"/>
              <a:t>-</a:t>
            </a:r>
            <a:r>
              <a:rPr lang="zh-CN" altLang="en-US" dirty="0"/>
              <a:t>正规表达式</a:t>
            </a:r>
          </a:p>
          <a:p>
            <a:pPr>
              <a:spcBef>
                <a:spcPct val="50000"/>
              </a:spcBef>
              <a:buClrTx/>
              <a:buSzTx/>
              <a:buFontTx/>
              <a:buChar char="•"/>
            </a:pPr>
            <a:r>
              <a:rPr lang="zh-CN" altLang="en-US" dirty="0"/>
              <a:t>单词的识别系统</a:t>
            </a:r>
            <a:r>
              <a:rPr lang="en-US" altLang="zh-CN" dirty="0"/>
              <a:t>-</a:t>
            </a:r>
            <a:r>
              <a:rPr lang="zh-CN" altLang="en-US" dirty="0"/>
              <a:t>有穷自动机</a:t>
            </a:r>
          </a:p>
          <a:p>
            <a:pPr>
              <a:spcBef>
                <a:spcPct val="50000"/>
              </a:spcBef>
              <a:buClrTx/>
              <a:buSzTx/>
              <a:buFontTx/>
              <a:buChar char="•"/>
            </a:pPr>
            <a:r>
              <a:rPr lang="zh-CN" altLang="en-US" dirty="0"/>
              <a:t>词法分析程序设计</a:t>
            </a:r>
            <a:r>
              <a:rPr lang="en-US" altLang="zh-CN" dirty="0"/>
              <a:t>-</a:t>
            </a:r>
            <a:r>
              <a:rPr lang="zh-CN" altLang="en-US" dirty="0"/>
              <a:t>实现词法分析程序的自动构造</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a:t>
            </a:fld>
            <a:endParaRPr lang="en-US" altLang="zh-CN"/>
          </a:p>
        </p:txBody>
      </p:sp>
      <p:sp>
        <p:nvSpPr>
          <p:cNvPr id="5" name="Rectangle 4"/>
          <p:cNvSpPr txBox="1">
            <a:spLocks noChangeArrowheads="1"/>
          </p:cNvSpPr>
          <p:nvPr/>
        </p:nvSpPr>
        <p:spPr bwMode="auto">
          <a:xfrm>
            <a:off x="2495601" y="214314"/>
            <a:ext cx="7972375"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a:defRPr/>
            </a:pPr>
            <a:r>
              <a:rPr lang="zh-CN" altLang="en-US" sz="4400" b="1" kern="0" dirty="0">
                <a:solidFill>
                  <a:schemeClr val="tx2"/>
                </a:solidFill>
                <a:latin typeface="华文新魏" pitchFamily="2" charset="-122"/>
                <a:cs typeface="+mj-cs"/>
              </a:rPr>
              <a:t>第三章  词法分析及其自动构造</a:t>
            </a:r>
            <a:endParaRPr lang="en-US" altLang="zh-CN" sz="4400" b="1" kern="0" dirty="0">
              <a:solidFill>
                <a:schemeClr val="tx2"/>
              </a:solidFill>
              <a:latin typeface="华文新魏"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362200" y="457200"/>
            <a:ext cx="7848600" cy="76200"/>
          </a:xfrm>
        </p:spPr>
        <p:txBody>
          <a:bodyPr/>
          <a:lstStyle/>
          <a:p>
            <a:r>
              <a:rPr lang="zh-CN" altLang="en-US"/>
              <a:t> </a:t>
            </a:r>
            <a:endParaRPr lang="zh-CN" altLang="en-US" sz="2400"/>
          </a:p>
        </p:txBody>
      </p:sp>
      <p:sp>
        <p:nvSpPr>
          <p:cNvPr id="22531" name="Rectangle 3"/>
          <p:cNvSpPr>
            <a:spLocks noGrp="1" noChangeArrowheads="1"/>
          </p:cNvSpPr>
          <p:nvPr>
            <p:ph type="body" idx="1"/>
          </p:nvPr>
        </p:nvSpPr>
        <p:spPr>
          <a:xfrm>
            <a:off x="2438400" y="620688"/>
            <a:ext cx="7848600" cy="5976664"/>
          </a:xfrm>
        </p:spPr>
        <p:txBody>
          <a:bodyPr/>
          <a:lstStyle/>
          <a:p>
            <a:pPr>
              <a:lnSpc>
                <a:spcPct val="90000"/>
              </a:lnSpc>
              <a:buFont typeface="Monotype Sorts" pitchFamily="2" charset="2"/>
              <a:buNone/>
            </a:pPr>
            <a:r>
              <a:rPr lang="zh-CN" altLang="en-US" sz="2800" dirty="0">
                <a:solidFill>
                  <a:srgbClr val="3333FF"/>
                </a:solidFill>
              </a:rPr>
              <a:t>例3.1：标识符的词法规则 </a:t>
            </a:r>
          </a:p>
          <a:p>
            <a:pPr marL="0" indent="0">
              <a:lnSpc>
                <a:spcPct val="90000"/>
              </a:lnSpc>
              <a:buNone/>
            </a:pPr>
            <a:r>
              <a:rPr lang="zh-CN" altLang="en-US" sz="2800" dirty="0"/>
              <a:t>令</a:t>
            </a:r>
            <a:r>
              <a:rPr lang="zh-CN" altLang="en-US" sz="2800" dirty="0">
                <a:sym typeface="Symbol" pitchFamily="18" charset="2"/>
              </a:rPr>
              <a:t>={</a:t>
            </a:r>
            <a:r>
              <a:rPr lang="en-US" altLang="zh-CN" sz="2800" dirty="0" err="1">
                <a:sym typeface="Symbol" pitchFamily="18" charset="2"/>
              </a:rPr>
              <a:t>l，d</a:t>
            </a:r>
            <a:r>
              <a:rPr lang="en-US" altLang="zh-CN" sz="2800" dirty="0">
                <a:sym typeface="Symbol" pitchFamily="18" charset="2"/>
              </a:rPr>
              <a:t>}，</a:t>
            </a:r>
            <a:r>
              <a:rPr lang="zh-CN" altLang="en-US" sz="2800" dirty="0">
                <a:sym typeface="Symbol" pitchFamily="18" charset="2"/>
              </a:rPr>
              <a:t>则上的正规式 </a:t>
            </a:r>
            <a:r>
              <a:rPr lang="en-US" altLang="zh-CN" sz="2800" dirty="0">
                <a:sym typeface="Symbol" pitchFamily="18" charset="2"/>
              </a:rPr>
              <a:t>r=l(l </a:t>
            </a:r>
            <a:r>
              <a:rPr lang="zh-CN" altLang="en-US" sz="2800" dirty="0">
                <a:sym typeface="Symbol" pitchFamily="18" charset="2"/>
              </a:rPr>
              <a:t></a:t>
            </a:r>
            <a:r>
              <a:rPr lang="en-US" altLang="zh-CN" sz="2800" dirty="0">
                <a:sym typeface="Symbol" pitchFamily="18" charset="2"/>
              </a:rPr>
              <a:t>d) </a:t>
            </a:r>
            <a:r>
              <a:rPr lang="en-US" altLang="zh-CN" sz="2800" baseline="30000" dirty="0">
                <a:sym typeface="Symbol" pitchFamily="18" charset="2"/>
              </a:rPr>
              <a:t></a:t>
            </a:r>
            <a:r>
              <a:rPr lang="zh-CN" altLang="en-US" sz="2800" dirty="0">
                <a:sym typeface="Symbol" pitchFamily="18" charset="2"/>
              </a:rPr>
              <a:t>定义的正规集为: {</a:t>
            </a:r>
            <a:r>
              <a:rPr lang="en-US" altLang="zh-CN" sz="2800" dirty="0" err="1">
                <a:sym typeface="Symbol" pitchFamily="18" charset="2"/>
              </a:rPr>
              <a:t>l,ll,ld,ldd</a:t>
            </a:r>
            <a:r>
              <a:rPr lang="en-US" altLang="zh-CN" sz="2800" dirty="0">
                <a:sym typeface="Symbol" pitchFamily="18" charset="2"/>
              </a:rPr>
              <a:t>,……},</a:t>
            </a:r>
            <a:r>
              <a:rPr lang="zh-CN" altLang="en-US" sz="2800" dirty="0">
                <a:sym typeface="Symbol" pitchFamily="18" charset="2"/>
              </a:rPr>
              <a:t>其中</a:t>
            </a:r>
            <a:r>
              <a:rPr lang="en-US" altLang="zh-CN" sz="2800" dirty="0">
                <a:sym typeface="Symbol" pitchFamily="18" charset="2"/>
              </a:rPr>
              <a:t>l</a:t>
            </a:r>
            <a:r>
              <a:rPr lang="zh-CN" altLang="en-US" sz="2800" dirty="0">
                <a:sym typeface="Symbol" pitchFamily="18" charset="2"/>
              </a:rPr>
              <a:t>代表字母,</a:t>
            </a:r>
            <a:r>
              <a:rPr lang="en-US" altLang="zh-CN" sz="2800" dirty="0">
                <a:sym typeface="Symbol" pitchFamily="18" charset="2"/>
              </a:rPr>
              <a:t>d</a:t>
            </a:r>
            <a:r>
              <a:rPr lang="zh-CN" altLang="en-US" sz="2800" dirty="0">
                <a:sym typeface="Symbol" pitchFamily="18" charset="2"/>
              </a:rPr>
              <a:t>代表数字,正规式 即是 字母(字母|数字)</a:t>
            </a:r>
            <a:r>
              <a:rPr lang="zh-CN" altLang="zh-CN" sz="2800" dirty="0">
                <a:sym typeface="Symbol" pitchFamily="18" charset="2"/>
              </a:rPr>
              <a:t> </a:t>
            </a:r>
            <a:r>
              <a:rPr lang="zh-CN" altLang="zh-CN" sz="2800" baseline="30000" dirty="0">
                <a:sym typeface="Symbol" pitchFamily="18" charset="2"/>
              </a:rPr>
              <a:t> </a:t>
            </a:r>
            <a:r>
              <a:rPr lang="zh-CN" altLang="zh-CN" sz="2800" dirty="0">
                <a:sym typeface="Symbol" pitchFamily="18" charset="2"/>
              </a:rPr>
              <a:t>,</a:t>
            </a:r>
            <a:r>
              <a:rPr lang="zh-CN" altLang="en-US" sz="2800" dirty="0">
                <a:sym typeface="Symbol" pitchFamily="18" charset="2"/>
              </a:rPr>
              <a:t>它表示的正规集中的每个元素的模式是“字母打头的字母数字串”,就是</a:t>
            </a:r>
            <a:r>
              <a:rPr lang="en-US" altLang="zh-CN" sz="2800" dirty="0">
                <a:sym typeface="Symbol" pitchFamily="18" charset="2"/>
              </a:rPr>
              <a:t>C</a:t>
            </a:r>
            <a:r>
              <a:rPr lang="zh-CN" altLang="en-US" sz="2800" dirty="0">
                <a:sym typeface="Symbol" pitchFamily="18" charset="2"/>
              </a:rPr>
              <a:t>和多数程序设计语言允许的的</a:t>
            </a:r>
            <a:r>
              <a:rPr lang="zh-CN" altLang="en-US" sz="2800" dirty="0">
                <a:solidFill>
                  <a:srgbClr val="3333FF"/>
                </a:solidFill>
                <a:sym typeface="Symbol" pitchFamily="18" charset="2"/>
              </a:rPr>
              <a:t>标识符</a:t>
            </a:r>
            <a:r>
              <a:rPr lang="zh-CN" altLang="en-US" sz="2800" dirty="0">
                <a:sym typeface="Symbol" pitchFamily="18" charset="2"/>
              </a:rPr>
              <a:t>的词法规则.</a:t>
            </a:r>
          </a:p>
          <a:p>
            <a:pPr>
              <a:lnSpc>
                <a:spcPct val="90000"/>
              </a:lnSpc>
              <a:buFont typeface="Monotype Sorts" pitchFamily="2" charset="2"/>
              <a:buNone/>
            </a:pPr>
            <a:endParaRPr lang="en-US" altLang="zh-CN" sz="2800" dirty="0">
              <a:sym typeface="Symbol" pitchFamily="18" charset="2"/>
            </a:endParaRPr>
          </a:p>
          <a:p>
            <a:pPr>
              <a:lnSpc>
                <a:spcPct val="90000"/>
              </a:lnSpc>
              <a:buFont typeface="Monotype Sorts" pitchFamily="2" charset="2"/>
              <a:buNone/>
            </a:pPr>
            <a:r>
              <a:rPr lang="zh-CN" altLang="en-US" sz="2800" dirty="0">
                <a:solidFill>
                  <a:srgbClr val="3333FF"/>
                </a:solidFill>
                <a:sym typeface="Symbol" pitchFamily="18" charset="2"/>
              </a:rPr>
              <a:t>例3.2：无符号数的词法规则</a:t>
            </a:r>
          </a:p>
          <a:p>
            <a:pPr>
              <a:lnSpc>
                <a:spcPct val="90000"/>
              </a:lnSpc>
              <a:buFont typeface="Monotype Sorts" pitchFamily="2" charset="2"/>
              <a:buNone/>
            </a:pPr>
            <a:r>
              <a:rPr lang="zh-CN" altLang="en-US" sz="2800" dirty="0">
                <a:sym typeface="Symbol" pitchFamily="18" charset="2"/>
              </a:rPr>
              <a:t>={</a:t>
            </a:r>
            <a:r>
              <a:rPr lang="en-US" altLang="zh-CN" sz="2800" dirty="0">
                <a:sym typeface="Symbol" pitchFamily="18" charset="2"/>
              </a:rPr>
              <a:t>d，，e，+，-},</a:t>
            </a:r>
          </a:p>
          <a:p>
            <a:pPr marL="0" indent="0">
              <a:lnSpc>
                <a:spcPct val="90000"/>
              </a:lnSpc>
              <a:buNone/>
            </a:pPr>
            <a:r>
              <a:rPr lang="zh-CN" altLang="en-US" sz="2800" dirty="0">
                <a:sym typeface="Symbol" pitchFamily="18" charset="2"/>
              </a:rPr>
              <a:t>则上的正规式        </a:t>
            </a:r>
            <a:r>
              <a:rPr lang="en-US" altLang="zh-CN" sz="2800" dirty="0">
                <a:sym typeface="Symbol" pitchFamily="18" charset="2"/>
              </a:rPr>
              <a:t>d</a:t>
            </a:r>
            <a:r>
              <a:rPr lang="en-US" altLang="zh-CN" sz="2800" baseline="30000" dirty="0">
                <a:sym typeface="Symbol" pitchFamily="18" charset="2"/>
              </a:rPr>
              <a:t></a:t>
            </a:r>
            <a:r>
              <a:rPr lang="en-US" altLang="zh-CN" sz="2800" dirty="0">
                <a:sym typeface="Symbol" pitchFamily="18" charset="2"/>
              </a:rPr>
              <a:t>(</a:t>
            </a:r>
            <a:r>
              <a:rPr lang="en-US" altLang="zh-CN" sz="2800" dirty="0" err="1">
                <a:sym typeface="Symbol" pitchFamily="18" charset="2"/>
              </a:rPr>
              <a:t>dd</a:t>
            </a:r>
            <a:r>
              <a:rPr lang="en-US" altLang="zh-CN" sz="2800" dirty="0">
                <a:sym typeface="Symbol" pitchFamily="18" charset="2"/>
              </a:rPr>
              <a:t> </a:t>
            </a:r>
            <a:r>
              <a:rPr lang="en-US" altLang="zh-CN" sz="2800" baseline="30000" dirty="0">
                <a:sym typeface="Symbol" pitchFamily="18" charset="2"/>
              </a:rPr>
              <a:t></a:t>
            </a:r>
            <a:r>
              <a:rPr lang="en-US" altLang="zh-CN" sz="2800" dirty="0">
                <a:sym typeface="Symbol" pitchFamily="18" charset="2"/>
              </a:rPr>
              <a:t> </a:t>
            </a:r>
            <a:r>
              <a:rPr lang="zh-CN" altLang="en-US" sz="2800" dirty="0">
                <a:sym typeface="Symbol" pitchFamily="18" charset="2"/>
              </a:rPr>
              <a:t></a:t>
            </a:r>
            <a:r>
              <a:rPr lang="en-US" altLang="zh-CN" sz="2800" dirty="0">
                <a:sym typeface="Symbol" pitchFamily="18" charset="2"/>
              </a:rPr>
              <a:t> )(e(+</a:t>
            </a:r>
            <a:r>
              <a:rPr lang="zh-CN" altLang="en-US" sz="2800" dirty="0">
                <a:sym typeface="Symbol" pitchFamily="18" charset="2"/>
              </a:rPr>
              <a:t>- </a:t>
            </a:r>
            <a:r>
              <a:rPr lang="en-US" altLang="zh-CN" sz="2800" dirty="0">
                <a:sym typeface="Symbol" pitchFamily="18" charset="2"/>
              </a:rPr>
              <a:t>)</a:t>
            </a:r>
            <a:r>
              <a:rPr lang="en-US" altLang="zh-CN" sz="2800" dirty="0" err="1">
                <a:sym typeface="Symbol" pitchFamily="18" charset="2"/>
              </a:rPr>
              <a:t>dd</a:t>
            </a:r>
            <a:r>
              <a:rPr lang="en-US" altLang="zh-CN" sz="2800" baseline="30000" dirty="0">
                <a:sym typeface="Symbol" pitchFamily="18" charset="2"/>
              </a:rPr>
              <a:t> </a:t>
            </a:r>
            <a:r>
              <a:rPr lang="zh-CN" altLang="en-US" sz="2800" dirty="0">
                <a:sym typeface="Symbol" pitchFamily="18" charset="2"/>
              </a:rPr>
              <a:t>)表示的是</a:t>
            </a:r>
            <a:r>
              <a:rPr lang="zh-CN" altLang="en-US" sz="2800" dirty="0">
                <a:solidFill>
                  <a:srgbClr val="3333FF"/>
                </a:solidFill>
                <a:sym typeface="Symbol" pitchFamily="18" charset="2"/>
              </a:rPr>
              <a:t>无符号数</a:t>
            </a:r>
            <a:r>
              <a:rPr lang="zh-CN" altLang="en-US" sz="2800" dirty="0">
                <a:sym typeface="Symbol" pitchFamily="18" charset="2"/>
              </a:rPr>
              <a:t>的集合。其中</a:t>
            </a:r>
            <a:r>
              <a:rPr lang="en-US" altLang="zh-CN" sz="2800" dirty="0">
                <a:sym typeface="Symbol" pitchFamily="18" charset="2"/>
              </a:rPr>
              <a:t>d</a:t>
            </a:r>
            <a:r>
              <a:rPr lang="zh-CN" altLang="en-US" sz="2800" dirty="0">
                <a:sym typeface="Symbol" pitchFamily="18" charset="2"/>
              </a:rPr>
              <a:t>为0~9的数字。</a:t>
            </a:r>
            <a:r>
              <a:rPr lang="zh-CN" altLang="zh-CN" sz="2800" dirty="0">
                <a:sym typeface="Symbol" pitchFamily="18" charset="2"/>
              </a:rPr>
              <a:t> </a:t>
            </a:r>
          </a:p>
          <a:p>
            <a:pPr>
              <a:lnSpc>
                <a:spcPct val="90000"/>
              </a:lnSpc>
              <a:buFont typeface="Monotype Sorts" pitchFamily="2" charset="2"/>
              <a:buNone/>
            </a:pPr>
            <a:r>
              <a:rPr lang="zh-CN" altLang="en-US" sz="2800" b="1" dirty="0">
                <a:solidFill>
                  <a:srgbClr val="FF0000"/>
                </a:solidFill>
                <a:sym typeface="Symbol" pitchFamily="18" charset="2"/>
              </a:rPr>
              <a:t>程序设计语言的单词都能用正规式来定义</a:t>
            </a:r>
            <a:endParaRPr lang="zh-CN" altLang="zh-CN" sz="2800" b="1" dirty="0">
              <a:solidFill>
                <a:srgbClr val="FF0000"/>
              </a:solidFill>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up)">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up)">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wipe(up)">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wipe(up)">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wipe(up)">
                                      <p:cBhvr>
                                        <p:cTn id="27" dur="500"/>
                                        <p:tgtEl>
                                          <p:spTgt spid="225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531">
                                            <p:txEl>
                                              <p:pRg st="6" end="6"/>
                                            </p:txEl>
                                          </p:spTgt>
                                        </p:tgtEl>
                                        <p:attrNameLst>
                                          <p:attrName>style.visibility</p:attrName>
                                        </p:attrNameLst>
                                      </p:cBhvr>
                                      <p:to>
                                        <p:strVal val="visible"/>
                                      </p:to>
                                    </p:set>
                                    <p:animEffect transition="in" filter="wipe(up)">
                                      <p:cBhvr>
                                        <p:cTn id="32"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14601" y="457201"/>
            <a:ext cx="7758113" cy="1387475"/>
          </a:xfrm>
        </p:spPr>
        <p:txBody>
          <a:bodyPr/>
          <a:lstStyle/>
          <a:p>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2495600" y="1844824"/>
            <a:ext cx="7772400" cy="3816424"/>
          </a:xfrm>
        </p:spPr>
        <p:txBody>
          <a:bodyPr/>
          <a:lstStyle/>
          <a:p>
            <a:pPr>
              <a:spcBef>
                <a:spcPct val="50000"/>
              </a:spcBef>
              <a:buClrTx/>
              <a:buSzTx/>
              <a:buFont typeface="Arial" pitchFamily="34" charset="0"/>
              <a:buChar char="•"/>
            </a:pPr>
            <a:r>
              <a:rPr lang="zh-CN" altLang="en-US" dirty="0"/>
              <a:t>词法分析程序的设计原则</a:t>
            </a:r>
            <a:endParaRPr lang="en-US" altLang="zh-CN" dirty="0"/>
          </a:p>
          <a:p>
            <a:pPr>
              <a:spcBef>
                <a:spcPct val="50000"/>
              </a:spcBef>
              <a:buClrTx/>
              <a:buSzTx/>
              <a:buFontTx/>
              <a:buChar char="•"/>
            </a:pPr>
            <a:r>
              <a:rPr lang="zh-CN" altLang="en-US" dirty="0"/>
              <a:t>单词的描述工具</a:t>
            </a:r>
            <a:r>
              <a:rPr lang="en-US" altLang="zh-CN" dirty="0"/>
              <a:t>-</a:t>
            </a:r>
            <a:r>
              <a:rPr lang="zh-CN" altLang="en-US" dirty="0"/>
              <a:t>正规表达式</a:t>
            </a:r>
          </a:p>
          <a:p>
            <a:pPr>
              <a:spcBef>
                <a:spcPct val="50000"/>
              </a:spcBef>
              <a:buClrTx/>
              <a:buSzTx/>
              <a:buFontTx/>
              <a:buChar char="•"/>
            </a:pPr>
            <a:r>
              <a:rPr lang="zh-CN" altLang="en-US" dirty="0">
                <a:solidFill>
                  <a:srgbClr val="FF0000"/>
                </a:solidFill>
              </a:rPr>
              <a:t>单词的识别系统</a:t>
            </a:r>
            <a:r>
              <a:rPr lang="en-US" altLang="zh-CN" dirty="0">
                <a:solidFill>
                  <a:srgbClr val="FF0000"/>
                </a:solidFill>
              </a:rPr>
              <a:t>-</a:t>
            </a:r>
            <a:r>
              <a:rPr lang="zh-CN" altLang="en-US" dirty="0">
                <a:solidFill>
                  <a:srgbClr val="FF0000"/>
                </a:solidFill>
              </a:rPr>
              <a:t>有穷自动机</a:t>
            </a:r>
          </a:p>
          <a:p>
            <a:pPr>
              <a:spcBef>
                <a:spcPct val="50000"/>
              </a:spcBef>
              <a:buClrTx/>
              <a:buSzTx/>
              <a:buFontTx/>
              <a:buChar char="•"/>
            </a:pPr>
            <a:r>
              <a:rPr lang="zh-CN" altLang="en-US" dirty="0"/>
              <a:t>词法分析程序设计</a:t>
            </a:r>
            <a:r>
              <a:rPr lang="en-US" altLang="zh-CN" dirty="0"/>
              <a:t>-</a:t>
            </a:r>
            <a:r>
              <a:rPr lang="zh-CN" altLang="en-US" dirty="0"/>
              <a:t>实现词法分析程序的自动构造</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11</a:t>
            </a:fld>
            <a:endParaRPr lang="en-US" altLang="zh-CN"/>
          </a:p>
        </p:txBody>
      </p:sp>
      <p:sp>
        <p:nvSpPr>
          <p:cNvPr id="5" name="Rectangle 4"/>
          <p:cNvSpPr txBox="1">
            <a:spLocks noChangeArrowheads="1"/>
          </p:cNvSpPr>
          <p:nvPr/>
        </p:nvSpPr>
        <p:spPr bwMode="auto">
          <a:xfrm>
            <a:off x="2495601" y="214314"/>
            <a:ext cx="7972375"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a:defRPr/>
            </a:pPr>
            <a:r>
              <a:rPr lang="zh-CN" altLang="en-US" sz="4400" b="1" kern="0" dirty="0">
                <a:solidFill>
                  <a:schemeClr val="tx2"/>
                </a:solidFill>
                <a:latin typeface="华文新魏" pitchFamily="2" charset="-122"/>
                <a:cs typeface="+mj-cs"/>
              </a:rPr>
              <a:t>第三章  词法分析及其自动构造</a:t>
            </a:r>
            <a:endParaRPr lang="en-US" altLang="zh-CN" sz="4400" b="1" kern="0" dirty="0">
              <a:solidFill>
                <a:schemeClr val="tx2"/>
              </a:solidFill>
              <a:latin typeface="华文新魏" pitchFamily="2" charset="-122"/>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2514600" y="457200"/>
            <a:ext cx="7848600" cy="1243608"/>
          </a:xfrm>
        </p:spPr>
        <p:txBody>
          <a:bodyPr/>
          <a:lstStyle/>
          <a:p>
            <a:r>
              <a:rPr lang="zh-CN" altLang="en-US" sz="4000" dirty="0"/>
              <a:t>有穷自动机</a:t>
            </a:r>
          </a:p>
        </p:txBody>
      </p:sp>
      <p:sp>
        <p:nvSpPr>
          <p:cNvPr id="172035" name="Rectangle 3"/>
          <p:cNvSpPr>
            <a:spLocks noGrp="1" noChangeArrowheads="1"/>
          </p:cNvSpPr>
          <p:nvPr>
            <p:ph type="body" idx="1"/>
          </p:nvPr>
        </p:nvSpPr>
        <p:spPr>
          <a:xfrm>
            <a:off x="2514600" y="1988840"/>
            <a:ext cx="7848600" cy="4259560"/>
          </a:xfrm>
        </p:spPr>
        <p:txBody>
          <a:bodyPr/>
          <a:lstStyle/>
          <a:p>
            <a:pPr>
              <a:buFont typeface="Wingdings" pitchFamily="2" charset="2"/>
              <a:buChar char="u"/>
            </a:pPr>
            <a:r>
              <a:rPr lang="zh-CN" altLang="en-US" sz="2800" dirty="0">
                <a:solidFill>
                  <a:srgbClr val="FF0000"/>
                </a:solidFill>
              </a:rPr>
              <a:t>有穷自动机</a:t>
            </a:r>
            <a:r>
              <a:rPr lang="zh-CN" altLang="en-US" sz="2800" dirty="0"/>
              <a:t>(也称有限自动机)作为一种识别装置，它能准确地识别正规集，即识别正规式所表示的集合。</a:t>
            </a:r>
            <a:endParaRPr lang="en-US" altLang="zh-CN" sz="2800" dirty="0"/>
          </a:p>
          <a:p>
            <a:pPr>
              <a:buFont typeface="Wingdings" pitchFamily="2" charset="2"/>
              <a:buChar char="u"/>
            </a:pPr>
            <a:r>
              <a:rPr lang="zh-CN" altLang="en-US" sz="2800" dirty="0">
                <a:solidFill>
                  <a:srgbClr val="FF0000"/>
                </a:solidFill>
              </a:rPr>
              <a:t>有穷自动机分为两类</a:t>
            </a:r>
            <a:r>
              <a:rPr lang="zh-CN" altLang="en-US" sz="2800" dirty="0"/>
              <a:t>：</a:t>
            </a:r>
            <a:endParaRPr lang="en-US" altLang="zh-CN" sz="2800" dirty="0"/>
          </a:p>
          <a:p>
            <a:pPr lvl="1">
              <a:buFont typeface="Wingdings" pitchFamily="2" charset="2"/>
              <a:buChar char="u"/>
            </a:pPr>
            <a:r>
              <a:rPr lang="zh-CN" altLang="en-US" sz="2400" dirty="0"/>
              <a:t>确定的有穷自动机(</a:t>
            </a:r>
            <a:r>
              <a:rPr lang="en-US" altLang="zh-CN" sz="2400" dirty="0"/>
              <a:t>Deterministic Finite Automata)</a:t>
            </a:r>
          </a:p>
          <a:p>
            <a:pPr lvl="1">
              <a:buFont typeface="Wingdings" pitchFamily="2" charset="2"/>
              <a:buChar char="u"/>
            </a:pPr>
            <a:r>
              <a:rPr lang="zh-CN" altLang="en-US" sz="2400" dirty="0"/>
              <a:t>不确定的有穷自动机(</a:t>
            </a:r>
            <a:r>
              <a:rPr lang="en-US" altLang="zh-CN" sz="2400" dirty="0"/>
              <a:t>Nondeterministic Finite Automata) </a:t>
            </a:r>
            <a:r>
              <a:rPr lang="zh-CN" altLang="en-US" sz="2400" dirty="0"/>
              <a:t>。</a:t>
            </a:r>
            <a:endParaRPr lang="en-US" altLang="zh-CN" sz="2400" dirty="0"/>
          </a:p>
          <a:p>
            <a:pPr>
              <a:buFont typeface="Wingdings" pitchFamily="2" charset="2"/>
              <a:buChar char="u"/>
            </a:pPr>
            <a:r>
              <a:rPr lang="zh-CN" altLang="en-US" dirty="0"/>
              <a:t>应用有穷自动机理论，为词法分析程序的自动构造寻找有效的方法和工具。</a:t>
            </a:r>
          </a:p>
          <a:p>
            <a:pPr>
              <a:buFont typeface="Wingdings" pitchFamily="2" charset="2"/>
              <a:buChar char="u"/>
            </a:pPr>
            <a:endParaRPr lang="zh-CN" altLang="en-US" sz="2400" dirty="0"/>
          </a:p>
          <a:p>
            <a:pPr>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dirty="0"/>
              <a:t>有穷自动机</a:t>
            </a:r>
            <a:r>
              <a:rPr lang="en-US" altLang="zh-CN" dirty="0"/>
              <a:t>-</a:t>
            </a:r>
            <a:r>
              <a:rPr lang="zh-CN" altLang="en-US" dirty="0"/>
              <a:t>讨论</a:t>
            </a:r>
          </a:p>
        </p:txBody>
      </p:sp>
      <p:sp>
        <p:nvSpPr>
          <p:cNvPr id="71683" name="Rectangle 3"/>
          <p:cNvSpPr>
            <a:spLocks noGrp="1" noChangeArrowheads="1"/>
          </p:cNvSpPr>
          <p:nvPr>
            <p:ph type="body" idx="1"/>
          </p:nvPr>
        </p:nvSpPr>
        <p:spPr/>
        <p:txBody>
          <a:bodyPr/>
          <a:lstStyle/>
          <a:p>
            <a:pPr>
              <a:buFont typeface="Monotype Sorts" pitchFamily="2" charset="2"/>
              <a:buNone/>
            </a:pPr>
            <a:r>
              <a:rPr lang="en-US" altLang="zh-CN" dirty="0"/>
              <a:t>1</a:t>
            </a:r>
            <a:r>
              <a:rPr lang="zh-CN" altLang="en-US" dirty="0"/>
              <a:t>、确定的有穷自动机</a:t>
            </a:r>
            <a:r>
              <a:rPr lang="en-US" altLang="zh-CN" dirty="0"/>
              <a:t>DFA</a:t>
            </a:r>
            <a:endParaRPr lang="zh-CN" altLang="en-US" dirty="0"/>
          </a:p>
          <a:p>
            <a:pPr>
              <a:buFont typeface="Monotype Sorts" pitchFamily="2" charset="2"/>
              <a:buNone/>
            </a:pPr>
            <a:r>
              <a:rPr lang="en-US" altLang="zh-CN" dirty="0"/>
              <a:t>2</a:t>
            </a:r>
            <a:r>
              <a:rPr lang="zh-CN" altLang="en-US" dirty="0"/>
              <a:t>、不确定的有穷自动机</a:t>
            </a:r>
            <a:r>
              <a:rPr lang="en-US" altLang="zh-CN" dirty="0"/>
              <a:t>NFA</a:t>
            </a:r>
            <a:endParaRPr lang="zh-CN" altLang="en-US" dirty="0"/>
          </a:p>
          <a:p>
            <a:pPr>
              <a:buFont typeface="Monotype Sorts" pitchFamily="2" charset="2"/>
              <a:buNone/>
            </a:pPr>
            <a:r>
              <a:rPr lang="en-US" altLang="zh-CN" dirty="0"/>
              <a:t>3</a:t>
            </a:r>
            <a:r>
              <a:rPr lang="zh-CN" altLang="en-US" dirty="0"/>
              <a:t>、</a:t>
            </a:r>
            <a:r>
              <a:rPr lang="en-US" altLang="zh-CN" dirty="0"/>
              <a:t>NFA</a:t>
            </a:r>
            <a:r>
              <a:rPr lang="zh-CN" altLang="en-US" dirty="0"/>
              <a:t>的确定化</a:t>
            </a:r>
          </a:p>
          <a:p>
            <a:pPr>
              <a:buFont typeface="Monotype Sorts" pitchFamily="2" charset="2"/>
              <a:buNone/>
            </a:pPr>
            <a:r>
              <a:rPr lang="en-US" altLang="zh-CN" dirty="0"/>
              <a:t>4</a:t>
            </a:r>
            <a:r>
              <a:rPr lang="zh-CN" altLang="en-US" dirty="0"/>
              <a:t>、</a:t>
            </a:r>
            <a:r>
              <a:rPr lang="en-US" altLang="zh-CN" dirty="0"/>
              <a:t>DFA</a:t>
            </a:r>
            <a:r>
              <a:rPr lang="zh-CN" altLang="en-US" dirty="0"/>
              <a:t>的最小化</a:t>
            </a:r>
          </a:p>
        </p:txBody>
      </p:sp>
      <p:graphicFrame>
        <p:nvGraphicFramePr>
          <p:cNvPr id="71684" name="Object 4"/>
          <p:cNvGraphicFramePr>
            <a:graphicFrameLocks noChangeAspect="1"/>
          </p:cNvGraphicFramePr>
          <p:nvPr/>
        </p:nvGraphicFramePr>
        <p:xfrm>
          <a:off x="7466014" y="3886200"/>
          <a:ext cx="2128837" cy="2133600"/>
        </p:xfrm>
        <a:graphic>
          <a:graphicData uri="http://schemas.openxmlformats.org/presentationml/2006/ole">
            <mc:AlternateContent xmlns:mc="http://schemas.openxmlformats.org/markup-compatibility/2006">
              <mc:Choice xmlns:v="urn:schemas-microsoft-com:vml" Requires="v">
                <p:oleObj name="Clip" r:id="rId2" imgW="3452813" imgH="3459163" progId="">
                  <p:embed/>
                </p:oleObj>
              </mc:Choice>
              <mc:Fallback>
                <p:oleObj name="Clip" r:id="rId2" imgW="3452813" imgH="3459163"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014" y="3886200"/>
                        <a:ext cx="2128837"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09A025D1-BAA5-4CF6-A581-2B23F0086B83}" type="slidenum">
              <a:rPr lang="zh-CN" altLang="en-US" smtClean="0"/>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dirty="0"/>
              <a:t>确定的有穷自动机</a:t>
            </a:r>
            <a:r>
              <a:rPr lang="en-US" altLang="zh-CN" dirty="0"/>
              <a:t>DFA</a:t>
            </a:r>
            <a:endParaRPr lang="zh-CN" altLang="en-US" dirty="0"/>
          </a:p>
        </p:txBody>
      </p:sp>
      <p:sp>
        <p:nvSpPr>
          <p:cNvPr id="60419" name="Rectangle 3"/>
          <p:cNvSpPr>
            <a:spLocks noGrp="1" noChangeArrowheads="1"/>
          </p:cNvSpPr>
          <p:nvPr>
            <p:ph type="body" idx="1"/>
          </p:nvPr>
        </p:nvSpPr>
        <p:spPr>
          <a:xfrm>
            <a:off x="2351584" y="1988840"/>
            <a:ext cx="7772400" cy="4114800"/>
          </a:xfrm>
        </p:spPr>
        <p:txBody>
          <a:bodyPr/>
          <a:lstStyle/>
          <a:p>
            <a:pPr>
              <a:spcBef>
                <a:spcPct val="50000"/>
              </a:spcBef>
              <a:buFont typeface="Monotype Sorts" pitchFamily="2" charset="2"/>
              <a:buNone/>
            </a:pPr>
            <a:r>
              <a:rPr lang="en-US" altLang="zh-CN" dirty="0"/>
              <a:t>DFA</a:t>
            </a:r>
            <a:r>
              <a:rPr lang="zh-CN" altLang="en-US" dirty="0"/>
              <a:t>定义：</a:t>
            </a:r>
            <a:endParaRPr lang="zh-CN" altLang="en-US" sz="2800" dirty="0"/>
          </a:p>
          <a:p>
            <a:pPr lvl="1">
              <a:spcBef>
                <a:spcPct val="50000"/>
              </a:spcBef>
              <a:buFontTx/>
              <a:buNone/>
            </a:pPr>
            <a:r>
              <a:rPr lang="zh-CN" altLang="en-US" dirty="0"/>
              <a:t>一个确定的有穷自动机（</a:t>
            </a:r>
            <a:r>
              <a:rPr lang="en-US" altLang="zh-CN" dirty="0"/>
              <a:t>DFA）M</a:t>
            </a:r>
            <a:r>
              <a:rPr lang="zh-CN" altLang="en-US" dirty="0"/>
              <a:t>是一个五元组：</a:t>
            </a:r>
            <a:r>
              <a:rPr lang="en-US" altLang="zh-CN" dirty="0"/>
              <a:t>M=（</a:t>
            </a:r>
            <a:r>
              <a:rPr lang="en-US" altLang="zh-CN" dirty="0" err="1"/>
              <a:t>K，Σ，f，S，Z</a:t>
            </a:r>
            <a:r>
              <a:rPr lang="en-US" altLang="zh-CN" dirty="0">
                <a:latin typeface="宋体" charset="-122"/>
              </a:rPr>
              <a:t>）</a:t>
            </a:r>
            <a:r>
              <a:rPr lang="zh-CN" altLang="en-US" dirty="0">
                <a:latin typeface="宋体" charset="-122"/>
              </a:rPr>
              <a:t>其中</a:t>
            </a:r>
          </a:p>
          <a:p>
            <a:pPr lvl="1">
              <a:spcBef>
                <a:spcPct val="50000"/>
              </a:spcBef>
              <a:buFontTx/>
              <a:buNone/>
            </a:pPr>
            <a:r>
              <a:rPr lang="zh-CN" altLang="en-US" dirty="0">
                <a:latin typeface="宋体" charset="-122"/>
              </a:rPr>
              <a:t>1.</a:t>
            </a:r>
            <a:r>
              <a:rPr lang="en-US" altLang="zh-CN" dirty="0">
                <a:latin typeface="宋体" charset="-122"/>
              </a:rPr>
              <a:t>K</a:t>
            </a:r>
            <a:r>
              <a:rPr lang="zh-CN" altLang="en-US" dirty="0">
                <a:latin typeface="宋体" charset="-122"/>
              </a:rPr>
              <a:t>是一个有穷集，它的每个元素称为一个状态；</a:t>
            </a:r>
          </a:p>
          <a:p>
            <a:pPr lvl="1">
              <a:spcBef>
                <a:spcPct val="50000"/>
              </a:spcBef>
              <a:buFontTx/>
              <a:buNone/>
            </a:pPr>
            <a:r>
              <a:rPr lang="zh-CN" altLang="en-US" dirty="0">
                <a:latin typeface="宋体" charset="-122"/>
              </a:rPr>
              <a:t>2.</a:t>
            </a:r>
            <a:r>
              <a:rPr lang="en-US" altLang="zh-CN" dirty="0" err="1">
                <a:latin typeface="宋体" charset="-122"/>
              </a:rPr>
              <a:t>Σ</a:t>
            </a:r>
            <a:r>
              <a:rPr lang="zh-CN" altLang="en-US" dirty="0">
                <a:latin typeface="宋体" charset="-122"/>
              </a:rPr>
              <a:t>是一个有穷字母表，它的每个元素称为一个输入符号，所以也称</a:t>
            </a:r>
            <a:r>
              <a:rPr lang="en-US" altLang="zh-CN" dirty="0" err="1">
                <a:latin typeface="宋体" charset="-122"/>
              </a:rPr>
              <a:t>Σ</a:t>
            </a:r>
            <a:r>
              <a:rPr lang="zh-CN" altLang="en-US" dirty="0">
                <a:latin typeface="宋体" charset="-122"/>
              </a:rPr>
              <a:t>为输入符号表；</a:t>
            </a:r>
          </a:p>
          <a:p>
            <a:pPr>
              <a:buSzTx/>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 calcmode="lin" valueType="num">
                                      <p:cBhvr additive="base">
                                        <p:cTn id="1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additive="base">
                                        <p:cTn id="15"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0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CN"/>
              <a:t>DFA</a:t>
            </a:r>
            <a:r>
              <a:rPr lang="zh-CN" altLang="en-US"/>
              <a:t>定义</a:t>
            </a:r>
          </a:p>
        </p:txBody>
      </p:sp>
      <p:sp>
        <p:nvSpPr>
          <p:cNvPr id="61443" name="Rectangle 3"/>
          <p:cNvSpPr>
            <a:spLocks noGrp="1" noChangeArrowheads="1"/>
          </p:cNvSpPr>
          <p:nvPr>
            <p:ph type="body" idx="1"/>
          </p:nvPr>
        </p:nvSpPr>
        <p:spPr>
          <a:xfrm>
            <a:off x="2351584" y="1988840"/>
            <a:ext cx="7772400" cy="4114800"/>
          </a:xfrm>
        </p:spPr>
        <p:txBody>
          <a:bodyPr/>
          <a:lstStyle/>
          <a:p>
            <a:pPr lvl="1">
              <a:spcBef>
                <a:spcPct val="50000"/>
              </a:spcBef>
              <a:buFontTx/>
              <a:buNone/>
            </a:pPr>
            <a:r>
              <a:rPr lang="zh-CN" altLang="en-US" dirty="0">
                <a:latin typeface="宋体" charset="-122"/>
              </a:rPr>
              <a:t>3.</a:t>
            </a:r>
            <a:r>
              <a:rPr lang="en-US" altLang="zh-CN" dirty="0"/>
              <a:t>f</a:t>
            </a:r>
            <a:r>
              <a:rPr lang="zh-CN" altLang="en-US" dirty="0">
                <a:latin typeface="宋体" charset="-122"/>
              </a:rPr>
              <a:t>是转换函数，是在</a:t>
            </a:r>
            <a:r>
              <a:rPr lang="en-US" altLang="zh-CN" dirty="0"/>
              <a:t>K</a:t>
            </a:r>
            <a:r>
              <a:rPr lang="zh-CN" altLang="en-US" dirty="0"/>
              <a:t>×</a:t>
            </a:r>
            <a:r>
              <a:rPr lang="en-US" altLang="zh-CN" dirty="0"/>
              <a:t>Σ</a:t>
            </a:r>
            <a:r>
              <a:rPr lang="zh-CN" altLang="en-US" dirty="0"/>
              <a:t>→</a:t>
            </a:r>
            <a:r>
              <a:rPr lang="en-US" altLang="zh-CN" dirty="0"/>
              <a:t>K</a:t>
            </a:r>
            <a:r>
              <a:rPr lang="zh-CN" altLang="en-US" dirty="0">
                <a:latin typeface="宋体" charset="-122"/>
              </a:rPr>
              <a:t>上的映射，即，如    </a:t>
            </a:r>
            <a:r>
              <a:rPr lang="en-US" altLang="zh-CN" dirty="0" err="1"/>
              <a:t>f（ki，a</a:t>
            </a:r>
            <a:r>
              <a:rPr lang="en-US" altLang="zh-CN" dirty="0"/>
              <a:t>）=</a:t>
            </a:r>
            <a:r>
              <a:rPr lang="en-US" altLang="zh-CN" dirty="0" err="1"/>
              <a:t>kj</a:t>
            </a:r>
            <a:r>
              <a:rPr lang="en-US" altLang="zh-CN" dirty="0"/>
              <a:t>，（</a:t>
            </a:r>
            <a:r>
              <a:rPr lang="en-US" altLang="zh-CN" dirty="0" err="1"/>
              <a:t>ki</a:t>
            </a:r>
            <a:r>
              <a:rPr lang="zh-CN" altLang="en-US" dirty="0"/>
              <a:t>∈</a:t>
            </a:r>
            <a:r>
              <a:rPr lang="en-US" altLang="zh-CN" dirty="0" err="1"/>
              <a:t>K，kj</a:t>
            </a:r>
            <a:r>
              <a:rPr lang="zh-CN" altLang="en-US" dirty="0"/>
              <a:t>∈</a:t>
            </a:r>
            <a:r>
              <a:rPr lang="en-US" altLang="zh-CN" dirty="0"/>
              <a:t>K）</a:t>
            </a:r>
            <a:r>
              <a:rPr lang="zh-CN" altLang="en-US" dirty="0">
                <a:latin typeface="宋体" charset="-122"/>
              </a:rPr>
              <a:t>就意味着，当前状态为</a:t>
            </a:r>
            <a:r>
              <a:rPr lang="en-US" altLang="zh-CN" dirty="0" err="1"/>
              <a:t>ki</a:t>
            </a:r>
            <a:r>
              <a:rPr lang="en-US" altLang="zh-CN" dirty="0">
                <a:latin typeface="宋体" charset="-122"/>
              </a:rPr>
              <a:t>，</a:t>
            </a:r>
            <a:r>
              <a:rPr lang="zh-CN" altLang="en-US" dirty="0">
                <a:latin typeface="宋体" charset="-122"/>
              </a:rPr>
              <a:t>输入符为</a:t>
            </a:r>
            <a:r>
              <a:rPr lang="en-US" altLang="zh-CN" dirty="0"/>
              <a:t>a</a:t>
            </a:r>
            <a:r>
              <a:rPr lang="zh-CN" altLang="en-US" dirty="0">
                <a:latin typeface="宋体" charset="-122"/>
              </a:rPr>
              <a:t>时，将转换为下一个状态</a:t>
            </a:r>
            <a:r>
              <a:rPr lang="en-US" altLang="zh-CN" dirty="0" err="1"/>
              <a:t>kj</a:t>
            </a:r>
            <a:r>
              <a:rPr lang="en-US" altLang="zh-CN" dirty="0">
                <a:latin typeface="宋体" charset="-122"/>
              </a:rPr>
              <a:t>，</a:t>
            </a:r>
            <a:r>
              <a:rPr lang="zh-CN" altLang="en-US" dirty="0">
                <a:latin typeface="宋体" charset="-122"/>
              </a:rPr>
              <a:t>我们把</a:t>
            </a:r>
            <a:r>
              <a:rPr lang="en-US" altLang="zh-CN" dirty="0" err="1"/>
              <a:t>kj</a:t>
            </a:r>
            <a:r>
              <a:rPr lang="zh-CN" altLang="en-US" dirty="0">
                <a:latin typeface="宋体" charset="-122"/>
              </a:rPr>
              <a:t>称作</a:t>
            </a:r>
            <a:r>
              <a:rPr lang="en-US" altLang="zh-CN" dirty="0" err="1">
                <a:latin typeface="宋体" charset="-122"/>
              </a:rPr>
              <a:t>ki</a:t>
            </a:r>
            <a:r>
              <a:rPr lang="zh-CN" altLang="en-US" dirty="0">
                <a:latin typeface="宋体" charset="-122"/>
              </a:rPr>
              <a:t>的一个后继状态；</a:t>
            </a:r>
          </a:p>
          <a:p>
            <a:pPr lvl="1">
              <a:spcBef>
                <a:spcPct val="50000"/>
              </a:spcBef>
              <a:buFontTx/>
              <a:buNone/>
            </a:pPr>
            <a:r>
              <a:rPr lang="zh-CN" altLang="en-US" dirty="0"/>
              <a:t>4.</a:t>
            </a:r>
            <a:r>
              <a:rPr lang="en-US" altLang="zh-CN" dirty="0"/>
              <a:t>S</a:t>
            </a:r>
            <a:r>
              <a:rPr lang="zh-CN" altLang="en-US" dirty="0">
                <a:latin typeface="宋体" charset="-122"/>
              </a:rPr>
              <a:t>∈</a:t>
            </a:r>
            <a:r>
              <a:rPr lang="en-US" altLang="zh-CN" dirty="0">
                <a:latin typeface="宋体" charset="-122"/>
              </a:rPr>
              <a:t>K</a:t>
            </a:r>
            <a:r>
              <a:rPr lang="zh-CN" altLang="en-US" dirty="0">
                <a:latin typeface="宋体" charset="-122"/>
              </a:rPr>
              <a:t>是唯一的一个初态；</a:t>
            </a:r>
          </a:p>
          <a:p>
            <a:pPr lvl="1">
              <a:spcBef>
                <a:spcPct val="50000"/>
              </a:spcBef>
              <a:buFontTx/>
              <a:buNone/>
            </a:pPr>
            <a:r>
              <a:rPr lang="zh-CN" altLang="en-US" dirty="0">
                <a:latin typeface="宋体" charset="-122"/>
              </a:rPr>
              <a:t>5.</a:t>
            </a:r>
            <a:r>
              <a:rPr lang="en-US" altLang="zh-CN" dirty="0"/>
              <a:t>Z</a:t>
            </a:r>
            <a:r>
              <a:rPr lang="en-US" altLang="zh-CN" dirty="0">
                <a:sym typeface="Symbol" pitchFamily="18" charset="2"/>
              </a:rPr>
              <a:t></a:t>
            </a:r>
            <a:r>
              <a:rPr lang="en-US" altLang="zh-CN" dirty="0"/>
              <a:t> K</a:t>
            </a:r>
            <a:r>
              <a:rPr lang="zh-CN" altLang="en-US" dirty="0">
                <a:latin typeface="宋体" charset="-122"/>
              </a:rPr>
              <a:t>是一个终态集，终态也称可接受状态或结束状态。</a:t>
            </a:r>
            <a:endParaRPr lang="zh-CN" altLang="en-US" sz="2400" dirty="0">
              <a:latin typeface="宋体" charset="-122"/>
            </a:endParaRPr>
          </a:p>
          <a:p>
            <a:pPr>
              <a:buSzTx/>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a:t>一个</a:t>
            </a:r>
            <a:r>
              <a:rPr lang="en-US" altLang="zh-CN"/>
              <a:t>DFA </a:t>
            </a:r>
            <a:r>
              <a:rPr lang="zh-CN" altLang="en-US"/>
              <a:t>的例子：</a:t>
            </a:r>
          </a:p>
        </p:txBody>
      </p:sp>
      <p:sp>
        <p:nvSpPr>
          <p:cNvPr id="62467" name="Rectangle 3"/>
          <p:cNvSpPr>
            <a:spLocks noGrp="1" noChangeArrowheads="1"/>
          </p:cNvSpPr>
          <p:nvPr>
            <p:ph type="body" idx="1"/>
          </p:nvPr>
        </p:nvSpPr>
        <p:spPr/>
        <p:txBody>
          <a:bodyPr/>
          <a:lstStyle/>
          <a:p>
            <a:pPr lvl="1">
              <a:spcBef>
                <a:spcPct val="50000"/>
              </a:spcBef>
              <a:buFontTx/>
              <a:buNone/>
            </a:pPr>
            <a:r>
              <a:rPr lang="en-US" altLang="zh-CN" dirty="0"/>
              <a:t>DFA   M=（{S，U，V，Q}，{</a:t>
            </a:r>
            <a:r>
              <a:rPr lang="en-US" altLang="zh-CN" dirty="0" err="1"/>
              <a:t>a，b</a:t>
            </a:r>
            <a:r>
              <a:rPr lang="en-US" altLang="zh-CN" dirty="0"/>
              <a:t>}，</a:t>
            </a:r>
            <a:r>
              <a:rPr lang="en-US" altLang="zh-CN" dirty="0" err="1"/>
              <a:t>f，S</a:t>
            </a:r>
            <a:r>
              <a:rPr lang="en-US" altLang="zh-CN" dirty="0"/>
              <a:t>，{Q}）</a:t>
            </a:r>
            <a:r>
              <a:rPr lang="zh-CN" altLang="en-US" dirty="0"/>
              <a:t>其中</a:t>
            </a:r>
            <a:r>
              <a:rPr lang="en-US" altLang="zh-CN" dirty="0"/>
              <a:t>f</a:t>
            </a:r>
            <a:r>
              <a:rPr lang="zh-CN" altLang="en-US" dirty="0"/>
              <a:t>定义为：</a:t>
            </a:r>
          </a:p>
          <a:p>
            <a:pPr lvl="1">
              <a:spcBef>
                <a:spcPct val="50000"/>
              </a:spcBef>
              <a:buFontTx/>
              <a:buNone/>
            </a:pPr>
            <a:r>
              <a:rPr lang="en-US" altLang="zh-CN" dirty="0" err="1"/>
              <a:t>f（S，a</a:t>
            </a:r>
            <a:r>
              <a:rPr lang="en-US" altLang="zh-CN" dirty="0"/>
              <a:t>）=U		</a:t>
            </a:r>
            <a:r>
              <a:rPr lang="en-US" altLang="zh-CN" dirty="0" err="1"/>
              <a:t>f（V，a</a:t>
            </a:r>
            <a:r>
              <a:rPr lang="en-US" altLang="zh-CN" dirty="0"/>
              <a:t>）=U</a:t>
            </a:r>
          </a:p>
          <a:p>
            <a:pPr lvl="1">
              <a:spcBef>
                <a:spcPct val="50000"/>
              </a:spcBef>
              <a:buFontTx/>
              <a:buNone/>
            </a:pPr>
            <a:r>
              <a:rPr lang="en-US" altLang="zh-CN" dirty="0" err="1"/>
              <a:t>f（S，b</a:t>
            </a:r>
            <a:r>
              <a:rPr lang="en-US" altLang="zh-CN" dirty="0"/>
              <a:t>）=V		</a:t>
            </a:r>
            <a:r>
              <a:rPr lang="en-US" altLang="zh-CN" dirty="0" err="1"/>
              <a:t>f（V，b</a:t>
            </a:r>
            <a:r>
              <a:rPr lang="en-US" altLang="zh-CN" dirty="0"/>
              <a:t>）=Q</a:t>
            </a:r>
          </a:p>
          <a:p>
            <a:pPr lvl="1">
              <a:spcBef>
                <a:spcPct val="50000"/>
              </a:spcBef>
              <a:buFontTx/>
              <a:buNone/>
            </a:pPr>
            <a:r>
              <a:rPr lang="en-US" altLang="zh-CN" dirty="0" err="1"/>
              <a:t>f（U，a</a:t>
            </a:r>
            <a:r>
              <a:rPr lang="en-US" altLang="zh-CN" dirty="0"/>
              <a:t>）=Q		</a:t>
            </a:r>
            <a:r>
              <a:rPr lang="en-US" altLang="zh-CN" dirty="0" err="1"/>
              <a:t>f（Q，a</a:t>
            </a:r>
            <a:r>
              <a:rPr lang="en-US" altLang="zh-CN" dirty="0"/>
              <a:t>）=Q</a:t>
            </a:r>
          </a:p>
          <a:p>
            <a:pPr lvl="1">
              <a:spcBef>
                <a:spcPct val="50000"/>
              </a:spcBef>
              <a:buFontTx/>
              <a:buNone/>
            </a:pPr>
            <a:r>
              <a:rPr lang="en-US" altLang="zh-CN" dirty="0" err="1"/>
              <a:t>f（U，b</a:t>
            </a:r>
            <a:r>
              <a:rPr lang="en-US" altLang="zh-CN" dirty="0"/>
              <a:t>）=V		</a:t>
            </a:r>
            <a:r>
              <a:rPr lang="en-US" altLang="zh-CN" dirty="0" err="1"/>
              <a:t>f（Q，b</a:t>
            </a:r>
            <a:r>
              <a:rPr lang="en-US" altLang="zh-CN" dirty="0"/>
              <a:t>）=Q</a:t>
            </a:r>
          </a:p>
          <a:p>
            <a:pPr>
              <a:buSzTx/>
              <a:buFont typeface="Monotype Sorts" pitchFamily="2" charset="2"/>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anim calcmode="lin" valueType="num">
                                      <p:cBhvr additive="base">
                                        <p:cTn id="11"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246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 calcmode="lin" valueType="num">
                                      <p:cBhvr additive="base">
                                        <p:cTn id="15"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246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 calcmode="lin" valueType="num">
                                      <p:cBhvr additive="base">
                                        <p:cTn id="23"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246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a:solidFill>
                  <a:schemeClr val="bg2"/>
                </a:solidFill>
              </a:rPr>
              <a:t> </a:t>
            </a:r>
            <a:r>
              <a:rPr lang="zh-CN" altLang="zh-CN"/>
              <a:t>DFA 的状态图表示</a:t>
            </a:r>
            <a:endParaRPr lang="zh-CN" altLang="en-US"/>
          </a:p>
        </p:txBody>
      </p:sp>
      <p:grpSp>
        <p:nvGrpSpPr>
          <p:cNvPr id="2" name="Group 7"/>
          <p:cNvGrpSpPr>
            <a:grpSpLocks/>
          </p:cNvGrpSpPr>
          <p:nvPr/>
        </p:nvGrpSpPr>
        <p:grpSpPr bwMode="auto">
          <a:xfrm>
            <a:off x="3422651" y="2276872"/>
            <a:ext cx="6429375" cy="3514328"/>
            <a:chOff x="1440" y="1440"/>
            <a:chExt cx="3792" cy="2064"/>
          </a:xfrm>
        </p:grpSpPr>
        <p:sp>
          <p:nvSpPr>
            <p:cNvPr id="63496" name="Text Box 8"/>
            <p:cNvSpPr txBox="1">
              <a:spLocks noChangeArrowheads="1"/>
            </p:cNvSpPr>
            <p:nvPr/>
          </p:nvSpPr>
          <p:spPr bwMode="auto">
            <a:xfrm>
              <a:off x="4032" y="3120"/>
              <a:ext cx="288" cy="27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t>b</a:t>
              </a:r>
            </a:p>
          </p:txBody>
        </p:sp>
        <p:grpSp>
          <p:nvGrpSpPr>
            <p:cNvPr id="3" name="Group 9"/>
            <p:cNvGrpSpPr>
              <a:grpSpLocks/>
            </p:cNvGrpSpPr>
            <p:nvPr/>
          </p:nvGrpSpPr>
          <p:grpSpPr bwMode="auto">
            <a:xfrm>
              <a:off x="1440" y="1440"/>
              <a:ext cx="3600" cy="2064"/>
              <a:chOff x="1488" y="1344"/>
              <a:chExt cx="3600" cy="2064"/>
            </a:xfrm>
          </p:grpSpPr>
          <p:sp>
            <p:nvSpPr>
              <p:cNvPr id="63498" name="Oval 10"/>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a:t>S</a:t>
                </a:r>
              </a:p>
            </p:txBody>
          </p:sp>
          <p:grpSp>
            <p:nvGrpSpPr>
              <p:cNvPr id="4" name="Group 11"/>
              <p:cNvGrpSpPr>
                <a:grpSpLocks/>
              </p:cNvGrpSpPr>
              <p:nvPr/>
            </p:nvGrpSpPr>
            <p:grpSpPr bwMode="auto">
              <a:xfrm>
                <a:off x="2976" y="1344"/>
                <a:ext cx="528" cy="2064"/>
                <a:chOff x="2976" y="1344"/>
                <a:chExt cx="528" cy="2064"/>
              </a:xfrm>
            </p:grpSpPr>
            <p:grpSp>
              <p:nvGrpSpPr>
                <p:cNvPr id="5" name="Group 12"/>
                <p:cNvGrpSpPr>
                  <a:grpSpLocks/>
                </p:cNvGrpSpPr>
                <p:nvPr/>
              </p:nvGrpSpPr>
              <p:grpSpPr bwMode="auto">
                <a:xfrm>
                  <a:off x="2976" y="1584"/>
                  <a:ext cx="528" cy="1584"/>
                  <a:chOff x="2976" y="1584"/>
                  <a:chExt cx="528" cy="1584"/>
                </a:xfrm>
              </p:grpSpPr>
              <p:cxnSp>
                <p:nvCxnSpPr>
                  <p:cNvPr id="63501" name="AutoShape 13"/>
                  <p:cNvCxnSpPr>
                    <a:cxnSpLocks noChangeShapeType="1"/>
                    <a:stCxn id="63503" idx="2"/>
                    <a:endCxn id="63504"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ffectLst/>
                </p:spPr>
              </p:cxnSp>
              <p:cxnSp>
                <p:nvCxnSpPr>
                  <p:cNvPr id="63502" name="AutoShape 14"/>
                  <p:cNvCxnSpPr>
                    <a:cxnSpLocks noChangeShapeType="1"/>
                    <a:stCxn id="63504" idx="6"/>
                    <a:endCxn id="63503"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ffectLst/>
                </p:spPr>
              </p:cxnSp>
            </p:grpSp>
            <p:sp>
              <p:nvSpPr>
                <p:cNvPr id="63503" name="Oval 15"/>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a:t>U</a:t>
                  </a:r>
                </a:p>
              </p:txBody>
            </p:sp>
            <p:sp>
              <p:nvSpPr>
                <p:cNvPr id="63504" name="Oval 16"/>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a:t>V</a:t>
                  </a:r>
                </a:p>
              </p:txBody>
            </p:sp>
          </p:grpSp>
          <p:grpSp>
            <p:nvGrpSpPr>
              <p:cNvPr id="6" name="Group 17"/>
              <p:cNvGrpSpPr>
                <a:grpSpLocks/>
              </p:cNvGrpSpPr>
              <p:nvPr/>
            </p:nvGrpSpPr>
            <p:grpSpPr bwMode="auto">
              <a:xfrm>
                <a:off x="4512" y="2160"/>
                <a:ext cx="576" cy="576"/>
                <a:chOff x="4032" y="2160"/>
                <a:chExt cx="576" cy="576"/>
              </a:xfrm>
            </p:grpSpPr>
            <p:sp>
              <p:nvSpPr>
                <p:cNvPr id="63506" name="Oval 18"/>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63507" name="Oval 19"/>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a:t>Q</a:t>
                  </a:r>
                </a:p>
              </p:txBody>
            </p:sp>
          </p:grpSp>
        </p:grpSp>
        <p:cxnSp>
          <p:nvCxnSpPr>
            <p:cNvPr id="63508" name="AutoShape 20"/>
            <p:cNvCxnSpPr>
              <a:cxnSpLocks noChangeShapeType="1"/>
              <a:stCxn id="63498" idx="0"/>
              <a:endCxn id="63503" idx="2"/>
            </p:cNvCxnSpPr>
            <p:nvPr/>
          </p:nvCxnSpPr>
          <p:spPr bwMode="auto">
            <a:xfrm rot="16200000">
              <a:off x="2064" y="1296"/>
              <a:ext cx="528" cy="1296"/>
            </a:xfrm>
            <a:prstGeom prst="curvedConnector2">
              <a:avLst/>
            </a:prstGeom>
            <a:noFill/>
            <a:ln w="9525">
              <a:solidFill>
                <a:schemeClr val="tx1"/>
              </a:solidFill>
              <a:round/>
              <a:headEnd/>
              <a:tailEnd type="triangle" w="med" len="med"/>
            </a:ln>
            <a:effectLst/>
          </p:spPr>
        </p:cxnSp>
        <p:sp>
          <p:nvSpPr>
            <p:cNvPr id="63509" name="Text Box 21"/>
            <p:cNvSpPr txBox="1">
              <a:spLocks noChangeArrowheads="1"/>
            </p:cNvSpPr>
            <p:nvPr/>
          </p:nvSpPr>
          <p:spPr bwMode="auto">
            <a:xfrm>
              <a:off x="1920" y="1584"/>
              <a:ext cx="336" cy="27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t>a</a:t>
              </a:r>
            </a:p>
          </p:txBody>
        </p:sp>
        <p:sp>
          <p:nvSpPr>
            <p:cNvPr id="63510" name="Text Box 22"/>
            <p:cNvSpPr txBox="1">
              <a:spLocks noChangeArrowheads="1"/>
            </p:cNvSpPr>
            <p:nvPr/>
          </p:nvSpPr>
          <p:spPr bwMode="auto">
            <a:xfrm>
              <a:off x="3984" y="1536"/>
              <a:ext cx="336" cy="27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t>a</a:t>
              </a:r>
            </a:p>
          </p:txBody>
        </p:sp>
        <p:sp>
          <p:nvSpPr>
            <p:cNvPr id="63511" name="Text Box 23"/>
            <p:cNvSpPr txBox="1">
              <a:spLocks noChangeArrowheads="1"/>
            </p:cNvSpPr>
            <p:nvPr/>
          </p:nvSpPr>
          <p:spPr bwMode="auto">
            <a:xfrm>
              <a:off x="3792" y="2160"/>
              <a:ext cx="336" cy="27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t>a</a:t>
              </a:r>
            </a:p>
          </p:txBody>
        </p:sp>
        <p:sp>
          <p:nvSpPr>
            <p:cNvPr id="63512" name="Text Box 24"/>
            <p:cNvSpPr txBox="1">
              <a:spLocks noChangeArrowheads="1"/>
            </p:cNvSpPr>
            <p:nvPr/>
          </p:nvSpPr>
          <p:spPr bwMode="auto">
            <a:xfrm>
              <a:off x="1968" y="3024"/>
              <a:ext cx="288" cy="27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t>b</a:t>
              </a:r>
            </a:p>
          </p:txBody>
        </p:sp>
        <p:sp>
          <p:nvSpPr>
            <p:cNvPr id="63513" name="Text Box 25"/>
            <p:cNvSpPr txBox="1">
              <a:spLocks noChangeArrowheads="1"/>
            </p:cNvSpPr>
            <p:nvPr/>
          </p:nvSpPr>
          <p:spPr bwMode="auto">
            <a:xfrm>
              <a:off x="4704" y="1872"/>
              <a:ext cx="528" cy="271"/>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t>a，b</a:t>
              </a:r>
            </a:p>
          </p:txBody>
        </p:sp>
      </p:grpSp>
      <p:grpSp>
        <p:nvGrpSpPr>
          <p:cNvPr id="7" name="Group 26"/>
          <p:cNvGrpSpPr>
            <a:grpSpLocks/>
          </p:cNvGrpSpPr>
          <p:nvPr/>
        </p:nvGrpSpPr>
        <p:grpSpPr bwMode="auto">
          <a:xfrm>
            <a:off x="6759983" y="2686051"/>
            <a:ext cx="2278824" cy="2697163"/>
            <a:chOff x="3348" y="1596"/>
            <a:chExt cx="1395" cy="1699"/>
          </a:xfrm>
        </p:grpSpPr>
        <p:cxnSp>
          <p:nvCxnSpPr>
            <p:cNvPr id="63515" name="AutoShape 27"/>
            <p:cNvCxnSpPr>
              <a:cxnSpLocks noChangeShapeType="1"/>
              <a:stCxn id="63503" idx="6"/>
              <a:endCxn id="63507" idx="0"/>
            </p:cNvCxnSpPr>
            <p:nvPr/>
          </p:nvCxnSpPr>
          <p:spPr bwMode="auto">
            <a:xfrm>
              <a:off x="3397" y="1596"/>
              <a:ext cx="1345" cy="669"/>
            </a:xfrm>
            <a:prstGeom prst="curvedConnector2">
              <a:avLst/>
            </a:prstGeom>
            <a:noFill/>
            <a:ln w="9525">
              <a:solidFill>
                <a:schemeClr val="tx1"/>
              </a:solidFill>
              <a:round/>
              <a:headEnd/>
              <a:tailEnd type="triangle" w="med" len="med"/>
            </a:ln>
            <a:effectLst/>
          </p:spPr>
        </p:cxnSp>
        <p:cxnSp>
          <p:nvCxnSpPr>
            <p:cNvPr id="63516" name="AutoShape 28"/>
            <p:cNvCxnSpPr>
              <a:cxnSpLocks noChangeShapeType="1"/>
              <a:stCxn id="63504" idx="6"/>
              <a:endCxn id="63507" idx="4"/>
            </p:cNvCxnSpPr>
            <p:nvPr/>
          </p:nvCxnSpPr>
          <p:spPr bwMode="auto">
            <a:xfrm flipV="1">
              <a:off x="3348" y="2780"/>
              <a:ext cx="1395" cy="515"/>
            </a:xfrm>
            <a:prstGeom prst="curvedConnector2">
              <a:avLst/>
            </a:prstGeom>
            <a:noFill/>
            <a:ln w="9525">
              <a:solidFill>
                <a:schemeClr val="tx1"/>
              </a:solidFill>
              <a:round/>
              <a:headEnd/>
              <a:tailEnd type="triangle" w="med" len="med"/>
            </a:ln>
            <a:effectLst/>
          </p:spPr>
        </p:cxnSp>
      </p:grpSp>
      <p:sp>
        <p:nvSpPr>
          <p:cNvPr id="63517" name="AutoShape 29"/>
          <p:cNvSpPr>
            <a:spLocks noChangeArrowheads="1"/>
          </p:cNvSpPr>
          <p:nvPr/>
        </p:nvSpPr>
        <p:spPr bwMode="auto">
          <a:xfrm>
            <a:off x="2638426" y="3810000"/>
            <a:ext cx="784225" cy="609600"/>
          </a:xfrm>
          <a:prstGeom prst="rightArrow">
            <a:avLst>
              <a:gd name="adj1" fmla="val 50000"/>
              <a:gd name="adj2" fmla="val 32161"/>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8" name="Group 30"/>
          <p:cNvGrpSpPr>
            <a:grpSpLocks/>
          </p:cNvGrpSpPr>
          <p:nvPr/>
        </p:nvGrpSpPr>
        <p:grpSpPr bwMode="auto">
          <a:xfrm>
            <a:off x="3829511" y="3665539"/>
            <a:ext cx="5616023" cy="1717675"/>
            <a:chOff x="1552" y="2261"/>
            <a:chExt cx="3438" cy="1082"/>
          </a:xfrm>
        </p:grpSpPr>
        <p:cxnSp>
          <p:nvCxnSpPr>
            <p:cNvPr id="63519" name="AutoShape 31"/>
            <p:cNvCxnSpPr>
              <a:cxnSpLocks noChangeShapeType="1"/>
              <a:stCxn id="63498" idx="4"/>
              <a:endCxn id="63504" idx="2"/>
            </p:cNvCxnSpPr>
            <p:nvPr/>
          </p:nvCxnSpPr>
          <p:spPr bwMode="auto">
            <a:xfrm rot="16200000" flipH="1">
              <a:off x="1891" y="2386"/>
              <a:ext cx="618" cy="1295"/>
            </a:xfrm>
            <a:prstGeom prst="curvedConnector2">
              <a:avLst/>
            </a:prstGeom>
            <a:noFill/>
            <a:ln w="9525">
              <a:solidFill>
                <a:schemeClr val="tx1"/>
              </a:solidFill>
              <a:round/>
              <a:headEnd/>
              <a:tailEnd type="triangle" w="med" len="med"/>
            </a:ln>
            <a:effectLst/>
          </p:spPr>
        </p:cxnSp>
        <p:cxnSp>
          <p:nvCxnSpPr>
            <p:cNvPr id="63520" name="AutoShape 32"/>
            <p:cNvCxnSpPr>
              <a:cxnSpLocks noChangeShapeType="1"/>
              <a:stCxn id="63506" idx="0"/>
              <a:endCxn id="63507" idx="6"/>
            </p:cNvCxnSpPr>
            <p:nvPr/>
          </p:nvCxnSpPr>
          <p:spPr bwMode="auto">
            <a:xfrm rot="16200000" flipH="1">
              <a:off x="4711" y="2291"/>
              <a:ext cx="309" cy="249"/>
            </a:xfrm>
            <a:prstGeom prst="curvedConnector4">
              <a:avLst>
                <a:gd name="adj1" fmla="val -46618"/>
                <a:gd name="adj2" fmla="val 176178"/>
              </a:avLst>
            </a:prstGeom>
            <a:noFill/>
            <a:ln w="9525">
              <a:solidFill>
                <a:schemeClr val="tx1"/>
              </a:solidFill>
              <a:round/>
              <a:headEnd/>
              <a:tailEnd type="triangle" w="med" len="med"/>
            </a:ln>
            <a:effectLst/>
          </p:spPr>
        </p:cxnSp>
      </p:grpSp>
      <p:sp>
        <p:nvSpPr>
          <p:cNvPr id="63524" name="Text Box 36"/>
          <p:cNvSpPr txBox="1">
            <a:spLocks noChangeArrowheads="1"/>
          </p:cNvSpPr>
          <p:nvPr/>
        </p:nvSpPr>
        <p:spPr bwMode="auto">
          <a:xfrm>
            <a:off x="5181601" y="4030664"/>
            <a:ext cx="282575" cy="369332"/>
          </a:xfrm>
          <a:prstGeom prst="rect">
            <a:avLst/>
          </a:prstGeom>
          <a:noFill/>
          <a:ln w="9525">
            <a:noFill/>
            <a:miter lim="800000"/>
            <a:headEnd/>
            <a:tailEnd/>
          </a:ln>
          <a:effectLst/>
        </p:spPr>
        <p:txBody>
          <a:bodyPr>
            <a:spAutoFit/>
          </a:bodyPr>
          <a:lstStyle/>
          <a:p>
            <a:pPr>
              <a:spcBef>
                <a:spcPct val="50000"/>
              </a:spcBef>
            </a:pPr>
            <a:r>
              <a:rPr lang="en-US" altLang="zh-CN" b="0" u="none"/>
              <a:t>b</a:t>
            </a:r>
          </a:p>
        </p:txBody>
      </p:sp>
      <p:sp>
        <p:nvSpPr>
          <p:cNvPr id="31" name="灯片编号占位符 30"/>
          <p:cNvSpPr>
            <a:spLocks noGrp="1"/>
          </p:cNvSpPr>
          <p:nvPr>
            <p:ph type="sldNum" sz="quarter" idx="12"/>
          </p:nvPr>
        </p:nvSpPr>
        <p:spPr/>
        <p:txBody>
          <a:bodyPr/>
          <a:lstStyle/>
          <a:p>
            <a:fld id="{09A025D1-BAA5-4CF6-A581-2B23F0086B83}" type="slidenum">
              <a:rPr lang="zh-CN" altLang="en-US" smtClean="0"/>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b="1" dirty="0"/>
              <a:t>DFA </a:t>
            </a:r>
            <a:r>
              <a:rPr lang="zh-CN" altLang="en-US" b="1" dirty="0"/>
              <a:t>的状态矩阵表示</a:t>
            </a:r>
            <a:endParaRPr lang="zh-CN" altLang="en-US" dirty="0"/>
          </a:p>
        </p:txBody>
      </p:sp>
      <p:grpSp>
        <p:nvGrpSpPr>
          <p:cNvPr id="2" name="Group 4"/>
          <p:cNvGrpSpPr>
            <a:grpSpLocks/>
          </p:cNvGrpSpPr>
          <p:nvPr/>
        </p:nvGrpSpPr>
        <p:grpSpPr bwMode="auto">
          <a:xfrm>
            <a:off x="3352801" y="2819400"/>
            <a:ext cx="6257925" cy="2768600"/>
            <a:chOff x="1152" y="1776"/>
            <a:chExt cx="3942" cy="1744"/>
          </a:xfrm>
        </p:grpSpPr>
        <p:graphicFrame>
          <p:nvGraphicFramePr>
            <p:cNvPr id="154629" name="Object 5"/>
            <p:cNvGraphicFramePr>
              <a:graphicFrameLocks noChangeAspect="1"/>
            </p:cNvGraphicFramePr>
            <p:nvPr/>
          </p:nvGraphicFramePr>
          <p:xfrm>
            <a:off x="1152" y="1776"/>
            <a:ext cx="3942" cy="1744"/>
          </p:xfrm>
          <a:graphic>
            <a:graphicData uri="http://schemas.openxmlformats.org/presentationml/2006/ole">
              <mc:AlternateContent xmlns:mc="http://schemas.openxmlformats.org/markup-compatibility/2006">
                <mc:Choice xmlns:v="urn:schemas-microsoft-com:vml" Requires="v">
                  <p:oleObj name="工作表" r:id="rId2" imgW="2060280" imgH="1004760" progId="Excel.Sheet.8">
                    <p:embed/>
                  </p:oleObj>
                </mc:Choice>
                <mc:Fallback>
                  <p:oleObj name="工作表" r:id="rId2" imgW="2060280" imgH="1004760" progId="Excel.Sheet.8">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1776"/>
                          <a:ext cx="3942" cy="1744"/>
                        </a:xfrm>
                        <a:prstGeom prst="rect">
                          <a:avLst/>
                        </a:prstGeom>
                        <a:solidFill>
                          <a:srgbClr val="4EC1C4"/>
                        </a:solidFill>
                        <a:ln w="9525">
                          <a:solidFill>
                            <a:srgbClr val="6699FF"/>
                          </a:solidFill>
                          <a:miter lim="800000"/>
                          <a:headEnd/>
                          <a:tailEnd/>
                        </a:ln>
                      </p:spPr>
                    </p:pic>
                  </p:oleObj>
                </mc:Fallback>
              </mc:AlternateContent>
            </a:graphicData>
          </a:graphic>
        </p:graphicFrame>
        <p:sp>
          <p:nvSpPr>
            <p:cNvPr id="154630" name="Line 6"/>
            <p:cNvSpPr>
              <a:spLocks noChangeShapeType="1"/>
            </p:cNvSpPr>
            <p:nvPr/>
          </p:nvSpPr>
          <p:spPr bwMode="auto">
            <a:xfrm>
              <a:off x="1152" y="1776"/>
              <a:ext cx="1296" cy="336"/>
            </a:xfrm>
            <a:prstGeom prst="line">
              <a:avLst/>
            </a:prstGeom>
            <a:noFill/>
            <a:ln w="9525">
              <a:solidFill>
                <a:srgbClr val="CCCCFF"/>
              </a:solidFill>
              <a:round/>
              <a:headEnd/>
              <a:tailEnd/>
            </a:ln>
            <a:effectLst/>
          </p:spPr>
          <p:txBody>
            <a:bodyPr wrap="none" anchor="ctr"/>
            <a:lstStyle/>
            <a:p>
              <a:endParaRPr lang="zh-CN" altLang="en-US"/>
            </a:p>
          </p:txBody>
        </p:sp>
        <p:sp>
          <p:nvSpPr>
            <p:cNvPr id="154631" name="Text Box 7"/>
            <p:cNvSpPr txBox="1">
              <a:spLocks noChangeArrowheads="1"/>
            </p:cNvSpPr>
            <p:nvPr/>
          </p:nvSpPr>
          <p:spPr bwMode="auto">
            <a:xfrm>
              <a:off x="2064" y="1785"/>
              <a:ext cx="576" cy="291"/>
            </a:xfrm>
            <a:prstGeom prst="rect">
              <a:avLst/>
            </a:prstGeom>
            <a:solidFill>
              <a:srgbClr val="4EC1C4"/>
            </a:solidFill>
            <a:ln w="9525">
              <a:noFill/>
              <a:miter lim="800000"/>
              <a:headEnd/>
              <a:tailEnd/>
            </a:ln>
            <a:effectLst/>
          </p:spPr>
          <p:txBody>
            <a:bodyPr>
              <a:spAutoFit/>
            </a:bodyPr>
            <a:lstStyle/>
            <a:p>
              <a:pPr eaLnBrk="1" hangingPunct="1">
                <a:spcBef>
                  <a:spcPct val="50000"/>
                </a:spcBef>
              </a:pPr>
              <a:r>
                <a:rPr kumimoji="1" lang="zh-CN" altLang="en-US" dirty="0"/>
                <a:t>字符</a:t>
              </a:r>
              <a:endParaRPr kumimoji="1" lang="zh-CN" altLang="en-US" sz="2400" dirty="0"/>
            </a:p>
          </p:txBody>
        </p:sp>
        <p:sp>
          <p:nvSpPr>
            <p:cNvPr id="154632" name="Text Box 8"/>
            <p:cNvSpPr txBox="1">
              <a:spLocks noChangeArrowheads="1"/>
            </p:cNvSpPr>
            <p:nvPr/>
          </p:nvSpPr>
          <p:spPr bwMode="auto">
            <a:xfrm>
              <a:off x="1296" y="1881"/>
              <a:ext cx="576" cy="231"/>
            </a:xfrm>
            <a:prstGeom prst="rect">
              <a:avLst/>
            </a:prstGeom>
            <a:solidFill>
              <a:srgbClr val="4EC1C4"/>
            </a:solidFill>
            <a:ln w="9525">
              <a:noFill/>
              <a:miter lim="800000"/>
              <a:headEnd/>
              <a:tailEnd/>
            </a:ln>
            <a:effectLst/>
          </p:spPr>
          <p:txBody>
            <a:bodyPr>
              <a:spAutoFit/>
            </a:bodyPr>
            <a:lstStyle/>
            <a:p>
              <a:pPr eaLnBrk="1" hangingPunct="1">
                <a:spcBef>
                  <a:spcPct val="50000"/>
                </a:spcBef>
              </a:pPr>
              <a:r>
                <a:rPr kumimoji="1" lang="zh-CN" altLang="en-US" dirty="0"/>
                <a:t>状态</a:t>
              </a:r>
            </a:p>
          </p:txBody>
        </p:sp>
      </p:grpSp>
      <p:sp>
        <p:nvSpPr>
          <p:cNvPr id="9" name="灯片编号占位符 8"/>
          <p:cNvSpPr>
            <a:spLocks noGrp="1"/>
          </p:cNvSpPr>
          <p:nvPr>
            <p:ph type="sldNum" sz="quarter" idx="12"/>
          </p:nvPr>
        </p:nvSpPr>
        <p:spPr/>
        <p:txBody>
          <a:bodyPr/>
          <a:lstStyle/>
          <a:p>
            <a:fld id="{09A025D1-BAA5-4CF6-A581-2B23F0086B83}" type="slidenum">
              <a:rPr lang="zh-CN" altLang="en-US" smtClean="0"/>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495600" y="764704"/>
            <a:ext cx="7772400" cy="965448"/>
          </a:xfrm>
        </p:spPr>
        <p:txBody>
          <a:bodyPr/>
          <a:lstStyle/>
          <a:p>
            <a:r>
              <a:rPr lang="zh-CN" altLang="en-US" b="1" dirty="0"/>
              <a:t>∑*上的符号串</a:t>
            </a:r>
            <a:r>
              <a:rPr lang="en-US" altLang="zh-CN" b="1" dirty="0"/>
              <a:t>t</a:t>
            </a:r>
            <a:r>
              <a:rPr lang="zh-CN" altLang="en-US" b="1" dirty="0"/>
              <a:t>被</a:t>
            </a:r>
            <a:r>
              <a:rPr lang="en-US" altLang="zh-CN" b="1" dirty="0">
                <a:sym typeface="Symbol" pitchFamily="18" charset="2"/>
              </a:rPr>
              <a:t>DFA</a:t>
            </a:r>
            <a:r>
              <a:rPr lang="zh-CN" altLang="en-US" b="1" dirty="0"/>
              <a:t> </a:t>
            </a:r>
            <a:r>
              <a:rPr lang="en-US" altLang="zh-CN" b="1" dirty="0"/>
              <a:t>M</a:t>
            </a:r>
            <a:r>
              <a:rPr lang="zh-CN" altLang="en-US" b="1" dirty="0"/>
              <a:t>接受</a:t>
            </a:r>
          </a:p>
        </p:txBody>
      </p:sp>
      <p:sp>
        <p:nvSpPr>
          <p:cNvPr id="156675" name="Rectangle 3"/>
          <p:cNvSpPr>
            <a:spLocks noGrp="1" noChangeArrowheads="1"/>
          </p:cNvSpPr>
          <p:nvPr>
            <p:ph type="body" idx="1"/>
          </p:nvPr>
        </p:nvSpPr>
        <p:spPr>
          <a:xfrm>
            <a:off x="2279576" y="2060848"/>
            <a:ext cx="8007424" cy="4464496"/>
          </a:xfrm>
          <a:noFill/>
        </p:spPr>
        <p:txBody>
          <a:bodyPr/>
          <a:lstStyle/>
          <a:p>
            <a:pPr>
              <a:lnSpc>
                <a:spcPct val="80000"/>
              </a:lnSpc>
              <a:spcBef>
                <a:spcPct val="25000"/>
              </a:spcBef>
              <a:buSzTx/>
              <a:buFont typeface="Monotype Sorts" pitchFamily="2" charset="2"/>
              <a:buNone/>
            </a:pPr>
            <a:r>
              <a:rPr lang="zh-CN" altLang="en-US" b="1" dirty="0">
                <a:solidFill>
                  <a:srgbClr val="3333FF"/>
                </a:solidFill>
              </a:rPr>
              <a:t>例</a:t>
            </a:r>
            <a:r>
              <a:rPr lang="zh-CN" altLang="en-US" dirty="0">
                <a:solidFill>
                  <a:srgbClr val="3333FF"/>
                </a:solidFill>
              </a:rPr>
              <a:t>：</a:t>
            </a:r>
            <a:r>
              <a:rPr lang="zh-CN" altLang="en-US" b="1" dirty="0">
                <a:solidFill>
                  <a:srgbClr val="3333FF"/>
                </a:solidFill>
              </a:rPr>
              <a:t>证明</a:t>
            </a:r>
            <a:r>
              <a:rPr lang="en-US" altLang="zh-CN" b="1" dirty="0">
                <a:solidFill>
                  <a:srgbClr val="3333FF"/>
                </a:solidFill>
              </a:rPr>
              <a:t>t=</a:t>
            </a:r>
            <a:r>
              <a:rPr lang="en-US" altLang="zh-CN" b="1" dirty="0" err="1">
                <a:solidFill>
                  <a:srgbClr val="3333FF"/>
                </a:solidFill>
              </a:rPr>
              <a:t>baab</a:t>
            </a:r>
            <a:r>
              <a:rPr lang="zh-CN" altLang="en-US" b="1" dirty="0">
                <a:solidFill>
                  <a:srgbClr val="3333FF"/>
                </a:solidFill>
              </a:rPr>
              <a:t>被下图的</a:t>
            </a:r>
            <a:r>
              <a:rPr lang="en-US" altLang="zh-CN" b="1" dirty="0">
                <a:solidFill>
                  <a:srgbClr val="3333FF"/>
                </a:solidFill>
              </a:rPr>
              <a:t>DFA</a:t>
            </a:r>
            <a:r>
              <a:rPr lang="zh-CN" altLang="en-US" b="1" dirty="0">
                <a:solidFill>
                  <a:srgbClr val="3333FF"/>
                </a:solidFill>
              </a:rPr>
              <a:t>所接受。</a:t>
            </a:r>
          </a:p>
          <a:p>
            <a:pPr lvl="1">
              <a:lnSpc>
                <a:spcPct val="80000"/>
              </a:lnSpc>
              <a:spcBef>
                <a:spcPct val="25000"/>
              </a:spcBef>
              <a:buFontTx/>
              <a:buNone/>
            </a:pPr>
            <a:r>
              <a:rPr lang="en-US" altLang="zh-CN" sz="3200" b="1" dirty="0" err="1"/>
              <a:t>f（S，baab</a:t>
            </a:r>
            <a:r>
              <a:rPr lang="en-US" altLang="zh-CN" sz="3200" b="1" dirty="0"/>
              <a:t>）=</a:t>
            </a:r>
            <a:r>
              <a:rPr lang="en-US" altLang="zh-CN" sz="3200" b="1" dirty="0" err="1"/>
              <a:t>f（f（S，b</a:t>
            </a:r>
            <a:r>
              <a:rPr lang="en-US" altLang="zh-CN" sz="3200" b="1" dirty="0"/>
              <a:t>），</a:t>
            </a:r>
            <a:r>
              <a:rPr lang="en-US" altLang="zh-CN" sz="3200" b="1" dirty="0" err="1"/>
              <a:t>aab</a:t>
            </a:r>
            <a:r>
              <a:rPr lang="en-US" altLang="zh-CN" sz="3200" b="1" dirty="0"/>
              <a:t>）</a:t>
            </a:r>
          </a:p>
          <a:p>
            <a:pPr lvl="1">
              <a:lnSpc>
                <a:spcPct val="80000"/>
              </a:lnSpc>
              <a:spcBef>
                <a:spcPct val="25000"/>
              </a:spcBef>
              <a:buFontTx/>
              <a:buNone/>
            </a:pPr>
            <a:r>
              <a:rPr lang="en-US" altLang="zh-CN" sz="3200" b="1" dirty="0"/>
              <a:t>  =  </a:t>
            </a:r>
            <a:r>
              <a:rPr lang="en-US" altLang="zh-CN" sz="3200" b="1" dirty="0" err="1"/>
              <a:t>f（V，aab</a:t>
            </a:r>
            <a:r>
              <a:rPr lang="en-US" altLang="zh-CN" sz="3200" b="1" dirty="0"/>
              <a:t>）= </a:t>
            </a:r>
            <a:r>
              <a:rPr lang="en-US" altLang="zh-CN" sz="3200" b="1" dirty="0" err="1"/>
              <a:t>f（f（V，a</a:t>
            </a:r>
            <a:r>
              <a:rPr lang="en-US" altLang="zh-CN" sz="3200" b="1" dirty="0"/>
              <a:t>），</a:t>
            </a:r>
            <a:r>
              <a:rPr lang="en-US" altLang="zh-CN" sz="3200" b="1" dirty="0" err="1"/>
              <a:t>ab</a:t>
            </a:r>
            <a:r>
              <a:rPr lang="en-US" altLang="zh-CN" sz="3200" b="1" dirty="0"/>
              <a:t>）</a:t>
            </a:r>
          </a:p>
          <a:p>
            <a:pPr lvl="1">
              <a:lnSpc>
                <a:spcPct val="80000"/>
              </a:lnSpc>
              <a:spcBef>
                <a:spcPct val="25000"/>
              </a:spcBef>
              <a:buFontTx/>
              <a:buNone/>
            </a:pPr>
            <a:r>
              <a:rPr lang="en-US" altLang="zh-CN" sz="3200" b="1" dirty="0"/>
              <a:t>  =</a:t>
            </a:r>
            <a:r>
              <a:rPr lang="en-US" altLang="zh-CN" sz="3200" b="1" dirty="0" err="1"/>
              <a:t>f（U，ab</a:t>
            </a:r>
            <a:r>
              <a:rPr lang="en-US" altLang="zh-CN" sz="3200" b="1" dirty="0"/>
              <a:t>）=</a:t>
            </a:r>
            <a:r>
              <a:rPr lang="en-US" altLang="zh-CN" sz="3200" b="1" dirty="0" err="1"/>
              <a:t>f（f（U，a</a:t>
            </a:r>
            <a:r>
              <a:rPr lang="en-US" altLang="zh-CN" sz="3200" b="1" dirty="0"/>
              <a:t>），b）</a:t>
            </a:r>
          </a:p>
          <a:p>
            <a:pPr lvl="1">
              <a:lnSpc>
                <a:spcPct val="80000"/>
              </a:lnSpc>
              <a:spcBef>
                <a:spcPct val="25000"/>
              </a:spcBef>
              <a:buFontTx/>
              <a:buNone/>
            </a:pPr>
            <a:r>
              <a:rPr lang="en-US" altLang="zh-CN" sz="3200" b="1" dirty="0"/>
              <a:t>  =</a:t>
            </a:r>
            <a:r>
              <a:rPr lang="en-US" altLang="zh-CN" sz="3200" b="1" dirty="0" err="1"/>
              <a:t>f（Q，b</a:t>
            </a:r>
            <a:r>
              <a:rPr lang="en-US" altLang="zh-CN" sz="3200" b="1" dirty="0"/>
              <a:t>）=Q</a:t>
            </a:r>
          </a:p>
          <a:p>
            <a:pPr lvl="1">
              <a:lnSpc>
                <a:spcPct val="80000"/>
              </a:lnSpc>
              <a:spcBef>
                <a:spcPct val="25000"/>
              </a:spcBef>
              <a:buFontTx/>
              <a:buNone/>
            </a:pPr>
            <a:r>
              <a:rPr lang="en-US" altLang="zh-CN" sz="3200" b="1" dirty="0"/>
              <a:t>Q</a:t>
            </a:r>
            <a:r>
              <a:rPr lang="zh-CN" altLang="en-US" sz="3200" b="1" dirty="0"/>
              <a:t>属于终态。</a:t>
            </a:r>
          </a:p>
          <a:p>
            <a:pPr lvl="1">
              <a:lnSpc>
                <a:spcPct val="80000"/>
              </a:lnSpc>
              <a:spcBef>
                <a:spcPct val="25000"/>
              </a:spcBef>
              <a:buFontTx/>
              <a:buNone/>
            </a:pPr>
            <a:r>
              <a:rPr lang="zh-CN" altLang="en-US" sz="3200" b="1" dirty="0"/>
              <a:t>得证。</a:t>
            </a:r>
          </a:p>
        </p:txBody>
      </p:sp>
      <p:grpSp>
        <p:nvGrpSpPr>
          <p:cNvPr id="2" name="Group 4"/>
          <p:cNvGrpSpPr>
            <a:grpSpLocks/>
          </p:cNvGrpSpPr>
          <p:nvPr/>
        </p:nvGrpSpPr>
        <p:grpSpPr bwMode="auto">
          <a:xfrm>
            <a:off x="5181600" y="4114800"/>
            <a:ext cx="4648200" cy="2070100"/>
            <a:chOff x="816" y="1440"/>
            <a:chExt cx="4416" cy="2157"/>
          </a:xfrm>
        </p:grpSpPr>
        <p:grpSp>
          <p:nvGrpSpPr>
            <p:cNvPr id="3" name="Group 5"/>
            <p:cNvGrpSpPr>
              <a:grpSpLocks/>
            </p:cNvGrpSpPr>
            <p:nvPr/>
          </p:nvGrpSpPr>
          <p:grpSpPr bwMode="auto">
            <a:xfrm>
              <a:off x="1440" y="1440"/>
              <a:ext cx="3792" cy="2157"/>
              <a:chOff x="1296" y="1440"/>
              <a:chExt cx="3792" cy="2157"/>
            </a:xfrm>
          </p:grpSpPr>
          <p:grpSp>
            <p:nvGrpSpPr>
              <p:cNvPr id="4" name="Group 6"/>
              <p:cNvGrpSpPr>
                <a:grpSpLocks/>
              </p:cNvGrpSpPr>
              <p:nvPr/>
            </p:nvGrpSpPr>
            <p:grpSpPr bwMode="auto">
              <a:xfrm>
                <a:off x="1296" y="1440"/>
                <a:ext cx="3792" cy="2157"/>
                <a:chOff x="1440" y="1440"/>
                <a:chExt cx="3792" cy="2157"/>
              </a:xfrm>
            </p:grpSpPr>
            <p:sp>
              <p:nvSpPr>
                <p:cNvPr id="156679" name="Text Box 7"/>
                <p:cNvSpPr txBox="1">
                  <a:spLocks noChangeArrowheads="1"/>
                </p:cNvSpPr>
                <p:nvPr/>
              </p:nvSpPr>
              <p:spPr bwMode="auto">
                <a:xfrm>
                  <a:off x="4031" y="3120"/>
                  <a:ext cx="289" cy="47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t>b</a:t>
                  </a:r>
                </a:p>
              </p:txBody>
            </p:sp>
            <p:grpSp>
              <p:nvGrpSpPr>
                <p:cNvPr id="5" name="Group 8"/>
                <p:cNvGrpSpPr>
                  <a:grpSpLocks/>
                </p:cNvGrpSpPr>
                <p:nvPr/>
              </p:nvGrpSpPr>
              <p:grpSpPr bwMode="auto">
                <a:xfrm>
                  <a:off x="1440" y="1440"/>
                  <a:ext cx="3600" cy="2064"/>
                  <a:chOff x="1488" y="1344"/>
                  <a:chExt cx="3600" cy="2064"/>
                </a:xfrm>
              </p:grpSpPr>
              <p:sp>
                <p:nvSpPr>
                  <p:cNvPr id="156681" name="Oval 9"/>
                  <p:cNvSpPr>
                    <a:spLocks noChangeArrowheads="1"/>
                  </p:cNvSpPr>
                  <p:nvPr/>
                </p:nvSpPr>
                <p:spPr bwMode="auto">
                  <a:xfrm>
                    <a:off x="1488" y="2112"/>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dirty="0">
                        <a:solidFill>
                          <a:srgbClr val="280FE1"/>
                        </a:solidFill>
                      </a:rPr>
                      <a:t>S</a:t>
                    </a:r>
                    <a:endParaRPr kumimoji="1" lang="en-US" altLang="zh-CN" sz="2400" dirty="0"/>
                  </a:p>
                </p:txBody>
              </p:sp>
              <p:grpSp>
                <p:nvGrpSpPr>
                  <p:cNvPr id="6" name="Group 10"/>
                  <p:cNvGrpSpPr>
                    <a:grpSpLocks/>
                  </p:cNvGrpSpPr>
                  <p:nvPr/>
                </p:nvGrpSpPr>
                <p:grpSpPr bwMode="auto">
                  <a:xfrm>
                    <a:off x="2976" y="1344"/>
                    <a:ext cx="528" cy="2064"/>
                    <a:chOff x="2976" y="1344"/>
                    <a:chExt cx="528" cy="2064"/>
                  </a:xfrm>
                </p:grpSpPr>
                <p:grpSp>
                  <p:nvGrpSpPr>
                    <p:cNvPr id="7" name="Group 11"/>
                    <p:cNvGrpSpPr>
                      <a:grpSpLocks/>
                    </p:cNvGrpSpPr>
                    <p:nvPr/>
                  </p:nvGrpSpPr>
                  <p:grpSpPr bwMode="auto">
                    <a:xfrm>
                      <a:off x="2976" y="1584"/>
                      <a:ext cx="528" cy="1584"/>
                      <a:chOff x="2976" y="1584"/>
                      <a:chExt cx="528" cy="1584"/>
                    </a:xfrm>
                  </p:grpSpPr>
                  <p:cxnSp>
                    <p:nvCxnSpPr>
                      <p:cNvPr id="156684" name="AutoShape 12"/>
                      <p:cNvCxnSpPr>
                        <a:cxnSpLocks noChangeShapeType="1"/>
                        <a:stCxn id="156686" idx="2"/>
                        <a:endCxn id="156687" idx="2"/>
                      </p:cNvCxnSpPr>
                      <p:nvPr/>
                    </p:nvCxnSpPr>
                    <p:spPr bwMode="auto">
                      <a:xfrm rot="10800000" flipV="1">
                        <a:off x="2976" y="1584"/>
                        <a:ext cx="48" cy="1584"/>
                      </a:xfrm>
                      <a:prstGeom prst="curvedConnector3">
                        <a:avLst>
                          <a:gd name="adj1" fmla="val 789583"/>
                        </a:avLst>
                      </a:prstGeom>
                      <a:noFill/>
                      <a:ln w="9525">
                        <a:solidFill>
                          <a:schemeClr val="tx1"/>
                        </a:solidFill>
                        <a:round/>
                        <a:headEnd/>
                        <a:tailEnd type="triangle" w="med" len="med"/>
                      </a:ln>
                      <a:effectLst/>
                    </p:spPr>
                  </p:cxnSp>
                  <p:cxnSp>
                    <p:nvCxnSpPr>
                      <p:cNvPr id="156685" name="AutoShape 13"/>
                      <p:cNvCxnSpPr>
                        <a:cxnSpLocks noChangeShapeType="1"/>
                        <a:stCxn id="156687" idx="6"/>
                        <a:endCxn id="156686" idx="6"/>
                      </p:cNvCxnSpPr>
                      <p:nvPr/>
                    </p:nvCxnSpPr>
                    <p:spPr bwMode="auto">
                      <a:xfrm flipV="1">
                        <a:off x="3456" y="1584"/>
                        <a:ext cx="48" cy="1584"/>
                      </a:xfrm>
                      <a:prstGeom prst="curvedConnector3">
                        <a:avLst>
                          <a:gd name="adj1" fmla="val 756245"/>
                        </a:avLst>
                      </a:prstGeom>
                      <a:noFill/>
                      <a:ln w="9525">
                        <a:solidFill>
                          <a:schemeClr val="tx1"/>
                        </a:solidFill>
                        <a:round/>
                        <a:headEnd/>
                        <a:tailEnd type="triangle" w="med" len="med"/>
                      </a:ln>
                      <a:effectLst/>
                    </p:spPr>
                  </p:cxnSp>
                </p:grpSp>
                <p:sp>
                  <p:nvSpPr>
                    <p:cNvPr id="156686" name="Oval 14"/>
                    <p:cNvSpPr>
                      <a:spLocks noChangeArrowheads="1"/>
                    </p:cNvSpPr>
                    <p:nvPr/>
                  </p:nvSpPr>
                  <p:spPr bwMode="auto">
                    <a:xfrm>
                      <a:off x="3024" y="1344"/>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a:solidFill>
                            <a:srgbClr val="280FE1"/>
                          </a:solidFill>
                        </a:rPr>
                        <a:t>U</a:t>
                      </a:r>
                      <a:endParaRPr kumimoji="1" lang="en-US" altLang="zh-CN" sz="2400"/>
                    </a:p>
                  </p:txBody>
                </p:sp>
                <p:sp>
                  <p:nvSpPr>
                    <p:cNvPr id="156687" name="Oval 15"/>
                    <p:cNvSpPr>
                      <a:spLocks noChangeArrowheads="1"/>
                    </p:cNvSpPr>
                    <p:nvPr/>
                  </p:nvSpPr>
                  <p:spPr bwMode="auto">
                    <a:xfrm>
                      <a:off x="2976" y="292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a:solidFill>
                            <a:srgbClr val="280FE1"/>
                          </a:solidFill>
                        </a:rPr>
                        <a:t>V</a:t>
                      </a:r>
                      <a:endParaRPr kumimoji="1" lang="en-US" altLang="zh-CN" sz="2400"/>
                    </a:p>
                  </p:txBody>
                </p:sp>
              </p:grpSp>
              <p:grpSp>
                <p:nvGrpSpPr>
                  <p:cNvPr id="8" name="Group 16"/>
                  <p:cNvGrpSpPr>
                    <a:grpSpLocks/>
                  </p:cNvGrpSpPr>
                  <p:nvPr/>
                </p:nvGrpSpPr>
                <p:grpSpPr bwMode="auto">
                  <a:xfrm>
                    <a:off x="4512" y="2160"/>
                    <a:ext cx="576" cy="576"/>
                    <a:chOff x="4032" y="2160"/>
                    <a:chExt cx="576" cy="576"/>
                  </a:xfrm>
                </p:grpSpPr>
                <p:sp>
                  <p:nvSpPr>
                    <p:cNvPr id="156689" name="Oval 17"/>
                    <p:cNvSpPr>
                      <a:spLocks noChangeArrowheads="1"/>
                    </p:cNvSpPr>
                    <p:nvPr/>
                  </p:nvSpPr>
                  <p:spPr bwMode="auto">
                    <a:xfrm>
                      <a:off x="4032" y="2160"/>
                      <a:ext cx="576" cy="576"/>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156690" name="Oval 18"/>
                    <p:cNvSpPr>
                      <a:spLocks noChangeArrowheads="1"/>
                    </p:cNvSpPr>
                    <p:nvPr/>
                  </p:nvSpPr>
                  <p:spPr bwMode="auto">
                    <a:xfrm>
                      <a:off x="4080" y="2208"/>
                      <a:ext cx="480" cy="480"/>
                    </a:xfrm>
                    <a:prstGeom prst="ellipse">
                      <a:avLst/>
                    </a:prstGeom>
                    <a:solidFill>
                      <a:srgbClr val="FFFFFF"/>
                    </a:solidFill>
                    <a:ln w="9525">
                      <a:solidFill>
                        <a:schemeClr val="tx1"/>
                      </a:solidFill>
                      <a:round/>
                      <a:headEnd/>
                      <a:tailEnd/>
                    </a:ln>
                    <a:effectLst/>
                  </p:spPr>
                  <p:txBody>
                    <a:bodyPr wrap="none" anchor="ctr"/>
                    <a:lstStyle/>
                    <a:p>
                      <a:pPr algn="ctr" eaLnBrk="1" hangingPunct="1"/>
                      <a:r>
                        <a:rPr kumimoji="1" lang="en-US" altLang="zh-CN" sz="2400">
                          <a:solidFill>
                            <a:srgbClr val="3F6F5A"/>
                          </a:solidFill>
                        </a:rPr>
                        <a:t>Q</a:t>
                      </a:r>
                      <a:endParaRPr kumimoji="1" lang="en-US" altLang="zh-CN" sz="2400"/>
                    </a:p>
                  </p:txBody>
                </p:sp>
              </p:grpSp>
            </p:grpSp>
            <p:cxnSp>
              <p:nvCxnSpPr>
                <p:cNvPr id="156691" name="AutoShape 19"/>
                <p:cNvCxnSpPr>
                  <a:cxnSpLocks noChangeShapeType="1"/>
                  <a:stCxn id="156681" idx="0"/>
                  <a:endCxn id="156686" idx="2"/>
                </p:cNvCxnSpPr>
                <p:nvPr/>
              </p:nvCxnSpPr>
              <p:spPr bwMode="auto">
                <a:xfrm rot="16200000">
                  <a:off x="2064" y="1296"/>
                  <a:ext cx="528" cy="1296"/>
                </a:xfrm>
                <a:prstGeom prst="curvedConnector2">
                  <a:avLst/>
                </a:prstGeom>
                <a:noFill/>
                <a:ln w="9525">
                  <a:solidFill>
                    <a:schemeClr val="tx1"/>
                  </a:solidFill>
                  <a:round/>
                  <a:headEnd/>
                  <a:tailEnd type="triangle" w="med" len="med"/>
                </a:ln>
                <a:effectLst/>
              </p:spPr>
            </p:cxnSp>
            <p:sp>
              <p:nvSpPr>
                <p:cNvPr id="156692" name="Text Box 20"/>
                <p:cNvSpPr txBox="1">
                  <a:spLocks noChangeArrowheads="1"/>
                </p:cNvSpPr>
                <p:nvPr/>
              </p:nvSpPr>
              <p:spPr bwMode="auto">
                <a:xfrm>
                  <a:off x="1920" y="1584"/>
                  <a:ext cx="336" cy="481"/>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a:p>
              </p:txBody>
            </p:sp>
            <p:sp>
              <p:nvSpPr>
                <p:cNvPr id="156693" name="Text Box 21"/>
                <p:cNvSpPr txBox="1">
                  <a:spLocks noChangeArrowheads="1"/>
                </p:cNvSpPr>
                <p:nvPr/>
              </p:nvSpPr>
              <p:spPr bwMode="auto">
                <a:xfrm>
                  <a:off x="3985" y="1536"/>
                  <a:ext cx="335" cy="481"/>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a:solidFill>
                      <a:schemeClr val="accent2"/>
                    </a:solidFill>
                  </a:endParaRPr>
                </a:p>
              </p:txBody>
            </p:sp>
            <p:sp>
              <p:nvSpPr>
                <p:cNvPr id="156694" name="Text Box 22"/>
                <p:cNvSpPr txBox="1">
                  <a:spLocks noChangeArrowheads="1"/>
                </p:cNvSpPr>
                <p:nvPr/>
              </p:nvSpPr>
              <p:spPr bwMode="auto">
                <a:xfrm>
                  <a:off x="3792" y="2159"/>
                  <a:ext cx="336" cy="47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t>a</a:t>
                  </a:r>
                </a:p>
              </p:txBody>
            </p:sp>
            <p:sp>
              <p:nvSpPr>
                <p:cNvPr id="156695" name="Text Box 23"/>
                <p:cNvSpPr txBox="1">
                  <a:spLocks noChangeArrowheads="1"/>
                </p:cNvSpPr>
                <p:nvPr/>
              </p:nvSpPr>
              <p:spPr bwMode="auto">
                <a:xfrm>
                  <a:off x="1968" y="3024"/>
                  <a:ext cx="288" cy="477"/>
                </a:xfrm>
                <a:prstGeom prst="rect">
                  <a:avLst/>
                </a:prstGeom>
                <a:noFill/>
                <a:ln w="9525">
                  <a:noFill/>
                  <a:miter lim="800000"/>
                  <a:headEnd/>
                  <a:tailEnd/>
                </a:ln>
                <a:effectLst/>
              </p:spPr>
              <p:txBody>
                <a:bodyPr>
                  <a:spAutoFit/>
                </a:bodyPr>
                <a:lstStyle/>
                <a:p>
                  <a:pPr eaLnBrk="1" hangingPunct="1">
                    <a:spcBef>
                      <a:spcPct val="50000"/>
                    </a:spcBef>
                  </a:pPr>
                  <a:r>
                    <a:rPr kumimoji="1" lang="en-US" altLang="zh-CN" sz="2400"/>
                    <a:t>b</a:t>
                  </a:r>
                </a:p>
              </p:txBody>
            </p:sp>
            <p:sp>
              <p:nvSpPr>
                <p:cNvPr id="156696" name="Text Box 24"/>
                <p:cNvSpPr txBox="1">
                  <a:spLocks noChangeArrowheads="1"/>
                </p:cNvSpPr>
                <p:nvPr/>
              </p:nvSpPr>
              <p:spPr bwMode="auto">
                <a:xfrm>
                  <a:off x="4704" y="1872"/>
                  <a:ext cx="528" cy="481"/>
                </a:xfrm>
                <a:prstGeom prst="rect">
                  <a:avLst/>
                </a:prstGeom>
                <a:noFill/>
                <a:ln w="9525">
                  <a:noFill/>
                  <a:miter lim="800000"/>
                  <a:headEnd/>
                  <a:tailEnd/>
                </a:ln>
                <a:effectLst/>
              </p:spPr>
              <p:txBody>
                <a:bodyPr>
                  <a:spAutoFit/>
                </a:bodyPr>
                <a:lstStyle/>
                <a:p>
                  <a:pPr eaLnBrk="1" hangingPunct="1">
                    <a:spcBef>
                      <a:spcPct val="50000"/>
                    </a:spcBef>
                  </a:pPr>
                  <a:endParaRPr kumimoji="1" lang="zh-CN" altLang="zh-CN" sz="2400"/>
                </a:p>
              </p:txBody>
            </p:sp>
          </p:grpSp>
          <p:grpSp>
            <p:nvGrpSpPr>
              <p:cNvPr id="9" name="Group 25"/>
              <p:cNvGrpSpPr>
                <a:grpSpLocks/>
              </p:cNvGrpSpPr>
              <p:nvPr/>
            </p:nvGrpSpPr>
            <p:grpSpPr bwMode="auto">
              <a:xfrm>
                <a:off x="3264" y="1680"/>
                <a:ext cx="1344" cy="1584"/>
                <a:chOff x="3408" y="1680"/>
                <a:chExt cx="1344" cy="1584"/>
              </a:xfrm>
            </p:grpSpPr>
            <p:cxnSp>
              <p:nvCxnSpPr>
                <p:cNvPr id="156698" name="AutoShape 26"/>
                <p:cNvCxnSpPr>
                  <a:cxnSpLocks noChangeShapeType="1"/>
                  <a:stCxn id="156686" idx="6"/>
                  <a:endCxn id="156690" idx="0"/>
                </p:cNvCxnSpPr>
                <p:nvPr/>
              </p:nvCxnSpPr>
              <p:spPr bwMode="auto">
                <a:xfrm>
                  <a:off x="3456" y="1680"/>
                  <a:ext cx="1296" cy="624"/>
                </a:xfrm>
                <a:prstGeom prst="curvedConnector2">
                  <a:avLst/>
                </a:prstGeom>
                <a:noFill/>
                <a:ln w="9525">
                  <a:solidFill>
                    <a:schemeClr val="tx1"/>
                  </a:solidFill>
                  <a:round/>
                  <a:headEnd/>
                  <a:tailEnd type="triangle" w="med" len="med"/>
                </a:ln>
                <a:effectLst/>
              </p:spPr>
            </p:cxnSp>
            <p:cxnSp>
              <p:nvCxnSpPr>
                <p:cNvPr id="156699" name="AutoShape 27"/>
                <p:cNvCxnSpPr>
                  <a:cxnSpLocks noChangeShapeType="1"/>
                  <a:stCxn id="156687" idx="6"/>
                  <a:endCxn id="156690" idx="4"/>
                </p:cNvCxnSpPr>
                <p:nvPr/>
              </p:nvCxnSpPr>
              <p:spPr bwMode="auto">
                <a:xfrm flipV="1">
                  <a:off x="3408" y="2784"/>
                  <a:ext cx="1344" cy="480"/>
                </a:xfrm>
                <a:prstGeom prst="curvedConnector2">
                  <a:avLst/>
                </a:prstGeom>
                <a:noFill/>
                <a:ln w="9525">
                  <a:solidFill>
                    <a:schemeClr val="tx1"/>
                  </a:solidFill>
                  <a:round/>
                  <a:headEnd/>
                  <a:tailEnd type="triangle" w="med" len="med"/>
                </a:ln>
                <a:effectLst/>
              </p:spPr>
            </p:cxnSp>
          </p:grpSp>
        </p:grpSp>
        <p:sp>
          <p:nvSpPr>
            <p:cNvPr id="156700" name="AutoShape 28"/>
            <p:cNvSpPr>
              <a:spLocks noChangeArrowheads="1"/>
            </p:cNvSpPr>
            <p:nvPr/>
          </p:nvSpPr>
          <p:spPr bwMode="auto">
            <a:xfrm>
              <a:off x="816" y="2256"/>
              <a:ext cx="480" cy="384"/>
            </a:xfrm>
            <a:prstGeom prst="right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zh-CN" altLang="en-US"/>
            </a:p>
          </p:txBody>
        </p:sp>
      </p:grpSp>
      <p:grpSp>
        <p:nvGrpSpPr>
          <p:cNvPr id="10" name="Group 29"/>
          <p:cNvGrpSpPr>
            <a:grpSpLocks/>
          </p:cNvGrpSpPr>
          <p:nvPr/>
        </p:nvGrpSpPr>
        <p:grpSpPr bwMode="auto">
          <a:xfrm>
            <a:off x="6096000" y="4876802"/>
            <a:ext cx="3486150" cy="968376"/>
            <a:chOff x="1680" y="2256"/>
            <a:chExt cx="3312" cy="1008"/>
          </a:xfrm>
        </p:grpSpPr>
        <p:cxnSp>
          <p:nvCxnSpPr>
            <p:cNvPr id="156702" name="AutoShape 30"/>
            <p:cNvCxnSpPr>
              <a:cxnSpLocks noChangeShapeType="1"/>
              <a:stCxn id="156681" idx="4"/>
              <a:endCxn id="156687" idx="2"/>
            </p:cNvCxnSpPr>
            <p:nvPr/>
          </p:nvCxnSpPr>
          <p:spPr bwMode="auto">
            <a:xfrm rot="16200000" flipH="1">
              <a:off x="2016" y="2352"/>
              <a:ext cx="576" cy="1248"/>
            </a:xfrm>
            <a:prstGeom prst="curvedConnector2">
              <a:avLst/>
            </a:prstGeom>
            <a:noFill/>
            <a:ln w="9525">
              <a:solidFill>
                <a:schemeClr val="tx1"/>
              </a:solidFill>
              <a:round/>
              <a:headEnd/>
              <a:tailEnd type="triangle" w="med" len="med"/>
            </a:ln>
            <a:effectLst/>
          </p:spPr>
        </p:cxnSp>
        <p:cxnSp>
          <p:nvCxnSpPr>
            <p:cNvPr id="156703" name="AutoShape 31"/>
            <p:cNvCxnSpPr>
              <a:cxnSpLocks noChangeShapeType="1"/>
              <a:stCxn id="156689" idx="0"/>
              <a:endCxn id="156690" idx="6"/>
            </p:cNvCxnSpPr>
            <p:nvPr/>
          </p:nvCxnSpPr>
          <p:spPr bwMode="auto">
            <a:xfrm rot="5400000" flipV="1">
              <a:off x="4728" y="2280"/>
              <a:ext cx="288" cy="240"/>
            </a:xfrm>
            <a:prstGeom prst="curvedConnector4">
              <a:avLst>
                <a:gd name="adj1" fmla="val -50000"/>
                <a:gd name="adj2" fmla="val 180000"/>
              </a:avLst>
            </a:prstGeom>
            <a:noFill/>
            <a:ln w="9525">
              <a:solidFill>
                <a:schemeClr val="tx1"/>
              </a:solidFill>
              <a:round/>
              <a:headEnd/>
              <a:tailEnd type="triangle" w="med" len="med"/>
            </a:ln>
            <a:effectLst/>
          </p:spPr>
        </p:cxnSp>
      </p:grpSp>
      <p:sp>
        <p:nvSpPr>
          <p:cNvPr id="156704" name="Text Box 32"/>
          <p:cNvSpPr txBox="1">
            <a:spLocks noChangeArrowheads="1"/>
          </p:cNvSpPr>
          <p:nvPr/>
        </p:nvSpPr>
        <p:spPr bwMode="auto">
          <a:xfrm>
            <a:off x="6842125" y="4918076"/>
            <a:ext cx="354584" cy="461665"/>
          </a:xfrm>
          <a:prstGeom prst="rect">
            <a:avLst/>
          </a:prstGeom>
          <a:noFill/>
          <a:ln w="9525">
            <a:noFill/>
            <a:miter lim="800000"/>
            <a:headEnd/>
            <a:tailEnd/>
          </a:ln>
          <a:effectLst/>
        </p:spPr>
        <p:txBody>
          <a:bodyPr wrap="none">
            <a:spAutoFit/>
          </a:bodyPr>
          <a:lstStyle/>
          <a:p>
            <a:pPr eaLnBrk="1" hangingPunct="1"/>
            <a:r>
              <a:rPr kumimoji="1" lang="en-US" altLang="zh-CN" sz="2400" dirty="0"/>
              <a:t>b</a:t>
            </a:r>
            <a:endParaRPr kumimoji="1" lang="zh-CN" altLang="en-US" sz="2400" dirty="0"/>
          </a:p>
        </p:txBody>
      </p:sp>
      <p:sp>
        <p:nvSpPr>
          <p:cNvPr id="156705" name="Text Box 33"/>
          <p:cNvSpPr txBox="1">
            <a:spLocks noChangeArrowheads="1"/>
          </p:cNvSpPr>
          <p:nvPr/>
        </p:nvSpPr>
        <p:spPr bwMode="auto">
          <a:xfrm>
            <a:off x="9739859" y="4341169"/>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56706" name="Text Box 34"/>
          <p:cNvSpPr txBox="1">
            <a:spLocks noChangeArrowheads="1"/>
          </p:cNvSpPr>
          <p:nvPr/>
        </p:nvSpPr>
        <p:spPr bwMode="auto">
          <a:xfrm>
            <a:off x="9592556" y="4341169"/>
            <a:ext cx="277641" cy="461665"/>
          </a:xfrm>
          <a:prstGeom prst="rect">
            <a:avLst/>
          </a:prstGeom>
          <a:noFill/>
          <a:ln w="9525">
            <a:noFill/>
            <a:miter lim="800000"/>
            <a:headEnd/>
            <a:tailEnd/>
          </a:ln>
          <a:effectLst/>
        </p:spPr>
        <p:txBody>
          <a:bodyPr wrap="none" anchor="ctr">
            <a:spAutoFit/>
          </a:bodyPr>
          <a:lstStyle/>
          <a:p>
            <a:pPr algn="ctr" eaLnBrk="1" hangingPunct="1"/>
            <a:r>
              <a:rPr kumimoji="1" lang="zh-CN" altLang="en-US" sz="2400"/>
              <a:t>,</a:t>
            </a:r>
          </a:p>
        </p:txBody>
      </p:sp>
      <p:sp>
        <p:nvSpPr>
          <p:cNvPr id="156707" name="Text Box 35"/>
          <p:cNvSpPr txBox="1">
            <a:spLocks noChangeArrowheads="1"/>
          </p:cNvSpPr>
          <p:nvPr/>
        </p:nvSpPr>
        <p:spPr bwMode="auto">
          <a:xfrm>
            <a:off x="9439784" y="4341169"/>
            <a:ext cx="354585"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a:t>b</a:t>
            </a:r>
          </a:p>
        </p:txBody>
      </p:sp>
      <p:sp>
        <p:nvSpPr>
          <p:cNvPr id="156708" name="Text Box 36"/>
          <p:cNvSpPr txBox="1">
            <a:spLocks noChangeArrowheads="1"/>
          </p:cNvSpPr>
          <p:nvPr/>
        </p:nvSpPr>
        <p:spPr bwMode="auto">
          <a:xfrm>
            <a:off x="6342609" y="4150669"/>
            <a:ext cx="346570"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a:t>a</a:t>
            </a:r>
          </a:p>
        </p:txBody>
      </p:sp>
      <p:sp>
        <p:nvSpPr>
          <p:cNvPr id="156709" name="Text Box 37"/>
          <p:cNvSpPr txBox="1">
            <a:spLocks noChangeArrowheads="1"/>
          </p:cNvSpPr>
          <p:nvPr/>
        </p:nvSpPr>
        <p:spPr bwMode="auto">
          <a:xfrm>
            <a:off x="8476209" y="4074469"/>
            <a:ext cx="346570" cy="461665"/>
          </a:xfrm>
          <a:prstGeom prst="rect">
            <a:avLst/>
          </a:prstGeom>
          <a:noFill/>
          <a:ln w="9525">
            <a:noFill/>
            <a:miter lim="800000"/>
            <a:headEnd/>
            <a:tailEnd/>
          </a:ln>
          <a:effectLst/>
        </p:spPr>
        <p:txBody>
          <a:bodyPr wrap="none" anchor="ctr">
            <a:spAutoFit/>
          </a:bodyPr>
          <a:lstStyle/>
          <a:p>
            <a:pPr algn="ctr" eaLnBrk="1" hangingPunct="1">
              <a:spcBef>
                <a:spcPct val="50000"/>
              </a:spcBef>
            </a:pPr>
            <a:r>
              <a:rPr kumimoji="1" lang="en-US" altLang="zh-CN" sz="2400" dirty="0"/>
              <a:t>a</a:t>
            </a:r>
          </a:p>
        </p:txBody>
      </p:sp>
      <p:sp>
        <p:nvSpPr>
          <p:cNvPr id="38" name="灯片编号占位符 37"/>
          <p:cNvSpPr>
            <a:spLocks noGrp="1"/>
          </p:cNvSpPr>
          <p:nvPr>
            <p:ph type="sldNum" sz="quarter" idx="12"/>
          </p:nvPr>
        </p:nvSpPr>
        <p:spPr/>
        <p:txBody>
          <a:bodyPr/>
          <a:lstStyle/>
          <a:p>
            <a:fld id="{09A025D1-BAA5-4CF6-A581-2B23F0086B83}" type="slidenum">
              <a:rPr lang="zh-CN" altLang="en-US" smtClean="0"/>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a:t>词法分析程序</a:t>
            </a:r>
          </a:p>
        </p:txBody>
      </p:sp>
      <p:sp>
        <p:nvSpPr>
          <p:cNvPr id="8195" name="Rectangle 3"/>
          <p:cNvSpPr>
            <a:spLocks noGrp="1" noChangeArrowheads="1"/>
          </p:cNvSpPr>
          <p:nvPr>
            <p:ph type="body" idx="1"/>
          </p:nvPr>
        </p:nvSpPr>
        <p:spPr>
          <a:xfrm>
            <a:off x="2207568" y="2017713"/>
            <a:ext cx="8271520" cy="4435623"/>
          </a:xfrm>
        </p:spPr>
        <p:txBody>
          <a:bodyPr/>
          <a:lstStyle/>
          <a:p>
            <a:r>
              <a:rPr lang="zh-CN" altLang="en-US" dirty="0"/>
              <a:t>实现词法分析（</a:t>
            </a:r>
            <a:r>
              <a:rPr lang="en-US" altLang="zh-CN" dirty="0"/>
              <a:t>lexical analysis）</a:t>
            </a:r>
            <a:r>
              <a:rPr lang="zh-CN" altLang="en-US" dirty="0"/>
              <a:t>的程序</a:t>
            </a:r>
          </a:p>
          <a:p>
            <a:pPr lvl="1"/>
            <a:r>
              <a:rPr lang="zh-CN" altLang="en-US" dirty="0"/>
              <a:t>逐个读入源程序字符并按照构词规则切分成一系列单词。      </a:t>
            </a:r>
            <a:endParaRPr lang="en-US" altLang="zh-CN" dirty="0"/>
          </a:p>
          <a:p>
            <a:pPr lvl="1"/>
            <a:r>
              <a:rPr lang="zh-CN" altLang="en-US" dirty="0"/>
              <a:t>单词是语言中具有独立意义的最小单位，包括</a:t>
            </a:r>
            <a:r>
              <a:rPr lang="zh-CN" altLang="en-US" u="sng" dirty="0"/>
              <a:t>保留字、标识符、运算符、标点符号和常量</a:t>
            </a:r>
            <a:r>
              <a:rPr lang="zh-CN" altLang="en-US" dirty="0"/>
              <a:t>等。                                                       </a:t>
            </a:r>
            <a:endParaRPr lang="en-US" altLang="zh-CN" dirty="0"/>
          </a:p>
          <a:p>
            <a:pPr lvl="1"/>
            <a:r>
              <a:rPr lang="zh-CN" altLang="en-US" dirty="0"/>
              <a:t>词法分析是编译过程中的一个阶段，在语法分析前进行 。也可以和语法分析结合在一起作为一遍，由语法分析程序调用词法分析程序来获得当前单词供语法分析使用。</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anim calcmode="lin" valueType="num">
                                      <p:cBhvr additive="base">
                                        <p:cTn id="11"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 calcmode="lin" valueType="num">
                                      <p:cBhvr additive="base">
                                        <p:cTn id="15"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anim calcmode="lin" valueType="num">
                                      <p:cBhvr additive="base">
                                        <p:cTn id="19"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br>
              <a:rPr lang="zh-CN" altLang="en-US" dirty="0">
                <a:solidFill>
                  <a:schemeClr val="bg2"/>
                </a:solidFill>
              </a:rPr>
            </a:br>
            <a:endParaRPr lang="zh-CN" altLang="zh-CN" dirty="0"/>
          </a:p>
        </p:txBody>
      </p:sp>
      <p:sp>
        <p:nvSpPr>
          <p:cNvPr id="68611" name="Rectangle 3"/>
          <p:cNvSpPr>
            <a:spLocks noGrp="1" noChangeArrowheads="1"/>
          </p:cNvSpPr>
          <p:nvPr>
            <p:ph type="body" idx="1"/>
          </p:nvPr>
        </p:nvSpPr>
        <p:spPr>
          <a:xfrm>
            <a:off x="2514600" y="1524000"/>
            <a:ext cx="7772400" cy="4953000"/>
          </a:xfrm>
        </p:spPr>
        <p:txBody>
          <a:bodyPr/>
          <a:lstStyle/>
          <a:p>
            <a:pPr>
              <a:buSzTx/>
              <a:buFont typeface="Monotype Sorts" pitchFamily="2" charset="2"/>
              <a:buNone/>
            </a:pPr>
            <a:r>
              <a:rPr lang="en-US" altLang="zh-CN" dirty="0"/>
              <a:t>DFA M</a:t>
            </a:r>
            <a:r>
              <a:rPr lang="zh-CN" altLang="en-US" dirty="0"/>
              <a:t>所能接受的符</a:t>
            </a:r>
            <a:r>
              <a:rPr lang="zh-CN" altLang="en-US" dirty="0">
                <a:latin typeface="宋体" charset="-122"/>
              </a:rPr>
              <a:t>号</a:t>
            </a:r>
            <a:r>
              <a:rPr lang="zh-CN" altLang="en-US" dirty="0"/>
              <a:t>串的全体记为</a:t>
            </a:r>
            <a:r>
              <a:rPr lang="en-US" altLang="zh-CN" dirty="0"/>
              <a:t>L(M).</a:t>
            </a:r>
          </a:p>
          <a:p>
            <a:pPr>
              <a:buSzTx/>
              <a:buFont typeface="Monotype Sorts" pitchFamily="2" charset="2"/>
              <a:buNone/>
            </a:pPr>
            <a:endParaRPr lang="zh-CN" altLang="en-US" dirty="0"/>
          </a:p>
          <a:p>
            <a:pPr>
              <a:buSzTx/>
              <a:buFont typeface="Monotype Sorts" pitchFamily="2" charset="2"/>
              <a:buNone/>
            </a:pPr>
            <a:r>
              <a:rPr lang="zh-CN" altLang="en-US" dirty="0">
                <a:solidFill>
                  <a:srgbClr val="3333FF"/>
                </a:solidFill>
              </a:rPr>
              <a:t>结论：</a:t>
            </a:r>
          </a:p>
          <a:p>
            <a:pPr lvl="1">
              <a:buFontTx/>
              <a:buNone/>
            </a:pPr>
            <a:r>
              <a:rPr lang="zh-CN" altLang="en-US" dirty="0"/>
              <a:t> </a:t>
            </a:r>
            <a:r>
              <a:rPr lang="zh-CN" altLang="en-US" dirty="0">
                <a:sym typeface="Symbol" pitchFamily="18" charset="2"/>
              </a:rPr>
              <a:t>上一个符</a:t>
            </a:r>
            <a:r>
              <a:rPr lang="zh-CN" altLang="en-US" dirty="0">
                <a:latin typeface="宋体" charset="-122"/>
              </a:rPr>
              <a:t>号</a:t>
            </a:r>
            <a:r>
              <a:rPr lang="zh-CN" altLang="en-US" dirty="0">
                <a:sym typeface="Symbol" pitchFamily="18" charset="2"/>
              </a:rPr>
              <a:t>串集</a:t>
            </a:r>
            <a:r>
              <a:rPr lang="en-US" altLang="zh-CN" dirty="0">
                <a:sym typeface="Symbol" pitchFamily="18" charset="2"/>
              </a:rPr>
              <a:t>V</a:t>
            </a:r>
            <a:r>
              <a:rPr lang="en-US" altLang="zh-CN" baseline="30000" dirty="0">
                <a:sym typeface="Symbol" pitchFamily="18" charset="2"/>
              </a:rPr>
              <a:t></a:t>
            </a:r>
            <a:r>
              <a:rPr lang="zh-CN" altLang="en-US" dirty="0">
                <a:sym typeface="Symbol" pitchFamily="18" charset="2"/>
              </a:rPr>
              <a:t>是正规的，当且仅当存在一个上的确定有穷自动机</a:t>
            </a:r>
            <a:r>
              <a:rPr lang="en-US" altLang="zh-CN" dirty="0">
                <a:sym typeface="Symbol" pitchFamily="18" charset="2"/>
              </a:rPr>
              <a:t>M，</a:t>
            </a:r>
            <a:r>
              <a:rPr lang="zh-CN" altLang="en-US" dirty="0">
                <a:sym typeface="Symbol" pitchFamily="18" charset="2"/>
              </a:rPr>
              <a:t>使得</a:t>
            </a:r>
          </a:p>
          <a:p>
            <a:pPr lvl="1">
              <a:spcBef>
                <a:spcPct val="50000"/>
              </a:spcBef>
              <a:buFontTx/>
              <a:buNone/>
            </a:pPr>
            <a:r>
              <a:rPr lang="en-US" altLang="zh-CN" dirty="0">
                <a:sym typeface="Symbol" pitchFamily="18" charset="2"/>
              </a:rPr>
              <a:t>V=L(M)。</a:t>
            </a:r>
          </a:p>
          <a:p>
            <a:pPr lvl="1">
              <a:spcBef>
                <a:spcPct val="50000"/>
              </a:spcBef>
              <a:buFontTx/>
              <a:buNone/>
            </a:pPr>
            <a:endParaRPr lang="zh-CN" altLang="en-US" dirty="0"/>
          </a:p>
        </p:txBody>
      </p:sp>
      <p:sp>
        <p:nvSpPr>
          <p:cNvPr id="5" name="灯片编号占位符 4"/>
          <p:cNvSpPr>
            <a:spLocks noGrp="1"/>
          </p:cNvSpPr>
          <p:nvPr>
            <p:ph type="sldNum" sz="quarter" idx="12"/>
          </p:nvPr>
        </p:nvSpPr>
        <p:spPr/>
        <p:txBody>
          <a:bodyPr/>
          <a:lstStyle/>
          <a:p>
            <a:fld id="{09A025D1-BAA5-4CF6-A581-2B23F0086B83}" type="slidenum">
              <a:rPr lang="zh-CN" altLang="en-US" smtClean="0"/>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514600" y="457200"/>
            <a:ext cx="7772400" cy="1171600"/>
          </a:xfrm>
        </p:spPr>
        <p:txBody>
          <a:bodyPr/>
          <a:lstStyle/>
          <a:p>
            <a:r>
              <a:rPr lang="en-US" altLang="zh-CN" sz="4000" dirty="0"/>
              <a:t>DFA</a:t>
            </a:r>
            <a:r>
              <a:rPr lang="zh-CN" altLang="en-US" sz="4000" dirty="0"/>
              <a:t>的行为用程序来模拟</a:t>
            </a:r>
            <a:endParaRPr lang="zh-CN" altLang="en-US" dirty="0"/>
          </a:p>
        </p:txBody>
      </p:sp>
      <p:sp>
        <p:nvSpPr>
          <p:cNvPr id="176131" name="Rectangle 3"/>
          <p:cNvSpPr>
            <a:spLocks noGrp="1" noChangeArrowheads="1"/>
          </p:cNvSpPr>
          <p:nvPr>
            <p:ph type="body" idx="1"/>
          </p:nvPr>
        </p:nvSpPr>
        <p:spPr>
          <a:xfrm>
            <a:off x="2362200" y="2060848"/>
            <a:ext cx="7924800" cy="4176464"/>
          </a:xfrm>
        </p:spPr>
        <p:txBody>
          <a:bodyPr/>
          <a:lstStyle/>
          <a:p>
            <a:pPr>
              <a:lnSpc>
                <a:spcPct val="90000"/>
              </a:lnSpc>
              <a:buFont typeface="Monotype Sorts" pitchFamily="2" charset="2"/>
              <a:buNone/>
            </a:pPr>
            <a:r>
              <a:rPr lang="en-US" altLang="zh-CN" sz="2400" dirty="0"/>
              <a:t>DFA M=（</a:t>
            </a:r>
            <a:r>
              <a:rPr lang="en-US" altLang="zh-CN" sz="2400" dirty="0" err="1"/>
              <a:t>K，Σ，f，S，Z</a:t>
            </a:r>
            <a:r>
              <a:rPr lang="en-US" altLang="zh-CN" sz="2400" dirty="0">
                <a:latin typeface="宋体" charset="-122"/>
              </a:rPr>
              <a:t>）</a:t>
            </a:r>
            <a:r>
              <a:rPr lang="zh-CN" altLang="en-US" sz="2400" dirty="0"/>
              <a:t>的行为的模拟程序</a:t>
            </a:r>
          </a:p>
          <a:p>
            <a:pPr lvl="1">
              <a:lnSpc>
                <a:spcPct val="90000"/>
              </a:lnSpc>
            </a:pPr>
            <a:r>
              <a:rPr lang="en-US" altLang="zh-CN" sz="2400" dirty="0"/>
              <a:t>K:=S；</a:t>
            </a:r>
          </a:p>
          <a:p>
            <a:pPr lvl="1">
              <a:lnSpc>
                <a:spcPct val="90000"/>
              </a:lnSpc>
            </a:pPr>
            <a:r>
              <a:rPr lang="en-US" altLang="zh-CN" sz="2400" dirty="0"/>
              <a:t>c:=</a:t>
            </a:r>
            <a:r>
              <a:rPr lang="en-US" altLang="zh-CN" sz="2400" dirty="0" err="1"/>
              <a:t>getchar</a:t>
            </a:r>
            <a:r>
              <a:rPr lang="en-US" altLang="zh-CN" sz="2400" dirty="0"/>
              <a:t>;</a:t>
            </a:r>
          </a:p>
          <a:p>
            <a:pPr lvl="1">
              <a:lnSpc>
                <a:spcPct val="90000"/>
              </a:lnSpc>
            </a:pPr>
            <a:r>
              <a:rPr lang="en-US" altLang="zh-CN" sz="2400" dirty="0"/>
              <a:t>while c&lt;&gt;</a:t>
            </a:r>
            <a:r>
              <a:rPr lang="en-US" altLang="zh-CN" sz="2400" dirty="0" err="1"/>
              <a:t>eof</a:t>
            </a:r>
            <a:r>
              <a:rPr lang="en-US" altLang="zh-CN" sz="2400" dirty="0"/>
              <a:t> do </a:t>
            </a:r>
          </a:p>
          <a:p>
            <a:pPr lvl="1">
              <a:lnSpc>
                <a:spcPct val="90000"/>
              </a:lnSpc>
            </a:pPr>
            <a:r>
              <a:rPr lang="en-US" altLang="zh-CN" sz="2400" dirty="0"/>
              <a:t>    {K:=f(</a:t>
            </a:r>
            <a:r>
              <a:rPr lang="en-US" altLang="zh-CN" sz="2400" dirty="0" err="1"/>
              <a:t>K,c</a:t>
            </a:r>
            <a:r>
              <a:rPr lang="en-US" altLang="zh-CN" sz="2400" dirty="0"/>
              <a:t>);</a:t>
            </a:r>
          </a:p>
          <a:p>
            <a:pPr lvl="1">
              <a:lnSpc>
                <a:spcPct val="90000"/>
              </a:lnSpc>
            </a:pPr>
            <a:r>
              <a:rPr lang="en-US" altLang="zh-CN" sz="2400" dirty="0"/>
              <a:t>      c:=</a:t>
            </a:r>
            <a:r>
              <a:rPr lang="en-US" altLang="zh-CN" sz="2400" dirty="0" err="1"/>
              <a:t>getchar</a:t>
            </a:r>
            <a:r>
              <a:rPr lang="en-US" altLang="zh-CN" sz="2400" dirty="0"/>
              <a:t>;</a:t>
            </a:r>
          </a:p>
          <a:p>
            <a:pPr lvl="1">
              <a:lnSpc>
                <a:spcPct val="90000"/>
              </a:lnSpc>
            </a:pPr>
            <a:r>
              <a:rPr lang="en-US" altLang="zh-CN" sz="2400" dirty="0"/>
              <a:t>    };</a:t>
            </a:r>
          </a:p>
          <a:p>
            <a:pPr lvl="1">
              <a:lnSpc>
                <a:spcPct val="90000"/>
              </a:lnSpc>
            </a:pPr>
            <a:r>
              <a:rPr lang="en-US" altLang="zh-CN" sz="2400" dirty="0"/>
              <a:t>if K is in Z then return (‘yes’)</a:t>
            </a:r>
          </a:p>
          <a:p>
            <a:pPr lvl="1">
              <a:lnSpc>
                <a:spcPct val="90000"/>
              </a:lnSpc>
            </a:pPr>
            <a:r>
              <a:rPr lang="en-US" altLang="zh-CN" sz="2400" dirty="0"/>
              <a:t>                  else return (‘no’)</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sz="2800"/>
              <a:t>DFA                         </a:t>
            </a:r>
            <a:r>
              <a:rPr lang="en-US" altLang="zh-CN" sz="2800">
                <a:latin typeface="Symbol" pitchFamily="18" charset="2"/>
              </a:rPr>
              <a:t>å </a:t>
            </a:r>
            <a:r>
              <a:rPr lang="en-US" altLang="zh-CN" sz="2800"/>
              <a:t>= </a:t>
            </a:r>
            <a:r>
              <a:rPr lang="en-US" altLang="zh-CN" sz="2800">
                <a:latin typeface="Courier" pitchFamily="17" charset="0"/>
              </a:rPr>
              <a:t>{</a:t>
            </a:r>
            <a:r>
              <a:rPr lang="en-US" altLang="zh-CN" sz="2800" u="sng">
                <a:latin typeface="Courier" pitchFamily="17" charset="0"/>
              </a:rPr>
              <a:t>digit</a:t>
            </a:r>
            <a:r>
              <a:rPr lang="en-US" altLang="zh-CN" sz="2800">
                <a:latin typeface="Courier" pitchFamily="17" charset="0"/>
              </a:rPr>
              <a:t>,</a:t>
            </a:r>
            <a:r>
              <a:rPr lang="en-US" altLang="zh-CN" sz="2800" u="sng">
                <a:latin typeface="Courier" pitchFamily="17" charset="0"/>
              </a:rPr>
              <a:t>not digit</a:t>
            </a:r>
            <a:r>
              <a:rPr lang="en-US" altLang="zh-CN" sz="2800">
                <a:latin typeface="Courier" pitchFamily="17" charset="0"/>
              </a:rPr>
              <a:t>}</a:t>
            </a:r>
            <a:br>
              <a:rPr lang="en-US" altLang="zh-CN" sz="2800">
                <a:latin typeface="Courier" pitchFamily="17" charset="0"/>
              </a:rPr>
            </a:br>
            <a:endParaRPr lang="en-US" altLang="zh-CN" sz="2800">
              <a:latin typeface="Courier" pitchFamily="17" charset="0"/>
            </a:endParaRPr>
          </a:p>
        </p:txBody>
      </p:sp>
      <p:pic>
        <p:nvPicPr>
          <p:cNvPr id="183299" name="Picture 3"/>
          <p:cNvPicPr>
            <a:picLocks noGrp="1" noChangeAspect="1" noChangeArrowheads="1"/>
          </p:cNvPicPr>
          <p:nvPr>
            <p:ph type="body" idx="1"/>
          </p:nvPr>
        </p:nvPicPr>
        <p:blipFill>
          <a:blip r:embed="rId2" cstate="print"/>
          <a:srcRect/>
          <a:stretch>
            <a:fillRect/>
          </a:stretch>
        </p:blipFill>
        <p:spPr>
          <a:xfrm>
            <a:off x="2514600" y="1447800"/>
            <a:ext cx="7772400" cy="4495800"/>
          </a:xfrm>
        </p:spPr>
      </p:pic>
      <p:sp>
        <p:nvSpPr>
          <p:cNvPr id="4" name="灯片编号占位符 3"/>
          <p:cNvSpPr>
            <a:spLocks noGrp="1"/>
          </p:cNvSpPr>
          <p:nvPr>
            <p:ph type="sldNum" sz="quarter" idx="12"/>
          </p:nvPr>
        </p:nvSpPr>
        <p:spPr/>
        <p:txBody>
          <a:bodyPr/>
          <a:lstStyle/>
          <a:p>
            <a:fld id="{09A025D1-BAA5-4CF6-A581-2B23F0086B83}" type="slidenum">
              <a:rPr lang="zh-CN" altLang="en-US" smtClean="0"/>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711625" y="188641"/>
            <a:ext cx="7793037" cy="1462087"/>
          </a:xfrm>
        </p:spPr>
        <p:txBody>
          <a:bodyPr/>
          <a:lstStyle/>
          <a:p>
            <a:r>
              <a:rPr lang="zh-CN" altLang="en-US" sz="3200"/>
              <a:t>不确定的有穷自动机</a:t>
            </a:r>
            <a:r>
              <a:rPr lang="en-US" altLang="zh-CN" sz="3200"/>
              <a:t>NFA</a:t>
            </a:r>
          </a:p>
        </p:txBody>
      </p:sp>
      <p:sp>
        <p:nvSpPr>
          <p:cNvPr id="72707" name="Rectangle 3"/>
          <p:cNvSpPr>
            <a:spLocks noGrp="1" noChangeArrowheads="1"/>
          </p:cNvSpPr>
          <p:nvPr>
            <p:ph type="body" idx="1"/>
          </p:nvPr>
        </p:nvSpPr>
        <p:spPr/>
        <p:txBody>
          <a:bodyPr/>
          <a:lstStyle/>
          <a:p>
            <a:pPr>
              <a:buSzTx/>
              <a:buFont typeface="Monotype Sorts" pitchFamily="2" charset="2"/>
              <a:buNone/>
            </a:pPr>
            <a:r>
              <a:rPr lang="zh-CN" altLang="en-US" dirty="0"/>
              <a:t>定义</a:t>
            </a:r>
          </a:p>
          <a:p>
            <a:pPr lvl="1">
              <a:buFontTx/>
              <a:buNone/>
            </a:pPr>
            <a:r>
              <a:rPr lang="en-US" altLang="zh-CN" sz="2400" dirty="0"/>
              <a:t>NFA M</a:t>
            </a:r>
            <a:r>
              <a:rPr lang="en-US" altLang="zh-CN" dirty="0"/>
              <a:t>=</a:t>
            </a:r>
            <a:r>
              <a:rPr lang="en-US" altLang="zh-CN" dirty="0">
                <a:sym typeface="Symbol" pitchFamily="18" charset="2"/>
              </a:rPr>
              <a:t>K，，</a:t>
            </a:r>
            <a:r>
              <a:rPr lang="en-US" altLang="zh-CN" dirty="0" err="1">
                <a:sym typeface="Symbol" pitchFamily="18" charset="2"/>
              </a:rPr>
              <a:t>f，S，Z</a:t>
            </a:r>
            <a:r>
              <a:rPr lang="en-US" altLang="zh-CN" dirty="0">
                <a:sym typeface="Symbol" pitchFamily="18" charset="2"/>
              </a:rPr>
              <a:t>，</a:t>
            </a:r>
            <a:r>
              <a:rPr lang="zh-CN" altLang="en-US" dirty="0">
                <a:sym typeface="Symbol" pitchFamily="18" charset="2"/>
              </a:rPr>
              <a:t>其中</a:t>
            </a:r>
            <a:r>
              <a:rPr lang="en-US" altLang="zh-CN" dirty="0">
                <a:sym typeface="Symbol" pitchFamily="18" charset="2"/>
              </a:rPr>
              <a:t>K</a:t>
            </a:r>
            <a:r>
              <a:rPr lang="zh-CN" altLang="en-US" dirty="0">
                <a:sym typeface="Symbol" pitchFamily="18" charset="2"/>
              </a:rPr>
              <a:t>为状态的有穷非空集， </a:t>
            </a:r>
            <a:r>
              <a:rPr lang="zh-CN" altLang="zh-CN" dirty="0">
                <a:sym typeface="Symbol" pitchFamily="18" charset="2"/>
              </a:rPr>
              <a:t></a:t>
            </a:r>
            <a:r>
              <a:rPr lang="zh-CN" altLang="en-US" dirty="0">
                <a:sym typeface="Symbol" pitchFamily="18" charset="2"/>
              </a:rPr>
              <a:t> 为有穷输入字母表，</a:t>
            </a:r>
            <a:r>
              <a:rPr lang="en-US" altLang="zh-CN" dirty="0">
                <a:sym typeface="Symbol" pitchFamily="18" charset="2"/>
              </a:rPr>
              <a:t>f</a:t>
            </a:r>
            <a:r>
              <a:rPr lang="zh-CN" altLang="en-US" dirty="0">
                <a:sym typeface="Symbol" pitchFamily="18" charset="2"/>
              </a:rPr>
              <a:t>为</a:t>
            </a:r>
            <a:r>
              <a:rPr lang="en-US" altLang="zh-CN" dirty="0">
                <a:sym typeface="Symbol" pitchFamily="18" charset="2"/>
              </a:rPr>
              <a:t>K * </a:t>
            </a:r>
            <a:r>
              <a:rPr lang="zh-CN" altLang="en-US" dirty="0">
                <a:sym typeface="Symbol" pitchFamily="18" charset="2"/>
              </a:rPr>
              <a:t>到</a:t>
            </a:r>
            <a:r>
              <a:rPr lang="en-US" altLang="zh-CN" dirty="0">
                <a:sym typeface="Symbol" pitchFamily="18" charset="2"/>
              </a:rPr>
              <a:t>K</a:t>
            </a:r>
            <a:r>
              <a:rPr lang="zh-CN" altLang="en-US" dirty="0">
                <a:sym typeface="Symbol" pitchFamily="18" charset="2"/>
              </a:rPr>
              <a:t>的子集（2 </a:t>
            </a:r>
            <a:r>
              <a:rPr lang="en-US" altLang="zh-CN" baseline="30000" dirty="0">
                <a:sym typeface="Symbol" pitchFamily="18" charset="2"/>
              </a:rPr>
              <a:t>K</a:t>
            </a:r>
            <a:r>
              <a:rPr lang="en-US" altLang="zh-CN" dirty="0">
                <a:sym typeface="Symbol" pitchFamily="18" charset="2"/>
              </a:rPr>
              <a:t>）</a:t>
            </a:r>
            <a:r>
              <a:rPr lang="zh-CN" altLang="en-US" dirty="0">
                <a:sym typeface="Symbol" pitchFamily="18" charset="2"/>
              </a:rPr>
              <a:t>的一种映射，</a:t>
            </a:r>
            <a:r>
              <a:rPr lang="en-US" altLang="zh-CN" dirty="0">
                <a:sym typeface="Symbol" pitchFamily="18" charset="2"/>
              </a:rPr>
              <a:t>SK</a:t>
            </a:r>
            <a:r>
              <a:rPr lang="zh-CN" altLang="en-US" dirty="0">
                <a:sym typeface="Symbol" pitchFamily="18" charset="2"/>
              </a:rPr>
              <a:t>是初始状态集，</a:t>
            </a:r>
            <a:r>
              <a:rPr lang="en-US" altLang="zh-CN" dirty="0">
                <a:sym typeface="Symbol" pitchFamily="18" charset="2"/>
              </a:rPr>
              <a:t>Z K</a:t>
            </a:r>
            <a:r>
              <a:rPr lang="zh-CN" altLang="en-US" dirty="0">
                <a:sym typeface="Symbol" pitchFamily="18" charset="2"/>
              </a:rPr>
              <a:t>为终止状态集.</a:t>
            </a:r>
            <a:endParaRPr lang="en-US" altLang="zh-CN" dirty="0">
              <a:sym typeface="Symbol" pitchFamily="18" charset="2"/>
            </a:endParaRPr>
          </a:p>
          <a:p>
            <a:pPr lvl="1">
              <a:buFontTx/>
              <a:buNone/>
            </a:pPr>
            <a:r>
              <a:rPr lang="zh-CN" altLang="en-US" dirty="0">
                <a:sym typeface="Symbol" pitchFamily="18" charset="2"/>
              </a:rPr>
              <a:t>其中：</a:t>
            </a:r>
            <a:endParaRPr lang="en-US" altLang="zh-CN" dirty="0">
              <a:sym typeface="Symbol" pitchFamily="18" charset="2"/>
            </a:endParaRPr>
          </a:p>
          <a:p>
            <a:pPr lvl="2">
              <a:buFontTx/>
              <a:buNone/>
            </a:pPr>
            <a:r>
              <a:rPr lang="en-US" altLang="zh-CN" sz="2800" dirty="0">
                <a:sym typeface="Symbol" pitchFamily="18" charset="2"/>
              </a:rPr>
              <a:t>*</a:t>
            </a:r>
            <a:r>
              <a:rPr lang="zh-CN" altLang="en-US" sz="2800" dirty="0">
                <a:sym typeface="Symbol" pitchFamily="18" charset="2"/>
              </a:rPr>
              <a:t>包含；</a:t>
            </a:r>
            <a:endParaRPr lang="en-US" altLang="zh-CN" sz="2800" dirty="0">
              <a:sym typeface="Symbol" pitchFamily="18" charset="2"/>
            </a:endParaRPr>
          </a:p>
          <a:p>
            <a:pPr lvl="2">
              <a:buFontTx/>
              <a:buNone/>
            </a:pPr>
            <a:r>
              <a:rPr lang="zh-CN" altLang="en-US" sz="2800" dirty="0">
                <a:sym typeface="Symbol" pitchFamily="18" charset="2"/>
              </a:rPr>
              <a:t>2 </a:t>
            </a:r>
            <a:r>
              <a:rPr lang="en-US" altLang="zh-CN" sz="2800" baseline="30000" dirty="0">
                <a:sym typeface="Symbol" pitchFamily="18" charset="2"/>
              </a:rPr>
              <a:t>K</a:t>
            </a:r>
            <a:r>
              <a:rPr lang="zh-CN" altLang="en-US" sz="2800" dirty="0">
                <a:sym typeface="Symbol" pitchFamily="18" charset="2"/>
              </a:rPr>
              <a:t>为</a:t>
            </a:r>
            <a:r>
              <a:rPr lang="en-US" altLang="zh-CN" sz="2800" dirty="0">
                <a:sym typeface="Symbol" pitchFamily="18" charset="2"/>
              </a:rPr>
              <a:t>K</a:t>
            </a:r>
            <a:r>
              <a:rPr lang="zh-CN" altLang="en-US" sz="2800" dirty="0">
                <a:sym typeface="Symbol" pitchFamily="18" charset="2"/>
              </a:rPr>
              <a:t>的幂集</a:t>
            </a:r>
            <a:r>
              <a:rPr lang="zh-CN" altLang="en-US" dirty="0">
                <a:sym typeface="Symbol" pitchFamily="18" charset="2"/>
              </a:rPr>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2667000" y="457200"/>
            <a:ext cx="7620000" cy="1243608"/>
          </a:xfrm>
        </p:spPr>
        <p:txBody>
          <a:bodyPr/>
          <a:lstStyle/>
          <a:p>
            <a:r>
              <a:rPr lang="zh-CN" altLang="en-US" dirty="0">
                <a:sym typeface="Symbol" pitchFamily="18" charset="2"/>
              </a:rPr>
              <a:t>例子 </a:t>
            </a:r>
            <a:endParaRPr lang="zh-CN" altLang="en-US" dirty="0"/>
          </a:p>
        </p:txBody>
      </p:sp>
      <p:sp>
        <p:nvSpPr>
          <p:cNvPr id="151555" name="Rectangle 3"/>
          <p:cNvSpPr>
            <a:spLocks noGrp="1" noChangeArrowheads="1"/>
          </p:cNvSpPr>
          <p:nvPr>
            <p:ph type="body" idx="1"/>
          </p:nvPr>
        </p:nvSpPr>
        <p:spPr>
          <a:xfrm>
            <a:off x="2438400" y="1916832"/>
            <a:ext cx="7848600" cy="4026768"/>
          </a:xfrm>
        </p:spPr>
        <p:txBody>
          <a:bodyPr/>
          <a:lstStyle/>
          <a:p>
            <a:pPr lvl="1">
              <a:buFontTx/>
              <a:buNone/>
            </a:pPr>
            <a:endParaRPr lang="zh-CN" altLang="en-US" sz="2400" dirty="0">
              <a:sym typeface="Symbol" pitchFamily="18" charset="2"/>
            </a:endParaRPr>
          </a:p>
          <a:p>
            <a:pPr lvl="1">
              <a:buFontTx/>
              <a:buNone/>
            </a:pPr>
            <a:r>
              <a:rPr lang="en-US" altLang="zh-CN" sz="2400" dirty="0">
                <a:sym typeface="Symbol" pitchFamily="18" charset="2"/>
              </a:rPr>
              <a:t>NFA M=（{S，P，Z}，{0，1}，f，{S，P}，{Z}）</a:t>
            </a:r>
          </a:p>
          <a:p>
            <a:pPr lvl="1">
              <a:buFontTx/>
              <a:buNone/>
            </a:pPr>
            <a:r>
              <a:rPr lang="zh-CN" altLang="en-US" sz="2400" dirty="0">
                <a:sym typeface="Symbol" pitchFamily="18" charset="2"/>
              </a:rPr>
              <a:t>其中 </a:t>
            </a:r>
          </a:p>
          <a:p>
            <a:pPr lvl="1">
              <a:buFontTx/>
              <a:buNone/>
            </a:pPr>
            <a:r>
              <a:rPr lang="zh-CN" altLang="en-US" sz="2400" dirty="0">
                <a:sym typeface="Symbol" pitchFamily="18" charset="2"/>
              </a:rPr>
              <a:t> </a:t>
            </a:r>
            <a:r>
              <a:rPr lang="en-US" altLang="zh-CN" sz="2400" dirty="0">
                <a:sym typeface="Symbol" pitchFamily="18" charset="2"/>
              </a:rPr>
              <a:t>f（S，0）={P}</a:t>
            </a:r>
          </a:p>
          <a:p>
            <a:pPr lvl="1">
              <a:buFontTx/>
              <a:buNone/>
            </a:pPr>
            <a:r>
              <a:rPr lang="en-US" altLang="zh-CN" sz="2400" dirty="0"/>
              <a:t>f（S，1）={S，Z} </a:t>
            </a:r>
          </a:p>
          <a:p>
            <a:pPr lvl="1">
              <a:buFontTx/>
              <a:buNone/>
            </a:pPr>
            <a:r>
              <a:rPr lang="en-US" altLang="zh-CN" sz="2400" dirty="0"/>
              <a:t>f（P，1）={Z}</a:t>
            </a:r>
          </a:p>
          <a:p>
            <a:pPr lvl="1">
              <a:buFontTx/>
              <a:buNone/>
            </a:pPr>
            <a:r>
              <a:rPr lang="en-US" altLang="zh-CN" sz="2400" dirty="0"/>
              <a:t>f（Z，0）={P}</a:t>
            </a:r>
          </a:p>
          <a:p>
            <a:pPr lvl="1">
              <a:buFontTx/>
              <a:buNone/>
            </a:pPr>
            <a:r>
              <a:rPr lang="en-US" altLang="zh-CN" sz="2400" dirty="0"/>
              <a:t>f（Z，1）={P}</a:t>
            </a:r>
            <a:endParaRPr lang="en-US" altLang="zh-CN" sz="2400" dirty="0">
              <a:sym typeface="Symbol" pitchFamily="18" charset="2"/>
            </a:endParaRPr>
          </a:p>
          <a:p>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br>
              <a:rPr lang="zh-CN" altLang="en-US">
                <a:sym typeface="Symbol" pitchFamily="18" charset="2"/>
              </a:rPr>
            </a:br>
            <a:endParaRPr lang="zh-CN" altLang="en-US"/>
          </a:p>
        </p:txBody>
      </p:sp>
      <p:sp>
        <p:nvSpPr>
          <p:cNvPr id="73731" name="Rectangle 3"/>
          <p:cNvSpPr>
            <a:spLocks noGrp="1" noChangeArrowheads="1"/>
          </p:cNvSpPr>
          <p:nvPr>
            <p:ph type="body" idx="1"/>
          </p:nvPr>
        </p:nvSpPr>
        <p:spPr/>
        <p:txBody>
          <a:bodyPr/>
          <a:lstStyle/>
          <a:p>
            <a:pPr>
              <a:buFont typeface="Monotype Sorts" pitchFamily="2" charset="2"/>
              <a:buNone/>
            </a:pPr>
            <a:r>
              <a:rPr lang="zh-CN" altLang="en-US"/>
              <a:t>状态图表示</a:t>
            </a:r>
          </a:p>
          <a:p>
            <a:pPr lvl="1"/>
            <a:endParaRPr lang="zh-CN" altLang="en-US"/>
          </a:p>
        </p:txBody>
      </p:sp>
      <p:grpSp>
        <p:nvGrpSpPr>
          <p:cNvPr id="2" name="Group 7"/>
          <p:cNvGrpSpPr>
            <a:grpSpLocks/>
          </p:cNvGrpSpPr>
          <p:nvPr/>
        </p:nvGrpSpPr>
        <p:grpSpPr bwMode="auto">
          <a:xfrm>
            <a:off x="3124200" y="3124200"/>
            <a:ext cx="4191000" cy="1905000"/>
            <a:chOff x="912" y="2784"/>
            <a:chExt cx="2640" cy="1200"/>
          </a:xfrm>
        </p:grpSpPr>
        <p:sp>
          <p:nvSpPr>
            <p:cNvPr id="73736" name="Oval 8"/>
            <p:cNvSpPr>
              <a:spLocks noChangeArrowheads="1"/>
            </p:cNvSpPr>
            <p:nvPr/>
          </p:nvSpPr>
          <p:spPr bwMode="auto">
            <a:xfrm>
              <a:off x="1200" y="297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S</a:t>
              </a:r>
            </a:p>
          </p:txBody>
        </p:sp>
        <p:sp>
          <p:nvSpPr>
            <p:cNvPr id="73737" name="Oval 9"/>
            <p:cNvSpPr>
              <a:spLocks noChangeArrowheads="1"/>
            </p:cNvSpPr>
            <p:nvPr/>
          </p:nvSpPr>
          <p:spPr bwMode="auto">
            <a:xfrm>
              <a:off x="2160" y="364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P</a:t>
              </a:r>
            </a:p>
          </p:txBody>
        </p:sp>
        <p:sp>
          <p:nvSpPr>
            <p:cNvPr id="73738" name="Oval 10"/>
            <p:cNvSpPr>
              <a:spLocks noChangeArrowheads="1"/>
            </p:cNvSpPr>
            <p:nvPr/>
          </p:nvSpPr>
          <p:spPr bwMode="auto">
            <a:xfrm>
              <a:off x="3216" y="3120"/>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Z</a:t>
              </a:r>
            </a:p>
          </p:txBody>
        </p:sp>
        <p:cxnSp>
          <p:nvCxnSpPr>
            <p:cNvPr id="73739" name="AutoShape 11"/>
            <p:cNvCxnSpPr>
              <a:cxnSpLocks noChangeShapeType="1"/>
              <a:stCxn id="73736" idx="2"/>
              <a:endCxn id="73736" idx="0"/>
            </p:cNvCxnSpPr>
            <p:nvPr/>
          </p:nvCxnSpPr>
          <p:spPr bwMode="auto">
            <a:xfrm rot="10800000" flipH="1">
              <a:off x="1200" y="2976"/>
              <a:ext cx="168" cy="168"/>
            </a:xfrm>
            <a:prstGeom prst="curvedConnector4">
              <a:avLst>
                <a:gd name="adj1" fmla="val -85713"/>
                <a:gd name="adj2" fmla="val 185713"/>
              </a:avLst>
            </a:prstGeom>
            <a:noFill/>
            <a:ln w="9525">
              <a:solidFill>
                <a:schemeClr val="tx1"/>
              </a:solidFill>
              <a:round/>
              <a:headEnd/>
              <a:tailEnd type="triangle" w="med" len="med"/>
            </a:ln>
            <a:effectLst/>
          </p:spPr>
        </p:cxnSp>
        <p:cxnSp>
          <p:nvCxnSpPr>
            <p:cNvPr id="73740" name="AutoShape 12"/>
            <p:cNvCxnSpPr>
              <a:cxnSpLocks noChangeShapeType="1"/>
              <a:stCxn id="73736" idx="3"/>
              <a:endCxn id="73737" idx="2"/>
            </p:cNvCxnSpPr>
            <p:nvPr/>
          </p:nvCxnSpPr>
          <p:spPr bwMode="auto">
            <a:xfrm rot="16200000" flipH="1">
              <a:off x="1428" y="3084"/>
              <a:ext cx="553" cy="911"/>
            </a:xfrm>
            <a:prstGeom prst="curvedConnector2">
              <a:avLst/>
            </a:prstGeom>
            <a:noFill/>
            <a:ln w="9525">
              <a:solidFill>
                <a:schemeClr val="tx1"/>
              </a:solidFill>
              <a:round/>
              <a:headEnd/>
              <a:tailEnd type="triangle" w="med" len="med"/>
            </a:ln>
            <a:effectLst/>
          </p:spPr>
        </p:cxnSp>
        <p:sp>
          <p:nvSpPr>
            <p:cNvPr id="73741" name="Text Box 13"/>
            <p:cNvSpPr txBox="1">
              <a:spLocks noChangeArrowheads="1"/>
            </p:cNvSpPr>
            <p:nvPr/>
          </p:nvSpPr>
          <p:spPr bwMode="auto">
            <a:xfrm>
              <a:off x="1392" y="3600"/>
              <a:ext cx="222" cy="291"/>
            </a:xfrm>
            <a:prstGeom prst="rect">
              <a:avLst/>
            </a:prstGeom>
            <a:noFill/>
            <a:ln w="9525">
              <a:noFill/>
              <a:miter lim="800000"/>
              <a:headEnd/>
              <a:tailEnd/>
            </a:ln>
            <a:effectLst/>
          </p:spPr>
          <p:txBody>
            <a:bodyPr wrap="none">
              <a:spAutoFit/>
            </a:bodyPr>
            <a:lstStyle/>
            <a:p>
              <a:pPr eaLnBrk="1" hangingPunct="1"/>
              <a:r>
                <a:rPr kumimoji="1" lang="zh-CN" altLang="en-US" sz="2400"/>
                <a:t>0</a:t>
              </a:r>
            </a:p>
          </p:txBody>
        </p:sp>
        <p:cxnSp>
          <p:nvCxnSpPr>
            <p:cNvPr id="73742" name="AutoShape 14"/>
            <p:cNvCxnSpPr>
              <a:cxnSpLocks noChangeShapeType="1"/>
              <a:stCxn id="73738" idx="2"/>
              <a:endCxn id="73737" idx="7"/>
            </p:cNvCxnSpPr>
            <p:nvPr/>
          </p:nvCxnSpPr>
          <p:spPr bwMode="auto">
            <a:xfrm rot="10800000" flipV="1">
              <a:off x="2447" y="3288"/>
              <a:ext cx="769" cy="409"/>
            </a:xfrm>
            <a:prstGeom prst="curvedConnector2">
              <a:avLst/>
            </a:prstGeom>
            <a:noFill/>
            <a:ln w="9525">
              <a:solidFill>
                <a:schemeClr val="tx1"/>
              </a:solidFill>
              <a:round/>
              <a:headEnd/>
              <a:tailEnd type="triangle" w="med" len="med"/>
            </a:ln>
            <a:effectLst/>
          </p:spPr>
        </p:cxnSp>
        <p:cxnSp>
          <p:nvCxnSpPr>
            <p:cNvPr id="73743" name="AutoShape 15"/>
            <p:cNvCxnSpPr>
              <a:cxnSpLocks noChangeShapeType="1"/>
              <a:stCxn id="73737" idx="6"/>
              <a:endCxn id="73738" idx="3"/>
            </p:cNvCxnSpPr>
            <p:nvPr/>
          </p:nvCxnSpPr>
          <p:spPr bwMode="auto">
            <a:xfrm flipV="1">
              <a:off x="2496" y="3407"/>
              <a:ext cx="769" cy="409"/>
            </a:xfrm>
            <a:prstGeom prst="curvedConnector2">
              <a:avLst/>
            </a:prstGeom>
            <a:noFill/>
            <a:ln w="9525">
              <a:solidFill>
                <a:schemeClr val="tx1"/>
              </a:solidFill>
              <a:round/>
              <a:headEnd/>
              <a:tailEnd type="triangle" w="med" len="med"/>
            </a:ln>
            <a:effectLst/>
          </p:spPr>
        </p:cxnSp>
        <p:sp>
          <p:nvSpPr>
            <p:cNvPr id="73744" name="Text Box 16"/>
            <p:cNvSpPr txBox="1">
              <a:spLocks noChangeArrowheads="1"/>
            </p:cNvSpPr>
            <p:nvPr/>
          </p:nvSpPr>
          <p:spPr bwMode="auto">
            <a:xfrm>
              <a:off x="2352" y="3168"/>
              <a:ext cx="387" cy="291"/>
            </a:xfrm>
            <a:prstGeom prst="rect">
              <a:avLst/>
            </a:prstGeom>
            <a:noFill/>
            <a:ln w="9525">
              <a:noFill/>
              <a:miter lim="800000"/>
              <a:headEnd/>
              <a:tailEnd/>
            </a:ln>
            <a:effectLst/>
          </p:spPr>
          <p:txBody>
            <a:bodyPr wrap="none">
              <a:spAutoFit/>
            </a:bodyPr>
            <a:lstStyle/>
            <a:p>
              <a:pPr eaLnBrk="1" hangingPunct="1"/>
              <a:r>
                <a:rPr kumimoji="1" lang="zh-CN" altLang="en-US" sz="2400"/>
                <a:t>0,1</a:t>
              </a:r>
            </a:p>
          </p:txBody>
        </p:sp>
        <p:sp>
          <p:nvSpPr>
            <p:cNvPr id="73745" name="Text Box 17"/>
            <p:cNvSpPr txBox="1">
              <a:spLocks noChangeArrowheads="1"/>
            </p:cNvSpPr>
            <p:nvPr/>
          </p:nvSpPr>
          <p:spPr bwMode="auto">
            <a:xfrm>
              <a:off x="912" y="2976"/>
              <a:ext cx="222" cy="291"/>
            </a:xfrm>
            <a:prstGeom prst="rect">
              <a:avLst/>
            </a:prstGeom>
            <a:noFill/>
            <a:ln w="9525">
              <a:noFill/>
              <a:miter lim="800000"/>
              <a:headEnd/>
              <a:tailEnd/>
            </a:ln>
            <a:effectLst/>
          </p:spPr>
          <p:txBody>
            <a:bodyPr wrap="none">
              <a:spAutoFit/>
            </a:bodyPr>
            <a:lstStyle/>
            <a:p>
              <a:pPr eaLnBrk="1" hangingPunct="1"/>
              <a:r>
                <a:rPr kumimoji="1" lang="zh-CN" altLang="en-US" sz="2400"/>
                <a:t>1</a:t>
              </a:r>
            </a:p>
          </p:txBody>
        </p:sp>
        <p:sp>
          <p:nvSpPr>
            <p:cNvPr id="73746" name="Text Box 18"/>
            <p:cNvSpPr txBox="1">
              <a:spLocks noChangeArrowheads="1"/>
            </p:cNvSpPr>
            <p:nvPr/>
          </p:nvSpPr>
          <p:spPr bwMode="auto">
            <a:xfrm>
              <a:off x="2880" y="3648"/>
              <a:ext cx="222" cy="291"/>
            </a:xfrm>
            <a:prstGeom prst="rect">
              <a:avLst/>
            </a:prstGeom>
            <a:noFill/>
            <a:ln w="9525">
              <a:noFill/>
              <a:miter lim="800000"/>
              <a:headEnd/>
              <a:tailEnd/>
            </a:ln>
            <a:effectLst/>
          </p:spPr>
          <p:txBody>
            <a:bodyPr wrap="none">
              <a:spAutoFit/>
            </a:bodyPr>
            <a:lstStyle/>
            <a:p>
              <a:pPr eaLnBrk="1" hangingPunct="1"/>
              <a:r>
                <a:rPr kumimoji="1" lang="zh-CN" altLang="en-US" sz="2400"/>
                <a:t>1</a:t>
              </a:r>
            </a:p>
          </p:txBody>
        </p:sp>
        <p:cxnSp>
          <p:nvCxnSpPr>
            <p:cNvPr id="73747" name="AutoShape 19"/>
            <p:cNvCxnSpPr>
              <a:cxnSpLocks noChangeShapeType="1"/>
              <a:stCxn id="73736" idx="7"/>
              <a:endCxn id="73738" idx="1"/>
            </p:cNvCxnSpPr>
            <p:nvPr/>
          </p:nvCxnSpPr>
          <p:spPr bwMode="auto">
            <a:xfrm rot="5400000" flipV="1">
              <a:off x="2304" y="2208"/>
              <a:ext cx="144" cy="1778"/>
            </a:xfrm>
            <a:prstGeom prst="curvedConnector3">
              <a:avLst>
                <a:gd name="adj1" fmla="val -134028"/>
              </a:avLst>
            </a:prstGeom>
            <a:noFill/>
            <a:ln w="9525">
              <a:solidFill>
                <a:schemeClr val="tx1"/>
              </a:solidFill>
              <a:round/>
              <a:headEnd/>
              <a:tailEnd type="triangle" w="med" len="med"/>
            </a:ln>
            <a:effectLst/>
          </p:spPr>
        </p:cxnSp>
        <p:sp>
          <p:nvSpPr>
            <p:cNvPr id="73748" name="Text Box 20"/>
            <p:cNvSpPr txBox="1">
              <a:spLocks noChangeArrowheads="1"/>
            </p:cNvSpPr>
            <p:nvPr/>
          </p:nvSpPr>
          <p:spPr bwMode="auto">
            <a:xfrm>
              <a:off x="2016" y="2784"/>
              <a:ext cx="222" cy="291"/>
            </a:xfrm>
            <a:prstGeom prst="rect">
              <a:avLst/>
            </a:prstGeom>
            <a:noFill/>
            <a:ln w="9525">
              <a:noFill/>
              <a:miter lim="800000"/>
              <a:headEnd/>
              <a:tailEnd/>
            </a:ln>
            <a:effectLst/>
          </p:spPr>
          <p:txBody>
            <a:bodyPr wrap="none">
              <a:spAutoFit/>
            </a:bodyPr>
            <a:lstStyle/>
            <a:p>
              <a:pPr eaLnBrk="1" hangingPunct="1"/>
              <a:r>
                <a:rPr kumimoji="1" lang="zh-CN" altLang="en-US" sz="2400"/>
                <a:t>1</a:t>
              </a:r>
            </a:p>
          </p:txBody>
        </p:sp>
      </p:grpSp>
      <p:sp>
        <p:nvSpPr>
          <p:cNvPr id="73749" name="Oval 21"/>
          <p:cNvSpPr>
            <a:spLocks noChangeArrowheads="1"/>
          </p:cNvSpPr>
          <p:nvPr/>
        </p:nvSpPr>
        <p:spPr bwMode="auto">
          <a:xfrm>
            <a:off x="6858000" y="3733800"/>
            <a:ext cx="381000" cy="381000"/>
          </a:xfrm>
          <a:prstGeom prst="ellipse">
            <a:avLst/>
          </a:prstGeom>
          <a:noFill/>
          <a:ln w="9525">
            <a:solidFill>
              <a:schemeClr val="tx1"/>
            </a:solidFill>
            <a:round/>
            <a:headEnd/>
            <a:tailEnd/>
          </a:ln>
          <a:effectLst/>
        </p:spPr>
        <p:txBody>
          <a:bodyPr wrap="none" anchor="ctr"/>
          <a:lstStyle/>
          <a:p>
            <a:endParaRPr lang="zh-CN" altLang="en-US"/>
          </a:p>
        </p:txBody>
      </p:sp>
      <p:sp>
        <p:nvSpPr>
          <p:cNvPr id="73750" name="AutoShape 22"/>
          <p:cNvSpPr>
            <a:spLocks noChangeArrowheads="1"/>
          </p:cNvSpPr>
          <p:nvPr/>
        </p:nvSpPr>
        <p:spPr bwMode="auto">
          <a:xfrm>
            <a:off x="2819400" y="3733801"/>
            <a:ext cx="609600" cy="257175"/>
          </a:xfrm>
          <a:prstGeom prst="rightArrow">
            <a:avLst>
              <a:gd name="adj1" fmla="val 50000"/>
              <a:gd name="adj2" fmla="val 59259"/>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3751" name="AutoShape 23"/>
          <p:cNvSpPr>
            <a:spLocks noChangeArrowheads="1"/>
          </p:cNvSpPr>
          <p:nvPr/>
        </p:nvSpPr>
        <p:spPr bwMode="auto">
          <a:xfrm>
            <a:off x="4495800" y="4876801"/>
            <a:ext cx="609600" cy="257175"/>
          </a:xfrm>
          <a:prstGeom prst="rightArrow">
            <a:avLst>
              <a:gd name="adj1" fmla="val 50000"/>
              <a:gd name="adj2" fmla="val 59259"/>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1" name="灯片编号占位符 20"/>
          <p:cNvSpPr>
            <a:spLocks noGrp="1"/>
          </p:cNvSpPr>
          <p:nvPr>
            <p:ph type="sldNum" sz="quarter" idx="12"/>
          </p:nvPr>
        </p:nvSpPr>
        <p:spPr/>
        <p:txBody>
          <a:bodyPr/>
          <a:lstStyle/>
          <a:p>
            <a:fld id="{09A025D1-BAA5-4CF6-A581-2B23F0086B83}" type="slidenum">
              <a:rPr lang="zh-CN" altLang="en-US" smtClean="0"/>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矩阵表示</a:t>
            </a:r>
          </a:p>
        </p:txBody>
      </p:sp>
      <p:sp>
        <p:nvSpPr>
          <p:cNvPr id="74755" name="Rectangle 3"/>
          <p:cNvSpPr>
            <a:spLocks noGrp="1" noChangeArrowheads="1"/>
          </p:cNvSpPr>
          <p:nvPr>
            <p:ph type="body" idx="1"/>
          </p:nvPr>
        </p:nvSpPr>
        <p:spPr>
          <a:xfrm>
            <a:off x="2706688" y="1844825"/>
            <a:ext cx="7772400" cy="4287689"/>
          </a:xfrm>
        </p:spPr>
        <p:txBody>
          <a:bodyPr/>
          <a:lstStyle/>
          <a:p>
            <a:pPr>
              <a:buFont typeface="Monotype Sorts" pitchFamily="2" charset="2"/>
              <a:buNone/>
            </a:pPr>
            <a:r>
              <a:rPr lang="zh-CN" altLang="en-US" dirty="0"/>
              <a:t>矩阵表示</a:t>
            </a:r>
            <a:endParaRPr lang="en-US" altLang="zh-CN" dirty="0"/>
          </a:p>
          <a:p>
            <a:pPr>
              <a:buFont typeface="Monotype Sorts" pitchFamily="2" charset="2"/>
              <a:buNone/>
            </a:pPr>
            <a:endParaRPr lang="zh-CN" altLang="en-US" dirty="0"/>
          </a:p>
          <a:p>
            <a:pPr lvl="1"/>
            <a:endParaRPr lang="zh-CN" altLang="en-US" dirty="0"/>
          </a:p>
        </p:txBody>
      </p:sp>
      <p:graphicFrame>
        <p:nvGraphicFramePr>
          <p:cNvPr id="74756" name="Object 4"/>
          <p:cNvGraphicFramePr>
            <a:graphicFrameLocks noChangeAspect="1"/>
          </p:cNvGraphicFramePr>
          <p:nvPr/>
        </p:nvGraphicFramePr>
        <p:xfrm>
          <a:off x="3048000" y="2438401"/>
          <a:ext cx="4648200" cy="1382713"/>
        </p:xfrm>
        <a:graphic>
          <a:graphicData uri="http://schemas.openxmlformats.org/presentationml/2006/ole">
            <mc:AlternateContent xmlns:mc="http://schemas.openxmlformats.org/markup-compatibility/2006">
              <mc:Choice xmlns:v="urn:schemas-microsoft-com:vml" Requires="v">
                <p:oleObj name="工作表" r:id="rId2" imgW="2684520" imgH="800280" progId="">
                  <p:embed/>
                </p:oleObj>
              </mc:Choice>
              <mc:Fallback>
                <p:oleObj name="工作表" r:id="rId2" imgW="2684520" imgH="80028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438401"/>
                        <a:ext cx="4648200" cy="138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7924800" y="2895600"/>
            <a:ext cx="1524000" cy="609600"/>
            <a:chOff x="2016" y="3360"/>
            <a:chExt cx="960" cy="384"/>
          </a:xfrm>
        </p:grpSpPr>
        <p:sp>
          <p:nvSpPr>
            <p:cNvPr id="74758" name="Text Box 6"/>
            <p:cNvSpPr txBox="1">
              <a:spLocks noChangeArrowheads="1"/>
            </p:cNvSpPr>
            <p:nvPr/>
          </p:nvSpPr>
          <p:spPr bwMode="auto">
            <a:xfrm>
              <a:off x="2054" y="3360"/>
              <a:ext cx="692" cy="288"/>
            </a:xfrm>
            <a:prstGeom prst="rect">
              <a:avLst/>
            </a:prstGeom>
            <a:noFill/>
            <a:ln w="9525">
              <a:noFill/>
              <a:miter lim="800000"/>
              <a:headEnd/>
              <a:tailEnd/>
            </a:ln>
            <a:effectLst/>
          </p:spPr>
          <p:txBody>
            <a:bodyPr wrap="none">
              <a:spAutoFit/>
            </a:bodyPr>
            <a:lstStyle/>
            <a:p>
              <a:pPr eaLnBrk="1" hangingPunct="1"/>
              <a:r>
                <a:rPr kumimoji="1" lang="zh-CN" altLang="en-US" sz="2400"/>
                <a:t>简化为</a:t>
              </a:r>
            </a:p>
          </p:txBody>
        </p:sp>
        <p:sp>
          <p:nvSpPr>
            <p:cNvPr id="74759" name="AutoShape 7"/>
            <p:cNvSpPr>
              <a:spLocks noChangeArrowheads="1"/>
            </p:cNvSpPr>
            <p:nvPr/>
          </p:nvSpPr>
          <p:spPr bwMode="auto">
            <a:xfrm>
              <a:off x="2016" y="3600"/>
              <a:ext cx="960" cy="144"/>
            </a:xfrm>
            <a:prstGeom prst="rightArrow">
              <a:avLst>
                <a:gd name="adj1" fmla="val 50000"/>
                <a:gd name="adj2" fmla="val 166667"/>
              </a:avLst>
            </a:prstGeom>
            <a:solidFill>
              <a:schemeClr val="accent1"/>
            </a:solidFill>
            <a:ln w="9525">
              <a:solidFill>
                <a:schemeClr val="tx1"/>
              </a:solidFill>
              <a:miter lim="800000"/>
              <a:headEnd/>
              <a:tailEnd/>
            </a:ln>
            <a:effectLst/>
          </p:spPr>
          <p:txBody>
            <a:bodyPr wrap="none" anchor="ctr"/>
            <a:lstStyle/>
            <a:p>
              <a:endParaRPr lang="zh-CN" altLang="en-US"/>
            </a:p>
          </p:txBody>
        </p:sp>
      </p:grpSp>
      <p:graphicFrame>
        <p:nvGraphicFramePr>
          <p:cNvPr id="74760" name="Object 8"/>
          <p:cNvGraphicFramePr>
            <a:graphicFrameLocks noChangeAspect="1"/>
          </p:cNvGraphicFramePr>
          <p:nvPr/>
        </p:nvGraphicFramePr>
        <p:xfrm>
          <a:off x="4572000" y="4572001"/>
          <a:ext cx="4648200" cy="1382713"/>
        </p:xfrm>
        <a:graphic>
          <a:graphicData uri="http://schemas.openxmlformats.org/presentationml/2006/ole">
            <mc:AlternateContent xmlns:mc="http://schemas.openxmlformats.org/markup-compatibility/2006">
              <mc:Choice xmlns:v="urn:schemas-microsoft-com:vml" Requires="v">
                <p:oleObj name="工作表" r:id="rId4" imgW="2684520" imgH="800280" progId="">
                  <p:embed/>
                </p:oleObj>
              </mc:Choice>
              <mc:Fallback>
                <p:oleObj name="工作表" r:id="rId4" imgW="2684520" imgH="80028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72001"/>
                        <a:ext cx="4648200" cy="138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8"/>
          <p:cNvSpPr>
            <a:spLocks noGrp="1"/>
          </p:cNvSpPr>
          <p:nvPr>
            <p:ph type="sldNum" sz="quarter" idx="12"/>
          </p:nvPr>
        </p:nvSpPr>
        <p:spPr/>
        <p:txBody>
          <a:bodyPr/>
          <a:lstStyle/>
          <a:p>
            <a:fld id="{09A025D1-BAA5-4CF6-A581-2B23F0086B83}" type="slidenum">
              <a:rPr lang="zh-CN" altLang="en-US" smtClean="0"/>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sz="3600"/>
              <a:t>具有</a:t>
            </a:r>
            <a:r>
              <a:rPr lang="zh-CN" altLang="en-US" sz="3600">
                <a:sym typeface="Symbol" pitchFamily="18" charset="2"/>
              </a:rPr>
              <a:t></a:t>
            </a:r>
            <a:r>
              <a:rPr lang="zh-CN" altLang="en-US" sz="3600"/>
              <a:t>转移的不确定的有穷自动机</a:t>
            </a:r>
            <a:endParaRPr lang="zh-CN" altLang="en-US" sz="3600">
              <a:sym typeface="Symbol" pitchFamily="18" charset="2"/>
            </a:endParaRPr>
          </a:p>
        </p:txBody>
      </p:sp>
      <p:sp>
        <p:nvSpPr>
          <p:cNvPr id="185347" name="Rectangle 3"/>
          <p:cNvSpPr>
            <a:spLocks noGrp="1" noChangeArrowheads="1"/>
          </p:cNvSpPr>
          <p:nvPr>
            <p:ph type="body" idx="1"/>
          </p:nvPr>
        </p:nvSpPr>
        <p:spPr>
          <a:xfrm>
            <a:off x="2514600" y="1828800"/>
            <a:ext cx="7772400" cy="4336504"/>
          </a:xfrm>
        </p:spPr>
        <p:txBody>
          <a:bodyPr/>
          <a:lstStyle/>
          <a:p>
            <a:pPr>
              <a:buFont typeface="Monotype Sorts" pitchFamily="2" charset="2"/>
              <a:buNone/>
            </a:pPr>
            <a:endParaRPr lang="zh-CN" altLang="en-US" dirty="0"/>
          </a:p>
          <a:p>
            <a:pPr>
              <a:buFont typeface="Monotype Sorts" pitchFamily="2" charset="2"/>
              <a:buNone/>
            </a:pPr>
            <a:r>
              <a:rPr lang="en-US" altLang="zh-CN" dirty="0">
                <a:sym typeface="Symbol" pitchFamily="18" charset="2"/>
              </a:rPr>
              <a:t>f</a:t>
            </a:r>
            <a:r>
              <a:rPr lang="zh-CN" altLang="en-US" dirty="0">
                <a:sym typeface="Symbol" pitchFamily="18" charset="2"/>
              </a:rPr>
              <a:t>为</a:t>
            </a:r>
            <a:r>
              <a:rPr lang="en-US" altLang="zh-CN" dirty="0">
                <a:sym typeface="Symbol" pitchFamily="18" charset="2"/>
              </a:rPr>
              <a:t>K * </a:t>
            </a:r>
            <a:r>
              <a:rPr lang="zh-CN" altLang="en-US" dirty="0">
                <a:sym typeface="Symbol" pitchFamily="18" charset="2"/>
              </a:rPr>
              <a:t>到</a:t>
            </a:r>
            <a:r>
              <a:rPr lang="en-US" altLang="zh-CN" dirty="0">
                <a:sym typeface="Symbol" pitchFamily="18" charset="2"/>
              </a:rPr>
              <a:t>K</a:t>
            </a:r>
            <a:r>
              <a:rPr lang="zh-CN" altLang="en-US" dirty="0">
                <a:sym typeface="Symbol" pitchFamily="18" charset="2"/>
              </a:rPr>
              <a:t>的子集（2 </a:t>
            </a:r>
            <a:r>
              <a:rPr lang="en-US" altLang="zh-CN" baseline="30000" dirty="0">
                <a:sym typeface="Symbol" pitchFamily="18" charset="2"/>
              </a:rPr>
              <a:t>K</a:t>
            </a:r>
            <a:r>
              <a:rPr lang="en-US" altLang="zh-CN" dirty="0">
                <a:sym typeface="Symbol" pitchFamily="18" charset="2"/>
              </a:rPr>
              <a:t>）</a:t>
            </a:r>
            <a:r>
              <a:rPr lang="zh-CN" altLang="en-US" dirty="0">
                <a:sym typeface="Symbol" pitchFamily="18" charset="2"/>
              </a:rPr>
              <a:t>的一种映射</a:t>
            </a:r>
            <a:endParaRPr lang="zh-CN" altLang="en-US" dirty="0"/>
          </a:p>
        </p:txBody>
      </p:sp>
      <p:grpSp>
        <p:nvGrpSpPr>
          <p:cNvPr id="26" name="组合 25"/>
          <p:cNvGrpSpPr/>
          <p:nvPr/>
        </p:nvGrpSpPr>
        <p:grpSpPr>
          <a:xfrm>
            <a:off x="4079777" y="3498777"/>
            <a:ext cx="3317875" cy="919479"/>
            <a:chOff x="2743200" y="4722168"/>
            <a:chExt cx="3317875" cy="919479"/>
          </a:xfrm>
        </p:grpSpPr>
        <p:sp>
          <p:nvSpPr>
            <p:cNvPr id="185351" name="Oval 7"/>
            <p:cNvSpPr>
              <a:spLocks noChangeArrowheads="1"/>
            </p:cNvSpPr>
            <p:nvPr/>
          </p:nvSpPr>
          <p:spPr bwMode="auto">
            <a:xfrm>
              <a:off x="3200400" y="5257800"/>
              <a:ext cx="498475" cy="3635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dirty="0"/>
                <a:t>1</a:t>
              </a:r>
            </a:p>
          </p:txBody>
        </p:sp>
        <p:sp>
          <p:nvSpPr>
            <p:cNvPr id="185352" name="Oval 8"/>
            <p:cNvSpPr>
              <a:spLocks noChangeArrowheads="1"/>
            </p:cNvSpPr>
            <p:nvPr/>
          </p:nvSpPr>
          <p:spPr bwMode="auto">
            <a:xfrm>
              <a:off x="4343400" y="5257800"/>
              <a:ext cx="496888" cy="3635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2</a:t>
              </a:r>
            </a:p>
          </p:txBody>
        </p:sp>
        <p:cxnSp>
          <p:nvCxnSpPr>
            <p:cNvPr id="185353" name="AutoShape 9"/>
            <p:cNvCxnSpPr>
              <a:cxnSpLocks noChangeShapeType="1"/>
              <a:stCxn id="185351" idx="6"/>
              <a:endCxn id="185352" idx="2"/>
            </p:cNvCxnSpPr>
            <p:nvPr/>
          </p:nvCxnSpPr>
          <p:spPr bwMode="auto">
            <a:xfrm>
              <a:off x="3698875" y="5440363"/>
              <a:ext cx="644525" cy="0"/>
            </a:xfrm>
            <a:prstGeom prst="straightConnector1">
              <a:avLst/>
            </a:prstGeom>
            <a:noFill/>
            <a:ln w="9525">
              <a:solidFill>
                <a:schemeClr val="tx1"/>
              </a:solidFill>
              <a:round/>
              <a:headEnd/>
              <a:tailEnd type="triangle" w="med" len="med"/>
            </a:ln>
            <a:effectLst/>
          </p:spPr>
        </p:cxnSp>
        <p:sp>
          <p:nvSpPr>
            <p:cNvPr id="185354" name="Text Box 10"/>
            <p:cNvSpPr txBox="1">
              <a:spLocks noChangeArrowheads="1"/>
            </p:cNvSpPr>
            <p:nvPr/>
          </p:nvSpPr>
          <p:spPr bwMode="auto">
            <a:xfrm>
              <a:off x="3886200" y="5029200"/>
              <a:ext cx="317500" cy="457200"/>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85355" name="Text Box 11"/>
            <p:cNvSpPr txBox="1">
              <a:spLocks noChangeArrowheads="1"/>
            </p:cNvSpPr>
            <p:nvPr/>
          </p:nvSpPr>
          <p:spPr bwMode="auto">
            <a:xfrm>
              <a:off x="5119464" y="5012432"/>
              <a:ext cx="317500" cy="457200"/>
            </a:xfrm>
            <a:prstGeom prst="rect">
              <a:avLst/>
            </a:prstGeom>
            <a:noFill/>
            <a:ln w="9525">
              <a:noFill/>
              <a:miter lim="800000"/>
              <a:headEnd/>
              <a:tailEnd/>
            </a:ln>
            <a:effectLst/>
          </p:spPr>
          <p:txBody>
            <a:bodyPr wrap="none" anchor="ctr">
              <a:spAutoFit/>
            </a:bodyPr>
            <a:lstStyle/>
            <a:p>
              <a:pPr algn="ctr" eaLnBrk="1" hangingPunct="1"/>
              <a:r>
                <a:rPr kumimoji="1" lang="zh-CN" altLang="en-US" sz="2400" dirty="0">
                  <a:sym typeface="Symbol" pitchFamily="18" charset="2"/>
                </a:rPr>
                <a:t></a:t>
              </a:r>
              <a:endParaRPr kumimoji="1" lang="zh-CN" altLang="en-US" sz="2400" dirty="0"/>
            </a:p>
          </p:txBody>
        </p:sp>
        <p:grpSp>
          <p:nvGrpSpPr>
            <p:cNvPr id="3" name="Group 12"/>
            <p:cNvGrpSpPr>
              <a:grpSpLocks/>
            </p:cNvGrpSpPr>
            <p:nvPr/>
          </p:nvGrpSpPr>
          <p:grpSpPr bwMode="auto">
            <a:xfrm>
              <a:off x="5562600" y="5179704"/>
              <a:ext cx="498475" cy="461943"/>
              <a:chOff x="4032" y="2350"/>
              <a:chExt cx="384" cy="487"/>
            </a:xfrm>
          </p:grpSpPr>
          <p:grpSp>
            <p:nvGrpSpPr>
              <p:cNvPr id="4" name="Group 13"/>
              <p:cNvGrpSpPr>
                <a:grpSpLocks/>
              </p:cNvGrpSpPr>
              <p:nvPr/>
            </p:nvGrpSpPr>
            <p:grpSpPr bwMode="auto">
              <a:xfrm>
                <a:off x="4032" y="2400"/>
                <a:ext cx="384" cy="384"/>
                <a:chOff x="2928" y="1440"/>
                <a:chExt cx="384" cy="384"/>
              </a:xfrm>
            </p:grpSpPr>
            <p:sp>
              <p:nvSpPr>
                <p:cNvPr id="185358"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5359"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5360" name="Text Box 16"/>
              <p:cNvSpPr txBox="1">
                <a:spLocks noChangeArrowheads="1"/>
              </p:cNvSpPr>
              <p:nvPr/>
            </p:nvSpPr>
            <p:spPr bwMode="auto">
              <a:xfrm>
                <a:off x="4099" y="2350"/>
                <a:ext cx="272" cy="487"/>
              </a:xfrm>
              <a:prstGeom prst="rect">
                <a:avLst/>
              </a:prstGeom>
              <a:noFill/>
              <a:ln w="9525">
                <a:noFill/>
                <a:miter lim="800000"/>
                <a:headEnd/>
                <a:tailEnd/>
              </a:ln>
              <a:effectLst/>
            </p:spPr>
            <p:txBody>
              <a:bodyPr wrap="none" anchor="ctr">
                <a:spAutoFit/>
              </a:bodyPr>
              <a:lstStyle/>
              <a:p>
                <a:pPr algn="ctr" eaLnBrk="1" hangingPunct="1"/>
                <a:r>
                  <a:rPr kumimoji="1" lang="zh-CN" altLang="en-US" sz="2400"/>
                  <a:t>3</a:t>
                </a:r>
              </a:p>
            </p:txBody>
          </p:sp>
        </p:grpSp>
        <p:sp>
          <p:nvSpPr>
            <p:cNvPr id="185361" name="AutoShape 17"/>
            <p:cNvSpPr>
              <a:spLocks noChangeArrowheads="1"/>
            </p:cNvSpPr>
            <p:nvPr/>
          </p:nvSpPr>
          <p:spPr bwMode="auto">
            <a:xfrm>
              <a:off x="2743200" y="5257800"/>
              <a:ext cx="381000" cy="3810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85362" name="Freeform 18"/>
            <p:cNvSpPr>
              <a:spLocks/>
            </p:cNvSpPr>
            <p:nvPr/>
          </p:nvSpPr>
          <p:spPr bwMode="auto">
            <a:xfrm>
              <a:off x="3276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185363" name="Freeform 19"/>
            <p:cNvSpPr>
              <a:spLocks/>
            </p:cNvSpPr>
            <p:nvPr/>
          </p:nvSpPr>
          <p:spPr bwMode="auto">
            <a:xfrm>
              <a:off x="4419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185364" name="Freeform 20"/>
            <p:cNvSpPr>
              <a:spLocks/>
            </p:cNvSpPr>
            <p:nvPr/>
          </p:nvSpPr>
          <p:spPr bwMode="auto">
            <a:xfrm>
              <a:off x="5562600" y="5105400"/>
              <a:ext cx="414338" cy="211138"/>
            </a:xfrm>
            <a:custGeom>
              <a:avLst/>
              <a:gdLst/>
              <a:ahLst/>
              <a:cxnLst>
                <a:cxn ang="0">
                  <a:pos x="0" y="133"/>
                </a:cxn>
                <a:cxn ang="0">
                  <a:pos x="89" y="0"/>
                </a:cxn>
                <a:cxn ang="0">
                  <a:pos x="189" y="11"/>
                </a:cxn>
                <a:cxn ang="0">
                  <a:pos x="222" y="122"/>
                </a:cxn>
              </a:cxnLst>
              <a:rect l="0" t="0" r="r" b="b"/>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185365" name="Line 21"/>
            <p:cNvSpPr>
              <a:spLocks noChangeShapeType="1"/>
            </p:cNvSpPr>
            <p:nvPr/>
          </p:nvSpPr>
          <p:spPr bwMode="auto">
            <a:xfrm>
              <a:off x="4876800" y="5410200"/>
              <a:ext cx="685800" cy="0"/>
            </a:xfrm>
            <a:prstGeom prst="line">
              <a:avLst/>
            </a:prstGeom>
            <a:noFill/>
            <a:ln w="9525">
              <a:solidFill>
                <a:schemeClr val="tx1"/>
              </a:solidFill>
              <a:round/>
              <a:headEnd/>
              <a:tailEnd type="triangle" w="med" len="med"/>
            </a:ln>
            <a:effectLst/>
          </p:spPr>
          <p:txBody>
            <a:bodyPr wrap="none" anchor="ctr"/>
            <a:lstStyle/>
            <a:p>
              <a:endParaRPr lang="zh-CN" altLang="en-US"/>
            </a:p>
          </p:txBody>
        </p:sp>
        <p:cxnSp>
          <p:nvCxnSpPr>
            <p:cNvPr id="185366" name="AutoShape 22"/>
            <p:cNvCxnSpPr>
              <a:cxnSpLocks noChangeShapeType="1"/>
            </p:cNvCxnSpPr>
            <p:nvPr/>
          </p:nvCxnSpPr>
          <p:spPr bwMode="auto">
            <a:xfrm>
              <a:off x="4800600" y="5410200"/>
              <a:ext cx="857250" cy="0"/>
            </a:xfrm>
            <a:prstGeom prst="straightConnector1">
              <a:avLst/>
            </a:prstGeom>
            <a:noFill/>
            <a:ln w="9525">
              <a:solidFill>
                <a:schemeClr val="tx1"/>
              </a:solidFill>
              <a:round/>
              <a:headEnd/>
              <a:tailEnd type="triangle" w="med" len="med"/>
            </a:ln>
            <a:effectLst/>
          </p:spPr>
        </p:cxnSp>
        <p:sp>
          <p:nvSpPr>
            <p:cNvPr id="185367" name="Text Box 23"/>
            <p:cNvSpPr txBox="1">
              <a:spLocks noChangeArrowheads="1"/>
            </p:cNvSpPr>
            <p:nvPr/>
          </p:nvSpPr>
          <p:spPr bwMode="auto">
            <a:xfrm>
              <a:off x="3305523" y="4722168"/>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dirty="0"/>
                <a:t>a</a:t>
              </a:r>
            </a:p>
          </p:txBody>
        </p:sp>
        <p:sp>
          <p:nvSpPr>
            <p:cNvPr id="185368" name="Text Box 24"/>
            <p:cNvSpPr txBox="1">
              <a:spLocks noChangeArrowheads="1"/>
            </p:cNvSpPr>
            <p:nvPr/>
          </p:nvSpPr>
          <p:spPr bwMode="auto">
            <a:xfrm>
              <a:off x="4401058" y="4722168"/>
              <a:ext cx="354585"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85369" name="Text Box 25"/>
            <p:cNvSpPr txBox="1">
              <a:spLocks noChangeArrowheads="1"/>
            </p:cNvSpPr>
            <p:nvPr/>
          </p:nvSpPr>
          <p:spPr bwMode="auto">
            <a:xfrm>
              <a:off x="5558477" y="4722168"/>
              <a:ext cx="327334"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c</a:t>
              </a:r>
            </a:p>
          </p:txBody>
        </p:sp>
      </p:grpSp>
      <p:sp>
        <p:nvSpPr>
          <p:cNvPr id="24" name="灯片编号占位符 23"/>
          <p:cNvSpPr>
            <a:spLocks noGrp="1"/>
          </p:cNvSpPr>
          <p:nvPr>
            <p:ph type="sldNum" sz="quarter" idx="12"/>
          </p:nvPr>
        </p:nvSpPr>
        <p:spPr/>
        <p:txBody>
          <a:bodyPr/>
          <a:lstStyle/>
          <a:p>
            <a:fld id="{09A025D1-BAA5-4CF6-A581-2B23F0086B83}" type="slidenum">
              <a:rPr lang="zh-CN" altLang="en-US" smtClean="0"/>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sz="3200" dirty="0"/>
              <a:t>有如下定理:</a:t>
            </a:r>
            <a:br>
              <a:rPr lang="en-US" altLang="zh-CN" sz="3200" dirty="0"/>
            </a:br>
            <a:endParaRPr lang="zh-CN" altLang="en-US" sz="3200" dirty="0"/>
          </a:p>
        </p:txBody>
      </p:sp>
      <p:sp>
        <p:nvSpPr>
          <p:cNvPr id="186371" name="Rectangle 3"/>
          <p:cNvSpPr>
            <a:spLocks noGrp="1" noChangeArrowheads="1"/>
          </p:cNvSpPr>
          <p:nvPr>
            <p:ph type="body" idx="1"/>
          </p:nvPr>
        </p:nvSpPr>
        <p:spPr>
          <a:xfrm>
            <a:off x="2438400" y="1447800"/>
            <a:ext cx="8001000" cy="1405136"/>
          </a:xfrm>
        </p:spPr>
        <p:txBody>
          <a:bodyPr/>
          <a:lstStyle/>
          <a:p>
            <a:pPr marL="0" lvl="1" indent="358775">
              <a:buNone/>
            </a:pPr>
            <a:r>
              <a:rPr lang="zh-CN" altLang="en-US" dirty="0"/>
              <a:t> 对任何一个具有</a:t>
            </a:r>
            <a:r>
              <a:rPr lang="zh-CN" altLang="en-US" dirty="0">
                <a:sym typeface="Symbol" pitchFamily="18" charset="2"/>
              </a:rPr>
              <a:t></a:t>
            </a:r>
            <a:r>
              <a:rPr lang="zh-CN" altLang="en-US" dirty="0"/>
              <a:t>转移的不确定的有穷自动机</a:t>
            </a:r>
            <a:r>
              <a:rPr lang="en-US" altLang="zh-CN" dirty="0"/>
              <a:t>NFA  N，</a:t>
            </a:r>
            <a:r>
              <a:rPr lang="zh-CN" altLang="en-US" dirty="0"/>
              <a:t>一定存在一个不具有</a:t>
            </a:r>
            <a:r>
              <a:rPr lang="zh-CN" altLang="en-US" dirty="0">
                <a:sym typeface="Symbol" pitchFamily="18" charset="2"/>
              </a:rPr>
              <a:t></a:t>
            </a:r>
            <a:r>
              <a:rPr lang="zh-CN" altLang="en-US" dirty="0"/>
              <a:t>转移的不确定的有穷自动机</a:t>
            </a:r>
            <a:r>
              <a:rPr lang="en-US" altLang="zh-CN" dirty="0"/>
              <a:t>NFA </a:t>
            </a:r>
            <a:r>
              <a:rPr lang="zh-CN" altLang="en-US" dirty="0"/>
              <a:t>Ｍ ，使得</a:t>
            </a:r>
            <a:r>
              <a:rPr lang="en-US" altLang="zh-CN" dirty="0"/>
              <a:t>L(M)=L(N)。</a:t>
            </a:r>
            <a:endParaRPr lang="zh-CN" altLang="zh-CN" dirty="0"/>
          </a:p>
          <a:p>
            <a:pPr>
              <a:buFont typeface="Monotype Sorts" pitchFamily="2" charset="2"/>
              <a:buNone/>
            </a:pPr>
            <a:endParaRPr lang="zh-CN" altLang="en-US" dirty="0"/>
          </a:p>
        </p:txBody>
      </p:sp>
      <p:grpSp>
        <p:nvGrpSpPr>
          <p:cNvPr id="36" name="组合 35"/>
          <p:cNvGrpSpPr/>
          <p:nvPr/>
        </p:nvGrpSpPr>
        <p:grpSpPr>
          <a:xfrm>
            <a:off x="4930131" y="3570785"/>
            <a:ext cx="2775352" cy="3052465"/>
            <a:chOff x="1205459" y="3579168"/>
            <a:chExt cx="2775352" cy="3052465"/>
          </a:xfrm>
        </p:grpSpPr>
        <p:sp>
          <p:nvSpPr>
            <p:cNvPr id="186372" name="Oval 4"/>
            <p:cNvSpPr>
              <a:spLocks noChangeArrowheads="1"/>
            </p:cNvSpPr>
            <p:nvPr/>
          </p:nvSpPr>
          <p:spPr bwMode="auto">
            <a:xfrm>
              <a:off x="3276600" y="4114800"/>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zh-CN" sz="2400"/>
                <a:t>2</a:t>
              </a:r>
            </a:p>
          </p:txBody>
        </p:sp>
        <p:cxnSp>
          <p:nvCxnSpPr>
            <p:cNvPr id="186373" name="AutoShape 5"/>
            <p:cNvCxnSpPr>
              <a:cxnSpLocks noChangeShapeType="1"/>
            </p:cNvCxnSpPr>
            <p:nvPr/>
          </p:nvCxnSpPr>
          <p:spPr bwMode="auto">
            <a:xfrm rot="16200000">
              <a:off x="2294731" y="4129882"/>
              <a:ext cx="625475" cy="1252538"/>
            </a:xfrm>
            <a:prstGeom prst="curvedConnector2">
              <a:avLst/>
            </a:prstGeom>
            <a:noFill/>
            <a:ln w="9525">
              <a:solidFill>
                <a:schemeClr val="tx1"/>
              </a:solidFill>
              <a:round/>
              <a:headEnd/>
              <a:tailEnd type="triangle" w="med" len="med"/>
            </a:ln>
            <a:effectLst/>
          </p:spPr>
        </p:cxnSp>
        <p:cxnSp>
          <p:nvCxnSpPr>
            <p:cNvPr id="186374" name="AutoShape 6"/>
            <p:cNvCxnSpPr>
              <a:cxnSpLocks noChangeShapeType="1"/>
              <a:endCxn id="186372" idx="3"/>
            </p:cNvCxnSpPr>
            <p:nvPr/>
          </p:nvCxnSpPr>
          <p:spPr bwMode="auto">
            <a:xfrm flipV="1">
              <a:off x="2249488" y="4619625"/>
              <a:ext cx="1127125" cy="400050"/>
            </a:xfrm>
            <a:prstGeom prst="curvedConnector2">
              <a:avLst/>
            </a:prstGeom>
            <a:noFill/>
            <a:ln w="9525">
              <a:solidFill>
                <a:schemeClr val="tx1"/>
              </a:solidFill>
              <a:round/>
              <a:headEnd/>
              <a:tailEnd type="triangle" w="med" len="med"/>
            </a:ln>
            <a:effectLst/>
          </p:spPr>
        </p:cxnSp>
        <p:sp>
          <p:nvSpPr>
            <p:cNvPr id="186375" name="Text Box 7"/>
            <p:cNvSpPr txBox="1">
              <a:spLocks noChangeArrowheads="1"/>
            </p:cNvSpPr>
            <p:nvPr/>
          </p:nvSpPr>
          <p:spPr bwMode="auto">
            <a:xfrm>
              <a:off x="2140497" y="4212580"/>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86376" name="Text Box 8"/>
            <p:cNvSpPr txBox="1">
              <a:spLocks noChangeArrowheads="1"/>
            </p:cNvSpPr>
            <p:nvPr/>
          </p:nvSpPr>
          <p:spPr bwMode="auto">
            <a:xfrm>
              <a:off x="3653477" y="4949974"/>
              <a:ext cx="327334"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c</a:t>
              </a:r>
            </a:p>
          </p:txBody>
        </p:sp>
        <p:sp>
          <p:nvSpPr>
            <p:cNvPr id="186377" name="Text Box 9"/>
            <p:cNvSpPr txBox="1">
              <a:spLocks noChangeArrowheads="1"/>
            </p:cNvSpPr>
            <p:nvPr/>
          </p:nvSpPr>
          <p:spPr bwMode="auto">
            <a:xfrm>
              <a:off x="2388108" y="5939780"/>
              <a:ext cx="354585"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86378" name="Text Box 10"/>
            <p:cNvSpPr txBox="1">
              <a:spLocks noChangeArrowheads="1"/>
            </p:cNvSpPr>
            <p:nvPr/>
          </p:nvSpPr>
          <p:spPr bwMode="auto">
            <a:xfrm>
              <a:off x="3191383" y="5026174"/>
              <a:ext cx="354585"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cxnSp>
          <p:nvCxnSpPr>
            <p:cNvPr id="186379" name="AutoShape 11"/>
            <p:cNvCxnSpPr>
              <a:cxnSpLocks noChangeShapeType="1"/>
            </p:cNvCxnSpPr>
            <p:nvPr/>
          </p:nvCxnSpPr>
          <p:spPr bwMode="auto">
            <a:xfrm rot="10800000" flipH="1">
              <a:off x="1752600" y="5049838"/>
              <a:ext cx="93663" cy="193675"/>
            </a:xfrm>
            <a:prstGeom prst="curvedConnector4">
              <a:avLst>
                <a:gd name="adj1" fmla="val -244069"/>
                <a:gd name="adj2" fmla="val 259838"/>
              </a:avLst>
            </a:prstGeom>
            <a:noFill/>
            <a:ln w="9525">
              <a:solidFill>
                <a:schemeClr val="tx1"/>
              </a:solidFill>
              <a:round/>
              <a:headEnd/>
              <a:tailEnd type="triangle" w="med" len="med"/>
            </a:ln>
            <a:effectLst/>
          </p:spPr>
        </p:cxnSp>
        <p:cxnSp>
          <p:nvCxnSpPr>
            <p:cNvPr id="186380" name="AutoShape 12"/>
            <p:cNvCxnSpPr>
              <a:cxnSpLocks noChangeShapeType="1"/>
            </p:cNvCxnSpPr>
            <p:nvPr/>
          </p:nvCxnSpPr>
          <p:spPr bwMode="auto">
            <a:xfrm rot="16200000" flipH="1">
              <a:off x="3594894" y="5777706"/>
              <a:ext cx="1588" cy="485775"/>
            </a:xfrm>
            <a:prstGeom prst="curvedConnector3">
              <a:avLst>
                <a:gd name="adj1" fmla="val 20700000"/>
              </a:avLst>
            </a:prstGeom>
            <a:noFill/>
            <a:ln w="9525">
              <a:solidFill>
                <a:schemeClr val="tx1"/>
              </a:solidFill>
              <a:round/>
              <a:headEnd/>
              <a:tailEnd type="triangle" w="med" len="med"/>
            </a:ln>
            <a:effectLst/>
          </p:spPr>
        </p:cxnSp>
        <p:cxnSp>
          <p:nvCxnSpPr>
            <p:cNvPr id="186381" name="AutoShape 13"/>
            <p:cNvCxnSpPr>
              <a:cxnSpLocks noChangeShapeType="1"/>
              <a:stCxn id="186372" idx="1"/>
              <a:endCxn id="186372" idx="7"/>
            </p:cNvCxnSpPr>
            <p:nvPr/>
          </p:nvCxnSpPr>
          <p:spPr bwMode="auto">
            <a:xfrm rot="5400000" flipV="1">
              <a:off x="3617119" y="3961607"/>
              <a:ext cx="1587" cy="482600"/>
            </a:xfrm>
            <a:prstGeom prst="curvedConnector3">
              <a:avLst>
                <a:gd name="adj1" fmla="val -19900000"/>
              </a:avLst>
            </a:prstGeom>
            <a:noFill/>
            <a:ln w="9525">
              <a:solidFill>
                <a:schemeClr val="tx1"/>
              </a:solidFill>
              <a:round/>
              <a:headEnd/>
              <a:tailEnd type="triangle" w="med" len="med"/>
            </a:ln>
            <a:effectLst/>
          </p:spPr>
        </p:cxnSp>
        <p:cxnSp>
          <p:nvCxnSpPr>
            <p:cNvPr id="186382" name="AutoShape 14"/>
            <p:cNvCxnSpPr>
              <a:cxnSpLocks noChangeShapeType="1"/>
              <a:stCxn id="186394" idx="2"/>
            </p:cNvCxnSpPr>
            <p:nvPr/>
          </p:nvCxnSpPr>
          <p:spPr bwMode="auto">
            <a:xfrm rot="16200000" flipH="1">
              <a:off x="2428712" y="5135398"/>
              <a:ext cx="682953" cy="1238250"/>
            </a:xfrm>
            <a:prstGeom prst="curvedConnector2">
              <a:avLst/>
            </a:prstGeom>
            <a:noFill/>
            <a:ln w="9525">
              <a:solidFill>
                <a:schemeClr val="tx1"/>
              </a:solidFill>
              <a:round/>
              <a:headEnd/>
              <a:tailEnd type="triangle" w="med" len="med"/>
            </a:ln>
            <a:effectLst/>
          </p:spPr>
        </p:cxnSp>
        <p:cxnSp>
          <p:nvCxnSpPr>
            <p:cNvPr id="186383" name="AutoShape 15"/>
            <p:cNvCxnSpPr>
              <a:cxnSpLocks noChangeShapeType="1"/>
              <a:stCxn id="186394" idx="2"/>
            </p:cNvCxnSpPr>
            <p:nvPr/>
          </p:nvCxnSpPr>
          <p:spPr bwMode="auto">
            <a:xfrm rot="16200000" flipH="1">
              <a:off x="2569204" y="4994905"/>
              <a:ext cx="382916" cy="1219199"/>
            </a:xfrm>
            <a:prstGeom prst="curvedConnector2">
              <a:avLst/>
            </a:prstGeom>
            <a:noFill/>
            <a:ln w="9525">
              <a:solidFill>
                <a:schemeClr val="tx1"/>
              </a:solidFill>
              <a:round/>
              <a:headEnd/>
              <a:tailEnd type="triangle" w="med" len="med"/>
            </a:ln>
            <a:effectLst/>
          </p:spPr>
        </p:cxnSp>
        <p:cxnSp>
          <p:nvCxnSpPr>
            <p:cNvPr id="186384" name="AutoShape 16"/>
            <p:cNvCxnSpPr>
              <a:cxnSpLocks noChangeShapeType="1"/>
              <a:stCxn id="186394" idx="2"/>
            </p:cNvCxnSpPr>
            <p:nvPr/>
          </p:nvCxnSpPr>
          <p:spPr bwMode="auto">
            <a:xfrm rot="16200000" flipH="1">
              <a:off x="2430299" y="5133811"/>
              <a:ext cx="551191" cy="1109662"/>
            </a:xfrm>
            <a:prstGeom prst="curvedConnector2">
              <a:avLst/>
            </a:prstGeom>
            <a:noFill/>
            <a:ln w="9525">
              <a:solidFill>
                <a:schemeClr val="tx1"/>
              </a:solidFill>
              <a:round/>
              <a:headEnd/>
              <a:tailEnd type="triangle" w="med" len="med"/>
            </a:ln>
            <a:effectLst/>
          </p:spPr>
        </p:cxnSp>
        <p:grpSp>
          <p:nvGrpSpPr>
            <p:cNvPr id="2" name="Group 17"/>
            <p:cNvGrpSpPr>
              <a:grpSpLocks/>
            </p:cNvGrpSpPr>
            <p:nvPr/>
          </p:nvGrpSpPr>
          <p:grpSpPr bwMode="auto">
            <a:xfrm>
              <a:off x="3352800" y="5713104"/>
              <a:ext cx="498475" cy="461943"/>
              <a:chOff x="4032" y="2350"/>
              <a:chExt cx="384" cy="487"/>
            </a:xfrm>
          </p:grpSpPr>
          <p:grpSp>
            <p:nvGrpSpPr>
              <p:cNvPr id="3" name="Group 18"/>
              <p:cNvGrpSpPr>
                <a:grpSpLocks/>
              </p:cNvGrpSpPr>
              <p:nvPr/>
            </p:nvGrpSpPr>
            <p:grpSpPr bwMode="auto">
              <a:xfrm>
                <a:off x="4032" y="2400"/>
                <a:ext cx="384" cy="384"/>
                <a:chOff x="2928" y="1440"/>
                <a:chExt cx="384" cy="384"/>
              </a:xfrm>
            </p:grpSpPr>
            <p:sp>
              <p:nvSpPr>
                <p:cNvPr id="186387"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6388"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6389" name="Text Box 21"/>
              <p:cNvSpPr txBox="1">
                <a:spLocks noChangeArrowheads="1"/>
              </p:cNvSpPr>
              <p:nvPr/>
            </p:nvSpPr>
            <p:spPr bwMode="auto">
              <a:xfrm>
                <a:off x="4099" y="2350"/>
                <a:ext cx="272" cy="487"/>
              </a:xfrm>
              <a:prstGeom prst="rect">
                <a:avLst/>
              </a:prstGeom>
              <a:noFill/>
              <a:ln w="9525">
                <a:noFill/>
                <a:miter lim="800000"/>
                <a:headEnd/>
                <a:tailEnd/>
              </a:ln>
              <a:effectLst/>
            </p:spPr>
            <p:txBody>
              <a:bodyPr wrap="none" anchor="ctr">
                <a:spAutoFit/>
              </a:bodyPr>
              <a:lstStyle/>
              <a:p>
                <a:pPr algn="ctr" eaLnBrk="1" hangingPunct="1"/>
                <a:r>
                  <a:rPr kumimoji="1" lang="zh-CN" altLang="en-US" sz="2400"/>
                  <a:t>3</a:t>
                </a:r>
              </a:p>
            </p:txBody>
          </p:sp>
        </p:grpSp>
        <p:grpSp>
          <p:nvGrpSpPr>
            <p:cNvPr id="4" name="Group 22"/>
            <p:cNvGrpSpPr>
              <a:grpSpLocks/>
            </p:cNvGrpSpPr>
            <p:nvPr/>
          </p:nvGrpSpPr>
          <p:grpSpPr bwMode="auto">
            <a:xfrm>
              <a:off x="1828800" y="4951104"/>
              <a:ext cx="609600" cy="461943"/>
              <a:chOff x="4032" y="2350"/>
              <a:chExt cx="384" cy="487"/>
            </a:xfrm>
          </p:grpSpPr>
          <p:grpSp>
            <p:nvGrpSpPr>
              <p:cNvPr id="5" name="Group 23"/>
              <p:cNvGrpSpPr>
                <a:grpSpLocks/>
              </p:cNvGrpSpPr>
              <p:nvPr/>
            </p:nvGrpSpPr>
            <p:grpSpPr bwMode="auto">
              <a:xfrm>
                <a:off x="4032" y="2400"/>
                <a:ext cx="384" cy="384"/>
                <a:chOff x="2928" y="1440"/>
                <a:chExt cx="384" cy="384"/>
              </a:xfrm>
            </p:grpSpPr>
            <p:sp>
              <p:nvSpPr>
                <p:cNvPr id="186392"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6393"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86394" name="Text Box 26"/>
              <p:cNvSpPr txBox="1">
                <a:spLocks noChangeArrowheads="1"/>
              </p:cNvSpPr>
              <p:nvPr/>
            </p:nvSpPr>
            <p:spPr bwMode="auto">
              <a:xfrm>
                <a:off x="4124" y="2350"/>
                <a:ext cx="222" cy="487"/>
              </a:xfrm>
              <a:prstGeom prst="rect">
                <a:avLst/>
              </a:prstGeom>
              <a:noFill/>
              <a:ln w="9525">
                <a:noFill/>
                <a:miter lim="800000"/>
                <a:headEnd/>
                <a:tailEnd/>
              </a:ln>
              <a:effectLst/>
            </p:spPr>
            <p:txBody>
              <a:bodyPr wrap="none" anchor="ctr">
                <a:spAutoFit/>
              </a:bodyPr>
              <a:lstStyle/>
              <a:p>
                <a:pPr algn="ctr" eaLnBrk="1" hangingPunct="1"/>
                <a:r>
                  <a:rPr kumimoji="1" lang="zh-CN" altLang="en-US" sz="2400"/>
                  <a:t>1</a:t>
                </a:r>
              </a:p>
            </p:txBody>
          </p:sp>
        </p:grpSp>
        <p:sp>
          <p:nvSpPr>
            <p:cNvPr id="186395" name="Text Box 27"/>
            <p:cNvSpPr txBox="1">
              <a:spLocks noChangeArrowheads="1"/>
            </p:cNvSpPr>
            <p:nvPr/>
          </p:nvSpPr>
          <p:spPr bwMode="auto">
            <a:xfrm>
              <a:off x="2577059" y="5560368"/>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86396" name="Text Box 28"/>
            <p:cNvSpPr txBox="1">
              <a:spLocks noChangeArrowheads="1"/>
            </p:cNvSpPr>
            <p:nvPr/>
          </p:nvSpPr>
          <p:spPr bwMode="auto">
            <a:xfrm>
              <a:off x="2586677" y="5331768"/>
              <a:ext cx="327334"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c</a:t>
              </a:r>
            </a:p>
          </p:txBody>
        </p:sp>
        <p:sp>
          <p:nvSpPr>
            <p:cNvPr id="186397" name="Text Box 29"/>
            <p:cNvSpPr txBox="1">
              <a:spLocks noChangeArrowheads="1"/>
            </p:cNvSpPr>
            <p:nvPr/>
          </p:nvSpPr>
          <p:spPr bwMode="auto">
            <a:xfrm>
              <a:off x="1205459" y="4569768"/>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dirty="0"/>
                <a:t>a</a:t>
              </a:r>
            </a:p>
          </p:txBody>
        </p:sp>
        <p:sp>
          <p:nvSpPr>
            <p:cNvPr id="186398" name="Text Box 30"/>
            <p:cNvSpPr txBox="1">
              <a:spLocks noChangeArrowheads="1"/>
            </p:cNvSpPr>
            <p:nvPr/>
          </p:nvSpPr>
          <p:spPr bwMode="auto">
            <a:xfrm>
              <a:off x="3348677" y="6169968"/>
              <a:ext cx="327334"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c</a:t>
              </a:r>
            </a:p>
          </p:txBody>
        </p:sp>
        <p:sp>
          <p:nvSpPr>
            <p:cNvPr id="186399" name="Text Box 31"/>
            <p:cNvSpPr txBox="1">
              <a:spLocks noChangeArrowheads="1"/>
            </p:cNvSpPr>
            <p:nvPr/>
          </p:nvSpPr>
          <p:spPr bwMode="auto">
            <a:xfrm>
              <a:off x="2657983" y="4493568"/>
              <a:ext cx="354585"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86400" name="Text Box 32"/>
            <p:cNvSpPr txBox="1">
              <a:spLocks noChangeArrowheads="1"/>
            </p:cNvSpPr>
            <p:nvPr/>
          </p:nvSpPr>
          <p:spPr bwMode="auto">
            <a:xfrm>
              <a:off x="3410458" y="3579168"/>
              <a:ext cx="354585"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86401" name="AutoShape 33"/>
            <p:cNvSpPr>
              <a:spLocks noChangeArrowheads="1"/>
            </p:cNvSpPr>
            <p:nvPr/>
          </p:nvSpPr>
          <p:spPr bwMode="auto">
            <a:xfrm>
              <a:off x="1219200" y="5029200"/>
              <a:ext cx="381000" cy="3810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86402" name="Line 34"/>
            <p:cNvSpPr>
              <a:spLocks noChangeShapeType="1"/>
            </p:cNvSpPr>
            <p:nvPr/>
          </p:nvSpPr>
          <p:spPr bwMode="auto">
            <a:xfrm>
              <a:off x="3505200" y="4724400"/>
              <a:ext cx="0" cy="990600"/>
            </a:xfrm>
            <a:prstGeom prst="line">
              <a:avLst/>
            </a:prstGeom>
            <a:noFill/>
            <a:ln w="9525">
              <a:solidFill>
                <a:schemeClr val="tx1"/>
              </a:solidFill>
              <a:round/>
              <a:headEnd/>
              <a:tailEnd type="triangle" w="med" len="med"/>
            </a:ln>
            <a:effectLst/>
          </p:spPr>
          <p:txBody>
            <a:bodyPr/>
            <a:lstStyle/>
            <a:p>
              <a:endParaRPr lang="zh-CN" altLang="en-US"/>
            </a:p>
          </p:txBody>
        </p:sp>
        <p:sp>
          <p:nvSpPr>
            <p:cNvPr id="186403" name="Line 35"/>
            <p:cNvSpPr>
              <a:spLocks noChangeShapeType="1"/>
            </p:cNvSpPr>
            <p:nvPr/>
          </p:nvSpPr>
          <p:spPr bwMode="auto">
            <a:xfrm>
              <a:off x="3733800" y="4648200"/>
              <a:ext cx="0" cy="1143000"/>
            </a:xfrm>
            <a:prstGeom prst="line">
              <a:avLst/>
            </a:prstGeom>
            <a:noFill/>
            <a:ln w="9525">
              <a:solidFill>
                <a:schemeClr val="tx1"/>
              </a:solidFill>
              <a:round/>
              <a:headEnd/>
              <a:tailEnd type="triangle" w="med" len="med"/>
            </a:ln>
            <a:effectLst/>
          </p:spPr>
          <p:txBody>
            <a:bodyPr/>
            <a:lstStyle/>
            <a:p>
              <a:endParaRPr lang="zh-CN" altLang="en-US"/>
            </a:p>
          </p:txBody>
        </p:sp>
      </p:grpSp>
      <p:sp>
        <p:nvSpPr>
          <p:cNvPr id="37" name="灯片编号占位符 36"/>
          <p:cNvSpPr>
            <a:spLocks noGrp="1"/>
          </p:cNvSpPr>
          <p:nvPr>
            <p:ph type="sldNum" sz="quarter" idx="12"/>
          </p:nvPr>
        </p:nvSpPr>
        <p:spPr/>
        <p:txBody>
          <a:bodyPr/>
          <a:lstStyle/>
          <a:p>
            <a:fld id="{09A025D1-BAA5-4CF6-A581-2B23F0086B83}" type="slidenum">
              <a:rPr lang="zh-CN" altLang="en-US" smtClean="0"/>
              <a:pPr/>
              <a:t>28</a:t>
            </a:fld>
            <a:endParaRPr lang="en-US" altLang="zh-CN"/>
          </a:p>
        </p:txBody>
      </p:sp>
      <p:sp>
        <p:nvSpPr>
          <p:cNvPr id="38" name="Rectangle 3"/>
          <p:cNvSpPr txBox="1">
            <a:spLocks noChangeArrowheads="1"/>
          </p:cNvSpPr>
          <p:nvPr/>
        </p:nvSpPr>
        <p:spPr bwMode="auto">
          <a:xfrm>
            <a:off x="2783632" y="3068960"/>
            <a:ext cx="5472608"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chemeClr val="folHlink"/>
              </a:buClr>
              <a:buSzPct val="60000"/>
              <a:defRPr/>
            </a:pPr>
            <a:r>
              <a:rPr lang="zh-CN" altLang="zh-CN" sz="2800" kern="0" dirty="0">
                <a:latin typeface="华文新魏" pitchFamily="2" charset="-122"/>
              </a:rPr>
              <a:t>与上例等价的一个</a:t>
            </a:r>
            <a:r>
              <a:rPr lang="zh-CN" altLang="en-US" sz="2800" kern="0" dirty="0">
                <a:latin typeface="华文新魏" pitchFamily="2" charset="-122"/>
              </a:rPr>
              <a:t>N</a:t>
            </a:r>
            <a:r>
              <a:rPr lang="en-US" altLang="zh-CN" sz="2800" kern="0" dirty="0">
                <a:latin typeface="华文新魏" pitchFamily="2" charset="-122"/>
              </a:rPr>
              <a:t>FA.</a:t>
            </a:r>
            <a:endParaRPr lang="zh-CN" altLang="zh-CN" sz="2800" kern="0" dirty="0">
              <a:latin typeface="华文新魏" pitchFamily="2" charset="-122"/>
            </a:endParaRPr>
          </a:p>
          <a:p>
            <a:pPr marL="342900" indent="-342900">
              <a:spcBef>
                <a:spcPct val="20000"/>
              </a:spcBef>
              <a:buClr>
                <a:schemeClr val="folHlink"/>
              </a:buClr>
              <a:buSzPct val="60000"/>
              <a:defRPr/>
            </a:pPr>
            <a:endParaRPr lang="zh-CN" altLang="en-US" sz="3200" kern="0" dirty="0">
              <a:latin typeface="华文新魏"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sz="3200"/>
              <a:t>类似</a:t>
            </a:r>
            <a:r>
              <a:rPr lang="en-US" altLang="zh-CN" sz="3200"/>
              <a:t>DFA, </a:t>
            </a:r>
            <a:r>
              <a:rPr lang="zh-CN" altLang="en-US" sz="3200"/>
              <a:t>对</a:t>
            </a:r>
            <a:r>
              <a:rPr lang="en-US" altLang="zh-CN" sz="3200"/>
              <a:t>NFA M=</a:t>
            </a:r>
            <a:r>
              <a:rPr lang="en-US" altLang="zh-CN" sz="3200">
                <a:sym typeface="Symbol" pitchFamily="18" charset="2"/>
              </a:rPr>
              <a:t>K，，f，S，Z</a:t>
            </a:r>
            <a:r>
              <a:rPr lang="zh-CN" altLang="en-US" sz="3200">
                <a:sym typeface="Symbol" pitchFamily="18" charset="2"/>
              </a:rPr>
              <a:t>也有如下定义</a:t>
            </a:r>
          </a:p>
        </p:txBody>
      </p:sp>
      <p:sp>
        <p:nvSpPr>
          <p:cNvPr id="157699" name="Rectangle 3"/>
          <p:cNvSpPr>
            <a:spLocks noGrp="1" noChangeArrowheads="1"/>
          </p:cNvSpPr>
          <p:nvPr>
            <p:ph type="body" idx="1"/>
          </p:nvPr>
        </p:nvSpPr>
        <p:spPr>
          <a:xfrm>
            <a:off x="2514600" y="1600200"/>
            <a:ext cx="7772400" cy="4343400"/>
          </a:xfrm>
        </p:spPr>
        <p:txBody>
          <a:bodyPr/>
          <a:lstStyle/>
          <a:p>
            <a:pPr>
              <a:buFont typeface="Monotype Sorts" pitchFamily="2" charset="2"/>
              <a:buNone/>
            </a:pPr>
            <a:r>
              <a:rPr lang="zh-CN" altLang="en-US" sz="2400" dirty="0">
                <a:solidFill>
                  <a:srgbClr val="FF0000"/>
                </a:solidFill>
              </a:rPr>
              <a:t>∑*上的符</a:t>
            </a:r>
            <a:r>
              <a:rPr lang="zh-CN" altLang="en-US" sz="2400" dirty="0">
                <a:solidFill>
                  <a:srgbClr val="FF0000"/>
                </a:solidFill>
                <a:latin typeface="宋体" charset="-122"/>
              </a:rPr>
              <a:t>号</a:t>
            </a:r>
            <a:r>
              <a:rPr lang="zh-CN" altLang="en-US" sz="2400" dirty="0">
                <a:solidFill>
                  <a:srgbClr val="FF0000"/>
                </a:solidFill>
              </a:rPr>
              <a:t>串</a:t>
            </a:r>
            <a:r>
              <a:rPr lang="en-US" altLang="zh-CN" sz="2400" dirty="0">
                <a:solidFill>
                  <a:srgbClr val="FF0000"/>
                </a:solidFill>
              </a:rPr>
              <a:t>t</a:t>
            </a:r>
            <a:r>
              <a:rPr lang="zh-CN" altLang="en-US" sz="2400" dirty="0">
                <a:solidFill>
                  <a:srgbClr val="FF0000"/>
                </a:solidFill>
              </a:rPr>
              <a:t>在</a:t>
            </a:r>
            <a:r>
              <a:rPr lang="en-US" altLang="zh-CN" sz="2400" dirty="0">
                <a:solidFill>
                  <a:srgbClr val="FF0000"/>
                </a:solidFill>
              </a:rPr>
              <a:t>NFA</a:t>
            </a:r>
            <a:r>
              <a:rPr lang="zh-CN" altLang="en-US" sz="2400" dirty="0">
                <a:solidFill>
                  <a:srgbClr val="FF0000"/>
                </a:solidFill>
              </a:rPr>
              <a:t> </a:t>
            </a:r>
            <a:r>
              <a:rPr lang="en-US" altLang="zh-CN" sz="2400" dirty="0">
                <a:solidFill>
                  <a:srgbClr val="FF0000"/>
                </a:solidFill>
              </a:rPr>
              <a:t>M</a:t>
            </a:r>
            <a:r>
              <a:rPr lang="zh-CN" altLang="en-US" sz="2400" dirty="0">
                <a:solidFill>
                  <a:srgbClr val="FF0000"/>
                </a:solidFill>
              </a:rPr>
              <a:t>上运行：</a:t>
            </a:r>
          </a:p>
          <a:p>
            <a:pPr lvl="1">
              <a:spcBef>
                <a:spcPct val="50000"/>
              </a:spcBef>
              <a:buFontTx/>
              <a:buNone/>
            </a:pPr>
            <a:r>
              <a:rPr lang="zh-CN" altLang="en-US" sz="2400" dirty="0"/>
              <a:t>一个输入符</a:t>
            </a:r>
            <a:r>
              <a:rPr lang="zh-CN" altLang="en-US" sz="2400" dirty="0">
                <a:latin typeface="宋体" charset="-122"/>
              </a:rPr>
              <a:t>号</a:t>
            </a:r>
            <a:r>
              <a:rPr lang="zh-CN" altLang="en-US" sz="2400" dirty="0"/>
              <a:t>串</a:t>
            </a:r>
            <a:r>
              <a:rPr lang="en-US" altLang="zh-CN" sz="2400" dirty="0"/>
              <a:t>t，（</a:t>
            </a:r>
            <a:r>
              <a:rPr lang="zh-CN" altLang="en-US" sz="2400" dirty="0"/>
              <a:t>我们将它表示成</a:t>
            </a:r>
            <a:r>
              <a:rPr lang="en-US" altLang="zh-CN" sz="2400" dirty="0"/>
              <a:t>Tt</a:t>
            </a:r>
            <a:r>
              <a:rPr lang="en-US" altLang="zh-CN" sz="2400" baseline="-25000" dirty="0"/>
              <a:t>1</a:t>
            </a:r>
            <a:r>
              <a:rPr lang="zh-CN" altLang="en-US" sz="2400" dirty="0"/>
              <a:t>的形式，其中</a:t>
            </a:r>
            <a:r>
              <a:rPr lang="en-US" altLang="zh-CN" sz="2400" dirty="0"/>
              <a:t>T∈∑，t</a:t>
            </a:r>
            <a:r>
              <a:rPr lang="en-US" altLang="zh-CN" sz="2400" baseline="-25000" dirty="0"/>
              <a:t>1</a:t>
            </a:r>
            <a:r>
              <a:rPr lang="en-US" altLang="zh-CN" sz="2400" dirty="0"/>
              <a:t>∈ </a:t>
            </a:r>
            <a:r>
              <a:rPr lang="zh-CN" altLang="en-US" sz="2400" dirty="0"/>
              <a:t>∑*）在</a:t>
            </a:r>
            <a:r>
              <a:rPr lang="en-US" altLang="zh-CN" sz="2400" dirty="0"/>
              <a:t>NFA  M</a:t>
            </a:r>
            <a:r>
              <a:rPr lang="zh-CN" altLang="en-US" sz="2400" dirty="0"/>
              <a:t>上</a:t>
            </a:r>
            <a:r>
              <a:rPr lang="zh-CN" altLang="en-US" sz="2400" b="1" dirty="0"/>
              <a:t>运行</a:t>
            </a:r>
            <a:r>
              <a:rPr lang="zh-CN" altLang="en-US" sz="2400" dirty="0"/>
              <a:t>的定义为：</a:t>
            </a:r>
          </a:p>
          <a:p>
            <a:pPr lvl="1">
              <a:spcBef>
                <a:spcPct val="50000"/>
              </a:spcBef>
              <a:buFontTx/>
              <a:buNone/>
            </a:pPr>
            <a:r>
              <a:rPr lang="en-US" altLang="zh-CN" sz="2400" dirty="0" err="1"/>
              <a:t>f（Q</a:t>
            </a:r>
            <a:r>
              <a:rPr lang="en-US" altLang="zh-CN" sz="2400" dirty="0"/>
              <a:t>， Tt</a:t>
            </a:r>
            <a:r>
              <a:rPr lang="en-US" altLang="zh-CN" sz="2400" baseline="-25000" dirty="0"/>
              <a:t>1</a:t>
            </a:r>
            <a:r>
              <a:rPr lang="en-US" altLang="zh-CN" sz="2400" dirty="0"/>
              <a:t>）=</a:t>
            </a:r>
            <a:r>
              <a:rPr lang="en-US" altLang="zh-CN" sz="2400" dirty="0" err="1"/>
              <a:t>f（f（Q，T</a:t>
            </a:r>
            <a:r>
              <a:rPr lang="en-US" altLang="zh-CN" sz="2400" dirty="0"/>
              <a:t>），t</a:t>
            </a:r>
            <a:r>
              <a:rPr lang="en-US" altLang="zh-CN" sz="2400" baseline="-25000" dirty="0"/>
              <a:t>1</a:t>
            </a:r>
            <a:r>
              <a:rPr lang="en-US" altLang="zh-CN" sz="2400" dirty="0"/>
              <a:t>）  </a:t>
            </a:r>
            <a:r>
              <a:rPr lang="zh-CN" altLang="en-US" sz="2400" dirty="0"/>
              <a:t>其中</a:t>
            </a:r>
            <a:r>
              <a:rPr lang="en-US" altLang="zh-CN" sz="2400" dirty="0"/>
              <a:t>Q∈K</a:t>
            </a:r>
            <a:r>
              <a:rPr lang="zh-CN" altLang="en-US" sz="2400" dirty="0"/>
              <a:t>.</a:t>
            </a:r>
          </a:p>
          <a:p>
            <a:pPr>
              <a:buSzTx/>
              <a:buFont typeface="Monotype Sorts" pitchFamily="2" charset="2"/>
              <a:buNone/>
            </a:pPr>
            <a:endParaRPr lang="en-US" altLang="zh-CN" sz="2400" dirty="0">
              <a:solidFill>
                <a:srgbClr val="FF0000"/>
              </a:solidFill>
            </a:endParaRPr>
          </a:p>
          <a:p>
            <a:pPr>
              <a:buSzTx/>
              <a:buFont typeface="Monotype Sorts" pitchFamily="2" charset="2"/>
              <a:buNone/>
            </a:pPr>
            <a:r>
              <a:rPr lang="zh-CN" altLang="en-US" sz="2400" dirty="0">
                <a:solidFill>
                  <a:srgbClr val="FF0000"/>
                </a:solidFill>
              </a:rPr>
              <a:t>∑*上的符</a:t>
            </a:r>
            <a:r>
              <a:rPr lang="zh-CN" altLang="en-US" sz="2400" dirty="0">
                <a:solidFill>
                  <a:srgbClr val="FF0000"/>
                </a:solidFill>
                <a:latin typeface="宋体" charset="-122"/>
              </a:rPr>
              <a:t>号</a:t>
            </a:r>
            <a:r>
              <a:rPr lang="zh-CN" altLang="en-US" sz="2400" dirty="0">
                <a:solidFill>
                  <a:srgbClr val="FF0000"/>
                </a:solidFill>
              </a:rPr>
              <a:t>串</a:t>
            </a:r>
            <a:r>
              <a:rPr lang="en-US" altLang="zh-CN" sz="2400" dirty="0">
                <a:solidFill>
                  <a:srgbClr val="FF0000"/>
                </a:solidFill>
              </a:rPr>
              <a:t>t</a:t>
            </a:r>
            <a:r>
              <a:rPr lang="zh-CN" altLang="en-US" sz="2400" dirty="0">
                <a:solidFill>
                  <a:srgbClr val="FF0000"/>
                </a:solidFill>
              </a:rPr>
              <a:t>被</a:t>
            </a:r>
            <a:r>
              <a:rPr lang="en-US" altLang="zh-CN" sz="2400" dirty="0">
                <a:solidFill>
                  <a:srgbClr val="FF0000"/>
                </a:solidFill>
              </a:rPr>
              <a:t>NFA</a:t>
            </a:r>
            <a:r>
              <a:rPr lang="zh-CN" altLang="en-US" sz="2400" dirty="0">
                <a:solidFill>
                  <a:srgbClr val="FF0000"/>
                </a:solidFill>
              </a:rPr>
              <a:t> </a:t>
            </a:r>
            <a:r>
              <a:rPr lang="en-US" altLang="zh-CN" sz="2400" dirty="0">
                <a:solidFill>
                  <a:srgbClr val="FF0000"/>
                </a:solidFill>
              </a:rPr>
              <a:t>M</a:t>
            </a:r>
            <a:r>
              <a:rPr lang="zh-CN" altLang="en-US" sz="2400" dirty="0">
                <a:solidFill>
                  <a:srgbClr val="FF0000"/>
                </a:solidFill>
              </a:rPr>
              <a:t>接受：</a:t>
            </a:r>
          </a:p>
          <a:p>
            <a:pPr lvl="1">
              <a:spcBef>
                <a:spcPct val="50000"/>
              </a:spcBef>
              <a:buFontTx/>
              <a:buNone/>
            </a:pPr>
            <a:r>
              <a:rPr lang="zh-CN" altLang="en-US" dirty="0"/>
              <a:t>若</a:t>
            </a:r>
            <a:r>
              <a:rPr lang="en-US" altLang="zh-CN" dirty="0"/>
              <a:t>t</a:t>
            </a:r>
            <a:r>
              <a:rPr lang="en-US" altLang="zh-CN" dirty="0">
                <a:sym typeface="Symbol" pitchFamily="18" charset="2"/>
              </a:rPr>
              <a:t> </a:t>
            </a:r>
            <a:r>
              <a:rPr lang="zh-CN" altLang="en-US" dirty="0"/>
              <a:t>∑*，</a:t>
            </a:r>
            <a:r>
              <a:rPr lang="en-US" altLang="zh-CN" dirty="0"/>
              <a:t>f(S</a:t>
            </a:r>
            <a:r>
              <a:rPr lang="en-US" altLang="zh-CN" baseline="-25000" dirty="0"/>
              <a:t>0</a:t>
            </a:r>
            <a:r>
              <a:rPr lang="en-US" altLang="zh-CN" dirty="0"/>
              <a:t>，t)=P，</a:t>
            </a:r>
            <a:r>
              <a:rPr lang="zh-CN" altLang="en-US" dirty="0"/>
              <a:t>其中</a:t>
            </a:r>
            <a:r>
              <a:rPr lang="en-US" altLang="zh-CN" dirty="0"/>
              <a:t>S</a:t>
            </a:r>
            <a:r>
              <a:rPr lang="en-US" altLang="zh-CN" baseline="-25000" dirty="0"/>
              <a:t>0</a:t>
            </a:r>
            <a:r>
              <a:rPr lang="zh-CN" altLang="en-US" dirty="0"/>
              <a:t> ∈</a:t>
            </a:r>
            <a:r>
              <a:rPr lang="en-US" altLang="zh-CN" dirty="0"/>
              <a:t>S</a:t>
            </a:r>
            <a:r>
              <a:rPr lang="zh-CN" altLang="en-US" dirty="0"/>
              <a:t>，</a:t>
            </a:r>
            <a:r>
              <a:rPr lang="en-US" altLang="zh-CN" dirty="0"/>
              <a:t>P </a:t>
            </a:r>
            <a:r>
              <a:rPr lang="en-US" altLang="zh-CN" dirty="0">
                <a:sym typeface="Symbol" pitchFamily="18" charset="2"/>
              </a:rPr>
              <a:t> Z，</a:t>
            </a:r>
            <a:endParaRPr lang="zh-CN" altLang="en-US" dirty="0">
              <a:sym typeface="Symbol" pitchFamily="18" charset="2"/>
            </a:endParaRPr>
          </a:p>
          <a:p>
            <a:pPr lvl="1">
              <a:spcBef>
                <a:spcPct val="50000"/>
              </a:spcBef>
              <a:buFontTx/>
              <a:buNone/>
            </a:pPr>
            <a:r>
              <a:rPr lang="zh-CN" altLang="en-US" dirty="0">
                <a:sym typeface="Symbol" pitchFamily="18" charset="2"/>
              </a:rPr>
              <a:t>则称</a:t>
            </a:r>
            <a:r>
              <a:rPr lang="en-US" altLang="zh-CN" dirty="0">
                <a:sym typeface="Symbol" pitchFamily="18" charset="2"/>
              </a:rPr>
              <a:t>t</a:t>
            </a:r>
            <a:r>
              <a:rPr lang="zh-CN" altLang="en-US" dirty="0">
                <a:sym typeface="Symbol" pitchFamily="18" charset="2"/>
              </a:rPr>
              <a:t>为</a:t>
            </a:r>
            <a:r>
              <a:rPr lang="en-US" altLang="zh-CN" dirty="0">
                <a:sym typeface="Symbol" pitchFamily="18" charset="2"/>
              </a:rPr>
              <a:t>NFA M</a:t>
            </a:r>
            <a:r>
              <a:rPr lang="zh-CN" altLang="en-US" dirty="0">
                <a:sym typeface="Symbol" pitchFamily="18" charset="2"/>
              </a:rPr>
              <a:t>所</a:t>
            </a:r>
            <a:r>
              <a:rPr lang="zh-CN" altLang="en-US" b="1" dirty="0">
                <a:sym typeface="Symbol" pitchFamily="18" charset="2"/>
              </a:rPr>
              <a:t>接受</a:t>
            </a:r>
            <a:r>
              <a:rPr lang="zh-CN" altLang="en-US" dirty="0">
                <a:sym typeface="Symbol" pitchFamily="18" charset="2"/>
              </a:rPr>
              <a:t>（</a:t>
            </a:r>
            <a:r>
              <a:rPr lang="zh-CN" altLang="en-US" b="1" dirty="0">
                <a:sym typeface="Symbol" pitchFamily="18" charset="2"/>
              </a:rPr>
              <a:t>识别</a:t>
            </a:r>
            <a:r>
              <a:rPr lang="zh-CN" altLang="en-US" dirty="0">
                <a:sym typeface="Symbol" pitchFamily="18" charset="2"/>
              </a:rPr>
              <a:t>）</a:t>
            </a:r>
          </a:p>
          <a:p>
            <a:pPr>
              <a:buFont typeface="Monotype Sorts" pitchFamily="2" charset="2"/>
              <a:buNone/>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063552" y="457200"/>
            <a:ext cx="8496944" cy="1143000"/>
          </a:xfrm>
        </p:spPr>
        <p:txBody>
          <a:bodyPr/>
          <a:lstStyle/>
          <a:p>
            <a:r>
              <a:rPr lang="zh-CN" altLang="en-US" sz="3200" dirty="0"/>
              <a:t> </a:t>
            </a:r>
            <a:r>
              <a:rPr lang="zh-CN" altLang="en-US" sz="4000" dirty="0">
                <a:latin typeface="华文新魏" pitchFamily="2" charset="-122"/>
                <a:ea typeface="华文新魏" pitchFamily="2" charset="-122"/>
              </a:rPr>
              <a:t>词法分析程序和语法分析程序的关系</a:t>
            </a:r>
          </a:p>
        </p:txBody>
      </p:sp>
      <p:sp>
        <p:nvSpPr>
          <p:cNvPr id="12295" name="AutoShape 7"/>
          <p:cNvSpPr>
            <a:spLocks noChangeArrowheads="1"/>
          </p:cNvSpPr>
          <p:nvPr/>
        </p:nvSpPr>
        <p:spPr bwMode="auto">
          <a:xfrm>
            <a:off x="2514600" y="2362200"/>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a:t>源程序</a:t>
            </a:r>
          </a:p>
        </p:txBody>
      </p:sp>
      <p:sp>
        <p:nvSpPr>
          <p:cNvPr id="12297" name="AutoShape 9"/>
          <p:cNvSpPr>
            <a:spLocks noChangeArrowheads="1"/>
          </p:cNvSpPr>
          <p:nvPr/>
        </p:nvSpPr>
        <p:spPr bwMode="auto">
          <a:xfrm>
            <a:off x="4724400" y="23622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a:t>词法分析程序</a:t>
            </a:r>
          </a:p>
        </p:txBody>
      </p:sp>
      <p:sp>
        <p:nvSpPr>
          <p:cNvPr id="12298" name="AutoShape 10"/>
          <p:cNvSpPr>
            <a:spLocks noChangeArrowheads="1"/>
          </p:cNvSpPr>
          <p:nvPr/>
        </p:nvSpPr>
        <p:spPr bwMode="auto">
          <a:xfrm>
            <a:off x="7924800" y="2362200"/>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a:t>语法分析程序</a:t>
            </a:r>
          </a:p>
        </p:txBody>
      </p:sp>
      <p:sp>
        <p:nvSpPr>
          <p:cNvPr id="12299" name="AutoShape 11"/>
          <p:cNvSpPr>
            <a:spLocks noChangeArrowheads="1"/>
          </p:cNvSpPr>
          <p:nvPr/>
        </p:nvSpPr>
        <p:spPr bwMode="auto">
          <a:xfrm>
            <a:off x="3648075" y="2636838"/>
            <a:ext cx="1066800"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00" name="AutoShape 12"/>
          <p:cNvSpPr>
            <a:spLocks noChangeArrowheads="1"/>
          </p:cNvSpPr>
          <p:nvPr/>
        </p:nvSpPr>
        <p:spPr bwMode="auto">
          <a:xfrm>
            <a:off x="6705600" y="2514600"/>
            <a:ext cx="1143000" cy="228600"/>
          </a:xfrm>
          <a:prstGeom prst="rightArrow">
            <a:avLst>
              <a:gd name="adj1" fmla="val 50000"/>
              <a:gd name="adj2" fmla="val 125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04" name="Text Box 16"/>
          <p:cNvSpPr txBox="1">
            <a:spLocks noChangeArrowheads="1"/>
          </p:cNvSpPr>
          <p:nvPr/>
        </p:nvSpPr>
        <p:spPr bwMode="auto">
          <a:xfrm>
            <a:off x="6858000" y="2133601"/>
            <a:ext cx="984116" cy="461665"/>
          </a:xfrm>
          <a:prstGeom prst="rect">
            <a:avLst/>
          </a:prstGeom>
          <a:noFill/>
          <a:ln w="9525">
            <a:noFill/>
            <a:miter lim="800000"/>
            <a:headEnd/>
            <a:tailEnd/>
          </a:ln>
          <a:effectLst/>
        </p:spPr>
        <p:txBody>
          <a:bodyPr wrap="none">
            <a:spAutoFit/>
          </a:bodyPr>
          <a:lstStyle/>
          <a:p>
            <a:pPr eaLnBrk="1" hangingPunct="1"/>
            <a:r>
              <a:rPr kumimoji="1" lang="en-US" altLang="zh-CN" sz="2400"/>
              <a:t>Token</a:t>
            </a:r>
          </a:p>
        </p:txBody>
      </p:sp>
      <p:sp>
        <p:nvSpPr>
          <p:cNvPr id="12305" name="Line 17"/>
          <p:cNvSpPr>
            <a:spLocks noChangeShapeType="1"/>
          </p:cNvSpPr>
          <p:nvPr/>
        </p:nvSpPr>
        <p:spPr bwMode="auto">
          <a:xfrm flipH="1">
            <a:off x="6705600" y="2895600"/>
            <a:ext cx="1066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2306" name="Text Box 18"/>
          <p:cNvSpPr txBox="1">
            <a:spLocks noChangeArrowheads="1"/>
          </p:cNvSpPr>
          <p:nvPr/>
        </p:nvSpPr>
        <p:spPr bwMode="auto">
          <a:xfrm>
            <a:off x="6600057" y="2852937"/>
            <a:ext cx="1469185" cy="461665"/>
          </a:xfrm>
          <a:prstGeom prst="rect">
            <a:avLst/>
          </a:prstGeom>
          <a:noFill/>
          <a:ln w="9525">
            <a:noFill/>
            <a:miter lim="800000"/>
            <a:headEnd/>
            <a:tailEnd/>
          </a:ln>
          <a:effectLst/>
        </p:spPr>
        <p:txBody>
          <a:bodyPr wrap="none">
            <a:spAutoFit/>
          </a:bodyPr>
          <a:lstStyle/>
          <a:p>
            <a:pPr eaLnBrk="1" hangingPunct="1"/>
            <a:r>
              <a:rPr kumimoji="1" lang="en-US" altLang="zh-CN" sz="2400" dirty="0"/>
              <a:t>get token</a:t>
            </a:r>
          </a:p>
        </p:txBody>
      </p:sp>
      <p:sp>
        <p:nvSpPr>
          <p:cNvPr id="12307" name="Text Box 19"/>
          <p:cNvSpPr txBox="1">
            <a:spLocks noChangeArrowheads="1"/>
          </p:cNvSpPr>
          <p:nvPr/>
        </p:nvSpPr>
        <p:spPr bwMode="auto">
          <a:xfrm>
            <a:off x="9677400" y="2479676"/>
            <a:ext cx="529312" cy="461665"/>
          </a:xfrm>
          <a:prstGeom prst="rect">
            <a:avLst/>
          </a:prstGeom>
          <a:noFill/>
          <a:ln w="9525">
            <a:noFill/>
            <a:miter lim="800000"/>
            <a:headEnd/>
            <a:tailEnd/>
          </a:ln>
          <a:effectLst/>
        </p:spPr>
        <p:txBody>
          <a:bodyPr wrap="none">
            <a:spAutoFit/>
          </a:bodyPr>
          <a:lstStyle/>
          <a:p>
            <a:pPr eaLnBrk="1" hangingPunct="1"/>
            <a:r>
              <a:rPr kumimoji="1" lang="zh-CN" altLang="en-US" sz="2400" dirty="0"/>
              <a:t>….</a:t>
            </a:r>
          </a:p>
        </p:txBody>
      </p:sp>
      <p:sp>
        <p:nvSpPr>
          <p:cNvPr id="12313" name="AutoShape 25"/>
          <p:cNvSpPr>
            <a:spLocks noChangeArrowheads="1"/>
          </p:cNvSpPr>
          <p:nvPr/>
        </p:nvSpPr>
        <p:spPr bwMode="auto">
          <a:xfrm>
            <a:off x="2495550" y="2349500"/>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a:t>源程序</a:t>
            </a:r>
          </a:p>
        </p:txBody>
      </p:sp>
      <p:sp>
        <p:nvSpPr>
          <p:cNvPr id="12314" name="AutoShape 26"/>
          <p:cNvSpPr>
            <a:spLocks noChangeArrowheads="1"/>
          </p:cNvSpPr>
          <p:nvPr/>
        </p:nvSpPr>
        <p:spPr bwMode="auto">
          <a:xfrm>
            <a:off x="4705350" y="23495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a:t>词法分析程序</a:t>
            </a:r>
          </a:p>
        </p:txBody>
      </p:sp>
      <p:sp>
        <p:nvSpPr>
          <p:cNvPr id="12315" name="AutoShape 27"/>
          <p:cNvSpPr>
            <a:spLocks noChangeArrowheads="1"/>
          </p:cNvSpPr>
          <p:nvPr/>
        </p:nvSpPr>
        <p:spPr bwMode="auto">
          <a:xfrm>
            <a:off x="7905750" y="2349500"/>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dirty="0"/>
              <a:t>语法分析程序</a:t>
            </a:r>
          </a:p>
        </p:txBody>
      </p:sp>
      <p:sp>
        <p:nvSpPr>
          <p:cNvPr id="12316" name="AutoShape 28"/>
          <p:cNvSpPr>
            <a:spLocks noChangeArrowheads="1"/>
          </p:cNvSpPr>
          <p:nvPr/>
        </p:nvSpPr>
        <p:spPr bwMode="auto">
          <a:xfrm>
            <a:off x="3629025" y="2624138"/>
            <a:ext cx="1066800"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17" name="AutoShape 29"/>
          <p:cNvSpPr>
            <a:spLocks noChangeArrowheads="1"/>
          </p:cNvSpPr>
          <p:nvPr/>
        </p:nvSpPr>
        <p:spPr bwMode="auto">
          <a:xfrm>
            <a:off x="6686550" y="2501900"/>
            <a:ext cx="1143000" cy="228600"/>
          </a:xfrm>
          <a:prstGeom prst="rightArrow">
            <a:avLst>
              <a:gd name="adj1" fmla="val 50000"/>
              <a:gd name="adj2" fmla="val 125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18" name="Rectangle 30"/>
          <p:cNvSpPr>
            <a:spLocks noChangeArrowheads="1"/>
          </p:cNvSpPr>
          <p:nvPr/>
        </p:nvSpPr>
        <p:spPr bwMode="auto">
          <a:xfrm>
            <a:off x="2895600" y="3298825"/>
            <a:ext cx="7772400" cy="1981200"/>
          </a:xfrm>
          <a:prstGeom prst="rect">
            <a:avLst/>
          </a:prstGeom>
          <a:noFill/>
          <a:ln w="9525">
            <a:noFill/>
            <a:miter lim="800000"/>
            <a:headEnd/>
            <a:tailEnd/>
          </a:ln>
        </p:spPr>
        <p:txBody>
          <a:bodyPr/>
          <a:lstStyle/>
          <a:p>
            <a:pPr marL="342900" indent="-342900">
              <a:spcBef>
                <a:spcPct val="20000"/>
              </a:spcBef>
              <a:buClr>
                <a:schemeClr val="accent1"/>
              </a:buClr>
              <a:buSzPct val="90000"/>
              <a:buFont typeface="Monotype Sorts" pitchFamily="2" charset="2"/>
              <a:buChar char="4"/>
            </a:pPr>
            <a:endParaRPr kumimoji="1" lang="zh-CN" altLang="en-US" sz="2800"/>
          </a:p>
        </p:txBody>
      </p:sp>
      <p:sp>
        <p:nvSpPr>
          <p:cNvPr id="12319" name="AutoShape 31"/>
          <p:cNvSpPr>
            <a:spLocks noChangeArrowheads="1"/>
          </p:cNvSpPr>
          <p:nvPr/>
        </p:nvSpPr>
        <p:spPr bwMode="auto">
          <a:xfrm>
            <a:off x="6600825" y="4365625"/>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a:t>源程序</a:t>
            </a:r>
          </a:p>
        </p:txBody>
      </p:sp>
      <p:sp>
        <p:nvSpPr>
          <p:cNvPr id="12320" name="AutoShape 32"/>
          <p:cNvSpPr>
            <a:spLocks noChangeArrowheads="1"/>
          </p:cNvSpPr>
          <p:nvPr/>
        </p:nvSpPr>
        <p:spPr bwMode="auto">
          <a:xfrm>
            <a:off x="4727575" y="4292600"/>
            <a:ext cx="19050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a:t>词法分析程序</a:t>
            </a:r>
          </a:p>
        </p:txBody>
      </p:sp>
      <p:sp>
        <p:nvSpPr>
          <p:cNvPr id="12321" name="AutoShape 33"/>
          <p:cNvSpPr>
            <a:spLocks noChangeArrowheads="1"/>
          </p:cNvSpPr>
          <p:nvPr/>
        </p:nvSpPr>
        <p:spPr bwMode="auto">
          <a:xfrm>
            <a:off x="8305800" y="4365625"/>
            <a:ext cx="1828800" cy="762000"/>
          </a:xfrm>
          <a:prstGeom prst="roundRect">
            <a:avLst>
              <a:gd name="adj" fmla="val 16667"/>
            </a:avLst>
          </a:prstGeom>
          <a:solidFill>
            <a:srgbClr val="66FFFF"/>
          </a:solidFill>
          <a:ln w="9525">
            <a:solidFill>
              <a:schemeClr val="tx1"/>
            </a:solidFill>
            <a:round/>
            <a:headEnd/>
            <a:tailEnd/>
          </a:ln>
          <a:effectLst/>
        </p:spPr>
        <p:txBody>
          <a:bodyPr wrap="none" anchor="ctr"/>
          <a:lstStyle/>
          <a:p>
            <a:pPr algn="ctr" eaLnBrk="1" hangingPunct="1"/>
            <a:r>
              <a:rPr kumimoji="1" lang="zh-CN" altLang="en-US" sz="2400"/>
              <a:t>语法分析程序</a:t>
            </a:r>
          </a:p>
        </p:txBody>
      </p:sp>
      <p:sp>
        <p:nvSpPr>
          <p:cNvPr id="12322" name="AutoShape 34"/>
          <p:cNvSpPr>
            <a:spLocks noChangeArrowheads="1"/>
          </p:cNvSpPr>
          <p:nvPr/>
        </p:nvSpPr>
        <p:spPr bwMode="auto">
          <a:xfrm>
            <a:off x="3648075" y="4508500"/>
            <a:ext cx="1066800" cy="381000"/>
          </a:xfrm>
          <a:prstGeom prst="rightArrow">
            <a:avLst>
              <a:gd name="adj1" fmla="val 50000"/>
              <a:gd name="adj2" fmla="val 70000"/>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23" name="AutoShape 35"/>
          <p:cNvSpPr>
            <a:spLocks noChangeArrowheads="1"/>
          </p:cNvSpPr>
          <p:nvPr/>
        </p:nvSpPr>
        <p:spPr bwMode="auto">
          <a:xfrm>
            <a:off x="7680326" y="4581525"/>
            <a:ext cx="574675" cy="503238"/>
          </a:xfrm>
          <a:prstGeom prst="rightArrow">
            <a:avLst>
              <a:gd name="adj1" fmla="val 50000"/>
              <a:gd name="adj2" fmla="val 28549"/>
            </a:avLst>
          </a:prstGeom>
          <a:solidFill>
            <a:srgbClr val="66FFFF"/>
          </a:solidFill>
          <a:ln w="9525">
            <a:solidFill>
              <a:schemeClr val="tx1"/>
            </a:solidFill>
            <a:miter lim="800000"/>
            <a:headEnd/>
            <a:tailEnd/>
          </a:ln>
          <a:effectLst/>
        </p:spPr>
        <p:txBody>
          <a:bodyPr wrap="none" anchor="ctr"/>
          <a:lstStyle/>
          <a:p>
            <a:endParaRPr lang="zh-CN" altLang="en-US"/>
          </a:p>
        </p:txBody>
      </p:sp>
      <p:sp>
        <p:nvSpPr>
          <p:cNvPr id="12324" name="AutoShape 36"/>
          <p:cNvSpPr>
            <a:spLocks noChangeArrowheads="1"/>
          </p:cNvSpPr>
          <p:nvPr/>
        </p:nvSpPr>
        <p:spPr bwMode="auto">
          <a:xfrm>
            <a:off x="2566988" y="4365625"/>
            <a:ext cx="1066800" cy="762000"/>
          </a:xfrm>
          <a:prstGeom prst="roundRect">
            <a:avLst>
              <a:gd name="adj" fmla="val 16667"/>
            </a:avLst>
          </a:prstGeom>
          <a:solidFill>
            <a:schemeClr val="bg1">
              <a:alpha val="50000"/>
            </a:schemeClr>
          </a:solidFill>
          <a:ln w="9525">
            <a:solidFill>
              <a:srgbClr val="FFFFFF"/>
            </a:solidFill>
            <a:round/>
            <a:headEnd/>
            <a:tailEnd/>
          </a:ln>
          <a:effectLst/>
        </p:spPr>
        <p:txBody>
          <a:bodyPr wrap="none" anchor="ctr"/>
          <a:lstStyle/>
          <a:p>
            <a:pPr algn="ctr" eaLnBrk="1" hangingPunct="1"/>
            <a:r>
              <a:rPr kumimoji="1" lang="zh-CN" altLang="en-US" sz="2400"/>
              <a:t>源程序</a:t>
            </a:r>
          </a:p>
        </p:txBody>
      </p:sp>
      <p:sp>
        <p:nvSpPr>
          <p:cNvPr id="24" name="灯片编号占位符 23"/>
          <p:cNvSpPr>
            <a:spLocks noGrp="1"/>
          </p:cNvSpPr>
          <p:nvPr>
            <p:ph type="sldNum" sz="quarter" idx="12"/>
          </p:nvPr>
        </p:nvSpPr>
        <p:spPr/>
        <p:txBody>
          <a:bodyPr/>
          <a:lstStyle/>
          <a:p>
            <a:fld id="{4B449135-D4B9-4541-9D30-A491486C4D41}" type="slidenum">
              <a:rPr lang="zh-CN" altLang="en-US" smtClean="0"/>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box(out)">
                                      <p:cBhvr>
                                        <p:cTn id="7" dur="500"/>
                                        <p:tgtEl>
                                          <p:spTgt spid="122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297"/>
                                        </p:tgtEl>
                                        <p:attrNameLst>
                                          <p:attrName>style.visibility</p:attrName>
                                        </p:attrNameLst>
                                      </p:cBhvr>
                                      <p:to>
                                        <p:strVal val="visible"/>
                                      </p:to>
                                    </p:set>
                                    <p:animEffect transition="in" filter="box(out)">
                                      <p:cBhvr>
                                        <p:cTn id="12" dur="500"/>
                                        <p:tgtEl>
                                          <p:spTgt spid="1229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298"/>
                                        </p:tgtEl>
                                        <p:attrNameLst>
                                          <p:attrName>style.visibility</p:attrName>
                                        </p:attrNameLst>
                                      </p:cBhvr>
                                      <p:to>
                                        <p:strVal val="visible"/>
                                      </p:to>
                                    </p:set>
                                    <p:animEffect transition="in" filter="box(out)">
                                      <p:cBhvr>
                                        <p:cTn id="17" dur="500"/>
                                        <p:tgtEl>
                                          <p:spTgt spid="1229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299"/>
                                        </p:tgtEl>
                                        <p:attrNameLst>
                                          <p:attrName>style.visibility</p:attrName>
                                        </p:attrNameLst>
                                      </p:cBhvr>
                                      <p:to>
                                        <p:strVal val="visible"/>
                                      </p:to>
                                    </p:set>
                                    <p:animEffect transition="in" filter="box(out)">
                                      <p:cBhvr>
                                        <p:cTn id="22" dur="500"/>
                                        <p:tgtEl>
                                          <p:spTgt spid="1229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305"/>
                                        </p:tgtEl>
                                        <p:attrNameLst>
                                          <p:attrName>style.visibility</p:attrName>
                                        </p:attrNameLst>
                                      </p:cBhvr>
                                      <p:to>
                                        <p:strVal val="visible"/>
                                      </p:to>
                                    </p:set>
                                    <p:animEffect transition="in" filter="box(out)">
                                      <p:cBhvr>
                                        <p:cTn id="27" dur="500"/>
                                        <p:tgtEl>
                                          <p:spTgt spid="1230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306"/>
                                        </p:tgtEl>
                                        <p:attrNameLst>
                                          <p:attrName>style.visibility</p:attrName>
                                        </p:attrNameLst>
                                      </p:cBhvr>
                                      <p:to>
                                        <p:strVal val="visible"/>
                                      </p:to>
                                    </p:set>
                                    <p:animEffect transition="in" filter="box(out)">
                                      <p:cBhvr>
                                        <p:cTn id="32" dur="500"/>
                                        <p:tgtEl>
                                          <p:spTgt spid="1230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300"/>
                                        </p:tgtEl>
                                        <p:attrNameLst>
                                          <p:attrName>style.visibility</p:attrName>
                                        </p:attrNameLst>
                                      </p:cBhvr>
                                      <p:to>
                                        <p:strVal val="visible"/>
                                      </p:to>
                                    </p:set>
                                    <p:animEffect transition="in" filter="box(out)">
                                      <p:cBhvr>
                                        <p:cTn id="37" dur="500"/>
                                        <p:tgtEl>
                                          <p:spTgt spid="1230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2304"/>
                                        </p:tgtEl>
                                        <p:attrNameLst>
                                          <p:attrName>style.visibility</p:attrName>
                                        </p:attrNameLst>
                                      </p:cBhvr>
                                      <p:to>
                                        <p:strVal val="visible"/>
                                      </p:to>
                                    </p:set>
                                    <p:animEffect transition="in" filter="box(out)">
                                      <p:cBhvr>
                                        <p:cTn id="42" dur="500"/>
                                        <p:tgtEl>
                                          <p:spTgt spid="12304"/>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2307"/>
                                        </p:tgtEl>
                                        <p:attrNameLst>
                                          <p:attrName>style.visibility</p:attrName>
                                        </p:attrNameLst>
                                      </p:cBhvr>
                                      <p:to>
                                        <p:strVal val="visible"/>
                                      </p:to>
                                    </p:set>
                                    <p:animEffect transition="in" filter="box(out)">
                                      <p:cBhvr>
                                        <p:cTn id="47" dur="500"/>
                                        <p:tgtEl>
                                          <p:spTgt spid="12307"/>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2313"/>
                                        </p:tgtEl>
                                        <p:attrNameLst>
                                          <p:attrName>style.visibility</p:attrName>
                                        </p:attrNameLst>
                                      </p:cBhvr>
                                      <p:to>
                                        <p:strVal val="visible"/>
                                      </p:to>
                                    </p:set>
                                    <p:animEffect transition="in" filter="box(out)">
                                      <p:cBhvr>
                                        <p:cTn id="52" dur="500"/>
                                        <p:tgtEl>
                                          <p:spTgt spid="1231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2314"/>
                                        </p:tgtEl>
                                        <p:attrNameLst>
                                          <p:attrName>style.visibility</p:attrName>
                                        </p:attrNameLst>
                                      </p:cBhvr>
                                      <p:to>
                                        <p:strVal val="visible"/>
                                      </p:to>
                                    </p:set>
                                    <p:animEffect transition="in" filter="box(out)">
                                      <p:cBhvr>
                                        <p:cTn id="57" dur="500"/>
                                        <p:tgtEl>
                                          <p:spTgt spid="1231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2315"/>
                                        </p:tgtEl>
                                        <p:attrNameLst>
                                          <p:attrName>style.visibility</p:attrName>
                                        </p:attrNameLst>
                                      </p:cBhvr>
                                      <p:to>
                                        <p:strVal val="visible"/>
                                      </p:to>
                                    </p:set>
                                    <p:animEffect transition="in" filter="box(out)">
                                      <p:cBhvr>
                                        <p:cTn id="62" dur="500"/>
                                        <p:tgtEl>
                                          <p:spTgt spid="123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2316"/>
                                        </p:tgtEl>
                                        <p:attrNameLst>
                                          <p:attrName>style.visibility</p:attrName>
                                        </p:attrNameLst>
                                      </p:cBhvr>
                                      <p:to>
                                        <p:strVal val="visible"/>
                                      </p:to>
                                    </p:set>
                                    <p:animEffect transition="in" filter="box(out)">
                                      <p:cBhvr>
                                        <p:cTn id="67" dur="500"/>
                                        <p:tgtEl>
                                          <p:spTgt spid="12316"/>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2317"/>
                                        </p:tgtEl>
                                        <p:attrNameLst>
                                          <p:attrName>style.visibility</p:attrName>
                                        </p:attrNameLst>
                                      </p:cBhvr>
                                      <p:to>
                                        <p:strVal val="visible"/>
                                      </p:to>
                                    </p:set>
                                    <p:animEffect transition="in" filter="box(out)">
                                      <p:cBhvr>
                                        <p:cTn id="72" dur="500"/>
                                        <p:tgtEl>
                                          <p:spTgt spid="12317"/>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nodePh="1">
                                  <p:stCondLst>
                                    <p:cond delay="0"/>
                                  </p:stCondLst>
                                  <p:endCondLst>
                                    <p:cond evt="begin" delay="0">
                                      <p:tn val="75"/>
                                    </p:cond>
                                  </p:endCondLst>
                                  <p:childTnLst>
                                    <p:set>
                                      <p:cBhvr>
                                        <p:cTn id="76" dur="1" fill="hold">
                                          <p:stCondLst>
                                            <p:cond delay="0"/>
                                          </p:stCondLst>
                                        </p:cTn>
                                        <p:tgtEl>
                                          <p:spTgt spid="12318"/>
                                        </p:tgtEl>
                                        <p:attrNameLst>
                                          <p:attrName>style.visibility</p:attrName>
                                        </p:attrNameLst>
                                      </p:cBhvr>
                                      <p:to>
                                        <p:strVal val="visible"/>
                                      </p:to>
                                    </p:set>
                                    <p:animEffect transition="in" filter="box(out)">
                                      <p:cBhvr>
                                        <p:cTn id="77" dur="500"/>
                                        <p:tgtEl>
                                          <p:spTgt spid="12318"/>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2319"/>
                                        </p:tgtEl>
                                        <p:attrNameLst>
                                          <p:attrName>style.visibility</p:attrName>
                                        </p:attrNameLst>
                                      </p:cBhvr>
                                      <p:to>
                                        <p:strVal val="visible"/>
                                      </p:to>
                                    </p:set>
                                    <p:animEffect transition="in" filter="box(out)">
                                      <p:cBhvr>
                                        <p:cTn id="82" dur="500"/>
                                        <p:tgtEl>
                                          <p:spTgt spid="12319"/>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2320"/>
                                        </p:tgtEl>
                                        <p:attrNameLst>
                                          <p:attrName>style.visibility</p:attrName>
                                        </p:attrNameLst>
                                      </p:cBhvr>
                                      <p:to>
                                        <p:strVal val="visible"/>
                                      </p:to>
                                    </p:set>
                                    <p:animEffect transition="in" filter="box(out)">
                                      <p:cBhvr>
                                        <p:cTn id="87" dur="500"/>
                                        <p:tgtEl>
                                          <p:spTgt spid="12320"/>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2321"/>
                                        </p:tgtEl>
                                        <p:attrNameLst>
                                          <p:attrName>style.visibility</p:attrName>
                                        </p:attrNameLst>
                                      </p:cBhvr>
                                      <p:to>
                                        <p:strVal val="visible"/>
                                      </p:to>
                                    </p:set>
                                    <p:animEffect transition="in" filter="box(out)">
                                      <p:cBhvr>
                                        <p:cTn id="92" dur="500"/>
                                        <p:tgtEl>
                                          <p:spTgt spid="12321"/>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2322"/>
                                        </p:tgtEl>
                                        <p:attrNameLst>
                                          <p:attrName>style.visibility</p:attrName>
                                        </p:attrNameLst>
                                      </p:cBhvr>
                                      <p:to>
                                        <p:strVal val="visible"/>
                                      </p:to>
                                    </p:set>
                                    <p:animEffect transition="in" filter="box(out)">
                                      <p:cBhvr>
                                        <p:cTn id="97" dur="500"/>
                                        <p:tgtEl>
                                          <p:spTgt spid="12322"/>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2323"/>
                                        </p:tgtEl>
                                        <p:attrNameLst>
                                          <p:attrName>style.visibility</p:attrName>
                                        </p:attrNameLst>
                                      </p:cBhvr>
                                      <p:to>
                                        <p:strVal val="visible"/>
                                      </p:to>
                                    </p:set>
                                    <p:animEffect transition="in" filter="box(out)">
                                      <p:cBhvr>
                                        <p:cTn id="102" dur="500"/>
                                        <p:tgtEl>
                                          <p:spTgt spid="12323"/>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2324"/>
                                        </p:tgtEl>
                                        <p:attrNameLst>
                                          <p:attrName>style.visibility</p:attrName>
                                        </p:attrNameLst>
                                      </p:cBhvr>
                                      <p:to>
                                        <p:strVal val="visible"/>
                                      </p:to>
                                    </p:set>
                                    <p:animEffect transition="in" filter="box(out)">
                                      <p:cBhvr>
                                        <p:cTn id="107" dur="500"/>
                                        <p:tgtEl>
                                          <p:spTgt spid="12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autoUpdateAnimBg="0"/>
      <p:bldP spid="12297" grpId="0" animBg="1" autoUpdateAnimBg="0"/>
      <p:bldP spid="12298" grpId="0" animBg="1" autoUpdateAnimBg="0"/>
      <p:bldP spid="12299" grpId="0" animBg="1"/>
      <p:bldP spid="12300" grpId="0" animBg="1"/>
      <p:bldP spid="12304" grpId="0" autoUpdateAnimBg="0"/>
      <p:bldP spid="12305" grpId="0" animBg="1"/>
      <p:bldP spid="12306" grpId="0" autoUpdateAnimBg="0"/>
      <p:bldP spid="12307" grpId="0" autoUpdateAnimBg="0"/>
      <p:bldP spid="12313" grpId="0" animBg="1" autoUpdateAnimBg="0"/>
      <p:bldP spid="12314" grpId="0" animBg="1" autoUpdateAnimBg="0"/>
      <p:bldP spid="12315" grpId="0" animBg="1" autoUpdateAnimBg="0"/>
      <p:bldP spid="12316" grpId="0" animBg="1"/>
      <p:bldP spid="12317" grpId="0" animBg="1"/>
      <p:bldP spid="12318" grpId="0" autoUpdateAnimBg="0"/>
      <p:bldP spid="12319" grpId="0" animBg="1" autoUpdateAnimBg="0"/>
      <p:bldP spid="12320" grpId="0" animBg="1" autoUpdateAnimBg="0"/>
      <p:bldP spid="12321" grpId="0" animBg="1" autoUpdateAnimBg="0"/>
      <p:bldP spid="12322" grpId="0" animBg="1"/>
      <p:bldP spid="12323" grpId="0" animBg="1"/>
      <p:bldP spid="1232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2423592" y="548680"/>
            <a:ext cx="7848600" cy="1163216"/>
          </a:xfrm>
        </p:spPr>
        <p:txBody>
          <a:bodyPr/>
          <a:lstStyle/>
          <a:p>
            <a:br>
              <a:rPr lang="zh-CN" altLang="en-US" sz="4000" dirty="0"/>
            </a:br>
            <a:r>
              <a:rPr lang="zh-CN" altLang="en-US" sz="4000" dirty="0"/>
              <a:t> </a:t>
            </a:r>
            <a:br>
              <a:rPr lang="zh-CN" altLang="en-US" sz="3200" dirty="0"/>
            </a:br>
            <a:r>
              <a:rPr lang="zh-CN" altLang="en-US" sz="3200" dirty="0"/>
              <a:t>∑*上的符号串</a:t>
            </a:r>
            <a:r>
              <a:rPr lang="en-US" altLang="zh-CN" sz="3200" dirty="0"/>
              <a:t>t</a:t>
            </a:r>
            <a:r>
              <a:rPr lang="zh-CN" altLang="en-US" sz="3200" dirty="0"/>
              <a:t>被</a:t>
            </a:r>
            <a:r>
              <a:rPr lang="en-US" altLang="zh-CN" sz="3200" dirty="0"/>
              <a:t>NFA</a:t>
            </a:r>
            <a:r>
              <a:rPr lang="zh-CN" altLang="en-US" sz="3200" dirty="0"/>
              <a:t> </a:t>
            </a:r>
            <a:r>
              <a:rPr lang="en-US" altLang="zh-CN" sz="3200" dirty="0"/>
              <a:t>M</a:t>
            </a:r>
            <a:r>
              <a:rPr lang="zh-CN" altLang="en-US" sz="3200" dirty="0"/>
              <a:t>接受也可以这样理解</a:t>
            </a:r>
            <a:r>
              <a:rPr lang="en-US" altLang="zh-CN" sz="3200" dirty="0"/>
              <a:t>:</a:t>
            </a:r>
            <a:endParaRPr lang="zh-CN" altLang="en-US" sz="3200" dirty="0"/>
          </a:p>
        </p:txBody>
      </p:sp>
      <p:sp>
        <p:nvSpPr>
          <p:cNvPr id="174083" name="Rectangle 3"/>
          <p:cNvSpPr>
            <a:spLocks noGrp="1" noChangeArrowheads="1"/>
          </p:cNvSpPr>
          <p:nvPr>
            <p:ph type="body" idx="1"/>
          </p:nvPr>
        </p:nvSpPr>
        <p:spPr>
          <a:xfrm>
            <a:off x="2135560" y="1628800"/>
            <a:ext cx="7772400" cy="4474840"/>
          </a:xfrm>
        </p:spPr>
        <p:txBody>
          <a:bodyPr/>
          <a:lstStyle/>
          <a:p>
            <a:pPr algn="just">
              <a:lnSpc>
                <a:spcPct val="90000"/>
              </a:lnSpc>
              <a:buFont typeface="Monotype Sorts" pitchFamily="2" charset="2"/>
              <a:buNone/>
            </a:pPr>
            <a:r>
              <a:rPr lang="zh-CN" altLang="en-US" dirty="0"/>
              <a:t>    对于</a:t>
            </a:r>
            <a:r>
              <a:rPr lang="en-US" altLang="zh-CN" dirty="0">
                <a:latin typeface="Arial" charset="0"/>
                <a:cs typeface="Arial" charset="0"/>
              </a:rPr>
              <a:t>Σ</a:t>
            </a:r>
            <a:r>
              <a:rPr lang="en-US" altLang="zh-CN" dirty="0"/>
              <a:t>﹡</a:t>
            </a:r>
            <a:r>
              <a:rPr lang="zh-CN" altLang="en-US" dirty="0"/>
              <a:t>中的任何一个串</a:t>
            </a:r>
            <a:r>
              <a:rPr lang="en-US" altLang="zh-CN" dirty="0"/>
              <a:t>t，</a:t>
            </a:r>
            <a:r>
              <a:rPr lang="zh-CN" altLang="en-US" dirty="0"/>
              <a:t>若存在一条从某一初态结到某一终态结的道路，且这条道路上所有弧的标记字依序连接成的串(不理采那些标记为</a:t>
            </a:r>
            <a:r>
              <a:rPr lang="en-US" altLang="zh-CN" dirty="0">
                <a:latin typeface="Arial" charset="0"/>
                <a:cs typeface="Arial" charset="0"/>
              </a:rPr>
              <a:t>ε</a:t>
            </a:r>
            <a:r>
              <a:rPr lang="zh-CN" altLang="en-US" dirty="0"/>
              <a:t>的弧)等于</a:t>
            </a:r>
            <a:r>
              <a:rPr lang="en-US" altLang="zh-CN" dirty="0"/>
              <a:t>t，</a:t>
            </a:r>
            <a:r>
              <a:rPr lang="zh-CN" altLang="en-US" dirty="0"/>
              <a:t>则称</a:t>
            </a:r>
            <a:r>
              <a:rPr lang="en-US" altLang="zh-CN" dirty="0">
                <a:solidFill>
                  <a:srgbClr val="3333FF"/>
                </a:solidFill>
              </a:rPr>
              <a:t>t</a:t>
            </a:r>
            <a:r>
              <a:rPr lang="zh-CN" altLang="en-US" dirty="0">
                <a:solidFill>
                  <a:srgbClr val="3333FF"/>
                </a:solidFill>
              </a:rPr>
              <a:t>可为</a:t>
            </a:r>
            <a:r>
              <a:rPr lang="en-US" altLang="zh-CN" dirty="0">
                <a:solidFill>
                  <a:srgbClr val="3333FF"/>
                </a:solidFill>
              </a:rPr>
              <a:t>NFA M</a:t>
            </a:r>
            <a:r>
              <a:rPr lang="zh-CN" altLang="en-US" dirty="0">
                <a:solidFill>
                  <a:srgbClr val="3333FF"/>
                </a:solidFill>
              </a:rPr>
              <a:t>所识别</a:t>
            </a:r>
            <a:r>
              <a:rPr lang="zh-CN" altLang="en-US" dirty="0"/>
              <a:t>(读出或接受)。</a:t>
            </a:r>
            <a:endParaRPr lang="en-US" altLang="zh-CN" dirty="0"/>
          </a:p>
          <a:p>
            <a:pPr algn="just">
              <a:lnSpc>
                <a:spcPct val="90000"/>
              </a:lnSpc>
              <a:buFont typeface="Monotype Sorts" pitchFamily="2" charset="2"/>
              <a:buNone/>
            </a:pPr>
            <a:r>
              <a:rPr lang="zh-CN" altLang="en-US" dirty="0"/>
              <a:t>    若</a:t>
            </a:r>
            <a:r>
              <a:rPr lang="en-US" altLang="zh-CN" dirty="0"/>
              <a:t>M</a:t>
            </a:r>
            <a:r>
              <a:rPr lang="zh-CN" altLang="en-US" dirty="0"/>
              <a:t>的某些结既是初态结又是终态结，或者存在一条从某个初态结到某个终态结的道路,其上所有弧的标记均为</a:t>
            </a:r>
            <a:r>
              <a:rPr lang="en-US" altLang="zh-CN" dirty="0">
                <a:latin typeface="Arial" charset="0"/>
                <a:cs typeface="Arial" charset="0"/>
              </a:rPr>
              <a:t>ε</a:t>
            </a:r>
            <a:r>
              <a:rPr lang="zh-CN" altLang="en-US" dirty="0"/>
              <a:t>，那么</a:t>
            </a:r>
            <a:r>
              <a:rPr lang="zh-CN" altLang="en-US" dirty="0">
                <a:solidFill>
                  <a:srgbClr val="3333FF"/>
                </a:solidFill>
              </a:rPr>
              <a:t>空字可为</a:t>
            </a:r>
            <a:r>
              <a:rPr lang="en-US" altLang="zh-CN" dirty="0">
                <a:solidFill>
                  <a:srgbClr val="3333FF"/>
                </a:solidFill>
              </a:rPr>
              <a:t>M</a:t>
            </a:r>
            <a:r>
              <a:rPr lang="zh-CN" altLang="en-US" dirty="0">
                <a:solidFill>
                  <a:srgbClr val="3333FF"/>
                </a:solidFill>
              </a:rPr>
              <a:t>所接受</a:t>
            </a:r>
            <a:r>
              <a:rPr lang="zh-CN" altLang="en-US" dirty="0"/>
              <a:t>。</a:t>
            </a:r>
          </a:p>
          <a:p>
            <a:pPr>
              <a:lnSpc>
                <a:spcPct val="90000"/>
              </a:lnSpc>
            </a:pPr>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zh-CN" altLang="en-US" dirty="0"/>
              <a:t>例：(0|1)*(000|111)(0|1)*</a:t>
            </a:r>
          </a:p>
        </p:txBody>
      </p:sp>
      <p:pic>
        <p:nvPicPr>
          <p:cNvPr id="221187" name="Picture 3"/>
          <p:cNvPicPr>
            <a:picLocks noGrp="1" noChangeAspect="1" noChangeArrowheads="1"/>
          </p:cNvPicPr>
          <p:nvPr>
            <p:ph type="body" idx="1"/>
          </p:nvPr>
        </p:nvPicPr>
        <p:blipFill>
          <a:blip r:embed="rId2" cstate="print"/>
          <a:srcRect/>
          <a:stretch>
            <a:fillRect/>
          </a:stretch>
        </p:blipFill>
        <p:spPr>
          <a:xfrm>
            <a:off x="2351584" y="2060848"/>
            <a:ext cx="7772400" cy="4114800"/>
          </a:xfrm>
        </p:spPr>
      </p:pic>
      <p:sp>
        <p:nvSpPr>
          <p:cNvPr id="4" name="灯片编号占位符 3"/>
          <p:cNvSpPr>
            <a:spLocks noGrp="1"/>
          </p:cNvSpPr>
          <p:nvPr>
            <p:ph type="sldNum" sz="quarter" idx="12"/>
          </p:nvPr>
        </p:nvSpPr>
        <p:spPr/>
        <p:txBody>
          <a:bodyPr/>
          <a:lstStyle/>
          <a:p>
            <a:fld id="{09A025D1-BAA5-4CF6-A581-2B23F0086B83}" type="slidenum">
              <a:rPr lang="zh-CN" altLang="en-US" smtClean="0"/>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3" name="Rectangle 3"/>
          <p:cNvSpPr>
            <a:spLocks noGrp="1" noChangeArrowheads="1"/>
          </p:cNvSpPr>
          <p:nvPr>
            <p:ph type="body" sz="half" idx="1"/>
          </p:nvPr>
        </p:nvSpPr>
        <p:spPr>
          <a:xfrm>
            <a:off x="2423592" y="1124744"/>
            <a:ext cx="2743200" cy="4602832"/>
          </a:xfrm>
        </p:spPr>
        <p:txBody>
          <a:bodyPr/>
          <a:lstStyle/>
          <a:p>
            <a:pPr>
              <a:buFont typeface="Monotype Sorts" pitchFamily="2" charset="2"/>
              <a:buNone/>
            </a:pPr>
            <a:r>
              <a:rPr lang="zh-CN" altLang="en-US" sz="2800" b="1" dirty="0">
                <a:latin typeface="华文新魏" pitchFamily="2" charset="-122"/>
                <a:ea typeface="华文新魏" pitchFamily="2" charset="-122"/>
              </a:rPr>
              <a:t>可接受的串：</a:t>
            </a:r>
            <a:endParaRPr lang="en-US" altLang="zh-CN" sz="2800" b="1" dirty="0">
              <a:latin typeface="华文新魏" pitchFamily="2" charset="-122"/>
              <a:ea typeface="华文新魏" pitchFamily="2" charset="-122"/>
            </a:endParaRPr>
          </a:p>
          <a:p>
            <a:pPr>
              <a:buFont typeface="Monotype Sorts" pitchFamily="2" charset="2"/>
              <a:buNone/>
            </a:pPr>
            <a:r>
              <a:rPr lang="zh-CN" altLang="en-US" sz="2800" dirty="0"/>
              <a:t>000</a:t>
            </a:r>
          </a:p>
          <a:p>
            <a:pPr>
              <a:buFont typeface="Monotype Sorts" pitchFamily="2" charset="2"/>
              <a:buNone/>
            </a:pPr>
            <a:r>
              <a:rPr lang="zh-CN" altLang="en-US" sz="2800" dirty="0"/>
              <a:t>111</a:t>
            </a:r>
          </a:p>
          <a:p>
            <a:pPr>
              <a:buFont typeface="Monotype Sorts" pitchFamily="2" charset="2"/>
              <a:buNone/>
            </a:pPr>
            <a:r>
              <a:rPr lang="zh-CN" altLang="en-US" sz="2800" dirty="0"/>
              <a:t>1010001</a:t>
            </a:r>
          </a:p>
          <a:p>
            <a:pPr>
              <a:buFont typeface="Monotype Sorts" pitchFamily="2" charset="2"/>
              <a:buNone/>
            </a:pPr>
            <a:r>
              <a:rPr lang="zh-CN" altLang="en-US" sz="2800" dirty="0"/>
              <a:t>110000001</a:t>
            </a:r>
            <a:endParaRPr lang="en-US" altLang="zh-CN" sz="2800" dirty="0"/>
          </a:p>
          <a:p>
            <a:pPr>
              <a:buFont typeface="Monotype Sorts" pitchFamily="2" charset="2"/>
              <a:buNone/>
            </a:pPr>
            <a:endParaRPr lang="zh-CN" altLang="en-US" sz="2800" dirty="0"/>
          </a:p>
          <a:p>
            <a:pPr>
              <a:buFont typeface="Monotype Sorts" pitchFamily="2" charset="2"/>
              <a:buNone/>
            </a:pPr>
            <a:r>
              <a:rPr lang="zh-CN" altLang="en-US" sz="2800" b="1" dirty="0">
                <a:latin typeface="华文新魏" pitchFamily="2" charset="-122"/>
                <a:ea typeface="华文新魏" pitchFamily="2" charset="-122"/>
              </a:rPr>
              <a:t>不可接受的串：</a:t>
            </a:r>
          </a:p>
          <a:p>
            <a:pPr>
              <a:buFont typeface="Monotype Sorts" pitchFamily="2" charset="2"/>
              <a:buNone/>
            </a:pPr>
            <a:r>
              <a:rPr lang="zh-CN" altLang="en-US" sz="2800" dirty="0"/>
              <a:t>00</a:t>
            </a:r>
          </a:p>
          <a:p>
            <a:pPr>
              <a:buFont typeface="Monotype Sorts" pitchFamily="2" charset="2"/>
              <a:buNone/>
            </a:pPr>
            <a:r>
              <a:rPr lang="zh-CN" altLang="en-US" sz="2800" dirty="0"/>
              <a:t>01100</a:t>
            </a:r>
          </a:p>
        </p:txBody>
      </p:sp>
      <p:pic>
        <p:nvPicPr>
          <p:cNvPr id="220164" name="Picture 4"/>
          <p:cNvPicPr>
            <a:picLocks noGrp="1" noChangeAspect="1" noChangeArrowheads="1"/>
          </p:cNvPicPr>
          <p:nvPr>
            <p:ph type="clipArt" sz="half" idx="2"/>
          </p:nvPr>
        </p:nvPicPr>
        <p:blipFill>
          <a:blip r:embed="rId2" cstate="print"/>
          <a:srcRect/>
          <a:stretch>
            <a:fillRect/>
          </a:stretch>
        </p:blipFill>
        <p:spPr>
          <a:xfrm>
            <a:off x="5410200" y="1219200"/>
            <a:ext cx="4876800" cy="4724400"/>
          </a:xfrm>
        </p:spPr>
      </p:pic>
      <p:sp>
        <p:nvSpPr>
          <p:cNvPr id="4" name="灯片编号占位符 3"/>
          <p:cNvSpPr>
            <a:spLocks noGrp="1"/>
          </p:cNvSpPr>
          <p:nvPr>
            <p:ph type="sldNum" sz="quarter" idx="12"/>
          </p:nvPr>
        </p:nvSpPr>
        <p:spPr/>
        <p:txBody>
          <a:bodyPr/>
          <a:lstStyle/>
          <a:p>
            <a:fld id="{D78303E2-354B-4D85-AB5C-CEC55AEBFA32}" type="slidenum">
              <a:rPr lang="zh-CN" altLang="en-US" smtClean="0"/>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br>
              <a:rPr lang="zh-CN" altLang="en-US">
                <a:solidFill>
                  <a:schemeClr val="bg2"/>
                </a:solidFill>
              </a:rPr>
            </a:br>
            <a:endParaRPr lang="zh-CN" altLang="zh-CN"/>
          </a:p>
        </p:txBody>
      </p:sp>
      <p:sp>
        <p:nvSpPr>
          <p:cNvPr id="158723" name="Rectangle 3"/>
          <p:cNvSpPr>
            <a:spLocks noGrp="1" noChangeArrowheads="1"/>
          </p:cNvSpPr>
          <p:nvPr>
            <p:ph type="body" idx="1"/>
          </p:nvPr>
        </p:nvSpPr>
        <p:spPr>
          <a:xfrm>
            <a:off x="2423592" y="2017713"/>
            <a:ext cx="8055496" cy="4114800"/>
          </a:xfrm>
        </p:spPr>
        <p:txBody>
          <a:bodyPr/>
          <a:lstStyle/>
          <a:p>
            <a:pPr>
              <a:buFont typeface="Monotype Sorts" pitchFamily="2" charset="2"/>
              <a:buNone/>
            </a:pPr>
            <a:r>
              <a:rPr lang="en-US" altLang="zh-CN" dirty="0"/>
              <a:t>NFA M</a:t>
            </a:r>
            <a:r>
              <a:rPr lang="zh-CN" altLang="en-US" dirty="0"/>
              <a:t>所能接受的符</a:t>
            </a:r>
            <a:r>
              <a:rPr lang="zh-CN" altLang="en-US" dirty="0">
                <a:latin typeface="宋体" charset="-122"/>
              </a:rPr>
              <a:t>号</a:t>
            </a:r>
            <a:r>
              <a:rPr lang="zh-CN" altLang="en-US" dirty="0"/>
              <a:t>串的全体记为</a:t>
            </a:r>
            <a:r>
              <a:rPr lang="en-US" altLang="zh-CN" dirty="0"/>
              <a:t>L(M)</a:t>
            </a:r>
          </a:p>
          <a:p>
            <a:pPr>
              <a:buFont typeface="Monotype Sorts" pitchFamily="2" charset="2"/>
              <a:buNone/>
            </a:pPr>
            <a:r>
              <a:rPr lang="zh-CN" altLang="en-US" dirty="0"/>
              <a:t>结论：</a:t>
            </a:r>
          </a:p>
          <a:p>
            <a:pPr lvl="1">
              <a:buFontTx/>
              <a:buNone/>
            </a:pPr>
            <a:r>
              <a:rPr lang="zh-CN" altLang="en-US" dirty="0"/>
              <a:t>   </a:t>
            </a:r>
            <a:r>
              <a:rPr lang="zh-CN" altLang="en-US" dirty="0">
                <a:sym typeface="Symbol" pitchFamily="18" charset="2"/>
              </a:rPr>
              <a:t>上一个符</a:t>
            </a:r>
            <a:r>
              <a:rPr lang="zh-CN" altLang="en-US" dirty="0">
                <a:latin typeface="宋体" charset="-122"/>
              </a:rPr>
              <a:t>号</a:t>
            </a:r>
            <a:r>
              <a:rPr lang="zh-CN" altLang="en-US" dirty="0">
                <a:sym typeface="Symbol" pitchFamily="18" charset="2"/>
              </a:rPr>
              <a:t>串集</a:t>
            </a:r>
            <a:r>
              <a:rPr lang="en-US" altLang="zh-CN" dirty="0">
                <a:sym typeface="Symbol" pitchFamily="18" charset="2"/>
              </a:rPr>
              <a:t>V</a:t>
            </a:r>
            <a:r>
              <a:rPr lang="en-US" altLang="zh-CN" baseline="30000" dirty="0">
                <a:sym typeface="Symbol" pitchFamily="18" charset="2"/>
              </a:rPr>
              <a:t></a:t>
            </a:r>
            <a:r>
              <a:rPr lang="zh-CN" altLang="en-US" dirty="0">
                <a:sym typeface="Symbol" pitchFamily="18" charset="2"/>
              </a:rPr>
              <a:t>是正规的，当且仅当存在一个上的不确定的有穷自动机</a:t>
            </a:r>
            <a:r>
              <a:rPr lang="en-US" altLang="zh-CN" dirty="0">
                <a:sym typeface="Symbol" pitchFamily="18" charset="2"/>
              </a:rPr>
              <a:t>M，</a:t>
            </a:r>
            <a:r>
              <a:rPr lang="zh-CN" altLang="en-US" dirty="0">
                <a:sym typeface="Symbol" pitchFamily="18" charset="2"/>
              </a:rPr>
              <a:t>使得</a:t>
            </a:r>
            <a:r>
              <a:rPr lang="en-US" altLang="zh-CN" dirty="0">
                <a:sym typeface="Symbol" pitchFamily="18" charset="2"/>
              </a:rPr>
              <a:t>V=L(M)。</a:t>
            </a:r>
            <a:endParaRPr lang="zh-CN" altLang="en-US"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zh-CN" altLang="en-US" sz="3600" dirty="0">
                <a:solidFill>
                  <a:srgbClr val="3333FF"/>
                </a:solidFill>
              </a:rPr>
              <a:t>确定有限自动机和不确定有限自动机</a:t>
            </a:r>
          </a:p>
        </p:txBody>
      </p:sp>
      <p:sp>
        <p:nvSpPr>
          <p:cNvPr id="159747" name="Rectangle 3"/>
          <p:cNvSpPr>
            <a:spLocks noGrp="1" noChangeArrowheads="1"/>
          </p:cNvSpPr>
          <p:nvPr>
            <p:ph type="body" idx="1"/>
          </p:nvPr>
        </p:nvSpPr>
        <p:spPr>
          <a:xfrm>
            <a:off x="2351584" y="1988840"/>
            <a:ext cx="7772400" cy="4114800"/>
          </a:xfrm>
        </p:spPr>
        <p:txBody>
          <a:bodyPr/>
          <a:lstStyle/>
          <a:p>
            <a:pPr marL="0" lvl="1" indent="457200">
              <a:buNone/>
            </a:pPr>
            <a:r>
              <a:rPr lang="zh-CN" altLang="zh-CN" dirty="0"/>
              <a:t>  </a:t>
            </a:r>
            <a:r>
              <a:rPr lang="en-US" altLang="zh-CN" dirty="0"/>
              <a:t>DFA</a:t>
            </a:r>
            <a:r>
              <a:rPr lang="zh-CN" altLang="en-US" dirty="0"/>
              <a:t>是</a:t>
            </a:r>
            <a:r>
              <a:rPr lang="en-US" altLang="zh-CN" dirty="0"/>
              <a:t>NFA</a:t>
            </a:r>
            <a:r>
              <a:rPr lang="zh-CN" altLang="en-US" dirty="0"/>
              <a:t>的特例.对每个</a:t>
            </a:r>
            <a:r>
              <a:rPr lang="en-US" altLang="zh-CN" dirty="0"/>
              <a:t>NFA  N</a:t>
            </a:r>
            <a:r>
              <a:rPr lang="zh-CN" altLang="en-US" dirty="0"/>
              <a:t>一定存在一个</a:t>
            </a:r>
            <a:r>
              <a:rPr lang="en-US" altLang="zh-CN" dirty="0"/>
              <a:t>DFA </a:t>
            </a:r>
            <a:r>
              <a:rPr lang="zh-CN" altLang="en-US" dirty="0"/>
              <a:t>Ｍ ，使得  </a:t>
            </a:r>
            <a:r>
              <a:rPr lang="en-US" altLang="zh-CN" dirty="0"/>
              <a:t>L(M)=L(N)。</a:t>
            </a:r>
            <a:r>
              <a:rPr lang="zh-CN" altLang="en-US" dirty="0"/>
              <a:t>对每个</a:t>
            </a:r>
            <a:r>
              <a:rPr lang="en-US" altLang="zh-CN" dirty="0"/>
              <a:t>NFA N</a:t>
            </a:r>
            <a:r>
              <a:rPr lang="zh-CN" altLang="en-US" dirty="0"/>
              <a:t>存在着与之等价的</a:t>
            </a:r>
            <a:r>
              <a:rPr lang="en-US" altLang="zh-CN" dirty="0"/>
              <a:t>DFA M。</a:t>
            </a:r>
          </a:p>
          <a:p>
            <a:pPr marL="0" lvl="1" indent="457200">
              <a:buNone/>
            </a:pPr>
            <a:endParaRPr lang="en-US" altLang="zh-CN" dirty="0"/>
          </a:p>
          <a:p>
            <a:pPr marL="0" lvl="1" indent="457200">
              <a:buNone/>
            </a:pPr>
            <a:r>
              <a:rPr lang="zh-CN" altLang="en-US" dirty="0"/>
              <a:t>有一种算法，将</a:t>
            </a:r>
            <a:r>
              <a:rPr lang="en-US" altLang="zh-CN" dirty="0"/>
              <a:t>NFA</a:t>
            </a:r>
            <a:r>
              <a:rPr lang="zh-CN" altLang="en-US" dirty="0"/>
              <a:t>转换成接受同样语言的</a:t>
            </a:r>
            <a:r>
              <a:rPr lang="en-US" altLang="zh-CN" dirty="0"/>
              <a:t>DFA.</a:t>
            </a:r>
            <a:r>
              <a:rPr lang="zh-CN" altLang="en-US" dirty="0"/>
              <a:t>这种算法称为</a:t>
            </a:r>
            <a:r>
              <a:rPr lang="zh-CN" altLang="en-US" b="1" dirty="0"/>
              <a:t>子集法。</a:t>
            </a:r>
            <a:endParaRPr lang="en-US" altLang="zh-CN" b="1" dirty="0"/>
          </a:p>
          <a:p>
            <a:pPr marL="0" lvl="1" indent="457200">
              <a:buNone/>
            </a:pPr>
            <a:endParaRPr lang="zh-CN" altLang="en-US" b="1" dirty="0">
              <a:ea typeface="方正舒体" pitchFamily="2" charset="-122"/>
            </a:endParaRPr>
          </a:p>
          <a:p>
            <a:pPr lvl="1">
              <a:buFontTx/>
              <a:buNone/>
            </a:pPr>
            <a:r>
              <a:rPr lang="zh-CN" altLang="en-US" b="1" dirty="0"/>
              <a:t>注意：与某一</a:t>
            </a:r>
            <a:r>
              <a:rPr lang="en-US" altLang="zh-CN" b="1" dirty="0"/>
              <a:t>NFA</a:t>
            </a:r>
            <a:r>
              <a:rPr lang="zh-CN" altLang="en-US" b="1" dirty="0"/>
              <a:t>等价的</a:t>
            </a:r>
            <a:r>
              <a:rPr lang="en-US" altLang="zh-CN" b="1" dirty="0"/>
              <a:t>DFA</a:t>
            </a:r>
            <a:r>
              <a:rPr lang="zh-CN" altLang="en-US" b="1" dirty="0"/>
              <a:t>是不唯一</a:t>
            </a:r>
            <a:r>
              <a:rPr lang="zh-CN" altLang="en-US" dirty="0"/>
              <a:t>.</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dirty="0"/>
              <a:t>  </a:t>
            </a:r>
            <a:r>
              <a:rPr lang="en-US" altLang="zh-CN" sz="3600" dirty="0">
                <a:solidFill>
                  <a:srgbClr val="3333FF"/>
                </a:solidFill>
              </a:rPr>
              <a:t>NFA</a:t>
            </a:r>
            <a:r>
              <a:rPr lang="zh-CN" altLang="en-US" sz="3600" dirty="0">
                <a:solidFill>
                  <a:srgbClr val="3333FF"/>
                </a:solidFill>
              </a:rPr>
              <a:t>确定化算法</a:t>
            </a:r>
          </a:p>
        </p:txBody>
      </p:sp>
      <p:sp>
        <p:nvSpPr>
          <p:cNvPr id="81923" name="Rectangle 3"/>
          <p:cNvSpPr>
            <a:spLocks noGrp="1" noChangeArrowheads="1"/>
          </p:cNvSpPr>
          <p:nvPr>
            <p:ph type="body" idx="1"/>
          </p:nvPr>
        </p:nvSpPr>
        <p:spPr>
          <a:xfrm>
            <a:off x="2423592" y="2132856"/>
            <a:ext cx="7772400" cy="4114800"/>
          </a:xfrm>
        </p:spPr>
        <p:txBody>
          <a:bodyPr/>
          <a:lstStyle/>
          <a:p>
            <a:pPr>
              <a:buFont typeface="Monotype Sorts" pitchFamily="2" charset="2"/>
              <a:buNone/>
            </a:pPr>
            <a:r>
              <a:rPr lang="zh-CN" altLang="en-US" dirty="0"/>
              <a:t>   假设</a:t>
            </a:r>
            <a:r>
              <a:rPr lang="en-US" altLang="zh-CN" dirty="0"/>
              <a:t>NFA N=(K, </a:t>
            </a:r>
            <a:r>
              <a:rPr lang="en-US" altLang="zh-CN" dirty="0">
                <a:sym typeface="Symbol" pitchFamily="18" charset="2"/>
              </a:rPr>
              <a:t>,f,K</a:t>
            </a:r>
            <a:r>
              <a:rPr lang="en-US" altLang="zh-CN" baseline="-25000" dirty="0">
                <a:sym typeface="Symbol" pitchFamily="18" charset="2"/>
              </a:rPr>
              <a:t>0</a:t>
            </a:r>
            <a:r>
              <a:rPr lang="en-US" altLang="zh-CN" dirty="0">
                <a:sym typeface="Symbol" pitchFamily="18" charset="2"/>
              </a:rPr>
              <a:t>,K</a:t>
            </a:r>
            <a:r>
              <a:rPr lang="en-US" altLang="zh-CN" baseline="-25000" dirty="0">
                <a:sym typeface="Symbol" pitchFamily="18" charset="2"/>
              </a:rPr>
              <a:t>t</a:t>
            </a:r>
            <a:r>
              <a:rPr lang="en-US" altLang="zh-CN" dirty="0"/>
              <a:t>)</a:t>
            </a:r>
            <a:r>
              <a:rPr lang="zh-CN" altLang="en-US" dirty="0"/>
              <a:t>按如下办法构造一个</a:t>
            </a:r>
            <a:r>
              <a:rPr lang="en-US" altLang="zh-CN" dirty="0"/>
              <a:t>DFA  M=(S, </a:t>
            </a:r>
            <a:r>
              <a:rPr lang="en-US" altLang="zh-CN" dirty="0">
                <a:sym typeface="Symbol" pitchFamily="18" charset="2"/>
              </a:rPr>
              <a:t>,d,S</a:t>
            </a:r>
            <a:r>
              <a:rPr lang="en-US" altLang="zh-CN" baseline="-25000" dirty="0">
                <a:sym typeface="Symbol" pitchFamily="18" charset="2"/>
              </a:rPr>
              <a:t>0</a:t>
            </a:r>
            <a:r>
              <a:rPr lang="en-US" altLang="zh-CN" dirty="0">
                <a:sym typeface="Symbol" pitchFamily="18" charset="2"/>
              </a:rPr>
              <a:t>,S</a:t>
            </a:r>
            <a:r>
              <a:rPr lang="en-US" altLang="zh-CN" baseline="-25000" dirty="0">
                <a:sym typeface="Symbol" pitchFamily="18" charset="2"/>
              </a:rPr>
              <a:t>t</a:t>
            </a:r>
            <a:r>
              <a:rPr lang="en-US" altLang="zh-CN" dirty="0"/>
              <a:t>)，</a:t>
            </a:r>
            <a:r>
              <a:rPr lang="zh-CN" altLang="en-US" dirty="0"/>
              <a:t>使得</a:t>
            </a:r>
            <a:r>
              <a:rPr lang="en-US" altLang="en-US" dirty="0"/>
              <a:t>L(M)=L(N)</a:t>
            </a:r>
            <a:r>
              <a:rPr lang="en-US" altLang="zh-CN" dirty="0"/>
              <a:t>：</a:t>
            </a:r>
          </a:p>
          <a:p>
            <a:pPr lvl="1">
              <a:buFontTx/>
              <a:buNone/>
            </a:pPr>
            <a:r>
              <a:rPr lang="en-US" altLang="zh-CN" dirty="0"/>
              <a:t>1.  M</a:t>
            </a:r>
            <a:r>
              <a:rPr lang="zh-CN" altLang="en-US" dirty="0"/>
              <a:t>的状态集</a:t>
            </a:r>
            <a:r>
              <a:rPr lang="en-US" altLang="zh-CN" dirty="0"/>
              <a:t>S</a:t>
            </a:r>
            <a:r>
              <a:rPr lang="zh-CN" altLang="en-US" dirty="0"/>
              <a:t>由</a:t>
            </a:r>
            <a:r>
              <a:rPr lang="en-US" altLang="zh-CN" dirty="0"/>
              <a:t>K</a:t>
            </a:r>
            <a:r>
              <a:rPr lang="zh-CN" altLang="en-US" dirty="0"/>
              <a:t>的一些子集组成。用[</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]表示</a:t>
            </a:r>
            <a:r>
              <a:rPr lang="en-US" altLang="zh-CN" dirty="0"/>
              <a:t>S</a:t>
            </a:r>
            <a:r>
              <a:rPr lang="zh-CN" altLang="en-US" dirty="0"/>
              <a:t>的元素，其中</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是</a:t>
            </a:r>
            <a:r>
              <a:rPr lang="en-US" altLang="zh-CN" dirty="0"/>
              <a:t>K</a:t>
            </a:r>
            <a:r>
              <a:rPr lang="zh-CN" altLang="en-US" dirty="0"/>
              <a:t>的状态。并且约定，状态</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是按某种规则排列的，即对于子集{</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 S</a:t>
            </a:r>
            <a:r>
              <a:rPr lang="en-US" altLang="zh-CN" baseline="-25000" dirty="0">
                <a:sym typeface="Symbol" pitchFamily="18" charset="2"/>
              </a:rPr>
              <a:t>1,</a:t>
            </a:r>
            <a:r>
              <a:rPr lang="en-US" altLang="zh-CN" dirty="0">
                <a:sym typeface="Symbol" pitchFamily="18" charset="2"/>
              </a:rPr>
              <a:t>}</a:t>
            </a:r>
            <a:r>
              <a:rPr lang="zh-CN" altLang="en-US" dirty="0">
                <a:sym typeface="Symbol" pitchFamily="18" charset="2"/>
              </a:rPr>
              <a:t>来说，</a:t>
            </a:r>
            <a:r>
              <a:rPr lang="en-US" altLang="zh-CN" dirty="0">
                <a:sym typeface="Symbol" pitchFamily="18" charset="2"/>
              </a:rPr>
              <a:t>S</a:t>
            </a:r>
            <a:r>
              <a:rPr lang="zh-CN" altLang="en-US" dirty="0">
                <a:sym typeface="Symbol" pitchFamily="18" charset="2"/>
              </a:rPr>
              <a:t>的状态就是[</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endParaRPr lang="zh-CN" altLang="en-US"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2514600" y="1752600"/>
            <a:ext cx="7924800" cy="4191000"/>
          </a:xfrm>
        </p:spPr>
        <p:txBody>
          <a:bodyPr/>
          <a:lstStyle/>
          <a:p>
            <a:pPr lvl="1">
              <a:buFontTx/>
              <a:buNone/>
            </a:pPr>
            <a:r>
              <a:rPr lang="zh-CN" altLang="en-US" dirty="0"/>
              <a:t>2  </a:t>
            </a:r>
            <a:r>
              <a:rPr lang="en-US" altLang="zh-CN" dirty="0"/>
              <a:t>M</a:t>
            </a:r>
            <a:r>
              <a:rPr lang="zh-CN" altLang="en-US" dirty="0"/>
              <a:t>和</a:t>
            </a:r>
            <a:r>
              <a:rPr lang="en-US" altLang="zh-CN" dirty="0"/>
              <a:t>N</a:t>
            </a:r>
            <a:r>
              <a:rPr lang="zh-CN" altLang="en-US" dirty="0"/>
              <a:t>的输入字母表是相同的，即是</a:t>
            </a:r>
            <a:r>
              <a:rPr lang="zh-CN" altLang="en-US" dirty="0">
                <a:sym typeface="Symbol" pitchFamily="18" charset="2"/>
              </a:rPr>
              <a:t>；</a:t>
            </a:r>
          </a:p>
          <a:p>
            <a:pPr lvl="1">
              <a:buFontTx/>
              <a:buNone/>
            </a:pPr>
            <a:r>
              <a:rPr lang="zh-CN" altLang="en-US" dirty="0"/>
              <a:t>3  转换函数是这样定义的：                                      	  </a:t>
            </a:r>
            <a:r>
              <a:rPr lang="en-US" altLang="zh-CN" dirty="0"/>
              <a:t>d(</a:t>
            </a:r>
            <a:r>
              <a:rPr lang="zh-CN" altLang="en-US" dirty="0"/>
              <a:t>[</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zh-CN" altLang="en-US" dirty="0"/>
              <a:t>],</a:t>
            </a:r>
            <a:r>
              <a:rPr lang="en-US" altLang="zh-CN" dirty="0"/>
              <a:t>a)= </a:t>
            </a:r>
            <a:r>
              <a:rPr lang="zh-CN" altLang="en-US" dirty="0"/>
              <a:t>[</a:t>
            </a:r>
            <a:r>
              <a:rPr lang="en-US" altLang="zh-CN" dirty="0"/>
              <a:t>R</a:t>
            </a:r>
            <a:r>
              <a:rPr lang="en-US" altLang="zh-CN" baseline="-25000" dirty="0">
                <a:sym typeface="Symbol" pitchFamily="18" charset="2"/>
              </a:rPr>
              <a:t>1</a:t>
            </a:r>
            <a:r>
              <a:rPr lang="en-US" altLang="zh-CN" dirty="0">
                <a:sym typeface="Symbol" pitchFamily="18" charset="2"/>
              </a:rPr>
              <a:t>R</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R</a:t>
            </a:r>
            <a:r>
              <a:rPr lang="en-US" altLang="zh-CN" baseline="-25000" dirty="0" err="1">
                <a:sym typeface="Symbol" pitchFamily="18" charset="2"/>
              </a:rPr>
              <a:t>t</a:t>
            </a:r>
            <a:r>
              <a:rPr lang="zh-CN" altLang="en-US" dirty="0"/>
              <a:t>]	 </a:t>
            </a:r>
            <a:r>
              <a:rPr lang="zh-CN" altLang="zh-CN" dirty="0"/>
              <a:t>其中     {</a:t>
            </a:r>
            <a:r>
              <a:rPr lang="en-US" altLang="zh-CN" dirty="0"/>
              <a:t>R</a:t>
            </a:r>
            <a:r>
              <a:rPr lang="en-US" altLang="zh-CN" baseline="-25000" dirty="0">
                <a:sym typeface="Symbol" pitchFamily="18" charset="2"/>
              </a:rPr>
              <a:t>1,</a:t>
            </a:r>
            <a:r>
              <a:rPr lang="en-US" altLang="zh-CN" dirty="0">
                <a:sym typeface="Symbol" pitchFamily="18" charset="2"/>
              </a:rPr>
              <a:t>R</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 </a:t>
            </a:r>
            <a:r>
              <a:rPr lang="en-US" altLang="zh-CN" dirty="0" err="1">
                <a:sym typeface="Symbol" pitchFamily="18" charset="2"/>
              </a:rPr>
              <a:t>R</a:t>
            </a:r>
            <a:r>
              <a:rPr lang="en-US" altLang="zh-CN" baseline="-25000" dirty="0" err="1">
                <a:sym typeface="Symbol" pitchFamily="18" charset="2"/>
              </a:rPr>
              <a:t>t</a:t>
            </a:r>
            <a:r>
              <a:rPr lang="en-US" altLang="zh-CN" dirty="0">
                <a:sym typeface="Symbol" pitchFamily="18" charset="2"/>
              </a:rPr>
              <a:t>}</a:t>
            </a:r>
            <a:r>
              <a:rPr lang="zh-CN" altLang="en-US" dirty="0"/>
              <a:t> </a:t>
            </a:r>
            <a:r>
              <a:rPr lang="en-US" altLang="zh-CN" dirty="0"/>
              <a:t>=</a:t>
            </a:r>
            <a:r>
              <a:rPr lang="zh-CN" altLang="zh-CN" dirty="0"/>
              <a:t>  </a:t>
            </a:r>
            <a:r>
              <a:rPr lang="zh-CN" altLang="en-US" dirty="0">
                <a:sym typeface="Symbol" pitchFamily="18" charset="2"/>
              </a:rPr>
              <a:t>-</a:t>
            </a:r>
            <a:r>
              <a:rPr lang="en-US" altLang="zh-CN" dirty="0">
                <a:sym typeface="Symbol" pitchFamily="18" charset="2"/>
              </a:rPr>
              <a:t>closure(move</a:t>
            </a:r>
            <a:r>
              <a:rPr lang="en-US" altLang="zh-CN" dirty="0"/>
              <a:t>({</a:t>
            </a:r>
            <a:r>
              <a:rPr lang="en-US" altLang="zh-CN" dirty="0">
                <a:sym typeface="Symbol" pitchFamily="18" charset="2"/>
              </a:rPr>
              <a:t>S</a:t>
            </a:r>
            <a:r>
              <a:rPr lang="en-US" altLang="zh-CN" baseline="-25000" dirty="0">
                <a:sym typeface="Symbol" pitchFamily="18" charset="2"/>
              </a:rPr>
              <a:t>1</a:t>
            </a:r>
            <a:r>
              <a:rPr lang="en-US" altLang="zh-CN" dirty="0">
                <a:sym typeface="Symbol" pitchFamily="18" charset="2"/>
              </a:rPr>
              <a:t>, S</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err="1">
                <a:sym typeface="Symbol" pitchFamily="18" charset="2"/>
              </a:rPr>
              <a:t>S</a:t>
            </a:r>
            <a:r>
              <a:rPr lang="en-US" altLang="zh-CN" baseline="-25000" dirty="0" err="1">
                <a:sym typeface="Symbol" pitchFamily="18" charset="2"/>
              </a:rPr>
              <a:t>j</a:t>
            </a:r>
            <a:r>
              <a:rPr lang="en-US" altLang="zh-CN" dirty="0">
                <a:sym typeface="Symbol" pitchFamily="18" charset="2"/>
              </a:rPr>
              <a:t>}</a:t>
            </a:r>
            <a:r>
              <a:rPr lang="zh-CN" altLang="en-US" dirty="0"/>
              <a:t>,</a:t>
            </a:r>
            <a:r>
              <a:rPr lang="en-US" altLang="zh-CN" dirty="0"/>
              <a:t>a)) </a:t>
            </a:r>
            <a:endParaRPr lang="zh-CN" altLang="en-US" dirty="0"/>
          </a:p>
          <a:p>
            <a:pPr lvl="1">
              <a:buFontTx/>
              <a:buNone/>
            </a:pPr>
            <a:r>
              <a:rPr lang="zh-CN" altLang="en-US" dirty="0"/>
              <a:t>4 </a:t>
            </a:r>
            <a:r>
              <a:rPr lang="en-US" altLang="zh-CN" dirty="0">
                <a:sym typeface="Symbol" pitchFamily="18" charset="2"/>
              </a:rPr>
              <a:t>S</a:t>
            </a:r>
            <a:r>
              <a:rPr lang="en-US" altLang="zh-CN" baseline="-25000" dirty="0">
                <a:sym typeface="Symbol" pitchFamily="18" charset="2"/>
              </a:rPr>
              <a:t>0</a:t>
            </a:r>
            <a:r>
              <a:rPr lang="zh-CN" altLang="en-US" dirty="0"/>
              <a:t>=</a:t>
            </a:r>
            <a:r>
              <a:rPr lang="zh-CN" altLang="en-US" dirty="0">
                <a:sym typeface="Symbol" pitchFamily="18" charset="2"/>
              </a:rPr>
              <a:t>-</a:t>
            </a:r>
            <a:r>
              <a:rPr lang="en-US" altLang="zh-CN" dirty="0">
                <a:sym typeface="Symbol" pitchFamily="18" charset="2"/>
              </a:rPr>
              <a:t>closure(K</a:t>
            </a:r>
            <a:r>
              <a:rPr lang="en-US" altLang="zh-CN" baseline="-25000" dirty="0">
                <a:sym typeface="Symbol" pitchFamily="18" charset="2"/>
              </a:rPr>
              <a:t>0</a:t>
            </a:r>
            <a:r>
              <a:rPr lang="en-US" altLang="zh-CN" dirty="0">
                <a:sym typeface="Symbol" pitchFamily="18" charset="2"/>
              </a:rPr>
              <a:t>)</a:t>
            </a:r>
            <a:r>
              <a:rPr lang="zh-CN" altLang="en-US" dirty="0">
                <a:sym typeface="Symbol" pitchFamily="18" charset="2"/>
              </a:rPr>
              <a:t>为</a:t>
            </a:r>
            <a:r>
              <a:rPr lang="en-US" altLang="zh-CN" dirty="0">
                <a:sym typeface="Symbol" pitchFamily="18" charset="2"/>
              </a:rPr>
              <a:t>M</a:t>
            </a:r>
            <a:r>
              <a:rPr lang="zh-CN" altLang="en-US" dirty="0">
                <a:sym typeface="Symbol" pitchFamily="18" charset="2"/>
              </a:rPr>
              <a:t>的开始状态；</a:t>
            </a:r>
          </a:p>
          <a:p>
            <a:pPr lvl="1">
              <a:buFontTx/>
              <a:buNone/>
            </a:pPr>
            <a:r>
              <a:rPr lang="zh-CN" altLang="en-US" dirty="0">
                <a:sym typeface="Symbol" pitchFamily="18" charset="2"/>
              </a:rPr>
              <a:t>5 </a:t>
            </a:r>
            <a:r>
              <a:rPr lang="en-US" altLang="zh-CN" dirty="0">
                <a:sym typeface="Symbol" pitchFamily="18" charset="2"/>
              </a:rPr>
              <a:t>S</a:t>
            </a:r>
            <a:r>
              <a:rPr lang="en-US" altLang="zh-CN" baseline="-25000" dirty="0">
                <a:sym typeface="Symbol" pitchFamily="18" charset="2"/>
              </a:rPr>
              <a:t>t</a:t>
            </a:r>
            <a:r>
              <a:rPr lang="zh-CN" altLang="en-US" dirty="0"/>
              <a:t>={[</a:t>
            </a:r>
            <a:r>
              <a:rPr lang="en-US" altLang="zh-CN" dirty="0">
                <a:sym typeface="Symbol" pitchFamily="18" charset="2"/>
              </a:rPr>
              <a:t>S</a:t>
            </a:r>
            <a:r>
              <a:rPr lang="en-US" altLang="zh-CN" baseline="-25000" dirty="0">
                <a:sym typeface="Symbol" pitchFamily="18" charset="2"/>
              </a:rPr>
              <a:t>i</a:t>
            </a:r>
            <a:r>
              <a:rPr lang="en-US" altLang="zh-CN" dirty="0">
                <a:sym typeface="Symbol" pitchFamily="18" charset="2"/>
              </a:rPr>
              <a:t> S</a:t>
            </a:r>
            <a:r>
              <a:rPr lang="en-US" altLang="zh-CN" baseline="-25000" dirty="0">
                <a:sym typeface="Symbol" pitchFamily="18" charset="2"/>
              </a:rPr>
              <a:t>k</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zh-CN" altLang="en-US" dirty="0"/>
              <a:t>]，其中[</a:t>
            </a:r>
            <a:r>
              <a:rPr lang="en-US" altLang="zh-CN" dirty="0">
                <a:sym typeface="Symbol" pitchFamily="18" charset="2"/>
              </a:rPr>
              <a:t>S</a:t>
            </a:r>
            <a:r>
              <a:rPr lang="en-US" altLang="zh-CN" baseline="-25000" dirty="0">
                <a:sym typeface="Symbol" pitchFamily="18" charset="2"/>
              </a:rPr>
              <a:t>i</a:t>
            </a:r>
            <a:r>
              <a:rPr lang="zh-CN" altLang="en-US" dirty="0"/>
              <a:t> </a:t>
            </a:r>
            <a:r>
              <a:rPr lang="en-US" altLang="zh-CN" dirty="0">
                <a:sym typeface="Symbol" pitchFamily="18" charset="2"/>
              </a:rPr>
              <a:t> S</a:t>
            </a:r>
            <a:r>
              <a:rPr lang="en-US" altLang="zh-CN" baseline="-25000" dirty="0">
                <a:sym typeface="Symbol" pitchFamily="18" charset="2"/>
              </a:rPr>
              <a:t>k</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zh-CN" altLang="en-US" dirty="0"/>
              <a:t>]</a:t>
            </a:r>
            <a:r>
              <a:rPr lang="zh-CN" altLang="en-US" dirty="0">
                <a:sym typeface="Symbol" pitchFamily="18" charset="2"/>
              </a:rPr>
              <a:t></a:t>
            </a:r>
            <a:r>
              <a:rPr lang="en-US" altLang="en-US" dirty="0">
                <a:sym typeface="Symbol" pitchFamily="18" charset="2"/>
              </a:rPr>
              <a:t>S</a:t>
            </a:r>
            <a:r>
              <a:rPr lang="zh-CN" altLang="en-US" dirty="0">
                <a:sym typeface="Symbol" pitchFamily="18" charset="2"/>
              </a:rPr>
              <a:t>且{</a:t>
            </a:r>
            <a:r>
              <a:rPr lang="en-US" altLang="zh-CN" dirty="0">
                <a:sym typeface="Symbol" pitchFamily="18" charset="2"/>
              </a:rPr>
              <a:t>S</a:t>
            </a:r>
            <a:r>
              <a:rPr lang="en-US" altLang="zh-CN" baseline="-25000" dirty="0">
                <a:sym typeface="Symbol" pitchFamily="18" charset="2"/>
              </a:rPr>
              <a:t>i</a:t>
            </a:r>
            <a:r>
              <a:rPr lang="zh-CN" altLang="en-US" dirty="0">
                <a:sym typeface="Symbol" pitchFamily="18" charset="2"/>
              </a:rPr>
              <a:t> </a:t>
            </a:r>
            <a:r>
              <a:rPr lang="en-US" altLang="zh-CN" dirty="0">
                <a:sym typeface="Symbol" pitchFamily="18" charset="2"/>
              </a:rPr>
              <a:t>, </a:t>
            </a:r>
            <a:r>
              <a:rPr lang="en-US" altLang="zh-CN" dirty="0" err="1">
                <a:sym typeface="Symbol" pitchFamily="18" charset="2"/>
              </a:rPr>
              <a:t>S</a:t>
            </a:r>
            <a:r>
              <a:rPr lang="en-US" altLang="zh-CN" baseline="-25000" dirty="0" err="1">
                <a:sym typeface="Symbol" pitchFamily="18" charset="2"/>
              </a:rPr>
              <a:t>k</a:t>
            </a:r>
            <a:r>
              <a:rPr lang="en-US" altLang="zh-CN" baseline="-25000" dirty="0">
                <a:sym typeface="Symbol" pitchFamily="18" charset="2"/>
              </a:rPr>
              <a:t>,</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S</a:t>
            </a:r>
            <a:r>
              <a:rPr lang="en-US" altLang="zh-CN" baseline="-25000" dirty="0">
                <a:sym typeface="Symbol" pitchFamily="18" charset="2"/>
              </a:rPr>
              <a:t>e</a:t>
            </a:r>
            <a:r>
              <a:rPr lang="zh-CN" altLang="en-US" dirty="0"/>
              <a:t>}</a:t>
            </a:r>
            <a:r>
              <a:rPr lang="zh-CN" altLang="en-US" dirty="0">
                <a:sym typeface="Symbol" pitchFamily="18" charset="2"/>
              </a:rPr>
              <a:t></a:t>
            </a:r>
            <a:r>
              <a:rPr lang="en-US" altLang="zh-CN" dirty="0">
                <a:sym typeface="Symbol" pitchFamily="18" charset="2"/>
              </a:rPr>
              <a:t>K</a:t>
            </a:r>
            <a:r>
              <a:rPr lang="en-US" altLang="zh-CN" baseline="-25000" dirty="0">
                <a:sym typeface="Symbol" pitchFamily="18" charset="2"/>
              </a:rPr>
              <a:t>t</a:t>
            </a:r>
            <a:r>
              <a:rPr lang="en-US" altLang="zh-CN" dirty="0">
                <a:sym typeface="Symbol" pitchFamily="18" charset="2"/>
              </a:rPr>
              <a:t></a:t>
            </a:r>
            <a:r>
              <a:rPr lang="zh-CN" altLang="en-US" dirty="0"/>
              <a:t>}</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2514600" y="457200"/>
            <a:ext cx="7772400" cy="1243608"/>
          </a:xfrm>
        </p:spPr>
        <p:txBody>
          <a:bodyPr/>
          <a:lstStyle/>
          <a:p>
            <a:br>
              <a:rPr lang="zh-CN" altLang="en-US" sz="3200" dirty="0"/>
            </a:br>
            <a:r>
              <a:rPr lang="zh-CN" altLang="en-US" sz="3200" dirty="0"/>
              <a:t>定义对状态集合</a:t>
            </a:r>
            <a:r>
              <a:rPr lang="en-US" altLang="zh-CN" sz="3200" dirty="0"/>
              <a:t>I</a:t>
            </a:r>
            <a:r>
              <a:rPr lang="zh-CN" altLang="en-US" sz="3200" dirty="0"/>
              <a:t>的几个有关运算</a:t>
            </a:r>
            <a:endParaRPr lang="zh-CN" altLang="zh-CN" dirty="0"/>
          </a:p>
        </p:txBody>
      </p:sp>
      <p:sp>
        <p:nvSpPr>
          <p:cNvPr id="194563" name="Rectangle 3"/>
          <p:cNvSpPr>
            <a:spLocks noGrp="1" noChangeArrowheads="1"/>
          </p:cNvSpPr>
          <p:nvPr>
            <p:ph type="body" idx="1"/>
          </p:nvPr>
        </p:nvSpPr>
        <p:spPr>
          <a:xfrm>
            <a:off x="2495600" y="1988840"/>
            <a:ext cx="7924800" cy="3600400"/>
          </a:xfrm>
        </p:spPr>
        <p:txBody>
          <a:bodyPr/>
          <a:lstStyle/>
          <a:p>
            <a:pPr>
              <a:buFont typeface="Monotype Sorts" pitchFamily="2" charset="2"/>
              <a:buNone/>
            </a:pPr>
            <a:r>
              <a:rPr lang="zh-CN" altLang="en-US" sz="2800" dirty="0"/>
              <a:t>1.  </a:t>
            </a:r>
            <a:r>
              <a:rPr lang="zh-CN" altLang="en-US" sz="2800" b="1" dirty="0">
                <a:solidFill>
                  <a:srgbClr val="FF0000"/>
                </a:solidFill>
                <a:latin typeface="STXinwei" panose="02010800040101010101" pitchFamily="2" charset="-122"/>
                <a:ea typeface="STXinwei" panose="02010800040101010101" pitchFamily="2" charset="-122"/>
              </a:rPr>
              <a:t>状态集合</a:t>
            </a:r>
            <a:r>
              <a:rPr lang="en-US" altLang="zh-CN" sz="2800" b="1" dirty="0">
                <a:solidFill>
                  <a:srgbClr val="FF0000"/>
                </a:solidFill>
                <a:latin typeface="STXinwei" panose="02010800040101010101" pitchFamily="2" charset="-122"/>
                <a:ea typeface="STXinwei" panose="02010800040101010101" pitchFamily="2" charset="-122"/>
              </a:rPr>
              <a:t>I</a:t>
            </a:r>
            <a:r>
              <a:rPr lang="zh-CN" altLang="en-US" sz="2800" b="1" dirty="0">
                <a:solidFill>
                  <a:srgbClr val="FF0000"/>
                </a:solidFill>
                <a:latin typeface="STXinwei" panose="02010800040101010101" pitchFamily="2" charset="-122"/>
                <a:ea typeface="STXinwei" panose="02010800040101010101" pitchFamily="2" charset="-122"/>
              </a:rPr>
              <a:t>的</a:t>
            </a:r>
            <a:r>
              <a:rPr lang="en-US" altLang="zh-CN" sz="2800" b="1" dirty="0">
                <a:solidFill>
                  <a:srgbClr val="FF0000"/>
                </a:solidFill>
                <a:latin typeface="STXinwei" panose="02010800040101010101" pitchFamily="2" charset="-122"/>
                <a:ea typeface="STXinwei" panose="02010800040101010101" pitchFamily="2" charset="-122"/>
              </a:rPr>
              <a:t>ε-</a:t>
            </a:r>
            <a:r>
              <a:rPr lang="zh-CN" altLang="en-US" sz="2800" b="1" dirty="0">
                <a:solidFill>
                  <a:srgbClr val="FF0000"/>
                </a:solidFill>
                <a:latin typeface="STXinwei" panose="02010800040101010101" pitchFamily="2" charset="-122"/>
                <a:ea typeface="STXinwei" panose="02010800040101010101" pitchFamily="2" charset="-122"/>
              </a:rPr>
              <a:t>闭包</a:t>
            </a:r>
            <a:r>
              <a:rPr lang="zh-CN" altLang="en-US" sz="2800" dirty="0">
                <a:latin typeface="STXinwei" panose="02010800040101010101" pitchFamily="2" charset="-122"/>
                <a:ea typeface="STXinwei" panose="02010800040101010101" pitchFamily="2" charset="-122"/>
              </a:rPr>
              <a:t>，</a:t>
            </a:r>
            <a:r>
              <a:rPr lang="zh-CN" altLang="en-US" sz="2800" dirty="0"/>
              <a:t>表示为</a:t>
            </a:r>
            <a:r>
              <a:rPr lang="en-US" altLang="zh-CN" sz="2800" dirty="0">
                <a:latin typeface="Arial" charset="0"/>
                <a:cs typeface="Arial" charset="0"/>
              </a:rPr>
              <a:t>ε-</a:t>
            </a:r>
            <a:r>
              <a:rPr lang="en-US" altLang="zh-CN" sz="2800" dirty="0"/>
              <a:t>closure(I)，</a:t>
            </a:r>
            <a:r>
              <a:rPr lang="zh-CN" altLang="en-US" sz="2800" dirty="0"/>
              <a:t>定义为一状态集，是由状态集</a:t>
            </a:r>
            <a:r>
              <a:rPr lang="en-US" altLang="zh-CN" sz="2800" dirty="0"/>
              <a:t>I</a:t>
            </a:r>
            <a:r>
              <a:rPr lang="zh-CN" altLang="en-US" sz="2800" dirty="0"/>
              <a:t>中的任何状态</a:t>
            </a:r>
            <a:r>
              <a:rPr lang="en-US" altLang="zh-CN" sz="2800" dirty="0"/>
              <a:t>S</a:t>
            </a:r>
            <a:r>
              <a:rPr lang="zh-CN" altLang="en-US" sz="2800" dirty="0"/>
              <a:t>以及</a:t>
            </a:r>
            <a:r>
              <a:rPr lang="en-US" altLang="zh-CN" sz="2800" dirty="0"/>
              <a:t>S</a:t>
            </a:r>
            <a:r>
              <a:rPr lang="zh-CN" altLang="en-US" sz="2800" dirty="0"/>
              <a:t>经任意条</a:t>
            </a:r>
            <a:r>
              <a:rPr lang="en-US" altLang="zh-CN" sz="2800" dirty="0">
                <a:latin typeface="Arial" charset="0"/>
                <a:cs typeface="Arial" charset="0"/>
              </a:rPr>
              <a:t>ε</a:t>
            </a:r>
            <a:r>
              <a:rPr lang="zh-CN" altLang="en-US" sz="2800" dirty="0"/>
              <a:t>弧而能到达的状态组成的集合。</a:t>
            </a:r>
          </a:p>
          <a:p>
            <a:pPr>
              <a:buFont typeface="Monotype Sorts" pitchFamily="2" charset="2"/>
              <a:buNone/>
            </a:pPr>
            <a:r>
              <a:rPr lang="zh-CN" altLang="en-US" sz="2800" dirty="0"/>
              <a:t>     状态集合</a:t>
            </a:r>
            <a:r>
              <a:rPr lang="en-US" altLang="zh-CN" sz="2800" dirty="0"/>
              <a:t>I</a:t>
            </a:r>
            <a:r>
              <a:rPr lang="zh-CN" altLang="en-US" sz="2800" dirty="0"/>
              <a:t>的任何状态</a:t>
            </a:r>
            <a:r>
              <a:rPr lang="en-US" altLang="zh-CN" sz="2800" dirty="0"/>
              <a:t>S</a:t>
            </a:r>
            <a:r>
              <a:rPr lang="zh-CN" altLang="en-US" sz="2800" dirty="0"/>
              <a:t>都属于</a:t>
            </a:r>
            <a:r>
              <a:rPr lang="en-US" altLang="zh-CN" sz="2800" dirty="0">
                <a:latin typeface="Arial" charset="0"/>
                <a:cs typeface="Arial" charset="0"/>
              </a:rPr>
              <a:t>ε-</a:t>
            </a:r>
            <a:r>
              <a:rPr lang="en-US" altLang="zh-CN" sz="2800" dirty="0"/>
              <a:t>closure(I)。</a:t>
            </a:r>
          </a:p>
          <a:p>
            <a:pPr>
              <a:buFont typeface="Monotype Sorts" pitchFamily="2" charset="2"/>
              <a:buNone/>
            </a:pPr>
            <a:r>
              <a:rPr lang="en-US" altLang="zh-CN" sz="2800" dirty="0"/>
              <a:t>2. </a:t>
            </a:r>
            <a:r>
              <a:rPr lang="zh-CN" altLang="en-US" sz="2800" b="1" dirty="0">
                <a:solidFill>
                  <a:srgbClr val="FF0000"/>
                </a:solidFill>
                <a:latin typeface="STXinwei" panose="02010800040101010101" pitchFamily="2" charset="-122"/>
                <a:ea typeface="STXinwei" panose="02010800040101010101" pitchFamily="2" charset="-122"/>
              </a:rPr>
              <a:t>状态集合</a:t>
            </a:r>
            <a:r>
              <a:rPr lang="en-US" altLang="zh-CN" sz="2800" b="1" dirty="0">
                <a:solidFill>
                  <a:srgbClr val="FF0000"/>
                </a:solidFill>
                <a:latin typeface="STXinwei" panose="02010800040101010101" pitchFamily="2" charset="-122"/>
                <a:ea typeface="STXinwei" panose="02010800040101010101" pitchFamily="2" charset="-122"/>
              </a:rPr>
              <a:t>I</a:t>
            </a:r>
            <a:r>
              <a:rPr lang="zh-CN" altLang="en-US" sz="2800" b="1" dirty="0">
                <a:solidFill>
                  <a:srgbClr val="FF0000"/>
                </a:solidFill>
                <a:latin typeface="STXinwei" panose="02010800040101010101" pitchFamily="2" charset="-122"/>
                <a:ea typeface="STXinwei" panose="02010800040101010101" pitchFamily="2" charset="-122"/>
              </a:rPr>
              <a:t>的</a:t>
            </a:r>
            <a:r>
              <a:rPr lang="en-US" altLang="zh-CN" sz="2800" b="1" dirty="0">
                <a:solidFill>
                  <a:srgbClr val="FF0000"/>
                </a:solidFill>
                <a:latin typeface="STXinwei" panose="02010800040101010101" pitchFamily="2" charset="-122"/>
                <a:ea typeface="STXinwei" panose="02010800040101010101" pitchFamily="2" charset="-122"/>
              </a:rPr>
              <a:t>a</a:t>
            </a:r>
            <a:r>
              <a:rPr lang="zh-CN" altLang="en-US" sz="2800" b="1" dirty="0">
                <a:solidFill>
                  <a:srgbClr val="FF0000"/>
                </a:solidFill>
                <a:latin typeface="STXinwei" panose="02010800040101010101" pitchFamily="2" charset="-122"/>
                <a:ea typeface="STXinwei" panose="02010800040101010101" pitchFamily="2" charset="-122"/>
              </a:rPr>
              <a:t>弧转换</a:t>
            </a:r>
            <a:r>
              <a:rPr lang="zh-CN" altLang="en-US" sz="2800" dirty="0">
                <a:solidFill>
                  <a:srgbClr val="FF0000"/>
                </a:solidFill>
                <a:latin typeface="STXinwei" panose="02010800040101010101" pitchFamily="2" charset="-122"/>
                <a:ea typeface="STXinwei" panose="02010800040101010101" pitchFamily="2" charset="-122"/>
              </a:rPr>
              <a:t>，</a:t>
            </a:r>
            <a:r>
              <a:rPr lang="zh-CN" altLang="en-US" sz="2800" dirty="0"/>
              <a:t>表示为</a:t>
            </a:r>
            <a:r>
              <a:rPr lang="en-US" altLang="zh-CN" sz="2800" dirty="0"/>
              <a:t>move(</a:t>
            </a:r>
            <a:r>
              <a:rPr lang="en-US" altLang="zh-CN" sz="2800" dirty="0" err="1"/>
              <a:t>I,a</a:t>
            </a:r>
            <a:r>
              <a:rPr lang="en-US" altLang="zh-CN" sz="2800" dirty="0"/>
              <a:t>)</a:t>
            </a:r>
            <a:r>
              <a:rPr lang="zh-CN" altLang="en-US" sz="2800" dirty="0"/>
              <a:t>，定义为状态集合</a:t>
            </a:r>
            <a:r>
              <a:rPr lang="en-US" altLang="zh-CN" sz="2800" dirty="0"/>
              <a:t>J，</a:t>
            </a:r>
            <a:r>
              <a:rPr lang="zh-CN" altLang="en-US" sz="2800" dirty="0"/>
              <a:t>其中</a:t>
            </a:r>
            <a:r>
              <a:rPr lang="en-US" altLang="zh-CN" sz="2800" dirty="0"/>
              <a:t>J</a:t>
            </a:r>
            <a:r>
              <a:rPr lang="zh-CN" altLang="en-US" sz="2800" dirty="0"/>
              <a:t>是所有那些可从</a:t>
            </a:r>
            <a:r>
              <a:rPr lang="en-US" altLang="zh-CN" sz="2800" dirty="0"/>
              <a:t>I</a:t>
            </a:r>
            <a:r>
              <a:rPr lang="zh-CN" altLang="en-US" sz="2800" dirty="0"/>
              <a:t>中的某一状态经过一条</a:t>
            </a:r>
            <a:r>
              <a:rPr lang="en-US" altLang="zh-CN" sz="2800" dirty="0"/>
              <a:t>a</a:t>
            </a:r>
            <a:r>
              <a:rPr lang="zh-CN" altLang="en-US" sz="2800" dirty="0"/>
              <a:t>弧而到达的状态的全体。</a:t>
            </a:r>
            <a:endParaRPr lang="zh-CN" altLang="en-US" sz="2800" b="1" u="sng"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sz="3200"/>
              <a:t>状态集合</a:t>
            </a:r>
            <a:r>
              <a:rPr lang="en-US" altLang="zh-CN" sz="3200"/>
              <a:t>I</a:t>
            </a:r>
            <a:r>
              <a:rPr lang="zh-CN" altLang="en-US" sz="3200"/>
              <a:t>的有关运算的例子</a:t>
            </a:r>
          </a:p>
        </p:txBody>
      </p:sp>
      <p:sp>
        <p:nvSpPr>
          <p:cNvPr id="195587" name="Rectangle 3"/>
          <p:cNvSpPr>
            <a:spLocks noGrp="1" noChangeArrowheads="1"/>
          </p:cNvSpPr>
          <p:nvPr>
            <p:ph type="body" idx="1"/>
          </p:nvPr>
        </p:nvSpPr>
        <p:spPr>
          <a:xfrm>
            <a:off x="2514600" y="1524000"/>
            <a:ext cx="7772400" cy="5029200"/>
          </a:xfrm>
        </p:spPr>
        <p:txBody>
          <a:bodyPr/>
          <a:lstStyle/>
          <a:p>
            <a:pPr lvl="1">
              <a:buFontTx/>
              <a:buNone/>
            </a:pPr>
            <a:r>
              <a:rPr lang="en-US" altLang="zh-CN"/>
              <a:t>I={1}, </a:t>
            </a:r>
            <a:r>
              <a:rPr lang="zh-CN" altLang="en-US">
                <a:sym typeface="Symbol" pitchFamily="18" charset="2"/>
              </a:rPr>
              <a:t>-</a:t>
            </a:r>
            <a:r>
              <a:rPr lang="en-US" altLang="zh-CN">
                <a:sym typeface="Symbol" pitchFamily="18" charset="2"/>
              </a:rPr>
              <a:t>closure(I)={1,2}；</a:t>
            </a:r>
          </a:p>
          <a:p>
            <a:pPr lvl="1">
              <a:buFontTx/>
              <a:buNone/>
            </a:pPr>
            <a:r>
              <a:rPr lang="en-US" altLang="zh-CN">
                <a:sym typeface="Symbol" pitchFamily="18" charset="2"/>
              </a:rPr>
              <a:t>I={5}, </a:t>
            </a:r>
            <a:r>
              <a:rPr lang="zh-CN" altLang="en-US">
                <a:sym typeface="Symbol" pitchFamily="18" charset="2"/>
              </a:rPr>
              <a:t>-</a:t>
            </a:r>
            <a:r>
              <a:rPr lang="en-US" altLang="zh-CN">
                <a:sym typeface="Symbol" pitchFamily="18" charset="2"/>
              </a:rPr>
              <a:t>closure(I)={5,6,2}；</a:t>
            </a:r>
          </a:p>
          <a:p>
            <a:pPr lvl="1">
              <a:buFontTx/>
              <a:buNone/>
            </a:pPr>
            <a:r>
              <a:rPr lang="en-US" altLang="zh-CN">
                <a:sym typeface="Symbol" pitchFamily="18" charset="2"/>
              </a:rPr>
              <a:t>move({1,2},a)={5,3,4}</a:t>
            </a:r>
          </a:p>
          <a:p>
            <a:pPr lvl="1">
              <a:buFontTx/>
              <a:buNone/>
            </a:pPr>
            <a:r>
              <a:rPr lang="zh-CN" altLang="en-US">
                <a:sym typeface="Symbol" pitchFamily="18" charset="2"/>
              </a:rPr>
              <a:t>-</a:t>
            </a:r>
            <a:r>
              <a:rPr lang="en-US" altLang="zh-CN">
                <a:sym typeface="Symbol" pitchFamily="18" charset="2"/>
              </a:rPr>
              <a:t>closure({5,3,4})={2,3,4,5,6,7,8}；</a:t>
            </a:r>
            <a:endParaRPr lang="zh-CN" altLang="zh-CN">
              <a:sym typeface="Symbol" pitchFamily="18" charset="2"/>
            </a:endParaRPr>
          </a:p>
        </p:txBody>
      </p:sp>
      <p:grpSp>
        <p:nvGrpSpPr>
          <p:cNvPr id="2" name="Group 6"/>
          <p:cNvGrpSpPr>
            <a:grpSpLocks/>
          </p:cNvGrpSpPr>
          <p:nvPr/>
        </p:nvGrpSpPr>
        <p:grpSpPr bwMode="auto">
          <a:xfrm>
            <a:off x="3048000" y="4036578"/>
            <a:ext cx="3657600" cy="2405934"/>
            <a:chOff x="1008" y="1308"/>
            <a:chExt cx="3408" cy="2379"/>
          </a:xfrm>
        </p:grpSpPr>
        <p:sp>
          <p:nvSpPr>
            <p:cNvPr id="195591" name="Oval 7"/>
            <p:cNvSpPr>
              <a:spLocks noChangeArrowheads="1"/>
            </p:cNvSpPr>
            <p:nvPr/>
          </p:nvSpPr>
          <p:spPr bwMode="auto">
            <a:xfrm>
              <a:off x="1008"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1</a:t>
              </a:r>
            </a:p>
          </p:txBody>
        </p:sp>
        <p:sp>
          <p:nvSpPr>
            <p:cNvPr id="195592" name="Oval 8"/>
            <p:cNvSpPr>
              <a:spLocks noChangeArrowheads="1"/>
            </p:cNvSpPr>
            <p:nvPr/>
          </p:nvSpPr>
          <p:spPr bwMode="auto">
            <a:xfrm>
              <a:off x="1872"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2</a:t>
              </a:r>
            </a:p>
          </p:txBody>
        </p:sp>
        <p:sp>
          <p:nvSpPr>
            <p:cNvPr id="195593" name="Oval 9"/>
            <p:cNvSpPr>
              <a:spLocks noChangeArrowheads="1"/>
            </p:cNvSpPr>
            <p:nvPr/>
          </p:nvSpPr>
          <p:spPr bwMode="auto">
            <a:xfrm>
              <a:off x="1872" y="144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5</a:t>
              </a:r>
            </a:p>
          </p:txBody>
        </p:sp>
        <p:sp>
          <p:nvSpPr>
            <p:cNvPr id="195594" name="Oval 10"/>
            <p:cNvSpPr>
              <a:spLocks noChangeArrowheads="1"/>
            </p:cNvSpPr>
            <p:nvPr/>
          </p:nvSpPr>
          <p:spPr bwMode="auto">
            <a:xfrm>
              <a:off x="2940" y="2400"/>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3</a:t>
              </a:r>
            </a:p>
          </p:txBody>
        </p:sp>
        <p:sp>
          <p:nvSpPr>
            <p:cNvPr id="195595" name="Oval 11"/>
            <p:cNvSpPr>
              <a:spLocks noChangeArrowheads="1"/>
            </p:cNvSpPr>
            <p:nvPr/>
          </p:nvSpPr>
          <p:spPr bwMode="auto">
            <a:xfrm>
              <a:off x="1872" y="3264"/>
              <a:ext cx="384" cy="384"/>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4</a:t>
              </a:r>
            </a:p>
          </p:txBody>
        </p:sp>
        <p:grpSp>
          <p:nvGrpSpPr>
            <p:cNvPr id="3" name="Group 12"/>
            <p:cNvGrpSpPr>
              <a:grpSpLocks/>
            </p:cNvGrpSpPr>
            <p:nvPr/>
          </p:nvGrpSpPr>
          <p:grpSpPr bwMode="auto">
            <a:xfrm>
              <a:off x="2940" y="1405"/>
              <a:ext cx="384" cy="456"/>
              <a:chOff x="2940" y="1405"/>
              <a:chExt cx="384" cy="456"/>
            </a:xfrm>
          </p:grpSpPr>
          <p:grpSp>
            <p:nvGrpSpPr>
              <p:cNvPr id="4" name="Group 13"/>
              <p:cNvGrpSpPr>
                <a:grpSpLocks/>
              </p:cNvGrpSpPr>
              <p:nvPr/>
            </p:nvGrpSpPr>
            <p:grpSpPr bwMode="auto">
              <a:xfrm>
                <a:off x="2940" y="1440"/>
                <a:ext cx="384" cy="384"/>
                <a:chOff x="2928" y="1440"/>
                <a:chExt cx="384" cy="384"/>
              </a:xfrm>
            </p:grpSpPr>
            <p:sp>
              <p:nvSpPr>
                <p:cNvPr id="195598" name="Oval 1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599" name="Oval 1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00" name="Text Box 16"/>
              <p:cNvSpPr txBox="1">
                <a:spLocks noChangeArrowheads="1"/>
              </p:cNvSpPr>
              <p:nvPr/>
            </p:nvSpPr>
            <p:spPr bwMode="auto">
              <a:xfrm>
                <a:off x="2968" y="1405"/>
                <a:ext cx="329" cy="456"/>
              </a:xfrm>
              <a:prstGeom prst="rect">
                <a:avLst/>
              </a:prstGeom>
              <a:noFill/>
              <a:ln w="9525">
                <a:noFill/>
                <a:miter lim="800000"/>
                <a:headEnd/>
                <a:tailEnd/>
              </a:ln>
              <a:effectLst/>
            </p:spPr>
            <p:txBody>
              <a:bodyPr wrap="none" anchor="ctr">
                <a:spAutoFit/>
              </a:bodyPr>
              <a:lstStyle/>
              <a:p>
                <a:pPr algn="ctr" eaLnBrk="1" hangingPunct="1"/>
                <a:r>
                  <a:rPr kumimoji="1" lang="zh-CN" altLang="en-US" sz="2400"/>
                  <a:t>6</a:t>
                </a:r>
              </a:p>
            </p:txBody>
          </p:sp>
        </p:grpSp>
        <p:grpSp>
          <p:nvGrpSpPr>
            <p:cNvPr id="5" name="Group 17"/>
            <p:cNvGrpSpPr>
              <a:grpSpLocks/>
            </p:cNvGrpSpPr>
            <p:nvPr/>
          </p:nvGrpSpPr>
          <p:grpSpPr bwMode="auto">
            <a:xfrm>
              <a:off x="4032" y="2364"/>
              <a:ext cx="384" cy="456"/>
              <a:chOff x="4032" y="2364"/>
              <a:chExt cx="384" cy="456"/>
            </a:xfrm>
          </p:grpSpPr>
          <p:grpSp>
            <p:nvGrpSpPr>
              <p:cNvPr id="6" name="Group 18"/>
              <p:cNvGrpSpPr>
                <a:grpSpLocks/>
              </p:cNvGrpSpPr>
              <p:nvPr/>
            </p:nvGrpSpPr>
            <p:grpSpPr bwMode="auto">
              <a:xfrm>
                <a:off x="4032" y="2400"/>
                <a:ext cx="384" cy="384"/>
                <a:chOff x="2928" y="1440"/>
                <a:chExt cx="384" cy="384"/>
              </a:xfrm>
            </p:grpSpPr>
            <p:sp>
              <p:nvSpPr>
                <p:cNvPr id="195603" name="Oval 19"/>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604" name="Oval 20"/>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05" name="Text Box 21"/>
              <p:cNvSpPr txBox="1">
                <a:spLocks noChangeArrowheads="1"/>
              </p:cNvSpPr>
              <p:nvPr/>
            </p:nvSpPr>
            <p:spPr bwMode="auto">
              <a:xfrm>
                <a:off x="4070" y="2364"/>
                <a:ext cx="329" cy="456"/>
              </a:xfrm>
              <a:prstGeom prst="rect">
                <a:avLst/>
              </a:prstGeom>
              <a:noFill/>
              <a:ln w="9525">
                <a:noFill/>
                <a:miter lim="800000"/>
                <a:headEnd/>
                <a:tailEnd/>
              </a:ln>
              <a:effectLst/>
            </p:spPr>
            <p:txBody>
              <a:bodyPr wrap="none" anchor="ctr">
                <a:spAutoFit/>
              </a:bodyPr>
              <a:lstStyle/>
              <a:p>
                <a:pPr algn="ctr" eaLnBrk="1" hangingPunct="1"/>
                <a:r>
                  <a:rPr kumimoji="1" lang="zh-CN" altLang="en-US" sz="2400"/>
                  <a:t>8</a:t>
                </a:r>
              </a:p>
            </p:txBody>
          </p:sp>
        </p:grpSp>
        <p:grpSp>
          <p:nvGrpSpPr>
            <p:cNvPr id="7" name="Group 22"/>
            <p:cNvGrpSpPr>
              <a:grpSpLocks/>
            </p:cNvGrpSpPr>
            <p:nvPr/>
          </p:nvGrpSpPr>
          <p:grpSpPr bwMode="auto">
            <a:xfrm>
              <a:off x="2940" y="3231"/>
              <a:ext cx="384" cy="456"/>
              <a:chOff x="2940" y="3231"/>
              <a:chExt cx="384" cy="456"/>
            </a:xfrm>
          </p:grpSpPr>
          <p:grpSp>
            <p:nvGrpSpPr>
              <p:cNvPr id="8" name="Group 23"/>
              <p:cNvGrpSpPr>
                <a:grpSpLocks/>
              </p:cNvGrpSpPr>
              <p:nvPr/>
            </p:nvGrpSpPr>
            <p:grpSpPr bwMode="auto">
              <a:xfrm>
                <a:off x="2940" y="3264"/>
                <a:ext cx="384" cy="384"/>
                <a:chOff x="2928" y="1440"/>
                <a:chExt cx="384" cy="384"/>
              </a:xfrm>
            </p:grpSpPr>
            <p:sp>
              <p:nvSpPr>
                <p:cNvPr id="195608" name="Oval 24"/>
                <p:cNvSpPr>
                  <a:spLocks noChangeArrowheads="1"/>
                </p:cNvSpPr>
                <p:nvPr/>
              </p:nvSpPr>
              <p:spPr bwMode="auto">
                <a:xfrm>
                  <a:off x="2928" y="1440"/>
                  <a:ext cx="384" cy="384"/>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95609" name="Oval 25"/>
                <p:cNvSpPr>
                  <a:spLocks noChangeArrowheads="1"/>
                </p:cNvSpPr>
                <p:nvPr/>
              </p:nvSpPr>
              <p:spPr bwMode="auto">
                <a:xfrm>
                  <a:off x="2976" y="1488"/>
                  <a:ext cx="288" cy="28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grpSp>
          <p:sp>
            <p:nvSpPr>
              <p:cNvPr id="195610" name="Text Box 26"/>
              <p:cNvSpPr txBox="1">
                <a:spLocks noChangeArrowheads="1"/>
              </p:cNvSpPr>
              <p:nvPr/>
            </p:nvSpPr>
            <p:spPr bwMode="auto">
              <a:xfrm>
                <a:off x="2968" y="3231"/>
                <a:ext cx="329" cy="456"/>
              </a:xfrm>
              <a:prstGeom prst="rect">
                <a:avLst/>
              </a:prstGeom>
              <a:noFill/>
              <a:ln w="9525">
                <a:noFill/>
                <a:miter lim="800000"/>
                <a:headEnd/>
                <a:tailEnd/>
              </a:ln>
              <a:effectLst/>
            </p:spPr>
            <p:txBody>
              <a:bodyPr wrap="none" anchor="ctr">
                <a:spAutoFit/>
              </a:bodyPr>
              <a:lstStyle/>
              <a:p>
                <a:pPr algn="ctr" eaLnBrk="1" hangingPunct="1"/>
                <a:r>
                  <a:rPr kumimoji="1" lang="zh-CN" altLang="en-US" sz="2400"/>
                  <a:t>7</a:t>
                </a:r>
              </a:p>
            </p:txBody>
          </p:sp>
        </p:grpSp>
        <p:cxnSp>
          <p:nvCxnSpPr>
            <p:cNvPr id="195611" name="AutoShape 27"/>
            <p:cNvCxnSpPr>
              <a:cxnSpLocks noChangeShapeType="1"/>
              <a:stCxn id="195595" idx="6"/>
              <a:endCxn id="195608" idx="2"/>
            </p:cNvCxnSpPr>
            <p:nvPr/>
          </p:nvCxnSpPr>
          <p:spPr bwMode="auto">
            <a:xfrm>
              <a:off x="2256" y="3456"/>
              <a:ext cx="684" cy="0"/>
            </a:xfrm>
            <a:prstGeom prst="straightConnector1">
              <a:avLst/>
            </a:prstGeom>
            <a:noFill/>
            <a:ln w="9525">
              <a:solidFill>
                <a:schemeClr val="tx1"/>
              </a:solidFill>
              <a:round/>
              <a:headEnd/>
              <a:tailEnd type="triangle" w="med" len="med"/>
            </a:ln>
            <a:effectLst/>
          </p:spPr>
        </p:cxnSp>
        <p:cxnSp>
          <p:nvCxnSpPr>
            <p:cNvPr id="195612" name="AutoShape 28"/>
            <p:cNvCxnSpPr>
              <a:cxnSpLocks noChangeShapeType="1"/>
              <a:stCxn id="195592" idx="6"/>
              <a:endCxn id="195594" idx="2"/>
            </p:cNvCxnSpPr>
            <p:nvPr/>
          </p:nvCxnSpPr>
          <p:spPr bwMode="auto">
            <a:xfrm>
              <a:off x="2256" y="2592"/>
              <a:ext cx="684" cy="0"/>
            </a:xfrm>
            <a:prstGeom prst="straightConnector1">
              <a:avLst/>
            </a:prstGeom>
            <a:noFill/>
            <a:ln w="9525">
              <a:solidFill>
                <a:schemeClr val="tx1"/>
              </a:solidFill>
              <a:round/>
              <a:headEnd/>
              <a:tailEnd type="triangle" w="med" len="med"/>
            </a:ln>
            <a:effectLst/>
          </p:spPr>
        </p:cxnSp>
        <p:cxnSp>
          <p:nvCxnSpPr>
            <p:cNvPr id="195613" name="AutoShape 29"/>
            <p:cNvCxnSpPr>
              <a:cxnSpLocks noChangeShapeType="1"/>
              <a:stCxn id="195598" idx="3"/>
              <a:endCxn id="195592" idx="7"/>
            </p:cNvCxnSpPr>
            <p:nvPr/>
          </p:nvCxnSpPr>
          <p:spPr bwMode="auto">
            <a:xfrm rot="5400000">
              <a:off x="2254" y="1714"/>
              <a:ext cx="688" cy="796"/>
            </a:xfrm>
            <a:prstGeom prst="curvedConnector3">
              <a:avLst>
                <a:gd name="adj1" fmla="val 50000"/>
              </a:avLst>
            </a:prstGeom>
            <a:noFill/>
            <a:ln w="9525">
              <a:solidFill>
                <a:schemeClr val="tx1"/>
              </a:solidFill>
              <a:round/>
              <a:headEnd/>
              <a:tailEnd type="triangle" w="med" len="med"/>
            </a:ln>
            <a:effectLst/>
          </p:spPr>
        </p:cxnSp>
        <p:cxnSp>
          <p:nvCxnSpPr>
            <p:cNvPr id="195614" name="AutoShape 30"/>
            <p:cNvCxnSpPr>
              <a:cxnSpLocks noChangeShapeType="1"/>
              <a:stCxn id="195593" idx="6"/>
              <a:endCxn id="195598" idx="2"/>
            </p:cNvCxnSpPr>
            <p:nvPr/>
          </p:nvCxnSpPr>
          <p:spPr bwMode="auto">
            <a:xfrm>
              <a:off x="2256" y="1632"/>
              <a:ext cx="684" cy="0"/>
            </a:xfrm>
            <a:prstGeom prst="straightConnector1">
              <a:avLst/>
            </a:prstGeom>
            <a:noFill/>
            <a:ln w="9525">
              <a:solidFill>
                <a:schemeClr val="tx1"/>
              </a:solidFill>
              <a:round/>
              <a:headEnd/>
              <a:tailEnd type="triangle" w="med" len="med"/>
            </a:ln>
            <a:effectLst/>
          </p:spPr>
        </p:cxnSp>
        <p:cxnSp>
          <p:nvCxnSpPr>
            <p:cNvPr id="195615" name="AutoShape 31"/>
            <p:cNvCxnSpPr>
              <a:cxnSpLocks noChangeShapeType="1"/>
              <a:stCxn id="195591" idx="6"/>
              <a:endCxn id="195592" idx="2"/>
            </p:cNvCxnSpPr>
            <p:nvPr/>
          </p:nvCxnSpPr>
          <p:spPr bwMode="auto">
            <a:xfrm>
              <a:off x="1392" y="2592"/>
              <a:ext cx="480" cy="0"/>
            </a:xfrm>
            <a:prstGeom prst="straightConnector1">
              <a:avLst/>
            </a:prstGeom>
            <a:noFill/>
            <a:ln w="9525">
              <a:solidFill>
                <a:schemeClr val="tx1"/>
              </a:solidFill>
              <a:round/>
              <a:headEnd/>
              <a:tailEnd type="triangle" w="med" len="med"/>
            </a:ln>
            <a:effectLst/>
          </p:spPr>
        </p:cxnSp>
        <p:cxnSp>
          <p:nvCxnSpPr>
            <p:cNvPr id="195616" name="AutoShape 32"/>
            <p:cNvCxnSpPr>
              <a:cxnSpLocks noChangeShapeType="1"/>
              <a:stCxn id="195591" idx="0"/>
              <a:endCxn id="195593" idx="2"/>
            </p:cNvCxnSpPr>
            <p:nvPr/>
          </p:nvCxnSpPr>
          <p:spPr bwMode="auto">
            <a:xfrm rot="16200000">
              <a:off x="1152" y="1680"/>
              <a:ext cx="768" cy="672"/>
            </a:xfrm>
            <a:prstGeom prst="curvedConnector2">
              <a:avLst/>
            </a:prstGeom>
            <a:noFill/>
            <a:ln w="9525">
              <a:solidFill>
                <a:schemeClr val="tx1"/>
              </a:solidFill>
              <a:round/>
              <a:headEnd/>
              <a:tailEnd type="triangle" w="med" len="med"/>
            </a:ln>
            <a:effectLst/>
          </p:spPr>
        </p:cxnSp>
        <p:cxnSp>
          <p:nvCxnSpPr>
            <p:cNvPr id="195617" name="AutoShape 33"/>
            <p:cNvCxnSpPr>
              <a:cxnSpLocks noChangeShapeType="1"/>
              <a:stCxn id="195591" idx="4"/>
              <a:endCxn id="195595" idx="2"/>
            </p:cNvCxnSpPr>
            <p:nvPr/>
          </p:nvCxnSpPr>
          <p:spPr bwMode="auto">
            <a:xfrm rot="16200000" flipH="1">
              <a:off x="1200" y="2784"/>
              <a:ext cx="672" cy="672"/>
            </a:xfrm>
            <a:prstGeom prst="curvedConnector2">
              <a:avLst/>
            </a:prstGeom>
            <a:noFill/>
            <a:ln w="9525">
              <a:solidFill>
                <a:schemeClr val="tx1"/>
              </a:solidFill>
              <a:round/>
              <a:headEnd/>
              <a:tailEnd type="triangle" w="med" len="med"/>
            </a:ln>
            <a:effectLst/>
          </p:spPr>
        </p:cxnSp>
        <p:cxnSp>
          <p:nvCxnSpPr>
            <p:cNvPr id="195618" name="AutoShape 34"/>
            <p:cNvCxnSpPr>
              <a:cxnSpLocks noChangeShapeType="1"/>
              <a:stCxn id="195594" idx="6"/>
              <a:endCxn id="195603" idx="2"/>
            </p:cNvCxnSpPr>
            <p:nvPr/>
          </p:nvCxnSpPr>
          <p:spPr bwMode="auto">
            <a:xfrm>
              <a:off x="3324" y="2592"/>
              <a:ext cx="708" cy="0"/>
            </a:xfrm>
            <a:prstGeom prst="straightConnector1">
              <a:avLst/>
            </a:prstGeom>
            <a:noFill/>
            <a:ln w="9525">
              <a:solidFill>
                <a:schemeClr val="tx1"/>
              </a:solidFill>
              <a:round/>
              <a:headEnd/>
              <a:tailEnd type="triangle" w="med" len="med"/>
            </a:ln>
            <a:effectLst/>
          </p:spPr>
        </p:cxnSp>
        <p:sp>
          <p:nvSpPr>
            <p:cNvPr id="195619" name="Text Box 35"/>
            <p:cNvSpPr txBox="1">
              <a:spLocks noChangeArrowheads="1"/>
            </p:cNvSpPr>
            <p:nvPr/>
          </p:nvSpPr>
          <p:spPr bwMode="auto">
            <a:xfrm>
              <a:off x="1188" y="1550"/>
              <a:ext cx="323" cy="456"/>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95620" name="Text Box 36"/>
            <p:cNvSpPr txBox="1">
              <a:spLocks noChangeArrowheads="1"/>
            </p:cNvSpPr>
            <p:nvPr/>
          </p:nvSpPr>
          <p:spPr bwMode="auto">
            <a:xfrm>
              <a:off x="1232" y="3085"/>
              <a:ext cx="323" cy="456"/>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95621" name="Text Box 37"/>
            <p:cNvSpPr txBox="1">
              <a:spLocks noChangeArrowheads="1"/>
            </p:cNvSpPr>
            <p:nvPr/>
          </p:nvSpPr>
          <p:spPr bwMode="auto">
            <a:xfrm>
              <a:off x="1434" y="2269"/>
              <a:ext cx="298" cy="456"/>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95622" name="Text Box 38"/>
            <p:cNvSpPr txBox="1">
              <a:spLocks noChangeArrowheads="1"/>
            </p:cNvSpPr>
            <p:nvPr/>
          </p:nvSpPr>
          <p:spPr bwMode="auto">
            <a:xfrm>
              <a:off x="2350" y="1791"/>
              <a:ext cx="298" cy="456"/>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95623" name="Text Box 39"/>
            <p:cNvSpPr txBox="1">
              <a:spLocks noChangeArrowheads="1"/>
            </p:cNvSpPr>
            <p:nvPr/>
          </p:nvSpPr>
          <p:spPr bwMode="auto">
            <a:xfrm>
              <a:off x="2392" y="1308"/>
              <a:ext cx="298" cy="456"/>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95624" name="Text Box 40"/>
            <p:cNvSpPr txBox="1">
              <a:spLocks noChangeArrowheads="1"/>
            </p:cNvSpPr>
            <p:nvPr/>
          </p:nvSpPr>
          <p:spPr bwMode="auto">
            <a:xfrm>
              <a:off x="3458" y="2270"/>
              <a:ext cx="295" cy="453"/>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95625" name="Text Box 41"/>
            <p:cNvSpPr txBox="1">
              <a:spLocks noChangeArrowheads="1"/>
            </p:cNvSpPr>
            <p:nvPr/>
          </p:nvSpPr>
          <p:spPr bwMode="auto">
            <a:xfrm>
              <a:off x="2399" y="3133"/>
              <a:ext cx="298" cy="456"/>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95626" name="Text Box 42"/>
            <p:cNvSpPr txBox="1">
              <a:spLocks noChangeArrowheads="1"/>
            </p:cNvSpPr>
            <p:nvPr/>
          </p:nvSpPr>
          <p:spPr bwMode="auto">
            <a:xfrm>
              <a:off x="2435" y="2268"/>
              <a:ext cx="323" cy="456"/>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grpSp>
      <p:sp>
        <p:nvSpPr>
          <p:cNvPr id="195627" name="AutoShape 43"/>
          <p:cNvSpPr>
            <a:spLocks noChangeArrowheads="1"/>
          </p:cNvSpPr>
          <p:nvPr/>
        </p:nvSpPr>
        <p:spPr bwMode="auto">
          <a:xfrm>
            <a:off x="2209800" y="4953001"/>
            <a:ext cx="381000" cy="485775"/>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2" name="灯片编号占位符 41"/>
          <p:cNvSpPr>
            <a:spLocks noGrp="1"/>
          </p:cNvSpPr>
          <p:nvPr>
            <p:ph type="sldNum" sz="quarter" idx="12"/>
          </p:nvPr>
        </p:nvSpPr>
        <p:spPr/>
        <p:txBody>
          <a:bodyPr/>
          <a:lstStyle/>
          <a:p>
            <a:fld id="{09A025D1-BAA5-4CF6-A581-2B23F0086B83}" type="slidenum">
              <a:rPr lang="zh-CN" altLang="en-US" smtClean="0"/>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2279576" y="1484784"/>
            <a:ext cx="7772400" cy="4114800"/>
          </a:xfrm>
        </p:spPr>
        <p:txBody>
          <a:bodyPr/>
          <a:lstStyle/>
          <a:p>
            <a:pPr marL="0" indent="0">
              <a:buSzTx/>
              <a:buNone/>
            </a:pPr>
            <a:r>
              <a:rPr lang="zh-CN" altLang="en-US" u="sng" dirty="0">
                <a:solidFill>
                  <a:srgbClr val="3333FF"/>
                </a:solidFill>
              </a:rPr>
              <a:t>构造</a:t>
            </a:r>
            <a:r>
              <a:rPr lang="en-US" altLang="zh-CN" u="sng" dirty="0">
                <a:solidFill>
                  <a:srgbClr val="3333FF"/>
                </a:solidFill>
              </a:rPr>
              <a:t>NFA  N =(K, </a:t>
            </a:r>
            <a:r>
              <a:rPr lang="en-US" altLang="zh-CN" u="sng" dirty="0">
                <a:solidFill>
                  <a:srgbClr val="3333FF"/>
                </a:solidFill>
                <a:sym typeface="Symbol" pitchFamily="18" charset="2"/>
              </a:rPr>
              <a:t>,f,K</a:t>
            </a:r>
            <a:r>
              <a:rPr lang="en-US" altLang="zh-CN" u="sng" baseline="-25000" dirty="0">
                <a:solidFill>
                  <a:srgbClr val="3333FF"/>
                </a:solidFill>
                <a:sym typeface="Symbol" pitchFamily="18" charset="2"/>
              </a:rPr>
              <a:t>0</a:t>
            </a:r>
            <a:r>
              <a:rPr lang="en-US" altLang="zh-CN" u="sng" dirty="0">
                <a:solidFill>
                  <a:srgbClr val="3333FF"/>
                </a:solidFill>
                <a:sym typeface="Symbol" pitchFamily="18" charset="2"/>
              </a:rPr>
              <a:t>,K</a:t>
            </a:r>
            <a:r>
              <a:rPr lang="en-US" altLang="zh-CN" u="sng" baseline="-25000" dirty="0">
                <a:solidFill>
                  <a:srgbClr val="3333FF"/>
                </a:solidFill>
                <a:sym typeface="Symbol" pitchFamily="18" charset="2"/>
              </a:rPr>
              <a:t>t</a:t>
            </a:r>
            <a:r>
              <a:rPr lang="en-US" altLang="zh-CN" u="sng" dirty="0">
                <a:solidFill>
                  <a:srgbClr val="3333FF"/>
                </a:solidFill>
              </a:rPr>
              <a:t>)</a:t>
            </a:r>
            <a:r>
              <a:rPr lang="zh-CN" altLang="en-US" u="sng" dirty="0">
                <a:solidFill>
                  <a:srgbClr val="3333FF"/>
                </a:solidFill>
              </a:rPr>
              <a:t>的</a:t>
            </a:r>
            <a:r>
              <a:rPr lang="zh-CN" altLang="en-US" b="1" u="sng" dirty="0">
                <a:solidFill>
                  <a:srgbClr val="3333FF"/>
                </a:solidFill>
              </a:rPr>
              <a:t>状态</a:t>
            </a:r>
            <a:r>
              <a:rPr lang="en-US" altLang="zh-CN" b="1" u="sng" dirty="0">
                <a:solidFill>
                  <a:srgbClr val="3333FF"/>
                </a:solidFill>
              </a:rPr>
              <a:t>K</a:t>
            </a:r>
            <a:r>
              <a:rPr lang="zh-CN" altLang="en-US" b="1" u="sng" dirty="0">
                <a:solidFill>
                  <a:srgbClr val="3333FF"/>
                </a:solidFill>
              </a:rPr>
              <a:t>的子集</a:t>
            </a:r>
            <a:r>
              <a:rPr lang="zh-CN" altLang="en-US" u="sng" dirty="0">
                <a:solidFill>
                  <a:srgbClr val="3333FF"/>
                </a:solidFill>
              </a:rPr>
              <a:t>的算法：</a:t>
            </a:r>
          </a:p>
          <a:p>
            <a:pPr lvl="1">
              <a:buFontTx/>
              <a:buNone/>
            </a:pPr>
            <a:endParaRPr lang="zh-CN" altLang="en-US" dirty="0"/>
          </a:p>
          <a:p>
            <a:pPr lvl="1">
              <a:buFontTx/>
              <a:buNone/>
            </a:pPr>
            <a:r>
              <a:rPr lang="zh-CN" altLang="en-US" dirty="0"/>
              <a:t>假定所构造的子集族为</a:t>
            </a:r>
            <a:r>
              <a:rPr lang="en-US" altLang="zh-CN" dirty="0"/>
              <a:t>C，</a:t>
            </a:r>
            <a:r>
              <a:rPr lang="zh-CN" altLang="en-US" dirty="0"/>
              <a:t>即</a:t>
            </a:r>
            <a:r>
              <a:rPr lang="en-US" altLang="zh-CN" dirty="0"/>
              <a:t>C= (T</a:t>
            </a:r>
            <a:r>
              <a:rPr lang="en-US" altLang="zh-CN" baseline="-25000" dirty="0">
                <a:sym typeface="Symbol" pitchFamily="18" charset="2"/>
              </a:rPr>
              <a:t>1</a:t>
            </a:r>
            <a:r>
              <a:rPr lang="en-US" altLang="zh-CN" dirty="0">
                <a:sym typeface="Symbol" pitchFamily="18" charset="2"/>
              </a:rPr>
              <a:t>, T</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T</a:t>
            </a:r>
            <a:r>
              <a:rPr lang="en-US" altLang="zh-CN" baseline="-25000" dirty="0">
                <a:sym typeface="Symbol" pitchFamily="18" charset="2"/>
              </a:rPr>
              <a:t>I</a:t>
            </a:r>
            <a:r>
              <a:rPr lang="en-US" altLang="zh-CN" dirty="0"/>
              <a:t>),</a:t>
            </a:r>
            <a:r>
              <a:rPr lang="zh-CN" altLang="en-US" dirty="0"/>
              <a:t>其中</a:t>
            </a:r>
            <a:r>
              <a:rPr lang="en-US" altLang="zh-CN" dirty="0"/>
              <a:t>T</a:t>
            </a:r>
            <a:r>
              <a:rPr lang="en-US" altLang="zh-CN" baseline="-25000" dirty="0">
                <a:sym typeface="Symbol" pitchFamily="18" charset="2"/>
              </a:rPr>
              <a:t>1</a:t>
            </a:r>
            <a:r>
              <a:rPr lang="en-US" altLang="zh-CN" dirty="0">
                <a:sym typeface="Symbol" pitchFamily="18" charset="2"/>
              </a:rPr>
              <a:t>, T</a:t>
            </a:r>
            <a:r>
              <a:rPr lang="en-US" altLang="zh-CN" baseline="-25000" dirty="0">
                <a:sym typeface="Symbol" pitchFamily="18" charset="2"/>
              </a:rPr>
              <a:t>2,</a:t>
            </a:r>
            <a:r>
              <a:rPr lang="en-US" altLang="zh-CN" dirty="0">
                <a:sym typeface="Symbol" pitchFamily="18" charset="2"/>
              </a:rPr>
              <a:t>,...</a:t>
            </a:r>
            <a:r>
              <a:rPr lang="en-US" altLang="zh-CN" baseline="-25000" dirty="0">
                <a:sym typeface="Symbol" pitchFamily="18" charset="2"/>
              </a:rPr>
              <a:t> </a:t>
            </a:r>
            <a:r>
              <a:rPr lang="en-US" altLang="zh-CN" dirty="0">
                <a:sym typeface="Symbol" pitchFamily="18" charset="2"/>
              </a:rPr>
              <a:t>T</a:t>
            </a:r>
            <a:r>
              <a:rPr lang="en-US" altLang="zh-CN" baseline="-25000" dirty="0">
                <a:sym typeface="Symbol" pitchFamily="18" charset="2"/>
              </a:rPr>
              <a:t>I</a:t>
            </a:r>
            <a:r>
              <a:rPr lang="zh-CN" altLang="en-US" dirty="0"/>
              <a:t>为状态</a:t>
            </a:r>
            <a:r>
              <a:rPr lang="en-US" altLang="zh-CN" dirty="0"/>
              <a:t>K</a:t>
            </a:r>
            <a:r>
              <a:rPr lang="zh-CN" altLang="en-US" dirty="0"/>
              <a:t>的子集。</a:t>
            </a:r>
          </a:p>
          <a:p>
            <a:pPr lvl="1">
              <a:buFontTx/>
              <a:buNone/>
            </a:pPr>
            <a:endParaRPr lang="zh-CN" altLang="en-US" dirty="0"/>
          </a:p>
          <a:p>
            <a:pPr lvl="1">
              <a:buFontTx/>
              <a:buNone/>
            </a:pPr>
            <a:r>
              <a:rPr lang="zh-CN" altLang="en-US" dirty="0"/>
              <a:t>1   开始，令</a:t>
            </a:r>
            <a:r>
              <a:rPr lang="zh-CN" altLang="en-US" dirty="0">
                <a:sym typeface="Symbol" pitchFamily="18" charset="2"/>
              </a:rPr>
              <a:t>-</a:t>
            </a:r>
            <a:r>
              <a:rPr lang="en-US" altLang="zh-CN" dirty="0">
                <a:sym typeface="Symbol" pitchFamily="18" charset="2"/>
              </a:rPr>
              <a:t>closure(K</a:t>
            </a:r>
            <a:r>
              <a:rPr lang="en-US" altLang="zh-CN" baseline="-25000" dirty="0">
                <a:sym typeface="Symbol" pitchFamily="18" charset="2"/>
              </a:rPr>
              <a:t>0</a:t>
            </a:r>
            <a:r>
              <a:rPr lang="en-US" altLang="zh-CN" dirty="0">
                <a:sym typeface="Symbol" pitchFamily="18" charset="2"/>
              </a:rPr>
              <a:t>)</a:t>
            </a:r>
            <a:r>
              <a:rPr lang="zh-CN" altLang="en-US" dirty="0"/>
              <a:t>为</a:t>
            </a:r>
            <a:r>
              <a:rPr lang="en-US" altLang="zh-CN" dirty="0"/>
              <a:t>C</a:t>
            </a:r>
            <a:r>
              <a:rPr lang="zh-CN" altLang="en-US" dirty="0"/>
              <a:t>中唯一成员，并且它是未被标记的。</a:t>
            </a:r>
          </a:p>
          <a:p>
            <a:pPr lvl="1"/>
            <a:endParaRPr lang="zh-CN" altLang="zh-CN" dirty="0"/>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lstStyle/>
          <a:p>
            <a:pPr>
              <a:buFont typeface="Monotype Sorts" pitchFamily="2" charset="2"/>
              <a:buNone/>
            </a:pPr>
            <a:r>
              <a:rPr lang="zh-CN" altLang="en-US" dirty="0"/>
              <a:t> 词法分析工作从语法分析工作独立出来的原因：</a:t>
            </a:r>
          </a:p>
          <a:p>
            <a:pPr lvl="1"/>
            <a:r>
              <a:rPr lang="zh-CN" altLang="en-US" dirty="0"/>
              <a:t>简化设计</a:t>
            </a:r>
          </a:p>
          <a:p>
            <a:pPr lvl="1"/>
            <a:r>
              <a:rPr lang="zh-CN" altLang="en-US" dirty="0"/>
              <a:t>改进编译效率</a:t>
            </a:r>
          </a:p>
          <a:p>
            <a:pPr lvl="1"/>
            <a:r>
              <a:rPr lang="zh-CN" altLang="en-US" dirty="0"/>
              <a:t>增加编译系统的可移植性 </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out)">
                                      <p:cBhvr>
                                        <p:cTn id="7" dur="500"/>
                                        <p:tgtEl>
                                          <p:spTgt spid="1638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ox(out)">
                                      <p:cBhvr>
                                        <p:cTn id="10" dur="500"/>
                                        <p:tgtEl>
                                          <p:spTgt spid="1638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box(out)">
                                      <p:cBhvr>
                                        <p:cTn id="13" dur="500"/>
                                        <p:tgtEl>
                                          <p:spTgt spid="16387">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box(out)">
                                      <p:cBhvr>
                                        <p:cTn id="16"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2706688" y="1484785"/>
            <a:ext cx="7772400" cy="4647729"/>
          </a:xfrm>
        </p:spPr>
        <p:txBody>
          <a:bodyPr/>
          <a:lstStyle/>
          <a:p>
            <a:pPr lvl="1">
              <a:buFontTx/>
              <a:buNone/>
            </a:pPr>
            <a:r>
              <a:rPr lang="zh-CN" altLang="en-US" dirty="0"/>
              <a:t>2   </a:t>
            </a:r>
            <a:r>
              <a:rPr lang="en-US" altLang="zh-CN" dirty="0"/>
              <a:t>while （C</a:t>
            </a:r>
            <a:r>
              <a:rPr lang="zh-CN" altLang="en-US" dirty="0"/>
              <a:t>中存在尚未被标记的子集</a:t>
            </a:r>
            <a:r>
              <a:rPr lang="en-US" altLang="zh-CN" dirty="0" err="1"/>
              <a:t>T）do</a:t>
            </a:r>
            <a:r>
              <a:rPr lang="en-US" altLang="zh-CN" dirty="0"/>
              <a:t>	   {      								</a:t>
            </a:r>
            <a:r>
              <a:rPr lang="zh-CN" altLang="en-US" dirty="0"/>
              <a:t>标记</a:t>
            </a:r>
            <a:r>
              <a:rPr lang="en-US" altLang="zh-CN" dirty="0"/>
              <a:t>T；							 for </a:t>
            </a:r>
            <a:r>
              <a:rPr lang="zh-CN" altLang="en-US" dirty="0"/>
              <a:t>每个输入字母</a:t>
            </a:r>
            <a:r>
              <a:rPr lang="en-US" altLang="zh-CN" dirty="0"/>
              <a:t>a   do				  	   {   								      U:= </a:t>
            </a:r>
            <a:r>
              <a:rPr lang="zh-CN" altLang="en-US" dirty="0">
                <a:sym typeface="Symbol" pitchFamily="18" charset="2"/>
              </a:rPr>
              <a:t>-</a:t>
            </a:r>
            <a:r>
              <a:rPr lang="en-US" altLang="zh-CN" dirty="0">
                <a:sym typeface="Symbol" pitchFamily="18" charset="2"/>
              </a:rPr>
              <a:t>closure(move(</a:t>
            </a:r>
            <a:r>
              <a:rPr lang="en-US" altLang="zh-CN" dirty="0" err="1">
                <a:sym typeface="Symbol" pitchFamily="18" charset="2"/>
              </a:rPr>
              <a:t>T,a</a:t>
            </a:r>
            <a:r>
              <a:rPr lang="en-US" altLang="zh-CN" dirty="0">
                <a:sym typeface="Symbol" pitchFamily="18" charset="2"/>
              </a:rPr>
              <a:t>))；			      if  U</a:t>
            </a:r>
            <a:r>
              <a:rPr lang="zh-CN" altLang="en-US" dirty="0">
                <a:sym typeface="Symbol" pitchFamily="18" charset="2"/>
              </a:rPr>
              <a:t>不在</a:t>
            </a:r>
            <a:r>
              <a:rPr lang="en-US" altLang="zh-CN" dirty="0">
                <a:sym typeface="Symbol" pitchFamily="18" charset="2"/>
              </a:rPr>
              <a:t>C</a:t>
            </a:r>
            <a:r>
              <a:rPr lang="zh-CN" altLang="en-US" dirty="0">
                <a:sym typeface="Symbol" pitchFamily="18" charset="2"/>
              </a:rPr>
              <a:t>中   </a:t>
            </a:r>
            <a:r>
              <a:rPr lang="en-US" altLang="zh-CN" dirty="0">
                <a:sym typeface="Symbol" pitchFamily="18" charset="2"/>
              </a:rPr>
              <a:t>then 						</a:t>
            </a:r>
            <a:r>
              <a:rPr lang="zh-CN" altLang="en-US" dirty="0">
                <a:sym typeface="Symbol" pitchFamily="18" charset="2"/>
              </a:rPr>
              <a:t>将</a:t>
            </a:r>
            <a:r>
              <a:rPr lang="en-US" altLang="zh-CN" dirty="0">
                <a:sym typeface="Symbol" pitchFamily="18" charset="2"/>
              </a:rPr>
              <a:t>U</a:t>
            </a:r>
            <a:r>
              <a:rPr lang="zh-CN" altLang="en-US" dirty="0">
                <a:sym typeface="Symbol" pitchFamily="18" charset="2"/>
              </a:rPr>
              <a:t>作为未标记的子集加在</a:t>
            </a:r>
            <a:r>
              <a:rPr lang="en-US" altLang="zh-CN" dirty="0">
                <a:sym typeface="Symbol" pitchFamily="18" charset="2"/>
              </a:rPr>
              <a:t>C</a:t>
            </a:r>
            <a:r>
              <a:rPr lang="zh-CN" altLang="en-US" dirty="0">
                <a:sym typeface="Symbol" pitchFamily="18" charset="2"/>
              </a:rPr>
              <a:t>中		    }							  </a:t>
            </a:r>
            <a:endParaRPr lang="en-US" altLang="zh-CN" dirty="0">
              <a:sym typeface="Symbol" pitchFamily="18" charset="2"/>
            </a:endParaRPr>
          </a:p>
          <a:p>
            <a:pPr lvl="1">
              <a:buFontTx/>
              <a:buNone/>
            </a:pPr>
            <a:r>
              <a:rPr lang="zh-CN" altLang="en-US" dirty="0">
                <a:sym typeface="Symbol" pitchFamily="18" charset="2"/>
              </a:rPr>
              <a:t>       }</a:t>
            </a:r>
            <a:endParaRPr lang="zh-CN" altLang="zh-CN" dirty="0">
              <a:sym typeface="Symbol" pitchFamily="18" charset="2"/>
            </a:endParaRP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  </a:t>
            </a:r>
            <a:r>
              <a:rPr lang="en-US" altLang="zh-CN"/>
              <a:t>NFA</a:t>
            </a:r>
            <a:r>
              <a:rPr lang="zh-CN" altLang="en-US"/>
              <a:t>的确定化 </a:t>
            </a:r>
          </a:p>
        </p:txBody>
      </p:sp>
      <p:sp>
        <p:nvSpPr>
          <p:cNvPr id="86019" name="Rectangle 3"/>
          <p:cNvSpPr>
            <a:spLocks noGrp="1" noChangeArrowheads="1"/>
          </p:cNvSpPr>
          <p:nvPr>
            <p:ph type="body" idx="1"/>
          </p:nvPr>
        </p:nvSpPr>
        <p:spPr/>
        <p:txBody>
          <a:bodyPr/>
          <a:lstStyle/>
          <a:p>
            <a:pPr>
              <a:buFont typeface="Monotype Sorts" pitchFamily="2" charset="2"/>
              <a:buNone/>
            </a:pPr>
            <a:r>
              <a:rPr lang="zh-CN" altLang="zh-CN"/>
              <a:t>例子</a:t>
            </a:r>
          </a:p>
          <a:p>
            <a:endParaRPr lang="zh-CN" altLang="zh-CN"/>
          </a:p>
        </p:txBody>
      </p:sp>
      <p:grpSp>
        <p:nvGrpSpPr>
          <p:cNvPr id="2" name="Group 6"/>
          <p:cNvGrpSpPr>
            <a:grpSpLocks/>
          </p:cNvGrpSpPr>
          <p:nvPr/>
        </p:nvGrpSpPr>
        <p:grpSpPr bwMode="auto">
          <a:xfrm>
            <a:off x="2743200" y="2894013"/>
            <a:ext cx="7467600" cy="2058988"/>
            <a:chOff x="768" y="1823"/>
            <a:chExt cx="4704" cy="1297"/>
          </a:xfrm>
        </p:grpSpPr>
        <p:sp>
          <p:nvSpPr>
            <p:cNvPr id="86023" name="Oval 7"/>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4</a:t>
              </a:r>
            </a:p>
          </p:txBody>
        </p:sp>
        <p:grpSp>
          <p:nvGrpSpPr>
            <p:cNvPr id="3" name="Group 8"/>
            <p:cNvGrpSpPr>
              <a:grpSpLocks/>
            </p:cNvGrpSpPr>
            <p:nvPr/>
          </p:nvGrpSpPr>
          <p:grpSpPr bwMode="auto">
            <a:xfrm>
              <a:off x="5136" y="2304"/>
              <a:ext cx="336" cy="336"/>
              <a:chOff x="3264" y="2256"/>
              <a:chExt cx="336" cy="336"/>
            </a:xfrm>
          </p:grpSpPr>
          <p:sp>
            <p:nvSpPr>
              <p:cNvPr id="86025" name="Oval 9"/>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6026" name="Oval 10"/>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86027" name="Oval 11"/>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3</a:t>
              </a:r>
            </a:p>
          </p:txBody>
        </p:sp>
        <p:sp>
          <p:nvSpPr>
            <p:cNvPr id="86028" name="Oval 12"/>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5</a:t>
              </a:r>
            </a:p>
          </p:txBody>
        </p:sp>
        <p:sp>
          <p:nvSpPr>
            <p:cNvPr id="86029" name="Oval 13"/>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6</a:t>
              </a:r>
            </a:p>
          </p:txBody>
        </p:sp>
        <p:sp>
          <p:nvSpPr>
            <p:cNvPr id="86030" name="Oval 14"/>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2</a:t>
              </a:r>
            </a:p>
          </p:txBody>
        </p:sp>
        <p:sp>
          <p:nvSpPr>
            <p:cNvPr id="86031" name="Oval 15"/>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1</a:t>
              </a:r>
            </a:p>
          </p:txBody>
        </p:sp>
        <p:sp>
          <p:nvSpPr>
            <p:cNvPr id="86032" name="Oval 16"/>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i</a:t>
              </a:r>
            </a:p>
          </p:txBody>
        </p:sp>
        <p:cxnSp>
          <p:nvCxnSpPr>
            <p:cNvPr id="86033" name="AutoShape 17"/>
            <p:cNvCxnSpPr>
              <a:cxnSpLocks noChangeShapeType="1"/>
              <a:stCxn id="86032" idx="6"/>
              <a:endCxn id="86031" idx="2"/>
            </p:cNvCxnSpPr>
            <p:nvPr/>
          </p:nvCxnSpPr>
          <p:spPr bwMode="auto">
            <a:xfrm>
              <a:off x="1104" y="2472"/>
              <a:ext cx="432" cy="0"/>
            </a:xfrm>
            <a:prstGeom prst="straightConnector1">
              <a:avLst/>
            </a:prstGeom>
            <a:noFill/>
            <a:ln w="9525">
              <a:solidFill>
                <a:schemeClr val="tx1"/>
              </a:solidFill>
              <a:round/>
              <a:headEnd/>
              <a:tailEnd type="triangle" w="med" len="med"/>
            </a:ln>
            <a:effectLst/>
          </p:spPr>
        </p:cxnSp>
        <p:cxnSp>
          <p:nvCxnSpPr>
            <p:cNvPr id="86034" name="AutoShape 18"/>
            <p:cNvCxnSpPr>
              <a:cxnSpLocks noChangeShapeType="1"/>
              <a:stCxn id="86031" idx="3"/>
              <a:endCxn id="86031"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p:spPr>
        </p:cxnSp>
        <p:cxnSp>
          <p:nvCxnSpPr>
            <p:cNvPr id="86035" name="AutoShape 19"/>
            <p:cNvCxnSpPr>
              <a:cxnSpLocks noChangeShapeType="1"/>
              <a:stCxn id="86031" idx="6"/>
              <a:endCxn id="86030" idx="2"/>
            </p:cNvCxnSpPr>
            <p:nvPr/>
          </p:nvCxnSpPr>
          <p:spPr bwMode="auto">
            <a:xfrm>
              <a:off x="1872" y="2472"/>
              <a:ext cx="288" cy="0"/>
            </a:xfrm>
            <a:prstGeom prst="straightConnector1">
              <a:avLst/>
            </a:prstGeom>
            <a:noFill/>
            <a:ln w="9525">
              <a:solidFill>
                <a:schemeClr val="tx1"/>
              </a:solidFill>
              <a:round/>
              <a:headEnd/>
              <a:tailEnd type="triangle" w="med" len="med"/>
            </a:ln>
            <a:effectLst/>
          </p:spPr>
        </p:cxnSp>
        <p:cxnSp>
          <p:nvCxnSpPr>
            <p:cNvPr id="86036" name="AutoShape 20"/>
            <p:cNvCxnSpPr>
              <a:cxnSpLocks noChangeShapeType="1"/>
              <a:stCxn id="86030" idx="7"/>
              <a:endCxn id="86027"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p:spPr>
        </p:cxnSp>
        <p:cxnSp>
          <p:nvCxnSpPr>
            <p:cNvPr id="86037" name="AutoShape 21"/>
            <p:cNvCxnSpPr>
              <a:cxnSpLocks noChangeShapeType="1"/>
              <a:stCxn id="86030" idx="5"/>
              <a:endCxn id="86023"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p:spPr>
        </p:cxnSp>
        <p:cxnSp>
          <p:nvCxnSpPr>
            <p:cNvPr id="86038" name="AutoShape 22"/>
            <p:cNvCxnSpPr>
              <a:cxnSpLocks noChangeShapeType="1"/>
              <a:stCxn id="86027" idx="6"/>
              <a:endCxn id="86028" idx="1"/>
            </p:cNvCxnSpPr>
            <p:nvPr/>
          </p:nvCxnSpPr>
          <p:spPr bwMode="auto">
            <a:xfrm>
              <a:off x="3264" y="2040"/>
              <a:ext cx="433" cy="313"/>
            </a:xfrm>
            <a:prstGeom prst="curvedConnector2">
              <a:avLst/>
            </a:prstGeom>
            <a:noFill/>
            <a:ln w="9525">
              <a:solidFill>
                <a:schemeClr val="tx1"/>
              </a:solidFill>
              <a:round/>
              <a:headEnd/>
              <a:tailEnd type="triangle" w="med" len="med"/>
            </a:ln>
            <a:effectLst/>
          </p:spPr>
        </p:cxnSp>
        <p:cxnSp>
          <p:nvCxnSpPr>
            <p:cNvPr id="86039" name="AutoShape 23"/>
            <p:cNvCxnSpPr>
              <a:cxnSpLocks noChangeShapeType="1"/>
              <a:stCxn id="86023" idx="6"/>
              <a:endCxn id="86028" idx="3"/>
            </p:cNvCxnSpPr>
            <p:nvPr/>
          </p:nvCxnSpPr>
          <p:spPr bwMode="auto">
            <a:xfrm flipV="1">
              <a:off x="3264" y="2591"/>
              <a:ext cx="433" cy="361"/>
            </a:xfrm>
            <a:prstGeom prst="curvedConnector2">
              <a:avLst/>
            </a:prstGeom>
            <a:noFill/>
            <a:ln w="9525">
              <a:solidFill>
                <a:schemeClr val="tx1"/>
              </a:solidFill>
              <a:round/>
              <a:headEnd/>
              <a:tailEnd type="triangle" w="med" len="med"/>
            </a:ln>
            <a:effectLst/>
          </p:spPr>
        </p:cxnSp>
        <p:cxnSp>
          <p:nvCxnSpPr>
            <p:cNvPr id="86040" name="AutoShape 24"/>
            <p:cNvCxnSpPr>
              <a:cxnSpLocks noChangeShapeType="1"/>
              <a:stCxn id="86028" idx="6"/>
              <a:endCxn id="86029" idx="2"/>
            </p:cNvCxnSpPr>
            <p:nvPr/>
          </p:nvCxnSpPr>
          <p:spPr bwMode="auto">
            <a:xfrm>
              <a:off x="3984" y="2472"/>
              <a:ext cx="432" cy="0"/>
            </a:xfrm>
            <a:prstGeom prst="straightConnector1">
              <a:avLst/>
            </a:prstGeom>
            <a:noFill/>
            <a:ln w="9525">
              <a:solidFill>
                <a:schemeClr val="tx1"/>
              </a:solidFill>
              <a:round/>
              <a:headEnd/>
              <a:tailEnd type="triangle" w="med" len="med"/>
            </a:ln>
            <a:effectLst/>
          </p:spPr>
        </p:cxnSp>
        <p:cxnSp>
          <p:nvCxnSpPr>
            <p:cNvPr id="86041" name="AutoShape 25"/>
            <p:cNvCxnSpPr>
              <a:cxnSpLocks noChangeShapeType="1"/>
              <a:stCxn id="86029" idx="6"/>
              <a:endCxn id="86025" idx="2"/>
            </p:cNvCxnSpPr>
            <p:nvPr/>
          </p:nvCxnSpPr>
          <p:spPr bwMode="auto">
            <a:xfrm>
              <a:off x="4752" y="2472"/>
              <a:ext cx="384" cy="0"/>
            </a:xfrm>
            <a:prstGeom prst="straightConnector1">
              <a:avLst/>
            </a:prstGeom>
            <a:noFill/>
            <a:ln w="9525">
              <a:solidFill>
                <a:schemeClr val="tx1"/>
              </a:solidFill>
              <a:round/>
              <a:headEnd/>
              <a:tailEnd type="triangle" w="med" len="med"/>
            </a:ln>
            <a:effectLst/>
          </p:spPr>
        </p:cxnSp>
        <p:cxnSp>
          <p:nvCxnSpPr>
            <p:cNvPr id="86042" name="AutoShape 26"/>
            <p:cNvCxnSpPr>
              <a:cxnSpLocks noChangeShapeType="1"/>
              <a:stCxn id="86031" idx="1"/>
              <a:endCxn id="86031"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p:spPr>
        </p:cxnSp>
        <p:sp>
          <p:nvSpPr>
            <p:cNvPr id="86043" name="Text Box 27"/>
            <p:cNvSpPr txBox="1">
              <a:spLocks noChangeArrowheads="1"/>
            </p:cNvSpPr>
            <p:nvPr/>
          </p:nvSpPr>
          <p:spPr bwMode="auto">
            <a:xfrm>
              <a:off x="1200"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86044" name="Text Box 28"/>
            <p:cNvSpPr txBox="1">
              <a:spLocks noChangeArrowheads="1"/>
            </p:cNvSpPr>
            <p:nvPr/>
          </p:nvSpPr>
          <p:spPr bwMode="auto">
            <a:xfrm>
              <a:off x="1920"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86045" name="Text Box 29"/>
            <p:cNvSpPr txBox="1">
              <a:spLocks noChangeArrowheads="1"/>
            </p:cNvSpPr>
            <p:nvPr/>
          </p:nvSpPr>
          <p:spPr bwMode="auto">
            <a:xfrm>
              <a:off x="4080"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86046" name="Text Box 30"/>
            <p:cNvSpPr txBox="1">
              <a:spLocks noChangeArrowheads="1"/>
            </p:cNvSpPr>
            <p:nvPr/>
          </p:nvSpPr>
          <p:spPr bwMode="auto">
            <a:xfrm>
              <a:off x="4848" y="2208"/>
              <a:ext cx="200" cy="288"/>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86047" name="Text Box 31"/>
            <p:cNvSpPr txBox="1">
              <a:spLocks noChangeArrowheads="1"/>
            </p:cNvSpPr>
            <p:nvPr/>
          </p:nvSpPr>
          <p:spPr bwMode="auto">
            <a:xfrm>
              <a:off x="1523" y="1919"/>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6048" name="Text Box 32"/>
            <p:cNvSpPr txBox="1">
              <a:spLocks noChangeArrowheads="1"/>
            </p:cNvSpPr>
            <p:nvPr/>
          </p:nvSpPr>
          <p:spPr bwMode="auto">
            <a:xfrm>
              <a:off x="3399" y="1823"/>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6049" name="Text Box 33"/>
            <p:cNvSpPr txBox="1">
              <a:spLocks noChangeArrowheads="1"/>
            </p:cNvSpPr>
            <p:nvPr/>
          </p:nvSpPr>
          <p:spPr bwMode="auto">
            <a:xfrm>
              <a:off x="4503" y="1919"/>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6050" name="Text Box 34"/>
            <p:cNvSpPr txBox="1">
              <a:spLocks noChangeArrowheads="1"/>
            </p:cNvSpPr>
            <p:nvPr/>
          </p:nvSpPr>
          <p:spPr bwMode="auto">
            <a:xfrm>
              <a:off x="2487" y="1823"/>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cxnSp>
          <p:nvCxnSpPr>
            <p:cNvPr id="86051" name="AutoShape 35"/>
            <p:cNvCxnSpPr>
              <a:cxnSpLocks noChangeShapeType="1"/>
              <a:stCxn id="86029" idx="1"/>
              <a:endCxn id="86029"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p:spPr>
        </p:cxnSp>
        <p:cxnSp>
          <p:nvCxnSpPr>
            <p:cNvPr id="86052" name="AutoShape 36"/>
            <p:cNvCxnSpPr>
              <a:cxnSpLocks noChangeShapeType="1"/>
              <a:stCxn id="86029" idx="3"/>
              <a:endCxn id="86029"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p:spPr>
        </p:cxnSp>
        <p:sp>
          <p:nvSpPr>
            <p:cNvPr id="86053" name="Text Box 37"/>
            <p:cNvSpPr txBox="1">
              <a:spLocks noChangeArrowheads="1"/>
            </p:cNvSpPr>
            <p:nvPr/>
          </p:nvSpPr>
          <p:spPr bwMode="auto">
            <a:xfrm>
              <a:off x="1476" y="2639"/>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86054" name="Text Box 38"/>
            <p:cNvSpPr txBox="1">
              <a:spLocks noChangeArrowheads="1"/>
            </p:cNvSpPr>
            <p:nvPr/>
          </p:nvSpPr>
          <p:spPr bwMode="auto">
            <a:xfrm>
              <a:off x="2490" y="2783"/>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86055" name="Text Box 39"/>
            <p:cNvSpPr txBox="1">
              <a:spLocks noChangeArrowheads="1"/>
            </p:cNvSpPr>
            <p:nvPr/>
          </p:nvSpPr>
          <p:spPr bwMode="auto">
            <a:xfrm>
              <a:off x="3546" y="273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86056" name="Text Box 40"/>
            <p:cNvSpPr txBox="1">
              <a:spLocks noChangeArrowheads="1"/>
            </p:cNvSpPr>
            <p:nvPr/>
          </p:nvSpPr>
          <p:spPr bwMode="auto">
            <a:xfrm>
              <a:off x="4506" y="273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grpSp>
      <p:sp>
        <p:nvSpPr>
          <p:cNvPr id="86057" name="AutoShape 41"/>
          <p:cNvSpPr>
            <a:spLocks noChangeArrowheads="1"/>
          </p:cNvSpPr>
          <p:nvPr/>
        </p:nvSpPr>
        <p:spPr bwMode="auto">
          <a:xfrm>
            <a:off x="2438400" y="3733801"/>
            <a:ext cx="304800" cy="485775"/>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0" name="灯片编号占位符 39"/>
          <p:cNvSpPr>
            <a:spLocks noGrp="1"/>
          </p:cNvSpPr>
          <p:nvPr>
            <p:ph type="sldNum" sz="quarter" idx="12"/>
          </p:nvPr>
        </p:nvSpPr>
        <p:spPr/>
        <p:txBody>
          <a:bodyPr/>
          <a:lstStyle/>
          <a:p>
            <a:fld id="{09A025D1-BAA5-4CF6-A581-2B23F0086B83}" type="slidenum">
              <a:rPr lang="zh-CN" altLang="en-US" smtClean="0"/>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4153" name="Object 9"/>
          <p:cNvGraphicFramePr>
            <a:graphicFrameLocks noChangeAspect="1"/>
          </p:cNvGraphicFramePr>
          <p:nvPr/>
        </p:nvGraphicFramePr>
        <p:xfrm>
          <a:off x="2705100" y="2782888"/>
          <a:ext cx="7956550" cy="3846512"/>
        </p:xfrm>
        <a:graphic>
          <a:graphicData uri="http://schemas.openxmlformats.org/presentationml/2006/ole">
            <mc:AlternateContent xmlns:mc="http://schemas.openxmlformats.org/markup-compatibility/2006">
              <mc:Choice xmlns:v="urn:schemas-microsoft-com:vml" Requires="v">
                <p:oleObj name="文档" r:id="rId2" imgW="7938516" imgH="3845052" progId="Word.Document.8">
                  <p:embed/>
                </p:oleObj>
              </mc:Choice>
              <mc:Fallback>
                <p:oleObj name="文档" r:id="rId2" imgW="7938516" imgH="3845052"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2782888"/>
                        <a:ext cx="7956550" cy="3846512"/>
                      </a:xfrm>
                      <a:prstGeom prst="rect">
                        <a:avLst/>
                      </a:prstGeom>
                      <a:noFill/>
                      <a:extLst>
                        <a:ext uri="{909E8E84-426E-40DD-AFC4-6F175D3DCCD1}">
                          <a14:hiddenFill xmlns:a14="http://schemas.microsoft.com/office/drawing/2010/main">
                            <a:solidFill>
                              <a:srgbClr val="6699FF"/>
                            </a:solidFill>
                          </a14:hiddenFill>
                        </a:ext>
                      </a:extLst>
                    </p:spPr>
                  </p:pic>
                </p:oleObj>
              </mc:Fallback>
            </mc:AlternateContent>
          </a:graphicData>
        </a:graphic>
      </p:graphicFrame>
      <p:graphicFrame>
        <p:nvGraphicFramePr>
          <p:cNvPr id="134154" name="Object 10"/>
          <p:cNvGraphicFramePr>
            <a:graphicFrameLocks noChangeAspect="1"/>
          </p:cNvGraphicFramePr>
          <p:nvPr/>
        </p:nvGraphicFramePr>
        <p:xfrm>
          <a:off x="2649538" y="2778126"/>
          <a:ext cx="7956550" cy="3775075"/>
        </p:xfrm>
        <a:graphic>
          <a:graphicData uri="http://schemas.openxmlformats.org/presentationml/2006/ole">
            <mc:AlternateContent xmlns:mc="http://schemas.openxmlformats.org/markup-compatibility/2006">
              <mc:Choice xmlns:v="urn:schemas-microsoft-com:vml" Requires="v">
                <p:oleObj name="文档" r:id="rId4" imgW="7938516" imgH="3774948" progId="Word.Document.8">
                  <p:embed/>
                </p:oleObj>
              </mc:Choice>
              <mc:Fallback>
                <p:oleObj name="文档" r:id="rId4" imgW="7938516" imgH="3774948" progId="Word.Document.8">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9538" y="2778126"/>
                        <a:ext cx="7956550" cy="3775075"/>
                      </a:xfrm>
                      <a:prstGeom prst="rect">
                        <a:avLst/>
                      </a:prstGeom>
                      <a:noFill/>
                      <a:extLst>
                        <a:ext uri="{909E8E84-426E-40DD-AFC4-6F175D3DCCD1}">
                          <a14:hiddenFill xmlns:a14="http://schemas.microsoft.com/office/drawing/2010/main">
                            <a:solidFill>
                              <a:srgbClr val="6699FF"/>
                            </a:solidFill>
                          </a14:hiddenFill>
                        </a:ext>
                      </a:extLst>
                    </p:spPr>
                  </p:pic>
                </p:oleObj>
              </mc:Fallback>
            </mc:AlternateContent>
          </a:graphicData>
        </a:graphic>
      </p:graphicFrame>
      <p:sp>
        <p:nvSpPr>
          <p:cNvPr id="134147" name="AutoShape 3"/>
          <p:cNvSpPr>
            <a:spLocks noChangeAspect="1" noChangeArrowheads="1"/>
          </p:cNvSpPr>
          <p:nvPr/>
        </p:nvSpPr>
        <p:spPr bwMode="auto">
          <a:xfrm>
            <a:off x="2819400" y="2133600"/>
            <a:ext cx="6477000" cy="3429000"/>
          </a:xfrm>
          <a:prstGeom prst="rect">
            <a:avLst/>
          </a:prstGeom>
          <a:noFill/>
          <a:ln w="9525">
            <a:noFill/>
            <a:miter lim="800000"/>
            <a:headEnd/>
            <a:tailEnd/>
          </a:ln>
          <a:effectLst/>
        </p:spPr>
        <p:txBody>
          <a:bodyPr/>
          <a:lstStyle/>
          <a:p>
            <a:endParaRPr lang="zh-CN" altLang="en-US"/>
          </a:p>
        </p:txBody>
      </p:sp>
      <p:grpSp>
        <p:nvGrpSpPr>
          <p:cNvPr id="2" name="Group 11"/>
          <p:cNvGrpSpPr>
            <a:grpSpLocks/>
          </p:cNvGrpSpPr>
          <p:nvPr/>
        </p:nvGrpSpPr>
        <p:grpSpPr bwMode="auto">
          <a:xfrm>
            <a:off x="2895600" y="303251"/>
            <a:ext cx="6705600" cy="2014500"/>
            <a:chOff x="768" y="1820"/>
            <a:chExt cx="4704" cy="1300"/>
          </a:xfrm>
        </p:grpSpPr>
        <p:sp>
          <p:nvSpPr>
            <p:cNvPr id="134156" name="Oval 12"/>
            <p:cNvSpPr>
              <a:spLocks noChangeArrowheads="1"/>
            </p:cNvSpPr>
            <p:nvPr/>
          </p:nvSpPr>
          <p:spPr bwMode="auto">
            <a:xfrm>
              <a:off x="2928" y="27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4</a:t>
              </a:r>
            </a:p>
          </p:txBody>
        </p:sp>
        <p:grpSp>
          <p:nvGrpSpPr>
            <p:cNvPr id="3" name="Group 13"/>
            <p:cNvGrpSpPr>
              <a:grpSpLocks/>
            </p:cNvGrpSpPr>
            <p:nvPr/>
          </p:nvGrpSpPr>
          <p:grpSpPr bwMode="auto">
            <a:xfrm>
              <a:off x="5136" y="2304"/>
              <a:ext cx="336" cy="336"/>
              <a:chOff x="3264" y="2256"/>
              <a:chExt cx="336" cy="336"/>
            </a:xfrm>
          </p:grpSpPr>
          <p:sp>
            <p:nvSpPr>
              <p:cNvPr id="134158" name="Oval 14"/>
              <p:cNvSpPr>
                <a:spLocks noChangeArrowheads="1"/>
              </p:cNvSpPr>
              <p:nvPr/>
            </p:nvSpPr>
            <p:spPr bwMode="auto">
              <a:xfrm>
                <a:off x="3264" y="2256"/>
                <a:ext cx="336" cy="33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4159" name="Oval 15"/>
              <p:cNvSpPr>
                <a:spLocks noChangeArrowheads="1"/>
              </p:cNvSpPr>
              <p:nvPr/>
            </p:nvSpPr>
            <p:spPr bwMode="auto">
              <a:xfrm>
                <a:off x="3312" y="2304"/>
                <a:ext cx="240" cy="240"/>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134160" name="Oval 16"/>
            <p:cNvSpPr>
              <a:spLocks noChangeArrowheads="1"/>
            </p:cNvSpPr>
            <p:nvPr/>
          </p:nvSpPr>
          <p:spPr bwMode="auto">
            <a:xfrm>
              <a:off x="2928" y="1872"/>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3</a:t>
              </a:r>
            </a:p>
          </p:txBody>
        </p:sp>
        <p:sp>
          <p:nvSpPr>
            <p:cNvPr id="134161" name="Oval 17"/>
            <p:cNvSpPr>
              <a:spLocks noChangeArrowheads="1"/>
            </p:cNvSpPr>
            <p:nvPr/>
          </p:nvSpPr>
          <p:spPr bwMode="auto">
            <a:xfrm>
              <a:off x="364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5</a:t>
              </a:r>
            </a:p>
          </p:txBody>
        </p:sp>
        <p:sp>
          <p:nvSpPr>
            <p:cNvPr id="134162" name="Oval 18"/>
            <p:cNvSpPr>
              <a:spLocks noChangeArrowheads="1"/>
            </p:cNvSpPr>
            <p:nvPr/>
          </p:nvSpPr>
          <p:spPr bwMode="auto">
            <a:xfrm>
              <a:off x="441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6</a:t>
              </a:r>
            </a:p>
          </p:txBody>
        </p:sp>
        <p:sp>
          <p:nvSpPr>
            <p:cNvPr id="134163" name="Oval 19"/>
            <p:cNvSpPr>
              <a:spLocks noChangeArrowheads="1"/>
            </p:cNvSpPr>
            <p:nvPr/>
          </p:nvSpPr>
          <p:spPr bwMode="auto">
            <a:xfrm>
              <a:off x="2160"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2</a:t>
              </a:r>
            </a:p>
          </p:txBody>
        </p:sp>
        <p:sp>
          <p:nvSpPr>
            <p:cNvPr id="134164" name="Oval 20"/>
            <p:cNvSpPr>
              <a:spLocks noChangeArrowheads="1"/>
            </p:cNvSpPr>
            <p:nvPr/>
          </p:nvSpPr>
          <p:spPr bwMode="auto">
            <a:xfrm>
              <a:off x="1536"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1</a:t>
              </a:r>
            </a:p>
          </p:txBody>
        </p:sp>
        <p:sp>
          <p:nvSpPr>
            <p:cNvPr id="134165" name="Oval 21"/>
            <p:cNvSpPr>
              <a:spLocks noChangeArrowheads="1"/>
            </p:cNvSpPr>
            <p:nvPr/>
          </p:nvSpPr>
          <p:spPr bwMode="auto">
            <a:xfrm>
              <a:off x="768" y="230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i</a:t>
              </a:r>
            </a:p>
          </p:txBody>
        </p:sp>
        <p:cxnSp>
          <p:nvCxnSpPr>
            <p:cNvPr id="134166" name="AutoShape 22"/>
            <p:cNvCxnSpPr>
              <a:cxnSpLocks noChangeShapeType="1"/>
              <a:stCxn id="134165" idx="6"/>
              <a:endCxn id="134164" idx="2"/>
            </p:cNvCxnSpPr>
            <p:nvPr/>
          </p:nvCxnSpPr>
          <p:spPr bwMode="auto">
            <a:xfrm>
              <a:off x="1104" y="2472"/>
              <a:ext cx="432" cy="0"/>
            </a:xfrm>
            <a:prstGeom prst="straightConnector1">
              <a:avLst/>
            </a:prstGeom>
            <a:noFill/>
            <a:ln w="9525">
              <a:solidFill>
                <a:schemeClr val="tx1"/>
              </a:solidFill>
              <a:round/>
              <a:headEnd/>
              <a:tailEnd type="triangle" w="med" len="med"/>
            </a:ln>
            <a:effectLst/>
          </p:spPr>
        </p:cxnSp>
        <p:cxnSp>
          <p:nvCxnSpPr>
            <p:cNvPr id="134167" name="AutoShape 23"/>
            <p:cNvCxnSpPr>
              <a:cxnSpLocks noChangeShapeType="1"/>
              <a:stCxn id="134164" idx="3"/>
              <a:endCxn id="134164" idx="5"/>
            </p:cNvCxnSpPr>
            <p:nvPr/>
          </p:nvCxnSpPr>
          <p:spPr bwMode="auto">
            <a:xfrm rot="16200000" flipH="1">
              <a:off x="1703" y="2473"/>
              <a:ext cx="1" cy="238"/>
            </a:xfrm>
            <a:prstGeom prst="curvedConnector3">
              <a:avLst>
                <a:gd name="adj1" fmla="val 19300000"/>
              </a:avLst>
            </a:prstGeom>
            <a:noFill/>
            <a:ln w="9525">
              <a:solidFill>
                <a:schemeClr val="tx1"/>
              </a:solidFill>
              <a:round/>
              <a:headEnd/>
              <a:tailEnd type="triangle" w="med" len="med"/>
            </a:ln>
            <a:effectLst/>
          </p:spPr>
        </p:cxnSp>
        <p:cxnSp>
          <p:nvCxnSpPr>
            <p:cNvPr id="134168" name="AutoShape 24"/>
            <p:cNvCxnSpPr>
              <a:cxnSpLocks noChangeShapeType="1"/>
              <a:stCxn id="134164" idx="6"/>
              <a:endCxn id="134163" idx="2"/>
            </p:cNvCxnSpPr>
            <p:nvPr/>
          </p:nvCxnSpPr>
          <p:spPr bwMode="auto">
            <a:xfrm>
              <a:off x="1872" y="2472"/>
              <a:ext cx="288" cy="0"/>
            </a:xfrm>
            <a:prstGeom prst="straightConnector1">
              <a:avLst/>
            </a:prstGeom>
            <a:noFill/>
            <a:ln w="9525">
              <a:solidFill>
                <a:schemeClr val="tx1"/>
              </a:solidFill>
              <a:round/>
              <a:headEnd/>
              <a:tailEnd type="triangle" w="med" len="med"/>
            </a:ln>
            <a:effectLst/>
          </p:spPr>
        </p:cxnSp>
        <p:cxnSp>
          <p:nvCxnSpPr>
            <p:cNvPr id="134169" name="AutoShape 25"/>
            <p:cNvCxnSpPr>
              <a:cxnSpLocks noChangeShapeType="1"/>
              <a:stCxn id="134163" idx="7"/>
              <a:endCxn id="134160" idx="2"/>
            </p:cNvCxnSpPr>
            <p:nvPr/>
          </p:nvCxnSpPr>
          <p:spPr bwMode="auto">
            <a:xfrm rot="16200000">
              <a:off x="2531" y="1956"/>
              <a:ext cx="313" cy="481"/>
            </a:xfrm>
            <a:prstGeom prst="curvedConnector2">
              <a:avLst/>
            </a:prstGeom>
            <a:noFill/>
            <a:ln w="9525">
              <a:solidFill>
                <a:schemeClr val="tx1"/>
              </a:solidFill>
              <a:round/>
              <a:headEnd/>
              <a:tailEnd type="triangle" w="med" len="med"/>
            </a:ln>
            <a:effectLst/>
          </p:spPr>
        </p:cxnSp>
        <p:cxnSp>
          <p:nvCxnSpPr>
            <p:cNvPr id="134170" name="AutoShape 26"/>
            <p:cNvCxnSpPr>
              <a:cxnSpLocks noChangeShapeType="1"/>
              <a:stCxn id="134163" idx="5"/>
              <a:endCxn id="134156" idx="2"/>
            </p:cNvCxnSpPr>
            <p:nvPr/>
          </p:nvCxnSpPr>
          <p:spPr bwMode="auto">
            <a:xfrm rot="16200000" flipH="1">
              <a:off x="2507" y="2531"/>
              <a:ext cx="361" cy="481"/>
            </a:xfrm>
            <a:prstGeom prst="curvedConnector2">
              <a:avLst/>
            </a:prstGeom>
            <a:noFill/>
            <a:ln w="9525">
              <a:solidFill>
                <a:schemeClr val="tx1"/>
              </a:solidFill>
              <a:round/>
              <a:headEnd/>
              <a:tailEnd type="triangle" w="med" len="med"/>
            </a:ln>
            <a:effectLst/>
          </p:spPr>
        </p:cxnSp>
        <p:cxnSp>
          <p:nvCxnSpPr>
            <p:cNvPr id="134171" name="AutoShape 27"/>
            <p:cNvCxnSpPr>
              <a:cxnSpLocks noChangeShapeType="1"/>
              <a:stCxn id="134160" idx="6"/>
              <a:endCxn id="134161" idx="1"/>
            </p:cNvCxnSpPr>
            <p:nvPr/>
          </p:nvCxnSpPr>
          <p:spPr bwMode="auto">
            <a:xfrm>
              <a:off x="3264" y="2040"/>
              <a:ext cx="433" cy="313"/>
            </a:xfrm>
            <a:prstGeom prst="curvedConnector2">
              <a:avLst/>
            </a:prstGeom>
            <a:noFill/>
            <a:ln w="9525">
              <a:solidFill>
                <a:schemeClr val="tx1"/>
              </a:solidFill>
              <a:round/>
              <a:headEnd/>
              <a:tailEnd type="triangle" w="med" len="med"/>
            </a:ln>
            <a:effectLst/>
          </p:spPr>
        </p:cxnSp>
        <p:cxnSp>
          <p:nvCxnSpPr>
            <p:cNvPr id="134172" name="AutoShape 28"/>
            <p:cNvCxnSpPr>
              <a:cxnSpLocks noChangeShapeType="1"/>
              <a:stCxn id="134156" idx="6"/>
              <a:endCxn id="134161" idx="3"/>
            </p:cNvCxnSpPr>
            <p:nvPr/>
          </p:nvCxnSpPr>
          <p:spPr bwMode="auto">
            <a:xfrm flipV="1">
              <a:off x="3264" y="2591"/>
              <a:ext cx="433" cy="361"/>
            </a:xfrm>
            <a:prstGeom prst="curvedConnector2">
              <a:avLst/>
            </a:prstGeom>
            <a:noFill/>
            <a:ln w="9525">
              <a:solidFill>
                <a:schemeClr val="tx1"/>
              </a:solidFill>
              <a:round/>
              <a:headEnd/>
              <a:tailEnd type="triangle" w="med" len="med"/>
            </a:ln>
            <a:effectLst/>
          </p:spPr>
        </p:cxnSp>
        <p:cxnSp>
          <p:nvCxnSpPr>
            <p:cNvPr id="134173" name="AutoShape 29"/>
            <p:cNvCxnSpPr>
              <a:cxnSpLocks noChangeShapeType="1"/>
              <a:stCxn id="134161" idx="6"/>
              <a:endCxn id="134162" idx="2"/>
            </p:cNvCxnSpPr>
            <p:nvPr/>
          </p:nvCxnSpPr>
          <p:spPr bwMode="auto">
            <a:xfrm>
              <a:off x="3984" y="2472"/>
              <a:ext cx="432" cy="0"/>
            </a:xfrm>
            <a:prstGeom prst="straightConnector1">
              <a:avLst/>
            </a:prstGeom>
            <a:noFill/>
            <a:ln w="9525">
              <a:solidFill>
                <a:schemeClr val="tx1"/>
              </a:solidFill>
              <a:round/>
              <a:headEnd/>
              <a:tailEnd type="triangle" w="med" len="med"/>
            </a:ln>
            <a:effectLst/>
          </p:spPr>
        </p:cxnSp>
        <p:cxnSp>
          <p:nvCxnSpPr>
            <p:cNvPr id="134174" name="AutoShape 30"/>
            <p:cNvCxnSpPr>
              <a:cxnSpLocks noChangeShapeType="1"/>
              <a:stCxn id="134162" idx="6"/>
              <a:endCxn id="134158" idx="2"/>
            </p:cNvCxnSpPr>
            <p:nvPr/>
          </p:nvCxnSpPr>
          <p:spPr bwMode="auto">
            <a:xfrm>
              <a:off x="4752" y="2472"/>
              <a:ext cx="384" cy="0"/>
            </a:xfrm>
            <a:prstGeom prst="straightConnector1">
              <a:avLst/>
            </a:prstGeom>
            <a:noFill/>
            <a:ln w="9525">
              <a:solidFill>
                <a:schemeClr val="tx1"/>
              </a:solidFill>
              <a:round/>
              <a:headEnd/>
              <a:tailEnd type="triangle" w="med" len="med"/>
            </a:ln>
            <a:effectLst/>
          </p:spPr>
        </p:cxnSp>
        <p:cxnSp>
          <p:nvCxnSpPr>
            <p:cNvPr id="134175" name="AutoShape 31"/>
            <p:cNvCxnSpPr>
              <a:cxnSpLocks noChangeShapeType="1"/>
              <a:stCxn id="134164" idx="1"/>
              <a:endCxn id="134164" idx="7"/>
            </p:cNvCxnSpPr>
            <p:nvPr/>
          </p:nvCxnSpPr>
          <p:spPr bwMode="auto">
            <a:xfrm rot="5400000" flipV="1">
              <a:off x="1703" y="2235"/>
              <a:ext cx="1" cy="238"/>
            </a:xfrm>
            <a:prstGeom prst="curvedConnector3">
              <a:avLst>
                <a:gd name="adj1" fmla="val -19300000"/>
              </a:avLst>
            </a:prstGeom>
            <a:noFill/>
            <a:ln w="9525">
              <a:solidFill>
                <a:schemeClr val="tx1"/>
              </a:solidFill>
              <a:round/>
              <a:headEnd/>
              <a:tailEnd type="triangle" w="med" len="med"/>
            </a:ln>
            <a:effectLst/>
          </p:spPr>
        </p:cxnSp>
        <p:sp>
          <p:nvSpPr>
            <p:cNvPr id="134176" name="Text Box 32"/>
            <p:cNvSpPr txBox="1">
              <a:spLocks noChangeArrowheads="1"/>
            </p:cNvSpPr>
            <p:nvPr/>
          </p:nvSpPr>
          <p:spPr bwMode="auto">
            <a:xfrm>
              <a:off x="1189" y="2203"/>
              <a:ext cx="224" cy="298"/>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34177" name="Text Box 33"/>
            <p:cNvSpPr txBox="1">
              <a:spLocks noChangeArrowheads="1"/>
            </p:cNvSpPr>
            <p:nvPr/>
          </p:nvSpPr>
          <p:spPr bwMode="auto">
            <a:xfrm>
              <a:off x="1908" y="2203"/>
              <a:ext cx="224" cy="298"/>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34178" name="Text Box 34"/>
            <p:cNvSpPr txBox="1">
              <a:spLocks noChangeArrowheads="1"/>
            </p:cNvSpPr>
            <p:nvPr/>
          </p:nvSpPr>
          <p:spPr bwMode="auto">
            <a:xfrm>
              <a:off x="4069" y="2203"/>
              <a:ext cx="224" cy="298"/>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34179" name="Text Box 35"/>
            <p:cNvSpPr txBox="1">
              <a:spLocks noChangeArrowheads="1"/>
            </p:cNvSpPr>
            <p:nvPr/>
          </p:nvSpPr>
          <p:spPr bwMode="auto">
            <a:xfrm>
              <a:off x="4835" y="2203"/>
              <a:ext cx="224" cy="298"/>
            </a:xfrm>
            <a:prstGeom prst="rect">
              <a:avLst/>
            </a:prstGeom>
            <a:noFill/>
            <a:ln w="9525">
              <a:noFill/>
              <a:miter lim="800000"/>
              <a:headEnd/>
              <a:tailEnd/>
            </a:ln>
            <a:effectLst/>
          </p:spPr>
          <p:txBody>
            <a:bodyPr wrap="none" anchor="ctr">
              <a:spAutoFit/>
            </a:bodyPr>
            <a:lstStyle/>
            <a:p>
              <a:pPr algn="ctr" eaLnBrk="1" hangingPunct="1"/>
              <a:r>
                <a:rPr kumimoji="1" lang="zh-CN" altLang="en-US" sz="2400">
                  <a:sym typeface="Symbol" pitchFamily="18" charset="2"/>
                </a:rPr>
                <a:t></a:t>
              </a:r>
              <a:endParaRPr kumimoji="1" lang="zh-CN" altLang="en-US" sz="2400"/>
            </a:p>
          </p:txBody>
        </p:sp>
        <p:sp>
          <p:nvSpPr>
            <p:cNvPr id="134180" name="Text Box 36"/>
            <p:cNvSpPr txBox="1">
              <a:spLocks noChangeArrowheads="1"/>
            </p:cNvSpPr>
            <p:nvPr/>
          </p:nvSpPr>
          <p:spPr bwMode="auto">
            <a:xfrm>
              <a:off x="1513" y="1915"/>
              <a:ext cx="243" cy="298"/>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34181" name="Text Box 37"/>
            <p:cNvSpPr txBox="1">
              <a:spLocks noChangeArrowheads="1"/>
            </p:cNvSpPr>
            <p:nvPr/>
          </p:nvSpPr>
          <p:spPr bwMode="auto">
            <a:xfrm>
              <a:off x="3387" y="1820"/>
              <a:ext cx="243" cy="298"/>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34182" name="Text Box 38"/>
            <p:cNvSpPr txBox="1">
              <a:spLocks noChangeArrowheads="1"/>
            </p:cNvSpPr>
            <p:nvPr/>
          </p:nvSpPr>
          <p:spPr bwMode="auto">
            <a:xfrm>
              <a:off x="4492" y="1915"/>
              <a:ext cx="243" cy="298"/>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34183" name="Text Box 39"/>
            <p:cNvSpPr txBox="1">
              <a:spLocks noChangeArrowheads="1"/>
            </p:cNvSpPr>
            <p:nvPr/>
          </p:nvSpPr>
          <p:spPr bwMode="auto">
            <a:xfrm>
              <a:off x="2475" y="1820"/>
              <a:ext cx="243" cy="298"/>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cxnSp>
          <p:nvCxnSpPr>
            <p:cNvPr id="134184" name="AutoShape 40"/>
            <p:cNvCxnSpPr>
              <a:cxnSpLocks noChangeShapeType="1"/>
              <a:stCxn id="134162" idx="1"/>
              <a:endCxn id="134162" idx="7"/>
            </p:cNvCxnSpPr>
            <p:nvPr/>
          </p:nvCxnSpPr>
          <p:spPr bwMode="auto">
            <a:xfrm rot="5400000" flipV="1">
              <a:off x="4583" y="2235"/>
              <a:ext cx="1" cy="238"/>
            </a:xfrm>
            <a:prstGeom prst="curvedConnector3">
              <a:avLst>
                <a:gd name="adj1" fmla="val -19300000"/>
              </a:avLst>
            </a:prstGeom>
            <a:noFill/>
            <a:ln w="9525">
              <a:solidFill>
                <a:schemeClr val="tx1"/>
              </a:solidFill>
              <a:round/>
              <a:headEnd/>
              <a:tailEnd type="triangle" w="med" len="med"/>
            </a:ln>
            <a:effectLst/>
          </p:spPr>
        </p:cxnSp>
        <p:cxnSp>
          <p:nvCxnSpPr>
            <p:cNvPr id="134185" name="AutoShape 41"/>
            <p:cNvCxnSpPr>
              <a:cxnSpLocks noChangeShapeType="1"/>
              <a:stCxn id="134162" idx="3"/>
              <a:endCxn id="134162" idx="5"/>
            </p:cNvCxnSpPr>
            <p:nvPr/>
          </p:nvCxnSpPr>
          <p:spPr bwMode="auto">
            <a:xfrm rot="16200000" flipH="1">
              <a:off x="4583" y="2473"/>
              <a:ext cx="1" cy="238"/>
            </a:xfrm>
            <a:prstGeom prst="curvedConnector3">
              <a:avLst>
                <a:gd name="adj1" fmla="val 19300000"/>
              </a:avLst>
            </a:prstGeom>
            <a:noFill/>
            <a:ln w="9525">
              <a:solidFill>
                <a:schemeClr val="tx1"/>
              </a:solidFill>
              <a:round/>
              <a:headEnd/>
              <a:tailEnd type="triangle" w="med" len="med"/>
            </a:ln>
            <a:effectLst/>
          </p:spPr>
        </p:cxnSp>
        <p:sp>
          <p:nvSpPr>
            <p:cNvPr id="134186" name="Text Box 42"/>
            <p:cNvSpPr txBox="1">
              <a:spLocks noChangeArrowheads="1"/>
            </p:cNvSpPr>
            <p:nvPr/>
          </p:nvSpPr>
          <p:spPr bwMode="auto">
            <a:xfrm>
              <a:off x="1465" y="2635"/>
              <a:ext cx="249" cy="298"/>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34187" name="Text Box 43"/>
            <p:cNvSpPr txBox="1">
              <a:spLocks noChangeArrowheads="1"/>
            </p:cNvSpPr>
            <p:nvPr/>
          </p:nvSpPr>
          <p:spPr bwMode="auto">
            <a:xfrm>
              <a:off x="2478" y="2780"/>
              <a:ext cx="249" cy="298"/>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34188" name="Text Box 44"/>
            <p:cNvSpPr txBox="1">
              <a:spLocks noChangeArrowheads="1"/>
            </p:cNvSpPr>
            <p:nvPr/>
          </p:nvSpPr>
          <p:spPr bwMode="auto">
            <a:xfrm>
              <a:off x="3536" y="2733"/>
              <a:ext cx="249" cy="298"/>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34189" name="Text Box 45"/>
            <p:cNvSpPr txBox="1">
              <a:spLocks noChangeArrowheads="1"/>
            </p:cNvSpPr>
            <p:nvPr/>
          </p:nvSpPr>
          <p:spPr bwMode="auto">
            <a:xfrm>
              <a:off x="4495" y="2733"/>
              <a:ext cx="249" cy="298"/>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grpSp>
      <p:sp>
        <p:nvSpPr>
          <p:cNvPr id="40" name="灯片编号占位符 39"/>
          <p:cNvSpPr>
            <a:spLocks noGrp="1"/>
          </p:cNvSpPr>
          <p:nvPr>
            <p:ph type="sldNum" sz="quarter" idx="12"/>
          </p:nvPr>
        </p:nvSpPr>
        <p:spPr/>
        <p:txBody>
          <a:bodyPr/>
          <a:lstStyle/>
          <a:p>
            <a:fld id="{3E2D627F-63F0-4E74-AB85-034DFFA9FE70}" type="slidenum">
              <a:rPr lang="zh-CN" altLang="en-US" smtClean="0"/>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  等价的</a:t>
            </a:r>
            <a:r>
              <a:rPr lang="en-US" altLang="zh-CN"/>
              <a:t>DFA</a:t>
            </a:r>
          </a:p>
        </p:txBody>
      </p:sp>
      <p:sp>
        <p:nvSpPr>
          <p:cNvPr id="88069" name="Text Box 5"/>
          <p:cNvSpPr txBox="1">
            <a:spLocks noChangeArrowheads="1"/>
          </p:cNvSpPr>
          <p:nvPr/>
        </p:nvSpPr>
        <p:spPr bwMode="auto">
          <a:xfrm>
            <a:off x="6920459" y="1750369"/>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grpSp>
        <p:nvGrpSpPr>
          <p:cNvPr id="2" name="Group 6"/>
          <p:cNvGrpSpPr>
            <a:grpSpLocks/>
          </p:cNvGrpSpPr>
          <p:nvPr/>
        </p:nvGrpSpPr>
        <p:grpSpPr bwMode="auto">
          <a:xfrm>
            <a:off x="2895600" y="2436814"/>
            <a:ext cx="7202488" cy="3281363"/>
            <a:chOff x="864" y="1535"/>
            <a:chExt cx="4537" cy="2067"/>
          </a:xfrm>
        </p:grpSpPr>
        <p:grpSp>
          <p:nvGrpSpPr>
            <p:cNvPr id="3" name="Group 7"/>
            <p:cNvGrpSpPr>
              <a:grpSpLocks/>
            </p:cNvGrpSpPr>
            <p:nvPr/>
          </p:nvGrpSpPr>
          <p:grpSpPr bwMode="auto">
            <a:xfrm>
              <a:off x="3264" y="1536"/>
              <a:ext cx="432" cy="432"/>
              <a:chOff x="4320" y="2160"/>
              <a:chExt cx="432" cy="432"/>
            </a:xfrm>
          </p:grpSpPr>
          <p:sp>
            <p:nvSpPr>
              <p:cNvPr id="88072"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73"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C</a:t>
                </a:r>
              </a:p>
            </p:txBody>
          </p:sp>
        </p:grpSp>
        <p:grpSp>
          <p:nvGrpSpPr>
            <p:cNvPr id="4" name="Group 10"/>
            <p:cNvGrpSpPr>
              <a:grpSpLocks/>
            </p:cNvGrpSpPr>
            <p:nvPr/>
          </p:nvGrpSpPr>
          <p:grpSpPr bwMode="auto">
            <a:xfrm>
              <a:off x="3264" y="2784"/>
              <a:ext cx="432" cy="432"/>
              <a:chOff x="3456" y="2688"/>
              <a:chExt cx="432" cy="432"/>
            </a:xfrm>
          </p:grpSpPr>
          <p:sp>
            <p:nvSpPr>
              <p:cNvPr id="88075"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76"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D</a:t>
                </a:r>
              </a:p>
            </p:txBody>
          </p:sp>
        </p:grpSp>
        <p:sp>
          <p:nvSpPr>
            <p:cNvPr id="88077"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B</a:t>
              </a:r>
            </a:p>
          </p:txBody>
        </p:sp>
        <p:sp>
          <p:nvSpPr>
            <p:cNvPr id="88078"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A</a:t>
              </a:r>
            </a:p>
          </p:txBody>
        </p:sp>
        <p:grpSp>
          <p:nvGrpSpPr>
            <p:cNvPr id="5" name="Group 15"/>
            <p:cNvGrpSpPr>
              <a:grpSpLocks/>
            </p:cNvGrpSpPr>
            <p:nvPr/>
          </p:nvGrpSpPr>
          <p:grpSpPr bwMode="auto">
            <a:xfrm>
              <a:off x="4608" y="1536"/>
              <a:ext cx="432" cy="432"/>
              <a:chOff x="3120" y="1536"/>
              <a:chExt cx="432" cy="432"/>
            </a:xfrm>
          </p:grpSpPr>
          <p:sp>
            <p:nvSpPr>
              <p:cNvPr id="88080"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81"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E</a:t>
                </a:r>
              </a:p>
            </p:txBody>
          </p:sp>
        </p:grpSp>
        <p:grpSp>
          <p:nvGrpSpPr>
            <p:cNvPr id="6" name="Group 18"/>
            <p:cNvGrpSpPr>
              <a:grpSpLocks/>
            </p:cNvGrpSpPr>
            <p:nvPr/>
          </p:nvGrpSpPr>
          <p:grpSpPr bwMode="auto">
            <a:xfrm>
              <a:off x="4608" y="2784"/>
              <a:ext cx="432" cy="432"/>
              <a:chOff x="4224" y="2688"/>
              <a:chExt cx="432" cy="432"/>
            </a:xfrm>
          </p:grpSpPr>
          <p:sp>
            <p:nvSpPr>
              <p:cNvPr id="88083"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084"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88085"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S</a:t>
              </a:r>
            </a:p>
          </p:txBody>
        </p:sp>
        <p:cxnSp>
          <p:nvCxnSpPr>
            <p:cNvPr id="88086" name="AutoShape 22"/>
            <p:cNvCxnSpPr>
              <a:cxnSpLocks noChangeShapeType="1"/>
              <a:stCxn id="88085" idx="0"/>
              <a:endCxn id="88078" idx="2"/>
            </p:cNvCxnSpPr>
            <p:nvPr/>
          </p:nvCxnSpPr>
          <p:spPr bwMode="auto">
            <a:xfrm rot="16200000">
              <a:off x="1248" y="1584"/>
              <a:ext cx="456" cy="792"/>
            </a:xfrm>
            <a:prstGeom prst="curvedConnector2">
              <a:avLst/>
            </a:prstGeom>
            <a:noFill/>
            <a:ln w="9525">
              <a:solidFill>
                <a:schemeClr val="tx1"/>
              </a:solidFill>
              <a:round/>
              <a:headEnd/>
              <a:tailEnd type="triangle" w="med" len="med"/>
            </a:ln>
            <a:effectLst/>
          </p:spPr>
        </p:cxnSp>
        <p:cxnSp>
          <p:nvCxnSpPr>
            <p:cNvPr id="88087" name="AutoShape 23"/>
            <p:cNvCxnSpPr>
              <a:cxnSpLocks noChangeShapeType="1"/>
              <a:stCxn id="88085" idx="4"/>
              <a:endCxn id="88077" idx="2"/>
            </p:cNvCxnSpPr>
            <p:nvPr/>
          </p:nvCxnSpPr>
          <p:spPr bwMode="auto">
            <a:xfrm rot="16200000" flipH="1">
              <a:off x="1296" y="2424"/>
              <a:ext cx="360" cy="792"/>
            </a:xfrm>
            <a:prstGeom prst="curvedConnector2">
              <a:avLst/>
            </a:prstGeom>
            <a:noFill/>
            <a:ln w="9525">
              <a:solidFill>
                <a:schemeClr val="tx1"/>
              </a:solidFill>
              <a:round/>
              <a:headEnd/>
              <a:tailEnd type="triangle" w="med" len="med"/>
            </a:ln>
            <a:effectLst/>
          </p:spPr>
        </p:cxnSp>
        <p:cxnSp>
          <p:nvCxnSpPr>
            <p:cNvPr id="88088" name="AutoShape 24"/>
            <p:cNvCxnSpPr>
              <a:cxnSpLocks noChangeShapeType="1"/>
              <a:stCxn id="88077" idx="7"/>
              <a:endCxn id="88078" idx="5"/>
            </p:cNvCxnSpPr>
            <p:nvPr/>
          </p:nvCxnSpPr>
          <p:spPr bwMode="auto">
            <a:xfrm rot="16200000">
              <a:off x="1770" y="2376"/>
              <a:ext cx="942" cy="0"/>
            </a:xfrm>
            <a:prstGeom prst="straightConnector1">
              <a:avLst/>
            </a:prstGeom>
            <a:noFill/>
            <a:ln w="9525">
              <a:solidFill>
                <a:schemeClr val="tx1"/>
              </a:solidFill>
              <a:round/>
              <a:headEnd/>
              <a:tailEnd type="triangle" w="med" len="med"/>
            </a:ln>
            <a:effectLst/>
          </p:spPr>
        </p:cxnSp>
        <p:cxnSp>
          <p:nvCxnSpPr>
            <p:cNvPr id="88089" name="AutoShape 25"/>
            <p:cNvCxnSpPr>
              <a:cxnSpLocks noChangeShapeType="1"/>
              <a:stCxn id="88078" idx="3"/>
              <a:endCxn id="88077" idx="1"/>
            </p:cNvCxnSpPr>
            <p:nvPr/>
          </p:nvCxnSpPr>
          <p:spPr bwMode="auto">
            <a:xfrm rot="5400000">
              <a:off x="1464" y="2376"/>
              <a:ext cx="942" cy="0"/>
            </a:xfrm>
            <a:prstGeom prst="straightConnector1">
              <a:avLst/>
            </a:prstGeom>
            <a:noFill/>
            <a:ln w="9525">
              <a:solidFill>
                <a:schemeClr val="tx1"/>
              </a:solidFill>
              <a:round/>
              <a:headEnd/>
              <a:tailEnd type="triangle" w="med" len="med"/>
            </a:ln>
            <a:effectLst/>
          </p:spPr>
        </p:cxnSp>
        <p:cxnSp>
          <p:nvCxnSpPr>
            <p:cNvPr id="88090" name="AutoShape 26"/>
            <p:cNvCxnSpPr>
              <a:cxnSpLocks noChangeShapeType="1"/>
              <a:stCxn id="88078" idx="6"/>
              <a:endCxn id="88072" idx="2"/>
            </p:cNvCxnSpPr>
            <p:nvPr/>
          </p:nvCxnSpPr>
          <p:spPr bwMode="auto">
            <a:xfrm>
              <a:off x="2304" y="1752"/>
              <a:ext cx="960" cy="0"/>
            </a:xfrm>
            <a:prstGeom prst="straightConnector1">
              <a:avLst/>
            </a:prstGeom>
            <a:noFill/>
            <a:ln w="9525">
              <a:solidFill>
                <a:schemeClr val="tx1"/>
              </a:solidFill>
              <a:round/>
              <a:headEnd/>
              <a:tailEnd type="triangle" w="med" len="med"/>
            </a:ln>
            <a:effectLst/>
          </p:spPr>
        </p:cxnSp>
        <p:cxnSp>
          <p:nvCxnSpPr>
            <p:cNvPr id="88091" name="AutoShape 27"/>
            <p:cNvCxnSpPr>
              <a:cxnSpLocks noChangeShapeType="1"/>
              <a:stCxn id="88077" idx="6"/>
              <a:endCxn id="88075" idx="2"/>
            </p:cNvCxnSpPr>
            <p:nvPr/>
          </p:nvCxnSpPr>
          <p:spPr bwMode="auto">
            <a:xfrm>
              <a:off x="2304" y="3000"/>
              <a:ext cx="960" cy="0"/>
            </a:xfrm>
            <a:prstGeom prst="straightConnector1">
              <a:avLst/>
            </a:prstGeom>
            <a:noFill/>
            <a:ln w="9525">
              <a:solidFill>
                <a:schemeClr val="tx1"/>
              </a:solidFill>
              <a:round/>
              <a:headEnd/>
              <a:tailEnd type="triangle" w="med" len="med"/>
            </a:ln>
            <a:effectLst/>
          </p:spPr>
        </p:cxnSp>
        <p:cxnSp>
          <p:nvCxnSpPr>
            <p:cNvPr id="88092" name="AutoShape 28"/>
            <p:cNvCxnSpPr>
              <a:cxnSpLocks noChangeShapeType="1"/>
              <a:stCxn id="88075" idx="6"/>
              <a:endCxn id="88083" idx="2"/>
            </p:cNvCxnSpPr>
            <p:nvPr/>
          </p:nvCxnSpPr>
          <p:spPr bwMode="auto">
            <a:xfrm>
              <a:off x="3696" y="3000"/>
              <a:ext cx="912" cy="0"/>
            </a:xfrm>
            <a:prstGeom prst="straightConnector1">
              <a:avLst/>
            </a:prstGeom>
            <a:noFill/>
            <a:ln w="9525">
              <a:solidFill>
                <a:schemeClr val="tx1"/>
              </a:solidFill>
              <a:round/>
              <a:headEnd/>
              <a:tailEnd type="triangle" w="med" len="med"/>
            </a:ln>
            <a:effectLst/>
          </p:spPr>
        </p:cxnSp>
        <p:cxnSp>
          <p:nvCxnSpPr>
            <p:cNvPr id="88093" name="AutoShape 29"/>
            <p:cNvCxnSpPr>
              <a:cxnSpLocks noChangeShapeType="1"/>
              <a:stCxn id="88072" idx="6"/>
              <a:endCxn id="88080" idx="2"/>
            </p:cNvCxnSpPr>
            <p:nvPr/>
          </p:nvCxnSpPr>
          <p:spPr bwMode="auto">
            <a:xfrm>
              <a:off x="3696" y="1752"/>
              <a:ext cx="912" cy="0"/>
            </a:xfrm>
            <a:prstGeom prst="straightConnector1">
              <a:avLst/>
            </a:prstGeom>
            <a:noFill/>
            <a:ln w="9525">
              <a:solidFill>
                <a:schemeClr val="tx1"/>
              </a:solidFill>
              <a:round/>
              <a:headEnd/>
              <a:tailEnd type="triangle" w="med" len="med"/>
            </a:ln>
            <a:effectLst/>
          </p:spPr>
        </p:cxnSp>
        <p:cxnSp>
          <p:nvCxnSpPr>
            <p:cNvPr id="88094" name="AutoShape 30"/>
            <p:cNvCxnSpPr>
              <a:cxnSpLocks noChangeShapeType="1"/>
              <a:stCxn id="88080" idx="4"/>
              <a:endCxn id="88083" idx="0"/>
            </p:cNvCxnSpPr>
            <p:nvPr/>
          </p:nvCxnSpPr>
          <p:spPr bwMode="auto">
            <a:xfrm rot="5400000">
              <a:off x="4416" y="2376"/>
              <a:ext cx="816" cy="0"/>
            </a:xfrm>
            <a:prstGeom prst="straightConnector1">
              <a:avLst/>
            </a:prstGeom>
            <a:noFill/>
            <a:ln w="9525">
              <a:solidFill>
                <a:schemeClr val="tx1"/>
              </a:solidFill>
              <a:round/>
              <a:headEnd/>
              <a:tailEnd type="triangle" w="med" len="med"/>
            </a:ln>
            <a:effectLst/>
          </p:spPr>
        </p:cxnSp>
        <p:cxnSp>
          <p:nvCxnSpPr>
            <p:cNvPr id="88095" name="AutoShape 31"/>
            <p:cNvCxnSpPr>
              <a:cxnSpLocks noChangeShapeType="1"/>
              <a:stCxn id="88083" idx="6"/>
              <a:endCxn id="88080" idx="6"/>
            </p:cNvCxnSpPr>
            <p:nvPr/>
          </p:nvCxnSpPr>
          <p:spPr bwMode="auto">
            <a:xfrm flipV="1">
              <a:off x="5040" y="1752"/>
              <a:ext cx="1" cy="1248"/>
            </a:xfrm>
            <a:prstGeom prst="curvedConnector3">
              <a:avLst>
                <a:gd name="adj1" fmla="val 14400000"/>
              </a:avLst>
            </a:prstGeom>
            <a:noFill/>
            <a:ln w="9525">
              <a:solidFill>
                <a:schemeClr val="tx1"/>
              </a:solidFill>
              <a:round/>
              <a:headEnd/>
              <a:tailEnd type="triangle" w="med" len="med"/>
            </a:ln>
            <a:effectLst/>
          </p:spPr>
        </p:cxnSp>
        <p:cxnSp>
          <p:nvCxnSpPr>
            <p:cNvPr id="88096" name="AutoShape 32"/>
            <p:cNvCxnSpPr>
              <a:cxnSpLocks noChangeShapeType="1"/>
              <a:stCxn id="88072" idx="1"/>
              <a:endCxn id="88073"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a:effectLst/>
          </p:spPr>
        </p:cxnSp>
        <p:cxnSp>
          <p:nvCxnSpPr>
            <p:cNvPr id="88097" name="AutoShape 33"/>
            <p:cNvCxnSpPr>
              <a:cxnSpLocks noChangeShapeType="1"/>
              <a:stCxn id="88075" idx="3"/>
              <a:endCxn id="88075" idx="5"/>
            </p:cNvCxnSpPr>
            <p:nvPr/>
          </p:nvCxnSpPr>
          <p:spPr bwMode="auto">
            <a:xfrm rot="16200000" flipH="1">
              <a:off x="3479" y="3001"/>
              <a:ext cx="1" cy="306"/>
            </a:xfrm>
            <a:prstGeom prst="curvedConnector3">
              <a:avLst>
                <a:gd name="adj1" fmla="val 20700000"/>
              </a:avLst>
            </a:prstGeom>
            <a:noFill/>
            <a:ln w="9525">
              <a:solidFill>
                <a:schemeClr val="tx1"/>
              </a:solidFill>
              <a:round/>
              <a:headEnd/>
              <a:tailEnd type="triangle" w="med" len="med"/>
            </a:ln>
            <a:effectLst/>
          </p:spPr>
        </p:cxnSp>
        <p:sp>
          <p:nvSpPr>
            <p:cNvPr id="88098" name="Text Box 34"/>
            <p:cNvSpPr txBox="1">
              <a:spLocks noChangeArrowheads="1"/>
            </p:cNvSpPr>
            <p:nvPr/>
          </p:nvSpPr>
          <p:spPr bwMode="auto">
            <a:xfrm>
              <a:off x="5178" y="2303"/>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88099" name="Text Box 35"/>
            <p:cNvSpPr txBox="1">
              <a:spLocks noChangeArrowheads="1"/>
            </p:cNvSpPr>
            <p:nvPr/>
          </p:nvSpPr>
          <p:spPr bwMode="auto">
            <a:xfrm>
              <a:off x="1191" y="163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8100" name="Text Box 36"/>
            <p:cNvSpPr txBox="1">
              <a:spLocks noChangeArrowheads="1"/>
            </p:cNvSpPr>
            <p:nvPr/>
          </p:nvSpPr>
          <p:spPr bwMode="auto">
            <a:xfrm>
              <a:off x="2199" y="2255"/>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8101" name="Text Box 37"/>
            <p:cNvSpPr txBox="1">
              <a:spLocks noChangeArrowheads="1"/>
            </p:cNvSpPr>
            <p:nvPr/>
          </p:nvSpPr>
          <p:spPr bwMode="auto">
            <a:xfrm>
              <a:off x="2727" y="1535"/>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8102" name="Text Box 38"/>
            <p:cNvSpPr txBox="1">
              <a:spLocks noChangeArrowheads="1"/>
            </p:cNvSpPr>
            <p:nvPr/>
          </p:nvSpPr>
          <p:spPr bwMode="auto">
            <a:xfrm>
              <a:off x="4647" y="2255"/>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8103" name="Text Box 39"/>
            <p:cNvSpPr txBox="1">
              <a:spLocks noChangeArrowheads="1"/>
            </p:cNvSpPr>
            <p:nvPr/>
          </p:nvSpPr>
          <p:spPr bwMode="auto">
            <a:xfrm>
              <a:off x="4167" y="2927"/>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8104" name="Text Box 40"/>
            <p:cNvSpPr txBox="1">
              <a:spLocks noChangeArrowheads="1"/>
            </p:cNvSpPr>
            <p:nvPr/>
          </p:nvSpPr>
          <p:spPr bwMode="auto">
            <a:xfrm>
              <a:off x="1338" y="2879"/>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88105" name="Text Box 41"/>
            <p:cNvSpPr txBox="1">
              <a:spLocks noChangeArrowheads="1"/>
            </p:cNvSpPr>
            <p:nvPr/>
          </p:nvSpPr>
          <p:spPr bwMode="auto">
            <a:xfrm>
              <a:off x="1722" y="2303"/>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88106" name="Text Box 42"/>
            <p:cNvSpPr txBox="1">
              <a:spLocks noChangeArrowheads="1"/>
            </p:cNvSpPr>
            <p:nvPr/>
          </p:nvSpPr>
          <p:spPr bwMode="auto">
            <a:xfrm>
              <a:off x="2778" y="297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88107" name="Text Box 43"/>
            <p:cNvSpPr txBox="1">
              <a:spLocks noChangeArrowheads="1"/>
            </p:cNvSpPr>
            <p:nvPr/>
          </p:nvSpPr>
          <p:spPr bwMode="auto">
            <a:xfrm>
              <a:off x="4074" y="153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88108" name="Text Box 44"/>
            <p:cNvSpPr txBox="1">
              <a:spLocks noChangeArrowheads="1"/>
            </p:cNvSpPr>
            <p:nvPr/>
          </p:nvSpPr>
          <p:spPr bwMode="auto">
            <a:xfrm>
              <a:off x="3402" y="3311"/>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grpSp>
      <p:sp>
        <p:nvSpPr>
          <p:cNvPr id="88109" name="AutoShape 45"/>
          <p:cNvSpPr>
            <a:spLocks noChangeArrowheads="1"/>
          </p:cNvSpPr>
          <p:nvPr/>
        </p:nvSpPr>
        <p:spPr bwMode="auto">
          <a:xfrm>
            <a:off x="2667000" y="3810000"/>
            <a:ext cx="76200" cy="762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8110" name="AutoShape 46"/>
          <p:cNvSpPr>
            <a:spLocks noChangeArrowheads="1"/>
          </p:cNvSpPr>
          <p:nvPr/>
        </p:nvSpPr>
        <p:spPr bwMode="auto">
          <a:xfrm>
            <a:off x="2514601" y="3675063"/>
            <a:ext cx="415925" cy="381000"/>
          </a:xfrm>
          <a:prstGeom prst="rightArrow">
            <a:avLst>
              <a:gd name="adj1" fmla="val 50000"/>
              <a:gd name="adj2" fmla="val 27292"/>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88111" name="AutoShape 47"/>
          <p:cNvCxnSpPr>
            <a:cxnSpLocks noChangeShapeType="1"/>
            <a:stCxn id="88084" idx="1"/>
            <a:endCxn id="88073" idx="5"/>
          </p:cNvCxnSpPr>
          <p:nvPr/>
        </p:nvCxnSpPr>
        <p:spPr bwMode="auto">
          <a:xfrm flipH="1" flipV="1">
            <a:off x="7237414" y="2970214"/>
            <a:ext cx="1755775" cy="1603375"/>
          </a:xfrm>
          <a:prstGeom prst="straightConnector1">
            <a:avLst/>
          </a:prstGeom>
          <a:noFill/>
          <a:ln w="9525">
            <a:solidFill>
              <a:schemeClr val="tx1"/>
            </a:solidFill>
            <a:round/>
            <a:headEnd/>
            <a:tailEnd type="triangle" w="lg" len="lg"/>
          </a:ln>
          <a:effectLst/>
        </p:spPr>
      </p:cxnSp>
      <p:cxnSp>
        <p:nvCxnSpPr>
          <p:cNvPr id="88112" name="AutoShape 48"/>
          <p:cNvCxnSpPr>
            <a:cxnSpLocks noChangeShapeType="1"/>
            <a:stCxn id="88081" idx="3"/>
            <a:endCxn id="88076" idx="7"/>
          </p:cNvCxnSpPr>
          <p:nvPr/>
        </p:nvCxnSpPr>
        <p:spPr bwMode="auto">
          <a:xfrm flipH="1">
            <a:off x="7237414" y="2970214"/>
            <a:ext cx="1755775" cy="1603375"/>
          </a:xfrm>
          <a:prstGeom prst="straightConnector1">
            <a:avLst/>
          </a:prstGeom>
          <a:noFill/>
          <a:ln w="9525">
            <a:solidFill>
              <a:schemeClr val="tx1"/>
            </a:solidFill>
            <a:round/>
            <a:headEnd/>
            <a:tailEnd type="triangle" w="lg" len="lg"/>
          </a:ln>
          <a:effectLst/>
        </p:spPr>
      </p:cxnSp>
      <p:sp>
        <p:nvSpPr>
          <p:cNvPr id="88113" name="Text Box 49"/>
          <p:cNvSpPr txBox="1">
            <a:spLocks noChangeArrowheads="1"/>
          </p:cNvSpPr>
          <p:nvPr/>
        </p:nvSpPr>
        <p:spPr bwMode="auto">
          <a:xfrm>
            <a:off x="7377659" y="3198169"/>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8114" name="Text Box 50"/>
          <p:cNvSpPr txBox="1">
            <a:spLocks noChangeArrowheads="1"/>
          </p:cNvSpPr>
          <p:nvPr/>
        </p:nvSpPr>
        <p:spPr bwMode="auto">
          <a:xfrm>
            <a:off x="7458584" y="3960169"/>
            <a:ext cx="354585"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grpSp>
        <p:nvGrpSpPr>
          <p:cNvPr id="7" name="Group 51"/>
          <p:cNvGrpSpPr>
            <a:grpSpLocks/>
          </p:cNvGrpSpPr>
          <p:nvPr/>
        </p:nvGrpSpPr>
        <p:grpSpPr bwMode="auto">
          <a:xfrm>
            <a:off x="8839200" y="4419600"/>
            <a:ext cx="685800" cy="685800"/>
            <a:chOff x="4224" y="2688"/>
            <a:chExt cx="432" cy="432"/>
          </a:xfrm>
        </p:grpSpPr>
        <p:sp>
          <p:nvSpPr>
            <p:cNvPr id="88116" name="Oval 52"/>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8117" name="Oval 53"/>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52" name="灯片编号占位符 51"/>
          <p:cNvSpPr>
            <a:spLocks noGrp="1"/>
          </p:cNvSpPr>
          <p:nvPr>
            <p:ph type="sldNum" sz="quarter" idx="12"/>
          </p:nvPr>
        </p:nvSpPr>
        <p:spPr/>
        <p:txBody>
          <a:bodyPr/>
          <a:lstStyle/>
          <a:p>
            <a:fld id="{09A025D1-BAA5-4CF6-A581-2B23F0086B83}" type="slidenum">
              <a:rPr lang="zh-CN" altLang="en-US" smtClean="0"/>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dirty="0"/>
              <a:t>确定有穷自动机的化简</a:t>
            </a:r>
          </a:p>
        </p:txBody>
      </p:sp>
      <p:sp>
        <p:nvSpPr>
          <p:cNvPr id="178179" name="Rectangle 3"/>
          <p:cNvSpPr>
            <a:spLocks noGrp="1" noChangeArrowheads="1"/>
          </p:cNvSpPr>
          <p:nvPr>
            <p:ph type="body" idx="1"/>
          </p:nvPr>
        </p:nvSpPr>
        <p:spPr>
          <a:xfrm>
            <a:off x="2351584" y="1916832"/>
            <a:ext cx="7772400" cy="4114800"/>
          </a:xfrm>
        </p:spPr>
        <p:txBody>
          <a:bodyPr/>
          <a:lstStyle/>
          <a:p>
            <a:pPr>
              <a:lnSpc>
                <a:spcPct val="90000"/>
              </a:lnSpc>
              <a:buFont typeface="Monotype Sorts" pitchFamily="2" charset="2"/>
              <a:buNone/>
            </a:pPr>
            <a:r>
              <a:rPr lang="zh-CN" altLang="en-US" sz="2800" dirty="0"/>
              <a:t>   </a:t>
            </a:r>
            <a:r>
              <a:rPr lang="zh-CN" altLang="en-US" sz="2800" dirty="0">
                <a:solidFill>
                  <a:srgbClr val="FF0000"/>
                </a:solidFill>
              </a:rPr>
              <a:t>有穷自动机化简：</a:t>
            </a:r>
            <a:r>
              <a:rPr lang="zh-CN" altLang="en-US" sz="2800" dirty="0"/>
              <a:t>使得一个有穷自动机没有多余状态并且它的状态中没有两个是互相等价的。</a:t>
            </a:r>
            <a:endParaRPr lang="en-US" altLang="zh-CN" sz="2800" dirty="0"/>
          </a:p>
          <a:p>
            <a:pPr>
              <a:lnSpc>
                <a:spcPct val="90000"/>
              </a:lnSpc>
              <a:buFont typeface="Monotype Sorts" pitchFamily="2" charset="2"/>
              <a:buNone/>
            </a:pPr>
            <a:r>
              <a:rPr lang="en-US" altLang="zh-CN" sz="2800" dirty="0"/>
              <a:t>    </a:t>
            </a:r>
          </a:p>
          <a:p>
            <a:pPr>
              <a:lnSpc>
                <a:spcPct val="90000"/>
              </a:lnSpc>
              <a:buFont typeface="Monotype Sorts" pitchFamily="2" charset="2"/>
              <a:buNone/>
            </a:pPr>
            <a:r>
              <a:rPr lang="zh-CN" altLang="en-US" sz="2800" dirty="0"/>
              <a:t>   一个有穷自动机可以通过消除多余状态和合并等价状态而转换成一个最小的与之等价的有穷自动机。</a:t>
            </a:r>
          </a:p>
          <a:p>
            <a:pPr>
              <a:lnSpc>
                <a:spcPct val="90000"/>
              </a:lnSpc>
              <a:buFont typeface="Monotype Sorts" pitchFamily="2" charset="2"/>
              <a:buNone/>
            </a:pPr>
            <a:r>
              <a:rPr lang="zh-CN" altLang="en-US" sz="2800" dirty="0"/>
              <a:t>   </a:t>
            </a:r>
            <a:r>
              <a:rPr lang="zh-CN" altLang="en-US" sz="2800" dirty="0">
                <a:solidFill>
                  <a:srgbClr val="FF0000"/>
                </a:solidFill>
              </a:rPr>
              <a:t>多余状态：</a:t>
            </a:r>
            <a:r>
              <a:rPr lang="zh-CN" altLang="en-US" sz="2800" dirty="0"/>
              <a:t>从自动机的开始状态出发，任何输入串也不能到达的那个状态；或者从这个状态没有通路到达终态。</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z="3200"/>
              <a:t> </a:t>
            </a:r>
            <a:r>
              <a:rPr lang="en-US" altLang="zh-CN" sz="3200"/>
              <a:t>DFA</a:t>
            </a:r>
            <a:r>
              <a:rPr lang="zh-CN" altLang="en-US" sz="3200"/>
              <a:t>的最小化就是寻求最小状态</a:t>
            </a:r>
            <a:r>
              <a:rPr lang="en-US" altLang="zh-CN" sz="3200"/>
              <a:t>DFA</a:t>
            </a:r>
            <a:endParaRPr lang="zh-CN" altLang="en-US" sz="3200"/>
          </a:p>
        </p:txBody>
      </p:sp>
      <p:sp>
        <p:nvSpPr>
          <p:cNvPr id="89091" name="Rectangle 3"/>
          <p:cNvSpPr>
            <a:spLocks noGrp="1" noChangeArrowheads="1"/>
          </p:cNvSpPr>
          <p:nvPr>
            <p:ph type="body" idx="1"/>
          </p:nvPr>
        </p:nvSpPr>
        <p:spPr>
          <a:xfrm>
            <a:off x="2398415" y="1978496"/>
            <a:ext cx="8055496" cy="4114800"/>
          </a:xfrm>
        </p:spPr>
        <p:txBody>
          <a:bodyPr/>
          <a:lstStyle/>
          <a:p>
            <a:pPr>
              <a:buSzTx/>
              <a:buFont typeface="Monotype Sorts" pitchFamily="2" charset="2"/>
              <a:buNone/>
            </a:pPr>
            <a:r>
              <a:rPr lang="zh-CN" altLang="en-US" dirty="0"/>
              <a:t>最小状态</a:t>
            </a:r>
            <a:r>
              <a:rPr lang="en-US" altLang="zh-CN" dirty="0"/>
              <a:t>DFA</a:t>
            </a:r>
            <a:r>
              <a:rPr lang="zh-CN" altLang="en-US" dirty="0"/>
              <a:t>的含义:</a:t>
            </a:r>
          </a:p>
          <a:p>
            <a:pPr lvl="1">
              <a:buFontTx/>
              <a:buNone/>
            </a:pPr>
            <a:r>
              <a:rPr lang="zh-CN" altLang="en-US" dirty="0"/>
              <a:t>没有多余状态(</a:t>
            </a:r>
            <a:r>
              <a:rPr lang="zh-CN" altLang="en-US" dirty="0">
                <a:latin typeface="宋体" charset="-122"/>
              </a:rPr>
              <a:t>死状态)</a:t>
            </a:r>
            <a:endParaRPr lang="zh-CN" altLang="en-US" dirty="0"/>
          </a:p>
          <a:p>
            <a:pPr lvl="1">
              <a:buFontTx/>
              <a:buNone/>
            </a:pPr>
            <a:r>
              <a:rPr lang="zh-CN" altLang="en-US" dirty="0"/>
              <a:t>没有两个状态是互相等价（不可区别）</a:t>
            </a:r>
          </a:p>
          <a:p>
            <a:pPr>
              <a:buSzTx/>
              <a:buFont typeface="Monotype Sorts" pitchFamily="2" charset="2"/>
              <a:buNone/>
            </a:pPr>
            <a:r>
              <a:rPr lang="zh-CN" altLang="en-US" dirty="0"/>
              <a:t>两个状态</a:t>
            </a:r>
            <a:r>
              <a:rPr lang="en-US" altLang="zh-CN" dirty="0"/>
              <a:t>s</a:t>
            </a:r>
            <a:r>
              <a:rPr lang="zh-CN" altLang="en-US" dirty="0"/>
              <a:t>和</a:t>
            </a:r>
            <a:r>
              <a:rPr lang="en-US" altLang="zh-CN" dirty="0"/>
              <a:t>t</a:t>
            </a:r>
            <a:r>
              <a:rPr lang="zh-CN" altLang="en-US" dirty="0"/>
              <a:t>是相互等价的，它们满足：</a:t>
            </a:r>
            <a:endParaRPr lang="zh-CN" altLang="en-US" dirty="0">
              <a:solidFill>
                <a:srgbClr val="FF0000"/>
              </a:solidFill>
            </a:endParaRPr>
          </a:p>
          <a:p>
            <a:pPr lvl="1">
              <a:buFontTx/>
              <a:buNone/>
            </a:pPr>
            <a:r>
              <a:rPr lang="zh-CN" altLang="en-US" dirty="0"/>
              <a:t>一致性——状态</a:t>
            </a:r>
            <a:r>
              <a:rPr lang="en-US" altLang="zh-CN" dirty="0"/>
              <a:t>s</a:t>
            </a:r>
            <a:r>
              <a:rPr lang="zh-CN" altLang="en-US" dirty="0"/>
              <a:t>和</a:t>
            </a:r>
            <a:r>
              <a:rPr lang="en-US" altLang="zh-CN" dirty="0"/>
              <a:t>t</a:t>
            </a:r>
            <a:r>
              <a:rPr lang="zh-CN" altLang="en-US" dirty="0"/>
              <a:t>必须同是终态或同是非终态。</a:t>
            </a:r>
          </a:p>
          <a:p>
            <a:pPr marL="1519238" lvl="1" indent="-1062038">
              <a:buNone/>
            </a:pPr>
            <a:r>
              <a:rPr lang="zh-CN" altLang="en-US" dirty="0"/>
              <a:t>传播性——对于所有输入符号，状态</a:t>
            </a:r>
            <a:r>
              <a:rPr lang="en-US" altLang="zh-CN" dirty="0"/>
              <a:t>s</a:t>
            </a:r>
            <a:r>
              <a:rPr lang="zh-CN" altLang="en-US" dirty="0"/>
              <a:t>和状态</a:t>
            </a:r>
            <a:r>
              <a:rPr lang="en-US" altLang="zh-CN" dirty="0"/>
              <a:t>t</a:t>
            </a:r>
            <a:r>
              <a:rPr lang="zh-CN" altLang="en-US" dirty="0"/>
              <a:t>必须转换到等价的状态里</a:t>
            </a:r>
            <a:r>
              <a:rPr lang="zh-CN" altLang="en-US" dirty="0">
                <a:sym typeface="Symbol" pitchFamily="18" charset="2"/>
              </a:rPr>
              <a:t>。</a:t>
            </a:r>
            <a:endParaRPr lang="zh-CN" altLang="zh-CN"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2423593" y="764705"/>
            <a:ext cx="7793037" cy="1822127"/>
          </a:xfrm>
        </p:spPr>
        <p:txBody>
          <a:bodyPr/>
          <a:lstStyle/>
          <a:p>
            <a:r>
              <a:rPr lang="zh-CN" altLang="en-US" dirty="0"/>
              <a:t>  </a:t>
            </a:r>
            <a:r>
              <a:rPr lang="en-US" altLang="zh-CN" sz="2800" dirty="0"/>
              <a:t>C</a:t>
            </a:r>
            <a:r>
              <a:rPr lang="zh-CN" altLang="en-US" sz="2800" dirty="0"/>
              <a:t>和</a:t>
            </a:r>
            <a:r>
              <a:rPr lang="en-US" altLang="zh-CN" sz="2800" dirty="0"/>
              <a:t>D</a:t>
            </a:r>
            <a:r>
              <a:rPr lang="zh-CN" altLang="en-US" sz="2800" dirty="0"/>
              <a:t>同是终态,</a:t>
            </a:r>
            <a:r>
              <a:rPr lang="en-US" altLang="zh-CN" sz="2800" dirty="0"/>
              <a:t>C</a:t>
            </a:r>
            <a:r>
              <a:rPr lang="zh-CN" altLang="en-US" sz="2800" dirty="0"/>
              <a:t>读入</a:t>
            </a:r>
            <a:r>
              <a:rPr lang="en-US" altLang="zh-CN" sz="2800" dirty="0"/>
              <a:t>a</a:t>
            </a:r>
            <a:r>
              <a:rPr lang="zh-CN" altLang="en-US" sz="2800" dirty="0"/>
              <a:t>到达</a:t>
            </a:r>
            <a:r>
              <a:rPr lang="en-US" altLang="zh-CN" sz="2800" dirty="0"/>
              <a:t>C</a:t>
            </a:r>
            <a:r>
              <a:rPr lang="zh-CN" altLang="en-US" sz="2800" dirty="0"/>
              <a:t>，</a:t>
            </a:r>
            <a:r>
              <a:rPr lang="en-US" altLang="zh-CN" sz="2800" dirty="0"/>
              <a:t>D</a:t>
            </a:r>
            <a:r>
              <a:rPr lang="zh-CN" altLang="en-US" sz="2800" dirty="0"/>
              <a:t>读入</a:t>
            </a:r>
            <a:r>
              <a:rPr lang="en-US" altLang="zh-CN" sz="2800" dirty="0"/>
              <a:t>a</a:t>
            </a:r>
            <a:r>
              <a:rPr lang="zh-CN" altLang="en-US" sz="2800" dirty="0"/>
              <a:t>到达</a:t>
            </a:r>
            <a:r>
              <a:rPr lang="en-US" altLang="zh-CN" sz="2800" dirty="0"/>
              <a:t>F,</a:t>
            </a:r>
            <a:r>
              <a:rPr lang="zh-CN" altLang="en-US" sz="2800" dirty="0"/>
              <a:t> </a:t>
            </a:r>
            <a:r>
              <a:rPr lang="en-US" altLang="zh-CN" sz="2800" dirty="0"/>
              <a:t>C</a:t>
            </a:r>
            <a:r>
              <a:rPr lang="zh-CN" altLang="en-US" sz="2800" dirty="0"/>
              <a:t>和</a:t>
            </a:r>
            <a:r>
              <a:rPr lang="en-US" altLang="zh-CN" sz="2800" dirty="0"/>
              <a:t>F</a:t>
            </a:r>
            <a:r>
              <a:rPr lang="zh-CN" altLang="en-US" sz="2800" dirty="0"/>
              <a:t>同是终态, </a:t>
            </a:r>
            <a:r>
              <a:rPr lang="en-US" altLang="zh-CN" sz="2800" dirty="0"/>
              <a:t>C</a:t>
            </a:r>
            <a:r>
              <a:rPr lang="zh-CN" altLang="en-US" sz="2800" dirty="0"/>
              <a:t>和</a:t>
            </a:r>
            <a:r>
              <a:rPr lang="en-US" altLang="zh-CN" sz="2800" dirty="0"/>
              <a:t>F</a:t>
            </a:r>
            <a:r>
              <a:rPr lang="zh-CN" altLang="en-US" sz="2800" dirty="0"/>
              <a:t>读入</a:t>
            </a:r>
            <a:r>
              <a:rPr lang="en-US" altLang="zh-CN" sz="2800" dirty="0"/>
              <a:t>a</a:t>
            </a:r>
            <a:r>
              <a:rPr lang="zh-CN" altLang="en-US" sz="2800" dirty="0"/>
              <a:t>都到达</a:t>
            </a:r>
            <a:r>
              <a:rPr lang="en-US" altLang="zh-CN" sz="2800" dirty="0"/>
              <a:t>C,</a:t>
            </a:r>
            <a:r>
              <a:rPr lang="zh-CN" altLang="en-US" sz="2800" dirty="0"/>
              <a:t>读入</a:t>
            </a:r>
            <a:r>
              <a:rPr lang="en-US" altLang="zh-CN" sz="2800" dirty="0"/>
              <a:t>b</a:t>
            </a:r>
            <a:r>
              <a:rPr lang="zh-CN" altLang="en-US" sz="2800" dirty="0"/>
              <a:t>都到达</a:t>
            </a:r>
            <a:r>
              <a:rPr lang="en-US" altLang="zh-CN" sz="2800" dirty="0"/>
              <a:t>E</a:t>
            </a:r>
            <a:r>
              <a:rPr lang="zh-CN" altLang="en-US" sz="2800" dirty="0"/>
              <a:t>。同理，</a:t>
            </a:r>
            <a:r>
              <a:rPr lang="en-US" altLang="zh-CN" sz="2800" dirty="0"/>
              <a:t>C</a:t>
            </a:r>
            <a:r>
              <a:rPr lang="zh-CN" altLang="en-US" sz="2800" dirty="0"/>
              <a:t>和</a:t>
            </a:r>
            <a:r>
              <a:rPr lang="en-US" altLang="zh-CN" sz="2800" dirty="0"/>
              <a:t>D</a:t>
            </a:r>
            <a:r>
              <a:rPr lang="zh-CN" altLang="en-US" sz="2800" dirty="0"/>
              <a:t>对于输入</a:t>
            </a:r>
            <a:r>
              <a:rPr lang="en-US" altLang="zh-CN" sz="2800" dirty="0"/>
              <a:t>b</a:t>
            </a:r>
            <a:r>
              <a:rPr lang="zh-CN" altLang="en-US" sz="2800" dirty="0"/>
              <a:t>，得到类似结论，因此，</a:t>
            </a:r>
            <a:r>
              <a:rPr lang="en-US" altLang="zh-CN" sz="2800" dirty="0"/>
              <a:t>C</a:t>
            </a:r>
            <a:r>
              <a:rPr lang="zh-CN" altLang="en-US" sz="2800" dirty="0"/>
              <a:t>和</a:t>
            </a:r>
            <a:r>
              <a:rPr lang="en-US" altLang="zh-CN" sz="2800" dirty="0"/>
              <a:t>D</a:t>
            </a:r>
            <a:r>
              <a:rPr lang="zh-CN" altLang="en-US" sz="2800" dirty="0"/>
              <a:t>等价</a:t>
            </a:r>
          </a:p>
        </p:txBody>
      </p:sp>
      <p:sp>
        <p:nvSpPr>
          <p:cNvPr id="163845" name="Text Box 5"/>
          <p:cNvSpPr txBox="1">
            <a:spLocks noChangeArrowheads="1"/>
          </p:cNvSpPr>
          <p:nvPr/>
        </p:nvSpPr>
        <p:spPr bwMode="auto">
          <a:xfrm>
            <a:off x="6730331" y="2274641"/>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dirty="0"/>
              <a:t>a</a:t>
            </a:r>
          </a:p>
        </p:txBody>
      </p:sp>
      <p:grpSp>
        <p:nvGrpSpPr>
          <p:cNvPr id="2" name="Group 6"/>
          <p:cNvGrpSpPr>
            <a:grpSpLocks/>
          </p:cNvGrpSpPr>
          <p:nvPr/>
        </p:nvGrpSpPr>
        <p:grpSpPr bwMode="auto">
          <a:xfrm>
            <a:off x="2783632" y="2995366"/>
            <a:ext cx="7202488" cy="3281363"/>
            <a:chOff x="864" y="1535"/>
            <a:chExt cx="4537" cy="2067"/>
          </a:xfrm>
        </p:grpSpPr>
        <p:grpSp>
          <p:nvGrpSpPr>
            <p:cNvPr id="3" name="Group 7"/>
            <p:cNvGrpSpPr>
              <a:grpSpLocks/>
            </p:cNvGrpSpPr>
            <p:nvPr/>
          </p:nvGrpSpPr>
          <p:grpSpPr bwMode="auto">
            <a:xfrm>
              <a:off x="3264" y="1536"/>
              <a:ext cx="432" cy="432"/>
              <a:chOff x="4320" y="2160"/>
              <a:chExt cx="432" cy="432"/>
            </a:xfrm>
          </p:grpSpPr>
          <p:sp>
            <p:nvSpPr>
              <p:cNvPr id="163848" name="Oval 8"/>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49" name="Oval 9"/>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C</a:t>
                </a:r>
              </a:p>
            </p:txBody>
          </p:sp>
        </p:grpSp>
        <p:grpSp>
          <p:nvGrpSpPr>
            <p:cNvPr id="4" name="Group 10"/>
            <p:cNvGrpSpPr>
              <a:grpSpLocks/>
            </p:cNvGrpSpPr>
            <p:nvPr/>
          </p:nvGrpSpPr>
          <p:grpSpPr bwMode="auto">
            <a:xfrm>
              <a:off x="3264" y="2784"/>
              <a:ext cx="432" cy="432"/>
              <a:chOff x="3456" y="2688"/>
              <a:chExt cx="432" cy="432"/>
            </a:xfrm>
          </p:grpSpPr>
          <p:sp>
            <p:nvSpPr>
              <p:cNvPr id="163851" name="Oval 11"/>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52" name="Oval 12"/>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D</a:t>
                </a:r>
              </a:p>
            </p:txBody>
          </p:sp>
        </p:grpSp>
        <p:sp>
          <p:nvSpPr>
            <p:cNvPr id="163853" name="Oval 13"/>
            <p:cNvSpPr>
              <a:spLocks noChangeArrowheads="1"/>
            </p:cNvSpPr>
            <p:nvPr/>
          </p:nvSpPr>
          <p:spPr bwMode="auto">
            <a:xfrm>
              <a:off x="1872" y="2784"/>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B</a:t>
              </a:r>
            </a:p>
          </p:txBody>
        </p:sp>
        <p:sp>
          <p:nvSpPr>
            <p:cNvPr id="163854" name="Oval 14"/>
            <p:cNvSpPr>
              <a:spLocks noChangeArrowheads="1"/>
            </p:cNvSpPr>
            <p:nvPr/>
          </p:nvSpPr>
          <p:spPr bwMode="auto">
            <a:xfrm>
              <a:off x="1872" y="1536"/>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A</a:t>
              </a:r>
            </a:p>
          </p:txBody>
        </p:sp>
        <p:grpSp>
          <p:nvGrpSpPr>
            <p:cNvPr id="5" name="Group 15"/>
            <p:cNvGrpSpPr>
              <a:grpSpLocks/>
            </p:cNvGrpSpPr>
            <p:nvPr/>
          </p:nvGrpSpPr>
          <p:grpSpPr bwMode="auto">
            <a:xfrm>
              <a:off x="4608" y="1536"/>
              <a:ext cx="432" cy="432"/>
              <a:chOff x="3120" y="1536"/>
              <a:chExt cx="432" cy="432"/>
            </a:xfrm>
          </p:grpSpPr>
          <p:sp>
            <p:nvSpPr>
              <p:cNvPr id="163856" name="Oval 16"/>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57" name="Oval 17"/>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E</a:t>
                </a:r>
              </a:p>
            </p:txBody>
          </p:sp>
        </p:grpSp>
        <p:grpSp>
          <p:nvGrpSpPr>
            <p:cNvPr id="6" name="Group 18"/>
            <p:cNvGrpSpPr>
              <a:grpSpLocks/>
            </p:cNvGrpSpPr>
            <p:nvPr/>
          </p:nvGrpSpPr>
          <p:grpSpPr bwMode="auto">
            <a:xfrm>
              <a:off x="4608" y="2784"/>
              <a:ext cx="432" cy="432"/>
              <a:chOff x="4224" y="2688"/>
              <a:chExt cx="432" cy="432"/>
            </a:xfrm>
          </p:grpSpPr>
          <p:sp>
            <p:nvSpPr>
              <p:cNvPr id="163859" name="Oval 19"/>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3860" name="Oval 20"/>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163861" name="Oval 21"/>
            <p:cNvSpPr>
              <a:spLocks noChangeArrowheads="1"/>
            </p:cNvSpPr>
            <p:nvPr/>
          </p:nvSpPr>
          <p:spPr bwMode="auto">
            <a:xfrm>
              <a:off x="864" y="2208"/>
              <a:ext cx="432" cy="43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S</a:t>
              </a:r>
            </a:p>
          </p:txBody>
        </p:sp>
        <p:cxnSp>
          <p:nvCxnSpPr>
            <p:cNvPr id="163862" name="AutoShape 22"/>
            <p:cNvCxnSpPr>
              <a:cxnSpLocks noChangeShapeType="1"/>
              <a:stCxn id="163861" idx="0"/>
              <a:endCxn id="163854" idx="2"/>
            </p:cNvCxnSpPr>
            <p:nvPr/>
          </p:nvCxnSpPr>
          <p:spPr bwMode="auto">
            <a:xfrm rot="16200000">
              <a:off x="1248" y="1584"/>
              <a:ext cx="456" cy="792"/>
            </a:xfrm>
            <a:prstGeom prst="curvedConnector2">
              <a:avLst/>
            </a:prstGeom>
            <a:noFill/>
            <a:ln w="9525">
              <a:solidFill>
                <a:schemeClr val="tx1"/>
              </a:solidFill>
              <a:round/>
              <a:headEnd/>
              <a:tailEnd type="triangle" w="med" len="med"/>
            </a:ln>
            <a:effectLst/>
          </p:spPr>
        </p:cxnSp>
        <p:cxnSp>
          <p:nvCxnSpPr>
            <p:cNvPr id="163863" name="AutoShape 23"/>
            <p:cNvCxnSpPr>
              <a:cxnSpLocks noChangeShapeType="1"/>
              <a:stCxn id="163861" idx="4"/>
              <a:endCxn id="163853" idx="2"/>
            </p:cNvCxnSpPr>
            <p:nvPr/>
          </p:nvCxnSpPr>
          <p:spPr bwMode="auto">
            <a:xfrm rot="16200000" flipH="1">
              <a:off x="1296" y="2424"/>
              <a:ext cx="360" cy="792"/>
            </a:xfrm>
            <a:prstGeom prst="curvedConnector2">
              <a:avLst/>
            </a:prstGeom>
            <a:noFill/>
            <a:ln w="9525">
              <a:solidFill>
                <a:schemeClr val="tx1"/>
              </a:solidFill>
              <a:round/>
              <a:headEnd/>
              <a:tailEnd type="triangle" w="med" len="med"/>
            </a:ln>
            <a:effectLst/>
          </p:spPr>
        </p:cxnSp>
        <p:cxnSp>
          <p:nvCxnSpPr>
            <p:cNvPr id="163864" name="AutoShape 24"/>
            <p:cNvCxnSpPr>
              <a:cxnSpLocks noChangeShapeType="1"/>
              <a:stCxn id="163853" idx="7"/>
              <a:endCxn id="163854" idx="5"/>
            </p:cNvCxnSpPr>
            <p:nvPr/>
          </p:nvCxnSpPr>
          <p:spPr bwMode="auto">
            <a:xfrm rot="16200000">
              <a:off x="1770" y="2376"/>
              <a:ext cx="942" cy="0"/>
            </a:xfrm>
            <a:prstGeom prst="straightConnector1">
              <a:avLst/>
            </a:prstGeom>
            <a:noFill/>
            <a:ln w="9525">
              <a:solidFill>
                <a:schemeClr val="tx1"/>
              </a:solidFill>
              <a:round/>
              <a:headEnd/>
              <a:tailEnd type="triangle" w="med" len="med"/>
            </a:ln>
            <a:effectLst/>
          </p:spPr>
        </p:cxnSp>
        <p:cxnSp>
          <p:nvCxnSpPr>
            <p:cNvPr id="163865" name="AutoShape 25"/>
            <p:cNvCxnSpPr>
              <a:cxnSpLocks noChangeShapeType="1"/>
              <a:stCxn id="163854" idx="3"/>
              <a:endCxn id="163853" idx="1"/>
            </p:cNvCxnSpPr>
            <p:nvPr/>
          </p:nvCxnSpPr>
          <p:spPr bwMode="auto">
            <a:xfrm rot="5400000">
              <a:off x="1464" y="2376"/>
              <a:ext cx="942" cy="0"/>
            </a:xfrm>
            <a:prstGeom prst="straightConnector1">
              <a:avLst/>
            </a:prstGeom>
            <a:noFill/>
            <a:ln w="9525">
              <a:solidFill>
                <a:schemeClr val="tx1"/>
              </a:solidFill>
              <a:round/>
              <a:headEnd/>
              <a:tailEnd type="triangle" w="med" len="med"/>
            </a:ln>
            <a:effectLst/>
          </p:spPr>
        </p:cxnSp>
        <p:cxnSp>
          <p:nvCxnSpPr>
            <p:cNvPr id="163866" name="AutoShape 26"/>
            <p:cNvCxnSpPr>
              <a:cxnSpLocks noChangeShapeType="1"/>
              <a:stCxn id="163854" idx="6"/>
              <a:endCxn id="163848" idx="2"/>
            </p:cNvCxnSpPr>
            <p:nvPr/>
          </p:nvCxnSpPr>
          <p:spPr bwMode="auto">
            <a:xfrm>
              <a:off x="2304" y="1752"/>
              <a:ext cx="960" cy="0"/>
            </a:xfrm>
            <a:prstGeom prst="straightConnector1">
              <a:avLst/>
            </a:prstGeom>
            <a:noFill/>
            <a:ln w="9525">
              <a:solidFill>
                <a:schemeClr val="tx1"/>
              </a:solidFill>
              <a:round/>
              <a:headEnd/>
              <a:tailEnd type="triangle" w="med" len="med"/>
            </a:ln>
            <a:effectLst/>
          </p:spPr>
        </p:cxnSp>
        <p:cxnSp>
          <p:nvCxnSpPr>
            <p:cNvPr id="163867" name="AutoShape 27"/>
            <p:cNvCxnSpPr>
              <a:cxnSpLocks noChangeShapeType="1"/>
              <a:stCxn id="163853" idx="6"/>
              <a:endCxn id="163851" idx="2"/>
            </p:cNvCxnSpPr>
            <p:nvPr/>
          </p:nvCxnSpPr>
          <p:spPr bwMode="auto">
            <a:xfrm>
              <a:off x="2304" y="3000"/>
              <a:ext cx="960" cy="0"/>
            </a:xfrm>
            <a:prstGeom prst="straightConnector1">
              <a:avLst/>
            </a:prstGeom>
            <a:noFill/>
            <a:ln w="9525">
              <a:solidFill>
                <a:schemeClr val="tx1"/>
              </a:solidFill>
              <a:round/>
              <a:headEnd/>
              <a:tailEnd type="triangle" w="med" len="med"/>
            </a:ln>
            <a:effectLst/>
          </p:spPr>
        </p:cxnSp>
        <p:cxnSp>
          <p:nvCxnSpPr>
            <p:cNvPr id="163868" name="AutoShape 28"/>
            <p:cNvCxnSpPr>
              <a:cxnSpLocks noChangeShapeType="1"/>
              <a:stCxn id="163851" idx="6"/>
              <a:endCxn id="163859" idx="2"/>
            </p:cNvCxnSpPr>
            <p:nvPr/>
          </p:nvCxnSpPr>
          <p:spPr bwMode="auto">
            <a:xfrm>
              <a:off x="3696" y="3000"/>
              <a:ext cx="912" cy="0"/>
            </a:xfrm>
            <a:prstGeom prst="straightConnector1">
              <a:avLst/>
            </a:prstGeom>
            <a:noFill/>
            <a:ln w="9525">
              <a:solidFill>
                <a:schemeClr val="tx1"/>
              </a:solidFill>
              <a:round/>
              <a:headEnd/>
              <a:tailEnd type="triangle" w="med" len="med"/>
            </a:ln>
            <a:effectLst/>
          </p:spPr>
        </p:cxnSp>
        <p:cxnSp>
          <p:nvCxnSpPr>
            <p:cNvPr id="163869" name="AutoShape 29"/>
            <p:cNvCxnSpPr>
              <a:cxnSpLocks noChangeShapeType="1"/>
              <a:stCxn id="163848" idx="6"/>
              <a:endCxn id="163856" idx="2"/>
            </p:cNvCxnSpPr>
            <p:nvPr/>
          </p:nvCxnSpPr>
          <p:spPr bwMode="auto">
            <a:xfrm>
              <a:off x="3696" y="1752"/>
              <a:ext cx="912" cy="0"/>
            </a:xfrm>
            <a:prstGeom prst="straightConnector1">
              <a:avLst/>
            </a:prstGeom>
            <a:noFill/>
            <a:ln w="9525">
              <a:solidFill>
                <a:schemeClr val="tx1"/>
              </a:solidFill>
              <a:round/>
              <a:headEnd/>
              <a:tailEnd type="triangle" w="med" len="med"/>
            </a:ln>
            <a:effectLst/>
          </p:spPr>
        </p:cxnSp>
        <p:cxnSp>
          <p:nvCxnSpPr>
            <p:cNvPr id="163870" name="AutoShape 30"/>
            <p:cNvCxnSpPr>
              <a:cxnSpLocks noChangeShapeType="1"/>
              <a:stCxn id="163856" idx="4"/>
              <a:endCxn id="163859" idx="0"/>
            </p:cNvCxnSpPr>
            <p:nvPr/>
          </p:nvCxnSpPr>
          <p:spPr bwMode="auto">
            <a:xfrm rot="5400000">
              <a:off x="4416" y="2376"/>
              <a:ext cx="816" cy="0"/>
            </a:xfrm>
            <a:prstGeom prst="straightConnector1">
              <a:avLst/>
            </a:prstGeom>
            <a:noFill/>
            <a:ln w="9525">
              <a:solidFill>
                <a:schemeClr val="tx1"/>
              </a:solidFill>
              <a:round/>
              <a:headEnd/>
              <a:tailEnd type="triangle" w="med" len="med"/>
            </a:ln>
            <a:effectLst/>
          </p:spPr>
        </p:cxnSp>
        <p:cxnSp>
          <p:nvCxnSpPr>
            <p:cNvPr id="163871" name="AutoShape 31"/>
            <p:cNvCxnSpPr>
              <a:cxnSpLocks noChangeShapeType="1"/>
              <a:stCxn id="163859" idx="6"/>
              <a:endCxn id="163856" idx="6"/>
            </p:cNvCxnSpPr>
            <p:nvPr/>
          </p:nvCxnSpPr>
          <p:spPr bwMode="auto">
            <a:xfrm flipV="1">
              <a:off x="5040" y="1752"/>
              <a:ext cx="1" cy="1248"/>
            </a:xfrm>
            <a:prstGeom prst="curvedConnector3">
              <a:avLst>
                <a:gd name="adj1" fmla="val 14400000"/>
              </a:avLst>
            </a:prstGeom>
            <a:noFill/>
            <a:ln w="9525">
              <a:solidFill>
                <a:schemeClr val="tx1"/>
              </a:solidFill>
              <a:round/>
              <a:headEnd/>
              <a:tailEnd type="triangle" w="med" len="med"/>
            </a:ln>
            <a:effectLst/>
          </p:spPr>
        </p:cxnSp>
        <p:cxnSp>
          <p:nvCxnSpPr>
            <p:cNvPr id="163872" name="AutoShape 32"/>
            <p:cNvCxnSpPr>
              <a:cxnSpLocks noChangeShapeType="1"/>
              <a:stCxn id="163848" idx="1"/>
              <a:endCxn id="163849" idx="7"/>
            </p:cNvCxnSpPr>
            <p:nvPr/>
          </p:nvCxnSpPr>
          <p:spPr bwMode="auto">
            <a:xfrm rot="5400000" flipV="1">
              <a:off x="3446" y="1480"/>
              <a:ext cx="34" cy="272"/>
            </a:xfrm>
            <a:prstGeom prst="curvedConnector3">
              <a:avLst>
                <a:gd name="adj1" fmla="val -608824"/>
              </a:avLst>
            </a:prstGeom>
            <a:noFill/>
            <a:ln w="9525">
              <a:solidFill>
                <a:schemeClr val="tx1"/>
              </a:solidFill>
              <a:round/>
              <a:headEnd/>
              <a:tailEnd type="triangle" w="med" len="med"/>
            </a:ln>
            <a:effectLst/>
          </p:spPr>
        </p:cxnSp>
        <p:cxnSp>
          <p:nvCxnSpPr>
            <p:cNvPr id="163873" name="AutoShape 33"/>
            <p:cNvCxnSpPr>
              <a:cxnSpLocks noChangeShapeType="1"/>
              <a:stCxn id="163851" idx="3"/>
              <a:endCxn id="163851" idx="5"/>
            </p:cNvCxnSpPr>
            <p:nvPr/>
          </p:nvCxnSpPr>
          <p:spPr bwMode="auto">
            <a:xfrm rot="16200000" flipH="1">
              <a:off x="3479" y="3001"/>
              <a:ext cx="1" cy="306"/>
            </a:xfrm>
            <a:prstGeom prst="curvedConnector3">
              <a:avLst>
                <a:gd name="adj1" fmla="val 20700000"/>
              </a:avLst>
            </a:prstGeom>
            <a:noFill/>
            <a:ln w="9525">
              <a:solidFill>
                <a:schemeClr val="tx1"/>
              </a:solidFill>
              <a:round/>
              <a:headEnd/>
              <a:tailEnd type="triangle" w="med" len="med"/>
            </a:ln>
            <a:effectLst/>
          </p:spPr>
        </p:cxnSp>
        <p:sp>
          <p:nvSpPr>
            <p:cNvPr id="163874" name="Text Box 34"/>
            <p:cNvSpPr txBox="1">
              <a:spLocks noChangeArrowheads="1"/>
            </p:cNvSpPr>
            <p:nvPr/>
          </p:nvSpPr>
          <p:spPr bwMode="auto">
            <a:xfrm>
              <a:off x="5178" y="2303"/>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3875" name="Text Box 35"/>
            <p:cNvSpPr txBox="1">
              <a:spLocks noChangeArrowheads="1"/>
            </p:cNvSpPr>
            <p:nvPr/>
          </p:nvSpPr>
          <p:spPr bwMode="auto">
            <a:xfrm>
              <a:off x="1191" y="163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3876" name="Text Box 36"/>
            <p:cNvSpPr txBox="1">
              <a:spLocks noChangeArrowheads="1"/>
            </p:cNvSpPr>
            <p:nvPr/>
          </p:nvSpPr>
          <p:spPr bwMode="auto">
            <a:xfrm>
              <a:off x="2199" y="2255"/>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3877" name="Text Box 37"/>
            <p:cNvSpPr txBox="1">
              <a:spLocks noChangeArrowheads="1"/>
            </p:cNvSpPr>
            <p:nvPr/>
          </p:nvSpPr>
          <p:spPr bwMode="auto">
            <a:xfrm>
              <a:off x="2727" y="1535"/>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3878" name="Text Box 38"/>
            <p:cNvSpPr txBox="1">
              <a:spLocks noChangeArrowheads="1"/>
            </p:cNvSpPr>
            <p:nvPr/>
          </p:nvSpPr>
          <p:spPr bwMode="auto">
            <a:xfrm>
              <a:off x="4647" y="2255"/>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3879" name="Text Box 39"/>
            <p:cNvSpPr txBox="1">
              <a:spLocks noChangeArrowheads="1"/>
            </p:cNvSpPr>
            <p:nvPr/>
          </p:nvSpPr>
          <p:spPr bwMode="auto">
            <a:xfrm>
              <a:off x="4167" y="2927"/>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3880" name="Text Box 40"/>
            <p:cNvSpPr txBox="1">
              <a:spLocks noChangeArrowheads="1"/>
            </p:cNvSpPr>
            <p:nvPr/>
          </p:nvSpPr>
          <p:spPr bwMode="auto">
            <a:xfrm>
              <a:off x="1338" y="2879"/>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3881" name="Text Box 41"/>
            <p:cNvSpPr txBox="1">
              <a:spLocks noChangeArrowheads="1"/>
            </p:cNvSpPr>
            <p:nvPr/>
          </p:nvSpPr>
          <p:spPr bwMode="auto">
            <a:xfrm>
              <a:off x="1722" y="2303"/>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3882" name="Text Box 42"/>
            <p:cNvSpPr txBox="1">
              <a:spLocks noChangeArrowheads="1"/>
            </p:cNvSpPr>
            <p:nvPr/>
          </p:nvSpPr>
          <p:spPr bwMode="auto">
            <a:xfrm>
              <a:off x="2778" y="297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3883" name="Text Box 43"/>
            <p:cNvSpPr txBox="1">
              <a:spLocks noChangeArrowheads="1"/>
            </p:cNvSpPr>
            <p:nvPr/>
          </p:nvSpPr>
          <p:spPr bwMode="auto">
            <a:xfrm>
              <a:off x="4074" y="153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3884" name="Text Box 44"/>
            <p:cNvSpPr txBox="1">
              <a:spLocks noChangeArrowheads="1"/>
            </p:cNvSpPr>
            <p:nvPr/>
          </p:nvSpPr>
          <p:spPr bwMode="auto">
            <a:xfrm>
              <a:off x="3402" y="3311"/>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grpSp>
      <p:sp>
        <p:nvSpPr>
          <p:cNvPr id="163886" name="AutoShape 46"/>
          <p:cNvSpPr>
            <a:spLocks noChangeArrowheads="1"/>
          </p:cNvSpPr>
          <p:nvPr/>
        </p:nvSpPr>
        <p:spPr bwMode="auto">
          <a:xfrm>
            <a:off x="2279577" y="4221088"/>
            <a:ext cx="415925" cy="381000"/>
          </a:xfrm>
          <a:prstGeom prst="rightArrow">
            <a:avLst>
              <a:gd name="adj1" fmla="val 50000"/>
              <a:gd name="adj2" fmla="val 27292"/>
            </a:avLst>
          </a:prstGeom>
          <a:solidFill>
            <a:schemeClr val="accent1"/>
          </a:solidFill>
          <a:ln w="9525">
            <a:solidFill>
              <a:schemeClr val="tx1"/>
            </a:solidFill>
            <a:miter lim="800000"/>
            <a:headEnd/>
            <a:tailEnd/>
          </a:ln>
          <a:effectLst/>
        </p:spPr>
        <p:txBody>
          <a:bodyPr wrap="none" anchor="ctr"/>
          <a:lstStyle/>
          <a:p>
            <a:endParaRPr lang="zh-CN" altLang="en-US"/>
          </a:p>
        </p:txBody>
      </p:sp>
      <p:cxnSp>
        <p:nvCxnSpPr>
          <p:cNvPr id="163887" name="AutoShape 47"/>
          <p:cNvCxnSpPr>
            <a:cxnSpLocks noChangeShapeType="1"/>
            <a:stCxn id="163860" idx="1"/>
            <a:endCxn id="163849" idx="5"/>
          </p:cNvCxnSpPr>
          <p:nvPr/>
        </p:nvCxnSpPr>
        <p:spPr bwMode="auto">
          <a:xfrm flipH="1" flipV="1">
            <a:off x="7125117" y="3528437"/>
            <a:ext cx="1756430" cy="1604030"/>
          </a:xfrm>
          <a:prstGeom prst="straightConnector1">
            <a:avLst/>
          </a:prstGeom>
          <a:noFill/>
          <a:ln w="9525">
            <a:solidFill>
              <a:schemeClr val="tx1"/>
            </a:solidFill>
            <a:round/>
            <a:headEnd/>
            <a:tailEnd type="triangle" w="lg" len="lg"/>
          </a:ln>
          <a:effectLst/>
        </p:spPr>
      </p:cxnSp>
      <p:cxnSp>
        <p:nvCxnSpPr>
          <p:cNvPr id="163888" name="AutoShape 48"/>
          <p:cNvCxnSpPr>
            <a:cxnSpLocks noChangeShapeType="1"/>
            <a:stCxn id="163857" idx="3"/>
            <a:endCxn id="163852" idx="7"/>
          </p:cNvCxnSpPr>
          <p:nvPr/>
        </p:nvCxnSpPr>
        <p:spPr bwMode="auto">
          <a:xfrm flipH="1">
            <a:off x="7125117" y="3528437"/>
            <a:ext cx="1756430" cy="1604030"/>
          </a:xfrm>
          <a:prstGeom prst="straightConnector1">
            <a:avLst/>
          </a:prstGeom>
          <a:noFill/>
          <a:ln w="9525">
            <a:solidFill>
              <a:schemeClr val="tx1"/>
            </a:solidFill>
            <a:round/>
            <a:headEnd/>
            <a:tailEnd type="triangle" w="lg" len="lg"/>
          </a:ln>
          <a:effectLst/>
        </p:spPr>
      </p:cxnSp>
      <p:sp>
        <p:nvSpPr>
          <p:cNvPr id="163889" name="Text Box 49"/>
          <p:cNvSpPr txBox="1">
            <a:spLocks noChangeArrowheads="1"/>
          </p:cNvSpPr>
          <p:nvPr/>
        </p:nvSpPr>
        <p:spPr bwMode="auto">
          <a:xfrm>
            <a:off x="7450411" y="3498777"/>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dirty="0"/>
              <a:t>a</a:t>
            </a:r>
          </a:p>
        </p:txBody>
      </p:sp>
      <p:sp>
        <p:nvSpPr>
          <p:cNvPr id="163890" name="Text Box 50"/>
          <p:cNvSpPr txBox="1">
            <a:spLocks noChangeArrowheads="1"/>
          </p:cNvSpPr>
          <p:nvPr/>
        </p:nvSpPr>
        <p:spPr bwMode="auto">
          <a:xfrm>
            <a:off x="7239112" y="4362873"/>
            <a:ext cx="354585"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dirty="0"/>
              <a:t>b</a:t>
            </a:r>
          </a:p>
        </p:txBody>
      </p:sp>
      <p:sp>
        <p:nvSpPr>
          <p:cNvPr id="52" name="灯片编号占位符 51"/>
          <p:cNvSpPr>
            <a:spLocks noGrp="1"/>
          </p:cNvSpPr>
          <p:nvPr>
            <p:ph type="sldNum" sz="quarter" idx="12"/>
          </p:nvPr>
        </p:nvSpPr>
        <p:spPr/>
        <p:txBody>
          <a:bodyPr/>
          <a:lstStyle/>
          <a:p>
            <a:fld id="{09A025D1-BAA5-4CF6-A581-2B23F0086B83}" type="slidenum">
              <a:rPr lang="zh-CN" altLang="en-US" smtClean="0"/>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最小状态</a:t>
            </a:r>
            <a:r>
              <a:rPr lang="en-US" altLang="zh-CN"/>
              <a:t>DFA</a:t>
            </a:r>
            <a:endParaRPr lang="zh-CN" altLang="en-US">
              <a:latin typeface="Arial" charset="0"/>
              <a:cs typeface="Arial" charset="0"/>
            </a:endParaRPr>
          </a:p>
        </p:txBody>
      </p:sp>
      <p:sp>
        <p:nvSpPr>
          <p:cNvPr id="90115" name="Rectangle 3"/>
          <p:cNvSpPr>
            <a:spLocks noGrp="1" noChangeArrowheads="1"/>
          </p:cNvSpPr>
          <p:nvPr>
            <p:ph type="body" idx="1"/>
          </p:nvPr>
        </p:nvSpPr>
        <p:spPr>
          <a:xfrm>
            <a:off x="2351584" y="1916832"/>
            <a:ext cx="7772400" cy="4114800"/>
          </a:xfrm>
        </p:spPr>
        <p:txBody>
          <a:bodyPr/>
          <a:lstStyle/>
          <a:p>
            <a:pPr marL="0" indent="0">
              <a:buNone/>
            </a:pPr>
            <a:r>
              <a:rPr lang="zh-CN" altLang="en-US" dirty="0">
                <a:latin typeface="宋体" charset="-122"/>
              </a:rPr>
              <a:t>对于一个</a:t>
            </a:r>
            <a:r>
              <a:rPr lang="en-US" altLang="zh-CN" dirty="0">
                <a:latin typeface="宋体" charset="-122"/>
              </a:rPr>
              <a:t>DFA M =（</a:t>
            </a:r>
            <a:r>
              <a:rPr lang="en-US" altLang="zh-CN" dirty="0" err="1">
                <a:latin typeface="宋体" charset="-122"/>
              </a:rPr>
              <a:t>K,∑,f</a:t>
            </a:r>
            <a:r>
              <a:rPr lang="en-US" altLang="zh-CN" dirty="0">
                <a:latin typeface="宋体" charset="-122"/>
              </a:rPr>
              <a:t>,</a:t>
            </a:r>
            <a:r>
              <a:rPr lang="en-US" altLang="zh-CN" i="1" dirty="0">
                <a:latin typeface="宋体" charset="-122"/>
              </a:rPr>
              <a:t> k</a:t>
            </a:r>
            <a:r>
              <a:rPr lang="en-US" altLang="zh-CN" i="1" baseline="-25000" dirty="0">
                <a:latin typeface="宋体" charset="-122"/>
              </a:rPr>
              <a:t>0</a:t>
            </a:r>
            <a:r>
              <a:rPr lang="en-US" altLang="zh-CN" baseline="-25000" dirty="0">
                <a:latin typeface="宋体" charset="-122"/>
              </a:rPr>
              <a:t>,</a:t>
            </a:r>
            <a:r>
              <a:rPr lang="en-US" altLang="zh-CN" dirty="0">
                <a:latin typeface="宋体" charset="-122"/>
              </a:rPr>
              <a:t>,k</a:t>
            </a:r>
            <a:r>
              <a:rPr lang="en-US" altLang="zh-CN" baseline="-25000" dirty="0">
                <a:latin typeface="宋体" charset="-122"/>
              </a:rPr>
              <a:t>t</a:t>
            </a:r>
            <a:r>
              <a:rPr lang="en-US" altLang="zh-CN" i="1" dirty="0">
                <a:latin typeface="宋体" charset="-122"/>
              </a:rPr>
              <a:t>)，</a:t>
            </a:r>
          </a:p>
          <a:p>
            <a:pPr marL="0" indent="0">
              <a:buNone/>
            </a:pPr>
            <a:r>
              <a:rPr lang="zh-CN" altLang="en-US" i="1" dirty="0">
                <a:latin typeface="宋体" charset="-122"/>
              </a:rPr>
              <a:t>存在一个</a:t>
            </a:r>
            <a:r>
              <a:rPr lang="zh-CN" altLang="en-US" dirty="0"/>
              <a:t>最小状态</a:t>
            </a:r>
            <a:r>
              <a:rPr lang="en-US" altLang="zh-CN" dirty="0"/>
              <a:t>DFA  M’ </a:t>
            </a:r>
            <a:r>
              <a:rPr lang="en-US" altLang="zh-CN" dirty="0">
                <a:latin typeface="宋体" charset="-122"/>
              </a:rPr>
              <a:t>=（</a:t>
            </a:r>
            <a:r>
              <a:rPr lang="en-US" altLang="zh-CN" dirty="0" err="1">
                <a:latin typeface="宋体" charset="-122"/>
              </a:rPr>
              <a:t>K</a:t>
            </a:r>
            <a:r>
              <a:rPr lang="en-US" altLang="zh-CN" dirty="0" err="1">
                <a:latin typeface="Times New Roman"/>
              </a:rPr>
              <a:t>’</a:t>
            </a:r>
            <a:r>
              <a:rPr lang="en-US" altLang="zh-CN" dirty="0" err="1">
                <a:latin typeface="宋体" charset="-122"/>
              </a:rPr>
              <a:t>,∑,f</a:t>
            </a:r>
            <a:r>
              <a:rPr lang="en-US" altLang="zh-CN" dirty="0">
                <a:latin typeface="Times New Roman"/>
              </a:rPr>
              <a:t>’</a:t>
            </a:r>
            <a:r>
              <a:rPr lang="en-US" altLang="zh-CN" dirty="0">
                <a:latin typeface="宋体" charset="-122"/>
              </a:rPr>
              <a:t>,</a:t>
            </a:r>
            <a:r>
              <a:rPr lang="en-US" altLang="zh-CN" i="1" dirty="0">
                <a:latin typeface="宋体" charset="-122"/>
              </a:rPr>
              <a:t> k</a:t>
            </a:r>
            <a:r>
              <a:rPr lang="en-US" altLang="zh-CN" i="1" baseline="-25000" dirty="0">
                <a:latin typeface="宋体" charset="-122"/>
              </a:rPr>
              <a:t>0</a:t>
            </a:r>
            <a:r>
              <a:rPr lang="en-US" altLang="zh-CN" i="1" dirty="0">
                <a:latin typeface="Times New Roman"/>
              </a:rPr>
              <a:t>’</a:t>
            </a:r>
            <a:r>
              <a:rPr lang="en-US" altLang="zh-CN" baseline="-25000" dirty="0">
                <a:latin typeface="宋体" charset="-122"/>
              </a:rPr>
              <a:t>,</a:t>
            </a:r>
            <a:r>
              <a:rPr lang="en-US" altLang="zh-CN" dirty="0">
                <a:latin typeface="宋体" charset="-122"/>
              </a:rPr>
              <a:t>,k</a:t>
            </a:r>
            <a:r>
              <a:rPr lang="en-US" altLang="zh-CN" baseline="-25000" dirty="0">
                <a:latin typeface="宋体" charset="-122"/>
              </a:rPr>
              <a:t>t</a:t>
            </a:r>
            <a:r>
              <a:rPr lang="en-US" altLang="zh-CN" dirty="0">
                <a:latin typeface="Times New Roman"/>
              </a:rPr>
              <a:t>’</a:t>
            </a:r>
            <a:r>
              <a:rPr lang="en-US" altLang="zh-CN" i="1" dirty="0">
                <a:latin typeface="宋体" charset="-122"/>
              </a:rPr>
              <a:t>)，</a:t>
            </a:r>
            <a:r>
              <a:rPr lang="en-US" altLang="zh-CN" dirty="0"/>
              <a:t>,</a:t>
            </a:r>
            <a:r>
              <a:rPr lang="zh-CN" altLang="en-US" dirty="0"/>
              <a:t>使</a:t>
            </a:r>
            <a:r>
              <a:rPr lang="en-US" altLang="zh-CN" dirty="0"/>
              <a:t>L(M’)=L(M). </a:t>
            </a:r>
          </a:p>
          <a:p>
            <a:pPr>
              <a:buFont typeface="Monotype Sorts" pitchFamily="2" charset="2"/>
              <a:buNone/>
            </a:pPr>
            <a:endParaRPr lang="en-US" altLang="zh-CN" dirty="0"/>
          </a:p>
          <a:p>
            <a:pPr>
              <a:buFont typeface="Monotype Sorts" pitchFamily="2" charset="2"/>
              <a:buNone/>
            </a:pPr>
            <a:r>
              <a:rPr lang="zh-CN" altLang="en-US" dirty="0"/>
              <a:t>结论</a:t>
            </a:r>
          </a:p>
          <a:p>
            <a:pPr lvl="1"/>
            <a:r>
              <a:rPr lang="zh-CN" altLang="en-US" dirty="0"/>
              <a:t>接受</a:t>
            </a:r>
            <a:r>
              <a:rPr lang="en-US" altLang="zh-CN" dirty="0"/>
              <a:t>L</a:t>
            </a:r>
            <a:r>
              <a:rPr lang="zh-CN" altLang="en-US" dirty="0"/>
              <a:t>的最小状态有穷自动机不计同构是唯一的。</a:t>
            </a:r>
            <a:endParaRPr lang="zh-CN" altLang="zh-CN"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randombar(vertical)">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randombar(vertical)">
                                      <p:cBhvr>
                                        <p:cTn id="12" dur="500"/>
                                        <p:tgtEl>
                                          <p:spTgt spid="90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90115">
                                            <p:txEl>
                                              <p:pRg st="3" end="3"/>
                                            </p:txEl>
                                          </p:spTgt>
                                        </p:tgtEl>
                                        <p:attrNameLst>
                                          <p:attrName>style.visibility</p:attrName>
                                        </p:attrNameLst>
                                      </p:cBhvr>
                                      <p:to>
                                        <p:strVal val="visible"/>
                                      </p:to>
                                    </p:set>
                                    <p:animEffect transition="in" filter="randombar(vertical)">
                                      <p:cBhvr>
                                        <p:cTn id="17" dur="500"/>
                                        <p:tgtEl>
                                          <p:spTgt spid="90115">
                                            <p:txEl>
                                              <p:pRg st="3" end="3"/>
                                            </p:txEl>
                                          </p:spTgt>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90115">
                                            <p:txEl>
                                              <p:pRg st="4" end="4"/>
                                            </p:txEl>
                                          </p:spTgt>
                                        </p:tgtEl>
                                        <p:attrNameLst>
                                          <p:attrName>style.visibility</p:attrName>
                                        </p:attrNameLst>
                                      </p:cBhvr>
                                      <p:to>
                                        <p:strVal val="visible"/>
                                      </p:to>
                                    </p:set>
                                    <p:animEffect transition="in" filter="randombar(vertical)">
                                      <p:cBhvr>
                                        <p:cTn id="20" dur="500"/>
                                        <p:tgtEl>
                                          <p:spTgt spid="90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a:latin typeface="Arial" charset="0"/>
                <a:cs typeface="Arial" charset="0"/>
              </a:rPr>
              <a:t>“</a:t>
            </a:r>
            <a:r>
              <a:rPr lang="zh-CN" altLang="en-US"/>
              <a:t>分割法</a:t>
            </a:r>
            <a:r>
              <a:rPr lang="zh-CN" altLang="en-US">
                <a:latin typeface="Arial" charset="0"/>
                <a:cs typeface="Arial" charset="0"/>
              </a:rPr>
              <a:t>”</a:t>
            </a:r>
          </a:p>
        </p:txBody>
      </p:sp>
      <p:sp>
        <p:nvSpPr>
          <p:cNvPr id="196611" name="Rectangle 3"/>
          <p:cNvSpPr>
            <a:spLocks noGrp="1" noChangeArrowheads="1"/>
          </p:cNvSpPr>
          <p:nvPr>
            <p:ph type="body" idx="1"/>
          </p:nvPr>
        </p:nvSpPr>
        <p:spPr>
          <a:xfrm>
            <a:off x="2423592" y="1988840"/>
            <a:ext cx="7772400" cy="4114800"/>
          </a:xfrm>
        </p:spPr>
        <p:txBody>
          <a:bodyPr/>
          <a:lstStyle/>
          <a:p>
            <a:pPr algn="just">
              <a:buFont typeface="Monotype Sorts" pitchFamily="2" charset="2"/>
              <a:buNone/>
            </a:pPr>
            <a:r>
              <a:rPr lang="en-US" altLang="zh-CN" sz="2800" dirty="0"/>
              <a:t>DFA</a:t>
            </a:r>
            <a:r>
              <a:rPr lang="zh-CN" altLang="en-US" sz="2800" dirty="0"/>
              <a:t>的最小化算法的核心</a:t>
            </a:r>
          </a:p>
          <a:p>
            <a:pPr algn="just">
              <a:buFont typeface="Monotype Sorts" pitchFamily="2" charset="2"/>
              <a:buNone/>
            </a:pPr>
            <a:r>
              <a:rPr lang="zh-CN" altLang="en-US" sz="2800" dirty="0"/>
              <a:t>    把一个</a:t>
            </a:r>
            <a:r>
              <a:rPr lang="en-US" altLang="zh-CN" sz="2800" dirty="0"/>
              <a:t>DFA</a:t>
            </a:r>
            <a:r>
              <a:rPr lang="zh-CN" altLang="en-US" sz="2800" dirty="0"/>
              <a:t>的状态分成一些不相交的子集，使得任何不同的两子集的状态都是可区别的，而同一子集中的任何两个状态都是等价的。</a:t>
            </a:r>
          </a:p>
          <a:p>
            <a:pPr algn="just">
              <a:buFont typeface="Monotype Sorts" pitchFamily="2" charset="2"/>
              <a:buNone/>
            </a:pPr>
            <a:r>
              <a:rPr lang="zh-CN" altLang="zh-CN" sz="2800" dirty="0"/>
              <a:t>   </a:t>
            </a:r>
            <a:r>
              <a:rPr lang="zh-CN" altLang="en-US" sz="2800" dirty="0"/>
              <a:t> 算法假定每个状态射出的弧都是完全的,否则,引入一个新状态,叫死状态,该状态是非终态，将不完全的输入弧都射向该状态，对所有输入，该状态射出的弧还回到自己。</a:t>
            </a:r>
          </a:p>
          <a:p>
            <a:pPr algn="just">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2590800" y="457200"/>
            <a:ext cx="7696200" cy="1315616"/>
          </a:xfrm>
        </p:spPr>
        <p:txBody>
          <a:bodyPr/>
          <a:lstStyle/>
          <a:p>
            <a:r>
              <a:rPr lang="zh-CN" altLang="en-US" dirty="0"/>
              <a:t> </a:t>
            </a:r>
            <a:r>
              <a:rPr lang="en-US" altLang="zh-CN" sz="4000" dirty="0"/>
              <a:t>DFA</a:t>
            </a:r>
            <a:r>
              <a:rPr lang="zh-CN" altLang="en-US" sz="4000" dirty="0"/>
              <a:t>的最小化算法</a:t>
            </a:r>
            <a:endParaRPr lang="zh-CN" altLang="en-US" sz="4000" dirty="0">
              <a:latin typeface="Arial" charset="0"/>
              <a:cs typeface="Arial" charset="0"/>
            </a:endParaRPr>
          </a:p>
        </p:txBody>
      </p:sp>
      <p:sp>
        <p:nvSpPr>
          <p:cNvPr id="91139" name="Rectangle 3"/>
          <p:cNvSpPr>
            <a:spLocks noGrp="1" noChangeArrowheads="1"/>
          </p:cNvSpPr>
          <p:nvPr>
            <p:ph type="body" idx="1"/>
          </p:nvPr>
        </p:nvSpPr>
        <p:spPr>
          <a:xfrm>
            <a:off x="1919536" y="1844824"/>
            <a:ext cx="8367464" cy="4464496"/>
          </a:xfrm>
        </p:spPr>
        <p:txBody>
          <a:bodyPr/>
          <a:lstStyle/>
          <a:p>
            <a:pPr>
              <a:lnSpc>
                <a:spcPct val="90000"/>
              </a:lnSpc>
              <a:buFont typeface="Monotype Sorts" pitchFamily="2" charset="2"/>
              <a:buNone/>
            </a:pPr>
            <a:r>
              <a:rPr lang="zh-CN" altLang="zh-CN" dirty="0">
                <a:latin typeface="宋体" charset="-122"/>
              </a:rPr>
              <a:t> </a:t>
            </a:r>
            <a:r>
              <a:rPr lang="en-US" altLang="zh-CN" dirty="0">
                <a:latin typeface="宋体" charset="-122"/>
              </a:rPr>
              <a:t>DFA M =（</a:t>
            </a:r>
            <a:r>
              <a:rPr lang="en-US" altLang="zh-CN" dirty="0" err="1">
                <a:latin typeface="宋体" charset="-122"/>
              </a:rPr>
              <a:t>K,∑,f</a:t>
            </a:r>
            <a:r>
              <a:rPr lang="en-US" altLang="zh-CN" dirty="0">
                <a:latin typeface="宋体" charset="-122"/>
              </a:rPr>
              <a:t>, k</a:t>
            </a:r>
            <a:r>
              <a:rPr lang="en-US" altLang="zh-CN" i="1" baseline="-25000" dirty="0">
                <a:latin typeface="宋体" charset="-122"/>
              </a:rPr>
              <a:t>0</a:t>
            </a:r>
            <a:r>
              <a:rPr lang="en-US" altLang="zh-CN" baseline="-25000" dirty="0">
                <a:latin typeface="宋体" charset="-122"/>
              </a:rPr>
              <a:t>,</a:t>
            </a:r>
            <a:r>
              <a:rPr lang="en-US" altLang="zh-CN" dirty="0">
                <a:latin typeface="宋体" charset="-122"/>
              </a:rPr>
              <a:t>, </a:t>
            </a:r>
            <a:r>
              <a:rPr lang="en-US" altLang="zh-CN" dirty="0" err="1">
                <a:latin typeface="宋体" charset="-122"/>
              </a:rPr>
              <a:t>k</a:t>
            </a:r>
            <a:r>
              <a:rPr lang="en-US" altLang="zh-CN" baseline="-25000" dirty="0" err="1">
                <a:latin typeface="宋体" charset="-122"/>
              </a:rPr>
              <a:t>t</a:t>
            </a:r>
            <a:r>
              <a:rPr lang="en-US" altLang="zh-CN" i="1" dirty="0">
                <a:latin typeface="宋体" charset="-122"/>
              </a:rPr>
              <a:t>),</a:t>
            </a:r>
            <a:r>
              <a:rPr lang="zh-CN" altLang="en-US" dirty="0"/>
              <a:t>最小状态</a:t>
            </a:r>
            <a:r>
              <a:rPr lang="en-US" altLang="zh-CN" dirty="0">
                <a:latin typeface="+mn-ea"/>
                <a:ea typeface="+mn-ea"/>
              </a:rPr>
              <a:t>DFA M’</a:t>
            </a:r>
          </a:p>
          <a:p>
            <a:pPr marL="896938" indent="-896938">
              <a:lnSpc>
                <a:spcPct val="90000"/>
              </a:lnSpc>
              <a:buNone/>
            </a:pPr>
            <a:r>
              <a:rPr lang="en-US" altLang="zh-CN" dirty="0">
                <a:latin typeface="宋体" charset="-122"/>
              </a:rPr>
              <a:t>  1.</a:t>
            </a:r>
            <a:r>
              <a:rPr lang="zh-CN" altLang="zh-CN" dirty="0">
                <a:latin typeface="宋体" charset="-122"/>
              </a:rPr>
              <a:t>构造状态的一初始划分</a:t>
            </a:r>
            <a:r>
              <a:rPr lang="zh-CN" altLang="zh-CN" dirty="0">
                <a:latin typeface="宋体" charset="-122"/>
                <a:sym typeface="Symbol" pitchFamily="18" charset="2"/>
              </a:rPr>
              <a:t>：              </a:t>
            </a:r>
            <a:r>
              <a:rPr lang="zh-CN" altLang="en-US" dirty="0">
                <a:latin typeface="宋体" charset="-122"/>
                <a:sym typeface="Symbol" pitchFamily="18" charset="2"/>
              </a:rPr>
              <a:t>终态</a:t>
            </a:r>
            <a:r>
              <a:rPr lang="en-US" altLang="zh-CN" dirty="0" err="1">
                <a:latin typeface="宋体" charset="-122"/>
              </a:rPr>
              <a:t>k</a:t>
            </a:r>
            <a:r>
              <a:rPr lang="en-US" altLang="zh-CN" baseline="-25000" dirty="0" err="1">
                <a:latin typeface="宋体" charset="-122"/>
              </a:rPr>
              <a:t>t</a:t>
            </a:r>
            <a:r>
              <a:rPr lang="zh-CN" altLang="en-US" dirty="0">
                <a:latin typeface="宋体" charset="-122"/>
                <a:sym typeface="Symbol" pitchFamily="18" charset="2"/>
              </a:rPr>
              <a:t> 和非终态</a:t>
            </a:r>
            <a:r>
              <a:rPr lang="en-US" altLang="zh-CN" dirty="0">
                <a:latin typeface="宋体" charset="-122"/>
                <a:sym typeface="Symbol" pitchFamily="18" charset="2"/>
              </a:rPr>
              <a:t>K- </a:t>
            </a:r>
            <a:r>
              <a:rPr lang="en-US" altLang="zh-CN" dirty="0" err="1">
                <a:latin typeface="宋体" charset="-122"/>
              </a:rPr>
              <a:t>k</a:t>
            </a:r>
            <a:r>
              <a:rPr lang="en-US" altLang="zh-CN" baseline="-25000" dirty="0" err="1">
                <a:latin typeface="宋体" charset="-122"/>
              </a:rPr>
              <a:t>t</a:t>
            </a:r>
            <a:r>
              <a:rPr lang="zh-CN" altLang="en-US" dirty="0">
                <a:latin typeface="宋体" charset="-122"/>
                <a:sym typeface="Symbol" pitchFamily="18" charset="2"/>
              </a:rPr>
              <a:t>两组(</a:t>
            </a:r>
            <a:r>
              <a:rPr lang="en-US" altLang="zh-CN" dirty="0">
                <a:latin typeface="宋体" charset="-122"/>
                <a:sym typeface="Symbol" pitchFamily="18" charset="2"/>
              </a:rPr>
              <a:t>group)  </a:t>
            </a:r>
          </a:p>
          <a:p>
            <a:pPr>
              <a:lnSpc>
                <a:spcPct val="90000"/>
              </a:lnSpc>
              <a:buFont typeface="Monotype Sorts" pitchFamily="2" charset="2"/>
              <a:buNone/>
            </a:pPr>
            <a:r>
              <a:rPr lang="en-US" altLang="zh-CN" dirty="0">
                <a:latin typeface="宋体" charset="-122"/>
                <a:sym typeface="Symbol" pitchFamily="18" charset="2"/>
              </a:rPr>
              <a:t> </a:t>
            </a:r>
          </a:p>
          <a:p>
            <a:pPr>
              <a:lnSpc>
                <a:spcPct val="90000"/>
              </a:lnSpc>
              <a:buFont typeface="Monotype Sorts" pitchFamily="2" charset="2"/>
              <a:buNone/>
            </a:pPr>
            <a:r>
              <a:rPr lang="en-US" altLang="zh-CN" dirty="0">
                <a:latin typeface="宋体" charset="-122"/>
                <a:sym typeface="Symbol" pitchFamily="18" charset="2"/>
              </a:rPr>
              <a:t>  2.</a:t>
            </a:r>
            <a:r>
              <a:rPr lang="zh-CN" altLang="en-US" dirty="0">
                <a:latin typeface="宋体" charset="-122"/>
                <a:sym typeface="Symbol" pitchFamily="18" charset="2"/>
              </a:rPr>
              <a:t>对</a:t>
            </a:r>
            <a:r>
              <a:rPr lang="zh-CN" altLang="zh-CN" dirty="0">
                <a:latin typeface="宋体" charset="-122"/>
              </a:rPr>
              <a:t>∏施</a:t>
            </a:r>
            <a:r>
              <a:rPr lang="zh-CN" altLang="en-US" dirty="0">
                <a:latin typeface="宋体" charset="-122"/>
                <a:sym typeface="Symbol" pitchFamily="18" charset="2"/>
              </a:rPr>
              <a:t>用</a:t>
            </a:r>
            <a:r>
              <a:rPr lang="zh-CN" altLang="en-US" b="1" dirty="0">
                <a:latin typeface="宋体" charset="-122"/>
                <a:sym typeface="Symbol" pitchFamily="18" charset="2"/>
              </a:rPr>
              <a:t>过程</a:t>
            </a:r>
            <a:r>
              <a:rPr lang="en-US" altLang="zh-CN" b="1" dirty="0">
                <a:latin typeface="宋体" charset="-122"/>
                <a:sym typeface="Symbol" pitchFamily="18" charset="2"/>
              </a:rPr>
              <a:t>PP</a:t>
            </a:r>
            <a:r>
              <a:rPr lang="en-US" altLang="zh-CN" dirty="0">
                <a:latin typeface="宋体" charset="-122"/>
                <a:sym typeface="Symbol" pitchFamily="18" charset="2"/>
              </a:rPr>
              <a:t> </a:t>
            </a:r>
            <a:r>
              <a:rPr lang="zh-CN" altLang="en-US" dirty="0">
                <a:latin typeface="宋体" charset="-122"/>
                <a:sym typeface="Symbol" pitchFamily="18" charset="2"/>
              </a:rPr>
              <a:t>构造新划分</a:t>
            </a:r>
            <a:r>
              <a:rPr lang="zh-CN" altLang="zh-CN" dirty="0">
                <a:latin typeface="宋体" charset="-122"/>
              </a:rPr>
              <a:t>∏</a:t>
            </a:r>
            <a:r>
              <a:rPr lang="en-US" altLang="zh-CN" baseline="-25000" dirty="0">
                <a:latin typeface="宋体" charset="-122"/>
              </a:rPr>
              <a:t>new   </a:t>
            </a:r>
            <a:r>
              <a:rPr lang="zh-CN" altLang="en-US" dirty="0">
                <a:latin typeface="宋体" charset="-122"/>
                <a:sym typeface="Symbol" pitchFamily="18" charset="2"/>
              </a:rPr>
              <a:t>   </a:t>
            </a:r>
            <a:endParaRPr lang="en-US" altLang="zh-CN" dirty="0">
              <a:latin typeface="宋体" charset="-122"/>
              <a:sym typeface="Symbol" pitchFamily="18" charset="2"/>
            </a:endParaRPr>
          </a:p>
          <a:p>
            <a:pPr>
              <a:lnSpc>
                <a:spcPct val="90000"/>
              </a:lnSpc>
              <a:buFont typeface="Monotype Sorts" pitchFamily="2" charset="2"/>
              <a:buNone/>
            </a:pPr>
            <a:r>
              <a:rPr lang="en-US" altLang="zh-CN" dirty="0">
                <a:latin typeface="宋体" charset="-122"/>
                <a:sym typeface="Symbol" pitchFamily="18" charset="2"/>
              </a:rPr>
              <a:t>  </a:t>
            </a:r>
          </a:p>
          <a:p>
            <a:pPr>
              <a:lnSpc>
                <a:spcPct val="90000"/>
              </a:lnSpc>
              <a:buFont typeface="Monotype Sorts" pitchFamily="2" charset="2"/>
              <a:buNone/>
            </a:pPr>
            <a:r>
              <a:rPr lang="en-US" altLang="zh-CN" dirty="0">
                <a:latin typeface="宋体" charset="-122"/>
                <a:sym typeface="Symbol" pitchFamily="18" charset="2"/>
              </a:rPr>
              <a:t>  </a:t>
            </a:r>
            <a:r>
              <a:rPr lang="en-US" altLang="zh-CN" dirty="0">
                <a:latin typeface="宋体" charset="-122"/>
              </a:rPr>
              <a:t>3</a:t>
            </a:r>
            <a:r>
              <a:rPr lang="zh-CN" altLang="en-US" dirty="0"/>
              <a:t>. 如</a:t>
            </a:r>
            <a:r>
              <a:rPr lang="zh-CN" altLang="zh-CN" dirty="0">
                <a:latin typeface="宋体" charset="-122"/>
              </a:rPr>
              <a:t>∏</a:t>
            </a:r>
            <a:r>
              <a:rPr lang="en-US" altLang="zh-CN" baseline="-25000" dirty="0">
                <a:latin typeface="宋体" charset="-122"/>
              </a:rPr>
              <a:t>new </a:t>
            </a:r>
            <a:r>
              <a:rPr lang="en-US" altLang="zh-CN" dirty="0">
                <a:latin typeface="宋体" charset="-122"/>
              </a:rPr>
              <a:t> =∏,</a:t>
            </a:r>
            <a:r>
              <a:rPr lang="zh-CN" altLang="en-US" dirty="0">
                <a:latin typeface="宋体" charset="-122"/>
              </a:rPr>
              <a:t>则令 ∏</a:t>
            </a:r>
            <a:r>
              <a:rPr lang="en-US" altLang="zh-CN" baseline="-25000" dirty="0">
                <a:latin typeface="宋体" charset="-122"/>
              </a:rPr>
              <a:t>final</a:t>
            </a:r>
            <a:r>
              <a:rPr lang="en-US" altLang="zh-CN" dirty="0">
                <a:latin typeface="宋体" charset="-122"/>
              </a:rPr>
              <a:t>=∏ </a:t>
            </a:r>
          </a:p>
          <a:p>
            <a:pPr>
              <a:lnSpc>
                <a:spcPct val="90000"/>
              </a:lnSpc>
              <a:buFont typeface="Monotype Sorts" pitchFamily="2" charset="2"/>
              <a:buNone/>
            </a:pPr>
            <a:r>
              <a:rPr lang="en-US" altLang="zh-CN" dirty="0">
                <a:latin typeface="宋体" charset="-122"/>
              </a:rPr>
              <a:t>    </a:t>
            </a:r>
            <a:r>
              <a:rPr lang="zh-CN" altLang="en-US" dirty="0">
                <a:latin typeface="宋体" charset="-122"/>
              </a:rPr>
              <a:t>并继续步骤</a:t>
            </a:r>
            <a:r>
              <a:rPr lang="zh-CN" altLang="zh-CN" dirty="0">
                <a:latin typeface="宋体" charset="-122"/>
              </a:rPr>
              <a:t>4，</a:t>
            </a:r>
            <a:r>
              <a:rPr lang="zh-CN" altLang="en-US" dirty="0">
                <a:latin typeface="宋体" charset="-122"/>
              </a:rPr>
              <a:t>否则</a:t>
            </a:r>
            <a:r>
              <a:rPr lang="zh-CN" altLang="zh-CN" dirty="0">
                <a:latin typeface="宋体" charset="-122"/>
              </a:rPr>
              <a:t>∏:</a:t>
            </a:r>
            <a:r>
              <a:rPr lang="zh-CN" altLang="en-US" dirty="0">
                <a:latin typeface="宋体" charset="-122"/>
              </a:rPr>
              <a:t>=∏</a:t>
            </a:r>
            <a:r>
              <a:rPr lang="en-US" altLang="zh-CN" baseline="-25000" dirty="0">
                <a:latin typeface="宋体" charset="-122"/>
              </a:rPr>
              <a:t>new</a:t>
            </a:r>
            <a:r>
              <a:rPr lang="zh-CN" altLang="en-US" dirty="0">
                <a:latin typeface="宋体" charset="-122"/>
              </a:rPr>
              <a:t>重复</a:t>
            </a:r>
            <a:r>
              <a:rPr lang="zh-CN" altLang="zh-CN" dirty="0">
                <a:latin typeface="宋体" charset="-122"/>
              </a:rPr>
              <a:t>2                </a:t>
            </a:r>
            <a:endParaRPr lang="en-US" altLang="zh-CN" dirty="0">
              <a:latin typeface="宋体" charset="-122"/>
            </a:endParaRPr>
          </a:p>
          <a:p>
            <a:pPr>
              <a:lnSpc>
                <a:spcPct val="90000"/>
              </a:lnSpc>
              <a:buFont typeface="Monotype Sorts" pitchFamily="2" charset="2"/>
              <a:buNone/>
            </a:pPr>
            <a:r>
              <a:rPr lang="en-US" altLang="zh-CN" dirty="0">
                <a:latin typeface="宋体" charset="-122"/>
              </a:rPr>
              <a:t>  </a:t>
            </a:r>
            <a:endParaRPr lang="zh-CN" altLang="en-US" dirty="0">
              <a:latin typeface="宋体" charset="-122"/>
            </a:endParaRPr>
          </a:p>
          <a:p>
            <a:pPr>
              <a:lnSpc>
                <a:spcPct val="90000"/>
              </a:lnSpc>
            </a:pPr>
            <a:endParaRPr lang="zh-CN" altLang="en-US" i="1" dirty="0">
              <a:latin typeface="宋体" charset="-122"/>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zh-CN" altLang="en-US" dirty="0"/>
              <a:t>词法分析程序的任务</a:t>
            </a:r>
          </a:p>
        </p:txBody>
      </p:sp>
      <p:sp>
        <p:nvSpPr>
          <p:cNvPr id="138243" name="Rectangle 3"/>
          <p:cNvSpPr>
            <a:spLocks noGrp="1" noChangeArrowheads="1"/>
          </p:cNvSpPr>
          <p:nvPr>
            <p:ph idx="1"/>
          </p:nvPr>
        </p:nvSpPr>
        <p:spPr/>
        <p:txBody>
          <a:bodyPr/>
          <a:lstStyle/>
          <a:p>
            <a:pPr>
              <a:buFont typeface="Monotype Sorts" pitchFamily="2" charset="2"/>
              <a:buNone/>
            </a:pPr>
            <a:r>
              <a:rPr lang="zh-CN" altLang="en-US" dirty="0"/>
              <a:t>词法分析程序的主要任务：</a:t>
            </a:r>
          </a:p>
          <a:p>
            <a:pPr lvl="1"/>
            <a:r>
              <a:rPr lang="zh-CN" altLang="en-US" sz="3200" dirty="0"/>
              <a:t>读源程序，产生单词符号</a:t>
            </a:r>
          </a:p>
          <a:p>
            <a:pPr marL="447675" lvl="1" indent="-447675">
              <a:buNone/>
            </a:pPr>
            <a:r>
              <a:rPr lang="zh-CN" altLang="en-US" sz="3200" dirty="0"/>
              <a:t>词法分析程序的其他任务：</a:t>
            </a:r>
          </a:p>
          <a:p>
            <a:pPr lvl="1"/>
            <a:r>
              <a:rPr lang="zh-CN" altLang="en-US" sz="3200" dirty="0"/>
              <a:t>滤掉空格，跳过注释、换行符</a:t>
            </a:r>
          </a:p>
          <a:p>
            <a:pPr lvl="1"/>
            <a:r>
              <a:rPr lang="zh-CN" altLang="en-US" sz="3200" dirty="0"/>
              <a:t>追踪换行标志，复制出错源程序，</a:t>
            </a:r>
          </a:p>
          <a:p>
            <a:pPr lvl="1"/>
            <a:r>
              <a:rPr lang="zh-CN" altLang="en-US" sz="3200" dirty="0"/>
              <a:t>宏展开，……</a:t>
            </a:r>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2423592" y="1988840"/>
            <a:ext cx="7772400" cy="4032448"/>
          </a:xfrm>
        </p:spPr>
        <p:txBody>
          <a:bodyPr/>
          <a:lstStyle/>
          <a:p>
            <a:pPr>
              <a:buFont typeface="Monotype Sorts" pitchFamily="2" charset="2"/>
              <a:buNone/>
            </a:pPr>
            <a:r>
              <a:rPr lang="zh-CN" altLang="zh-CN" dirty="0">
                <a:latin typeface="宋体" charset="-122"/>
              </a:rPr>
              <a:t>4.为</a:t>
            </a:r>
            <a:r>
              <a:rPr lang="zh-CN" altLang="en-US" dirty="0">
                <a:latin typeface="宋体" charset="-122"/>
              </a:rPr>
              <a:t>∏</a:t>
            </a:r>
            <a:r>
              <a:rPr lang="en-US" altLang="zh-CN" baseline="-25000" dirty="0">
                <a:latin typeface="宋体" charset="-122"/>
              </a:rPr>
              <a:t>final</a:t>
            </a:r>
            <a:r>
              <a:rPr lang="zh-CN" altLang="en-US" dirty="0">
                <a:latin typeface="宋体" charset="-122"/>
              </a:rPr>
              <a:t>中的每一组选一代表，这些代表构成</a:t>
            </a:r>
            <a:r>
              <a:rPr lang="en-US" altLang="zh-CN" dirty="0"/>
              <a:t>M’</a:t>
            </a:r>
            <a:r>
              <a:rPr lang="zh-CN" altLang="en-US" dirty="0"/>
              <a:t>的状态。</a:t>
            </a:r>
            <a:endParaRPr lang="en-US" altLang="zh-CN" dirty="0"/>
          </a:p>
          <a:p>
            <a:pPr>
              <a:buFont typeface="Monotype Sorts" pitchFamily="2" charset="2"/>
              <a:buNone/>
            </a:pPr>
            <a:r>
              <a:rPr lang="en-US" altLang="zh-CN" dirty="0"/>
              <a:t>   </a:t>
            </a:r>
            <a:r>
              <a:rPr lang="zh-CN" altLang="en-US" dirty="0"/>
              <a:t>若</a:t>
            </a:r>
            <a:r>
              <a:rPr lang="en-US" altLang="zh-CN" dirty="0"/>
              <a:t>k</a:t>
            </a:r>
            <a:r>
              <a:rPr lang="zh-CN" altLang="en-US" dirty="0"/>
              <a:t>是</a:t>
            </a:r>
            <a:r>
              <a:rPr lang="zh-CN" altLang="en-US" dirty="0">
                <a:latin typeface="宋体" charset="-122"/>
              </a:rPr>
              <a:t>一代表，且</a:t>
            </a:r>
            <a:r>
              <a:rPr lang="en-US" altLang="en-US" dirty="0">
                <a:latin typeface="宋体" charset="-122"/>
              </a:rPr>
              <a:t>f(</a:t>
            </a:r>
            <a:r>
              <a:rPr lang="en-US" altLang="en-US" dirty="0" err="1">
                <a:latin typeface="宋体" charset="-122"/>
              </a:rPr>
              <a:t>k,a</a:t>
            </a:r>
            <a:r>
              <a:rPr lang="en-US" altLang="en-US" dirty="0">
                <a:latin typeface="宋体" charset="-122"/>
              </a:rPr>
              <a:t>)=t,</a:t>
            </a:r>
            <a:r>
              <a:rPr lang="zh-CN" altLang="en-US" dirty="0">
                <a:latin typeface="宋体" charset="-122"/>
              </a:rPr>
              <a:t>令</a:t>
            </a:r>
            <a:r>
              <a:rPr lang="en-US" altLang="en-US" dirty="0">
                <a:latin typeface="宋体" charset="-122"/>
              </a:rPr>
              <a:t>r</a:t>
            </a:r>
            <a:r>
              <a:rPr lang="zh-CN" altLang="en-US" dirty="0"/>
              <a:t>是</a:t>
            </a:r>
            <a:r>
              <a:rPr lang="en-US" altLang="en-US" dirty="0">
                <a:latin typeface="宋体" charset="-122"/>
              </a:rPr>
              <a:t>t</a:t>
            </a:r>
            <a:r>
              <a:rPr lang="zh-CN" altLang="zh-CN" dirty="0">
                <a:latin typeface="宋体" charset="-122"/>
              </a:rPr>
              <a:t>组的</a:t>
            </a:r>
            <a:r>
              <a:rPr lang="zh-CN" altLang="en-US" dirty="0">
                <a:latin typeface="宋体" charset="-122"/>
              </a:rPr>
              <a:t>代表，则</a:t>
            </a:r>
            <a:r>
              <a:rPr lang="en-US" altLang="zh-CN" dirty="0"/>
              <a:t>M’</a:t>
            </a:r>
            <a:r>
              <a:rPr lang="zh-CN" altLang="en-US" dirty="0"/>
              <a:t>中有一转换</a:t>
            </a:r>
            <a:r>
              <a:rPr lang="en-US" altLang="zh-CN" dirty="0"/>
              <a:t>f’</a:t>
            </a:r>
            <a:r>
              <a:rPr lang="en-US" altLang="en-US" dirty="0">
                <a:latin typeface="宋体" charset="-122"/>
              </a:rPr>
              <a:t>(</a:t>
            </a:r>
            <a:r>
              <a:rPr lang="en-US" altLang="en-US" dirty="0" err="1">
                <a:latin typeface="宋体" charset="-122"/>
              </a:rPr>
              <a:t>k,a</a:t>
            </a:r>
            <a:r>
              <a:rPr lang="en-US" altLang="en-US" dirty="0">
                <a:latin typeface="宋体" charset="-122"/>
              </a:rPr>
              <a:t>)=r</a:t>
            </a:r>
            <a:r>
              <a:rPr lang="zh-CN" altLang="zh-CN" dirty="0">
                <a:latin typeface="宋体" charset="-122"/>
              </a:rPr>
              <a:t> </a:t>
            </a:r>
            <a:endParaRPr lang="en-US" altLang="zh-CN" dirty="0">
              <a:latin typeface="宋体" charset="-122"/>
            </a:endParaRPr>
          </a:p>
          <a:p>
            <a:pPr>
              <a:buFont typeface="Monotype Sorts" pitchFamily="2" charset="2"/>
              <a:buNone/>
            </a:pPr>
            <a:r>
              <a:rPr lang="en-US" altLang="zh-CN" dirty="0">
                <a:latin typeface="宋体" charset="-122"/>
              </a:rPr>
              <a:t>  M</a:t>
            </a:r>
            <a:r>
              <a:rPr lang="en-US" altLang="zh-CN" dirty="0">
                <a:latin typeface="Times New Roman"/>
              </a:rPr>
              <a:t>’</a:t>
            </a:r>
            <a:r>
              <a:rPr lang="en-US" altLang="zh-CN" dirty="0">
                <a:latin typeface="宋体" charset="-122"/>
              </a:rPr>
              <a:t> </a:t>
            </a:r>
            <a:r>
              <a:rPr lang="zh-CN" altLang="en-US" dirty="0">
                <a:latin typeface="宋体" charset="-122"/>
              </a:rPr>
              <a:t>的开始状态是含有</a:t>
            </a:r>
            <a:r>
              <a:rPr lang="en-US" altLang="zh-CN" dirty="0">
                <a:latin typeface="宋体" charset="-122"/>
              </a:rPr>
              <a:t>S</a:t>
            </a:r>
            <a:r>
              <a:rPr lang="en-US" altLang="zh-CN" i="1" baseline="-25000" dirty="0">
                <a:latin typeface="宋体" charset="-122"/>
              </a:rPr>
              <a:t>0</a:t>
            </a:r>
            <a:r>
              <a:rPr lang="zh-CN" altLang="en-US" dirty="0">
                <a:latin typeface="宋体" charset="-122"/>
              </a:rPr>
              <a:t>的那组的代表  </a:t>
            </a:r>
            <a:endParaRPr lang="en-US" altLang="zh-CN" dirty="0">
              <a:latin typeface="宋体" charset="-122"/>
            </a:endParaRPr>
          </a:p>
          <a:p>
            <a:pPr>
              <a:buFont typeface="Monotype Sorts" pitchFamily="2" charset="2"/>
              <a:buNone/>
            </a:pPr>
            <a:r>
              <a:rPr lang="en-US" altLang="zh-CN" dirty="0">
                <a:latin typeface="宋体" charset="-122"/>
              </a:rPr>
              <a:t>  M</a:t>
            </a:r>
            <a:r>
              <a:rPr lang="en-US" altLang="zh-CN" dirty="0">
                <a:latin typeface="Times New Roman"/>
              </a:rPr>
              <a:t>’</a:t>
            </a:r>
            <a:r>
              <a:rPr lang="en-US" altLang="zh-CN" dirty="0">
                <a:latin typeface="宋体" charset="-122"/>
              </a:rPr>
              <a:t> </a:t>
            </a:r>
            <a:r>
              <a:rPr lang="zh-CN" altLang="en-US" dirty="0">
                <a:latin typeface="宋体" charset="-122"/>
              </a:rPr>
              <a:t>的终态是含有</a:t>
            </a:r>
            <a:r>
              <a:rPr lang="en-US" altLang="zh-CN" dirty="0">
                <a:latin typeface="宋体" charset="-122"/>
              </a:rPr>
              <a:t>F</a:t>
            </a:r>
            <a:r>
              <a:rPr lang="zh-CN" altLang="en-US" dirty="0">
                <a:latin typeface="宋体" charset="-122"/>
              </a:rPr>
              <a:t>的那组的代表       </a:t>
            </a:r>
          </a:p>
          <a:p>
            <a:pPr>
              <a:buFont typeface="Monotype Sorts" pitchFamily="2" charset="2"/>
              <a:buNone/>
            </a:pPr>
            <a:r>
              <a:rPr lang="zh-CN" altLang="en-US" dirty="0">
                <a:latin typeface="宋体" charset="-122"/>
              </a:rPr>
              <a:t>5.去掉</a:t>
            </a:r>
            <a:r>
              <a:rPr lang="en-US" altLang="zh-CN" dirty="0">
                <a:latin typeface="宋体" charset="-122"/>
              </a:rPr>
              <a:t>M</a:t>
            </a:r>
            <a:r>
              <a:rPr lang="en-US" altLang="zh-CN" dirty="0">
                <a:latin typeface="Times New Roman"/>
              </a:rPr>
              <a:t>’</a:t>
            </a:r>
            <a:r>
              <a:rPr lang="zh-CN" altLang="en-US" dirty="0">
                <a:latin typeface="宋体" charset="-122"/>
              </a:rPr>
              <a:t>中的死状态</a:t>
            </a:r>
            <a:endParaRPr lang="zh-CN" altLang="zh-CN" dirty="0">
              <a:latin typeface="宋体" charset="-122"/>
            </a:endParaRP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2590800" y="764704"/>
            <a:ext cx="7696200" cy="1008112"/>
          </a:xfrm>
        </p:spPr>
        <p:txBody>
          <a:bodyPr/>
          <a:lstStyle/>
          <a:p>
            <a:r>
              <a:rPr lang="zh-CN" altLang="en-US" sz="3200" dirty="0">
                <a:latin typeface="宋体" charset="-122"/>
                <a:sym typeface="Symbol" pitchFamily="18" charset="2"/>
              </a:rPr>
              <a:t>过程</a:t>
            </a:r>
            <a:r>
              <a:rPr lang="en-US" altLang="zh-CN" sz="3200" dirty="0">
                <a:latin typeface="宋体" charset="-122"/>
                <a:sym typeface="Symbol" pitchFamily="18" charset="2"/>
              </a:rPr>
              <a:t>PP </a:t>
            </a:r>
            <a:r>
              <a:rPr lang="en-US" altLang="zh-CN" sz="3200" dirty="0"/>
              <a:t>:  </a:t>
            </a:r>
            <a:r>
              <a:rPr lang="zh-CN" altLang="en-US" sz="3200" dirty="0"/>
              <a:t>构造</a:t>
            </a:r>
            <a:r>
              <a:rPr lang="en-US" altLang="zh-CN" sz="3200" dirty="0">
                <a:latin typeface="宋体" charset="-122"/>
              </a:rPr>
              <a:t>∏</a:t>
            </a:r>
            <a:r>
              <a:rPr lang="en-US" altLang="zh-CN" sz="3200" baseline="-25000" dirty="0">
                <a:latin typeface="宋体" charset="-122"/>
              </a:rPr>
              <a:t>new</a:t>
            </a:r>
          </a:p>
        </p:txBody>
      </p:sp>
      <p:sp>
        <p:nvSpPr>
          <p:cNvPr id="218115" name="Rectangle 3"/>
          <p:cNvSpPr>
            <a:spLocks noGrp="1" noChangeArrowheads="1"/>
          </p:cNvSpPr>
          <p:nvPr>
            <p:ph type="body" idx="1"/>
          </p:nvPr>
        </p:nvSpPr>
        <p:spPr>
          <a:xfrm>
            <a:off x="2351584" y="1988270"/>
            <a:ext cx="7772400" cy="4255368"/>
          </a:xfrm>
        </p:spPr>
        <p:txBody>
          <a:bodyPr/>
          <a:lstStyle/>
          <a:p>
            <a:pPr lvl="1" indent="-742950" algn="just">
              <a:lnSpc>
                <a:spcPct val="90000"/>
              </a:lnSpc>
              <a:buNone/>
            </a:pPr>
            <a:r>
              <a:rPr lang="en-US" altLang="zh-CN" b="1" dirty="0">
                <a:latin typeface="Letter Gothic" pitchFamily="49" charset="0"/>
              </a:rPr>
              <a:t>For</a:t>
            </a:r>
            <a:r>
              <a:rPr lang="en-US" altLang="zh-CN" dirty="0">
                <a:latin typeface="Letter Gothic" pitchFamily="49" charset="0"/>
              </a:rPr>
              <a:t> ∏</a:t>
            </a:r>
            <a:r>
              <a:rPr lang="zh-CN" altLang="en-US" dirty="0">
                <a:latin typeface="Letter Gothic" pitchFamily="49" charset="0"/>
              </a:rPr>
              <a:t>中每个组</a:t>
            </a:r>
            <a:r>
              <a:rPr lang="en-US" altLang="zh-CN" dirty="0">
                <a:latin typeface="Letter Gothic" pitchFamily="49" charset="0"/>
              </a:rPr>
              <a:t>G </a:t>
            </a:r>
            <a:r>
              <a:rPr lang="en-US" altLang="zh-CN" b="1" dirty="0">
                <a:latin typeface="Letter Gothic" pitchFamily="49" charset="0"/>
              </a:rPr>
              <a:t>do</a:t>
            </a:r>
          </a:p>
          <a:p>
            <a:pPr lvl="1" indent="-474663" algn="just">
              <a:lnSpc>
                <a:spcPct val="90000"/>
              </a:lnSpc>
              <a:buNone/>
            </a:pPr>
            <a:r>
              <a:rPr lang="en-US" altLang="zh-CN" b="1" dirty="0">
                <a:latin typeface="Letter Gothic" pitchFamily="49" charset="0"/>
              </a:rPr>
              <a:t> begin</a:t>
            </a:r>
            <a:r>
              <a:rPr lang="en-US" altLang="zh-CN" dirty="0">
                <a:latin typeface="Letter Gothic" pitchFamily="49" charset="0"/>
              </a:rPr>
              <a:t> </a:t>
            </a:r>
          </a:p>
          <a:p>
            <a:pPr lvl="1" algn="just">
              <a:lnSpc>
                <a:spcPct val="90000"/>
              </a:lnSpc>
              <a:buNone/>
            </a:pPr>
            <a:r>
              <a:rPr lang="en-US" altLang="zh-CN" dirty="0">
                <a:latin typeface="Letter Gothic" pitchFamily="49" charset="0"/>
              </a:rPr>
              <a:t>1.</a:t>
            </a:r>
            <a:r>
              <a:rPr lang="zh-CN" altLang="en-US" dirty="0">
                <a:latin typeface="Letter Gothic" pitchFamily="49" charset="0"/>
              </a:rPr>
              <a:t>将</a:t>
            </a:r>
            <a:r>
              <a:rPr lang="en-US" altLang="zh-CN" dirty="0">
                <a:latin typeface="Letter Gothic" pitchFamily="49" charset="0"/>
              </a:rPr>
              <a:t>G</a:t>
            </a:r>
            <a:r>
              <a:rPr lang="zh-CN" altLang="en-US" dirty="0">
                <a:latin typeface="Letter Gothic" pitchFamily="49" charset="0"/>
              </a:rPr>
              <a:t>中状态</a:t>
            </a:r>
            <a:r>
              <a:rPr lang="en-US" altLang="zh-CN" dirty="0">
                <a:latin typeface="Letter Gothic" pitchFamily="49" charset="0"/>
              </a:rPr>
              <a:t>s</a:t>
            </a:r>
            <a:r>
              <a:rPr lang="zh-CN" altLang="en-US" dirty="0">
                <a:latin typeface="Letter Gothic" pitchFamily="49" charset="0"/>
              </a:rPr>
              <a:t>和</a:t>
            </a:r>
            <a:r>
              <a:rPr lang="en-US" altLang="zh-CN" dirty="0">
                <a:latin typeface="Letter Gothic" pitchFamily="49" charset="0"/>
              </a:rPr>
              <a:t>t</a:t>
            </a:r>
            <a:r>
              <a:rPr lang="zh-CN" altLang="en-US" dirty="0">
                <a:latin typeface="Letter Gothic" pitchFamily="49" charset="0"/>
              </a:rPr>
              <a:t>划分到同一个子集中当且仅当对所有的输入符号</a:t>
            </a:r>
            <a:r>
              <a:rPr lang="en-US" altLang="zh-CN" dirty="0">
                <a:latin typeface="Letter Gothic" pitchFamily="49" charset="0"/>
              </a:rPr>
              <a:t>a</a:t>
            </a:r>
            <a:r>
              <a:rPr lang="zh-CN" altLang="en-US" dirty="0">
                <a:latin typeface="Letter Gothic" pitchFamily="49" charset="0"/>
              </a:rPr>
              <a:t>，状态</a:t>
            </a:r>
            <a:r>
              <a:rPr lang="en-US" altLang="zh-CN" dirty="0">
                <a:latin typeface="Letter Gothic" pitchFamily="49" charset="0"/>
              </a:rPr>
              <a:t>s</a:t>
            </a:r>
            <a:r>
              <a:rPr lang="zh-CN" altLang="en-US" dirty="0">
                <a:latin typeface="Letter Gothic" pitchFamily="49" charset="0"/>
              </a:rPr>
              <a:t>和</a:t>
            </a:r>
            <a:r>
              <a:rPr lang="en-US" altLang="zh-CN" dirty="0">
                <a:latin typeface="Letter Gothic" pitchFamily="49" charset="0"/>
              </a:rPr>
              <a:t>t</a:t>
            </a:r>
            <a:r>
              <a:rPr lang="zh-CN" altLang="en-US" dirty="0">
                <a:latin typeface="Letter Gothic" pitchFamily="49" charset="0"/>
              </a:rPr>
              <a:t>都转换到</a:t>
            </a:r>
            <a:r>
              <a:rPr lang="en-US" altLang="zh-CN" dirty="0">
                <a:latin typeface="Letter Gothic" pitchFamily="49" charset="0"/>
              </a:rPr>
              <a:t>∏</a:t>
            </a:r>
            <a:r>
              <a:rPr lang="zh-CN" altLang="en-US" dirty="0">
                <a:latin typeface="Letter Gothic" pitchFamily="49" charset="0"/>
              </a:rPr>
              <a:t>中相同的组中，否则，将状态</a:t>
            </a:r>
            <a:r>
              <a:rPr lang="en-US" altLang="zh-CN" dirty="0">
                <a:latin typeface="Letter Gothic" pitchFamily="49" charset="0"/>
              </a:rPr>
              <a:t>s</a:t>
            </a:r>
            <a:r>
              <a:rPr lang="zh-CN" altLang="en-US" dirty="0">
                <a:latin typeface="Letter Gothic" pitchFamily="49" charset="0"/>
              </a:rPr>
              <a:t>和</a:t>
            </a:r>
            <a:r>
              <a:rPr lang="en-US" altLang="zh-CN" dirty="0">
                <a:latin typeface="Letter Gothic" pitchFamily="49" charset="0"/>
              </a:rPr>
              <a:t>t</a:t>
            </a:r>
            <a:r>
              <a:rPr lang="zh-CN" altLang="en-US" dirty="0">
                <a:latin typeface="Letter Gothic" pitchFamily="49" charset="0"/>
              </a:rPr>
              <a:t>划分到两个不同的子集中；</a:t>
            </a:r>
            <a:r>
              <a:rPr lang="en-US" altLang="zh-CN" dirty="0">
                <a:latin typeface="Letter Gothic" pitchFamily="49" charset="0"/>
              </a:rPr>
              <a:t>/*</a:t>
            </a:r>
            <a:r>
              <a:rPr lang="zh-CN" altLang="en-US" dirty="0">
                <a:latin typeface="Letter Gothic" pitchFamily="49" charset="0"/>
              </a:rPr>
              <a:t>最坏情况下，一个状态就在它本身的子组中*</a:t>
            </a:r>
            <a:r>
              <a:rPr lang="en-US" altLang="zh-CN" dirty="0">
                <a:latin typeface="Letter Gothic" pitchFamily="49" charset="0"/>
              </a:rPr>
              <a:t>/  </a:t>
            </a:r>
          </a:p>
          <a:p>
            <a:pPr lvl="1" algn="just">
              <a:lnSpc>
                <a:spcPct val="90000"/>
              </a:lnSpc>
              <a:buNone/>
            </a:pPr>
            <a:endParaRPr lang="en-US" altLang="zh-CN" dirty="0">
              <a:latin typeface="Letter Gothic" pitchFamily="49" charset="0"/>
            </a:endParaRPr>
          </a:p>
          <a:p>
            <a:pPr lvl="1" algn="just">
              <a:lnSpc>
                <a:spcPct val="90000"/>
              </a:lnSpc>
              <a:buNone/>
            </a:pPr>
            <a:r>
              <a:rPr lang="en-US" altLang="zh-CN" dirty="0">
                <a:latin typeface="Letter Gothic" pitchFamily="49" charset="0"/>
              </a:rPr>
              <a:t>2. </a:t>
            </a:r>
            <a:r>
              <a:rPr lang="zh-CN" altLang="en-US" dirty="0">
                <a:latin typeface="Letter Gothic" pitchFamily="49" charset="0"/>
              </a:rPr>
              <a:t>将所有子组形成的集合替代</a:t>
            </a:r>
            <a:r>
              <a:rPr lang="en-US" altLang="zh-CN" dirty="0">
                <a:latin typeface="Letter Gothic" pitchFamily="49" charset="0"/>
              </a:rPr>
              <a:t>G</a:t>
            </a:r>
            <a:r>
              <a:rPr lang="zh-CN" altLang="en-US" dirty="0">
                <a:latin typeface="Letter Gothic" pitchFamily="49" charset="0"/>
              </a:rPr>
              <a:t>，得到</a:t>
            </a:r>
            <a:r>
              <a:rPr lang="en-US" altLang="zh-CN" dirty="0">
                <a:latin typeface="Letter Gothic" pitchFamily="49" charset="0"/>
              </a:rPr>
              <a:t>∏</a:t>
            </a:r>
            <a:r>
              <a:rPr lang="en-US" altLang="zh-CN" baseline="-25000" dirty="0">
                <a:latin typeface="Letter Gothic" pitchFamily="49" charset="0"/>
              </a:rPr>
              <a:t>new</a:t>
            </a:r>
            <a:r>
              <a:rPr lang="en-US" altLang="zh-CN" dirty="0">
                <a:latin typeface="Letter Gothic" pitchFamily="49" charset="0"/>
              </a:rPr>
              <a:t>     </a:t>
            </a:r>
          </a:p>
          <a:p>
            <a:pPr lvl="1" algn="just">
              <a:lnSpc>
                <a:spcPct val="90000"/>
              </a:lnSpc>
              <a:buNone/>
            </a:pPr>
            <a:r>
              <a:rPr lang="en-US" altLang="zh-CN" b="1" dirty="0">
                <a:latin typeface="Letter Gothic" pitchFamily="49" charset="0"/>
              </a:rPr>
              <a:t>end</a:t>
            </a:r>
            <a:r>
              <a:rPr lang="en-US" altLang="zh-CN" dirty="0">
                <a:latin typeface="Letter Gothic" pitchFamily="49" charset="0"/>
              </a:rPr>
              <a:t>	</a:t>
            </a:r>
            <a:r>
              <a:rPr lang="en-US" altLang="zh-CN" sz="2400" dirty="0">
                <a:latin typeface="Letter Gothic" pitchFamily="49" charset="0"/>
              </a:rPr>
              <a:t>					 </a:t>
            </a:r>
            <a:endParaRPr lang="zh-CN" altLang="en-US" sz="2400" dirty="0">
              <a:latin typeface="Letter Gothic" pitchFamily="49" charset="0"/>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2438400" y="1916832"/>
            <a:ext cx="7848600" cy="4536504"/>
          </a:xfrm>
        </p:spPr>
        <p:txBody>
          <a:bodyPr/>
          <a:lstStyle/>
          <a:p>
            <a:pPr>
              <a:buFont typeface="Monotype Sorts" pitchFamily="2" charset="2"/>
              <a:buNone/>
            </a:pPr>
            <a:r>
              <a:rPr lang="zh-CN" altLang="zh-CN" dirty="0">
                <a:latin typeface="宋体" charset="-122"/>
              </a:rPr>
              <a:t>∏0:{</a:t>
            </a:r>
            <a:r>
              <a:rPr lang="en-US" altLang="zh-CN" dirty="0">
                <a:latin typeface="宋体" charset="-122"/>
              </a:rPr>
              <a:t>S,A,B}                      {C,D,E,F}</a:t>
            </a:r>
          </a:p>
          <a:p>
            <a:pPr>
              <a:buFont typeface="Monotype Sorts" pitchFamily="2" charset="2"/>
              <a:buNone/>
            </a:pPr>
            <a:r>
              <a:rPr lang="en-US" altLang="zh-CN" dirty="0">
                <a:latin typeface="宋体" charset="-122"/>
              </a:rPr>
              <a:t>∏1:{S,A,B}                                                                                                    				             		      	       	                                                      </a:t>
            </a:r>
          </a:p>
          <a:p>
            <a:pPr>
              <a:buFont typeface="Monotype Sorts" pitchFamily="2" charset="2"/>
              <a:buNone/>
            </a:pPr>
            <a:r>
              <a:rPr lang="en-US" altLang="zh-CN" dirty="0">
                <a:latin typeface="宋体" charset="-122"/>
              </a:rPr>
              <a:t>∏2:                                    </a:t>
            </a:r>
          </a:p>
        </p:txBody>
      </p:sp>
      <p:grpSp>
        <p:nvGrpSpPr>
          <p:cNvPr id="2" name="Group 4"/>
          <p:cNvGrpSpPr>
            <a:grpSpLocks/>
          </p:cNvGrpSpPr>
          <p:nvPr/>
        </p:nvGrpSpPr>
        <p:grpSpPr bwMode="auto">
          <a:xfrm>
            <a:off x="5791202" y="1827213"/>
            <a:ext cx="4216401" cy="2168526"/>
            <a:chOff x="2688" y="1151"/>
            <a:chExt cx="2656" cy="1366"/>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1" y="161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8993" name="Text Box 33"/>
            <p:cNvSpPr txBox="1">
              <a:spLocks noChangeArrowheads="1"/>
            </p:cNvSpPr>
            <p:nvPr/>
          </p:nvSpPr>
          <p:spPr bwMode="auto">
            <a:xfrm>
              <a:off x="2830" y="1209"/>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4" name="Text Box 34"/>
            <p:cNvSpPr txBox="1">
              <a:spLocks noChangeArrowheads="1"/>
            </p:cNvSpPr>
            <p:nvPr/>
          </p:nvSpPr>
          <p:spPr bwMode="auto">
            <a:xfrm>
              <a:off x="3410" y="1586"/>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5" name="Text Box 35"/>
            <p:cNvSpPr txBox="1">
              <a:spLocks noChangeArrowheads="1"/>
            </p:cNvSpPr>
            <p:nvPr/>
          </p:nvSpPr>
          <p:spPr bwMode="auto">
            <a:xfrm>
              <a:off x="3713" y="115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6" name="Text Box 36"/>
            <p:cNvSpPr txBox="1">
              <a:spLocks noChangeArrowheads="1"/>
            </p:cNvSpPr>
            <p:nvPr/>
          </p:nvSpPr>
          <p:spPr bwMode="auto">
            <a:xfrm>
              <a:off x="4311" y="139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7" name="Text Box 37"/>
            <p:cNvSpPr txBox="1">
              <a:spLocks noChangeArrowheads="1"/>
            </p:cNvSpPr>
            <p:nvPr/>
          </p:nvSpPr>
          <p:spPr bwMode="auto">
            <a:xfrm>
              <a:off x="4816" y="1586"/>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8" name="Text Box 38"/>
            <p:cNvSpPr txBox="1">
              <a:spLocks noChangeArrowheads="1"/>
            </p:cNvSpPr>
            <p:nvPr/>
          </p:nvSpPr>
          <p:spPr bwMode="auto">
            <a:xfrm>
              <a:off x="4540" y="1993"/>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9" name="Text Box 39"/>
            <p:cNvSpPr txBox="1">
              <a:spLocks noChangeArrowheads="1"/>
            </p:cNvSpPr>
            <p:nvPr/>
          </p:nvSpPr>
          <p:spPr bwMode="auto">
            <a:xfrm>
              <a:off x="2913" y="196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0" name="Text Box 40"/>
            <p:cNvSpPr txBox="1">
              <a:spLocks noChangeArrowheads="1"/>
            </p:cNvSpPr>
            <p:nvPr/>
          </p:nvSpPr>
          <p:spPr bwMode="auto">
            <a:xfrm>
              <a:off x="3134" y="161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1" name="Text Box 41"/>
            <p:cNvSpPr txBox="1">
              <a:spLocks noChangeArrowheads="1"/>
            </p:cNvSpPr>
            <p:nvPr/>
          </p:nvSpPr>
          <p:spPr bwMode="auto">
            <a:xfrm>
              <a:off x="3741" y="2023"/>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2" name="Text Box 42"/>
            <p:cNvSpPr txBox="1">
              <a:spLocks noChangeArrowheads="1"/>
            </p:cNvSpPr>
            <p:nvPr/>
          </p:nvSpPr>
          <p:spPr bwMode="auto">
            <a:xfrm>
              <a:off x="4266" y="1727"/>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3" name="Text Box 43"/>
            <p:cNvSpPr txBox="1">
              <a:spLocks noChangeArrowheads="1"/>
            </p:cNvSpPr>
            <p:nvPr/>
          </p:nvSpPr>
          <p:spPr bwMode="auto">
            <a:xfrm>
              <a:off x="4485" y="1151"/>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4" name="Text Box 44"/>
            <p:cNvSpPr txBox="1">
              <a:spLocks noChangeArrowheads="1"/>
            </p:cNvSpPr>
            <p:nvPr/>
          </p:nvSpPr>
          <p:spPr bwMode="auto">
            <a:xfrm>
              <a:off x="4099" y="222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grpSp>
      <p:sp>
        <p:nvSpPr>
          <p:cNvPr id="169005" name="Line 45"/>
          <p:cNvSpPr>
            <a:spLocks noChangeShapeType="1"/>
          </p:cNvSpPr>
          <p:nvPr/>
        </p:nvSpPr>
        <p:spPr bwMode="auto">
          <a:xfrm flipV="1">
            <a:off x="3962400" y="3505200"/>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169006" name="Rectangle 46"/>
          <p:cNvSpPr>
            <a:spLocks noChangeArrowheads="1"/>
          </p:cNvSpPr>
          <p:nvPr/>
        </p:nvSpPr>
        <p:spPr bwMode="auto">
          <a:xfrm>
            <a:off x="3720059" y="3579169"/>
            <a:ext cx="346570" cy="461665"/>
          </a:xfrm>
          <a:prstGeom prst="rect">
            <a:avLst/>
          </a:prstGeom>
          <a:noFill/>
          <a:ln w="9525">
            <a:noFill/>
            <a:miter lim="800000"/>
            <a:headEnd/>
            <a:tailEnd/>
          </a:ln>
          <a:effectLst/>
        </p:spPr>
        <p:txBody>
          <a:bodyPr wrap="none" anchor="ctr">
            <a:spAutoFit/>
          </a:bodyPr>
          <a:lstStyle/>
          <a:p>
            <a:pPr algn="ctr"/>
            <a:r>
              <a:rPr lang="en-US" altLang="zh-CN" sz="2400"/>
              <a:t>a</a:t>
            </a:r>
          </a:p>
        </p:txBody>
      </p:sp>
      <p:sp>
        <p:nvSpPr>
          <p:cNvPr id="169008" name="Rectangle 48"/>
          <p:cNvSpPr>
            <a:spLocks noChangeArrowheads="1"/>
          </p:cNvSpPr>
          <p:nvPr/>
        </p:nvSpPr>
        <p:spPr bwMode="auto">
          <a:xfrm>
            <a:off x="4419600" y="3962400"/>
            <a:ext cx="336550" cy="457200"/>
          </a:xfrm>
          <a:prstGeom prst="rect">
            <a:avLst/>
          </a:prstGeom>
          <a:noFill/>
          <a:ln w="9525">
            <a:noFill/>
            <a:miter lim="800000"/>
            <a:headEnd/>
            <a:tailEnd/>
          </a:ln>
          <a:effectLst/>
        </p:spPr>
        <p:txBody>
          <a:bodyPr anchor="ctr">
            <a:spAutoFit/>
          </a:bodyPr>
          <a:lstStyle/>
          <a:p>
            <a:pPr algn="ctr" eaLnBrk="1" hangingPunct="1"/>
            <a:r>
              <a:rPr lang="zh-CN" altLang="zh-CN" sz="2400">
                <a:latin typeface="宋体" charset="-122"/>
              </a:rPr>
              <a:t>}</a:t>
            </a:r>
            <a:endParaRPr lang="zh-CN" altLang="en-US" sz="2400">
              <a:latin typeface="宋体" charset="-122"/>
            </a:endParaRPr>
          </a:p>
        </p:txBody>
      </p:sp>
      <p:sp>
        <p:nvSpPr>
          <p:cNvPr id="169009" name="Rectangle 49"/>
          <p:cNvSpPr>
            <a:spLocks noChangeArrowheads="1"/>
          </p:cNvSpPr>
          <p:nvPr/>
        </p:nvSpPr>
        <p:spPr bwMode="auto">
          <a:xfrm>
            <a:off x="3886200" y="3962400"/>
            <a:ext cx="336550" cy="457200"/>
          </a:xfrm>
          <a:prstGeom prst="rect">
            <a:avLst/>
          </a:prstGeom>
          <a:noFill/>
          <a:ln w="9525">
            <a:noFill/>
            <a:miter lim="800000"/>
            <a:headEnd/>
            <a:tailEnd/>
          </a:ln>
          <a:effectLst/>
        </p:spPr>
        <p:txBody>
          <a:bodyPr wrap="none" anchor="ctr">
            <a:spAutoFit/>
          </a:bodyPr>
          <a:lstStyle/>
          <a:p>
            <a:pPr algn="ctr" eaLnBrk="1" hangingPunct="1"/>
            <a:r>
              <a:rPr lang="zh-CN" altLang="zh-CN" sz="2400">
                <a:latin typeface="宋体" charset="-122"/>
              </a:rPr>
              <a:t>{</a:t>
            </a:r>
            <a:endParaRPr lang="zh-CN" altLang="en-US" sz="2400">
              <a:latin typeface="宋体" charset="-122"/>
            </a:endParaRPr>
          </a:p>
        </p:txBody>
      </p:sp>
      <p:sp>
        <p:nvSpPr>
          <p:cNvPr id="169010" name="Rectangle 50"/>
          <p:cNvSpPr>
            <a:spLocks noChangeArrowheads="1"/>
          </p:cNvSpPr>
          <p:nvPr/>
        </p:nvSpPr>
        <p:spPr bwMode="auto">
          <a:xfrm>
            <a:off x="3657600" y="3962400"/>
            <a:ext cx="228600" cy="457200"/>
          </a:xfrm>
          <a:prstGeom prst="rect">
            <a:avLst/>
          </a:prstGeom>
          <a:noFill/>
          <a:ln w="9525">
            <a:noFill/>
            <a:miter lim="800000"/>
            <a:headEnd/>
            <a:tailEnd/>
          </a:ln>
          <a:effectLst/>
        </p:spPr>
        <p:txBody>
          <a:bodyPr anchor="ctr">
            <a:spAutoFit/>
          </a:bodyPr>
          <a:lstStyle/>
          <a:p>
            <a:pPr algn="ctr" eaLnBrk="1" hangingPunct="1"/>
            <a:r>
              <a:rPr lang="zh-CN" altLang="zh-CN" sz="2400">
                <a:latin typeface="宋体" charset="-122"/>
              </a:rPr>
              <a:t>}</a:t>
            </a:r>
            <a:endParaRPr lang="zh-CN" altLang="en-US" sz="2400">
              <a:latin typeface="宋体" charset="-122"/>
            </a:endParaRPr>
          </a:p>
        </p:txBody>
      </p:sp>
      <p:sp>
        <p:nvSpPr>
          <p:cNvPr id="169011" name="Rectangle 51"/>
          <p:cNvSpPr>
            <a:spLocks noChangeArrowheads="1"/>
          </p:cNvSpPr>
          <p:nvPr/>
        </p:nvSpPr>
        <p:spPr bwMode="auto">
          <a:xfrm>
            <a:off x="3143672" y="3938588"/>
            <a:ext cx="818728"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a:latin typeface="宋体" charset="-122"/>
              </a:rPr>
              <a:t>{A</a:t>
            </a:r>
            <a:endParaRPr lang="zh-CN" altLang="en-US" sz="2400" dirty="0">
              <a:latin typeface="宋体" charset="-122"/>
            </a:endParaRPr>
          </a:p>
        </p:txBody>
      </p:sp>
      <p:sp>
        <p:nvSpPr>
          <p:cNvPr id="169012" name="Rectangle 52"/>
          <p:cNvSpPr>
            <a:spLocks noChangeArrowheads="1"/>
          </p:cNvSpPr>
          <p:nvPr/>
        </p:nvSpPr>
        <p:spPr bwMode="auto">
          <a:xfrm>
            <a:off x="3863752" y="3922069"/>
            <a:ext cx="511398" cy="461665"/>
          </a:xfrm>
          <a:prstGeom prst="rect">
            <a:avLst/>
          </a:prstGeom>
          <a:noFill/>
          <a:ln w="9525">
            <a:noFill/>
            <a:miter lim="800000"/>
            <a:headEnd/>
            <a:tailEnd/>
          </a:ln>
          <a:effectLst/>
        </p:spPr>
        <p:txBody>
          <a:bodyPr wrap="square" anchor="ctr">
            <a:spAutoFit/>
          </a:bodyPr>
          <a:lstStyle/>
          <a:p>
            <a:pPr algn="ctr" eaLnBrk="1" hangingPunct="1"/>
            <a:r>
              <a:rPr lang="en-US" altLang="zh-CN" sz="2400" dirty="0">
                <a:latin typeface="宋体" charset="-122"/>
              </a:rPr>
              <a:t> S,</a:t>
            </a:r>
            <a:endParaRPr lang="zh-CN" altLang="en-US" sz="2400" dirty="0">
              <a:latin typeface="宋体" charset="-122"/>
            </a:endParaRPr>
          </a:p>
        </p:txBody>
      </p:sp>
      <p:sp>
        <p:nvSpPr>
          <p:cNvPr id="169013" name="Rectangle 53"/>
          <p:cNvSpPr>
            <a:spLocks noChangeArrowheads="1"/>
          </p:cNvSpPr>
          <p:nvPr/>
        </p:nvSpPr>
        <p:spPr bwMode="auto">
          <a:xfrm>
            <a:off x="4267200" y="3962400"/>
            <a:ext cx="336550" cy="457200"/>
          </a:xfrm>
          <a:prstGeom prst="rect">
            <a:avLst/>
          </a:prstGeom>
          <a:noFill/>
          <a:ln w="9525">
            <a:noFill/>
            <a:miter lim="800000"/>
            <a:headEnd/>
            <a:tailEnd/>
          </a:ln>
          <a:effectLst/>
        </p:spPr>
        <p:txBody>
          <a:bodyPr wrap="none" anchor="ctr">
            <a:spAutoFit/>
          </a:bodyPr>
          <a:lstStyle/>
          <a:p>
            <a:pPr algn="ctr" eaLnBrk="1" hangingPunct="1"/>
            <a:r>
              <a:rPr lang="en-US" altLang="zh-CN" sz="2400">
                <a:latin typeface="宋体" charset="-122"/>
              </a:rPr>
              <a:t>B</a:t>
            </a:r>
            <a:endParaRPr lang="zh-CN" altLang="en-US" sz="2400">
              <a:latin typeface="宋体" charset="-122"/>
            </a:endParaRPr>
          </a:p>
        </p:txBody>
      </p:sp>
      <p:sp>
        <p:nvSpPr>
          <p:cNvPr id="169015" name="Rectangle 55"/>
          <p:cNvSpPr>
            <a:spLocks noChangeArrowheads="1"/>
          </p:cNvSpPr>
          <p:nvPr/>
        </p:nvSpPr>
        <p:spPr bwMode="auto">
          <a:xfrm>
            <a:off x="4430800" y="4506889"/>
            <a:ext cx="354585" cy="461665"/>
          </a:xfrm>
          <a:prstGeom prst="rect">
            <a:avLst/>
          </a:prstGeom>
          <a:noFill/>
          <a:ln w="9525">
            <a:noFill/>
            <a:miter lim="800000"/>
            <a:headEnd/>
            <a:tailEnd/>
          </a:ln>
          <a:effectLst/>
        </p:spPr>
        <p:txBody>
          <a:bodyPr wrap="none" anchor="ctr">
            <a:spAutoFit/>
          </a:bodyPr>
          <a:lstStyle/>
          <a:p>
            <a:pPr algn="ctr"/>
            <a:r>
              <a:rPr lang="en-US" altLang="zh-CN" sz="2400" dirty="0"/>
              <a:t>b</a:t>
            </a:r>
          </a:p>
        </p:txBody>
      </p:sp>
      <p:sp>
        <p:nvSpPr>
          <p:cNvPr id="169016" name="Line 56"/>
          <p:cNvSpPr>
            <a:spLocks noChangeShapeType="1"/>
          </p:cNvSpPr>
          <p:nvPr/>
        </p:nvSpPr>
        <p:spPr bwMode="auto">
          <a:xfrm flipH="1" flipV="1">
            <a:off x="4223792" y="4365104"/>
            <a:ext cx="304800" cy="838200"/>
          </a:xfrm>
          <a:prstGeom prst="line">
            <a:avLst/>
          </a:prstGeom>
          <a:noFill/>
          <a:ln w="9525">
            <a:solidFill>
              <a:schemeClr val="tx1"/>
            </a:solidFill>
            <a:round/>
            <a:headEnd/>
            <a:tailEnd/>
          </a:ln>
          <a:effectLst/>
        </p:spPr>
        <p:txBody>
          <a:bodyPr wrap="none" anchor="ctr"/>
          <a:lstStyle/>
          <a:p>
            <a:endParaRPr lang="zh-CN" altLang="en-US"/>
          </a:p>
        </p:txBody>
      </p:sp>
      <p:sp>
        <p:nvSpPr>
          <p:cNvPr id="169017" name="Rectangle 57"/>
          <p:cNvSpPr>
            <a:spLocks noChangeArrowheads="1"/>
          </p:cNvSpPr>
          <p:nvPr/>
        </p:nvSpPr>
        <p:spPr bwMode="auto">
          <a:xfrm>
            <a:off x="4724400" y="5410200"/>
            <a:ext cx="304800" cy="457200"/>
          </a:xfrm>
          <a:prstGeom prst="rect">
            <a:avLst/>
          </a:prstGeom>
          <a:noFill/>
          <a:ln w="9525">
            <a:noFill/>
            <a:miter lim="800000"/>
            <a:headEnd/>
            <a:tailEnd/>
          </a:ln>
          <a:effectLst/>
        </p:spPr>
        <p:txBody>
          <a:bodyPr anchor="ctr">
            <a:spAutoFit/>
          </a:bodyPr>
          <a:lstStyle/>
          <a:p>
            <a:pPr algn="ctr" eaLnBrk="1" hangingPunct="1"/>
            <a:r>
              <a:rPr lang="en-US" altLang="zh-CN" sz="2400">
                <a:latin typeface="宋体" charset="-122"/>
              </a:rPr>
              <a:t>B</a:t>
            </a:r>
            <a:endParaRPr lang="zh-CN" altLang="en-US" sz="2400">
              <a:latin typeface="宋体" charset="-122"/>
            </a:endParaRPr>
          </a:p>
        </p:txBody>
      </p:sp>
      <p:sp>
        <p:nvSpPr>
          <p:cNvPr id="169018" name="Rectangle 58"/>
          <p:cNvSpPr>
            <a:spLocks noChangeArrowheads="1"/>
          </p:cNvSpPr>
          <p:nvPr/>
        </p:nvSpPr>
        <p:spPr bwMode="auto">
          <a:xfrm>
            <a:off x="4495800" y="5410200"/>
            <a:ext cx="336550" cy="457200"/>
          </a:xfrm>
          <a:prstGeom prst="rect">
            <a:avLst/>
          </a:prstGeom>
          <a:noFill/>
          <a:ln w="9525">
            <a:noFill/>
            <a:miter lim="800000"/>
            <a:headEnd/>
            <a:tailEnd/>
          </a:ln>
          <a:effectLst/>
        </p:spPr>
        <p:txBody>
          <a:bodyPr wrap="none" anchor="ctr">
            <a:spAutoFit/>
          </a:bodyPr>
          <a:lstStyle/>
          <a:p>
            <a:pPr algn="ctr" eaLnBrk="1" hangingPunct="1"/>
            <a:r>
              <a:rPr lang="zh-CN" altLang="zh-CN" sz="2400" dirty="0">
                <a:latin typeface="宋体" charset="-122"/>
              </a:rPr>
              <a:t>{</a:t>
            </a:r>
            <a:endParaRPr lang="zh-CN" altLang="en-US" sz="2400" dirty="0">
              <a:latin typeface="宋体" charset="-122"/>
            </a:endParaRPr>
          </a:p>
        </p:txBody>
      </p:sp>
      <p:sp>
        <p:nvSpPr>
          <p:cNvPr id="169019" name="Rectangle 59"/>
          <p:cNvSpPr>
            <a:spLocks noChangeArrowheads="1"/>
          </p:cNvSpPr>
          <p:nvPr/>
        </p:nvSpPr>
        <p:spPr bwMode="auto">
          <a:xfrm>
            <a:off x="3886200" y="5410200"/>
            <a:ext cx="336550" cy="457200"/>
          </a:xfrm>
          <a:prstGeom prst="rect">
            <a:avLst/>
          </a:prstGeom>
          <a:noFill/>
          <a:ln w="9525">
            <a:noFill/>
            <a:miter lim="800000"/>
            <a:headEnd/>
            <a:tailEnd/>
          </a:ln>
          <a:effectLst/>
        </p:spPr>
        <p:txBody>
          <a:bodyPr wrap="none" anchor="ctr">
            <a:spAutoFit/>
          </a:bodyPr>
          <a:lstStyle/>
          <a:p>
            <a:pPr algn="ctr" eaLnBrk="1" hangingPunct="1"/>
            <a:r>
              <a:rPr lang="zh-CN" altLang="zh-CN" sz="2400" dirty="0">
                <a:latin typeface="宋体" charset="-122"/>
              </a:rPr>
              <a:t>{</a:t>
            </a:r>
            <a:endParaRPr lang="zh-CN" altLang="en-US" sz="2400" dirty="0">
              <a:latin typeface="宋体" charset="-122"/>
            </a:endParaRPr>
          </a:p>
        </p:txBody>
      </p:sp>
      <p:sp>
        <p:nvSpPr>
          <p:cNvPr id="169020" name="Rectangle 60"/>
          <p:cNvSpPr>
            <a:spLocks noChangeArrowheads="1"/>
          </p:cNvSpPr>
          <p:nvPr/>
        </p:nvSpPr>
        <p:spPr bwMode="auto">
          <a:xfrm>
            <a:off x="4114800" y="5410200"/>
            <a:ext cx="336550" cy="457200"/>
          </a:xfrm>
          <a:prstGeom prst="rect">
            <a:avLst/>
          </a:prstGeom>
          <a:noFill/>
          <a:ln w="9525">
            <a:noFill/>
            <a:miter lim="800000"/>
            <a:headEnd/>
            <a:tailEnd/>
          </a:ln>
          <a:effectLst/>
        </p:spPr>
        <p:txBody>
          <a:bodyPr wrap="none" anchor="ctr">
            <a:spAutoFit/>
          </a:bodyPr>
          <a:lstStyle/>
          <a:p>
            <a:pPr algn="ctr" eaLnBrk="1" hangingPunct="1"/>
            <a:r>
              <a:rPr lang="en-US" altLang="zh-CN" sz="2400">
                <a:latin typeface="宋体" charset="-122"/>
              </a:rPr>
              <a:t>S</a:t>
            </a:r>
            <a:endParaRPr lang="zh-CN" altLang="en-US" sz="2400">
              <a:latin typeface="宋体" charset="-122"/>
            </a:endParaRPr>
          </a:p>
        </p:txBody>
      </p:sp>
      <p:sp>
        <p:nvSpPr>
          <p:cNvPr id="169021" name="Rectangle 61"/>
          <p:cNvSpPr>
            <a:spLocks noChangeArrowheads="1"/>
          </p:cNvSpPr>
          <p:nvPr/>
        </p:nvSpPr>
        <p:spPr bwMode="auto">
          <a:xfrm>
            <a:off x="4953000" y="5410200"/>
            <a:ext cx="228600" cy="457200"/>
          </a:xfrm>
          <a:prstGeom prst="rect">
            <a:avLst/>
          </a:prstGeom>
          <a:noFill/>
          <a:ln w="9525">
            <a:noFill/>
            <a:miter lim="800000"/>
            <a:headEnd/>
            <a:tailEnd/>
          </a:ln>
          <a:effectLst/>
        </p:spPr>
        <p:txBody>
          <a:bodyPr anchor="ctr">
            <a:spAutoFit/>
          </a:bodyPr>
          <a:lstStyle/>
          <a:p>
            <a:pPr algn="ctr" eaLnBrk="1" hangingPunct="1"/>
            <a:r>
              <a:rPr lang="zh-CN" altLang="zh-CN" sz="2400">
                <a:latin typeface="宋体" charset="-122"/>
              </a:rPr>
              <a:t>}</a:t>
            </a:r>
            <a:endParaRPr lang="zh-CN" altLang="en-US" sz="2400">
              <a:latin typeface="宋体" charset="-122"/>
            </a:endParaRPr>
          </a:p>
        </p:txBody>
      </p:sp>
      <p:sp>
        <p:nvSpPr>
          <p:cNvPr id="169022" name="Rectangle 62"/>
          <p:cNvSpPr>
            <a:spLocks noChangeArrowheads="1"/>
          </p:cNvSpPr>
          <p:nvPr/>
        </p:nvSpPr>
        <p:spPr bwMode="auto">
          <a:xfrm>
            <a:off x="4419600" y="5410200"/>
            <a:ext cx="228600" cy="457200"/>
          </a:xfrm>
          <a:prstGeom prst="rect">
            <a:avLst/>
          </a:prstGeom>
          <a:noFill/>
          <a:ln w="9525">
            <a:noFill/>
            <a:miter lim="800000"/>
            <a:headEnd/>
            <a:tailEnd/>
          </a:ln>
          <a:effectLst/>
        </p:spPr>
        <p:txBody>
          <a:bodyPr anchor="ctr">
            <a:spAutoFit/>
          </a:bodyPr>
          <a:lstStyle/>
          <a:p>
            <a:pPr algn="ctr" eaLnBrk="1" hangingPunct="1"/>
            <a:r>
              <a:rPr lang="zh-CN" altLang="zh-CN" sz="2400">
                <a:latin typeface="宋体" charset="-122"/>
              </a:rPr>
              <a:t>}</a:t>
            </a:r>
            <a:endParaRPr lang="zh-CN" altLang="en-US" sz="2400">
              <a:latin typeface="宋体" charset="-122"/>
            </a:endParaRPr>
          </a:p>
        </p:txBody>
      </p:sp>
      <p:grpSp>
        <p:nvGrpSpPr>
          <p:cNvPr id="7" name="Group 63"/>
          <p:cNvGrpSpPr>
            <a:grpSpLocks/>
          </p:cNvGrpSpPr>
          <p:nvPr/>
        </p:nvGrpSpPr>
        <p:grpSpPr bwMode="auto">
          <a:xfrm>
            <a:off x="7680175" y="4293096"/>
            <a:ext cx="2720974" cy="2189162"/>
            <a:chOff x="2976" y="2792"/>
            <a:chExt cx="1714" cy="1379"/>
          </a:xfrm>
        </p:grpSpPr>
        <p:grpSp>
          <p:nvGrpSpPr>
            <p:cNvPr id="8" name="Group 64"/>
            <p:cNvGrpSpPr>
              <a:grpSpLocks/>
            </p:cNvGrpSpPr>
            <p:nvPr/>
          </p:nvGrpSpPr>
          <p:grpSpPr bwMode="auto">
            <a:xfrm>
              <a:off x="4356" y="3548"/>
              <a:ext cx="248" cy="262"/>
              <a:chOff x="3456" y="2688"/>
              <a:chExt cx="432" cy="432"/>
            </a:xfrm>
          </p:grpSpPr>
          <p:sp>
            <p:nvSpPr>
              <p:cNvPr id="169025" name="Oval 65"/>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9026" name="Oval 66"/>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D</a:t>
                </a:r>
              </a:p>
            </p:txBody>
          </p:sp>
        </p:grpSp>
        <p:sp>
          <p:nvSpPr>
            <p:cNvPr id="169027" name="Oval 67"/>
            <p:cNvSpPr>
              <a:spLocks noChangeArrowheads="1"/>
            </p:cNvSpPr>
            <p:nvPr/>
          </p:nvSpPr>
          <p:spPr bwMode="auto">
            <a:xfrm>
              <a:off x="3555" y="354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B</a:t>
              </a:r>
            </a:p>
          </p:txBody>
        </p:sp>
        <p:sp>
          <p:nvSpPr>
            <p:cNvPr id="169028" name="Oval 68"/>
            <p:cNvSpPr>
              <a:spLocks noChangeArrowheads="1"/>
            </p:cNvSpPr>
            <p:nvPr/>
          </p:nvSpPr>
          <p:spPr bwMode="auto">
            <a:xfrm>
              <a:off x="3555" y="2792"/>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A</a:t>
              </a:r>
            </a:p>
          </p:txBody>
        </p:sp>
        <p:sp>
          <p:nvSpPr>
            <p:cNvPr id="169029" name="Oval 69"/>
            <p:cNvSpPr>
              <a:spLocks noChangeArrowheads="1"/>
            </p:cNvSpPr>
            <p:nvPr/>
          </p:nvSpPr>
          <p:spPr bwMode="auto">
            <a:xfrm>
              <a:off x="2976" y="3199"/>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S</a:t>
              </a:r>
            </a:p>
          </p:txBody>
        </p:sp>
        <p:cxnSp>
          <p:nvCxnSpPr>
            <p:cNvPr id="169030" name="AutoShape 70"/>
            <p:cNvCxnSpPr>
              <a:cxnSpLocks noChangeShapeType="1"/>
              <a:stCxn id="169029" idx="0"/>
              <a:endCxn id="169028" idx="2"/>
            </p:cNvCxnSpPr>
            <p:nvPr/>
          </p:nvCxnSpPr>
          <p:spPr bwMode="auto">
            <a:xfrm rot="16200000">
              <a:off x="3190" y="2833"/>
              <a:ext cx="276" cy="455"/>
            </a:xfrm>
            <a:prstGeom prst="curvedConnector2">
              <a:avLst/>
            </a:prstGeom>
            <a:noFill/>
            <a:ln w="9525">
              <a:solidFill>
                <a:schemeClr val="tx1"/>
              </a:solidFill>
              <a:round/>
              <a:headEnd/>
              <a:tailEnd type="triangle" w="med" len="med"/>
            </a:ln>
            <a:effectLst/>
          </p:spPr>
        </p:cxnSp>
        <p:cxnSp>
          <p:nvCxnSpPr>
            <p:cNvPr id="169031" name="AutoShape 71"/>
            <p:cNvCxnSpPr>
              <a:cxnSpLocks noChangeShapeType="1"/>
              <a:stCxn id="169029" idx="4"/>
              <a:endCxn id="169027" idx="2"/>
            </p:cNvCxnSpPr>
            <p:nvPr/>
          </p:nvCxnSpPr>
          <p:spPr bwMode="auto">
            <a:xfrm rot="16200000" flipH="1">
              <a:off x="3219" y="3342"/>
              <a:ext cx="218" cy="455"/>
            </a:xfrm>
            <a:prstGeom prst="curvedConnector2">
              <a:avLst/>
            </a:prstGeom>
            <a:noFill/>
            <a:ln w="9525">
              <a:solidFill>
                <a:schemeClr val="tx1"/>
              </a:solidFill>
              <a:round/>
              <a:headEnd/>
              <a:tailEnd type="triangle" w="med" len="med"/>
            </a:ln>
            <a:effectLst/>
          </p:spPr>
        </p:cxnSp>
        <p:cxnSp>
          <p:nvCxnSpPr>
            <p:cNvPr id="169032" name="AutoShape 72"/>
            <p:cNvCxnSpPr>
              <a:cxnSpLocks noChangeShapeType="1"/>
              <a:stCxn id="169027" idx="7"/>
              <a:endCxn id="169028" idx="5"/>
            </p:cNvCxnSpPr>
            <p:nvPr/>
          </p:nvCxnSpPr>
          <p:spPr bwMode="auto">
            <a:xfrm rot="16200000">
              <a:off x="3483" y="3301"/>
              <a:ext cx="570" cy="0"/>
            </a:xfrm>
            <a:prstGeom prst="straightConnector1">
              <a:avLst/>
            </a:prstGeom>
            <a:noFill/>
            <a:ln w="9525">
              <a:solidFill>
                <a:schemeClr val="tx1"/>
              </a:solidFill>
              <a:round/>
              <a:headEnd/>
              <a:tailEnd type="triangle" w="med" len="med"/>
            </a:ln>
            <a:effectLst/>
          </p:spPr>
        </p:cxnSp>
        <p:cxnSp>
          <p:nvCxnSpPr>
            <p:cNvPr id="169033" name="AutoShape 73"/>
            <p:cNvCxnSpPr>
              <a:cxnSpLocks noChangeShapeType="1"/>
              <a:stCxn id="169028" idx="3"/>
              <a:endCxn id="169027" idx="1"/>
            </p:cNvCxnSpPr>
            <p:nvPr/>
          </p:nvCxnSpPr>
          <p:spPr bwMode="auto">
            <a:xfrm rot="5400000">
              <a:off x="3307" y="3301"/>
              <a:ext cx="570" cy="0"/>
            </a:xfrm>
            <a:prstGeom prst="straightConnector1">
              <a:avLst/>
            </a:prstGeom>
            <a:noFill/>
            <a:ln w="9525">
              <a:solidFill>
                <a:schemeClr val="tx1"/>
              </a:solidFill>
              <a:round/>
              <a:headEnd/>
              <a:tailEnd type="triangle" w="med" len="med"/>
            </a:ln>
            <a:effectLst/>
          </p:spPr>
        </p:cxnSp>
        <p:cxnSp>
          <p:nvCxnSpPr>
            <p:cNvPr id="169034" name="AutoShape 74"/>
            <p:cNvCxnSpPr>
              <a:cxnSpLocks noChangeShapeType="1"/>
              <a:stCxn id="169027" idx="6"/>
              <a:endCxn id="169025" idx="2"/>
            </p:cNvCxnSpPr>
            <p:nvPr/>
          </p:nvCxnSpPr>
          <p:spPr bwMode="auto">
            <a:xfrm>
              <a:off x="3804" y="3679"/>
              <a:ext cx="552" cy="0"/>
            </a:xfrm>
            <a:prstGeom prst="straightConnector1">
              <a:avLst/>
            </a:prstGeom>
            <a:noFill/>
            <a:ln w="9525">
              <a:solidFill>
                <a:schemeClr val="tx1"/>
              </a:solidFill>
              <a:round/>
              <a:headEnd/>
              <a:tailEnd type="triangle" w="med" len="med"/>
            </a:ln>
            <a:effectLst/>
          </p:spPr>
        </p:cxnSp>
        <p:cxnSp>
          <p:nvCxnSpPr>
            <p:cNvPr id="169035" name="AutoShape 75"/>
            <p:cNvCxnSpPr>
              <a:cxnSpLocks noChangeShapeType="1"/>
              <a:stCxn id="169025" idx="3"/>
              <a:endCxn id="169025" idx="5"/>
            </p:cNvCxnSpPr>
            <p:nvPr/>
          </p:nvCxnSpPr>
          <p:spPr bwMode="auto">
            <a:xfrm rot="16200000" flipH="1">
              <a:off x="4479" y="3684"/>
              <a:ext cx="1" cy="176"/>
            </a:xfrm>
            <a:prstGeom prst="curvedConnector3">
              <a:avLst>
                <a:gd name="adj1" fmla="val 20700000"/>
              </a:avLst>
            </a:prstGeom>
            <a:noFill/>
            <a:ln w="9525">
              <a:solidFill>
                <a:schemeClr val="tx1"/>
              </a:solidFill>
              <a:round/>
              <a:headEnd/>
              <a:tailEnd type="triangle" w="med" len="med"/>
            </a:ln>
            <a:effectLst/>
          </p:spPr>
        </p:cxnSp>
        <p:sp>
          <p:nvSpPr>
            <p:cNvPr id="169036" name="Text Box 76"/>
            <p:cNvSpPr txBox="1">
              <a:spLocks noChangeArrowheads="1"/>
            </p:cNvSpPr>
            <p:nvPr/>
          </p:nvSpPr>
          <p:spPr bwMode="auto">
            <a:xfrm>
              <a:off x="3118" y="2793"/>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9037" name="Text Box 77"/>
            <p:cNvSpPr txBox="1">
              <a:spLocks noChangeArrowheads="1"/>
            </p:cNvSpPr>
            <p:nvPr/>
          </p:nvSpPr>
          <p:spPr bwMode="auto">
            <a:xfrm>
              <a:off x="3698" y="3170"/>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9038" name="Text Box 78"/>
            <p:cNvSpPr txBox="1">
              <a:spLocks noChangeArrowheads="1"/>
            </p:cNvSpPr>
            <p:nvPr/>
          </p:nvSpPr>
          <p:spPr bwMode="auto">
            <a:xfrm>
              <a:off x="4023" y="2975"/>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9039" name="Text Box 79"/>
            <p:cNvSpPr txBox="1">
              <a:spLocks noChangeArrowheads="1"/>
            </p:cNvSpPr>
            <p:nvPr/>
          </p:nvSpPr>
          <p:spPr bwMode="auto">
            <a:xfrm>
              <a:off x="3201" y="3549"/>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40" name="Text Box 80"/>
            <p:cNvSpPr txBox="1">
              <a:spLocks noChangeArrowheads="1"/>
            </p:cNvSpPr>
            <p:nvPr/>
          </p:nvSpPr>
          <p:spPr bwMode="auto">
            <a:xfrm>
              <a:off x="3422" y="3200"/>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41" name="Text Box 81"/>
            <p:cNvSpPr txBox="1">
              <a:spLocks noChangeArrowheads="1"/>
            </p:cNvSpPr>
            <p:nvPr/>
          </p:nvSpPr>
          <p:spPr bwMode="auto">
            <a:xfrm>
              <a:off x="4029" y="3607"/>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42" name="Text Box 82"/>
            <p:cNvSpPr txBox="1">
              <a:spLocks noChangeArrowheads="1"/>
            </p:cNvSpPr>
            <p:nvPr/>
          </p:nvSpPr>
          <p:spPr bwMode="auto">
            <a:xfrm>
              <a:off x="4467" y="3880"/>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dirty="0"/>
                <a:t>b</a:t>
              </a:r>
            </a:p>
          </p:txBody>
        </p:sp>
      </p:grpSp>
      <p:sp>
        <p:nvSpPr>
          <p:cNvPr id="169043" name="Text Box 83"/>
          <p:cNvSpPr txBox="1">
            <a:spLocks noChangeArrowheads="1"/>
          </p:cNvSpPr>
          <p:nvPr/>
        </p:nvSpPr>
        <p:spPr bwMode="auto">
          <a:xfrm>
            <a:off x="9754667" y="6019057"/>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dirty="0"/>
              <a:t>a</a:t>
            </a:r>
          </a:p>
        </p:txBody>
      </p:sp>
      <p:sp>
        <p:nvSpPr>
          <p:cNvPr id="169044" name="Line 84"/>
          <p:cNvSpPr>
            <a:spLocks noChangeShapeType="1"/>
          </p:cNvSpPr>
          <p:nvPr/>
        </p:nvSpPr>
        <p:spPr bwMode="auto">
          <a:xfrm>
            <a:off x="8976320" y="4581128"/>
            <a:ext cx="936104" cy="93610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5" name="Line 85"/>
          <p:cNvSpPr>
            <a:spLocks noChangeShapeType="1"/>
          </p:cNvSpPr>
          <p:nvPr/>
        </p:nvSpPr>
        <p:spPr bwMode="auto">
          <a:xfrm flipH="1" flipV="1">
            <a:off x="8305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8305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7987259" y="1445569"/>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52</a:t>
            </a:fld>
            <a:endParaRPr lang="en-US" altLang="zh-CN" dirty="0"/>
          </a:p>
        </p:txBody>
      </p:sp>
      <p:sp>
        <p:nvSpPr>
          <p:cNvPr id="87" name="矩形 86"/>
          <p:cNvSpPr/>
          <p:nvPr/>
        </p:nvSpPr>
        <p:spPr>
          <a:xfrm>
            <a:off x="5303912" y="5445225"/>
            <a:ext cx="1569660" cy="461665"/>
          </a:xfrm>
          <a:prstGeom prst="rect">
            <a:avLst/>
          </a:prstGeom>
        </p:spPr>
        <p:txBody>
          <a:bodyPr wrap="none">
            <a:spAutoFit/>
          </a:bodyPr>
          <a:lstStyle/>
          <a:p>
            <a:r>
              <a:rPr lang="en-US" altLang="zh-CN" sz="2400" dirty="0">
                <a:latin typeface="宋体" charset="-122"/>
              </a:rPr>
              <a:t>{C,D,E,F}</a:t>
            </a:r>
            <a:endParaRPr lang="zh-CN" altLang="en-US" sz="2400" dirty="0"/>
          </a:p>
        </p:txBody>
      </p:sp>
      <p:sp>
        <p:nvSpPr>
          <p:cNvPr id="88" name="矩形 87"/>
          <p:cNvSpPr/>
          <p:nvPr/>
        </p:nvSpPr>
        <p:spPr>
          <a:xfrm>
            <a:off x="4727848" y="3933057"/>
            <a:ext cx="1569660" cy="461665"/>
          </a:xfrm>
          <a:prstGeom prst="rect">
            <a:avLst/>
          </a:prstGeom>
        </p:spPr>
        <p:txBody>
          <a:bodyPr wrap="square">
            <a:spAutoFit/>
          </a:bodyPr>
          <a:lstStyle/>
          <a:p>
            <a:r>
              <a:rPr lang="en-US" altLang="zh-CN" sz="2400" dirty="0">
                <a:latin typeface="宋体" charset="-122"/>
              </a:rPr>
              <a:t>{C,D,E,F}</a:t>
            </a:r>
            <a:endParaRPr lang="zh-CN" altLang="en-US" sz="2400" dirty="0"/>
          </a:p>
        </p:txBody>
      </p:sp>
      <p:sp>
        <p:nvSpPr>
          <p:cNvPr id="89" name="矩形 88"/>
          <p:cNvSpPr/>
          <p:nvPr/>
        </p:nvSpPr>
        <p:spPr>
          <a:xfrm>
            <a:off x="3215681" y="5445225"/>
            <a:ext cx="646331" cy="461665"/>
          </a:xfrm>
          <a:prstGeom prst="rect">
            <a:avLst/>
          </a:prstGeom>
        </p:spPr>
        <p:txBody>
          <a:bodyPr wrap="none">
            <a:spAutoFit/>
          </a:bodyPr>
          <a:lstStyle/>
          <a:p>
            <a:r>
              <a:rPr lang="en-US" altLang="zh-CN" sz="2400" dirty="0">
                <a:latin typeface="宋体" charset="-122"/>
              </a:rPr>
              <a:t>{A}</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2438400" y="1916832"/>
            <a:ext cx="7848600" cy="4536504"/>
          </a:xfrm>
        </p:spPr>
        <p:txBody>
          <a:bodyPr/>
          <a:lstStyle/>
          <a:p>
            <a:pPr>
              <a:buFont typeface="Monotype Sorts" pitchFamily="2" charset="2"/>
              <a:buNone/>
            </a:pPr>
            <a:endParaRPr lang="en-US" altLang="zh-CN" dirty="0">
              <a:latin typeface="宋体" charset="-122"/>
            </a:endParaRPr>
          </a:p>
          <a:p>
            <a:pPr>
              <a:buFont typeface="Monotype Sorts" pitchFamily="2" charset="2"/>
              <a:buNone/>
            </a:pPr>
            <a:r>
              <a:rPr lang="zh-CN" altLang="en-US" dirty="0">
                <a:latin typeface="宋体" charset="-122"/>
              </a:rPr>
              <a:t>由于：</a:t>
            </a:r>
            <a:endParaRPr lang="en-US" altLang="zh-CN" dirty="0">
              <a:latin typeface="宋体" charset="-122"/>
            </a:endParaRPr>
          </a:p>
          <a:p>
            <a:pPr>
              <a:buFont typeface="Monotype Sorts" pitchFamily="2" charset="2"/>
              <a:buNone/>
            </a:pPr>
            <a:r>
              <a:rPr lang="zh-CN" altLang="en-US" dirty="0">
                <a:latin typeface="宋体" charset="-122"/>
              </a:rPr>
              <a:t> </a:t>
            </a:r>
            <a:r>
              <a:rPr lang="en-US" altLang="zh-CN" dirty="0">
                <a:latin typeface="宋体" charset="-122"/>
              </a:rPr>
              <a:t>   {S,A,B}                                                                                                    				             		      	</a:t>
            </a:r>
          </a:p>
          <a:p>
            <a:pPr>
              <a:buFont typeface="Monotype Sorts" pitchFamily="2" charset="2"/>
              <a:buNone/>
            </a:pPr>
            <a:r>
              <a:rPr lang="zh-CN" altLang="en-US" dirty="0">
                <a:latin typeface="宋体" charset="-122"/>
              </a:rPr>
              <a:t>所以：</a:t>
            </a:r>
            <a:endParaRPr lang="en-US" altLang="zh-CN" dirty="0">
              <a:latin typeface="宋体" charset="-122"/>
            </a:endParaRPr>
          </a:p>
          <a:p>
            <a:pPr>
              <a:buFont typeface="Monotype Sorts" pitchFamily="2" charset="2"/>
              <a:buNone/>
            </a:pPr>
            <a:r>
              <a:rPr lang="en-US" altLang="zh-CN" dirty="0">
                <a:latin typeface="宋体" charset="-122"/>
              </a:rPr>
              <a:t>∏1: {A},{S,B},{C,D,E,F}                                   </a:t>
            </a:r>
          </a:p>
        </p:txBody>
      </p:sp>
      <p:grpSp>
        <p:nvGrpSpPr>
          <p:cNvPr id="2" name="Group 4"/>
          <p:cNvGrpSpPr>
            <a:grpSpLocks/>
          </p:cNvGrpSpPr>
          <p:nvPr/>
        </p:nvGrpSpPr>
        <p:grpSpPr bwMode="auto">
          <a:xfrm>
            <a:off x="5791202" y="1827213"/>
            <a:ext cx="4216401" cy="2168526"/>
            <a:chOff x="2688" y="1151"/>
            <a:chExt cx="2656" cy="1366"/>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1" y="161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8993" name="Text Box 33"/>
            <p:cNvSpPr txBox="1">
              <a:spLocks noChangeArrowheads="1"/>
            </p:cNvSpPr>
            <p:nvPr/>
          </p:nvSpPr>
          <p:spPr bwMode="auto">
            <a:xfrm>
              <a:off x="2830" y="1209"/>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4" name="Text Box 34"/>
            <p:cNvSpPr txBox="1">
              <a:spLocks noChangeArrowheads="1"/>
            </p:cNvSpPr>
            <p:nvPr/>
          </p:nvSpPr>
          <p:spPr bwMode="auto">
            <a:xfrm>
              <a:off x="3410" y="1586"/>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5" name="Text Box 35"/>
            <p:cNvSpPr txBox="1">
              <a:spLocks noChangeArrowheads="1"/>
            </p:cNvSpPr>
            <p:nvPr/>
          </p:nvSpPr>
          <p:spPr bwMode="auto">
            <a:xfrm>
              <a:off x="3713" y="115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6" name="Text Box 36"/>
            <p:cNvSpPr txBox="1">
              <a:spLocks noChangeArrowheads="1"/>
            </p:cNvSpPr>
            <p:nvPr/>
          </p:nvSpPr>
          <p:spPr bwMode="auto">
            <a:xfrm>
              <a:off x="4311" y="139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7" name="Text Box 37"/>
            <p:cNvSpPr txBox="1">
              <a:spLocks noChangeArrowheads="1"/>
            </p:cNvSpPr>
            <p:nvPr/>
          </p:nvSpPr>
          <p:spPr bwMode="auto">
            <a:xfrm>
              <a:off x="4816" y="1586"/>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8" name="Text Box 38"/>
            <p:cNvSpPr txBox="1">
              <a:spLocks noChangeArrowheads="1"/>
            </p:cNvSpPr>
            <p:nvPr/>
          </p:nvSpPr>
          <p:spPr bwMode="auto">
            <a:xfrm>
              <a:off x="4540" y="1993"/>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9" name="Text Box 39"/>
            <p:cNvSpPr txBox="1">
              <a:spLocks noChangeArrowheads="1"/>
            </p:cNvSpPr>
            <p:nvPr/>
          </p:nvSpPr>
          <p:spPr bwMode="auto">
            <a:xfrm>
              <a:off x="2913" y="196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0" name="Text Box 40"/>
            <p:cNvSpPr txBox="1">
              <a:spLocks noChangeArrowheads="1"/>
            </p:cNvSpPr>
            <p:nvPr/>
          </p:nvSpPr>
          <p:spPr bwMode="auto">
            <a:xfrm>
              <a:off x="3134" y="161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1" name="Text Box 41"/>
            <p:cNvSpPr txBox="1">
              <a:spLocks noChangeArrowheads="1"/>
            </p:cNvSpPr>
            <p:nvPr/>
          </p:nvSpPr>
          <p:spPr bwMode="auto">
            <a:xfrm>
              <a:off x="3741" y="2023"/>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2" name="Text Box 42"/>
            <p:cNvSpPr txBox="1">
              <a:spLocks noChangeArrowheads="1"/>
            </p:cNvSpPr>
            <p:nvPr/>
          </p:nvSpPr>
          <p:spPr bwMode="auto">
            <a:xfrm>
              <a:off x="4266" y="1727"/>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3" name="Text Box 43"/>
            <p:cNvSpPr txBox="1">
              <a:spLocks noChangeArrowheads="1"/>
            </p:cNvSpPr>
            <p:nvPr/>
          </p:nvSpPr>
          <p:spPr bwMode="auto">
            <a:xfrm>
              <a:off x="4485" y="1151"/>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4" name="Text Box 44"/>
            <p:cNvSpPr txBox="1">
              <a:spLocks noChangeArrowheads="1"/>
            </p:cNvSpPr>
            <p:nvPr/>
          </p:nvSpPr>
          <p:spPr bwMode="auto">
            <a:xfrm>
              <a:off x="4099" y="222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grpSp>
      <p:sp>
        <p:nvSpPr>
          <p:cNvPr id="169005" name="Line 45"/>
          <p:cNvSpPr>
            <a:spLocks noChangeShapeType="1"/>
          </p:cNvSpPr>
          <p:nvPr/>
        </p:nvSpPr>
        <p:spPr bwMode="auto">
          <a:xfrm flipV="1">
            <a:off x="3359696" y="3505200"/>
            <a:ext cx="983704" cy="571872"/>
          </a:xfrm>
          <a:prstGeom prst="line">
            <a:avLst/>
          </a:prstGeom>
          <a:noFill/>
          <a:ln w="9525">
            <a:solidFill>
              <a:schemeClr val="tx1"/>
            </a:solidFill>
            <a:round/>
            <a:headEnd/>
            <a:tailEnd/>
          </a:ln>
          <a:effectLst/>
        </p:spPr>
        <p:txBody>
          <a:bodyPr wrap="none" anchor="ctr"/>
          <a:lstStyle/>
          <a:p>
            <a:endParaRPr lang="zh-CN" altLang="en-US"/>
          </a:p>
        </p:txBody>
      </p:sp>
      <p:sp>
        <p:nvSpPr>
          <p:cNvPr id="169006" name="Rectangle 46"/>
          <p:cNvSpPr>
            <a:spLocks noChangeArrowheads="1"/>
          </p:cNvSpPr>
          <p:nvPr/>
        </p:nvSpPr>
        <p:spPr bwMode="auto">
          <a:xfrm>
            <a:off x="3129931" y="3498777"/>
            <a:ext cx="346570" cy="461665"/>
          </a:xfrm>
          <a:prstGeom prst="rect">
            <a:avLst/>
          </a:prstGeom>
          <a:noFill/>
          <a:ln w="9525">
            <a:noFill/>
            <a:miter lim="800000"/>
            <a:headEnd/>
            <a:tailEnd/>
          </a:ln>
          <a:effectLst/>
        </p:spPr>
        <p:txBody>
          <a:bodyPr wrap="none" anchor="ctr">
            <a:spAutoFit/>
          </a:bodyPr>
          <a:lstStyle/>
          <a:p>
            <a:pPr algn="ctr"/>
            <a:r>
              <a:rPr lang="en-US" altLang="zh-CN" sz="2400" dirty="0"/>
              <a:t>a</a:t>
            </a:r>
          </a:p>
        </p:txBody>
      </p:sp>
      <p:sp>
        <p:nvSpPr>
          <p:cNvPr id="169011" name="Rectangle 51"/>
          <p:cNvSpPr>
            <a:spLocks noChangeArrowheads="1"/>
          </p:cNvSpPr>
          <p:nvPr/>
        </p:nvSpPr>
        <p:spPr bwMode="auto">
          <a:xfrm>
            <a:off x="3143672" y="3938588"/>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a:latin typeface="宋体" charset="-122"/>
              </a:rPr>
              <a:t>A</a:t>
            </a:r>
            <a:endParaRPr lang="zh-CN" altLang="en-US" sz="2400" dirty="0">
              <a:latin typeface="宋体" charset="-122"/>
            </a:endParaRPr>
          </a:p>
        </p:txBody>
      </p:sp>
      <p:sp>
        <p:nvSpPr>
          <p:cNvPr id="169045" name="Line 85"/>
          <p:cNvSpPr>
            <a:spLocks noChangeShapeType="1"/>
          </p:cNvSpPr>
          <p:nvPr/>
        </p:nvSpPr>
        <p:spPr bwMode="auto">
          <a:xfrm flipH="1" flipV="1">
            <a:off x="8305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8305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7987259" y="1445569"/>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53</a:t>
            </a:fld>
            <a:endParaRPr lang="en-US" altLang="zh-CN"/>
          </a:p>
        </p:txBody>
      </p:sp>
      <p:sp>
        <p:nvSpPr>
          <p:cNvPr id="87" name="Line 45"/>
          <p:cNvSpPr>
            <a:spLocks noChangeShapeType="1"/>
          </p:cNvSpPr>
          <p:nvPr/>
        </p:nvSpPr>
        <p:spPr bwMode="auto">
          <a:xfrm flipV="1">
            <a:off x="3287688" y="3573016"/>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88" name="Rectangle 46"/>
          <p:cNvSpPr>
            <a:spLocks noChangeArrowheads="1"/>
          </p:cNvSpPr>
          <p:nvPr/>
        </p:nvSpPr>
        <p:spPr bwMode="auto">
          <a:xfrm>
            <a:off x="4426075" y="3642793"/>
            <a:ext cx="346570" cy="461665"/>
          </a:xfrm>
          <a:prstGeom prst="rect">
            <a:avLst/>
          </a:prstGeom>
          <a:noFill/>
          <a:ln w="9525">
            <a:noFill/>
            <a:miter lim="800000"/>
            <a:headEnd/>
            <a:tailEnd/>
          </a:ln>
          <a:effectLst/>
        </p:spPr>
        <p:txBody>
          <a:bodyPr wrap="none" anchor="ctr">
            <a:spAutoFit/>
          </a:bodyPr>
          <a:lstStyle/>
          <a:p>
            <a:pPr algn="ctr"/>
            <a:r>
              <a:rPr lang="en-US" altLang="zh-CN" sz="2400" dirty="0"/>
              <a:t>a</a:t>
            </a:r>
          </a:p>
        </p:txBody>
      </p:sp>
      <p:sp>
        <p:nvSpPr>
          <p:cNvPr id="89" name="Rectangle 46"/>
          <p:cNvSpPr>
            <a:spLocks noChangeArrowheads="1"/>
          </p:cNvSpPr>
          <p:nvPr/>
        </p:nvSpPr>
        <p:spPr bwMode="auto">
          <a:xfrm>
            <a:off x="3705995" y="3642793"/>
            <a:ext cx="346570" cy="461665"/>
          </a:xfrm>
          <a:prstGeom prst="rect">
            <a:avLst/>
          </a:prstGeom>
          <a:noFill/>
          <a:ln w="9525">
            <a:noFill/>
            <a:miter lim="800000"/>
            <a:headEnd/>
            <a:tailEnd/>
          </a:ln>
          <a:effectLst/>
        </p:spPr>
        <p:txBody>
          <a:bodyPr wrap="none" anchor="ctr">
            <a:spAutoFit/>
          </a:bodyPr>
          <a:lstStyle/>
          <a:p>
            <a:pPr algn="ctr"/>
            <a:r>
              <a:rPr lang="en-US" altLang="zh-CN" sz="2400" dirty="0"/>
              <a:t>a</a:t>
            </a:r>
          </a:p>
        </p:txBody>
      </p:sp>
      <p:sp>
        <p:nvSpPr>
          <p:cNvPr id="92" name="Line 45"/>
          <p:cNvSpPr>
            <a:spLocks noChangeShapeType="1"/>
          </p:cNvSpPr>
          <p:nvPr/>
        </p:nvSpPr>
        <p:spPr bwMode="auto">
          <a:xfrm flipH="1" flipV="1">
            <a:off x="4007768" y="3573016"/>
            <a:ext cx="648072" cy="504056"/>
          </a:xfrm>
          <a:prstGeom prst="line">
            <a:avLst/>
          </a:prstGeom>
          <a:noFill/>
          <a:ln w="9525">
            <a:solidFill>
              <a:schemeClr val="tx1"/>
            </a:solidFill>
            <a:round/>
            <a:headEnd/>
            <a:tailEnd/>
          </a:ln>
          <a:effectLst/>
        </p:spPr>
        <p:txBody>
          <a:bodyPr wrap="none" anchor="ctr"/>
          <a:lstStyle/>
          <a:p>
            <a:endParaRPr lang="zh-CN" altLang="en-US"/>
          </a:p>
        </p:txBody>
      </p:sp>
      <p:sp>
        <p:nvSpPr>
          <p:cNvPr id="93" name="Rectangle 51"/>
          <p:cNvSpPr>
            <a:spLocks noChangeArrowheads="1"/>
          </p:cNvSpPr>
          <p:nvPr/>
        </p:nvSpPr>
        <p:spPr bwMode="auto">
          <a:xfrm>
            <a:off x="4655840" y="3933056"/>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a:latin typeface="宋体" charset="-122"/>
              </a:rPr>
              <a:t>C</a:t>
            </a:r>
            <a:endParaRPr lang="zh-CN" altLang="en-US" sz="2400" dirty="0">
              <a:latin typeface="宋体"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2438400" y="1916832"/>
            <a:ext cx="7848600" cy="4536504"/>
          </a:xfrm>
        </p:spPr>
        <p:txBody>
          <a:bodyPr/>
          <a:lstStyle/>
          <a:p>
            <a:pPr>
              <a:buFont typeface="Monotype Sorts" pitchFamily="2" charset="2"/>
              <a:buNone/>
            </a:pPr>
            <a:endParaRPr lang="en-US" altLang="zh-CN" dirty="0">
              <a:latin typeface="宋体" charset="-122"/>
            </a:endParaRPr>
          </a:p>
          <a:p>
            <a:pPr>
              <a:buFont typeface="Monotype Sorts" pitchFamily="2" charset="2"/>
              <a:buNone/>
            </a:pPr>
            <a:r>
              <a:rPr lang="zh-CN" altLang="en-US" dirty="0">
                <a:latin typeface="宋体" charset="-122"/>
              </a:rPr>
              <a:t>由于：</a:t>
            </a:r>
            <a:endParaRPr lang="en-US" altLang="zh-CN" dirty="0">
              <a:latin typeface="宋体" charset="-122"/>
            </a:endParaRPr>
          </a:p>
          <a:p>
            <a:pPr>
              <a:buFont typeface="Monotype Sorts" pitchFamily="2" charset="2"/>
              <a:buNone/>
            </a:pPr>
            <a:r>
              <a:rPr lang="zh-CN" altLang="en-US" dirty="0">
                <a:latin typeface="宋体" charset="-122"/>
              </a:rPr>
              <a:t> </a:t>
            </a:r>
            <a:r>
              <a:rPr lang="en-US" altLang="zh-CN" dirty="0">
                <a:latin typeface="宋体" charset="-122"/>
              </a:rPr>
              <a:t>   {S,B}                                                                                                    				             		      	</a:t>
            </a:r>
          </a:p>
          <a:p>
            <a:pPr>
              <a:buFont typeface="Monotype Sorts" pitchFamily="2" charset="2"/>
              <a:buNone/>
            </a:pPr>
            <a:r>
              <a:rPr lang="zh-CN" altLang="en-US" dirty="0">
                <a:latin typeface="宋体" charset="-122"/>
              </a:rPr>
              <a:t>所以：</a:t>
            </a:r>
            <a:endParaRPr lang="en-US" altLang="zh-CN" dirty="0">
              <a:latin typeface="宋体" charset="-122"/>
            </a:endParaRPr>
          </a:p>
          <a:p>
            <a:pPr>
              <a:buFont typeface="Monotype Sorts" pitchFamily="2" charset="2"/>
              <a:buNone/>
            </a:pPr>
            <a:r>
              <a:rPr lang="en-US" altLang="zh-CN" dirty="0">
                <a:latin typeface="宋体" charset="-122"/>
              </a:rPr>
              <a:t>∏2: {A},{S},{B},{C,D,E,F}                                   </a:t>
            </a:r>
          </a:p>
        </p:txBody>
      </p:sp>
      <p:grpSp>
        <p:nvGrpSpPr>
          <p:cNvPr id="2" name="Group 4"/>
          <p:cNvGrpSpPr>
            <a:grpSpLocks/>
          </p:cNvGrpSpPr>
          <p:nvPr/>
        </p:nvGrpSpPr>
        <p:grpSpPr bwMode="auto">
          <a:xfrm>
            <a:off x="5791202" y="1827213"/>
            <a:ext cx="4216401" cy="2168526"/>
            <a:chOff x="2688" y="1151"/>
            <a:chExt cx="2656" cy="1366"/>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1" y="161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8993" name="Text Box 33"/>
            <p:cNvSpPr txBox="1">
              <a:spLocks noChangeArrowheads="1"/>
            </p:cNvSpPr>
            <p:nvPr/>
          </p:nvSpPr>
          <p:spPr bwMode="auto">
            <a:xfrm>
              <a:off x="2830" y="1209"/>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4" name="Text Box 34"/>
            <p:cNvSpPr txBox="1">
              <a:spLocks noChangeArrowheads="1"/>
            </p:cNvSpPr>
            <p:nvPr/>
          </p:nvSpPr>
          <p:spPr bwMode="auto">
            <a:xfrm>
              <a:off x="3410" y="1586"/>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5" name="Text Box 35"/>
            <p:cNvSpPr txBox="1">
              <a:spLocks noChangeArrowheads="1"/>
            </p:cNvSpPr>
            <p:nvPr/>
          </p:nvSpPr>
          <p:spPr bwMode="auto">
            <a:xfrm>
              <a:off x="3713" y="115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6" name="Text Box 36"/>
            <p:cNvSpPr txBox="1">
              <a:spLocks noChangeArrowheads="1"/>
            </p:cNvSpPr>
            <p:nvPr/>
          </p:nvSpPr>
          <p:spPr bwMode="auto">
            <a:xfrm>
              <a:off x="4311" y="139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7" name="Text Box 37"/>
            <p:cNvSpPr txBox="1">
              <a:spLocks noChangeArrowheads="1"/>
            </p:cNvSpPr>
            <p:nvPr/>
          </p:nvSpPr>
          <p:spPr bwMode="auto">
            <a:xfrm>
              <a:off x="4816" y="1586"/>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8" name="Text Box 38"/>
            <p:cNvSpPr txBox="1">
              <a:spLocks noChangeArrowheads="1"/>
            </p:cNvSpPr>
            <p:nvPr/>
          </p:nvSpPr>
          <p:spPr bwMode="auto">
            <a:xfrm>
              <a:off x="4540" y="1993"/>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9" name="Text Box 39"/>
            <p:cNvSpPr txBox="1">
              <a:spLocks noChangeArrowheads="1"/>
            </p:cNvSpPr>
            <p:nvPr/>
          </p:nvSpPr>
          <p:spPr bwMode="auto">
            <a:xfrm>
              <a:off x="2913" y="196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0" name="Text Box 40"/>
            <p:cNvSpPr txBox="1">
              <a:spLocks noChangeArrowheads="1"/>
            </p:cNvSpPr>
            <p:nvPr/>
          </p:nvSpPr>
          <p:spPr bwMode="auto">
            <a:xfrm>
              <a:off x="3134" y="161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1" name="Text Box 41"/>
            <p:cNvSpPr txBox="1">
              <a:spLocks noChangeArrowheads="1"/>
            </p:cNvSpPr>
            <p:nvPr/>
          </p:nvSpPr>
          <p:spPr bwMode="auto">
            <a:xfrm>
              <a:off x="3741" y="2023"/>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2" name="Text Box 42"/>
            <p:cNvSpPr txBox="1">
              <a:spLocks noChangeArrowheads="1"/>
            </p:cNvSpPr>
            <p:nvPr/>
          </p:nvSpPr>
          <p:spPr bwMode="auto">
            <a:xfrm>
              <a:off x="4266" y="1727"/>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3" name="Text Box 43"/>
            <p:cNvSpPr txBox="1">
              <a:spLocks noChangeArrowheads="1"/>
            </p:cNvSpPr>
            <p:nvPr/>
          </p:nvSpPr>
          <p:spPr bwMode="auto">
            <a:xfrm>
              <a:off x="4485" y="1151"/>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4" name="Text Box 44"/>
            <p:cNvSpPr txBox="1">
              <a:spLocks noChangeArrowheads="1"/>
            </p:cNvSpPr>
            <p:nvPr/>
          </p:nvSpPr>
          <p:spPr bwMode="auto">
            <a:xfrm>
              <a:off x="4099" y="222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grpSp>
      <p:sp>
        <p:nvSpPr>
          <p:cNvPr id="169006" name="Rectangle 46"/>
          <p:cNvSpPr>
            <a:spLocks noChangeArrowheads="1"/>
          </p:cNvSpPr>
          <p:nvPr/>
        </p:nvSpPr>
        <p:spPr bwMode="auto">
          <a:xfrm>
            <a:off x="3077835" y="3498777"/>
            <a:ext cx="450765" cy="461665"/>
          </a:xfrm>
          <a:prstGeom prst="rect">
            <a:avLst/>
          </a:prstGeom>
          <a:noFill/>
          <a:ln w="9525">
            <a:noFill/>
            <a:miter lim="800000"/>
            <a:headEnd/>
            <a:tailEnd/>
          </a:ln>
          <a:effectLst/>
        </p:spPr>
        <p:txBody>
          <a:bodyPr wrap="none" anchor="ctr">
            <a:spAutoFit/>
          </a:bodyPr>
          <a:lstStyle/>
          <a:p>
            <a:pPr algn="ctr"/>
            <a:r>
              <a:rPr lang="en-US" altLang="zh-CN" sz="2400" dirty="0"/>
              <a:t>b </a:t>
            </a:r>
          </a:p>
        </p:txBody>
      </p:sp>
      <p:sp>
        <p:nvSpPr>
          <p:cNvPr id="169011" name="Rectangle 51"/>
          <p:cNvSpPr>
            <a:spLocks noChangeArrowheads="1"/>
          </p:cNvSpPr>
          <p:nvPr/>
        </p:nvSpPr>
        <p:spPr bwMode="auto">
          <a:xfrm>
            <a:off x="2783632" y="4005064"/>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a:latin typeface="宋体" charset="-122"/>
              </a:rPr>
              <a:t>B</a:t>
            </a:r>
          </a:p>
        </p:txBody>
      </p:sp>
      <p:sp>
        <p:nvSpPr>
          <p:cNvPr id="169045" name="Line 85"/>
          <p:cNvSpPr>
            <a:spLocks noChangeShapeType="1"/>
          </p:cNvSpPr>
          <p:nvPr/>
        </p:nvSpPr>
        <p:spPr bwMode="auto">
          <a:xfrm flipH="1" flipV="1">
            <a:off x="8305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8305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7987259" y="1445569"/>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54</a:t>
            </a:fld>
            <a:endParaRPr lang="en-US" altLang="zh-CN"/>
          </a:p>
        </p:txBody>
      </p:sp>
      <p:sp>
        <p:nvSpPr>
          <p:cNvPr id="87" name="Line 45"/>
          <p:cNvSpPr>
            <a:spLocks noChangeShapeType="1"/>
          </p:cNvSpPr>
          <p:nvPr/>
        </p:nvSpPr>
        <p:spPr bwMode="auto">
          <a:xfrm flipV="1">
            <a:off x="3071664" y="3573016"/>
            <a:ext cx="597024" cy="504056"/>
          </a:xfrm>
          <a:prstGeom prst="line">
            <a:avLst/>
          </a:prstGeom>
          <a:noFill/>
          <a:ln w="9525">
            <a:solidFill>
              <a:schemeClr val="tx1"/>
            </a:solidFill>
            <a:round/>
            <a:headEnd/>
            <a:tailEnd/>
          </a:ln>
          <a:effectLst/>
        </p:spPr>
        <p:txBody>
          <a:bodyPr wrap="none" anchor="ctr"/>
          <a:lstStyle/>
          <a:p>
            <a:endParaRPr lang="zh-CN" altLang="en-US"/>
          </a:p>
        </p:txBody>
      </p:sp>
      <p:sp>
        <p:nvSpPr>
          <p:cNvPr id="88" name="Rectangle 46"/>
          <p:cNvSpPr>
            <a:spLocks noChangeArrowheads="1"/>
          </p:cNvSpPr>
          <p:nvPr/>
        </p:nvSpPr>
        <p:spPr bwMode="auto">
          <a:xfrm>
            <a:off x="4295800" y="3429001"/>
            <a:ext cx="354584" cy="461665"/>
          </a:xfrm>
          <a:prstGeom prst="rect">
            <a:avLst/>
          </a:prstGeom>
          <a:noFill/>
          <a:ln w="9525">
            <a:noFill/>
            <a:miter lim="800000"/>
            <a:headEnd/>
            <a:tailEnd/>
          </a:ln>
          <a:effectLst/>
        </p:spPr>
        <p:txBody>
          <a:bodyPr wrap="none" anchor="ctr">
            <a:spAutoFit/>
          </a:bodyPr>
          <a:lstStyle/>
          <a:p>
            <a:pPr algn="ctr"/>
            <a:r>
              <a:rPr lang="en-US" altLang="zh-CN" sz="2400" dirty="0"/>
              <a:t>b</a:t>
            </a:r>
          </a:p>
        </p:txBody>
      </p:sp>
      <p:sp>
        <p:nvSpPr>
          <p:cNvPr id="92" name="Line 45"/>
          <p:cNvSpPr>
            <a:spLocks noChangeShapeType="1"/>
          </p:cNvSpPr>
          <p:nvPr/>
        </p:nvSpPr>
        <p:spPr bwMode="auto">
          <a:xfrm flipH="1" flipV="1">
            <a:off x="4007768" y="3573016"/>
            <a:ext cx="648072" cy="504056"/>
          </a:xfrm>
          <a:prstGeom prst="line">
            <a:avLst/>
          </a:prstGeom>
          <a:noFill/>
          <a:ln w="9525">
            <a:solidFill>
              <a:schemeClr val="tx1"/>
            </a:solidFill>
            <a:round/>
            <a:headEnd/>
            <a:tailEnd/>
          </a:ln>
          <a:effectLst/>
        </p:spPr>
        <p:txBody>
          <a:bodyPr wrap="none" anchor="ctr"/>
          <a:lstStyle/>
          <a:p>
            <a:endParaRPr lang="zh-CN" altLang="en-US"/>
          </a:p>
        </p:txBody>
      </p:sp>
      <p:sp>
        <p:nvSpPr>
          <p:cNvPr id="93" name="Rectangle 51"/>
          <p:cNvSpPr>
            <a:spLocks noChangeArrowheads="1"/>
          </p:cNvSpPr>
          <p:nvPr/>
        </p:nvSpPr>
        <p:spPr bwMode="auto">
          <a:xfrm>
            <a:off x="4655840" y="3933056"/>
            <a:ext cx="360040" cy="457200"/>
          </a:xfrm>
          <a:prstGeom prst="rect">
            <a:avLst/>
          </a:prstGeom>
          <a:noFill/>
          <a:ln w="9525">
            <a:noFill/>
            <a:miter lim="800000"/>
            <a:headEnd/>
            <a:tailEnd/>
          </a:ln>
          <a:effectLst/>
        </p:spPr>
        <p:txBody>
          <a:bodyPr wrap="square" anchor="ctr">
            <a:spAutoFit/>
          </a:bodyPr>
          <a:lstStyle/>
          <a:p>
            <a:pPr algn="ctr" eaLnBrk="1" hangingPunct="1"/>
            <a:r>
              <a:rPr lang="en-US" altLang="zh-CN" sz="2400" dirty="0">
                <a:latin typeface="宋体" charset="-122"/>
              </a:rPr>
              <a:t>D</a:t>
            </a:r>
            <a:endParaRPr lang="zh-CN" altLang="en-US" sz="2400" dirty="0">
              <a:latin typeface="宋体"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a:t> </a:t>
            </a:r>
            <a:r>
              <a:rPr lang="zh-CN" altLang="en-US" sz="3200"/>
              <a:t> </a:t>
            </a:r>
            <a:r>
              <a:rPr lang="en-US" altLang="zh-CN"/>
              <a:t>DFA</a:t>
            </a:r>
            <a:r>
              <a:rPr lang="zh-CN" altLang="en-US"/>
              <a:t>的最小化—</a:t>
            </a:r>
            <a:r>
              <a:rPr kumimoji="0" lang="zh-CN" altLang="en-US"/>
              <a:t>例</a:t>
            </a:r>
            <a:r>
              <a:rPr lang="zh-CN" altLang="en-US"/>
              <a:t>子</a:t>
            </a:r>
          </a:p>
        </p:txBody>
      </p:sp>
      <p:sp>
        <p:nvSpPr>
          <p:cNvPr id="168963" name="Rectangle 3"/>
          <p:cNvSpPr>
            <a:spLocks noGrp="1" noChangeArrowheads="1"/>
          </p:cNvSpPr>
          <p:nvPr>
            <p:ph type="body" idx="1"/>
          </p:nvPr>
        </p:nvSpPr>
        <p:spPr>
          <a:xfrm>
            <a:off x="2063552" y="1916832"/>
            <a:ext cx="8280920" cy="4536504"/>
          </a:xfrm>
        </p:spPr>
        <p:txBody>
          <a:bodyPr/>
          <a:lstStyle/>
          <a:p>
            <a:pPr>
              <a:buFont typeface="Monotype Sorts" pitchFamily="2" charset="2"/>
              <a:buNone/>
            </a:pPr>
            <a:endParaRPr lang="en-US" altLang="zh-CN" dirty="0">
              <a:latin typeface="宋体" charset="-122"/>
            </a:endParaRPr>
          </a:p>
          <a:p>
            <a:pPr>
              <a:buFont typeface="Monotype Sorts" pitchFamily="2" charset="2"/>
              <a:buNone/>
            </a:pPr>
            <a:r>
              <a:rPr lang="zh-CN" altLang="en-US" dirty="0">
                <a:latin typeface="宋体" charset="-122"/>
              </a:rPr>
              <a:t>由于：</a:t>
            </a:r>
            <a:endParaRPr lang="en-US" altLang="zh-CN" dirty="0">
              <a:latin typeface="宋体" charset="-122"/>
            </a:endParaRPr>
          </a:p>
          <a:p>
            <a:pPr marL="0" indent="0">
              <a:buNone/>
            </a:pPr>
            <a:r>
              <a:rPr lang="zh-CN" altLang="en-US" dirty="0">
                <a:latin typeface="宋体" charset="-122"/>
              </a:rPr>
              <a:t> </a:t>
            </a:r>
            <a:r>
              <a:rPr lang="en-US" altLang="zh-CN" dirty="0">
                <a:latin typeface="宋体" charset="-122"/>
              </a:rPr>
              <a:t>   {C,D,E,F}                                                                                                    				             		      {C,D,E,F}  {C,D,E,F}  	</a:t>
            </a:r>
          </a:p>
          <a:p>
            <a:pPr>
              <a:buFont typeface="Monotype Sorts" pitchFamily="2" charset="2"/>
              <a:buNone/>
            </a:pPr>
            <a:r>
              <a:rPr lang="zh-CN" altLang="en-US" dirty="0">
                <a:latin typeface="宋体" charset="-122"/>
              </a:rPr>
              <a:t>同理，对输入</a:t>
            </a:r>
            <a:r>
              <a:rPr lang="en-US" altLang="zh-CN" dirty="0">
                <a:latin typeface="宋体" charset="-122"/>
              </a:rPr>
              <a:t>b</a:t>
            </a:r>
            <a:r>
              <a:rPr lang="zh-CN" altLang="en-US" dirty="0">
                <a:latin typeface="宋体" charset="-122"/>
              </a:rPr>
              <a:t>，所以，</a:t>
            </a:r>
            <a:r>
              <a:rPr lang="en-US" altLang="zh-CN" dirty="0">
                <a:latin typeface="宋体" charset="-122"/>
              </a:rPr>
              <a:t>{C,D,E,F}</a:t>
            </a:r>
            <a:r>
              <a:rPr lang="zh-CN" altLang="en-US" dirty="0">
                <a:latin typeface="宋体" charset="-122"/>
              </a:rPr>
              <a:t>不可再分：</a:t>
            </a:r>
            <a:endParaRPr lang="en-US" altLang="zh-CN" dirty="0">
              <a:latin typeface="宋体" charset="-122"/>
            </a:endParaRPr>
          </a:p>
          <a:p>
            <a:pPr>
              <a:buFont typeface="Monotype Sorts" pitchFamily="2" charset="2"/>
              <a:buNone/>
            </a:pPr>
            <a:r>
              <a:rPr lang="en-US" altLang="zh-CN" dirty="0">
                <a:latin typeface="宋体" charset="-122"/>
              </a:rPr>
              <a:t>∏3: {A},{S},{B},{C,D,E,F}                                   </a:t>
            </a:r>
          </a:p>
        </p:txBody>
      </p:sp>
      <p:grpSp>
        <p:nvGrpSpPr>
          <p:cNvPr id="2" name="Group 4"/>
          <p:cNvGrpSpPr>
            <a:grpSpLocks/>
          </p:cNvGrpSpPr>
          <p:nvPr/>
        </p:nvGrpSpPr>
        <p:grpSpPr bwMode="auto">
          <a:xfrm>
            <a:off x="5791202" y="1827213"/>
            <a:ext cx="4216401" cy="2168526"/>
            <a:chOff x="2688" y="1151"/>
            <a:chExt cx="2656" cy="1366"/>
          </a:xfrm>
        </p:grpSpPr>
        <p:grpSp>
          <p:nvGrpSpPr>
            <p:cNvPr id="3" name="Group 5"/>
            <p:cNvGrpSpPr>
              <a:grpSpLocks/>
            </p:cNvGrpSpPr>
            <p:nvPr/>
          </p:nvGrpSpPr>
          <p:grpSpPr bwMode="auto">
            <a:xfrm>
              <a:off x="4068" y="1208"/>
              <a:ext cx="248" cy="262"/>
              <a:chOff x="4320" y="2160"/>
              <a:chExt cx="432" cy="432"/>
            </a:xfrm>
          </p:grpSpPr>
          <p:sp>
            <p:nvSpPr>
              <p:cNvPr id="168966" name="Oval 6"/>
              <p:cNvSpPr>
                <a:spLocks noChangeArrowheads="1"/>
              </p:cNvSpPr>
              <p:nvPr/>
            </p:nvSpPr>
            <p:spPr bwMode="auto">
              <a:xfrm>
                <a:off x="4320" y="2160"/>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67" name="Oval 7"/>
              <p:cNvSpPr>
                <a:spLocks noChangeArrowheads="1"/>
              </p:cNvSpPr>
              <p:nvPr/>
            </p:nvSpPr>
            <p:spPr bwMode="auto">
              <a:xfrm>
                <a:off x="4368" y="2208"/>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C</a:t>
                </a:r>
              </a:p>
            </p:txBody>
          </p:sp>
        </p:grpSp>
        <p:grpSp>
          <p:nvGrpSpPr>
            <p:cNvPr id="4" name="Group 8"/>
            <p:cNvGrpSpPr>
              <a:grpSpLocks/>
            </p:cNvGrpSpPr>
            <p:nvPr/>
          </p:nvGrpSpPr>
          <p:grpSpPr bwMode="auto">
            <a:xfrm>
              <a:off x="4068" y="1964"/>
              <a:ext cx="248" cy="262"/>
              <a:chOff x="3456" y="2688"/>
              <a:chExt cx="432" cy="432"/>
            </a:xfrm>
          </p:grpSpPr>
          <p:sp>
            <p:nvSpPr>
              <p:cNvPr id="168969" name="Oval 9"/>
              <p:cNvSpPr>
                <a:spLocks noChangeArrowheads="1"/>
              </p:cNvSpPr>
              <p:nvPr/>
            </p:nvSpPr>
            <p:spPr bwMode="auto">
              <a:xfrm>
                <a:off x="3456"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0" name="Oval 10"/>
              <p:cNvSpPr>
                <a:spLocks noChangeArrowheads="1"/>
              </p:cNvSpPr>
              <p:nvPr/>
            </p:nvSpPr>
            <p:spPr bwMode="auto">
              <a:xfrm>
                <a:off x="3504"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D</a:t>
                </a:r>
              </a:p>
            </p:txBody>
          </p:sp>
        </p:grpSp>
        <p:sp>
          <p:nvSpPr>
            <p:cNvPr id="168971" name="Oval 11"/>
            <p:cNvSpPr>
              <a:spLocks noChangeArrowheads="1"/>
            </p:cNvSpPr>
            <p:nvPr/>
          </p:nvSpPr>
          <p:spPr bwMode="auto">
            <a:xfrm>
              <a:off x="3267" y="1964"/>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B</a:t>
              </a:r>
            </a:p>
          </p:txBody>
        </p:sp>
        <p:sp>
          <p:nvSpPr>
            <p:cNvPr id="168972" name="Oval 12"/>
            <p:cNvSpPr>
              <a:spLocks noChangeArrowheads="1"/>
            </p:cNvSpPr>
            <p:nvPr/>
          </p:nvSpPr>
          <p:spPr bwMode="auto">
            <a:xfrm>
              <a:off x="3267" y="1208"/>
              <a:ext cx="249"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A</a:t>
              </a:r>
            </a:p>
          </p:txBody>
        </p:sp>
        <p:grpSp>
          <p:nvGrpSpPr>
            <p:cNvPr id="5" name="Group 13"/>
            <p:cNvGrpSpPr>
              <a:grpSpLocks/>
            </p:cNvGrpSpPr>
            <p:nvPr/>
          </p:nvGrpSpPr>
          <p:grpSpPr bwMode="auto">
            <a:xfrm>
              <a:off x="4840" y="1208"/>
              <a:ext cx="248" cy="262"/>
              <a:chOff x="3120" y="1536"/>
              <a:chExt cx="432" cy="432"/>
            </a:xfrm>
          </p:grpSpPr>
          <p:sp>
            <p:nvSpPr>
              <p:cNvPr id="168974" name="Oval 14"/>
              <p:cNvSpPr>
                <a:spLocks noChangeArrowheads="1"/>
              </p:cNvSpPr>
              <p:nvPr/>
            </p:nvSpPr>
            <p:spPr bwMode="auto">
              <a:xfrm>
                <a:off x="3120" y="1536"/>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5" name="Oval 15"/>
              <p:cNvSpPr>
                <a:spLocks noChangeArrowheads="1"/>
              </p:cNvSpPr>
              <p:nvPr/>
            </p:nvSpPr>
            <p:spPr bwMode="auto">
              <a:xfrm>
                <a:off x="3168" y="1584"/>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E</a:t>
                </a:r>
              </a:p>
            </p:txBody>
          </p:sp>
        </p:grpSp>
        <p:grpSp>
          <p:nvGrpSpPr>
            <p:cNvPr id="6" name="Group 16"/>
            <p:cNvGrpSpPr>
              <a:grpSpLocks/>
            </p:cNvGrpSpPr>
            <p:nvPr/>
          </p:nvGrpSpPr>
          <p:grpSpPr bwMode="auto">
            <a:xfrm>
              <a:off x="4840" y="1964"/>
              <a:ext cx="248" cy="262"/>
              <a:chOff x="4224" y="2688"/>
              <a:chExt cx="432" cy="432"/>
            </a:xfrm>
          </p:grpSpPr>
          <p:sp>
            <p:nvSpPr>
              <p:cNvPr id="168977" name="Oval 17"/>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68978" name="Oval 18"/>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168979" name="Oval 19"/>
            <p:cNvSpPr>
              <a:spLocks noChangeArrowheads="1"/>
            </p:cNvSpPr>
            <p:nvPr/>
          </p:nvSpPr>
          <p:spPr bwMode="auto">
            <a:xfrm>
              <a:off x="2688" y="1615"/>
              <a:ext cx="248" cy="262"/>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S</a:t>
              </a:r>
            </a:p>
          </p:txBody>
        </p:sp>
        <p:cxnSp>
          <p:nvCxnSpPr>
            <p:cNvPr id="168980" name="AutoShape 20"/>
            <p:cNvCxnSpPr>
              <a:cxnSpLocks noChangeShapeType="1"/>
              <a:stCxn id="168979" idx="0"/>
              <a:endCxn id="168972" idx="2"/>
            </p:cNvCxnSpPr>
            <p:nvPr/>
          </p:nvCxnSpPr>
          <p:spPr bwMode="auto">
            <a:xfrm rot="16200000">
              <a:off x="2902" y="1249"/>
              <a:ext cx="276" cy="455"/>
            </a:xfrm>
            <a:prstGeom prst="curvedConnector2">
              <a:avLst/>
            </a:prstGeom>
            <a:noFill/>
            <a:ln w="9525">
              <a:solidFill>
                <a:schemeClr val="tx1"/>
              </a:solidFill>
              <a:round/>
              <a:headEnd/>
              <a:tailEnd type="triangle" w="med" len="med"/>
            </a:ln>
            <a:effectLst/>
          </p:spPr>
        </p:cxnSp>
        <p:cxnSp>
          <p:nvCxnSpPr>
            <p:cNvPr id="168981" name="AutoShape 21"/>
            <p:cNvCxnSpPr>
              <a:cxnSpLocks noChangeShapeType="1"/>
              <a:stCxn id="168979" idx="4"/>
              <a:endCxn id="168971" idx="2"/>
            </p:cNvCxnSpPr>
            <p:nvPr/>
          </p:nvCxnSpPr>
          <p:spPr bwMode="auto">
            <a:xfrm rot="16200000" flipH="1">
              <a:off x="2931" y="1758"/>
              <a:ext cx="218" cy="455"/>
            </a:xfrm>
            <a:prstGeom prst="curvedConnector2">
              <a:avLst/>
            </a:prstGeom>
            <a:noFill/>
            <a:ln w="9525">
              <a:solidFill>
                <a:schemeClr val="tx1"/>
              </a:solidFill>
              <a:round/>
              <a:headEnd/>
              <a:tailEnd type="triangle" w="med" len="med"/>
            </a:ln>
            <a:effectLst/>
          </p:spPr>
        </p:cxnSp>
        <p:cxnSp>
          <p:nvCxnSpPr>
            <p:cNvPr id="168982" name="AutoShape 22"/>
            <p:cNvCxnSpPr>
              <a:cxnSpLocks noChangeShapeType="1"/>
              <a:stCxn id="168971" idx="7"/>
              <a:endCxn id="168972" idx="5"/>
            </p:cNvCxnSpPr>
            <p:nvPr/>
          </p:nvCxnSpPr>
          <p:spPr bwMode="auto">
            <a:xfrm rot="16200000">
              <a:off x="3195" y="1717"/>
              <a:ext cx="570" cy="0"/>
            </a:xfrm>
            <a:prstGeom prst="straightConnector1">
              <a:avLst/>
            </a:prstGeom>
            <a:noFill/>
            <a:ln w="9525">
              <a:solidFill>
                <a:schemeClr val="tx1"/>
              </a:solidFill>
              <a:round/>
              <a:headEnd/>
              <a:tailEnd type="triangle" w="med" len="med"/>
            </a:ln>
            <a:effectLst/>
          </p:spPr>
        </p:cxnSp>
        <p:cxnSp>
          <p:nvCxnSpPr>
            <p:cNvPr id="168983" name="AutoShape 23"/>
            <p:cNvCxnSpPr>
              <a:cxnSpLocks noChangeShapeType="1"/>
              <a:stCxn id="168972" idx="3"/>
              <a:endCxn id="168971" idx="1"/>
            </p:cNvCxnSpPr>
            <p:nvPr/>
          </p:nvCxnSpPr>
          <p:spPr bwMode="auto">
            <a:xfrm rot="5400000">
              <a:off x="3019" y="1717"/>
              <a:ext cx="570" cy="0"/>
            </a:xfrm>
            <a:prstGeom prst="straightConnector1">
              <a:avLst/>
            </a:prstGeom>
            <a:noFill/>
            <a:ln w="9525">
              <a:solidFill>
                <a:schemeClr val="tx1"/>
              </a:solidFill>
              <a:round/>
              <a:headEnd/>
              <a:tailEnd type="triangle" w="med" len="med"/>
            </a:ln>
            <a:effectLst/>
          </p:spPr>
        </p:cxnSp>
        <p:cxnSp>
          <p:nvCxnSpPr>
            <p:cNvPr id="168984" name="AutoShape 24"/>
            <p:cNvCxnSpPr>
              <a:cxnSpLocks noChangeShapeType="1"/>
              <a:stCxn id="168972" idx="6"/>
              <a:endCxn id="168966" idx="2"/>
            </p:cNvCxnSpPr>
            <p:nvPr/>
          </p:nvCxnSpPr>
          <p:spPr bwMode="auto">
            <a:xfrm>
              <a:off x="3516" y="1339"/>
              <a:ext cx="552" cy="0"/>
            </a:xfrm>
            <a:prstGeom prst="straightConnector1">
              <a:avLst/>
            </a:prstGeom>
            <a:noFill/>
            <a:ln w="9525">
              <a:solidFill>
                <a:schemeClr val="tx1"/>
              </a:solidFill>
              <a:round/>
              <a:headEnd/>
              <a:tailEnd type="triangle" w="med" len="med"/>
            </a:ln>
            <a:effectLst/>
          </p:spPr>
        </p:cxnSp>
        <p:cxnSp>
          <p:nvCxnSpPr>
            <p:cNvPr id="168985" name="AutoShape 25"/>
            <p:cNvCxnSpPr>
              <a:cxnSpLocks noChangeShapeType="1"/>
              <a:stCxn id="168971" idx="6"/>
              <a:endCxn id="168969" idx="2"/>
            </p:cNvCxnSpPr>
            <p:nvPr/>
          </p:nvCxnSpPr>
          <p:spPr bwMode="auto">
            <a:xfrm>
              <a:off x="3516" y="2095"/>
              <a:ext cx="552" cy="0"/>
            </a:xfrm>
            <a:prstGeom prst="straightConnector1">
              <a:avLst/>
            </a:prstGeom>
            <a:noFill/>
            <a:ln w="9525">
              <a:solidFill>
                <a:schemeClr val="tx1"/>
              </a:solidFill>
              <a:round/>
              <a:headEnd/>
              <a:tailEnd type="triangle" w="med" len="med"/>
            </a:ln>
            <a:effectLst/>
          </p:spPr>
        </p:cxnSp>
        <p:cxnSp>
          <p:nvCxnSpPr>
            <p:cNvPr id="168986" name="AutoShape 26"/>
            <p:cNvCxnSpPr>
              <a:cxnSpLocks noChangeShapeType="1"/>
              <a:stCxn id="168969" idx="6"/>
              <a:endCxn id="168977" idx="2"/>
            </p:cNvCxnSpPr>
            <p:nvPr/>
          </p:nvCxnSpPr>
          <p:spPr bwMode="auto">
            <a:xfrm>
              <a:off x="4316" y="2095"/>
              <a:ext cx="524" cy="0"/>
            </a:xfrm>
            <a:prstGeom prst="straightConnector1">
              <a:avLst/>
            </a:prstGeom>
            <a:noFill/>
            <a:ln w="9525">
              <a:solidFill>
                <a:schemeClr val="tx1"/>
              </a:solidFill>
              <a:round/>
              <a:headEnd/>
              <a:tailEnd type="triangle" w="med" len="med"/>
            </a:ln>
            <a:effectLst/>
          </p:spPr>
        </p:cxnSp>
        <p:cxnSp>
          <p:nvCxnSpPr>
            <p:cNvPr id="168987" name="AutoShape 27"/>
            <p:cNvCxnSpPr>
              <a:cxnSpLocks noChangeShapeType="1"/>
              <a:stCxn id="168966" idx="6"/>
              <a:endCxn id="168974" idx="2"/>
            </p:cNvCxnSpPr>
            <p:nvPr/>
          </p:nvCxnSpPr>
          <p:spPr bwMode="auto">
            <a:xfrm>
              <a:off x="4316" y="1339"/>
              <a:ext cx="524" cy="0"/>
            </a:xfrm>
            <a:prstGeom prst="straightConnector1">
              <a:avLst/>
            </a:prstGeom>
            <a:noFill/>
            <a:ln w="9525">
              <a:solidFill>
                <a:schemeClr val="tx1"/>
              </a:solidFill>
              <a:round/>
              <a:headEnd/>
              <a:tailEnd type="triangle" w="med" len="med"/>
            </a:ln>
            <a:effectLst/>
          </p:spPr>
        </p:cxnSp>
        <p:cxnSp>
          <p:nvCxnSpPr>
            <p:cNvPr id="168988" name="AutoShape 28"/>
            <p:cNvCxnSpPr>
              <a:cxnSpLocks noChangeShapeType="1"/>
              <a:stCxn id="168974" idx="4"/>
              <a:endCxn id="168977" idx="0"/>
            </p:cNvCxnSpPr>
            <p:nvPr/>
          </p:nvCxnSpPr>
          <p:spPr bwMode="auto">
            <a:xfrm rot="5400000">
              <a:off x="4717" y="1717"/>
              <a:ext cx="494" cy="0"/>
            </a:xfrm>
            <a:prstGeom prst="straightConnector1">
              <a:avLst/>
            </a:prstGeom>
            <a:noFill/>
            <a:ln w="9525">
              <a:solidFill>
                <a:schemeClr val="tx1"/>
              </a:solidFill>
              <a:round/>
              <a:headEnd/>
              <a:tailEnd type="triangle" w="med" len="med"/>
            </a:ln>
            <a:effectLst/>
          </p:spPr>
        </p:cxnSp>
        <p:cxnSp>
          <p:nvCxnSpPr>
            <p:cNvPr id="168989" name="AutoShape 29"/>
            <p:cNvCxnSpPr>
              <a:cxnSpLocks noChangeShapeType="1"/>
              <a:stCxn id="168977" idx="6"/>
              <a:endCxn id="168974" idx="6"/>
            </p:cNvCxnSpPr>
            <p:nvPr/>
          </p:nvCxnSpPr>
          <p:spPr bwMode="auto">
            <a:xfrm flipV="1">
              <a:off x="5088" y="1339"/>
              <a:ext cx="1" cy="756"/>
            </a:xfrm>
            <a:prstGeom prst="curvedConnector3">
              <a:avLst>
                <a:gd name="adj1" fmla="val 14400000"/>
              </a:avLst>
            </a:prstGeom>
            <a:noFill/>
            <a:ln w="9525">
              <a:solidFill>
                <a:schemeClr val="tx1"/>
              </a:solidFill>
              <a:round/>
              <a:headEnd/>
              <a:tailEnd type="triangle" w="med" len="med"/>
            </a:ln>
            <a:effectLst/>
          </p:spPr>
        </p:cxnSp>
        <p:cxnSp>
          <p:nvCxnSpPr>
            <p:cNvPr id="168990" name="AutoShape 30"/>
            <p:cNvCxnSpPr>
              <a:cxnSpLocks noChangeShapeType="1"/>
              <a:stCxn id="168966" idx="1"/>
              <a:endCxn id="168967" idx="7"/>
            </p:cNvCxnSpPr>
            <p:nvPr/>
          </p:nvCxnSpPr>
          <p:spPr bwMode="auto">
            <a:xfrm rot="5400000" flipV="1">
              <a:off x="4171" y="1179"/>
              <a:ext cx="21" cy="156"/>
            </a:xfrm>
            <a:prstGeom prst="curvedConnector3">
              <a:avLst>
                <a:gd name="adj1" fmla="val -608824"/>
              </a:avLst>
            </a:prstGeom>
            <a:noFill/>
            <a:ln w="9525">
              <a:solidFill>
                <a:schemeClr val="tx1"/>
              </a:solidFill>
              <a:round/>
              <a:headEnd/>
              <a:tailEnd type="triangle" w="med" len="med"/>
            </a:ln>
            <a:effectLst/>
          </p:spPr>
        </p:cxnSp>
        <p:cxnSp>
          <p:nvCxnSpPr>
            <p:cNvPr id="168991" name="AutoShape 31"/>
            <p:cNvCxnSpPr>
              <a:cxnSpLocks noChangeShapeType="1"/>
              <a:stCxn id="168969" idx="3"/>
              <a:endCxn id="168969" idx="5"/>
            </p:cNvCxnSpPr>
            <p:nvPr/>
          </p:nvCxnSpPr>
          <p:spPr bwMode="auto">
            <a:xfrm rot="16200000" flipH="1">
              <a:off x="4191" y="2100"/>
              <a:ext cx="1" cy="176"/>
            </a:xfrm>
            <a:prstGeom prst="curvedConnector3">
              <a:avLst>
                <a:gd name="adj1" fmla="val 20700000"/>
              </a:avLst>
            </a:prstGeom>
            <a:noFill/>
            <a:ln w="9525">
              <a:solidFill>
                <a:schemeClr val="tx1"/>
              </a:solidFill>
              <a:round/>
              <a:headEnd/>
              <a:tailEnd type="triangle" w="med" len="med"/>
            </a:ln>
            <a:effectLst/>
          </p:spPr>
        </p:cxnSp>
        <p:sp>
          <p:nvSpPr>
            <p:cNvPr id="168992" name="Text Box 32"/>
            <p:cNvSpPr txBox="1">
              <a:spLocks noChangeArrowheads="1"/>
            </p:cNvSpPr>
            <p:nvPr/>
          </p:nvSpPr>
          <p:spPr bwMode="auto">
            <a:xfrm>
              <a:off x="5121" y="161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8993" name="Text Box 33"/>
            <p:cNvSpPr txBox="1">
              <a:spLocks noChangeArrowheads="1"/>
            </p:cNvSpPr>
            <p:nvPr/>
          </p:nvSpPr>
          <p:spPr bwMode="auto">
            <a:xfrm>
              <a:off x="2830" y="1209"/>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4" name="Text Box 34"/>
            <p:cNvSpPr txBox="1">
              <a:spLocks noChangeArrowheads="1"/>
            </p:cNvSpPr>
            <p:nvPr/>
          </p:nvSpPr>
          <p:spPr bwMode="auto">
            <a:xfrm>
              <a:off x="3410" y="1586"/>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5" name="Text Box 35"/>
            <p:cNvSpPr txBox="1">
              <a:spLocks noChangeArrowheads="1"/>
            </p:cNvSpPr>
            <p:nvPr/>
          </p:nvSpPr>
          <p:spPr bwMode="auto">
            <a:xfrm>
              <a:off x="3713" y="115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6" name="Text Box 36"/>
            <p:cNvSpPr txBox="1">
              <a:spLocks noChangeArrowheads="1"/>
            </p:cNvSpPr>
            <p:nvPr/>
          </p:nvSpPr>
          <p:spPr bwMode="auto">
            <a:xfrm>
              <a:off x="4311" y="1391"/>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7" name="Text Box 37"/>
            <p:cNvSpPr txBox="1">
              <a:spLocks noChangeArrowheads="1"/>
            </p:cNvSpPr>
            <p:nvPr/>
          </p:nvSpPr>
          <p:spPr bwMode="auto">
            <a:xfrm>
              <a:off x="4816" y="1586"/>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8" name="Text Box 38"/>
            <p:cNvSpPr txBox="1">
              <a:spLocks noChangeArrowheads="1"/>
            </p:cNvSpPr>
            <p:nvPr/>
          </p:nvSpPr>
          <p:spPr bwMode="auto">
            <a:xfrm>
              <a:off x="4540" y="1993"/>
              <a:ext cx="218"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168999" name="Text Box 39"/>
            <p:cNvSpPr txBox="1">
              <a:spLocks noChangeArrowheads="1"/>
            </p:cNvSpPr>
            <p:nvPr/>
          </p:nvSpPr>
          <p:spPr bwMode="auto">
            <a:xfrm>
              <a:off x="2913" y="1965"/>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0" name="Text Box 40"/>
            <p:cNvSpPr txBox="1">
              <a:spLocks noChangeArrowheads="1"/>
            </p:cNvSpPr>
            <p:nvPr/>
          </p:nvSpPr>
          <p:spPr bwMode="auto">
            <a:xfrm>
              <a:off x="3134" y="161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1" name="Text Box 41"/>
            <p:cNvSpPr txBox="1">
              <a:spLocks noChangeArrowheads="1"/>
            </p:cNvSpPr>
            <p:nvPr/>
          </p:nvSpPr>
          <p:spPr bwMode="auto">
            <a:xfrm>
              <a:off x="3741" y="2023"/>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2" name="Text Box 42"/>
            <p:cNvSpPr txBox="1">
              <a:spLocks noChangeArrowheads="1"/>
            </p:cNvSpPr>
            <p:nvPr/>
          </p:nvSpPr>
          <p:spPr bwMode="auto">
            <a:xfrm>
              <a:off x="4266" y="1727"/>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3" name="Text Box 43"/>
            <p:cNvSpPr txBox="1">
              <a:spLocks noChangeArrowheads="1"/>
            </p:cNvSpPr>
            <p:nvPr/>
          </p:nvSpPr>
          <p:spPr bwMode="auto">
            <a:xfrm>
              <a:off x="4485" y="1151"/>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sp>
          <p:nvSpPr>
            <p:cNvPr id="169004" name="Text Box 44"/>
            <p:cNvSpPr txBox="1">
              <a:spLocks noChangeArrowheads="1"/>
            </p:cNvSpPr>
            <p:nvPr/>
          </p:nvSpPr>
          <p:spPr bwMode="auto">
            <a:xfrm>
              <a:off x="4099" y="2226"/>
              <a:ext cx="223" cy="291"/>
            </a:xfrm>
            <a:prstGeom prst="rect">
              <a:avLst/>
            </a:prstGeom>
            <a:noFill/>
            <a:ln w="9525">
              <a:noFill/>
              <a:miter lim="800000"/>
              <a:headEnd/>
              <a:tailEnd/>
            </a:ln>
            <a:effectLst/>
          </p:spPr>
          <p:txBody>
            <a:bodyPr wrap="none" anchor="ctr">
              <a:spAutoFit/>
            </a:bodyPr>
            <a:lstStyle/>
            <a:p>
              <a:pPr algn="ctr" eaLnBrk="1" hangingPunct="1"/>
              <a:r>
                <a:rPr kumimoji="1" lang="en-US" altLang="zh-CN" sz="2400"/>
                <a:t>b</a:t>
              </a:r>
            </a:p>
          </p:txBody>
        </p:sp>
      </p:grpSp>
      <p:sp>
        <p:nvSpPr>
          <p:cNvPr id="169006" name="Rectangle 46"/>
          <p:cNvSpPr>
            <a:spLocks noChangeArrowheads="1"/>
          </p:cNvSpPr>
          <p:nvPr/>
        </p:nvSpPr>
        <p:spPr bwMode="auto">
          <a:xfrm>
            <a:off x="3147679" y="3645025"/>
            <a:ext cx="442750" cy="461665"/>
          </a:xfrm>
          <a:prstGeom prst="rect">
            <a:avLst/>
          </a:prstGeom>
          <a:noFill/>
          <a:ln w="9525">
            <a:noFill/>
            <a:miter lim="800000"/>
            <a:headEnd/>
            <a:tailEnd/>
          </a:ln>
          <a:effectLst/>
        </p:spPr>
        <p:txBody>
          <a:bodyPr wrap="none" anchor="ctr">
            <a:spAutoFit/>
          </a:bodyPr>
          <a:lstStyle/>
          <a:p>
            <a:pPr algn="ctr"/>
            <a:r>
              <a:rPr lang="en-US" altLang="zh-CN" sz="2400" dirty="0"/>
              <a:t>a </a:t>
            </a:r>
          </a:p>
        </p:txBody>
      </p:sp>
      <p:sp>
        <p:nvSpPr>
          <p:cNvPr id="169045" name="Line 85"/>
          <p:cNvSpPr>
            <a:spLocks noChangeShapeType="1"/>
          </p:cNvSpPr>
          <p:nvPr/>
        </p:nvSpPr>
        <p:spPr bwMode="auto">
          <a:xfrm flipH="1" flipV="1">
            <a:off x="8305800" y="2362200"/>
            <a:ext cx="914400" cy="914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6" name="Line 86"/>
          <p:cNvSpPr>
            <a:spLocks noChangeShapeType="1"/>
          </p:cNvSpPr>
          <p:nvPr/>
        </p:nvSpPr>
        <p:spPr bwMode="auto">
          <a:xfrm flipH="1">
            <a:off x="8305800" y="2362200"/>
            <a:ext cx="990600" cy="838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69047" name="Text Box 87"/>
          <p:cNvSpPr txBox="1">
            <a:spLocks noChangeArrowheads="1"/>
          </p:cNvSpPr>
          <p:nvPr/>
        </p:nvSpPr>
        <p:spPr bwMode="auto">
          <a:xfrm>
            <a:off x="7987259" y="1445569"/>
            <a:ext cx="346570" cy="461665"/>
          </a:xfrm>
          <a:prstGeom prst="rect">
            <a:avLst/>
          </a:prstGeom>
          <a:noFill/>
          <a:ln w="9525">
            <a:noFill/>
            <a:miter lim="800000"/>
            <a:headEnd/>
            <a:tailEnd/>
          </a:ln>
          <a:effectLst/>
        </p:spPr>
        <p:txBody>
          <a:bodyPr wrap="none" anchor="ctr">
            <a:spAutoFit/>
          </a:bodyPr>
          <a:lstStyle/>
          <a:p>
            <a:pPr algn="ctr" eaLnBrk="1" hangingPunct="1"/>
            <a:r>
              <a:rPr kumimoji="1" lang="en-US" altLang="zh-CN" sz="2400"/>
              <a:t>a</a:t>
            </a:r>
          </a:p>
        </p:txBody>
      </p:sp>
      <p:sp>
        <p:nvSpPr>
          <p:cNvPr id="86" name="灯片编号占位符 85"/>
          <p:cNvSpPr>
            <a:spLocks noGrp="1"/>
          </p:cNvSpPr>
          <p:nvPr>
            <p:ph type="sldNum" sz="quarter" idx="12"/>
          </p:nvPr>
        </p:nvSpPr>
        <p:spPr/>
        <p:txBody>
          <a:bodyPr/>
          <a:lstStyle/>
          <a:p>
            <a:fld id="{09A025D1-BAA5-4CF6-A581-2B23F0086B83}" type="slidenum">
              <a:rPr lang="zh-CN" altLang="en-US" smtClean="0"/>
              <a:pPr/>
              <a:t>55</a:t>
            </a:fld>
            <a:endParaRPr lang="en-US" altLang="zh-CN"/>
          </a:p>
        </p:txBody>
      </p:sp>
      <p:sp>
        <p:nvSpPr>
          <p:cNvPr id="87" name="Line 45"/>
          <p:cNvSpPr>
            <a:spLocks noChangeShapeType="1"/>
          </p:cNvSpPr>
          <p:nvPr/>
        </p:nvSpPr>
        <p:spPr bwMode="auto">
          <a:xfrm flipV="1">
            <a:off x="2999656" y="3645024"/>
            <a:ext cx="1152128" cy="576064"/>
          </a:xfrm>
          <a:prstGeom prst="line">
            <a:avLst/>
          </a:prstGeom>
          <a:noFill/>
          <a:ln w="9525">
            <a:solidFill>
              <a:schemeClr val="tx1"/>
            </a:solidFill>
            <a:round/>
            <a:headEnd/>
            <a:tailEnd/>
          </a:ln>
          <a:effectLst/>
        </p:spPr>
        <p:txBody>
          <a:bodyPr wrap="none" anchor="ctr"/>
          <a:lstStyle/>
          <a:p>
            <a:endParaRPr lang="zh-CN" altLang="en-US"/>
          </a:p>
        </p:txBody>
      </p:sp>
      <p:sp>
        <p:nvSpPr>
          <p:cNvPr id="88" name="Rectangle 46"/>
          <p:cNvSpPr>
            <a:spLocks noChangeArrowheads="1"/>
          </p:cNvSpPr>
          <p:nvPr/>
        </p:nvSpPr>
        <p:spPr bwMode="auto">
          <a:xfrm>
            <a:off x="4875871" y="3573017"/>
            <a:ext cx="346570" cy="461665"/>
          </a:xfrm>
          <a:prstGeom prst="rect">
            <a:avLst/>
          </a:prstGeom>
          <a:noFill/>
          <a:ln w="9525">
            <a:noFill/>
            <a:miter lim="800000"/>
            <a:headEnd/>
            <a:tailEnd/>
          </a:ln>
          <a:effectLst/>
        </p:spPr>
        <p:txBody>
          <a:bodyPr wrap="none" anchor="ctr">
            <a:spAutoFit/>
          </a:bodyPr>
          <a:lstStyle/>
          <a:p>
            <a:pPr algn="ctr"/>
            <a:r>
              <a:rPr lang="en-US" altLang="zh-CN" sz="2400" dirty="0"/>
              <a:t>a</a:t>
            </a:r>
          </a:p>
        </p:txBody>
      </p:sp>
      <p:sp>
        <p:nvSpPr>
          <p:cNvPr id="92" name="Line 45"/>
          <p:cNvSpPr>
            <a:spLocks noChangeShapeType="1"/>
          </p:cNvSpPr>
          <p:nvPr/>
        </p:nvSpPr>
        <p:spPr bwMode="auto">
          <a:xfrm flipH="1" flipV="1">
            <a:off x="4151784" y="3645024"/>
            <a:ext cx="1512168" cy="576064"/>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14601" y="457201"/>
            <a:ext cx="7758113" cy="1387475"/>
          </a:xfrm>
        </p:spPr>
        <p:txBody>
          <a:bodyPr/>
          <a:lstStyle/>
          <a:p>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2495600" y="1844824"/>
            <a:ext cx="7772400" cy="3816424"/>
          </a:xfrm>
        </p:spPr>
        <p:txBody>
          <a:bodyPr/>
          <a:lstStyle/>
          <a:p>
            <a:pPr>
              <a:spcBef>
                <a:spcPct val="50000"/>
              </a:spcBef>
              <a:buClrTx/>
              <a:buSzTx/>
              <a:buFont typeface="Arial" pitchFamily="34" charset="0"/>
              <a:buChar char="•"/>
            </a:pPr>
            <a:r>
              <a:rPr lang="zh-CN" altLang="en-US" dirty="0"/>
              <a:t>词法分析程序的设计原则</a:t>
            </a:r>
            <a:endParaRPr lang="en-US" altLang="zh-CN" dirty="0"/>
          </a:p>
          <a:p>
            <a:pPr>
              <a:spcBef>
                <a:spcPct val="50000"/>
              </a:spcBef>
              <a:buClrTx/>
              <a:buSzTx/>
              <a:buFontTx/>
              <a:buChar char="•"/>
            </a:pPr>
            <a:r>
              <a:rPr lang="zh-CN" altLang="en-US" dirty="0"/>
              <a:t>单词的描述工具</a:t>
            </a:r>
            <a:r>
              <a:rPr lang="en-US" altLang="zh-CN" dirty="0"/>
              <a:t>-</a:t>
            </a:r>
            <a:r>
              <a:rPr lang="zh-CN" altLang="en-US" dirty="0"/>
              <a:t>正规表达式</a:t>
            </a:r>
          </a:p>
          <a:p>
            <a:pPr>
              <a:spcBef>
                <a:spcPct val="50000"/>
              </a:spcBef>
              <a:buClrTx/>
              <a:buSzTx/>
              <a:buFontTx/>
              <a:buChar char="•"/>
            </a:pPr>
            <a:r>
              <a:rPr lang="zh-CN" altLang="en-US" dirty="0"/>
              <a:t>单词的识别系统</a:t>
            </a:r>
            <a:r>
              <a:rPr lang="en-US" altLang="zh-CN" dirty="0"/>
              <a:t>-</a:t>
            </a:r>
            <a:r>
              <a:rPr lang="zh-CN" altLang="en-US" dirty="0"/>
              <a:t>有穷自动机</a:t>
            </a:r>
          </a:p>
          <a:p>
            <a:pPr>
              <a:spcBef>
                <a:spcPct val="50000"/>
              </a:spcBef>
              <a:buClrTx/>
              <a:buSzTx/>
              <a:buFontTx/>
              <a:buChar char="•"/>
            </a:pPr>
            <a:r>
              <a:rPr lang="zh-CN" altLang="en-US" dirty="0">
                <a:solidFill>
                  <a:srgbClr val="FF0000"/>
                </a:solidFill>
              </a:rPr>
              <a:t>词法分析程序设计</a:t>
            </a:r>
            <a:r>
              <a:rPr lang="en-US" altLang="zh-CN" dirty="0">
                <a:solidFill>
                  <a:srgbClr val="FF0000"/>
                </a:solidFill>
              </a:rPr>
              <a:t>-</a:t>
            </a:r>
            <a:r>
              <a:rPr lang="zh-CN" altLang="en-US" dirty="0">
                <a:solidFill>
                  <a:srgbClr val="FF0000"/>
                </a:solidFill>
              </a:rPr>
              <a:t>实现词法分析程序的自动构造</a:t>
            </a:r>
            <a:endParaRPr lang="en-US" altLang="zh-CN"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56</a:t>
            </a:fld>
            <a:endParaRPr lang="en-US" altLang="zh-CN"/>
          </a:p>
        </p:txBody>
      </p:sp>
      <p:sp>
        <p:nvSpPr>
          <p:cNvPr id="5" name="Rectangle 4"/>
          <p:cNvSpPr txBox="1">
            <a:spLocks noChangeArrowheads="1"/>
          </p:cNvSpPr>
          <p:nvPr/>
        </p:nvSpPr>
        <p:spPr bwMode="auto">
          <a:xfrm>
            <a:off x="2423593" y="214314"/>
            <a:ext cx="8044383"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a:defRPr/>
            </a:pPr>
            <a:r>
              <a:rPr lang="zh-CN" altLang="en-US" sz="4400" b="1" kern="0" dirty="0">
                <a:solidFill>
                  <a:schemeClr val="tx2"/>
                </a:solidFill>
                <a:latin typeface="华文新魏" pitchFamily="2" charset="-122"/>
                <a:cs typeface="+mj-cs"/>
              </a:rPr>
              <a:t>第三章  词法分析及其自动构造</a:t>
            </a:r>
            <a:endParaRPr lang="en-US" altLang="zh-CN" sz="4400" b="1" kern="0" dirty="0">
              <a:solidFill>
                <a:schemeClr val="tx2"/>
              </a:solidFill>
              <a:latin typeface="华文新魏" pitchFamily="2" charset="-122"/>
              <a:cs typeface="+mj-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dirty="0">
                <a:solidFill>
                  <a:srgbClr val="3333FF"/>
                </a:solidFill>
              </a:rPr>
              <a:t>词法分析程序的自动构造</a:t>
            </a:r>
          </a:p>
        </p:txBody>
      </p:sp>
      <p:sp>
        <p:nvSpPr>
          <p:cNvPr id="99331" name="Rectangle 3"/>
          <p:cNvSpPr>
            <a:spLocks noGrp="1" noChangeArrowheads="1"/>
          </p:cNvSpPr>
          <p:nvPr>
            <p:ph type="body" idx="1"/>
          </p:nvPr>
        </p:nvSpPr>
        <p:spPr/>
        <p:txBody>
          <a:bodyPr/>
          <a:lstStyle/>
          <a:p>
            <a:pPr marL="0" indent="0">
              <a:buNone/>
            </a:pPr>
            <a:r>
              <a:rPr lang="zh-CN" altLang="en-US" dirty="0"/>
              <a:t>词法分析程序的</a:t>
            </a:r>
            <a:r>
              <a:rPr lang="zh-CN" altLang="en-US" dirty="0">
                <a:solidFill>
                  <a:schemeClr val="bg2"/>
                </a:solidFill>
              </a:rPr>
              <a:t>自动构造方法是基于</a:t>
            </a:r>
            <a:r>
              <a:rPr lang="zh-CN" altLang="zh-CN" b="1" dirty="0"/>
              <a:t>有穷自动机和正规表达式的等价性</a:t>
            </a:r>
            <a:r>
              <a:rPr lang="zh-CN" altLang="en-US" b="1" dirty="0"/>
              <a:t>,即</a:t>
            </a:r>
            <a:r>
              <a:rPr lang="zh-CN" altLang="zh-CN" b="1" dirty="0"/>
              <a:t>：</a:t>
            </a:r>
            <a:r>
              <a:rPr lang="zh-CN" altLang="zh-CN" dirty="0"/>
              <a:t>      </a:t>
            </a:r>
          </a:p>
          <a:p>
            <a:pPr>
              <a:buFont typeface="Monotype Sorts" pitchFamily="2" charset="2"/>
              <a:buNone/>
            </a:pPr>
            <a:r>
              <a:rPr lang="zh-CN" altLang="zh-CN" sz="2800" dirty="0"/>
              <a:t>1.对于</a:t>
            </a:r>
            <a:r>
              <a:rPr lang="zh-CN" altLang="zh-CN" sz="2800" dirty="0">
                <a:latin typeface="宋体" charset="-122"/>
              </a:rPr>
              <a:t>∑</a:t>
            </a:r>
            <a:r>
              <a:rPr lang="zh-CN" altLang="zh-CN" sz="2800" dirty="0"/>
              <a:t>上的一个NFA  M，可以构造一个</a:t>
            </a:r>
            <a:r>
              <a:rPr lang="zh-CN" altLang="zh-CN" sz="2800" dirty="0">
                <a:latin typeface="宋体" charset="-122"/>
              </a:rPr>
              <a:t>∑上的正规式R,使得</a:t>
            </a:r>
            <a:r>
              <a:rPr lang="zh-CN" altLang="zh-CN" sz="2800" dirty="0"/>
              <a:t>L(R)=L(M)。</a:t>
            </a:r>
            <a:endParaRPr lang="zh-CN" altLang="zh-CN" sz="2800" dirty="0">
              <a:latin typeface="宋体" charset="-122"/>
            </a:endParaRPr>
          </a:p>
          <a:p>
            <a:pPr>
              <a:buFont typeface="Monotype Sorts" pitchFamily="2" charset="2"/>
              <a:buNone/>
            </a:pPr>
            <a:r>
              <a:rPr lang="zh-CN" altLang="zh-CN" sz="2800" dirty="0">
                <a:latin typeface="宋体" charset="-122"/>
              </a:rPr>
              <a:t>2</a:t>
            </a:r>
            <a:r>
              <a:rPr lang="zh-CN" altLang="en-US" sz="2800" dirty="0">
                <a:latin typeface="宋体" charset="-122"/>
              </a:rPr>
              <a:t>.对于</a:t>
            </a:r>
            <a:r>
              <a:rPr lang="zh-CN" altLang="zh-CN" sz="2800" dirty="0">
                <a:latin typeface="宋体" charset="-122"/>
              </a:rPr>
              <a:t>∑</a:t>
            </a:r>
            <a:r>
              <a:rPr lang="zh-CN" altLang="zh-CN" sz="2800" dirty="0"/>
              <a:t>上的一个正规式R，可以构造一个</a:t>
            </a:r>
            <a:r>
              <a:rPr lang="zh-CN" altLang="zh-CN" sz="2800" dirty="0">
                <a:latin typeface="宋体" charset="-122"/>
              </a:rPr>
              <a:t>∑</a:t>
            </a:r>
            <a:r>
              <a:rPr lang="zh-CN" altLang="zh-CN" sz="2800" dirty="0"/>
              <a:t>上的NFA M，</a:t>
            </a:r>
            <a:r>
              <a:rPr lang="zh-CN" altLang="zh-CN" sz="2800" dirty="0">
                <a:latin typeface="宋体" charset="-122"/>
              </a:rPr>
              <a:t>使</a:t>
            </a:r>
            <a:r>
              <a:rPr lang="zh-CN" altLang="zh-CN" sz="2800" dirty="0"/>
              <a:t>的L</a:t>
            </a:r>
            <a:r>
              <a:rPr lang="zh-CN" altLang="en-US" sz="2800" dirty="0"/>
              <a:t>(</a:t>
            </a:r>
            <a:r>
              <a:rPr lang="en-US" altLang="zh-CN" sz="2800" dirty="0"/>
              <a:t>M)=L(R)。</a:t>
            </a:r>
          </a:p>
          <a:p>
            <a:pPr>
              <a:buFont typeface="Monotype Sorts" pitchFamily="2" charset="2"/>
              <a:buNone/>
            </a:pPr>
            <a:endParaRPr lang="en-US" altLang="zh-CN" sz="2800" dirty="0"/>
          </a:p>
          <a:p>
            <a:pPr>
              <a:buFont typeface="Monotype Sorts" pitchFamily="2" charset="2"/>
              <a:buNone/>
            </a:pPr>
            <a:r>
              <a:rPr lang="zh-CN" altLang="en-US" sz="2800" dirty="0"/>
              <a:t>这里采用第二条。</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p:txBody>
          <a:bodyPr/>
          <a:lstStyle/>
          <a:p>
            <a:pPr marL="0" indent="0">
              <a:buNone/>
            </a:pPr>
            <a:r>
              <a:rPr lang="zh-CN" altLang="en-US" u="sng" dirty="0">
                <a:solidFill>
                  <a:srgbClr val="3333FF"/>
                </a:solidFill>
              </a:rPr>
              <a:t>从</a:t>
            </a:r>
            <a:r>
              <a:rPr lang="en-US" altLang="zh-CN" u="sng" dirty="0">
                <a:solidFill>
                  <a:srgbClr val="3333FF"/>
                </a:solidFill>
                <a:latin typeface="Arial" charset="0"/>
                <a:cs typeface="Arial" charset="0"/>
              </a:rPr>
              <a:t>Σ</a:t>
            </a:r>
            <a:r>
              <a:rPr lang="zh-CN" altLang="en-US" u="sng" dirty="0">
                <a:solidFill>
                  <a:srgbClr val="3333FF"/>
                </a:solidFill>
              </a:rPr>
              <a:t>上的一个正规式</a:t>
            </a:r>
            <a:r>
              <a:rPr lang="en-US" altLang="zh-CN" u="sng" dirty="0">
                <a:solidFill>
                  <a:srgbClr val="3333FF"/>
                </a:solidFill>
              </a:rPr>
              <a:t>R</a:t>
            </a:r>
            <a:r>
              <a:rPr lang="zh-CN" altLang="en-US" u="sng" dirty="0">
                <a:solidFill>
                  <a:srgbClr val="3333FF"/>
                </a:solidFill>
              </a:rPr>
              <a:t>构造</a:t>
            </a:r>
            <a:r>
              <a:rPr lang="en-US" altLang="zh-CN" u="sng" dirty="0">
                <a:solidFill>
                  <a:srgbClr val="3333FF"/>
                </a:solidFill>
                <a:latin typeface="Arial" charset="0"/>
                <a:cs typeface="Arial" charset="0"/>
              </a:rPr>
              <a:t>Σ</a:t>
            </a:r>
            <a:r>
              <a:rPr lang="zh-CN" altLang="en-US" u="sng" dirty="0">
                <a:solidFill>
                  <a:srgbClr val="3333FF"/>
                </a:solidFill>
              </a:rPr>
              <a:t>上的一个</a:t>
            </a:r>
            <a:r>
              <a:rPr lang="en-US" altLang="zh-CN" u="sng" dirty="0">
                <a:solidFill>
                  <a:srgbClr val="3333FF"/>
                </a:solidFill>
              </a:rPr>
              <a:t>NFA M，</a:t>
            </a:r>
            <a:r>
              <a:rPr lang="zh-CN" altLang="en-US" u="sng" dirty="0">
                <a:solidFill>
                  <a:srgbClr val="3333FF"/>
                </a:solidFill>
              </a:rPr>
              <a:t>使得</a:t>
            </a:r>
            <a:r>
              <a:rPr lang="en-US" altLang="zh-CN" u="sng" dirty="0">
                <a:solidFill>
                  <a:srgbClr val="3333FF"/>
                </a:solidFill>
              </a:rPr>
              <a:t>L(M)=L(R)</a:t>
            </a:r>
            <a:r>
              <a:rPr lang="zh-CN" altLang="en-US" u="sng" dirty="0">
                <a:solidFill>
                  <a:srgbClr val="3333FF"/>
                </a:solidFill>
              </a:rPr>
              <a:t>的方法。</a:t>
            </a:r>
          </a:p>
          <a:p>
            <a:pPr>
              <a:buFont typeface="Monotype Sorts" pitchFamily="2" charset="2"/>
              <a:buNone/>
            </a:pPr>
            <a:r>
              <a:rPr lang="zh-CN" altLang="en-US" dirty="0">
                <a:latin typeface="Arial" charset="0"/>
                <a:cs typeface="Arial" charset="0"/>
              </a:rPr>
              <a:t>“</a:t>
            </a:r>
            <a:r>
              <a:rPr lang="zh-CN" altLang="en-US" dirty="0"/>
              <a:t>语法制导</a:t>
            </a:r>
            <a:r>
              <a:rPr lang="zh-CN" altLang="en-US" dirty="0">
                <a:latin typeface="Arial" charset="0"/>
                <a:cs typeface="Arial" charset="0"/>
              </a:rPr>
              <a:t>”</a:t>
            </a:r>
            <a:r>
              <a:rPr lang="zh-CN" altLang="en-US" dirty="0"/>
              <a:t>的方法，即按正规式的语法结构指引构造过程，构造规则具体描述如下： </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1919536" y="620688"/>
            <a:ext cx="8153400" cy="6048672"/>
          </a:xfrm>
        </p:spPr>
        <p:txBody>
          <a:bodyPr/>
          <a:lstStyle/>
          <a:p>
            <a:pPr eaLnBrk="0" fontAlgn="ctr">
              <a:buFont typeface="Monotype Sorts" pitchFamily="2" charset="2"/>
              <a:buNone/>
            </a:pPr>
            <a:r>
              <a:rPr lang="zh-CN" altLang="en-US" sz="2800" dirty="0"/>
              <a:t>    (1) </a:t>
            </a:r>
            <a:r>
              <a:rPr lang="en-US" altLang="zh-CN" sz="2800" dirty="0">
                <a:solidFill>
                  <a:srgbClr val="3333FF"/>
                </a:solidFill>
              </a:rPr>
              <a:t>R=</a:t>
            </a:r>
            <a:r>
              <a:rPr lang="en-US" altLang="zh-CN" sz="2800" dirty="0">
                <a:solidFill>
                  <a:srgbClr val="3333FF"/>
                </a:solidFill>
                <a:sym typeface="Symbol" pitchFamily="18" charset="2"/>
              </a:rPr>
              <a:t>,</a:t>
            </a:r>
            <a:r>
              <a:rPr lang="zh-CN" altLang="zh-CN" sz="2800" dirty="0"/>
              <a:t>构造</a:t>
            </a:r>
            <a:r>
              <a:rPr lang="zh-CN" altLang="zh-CN" sz="2800" dirty="0">
                <a:sym typeface="Symbol" pitchFamily="18" charset="2"/>
              </a:rPr>
              <a:t>任一具有空终态集的</a:t>
            </a:r>
            <a:r>
              <a:rPr lang="zh-CN" altLang="zh-CN" sz="2800" dirty="0"/>
              <a:t>NFA  M</a:t>
            </a:r>
            <a:r>
              <a:rPr lang="zh-CN" altLang="zh-CN" sz="2800" u="sng" dirty="0">
                <a:sym typeface="Symbol" pitchFamily="18" charset="2"/>
              </a:rPr>
              <a:t>  </a:t>
            </a:r>
            <a:r>
              <a:rPr lang="zh-CN" altLang="zh-CN" sz="2800" dirty="0">
                <a:sym typeface="Symbol" pitchFamily="18" charset="2"/>
              </a:rPr>
              <a:t>                (2</a:t>
            </a:r>
            <a:r>
              <a:rPr lang="en-US" altLang="zh-CN" sz="2800" dirty="0">
                <a:solidFill>
                  <a:srgbClr val="000099"/>
                </a:solidFill>
                <a:sym typeface="Symbol" pitchFamily="18" charset="2"/>
              </a:rPr>
              <a:t>)</a:t>
            </a:r>
            <a:r>
              <a:rPr lang="zh-CN" altLang="zh-CN" sz="2800" dirty="0">
                <a:solidFill>
                  <a:srgbClr val="3333FF"/>
                </a:solidFill>
                <a:sym typeface="Symbol" pitchFamily="18" charset="2"/>
              </a:rPr>
              <a:t> </a:t>
            </a:r>
            <a:r>
              <a:rPr lang="en-US" altLang="zh-CN" sz="2800" dirty="0">
                <a:solidFill>
                  <a:srgbClr val="3333FF"/>
                </a:solidFill>
              </a:rPr>
              <a:t>R=</a:t>
            </a:r>
            <a:r>
              <a:rPr lang="zh-CN" altLang="zh-CN" sz="2800" dirty="0">
                <a:solidFill>
                  <a:srgbClr val="3333FF"/>
                </a:solidFill>
                <a:sym typeface="Symbol" pitchFamily="18" charset="2"/>
              </a:rPr>
              <a:t> </a:t>
            </a:r>
            <a:r>
              <a:rPr lang="zh-CN" altLang="en-US" sz="2800" dirty="0">
                <a:solidFill>
                  <a:srgbClr val="3333FF"/>
                </a:solidFill>
                <a:sym typeface="Symbol" pitchFamily="18" charset="2"/>
              </a:rPr>
              <a:t></a:t>
            </a:r>
            <a:r>
              <a:rPr lang="zh-CN" altLang="zh-CN" sz="2800" dirty="0">
                <a:solidFill>
                  <a:srgbClr val="3333FF"/>
                </a:solidFill>
                <a:sym typeface="Symbol" pitchFamily="18" charset="2"/>
              </a:rPr>
              <a:t> </a:t>
            </a:r>
            <a:r>
              <a:rPr lang="zh-CN" altLang="zh-CN" sz="2800" dirty="0">
                <a:sym typeface="Symbol" pitchFamily="18" charset="2"/>
              </a:rPr>
              <a:t>，</a:t>
            </a:r>
            <a:r>
              <a:rPr lang="zh-CN" altLang="zh-CN" sz="2800" u="sng" dirty="0"/>
              <a:t>构造的</a:t>
            </a:r>
            <a:r>
              <a:rPr lang="en-US" altLang="zh-CN" sz="2800" dirty="0">
                <a:sym typeface="Symbol" pitchFamily="18" charset="2"/>
              </a:rPr>
              <a:t>NFA M=({k</a:t>
            </a:r>
            <a:r>
              <a:rPr lang="en-US" altLang="zh-CN" sz="2800" baseline="-25000" dirty="0">
                <a:sym typeface="Symbol" pitchFamily="18" charset="2"/>
              </a:rPr>
              <a:t>0</a:t>
            </a:r>
            <a:r>
              <a:rPr lang="en-US" altLang="zh-CN" sz="2800" dirty="0">
                <a:sym typeface="Symbol" pitchFamily="18" charset="2"/>
              </a:rPr>
              <a:t>}, </a:t>
            </a:r>
            <a:r>
              <a:rPr lang="zh-CN" altLang="zh-CN" sz="2800" dirty="0">
                <a:latin typeface="宋体" charset="-122"/>
              </a:rPr>
              <a:t>∑,f,k</a:t>
            </a:r>
            <a:r>
              <a:rPr lang="zh-CN" altLang="zh-CN" sz="2800" baseline="-25000" dirty="0">
                <a:latin typeface="宋体" charset="-122"/>
              </a:rPr>
              <a:t>0</a:t>
            </a:r>
            <a:r>
              <a:rPr lang="en-US" altLang="zh-CN" sz="2800" dirty="0">
                <a:latin typeface="宋体" charset="-122"/>
              </a:rPr>
              <a:t>,</a:t>
            </a:r>
            <a:r>
              <a:rPr lang="zh-CN" altLang="zh-CN" sz="2800" dirty="0">
                <a:latin typeface="宋体" charset="-122"/>
              </a:rPr>
              <a:t>{k</a:t>
            </a:r>
            <a:r>
              <a:rPr lang="zh-CN" altLang="zh-CN" sz="2800" baseline="-25000" dirty="0">
                <a:latin typeface="宋体" charset="-122"/>
              </a:rPr>
              <a:t>0</a:t>
            </a:r>
            <a:r>
              <a:rPr lang="zh-CN" altLang="zh-CN" sz="2800" dirty="0">
                <a:latin typeface="宋体" charset="-122"/>
              </a:rPr>
              <a:t>}):        f（</a:t>
            </a:r>
            <a:r>
              <a:rPr lang="en-US" altLang="zh-CN" sz="2800" dirty="0">
                <a:latin typeface="宋体" charset="-122"/>
              </a:rPr>
              <a:t>k</a:t>
            </a:r>
            <a:r>
              <a:rPr lang="en-US" altLang="zh-CN" sz="2800" baseline="-25000" dirty="0">
                <a:latin typeface="宋体" charset="-122"/>
              </a:rPr>
              <a:t>0</a:t>
            </a:r>
            <a:r>
              <a:rPr lang="en-US" altLang="zh-CN" sz="2800" dirty="0">
                <a:latin typeface="宋体" charset="-122"/>
              </a:rPr>
              <a:t>,a)</a:t>
            </a:r>
            <a:r>
              <a:rPr lang="zh-CN" altLang="en-US" sz="2800" dirty="0">
                <a:latin typeface="宋体" charset="-122"/>
              </a:rPr>
              <a:t>对于</a:t>
            </a:r>
            <a:r>
              <a:rPr lang="zh-CN" altLang="zh-CN" sz="2800" dirty="0">
                <a:sym typeface="Symbol" pitchFamily="18" charset="2"/>
              </a:rPr>
              <a:t> 所有</a:t>
            </a:r>
            <a:r>
              <a:rPr lang="en-US" altLang="zh-CN" sz="2800" dirty="0">
                <a:sym typeface="Symbol" pitchFamily="18" charset="2"/>
              </a:rPr>
              <a:t>a</a:t>
            </a:r>
            <a:r>
              <a:rPr lang="zh-CN" altLang="zh-CN" sz="2800" dirty="0">
                <a:latin typeface="宋体" charset="-122"/>
              </a:rPr>
              <a:t>∑都没定义。            </a:t>
            </a:r>
            <a:r>
              <a:rPr lang="zh-CN" altLang="en-US" sz="2800" b="1" dirty="0">
                <a:latin typeface="宋体" charset="-122"/>
              </a:rPr>
              <a:t>(</a:t>
            </a:r>
            <a:r>
              <a:rPr lang="zh-CN" altLang="zh-CN" sz="2800" b="1" dirty="0">
                <a:latin typeface="宋体" charset="-122"/>
              </a:rPr>
              <a:t>3</a:t>
            </a:r>
            <a:r>
              <a:rPr lang="en-US" altLang="zh-CN" sz="2800" b="1" dirty="0">
                <a:latin typeface="宋体" charset="-122"/>
              </a:rPr>
              <a:t>)</a:t>
            </a:r>
            <a:r>
              <a:rPr lang="en-US" altLang="zh-CN" sz="2800" dirty="0">
                <a:solidFill>
                  <a:srgbClr val="3333FF"/>
                </a:solidFill>
                <a:latin typeface="宋体" charset="-122"/>
              </a:rPr>
              <a:t>R=a</a:t>
            </a:r>
            <a:r>
              <a:rPr lang="en-US" altLang="zh-CN" sz="2800" dirty="0">
                <a:latin typeface="宋体" charset="-122"/>
              </a:rPr>
              <a:t>,</a:t>
            </a:r>
            <a:r>
              <a:rPr lang="zh-CN" altLang="zh-CN" sz="2800" u="sng" dirty="0"/>
              <a:t>构造的</a:t>
            </a:r>
            <a:r>
              <a:rPr lang="en-US" altLang="zh-CN" sz="2800" dirty="0">
                <a:latin typeface="宋体" charset="-122"/>
              </a:rPr>
              <a:t>NFA M=</a:t>
            </a:r>
            <a:r>
              <a:rPr lang="en-US" altLang="zh-CN" sz="2800" dirty="0">
                <a:sym typeface="Symbol" pitchFamily="18" charset="2"/>
              </a:rPr>
              <a:t>({k</a:t>
            </a:r>
            <a:r>
              <a:rPr lang="en-US" altLang="zh-CN" sz="2800" baseline="-25000" dirty="0">
                <a:sym typeface="Symbol" pitchFamily="18" charset="2"/>
              </a:rPr>
              <a:t>0,</a:t>
            </a:r>
            <a:r>
              <a:rPr lang="en-US" altLang="zh-CN" sz="2800" dirty="0">
                <a:sym typeface="Symbol" pitchFamily="18" charset="2"/>
              </a:rPr>
              <a:t>k</a:t>
            </a:r>
            <a:r>
              <a:rPr lang="en-US" altLang="zh-CN" sz="2800" baseline="-25000" dirty="0">
                <a:sym typeface="Symbol" pitchFamily="18" charset="2"/>
              </a:rPr>
              <a:t>1</a:t>
            </a:r>
            <a:r>
              <a:rPr lang="en-US" altLang="zh-CN" sz="2800" dirty="0">
                <a:sym typeface="Symbol" pitchFamily="18" charset="2"/>
              </a:rPr>
              <a:t>},</a:t>
            </a:r>
            <a:r>
              <a:rPr lang="zh-CN" altLang="zh-CN" sz="2800" dirty="0">
                <a:latin typeface="宋体" charset="-122"/>
              </a:rPr>
              <a:t>∑,f,k</a:t>
            </a:r>
            <a:r>
              <a:rPr lang="zh-CN" altLang="zh-CN" sz="2800" baseline="-25000" dirty="0">
                <a:latin typeface="宋体" charset="-122"/>
              </a:rPr>
              <a:t>0</a:t>
            </a:r>
            <a:r>
              <a:rPr lang="en-US" altLang="zh-CN" sz="2800" dirty="0">
                <a:latin typeface="宋体" charset="-122"/>
              </a:rPr>
              <a:t>,</a:t>
            </a:r>
            <a:r>
              <a:rPr lang="zh-CN" altLang="zh-CN" sz="2800" dirty="0">
                <a:latin typeface="宋体" charset="-122"/>
              </a:rPr>
              <a:t>{k</a:t>
            </a:r>
            <a:r>
              <a:rPr lang="zh-CN" altLang="zh-CN" sz="2800" baseline="-25000" dirty="0">
                <a:latin typeface="宋体" charset="-122"/>
              </a:rPr>
              <a:t>1</a:t>
            </a:r>
            <a:r>
              <a:rPr lang="zh-CN" altLang="zh-CN" sz="2800" dirty="0">
                <a:latin typeface="宋体" charset="-122"/>
              </a:rPr>
              <a:t>}): f(</a:t>
            </a:r>
            <a:r>
              <a:rPr lang="en-US" altLang="zh-CN" sz="2800" dirty="0">
                <a:sym typeface="Symbol" pitchFamily="18" charset="2"/>
              </a:rPr>
              <a:t>k</a:t>
            </a:r>
            <a:r>
              <a:rPr lang="en-US" altLang="zh-CN" sz="2800" baseline="-25000" dirty="0">
                <a:sym typeface="Symbol" pitchFamily="18" charset="2"/>
              </a:rPr>
              <a:t>0</a:t>
            </a:r>
            <a:r>
              <a:rPr lang="en-US" altLang="zh-CN" sz="2800" dirty="0">
                <a:sym typeface="Symbol" pitchFamily="18" charset="2"/>
              </a:rPr>
              <a:t>,a) = k</a:t>
            </a:r>
            <a:r>
              <a:rPr lang="en-US" altLang="zh-CN" sz="2800" baseline="-25000" dirty="0">
                <a:sym typeface="Symbol" pitchFamily="18" charset="2"/>
              </a:rPr>
              <a:t>1                                                                                                                              </a:t>
            </a:r>
            <a:r>
              <a:rPr lang="en-US" altLang="zh-CN" sz="2800" dirty="0">
                <a:sym typeface="Symbol" pitchFamily="18" charset="2"/>
              </a:rPr>
              <a:t>(4) </a:t>
            </a:r>
            <a:r>
              <a:rPr lang="en-US" altLang="zh-CN" sz="2800" dirty="0">
                <a:solidFill>
                  <a:srgbClr val="3333FF"/>
                </a:solidFill>
                <a:sym typeface="Symbol" pitchFamily="18" charset="2"/>
              </a:rPr>
              <a:t>R =R1 | R2</a:t>
            </a:r>
            <a:r>
              <a:rPr lang="en-US" altLang="zh-CN" sz="2800" dirty="0">
                <a:sym typeface="Symbol" pitchFamily="18" charset="2"/>
              </a:rPr>
              <a:t>, </a:t>
            </a:r>
            <a:r>
              <a:rPr lang="zh-CN" altLang="zh-CN" sz="2800" dirty="0">
                <a:sym typeface="Symbol" pitchFamily="18" charset="2"/>
              </a:rPr>
              <a:t>将步骤（1）（2）（3）分别应用到</a:t>
            </a:r>
            <a:r>
              <a:rPr lang="en-US" altLang="zh-CN" sz="2800" dirty="0">
                <a:sym typeface="Symbol" pitchFamily="18" charset="2"/>
              </a:rPr>
              <a:t>R1,R2</a:t>
            </a:r>
            <a:r>
              <a:rPr lang="en-US" altLang="zh-CN" sz="2800" baseline="-25000" dirty="0">
                <a:sym typeface="Symbol" pitchFamily="18" charset="2"/>
              </a:rPr>
              <a:t>             </a:t>
            </a:r>
            <a:r>
              <a:rPr lang="zh-CN" altLang="en-US" sz="2800" dirty="0">
                <a:sym typeface="Symbol" pitchFamily="18" charset="2"/>
              </a:rPr>
              <a:t>产生</a:t>
            </a:r>
            <a:r>
              <a:rPr lang="en-US" altLang="en-US" sz="2800" dirty="0">
                <a:sym typeface="Symbol" pitchFamily="18" charset="2"/>
              </a:rPr>
              <a:t>M1= </a:t>
            </a:r>
            <a:r>
              <a:rPr lang="en-US" altLang="zh-CN" sz="2800" dirty="0">
                <a:sym typeface="Symbol" pitchFamily="18" charset="2"/>
              </a:rPr>
              <a:t>(K1,</a:t>
            </a:r>
            <a:r>
              <a:rPr lang="zh-CN" altLang="zh-CN" sz="2800" dirty="0">
                <a:latin typeface="宋体" charset="-122"/>
              </a:rPr>
              <a:t>∑,f1,k1,F1)</a:t>
            </a:r>
            <a:r>
              <a:rPr lang="en-US" altLang="en-US" sz="2800" dirty="0">
                <a:sym typeface="Symbol" pitchFamily="18" charset="2"/>
              </a:rPr>
              <a:t>, M2=</a:t>
            </a:r>
            <a:r>
              <a:rPr lang="en-US" altLang="zh-CN" sz="2800" dirty="0">
                <a:sym typeface="Symbol" pitchFamily="18" charset="2"/>
              </a:rPr>
              <a:t>(K2,</a:t>
            </a:r>
            <a:r>
              <a:rPr lang="zh-CN" altLang="zh-CN" sz="2800" dirty="0">
                <a:latin typeface="宋体" charset="-122"/>
              </a:rPr>
              <a:t>∑,f2,k2,F2),其中</a:t>
            </a:r>
            <a:r>
              <a:rPr lang="en-US" altLang="zh-CN" sz="2800" dirty="0">
                <a:latin typeface="宋体" charset="-122"/>
              </a:rPr>
              <a:t>K1,K2</a:t>
            </a:r>
            <a:r>
              <a:rPr lang="zh-CN" altLang="zh-CN" sz="2800" dirty="0">
                <a:latin typeface="宋体" charset="-122"/>
              </a:rPr>
              <a:t>不相交.</a:t>
            </a:r>
            <a:r>
              <a:rPr lang="zh-CN" altLang="zh-CN" sz="2800" u="sng" dirty="0"/>
              <a:t>构造的</a:t>
            </a:r>
            <a:r>
              <a:rPr lang="zh-CN" altLang="zh-CN" sz="2800" dirty="0">
                <a:latin typeface="宋体" charset="-122"/>
              </a:rPr>
              <a:t>NFA M= </a:t>
            </a:r>
            <a:r>
              <a:rPr lang="en-US" altLang="zh-CN" sz="2800" dirty="0">
                <a:sym typeface="Symbol" pitchFamily="18" charset="2"/>
              </a:rPr>
              <a:t>(K1K2{k},</a:t>
            </a:r>
            <a:r>
              <a:rPr lang="zh-CN" altLang="zh-CN" sz="2800" dirty="0">
                <a:latin typeface="宋体" charset="-122"/>
              </a:rPr>
              <a:t>∑,f,k,F) :</a:t>
            </a:r>
            <a:r>
              <a:rPr lang="zh-CN" altLang="zh-CN" sz="2800" dirty="0">
                <a:solidFill>
                  <a:srgbClr val="3333FF"/>
                </a:solidFill>
                <a:latin typeface="宋体" charset="-122"/>
              </a:rPr>
              <a:t>            </a:t>
            </a:r>
            <a:r>
              <a:rPr lang="zh-CN" altLang="zh-CN" sz="2800" dirty="0">
                <a:latin typeface="宋体" charset="-122"/>
              </a:rPr>
              <a:t>k是新增加的状态符号，                          f包含</a:t>
            </a:r>
            <a:r>
              <a:rPr lang="en-US" altLang="zh-CN" sz="2800" dirty="0">
                <a:latin typeface="宋体" charset="-122"/>
              </a:rPr>
              <a:t>f1</a:t>
            </a:r>
            <a:r>
              <a:rPr lang="zh-CN" altLang="zh-CN" sz="2800" dirty="0">
                <a:latin typeface="宋体" charset="-122"/>
              </a:rPr>
              <a:t>和f2,且</a:t>
            </a:r>
            <a:r>
              <a:rPr lang="en-US" altLang="zh-CN" sz="2800" dirty="0">
                <a:latin typeface="宋体" charset="-122"/>
              </a:rPr>
              <a:t>f(</a:t>
            </a:r>
            <a:r>
              <a:rPr lang="en-US" altLang="zh-CN" sz="2800" dirty="0" err="1">
                <a:latin typeface="宋体" charset="-122"/>
              </a:rPr>
              <a:t>k,a</a:t>
            </a:r>
            <a:r>
              <a:rPr lang="en-US" altLang="zh-CN" sz="2800" dirty="0">
                <a:latin typeface="宋体" charset="-122"/>
              </a:rPr>
              <a:t>)=f1(k1,a)</a:t>
            </a:r>
            <a:r>
              <a:rPr lang="en-US" altLang="zh-CN" sz="2800" dirty="0">
                <a:sym typeface="Symbol" pitchFamily="18" charset="2"/>
              </a:rPr>
              <a:t>f2(k2,a).            </a:t>
            </a:r>
            <a:r>
              <a:rPr lang="zh-CN" altLang="zh-CN" sz="2800" dirty="0">
                <a:sym typeface="Symbol" pitchFamily="18" charset="2"/>
              </a:rPr>
              <a:t>若</a:t>
            </a:r>
            <a:r>
              <a:rPr lang="en-US" altLang="zh-CN" sz="2800" dirty="0">
                <a:sym typeface="Symbol" pitchFamily="18" charset="2"/>
              </a:rPr>
              <a:t>k1F1</a:t>
            </a:r>
            <a:r>
              <a:rPr lang="zh-CN" altLang="zh-CN" sz="2800" dirty="0">
                <a:sym typeface="Symbol" pitchFamily="18" charset="2"/>
              </a:rPr>
              <a:t>且</a:t>
            </a:r>
            <a:r>
              <a:rPr lang="en-US" altLang="zh-CN" sz="2800" dirty="0">
                <a:sym typeface="Symbol" pitchFamily="18" charset="2"/>
              </a:rPr>
              <a:t>k2F2</a:t>
            </a:r>
            <a:r>
              <a:rPr lang="zh-CN" altLang="zh-CN" sz="2800" dirty="0">
                <a:sym typeface="Symbol" pitchFamily="18" charset="2"/>
              </a:rPr>
              <a:t>则</a:t>
            </a:r>
            <a:r>
              <a:rPr lang="zh-CN" altLang="en-US" sz="2800" dirty="0">
                <a:sym typeface="Symbol" pitchFamily="18" charset="2"/>
              </a:rPr>
              <a:t> </a:t>
            </a:r>
            <a:r>
              <a:rPr lang="en-US" altLang="zh-CN" sz="2800" dirty="0">
                <a:sym typeface="Symbol" pitchFamily="18" charset="2"/>
              </a:rPr>
              <a:t>F=F1  F2，</a:t>
            </a:r>
            <a:r>
              <a:rPr lang="zh-CN" altLang="en-US" sz="2800" dirty="0">
                <a:sym typeface="Symbol" pitchFamily="18" charset="2"/>
              </a:rPr>
              <a:t>否则</a:t>
            </a:r>
            <a:r>
              <a:rPr lang="en-US" altLang="zh-CN" sz="2800" dirty="0">
                <a:sym typeface="Symbol" pitchFamily="18" charset="2"/>
              </a:rPr>
              <a:t>F=F1  F2 {k}</a:t>
            </a:r>
            <a:endParaRPr lang="zh-CN" altLang="en-US" sz="2800" dirty="0">
              <a:sym typeface="Symbol" pitchFamily="18" charset="2"/>
            </a:endParaRP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2514601" y="457201"/>
            <a:ext cx="7758113" cy="1387475"/>
          </a:xfrm>
        </p:spPr>
        <p:txBody>
          <a:bodyPr/>
          <a:lstStyle/>
          <a:p>
            <a:br>
              <a:rPr lang="zh-CN" altLang="en-US" sz="2800">
                <a:solidFill>
                  <a:srgbClr val="000000"/>
                </a:solidFill>
              </a:rPr>
            </a:br>
            <a:endParaRPr lang="zh-CN" altLang="en-US" sz="2800">
              <a:solidFill>
                <a:srgbClr val="000000"/>
              </a:solidFill>
            </a:endParaRPr>
          </a:p>
        </p:txBody>
      </p:sp>
      <p:sp>
        <p:nvSpPr>
          <p:cNvPr id="135171" name="Rectangle 3"/>
          <p:cNvSpPr>
            <a:spLocks noGrp="1" noChangeArrowheads="1"/>
          </p:cNvSpPr>
          <p:nvPr>
            <p:ph type="body" idx="1"/>
          </p:nvPr>
        </p:nvSpPr>
        <p:spPr>
          <a:xfrm>
            <a:off x="2495600" y="1844824"/>
            <a:ext cx="7772400" cy="3816424"/>
          </a:xfrm>
        </p:spPr>
        <p:txBody>
          <a:bodyPr/>
          <a:lstStyle/>
          <a:p>
            <a:pPr>
              <a:spcBef>
                <a:spcPct val="50000"/>
              </a:spcBef>
              <a:buClrTx/>
              <a:buSzTx/>
              <a:buFont typeface="Arial" pitchFamily="34" charset="0"/>
              <a:buChar char="•"/>
            </a:pPr>
            <a:r>
              <a:rPr lang="zh-CN" altLang="en-US" dirty="0"/>
              <a:t>词法分析程序的设计原则</a:t>
            </a:r>
            <a:endParaRPr lang="en-US" altLang="zh-CN" dirty="0"/>
          </a:p>
          <a:p>
            <a:pPr>
              <a:spcBef>
                <a:spcPct val="50000"/>
              </a:spcBef>
              <a:buClrTx/>
              <a:buSzTx/>
              <a:buFontTx/>
              <a:buChar char="•"/>
            </a:pPr>
            <a:r>
              <a:rPr lang="zh-CN" altLang="en-US" dirty="0">
                <a:solidFill>
                  <a:srgbClr val="FF0000"/>
                </a:solidFill>
              </a:rPr>
              <a:t>单词的描述工具</a:t>
            </a:r>
            <a:r>
              <a:rPr lang="en-US" altLang="zh-CN" dirty="0">
                <a:solidFill>
                  <a:srgbClr val="FF0000"/>
                </a:solidFill>
                <a:ea typeface="隶书" pitchFamily="49" charset="-122"/>
              </a:rPr>
              <a:t>-</a:t>
            </a:r>
            <a:r>
              <a:rPr lang="zh-CN" altLang="en-US" b="1" dirty="0">
                <a:solidFill>
                  <a:srgbClr val="FF0000"/>
                </a:solidFill>
              </a:rPr>
              <a:t>正规表达式</a:t>
            </a:r>
            <a:r>
              <a:rPr lang="zh-CN" altLang="en-US" dirty="0">
                <a:solidFill>
                  <a:srgbClr val="FF0000"/>
                </a:solidFill>
              </a:rPr>
              <a:t> </a:t>
            </a:r>
          </a:p>
          <a:p>
            <a:pPr>
              <a:spcBef>
                <a:spcPct val="50000"/>
              </a:spcBef>
              <a:buClrTx/>
              <a:buSzTx/>
              <a:buFontTx/>
              <a:buChar char="•"/>
            </a:pPr>
            <a:r>
              <a:rPr lang="zh-CN" altLang="en-US" dirty="0"/>
              <a:t>单词的识别系统</a:t>
            </a:r>
            <a:r>
              <a:rPr lang="en-US" altLang="zh-CN" dirty="0"/>
              <a:t>-</a:t>
            </a:r>
            <a:r>
              <a:rPr lang="zh-CN" altLang="en-US" dirty="0"/>
              <a:t>有穷自动机</a:t>
            </a:r>
          </a:p>
          <a:p>
            <a:pPr>
              <a:spcBef>
                <a:spcPct val="50000"/>
              </a:spcBef>
              <a:buClrTx/>
              <a:buSzTx/>
              <a:buFontTx/>
              <a:buChar char="•"/>
            </a:pPr>
            <a:r>
              <a:rPr lang="zh-CN" altLang="en-US" dirty="0"/>
              <a:t>词法分析程序设计</a:t>
            </a:r>
            <a:r>
              <a:rPr lang="en-US" altLang="zh-CN" dirty="0"/>
              <a:t>-</a:t>
            </a:r>
            <a:r>
              <a:rPr lang="zh-CN" altLang="en-US" dirty="0"/>
              <a:t>实现词法分析程序的自动构造</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a:t>
            </a:fld>
            <a:endParaRPr lang="en-US" altLang="zh-CN"/>
          </a:p>
        </p:txBody>
      </p:sp>
      <p:sp>
        <p:nvSpPr>
          <p:cNvPr id="5" name="Rectangle 4"/>
          <p:cNvSpPr txBox="1">
            <a:spLocks noChangeArrowheads="1"/>
          </p:cNvSpPr>
          <p:nvPr/>
        </p:nvSpPr>
        <p:spPr bwMode="auto">
          <a:xfrm>
            <a:off x="2514601" y="214314"/>
            <a:ext cx="7953375"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a:defRPr/>
            </a:pPr>
            <a:r>
              <a:rPr lang="zh-CN" altLang="en-US" sz="4400" b="1" kern="0" dirty="0">
                <a:solidFill>
                  <a:schemeClr val="tx2"/>
                </a:solidFill>
                <a:latin typeface="华文新魏" pitchFamily="2" charset="-122"/>
                <a:cs typeface="+mj-cs"/>
              </a:rPr>
              <a:t>第三章  词法分析及其自动构造</a:t>
            </a:r>
            <a:endParaRPr lang="en-US" altLang="zh-CN" sz="4400" b="1" kern="0" dirty="0">
              <a:solidFill>
                <a:schemeClr val="tx2"/>
              </a:solidFill>
              <a:latin typeface="华文新魏" pitchFamily="2" charset="-122"/>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3" name="Rectangle 3"/>
          <p:cNvSpPr>
            <a:spLocks noGrp="1" noChangeArrowheads="1"/>
          </p:cNvSpPr>
          <p:nvPr>
            <p:ph type="body" idx="1"/>
          </p:nvPr>
        </p:nvSpPr>
        <p:spPr>
          <a:xfrm>
            <a:off x="2063552" y="260648"/>
            <a:ext cx="8001000" cy="6264696"/>
          </a:xfrm>
        </p:spPr>
        <p:txBody>
          <a:bodyPr/>
          <a:lstStyle/>
          <a:p>
            <a:pPr>
              <a:buFont typeface="Monotype Sorts" pitchFamily="2" charset="2"/>
              <a:buNone/>
            </a:pPr>
            <a:r>
              <a:rPr lang="zh-CN" altLang="zh-CN" sz="2400" dirty="0"/>
              <a:t>(5)</a:t>
            </a:r>
            <a:r>
              <a:rPr lang="en-US" altLang="zh-CN" sz="2400" dirty="0"/>
              <a:t> </a:t>
            </a:r>
            <a:r>
              <a:rPr lang="en-US" altLang="zh-CN" sz="2400" dirty="0">
                <a:solidFill>
                  <a:srgbClr val="3333FF"/>
                </a:solidFill>
              </a:rPr>
              <a:t>R=R1.R2</a:t>
            </a:r>
            <a:r>
              <a:rPr lang="en-US" altLang="zh-CN" sz="2400" dirty="0">
                <a:sym typeface="Symbol" pitchFamily="18" charset="2"/>
              </a:rPr>
              <a:t> </a:t>
            </a:r>
          </a:p>
          <a:p>
            <a:pPr>
              <a:buFont typeface="Monotype Sorts" pitchFamily="2" charset="2"/>
              <a:buNone/>
            </a:pPr>
            <a:r>
              <a:rPr lang="en-US" altLang="zh-CN" sz="2400" dirty="0">
                <a:sym typeface="Symbol" pitchFamily="18" charset="2"/>
              </a:rPr>
              <a:t>     </a:t>
            </a:r>
            <a:r>
              <a:rPr lang="zh-CN" altLang="zh-CN" sz="2400" dirty="0">
                <a:sym typeface="Symbol" pitchFamily="18" charset="2"/>
              </a:rPr>
              <a:t>将步骤（1）（2）（3）分别应用到</a:t>
            </a:r>
            <a:r>
              <a:rPr lang="en-US" altLang="zh-CN" sz="2400" dirty="0">
                <a:sym typeface="Symbol" pitchFamily="18" charset="2"/>
              </a:rPr>
              <a:t>R1,R2</a:t>
            </a:r>
            <a:r>
              <a:rPr lang="en-US" altLang="zh-CN" sz="2400" baseline="-25000" dirty="0">
                <a:sym typeface="Symbol" pitchFamily="18" charset="2"/>
              </a:rPr>
              <a:t>    </a:t>
            </a:r>
            <a:r>
              <a:rPr lang="zh-CN" altLang="en-US" sz="2400" dirty="0">
                <a:sym typeface="Symbol" pitchFamily="18" charset="2"/>
              </a:rPr>
              <a:t>产生</a:t>
            </a:r>
            <a:r>
              <a:rPr lang="en-US" altLang="en-US" sz="2400" dirty="0">
                <a:sym typeface="Symbol" pitchFamily="18" charset="2"/>
              </a:rPr>
              <a:t>M1=</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 M2=</a:t>
            </a:r>
            <a:r>
              <a:rPr lang="en-US" altLang="zh-CN" sz="2400" dirty="0">
                <a:sym typeface="Symbol" pitchFamily="18" charset="2"/>
              </a:rPr>
              <a:t>(K2,</a:t>
            </a:r>
            <a:r>
              <a:rPr lang="zh-CN" altLang="zh-CN" sz="2400" dirty="0">
                <a:latin typeface="宋体" charset="-122"/>
              </a:rPr>
              <a:t>∑,f2,k2,F2),其中</a:t>
            </a:r>
            <a:r>
              <a:rPr lang="en-US" altLang="zh-CN" sz="2400" dirty="0">
                <a:latin typeface="宋体" charset="-122"/>
              </a:rPr>
              <a:t>K1,K2</a:t>
            </a:r>
            <a:r>
              <a:rPr lang="zh-CN" altLang="zh-CN" sz="2400" dirty="0">
                <a:latin typeface="宋体" charset="-122"/>
              </a:rPr>
              <a:t>不相交.</a:t>
            </a:r>
            <a:r>
              <a:rPr lang="zh-CN" altLang="zh-CN" sz="2400" u="sng" dirty="0"/>
              <a:t>构造的</a:t>
            </a:r>
            <a:r>
              <a:rPr lang="zh-CN" altLang="zh-CN" sz="2400" dirty="0">
                <a:latin typeface="宋体" charset="-122"/>
              </a:rPr>
              <a:t>NFA M= </a:t>
            </a:r>
            <a:r>
              <a:rPr lang="en-US" altLang="zh-CN" sz="2400" dirty="0">
                <a:sym typeface="Symbol" pitchFamily="18" charset="2"/>
              </a:rPr>
              <a:t>(K1K2,</a:t>
            </a:r>
            <a:r>
              <a:rPr lang="zh-CN" altLang="zh-CN" sz="2400" dirty="0">
                <a:latin typeface="宋体" charset="-122"/>
              </a:rPr>
              <a:t>∑,f,k</a:t>
            </a:r>
            <a:r>
              <a:rPr lang="zh-CN" altLang="en-US" sz="2400" dirty="0">
                <a:latin typeface="宋体" charset="-122"/>
              </a:rPr>
              <a:t>1</a:t>
            </a:r>
            <a:r>
              <a:rPr lang="zh-CN" altLang="zh-CN" sz="2400" dirty="0">
                <a:latin typeface="宋体" charset="-122"/>
              </a:rPr>
              <a:t>,F</a:t>
            </a:r>
            <a:r>
              <a:rPr lang="zh-CN" altLang="en-US" sz="2400" dirty="0">
                <a:latin typeface="宋体" charset="-122"/>
              </a:rPr>
              <a:t>2</a:t>
            </a:r>
            <a:r>
              <a:rPr lang="zh-CN" altLang="zh-CN" sz="2400" dirty="0">
                <a:latin typeface="宋体" charset="-122"/>
              </a:rPr>
              <a:t>) : f包含</a:t>
            </a:r>
            <a:r>
              <a:rPr lang="en-US" altLang="zh-CN" sz="2400" dirty="0">
                <a:latin typeface="宋体" charset="-122"/>
              </a:rPr>
              <a:t>f1</a:t>
            </a:r>
            <a:r>
              <a:rPr lang="zh-CN" altLang="zh-CN" sz="2400" dirty="0">
                <a:latin typeface="宋体" charset="-122"/>
              </a:rPr>
              <a:t>和f2,且</a:t>
            </a:r>
            <a:endParaRPr lang="zh-CN" altLang="en-US" sz="2400" dirty="0">
              <a:latin typeface="宋体" charset="-122"/>
            </a:endParaRP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)=f2(</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a:t>
            </a:r>
            <a:r>
              <a:rPr lang="zh-CN" altLang="en-US" sz="2400" dirty="0">
                <a:sym typeface="Symbol" pitchFamily="18" charset="2"/>
              </a:rPr>
              <a:t>∈</a:t>
            </a:r>
            <a:r>
              <a:rPr lang="en-US" altLang="zh-CN" sz="2400" dirty="0">
                <a:sym typeface="Symbol" pitchFamily="18" charset="2"/>
              </a:rPr>
              <a:t> K2</a:t>
            </a:r>
            <a:r>
              <a:rPr lang="zh-CN" altLang="en-US" sz="2400" dirty="0">
                <a:sym typeface="Symbol" pitchFamily="18" charset="2"/>
              </a:rPr>
              <a:t>时;</a:t>
            </a:r>
          </a:p>
          <a:p>
            <a:pPr lvl="1">
              <a:buFont typeface="Monotype Sorts" pitchFamily="2" charset="2"/>
              <a:buNone/>
            </a:pPr>
            <a:r>
              <a:rPr lang="en-US" altLang="zh-CN" sz="2400" dirty="0">
                <a:latin typeface="宋体" charset="-122"/>
              </a:rPr>
              <a:t>f(k1,</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)=k2,</a:t>
            </a:r>
            <a:endParaRPr lang="zh-CN" altLang="en-US" sz="2400" dirty="0">
              <a:sym typeface="Symbol" pitchFamily="18" charset="2"/>
            </a:endParaRPr>
          </a:p>
          <a:p>
            <a:pPr>
              <a:buFont typeface="Monotype Sorts" pitchFamily="2" charset="2"/>
              <a:buNone/>
            </a:pPr>
            <a:r>
              <a:rPr lang="en-US" altLang="zh-CN" sz="2400" dirty="0">
                <a:solidFill>
                  <a:srgbClr val="000099"/>
                </a:solidFill>
              </a:rPr>
              <a:t>(6)</a:t>
            </a:r>
            <a:r>
              <a:rPr lang="en-US" altLang="zh-CN" sz="2400" dirty="0">
                <a:solidFill>
                  <a:srgbClr val="3333FF"/>
                </a:solidFill>
              </a:rPr>
              <a:t> R=R1*</a:t>
            </a:r>
          </a:p>
          <a:p>
            <a:pPr>
              <a:buFont typeface="Monotype Sorts" pitchFamily="2" charset="2"/>
              <a:buNone/>
            </a:pPr>
            <a:r>
              <a:rPr lang="en-US" altLang="zh-CN" sz="2400" dirty="0">
                <a:sym typeface="Symbol" pitchFamily="18" charset="2"/>
              </a:rPr>
              <a:t>   </a:t>
            </a:r>
            <a:r>
              <a:rPr lang="zh-CN" altLang="zh-CN" sz="2400" dirty="0">
                <a:sym typeface="Symbol" pitchFamily="18" charset="2"/>
              </a:rPr>
              <a:t>将步骤（1）（2）（3）分别应用到</a:t>
            </a:r>
            <a:r>
              <a:rPr lang="en-US" altLang="zh-CN" sz="2400" dirty="0">
                <a:sym typeface="Symbol" pitchFamily="18" charset="2"/>
              </a:rPr>
              <a:t>R1,</a:t>
            </a:r>
            <a:r>
              <a:rPr lang="zh-CN" altLang="en-US" sz="2400" dirty="0">
                <a:sym typeface="Symbol" pitchFamily="18" charset="2"/>
              </a:rPr>
              <a:t>产生</a:t>
            </a:r>
            <a:r>
              <a:rPr lang="en-US" altLang="en-US" sz="2400" dirty="0">
                <a:sym typeface="Symbol" pitchFamily="18" charset="2"/>
              </a:rPr>
              <a:t>M1=</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a:t>
            </a:r>
          </a:p>
          <a:p>
            <a:pPr>
              <a:buFont typeface="Monotype Sorts" pitchFamily="2" charset="2"/>
              <a:buNone/>
            </a:pPr>
            <a:r>
              <a:rPr lang="zh-CN" altLang="en-US" sz="2400" dirty="0">
                <a:sym typeface="Symbol" pitchFamily="18" charset="2"/>
              </a:rPr>
              <a:t>   </a:t>
            </a:r>
            <a:r>
              <a:rPr lang="zh-CN" altLang="zh-CN" sz="2400" u="sng" dirty="0"/>
              <a:t>构造的</a:t>
            </a:r>
            <a:r>
              <a:rPr lang="zh-CN" altLang="zh-CN" sz="2400" dirty="0">
                <a:latin typeface="宋体" charset="-122"/>
              </a:rPr>
              <a:t>NFA M= </a:t>
            </a:r>
            <a:r>
              <a:rPr lang="en-US" altLang="zh-CN" sz="2400" dirty="0">
                <a:sym typeface="Symbol" pitchFamily="18" charset="2"/>
              </a:rPr>
              <a:t>(K1 {k</a:t>
            </a:r>
            <a:r>
              <a:rPr lang="en-US" altLang="zh-CN" sz="2400" baseline="-25000" dirty="0">
                <a:sym typeface="Symbol" pitchFamily="18" charset="2"/>
              </a:rPr>
              <a:t>0,</a:t>
            </a:r>
            <a:r>
              <a:rPr lang="zh-CN" altLang="zh-CN" sz="2400" b="1" dirty="0">
                <a:latin typeface="宋体" charset="-122"/>
              </a:rPr>
              <a:t>F</a:t>
            </a:r>
            <a:r>
              <a:rPr lang="en-US" altLang="zh-CN" sz="2400" baseline="-25000" dirty="0">
                <a:sym typeface="Symbol" pitchFamily="18" charset="2"/>
              </a:rPr>
              <a:t>0</a:t>
            </a:r>
            <a:r>
              <a:rPr lang="en-US" altLang="zh-CN" sz="2400" dirty="0">
                <a:sym typeface="Symbol" pitchFamily="18" charset="2"/>
              </a:rPr>
              <a:t>} ,</a:t>
            </a:r>
            <a:r>
              <a:rPr lang="zh-CN" altLang="zh-CN" sz="2400" dirty="0">
                <a:latin typeface="宋体" charset="-122"/>
              </a:rPr>
              <a:t>∑,f,k</a:t>
            </a:r>
            <a:r>
              <a:rPr lang="zh-CN" altLang="en-US" sz="2400" dirty="0">
                <a:latin typeface="宋体" charset="-122"/>
              </a:rPr>
              <a:t>0</a:t>
            </a:r>
            <a:r>
              <a:rPr lang="zh-CN" altLang="zh-CN" sz="2400" dirty="0">
                <a:latin typeface="宋体" charset="-122"/>
              </a:rPr>
              <a:t>,F</a:t>
            </a:r>
            <a:r>
              <a:rPr lang="zh-CN" altLang="en-US" sz="2400" dirty="0">
                <a:latin typeface="宋体" charset="-122"/>
              </a:rPr>
              <a:t>0</a:t>
            </a:r>
            <a:r>
              <a:rPr lang="zh-CN" altLang="zh-CN" sz="2400" dirty="0">
                <a:latin typeface="宋体" charset="-122"/>
              </a:rPr>
              <a:t>)其中 </a:t>
            </a:r>
            <a:r>
              <a:rPr lang="en-US" altLang="zh-CN" sz="2400" dirty="0">
                <a:sym typeface="Symbol" pitchFamily="18" charset="2"/>
              </a:rPr>
              <a:t>k</a:t>
            </a:r>
            <a:r>
              <a:rPr lang="en-US" altLang="zh-CN" sz="2400" baseline="-25000" dirty="0">
                <a:sym typeface="Symbol" pitchFamily="18" charset="2"/>
              </a:rPr>
              <a:t>0</a:t>
            </a:r>
            <a:r>
              <a:rPr lang="zh-CN" altLang="en-US" sz="2400" dirty="0">
                <a:sym typeface="Symbol" pitchFamily="18" charset="2"/>
              </a:rPr>
              <a:t>，</a:t>
            </a:r>
            <a:r>
              <a:rPr lang="zh-CN" altLang="zh-CN" sz="2400" b="1" dirty="0">
                <a:latin typeface="宋体" charset="-122"/>
              </a:rPr>
              <a:t>F</a:t>
            </a:r>
            <a:r>
              <a:rPr lang="en-US" altLang="zh-CN" sz="2400" baseline="-25000" dirty="0">
                <a:sym typeface="Symbol" pitchFamily="18" charset="2"/>
              </a:rPr>
              <a:t>0</a:t>
            </a:r>
            <a:r>
              <a:rPr lang="zh-CN" altLang="zh-CN" sz="2400" dirty="0">
                <a:latin typeface="宋体" charset="-122"/>
              </a:rPr>
              <a:t> 是新增加的两个状态</a:t>
            </a:r>
            <a:r>
              <a:rPr lang="zh-CN" altLang="en-US" sz="2400" dirty="0">
                <a:latin typeface="宋体" charset="-122"/>
              </a:rPr>
              <a:t>,</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a:sym typeface="Symbol" pitchFamily="18" charset="2"/>
              </a:rPr>
              <a:t>k</a:t>
            </a:r>
            <a:r>
              <a:rPr lang="en-US" altLang="zh-CN" sz="2400" baseline="-25000" dirty="0">
                <a:sym typeface="Symbol" pitchFamily="18" charset="2"/>
              </a:rPr>
              <a:t>0</a:t>
            </a:r>
            <a:r>
              <a:rPr lang="en-US" altLang="zh-CN" sz="2400" dirty="0">
                <a:latin typeface="宋体" charset="-122"/>
              </a:rPr>
              <a:t>,</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)=f(</a:t>
            </a:r>
            <a:r>
              <a:rPr lang="zh-CN" altLang="zh-CN" sz="2400" dirty="0">
                <a:latin typeface="宋体" charset="-122"/>
              </a:rPr>
              <a:t>F1</a:t>
            </a:r>
            <a:r>
              <a:rPr lang="en-US" altLang="zh-CN" sz="2400" dirty="0">
                <a:latin typeface="宋体" charset="-122"/>
              </a:rPr>
              <a:t> ,</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 </a:t>
            </a:r>
            <a:r>
              <a:rPr lang="en-US" altLang="zh-CN" sz="2400" dirty="0">
                <a:sym typeface="Symbol" pitchFamily="18" charset="2"/>
              </a:rPr>
              <a:t>{k1,</a:t>
            </a:r>
            <a:r>
              <a:rPr lang="en-US" altLang="zh-CN" sz="2400" baseline="-25000" dirty="0">
                <a:sym typeface="Symbol" pitchFamily="18" charset="2"/>
              </a:rPr>
              <a:t> </a:t>
            </a:r>
            <a:r>
              <a:rPr lang="zh-CN" altLang="zh-CN" sz="2400" b="1" dirty="0">
                <a:latin typeface="宋体" charset="-122"/>
              </a:rPr>
              <a:t>F</a:t>
            </a:r>
            <a:r>
              <a:rPr lang="en-US" altLang="zh-CN" sz="2400" baseline="-25000" dirty="0">
                <a:sym typeface="Symbol" pitchFamily="18" charset="2"/>
              </a:rPr>
              <a:t>0</a:t>
            </a:r>
            <a:r>
              <a:rPr lang="en-US" altLang="zh-CN" sz="2400" dirty="0">
                <a:sym typeface="Symbol" pitchFamily="18" charset="2"/>
              </a:rPr>
              <a:t>} </a:t>
            </a:r>
            <a:r>
              <a:rPr lang="en-US" altLang="zh-CN" sz="2400" dirty="0">
                <a:latin typeface="宋体" charset="-122"/>
              </a:rPr>
              <a:t>,</a:t>
            </a:r>
            <a:endParaRPr lang="zh-CN" altLang="en-US" sz="2400" dirty="0">
              <a:latin typeface="宋体" charset="-122"/>
            </a:endParaRPr>
          </a:p>
          <a:p>
            <a:pPr>
              <a:buFont typeface="Monotype Sorts" pitchFamily="2" charset="2"/>
              <a:buNone/>
            </a:pPr>
            <a:endParaRPr lang="zh-CN" altLang="zh-CN" sz="2000" dirty="0">
              <a:latin typeface="宋体" charset="-122"/>
            </a:endParaRP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sz="3200" b="1" dirty="0">
                <a:latin typeface="华文新魏" pitchFamily="2" charset="-122"/>
                <a:ea typeface="华文新魏" pitchFamily="2" charset="-122"/>
              </a:rPr>
              <a:t>对于正规式</a:t>
            </a:r>
            <a:r>
              <a:rPr lang="en-US" altLang="zh-CN" sz="3200" b="1" dirty="0">
                <a:latin typeface="华文新魏" pitchFamily="2" charset="-122"/>
                <a:ea typeface="华文新魏" pitchFamily="2" charset="-122"/>
              </a:rPr>
              <a:t>R=</a:t>
            </a:r>
            <a:r>
              <a:rPr lang="en-US" altLang="zh-CN" sz="3200" b="1" dirty="0">
                <a:latin typeface="华文新魏" pitchFamily="2" charset="-122"/>
                <a:ea typeface="华文新魏" pitchFamily="2" charset="-122"/>
                <a:sym typeface="Symbol" pitchFamily="18" charset="2"/>
              </a:rPr>
              <a:t></a:t>
            </a:r>
            <a:r>
              <a:rPr lang="zh-CN" altLang="en-US" sz="3200" b="1" dirty="0">
                <a:latin typeface="华文新魏" pitchFamily="2" charset="-122"/>
                <a:ea typeface="华文新魏" pitchFamily="2" charset="-122"/>
              </a:rPr>
              <a:t>  ，构造的</a:t>
            </a:r>
            <a:r>
              <a:rPr lang="en-US" altLang="zh-CN" sz="3200" b="1" dirty="0">
                <a:latin typeface="华文新魏" pitchFamily="2" charset="-122"/>
                <a:ea typeface="华文新魏" pitchFamily="2" charset="-122"/>
              </a:rPr>
              <a:t>NFA</a:t>
            </a:r>
            <a:endParaRPr lang="zh-CN" altLang="en-US" sz="3200" b="1" dirty="0">
              <a:latin typeface="华文新魏" pitchFamily="2" charset="-122"/>
              <a:ea typeface="华文新魏" pitchFamily="2" charset="-122"/>
            </a:endParaRPr>
          </a:p>
        </p:txBody>
      </p:sp>
      <p:sp>
        <p:nvSpPr>
          <p:cNvPr id="204803" name="Rectangle 3"/>
          <p:cNvSpPr>
            <a:spLocks noGrp="1" noChangeArrowheads="1"/>
          </p:cNvSpPr>
          <p:nvPr>
            <p:ph type="body" sz="half" idx="1"/>
          </p:nvPr>
        </p:nvSpPr>
        <p:spPr/>
        <p:txBody>
          <a:bodyPr/>
          <a:lstStyle/>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p:txBody>
      </p:sp>
      <p:grpSp>
        <p:nvGrpSpPr>
          <p:cNvPr id="2" name="Group 5"/>
          <p:cNvGrpSpPr>
            <a:grpSpLocks/>
          </p:cNvGrpSpPr>
          <p:nvPr/>
        </p:nvGrpSpPr>
        <p:grpSpPr bwMode="auto">
          <a:xfrm>
            <a:off x="6941840" y="4711824"/>
            <a:ext cx="685800" cy="685800"/>
            <a:chOff x="4224" y="2688"/>
            <a:chExt cx="432" cy="432"/>
          </a:xfrm>
        </p:grpSpPr>
        <p:sp>
          <p:nvSpPr>
            <p:cNvPr id="204806" name="Oval 6"/>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04807" name="Oval 7"/>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a:t>F</a:t>
              </a:r>
            </a:p>
          </p:txBody>
        </p:sp>
      </p:grpSp>
      <p:sp>
        <p:nvSpPr>
          <p:cNvPr id="204808" name="Oval 8"/>
          <p:cNvSpPr>
            <a:spLocks noChangeArrowheads="1"/>
          </p:cNvSpPr>
          <p:nvPr/>
        </p:nvSpPr>
        <p:spPr bwMode="auto">
          <a:xfrm>
            <a:off x="4655841" y="364502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zh-CN" altLang="en-US" sz="2400"/>
              <a:t>S</a:t>
            </a:r>
            <a:endParaRPr kumimoji="1" lang="zh-CN" altLang="zh-CN" sz="2400"/>
          </a:p>
        </p:txBody>
      </p:sp>
      <p:sp>
        <p:nvSpPr>
          <p:cNvPr id="204810" name="Line 10"/>
          <p:cNvSpPr>
            <a:spLocks noChangeShapeType="1"/>
          </p:cNvSpPr>
          <p:nvPr/>
        </p:nvSpPr>
        <p:spPr bwMode="auto">
          <a:xfrm>
            <a:off x="4427240" y="3949824"/>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204812" name="Text Box 12"/>
          <p:cNvSpPr txBox="1">
            <a:spLocks noChangeArrowheads="1"/>
          </p:cNvSpPr>
          <p:nvPr/>
        </p:nvSpPr>
        <p:spPr bwMode="auto">
          <a:xfrm>
            <a:off x="5646440" y="3721224"/>
            <a:ext cx="685800" cy="369332"/>
          </a:xfrm>
          <a:prstGeom prst="rect">
            <a:avLst/>
          </a:prstGeom>
          <a:noFill/>
          <a:ln w="9525">
            <a:noFill/>
            <a:miter lim="800000"/>
            <a:headEnd/>
            <a:tailEnd/>
          </a:ln>
          <a:effectLst/>
        </p:spPr>
        <p:txBody>
          <a:bodyPr>
            <a:spAutoFit/>
          </a:bodyPr>
          <a:lstStyle/>
          <a:p>
            <a:pPr>
              <a:spcBef>
                <a:spcPct val="50000"/>
              </a:spcBef>
            </a:pPr>
            <a:endParaRPr lang="en-US" altLang="zh-CN" u="none"/>
          </a:p>
        </p:txBody>
      </p:sp>
      <p:sp>
        <p:nvSpPr>
          <p:cNvPr id="11" name="灯片编号占位符 10"/>
          <p:cNvSpPr>
            <a:spLocks noGrp="1"/>
          </p:cNvSpPr>
          <p:nvPr>
            <p:ph type="sldNum" sz="quarter" idx="12"/>
          </p:nvPr>
        </p:nvSpPr>
        <p:spPr/>
        <p:txBody>
          <a:bodyPr/>
          <a:lstStyle/>
          <a:p>
            <a:fld id="{DABC9CAF-4ADE-4734-B182-A9CE9CDFE065}" type="slidenum">
              <a:rPr lang="zh-CN" altLang="en-US" smtClean="0"/>
              <a:pPr/>
              <a:t>61</a:t>
            </a:fld>
            <a:endParaRPr lang="en-US" altLang="zh-CN"/>
          </a:p>
        </p:txBody>
      </p:sp>
      <p:sp>
        <p:nvSpPr>
          <p:cNvPr id="12" name="矩形 11"/>
          <p:cNvSpPr/>
          <p:nvPr/>
        </p:nvSpPr>
        <p:spPr>
          <a:xfrm>
            <a:off x="2351584" y="2060849"/>
            <a:ext cx="5991064" cy="461665"/>
          </a:xfrm>
          <a:prstGeom prst="rect">
            <a:avLst/>
          </a:prstGeom>
        </p:spPr>
        <p:txBody>
          <a:bodyPr wrap="none">
            <a:spAutoFit/>
          </a:bodyPr>
          <a:lstStyle/>
          <a:p>
            <a:r>
              <a:rPr lang="zh-CN" altLang="en-US" sz="2400" dirty="0"/>
              <a:t> (1) </a:t>
            </a:r>
            <a:r>
              <a:rPr lang="en-US" altLang="zh-CN" sz="2400" dirty="0"/>
              <a:t>R=</a:t>
            </a:r>
            <a:r>
              <a:rPr lang="en-US" altLang="zh-CN" sz="2400" dirty="0">
                <a:sym typeface="Symbol" pitchFamily="18" charset="2"/>
              </a:rPr>
              <a:t>,</a:t>
            </a:r>
            <a:r>
              <a:rPr lang="zh-CN" altLang="zh-CN" sz="2400" dirty="0"/>
              <a:t>构造</a:t>
            </a:r>
            <a:r>
              <a:rPr lang="zh-CN" altLang="zh-CN" sz="2400" dirty="0">
                <a:sym typeface="Symbol" pitchFamily="18" charset="2"/>
              </a:rPr>
              <a:t>任一具有空终态集的</a:t>
            </a:r>
            <a:r>
              <a:rPr lang="zh-CN" altLang="zh-CN" sz="2400" dirty="0"/>
              <a:t>NFA  M</a:t>
            </a:r>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zh-CN" altLang="en-US" sz="3200" b="1" dirty="0">
                <a:latin typeface="华文新魏" pitchFamily="2" charset="-122"/>
                <a:ea typeface="华文新魏" pitchFamily="2" charset="-122"/>
              </a:rPr>
              <a:t>对于正规式</a:t>
            </a:r>
            <a:r>
              <a:rPr lang="en-US" altLang="zh-CN" sz="3200" b="1" dirty="0">
                <a:latin typeface="华文新魏" pitchFamily="2" charset="-122"/>
                <a:ea typeface="华文新魏" pitchFamily="2" charset="-122"/>
              </a:rPr>
              <a:t>R=</a:t>
            </a:r>
            <a:r>
              <a:rPr lang="en-US" altLang="zh-CN" sz="3200" b="1" dirty="0">
                <a:latin typeface="华文新魏" pitchFamily="2" charset="-122"/>
                <a:ea typeface="华文新魏" pitchFamily="2" charset="-122"/>
                <a:sym typeface="Symbol" pitchFamily="18" charset="2"/>
              </a:rPr>
              <a:t></a:t>
            </a:r>
            <a:r>
              <a:rPr lang="zh-CN" altLang="en-US" sz="3200" b="1" dirty="0">
                <a:latin typeface="华文新魏" pitchFamily="2" charset="-122"/>
                <a:ea typeface="华文新魏" pitchFamily="2" charset="-122"/>
              </a:rPr>
              <a:t>  ，构造的</a:t>
            </a:r>
            <a:r>
              <a:rPr lang="en-US" altLang="zh-CN" sz="3200" b="1" dirty="0">
                <a:latin typeface="华文新魏" pitchFamily="2" charset="-122"/>
                <a:ea typeface="华文新魏" pitchFamily="2" charset="-122"/>
              </a:rPr>
              <a:t>NFA</a:t>
            </a:r>
            <a:endParaRPr lang="zh-CN" altLang="en-US" sz="3200" b="1" dirty="0">
              <a:latin typeface="华文新魏" pitchFamily="2" charset="-122"/>
              <a:ea typeface="华文新魏" pitchFamily="2" charset="-122"/>
            </a:endParaRPr>
          </a:p>
        </p:txBody>
      </p:sp>
      <p:sp>
        <p:nvSpPr>
          <p:cNvPr id="240643" name="Rectangle 3"/>
          <p:cNvSpPr>
            <a:spLocks noGrp="1" noChangeArrowheads="1"/>
          </p:cNvSpPr>
          <p:nvPr>
            <p:ph type="body" sz="half" idx="1"/>
          </p:nvPr>
        </p:nvSpPr>
        <p:spPr/>
        <p:txBody>
          <a:bodyPr/>
          <a:lstStyle/>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p:txBody>
      </p:sp>
      <p:sp>
        <p:nvSpPr>
          <p:cNvPr id="240649" name="Text Box 9"/>
          <p:cNvSpPr txBox="1">
            <a:spLocks noChangeArrowheads="1"/>
          </p:cNvSpPr>
          <p:nvPr/>
        </p:nvSpPr>
        <p:spPr bwMode="auto">
          <a:xfrm>
            <a:off x="3877816" y="3899520"/>
            <a:ext cx="685800" cy="369332"/>
          </a:xfrm>
          <a:prstGeom prst="rect">
            <a:avLst/>
          </a:prstGeom>
          <a:noFill/>
          <a:ln w="9525">
            <a:noFill/>
            <a:miter lim="800000"/>
            <a:headEnd/>
            <a:tailEnd/>
          </a:ln>
          <a:effectLst/>
        </p:spPr>
        <p:txBody>
          <a:bodyPr>
            <a:spAutoFit/>
          </a:bodyPr>
          <a:lstStyle/>
          <a:p>
            <a:pPr>
              <a:spcBef>
                <a:spcPct val="50000"/>
              </a:spcBef>
            </a:pPr>
            <a:endParaRPr lang="en-US" altLang="zh-CN" u="none"/>
          </a:p>
        </p:txBody>
      </p:sp>
      <p:sp>
        <p:nvSpPr>
          <p:cNvPr id="10" name="灯片编号占位符 9"/>
          <p:cNvSpPr>
            <a:spLocks noGrp="1"/>
          </p:cNvSpPr>
          <p:nvPr>
            <p:ph type="sldNum" sz="quarter" idx="12"/>
          </p:nvPr>
        </p:nvSpPr>
        <p:spPr/>
        <p:txBody>
          <a:bodyPr/>
          <a:lstStyle/>
          <a:p>
            <a:fld id="{DABC9CAF-4ADE-4734-B182-A9CE9CDFE065}" type="slidenum">
              <a:rPr lang="zh-CN" altLang="en-US" smtClean="0"/>
              <a:pPr/>
              <a:t>62</a:t>
            </a:fld>
            <a:endParaRPr lang="en-US" altLang="zh-CN"/>
          </a:p>
        </p:txBody>
      </p:sp>
      <p:grpSp>
        <p:nvGrpSpPr>
          <p:cNvPr id="11" name="组合 10"/>
          <p:cNvGrpSpPr/>
          <p:nvPr/>
        </p:nvGrpSpPr>
        <p:grpSpPr>
          <a:xfrm>
            <a:off x="5351986" y="3051796"/>
            <a:ext cx="1563687" cy="1427162"/>
            <a:chOff x="2627313" y="3068638"/>
            <a:chExt cx="1563687" cy="1427162"/>
          </a:xfrm>
        </p:grpSpPr>
        <p:grpSp>
          <p:nvGrpSpPr>
            <p:cNvPr id="12" name="Group 4"/>
            <p:cNvGrpSpPr>
              <a:grpSpLocks/>
            </p:cNvGrpSpPr>
            <p:nvPr/>
          </p:nvGrpSpPr>
          <p:grpSpPr bwMode="auto">
            <a:xfrm>
              <a:off x="3505200" y="3810000"/>
              <a:ext cx="685800" cy="685800"/>
              <a:chOff x="4224" y="2688"/>
              <a:chExt cx="432" cy="432"/>
            </a:xfrm>
          </p:grpSpPr>
          <p:sp>
            <p:nvSpPr>
              <p:cNvPr id="17" name="Oval 5"/>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8" name="Oval 6"/>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altLang="zh-CN" sz="2400" dirty="0">
                    <a:sym typeface="Symbol" pitchFamily="18" charset="2"/>
                  </a:rPr>
                  <a:t>k</a:t>
                </a:r>
                <a:r>
                  <a:rPr lang="en-US" altLang="zh-CN" sz="2400" baseline="-25000" dirty="0">
                    <a:sym typeface="Symbol" pitchFamily="18" charset="2"/>
                  </a:rPr>
                  <a:t>0</a:t>
                </a:r>
                <a:endParaRPr kumimoji="1" lang="en-US" altLang="zh-CN" sz="2400" dirty="0"/>
              </a:p>
            </p:txBody>
          </p:sp>
        </p:grpSp>
        <p:sp>
          <p:nvSpPr>
            <p:cNvPr id="16" name="Text Box 34"/>
            <p:cNvSpPr txBox="1">
              <a:spLocks noChangeArrowheads="1"/>
            </p:cNvSpPr>
            <p:nvPr/>
          </p:nvSpPr>
          <p:spPr bwMode="auto">
            <a:xfrm>
              <a:off x="2627313" y="3068638"/>
              <a:ext cx="360362" cy="369332"/>
            </a:xfrm>
            <a:prstGeom prst="rect">
              <a:avLst/>
            </a:prstGeom>
            <a:noFill/>
            <a:ln w="9525">
              <a:noFill/>
              <a:miter lim="800000"/>
              <a:headEnd/>
              <a:tailEnd/>
            </a:ln>
            <a:effectLst/>
          </p:spPr>
          <p:txBody>
            <a:bodyPr>
              <a:spAutoFit/>
            </a:bodyPr>
            <a:lstStyle/>
            <a:p>
              <a:endParaRPr lang="en-US" altLang="zh-CN" u="none" dirty="0"/>
            </a:p>
          </p:txBody>
        </p:sp>
      </p:grpSp>
      <p:sp>
        <p:nvSpPr>
          <p:cNvPr id="19" name="矩形 18"/>
          <p:cNvSpPr/>
          <p:nvPr/>
        </p:nvSpPr>
        <p:spPr>
          <a:xfrm>
            <a:off x="2423592" y="1988841"/>
            <a:ext cx="7488832" cy="830997"/>
          </a:xfrm>
          <a:prstGeom prst="rect">
            <a:avLst/>
          </a:prstGeom>
        </p:spPr>
        <p:txBody>
          <a:bodyPr wrap="square">
            <a:spAutoFit/>
          </a:bodyPr>
          <a:lstStyle/>
          <a:p>
            <a:r>
              <a:rPr lang="zh-CN" altLang="zh-CN" sz="2400" dirty="0">
                <a:sym typeface="Symbol" pitchFamily="18" charset="2"/>
              </a:rPr>
              <a:t>(2</a:t>
            </a:r>
            <a:r>
              <a:rPr lang="en-US" altLang="zh-CN" sz="2400" dirty="0">
                <a:sym typeface="Symbol" pitchFamily="18" charset="2"/>
              </a:rPr>
              <a:t>)</a:t>
            </a:r>
            <a:r>
              <a:rPr lang="zh-CN" altLang="zh-CN" sz="2400" dirty="0">
                <a:sym typeface="Symbol" pitchFamily="18" charset="2"/>
              </a:rPr>
              <a:t> </a:t>
            </a:r>
            <a:r>
              <a:rPr lang="en-US" altLang="zh-CN" sz="2400" dirty="0"/>
              <a:t>R=</a:t>
            </a:r>
            <a:r>
              <a:rPr lang="zh-CN" altLang="zh-CN" sz="2400" dirty="0">
                <a:sym typeface="Symbol" pitchFamily="18" charset="2"/>
              </a:rPr>
              <a:t> </a:t>
            </a:r>
            <a:r>
              <a:rPr lang="zh-CN" altLang="en-US" sz="2400" dirty="0">
                <a:sym typeface="Symbol" pitchFamily="18" charset="2"/>
              </a:rPr>
              <a:t></a:t>
            </a:r>
            <a:r>
              <a:rPr lang="zh-CN" altLang="zh-CN" sz="2400" dirty="0">
                <a:sym typeface="Symbol" pitchFamily="18" charset="2"/>
              </a:rPr>
              <a:t> ，</a:t>
            </a:r>
            <a:r>
              <a:rPr lang="zh-CN" altLang="zh-CN" sz="2400" u="sng" dirty="0"/>
              <a:t>构造的</a:t>
            </a:r>
            <a:r>
              <a:rPr lang="en-US" altLang="zh-CN" sz="2400" dirty="0">
                <a:sym typeface="Symbol" pitchFamily="18" charset="2"/>
              </a:rPr>
              <a:t>NFA M=({k</a:t>
            </a:r>
            <a:r>
              <a:rPr lang="en-US" altLang="zh-CN" sz="2400" baseline="-25000" dirty="0">
                <a:sym typeface="Symbol" pitchFamily="18" charset="2"/>
              </a:rPr>
              <a:t>0</a:t>
            </a:r>
            <a:r>
              <a:rPr lang="en-US" altLang="zh-CN" sz="2400" dirty="0">
                <a:sym typeface="Symbol" pitchFamily="18" charset="2"/>
              </a:rPr>
              <a:t>}, </a:t>
            </a:r>
            <a:r>
              <a:rPr lang="zh-CN" altLang="zh-CN" sz="2400" dirty="0">
                <a:latin typeface="宋体" charset="-122"/>
              </a:rPr>
              <a:t>∑,f,k</a:t>
            </a:r>
            <a:r>
              <a:rPr lang="zh-CN" altLang="zh-CN" sz="2400" baseline="-25000" dirty="0">
                <a:latin typeface="宋体" charset="-122"/>
              </a:rPr>
              <a:t>0</a:t>
            </a:r>
            <a:r>
              <a:rPr lang="en-US" altLang="zh-CN" sz="2400" dirty="0">
                <a:latin typeface="宋体" charset="-122"/>
              </a:rPr>
              <a:t>,</a:t>
            </a:r>
            <a:r>
              <a:rPr lang="zh-CN" altLang="zh-CN" sz="2400" dirty="0">
                <a:latin typeface="宋体" charset="-122"/>
              </a:rPr>
              <a:t>{k</a:t>
            </a:r>
            <a:r>
              <a:rPr lang="zh-CN" altLang="zh-CN" sz="2400" baseline="-25000" dirty="0">
                <a:latin typeface="宋体" charset="-122"/>
              </a:rPr>
              <a:t>0</a:t>
            </a:r>
            <a:r>
              <a:rPr lang="zh-CN" altLang="zh-CN" sz="2400" dirty="0">
                <a:latin typeface="宋体" charset="-122"/>
              </a:rPr>
              <a:t>}):        f（</a:t>
            </a:r>
            <a:r>
              <a:rPr lang="en-US" altLang="zh-CN" sz="2400" dirty="0">
                <a:latin typeface="宋体" charset="-122"/>
              </a:rPr>
              <a:t>k</a:t>
            </a:r>
            <a:r>
              <a:rPr lang="en-US" altLang="zh-CN" sz="2400" baseline="-25000" dirty="0">
                <a:latin typeface="宋体" charset="-122"/>
              </a:rPr>
              <a:t>0</a:t>
            </a:r>
            <a:r>
              <a:rPr lang="en-US" altLang="zh-CN" sz="2400" dirty="0">
                <a:latin typeface="宋体" charset="-122"/>
              </a:rPr>
              <a:t>,a)</a:t>
            </a:r>
            <a:r>
              <a:rPr lang="zh-CN" altLang="en-US" sz="2400" dirty="0">
                <a:latin typeface="宋体" charset="-122"/>
              </a:rPr>
              <a:t>对于</a:t>
            </a:r>
            <a:r>
              <a:rPr lang="zh-CN" altLang="zh-CN" sz="2400" dirty="0">
                <a:sym typeface="Symbol" pitchFamily="18" charset="2"/>
              </a:rPr>
              <a:t>所有</a:t>
            </a:r>
            <a:r>
              <a:rPr lang="en-US" altLang="zh-CN" sz="2400" dirty="0">
                <a:sym typeface="Symbol" pitchFamily="18" charset="2"/>
              </a:rPr>
              <a:t>a</a:t>
            </a:r>
            <a:r>
              <a:rPr lang="zh-CN" altLang="zh-CN" sz="2400" dirty="0">
                <a:latin typeface="宋体" charset="-122"/>
              </a:rPr>
              <a:t>∑都没定义。 </a:t>
            </a:r>
            <a:endParaRPr lang="zh-CN" altLang="en-US" sz="2400" dirty="0"/>
          </a:p>
        </p:txBody>
      </p:sp>
      <p:cxnSp>
        <p:nvCxnSpPr>
          <p:cNvPr id="3" name="直接箭头连接符 2"/>
          <p:cNvCxnSpPr/>
          <p:nvPr/>
        </p:nvCxnSpPr>
        <p:spPr>
          <a:xfrm>
            <a:off x="5734744" y="4189239"/>
            <a:ext cx="4332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zh-CN" altLang="en-US" sz="3200" b="1" dirty="0">
                <a:latin typeface="华文新魏" pitchFamily="2" charset="-122"/>
                <a:ea typeface="华文新魏" pitchFamily="2" charset="-122"/>
              </a:rPr>
              <a:t>对于正规式</a:t>
            </a:r>
            <a:r>
              <a:rPr lang="en-US" altLang="zh-CN" sz="3200" b="1" dirty="0">
                <a:latin typeface="华文新魏" pitchFamily="2" charset="-122"/>
                <a:ea typeface="华文新魏" pitchFamily="2" charset="-122"/>
              </a:rPr>
              <a:t>R=</a:t>
            </a:r>
            <a:r>
              <a:rPr lang="en-US" altLang="zh-CN" sz="3200" b="1" dirty="0">
                <a:latin typeface="华文新魏" pitchFamily="2" charset="-122"/>
                <a:ea typeface="华文新魏" pitchFamily="2" charset="-122"/>
                <a:sym typeface="Symbol" pitchFamily="18" charset="2"/>
              </a:rPr>
              <a:t>a</a:t>
            </a:r>
            <a:r>
              <a:rPr lang="zh-CN" altLang="en-US" sz="3200" b="1" dirty="0">
                <a:latin typeface="华文新魏" pitchFamily="2" charset="-122"/>
                <a:ea typeface="华文新魏" pitchFamily="2" charset="-122"/>
              </a:rPr>
              <a:t>  ,构造的</a:t>
            </a:r>
            <a:r>
              <a:rPr lang="en-US" altLang="zh-CN" sz="3200" b="1" dirty="0">
                <a:latin typeface="华文新魏" pitchFamily="2" charset="-122"/>
                <a:ea typeface="华文新魏" pitchFamily="2" charset="-122"/>
              </a:rPr>
              <a:t>NFA</a:t>
            </a:r>
            <a:endParaRPr lang="zh-CN" altLang="en-US" sz="3200" b="1" dirty="0">
              <a:latin typeface="华文新魏" pitchFamily="2" charset="-122"/>
              <a:ea typeface="华文新魏" pitchFamily="2" charset="-122"/>
            </a:endParaRPr>
          </a:p>
        </p:txBody>
      </p:sp>
      <p:sp>
        <p:nvSpPr>
          <p:cNvPr id="241667" name="Rectangle 3"/>
          <p:cNvSpPr>
            <a:spLocks noGrp="1" noChangeArrowheads="1"/>
          </p:cNvSpPr>
          <p:nvPr>
            <p:ph type="body" sz="half" idx="1"/>
          </p:nvPr>
        </p:nvSpPr>
        <p:spPr/>
        <p:txBody>
          <a:bodyPr/>
          <a:lstStyle/>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a:p>
            <a:pPr>
              <a:buFont typeface="Monotype Sorts" pitchFamily="2" charset="2"/>
              <a:buNone/>
            </a:pPr>
            <a:r>
              <a:rPr lang="zh-CN" altLang="en-US"/>
              <a:t>               </a:t>
            </a:r>
          </a:p>
        </p:txBody>
      </p:sp>
      <p:grpSp>
        <p:nvGrpSpPr>
          <p:cNvPr id="12" name="组合 11"/>
          <p:cNvGrpSpPr/>
          <p:nvPr/>
        </p:nvGrpSpPr>
        <p:grpSpPr>
          <a:xfrm>
            <a:off x="4223792" y="3933057"/>
            <a:ext cx="3200400" cy="1787525"/>
            <a:chOff x="990600" y="2708275"/>
            <a:chExt cx="3200400" cy="1787525"/>
          </a:xfrm>
        </p:grpSpPr>
        <p:grpSp>
          <p:nvGrpSpPr>
            <p:cNvPr id="2" name="Group 4"/>
            <p:cNvGrpSpPr>
              <a:grpSpLocks/>
            </p:cNvGrpSpPr>
            <p:nvPr/>
          </p:nvGrpSpPr>
          <p:grpSpPr bwMode="auto">
            <a:xfrm>
              <a:off x="3505200" y="3810000"/>
              <a:ext cx="685800" cy="685800"/>
              <a:chOff x="4224" y="2688"/>
              <a:chExt cx="432" cy="432"/>
            </a:xfrm>
          </p:grpSpPr>
          <p:sp>
            <p:nvSpPr>
              <p:cNvPr id="241669" name="Oval 5"/>
              <p:cNvSpPr>
                <a:spLocks noChangeArrowheads="1"/>
              </p:cNvSpPr>
              <p:nvPr/>
            </p:nvSpPr>
            <p:spPr bwMode="auto">
              <a:xfrm>
                <a:off x="4224" y="2688"/>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1670" name="Oval 6"/>
              <p:cNvSpPr>
                <a:spLocks noChangeArrowheads="1"/>
              </p:cNvSpPr>
              <p:nvPr/>
            </p:nvSpPr>
            <p:spPr bwMode="auto">
              <a:xfrm>
                <a:off x="4272" y="2736"/>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altLang="zh-CN" sz="2400" dirty="0">
                    <a:sym typeface="Symbol" pitchFamily="18" charset="2"/>
                  </a:rPr>
                  <a:t>k</a:t>
                </a:r>
                <a:r>
                  <a:rPr lang="en-US" altLang="zh-CN" sz="2400" baseline="-25000" dirty="0">
                    <a:sym typeface="Symbol" pitchFamily="18" charset="2"/>
                  </a:rPr>
                  <a:t>1</a:t>
                </a:r>
                <a:endParaRPr kumimoji="1" lang="en-US" altLang="zh-CN" sz="2400" dirty="0"/>
              </a:p>
            </p:txBody>
          </p:sp>
        </p:grpSp>
        <p:sp>
          <p:nvSpPr>
            <p:cNvPr id="241671"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lang="en-US" altLang="zh-CN" sz="2400" dirty="0">
                  <a:sym typeface="Symbol" pitchFamily="18" charset="2"/>
                </a:rPr>
                <a:t>k</a:t>
              </a:r>
              <a:r>
                <a:rPr lang="en-US" altLang="zh-CN" sz="2400" baseline="-25000" dirty="0">
                  <a:sym typeface="Symbol" pitchFamily="18" charset="2"/>
                </a:rPr>
                <a:t>0</a:t>
              </a:r>
              <a:endParaRPr kumimoji="1" lang="zh-CN" altLang="zh-CN" sz="2400" dirty="0"/>
            </a:p>
          </p:txBody>
        </p:sp>
        <p:sp>
          <p:nvSpPr>
            <p:cNvPr id="241672" name="Line 8"/>
            <p:cNvSpPr>
              <a:spLocks noChangeShapeType="1"/>
            </p:cNvSpPr>
            <p:nvPr/>
          </p:nvSpPr>
          <p:spPr bwMode="auto">
            <a:xfrm>
              <a:off x="990600" y="3048000"/>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241675" name="Line 11"/>
            <p:cNvSpPr>
              <a:spLocks noChangeShapeType="1"/>
            </p:cNvSpPr>
            <p:nvPr/>
          </p:nvSpPr>
          <p:spPr bwMode="auto">
            <a:xfrm>
              <a:off x="1908175" y="3141663"/>
              <a:ext cx="1655763" cy="792162"/>
            </a:xfrm>
            <a:prstGeom prst="line">
              <a:avLst/>
            </a:prstGeom>
            <a:noFill/>
            <a:ln w="9525">
              <a:solidFill>
                <a:schemeClr val="tx1"/>
              </a:solidFill>
              <a:round/>
              <a:headEnd/>
              <a:tailEnd type="triangle" w="med" len="med"/>
            </a:ln>
            <a:effectLst/>
          </p:spPr>
          <p:txBody>
            <a:bodyPr/>
            <a:lstStyle/>
            <a:p>
              <a:endParaRPr lang="zh-CN" altLang="en-US"/>
            </a:p>
          </p:txBody>
        </p:sp>
        <p:sp>
          <p:nvSpPr>
            <p:cNvPr id="241698" name="Text Box 34"/>
            <p:cNvSpPr txBox="1">
              <a:spLocks noChangeArrowheads="1"/>
            </p:cNvSpPr>
            <p:nvPr/>
          </p:nvSpPr>
          <p:spPr bwMode="auto">
            <a:xfrm>
              <a:off x="2627313" y="3068638"/>
              <a:ext cx="360362" cy="369332"/>
            </a:xfrm>
            <a:prstGeom prst="rect">
              <a:avLst/>
            </a:prstGeom>
            <a:noFill/>
            <a:ln w="9525">
              <a:noFill/>
              <a:miter lim="800000"/>
              <a:headEnd/>
              <a:tailEnd/>
            </a:ln>
            <a:effectLst/>
          </p:spPr>
          <p:txBody>
            <a:bodyPr>
              <a:spAutoFit/>
            </a:bodyPr>
            <a:lstStyle/>
            <a:p>
              <a:r>
                <a:rPr lang="en-US" altLang="zh-CN" u="none" dirty="0"/>
                <a:t>a</a:t>
              </a:r>
            </a:p>
          </p:txBody>
        </p:sp>
      </p:grpSp>
      <p:sp>
        <p:nvSpPr>
          <p:cNvPr id="13" name="灯片编号占位符 12"/>
          <p:cNvSpPr>
            <a:spLocks noGrp="1"/>
          </p:cNvSpPr>
          <p:nvPr>
            <p:ph type="sldNum" sz="quarter" idx="12"/>
          </p:nvPr>
        </p:nvSpPr>
        <p:spPr/>
        <p:txBody>
          <a:bodyPr/>
          <a:lstStyle/>
          <a:p>
            <a:fld id="{DABC9CAF-4ADE-4734-B182-A9CE9CDFE065}" type="slidenum">
              <a:rPr lang="zh-CN" altLang="en-US" smtClean="0"/>
              <a:pPr/>
              <a:t>63</a:t>
            </a:fld>
            <a:endParaRPr lang="en-US" altLang="zh-CN"/>
          </a:p>
        </p:txBody>
      </p:sp>
      <p:sp>
        <p:nvSpPr>
          <p:cNvPr id="14" name="矩形 13"/>
          <p:cNvSpPr/>
          <p:nvPr/>
        </p:nvSpPr>
        <p:spPr>
          <a:xfrm>
            <a:off x="2279576" y="1988841"/>
            <a:ext cx="8064896" cy="461665"/>
          </a:xfrm>
          <a:prstGeom prst="rect">
            <a:avLst/>
          </a:prstGeom>
        </p:spPr>
        <p:txBody>
          <a:bodyPr wrap="square">
            <a:spAutoFit/>
          </a:bodyPr>
          <a:lstStyle/>
          <a:p>
            <a:r>
              <a:rPr lang="zh-CN" altLang="en-US" sz="2400" b="1" dirty="0">
                <a:latin typeface="宋体" charset="-122"/>
              </a:rPr>
              <a:t>(</a:t>
            </a:r>
            <a:r>
              <a:rPr lang="zh-CN" altLang="zh-CN" sz="2400" b="1" dirty="0">
                <a:latin typeface="宋体" charset="-122"/>
              </a:rPr>
              <a:t>3</a:t>
            </a:r>
            <a:r>
              <a:rPr lang="en-US" altLang="zh-CN" sz="2400" b="1" dirty="0">
                <a:latin typeface="宋体" charset="-122"/>
              </a:rPr>
              <a:t>)</a:t>
            </a:r>
            <a:r>
              <a:rPr lang="en-US" altLang="zh-CN" sz="2400" dirty="0">
                <a:latin typeface="宋体" charset="-122"/>
              </a:rPr>
              <a:t>R=a,</a:t>
            </a:r>
            <a:r>
              <a:rPr lang="zh-CN" altLang="zh-CN" sz="2400" u="sng" dirty="0"/>
              <a:t>构造的</a:t>
            </a:r>
            <a:r>
              <a:rPr lang="en-US" altLang="zh-CN" sz="2400" dirty="0">
                <a:latin typeface="宋体" charset="-122"/>
              </a:rPr>
              <a:t>NFA M=</a:t>
            </a:r>
            <a:r>
              <a:rPr lang="en-US" altLang="zh-CN" sz="2400" dirty="0">
                <a:sym typeface="Symbol" pitchFamily="18" charset="2"/>
              </a:rPr>
              <a:t>({k</a:t>
            </a:r>
            <a:r>
              <a:rPr lang="en-US" altLang="zh-CN" sz="2400" baseline="-25000" dirty="0">
                <a:sym typeface="Symbol" pitchFamily="18" charset="2"/>
              </a:rPr>
              <a:t>0,</a:t>
            </a:r>
            <a:r>
              <a:rPr lang="en-US" altLang="zh-CN" sz="2400" dirty="0">
                <a:sym typeface="Symbol" pitchFamily="18" charset="2"/>
              </a:rPr>
              <a:t>k</a:t>
            </a:r>
            <a:r>
              <a:rPr lang="en-US" altLang="zh-CN" sz="2400" baseline="-25000" dirty="0">
                <a:sym typeface="Symbol" pitchFamily="18" charset="2"/>
              </a:rPr>
              <a:t>1</a:t>
            </a:r>
            <a:r>
              <a:rPr lang="en-US" altLang="zh-CN" sz="2400" dirty="0">
                <a:sym typeface="Symbol" pitchFamily="18" charset="2"/>
              </a:rPr>
              <a:t>},</a:t>
            </a:r>
            <a:r>
              <a:rPr lang="zh-CN" altLang="zh-CN" sz="2400" dirty="0">
                <a:latin typeface="宋体" charset="-122"/>
              </a:rPr>
              <a:t>∑,f,k</a:t>
            </a:r>
            <a:r>
              <a:rPr lang="zh-CN" altLang="zh-CN" sz="2400" baseline="-25000" dirty="0">
                <a:latin typeface="宋体" charset="-122"/>
              </a:rPr>
              <a:t>0</a:t>
            </a:r>
            <a:r>
              <a:rPr lang="en-US" altLang="zh-CN" sz="2400" dirty="0">
                <a:latin typeface="宋体" charset="-122"/>
              </a:rPr>
              <a:t>,</a:t>
            </a:r>
            <a:r>
              <a:rPr lang="zh-CN" altLang="zh-CN" sz="2400" dirty="0">
                <a:latin typeface="宋体" charset="-122"/>
              </a:rPr>
              <a:t>{k</a:t>
            </a:r>
            <a:r>
              <a:rPr lang="zh-CN" altLang="zh-CN" sz="2400" baseline="-25000" dirty="0">
                <a:latin typeface="宋体" charset="-122"/>
              </a:rPr>
              <a:t>1</a:t>
            </a:r>
            <a:r>
              <a:rPr lang="zh-CN" altLang="zh-CN" sz="2400" dirty="0">
                <a:latin typeface="宋体" charset="-122"/>
              </a:rPr>
              <a:t>}): f(</a:t>
            </a:r>
            <a:r>
              <a:rPr lang="en-US" altLang="zh-CN" sz="2400" dirty="0">
                <a:sym typeface="Symbol" pitchFamily="18" charset="2"/>
              </a:rPr>
              <a:t>k</a:t>
            </a:r>
            <a:r>
              <a:rPr lang="en-US" altLang="zh-CN" sz="2400" baseline="-25000" dirty="0">
                <a:sym typeface="Symbol" pitchFamily="18" charset="2"/>
              </a:rPr>
              <a:t>0</a:t>
            </a:r>
            <a:r>
              <a:rPr lang="en-US" altLang="zh-CN" sz="2400" dirty="0">
                <a:sym typeface="Symbol" pitchFamily="18" charset="2"/>
              </a:rPr>
              <a:t>,a) = k</a:t>
            </a:r>
            <a:r>
              <a:rPr lang="en-US" altLang="zh-CN" sz="2400" baseline="-25000" dirty="0">
                <a:sym typeface="Symbol" pitchFamily="18" charset="2"/>
              </a:rPr>
              <a:t>1 </a:t>
            </a:r>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a:t>对于正规式</a:t>
            </a:r>
            <a:r>
              <a:rPr lang="en-US" altLang="zh-CN" sz="3200" dirty="0"/>
              <a:t>r, r= R1|R2</a:t>
            </a:r>
            <a:r>
              <a:rPr lang="zh-CN" altLang="en-US" sz="3200" dirty="0"/>
              <a:t>构造的</a:t>
            </a:r>
            <a:r>
              <a:rPr lang="en-US" altLang="zh-CN" sz="3200" dirty="0"/>
              <a:t>NFA</a:t>
            </a:r>
            <a:endParaRPr lang="zh-CN" altLang="en-US" sz="3200" dirty="0"/>
          </a:p>
        </p:txBody>
      </p:sp>
      <p:sp>
        <p:nvSpPr>
          <p:cNvPr id="7" name="内容占位符 6"/>
          <p:cNvSpPr>
            <a:spLocks noGrp="1"/>
          </p:cNvSpPr>
          <p:nvPr>
            <p:ph idx="1"/>
          </p:nvPr>
        </p:nvSpPr>
        <p:spPr>
          <a:xfrm>
            <a:off x="2351584" y="2017713"/>
            <a:ext cx="8127504" cy="4114800"/>
          </a:xfrm>
        </p:spPr>
        <p:txBody>
          <a:bodyPr/>
          <a:lstStyle/>
          <a:p>
            <a:pPr marL="0" indent="0">
              <a:buNone/>
            </a:pPr>
            <a:r>
              <a:rPr lang="en-US" altLang="zh-CN" sz="2400" dirty="0">
                <a:sym typeface="Symbol" pitchFamily="18" charset="2"/>
              </a:rPr>
              <a:t>(4)  R =R1 | R2, </a:t>
            </a:r>
            <a:r>
              <a:rPr lang="zh-CN" altLang="zh-CN" sz="2400" dirty="0">
                <a:sym typeface="Symbol" pitchFamily="18" charset="2"/>
              </a:rPr>
              <a:t>将步骤（1）（2）（3）分别应用到</a:t>
            </a:r>
            <a:r>
              <a:rPr lang="en-US" altLang="zh-CN" sz="2400" dirty="0">
                <a:sym typeface="Symbol" pitchFamily="18" charset="2"/>
              </a:rPr>
              <a:t>R1,R2</a:t>
            </a:r>
            <a:r>
              <a:rPr lang="en-US" altLang="zh-CN" sz="2400" baseline="-25000" dirty="0">
                <a:sym typeface="Symbol" pitchFamily="18" charset="2"/>
              </a:rPr>
              <a:t>             </a:t>
            </a:r>
            <a:r>
              <a:rPr lang="zh-CN" altLang="en-US" sz="2400" dirty="0">
                <a:sym typeface="Symbol" pitchFamily="18" charset="2"/>
              </a:rPr>
              <a:t>产生</a:t>
            </a:r>
            <a:r>
              <a:rPr lang="en-US" altLang="en-US" sz="2400" b="1" dirty="0">
                <a:sym typeface="Symbol" pitchFamily="18" charset="2"/>
              </a:rPr>
              <a:t>M1= </a:t>
            </a:r>
            <a:r>
              <a:rPr lang="en-US" altLang="zh-CN" sz="2400" b="1" dirty="0">
                <a:sym typeface="Symbol" pitchFamily="18" charset="2"/>
              </a:rPr>
              <a:t>(K1,</a:t>
            </a:r>
            <a:r>
              <a:rPr lang="zh-CN" altLang="zh-CN" sz="2400" b="1" dirty="0">
                <a:latin typeface="宋体" charset="-122"/>
              </a:rPr>
              <a:t>∑,f1,k1,F1)</a:t>
            </a:r>
            <a:r>
              <a:rPr lang="en-US" altLang="en-US" sz="2400" b="1" dirty="0">
                <a:sym typeface="Symbol" pitchFamily="18" charset="2"/>
              </a:rPr>
              <a:t>, M2=</a:t>
            </a:r>
            <a:r>
              <a:rPr lang="en-US" altLang="zh-CN" sz="2400" b="1" dirty="0">
                <a:sym typeface="Symbol" pitchFamily="18" charset="2"/>
              </a:rPr>
              <a:t>(K2,</a:t>
            </a:r>
            <a:r>
              <a:rPr lang="zh-CN" altLang="zh-CN" sz="2400" b="1" dirty="0">
                <a:latin typeface="宋体" charset="-122"/>
              </a:rPr>
              <a:t>∑,f2,k2,F2),</a:t>
            </a:r>
            <a:endParaRPr lang="en-US" altLang="zh-CN" sz="2400" b="1" dirty="0">
              <a:latin typeface="宋体" charset="-122"/>
            </a:endParaRPr>
          </a:p>
          <a:p>
            <a:pPr marL="0" indent="0">
              <a:buNone/>
            </a:pPr>
            <a:r>
              <a:rPr lang="zh-CN" altLang="zh-CN" sz="2400" dirty="0">
                <a:latin typeface="宋体" charset="-122"/>
              </a:rPr>
              <a:t>其中</a:t>
            </a:r>
            <a:r>
              <a:rPr lang="zh-CN" altLang="en-US" sz="2400" dirty="0">
                <a:latin typeface="宋体" charset="-122"/>
              </a:rPr>
              <a:t>：</a:t>
            </a:r>
            <a:r>
              <a:rPr lang="en-US" altLang="zh-CN" sz="2400" dirty="0">
                <a:latin typeface="宋体" charset="-122"/>
              </a:rPr>
              <a:t>K1,K2</a:t>
            </a:r>
            <a:r>
              <a:rPr lang="zh-CN" altLang="zh-CN" sz="2400" dirty="0">
                <a:latin typeface="宋体" charset="-122"/>
              </a:rPr>
              <a:t>不相交</a:t>
            </a:r>
            <a:r>
              <a:rPr lang="zh-CN" altLang="en-US" sz="2400" dirty="0">
                <a:latin typeface="宋体" charset="-122"/>
              </a:rPr>
              <a:t>。</a:t>
            </a:r>
            <a:endParaRPr lang="en-US" altLang="zh-CN" sz="2400" dirty="0">
              <a:latin typeface="宋体" charset="-122"/>
            </a:endParaRPr>
          </a:p>
          <a:p>
            <a:pPr marL="0" indent="0">
              <a:buNone/>
            </a:pPr>
            <a:endParaRPr lang="en-US" altLang="zh-CN" sz="2400" u="sng" dirty="0"/>
          </a:p>
          <a:p>
            <a:pPr marL="0" indent="0">
              <a:buNone/>
            </a:pPr>
            <a:r>
              <a:rPr lang="zh-CN" altLang="zh-CN" sz="2400" u="sng" dirty="0"/>
              <a:t>构造的</a:t>
            </a:r>
            <a:r>
              <a:rPr lang="zh-CN" altLang="zh-CN" sz="2400" b="1" dirty="0">
                <a:latin typeface="宋体" charset="-122"/>
              </a:rPr>
              <a:t>NFA M= </a:t>
            </a:r>
            <a:r>
              <a:rPr lang="en-US" altLang="zh-CN" sz="2400" b="1" dirty="0">
                <a:sym typeface="Symbol" pitchFamily="18" charset="2"/>
              </a:rPr>
              <a:t>(K1K2{k},</a:t>
            </a:r>
            <a:r>
              <a:rPr lang="zh-CN" altLang="zh-CN" sz="2400" b="1" dirty="0">
                <a:latin typeface="宋体" charset="-122"/>
              </a:rPr>
              <a:t>∑,f,k,F) :</a:t>
            </a:r>
            <a:r>
              <a:rPr lang="zh-CN" altLang="zh-CN" sz="2400" b="1" dirty="0">
                <a:solidFill>
                  <a:srgbClr val="3333FF"/>
                </a:solidFill>
                <a:latin typeface="宋体" charset="-122"/>
              </a:rPr>
              <a:t>            </a:t>
            </a:r>
            <a:endParaRPr lang="en-US" altLang="zh-CN" sz="2400" b="1" dirty="0">
              <a:solidFill>
                <a:srgbClr val="3333FF"/>
              </a:solidFill>
              <a:latin typeface="宋体" charset="-122"/>
            </a:endParaRPr>
          </a:p>
          <a:p>
            <a:pPr marL="0" indent="0">
              <a:buNone/>
            </a:pPr>
            <a:r>
              <a:rPr lang="zh-CN" altLang="zh-CN" sz="2400" dirty="0">
                <a:latin typeface="宋体" charset="-122"/>
              </a:rPr>
              <a:t>k是新增加的状态符号，                         </a:t>
            </a:r>
            <a:endParaRPr lang="en-US" altLang="zh-CN" sz="2400" dirty="0">
              <a:latin typeface="宋体" charset="-122"/>
            </a:endParaRPr>
          </a:p>
          <a:p>
            <a:pPr marL="0" indent="0">
              <a:buNone/>
            </a:pPr>
            <a:r>
              <a:rPr lang="zh-CN" altLang="zh-CN" sz="2400" dirty="0">
                <a:latin typeface="宋体" charset="-122"/>
              </a:rPr>
              <a:t>f包含</a:t>
            </a:r>
            <a:r>
              <a:rPr lang="en-US" altLang="zh-CN" sz="2400" dirty="0">
                <a:latin typeface="宋体" charset="-122"/>
              </a:rPr>
              <a:t>f1</a:t>
            </a:r>
            <a:r>
              <a:rPr lang="zh-CN" altLang="zh-CN" sz="2400" dirty="0">
                <a:latin typeface="宋体" charset="-122"/>
              </a:rPr>
              <a:t>和f2,且</a:t>
            </a:r>
            <a:r>
              <a:rPr lang="en-US" altLang="zh-CN" sz="2400" dirty="0"/>
              <a:t>f(</a:t>
            </a:r>
            <a:r>
              <a:rPr lang="en-US" altLang="zh-CN" sz="2400" dirty="0" err="1"/>
              <a:t>k,a</a:t>
            </a:r>
            <a:r>
              <a:rPr lang="en-US" altLang="zh-CN" sz="2400" dirty="0"/>
              <a:t>)=f1(k1,a)</a:t>
            </a:r>
            <a:r>
              <a:rPr lang="en-US" altLang="zh-CN" sz="2400" dirty="0">
                <a:sym typeface="Symbol" pitchFamily="18" charset="2"/>
              </a:rPr>
              <a:t>f2(k2,a).            </a:t>
            </a:r>
          </a:p>
          <a:p>
            <a:pPr marL="0" indent="0">
              <a:buNone/>
            </a:pPr>
            <a:r>
              <a:rPr lang="zh-CN" altLang="zh-CN" sz="2400" dirty="0">
                <a:sym typeface="Symbol" pitchFamily="18" charset="2"/>
              </a:rPr>
              <a:t>若</a:t>
            </a:r>
            <a:r>
              <a:rPr lang="en-US" altLang="zh-CN" sz="2400" dirty="0">
                <a:sym typeface="Symbol" pitchFamily="18" charset="2"/>
              </a:rPr>
              <a:t>k1F1</a:t>
            </a:r>
            <a:r>
              <a:rPr lang="zh-CN" altLang="zh-CN" sz="2400" dirty="0">
                <a:sym typeface="Symbol" pitchFamily="18" charset="2"/>
              </a:rPr>
              <a:t>且</a:t>
            </a:r>
            <a:r>
              <a:rPr lang="en-US" altLang="zh-CN" sz="2400" dirty="0">
                <a:sym typeface="Symbol" pitchFamily="18" charset="2"/>
              </a:rPr>
              <a:t>k2F2</a:t>
            </a:r>
            <a:r>
              <a:rPr lang="zh-CN" altLang="zh-CN" sz="2400" dirty="0">
                <a:sym typeface="Symbol" pitchFamily="18" charset="2"/>
              </a:rPr>
              <a:t>则</a:t>
            </a:r>
            <a:r>
              <a:rPr lang="zh-CN" altLang="en-US" sz="2400" dirty="0">
                <a:sym typeface="Symbol" pitchFamily="18" charset="2"/>
              </a:rPr>
              <a:t> </a:t>
            </a:r>
            <a:r>
              <a:rPr lang="en-US" altLang="zh-CN" sz="2400" dirty="0">
                <a:sym typeface="Symbol" pitchFamily="18" charset="2"/>
              </a:rPr>
              <a:t>F=F1  F2，</a:t>
            </a:r>
            <a:r>
              <a:rPr lang="zh-CN" altLang="en-US" sz="2400" dirty="0">
                <a:sym typeface="Symbol" pitchFamily="18" charset="2"/>
              </a:rPr>
              <a:t>否则</a:t>
            </a:r>
            <a:r>
              <a:rPr lang="en-US" altLang="zh-CN" sz="2400" dirty="0">
                <a:sym typeface="Symbol" pitchFamily="18" charset="2"/>
              </a:rPr>
              <a:t>F=F1  F2 {k}</a:t>
            </a:r>
            <a:endParaRPr lang="zh-CN" altLang="en-US" sz="2400" dirty="0">
              <a:sym typeface="Symbol" pitchFamily="18" charset="2"/>
            </a:endParaRPr>
          </a:p>
          <a:p>
            <a:endParaRPr lang="zh-CN" altLang="en-US"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4583832" y="4149080"/>
            <a:ext cx="302433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583832" y="2420888"/>
            <a:ext cx="302433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730" name="Rectangle 2"/>
          <p:cNvSpPr>
            <a:spLocks noGrp="1" noChangeArrowheads="1"/>
          </p:cNvSpPr>
          <p:nvPr>
            <p:ph type="title"/>
          </p:nvPr>
        </p:nvSpPr>
        <p:spPr/>
        <p:txBody>
          <a:bodyPr/>
          <a:lstStyle/>
          <a:p>
            <a:r>
              <a:rPr lang="zh-CN" altLang="en-US" sz="3200" dirty="0"/>
              <a:t>对于正规式</a:t>
            </a:r>
            <a:r>
              <a:rPr lang="en-US" altLang="zh-CN" sz="3200" dirty="0"/>
              <a:t>r, r= R1|R2</a:t>
            </a:r>
            <a:r>
              <a:rPr lang="zh-CN" altLang="en-US" sz="3200" dirty="0"/>
              <a:t>构造的</a:t>
            </a:r>
            <a:r>
              <a:rPr lang="en-US" altLang="zh-CN" sz="3200" dirty="0"/>
              <a:t>NFA</a:t>
            </a:r>
            <a:endParaRPr lang="zh-CN" altLang="en-US" sz="3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65</a:t>
            </a:fld>
            <a:endParaRPr lang="en-US" altLang="zh-CN"/>
          </a:p>
        </p:txBody>
      </p:sp>
      <p:grpSp>
        <p:nvGrpSpPr>
          <p:cNvPr id="7" name="组合 6"/>
          <p:cNvGrpSpPr/>
          <p:nvPr/>
        </p:nvGrpSpPr>
        <p:grpSpPr>
          <a:xfrm>
            <a:off x="3143673" y="3356992"/>
            <a:ext cx="5654675" cy="1296144"/>
            <a:chOff x="990600" y="2708275"/>
            <a:chExt cx="5654675" cy="1296144"/>
          </a:xfrm>
        </p:grpSpPr>
        <p:grpSp>
          <p:nvGrpSpPr>
            <p:cNvPr id="8" name="Group 4"/>
            <p:cNvGrpSpPr>
              <a:grpSpLocks/>
            </p:cNvGrpSpPr>
            <p:nvPr/>
          </p:nvGrpSpPr>
          <p:grpSpPr bwMode="auto">
            <a:xfrm>
              <a:off x="5959475" y="2852738"/>
              <a:ext cx="685800" cy="685800"/>
              <a:chOff x="5770" y="2085"/>
              <a:chExt cx="432" cy="432"/>
            </a:xfrm>
          </p:grpSpPr>
          <p:sp>
            <p:nvSpPr>
              <p:cNvPr id="13" name="Oval 5"/>
              <p:cNvSpPr>
                <a:spLocks noChangeArrowheads="1"/>
              </p:cNvSpPr>
              <p:nvPr/>
            </p:nvSpPr>
            <p:spPr bwMode="auto">
              <a:xfrm>
                <a:off x="5770" y="2085"/>
                <a:ext cx="432"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6"/>
              <p:cNvSpPr>
                <a:spLocks noChangeArrowheads="1"/>
              </p:cNvSpPr>
              <p:nvPr/>
            </p:nvSpPr>
            <p:spPr bwMode="auto">
              <a:xfrm>
                <a:off x="5815" y="2130"/>
                <a:ext cx="336" cy="336"/>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en-US" altLang="zh-CN" sz="2400" dirty="0"/>
              </a:p>
            </p:txBody>
          </p:sp>
        </p:grpSp>
        <p:sp>
          <p:nvSpPr>
            <p:cNvPr id="9"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zh-CN" altLang="zh-CN" sz="2400" dirty="0"/>
            </a:p>
          </p:txBody>
        </p:sp>
        <p:sp>
          <p:nvSpPr>
            <p:cNvPr id="10" name="Line 8"/>
            <p:cNvSpPr>
              <a:spLocks noChangeShapeType="1"/>
            </p:cNvSpPr>
            <p:nvPr/>
          </p:nvSpPr>
          <p:spPr bwMode="auto">
            <a:xfrm>
              <a:off x="990600" y="3048000"/>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1"/>
            <p:cNvSpPr>
              <a:spLocks noChangeShapeType="1"/>
            </p:cNvSpPr>
            <p:nvPr/>
          </p:nvSpPr>
          <p:spPr bwMode="auto">
            <a:xfrm>
              <a:off x="1782689" y="3212331"/>
              <a:ext cx="648071" cy="792088"/>
            </a:xfrm>
            <a:prstGeom prst="line">
              <a:avLst/>
            </a:prstGeom>
            <a:noFill/>
            <a:ln w="9525">
              <a:solidFill>
                <a:schemeClr val="tx1"/>
              </a:solidFill>
              <a:round/>
              <a:headEnd/>
              <a:tailEnd type="triangle" w="med" len="med"/>
            </a:ln>
            <a:effectLst/>
          </p:spPr>
          <p:txBody>
            <a:bodyPr/>
            <a:lstStyle/>
            <a:p>
              <a:endParaRPr lang="zh-CN" altLang="en-US"/>
            </a:p>
          </p:txBody>
        </p:sp>
      </p:grpSp>
      <p:sp>
        <p:nvSpPr>
          <p:cNvPr id="15" name="Oval 7"/>
          <p:cNvSpPr>
            <a:spLocks noChangeArrowheads="1"/>
          </p:cNvSpPr>
          <p:nvPr/>
        </p:nvSpPr>
        <p:spPr bwMode="auto">
          <a:xfrm>
            <a:off x="4943873" y="25649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k1</a:t>
            </a:r>
            <a:endParaRPr kumimoji="1" lang="zh-CN" altLang="zh-CN" sz="2400" dirty="0"/>
          </a:p>
        </p:txBody>
      </p:sp>
      <p:sp>
        <p:nvSpPr>
          <p:cNvPr id="16" name="Oval 7"/>
          <p:cNvSpPr>
            <a:spLocks noChangeArrowheads="1"/>
          </p:cNvSpPr>
          <p:nvPr/>
        </p:nvSpPr>
        <p:spPr bwMode="auto">
          <a:xfrm>
            <a:off x="6672065" y="25649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F1</a:t>
            </a:r>
            <a:endParaRPr kumimoji="1" lang="zh-CN" altLang="zh-CN" sz="2400" dirty="0"/>
          </a:p>
        </p:txBody>
      </p:sp>
      <p:sp>
        <p:nvSpPr>
          <p:cNvPr id="17" name="Oval 7"/>
          <p:cNvSpPr>
            <a:spLocks noChangeArrowheads="1"/>
          </p:cNvSpPr>
          <p:nvPr/>
        </p:nvSpPr>
        <p:spPr bwMode="auto">
          <a:xfrm>
            <a:off x="4943873" y="43651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k2</a:t>
            </a:r>
            <a:endParaRPr kumimoji="1" lang="zh-CN" altLang="zh-CN" sz="2400" dirty="0"/>
          </a:p>
        </p:txBody>
      </p:sp>
      <p:sp>
        <p:nvSpPr>
          <p:cNvPr id="18" name="Oval 7"/>
          <p:cNvSpPr>
            <a:spLocks noChangeArrowheads="1"/>
          </p:cNvSpPr>
          <p:nvPr/>
        </p:nvSpPr>
        <p:spPr bwMode="auto">
          <a:xfrm>
            <a:off x="6744073" y="43651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F2</a:t>
            </a:r>
            <a:endParaRPr kumimoji="1" lang="zh-CN" altLang="zh-CN" sz="2400" dirty="0"/>
          </a:p>
        </p:txBody>
      </p:sp>
      <p:sp>
        <p:nvSpPr>
          <p:cNvPr id="21" name="Line 11"/>
          <p:cNvSpPr>
            <a:spLocks noChangeShapeType="1"/>
          </p:cNvSpPr>
          <p:nvPr/>
        </p:nvSpPr>
        <p:spPr bwMode="auto">
          <a:xfrm flipV="1">
            <a:off x="7680177" y="4149080"/>
            <a:ext cx="720079" cy="648072"/>
          </a:xfrm>
          <a:prstGeom prst="line">
            <a:avLst/>
          </a:prstGeom>
          <a:noFill/>
          <a:ln w="9525">
            <a:solidFill>
              <a:schemeClr val="tx1"/>
            </a:solidFill>
            <a:round/>
            <a:headEnd/>
            <a:tailEnd type="triangle" w="med" len="med"/>
          </a:ln>
          <a:effectLst/>
        </p:spPr>
        <p:txBody>
          <a:bodyPr/>
          <a:lstStyle/>
          <a:p>
            <a:endParaRPr lang="zh-CN" altLang="en-US"/>
          </a:p>
        </p:txBody>
      </p:sp>
      <p:sp>
        <p:nvSpPr>
          <p:cNvPr id="22" name="Line 11"/>
          <p:cNvSpPr>
            <a:spLocks noChangeShapeType="1"/>
          </p:cNvSpPr>
          <p:nvPr/>
        </p:nvSpPr>
        <p:spPr bwMode="auto">
          <a:xfrm>
            <a:off x="7608168" y="2852936"/>
            <a:ext cx="720080" cy="720080"/>
          </a:xfrm>
          <a:prstGeom prst="line">
            <a:avLst/>
          </a:prstGeom>
          <a:noFill/>
          <a:ln w="9525">
            <a:solidFill>
              <a:schemeClr val="tx1"/>
            </a:solidFill>
            <a:round/>
            <a:headEnd/>
            <a:tailEnd type="triangle" w="med" len="med"/>
          </a:ln>
          <a:effectLst/>
        </p:spPr>
        <p:txBody>
          <a:bodyPr/>
          <a:lstStyle/>
          <a:p>
            <a:endParaRPr lang="zh-CN" altLang="en-US"/>
          </a:p>
        </p:txBody>
      </p:sp>
      <p:sp>
        <p:nvSpPr>
          <p:cNvPr id="23" name="Line 11"/>
          <p:cNvSpPr>
            <a:spLocks noChangeShapeType="1"/>
          </p:cNvSpPr>
          <p:nvPr/>
        </p:nvSpPr>
        <p:spPr bwMode="auto">
          <a:xfrm flipV="1">
            <a:off x="4007769" y="2852936"/>
            <a:ext cx="576064" cy="720080"/>
          </a:xfrm>
          <a:prstGeom prst="line">
            <a:avLst/>
          </a:prstGeom>
          <a:noFill/>
          <a:ln w="9525">
            <a:solidFill>
              <a:schemeClr val="tx1"/>
            </a:solidFill>
            <a:round/>
            <a:headEnd/>
            <a:tailEnd type="triangle" w="med" len="med"/>
          </a:ln>
          <a:effectLst/>
        </p:spPr>
        <p:txBody>
          <a:bodyPr/>
          <a:lstStyle/>
          <a:p>
            <a:endParaRPr lang="zh-CN" altLang="en-US"/>
          </a:p>
        </p:txBody>
      </p:sp>
      <p:sp>
        <p:nvSpPr>
          <p:cNvPr id="24" name="Text Box 34"/>
          <p:cNvSpPr txBox="1">
            <a:spLocks noChangeArrowheads="1"/>
          </p:cNvSpPr>
          <p:nvPr/>
        </p:nvSpPr>
        <p:spPr bwMode="auto">
          <a:xfrm>
            <a:off x="4079776" y="2924944"/>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5" name="Text Box 34"/>
          <p:cNvSpPr txBox="1">
            <a:spLocks noChangeArrowheads="1"/>
          </p:cNvSpPr>
          <p:nvPr/>
        </p:nvSpPr>
        <p:spPr bwMode="auto">
          <a:xfrm>
            <a:off x="4007768" y="4221088"/>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6" name="Text Box 34"/>
          <p:cNvSpPr txBox="1">
            <a:spLocks noChangeArrowheads="1"/>
          </p:cNvSpPr>
          <p:nvPr/>
        </p:nvSpPr>
        <p:spPr bwMode="auto">
          <a:xfrm>
            <a:off x="8040216" y="4509120"/>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7" name="Text Box 34"/>
          <p:cNvSpPr txBox="1">
            <a:spLocks noChangeArrowheads="1"/>
          </p:cNvSpPr>
          <p:nvPr/>
        </p:nvSpPr>
        <p:spPr bwMode="auto">
          <a:xfrm>
            <a:off x="7968208" y="2852936"/>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8" name="TextBox 27"/>
          <p:cNvSpPr txBox="1"/>
          <p:nvPr/>
        </p:nvSpPr>
        <p:spPr>
          <a:xfrm>
            <a:off x="4871864" y="1988840"/>
            <a:ext cx="2520280" cy="369332"/>
          </a:xfrm>
          <a:prstGeom prst="rect">
            <a:avLst/>
          </a:prstGeom>
          <a:noFill/>
        </p:spPr>
        <p:txBody>
          <a:bodyPr wrap="square" rtlCol="0">
            <a:spAutoFit/>
          </a:bodyPr>
          <a:lstStyle/>
          <a:p>
            <a:pPr algn="ctr"/>
            <a:r>
              <a:rPr lang="en-US" altLang="zh-CN" dirty="0"/>
              <a:t>Machine for R1</a:t>
            </a:r>
            <a:endParaRPr lang="zh-CN" altLang="en-US" dirty="0"/>
          </a:p>
        </p:txBody>
      </p:sp>
      <p:sp>
        <p:nvSpPr>
          <p:cNvPr id="29" name="TextBox 28"/>
          <p:cNvSpPr txBox="1"/>
          <p:nvPr/>
        </p:nvSpPr>
        <p:spPr>
          <a:xfrm>
            <a:off x="4943872" y="5301208"/>
            <a:ext cx="2520280" cy="369332"/>
          </a:xfrm>
          <a:prstGeom prst="rect">
            <a:avLst/>
          </a:prstGeom>
          <a:noFill/>
        </p:spPr>
        <p:txBody>
          <a:bodyPr wrap="square" rtlCol="0">
            <a:spAutoFit/>
          </a:bodyPr>
          <a:lstStyle/>
          <a:p>
            <a:pPr algn="ctr"/>
            <a:r>
              <a:rPr lang="en-US" altLang="zh-CN" dirty="0"/>
              <a:t>Machine for R2</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a:t>对于正规式</a:t>
            </a:r>
            <a:r>
              <a:rPr lang="en-US" altLang="zh-CN" sz="3200" dirty="0"/>
              <a:t>r, r=R1 R2</a:t>
            </a:r>
            <a:r>
              <a:rPr lang="zh-CN" altLang="en-US" sz="3200" dirty="0"/>
              <a:t>构造的</a:t>
            </a:r>
            <a:r>
              <a:rPr lang="en-US" altLang="zh-CN" sz="3200" dirty="0"/>
              <a:t>NFA</a:t>
            </a:r>
            <a:endParaRPr lang="zh-CN" altLang="en-US" sz="3200" dirty="0"/>
          </a:p>
        </p:txBody>
      </p:sp>
      <p:sp>
        <p:nvSpPr>
          <p:cNvPr id="7" name="内容占位符 6"/>
          <p:cNvSpPr>
            <a:spLocks noGrp="1"/>
          </p:cNvSpPr>
          <p:nvPr>
            <p:ph idx="1"/>
          </p:nvPr>
        </p:nvSpPr>
        <p:spPr>
          <a:xfrm>
            <a:off x="2351584" y="2017713"/>
            <a:ext cx="8127504" cy="4114800"/>
          </a:xfrm>
        </p:spPr>
        <p:txBody>
          <a:bodyPr/>
          <a:lstStyle/>
          <a:p>
            <a:pPr>
              <a:buFont typeface="Monotype Sorts" pitchFamily="2" charset="2"/>
              <a:buNone/>
            </a:pPr>
            <a:r>
              <a:rPr lang="zh-CN" altLang="zh-CN" sz="2400" dirty="0"/>
              <a:t>(5)</a:t>
            </a:r>
            <a:r>
              <a:rPr lang="en-US" altLang="zh-CN" sz="2400" dirty="0"/>
              <a:t> R=R1.R2</a:t>
            </a:r>
            <a:r>
              <a:rPr lang="en-US" altLang="zh-CN" sz="2400" dirty="0">
                <a:sym typeface="Symbol" pitchFamily="18" charset="2"/>
              </a:rPr>
              <a:t> </a:t>
            </a:r>
          </a:p>
          <a:p>
            <a:pPr>
              <a:buFont typeface="Monotype Sorts" pitchFamily="2" charset="2"/>
              <a:buNone/>
            </a:pPr>
            <a:r>
              <a:rPr lang="en-US" altLang="zh-CN" sz="2400" dirty="0">
                <a:sym typeface="Symbol" pitchFamily="18" charset="2"/>
              </a:rPr>
              <a:t>     </a:t>
            </a:r>
            <a:r>
              <a:rPr lang="zh-CN" altLang="zh-CN" sz="2400" dirty="0">
                <a:sym typeface="Symbol" pitchFamily="18" charset="2"/>
              </a:rPr>
              <a:t>将步骤（1）（2）（3）分别应用到</a:t>
            </a:r>
            <a:r>
              <a:rPr lang="en-US" altLang="zh-CN" sz="2400" dirty="0">
                <a:sym typeface="Symbol" pitchFamily="18" charset="2"/>
              </a:rPr>
              <a:t>R1,R2</a:t>
            </a:r>
            <a:r>
              <a:rPr lang="en-US" altLang="zh-CN" sz="2400" baseline="-25000" dirty="0">
                <a:sym typeface="Symbol" pitchFamily="18" charset="2"/>
              </a:rPr>
              <a:t>    </a:t>
            </a:r>
            <a:r>
              <a:rPr lang="zh-CN" altLang="en-US" sz="2400" dirty="0">
                <a:sym typeface="Symbol" pitchFamily="18" charset="2"/>
              </a:rPr>
              <a:t>产生</a:t>
            </a:r>
            <a:r>
              <a:rPr lang="en-US" altLang="en-US" sz="2400" dirty="0">
                <a:sym typeface="Symbol" pitchFamily="18" charset="2"/>
              </a:rPr>
              <a:t>M1=</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 M2=</a:t>
            </a:r>
            <a:r>
              <a:rPr lang="en-US" altLang="zh-CN" sz="2400" dirty="0">
                <a:sym typeface="Symbol" pitchFamily="18" charset="2"/>
              </a:rPr>
              <a:t>(K2,</a:t>
            </a:r>
            <a:r>
              <a:rPr lang="zh-CN" altLang="zh-CN" sz="2400" dirty="0">
                <a:latin typeface="宋体" charset="-122"/>
              </a:rPr>
              <a:t>∑,f2,k2,F2),</a:t>
            </a:r>
            <a:endParaRPr lang="en-US" altLang="zh-CN" sz="2400" dirty="0">
              <a:latin typeface="宋体" charset="-122"/>
            </a:endParaRPr>
          </a:p>
          <a:p>
            <a:pPr>
              <a:buFont typeface="Monotype Sorts" pitchFamily="2" charset="2"/>
              <a:buNone/>
            </a:pPr>
            <a:r>
              <a:rPr lang="zh-CN" altLang="zh-CN" sz="2400" dirty="0">
                <a:latin typeface="宋体" charset="-122"/>
              </a:rPr>
              <a:t>其中</a:t>
            </a:r>
            <a:r>
              <a:rPr lang="en-US" altLang="zh-CN" sz="2400" dirty="0">
                <a:latin typeface="宋体" charset="-122"/>
              </a:rPr>
              <a:t>K1,K2</a:t>
            </a:r>
            <a:r>
              <a:rPr lang="zh-CN" altLang="zh-CN" sz="2400" dirty="0">
                <a:latin typeface="宋体" charset="-122"/>
              </a:rPr>
              <a:t>不相交.</a:t>
            </a:r>
            <a:endParaRPr lang="en-US" altLang="zh-CN" sz="2400" dirty="0">
              <a:latin typeface="宋体" charset="-122"/>
            </a:endParaRPr>
          </a:p>
          <a:p>
            <a:pPr>
              <a:buFont typeface="Monotype Sorts" pitchFamily="2" charset="2"/>
              <a:buNone/>
            </a:pPr>
            <a:r>
              <a:rPr lang="zh-CN" altLang="zh-CN" sz="2400" u="sng" dirty="0"/>
              <a:t>构造的</a:t>
            </a:r>
            <a:r>
              <a:rPr lang="zh-CN" altLang="zh-CN" sz="2400" dirty="0">
                <a:latin typeface="宋体" charset="-122"/>
              </a:rPr>
              <a:t>NFA M= </a:t>
            </a:r>
            <a:r>
              <a:rPr lang="en-US" altLang="zh-CN" sz="2400" dirty="0">
                <a:sym typeface="Symbol" pitchFamily="18" charset="2"/>
              </a:rPr>
              <a:t>(K1K2,</a:t>
            </a:r>
            <a:r>
              <a:rPr lang="zh-CN" altLang="zh-CN" sz="2400" dirty="0">
                <a:latin typeface="宋体" charset="-122"/>
              </a:rPr>
              <a:t>∑,f,k</a:t>
            </a:r>
            <a:r>
              <a:rPr lang="zh-CN" altLang="en-US" sz="2400" dirty="0">
                <a:latin typeface="宋体" charset="-122"/>
              </a:rPr>
              <a:t>1</a:t>
            </a:r>
            <a:r>
              <a:rPr lang="zh-CN" altLang="zh-CN" sz="2400" dirty="0">
                <a:latin typeface="宋体" charset="-122"/>
              </a:rPr>
              <a:t>,F</a:t>
            </a:r>
            <a:r>
              <a:rPr lang="zh-CN" altLang="en-US" sz="2400" dirty="0">
                <a:latin typeface="宋体" charset="-122"/>
              </a:rPr>
              <a:t>2</a:t>
            </a:r>
            <a:r>
              <a:rPr lang="zh-CN" altLang="zh-CN" sz="2400" dirty="0">
                <a:latin typeface="宋体" charset="-122"/>
              </a:rPr>
              <a:t>) : </a:t>
            </a:r>
            <a:endParaRPr lang="en-US" altLang="zh-CN" sz="2400" dirty="0">
              <a:latin typeface="宋体" charset="-122"/>
            </a:endParaRPr>
          </a:p>
          <a:p>
            <a:pPr>
              <a:buFont typeface="Monotype Sorts" pitchFamily="2" charset="2"/>
              <a:buNone/>
            </a:pPr>
            <a:r>
              <a:rPr lang="zh-CN" altLang="zh-CN" sz="2400" dirty="0">
                <a:latin typeface="宋体" charset="-122"/>
              </a:rPr>
              <a:t>f包含</a:t>
            </a:r>
            <a:r>
              <a:rPr lang="en-US" altLang="zh-CN" sz="2400" dirty="0">
                <a:latin typeface="宋体" charset="-122"/>
              </a:rPr>
              <a:t>f1</a:t>
            </a:r>
            <a:r>
              <a:rPr lang="zh-CN" altLang="zh-CN" sz="2400" dirty="0">
                <a:latin typeface="宋体" charset="-122"/>
              </a:rPr>
              <a:t>和f2,且</a:t>
            </a:r>
            <a:endParaRPr lang="zh-CN" altLang="en-US" sz="2400" dirty="0">
              <a:latin typeface="宋体" charset="-122"/>
            </a:endParaRP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)=f2(</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a:t>
            </a:r>
            <a:r>
              <a:rPr lang="zh-CN" altLang="en-US" sz="2400" dirty="0">
                <a:sym typeface="Symbol" pitchFamily="18" charset="2"/>
              </a:rPr>
              <a:t>∈</a:t>
            </a:r>
            <a:r>
              <a:rPr lang="en-US" altLang="zh-CN" sz="2400" dirty="0">
                <a:sym typeface="Symbol" pitchFamily="18" charset="2"/>
              </a:rPr>
              <a:t> K2</a:t>
            </a:r>
            <a:r>
              <a:rPr lang="zh-CN" altLang="en-US" sz="2400" dirty="0">
                <a:sym typeface="Symbol" pitchFamily="18" charset="2"/>
              </a:rPr>
              <a:t>时;</a:t>
            </a:r>
          </a:p>
          <a:p>
            <a:pPr lvl="1">
              <a:buFont typeface="Monotype Sorts" pitchFamily="2" charset="2"/>
              <a:buNone/>
            </a:pPr>
            <a:r>
              <a:rPr lang="en-US" altLang="zh-CN" sz="2400" dirty="0">
                <a:latin typeface="宋体" charset="-122"/>
              </a:rPr>
              <a:t>f(F1,</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)=k2</a:t>
            </a:r>
            <a:endParaRPr lang="zh-CN" altLang="en-US" sz="2400" dirty="0">
              <a:sym typeface="Symbol" pitchFamily="18" charset="2"/>
            </a:endParaRPr>
          </a:p>
          <a:p>
            <a:pPr marL="0" indent="0">
              <a:buNone/>
            </a:pPr>
            <a:endParaRPr lang="zh-CN" altLang="en-US" sz="2400" dirty="0">
              <a:sym typeface="Symbol" pitchFamily="18" charset="2"/>
            </a:endParaRPr>
          </a:p>
          <a:p>
            <a:endParaRPr lang="zh-CN" altLang="en-US"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zh-CN" altLang="en-US" sz="3200" dirty="0"/>
              <a:t>对于正规式</a:t>
            </a:r>
            <a:r>
              <a:rPr lang="en-US" altLang="zh-CN" sz="3200" dirty="0"/>
              <a:t>r, r=R1 R2</a:t>
            </a:r>
            <a:r>
              <a:rPr lang="zh-CN" altLang="en-US" sz="3200" dirty="0"/>
              <a:t>构造的</a:t>
            </a:r>
            <a:r>
              <a:rPr lang="en-US" altLang="zh-CN" sz="3200" dirty="0"/>
              <a:t>NFA</a:t>
            </a:r>
            <a:endParaRPr lang="zh-CN" altLang="en-US" sz="3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67</a:t>
            </a:fld>
            <a:endParaRPr lang="en-US" altLang="zh-CN"/>
          </a:p>
        </p:txBody>
      </p:sp>
      <p:sp>
        <p:nvSpPr>
          <p:cNvPr id="7" name="矩形 6"/>
          <p:cNvSpPr/>
          <p:nvPr/>
        </p:nvSpPr>
        <p:spPr>
          <a:xfrm>
            <a:off x="3791745" y="3068388"/>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423592" y="3212976"/>
            <a:ext cx="7201030" cy="685800"/>
            <a:chOff x="1189050" y="2636839"/>
            <a:chExt cx="5681650" cy="685800"/>
          </a:xfrm>
        </p:grpSpPr>
        <p:grpSp>
          <p:nvGrpSpPr>
            <p:cNvPr id="9" name="Group 4"/>
            <p:cNvGrpSpPr>
              <a:grpSpLocks/>
            </p:cNvGrpSpPr>
            <p:nvPr/>
          </p:nvGrpSpPr>
          <p:grpSpPr bwMode="auto">
            <a:xfrm>
              <a:off x="6400800" y="2636839"/>
              <a:ext cx="469900" cy="685800"/>
              <a:chOff x="6048" y="1949"/>
              <a:chExt cx="296" cy="432"/>
            </a:xfrm>
          </p:grpSpPr>
          <p:sp>
            <p:nvSpPr>
              <p:cNvPr id="13" name="Oval 5"/>
              <p:cNvSpPr>
                <a:spLocks noChangeArrowheads="1"/>
              </p:cNvSpPr>
              <p:nvPr/>
            </p:nvSpPr>
            <p:spPr bwMode="auto">
              <a:xfrm>
                <a:off x="6048" y="1949"/>
                <a:ext cx="296"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4" name="Oval 6"/>
              <p:cNvSpPr>
                <a:spLocks noChangeArrowheads="1"/>
              </p:cNvSpPr>
              <p:nvPr/>
            </p:nvSpPr>
            <p:spPr bwMode="auto">
              <a:xfrm>
                <a:off x="6093" y="1994"/>
                <a:ext cx="215" cy="336"/>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en-US" altLang="zh-CN" sz="2400" dirty="0"/>
              </a:p>
            </p:txBody>
          </p:sp>
        </p:grpSp>
        <p:sp>
          <p:nvSpPr>
            <p:cNvPr id="10" name="Oval 7"/>
            <p:cNvSpPr>
              <a:spLocks noChangeArrowheads="1"/>
            </p:cNvSpPr>
            <p:nvPr/>
          </p:nvSpPr>
          <p:spPr bwMode="auto">
            <a:xfrm>
              <a:off x="1416309" y="2708275"/>
              <a:ext cx="45376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zh-CN" altLang="zh-CN" sz="2400" dirty="0"/>
            </a:p>
          </p:txBody>
        </p:sp>
        <p:sp>
          <p:nvSpPr>
            <p:cNvPr id="11" name="Line 8"/>
            <p:cNvSpPr>
              <a:spLocks noChangeShapeType="1"/>
            </p:cNvSpPr>
            <p:nvPr/>
          </p:nvSpPr>
          <p:spPr bwMode="auto">
            <a:xfrm>
              <a:off x="1189050" y="2996307"/>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12" name="Line 11"/>
            <p:cNvSpPr>
              <a:spLocks noChangeShapeType="1"/>
            </p:cNvSpPr>
            <p:nvPr/>
          </p:nvSpPr>
          <p:spPr bwMode="auto">
            <a:xfrm flipV="1">
              <a:off x="1870827" y="2996307"/>
              <a:ext cx="397703" cy="0"/>
            </a:xfrm>
            <a:prstGeom prst="line">
              <a:avLst/>
            </a:prstGeom>
            <a:noFill/>
            <a:ln w="9525">
              <a:solidFill>
                <a:schemeClr val="tx1"/>
              </a:solidFill>
              <a:round/>
              <a:headEnd/>
              <a:tailEnd type="triangle" w="med" len="med"/>
            </a:ln>
            <a:effectLst/>
          </p:spPr>
          <p:txBody>
            <a:bodyPr/>
            <a:lstStyle/>
            <a:p>
              <a:endParaRPr lang="zh-CN" altLang="en-US"/>
            </a:p>
          </p:txBody>
        </p:sp>
      </p:grpSp>
      <p:sp>
        <p:nvSpPr>
          <p:cNvPr id="15" name="Oval 7"/>
          <p:cNvSpPr>
            <a:spLocks noChangeArrowheads="1"/>
          </p:cNvSpPr>
          <p:nvPr/>
        </p:nvSpPr>
        <p:spPr bwMode="auto">
          <a:xfrm>
            <a:off x="3935762"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k1</a:t>
            </a:r>
            <a:endParaRPr kumimoji="1" lang="zh-CN" altLang="zh-CN" sz="2400" dirty="0"/>
          </a:p>
        </p:txBody>
      </p:sp>
      <p:sp>
        <p:nvSpPr>
          <p:cNvPr id="16" name="Oval 7"/>
          <p:cNvSpPr>
            <a:spLocks noChangeArrowheads="1"/>
          </p:cNvSpPr>
          <p:nvPr/>
        </p:nvSpPr>
        <p:spPr bwMode="auto">
          <a:xfrm>
            <a:off x="4871866"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F1</a:t>
            </a:r>
            <a:endParaRPr kumimoji="1" lang="zh-CN" altLang="zh-CN" sz="2400" dirty="0"/>
          </a:p>
        </p:txBody>
      </p:sp>
      <p:sp>
        <p:nvSpPr>
          <p:cNvPr id="19" name="Line 11"/>
          <p:cNvSpPr>
            <a:spLocks noChangeShapeType="1"/>
          </p:cNvSpPr>
          <p:nvPr/>
        </p:nvSpPr>
        <p:spPr bwMode="auto">
          <a:xfrm flipV="1">
            <a:off x="8400258" y="3572444"/>
            <a:ext cx="576064" cy="0"/>
          </a:xfrm>
          <a:prstGeom prst="line">
            <a:avLst/>
          </a:prstGeom>
          <a:noFill/>
          <a:ln w="9525">
            <a:solidFill>
              <a:schemeClr val="tx1"/>
            </a:solidFill>
            <a:round/>
            <a:headEnd/>
            <a:tailEnd type="triangle" w="med" len="med"/>
          </a:ln>
          <a:effectLst/>
        </p:spPr>
        <p:txBody>
          <a:bodyPr/>
          <a:lstStyle/>
          <a:p>
            <a:endParaRPr lang="zh-CN" altLang="en-US"/>
          </a:p>
        </p:txBody>
      </p:sp>
      <p:sp>
        <p:nvSpPr>
          <p:cNvPr id="23" name="Text Box 34"/>
          <p:cNvSpPr txBox="1">
            <a:spLocks noChangeArrowheads="1"/>
          </p:cNvSpPr>
          <p:nvPr/>
        </p:nvSpPr>
        <p:spPr bwMode="auto">
          <a:xfrm>
            <a:off x="3359697" y="3212404"/>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4" name="Text Box 34"/>
          <p:cNvSpPr txBox="1">
            <a:spLocks noChangeArrowheads="1"/>
          </p:cNvSpPr>
          <p:nvPr/>
        </p:nvSpPr>
        <p:spPr bwMode="auto">
          <a:xfrm>
            <a:off x="8544273" y="3212404"/>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6" name="TextBox 25"/>
          <p:cNvSpPr txBox="1"/>
          <p:nvPr/>
        </p:nvSpPr>
        <p:spPr>
          <a:xfrm>
            <a:off x="6528049" y="2636340"/>
            <a:ext cx="1800200" cy="369332"/>
          </a:xfrm>
          <a:prstGeom prst="rect">
            <a:avLst/>
          </a:prstGeom>
          <a:noFill/>
        </p:spPr>
        <p:txBody>
          <a:bodyPr wrap="square" rtlCol="0">
            <a:spAutoFit/>
          </a:bodyPr>
          <a:lstStyle/>
          <a:p>
            <a:pPr algn="ctr"/>
            <a:r>
              <a:rPr lang="en-US" altLang="zh-CN" dirty="0"/>
              <a:t>Machine for R2</a:t>
            </a:r>
            <a:endParaRPr lang="zh-CN" altLang="en-US" dirty="0"/>
          </a:p>
        </p:txBody>
      </p:sp>
      <p:sp>
        <p:nvSpPr>
          <p:cNvPr id="27" name="矩形 26"/>
          <p:cNvSpPr/>
          <p:nvPr/>
        </p:nvSpPr>
        <p:spPr>
          <a:xfrm>
            <a:off x="6456041" y="3068388"/>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Oval 7"/>
          <p:cNvSpPr>
            <a:spLocks noChangeArrowheads="1"/>
          </p:cNvSpPr>
          <p:nvPr/>
        </p:nvSpPr>
        <p:spPr bwMode="auto">
          <a:xfrm>
            <a:off x="6600058"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k2</a:t>
            </a:r>
            <a:endParaRPr kumimoji="1" lang="zh-CN" altLang="zh-CN" sz="2400" dirty="0"/>
          </a:p>
        </p:txBody>
      </p:sp>
      <p:sp>
        <p:nvSpPr>
          <p:cNvPr id="29" name="Oval 7"/>
          <p:cNvSpPr>
            <a:spLocks noChangeArrowheads="1"/>
          </p:cNvSpPr>
          <p:nvPr/>
        </p:nvSpPr>
        <p:spPr bwMode="auto">
          <a:xfrm>
            <a:off x="7536162" y="321240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F2</a:t>
            </a:r>
            <a:endParaRPr kumimoji="1" lang="zh-CN" altLang="zh-CN" sz="2400" dirty="0"/>
          </a:p>
        </p:txBody>
      </p:sp>
      <p:sp>
        <p:nvSpPr>
          <p:cNvPr id="30" name="Line 11"/>
          <p:cNvSpPr>
            <a:spLocks noChangeShapeType="1"/>
          </p:cNvSpPr>
          <p:nvPr/>
        </p:nvSpPr>
        <p:spPr bwMode="auto">
          <a:xfrm flipV="1">
            <a:off x="5807970" y="3572444"/>
            <a:ext cx="576064" cy="0"/>
          </a:xfrm>
          <a:prstGeom prst="line">
            <a:avLst/>
          </a:prstGeom>
          <a:noFill/>
          <a:ln w="9525">
            <a:solidFill>
              <a:schemeClr val="tx1"/>
            </a:solidFill>
            <a:round/>
            <a:headEnd/>
            <a:tailEnd type="triangle" w="med" len="med"/>
          </a:ln>
          <a:effectLst/>
        </p:spPr>
        <p:txBody>
          <a:bodyPr/>
          <a:lstStyle/>
          <a:p>
            <a:endParaRPr lang="zh-CN" altLang="en-US"/>
          </a:p>
        </p:txBody>
      </p:sp>
      <p:sp>
        <p:nvSpPr>
          <p:cNvPr id="31" name="Text Box 34"/>
          <p:cNvSpPr txBox="1">
            <a:spLocks noChangeArrowheads="1"/>
          </p:cNvSpPr>
          <p:nvPr/>
        </p:nvSpPr>
        <p:spPr bwMode="auto">
          <a:xfrm>
            <a:off x="5951985" y="3212404"/>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32" name="TextBox 31"/>
          <p:cNvSpPr txBox="1"/>
          <p:nvPr/>
        </p:nvSpPr>
        <p:spPr>
          <a:xfrm>
            <a:off x="3863753" y="2636340"/>
            <a:ext cx="1800200" cy="369332"/>
          </a:xfrm>
          <a:prstGeom prst="rect">
            <a:avLst/>
          </a:prstGeom>
          <a:noFill/>
        </p:spPr>
        <p:txBody>
          <a:bodyPr wrap="square" rtlCol="0">
            <a:spAutoFit/>
          </a:bodyPr>
          <a:lstStyle/>
          <a:p>
            <a:pPr algn="ctr"/>
            <a:r>
              <a:rPr lang="en-US" altLang="zh-CN" dirty="0"/>
              <a:t>Machine for R1</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3200" dirty="0"/>
              <a:t>对于正规式</a:t>
            </a:r>
            <a:r>
              <a:rPr lang="en-US" altLang="zh-CN" sz="3200" dirty="0"/>
              <a:t>r, r=R1*</a:t>
            </a:r>
            <a:r>
              <a:rPr lang="zh-CN" altLang="en-US" sz="3200" dirty="0"/>
              <a:t>构造的</a:t>
            </a:r>
            <a:r>
              <a:rPr lang="en-US" altLang="zh-CN" sz="3200" dirty="0"/>
              <a:t>NFA</a:t>
            </a:r>
            <a:endParaRPr lang="zh-CN" altLang="en-US" sz="3200" dirty="0"/>
          </a:p>
        </p:txBody>
      </p:sp>
      <p:sp>
        <p:nvSpPr>
          <p:cNvPr id="7" name="内容占位符 6"/>
          <p:cNvSpPr>
            <a:spLocks noGrp="1"/>
          </p:cNvSpPr>
          <p:nvPr>
            <p:ph idx="1"/>
          </p:nvPr>
        </p:nvSpPr>
        <p:spPr>
          <a:xfrm>
            <a:off x="2351584" y="2017713"/>
            <a:ext cx="8127504" cy="4114800"/>
          </a:xfrm>
        </p:spPr>
        <p:txBody>
          <a:bodyPr/>
          <a:lstStyle/>
          <a:p>
            <a:pPr>
              <a:buFont typeface="Monotype Sorts" pitchFamily="2" charset="2"/>
              <a:buNone/>
            </a:pPr>
            <a:r>
              <a:rPr lang="en-US" altLang="zh-CN" sz="2400" dirty="0"/>
              <a:t>(6)R=R1*</a:t>
            </a:r>
          </a:p>
          <a:p>
            <a:pPr>
              <a:buFont typeface="Monotype Sorts" pitchFamily="2" charset="2"/>
              <a:buNone/>
            </a:pPr>
            <a:r>
              <a:rPr lang="en-US" altLang="zh-CN" sz="2400" dirty="0">
                <a:sym typeface="Symbol" pitchFamily="18" charset="2"/>
              </a:rPr>
              <a:t>   </a:t>
            </a:r>
            <a:r>
              <a:rPr lang="zh-CN" altLang="zh-CN" sz="2400" dirty="0">
                <a:sym typeface="Symbol" pitchFamily="18" charset="2"/>
              </a:rPr>
              <a:t>将步骤（1）（2）（3）分别应用到</a:t>
            </a:r>
            <a:r>
              <a:rPr lang="en-US" altLang="zh-CN" sz="2400" dirty="0">
                <a:sym typeface="Symbol" pitchFamily="18" charset="2"/>
              </a:rPr>
              <a:t>R1,</a:t>
            </a:r>
            <a:r>
              <a:rPr lang="zh-CN" altLang="en-US" sz="2400" dirty="0">
                <a:sym typeface="Symbol" pitchFamily="18" charset="2"/>
              </a:rPr>
              <a:t>产生</a:t>
            </a:r>
            <a:r>
              <a:rPr lang="en-US" altLang="en-US" sz="2400" dirty="0">
                <a:sym typeface="Symbol" pitchFamily="18" charset="2"/>
              </a:rPr>
              <a:t>M1=</a:t>
            </a:r>
            <a:r>
              <a:rPr lang="en-US" altLang="zh-CN" sz="2400" dirty="0">
                <a:sym typeface="Symbol" pitchFamily="18" charset="2"/>
              </a:rPr>
              <a:t>(K1,</a:t>
            </a:r>
            <a:r>
              <a:rPr lang="zh-CN" altLang="zh-CN" sz="2400" dirty="0">
                <a:latin typeface="宋体" charset="-122"/>
              </a:rPr>
              <a:t>∑,f1,k1,F1)</a:t>
            </a:r>
            <a:r>
              <a:rPr lang="en-US" altLang="en-US" sz="2400" dirty="0">
                <a:sym typeface="Symbol" pitchFamily="18" charset="2"/>
              </a:rPr>
              <a:t>,</a:t>
            </a:r>
          </a:p>
          <a:p>
            <a:pPr>
              <a:buFont typeface="Monotype Sorts" pitchFamily="2" charset="2"/>
              <a:buNone/>
            </a:pPr>
            <a:r>
              <a:rPr lang="zh-CN" altLang="en-US" sz="2400" dirty="0">
                <a:sym typeface="Symbol" pitchFamily="18" charset="2"/>
              </a:rPr>
              <a:t>   </a:t>
            </a:r>
            <a:r>
              <a:rPr lang="zh-CN" altLang="zh-CN" sz="2400" u="sng" dirty="0"/>
              <a:t>构造的</a:t>
            </a:r>
            <a:r>
              <a:rPr lang="zh-CN" altLang="zh-CN" sz="2400" dirty="0">
                <a:latin typeface="宋体" charset="-122"/>
              </a:rPr>
              <a:t>NFA M= </a:t>
            </a:r>
            <a:r>
              <a:rPr lang="en-US" altLang="zh-CN" sz="2400" dirty="0">
                <a:sym typeface="Symbol" pitchFamily="18" charset="2"/>
              </a:rPr>
              <a:t>(K1 {k</a:t>
            </a:r>
            <a:r>
              <a:rPr lang="en-US" altLang="zh-CN" sz="2400" baseline="-25000" dirty="0">
                <a:sym typeface="Symbol" pitchFamily="18" charset="2"/>
              </a:rPr>
              <a:t>0,</a:t>
            </a:r>
            <a:r>
              <a:rPr lang="zh-CN" altLang="zh-CN" sz="2400" b="1" dirty="0">
                <a:latin typeface="宋体" charset="-122"/>
              </a:rPr>
              <a:t>F</a:t>
            </a:r>
            <a:r>
              <a:rPr lang="en-US" altLang="zh-CN" sz="2400" baseline="-25000" dirty="0">
                <a:sym typeface="Symbol" pitchFamily="18" charset="2"/>
              </a:rPr>
              <a:t>0</a:t>
            </a:r>
            <a:r>
              <a:rPr lang="en-US" altLang="zh-CN" sz="2400" dirty="0">
                <a:sym typeface="Symbol" pitchFamily="18" charset="2"/>
              </a:rPr>
              <a:t>} ,</a:t>
            </a:r>
            <a:r>
              <a:rPr lang="zh-CN" altLang="zh-CN" sz="2400" dirty="0">
                <a:latin typeface="宋体" charset="-122"/>
              </a:rPr>
              <a:t>∑,f,k</a:t>
            </a:r>
            <a:r>
              <a:rPr lang="zh-CN" altLang="en-US" sz="2400" dirty="0">
                <a:latin typeface="宋体" charset="-122"/>
              </a:rPr>
              <a:t>0</a:t>
            </a:r>
            <a:r>
              <a:rPr lang="zh-CN" altLang="zh-CN" sz="2400" dirty="0">
                <a:latin typeface="宋体" charset="-122"/>
              </a:rPr>
              <a:t>,F</a:t>
            </a:r>
            <a:r>
              <a:rPr lang="zh-CN" altLang="en-US" sz="2400" dirty="0">
                <a:latin typeface="宋体" charset="-122"/>
              </a:rPr>
              <a:t>0</a:t>
            </a:r>
            <a:r>
              <a:rPr lang="zh-CN" altLang="zh-CN" sz="2400" dirty="0">
                <a:latin typeface="宋体" charset="-122"/>
              </a:rPr>
              <a:t>)</a:t>
            </a:r>
            <a:endParaRPr lang="en-US" altLang="zh-CN" sz="2400" dirty="0">
              <a:latin typeface="宋体" charset="-122"/>
            </a:endParaRPr>
          </a:p>
          <a:p>
            <a:pPr>
              <a:buFont typeface="Monotype Sorts" pitchFamily="2" charset="2"/>
              <a:buNone/>
            </a:pPr>
            <a:r>
              <a:rPr lang="zh-CN" altLang="zh-CN" sz="2400" dirty="0">
                <a:latin typeface="宋体" charset="-122"/>
              </a:rPr>
              <a:t>其中</a:t>
            </a:r>
            <a:r>
              <a:rPr lang="zh-CN" altLang="en-US" sz="2400" dirty="0">
                <a:latin typeface="宋体" charset="-122"/>
              </a:rPr>
              <a:t>：</a:t>
            </a:r>
            <a:endParaRPr lang="en-US" altLang="zh-CN" sz="2400" dirty="0">
              <a:latin typeface="宋体" charset="-122"/>
            </a:endParaRPr>
          </a:p>
          <a:p>
            <a:pPr>
              <a:buFont typeface="Monotype Sorts" pitchFamily="2" charset="2"/>
              <a:buNone/>
            </a:pPr>
            <a:r>
              <a:rPr lang="en-US" altLang="zh-CN" sz="2400" dirty="0">
                <a:latin typeface="宋体" charset="-122"/>
              </a:rPr>
              <a:t>  </a:t>
            </a:r>
            <a:r>
              <a:rPr lang="zh-CN" altLang="zh-CN" sz="2400" dirty="0">
                <a:latin typeface="宋体" charset="-122"/>
              </a:rPr>
              <a:t> </a:t>
            </a:r>
            <a:r>
              <a:rPr lang="en-US" altLang="zh-CN" sz="2400" dirty="0">
                <a:sym typeface="Symbol" pitchFamily="18" charset="2"/>
              </a:rPr>
              <a:t>k</a:t>
            </a:r>
            <a:r>
              <a:rPr lang="en-US" altLang="zh-CN" sz="2400" baseline="-25000" dirty="0">
                <a:sym typeface="Symbol" pitchFamily="18" charset="2"/>
              </a:rPr>
              <a:t>0</a:t>
            </a:r>
            <a:r>
              <a:rPr lang="zh-CN" altLang="en-US" sz="2400" dirty="0">
                <a:sym typeface="Symbol" pitchFamily="18" charset="2"/>
              </a:rPr>
              <a:t>，</a:t>
            </a:r>
            <a:r>
              <a:rPr lang="zh-CN" altLang="zh-CN" sz="2400" b="1" dirty="0">
                <a:latin typeface="宋体" charset="-122"/>
              </a:rPr>
              <a:t>F</a:t>
            </a:r>
            <a:r>
              <a:rPr lang="en-US" altLang="zh-CN" sz="2400" baseline="-25000" dirty="0">
                <a:sym typeface="Symbol" pitchFamily="18" charset="2"/>
              </a:rPr>
              <a:t>0</a:t>
            </a:r>
            <a:r>
              <a:rPr lang="zh-CN" altLang="zh-CN" sz="2400" dirty="0">
                <a:latin typeface="宋体" charset="-122"/>
              </a:rPr>
              <a:t> 是新增加的两个状态</a:t>
            </a:r>
            <a:r>
              <a:rPr lang="zh-CN" altLang="en-US" sz="2400" dirty="0">
                <a:latin typeface="宋体" charset="-122"/>
              </a:rPr>
              <a:t>,</a:t>
            </a:r>
          </a:p>
          <a:p>
            <a:pPr lvl="1">
              <a:buFont typeface="Monotype Sorts" pitchFamily="2" charset="2"/>
              <a:buNone/>
            </a:pPr>
            <a:r>
              <a:rPr lang="en-US" altLang="zh-CN" sz="2400" dirty="0">
                <a:latin typeface="宋体" charset="-122"/>
              </a:rPr>
              <a:t>f(</a:t>
            </a:r>
            <a:r>
              <a:rPr lang="en-US" altLang="zh-CN" sz="2400" dirty="0" err="1">
                <a:latin typeface="宋体" charset="-122"/>
              </a:rPr>
              <a:t>k,a</a:t>
            </a:r>
            <a:r>
              <a:rPr lang="en-US" altLang="zh-CN" sz="2400" dirty="0">
                <a:latin typeface="宋体" charset="-122"/>
              </a:rPr>
              <a:t>)=f1(</a:t>
            </a:r>
            <a:r>
              <a:rPr lang="en-US" altLang="zh-CN" sz="2400" dirty="0" err="1">
                <a:latin typeface="宋体" charset="-122"/>
              </a:rPr>
              <a:t>k,a</a:t>
            </a:r>
            <a:r>
              <a:rPr lang="en-US" altLang="zh-CN" sz="2400" dirty="0">
                <a:latin typeface="宋体" charset="-122"/>
              </a:rPr>
              <a:t>),</a:t>
            </a:r>
            <a:r>
              <a:rPr lang="zh-CN" altLang="en-US" sz="2400" dirty="0">
                <a:latin typeface="宋体" charset="-122"/>
              </a:rPr>
              <a:t>当 </a:t>
            </a:r>
            <a:r>
              <a:rPr lang="en-US" altLang="zh-CN" sz="2400" dirty="0">
                <a:sym typeface="Symbol" pitchFamily="18" charset="2"/>
              </a:rPr>
              <a:t>kF1</a:t>
            </a:r>
            <a:r>
              <a:rPr lang="zh-CN" altLang="en-US" sz="2400" dirty="0">
                <a:sym typeface="Symbol" pitchFamily="18" charset="2"/>
              </a:rPr>
              <a:t>时;</a:t>
            </a:r>
            <a:r>
              <a:rPr lang="zh-CN" altLang="en-US" sz="2400" dirty="0">
                <a:latin typeface="宋体" charset="-122"/>
              </a:rPr>
              <a:t> </a:t>
            </a:r>
          </a:p>
          <a:p>
            <a:pPr lvl="1">
              <a:buFont typeface="Monotype Sorts" pitchFamily="2" charset="2"/>
              <a:buNone/>
            </a:pPr>
            <a:r>
              <a:rPr lang="en-US" altLang="zh-CN" sz="2400" dirty="0">
                <a:latin typeface="宋体" charset="-122"/>
              </a:rPr>
              <a:t>f(</a:t>
            </a:r>
            <a:r>
              <a:rPr lang="en-US" altLang="zh-CN" sz="2400" dirty="0">
                <a:sym typeface="Symbol" pitchFamily="18" charset="2"/>
              </a:rPr>
              <a:t>k</a:t>
            </a:r>
            <a:r>
              <a:rPr lang="en-US" altLang="zh-CN" sz="2400" baseline="-25000" dirty="0">
                <a:sym typeface="Symbol" pitchFamily="18" charset="2"/>
              </a:rPr>
              <a:t>0</a:t>
            </a:r>
            <a:r>
              <a:rPr lang="en-US" altLang="zh-CN" sz="2400" dirty="0">
                <a:latin typeface="宋体" charset="-122"/>
              </a:rPr>
              <a:t>,</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)=f(</a:t>
            </a:r>
            <a:r>
              <a:rPr lang="zh-CN" altLang="zh-CN" sz="2400" dirty="0">
                <a:latin typeface="宋体" charset="-122"/>
              </a:rPr>
              <a:t>F1</a:t>
            </a:r>
            <a:r>
              <a:rPr lang="en-US" altLang="zh-CN" sz="2400" dirty="0">
                <a:latin typeface="宋体" charset="-122"/>
              </a:rPr>
              <a:t> ,</a:t>
            </a:r>
            <a:r>
              <a:rPr lang="zh-CN" altLang="zh-CN" sz="2400" dirty="0">
                <a:sym typeface="Symbol" pitchFamily="18" charset="2"/>
              </a:rPr>
              <a:t> </a:t>
            </a:r>
            <a:r>
              <a:rPr lang="zh-CN" altLang="en-US" sz="2400" dirty="0">
                <a:sym typeface="Symbol" pitchFamily="18" charset="2"/>
              </a:rPr>
              <a:t></a:t>
            </a:r>
            <a:r>
              <a:rPr lang="en-US" altLang="zh-CN" sz="2400" dirty="0">
                <a:latin typeface="宋体" charset="-122"/>
              </a:rPr>
              <a:t>)= </a:t>
            </a:r>
            <a:r>
              <a:rPr lang="en-US" altLang="zh-CN" sz="2400" dirty="0">
                <a:sym typeface="Symbol" pitchFamily="18" charset="2"/>
              </a:rPr>
              <a:t>{k1,</a:t>
            </a:r>
            <a:r>
              <a:rPr lang="en-US" altLang="zh-CN" sz="2400" baseline="-25000" dirty="0">
                <a:sym typeface="Symbol" pitchFamily="18" charset="2"/>
              </a:rPr>
              <a:t> </a:t>
            </a:r>
            <a:r>
              <a:rPr lang="zh-CN" altLang="zh-CN" sz="2400" b="1" dirty="0">
                <a:latin typeface="宋体" charset="-122"/>
              </a:rPr>
              <a:t>F</a:t>
            </a:r>
            <a:r>
              <a:rPr lang="en-US" altLang="zh-CN" sz="2400" baseline="-25000" dirty="0">
                <a:sym typeface="Symbol" pitchFamily="18" charset="2"/>
              </a:rPr>
              <a:t>0</a:t>
            </a:r>
            <a:r>
              <a:rPr lang="en-US" altLang="zh-CN" sz="2400" dirty="0">
                <a:sym typeface="Symbol" pitchFamily="18" charset="2"/>
              </a:rPr>
              <a:t>} </a:t>
            </a:r>
            <a:endParaRPr lang="zh-CN" altLang="en-US" sz="2400" dirty="0">
              <a:latin typeface="宋体" charset="-122"/>
            </a:endParaRPr>
          </a:p>
          <a:p>
            <a:pPr marL="0" indent="0">
              <a:buNone/>
            </a:pPr>
            <a:endParaRPr lang="zh-CN" altLang="en-US" sz="2400" dirty="0">
              <a:sym typeface="Symbol" pitchFamily="18" charset="2"/>
            </a:endParaRPr>
          </a:p>
          <a:p>
            <a:endParaRPr lang="zh-CN" altLang="en-US"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68</a:t>
            </a:fld>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sz="3200" dirty="0"/>
              <a:t>对于正规式</a:t>
            </a:r>
            <a:r>
              <a:rPr lang="en-US" altLang="zh-CN" sz="3200" dirty="0"/>
              <a:t>r, r=R1*</a:t>
            </a:r>
            <a:r>
              <a:rPr lang="zh-CN" altLang="en-US" sz="3200" dirty="0"/>
              <a:t>构造的</a:t>
            </a:r>
            <a:r>
              <a:rPr lang="en-US" altLang="zh-CN" sz="3200" dirty="0"/>
              <a:t>NFA</a:t>
            </a:r>
            <a:endParaRPr lang="zh-CN" altLang="en-US" sz="32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69</a:t>
            </a:fld>
            <a:endParaRPr lang="en-US" altLang="zh-CN"/>
          </a:p>
        </p:txBody>
      </p:sp>
      <p:sp>
        <p:nvSpPr>
          <p:cNvPr id="6" name="矩形 5"/>
          <p:cNvSpPr/>
          <p:nvPr/>
        </p:nvSpPr>
        <p:spPr>
          <a:xfrm>
            <a:off x="4799856" y="3140968"/>
            <a:ext cx="1944216"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3575721" y="3212976"/>
            <a:ext cx="4240481" cy="685800"/>
            <a:chOff x="1189050" y="2636839"/>
            <a:chExt cx="3983025" cy="685800"/>
          </a:xfrm>
        </p:grpSpPr>
        <p:grpSp>
          <p:nvGrpSpPr>
            <p:cNvPr id="8" name="Group 4"/>
            <p:cNvGrpSpPr>
              <a:grpSpLocks/>
            </p:cNvGrpSpPr>
            <p:nvPr/>
          </p:nvGrpSpPr>
          <p:grpSpPr bwMode="auto">
            <a:xfrm>
              <a:off x="4702175" y="2636839"/>
              <a:ext cx="469900" cy="685800"/>
              <a:chOff x="4978" y="1949"/>
              <a:chExt cx="296" cy="432"/>
            </a:xfrm>
          </p:grpSpPr>
          <p:sp>
            <p:nvSpPr>
              <p:cNvPr id="12" name="Oval 5"/>
              <p:cNvSpPr>
                <a:spLocks noChangeArrowheads="1"/>
              </p:cNvSpPr>
              <p:nvPr/>
            </p:nvSpPr>
            <p:spPr bwMode="auto">
              <a:xfrm>
                <a:off x="4978" y="1949"/>
                <a:ext cx="296" cy="43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 name="Oval 6"/>
              <p:cNvSpPr>
                <a:spLocks noChangeArrowheads="1"/>
              </p:cNvSpPr>
              <p:nvPr/>
            </p:nvSpPr>
            <p:spPr bwMode="auto">
              <a:xfrm>
                <a:off x="5023" y="1994"/>
                <a:ext cx="215" cy="336"/>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en-US" altLang="zh-CN" sz="2400" dirty="0"/>
              </a:p>
            </p:txBody>
          </p:sp>
        </p:grpSp>
        <p:sp>
          <p:nvSpPr>
            <p:cNvPr id="9" name="Oval 7"/>
            <p:cNvSpPr>
              <a:spLocks noChangeArrowheads="1"/>
            </p:cNvSpPr>
            <p:nvPr/>
          </p:nvSpPr>
          <p:spPr bwMode="auto">
            <a:xfrm>
              <a:off x="1416309" y="2708275"/>
              <a:ext cx="45376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endParaRPr kumimoji="1" lang="zh-CN" altLang="zh-CN" sz="2400" dirty="0"/>
            </a:p>
          </p:txBody>
        </p:sp>
        <p:sp>
          <p:nvSpPr>
            <p:cNvPr id="10" name="Line 8"/>
            <p:cNvSpPr>
              <a:spLocks noChangeShapeType="1"/>
            </p:cNvSpPr>
            <p:nvPr/>
          </p:nvSpPr>
          <p:spPr bwMode="auto">
            <a:xfrm>
              <a:off x="1189050" y="2996307"/>
              <a:ext cx="228600" cy="0"/>
            </a:xfrm>
            <a:prstGeom prst="line">
              <a:avLst/>
            </a:prstGeom>
            <a:noFill/>
            <a:ln w="9525">
              <a:solidFill>
                <a:schemeClr val="tx1"/>
              </a:solidFill>
              <a:round/>
              <a:headEnd/>
              <a:tailEnd type="triangle" w="med" len="med"/>
            </a:ln>
            <a:effectLst/>
          </p:spPr>
          <p:txBody>
            <a:bodyPr/>
            <a:lstStyle/>
            <a:p>
              <a:endParaRPr lang="zh-CN" altLang="en-US"/>
            </a:p>
          </p:txBody>
        </p:sp>
        <p:sp>
          <p:nvSpPr>
            <p:cNvPr id="11" name="Line 11"/>
            <p:cNvSpPr>
              <a:spLocks noChangeShapeType="1"/>
            </p:cNvSpPr>
            <p:nvPr/>
          </p:nvSpPr>
          <p:spPr bwMode="auto">
            <a:xfrm flipV="1">
              <a:off x="1870827" y="2996307"/>
              <a:ext cx="397703" cy="0"/>
            </a:xfrm>
            <a:prstGeom prst="line">
              <a:avLst/>
            </a:prstGeom>
            <a:noFill/>
            <a:ln w="9525">
              <a:solidFill>
                <a:schemeClr val="tx1"/>
              </a:solidFill>
              <a:round/>
              <a:headEnd/>
              <a:tailEnd type="triangle" w="med" len="med"/>
            </a:ln>
            <a:effectLst/>
          </p:spPr>
          <p:txBody>
            <a:bodyPr/>
            <a:lstStyle/>
            <a:p>
              <a:endParaRPr lang="zh-CN" altLang="en-US"/>
            </a:p>
          </p:txBody>
        </p:sp>
      </p:grpSp>
      <p:sp>
        <p:nvSpPr>
          <p:cNvPr id="14" name="Oval 7"/>
          <p:cNvSpPr>
            <a:spLocks noChangeArrowheads="1"/>
          </p:cNvSpPr>
          <p:nvPr/>
        </p:nvSpPr>
        <p:spPr bwMode="auto">
          <a:xfrm>
            <a:off x="4943873" y="328498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k1</a:t>
            </a:r>
            <a:endParaRPr kumimoji="1" lang="zh-CN" altLang="zh-CN" sz="2400" dirty="0"/>
          </a:p>
        </p:txBody>
      </p:sp>
      <p:sp>
        <p:nvSpPr>
          <p:cNvPr id="15" name="Oval 7"/>
          <p:cNvSpPr>
            <a:spLocks noChangeArrowheads="1"/>
          </p:cNvSpPr>
          <p:nvPr/>
        </p:nvSpPr>
        <p:spPr bwMode="auto">
          <a:xfrm>
            <a:off x="5879977" y="3284984"/>
            <a:ext cx="682625" cy="592138"/>
          </a:xfrm>
          <a:prstGeom prst="ellipse">
            <a:avLst/>
          </a:prstGeom>
          <a:solidFill>
            <a:schemeClr val="accent1"/>
          </a:solidFill>
          <a:ln w="9525">
            <a:solidFill>
              <a:schemeClr val="tx1"/>
            </a:solidFill>
            <a:round/>
            <a:headEnd/>
            <a:tailEnd/>
          </a:ln>
          <a:effectLst/>
        </p:spPr>
        <p:txBody>
          <a:bodyPr wrap="none" anchor="ctr"/>
          <a:lstStyle/>
          <a:p>
            <a:pPr algn="ctr" eaLnBrk="1" hangingPunct="1"/>
            <a:r>
              <a:rPr kumimoji="1" lang="en-US" altLang="zh-CN" sz="2400" dirty="0"/>
              <a:t>F1</a:t>
            </a:r>
            <a:endParaRPr kumimoji="1" lang="zh-CN" altLang="zh-CN" sz="2400" dirty="0"/>
          </a:p>
        </p:txBody>
      </p:sp>
      <p:sp>
        <p:nvSpPr>
          <p:cNvPr id="16" name="Line 11"/>
          <p:cNvSpPr>
            <a:spLocks noChangeShapeType="1"/>
          </p:cNvSpPr>
          <p:nvPr/>
        </p:nvSpPr>
        <p:spPr bwMode="auto">
          <a:xfrm flipV="1">
            <a:off x="6790156" y="3573016"/>
            <a:ext cx="483897" cy="0"/>
          </a:xfrm>
          <a:prstGeom prst="line">
            <a:avLst/>
          </a:prstGeom>
          <a:noFill/>
          <a:ln w="9525">
            <a:solidFill>
              <a:schemeClr val="tx1"/>
            </a:solidFill>
            <a:round/>
            <a:headEnd/>
            <a:tailEnd type="triangle" w="med" len="med"/>
          </a:ln>
          <a:effectLst/>
        </p:spPr>
        <p:txBody>
          <a:bodyPr/>
          <a:lstStyle/>
          <a:p>
            <a:endParaRPr lang="zh-CN" altLang="en-US"/>
          </a:p>
        </p:txBody>
      </p:sp>
      <p:sp>
        <p:nvSpPr>
          <p:cNvPr id="17" name="Text Box 34"/>
          <p:cNvSpPr txBox="1">
            <a:spLocks noChangeArrowheads="1"/>
          </p:cNvSpPr>
          <p:nvPr/>
        </p:nvSpPr>
        <p:spPr bwMode="auto">
          <a:xfrm>
            <a:off x="4367808" y="3140968"/>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18" name="Text Box 34"/>
          <p:cNvSpPr txBox="1">
            <a:spLocks noChangeArrowheads="1"/>
          </p:cNvSpPr>
          <p:nvPr/>
        </p:nvSpPr>
        <p:spPr bwMode="auto">
          <a:xfrm>
            <a:off x="6888088" y="3212976"/>
            <a:ext cx="241948"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5" name="TextBox 24"/>
          <p:cNvSpPr txBox="1"/>
          <p:nvPr/>
        </p:nvSpPr>
        <p:spPr>
          <a:xfrm>
            <a:off x="4871864" y="2708920"/>
            <a:ext cx="1800200" cy="369332"/>
          </a:xfrm>
          <a:prstGeom prst="rect">
            <a:avLst/>
          </a:prstGeom>
          <a:noFill/>
        </p:spPr>
        <p:txBody>
          <a:bodyPr wrap="square" rtlCol="0">
            <a:spAutoFit/>
          </a:bodyPr>
          <a:lstStyle/>
          <a:p>
            <a:pPr algn="ctr"/>
            <a:r>
              <a:rPr lang="en-US" altLang="zh-CN" dirty="0"/>
              <a:t>Machine for R1</a:t>
            </a:r>
            <a:endParaRPr lang="zh-CN" altLang="en-US" dirty="0"/>
          </a:p>
        </p:txBody>
      </p:sp>
      <p:cxnSp>
        <p:nvCxnSpPr>
          <p:cNvPr id="34" name="形状 33"/>
          <p:cNvCxnSpPr>
            <a:stCxn id="9" idx="4"/>
          </p:cNvCxnSpPr>
          <p:nvPr/>
        </p:nvCxnSpPr>
        <p:spPr>
          <a:xfrm rot="16200000" flipH="1">
            <a:off x="4617307" y="3318460"/>
            <a:ext cx="704580" cy="1820761"/>
          </a:xfrm>
          <a:prstGeom prst="curvedConnector2">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38" name="形状 37"/>
          <p:cNvCxnSpPr>
            <a:endCxn id="12" idx="4"/>
          </p:cNvCxnSpPr>
          <p:nvPr/>
        </p:nvCxnSpPr>
        <p:spPr>
          <a:xfrm flipV="1">
            <a:off x="5879976" y="3899346"/>
            <a:ext cx="1686250" cy="681782"/>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弧形 50"/>
          <p:cNvSpPr/>
          <p:nvPr/>
        </p:nvSpPr>
        <p:spPr>
          <a:xfrm>
            <a:off x="4799856" y="2420888"/>
            <a:ext cx="2016224" cy="864096"/>
          </a:xfrm>
          <a:prstGeom prst="arc">
            <a:avLst>
              <a:gd name="adj1" fmla="val 8749550"/>
              <a:gd name="adj2" fmla="val 274291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7" name="直接箭头连接符 76"/>
          <p:cNvCxnSpPr/>
          <p:nvPr/>
        </p:nvCxnSpPr>
        <p:spPr>
          <a:xfrm>
            <a:off x="5159896" y="3212976"/>
            <a:ext cx="7200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5231904" y="3212976"/>
            <a:ext cx="144016" cy="72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Text Box 34"/>
          <p:cNvSpPr txBox="1">
            <a:spLocks noChangeArrowheads="1"/>
          </p:cNvSpPr>
          <p:nvPr/>
        </p:nvSpPr>
        <p:spPr bwMode="auto">
          <a:xfrm>
            <a:off x="5591944" y="2060848"/>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87" name="Text Box 34"/>
          <p:cNvSpPr txBox="1">
            <a:spLocks noChangeArrowheads="1"/>
          </p:cNvSpPr>
          <p:nvPr/>
        </p:nvSpPr>
        <p:spPr bwMode="auto">
          <a:xfrm>
            <a:off x="5735960" y="4653136"/>
            <a:ext cx="288032" cy="369332"/>
          </a:xfrm>
          <a:prstGeom prst="rect">
            <a:avLst/>
          </a:prstGeom>
          <a:noFill/>
          <a:ln w="9525">
            <a:noFill/>
            <a:miter lim="800000"/>
            <a:headEnd/>
            <a:tailEnd/>
          </a:ln>
          <a:effectLst/>
        </p:spPr>
        <p:txBody>
          <a:bodyPr wrap="square">
            <a:spAutoFit/>
          </a:bodyPr>
          <a:lstStyle/>
          <a:p>
            <a:r>
              <a:rPr lang="en-US" altLang="zh-CN" dirty="0">
                <a:sym typeface="Symbol" pitchFamily="18" charset="2"/>
              </a:rPr>
              <a:t></a:t>
            </a:r>
            <a:endParaRPr lang="en-US" altLang="zh-CN" u="none" dirty="0"/>
          </a:p>
        </p:txBody>
      </p:sp>
      <p:sp>
        <p:nvSpPr>
          <p:cNvPr id="2" name="矩形 1"/>
          <p:cNvSpPr/>
          <p:nvPr/>
        </p:nvSpPr>
        <p:spPr>
          <a:xfrm>
            <a:off x="3896881" y="3424354"/>
            <a:ext cx="383438" cy="369332"/>
          </a:xfrm>
          <a:prstGeom prst="rect">
            <a:avLst/>
          </a:prstGeom>
        </p:spPr>
        <p:txBody>
          <a:bodyPr wrap="none">
            <a:spAutoFit/>
          </a:bodyPr>
          <a:lstStyle/>
          <a:p>
            <a:r>
              <a:rPr lang="en-US" altLang="zh-CN" dirty="0">
                <a:sym typeface="Symbol" pitchFamily="18" charset="2"/>
              </a:rPr>
              <a:t>k</a:t>
            </a:r>
            <a:r>
              <a:rPr lang="en-US" altLang="zh-CN" baseline="-25000" dirty="0">
                <a:sym typeface="Symbol" pitchFamily="18" charset="2"/>
              </a:rPr>
              <a:t>0</a:t>
            </a:r>
            <a:endParaRPr lang="zh-CN" altLang="en-US" dirty="0"/>
          </a:p>
        </p:txBody>
      </p:sp>
      <p:sp>
        <p:nvSpPr>
          <p:cNvPr id="3" name="矩形 2"/>
          <p:cNvSpPr/>
          <p:nvPr/>
        </p:nvSpPr>
        <p:spPr>
          <a:xfrm>
            <a:off x="7391982" y="3344779"/>
            <a:ext cx="385042" cy="369332"/>
          </a:xfrm>
          <a:prstGeom prst="rect">
            <a:avLst/>
          </a:prstGeom>
        </p:spPr>
        <p:txBody>
          <a:bodyPr wrap="none">
            <a:spAutoFit/>
          </a:bodyPr>
          <a:lstStyle/>
          <a:p>
            <a:r>
              <a:rPr lang="zh-CN" altLang="zh-CN" b="1" dirty="0">
                <a:latin typeface="宋体" charset="-122"/>
              </a:rPr>
              <a:t>F</a:t>
            </a:r>
            <a:r>
              <a:rPr lang="en-US" altLang="zh-CN" baseline="-25000" dirty="0">
                <a:sym typeface="Symbol" pitchFamily="18" charset="2"/>
              </a:rPr>
              <a:t>0</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674939" y="238722"/>
            <a:ext cx="7793037" cy="1462087"/>
          </a:xfrm>
        </p:spPr>
        <p:txBody>
          <a:bodyPr/>
          <a:lstStyle/>
          <a:p>
            <a:pPr lvl="0">
              <a:defRPr/>
            </a:pPr>
            <a:r>
              <a:rPr lang="zh-CN" altLang="en-US" b="0" dirty="0"/>
              <a:t>求符号表上正规式和正规集</a:t>
            </a:r>
          </a:p>
        </p:txBody>
      </p:sp>
      <p:sp>
        <p:nvSpPr>
          <p:cNvPr id="147459" name="Rectangle 3"/>
          <p:cNvSpPr>
            <a:spLocks noGrp="1" noChangeArrowheads="1"/>
          </p:cNvSpPr>
          <p:nvPr>
            <p:ph type="body" idx="1"/>
          </p:nvPr>
        </p:nvSpPr>
        <p:spPr>
          <a:xfrm>
            <a:off x="2423592" y="1916832"/>
            <a:ext cx="7772400" cy="4114800"/>
          </a:xfrm>
        </p:spPr>
        <p:txBody>
          <a:bodyPr/>
          <a:lstStyle/>
          <a:p>
            <a:pPr>
              <a:buFont typeface="Monotype Sorts" pitchFamily="2" charset="2"/>
              <a:buNone/>
            </a:pPr>
            <a:r>
              <a:rPr lang="zh-CN" altLang="en-US" dirty="0"/>
              <a:t>   </a:t>
            </a:r>
            <a:r>
              <a:rPr lang="zh-CN" altLang="en-US" dirty="0">
                <a:solidFill>
                  <a:srgbClr val="FF0000"/>
                </a:solidFill>
              </a:rPr>
              <a:t>正规式</a:t>
            </a:r>
            <a:r>
              <a:rPr lang="zh-CN" altLang="en-US" dirty="0"/>
              <a:t>也称正则表达式,是定义正规集的数学工具。</a:t>
            </a:r>
            <a:endParaRPr lang="en-US" altLang="zh-CN" dirty="0"/>
          </a:p>
          <a:p>
            <a:pPr>
              <a:buFont typeface="Monotype Sorts" pitchFamily="2" charset="2"/>
              <a:buNone/>
            </a:pPr>
            <a:r>
              <a:rPr lang="en-US" altLang="zh-CN" dirty="0"/>
              <a:t>   </a:t>
            </a:r>
            <a:r>
              <a:rPr lang="zh-CN" altLang="en-US" dirty="0"/>
              <a:t>正规表达式（</a:t>
            </a:r>
            <a:r>
              <a:rPr lang="en-US" altLang="zh-CN" dirty="0"/>
              <a:t>regular expression）</a:t>
            </a:r>
            <a:r>
              <a:rPr lang="zh-CN" altLang="en-US" dirty="0"/>
              <a:t>是说明单词的模式(</a:t>
            </a:r>
            <a:r>
              <a:rPr lang="en-US" altLang="zh-CN" dirty="0"/>
              <a:t>pattern)</a:t>
            </a:r>
            <a:r>
              <a:rPr lang="zh-CN" altLang="en-US" dirty="0"/>
              <a:t>的一种重要的表示法（记号），用以描述单词符号。</a:t>
            </a:r>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Text Box 6"/>
          <p:cNvSpPr txBox="1">
            <a:spLocks noChangeArrowheads="1"/>
          </p:cNvSpPr>
          <p:nvPr/>
        </p:nvSpPr>
        <p:spPr bwMode="auto">
          <a:xfrm>
            <a:off x="2667001" y="2362200"/>
            <a:ext cx="7116763" cy="457200"/>
          </a:xfrm>
          <a:prstGeom prst="rect">
            <a:avLst/>
          </a:prstGeom>
          <a:noFill/>
          <a:ln w="9525">
            <a:noFill/>
            <a:miter lim="800000"/>
            <a:headEnd/>
            <a:tailEnd/>
          </a:ln>
          <a:effectLst/>
        </p:spPr>
        <p:txBody>
          <a:bodyPr>
            <a:spAutoFit/>
          </a:bodyPr>
          <a:lstStyle/>
          <a:p>
            <a:pPr algn="just" eaLnBrk="1" hangingPunct="1"/>
            <a:r>
              <a:rPr kumimoji="1" lang="zh-CN" altLang="en-US" sz="2400">
                <a:solidFill>
                  <a:srgbClr val="333399"/>
                </a:solidFill>
                <a:ea typeface="华文行楷" pitchFamily="2" charset="-122"/>
              </a:rPr>
              <a:t>正规表达式 </a:t>
            </a:r>
            <a:r>
              <a:rPr kumimoji="1" lang="zh-CN" altLang="en-US" sz="2400">
                <a:solidFill>
                  <a:srgbClr val="333399"/>
                </a:solidFill>
                <a:latin typeface="Arial" charset="0"/>
                <a:ea typeface="华文行楷" pitchFamily="2" charset="-122"/>
              </a:rPr>
              <a:t>1*0(0+1)*</a:t>
            </a:r>
            <a:endParaRPr kumimoji="1" lang="en-US" altLang="zh-CN" sz="2400">
              <a:solidFill>
                <a:srgbClr val="333399"/>
              </a:solidFill>
              <a:latin typeface="Arial" charset="0"/>
              <a:ea typeface="华文行楷" pitchFamily="2" charset="-122"/>
            </a:endParaRPr>
          </a:p>
        </p:txBody>
      </p:sp>
      <p:sp>
        <p:nvSpPr>
          <p:cNvPr id="231431" name="Rectangle 7"/>
          <p:cNvSpPr>
            <a:spLocks noChangeArrowheads="1"/>
          </p:cNvSpPr>
          <p:nvPr/>
        </p:nvSpPr>
        <p:spPr bwMode="auto">
          <a:xfrm>
            <a:off x="2279650" y="620713"/>
            <a:ext cx="8001000" cy="1152103"/>
          </a:xfrm>
          <a:prstGeom prst="rect">
            <a:avLst/>
          </a:prstGeom>
          <a:noFill/>
          <a:ln w="9525">
            <a:noFill/>
            <a:miter lim="800000"/>
            <a:headEnd/>
            <a:tailEnd/>
          </a:ln>
          <a:effectLst/>
        </p:spPr>
        <p:txBody>
          <a:bodyPr anchor="b"/>
          <a:lstStyle/>
          <a:p>
            <a:pPr algn="ctr" eaLnBrk="1" hangingPunct="1">
              <a:lnSpc>
                <a:spcPct val="90000"/>
              </a:lnSpc>
            </a:pPr>
            <a:r>
              <a:rPr kumimoji="1" lang="zh-CN" altLang="en-US" sz="3600" dirty="0">
                <a:solidFill>
                  <a:srgbClr val="3333FF"/>
                </a:solidFill>
              </a:rPr>
              <a:t>举例:</a:t>
            </a:r>
            <a:r>
              <a:rPr kumimoji="1" lang="zh-CN" altLang="en-US" sz="3600" dirty="0">
                <a:solidFill>
                  <a:srgbClr val="3333FF"/>
                </a:solidFill>
                <a:ea typeface="华文行楷" pitchFamily="2" charset="-122"/>
              </a:rPr>
              <a:t>从</a:t>
            </a:r>
            <a:r>
              <a:rPr kumimoji="1" lang="zh-CN" altLang="en-US" sz="3600" dirty="0">
                <a:solidFill>
                  <a:srgbClr val="3333FF"/>
                </a:solidFill>
                <a:latin typeface="华文行楷" pitchFamily="2" charset="-122"/>
                <a:ea typeface="华文行楷" pitchFamily="2" charset="-122"/>
              </a:rPr>
              <a:t>正规表达式</a:t>
            </a:r>
            <a:r>
              <a:rPr kumimoji="1" lang="zh-CN" altLang="en-US" sz="3600" dirty="0">
                <a:solidFill>
                  <a:srgbClr val="3333FF"/>
                </a:solidFill>
                <a:ea typeface="华文行楷" pitchFamily="2" charset="-122"/>
              </a:rPr>
              <a:t>构造等价的</a:t>
            </a:r>
            <a:r>
              <a:rPr kumimoji="1" lang="zh-CN" altLang="en-US" sz="3600" dirty="0">
                <a:solidFill>
                  <a:srgbClr val="3333FF"/>
                </a:solidFill>
                <a:latin typeface="Arial" charset="0"/>
                <a:ea typeface="华文行楷" pitchFamily="2" charset="-122"/>
                <a:sym typeface="Symbol" pitchFamily="18" charset="2"/>
              </a:rPr>
              <a:t> </a:t>
            </a:r>
            <a:r>
              <a:rPr kumimoji="1" lang="zh-CN" altLang="en-US" sz="3600" dirty="0">
                <a:solidFill>
                  <a:srgbClr val="3333FF"/>
                </a:solidFill>
                <a:latin typeface="Arial" charset="0"/>
                <a:cs typeface="Times New Roman" pitchFamily="18" charset="0"/>
              </a:rPr>
              <a:t>- </a:t>
            </a:r>
            <a:r>
              <a:rPr kumimoji="1" lang="en-US" altLang="zh-CN" sz="3600" dirty="0">
                <a:solidFill>
                  <a:srgbClr val="3333FF"/>
                </a:solidFill>
                <a:latin typeface="Arial" charset="0"/>
                <a:ea typeface="华文行楷" pitchFamily="2" charset="-122"/>
              </a:rPr>
              <a:t>NFA</a:t>
            </a:r>
          </a:p>
        </p:txBody>
      </p:sp>
      <p:grpSp>
        <p:nvGrpSpPr>
          <p:cNvPr id="2" name="Group 8"/>
          <p:cNvGrpSpPr>
            <a:grpSpLocks/>
          </p:cNvGrpSpPr>
          <p:nvPr/>
        </p:nvGrpSpPr>
        <p:grpSpPr bwMode="auto">
          <a:xfrm>
            <a:off x="3581400" y="4495800"/>
            <a:ext cx="5105400" cy="1149350"/>
            <a:chOff x="1296" y="2832"/>
            <a:chExt cx="3216" cy="724"/>
          </a:xfrm>
        </p:grpSpPr>
        <p:graphicFrame>
          <p:nvGraphicFramePr>
            <p:cNvPr id="231433" name="Object 9"/>
            <p:cNvGraphicFramePr>
              <a:graphicFrameLocks noChangeAspect="1"/>
            </p:cNvGraphicFramePr>
            <p:nvPr/>
          </p:nvGraphicFramePr>
          <p:xfrm>
            <a:off x="2747" y="2880"/>
            <a:ext cx="1765" cy="676"/>
          </p:xfrm>
          <a:graphic>
            <a:graphicData uri="http://schemas.openxmlformats.org/presentationml/2006/ole">
              <mc:AlternateContent xmlns:mc="http://schemas.openxmlformats.org/markup-compatibility/2006">
                <mc:Choice xmlns:v="urn:schemas-microsoft-com:vml" Requires="v">
                  <p:oleObj name="VISIO" r:id="rId2" imgW="2809875" imgH="1076325" progId="">
                    <p:embed/>
                  </p:oleObj>
                </mc:Choice>
                <mc:Fallback>
                  <p:oleObj name="VISIO" r:id="rId2" imgW="2809875" imgH="1076325"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 y="2880"/>
                          <a:ext cx="1765"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34" name="Rectangle 10"/>
            <p:cNvSpPr>
              <a:spLocks noChangeArrowheads="1"/>
            </p:cNvSpPr>
            <p:nvPr/>
          </p:nvSpPr>
          <p:spPr bwMode="auto">
            <a:xfrm>
              <a:off x="1296" y="3072"/>
              <a:ext cx="442"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333399"/>
                  </a:solidFill>
                  <a:latin typeface="Arial" charset="0"/>
                  <a:ea typeface="华文行楷" pitchFamily="2" charset="-122"/>
                </a:rPr>
                <a:t>0+1</a:t>
              </a:r>
            </a:p>
          </p:txBody>
        </p:sp>
        <p:graphicFrame>
          <p:nvGraphicFramePr>
            <p:cNvPr id="231435" name="Object 11"/>
            <p:cNvGraphicFramePr>
              <a:graphicFrameLocks noChangeAspect="1"/>
            </p:cNvGraphicFramePr>
            <p:nvPr/>
          </p:nvGraphicFramePr>
          <p:xfrm>
            <a:off x="1969" y="3072"/>
            <a:ext cx="383" cy="259"/>
          </p:xfrm>
          <a:graphic>
            <a:graphicData uri="http://schemas.openxmlformats.org/presentationml/2006/ole">
              <mc:AlternateContent xmlns:mc="http://schemas.openxmlformats.org/markup-compatibility/2006">
                <mc:Choice xmlns:v="urn:schemas-microsoft-com:vml" Requires="v">
                  <p:oleObj name="VISIO" r:id="rId4" imgW="1066800" imgH="723900" progId="">
                    <p:embed/>
                  </p:oleObj>
                </mc:Choice>
                <mc:Fallback>
                  <p:oleObj name="VISIO" r:id="rId4" imgW="1066800" imgH="723900"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 y="3072"/>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36" name="Rectangle 12"/>
            <p:cNvSpPr>
              <a:spLocks noChangeArrowheads="1"/>
            </p:cNvSpPr>
            <p:nvPr/>
          </p:nvSpPr>
          <p:spPr bwMode="auto">
            <a:xfrm>
              <a:off x="4032" y="3264"/>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1437" name="Rectangle 13"/>
            <p:cNvSpPr>
              <a:spLocks noChangeArrowheads="1"/>
            </p:cNvSpPr>
            <p:nvPr/>
          </p:nvSpPr>
          <p:spPr bwMode="auto">
            <a:xfrm>
              <a:off x="4032" y="2832"/>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1438" name="Rectangle 14"/>
            <p:cNvSpPr>
              <a:spLocks noChangeArrowheads="1"/>
            </p:cNvSpPr>
            <p:nvPr/>
          </p:nvSpPr>
          <p:spPr bwMode="auto">
            <a:xfrm>
              <a:off x="2976" y="3264"/>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1439" name="Rectangle 15"/>
            <p:cNvSpPr>
              <a:spLocks noChangeArrowheads="1"/>
            </p:cNvSpPr>
            <p:nvPr/>
          </p:nvSpPr>
          <p:spPr bwMode="auto">
            <a:xfrm>
              <a:off x="2976" y="2832"/>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grpSp>
      <p:grpSp>
        <p:nvGrpSpPr>
          <p:cNvPr id="3" name="Group 16"/>
          <p:cNvGrpSpPr>
            <a:grpSpLocks/>
          </p:cNvGrpSpPr>
          <p:nvPr/>
        </p:nvGrpSpPr>
        <p:grpSpPr bwMode="auto">
          <a:xfrm>
            <a:off x="3733800" y="2819400"/>
            <a:ext cx="4876800" cy="1447800"/>
            <a:chOff x="1392" y="1776"/>
            <a:chExt cx="3072" cy="912"/>
          </a:xfrm>
        </p:grpSpPr>
        <p:graphicFrame>
          <p:nvGraphicFramePr>
            <p:cNvPr id="231441" name="Object 17"/>
            <p:cNvGraphicFramePr>
              <a:graphicFrameLocks noChangeAspect="1"/>
            </p:cNvGraphicFramePr>
            <p:nvPr/>
          </p:nvGraphicFramePr>
          <p:xfrm>
            <a:off x="2681" y="1920"/>
            <a:ext cx="1783" cy="663"/>
          </p:xfrm>
          <a:graphic>
            <a:graphicData uri="http://schemas.openxmlformats.org/presentationml/2006/ole">
              <mc:AlternateContent xmlns:mc="http://schemas.openxmlformats.org/markup-compatibility/2006">
                <mc:Choice xmlns:v="urn:schemas-microsoft-com:vml" Requires="v">
                  <p:oleObj name="VISIO" r:id="rId6" imgW="2838450" imgH="1057275" progId="">
                    <p:embed/>
                  </p:oleObj>
                </mc:Choice>
                <mc:Fallback>
                  <p:oleObj name="VISIO" r:id="rId6" imgW="2838450" imgH="1057275"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1" y="1920"/>
                          <a:ext cx="1783"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42" name="Rectangle 18"/>
            <p:cNvSpPr>
              <a:spLocks noChangeArrowheads="1"/>
            </p:cNvSpPr>
            <p:nvPr/>
          </p:nvSpPr>
          <p:spPr bwMode="auto">
            <a:xfrm>
              <a:off x="1392" y="2112"/>
              <a:ext cx="298"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333399"/>
                  </a:solidFill>
                  <a:latin typeface="Arial" charset="0"/>
                  <a:ea typeface="华文行楷" pitchFamily="2" charset="-122"/>
                </a:rPr>
                <a:t>1*</a:t>
              </a:r>
            </a:p>
          </p:txBody>
        </p:sp>
        <p:graphicFrame>
          <p:nvGraphicFramePr>
            <p:cNvPr id="231443" name="Object 19"/>
            <p:cNvGraphicFramePr>
              <a:graphicFrameLocks noChangeAspect="1"/>
            </p:cNvGraphicFramePr>
            <p:nvPr/>
          </p:nvGraphicFramePr>
          <p:xfrm>
            <a:off x="1969" y="2112"/>
            <a:ext cx="383" cy="259"/>
          </p:xfrm>
          <a:graphic>
            <a:graphicData uri="http://schemas.openxmlformats.org/presentationml/2006/ole">
              <mc:AlternateContent xmlns:mc="http://schemas.openxmlformats.org/markup-compatibility/2006">
                <mc:Choice xmlns:v="urn:schemas-microsoft-com:vml" Requires="v">
                  <p:oleObj name="VISIO" r:id="rId8" imgW="1066800" imgH="723900" progId="">
                    <p:embed/>
                  </p:oleObj>
                </mc:Choice>
                <mc:Fallback>
                  <p:oleObj name="VISIO" r:id="rId8" imgW="1066800" imgH="72390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 y="2112"/>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44" name="Rectangle 20"/>
            <p:cNvSpPr>
              <a:spLocks noChangeArrowheads="1"/>
            </p:cNvSpPr>
            <p:nvPr/>
          </p:nvSpPr>
          <p:spPr bwMode="auto">
            <a:xfrm>
              <a:off x="2928" y="201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1445" name="Rectangle 21"/>
            <p:cNvSpPr>
              <a:spLocks noChangeArrowheads="1"/>
            </p:cNvSpPr>
            <p:nvPr/>
          </p:nvSpPr>
          <p:spPr bwMode="auto">
            <a:xfrm>
              <a:off x="3984" y="201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1446" name="Rectangle 22"/>
            <p:cNvSpPr>
              <a:spLocks noChangeArrowheads="1"/>
            </p:cNvSpPr>
            <p:nvPr/>
          </p:nvSpPr>
          <p:spPr bwMode="auto">
            <a:xfrm>
              <a:off x="3408" y="2400"/>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1447" name="Rectangle 23"/>
            <p:cNvSpPr>
              <a:spLocks noChangeArrowheads="1"/>
            </p:cNvSpPr>
            <p:nvPr/>
          </p:nvSpPr>
          <p:spPr bwMode="auto">
            <a:xfrm>
              <a:off x="3456" y="177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grpSp>
      <p:sp>
        <p:nvSpPr>
          <p:cNvPr id="20" name="灯片编号占位符 19"/>
          <p:cNvSpPr>
            <a:spLocks noGrp="1"/>
          </p:cNvSpPr>
          <p:nvPr>
            <p:ph type="sldNum" sz="quarter" idx="12"/>
          </p:nvPr>
        </p:nvSpPr>
        <p:spPr/>
        <p:txBody>
          <a:bodyPr/>
          <a:lstStyle/>
          <a:p>
            <a:fld id="{54EF2357-3B8B-4DF5-817B-3F484B1DC081}" type="slidenum">
              <a:rPr lang="zh-CN" altLang="en-US" smtClean="0"/>
              <a:pPr/>
              <a:t>70</a:t>
            </a:fld>
            <a:endParaRPr lang="en-US" altLang="zh-CN"/>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4" name="Rectangle 6"/>
          <p:cNvSpPr>
            <a:spLocks noChangeArrowheads="1"/>
          </p:cNvSpPr>
          <p:nvPr/>
        </p:nvSpPr>
        <p:spPr bwMode="auto">
          <a:xfrm>
            <a:off x="2351088" y="765175"/>
            <a:ext cx="8001000" cy="935633"/>
          </a:xfrm>
          <a:prstGeom prst="rect">
            <a:avLst/>
          </a:prstGeom>
          <a:noFill/>
          <a:ln w="9525">
            <a:noFill/>
            <a:miter lim="800000"/>
            <a:headEnd/>
            <a:tailEnd/>
          </a:ln>
          <a:effectLst/>
        </p:spPr>
        <p:txBody>
          <a:bodyPr anchor="b"/>
          <a:lstStyle/>
          <a:p>
            <a:pPr algn="ctr" eaLnBrk="1" hangingPunct="1">
              <a:lnSpc>
                <a:spcPct val="90000"/>
              </a:lnSpc>
            </a:pPr>
            <a:r>
              <a:rPr kumimoji="1" lang="zh-CN" altLang="en-US" sz="3600" dirty="0">
                <a:solidFill>
                  <a:srgbClr val="3333FF"/>
                </a:solidFill>
                <a:ea typeface="华文行楷" pitchFamily="2" charset="-122"/>
              </a:rPr>
              <a:t>从</a:t>
            </a:r>
            <a:r>
              <a:rPr kumimoji="1" lang="zh-CN" altLang="en-US" sz="3600" dirty="0">
                <a:solidFill>
                  <a:srgbClr val="3333FF"/>
                </a:solidFill>
                <a:latin typeface="华文行楷" pitchFamily="2" charset="-122"/>
                <a:ea typeface="华文行楷" pitchFamily="2" charset="-122"/>
              </a:rPr>
              <a:t>正规表达式</a:t>
            </a:r>
            <a:r>
              <a:rPr kumimoji="1" lang="zh-CN" altLang="en-US" sz="3600" dirty="0">
                <a:solidFill>
                  <a:srgbClr val="3333FF"/>
                </a:solidFill>
                <a:ea typeface="华文行楷" pitchFamily="2" charset="-122"/>
              </a:rPr>
              <a:t>构造等价的</a:t>
            </a:r>
            <a:r>
              <a:rPr kumimoji="1" lang="zh-CN" altLang="en-US" sz="3600" dirty="0">
                <a:solidFill>
                  <a:srgbClr val="3333FF"/>
                </a:solidFill>
                <a:latin typeface="Arial" charset="0"/>
                <a:ea typeface="华文行楷" pitchFamily="2" charset="-122"/>
                <a:sym typeface="Symbol" pitchFamily="18" charset="2"/>
              </a:rPr>
              <a:t> </a:t>
            </a:r>
            <a:r>
              <a:rPr kumimoji="1" lang="zh-CN" altLang="en-US" sz="3600" dirty="0">
                <a:solidFill>
                  <a:srgbClr val="3333FF"/>
                </a:solidFill>
                <a:latin typeface="Arial" charset="0"/>
                <a:cs typeface="Times New Roman" pitchFamily="18" charset="0"/>
              </a:rPr>
              <a:t>- </a:t>
            </a:r>
            <a:r>
              <a:rPr kumimoji="1" lang="en-US" altLang="zh-CN" sz="3600" dirty="0">
                <a:solidFill>
                  <a:srgbClr val="3333FF"/>
                </a:solidFill>
                <a:latin typeface="Arial" charset="0"/>
                <a:ea typeface="华文行楷" pitchFamily="2" charset="-122"/>
              </a:rPr>
              <a:t>NFA</a:t>
            </a:r>
          </a:p>
        </p:txBody>
      </p:sp>
      <p:grpSp>
        <p:nvGrpSpPr>
          <p:cNvPr id="2" name="Group 7"/>
          <p:cNvGrpSpPr>
            <a:grpSpLocks/>
          </p:cNvGrpSpPr>
          <p:nvPr/>
        </p:nvGrpSpPr>
        <p:grpSpPr bwMode="auto">
          <a:xfrm>
            <a:off x="2743201" y="1919288"/>
            <a:ext cx="7097713" cy="1966912"/>
            <a:chOff x="768" y="1209"/>
            <a:chExt cx="4471" cy="1239"/>
          </a:xfrm>
        </p:grpSpPr>
        <p:sp>
          <p:nvSpPr>
            <p:cNvPr id="232456" name="Rectangle 8"/>
            <p:cNvSpPr>
              <a:spLocks noChangeArrowheads="1"/>
            </p:cNvSpPr>
            <p:nvPr/>
          </p:nvSpPr>
          <p:spPr bwMode="auto">
            <a:xfrm>
              <a:off x="768" y="1536"/>
              <a:ext cx="645"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333399"/>
                  </a:solidFill>
                  <a:latin typeface="Arial" charset="0"/>
                  <a:ea typeface="华文行楷" pitchFamily="2" charset="-122"/>
                </a:rPr>
                <a:t>(0+1)*</a:t>
              </a:r>
            </a:p>
          </p:txBody>
        </p:sp>
        <p:graphicFrame>
          <p:nvGraphicFramePr>
            <p:cNvPr id="232457" name="Object 9"/>
            <p:cNvGraphicFramePr>
              <a:graphicFrameLocks noChangeAspect="1"/>
            </p:cNvGraphicFramePr>
            <p:nvPr/>
          </p:nvGraphicFramePr>
          <p:xfrm>
            <a:off x="1728" y="1536"/>
            <a:ext cx="383" cy="259"/>
          </p:xfrm>
          <a:graphic>
            <a:graphicData uri="http://schemas.openxmlformats.org/presentationml/2006/ole">
              <mc:AlternateContent xmlns:mc="http://schemas.openxmlformats.org/markup-compatibility/2006">
                <mc:Choice xmlns:v="urn:schemas-microsoft-com:vml" Requires="v">
                  <p:oleObj name="VISIO" r:id="rId2" imgW="1066800" imgH="723900" progId="">
                    <p:embed/>
                  </p:oleObj>
                </mc:Choice>
                <mc:Fallback>
                  <p:oleObj name="VISIO" r:id="rId2" imgW="1066800" imgH="723900" progId="">
                    <p:embed/>
                    <p:pic>
                      <p:nvPicPr>
                        <p:cNvPr id="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1536"/>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58" name="Object 10"/>
            <p:cNvGraphicFramePr>
              <a:graphicFrameLocks noChangeAspect="1"/>
            </p:cNvGraphicFramePr>
            <p:nvPr/>
          </p:nvGraphicFramePr>
          <p:xfrm>
            <a:off x="2448" y="1209"/>
            <a:ext cx="2791" cy="1095"/>
          </p:xfrm>
          <a:graphic>
            <a:graphicData uri="http://schemas.openxmlformats.org/presentationml/2006/ole">
              <mc:AlternateContent xmlns:mc="http://schemas.openxmlformats.org/markup-compatibility/2006">
                <mc:Choice xmlns:v="urn:schemas-microsoft-com:vml" Requires="v">
                  <p:oleObj name="VISIO" r:id="rId4" imgW="4438650" imgH="1743075" progId="">
                    <p:embed/>
                  </p:oleObj>
                </mc:Choice>
                <mc:Fallback>
                  <p:oleObj name="VISIO" r:id="rId4" imgW="4438650" imgH="1743075" progId="">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 y="1209"/>
                          <a:ext cx="2791" cy="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59" name="Rectangle 11"/>
            <p:cNvSpPr>
              <a:spLocks noChangeArrowheads="1"/>
            </p:cNvSpPr>
            <p:nvPr/>
          </p:nvSpPr>
          <p:spPr bwMode="auto">
            <a:xfrm>
              <a:off x="3792" y="2160"/>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60" name="Rectangle 12"/>
            <p:cNvSpPr>
              <a:spLocks noChangeArrowheads="1"/>
            </p:cNvSpPr>
            <p:nvPr/>
          </p:nvSpPr>
          <p:spPr bwMode="auto">
            <a:xfrm>
              <a:off x="2688" y="1536"/>
              <a:ext cx="200" cy="288"/>
            </a:xfrm>
            <a:prstGeom prst="rect">
              <a:avLst/>
            </a:prstGeom>
            <a:noFill/>
            <a:ln w="9525">
              <a:noFill/>
              <a:miter lim="800000"/>
              <a:headEnd/>
              <a:tailEnd/>
            </a:ln>
            <a:effectLst/>
          </p:spPr>
          <p:txBody>
            <a:bodyPr>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61" name="Rectangle 13"/>
            <p:cNvSpPr>
              <a:spLocks noChangeArrowheads="1"/>
            </p:cNvSpPr>
            <p:nvPr/>
          </p:nvSpPr>
          <p:spPr bwMode="auto">
            <a:xfrm>
              <a:off x="4704" y="153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62" name="Rectangle 14"/>
            <p:cNvSpPr>
              <a:spLocks noChangeArrowheads="1"/>
            </p:cNvSpPr>
            <p:nvPr/>
          </p:nvSpPr>
          <p:spPr bwMode="auto">
            <a:xfrm>
              <a:off x="4320" y="1248"/>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63" name="Rectangle 15"/>
            <p:cNvSpPr>
              <a:spLocks noChangeArrowheads="1"/>
            </p:cNvSpPr>
            <p:nvPr/>
          </p:nvSpPr>
          <p:spPr bwMode="auto">
            <a:xfrm>
              <a:off x="3120" y="177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64" name="Rectangle 16"/>
            <p:cNvSpPr>
              <a:spLocks noChangeArrowheads="1"/>
            </p:cNvSpPr>
            <p:nvPr/>
          </p:nvSpPr>
          <p:spPr bwMode="auto">
            <a:xfrm>
              <a:off x="3216" y="153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65" name="Rectangle 17"/>
            <p:cNvSpPr>
              <a:spLocks noChangeArrowheads="1"/>
            </p:cNvSpPr>
            <p:nvPr/>
          </p:nvSpPr>
          <p:spPr bwMode="auto">
            <a:xfrm>
              <a:off x="4312" y="177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66" name="Rectangle 18"/>
            <p:cNvSpPr>
              <a:spLocks noChangeArrowheads="1"/>
            </p:cNvSpPr>
            <p:nvPr/>
          </p:nvSpPr>
          <p:spPr bwMode="auto">
            <a:xfrm>
              <a:off x="4224" y="153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grpSp>
      <p:grpSp>
        <p:nvGrpSpPr>
          <p:cNvPr id="3" name="Group 19"/>
          <p:cNvGrpSpPr>
            <a:grpSpLocks/>
          </p:cNvGrpSpPr>
          <p:nvPr/>
        </p:nvGrpSpPr>
        <p:grpSpPr bwMode="auto">
          <a:xfrm>
            <a:off x="2362200" y="3581400"/>
            <a:ext cx="7543800" cy="3048000"/>
            <a:chOff x="528" y="2256"/>
            <a:chExt cx="4752" cy="1920"/>
          </a:xfrm>
        </p:grpSpPr>
        <p:graphicFrame>
          <p:nvGraphicFramePr>
            <p:cNvPr id="232468" name="Object 20"/>
            <p:cNvGraphicFramePr>
              <a:graphicFrameLocks noChangeAspect="1"/>
            </p:cNvGraphicFramePr>
            <p:nvPr/>
          </p:nvGraphicFramePr>
          <p:xfrm>
            <a:off x="752" y="2640"/>
            <a:ext cx="4528" cy="1419"/>
          </p:xfrm>
          <a:graphic>
            <a:graphicData uri="http://schemas.openxmlformats.org/presentationml/2006/ole">
              <mc:AlternateContent xmlns:mc="http://schemas.openxmlformats.org/markup-compatibility/2006">
                <mc:Choice xmlns:v="urn:schemas-microsoft-com:vml" Requires="v">
                  <p:oleObj name="VISIO" r:id="rId6" imgW="7191375" imgH="2257425" progId="">
                    <p:embed/>
                  </p:oleObj>
                </mc:Choice>
                <mc:Fallback>
                  <p:oleObj name="VISIO" r:id="rId6" imgW="7191375" imgH="2257425" progId="">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 y="2640"/>
                          <a:ext cx="4528" cy="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69" name="Rectangle 21"/>
            <p:cNvSpPr>
              <a:spLocks noChangeArrowheads="1"/>
            </p:cNvSpPr>
            <p:nvPr/>
          </p:nvSpPr>
          <p:spPr bwMode="auto">
            <a:xfrm>
              <a:off x="528" y="2256"/>
              <a:ext cx="934"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333399"/>
                  </a:solidFill>
                  <a:latin typeface="Arial" charset="0"/>
                  <a:ea typeface="华文行楷" pitchFamily="2" charset="-122"/>
                </a:rPr>
                <a:t>1*0(0+1)*</a:t>
              </a:r>
            </a:p>
          </p:txBody>
        </p:sp>
        <p:graphicFrame>
          <p:nvGraphicFramePr>
            <p:cNvPr id="232470" name="Object 22"/>
            <p:cNvGraphicFramePr>
              <a:graphicFrameLocks noChangeAspect="1"/>
            </p:cNvGraphicFramePr>
            <p:nvPr/>
          </p:nvGraphicFramePr>
          <p:xfrm>
            <a:off x="1729" y="2256"/>
            <a:ext cx="383" cy="259"/>
          </p:xfrm>
          <a:graphic>
            <a:graphicData uri="http://schemas.openxmlformats.org/presentationml/2006/ole">
              <mc:AlternateContent xmlns:mc="http://schemas.openxmlformats.org/markup-compatibility/2006">
                <mc:Choice xmlns:v="urn:schemas-microsoft-com:vml" Requires="v">
                  <p:oleObj name="VISIO" r:id="rId8" imgW="1066800" imgH="723900" progId="">
                    <p:embed/>
                  </p:oleObj>
                </mc:Choice>
                <mc:Fallback>
                  <p:oleObj name="VISIO" r:id="rId8" imgW="1066800" imgH="723900" progId="">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 y="2256"/>
                          <a:ext cx="383"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71" name="Rectangle 23"/>
            <p:cNvSpPr>
              <a:spLocks noChangeArrowheads="1"/>
            </p:cNvSpPr>
            <p:nvPr/>
          </p:nvSpPr>
          <p:spPr bwMode="auto">
            <a:xfrm>
              <a:off x="3744" y="3888"/>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72" name="Rectangle 24"/>
            <p:cNvSpPr>
              <a:spLocks noChangeArrowheads="1"/>
            </p:cNvSpPr>
            <p:nvPr/>
          </p:nvSpPr>
          <p:spPr bwMode="auto">
            <a:xfrm>
              <a:off x="2736" y="3408"/>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73" name="Rectangle 25"/>
            <p:cNvSpPr>
              <a:spLocks noChangeArrowheads="1"/>
            </p:cNvSpPr>
            <p:nvPr/>
          </p:nvSpPr>
          <p:spPr bwMode="auto">
            <a:xfrm>
              <a:off x="3304" y="3264"/>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74" name="Rectangle 26"/>
            <p:cNvSpPr>
              <a:spLocks noChangeArrowheads="1"/>
            </p:cNvSpPr>
            <p:nvPr/>
          </p:nvSpPr>
          <p:spPr bwMode="auto">
            <a:xfrm>
              <a:off x="3208" y="3552"/>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75" name="Rectangle 27"/>
            <p:cNvSpPr>
              <a:spLocks noChangeArrowheads="1"/>
            </p:cNvSpPr>
            <p:nvPr/>
          </p:nvSpPr>
          <p:spPr bwMode="auto">
            <a:xfrm>
              <a:off x="4312" y="297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76" name="Rectangle 28"/>
            <p:cNvSpPr>
              <a:spLocks noChangeArrowheads="1"/>
            </p:cNvSpPr>
            <p:nvPr/>
          </p:nvSpPr>
          <p:spPr bwMode="auto">
            <a:xfrm>
              <a:off x="4752" y="3264"/>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77" name="Rectangle 29"/>
            <p:cNvSpPr>
              <a:spLocks noChangeArrowheads="1"/>
            </p:cNvSpPr>
            <p:nvPr/>
          </p:nvSpPr>
          <p:spPr bwMode="auto">
            <a:xfrm>
              <a:off x="4224" y="3264"/>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78" name="Rectangle 30"/>
            <p:cNvSpPr>
              <a:spLocks noChangeArrowheads="1"/>
            </p:cNvSpPr>
            <p:nvPr/>
          </p:nvSpPr>
          <p:spPr bwMode="auto">
            <a:xfrm>
              <a:off x="4320" y="3552"/>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79" name="Rectangle 31"/>
            <p:cNvSpPr>
              <a:spLocks noChangeArrowheads="1"/>
            </p:cNvSpPr>
            <p:nvPr/>
          </p:nvSpPr>
          <p:spPr bwMode="auto">
            <a:xfrm>
              <a:off x="2920" y="297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80" name="Rectangle 32"/>
            <p:cNvSpPr>
              <a:spLocks noChangeArrowheads="1"/>
            </p:cNvSpPr>
            <p:nvPr/>
          </p:nvSpPr>
          <p:spPr bwMode="auto">
            <a:xfrm>
              <a:off x="2536" y="273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81" name="Rectangle 33"/>
            <p:cNvSpPr>
              <a:spLocks noChangeArrowheads="1"/>
            </p:cNvSpPr>
            <p:nvPr/>
          </p:nvSpPr>
          <p:spPr bwMode="auto">
            <a:xfrm>
              <a:off x="2008" y="273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82" name="Rectangle 34"/>
            <p:cNvSpPr>
              <a:spLocks noChangeArrowheads="1"/>
            </p:cNvSpPr>
            <p:nvPr/>
          </p:nvSpPr>
          <p:spPr bwMode="auto">
            <a:xfrm>
              <a:off x="1536" y="3120"/>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83" name="Rectangle 35"/>
            <p:cNvSpPr>
              <a:spLocks noChangeArrowheads="1"/>
            </p:cNvSpPr>
            <p:nvPr/>
          </p:nvSpPr>
          <p:spPr bwMode="auto">
            <a:xfrm>
              <a:off x="1008" y="2736"/>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sp>
          <p:nvSpPr>
            <p:cNvPr id="232484" name="Rectangle 36"/>
            <p:cNvSpPr>
              <a:spLocks noChangeArrowheads="1"/>
            </p:cNvSpPr>
            <p:nvPr/>
          </p:nvSpPr>
          <p:spPr bwMode="auto">
            <a:xfrm>
              <a:off x="1768" y="2592"/>
              <a:ext cx="200" cy="288"/>
            </a:xfrm>
            <a:prstGeom prst="rect">
              <a:avLst/>
            </a:prstGeom>
            <a:noFill/>
            <a:ln w="9525">
              <a:noFill/>
              <a:miter lim="800000"/>
              <a:headEnd/>
              <a:tailEnd/>
            </a:ln>
            <a:effectLst/>
          </p:spPr>
          <p:txBody>
            <a:bodyPr wrap="none">
              <a:spAutoFit/>
            </a:bodyPr>
            <a:lstStyle/>
            <a:p>
              <a:pPr eaLnBrk="1" hangingPunct="1"/>
              <a:r>
                <a:rPr kumimoji="1" lang="zh-CN" altLang="en-US" sz="2400">
                  <a:solidFill>
                    <a:srgbClr val="800080"/>
                  </a:solidFill>
                  <a:latin typeface="Arial" charset="0"/>
                  <a:ea typeface="华文行楷" pitchFamily="2" charset="-122"/>
                  <a:sym typeface="Symbol" pitchFamily="18" charset="2"/>
                </a:rPr>
                <a:t></a:t>
              </a:r>
            </a:p>
          </p:txBody>
        </p:sp>
      </p:grpSp>
      <p:sp>
        <p:nvSpPr>
          <p:cNvPr id="33" name="灯片编号占位符 32"/>
          <p:cNvSpPr>
            <a:spLocks noGrp="1"/>
          </p:cNvSpPr>
          <p:nvPr>
            <p:ph type="sldNum" sz="quarter" idx="12"/>
          </p:nvPr>
        </p:nvSpPr>
        <p:spPr/>
        <p:txBody>
          <a:bodyPr/>
          <a:lstStyle/>
          <a:p>
            <a:fld id="{54EF2357-3B8B-4DF5-817B-3F484B1DC081}" type="slidenum">
              <a:rPr lang="zh-CN" altLang="en-US" smtClean="0"/>
              <a:pPr/>
              <a:t>71</a:t>
            </a:fld>
            <a:endParaRPr lang="en-US" altLang="zh-CN"/>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a:t>词法分析程序的自动构造工具</a:t>
            </a:r>
          </a:p>
        </p:txBody>
      </p:sp>
      <p:sp>
        <p:nvSpPr>
          <p:cNvPr id="164867" name="Rectangle 3"/>
          <p:cNvSpPr>
            <a:spLocks noGrp="1" noChangeArrowheads="1"/>
          </p:cNvSpPr>
          <p:nvPr>
            <p:ph idx="1"/>
          </p:nvPr>
        </p:nvSpPr>
        <p:spPr>
          <a:xfrm>
            <a:off x="2423592" y="1988840"/>
            <a:ext cx="7772400" cy="4114800"/>
          </a:xfrm>
        </p:spPr>
        <p:txBody>
          <a:bodyPr/>
          <a:lstStyle/>
          <a:p>
            <a:pPr marL="0" indent="0">
              <a:buNone/>
            </a:pPr>
            <a:r>
              <a:rPr lang="zh-CN" altLang="en-US" sz="2400" dirty="0">
                <a:solidFill>
                  <a:srgbClr val="FF0000"/>
                </a:solidFill>
              </a:rPr>
              <a:t>自动构造过程：</a:t>
            </a:r>
            <a:endParaRPr lang="en-US" altLang="zh-CN" sz="2400" dirty="0">
              <a:solidFill>
                <a:srgbClr val="FF0000"/>
              </a:solidFill>
            </a:endParaRPr>
          </a:p>
          <a:p>
            <a:pPr marL="0" indent="0">
              <a:buNone/>
            </a:pPr>
            <a:r>
              <a:rPr lang="zh-CN" altLang="en-US" sz="2400" dirty="0"/>
              <a:t>（</a:t>
            </a:r>
            <a:r>
              <a:rPr lang="en-US" altLang="zh-CN" sz="2400" dirty="0"/>
              <a:t>1</a:t>
            </a:r>
            <a:r>
              <a:rPr lang="zh-CN" altLang="en-US" sz="2400" dirty="0"/>
              <a:t>）每一种别的单词均对应一个</a:t>
            </a:r>
            <a:r>
              <a:rPr lang="zh-CN" altLang="en-US" sz="2400" dirty="0">
                <a:solidFill>
                  <a:srgbClr val="3333FF"/>
                </a:solidFill>
              </a:rPr>
              <a:t>正规表达式</a:t>
            </a:r>
            <a:r>
              <a:rPr lang="zh-CN" altLang="en-US" sz="2400" dirty="0"/>
              <a:t>，所有正规表达式以文本方式作为自动构造工具的输入；</a:t>
            </a:r>
            <a:endParaRPr lang="en-US" altLang="zh-CN" sz="2400" dirty="0"/>
          </a:p>
          <a:p>
            <a:pPr marL="0" indent="0">
              <a:buNone/>
            </a:pPr>
            <a:r>
              <a:rPr lang="zh-CN" altLang="en-US" sz="2400" dirty="0"/>
              <a:t>（</a:t>
            </a:r>
            <a:r>
              <a:rPr lang="en-US" altLang="zh-CN" sz="2400" dirty="0"/>
              <a:t>2</a:t>
            </a:r>
            <a:r>
              <a:rPr lang="zh-CN" altLang="en-US" sz="2400" dirty="0"/>
              <a:t>）自动构造工具将每一个正规表达式转换成为不确定的</a:t>
            </a:r>
            <a:r>
              <a:rPr lang="zh-CN" altLang="en-US" sz="2400" dirty="0">
                <a:solidFill>
                  <a:srgbClr val="3333FF"/>
                </a:solidFill>
              </a:rPr>
              <a:t>有限自动机</a:t>
            </a:r>
            <a:r>
              <a:rPr lang="en-US" altLang="zh-CN" sz="2400" dirty="0">
                <a:solidFill>
                  <a:srgbClr val="3333FF"/>
                </a:solidFill>
              </a:rPr>
              <a:t>NFA</a:t>
            </a:r>
            <a:r>
              <a:rPr lang="zh-CN" altLang="en-US" sz="2400" dirty="0"/>
              <a:t>，必要时，将</a:t>
            </a:r>
            <a:r>
              <a:rPr lang="en-US" altLang="zh-CN" sz="2400" dirty="0"/>
              <a:t>NFA</a:t>
            </a:r>
            <a:r>
              <a:rPr lang="zh-CN" altLang="en-US" sz="2400" dirty="0"/>
              <a:t>确定化和最小化。</a:t>
            </a:r>
            <a:endParaRPr lang="en-US" altLang="zh-CN" sz="2400" dirty="0"/>
          </a:p>
          <a:p>
            <a:pPr marL="0" indent="0">
              <a:buNone/>
            </a:pPr>
            <a:r>
              <a:rPr lang="zh-CN" altLang="en-US" sz="2400" dirty="0"/>
              <a:t>（</a:t>
            </a:r>
            <a:r>
              <a:rPr lang="en-US" altLang="zh-CN" sz="2400" dirty="0"/>
              <a:t>3</a:t>
            </a:r>
            <a:r>
              <a:rPr lang="zh-CN" altLang="en-US" sz="2400" dirty="0"/>
              <a:t>）自动构造工具按照一定的控制策略</a:t>
            </a:r>
            <a:r>
              <a:rPr lang="zh-CN" altLang="en-US" sz="2400" dirty="0">
                <a:solidFill>
                  <a:srgbClr val="3333FF"/>
                </a:solidFill>
              </a:rPr>
              <a:t>生成词法分析程序</a:t>
            </a:r>
            <a:r>
              <a:rPr lang="zh-CN" altLang="en-US" sz="2400" dirty="0"/>
              <a:t>中扫描程序的代码，该扫描程序可以选择对每一单词种别所对应的有限自动机进行模拟运行，并从当前输入符号序列中识别下一个单词，然后返回相应的单词符号。</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a:t>词法分析程序的自动构造工具</a:t>
            </a:r>
          </a:p>
        </p:txBody>
      </p:sp>
      <p:sp>
        <p:nvSpPr>
          <p:cNvPr id="164867" name="Rectangle 3"/>
          <p:cNvSpPr>
            <a:spLocks noGrp="1" noChangeArrowheads="1"/>
          </p:cNvSpPr>
          <p:nvPr>
            <p:ph idx="1"/>
          </p:nvPr>
        </p:nvSpPr>
        <p:spPr>
          <a:xfrm>
            <a:off x="2423592" y="1988840"/>
            <a:ext cx="7772400" cy="4114800"/>
          </a:xfrm>
        </p:spPr>
        <p:txBody>
          <a:bodyPr/>
          <a:lstStyle/>
          <a:p>
            <a:pPr marL="0" indent="0">
              <a:buNone/>
            </a:pPr>
            <a:r>
              <a:rPr lang="zh-CN" altLang="en-US" sz="2400" dirty="0">
                <a:solidFill>
                  <a:srgbClr val="FF0000"/>
                </a:solidFill>
              </a:rPr>
              <a:t>经典的构造工具</a:t>
            </a:r>
            <a:r>
              <a:rPr lang="en-US" altLang="zh-CN" sz="2400" dirty="0" err="1">
                <a:solidFill>
                  <a:srgbClr val="FF0000"/>
                </a:solidFill>
              </a:rPr>
              <a:t>Lex</a:t>
            </a:r>
            <a:r>
              <a:rPr lang="zh-CN" altLang="en-US" sz="2400" dirty="0">
                <a:solidFill>
                  <a:srgbClr val="FF0000"/>
                </a:solidFill>
              </a:rPr>
              <a:t>：</a:t>
            </a:r>
            <a:endParaRPr lang="en-US" altLang="zh-CN" sz="2400" dirty="0">
              <a:solidFill>
                <a:srgbClr val="FF0000"/>
              </a:solidFill>
            </a:endParaRPr>
          </a:p>
          <a:p>
            <a:pPr marL="0" indent="0">
              <a:buNone/>
            </a:pPr>
            <a:r>
              <a:rPr lang="en-US" altLang="zh-CN" sz="2400" dirty="0" err="1"/>
              <a:t>Lex</a:t>
            </a:r>
            <a:r>
              <a:rPr lang="zh-CN" altLang="en-US" sz="2400" dirty="0"/>
              <a:t>是由美国贝尔实验室</a:t>
            </a:r>
            <a:r>
              <a:rPr lang="en-US" altLang="zh-CN" sz="2400" dirty="0" err="1"/>
              <a:t>M.Lesk</a:t>
            </a:r>
            <a:r>
              <a:rPr lang="zh-CN" altLang="en-US" sz="2400" dirty="0"/>
              <a:t>等人用</a:t>
            </a:r>
            <a:r>
              <a:rPr lang="en-US" altLang="zh-CN" sz="2400" dirty="0"/>
              <a:t>c</a:t>
            </a:r>
            <a:r>
              <a:rPr lang="zh-CN" altLang="en-US" sz="2400" dirty="0"/>
              <a:t>语言编制的一个词法分析程序的自动生成工具，它与语法分析程序的自动生成工具</a:t>
            </a:r>
            <a:r>
              <a:rPr lang="en-US" altLang="zh-CN" sz="2400" dirty="0" err="1"/>
              <a:t>Yacc</a:t>
            </a:r>
            <a:r>
              <a:rPr lang="zh-CN" altLang="en-US" sz="2400" dirty="0"/>
              <a:t>结合，已经在许多编译程序及相关软件得到应用。</a:t>
            </a:r>
            <a:endParaRPr lang="en-US" altLang="zh-CN" sz="2400" dirty="0"/>
          </a:p>
          <a:p>
            <a:pPr marL="0" indent="0">
              <a:buNone/>
            </a:pPr>
            <a:r>
              <a:rPr lang="en-US" altLang="zh-CN" sz="2400" dirty="0" err="1"/>
              <a:t>Lex</a:t>
            </a:r>
            <a:r>
              <a:rPr lang="zh-CN" altLang="en-US" sz="2400" dirty="0"/>
              <a:t>工具的功能是读入用户编写的一个</a:t>
            </a:r>
            <a:r>
              <a:rPr lang="en-US" altLang="zh-CN" sz="2400" dirty="0" err="1"/>
              <a:t>Lex</a:t>
            </a:r>
            <a:r>
              <a:rPr lang="zh-CN" altLang="en-US" sz="2400" dirty="0"/>
              <a:t>描述文件，生成一个名为</a:t>
            </a:r>
            <a:r>
              <a:rPr lang="en-US" altLang="zh-CN" sz="2400" dirty="0" err="1"/>
              <a:t>lex.yy.c</a:t>
            </a:r>
            <a:r>
              <a:rPr lang="zh-CN" altLang="en-US" sz="2400" dirty="0"/>
              <a:t>的</a:t>
            </a:r>
            <a:r>
              <a:rPr lang="en-US" altLang="zh-CN" sz="2400" dirty="0"/>
              <a:t>C</a:t>
            </a:r>
            <a:r>
              <a:rPr lang="zh-CN" altLang="en-US" sz="2400" dirty="0"/>
              <a:t>源程序文件。</a:t>
            </a:r>
            <a:r>
              <a:rPr lang="en-US" altLang="zh-CN" sz="2400" dirty="0" err="1"/>
              <a:t>Lex.yy.c</a:t>
            </a:r>
            <a:r>
              <a:rPr lang="zh-CN" altLang="en-US" sz="2400" dirty="0"/>
              <a:t>中包含一个核心函数</a:t>
            </a:r>
            <a:r>
              <a:rPr lang="en-US" altLang="zh-CN" sz="2400" dirty="0" err="1"/>
              <a:t>yylex</a:t>
            </a:r>
            <a:r>
              <a:rPr lang="en-US" altLang="zh-CN" sz="2400" dirty="0"/>
              <a:t>()</a:t>
            </a:r>
            <a:r>
              <a:rPr lang="zh-CN" altLang="en-US" sz="2400" dirty="0"/>
              <a:t>，它是一个扫描子程序，读入源程序的字符流，识别并返回下一个单词符号。</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3600" dirty="0"/>
              <a:t>词法分析程序的自动构造工具</a:t>
            </a:r>
          </a:p>
        </p:txBody>
      </p:sp>
      <p:sp>
        <p:nvSpPr>
          <p:cNvPr id="3" name="灯片编号占位符 2"/>
          <p:cNvSpPr>
            <a:spLocks noGrp="1"/>
          </p:cNvSpPr>
          <p:nvPr>
            <p:ph type="sldNum" sz="quarter" idx="12"/>
          </p:nvPr>
        </p:nvSpPr>
        <p:spPr/>
        <p:txBody>
          <a:bodyPr/>
          <a:lstStyle/>
          <a:p>
            <a:fld id="{09A025D1-BAA5-4CF6-A581-2B23F0086B83}" type="slidenum">
              <a:rPr lang="zh-CN" altLang="en-US" smtClean="0"/>
              <a:pPr/>
              <a:t>74</a:t>
            </a:fld>
            <a:endParaRPr lang="en-US" altLang="zh-CN"/>
          </a:p>
        </p:txBody>
      </p:sp>
      <p:sp>
        <p:nvSpPr>
          <p:cNvPr id="6" name="矩形 5"/>
          <p:cNvSpPr/>
          <p:nvPr/>
        </p:nvSpPr>
        <p:spPr>
          <a:xfrm>
            <a:off x="5663952" y="342900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lex</a:t>
            </a:r>
            <a:endParaRPr lang="zh-CN" altLang="en-US" dirty="0">
              <a:solidFill>
                <a:schemeClr val="tx1"/>
              </a:solidFill>
            </a:endParaRPr>
          </a:p>
        </p:txBody>
      </p:sp>
      <p:sp>
        <p:nvSpPr>
          <p:cNvPr id="7" name="矩形 6"/>
          <p:cNvSpPr/>
          <p:nvPr/>
        </p:nvSpPr>
        <p:spPr>
          <a:xfrm>
            <a:off x="5663952" y="4509120"/>
            <a:ext cx="151216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yylex</a:t>
            </a:r>
            <a:r>
              <a:rPr lang="en-US" altLang="zh-CN" dirty="0">
                <a:solidFill>
                  <a:schemeClr val="tx1"/>
                </a:solidFill>
              </a:rPr>
              <a:t>()</a:t>
            </a:r>
            <a:endParaRPr lang="zh-CN" altLang="en-US" dirty="0">
              <a:solidFill>
                <a:schemeClr val="tx1"/>
              </a:solidFill>
            </a:endParaRPr>
          </a:p>
        </p:txBody>
      </p:sp>
      <p:sp>
        <p:nvSpPr>
          <p:cNvPr id="8" name="流程图: 数据 7"/>
          <p:cNvSpPr/>
          <p:nvPr/>
        </p:nvSpPr>
        <p:spPr>
          <a:xfrm>
            <a:off x="5447928" y="2276872"/>
            <a:ext cx="1944216" cy="72008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华文新魏" pitchFamily="2" charset="-122"/>
                <a:ea typeface="华文新魏" pitchFamily="2" charset="-122"/>
              </a:rPr>
              <a:t>Lex</a:t>
            </a:r>
            <a:endParaRPr lang="en-US" altLang="zh-CN" dirty="0">
              <a:solidFill>
                <a:schemeClr val="tx1"/>
              </a:solidFill>
              <a:latin typeface="华文新魏" pitchFamily="2" charset="-122"/>
              <a:ea typeface="华文新魏" pitchFamily="2" charset="-122"/>
            </a:endParaRPr>
          </a:p>
          <a:p>
            <a:pPr algn="ctr"/>
            <a:r>
              <a:rPr lang="zh-CN" altLang="en-US" dirty="0">
                <a:solidFill>
                  <a:schemeClr val="tx1"/>
                </a:solidFill>
                <a:latin typeface="华文新魏" pitchFamily="2" charset="-122"/>
                <a:ea typeface="华文新魏" pitchFamily="2" charset="-122"/>
              </a:rPr>
              <a:t>描述文件</a:t>
            </a:r>
          </a:p>
        </p:txBody>
      </p:sp>
      <p:sp>
        <p:nvSpPr>
          <p:cNvPr id="9" name="流程图: 数据 8"/>
          <p:cNvSpPr/>
          <p:nvPr/>
        </p:nvSpPr>
        <p:spPr>
          <a:xfrm>
            <a:off x="2999656" y="4365104"/>
            <a:ext cx="1872208" cy="72008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itchFamily="2" charset="-122"/>
                <a:ea typeface="华文新魏" pitchFamily="2" charset="-122"/>
              </a:rPr>
              <a:t>源程序</a:t>
            </a:r>
          </a:p>
        </p:txBody>
      </p:sp>
      <p:cxnSp>
        <p:nvCxnSpPr>
          <p:cNvPr id="11" name="直接箭头连接符 10"/>
          <p:cNvCxnSpPr>
            <a:endCxn id="7" idx="1"/>
          </p:cNvCxnSpPr>
          <p:nvPr/>
        </p:nvCxnSpPr>
        <p:spPr>
          <a:xfrm>
            <a:off x="4612636" y="4797152"/>
            <a:ext cx="1051317"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27848" y="4365104"/>
            <a:ext cx="936104" cy="369332"/>
          </a:xfrm>
          <a:prstGeom prst="rect">
            <a:avLst/>
          </a:prstGeom>
          <a:noFill/>
        </p:spPr>
        <p:txBody>
          <a:bodyPr wrap="square" rtlCol="0">
            <a:spAutoFit/>
          </a:bodyPr>
          <a:lstStyle/>
          <a:p>
            <a:r>
              <a:rPr lang="zh-CN" altLang="en-US" dirty="0"/>
              <a:t>字符流</a:t>
            </a:r>
          </a:p>
        </p:txBody>
      </p:sp>
      <p:cxnSp>
        <p:nvCxnSpPr>
          <p:cNvPr id="14" name="直接箭头连接符 13"/>
          <p:cNvCxnSpPr/>
          <p:nvPr/>
        </p:nvCxnSpPr>
        <p:spPr>
          <a:xfrm>
            <a:off x="7248129" y="4797152"/>
            <a:ext cx="1051317" cy="0"/>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76120" y="4365104"/>
            <a:ext cx="1224136" cy="369332"/>
          </a:xfrm>
          <a:prstGeom prst="rect">
            <a:avLst/>
          </a:prstGeom>
          <a:noFill/>
        </p:spPr>
        <p:txBody>
          <a:bodyPr wrap="square" rtlCol="0">
            <a:spAutoFit/>
          </a:bodyPr>
          <a:lstStyle/>
          <a:p>
            <a:r>
              <a:rPr lang="zh-CN" altLang="en-US" dirty="0"/>
              <a:t>单词符号</a:t>
            </a:r>
          </a:p>
        </p:txBody>
      </p:sp>
      <p:cxnSp>
        <p:nvCxnSpPr>
          <p:cNvPr id="17" name="直接箭头连接符 16"/>
          <p:cNvCxnSpPr>
            <a:stCxn id="8" idx="4"/>
            <a:endCxn id="6" idx="0"/>
          </p:cNvCxnSpPr>
          <p:nvPr/>
        </p:nvCxnSpPr>
        <p:spPr>
          <a:xfrm>
            <a:off x="6420036" y="2996952"/>
            <a:ext cx="0" cy="43204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456040" y="4005064"/>
            <a:ext cx="0" cy="43204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19936" y="5661248"/>
            <a:ext cx="1512168" cy="369332"/>
          </a:xfrm>
          <a:prstGeom prst="rect">
            <a:avLst/>
          </a:prstGeom>
          <a:noFill/>
        </p:spPr>
        <p:txBody>
          <a:bodyPr wrap="square" rtlCol="0">
            <a:spAutoFit/>
          </a:bodyPr>
          <a:lstStyle/>
          <a:p>
            <a:r>
              <a:rPr lang="zh-CN" altLang="en-US" dirty="0"/>
              <a:t>图：</a:t>
            </a:r>
            <a:r>
              <a:rPr lang="en-US" altLang="zh-CN" dirty="0" err="1"/>
              <a:t>Lex</a:t>
            </a:r>
            <a:r>
              <a:rPr lang="zh-CN" altLang="en-US" dirty="0"/>
              <a:t>简介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本章小结</a:t>
            </a:r>
          </a:p>
        </p:txBody>
      </p:sp>
      <p:sp>
        <p:nvSpPr>
          <p:cNvPr id="167939" name="Rectangle 3"/>
          <p:cNvSpPr>
            <a:spLocks noGrp="1" noChangeArrowheads="1"/>
          </p:cNvSpPr>
          <p:nvPr>
            <p:ph type="body" idx="1"/>
          </p:nvPr>
        </p:nvSpPr>
        <p:spPr>
          <a:xfrm>
            <a:off x="2351584" y="2060848"/>
            <a:ext cx="7772400" cy="4114800"/>
          </a:xfrm>
        </p:spPr>
        <p:txBody>
          <a:bodyPr/>
          <a:lstStyle/>
          <a:p>
            <a:pPr>
              <a:buFont typeface="Monotype Sorts" pitchFamily="2" charset="2"/>
              <a:buNone/>
            </a:pPr>
            <a:r>
              <a:rPr lang="zh-CN" altLang="en-US" sz="2800" dirty="0"/>
              <a:t>        词法分析程序是编译第一阶段的工作，它读入字符流的源程序，按照词法规则识别单词，交由语法分析程序接下去。</a:t>
            </a:r>
          </a:p>
          <a:p>
            <a:pPr>
              <a:buFont typeface="Monotype Sorts" pitchFamily="2" charset="2"/>
              <a:buNone/>
            </a:pPr>
            <a:r>
              <a:rPr lang="zh-CN" altLang="en-US" sz="2800" dirty="0"/>
              <a:t>        本章讲述了词法分析程序设计原则，并介绍了分别作为正规集描述和识别机制的正规式和有穷动机。在此基础上给出了词法分析程序自动构造工具。</a:t>
            </a:r>
          </a:p>
          <a:p>
            <a:pPr>
              <a:buFont typeface="Monotype Sorts" pitchFamily="2" charset="2"/>
              <a:buNone/>
            </a:pPr>
            <a:endParaRPr lang="zh-CN" altLang="en-US" sz="2800" dirty="0"/>
          </a:p>
        </p:txBody>
      </p:sp>
      <p:sp>
        <p:nvSpPr>
          <p:cNvPr id="4" name="灯片编号占位符 3"/>
          <p:cNvSpPr>
            <a:spLocks noGrp="1"/>
          </p:cNvSpPr>
          <p:nvPr>
            <p:ph type="sldNum" sz="quarter" idx="12"/>
          </p:nvPr>
        </p:nvSpPr>
        <p:spPr/>
        <p:txBody>
          <a:bodyPr/>
          <a:lstStyle/>
          <a:p>
            <a:fld id="{09A025D1-BAA5-4CF6-A581-2B23F0086B83}" type="slidenum">
              <a:rPr lang="zh-CN" altLang="en-US" smtClean="0"/>
              <a:pPr/>
              <a:t>75</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2423592" y="2132856"/>
            <a:ext cx="6192688" cy="648072"/>
          </a:xfrm>
        </p:spPr>
        <p:txBody>
          <a:bodyPr/>
          <a:lstStyle/>
          <a:p>
            <a:r>
              <a:rPr lang="zh-CN" altLang="en-US" sz="3200" dirty="0">
                <a:latin typeface="华文新魏" pitchFamily="2" charset="-122"/>
                <a:ea typeface="华文新魏" pitchFamily="2" charset="-122"/>
              </a:rPr>
              <a:t>令</a:t>
            </a:r>
            <a:r>
              <a:rPr lang="zh-CN" altLang="en-US" sz="3200" dirty="0">
                <a:latin typeface="华文新魏" pitchFamily="2" charset="-122"/>
                <a:ea typeface="华文新魏" pitchFamily="2" charset="-122"/>
                <a:sym typeface="Symbol" pitchFamily="18" charset="2"/>
              </a:rPr>
              <a:t>={</a:t>
            </a:r>
            <a:r>
              <a:rPr lang="en-US" altLang="zh-CN" sz="3200" dirty="0" err="1">
                <a:latin typeface="华文新魏" pitchFamily="2" charset="-122"/>
                <a:ea typeface="华文新魏" pitchFamily="2" charset="-122"/>
                <a:sym typeface="Symbol" pitchFamily="18" charset="2"/>
              </a:rPr>
              <a:t>a，b</a:t>
            </a:r>
            <a:r>
              <a:rPr lang="en-US" altLang="zh-CN" sz="3200" dirty="0">
                <a:latin typeface="华文新魏" pitchFamily="2" charset="-122"/>
                <a:ea typeface="华文新魏" pitchFamily="2" charset="-122"/>
                <a:sym typeface="Symbol" pitchFamily="18" charset="2"/>
              </a:rPr>
              <a:t>}， </a:t>
            </a:r>
            <a:r>
              <a:rPr lang="zh-CN" altLang="en-US" sz="3200" dirty="0">
                <a:latin typeface="华文新魏" pitchFamily="2" charset="-122"/>
                <a:ea typeface="华文新魏" pitchFamily="2" charset="-122"/>
                <a:sym typeface="Symbol" pitchFamily="18" charset="2"/>
              </a:rPr>
              <a:t>则上的正规式有：</a:t>
            </a:r>
            <a:endParaRPr lang="zh-CN" altLang="en-US" sz="4000" dirty="0">
              <a:latin typeface="华文新魏" pitchFamily="2" charset="-122"/>
              <a:ea typeface="华文新魏" pitchFamily="2" charset="-122"/>
              <a:sym typeface="Symbol" pitchFamily="18" charset="2"/>
            </a:endParaRPr>
          </a:p>
        </p:txBody>
      </p:sp>
      <p:sp>
        <p:nvSpPr>
          <p:cNvPr id="250883" name="Rectangle 3"/>
          <p:cNvSpPr>
            <a:spLocks noGrp="1" noChangeArrowheads="1"/>
          </p:cNvSpPr>
          <p:nvPr>
            <p:ph type="body" sz="half" idx="1"/>
          </p:nvPr>
        </p:nvSpPr>
        <p:spPr>
          <a:xfrm>
            <a:off x="3575720" y="3140968"/>
            <a:ext cx="4464496" cy="3034680"/>
          </a:xfrm>
          <a:ln>
            <a:solidFill>
              <a:schemeClr val="accent1"/>
            </a:solidFill>
          </a:ln>
        </p:spPr>
        <p:txBody>
          <a:bodyPr/>
          <a:lstStyle/>
          <a:p>
            <a:pPr lvl="1">
              <a:buFontTx/>
              <a:buNone/>
            </a:pPr>
            <a:r>
              <a:rPr lang="en-US" altLang="zh-CN" dirty="0">
                <a:sym typeface="Symbol" pitchFamily="18" charset="2"/>
              </a:rPr>
              <a:t>      a</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t>
            </a:r>
            <a:r>
              <a:rPr lang="en-US" altLang="zh-CN" dirty="0" err="1">
                <a:sym typeface="Symbol" pitchFamily="18" charset="2"/>
              </a:rPr>
              <a:t>ab</a:t>
            </a:r>
            <a:r>
              <a:rPr lang="en-US" altLang="zh-CN" dirty="0">
                <a:sym typeface="Symbol" pitchFamily="18" charset="2"/>
              </a:rPr>
              <a:t>		 </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 </a:t>
            </a:r>
            <a:r>
              <a:rPr lang="en-US" altLang="zh-CN" baseline="30000" dirty="0">
                <a:sym typeface="Symbol" pitchFamily="18" charset="2"/>
              </a:rPr>
              <a:t></a:t>
            </a:r>
            <a:r>
              <a:rPr lang="en-US" altLang="zh-CN" dirty="0">
                <a:sym typeface="Symbol" pitchFamily="18" charset="2"/>
              </a:rPr>
              <a:t>		</a:t>
            </a:r>
          </a:p>
          <a:p>
            <a:pPr marL="985838" lvl="1" indent="-528638">
              <a:buNone/>
            </a:pPr>
            <a:r>
              <a:rPr lang="en-US" altLang="zh-CN" dirty="0">
                <a:sym typeface="Symbol" pitchFamily="18" charset="2"/>
              </a:rPr>
              <a:t>  </a:t>
            </a: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	</a:t>
            </a: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r>
              <a:rPr lang="en-US" altLang="zh-CN" dirty="0">
                <a:sym typeface="Symbol" pitchFamily="18" charset="2"/>
              </a:rPr>
              <a:t>(</a:t>
            </a:r>
            <a:r>
              <a:rPr lang="en-US" altLang="zh-CN" dirty="0" err="1">
                <a:sym typeface="Symbol" pitchFamily="18" charset="2"/>
              </a:rPr>
              <a:t>aabb</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endParaRPr lang="zh-CN" altLang="en-US" baseline="30000" dirty="0">
              <a:sym typeface="Symbol" pitchFamily="18" charset="2"/>
            </a:endParaRPr>
          </a:p>
          <a:p>
            <a:endParaRPr lang="zh-CN" altLang="en-US" dirty="0"/>
          </a:p>
        </p:txBody>
      </p:sp>
      <p:sp>
        <p:nvSpPr>
          <p:cNvPr id="4" name="Rectangle 2"/>
          <p:cNvSpPr txBox="1">
            <a:spLocks noChangeArrowheads="1"/>
          </p:cNvSpPr>
          <p:nvPr/>
        </p:nvSpPr>
        <p:spPr bwMode="auto">
          <a:xfrm>
            <a:off x="2674939" y="214314"/>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a:defRPr/>
            </a:pPr>
            <a:r>
              <a:rPr lang="zh-CN" altLang="en-US" sz="4400" kern="0" dirty="0">
                <a:solidFill>
                  <a:schemeClr val="tx2"/>
                </a:solidFill>
                <a:latin typeface="华文新魏" pitchFamily="2" charset="-122"/>
                <a:cs typeface="+mj-cs"/>
              </a:rPr>
              <a:t>求符号表上正规式和正规集</a:t>
            </a:r>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88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088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088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088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088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088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0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p:bldP spid="25088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a:xfrm>
            <a:off x="2207569" y="260649"/>
            <a:ext cx="7793037" cy="1462087"/>
          </a:xfrm>
        </p:spPr>
        <p:txBody>
          <a:bodyPr/>
          <a:lstStyle/>
          <a:p>
            <a:r>
              <a:rPr lang="zh-CN" altLang="en-US" sz="3200" dirty="0">
                <a:latin typeface="华文新魏" pitchFamily="2" charset="-122"/>
                <a:ea typeface="华文新魏" pitchFamily="2" charset="-122"/>
              </a:rPr>
              <a:t>令</a:t>
            </a:r>
            <a:r>
              <a:rPr lang="zh-CN" altLang="en-US" sz="3200" dirty="0">
                <a:latin typeface="华文新魏" pitchFamily="2" charset="-122"/>
                <a:ea typeface="华文新魏" pitchFamily="2" charset="-122"/>
                <a:sym typeface="Symbol" pitchFamily="18" charset="2"/>
              </a:rPr>
              <a:t>={</a:t>
            </a:r>
            <a:r>
              <a:rPr lang="en-US" altLang="zh-CN" sz="3200" dirty="0" err="1">
                <a:latin typeface="华文新魏" pitchFamily="2" charset="-122"/>
                <a:ea typeface="华文新魏" pitchFamily="2" charset="-122"/>
                <a:sym typeface="Symbol" pitchFamily="18" charset="2"/>
              </a:rPr>
              <a:t>a，b</a:t>
            </a:r>
            <a:r>
              <a:rPr lang="en-US" altLang="zh-CN" sz="3200" dirty="0">
                <a:latin typeface="华文新魏" pitchFamily="2" charset="-122"/>
                <a:ea typeface="华文新魏" pitchFamily="2" charset="-122"/>
                <a:sym typeface="Symbol" pitchFamily="18" charset="2"/>
              </a:rPr>
              <a:t>}， </a:t>
            </a:r>
            <a:r>
              <a:rPr lang="zh-CN" altLang="en-US" sz="3200" dirty="0">
                <a:latin typeface="华文新魏" pitchFamily="2" charset="-122"/>
                <a:ea typeface="华文新魏" pitchFamily="2" charset="-122"/>
                <a:sym typeface="Symbol" pitchFamily="18" charset="2"/>
              </a:rPr>
              <a:t>则上的正规式和相应的正规集如下：</a:t>
            </a:r>
            <a:endParaRPr lang="zh-CN" altLang="en-US" sz="4000" dirty="0">
              <a:latin typeface="华文新魏" pitchFamily="2" charset="-122"/>
              <a:ea typeface="华文新魏" pitchFamily="2" charset="-122"/>
              <a:sym typeface="Symbol" pitchFamily="18" charset="2"/>
            </a:endParaRPr>
          </a:p>
        </p:txBody>
      </p:sp>
      <p:sp>
        <p:nvSpPr>
          <p:cNvPr id="238599" name="Rectangle 7"/>
          <p:cNvSpPr>
            <a:spLocks noGrp="1" noChangeArrowheads="1"/>
          </p:cNvSpPr>
          <p:nvPr>
            <p:ph type="body" sz="half" idx="1"/>
          </p:nvPr>
        </p:nvSpPr>
        <p:spPr>
          <a:xfrm>
            <a:off x="1991544" y="1988840"/>
            <a:ext cx="3810000" cy="4114800"/>
          </a:xfrm>
        </p:spPr>
        <p:txBody>
          <a:bodyPr/>
          <a:lstStyle/>
          <a:p>
            <a:pPr lvl="1">
              <a:buFontTx/>
              <a:buNone/>
            </a:pPr>
            <a:r>
              <a:rPr lang="en-US" altLang="zh-CN" dirty="0">
                <a:sym typeface="Symbol" pitchFamily="18" charset="2"/>
              </a:rPr>
              <a:t>      a</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t>
            </a:r>
            <a:r>
              <a:rPr lang="en-US" altLang="zh-CN" dirty="0" err="1">
                <a:sym typeface="Symbol" pitchFamily="18" charset="2"/>
              </a:rPr>
              <a:t>ab</a:t>
            </a:r>
            <a:r>
              <a:rPr lang="en-US" altLang="zh-CN" dirty="0">
                <a:sym typeface="Symbol" pitchFamily="18" charset="2"/>
              </a:rPr>
              <a:t>		 </a:t>
            </a:r>
          </a:p>
          <a:p>
            <a:pPr lvl="1">
              <a:buFontTx/>
              <a:buNone/>
            </a:pPr>
            <a:r>
              <a:rPr lang="en-US" altLang="zh-CN" dirty="0">
                <a:sym typeface="Symbol" pitchFamily="18" charset="2"/>
              </a:rPr>
              <a:t>     (a</a:t>
            </a:r>
            <a:r>
              <a:rPr lang="zh-CN" altLang="en-US" dirty="0">
                <a:sym typeface="Symbol" pitchFamily="18" charset="2"/>
              </a:rPr>
              <a:t></a:t>
            </a:r>
            <a:r>
              <a:rPr lang="en-US" altLang="zh-CN" dirty="0">
                <a:sym typeface="Symbol" pitchFamily="18" charset="2"/>
              </a:rPr>
              <a:t>b)(a</a:t>
            </a:r>
            <a:r>
              <a:rPr lang="zh-CN" altLang="en-US" dirty="0">
                <a:sym typeface="Symbol" pitchFamily="18" charset="2"/>
              </a:rPr>
              <a:t></a:t>
            </a:r>
            <a:r>
              <a:rPr lang="en-US" altLang="zh-CN" dirty="0">
                <a:sym typeface="Symbol" pitchFamily="18" charset="2"/>
              </a:rPr>
              <a:t>b)	</a:t>
            </a:r>
          </a:p>
          <a:p>
            <a:pPr lvl="1">
              <a:buFontTx/>
              <a:buNone/>
            </a:pPr>
            <a:r>
              <a:rPr lang="en-US" altLang="zh-CN" dirty="0">
                <a:sym typeface="Symbol" pitchFamily="18" charset="2"/>
              </a:rPr>
              <a:t>     a </a:t>
            </a:r>
            <a:r>
              <a:rPr lang="en-US" altLang="zh-CN" baseline="30000" dirty="0">
                <a:sym typeface="Symbol" pitchFamily="18" charset="2"/>
              </a:rPr>
              <a:t></a:t>
            </a:r>
            <a:r>
              <a:rPr lang="en-US" altLang="zh-CN" dirty="0">
                <a:sym typeface="Symbol" pitchFamily="18" charset="2"/>
              </a:rPr>
              <a:t>		</a:t>
            </a:r>
          </a:p>
          <a:p>
            <a:pPr lvl="1">
              <a:buFontTx/>
              <a:buNone/>
            </a:pPr>
            <a:r>
              <a:rPr lang="en-US" altLang="zh-CN" dirty="0">
                <a:sym typeface="Symbol" pitchFamily="18" charset="2"/>
              </a:rPr>
              <a:t>  </a:t>
            </a: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	</a:t>
            </a:r>
          </a:p>
          <a:p>
            <a:pPr>
              <a:buFont typeface="Monotype Sorts" pitchFamily="2" charset="2"/>
              <a:buNone/>
            </a:pPr>
            <a:r>
              <a:rPr lang="zh-CN" altLang="en-US" dirty="0">
                <a:sym typeface="Symbol" pitchFamily="18" charset="2"/>
              </a:rPr>
              <a:t>          </a:t>
            </a:r>
            <a:r>
              <a:rPr lang="zh-CN" altLang="zh-CN" dirty="0">
                <a:sym typeface="Symbol" pitchFamily="18" charset="2"/>
              </a:rPr>
              <a:t>(</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r>
              <a:rPr lang="en-US" altLang="zh-CN" dirty="0">
                <a:sym typeface="Symbol" pitchFamily="18" charset="2"/>
              </a:rPr>
              <a:t>(</a:t>
            </a:r>
            <a:r>
              <a:rPr lang="en-US" altLang="zh-CN" dirty="0" err="1">
                <a:sym typeface="Symbol" pitchFamily="18" charset="2"/>
              </a:rPr>
              <a:t>aabb</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en-US" altLang="zh-CN" baseline="30000" dirty="0">
                <a:sym typeface="Symbol" pitchFamily="18" charset="2"/>
              </a:rPr>
              <a:t></a:t>
            </a:r>
            <a:endParaRPr lang="zh-CN" altLang="en-US" baseline="30000" dirty="0">
              <a:sym typeface="Symbol" pitchFamily="18" charset="2"/>
            </a:endParaRPr>
          </a:p>
          <a:p>
            <a:endParaRPr lang="zh-CN" altLang="en-US" dirty="0"/>
          </a:p>
        </p:txBody>
      </p:sp>
      <p:sp>
        <p:nvSpPr>
          <p:cNvPr id="238601" name="Text Box 9"/>
          <p:cNvSpPr txBox="1">
            <a:spLocks noChangeArrowheads="1"/>
          </p:cNvSpPr>
          <p:nvPr/>
        </p:nvSpPr>
        <p:spPr bwMode="auto">
          <a:xfrm>
            <a:off x="6096001" y="1989139"/>
            <a:ext cx="4105275" cy="4401205"/>
          </a:xfrm>
          <a:prstGeom prst="rect">
            <a:avLst/>
          </a:prstGeom>
          <a:noFill/>
          <a:ln w="9525">
            <a:noFill/>
            <a:miter lim="800000"/>
            <a:headEnd/>
            <a:tailEnd/>
          </a:ln>
          <a:effectLst/>
        </p:spPr>
        <p:txBody>
          <a:bodyPr wrap="square">
            <a:spAutoFit/>
          </a:bodyPr>
          <a:lstStyle/>
          <a:p>
            <a:pPr lvl="1" indent="-457200"/>
            <a:r>
              <a:rPr kumimoji="1" lang="en-US" altLang="zh-CN" sz="2400" dirty="0">
                <a:sym typeface="Symbol" pitchFamily="18" charset="2"/>
              </a:rPr>
              <a:t>{a}</a:t>
            </a:r>
          </a:p>
          <a:p>
            <a:pPr lvl="1" indent="-457200"/>
            <a:r>
              <a:rPr kumimoji="1" lang="en-US" altLang="zh-CN" sz="2400" dirty="0">
                <a:sym typeface="Symbol" pitchFamily="18" charset="2"/>
              </a:rPr>
              <a:t>{</a:t>
            </a:r>
            <a:r>
              <a:rPr kumimoji="1" lang="en-US" altLang="zh-CN" sz="2400" dirty="0" err="1">
                <a:sym typeface="Symbol" pitchFamily="18" charset="2"/>
              </a:rPr>
              <a:t>a,b</a:t>
            </a:r>
            <a:r>
              <a:rPr kumimoji="1" lang="en-US" altLang="zh-CN" sz="2400" dirty="0">
                <a:sym typeface="Symbol" pitchFamily="18" charset="2"/>
              </a:rPr>
              <a:t>}</a:t>
            </a:r>
          </a:p>
          <a:p>
            <a:pPr lvl="1"/>
            <a:endParaRPr kumimoji="1" lang="en-US" altLang="zh-CN" sz="800" dirty="0">
              <a:sym typeface="Symbol" pitchFamily="18" charset="2"/>
            </a:endParaRPr>
          </a:p>
          <a:p>
            <a:pPr lvl="1" indent="-457200"/>
            <a:r>
              <a:rPr kumimoji="1" lang="en-US" altLang="zh-CN" sz="2400" dirty="0">
                <a:sym typeface="Symbol" pitchFamily="18" charset="2"/>
              </a:rPr>
              <a:t>{</a:t>
            </a:r>
            <a:r>
              <a:rPr kumimoji="1" lang="en-US" altLang="zh-CN" sz="2400" dirty="0" err="1">
                <a:sym typeface="Symbol" pitchFamily="18" charset="2"/>
              </a:rPr>
              <a:t>ab</a:t>
            </a:r>
            <a:r>
              <a:rPr kumimoji="1" lang="en-US" altLang="zh-CN" sz="2400" dirty="0">
                <a:sym typeface="Symbol" pitchFamily="18" charset="2"/>
              </a:rPr>
              <a:t>}</a:t>
            </a:r>
          </a:p>
          <a:p>
            <a:pPr lvl="1" indent="-457200"/>
            <a:r>
              <a:rPr kumimoji="1" lang="en-US" altLang="zh-CN" sz="2400" dirty="0">
                <a:sym typeface="Symbol" pitchFamily="18" charset="2"/>
              </a:rPr>
              <a:t>{</a:t>
            </a:r>
            <a:r>
              <a:rPr kumimoji="1" lang="en-US" altLang="zh-CN" sz="2400" dirty="0" err="1">
                <a:sym typeface="Symbol" pitchFamily="18" charset="2"/>
              </a:rPr>
              <a:t>aa,ab,ba,bb</a:t>
            </a:r>
            <a:r>
              <a:rPr kumimoji="1" lang="en-US" altLang="zh-CN" sz="2400" dirty="0">
                <a:sym typeface="Symbol" pitchFamily="18" charset="2"/>
              </a:rPr>
              <a:t>}</a:t>
            </a:r>
          </a:p>
          <a:p>
            <a:pPr lvl="1"/>
            <a:endParaRPr kumimoji="1" lang="en-US" altLang="zh-CN" sz="800" dirty="0">
              <a:sym typeface="Symbol" pitchFamily="18" charset="2"/>
            </a:endParaRPr>
          </a:p>
          <a:p>
            <a:pPr lvl="1" indent="-457200"/>
            <a:r>
              <a:rPr kumimoji="1" lang="en-US" altLang="zh-CN" sz="2400" dirty="0">
                <a:sym typeface="Symbol" pitchFamily="18" charset="2"/>
              </a:rPr>
              <a:t>{</a:t>
            </a:r>
            <a:r>
              <a:rPr kumimoji="1" lang="zh-CN" altLang="en-US" sz="2400" dirty="0">
                <a:sym typeface="Symbol" pitchFamily="18" charset="2"/>
              </a:rPr>
              <a:t></a:t>
            </a:r>
            <a:r>
              <a:rPr kumimoji="1" lang="en-US" altLang="zh-CN" sz="2400" dirty="0">
                <a:sym typeface="Symbol" pitchFamily="18" charset="2"/>
              </a:rPr>
              <a:t> ,</a:t>
            </a:r>
            <a:r>
              <a:rPr kumimoji="1" lang="en-US" altLang="zh-CN" sz="2400" dirty="0" err="1">
                <a:sym typeface="Symbol" pitchFamily="18" charset="2"/>
              </a:rPr>
              <a:t>a,aa</a:t>
            </a:r>
            <a:r>
              <a:rPr kumimoji="1" lang="en-US" altLang="zh-CN" sz="2400" dirty="0">
                <a:sym typeface="Symbol" pitchFamily="18" charset="2"/>
              </a:rPr>
              <a:t>, </a:t>
            </a:r>
            <a:r>
              <a:rPr kumimoji="1" lang="zh-CN" altLang="en-US" sz="2400" dirty="0">
                <a:sym typeface="Symbol" pitchFamily="18" charset="2"/>
              </a:rPr>
              <a:t>……任意个</a:t>
            </a:r>
            <a:r>
              <a:rPr kumimoji="1" lang="en-US" altLang="zh-CN" sz="2400" dirty="0">
                <a:sym typeface="Symbol" pitchFamily="18" charset="2"/>
              </a:rPr>
              <a:t>a</a:t>
            </a:r>
            <a:r>
              <a:rPr kumimoji="1" lang="zh-CN" altLang="en-US" sz="2400" dirty="0">
                <a:sym typeface="Symbol" pitchFamily="18" charset="2"/>
              </a:rPr>
              <a:t>的串}</a:t>
            </a:r>
          </a:p>
          <a:p>
            <a:r>
              <a:rPr kumimoji="1" lang="en-US" altLang="zh-CN" sz="2400" dirty="0">
                <a:sym typeface="Symbol" pitchFamily="18" charset="2"/>
              </a:rPr>
              <a:t> {</a:t>
            </a:r>
            <a:r>
              <a:rPr kumimoji="1" lang="zh-CN" altLang="en-US" sz="2400" dirty="0">
                <a:sym typeface="Symbol" pitchFamily="18" charset="2"/>
              </a:rPr>
              <a:t></a:t>
            </a:r>
            <a:r>
              <a:rPr kumimoji="1" lang="en-US" altLang="zh-CN" sz="2400" dirty="0">
                <a:sym typeface="Symbol" pitchFamily="18" charset="2"/>
              </a:rPr>
              <a:t> ,</a:t>
            </a:r>
            <a:r>
              <a:rPr kumimoji="1" lang="en-US" altLang="zh-CN" sz="2400" dirty="0" err="1">
                <a:sym typeface="Symbol" pitchFamily="18" charset="2"/>
              </a:rPr>
              <a:t>a,b,aa,ab,bb</a:t>
            </a:r>
            <a:r>
              <a:rPr kumimoji="1" lang="en-US" altLang="zh-CN" sz="2400" dirty="0">
                <a:sym typeface="Symbol" pitchFamily="18" charset="2"/>
              </a:rPr>
              <a:t> </a:t>
            </a:r>
            <a:r>
              <a:rPr kumimoji="1" lang="zh-CN" altLang="en-US" sz="2400" dirty="0">
                <a:sym typeface="Symbol" pitchFamily="18" charset="2"/>
              </a:rPr>
              <a:t>……所有由 </a:t>
            </a:r>
            <a:r>
              <a:rPr kumimoji="1" lang="en-US" altLang="zh-CN" sz="2400" dirty="0">
                <a:sym typeface="Symbol" pitchFamily="18" charset="2"/>
              </a:rPr>
              <a:t>a</a:t>
            </a:r>
            <a:r>
              <a:rPr kumimoji="1" lang="zh-CN" altLang="en-US" sz="2400" dirty="0">
                <a:sym typeface="Symbol" pitchFamily="18" charset="2"/>
              </a:rPr>
              <a:t>和</a:t>
            </a:r>
            <a:r>
              <a:rPr kumimoji="1" lang="en-US" altLang="zh-CN" sz="2400" dirty="0">
                <a:sym typeface="Symbol" pitchFamily="18" charset="2"/>
              </a:rPr>
              <a:t>b</a:t>
            </a:r>
            <a:r>
              <a:rPr kumimoji="1" lang="zh-CN" altLang="en-US" sz="2400" dirty="0">
                <a:sym typeface="Symbol" pitchFamily="18" charset="2"/>
              </a:rPr>
              <a:t>组成的串}</a:t>
            </a:r>
          </a:p>
          <a:p>
            <a:r>
              <a:rPr kumimoji="1" lang="en-US" altLang="zh-CN" sz="2400" dirty="0">
                <a:sym typeface="Symbol" pitchFamily="18" charset="2"/>
              </a:rPr>
              <a:t>  </a:t>
            </a:r>
          </a:p>
          <a:p>
            <a:r>
              <a:rPr kumimoji="1" lang="en-US" altLang="zh-CN" sz="2400" dirty="0">
                <a:sym typeface="Symbol" pitchFamily="18" charset="2"/>
              </a:rPr>
              <a:t>{</a:t>
            </a:r>
            <a:r>
              <a:rPr kumimoji="1" lang="zh-CN" altLang="en-US" sz="2400" dirty="0">
                <a:sym typeface="Symbol" pitchFamily="18" charset="2"/>
              </a:rPr>
              <a:t></a:t>
            </a:r>
            <a:r>
              <a:rPr kumimoji="1" lang="en-US" altLang="zh-CN" sz="2400" dirty="0">
                <a:sym typeface="Symbol" pitchFamily="18" charset="2"/>
              </a:rPr>
              <a:t></a:t>
            </a:r>
            <a:r>
              <a:rPr kumimoji="1" lang="zh-CN" altLang="en-US" sz="2400" dirty="0">
                <a:sym typeface="Symbol" pitchFamily="18" charset="2"/>
              </a:rPr>
              <a:t>上所有含有两个相继的</a:t>
            </a:r>
            <a:r>
              <a:rPr kumimoji="1" lang="en-US" altLang="zh-CN" sz="2400" dirty="0">
                <a:sym typeface="Symbol" pitchFamily="18" charset="2"/>
              </a:rPr>
              <a:t>a</a:t>
            </a:r>
            <a:r>
              <a:rPr kumimoji="1" lang="zh-CN" altLang="en-US" sz="2400" dirty="0">
                <a:sym typeface="Symbol" pitchFamily="18" charset="2"/>
              </a:rPr>
              <a:t>或两个相继的</a:t>
            </a:r>
            <a:r>
              <a:rPr kumimoji="1" lang="en-US" altLang="zh-CN" sz="2400" dirty="0">
                <a:sym typeface="Symbol" pitchFamily="18" charset="2"/>
              </a:rPr>
              <a:t>b</a:t>
            </a:r>
            <a:r>
              <a:rPr kumimoji="1" lang="zh-CN" altLang="en-US" sz="2400" dirty="0">
                <a:sym typeface="Symbol" pitchFamily="18" charset="2"/>
              </a:rPr>
              <a:t>组成的串}</a:t>
            </a:r>
          </a:p>
          <a:p>
            <a:endParaRPr lang="zh-CN" altLang="en-US" sz="2400" dirty="0"/>
          </a:p>
        </p:txBody>
      </p:sp>
      <p:sp>
        <p:nvSpPr>
          <p:cNvPr id="5" name="灯片编号占位符 4"/>
          <p:cNvSpPr>
            <a:spLocks noGrp="1"/>
          </p:cNvSpPr>
          <p:nvPr>
            <p:ph type="sldNum" sz="quarter" idx="12"/>
          </p:nvPr>
        </p:nvSpPr>
        <p:spPr/>
        <p:txBody>
          <a:bodyPr/>
          <a:lstStyle/>
          <a:p>
            <a:fld id="{DABC9CAF-4ADE-4734-B182-A9CE9CDFE065}" type="slidenum">
              <a:rPr lang="zh-CN" altLang="en-US" smtClean="0"/>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859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5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85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85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8599">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8599">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8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p:bldP spid="238599" grpId="0" build="p"/>
      <p:bldP spid="238601" grpId="0"/>
    </p:bldLst>
  </p:timing>
</p:sld>
</file>

<file path=ppt/theme/theme1.xml><?xml version="1.0" encoding="utf-8"?>
<a:theme xmlns:a="http://schemas.openxmlformats.org/drawingml/2006/main" name="编译原理模板">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编译原理模板</Template>
  <TotalTime>3644</TotalTime>
  <Words>5931</Words>
  <Application>Microsoft Macintosh PowerPoint</Application>
  <PresentationFormat>宽屏</PresentationFormat>
  <Paragraphs>806</Paragraphs>
  <Slides>75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93" baseType="lpstr">
      <vt:lpstr>STXinwei</vt:lpstr>
      <vt:lpstr>STXinwei</vt:lpstr>
      <vt:lpstr>华文行楷</vt:lpstr>
      <vt:lpstr>宋体</vt:lpstr>
      <vt:lpstr>Letter Gothic</vt:lpstr>
      <vt:lpstr>Arial</vt:lpstr>
      <vt:lpstr>Calibri</vt:lpstr>
      <vt:lpstr>Courier</vt:lpstr>
      <vt:lpstr>Monotype Sorts</vt:lpstr>
      <vt:lpstr>Symbol</vt:lpstr>
      <vt:lpstr>Tahoma</vt:lpstr>
      <vt:lpstr>Times New Roman</vt:lpstr>
      <vt:lpstr>Wingdings</vt:lpstr>
      <vt:lpstr>编译原理模板</vt:lpstr>
      <vt:lpstr>Clip</vt:lpstr>
      <vt:lpstr>工作表</vt:lpstr>
      <vt:lpstr>文档</vt:lpstr>
      <vt:lpstr>VISIO</vt:lpstr>
      <vt:lpstr> </vt:lpstr>
      <vt:lpstr>词法分析程序</vt:lpstr>
      <vt:lpstr> 词法分析程序和语法分析程序的关系</vt:lpstr>
      <vt:lpstr>PowerPoint 演示文稿</vt:lpstr>
      <vt:lpstr>词法分析程序的任务</vt:lpstr>
      <vt:lpstr> </vt:lpstr>
      <vt:lpstr>求符号表上正规式和正规集</vt:lpstr>
      <vt:lpstr>令={a，b}， 则上的正规式有：</vt:lpstr>
      <vt:lpstr>令={a，b}， 则上的正规式和相应的正规集如下：</vt:lpstr>
      <vt:lpstr> </vt:lpstr>
      <vt:lpstr> </vt:lpstr>
      <vt:lpstr>有穷自动机</vt:lpstr>
      <vt:lpstr>有穷自动机-讨论</vt:lpstr>
      <vt:lpstr>确定的有穷自动机DFA</vt:lpstr>
      <vt:lpstr>DFA定义</vt:lpstr>
      <vt:lpstr>一个DFA 的例子：</vt:lpstr>
      <vt:lpstr> DFA 的状态图表示</vt:lpstr>
      <vt:lpstr>DFA 的状态矩阵表示</vt:lpstr>
      <vt:lpstr>∑*上的符号串t被DFA M接受</vt:lpstr>
      <vt:lpstr> </vt:lpstr>
      <vt:lpstr>DFA的行为用程序来模拟</vt:lpstr>
      <vt:lpstr>DFA                         å = {digit,not digit} </vt:lpstr>
      <vt:lpstr>不确定的有穷自动机NFA</vt:lpstr>
      <vt:lpstr>例子 </vt:lpstr>
      <vt:lpstr> </vt:lpstr>
      <vt:lpstr>矩阵表示</vt:lpstr>
      <vt:lpstr>具有转移的不确定的有穷自动机</vt:lpstr>
      <vt:lpstr>有如下定理: </vt:lpstr>
      <vt:lpstr>类似DFA, 对NFA M=K，，f，S，Z也有如下定义</vt:lpstr>
      <vt:lpstr>   ∑*上的符号串t被NFA M接受也可以这样理解:</vt:lpstr>
      <vt:lpstr>例：(0|1)*(000|111)(0|1)*</vt:lpstr>
      <vt:lpstr>PowerPoint 演示文稿</vt:lpstr>
      <vt:lpstr> </vt:lpstr>
      <vt:lpstr>确定有限自动机和不确定有限自动机</vt:lpstr>
      <vt:lpstr>  NFA确定化算法</vt:lpstr>
      <vt:lpstr>PowerPoint 演示文稿</vt:lpstr>
      <vt:lpstr> 定义对状态集合I的几个有关运算</vt:lpstr>
      <vt:lpstr>状态集合I的有关运算的例子</vt:lpstr>
      <vt:lpstr>PowerPoint 演示文稿</vt:lpstr>
      <vt:lpstr>PowerPoint 演示文稿</vt:lpstr>
      <vt:lpstr>  NFA的确定化 </vt:lpstr>
      <vt:lpstr>PowerPoint 演示文稿</vt:lpstr>
      <vt:lpstr>  等价的DFA</vt:lpstr>
      <vt:lpstr>确定有穷自动机的化简</vt:lpstr>
      <vt:lpstr> DFA的最小化就是寻求最小状态DFA</vt:lpstr>
      <vt:lpstr>  C和D同是终态,C读入a到达C，D读入a到达F, C和F同是终态, C和F读入a都到达C,读入b都到达E。同理，C和D对于输入b，得到类似结论，因此，C和D等价</vt:lpstr>
      <vt:lpstr>最小状态DFA</vt:lpstr>
      <vt:lpstr>“分割法”</vt:lpstr>
      <vt:lpstr> DFA的最小化算法</vt:lpstr>
      <vt:lpstr>PowerPoint 演示文稿</vt:lpstr>
      <vt:lpstr>过程PP :  构造∏new</vt:lpstr>
      <vt:lpstr>  DFA的最小化—例子</vt:lpstr>
      <vt:lpstr>  DFA的最小化—例子</vt:lpstr>
      <vt:lpstr>  DFA的最小化—例子</vt:lpstr>
      <vt:lpstr>  DFA的最小化—例子</vt:lpstr>
      <vt:lpstr> </vt:lpstr>
      <vt:lpstr>词法分析程序的自动构造</vt:lpstr>
      <vt:lpstr>PowerPoint 演示文稿</vt:lpstr>
      <vt:lpstr>PowerPoint 演示文稿</vt:lpstr>
      <vt:lpstr>PowerPoint 演示文稿</vt:lpstr>
      <vt:lpstr>对于正规式R=  ，构造的NFA</vt:lpstr>
      <vt:lpstr>对于正规式R=  ，构造的NFA</vt:lpstr>
      <vt:lpstr>对于正规式R=a  ,构造的NFA</vt:lpstr>
      <vt:lpstr>对于正规式r, r= R1|R2构造的NFA</vt:lpstr>
      <vt:lpstr>对于正规式r, r= R1|R2构造的NFA</vt:lpstr>
      <vt:lpstr>对于正规式r, r=R1 R2构造的NFA</vt:lpstr>
      <vt:lpstr>对于正规式r, r=R1 R2构造的NFA</vt:lpstr>
      <vt:lpstr>对于正规式r, r=R1*构造的NFA</vt:lpstr>
      <vt:lpstr>对于正规式r, r=R1*构造的NFA</vt:lpstr>
      <vt:lpstr>PowerPoint 演示文稿</vt:lpstr>
      <vt:lpstr>PowerPoint 演示文稿</vt:lpstr>
      <vt:lpstr>词法分析程序的自动构造工具</vt:lpstr>
      <vt:lpstr>词法分析程序的自动构造工具</vt:lpstr>
      <vt:lpstr>词法分析程序的自动构造工具</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词法分析及其自动构造</dc:title>
  <dc:creator>apple</dc:creator>
  <cp:lastModifiedBy>Minghong Liao</cp:lastModifiedBy>
  <cp:revision>127</cp:revision>
  <dcterms:created xsi:type="dcterms:W3CDTF">2018-09-29T07:50:58Z</dcterms:created>
  <dcterms:modified xsi:type="dcterms:W3CDTF">2025-01-07T03:33:27Z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