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1"/>
  </p:sldMasterIdLst>
  <p:notesMasterIdLst>
    <p:notesMasterId r:id="rId51"/>
  </p:notesMasterIdLst>
  <p:handoutMasterIdLst>
    <p:handoutMasterId r:id="rId5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306" r:id="rId18"/>
    <p:sldId id="275" r:id="rId19"/>
    <p:sldId id="276" r:id="rId20"/>
    <p:sldId id="277" r:id="rId21"/>
    <p:sldId id="319" r:id="rId22"/>
    <p:sldId id="278" r:id="rId23"/>
    <p:sldId id="279" r:id="rId24"/>
    <p:sldId id="280" r:id="rId25"/>
    <p:sldId id="281" r:id="rId26"/>
    <p:sldId id="282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296" r:id="rId39"/>
    <p:sldId id="297" r:id="rId40"/>
    <p:sldId id="318" r:id="rId41"/>
    <p:sldId id="298" r:id="rId42"/>
    <p:sldId id="299" r:id="rId43"/>
    <p:sldId id="300" r:id="rId44"/>
    <p:sldId id="301" r:id="rId45"/>
    <p:sldId id="302" r:id="rId46"/>
    <p:sldId id="305" r:id="rId47"/>
    <p:sldId id="303" r:id="rId48"/>
    <p:sldId id="304" r:id="rId49"/>
    <p:sldId id="320" r:id="rId5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17" autoAdjust="0"/>
    <p:restoredTop sz="96281" autoAdjust="0"/>
  </p:normalViewPr>
  <p:slideViewPr>
    <p:cSldViewPr>
      <p:cViewPr varScale="1">
        <p:scale>
          <a:sx n="101" d="100"/>
          <a:sy n="101" d="100"/>
        </p:scale>
        <p:origin x="232" y="53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zh-CN" altLang="en-US"/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58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58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D2B6D5-1A9C-45CA-9412-4F853304D1D3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1571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A7B5E-9F62-4998-B2C7-47704BA6EA14}" type="datetimeFigureOut">
              <a:rPr lang="zh-CN" altLang="en-US" smtClean="0"/>
              <a:pPr/>
              <a:t>2025/1/8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EBE55-50F1-4DB0-8777-77CF8A7B57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7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449AAB3-B8E0-4A68-86DF-482D35C35DE9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举例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0" name="Rectangle 10"/>
          <p:cNvSpPr>
            <a:spLocks noChangeArrowheads="1"/>
          </p:cNvSpPr>
          <p:nvPr/>
        </p:nvSpPr>
        <p:spPr bwMode="auto">
          <a:xfrm>
            <a:off x="846667" y="2438401"/>
            <a:ext cx="42333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1" name="Rectangle 11"/>
          <p:cNvSpPr>
            <a:spLocks noChangeArrowheads="1"/>
          </p:cNvSpPr>
          <p:nvPr/>
        </p:nvSpPr>
        <p:spPr bwMode="auto">
          <a:xfrm flipV="1">
            <a:off x="421217" y="3260726"/>
            <a:ext cx="11590867" cy="55563"/>
          </a:xfrm>
          <a:prstGeom prst="rect">
            <a:avLst/>
          </a:prstGeom>
          <a:gradFill rotWithShape="0"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华文新魏" pitchFamily="2" charset="-122"/>
                <a:ea typeface="华文新魏" pitchFamily="2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559C402-7782-4CC8-8EBF-7FFAFA3DFDC7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524D4B-3D1F-4667-A51A-27A35EAFCFA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D541FE-514C-4B71-BDFD-948D83E3054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1B483D-B48D-45EE-81A7-EB2ED591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A025D1-BAA5-4CF6-A581-2B23F0086B8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01BC3-747D-4AF5-B348-83381BA2D93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C9CAF-4ADE-4734-B182-A9CE9CDFE06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7D3CDB-01E2-472B-8E4F-8037B2A4943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D627F-63F0-4E74-AB85-034DFFA9FE7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EF2357-3B8B-4DF5-817B-3F484B1DC0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C7C73-C273-492C-8E76-4BA930876B1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3A0A9A-EDA7-4BD0-BC8D-875B6395F29D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>
            <a:gsLst>
              <a:gs pos="0">
                <a:srgbClr val="FBE4AE"/>
              </a:gs>
              <a:gs pos="13000">
                <a:srgbClr val="BD922A"/>
              </a:gs>
              <a:gs pos="21001">
                <a:srgbClr val="BD922A"/>
              </a:gs>
              <a:gs pos="63000">
                <a:srgbClr val="FBE4AE"/>
              </a:gs>
              <a:gs pos="67000">
                <a:srgbClr val="BD922A"/>
              </a:gs>
              <a:gs pos="69000">
                <a:srgbClr val="835E17"/>
              </a:gs>
              <a:gs pos="82001">
                <a:srgbClr val="A28949"/>
              </a:gs>
              <a:gs pos="100000">
                <a:srgbClr val="FAE3B7"/>
              </a:gs>
            </a:gsLst>
            <a:lin ang="5400000" scaled="0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kumimoji="1" lang="zh-CN" altLang="en-US" sz="2400">
              <a:ea typeface="宋体" pitchFamily="2" charset="-122"/>
            </a:endParaRPr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96102ECA-0035-40E8-8B3D-26BAE4DB28B9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华文新魏" pitchFamily="2" charset="-122"/>
          <a:ea typeface="华文新魏" pitchFamily="2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华文新魏" pitchFamily="2" charset="-122"/>
          <a:ea typeface="华文新魏" pitchFamily="2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华文新魏" pitchFamily="2" charset="-122"/>
          <a:ea typeface="华文新魏" pitchFamily="2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华文新魏" pitchFamily="2" charset="-122"/>
          <a:ea typeface="华文新魏" pitchFamily="2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华文新魏" pitchFamily="2" charset="-122"/>
          <a:ea typeface="华文新魏" pitchFamily="2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第九章 中间代码优化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l" eaLnBrk="1" hangingPunct="1"/>
            <a:r>
              <a:rPr lang="en-US" altLang="zh-CN" sz="3600" dirty="0"/>
              <a:t>9.1 </a:t>
            </a:r>
            <a:r>
              <a:rPr lang="zh-CN" altLang="en-US" sz="3600" dirty="0"/>
              <a:t>优化及其分类</a:t>
            </a:r>
            <a:endParaRPr lang="en-US" altLang="zh-CN" sz="3600" dirty="0"/>
          </a:p>
          <a:p>
            <a:pPr algn="l" eaLnBrk="1" hangingPunct="1"/>
            <a:r>
              <a:rPr lang="en-US" altLang="zh-CN" sz="3600" dirty="0"/>
              <a:t>9.2  </a:t>
            </a:r>
            <a:r>
              <a:rPr lang="zh-CN" altLang="en-US" sz="3600" dirty="0"/>
              <a:t>优化技术简介</a:t>
            </a:r>
          </a:p>
          <a:p>
            <a:pPr algn="l" eaLnBrk="1" hangingPunct="1"/>
            <a:r>
              <a:rPr lang="en-US" altLang="zh-CN" sz="3600" dirty="0"/>
              <a:t>9.3  </a:t>
            </a:r>
            <a:r>
              <a:rPr lang="zh-CN" altLang="en-US" sz="3600" dirty="0"/>
              <a:t>局部优化</a:t>
            </a:r>
            <a:endParaRPr lang="zh-CN" altLang="en-US" sz="3700" dirty="0">
              <a:solidFill>
                <a:srgbClr val="000000"/>
              </a:solidFill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9.2.5 </a:t>
            </a:r>
            <a:r>
              <a:rPr lang="zh-CN" altLang="en-US" dirty="0"/>
              <a:t>循环不变式外提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16832"/>
            <a:ext cx="7772400" cy="387436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有些表达式位于循环之内，但是该表达式的值不随着循环的重复执行而改变，该表达式被称为</a:t>
            </a:r>
            <a:r>
              <a:rPr lang="zh-CN" altLang="en-US" dirty="0">
                <a:solidFill>
                  <a:srgbClr val="FF0000"/>
                </a:solidFill>
              </a:rPr>
              <a:t>循环的不变表达式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如果按照前面讲的代码生成方案，每一次循环都将计算一次。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如果把这个表达式提取到循环外面，该计算就只被执行一次。从而可以获得更加好的效率。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循环不变式的例子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988840"/>
            <a:ext cx="8534400" cy="410716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计算半径为</a:t>
            </a:r>
            <a:r>
              <a:rPr lang="en-US" altLang="zh-CN" sz="2400" dirty="0"/>
              <a:t>r</a:t>
            </a:r>
            <a:r>
              <a:rPr lang="zh-CN" altLang="en-US" sz="2400" dirty="0"/>
              <a:t>的从</a:t>
            </a:r>
            <a:r>
              <a:rPr lang="en-US" altLang="zh-CN" sz="2400" dirty="0"/>
              <a:t>10</a:t>
            </a:r>
            <a:r>
              <a:rPr lang="zh-CN" altLang="en-US" sz="2400" dirty="0"/>
              <a:t>度到</a:t>
            </a:r>
            <a:r>
              <a:rPr lang="en-US" altLang="zh-CN" sz="2400" dirty="0"/>
              <a:t>360</a:t>
            </a:r>
            <a:r>
              <a:rPr lang="zh-CN" altLang="en-US" sz="2400" dirty="0"/>
              <a:t>度的扇形的面积：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for(n=1; n&lt;36;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{S:=10/360*pi*r*r*n;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(“Area is %f”, S); }</a:t>
            </a:r>
          </a:p>
          <a:p>
            <a:pPr eaLnBrk="1" hangingPunct="1"/>
            <a:r>
              <a:rPr lang="zh-CN" altLang="en-US" sz="2400" dirty="0"/>
              <a:t>显然，表达式</a:t>
            </a:r>
            <a:r>
              <a:rPr lang="en-US" altLang="en-US" sz="2400" dirty="0"/>
              <a:t>10/360*</a:t>
            </a:r>
            <a:r>
              <a:rPr lang="en-US" altLang="zh-CN" sz="2400" dirty="0"/>
              <a:t>pi*r*r</a:t>
            </a:r>
            <a:r>
              <a:rPr lang="zh-CN" altLang="en-US" sz="2400" dirty="0"/>
              <a:t>中的各个量在循环过程中不改变。可以修改程序如下：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C= 10/360*pi*r*r; 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for(n=1; n&lt;36;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{S:=C*n;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(“Area is %f”, S); }</a:t>
            </a:r>
          </a:p>
          <a:p>
            <a:pPr eaLnBrk="1" hangingPunct="1"/>
            <a:r>
              <a:rPr lang="zh-CN" altLang="en-US" sz="2400" dirty="0"/>
              <a:t>修改后的程序中，</a:t>
            </a:r>
            <a:r>
              <a:rPr lang="en-US" altLang="zh-CN" sz="2400" dirty="0"/>
              <a:t>C</a:t>
            </a:r>
            <a:r>
              <a:rPr lang="zh-CN" altLang="en-US" sz="2400" dirty="0"/>
              <a:t>的值只需要被计算一次，而原来的程序需要计算</a:t>
            </a:r>
            <a:r>
              <a:rPr lang="en-US" altLang="zh-CN" sz="2400" dirty="0"/>
              <a:t>36</a:t>
            </a:r>
            <a:r>
              <a:rPr lang="zh-CN" altLang="en-US" sz="2400" dirty="0"/>
              <a:t>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四元式的循环不变式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2279576" y="1981200"/>
            <a:ext cx="8083624" cy="42624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(1)=  1	             n	            (2)&gt;	n	36	(21)</a:t>
            </a:r>
          </a:p>
          <a:p>
            <a:pPr marL="0" indent="0">
              <a:buNone/>
            </a:pPr>
            <a:r>
              <a:rPr lang="en-US" altLang="zh-CN" sz="2400" dirty="0"/>
              <a:t>(3)GOF		(4)		</a:t>
            </a:r>
            <a:r>
              <a:rPr lang="en-US" altLang="zh-CN" sz="2400" b="1" dirty="0">
                <a:solidFill>
                  <a:srgbClr val="FF3300"/>
                </a:solidFill>
              </a:rPr>
              <a:t>(4)</a:t>
            </a:r>
            <a:r>
              <a:rPr lang="en-US" altLang="zh-CN" sz="2400" b="1" i="1" dirty="0">
                <a:solidFill>
                  <a:srgbClr val="FF3300"/>
                </a:solidFill>
              </a:rPr>
              <a:t>/	10	360	t1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3300"/>
                </a:solidFill>
              </a:rPr>
              <a:t>(5)*	  t1	pi	t2		(6)*	t2	r	t3</a:t>
            </a:r>
          </a:p>
          <a:p>
            <a:pPr marL="0" indent="0">
              <a:buNone/>
            </a:pPr>
            <a:r>
              <a:rPr lang="en-US" altLang="zh-CN" sz="2400" b="1" i="1" dirty="0">
                <a:solidFill>
                  <a:srgbClr val="FF3300"/>
                </a:solidFill>
              </a:rPr>
              <a:t>(7)*	  t3	r	t4</a:t>
            </a:r>
            <a:r>
              <a:rPr lang="en-US" altLang="zh-CN" sz="2400" dirty="0"/>
              <a:t>		(8)*	t4	n	t5</a:t>
            </a:r>
          </a:p>
          <a:p>
            <a:pPr marL="0" indent="0">
              <a:buNone/>
            </a:pPr>
            <a:r>
              <a:rPr lang="en-US" altLang="zh-CN" sz="2400" dirty="0"/>
              <a:t>(9)=t5		S		…	…</a:t>
            </a:r>
            <a:r>
              <a:rPr lang="zh-CN" altLang="en-US" sz="2400" dirty="0"/>
              <a:t>（输出语句略）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(18)+  n	1	t9		(19)=	t9		n</a:t>
            </a:r>
          </a:p>
          <a:p>
            <a:pPr marL="0" indent="0">
              <a:buNone/>
            </a:pPr>
            <a:r>
              <a:rPr lang="en-US" altLang="zh-CN" sz="2400" dirty="0"/>
              <a:t>(20)GO	(2)			(21)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其中，四元式</a:t>
            </a:r>
            <a:r>
              <a:rPr lang="en-US" altLang="zh-CN" sz="2400" dirty="0"/>
              <a:t>4,5,6,7</a:t>
            </a:r>
            <a:r>
              <a:rPr lang="zh-CN" altLang="en-US" sz="2400" dirty="0"/>
              <a:t>是循环不变四元式，可以提到第一条语句之上。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12</a:t>
            </a:fld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循环不变四元式的相对性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2351584" y="2060848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对于多重嵌套的循环，循环不变四元式是相对于某个循环而言的。可能对于更加外层的循环，它就不是循环不变式。</a:t>
            </a:r>
          </a:p>
          <a:p>
            <a:pPr eaLnBrk="1" hangingPunct="1"/>
            <a:r>
              <a:rPr lang="zh-CN" altLang="en-US" sz="2400" dirty="0"/>
              <a:t>例子：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 = 1;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&lt;10;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for(n=1; n&lt;360/(5*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); n++)</a:t>
            </a:r>
          </a:p>
          <a:p>
            <a:pPr lvl="1" eaLnBrk="1" hangingPunct="1">
              <a:buFontTx/>
              <a:buNone/>
            </a:pPr>
            <a:r>
              <a:rPr lang="en-US" altLang="zh-CN" sz="2400" dirty="0"/>
              <a:t>	{S:=(5*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)/360*pi*r*r*n;...}</a:t>
            </a:r>
          </a:p>
          <a:p>
            <a:pPr eaLnBrk="1" hangingPunct="1"/>
            <a:r>
              <a:rPr lang="zh-CN" altLang="en-US" sz="2400" dirty="0"/>
              <a:t>表达式</a:t>
            </a:r>
            <a:r>
              <a:rPr lang="en-US" altLang="zh-CN" sz="2400" dirty="0"/>
              <a:t>(5*</a:t>
            </a:r>
            <a:r>
              <a:rPr lang="en-US" altLang="zh-CN" sz="2400" dirty="0" err="1"/>
              <a:t>i</a:t>
            </a:r>
            <a:r>
              <a:rPr lang="en-US" altLang="zh-CN" sz="2400" dirty="0"/>
              <a:t>)/360*pi*r*r</a:t>
            </a:r>
            <a:r>
              <a:rPr lang="zh-CN" altLang="en-US" sz="2400" dirty="0"/>
              <a:t>对于</a:t>
            </a:r>
            <a:r>
              <a:rPr lang="en-US" altLang="zh-CN" sz="2400" dirty="0"/>
              <a:t>n</a:t>
            </a:r>
            <a:r>
              <a:rPr lang="zh-CN" altLang="en-US" sz="2400" dirty="0"/>
              <a:t>的循环（内层循环）是不变表达式，但是对于外层循环，它们不是循环不变表达式。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9.2.6 </a:t>
            </a:r>
            <a:r>
              <a:rPr lang="zh-CN" altLang="en-US" dirty="0"/>
              <a:t>归纳变量的删除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在循环中，如果变量</a:t>
            </a:r>
            <a:r>
              <a:rPr lang="en-US" altLang="zh-CN"/>
              <a:t>i</a:t>
            </a:r>
            <a:r>
              <a:rPr lang="zh-CN" altLang="en-US"/>
              <a:t>的值随着循环的每次重复都固定地增加或者减少某个常量，则称</a:t>
            </a:r>
            <a:r>
              <a:rPr lang="en-US" altLang="zh-CN"/>
              <a:t>i</a:t>
            </a:r>
            <a:r>
              <a:rPr lang="zh-CN" altLang="en-US"/>
              <a:t>为循环的归纳变量。</a:t>
            </a:r>
          </a:p>
          <a:p>
            <a:pPr eaLnBrk="1" hangingPunct="1"/>
            <a:r>
              <a:rPr lang="zh-CN" altLang="en-US"/>
              <a:t>如果在一个循环中有多个归纳变量，归纳变量的个数往往可以减少，甚至减少到</a:t>
            </a:r>
            <a:r>
              <a:rPr lang="en-US" altLang="zh-CN"/>
              <a:t>1</a:t>
            </a:r>
            <a:r>
              <a:rPr lang="zh-CN" altLang="en-US"/>
              <a:t>个。减少归纳变量的优化称为归纳变量的删除。</a:t>
            </a:r>
          </a:p>
          <a:p>
            <a:pPr eaLnBrk="1" hangingPunct="1"/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归纳变量的删除（例子）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676400"/>
            <a:ext cx="7772400" cy="4419600"/>
          </a:xfrm>
        </p:spPr>
        <p:txBody>
          <a:bodyPr/>
          <a:lstStyle/>
          <a:p>
            <a:pPr eaLnBrk="1" hangingPunct="1"/>
            <a:r>
              <a:rPr lang="zh-CN" altLang="en-US" sz="2800"/>
              <a:t>例子：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p</a:t>
            </a:r>
            <a:r>
              <a:rPr lang="en-US" altLang="zh-CN" sz="2800"/>
              <a:t>=0;</a:t>
            </a:r>
          </a:p>
          <a:p>
            <a:pPr eaLnBrk="1" hangingPunct="1">
              <a:buFontTx/>
              <a:buNone/>
            </a:pPr>
            <a:r>
              <a:rPr lang="en-US" altLang="zh-CN" sz="2800"/>
              <a:t>	for(i = 1; i&lt;= 20; i++)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	p= p+A[i]*B[i];</a:t>
            </a:r>
          </a:p>
          <a:p>
            <a:pPr eaLnBrk="1" hangingPunct="1"/>
            <a:r>
              <a:rPr lang="en-US" altLang="zh-CN" sz="2800"/>
              <a:t>i</a:t>
            </a:r>
            <a:r>
              <a:rPr lang="zh-CN" altLang="en-US" sz="2800"/>
              <a:t>作为计数器。每次重复，</a:t>
            </a:r>
            <a:r>
              <a:rPr lang="en-US" altLang="zh-CN" sz="2800"/>
              <a:t>i</a:t>
            </a:r>
            <a:r>
              <a:rPr lang="zh-CN" altLang="en-US" sz="2800"/>
              <a:t>的值增加</a:t>
            </a:r>
            <a:r>
              <a:rPr lang="en-US" altLang="zh-CN" sz="2800"/>
              <a:t>1</a:t>
            </a:r>
            <a:r>
              <a:rPr lang="zh-CN" altLang="en-US" sz="2800"/>
              <a:t>，而</a:t>
            </a:r>
            <a:r>
              <a:rPr lang="en-US" altLang="zh-CN" sz="2800"/>
              <a:t>A[i], B[i]</a:t>
            </a:r>
            <a:r>
              <a:rPr lang="zh-CN" altLang="en-US" sz="2800"/>
              <a:t>对应的地址</a:t>
            </a:r>
            <a:r>
              <a:rPr lang="en-US" altLang="zh-CN" sz="2800"/>
              <a:t>t1, t3</a:t>
            </a:r>
            <a:r>
              <a:rPr lang="zh-CN" altLang="en-US" sz="2800"/>
              <a:t>增加</a:t>
            </a:r>
            <a:r>
              <a:rPr lang="en-US" altLang="zh-CN" sz="2800"/>
              <a:t>4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我们可以删除</a:t>
            </a:r>
            <a:r>
              <a:rPr lang="en-US" altLang="zh-CN" sz="2800"/>
              <a:t>i</a:t>
            </a:r>
            <a:r>
              <a:rPr lang="zh-CN" altLang="en-US" sz="2800"/>
              <a:t>，而使用</a:t>
            </a:r>
            <a:r>
              <a:rPr lang="en-US" altLang="zh-CN" sz="2800"/>
              <a:t>t1</a:t>
            </a:r>
            <a:r>
              <a:rPr lang="zh-CN" altLang="en-US" sz="2800"/>
              <a:t>或者</a:t>
            </a:r>
            <a:r>
              <a:rPr lang="en-US" altLang="zh-CN" sz="2800"/>
              <a:t>t3</a:t>
            </a:r>
            <a:r>
              <a:rPr lang="zh-CN" altLang="en-US" sz="2800"/>
              <a:t>进行循环结束条件的测试。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>
            <a:spLocks noChangeArrowheads="1"/>
          </p:cNvSpPr>
          <p:nvPr/>
        </p:nvSpPr>
        <p:spPr bwMode="auto">
          <a:xfrm>
            <a:off x="1989584" y="1316360"/>
            <a:ext cx="35814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/>
              <a:t>(1)  p = 0</a:t>
            </a:r>
          </a:p>
          <a:p>
            <a:pPr eaLnBrk="1" hangingPunct="1"/>
            <a:r>
              <a:rPr lang="en-US" altLang="zh-CN" dirty="0"/>
              <a:t>(2)  </a:t>
            </a:r>
            <a:r>
              <a:rPr lang="en-US" altLang="zh-CN" dirty="0" err="1"/>
              <a:t>i</a:t>
            </a:r>
            <a:r>
              <a:rPr lang="en-US" altLang="zh-CN" dirty="0"/>
              <a:t>  = 1</a:t>
            </a:r>
          </a:p>
          <a:p>
            <a:pPr eaLnBrk="1" hangingPunct="1"/>
            <a:r>
              <a:rPr lang="en-US" altLang="zh-CN" dirty="0"/>
              <a:t>(3)  a  =  </a:t>
            </a:r>
            <a:r>
              <a:rPr lang="en-US" altLang="zh-CN" dirty="0" err="1"/>
              <a:t>addr</a:t>
            </a:r>
            <a:r>
              <a:rPr lang="en-US" altLang="zh-CN" dirty="0"/>
              <a:t>(A) - 4</a:t>
            </a:r>
          </a:p>
          <a:p>
            <a:pPr eaLnBrk="1" hangingPunct="1"/>
            <a:r>
              <a:rPr lang="en-US" altLang="zh-CN" dirty="0"/>
              <a:t>(4)  b  =  </a:t>
            </a:r>
            <a:r>
              <a:rPr lang="en-US" altLang="zh-CN" dirty="0" err="1"/>
              <a:t>addr</a:t>
            </a:r>
            <a:r>
              <a:rPr lang="en-US" altLang="zh-CN" dirty="0"/>
              <a:t>(B) - 4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1989584" y="3221360"/>
            <a:ext cx="3581400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/>
              <a:t>(5)  t1  =  4 * i</a:t>
            </a:r>
          </a:p>
          <a:p>
            <a:pPr marL="457200" indent="-457200"/>
            <a:r>
              <a:rPr lang="en-US" altLang="zh-CN"/>
              <a:t>(6)  t2  =  a[t1] </a:t>
            </a:r>
          </a:p>
          <a:p>
            <a:pPr marL="457200" indent="-457200"/>
            <a:r>
              <a:rPr lang="en-US" altLang="zh-CN"/>
              <a:t>(7)  t3  =  4 * i </a:t>
            </a:r>
          </a:p>
          <a:p>
            <a:pPr marL="457200" indent="-457200"/>
            <a:r>
              <a:rPr lang="en-US" altLang="zh-CN"/>
              <a:t>(8)  t4  =  b[t3] </a:t>
            </a:r>
          </a:p>
          <a:p>
            <a:pPr marL="457200" indent="-457200">
              <a:buFontTx/>
              <a:buAutoNum type="arabicParenBoth" startAt="9"/>
            </a:pPr>
            <a:r>
              <a:rPr lang="en-US" altLang="zh-CN"/>
              <a:t>t5  =  t2 *	t4</a:t>
            </a:r>
          </a:p>
          <a:p>
            <a:pPr marL="457200" indent="-457200">
              <a:buFontTx/>
              <a:buAutoNum type="arabicParenBoth" startAt="9"/>
            </a:pPr>
            <a:r>
              <a:rPr lang="en-US" altLang="zh-CN"/>
              <a:t>p  =  p +	t5</a:t>
            </a:r>
          </a:p>
          <a:p>
            <a:pPr marL="457200" indent="-457200"/>
            <a:r>
              <a:rPr lang="en-US" altLang="zh-CN"/>
              <a:t>(11) i  =  i  +	1	</a:t>
            </a:r>
          </a:p>
          <a:p>
            <a:pPr marL="457200" indent="-457200"/>
            <a:r>
              <a:rPr lang="en-US" altLang="zh-CN"/>
              <a:t>(12)if  i &lt;= 20	goto (5)</a:t>
            </a:r>
          </a:p>
        </p:txBody>
      </p:sp>
      <p:sp>
        <p:nvSpPr>
          <p:cNvPr id="17412" name="Line 6"/>
          <p:cNvSpPr>
            <a:spLocks noChangeShapeType="1"/>
          </p:cNvSpPr>
          <p:nvPr/>
        </p:nvSpPr>
        <p:spPr bwMode="auto">
          <a:xfrm>
            <a:off x="3665984" y="2916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Freeform 7"/>
          <p:cNvSpPr>
            <a:spLocks/>
          </p:cNvSpPr>
          <p:nvPr/>
        </p:nvSpPr>
        <p:spPr bwMode="auto">
          <a:xfrm>
            <a:off x="1760984" y="3068960"/>
            <a:ext cx="1219200" cy="3276600"/>
          </a:xfrm>
          <a:custGeom>
            <a:avLst/>
            <a:gdLst>
              <a:gd name="T0" fmla="*/ 1088707500 w 768"/>
              <a:gd name="T1" fmla="*/ 2147483647 h 2544"/>
              <a:gd name="T2" fmla="*/ 1088707500 w 768"/>
              <a:gd name="T3" fmla="*/ 2147483647 h 2544"/>
              <a:gd name="T4" fmla="*/ 0 w 768"/>
              <a:gd name="T5" fmla="*/ 2147483647 h 2544"/>
              <a:gd name="T6" fmla="*/ 0 w 768"/>
              <a:gd name="T7" fmla="*/ 0 h 2544"/>
              <a:gd name="T8" fmla="*/ 1935480000 w 768"/>
              <a:gd name="T9" fmla="*/ 0 h 2544"/>
              <a:gd name="T10" fmla="*/ 1935480000 w 768"/>
              <a:gd name="T11" fmla="*/ 159251261 h 254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768" h="2544">
                <a:moveTo>
                  <a:pt x="432" y="2448"/>
                </a:moveTo>
                <a:lnTo>
                  <a:pt x="432" y="2544"/>
                </a:lnTo>
                <a:lnTo>
                  <a:pt x="0" y="2544"/>
                </a:lnTo>
                <a:lnTo>
                  <a:pt x="0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6180584" y="1316360"/>
            <a:ext cx="3581400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/>
              <a:t>(1)  p  = 0</a:t>
            </a:r>
          </a:p>
          <a:p>
            <a:pPr eaLnBrk="1" hangingPunct="1"/>
            <a:r>
              <a:rPr lang="en-US" altLang="zh-CN"/>
              <a:t>(2)  t1 = 4</a:t>
            </a:r>
          </a:p>
          <a:p>
            <a:pPr eaLnBrk="1" hangingPunct="1"/>
            <a:r>
              <a:rPr lang="en-US" altLang="zh-CN"/>
              <a:t>(3)  a  =  addr(A) - 4</a:t>
            </a:r>
          </a:p>
          <a:p>
            <a:pPr eaLnBrk="1" hangingPunct="1"/>
            <a:r>
              <a:rPr lang="en-US" altLang="zh-CN"/>
              <a:t>(4)  b  =  addr(B) - 4</a:t>
            </a:r>
          </a:p>
        </p:txBody>
      </p:sp>
      <p:sp>
        <p:nvSpPr>
          <p:cNvPr id="17415" name="Text Box 9"/>
          <p:cNvSpPr txBox="1">
            <a:spLocks noChangeArrowheads="1"/>
          </p:cNvSpPr>
          <p:nvPr/>
        </p:nvSpPr>
        <p:spPr bwMode="auto">
          <a:xfrm>
            <a:off x="6180584" y="3221360"/>
            <a:ext cx="3581400" cy="1754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altLang="zh-CN" dirty="0"/>
              <a:t>(5)  t2  =  a[t1] </a:t>
            </a:r>
          </a:p>
          <a:p>
            <a:pPr marL="457200" indent="-457200"/>
            <a:r>
              <a:rPr lang="en-US" altLang="zh-CN" dirty="0"/>
              <a:t>(6)  t4  =  b[t1] </a:t>
            </a:r>
          </a:p>
          <a:p>
            <a:pPr marL="457200" indent="-457200"/>
            <a:r>
              <a:rPr lang="en-US" altLang="zh-CN" dirty="0"/>
              <a:t>(7)  t5  =  t2 *	t4</a:t>
            </a:r>
          </a:p>
          <a:p>
            <a:pPr marL="457200" indent="-457200">
              <a:buFontTx/>
              <a:buAutoNum type="arabicParenBoth" startAt="8"/>
            </a:pPr>
            <a:r>
              <a:rPr lang="en-US" altLang="zh-CN" dirty="0"/>
              <a:t> p  =  p  +  t5</a:t>
            </a:r>
          </a:p>
          <a:p>
            <a:pPr marL="457200" indent="-457200"/>
            <a:r>
              <a:rPr lang="en-US" altLang="zh-CN" dirty="0"/>
              <a:t>(9)  t1 =  t1 +  4</a:t>
            </a:r>
          </a:p>
          <a:p>
            <a:pPr marL="457200" indent="-457200"/>
            <a:r>
              <a:rPr lang="en-US" altLang="zh-CN" dirty="0"/>
              <a:t>(12)if  t1 &lt;= 80 </a:t>
            </a:r>
            <a:r>
              <a:rPr lang="en-US" altLang="zh-CN" dirty="0" err="1"/>
              <a:t>goto</a:t>
            </a:r>
            <a:r>
              <a:rPr lang="en-US" altLang="zh-CN" dirty="0"/>
              <a:t> (5)</a:t>
            </a:r>
          </a:p>
        </p:txBody>
      </p:sp>
      <p:sp>
        <p:nvSpPr>
          <p:cNvPr id="17416" name="Line 10"/>
          <p:cNvSpPr>
            <a:spLocks noChangeShapeType="1"/>
          </p:cNvSpPr>
          <p:nvPr/>
        </p:nvSpPr>
        <p:spPr bwMode="auto">
          <a:xfrm>
            <a:off x="8009384" y="291656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7" name="Freeform 11"/>
          <p:cNvSpPr>
            <a:spLocks/>
          </p:cNvSpPr>
          <p:nvPr/>
        </p:nvSpPr>
        <p:spPr bwMode="auto">
          <a:xfrm>
            <a:off x="5951984" y="3068960"/>
            <a:ext cx="1828800" cy="2667000"/>
          </a:xfrm>
          <a:custGeom>
            <a:avLst/>
            <a:gdLst>
              <a:gd name="T0" fmla="*/ 2147483647 w 1152"/>
              <a:gd name="T1" fmla="*/ 2147483647 h 1920"/>
              <a:gd name="T2" fmla="*/ 2147483647 w 1152"/>
              <a:gd name="T3" fmla="*/ 2147483647 h 1920"/>
              <a:gd name="T4" fmla="*/ 0 w 1152"/>
              <a:gd name="T5" fmla="*/ 2147483647 h 1920"/>
              <a:gd name="T6" fmla="*/ 0 w 1152"/>
              <a:gd name="T7" fmla="*/ 0 h 1920"/>
              <a:gd name="T8" fmla="*/ 2056447500 w 1152"/>
              <a:gd name="T9" fmla="*/ 0 h 1920"/>
              <a:gd name="T10" fmla="*/ 2056447500 w 1152"/>
              <a:gd name="T11" fmla="*/ 185231484 h 192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152" h="1920">
                <a:moveTo>
                  <a:pt x="1152" y="1776"/>
                </a:moveTo>
                <a:lnTo>
                  <a:pt x="1152" y="1920"/>
                </a:lnTo>
                <a:lnTo>
                  <a:pt x="0" y="1920"/>
                </a:lnTo>
                <a:lnTo>
                  <a:pt x="0" y="0"/>
                </a:lnTo>
                <a:lnTo>
                  <a:pt x="816" y="0"/>
                </a:lnTo>
                <a:lnTo>
                  <a:pt x="816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8" name="Rectangle 12"/>
          <p:cNvSpPr>
            <a:spLocks noChangeArrowheads="1"/>
          </p:cNvSpPr>
          <p:nvPr/>
        </p:nvSpPr>
        <p:spPr bwMode="auto">
          <a:xfrm>
            <a:off x="1913384" y="630561"/>
            <a:ext cx="8153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en-US" sz="2800" dirty="0"/>
              <a:t>p</a:t>
            </a:r>
            <a:r>
              <a:rPr lang="en-US" altLang="zh-CN" sz="2800" dirty="0"/>
              <a:t>=0;	for(</a:t>
            </a:r>
            <a:r>
              <a:rPr lang="en-US" altLang="zh-CN" sz="2800" dirty="0" err="1"/>
              <a:t>i</a:t>
            </a:r>
            <a:r>
              <a:rPr lang="en-US" altLang="zh-CN" sz="2800" dirty="0"/>
              <a:t> = 1;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&lt;= 20;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++)  p= </a:t>
            </a:r>
            <a:r>
              <a:rPr lang="en-US" altLang="zh-CN" sz="2800" dirty="0" err="1"/>
              <a:t>p+A</a:t>
            </a:r>
            <a:r>
              <a:rPr lang="en-US" altLang="zh-CN" sz="2800" dirty="0"/>
              <a:t>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]*B[</a:t>
            </a:r>
            <a:r>
              <a:rPr lang="en-US" altLang="zh-CN" sz="2800" dirty="0" err="1"/>
              <a:t>i</a:t>
            </a:r>
            <a:r>
              <a:rPr lang="en-US" altLang="zh-CN" sz="2800" dirty="0"/>
              <a:t>];</a:t>
            </a: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</a:t>
            </a:r>
            <a:r>
              <a:rPr lang="zh-CN" altLang="en-US" dirty="0"/>
              <a:t>局部优化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351584" y="1844824"/>
            <a:ext cx="7772400" cy="4608512"/>
          </a:xfrm>
        </p:spPr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局部优化：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基本块内的优化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基本块：</a:t>
            </a:r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是指程序中一顺序执行的语句序列，其中只有一个入口语句和一个出口语句。</a:t>
            </a:r>
          </a:p>
          <a:p>
            <a:r>
              <a:rPr lang="zh-CN" altLang="en-US" sz="2800" dirty="0">
                <a:solidFill>
                  <a:srgbClr val="FF0000"/>
                </a:solidFill>
                <a:latin typeface="宋体" pitchFamily="2" charset="-122"/>
              </a:rPr>
              <a:t>入口语句：</a:t>
            </a:r>
            <a:endParaRPr lang="en-US" altLang="zh-CN" sz="2800" dirty="0">
              <a:solidFill>
                <a:srgbClr val="FF0000"/>
              </a:solidFill>
              <a:latin typeface="宋体" pitchFamily="2" charset="-122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程序的第一个语句；或者，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条件转移语句或无条件转移语句的转移目标语句；或者</a:t>
            </a:r>
            <a:endParaRPr lang="en-US" altLang="zh-CN" dirty="0">
              <a:solidFill>
                <a:srgbClr val="000000"/>
              </a:solidFill>
              <a:latin typeface="宋体" pitchFamily="2" charset="-122"/>
            </a:endParaRPr>
          </a:p>
          <a:p>
            <a:pPr marL="914400" lvl="1" indent="-514350">
              <a:lnSpc>
                <a:spcPct val="90000"/>
              </a:lnSpc>
              <a:buFont typeface="+mj-lt"/>
              <a:buAutoNum type="arabicPeriod"/>
            </a:pPr>
            <a:r>
              <a:rPr lang="zh-CN" altLang="en-US" dirty="0">
                <a:solidFill>
                  <a:srgbClr val="000000"/>
                </a:solidFill>
                <a:latin typeface="宋体" pitchFamily="2" charset="-122"/>
              </a:rPr>
              <a:t>紧跟在条件转移语句后面的语句。</a:t>
            </a:r>
            <a:endParaRPr lang="zh-CN" altLang="en-US" dirty="0"/>
          </a:p>
          <a:p>
            <a:pPr>
              <a:lnSpc>
                <a:spcPct val="90000"/>
              </a:lnSpc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>
              <a:solidFill>
                <a:srgbClr val="000000"/>
              </a:solidFill>
              <a:latin typeface="宋体" pitchFamily="2" charset="-122"/>
            </a:endParaRPr>
          </a:p>
          <a:p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981200" y="685801"/>
            <a:ext cx="3810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u="sng" dirty="0">
                <a:solidFill>
                  <a:srgbClr val="3333FF"/>
                </a:solidFill>
                <a:latin typeface="宋体" pitchFamily="2" charset="-122"/>
              </a:rPr>
              <a:t>划分基本块的算法：</a:t>
            </a:r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2173288" y="1385889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1981201" y="1385889"/>
            <a:ext cx="831056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1.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求出四元式程序之中各个基本块的入口语句。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73288" y="2078039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1981200" y="2078039"/>
            <a:ext cx="8077200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2.</a:t>
            </a:r>
            <a:r>
              <a:rPr lang="zh-CN" altLang="en-US" sz="3200">
                <a:solidFill>
                  <a:srgbClr val="000000"/>
                </a:solidFill>
                <a:latin typeface="宋体" pitchFamily="2" charset="-122"/>
              </a:rPr>
              <a:t>对每一入口语句，构造其所属的基本块。它是由该语句到下一入口语句（不包括下一入口语句），或到一转移语句（包括该转移语句），或到一停语句（包括该停语句）之间的语句序列组成的。</a:t>
            </a:r>
            <a:endParaRPr lang="zh-CN" altLang="en-US" sz="3200">
              <a:latin typeface="宋体" pitchFamily="2" charset="-122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173288" y="4557714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981200" y="4557714"/>
            <a:ext cx="80772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solidFill>
                  <a:srgbClr val="000000"/>
                </a:solidFill>
                <a:latin typeface="宋体" pitchFamily="2" charset="-122"/>
              </a:rPr>
              <a:t>3.</a:t>
            </a: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凡未被纳入某一基本块的语句，都是无用语句。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/>
          <p:cNvSpPr>
            <a:spLocks noChangeArrowheads="1"/>
          </p:cNvSpPr>
          <p:nvPr/>
        </p:nvSpPr>
        <p:spPr bwMode="auto">
          <a:xfrm>
            <a:off x="2173288" y="1385889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1507" name="Rectangle 6"/>
          <p:cNvSpPr>
            <a:spLocks noChangeArrowheads="1"/>
          </p:cNvSpPr>
          <p:nvPr/>
        </p:nvSpPr>
        <p:spPr bwMode="auto">
          <a:xfrm>
            <a:off x="2783633" y="762000"/>
            <a:ext cx="7508131" cy="595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sz="3200" dirty="0">
                <a:solidFill>
                  <a:srgbClr val="000000"/>
                </a:solidFill>
                <a:latin typeface="宋体" pitchFamily="2" charset="-122"/>
              </a:rPr>
              <a:t>例：划分基本块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(1)         read (C)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(2)         A:= 0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(3)         B:= 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(4) L1:  A:=A + B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(5)         if  B&gt;= C  </a:t>
            </a:r>
            <a:r>
              <a:rPr lang="en-US" altLang="zh-CN" sz="3200" dirty="0" err="1"/>
              <a:t>goto</a:t>
            </a:r>
            <a:r>
              <a:rPr lang="en-US" altLang="zh-CN" sz="3200" dirty="0"/>
              <a:t>  L2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(6)         B:=B+1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(7)         </a:t>
            </a:r>
            <a:r>
              <a:rPr lang="en-US" altLang="zh-CN" sz="3200" dirty="0" err="1"/>
              <a:t>goto</a:t>
            </a:r>
            <a:r>
              <a:rPr lang="en-US" altLang="zh-CN" sz="3200" dirty="0"/>
              <a:t>  L1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(8) L2:  write 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altLang="zh-CN" sz="3200" dirty="0"/>
              <a:t>(9)         halt</a:t>
            </a:r>
          </a:p>
          <a:p>
            <a:pPr eaLnBrk="1" hangingPunct="1">
              <a:spcBef>
                <a:spcPct val="20000"/>
              </a:spcBef>
            </a:pPr>
            <a:endParaRPr lang="en-US" altLang="zh-CN" sz="3200" dirty="0">
              <a:latin typeface="宋体" pitchFamily="2" charset="-122"/>
            </a:endParaRPr>
          </a:p>
        </p:txBody>
      </p:sp>
      <p:sp>
        <p:nvSpPr>
          <p:cNvPr id="21508" name="Rectangle 9"/>
          <p:cNvSpPr>
            <a:spLocks noChangeArrowheads="1"/>
          </p:cNvSpPr>
          <p:nvPr/>
        </p:nvSpPr>
        <p:spPr bwMode="auto">
          <a:xfrm>
            <a:off x="2173288" y="2078039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21509" name="Rectangle 13"/>
          <p:cNvSpPr>
            <a:spLocks noChangeArrowheads="1"/>
          </p:cNvSpPr>
          <p:nvPr/>
        </p:nvSpPr>
        <p:spPr bwMode="auto">
          <a:xfrm>
            <a:off x="2173288" y="4557714"/>
            <a:ext cx="205184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zh-CN" sz="320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en-US" altLang="zh-CN" sz="3200">
              <a:latin typeface="宋体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855640" y="476672"/>
            <a:ext cx="7126560" cy="1219200"/>
          </a:xfrm>
        </p:spPr>
        <p:txBody>
          <a:bodyPr/>
          <a:lstStyle/>
          <a:p>
            <a:pPr eaLnBrk="1" hangingPunct="1"/>
            <a:r>
              <a:rPr lang="en-US" altLang="zh-CN" dirty="0"/>
              <a:t>9.1 </a:t>
            </a:r>
            <a:r>
              <a:rPr lang="zh-CN" altLang="en-US" dirty="0"/>
              <a:t>优化及其分类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8840"/>
            <a:ext cx="8153400" cy="4640560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优化：</a:t>
            </a:r>
            <a:r>
              <a:rPr lang="zh-CN" altLang="en-US" sz="2800" dirty="0"/>
              <a:t>编译时为改进目标程序的质量而进行的各项工作，包括提高：</a:t>
            </a:r>
          </a:p>
          <a:p>
            <a:pPr lvl="1" eaLnBrk="1" hangingPunct="1"/>
            <a:r>
              <a:rPr lang="zh-CN" altLang="en-US" sz="2400" dirty="0"/>
              <a:t>空间效率</a:t>
            </a:r>
          </a:p>
          <a:p>
            <a:pPr lvl="1" eaLnBrk="1" hangingPunct="1"/>
            <a:r>
              <a:rPr lang="zh-CN" altLang="en-US" sz="2400" dirty="0"/>
              <a:t>时间效率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空间效率和时间效率有时是一对矛盾，有时不能兼顾。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优化的基本要求：</a:t>
            </a:r>
          </a:p>
          <a:p>
            <a:pPr lvl="1" eaLnBrk="1" hangingPunct="1"/>
            <a:r>
              <a:rPr lang="zh-CN" altLang="en-US" sz="2400" dirty="0"/>
              <a:t>必须是等价变换</a:t>
            </a:r>
          </a:p>
          <a:p>
            <a:pPr lvl="1" eaLnBrk="1" hangingPunct="1"/>
            <a:r>
              <a:rPr lang="zh-CN" altLang="en-US" sz="2400" dirty="0"/>
              <a:t>为优化的努力必须是值得的。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ChangeArrowheads="1"/>
          </p:cNvSpPr>
          <p:nvPr/>
        </p:nvSpPr>
        <p:spPr bwMode="auto">
          <a:xfrm>
            <a:off x="1905000" y="304800"/>
            <a:ext cx="9144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划分成四个基本块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B1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B2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B3</a:t>
            </a:r>
            <a:r>
              <a:rPr lang="zh-CN" altLang="en-US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，</a:t>
            </a:r>
            <a:r>
              <a:rPr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rPr>
              <a:t>B4</a:t>
            </a:r>
            <a:endParaRPr lang="en-US" altLang="zh-CN" sz="3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048000" y="1371600"/>
            <a:ext cx="1066800" cy="12954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(1)</a:t>
            </a:r>
          </a:p>
          <a:p>
            <a:pPr algn="ctr" eaLnBrk="1" hangingPunct="1"/>
            <a:r>
              <a:rPr lang="en-US" altLang="zh-CN" sz="2800" b="1"/>
              <a:t>(2)</a:t>
            </a:r>
          </a:p>
          <a:p>
            <a:pPr algn="ctr" eaLnBrk="1" hangingPunct="1"/>
            <a:r>
              <a:rPr lang="en-US" altLang="zh-CN" sz="2800" b="1"/>
              <a:t>(3)</a:t>
            </a:r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3048000" y="31242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(4)</a:t>
            </a:r>
          </a:p>
          <a:p>
            <a:pPr algn="ctr" eaLnBrk="1" hangingPunct="1"/>
            <a:r>
              <a:rPr lang="en-US" altLang="zh-CN" sz="2800" b="1"/>
              <a:t>(5)</a:t>
            </a:r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3048000" y="44196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(6)</a:t>
            </a:r>
          </a:p>
          <a:p>
            <a:pPr algn="ctr" eaLnBrk="1" hangingPunct="1"/>
            <a:r>
              <a:rPr lang="en-US" altLang="zh-CN" sz="2800" b="1"/>
              <a:t>(7)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048000" y="5715000"/>
            <a:ext cx="1066800" cy="8382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altLang="zh-CN" sz="2800" b="1"/>
              <a:t>(8)</a:t>
            </a:r>
          </a:p>
          <a:p>
            <a:pPr algn="ctr" eaLnBrk="1" hangingPunct="1"/>
            <a:r>
              <a:rPr lang="en-US" altLang="zh-CN" sz="2800" b="1"/>
              <a:t>(9)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35814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3581400" y="5257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581400" y="3962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cxnSp>
        <p:nvCxnSpPr>
          <p:cNvPr id="22539" name="AutoShape 11"/>
          <p:cNvCxnSpPr>
            <a:cxnSpLocks noChangeShapeType="1"/>
            <a:stCxn id="22533" idx="1"/>
            <a:endCxn id="22532" idx="1"/>
          </p:cNvCxnSpPr>
          <p:nvPr/>
        </p:nvCxnSpPr>
        <p:spPr bwMode="auto">
          <a:xfrm rot="10800000" flipH="1">
            <a:off x="3028950" y="3543300"/>
            <a:ext cx="1588" cy="1295400"/>
          </a:xfrm>
          <a:prstGeom prst="bentConnector3">
            <a:avLst>
              <a:gd name="adj1" fmla="val -47800005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540" name="AutoShape 12"/>
          <p:cNvCxnSpPr>
            <a:cxnSpLocks noChangeShapeType="1"/>
            <a:stCxn id="22532" idx="3"/>
            <a:endCxn id="22534" idx="3"/>
          </p:cNvCxnSpPr>
          <p:nvPr/>
        </p:nvCxnSpPr>
        <p:spPr bwMode="auto">
          <a:xfrm>
            <a:off x="4133850" y="3543300"/>
            <a:ext cx="1588" cy="2590800"/>
          </a:xfrm>
          <a:prstGeom prst="bentConnector3">
            <a:avLst>
              <a:gd name="adj1" fmla="val 31100000"/>
            </a:avLst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2362200" y="1495426"/>
            <a:ext cx="728084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3200" b="1"/>
              <a:t>B1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3200" b="1"/>
          </a:p>
          <a:p>
            <a:pPr eaLnBrk="1" hangingPunct="1"/>
            <a:r>
              <a:rPr lang="en-US" altLang="zh-CN" sz="3200" b="1"/>
              <a:t>B2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1600" b="1"/>
          </a:p>
          <a:p>
            <a:pPr eaLnBrk="1" hangingPunct="1"/>
            <a:r>
              <a:rPr lang="en-US" altLang="zh-CN" sz="3200" b="1"/>
              <a:t>B3</a:t>
            </a:r>
          </a:p>
          <a:p>
            <a:pPr eaLnBrk="1" hangingPunct="1"/>
            <a:endParaRPr lang="en-US" altLang="zh-CN" sz="3200" b="1"/>
          </a:p>
          <a:p>
            <a:pPr eaLnBrk="1" hangingPunct="1"/>
            <a:endParaRPr lang="en-US" altLang="zh-CN" sz="3200" b="1"/>
          </a:p>
          <a:p>
            <a:pPr eaLnBrk="1" hangingPunct="1"/>
            <a:r>
              <a:rPr lang="en-US" altLang="zh-CN" sz="3200" b="1"/>
              <a:t>B4</a:t>
            </a:r>
          </a:p>
        </p:txBody>
      </p:sp>
      <p:sp>
        <p:nvSpPr>
          <p:cNvPr id="137230" name="Rectangle 14"/>
          <p:cNvSpPr>
            <a:spLocks noChangeArrowheads="1"/>
          </p:cNvSpPr>
          <p:nvPr/>
        </p:nvSpPr>
        <p:spPr bwMode="auto">
          <a:xfrm>
            <a:off x="5807968" y="1767880"/>
            <a:ext cx="4191000" cy="3489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(1)       read (C)</a:t>
            </a:r>
          </a:p>
          <a:p>
            <a:pPr marL="342900" indent="-34290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(2)       A:= 0</a:t>
            </a:r>
          </a:p>
          <a:p>
            <a:pPr marL="342900" indent="-34290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(3)       B:= 1</a:t>
            </a:r>
          </a:p>
          <a:p>
            <a:pPr marL="342900" indent="-342900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(4) L1: A:=A + B</a:t>
            </a:r>
          </a:p>
          <a:p>
            <a:pPr marL="342900" indent="-34290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(5)        if  B&gt;= C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L2</a:t>
            </a:r>
          </a:p>
          <a:p>
            <a:pPr marL="342900" indent="-342900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(6)        B:=B+1</a:t>
            </a:r>
          </a:p>
          <a:p>
            <a:pPr marL="342900" indent="-34290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(7)        </a:t>
            </a:r>
            <a:r>
              <a:rPr lang="en-US" altLang="zh-CN" sz="24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goto</a:t>
            </a: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  L1</a:t>
            </a:r>
          </a:p>
          <a:p>
            <a:pPr marL="342900" indent="-342900">
              <a:defRPr/>
            </a:pP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(8) L2:  write (A)</a:t>
            </a:r>
          </a:p>
          <a:p>
            <a:pPr marL="342900" indent="-342900"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(9)         halt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1B483D-B48D-45EE-81A7-EB2ED5919BC1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21</a:t>
            </a:fld>
            <a:endParaRPr lang="en-US" altLang="zh-CN"/>
          </a:p>
        </p:txBody>
      </p:sp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2495600" y="2348881"/>
            <a:ext cx="4038600" cy="180022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latin typeface="华文新魏" pitchFamily="2" charset="-122"/>
              </a:rPr>
              <a:t>基本块内实行的优化：</a:t>
            </a:r>
            <a:r>
              <a:rPr lang="zh-CN" altLang="en-US" sz="2800" b="1" dirty="0"/>
              <a:t>合 并 已 知 量</a:t>
            </a:r>
          </a:p>
          <a:p>
            <a:pPr algn="ctr"/>
            <a:r>
              <a:rPr lang="zh-CN" altLang="en-US" sz="2800" b="1" dirty="0"/>
              <a:t>删除多余运算</a:t>
            </a:r>
          </a:p>
          <a:p>
            <a:pPr algn="ctr"/>
            <a:r>
              <a:rPr lang="zh-CN" altLang="en-US" sz="2800" b="1" dirty="0"/>
              <a:t>删除无用赋值</a:t>
            </a:r>
          </a:p>
        </p:txBody>
      </p:sp>
      <p:sp>
        <p:nvSpPr>
          <p:cNvPr id="4" name="矩形 3"/>
          <p:cNvSpPr/>
          <p:nvPr/>
        </p:nvSpPr>
        <p:spPr>
          <a:xfrm>
            <a:off x="2495601" y="1196753"/>
            <a:ext cx="29546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基本块的优化</a:t>
            </a:r>
          </a:p>
        </p:txBody>
      </p:sp>
    </p:spTree>
    <p:extLst>
      <p:ext uri="{BB962C8B-B14F-4D97-AF65-F5344CB8AC3E}">
        <p14:creationId xmlns:p14="http://schemas.microsoft.com/office/powerpoint/2010/main" val="207817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9562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基本块优化的实现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340768"/>
            <a:ext cx="8839200" cy="51768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基本块内部优化的实现主要工具为</a:t>
            </a:r>
            <a:r>
              <a:rPr lang="en-US" altLang="zh-CN" sz="2800" dirty="0"/>
              <a:t>DAG(Directed Acyclic Graph)</a:t>
            </a:r>
            <a:r>
              <a:rPr lang="zh-CN" altLang="en-US" sz="2800" dirty="0"/>
              <a:t>图。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用</a:t>
            </a:r>
            <a:r>
              <a:rPr lang="en-US" altLang="zh-CN" sz="2800" dirty="0"/>
              <a:t>DAG</a:t>
            </a:r>
            <a:r>
              <a:rPr lang="zh-CN" altLang="en-US" sz="2800" dirty="0"/>
              <a:t>图表示各个值的计算</a:t>
            </a:r>
            <a:r>
              <a:rPr lang="en-US" altLang="zh-CN" sz="2800" dirty="0"/>
              <a:t>/</a:t>
            </a:r>
            <a:r>
              <a:rPr lang="zh-CN" altLang="en-US" sz="2800" dirty="0"/>
              <a:t>依赖关系，每个节点都有一个编号。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图中的标记或附加信息：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叶子节点的标记为标识符（变量名）或常数作为唯一的标记。叶子节点是标识符时，用</a:t>
            </a:r>
            <a:r>
              <a:rPr lang="en-US" altLang="zh-CN" dirty="0"/>
              <a:t>0</a:t>
            </a:r>
            <a:r>
              <a:rPr lang="zh-CN" altLang="en-US" dirty="0"/>
              <a:t>表示它时初值。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内部节点用运算符号作为标记，表示计算的值。每个节点的值都可以用关于变量初始值的表达式表示。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各节点可能附加有一个或者多个标识符。同一个节点的标识符表示相同的值。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四元式的分类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81200"/>
            <a:ext cx="8610600" cy="4114800"/>
          </a:xfrm>
        </p:spPr>
        <p:txBody>
          <a:bodyPr/>
          <a:lstStyle/>
          <a:p>
            <a:pPr eaLnBrk="1" hangingPunct="1"/>
            <a:r>
              <a:rPr lang="en-US" altLang="zh-CN"/>
              <a:t>0</a:t>
            </a:r>
            <a:r>
              <a:rPr lang="zh-CN" altLang="en-US"/>
              <a:t>型：</a:t>
            </a:r>
            <a:r>
              <a:rPr lang="en-US" altLang="zh-CN"/>
              <a:t>( :=</a:t>
            </a:r>
            <a:r>
              <a:rPr lang="zh-CN" altLang="en-US"/>
              <a:t>， </a:t>
            </a:r>
            <a:r>
              <a:rPr lang="en-US" altLang="zh-CN"/>
              <a:t>B</a:t>
            </a:r>
            <a:r>
              <a:rPr lang="zh-CN" altLang="en-US"/>
              <a:t>，，  </a:t>
            </a:r>
            <a:r>
              <a:rPr lang="en-US" altLang="zh-CN"/>
              <a:t>A )</a:t>
            </a:r>
          </a:p>
          <a:p>
            <a:pPr eaLnBrk="1" hangingPunct="1">
              <a:buFontTx/>
              <a:buNone/>
            </a:pPr>
            <a:endParaRPr lang="en-US" altLang="zh-CN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型：</a:t>
            </a:r>
            <a:r>
              <a:rPr lang="en-US" altLang="zh-CN"/>
              <a:t>( op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，，  </a:t>
            </a:r>
            <a:r>
              <a:rPr lang="en-US" altLang="zh-CN"/>
              <a:t>A )(</a:t>
            </a:r>
            <a:r>
              <a:rPr lang="zh-CN" altLang="en-US"/>
              <a:t>单目运算）</a:t>
            </a:r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>
              <a:buFontTx/>
              <a:buNone/>
            </a:pP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型：</a:t>
            </a:r>
            <a:r>
              <a:rPr lang="en-US" altLang="zh-CN"/>
              <a:t>( op</a:t>
            </a:r>
            <a:r>
              <a:rPr lang="zh-CN" altLang="en-US"/>
              <a:t>，</a:t>
            </a:r>
            <a:r>
              <a:rPr lang="en-US" altLang="zh-CN"/>
              <a:t>B</a:t>
            </a:r>
            <a:r>
              <a:rPr lang="zh-CN" altLang="en-US"/>
              <a:t>，</a:t>
            </a:r>
            <a:r>
              <a:rPr lang="en-US" altLang="zh-CN"/>
              <a:t>C</a:t>
            </a:r>
            <a:r>
              <a:rPr lang="zh-CN" altLang="en-US"/>
              <a:t>，</a:t>
            </a:r>
            <a:r>
              <a:rPr lang="en-US" altLang="zh-CN"/>
              <a:t>A )(</a:t>
            </a:r>
            <a:r>
              <a:rPr lang="zh-CN" altLang="en-US"/>
              <a:t>双目运算</a:t>
            </a:r>
            <a:r>
              <a:rPr lang="en-US" altLang="zh-CN"/>
              <a:t>)</a:t>
            </a:r>
          </a:p>
          <a:p>
            <a:pPr eaLnBrk="1" hangingPunct="1">
              <a:buFontTx/>
              <a:buNone/>
            </a:pPr>
            <a:r>
              <a:rPr lang="en-US" altLang="zh-CN"/>
              <a:t>	</a:t>
            </a:r>
            <a:endParaRPr lang="en-US" altLang="en-US"/>
          </a:p>
          <a:p>
            <a:pPr eaLnBrk="1" hangingPunct="1"/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23</a:t>
            </a:fld>
            <a:endParaRPr lang="en-US" altLang="zh-CN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8229600" y="1524000"/>
            <a:ext cx="15049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800" b="1" dirty="0">
                <a:solidFill>
                  <a:srgbClr val="000000"/>
                </a:solidFill>
              </a:rPr>
              <a:t>DAG</a:t>
            </a:r>
            <a:r>
              <a:rPr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结点</a:t>
            </a:r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8834438" y="2179639"/>
            <a:ext cx="376706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n1</a:t>
            </a:r>
            <a:endParaRPr lang="en-US" altLang="zh-CN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9137651" y="2179639"/>
            <a:ext cx="346249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    </a:t>
            </a:r>
            <a:endParaRPr lang="en-US" altLang="zh-CN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9426575" y="2179639"/>
            <a:ext cx="201978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8418514" y="2559051"/>
            <a:ext cx="721351" cy="353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300" b="1">
                <a:solidFill>
                  <a:srgbClr val="000000"/>
                </a:solidFill>
              </a:rPr>
              <a:t>      B</a:t>
            </a:r>
            <a:endParaRPr lang="en-US" altLang="zh-CN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8651876" y="2084389"/>
            <a:ext cx="658813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8809039" y="2174876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</a:rPr>
              <a:t>n1</a:t>
            </a:r>
            <a:endParaRPr lang="en-US" altLang="zh-CN" dirty="0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9448801" y="3017839"/>
            <a:ext cx="1586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8229600" y="3352801"/>
            <a:ext cx="116698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       </a:t>
            </a:r>
            <a:r>
              <a:rPr lang="en-US" altLang="zh-CN" sz="2000" b="1">
                <a:solidFill>
                  <a:srgbClr val="000000"/>
                </a:solidFill>
              </a:rPr>
              <a:t>op</a:t>
            </a:r>
            <a:endParaRPr lang="en-US" altLang="zh-CN" sz="2000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8839200" y="3886200"/>
            <a:ext cx="38893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sz="2800" b="1">
                <a:solidFill>
                  <a:srgbClr val="000000"/>
                </a:solidFill>
              </a:rPr>
              <a:t>      </a:t>
            </a:r>
            <a:r>
              <a:rPr lang="en-US" altLang="zh-CN" b="1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24590" name="Line 15"/>
          <p:cNvSpPr>
            <a:spLocks noChangeShapeType="1"/>
          </p:cNvSpPr>
          <p:nvPr/>
        </p:nvSpPr>
        <p:spPr bwMode="auto">
          <a:xfrm>
            <a:off x="8915400" y="3429001"/>
            <a:ext cx="1588" cy="3905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1" name="Oval 16"/>
          <p:cNvSpPr>
            <a:spLocks noChangeArrowheads="1"/>
          </p:cNvSpPr>
          <p:nvPr/>
        </p:nvSpPr>
        <p:spPr bwMode="auto">
          <a:xfrm>
            <a:off x="8637588" y="3819526"/>
            <a:ext cx="658812" cy="4937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2" name="Rectangle 17"/>
          <p:cNvSpPr>
            <a:spLocks noChangeArrowheads="1"/>
          </p:cNvSpPr>
          <p:nvPr/>
        </p:nvSpPr>
        <p:spPr bwMode="auto">
          <a:xfrm>
            <a:off x="8839201" y="3886201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</a:t>
            </a:r>
            <a:endParaRPr lang="en-US" altLang="zh-CN" sz="2000"/>
          </a:p>
        </p:txBody>
      </p:sp>
      <p:sp>
        <p:nvSpPr>
          <p:cNvPr id="24593" name="Oval 18"/>
          <p:cNvSpPr>
            <a:spLocks noChangeArrowheads="1"/>
          </p:cNvSpPr>
          <p:nvPr/>
        </p:nvSpPr>
        <p:spPr bwMode="auto">
          <a:xfrm>
            <a:off x="8610601" y="3048001"/>
            <a:ext cx="658813" cy="50006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594" name="Rectangle 19"/>
          <p:cNvSpPr>
            <a:spLocks noChangeArrowheads="1"/>
          </p:cNvSpPr>
          <p:nvPr/>
        </p:nvSpPr>
        <p:spPr bwMode="auto">
          <a:xfrm>
            <a:off x="8839201" y="3124201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n2</a:t>
            </a:r>
            <a:endParaRPr lang="en-US" altLang="zh-CN" sz="2000"/>
          </a:p>
        </p:txBody>
      </p:sp>
      <p:sp>
        <p:nvSpPr>
          <p:cNvPr id="24595" name="Rectangle 20"/>
          <p:cNvSpPr>
            <a:spLocks noChangeArrowheads="1"/>
          </p:cNvSpPr>
          <p:nvPr/>
        </p:nvSpPr>
        <p:spPr bwMode="auto">
          <a:xfrm>
            <a:off x="9677400" y="4703764"/>
            <a:ext cx="5334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A</a:t>
            </a:r>
            <a:endParaRPr lang="en-US" altLang="zh-CN"/>
          </a:p>
        </p:txBody>
      </p:sp>
      <p:sp>
        <p:nvSpPr>
          <p:cNvPr id="24596" name="Rectangle 21"/>
          <p:cNvSpPr>
            <a:spLocks noChangeArrowheads="1"/>
          </p:cNvSpPr>
          <p:nvPr/>
        </p:nvSpPr>
        <p:spPr bwMode="auto">
          <a:xfrm>
            <a:off x="9144001" y="5181601"/>
            <a:ext cx="3206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op</a:t>
            </a:r>
            <a:endParaRPr lang="en-US" altLang="zh-CN" sz="2000"/>
          </a:p>
        </p:txBody>
      </p:sp>
      <p:sp>
        <p:nvSpPr>
          <p:cNvPr id="24597" name="Rectangle 22"/>
          <p:cNvSpPr>
            <a:spLocks noChangeArrowheads="1"/>
          </p:cNvSpPr>
          <p:nvPr/>
        </p:nvSpPr>
        <p:spPr bwMode="auto">
          <a:xfrm>
            <a:off x="8496301" y="5543551"/>
            <a:ext cx="4776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  </a:t>
            </a:r>
            <a:endParaRPr lang="en-US" altLang="zh-CN" sz="2000"/>
          </a:p>
        </p:txBody>
      </p:sp>
      <p:sp>
        <p:nvSpPr>
          <p:cNvPr id="24598" name="Rectangle 23"/>
          <p:cNvSpPr>
            <a:spLocks noChangeArrowheads="1"/>
          </p:cNvSpPr>
          <p:nvPr/>
        </p:nvSpPr>
        <p:spPr bwMode="auto">
          <a:xfrm>
            <a:off x="9791701" y="5543551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n2</a:t>
            </a:r>
            <a:endParaRPr lang="en-US" altLang="zh-CN" sz="2000"/>
          </a:p>
        </p:txBody>
      </p:sp>
      <p:sp>
        <p:nvSpPr>
          <p:cNvPr id="24599" name="Rectangle 24"/>
          <p:cNvSpPr>
            <a:spLocks noChangeArrowheads="1"/>
          </p:cNvSpPr>
          <p:nvPr/>
        </p:nvSpPr>
        <p:spPr bwMode="auto">
          <a:xfrm>
            <a:off x="8458200" y="5943601"/>
            <a:ext cx="1586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b="1">
                <a:solidFill>
                  <a:srgbClr val="000000"/>
                </a:solidFill>
              </a:rPr>
              <a:t>B</a:t>
            </a:r>
            <a:endParaRPr lang="en-US" altLang="zh-CN"/>
          </a:p>
        </p:txBody>
      </p:sp>
      <p:sp>
        <p:nvSpPr>
          <p:cNvPr id="24600" name="Rectangle 25"/>
          <p:cNvSpPr>
            <a:spLocks noChangeArrowheads="1"/>
          </p:cNvSpPr>
          <p:nvPr/>
        </p:nvSpPr>
        <p:spPr bwMode="auto">
          <a:xfrm>
            <a:off x="9840416" y="5733256"/>
            <a:ext cx="45878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 hangingPunct="1"/>
            <a:r>
              <a:rPr lang="en-US" altLang="zh-CN" b="1" dirty="0">
                <a:solidFill>
                  <a:srgbClr val="000000"/>
                </a:solidFill>
              </a:rPr>
              <a:t>          C</a:t>
            </a:r>
            <a:endParaRPr lang="en-US" altLang="zh-CN" dirty="0"/>
          </a:p>
        </p:txBody>
      </p:sp>
      <p:sp>
        <p:nvSpPr>
          <p:cNvPr id="24601" name="Line 26"/>
          <p:cNvSpPr>
            <a:spLocks noChangeShapeType="1"/>
          </p:cNvSpPr>
          <p:nvPr/>
        </p:nvSpPr>
        <p:spPr bwMode="auto">
          <a:xfrm flipH="1">
            <a:off x="8729664" y="5129213"/>
            <a:ext cx="54133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2" name="Line 27"/>
          <p:cNvSpPr>
            <a:spLocks noChangeShapeType="1"/>
          </p:cNvSpPr>
          <p:nvPr/>
        </p:nvSpPr>
        <p:spPr bwMode="auto">
          <a:xfrm>
            <a:off x="9405939" y="5149850"/>
            <a:ext cx="433387" cy="4953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3" name="Oval 28"/>
          <p:cNvSpPr>
            <a:spLocks noChangeArrowheads="1"/>
          </p:cNvSpPr>
          <p:nvPr/>
        </p:nvSpPr>
        <p:spPr bwMode="auto">
          <a:xfrm>
            <a:off x="9601201" y="5486401"/>
            <a:ext cx="658813" cy="493713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4" name="Rectangle 29"/>
          <p:cNvSpPr>
            <a:spLocks noChangeArrowheads="1"/>
          </p:cNvSpPr>
          <p:nvPr/>
        </p:nvSpPr>
        <p:spPr bwMode="auto">
          <a:xfrm>
            <a:off x="9748839" y="5500689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 dirty="0">
                <a:solidFill>
                  <a:srgbClr val="000000"/>
                </a:solidFill>
              </a:rPr>
              <a:t>n2</a:t>
            </a:r>
            <a:endParaRPr lang="en-US" altLang="zh-CN" sz="2000" dirty="0"/>
          </a:p>
        </p:txBody>
      </p:sp>
      <p:sp>
        <p:nvSpPr>
          <p:cNvPr id="24605" name="Oval 30"/>
          <p:cNvSpPr>
            <a:spLocks noChangeArrowheads="1"/>
          </p:cNvSpPr>
          <p:nvPr/>
        </p:nvSpPr>
        <p:spPr bwMode="auto">
          <a:xfrm>
            <a:off x="8296276" y="5505451"/>
            <a:ext cx="658813" cy="498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6" name="Rectangle 31"/>
          <p:cNvSpPr>
            <a:spLocks noChangeArrowheads="1"/>
          </p:cNvSpPr>
          <p:nvPr/>
        </p:nvSpPr>
        <p:spPr bwMode="auto">
          <a:xfrm>
            <a:off x="8453439" y="5595939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n1</a:t>
            </a:r>
            <a:endParaRPr lang="en-US" altLang="zh-CN" sz="2000"/>
          </a:p>
        </p:txBody>
      </p:sp>
      <p:sp>
        <p:nvSpPr>
          <p:cNvPr id="24607" name="Oval 32"/>
          <p:cNvSpPr>
            <a:spLocks noChangeArrowheads="1"/>
          </p:cNvSpPr>
          <p:nvPr/>
        </p:nvSpPr>
        <p:spPr bwMode="auto">
          <a:xfrm>
            <a:off x="8943976" y="4757738"/>
            <a:ext cx="658813" cy="49530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608" name="Rectangle 33"/>
          <p:cNvSpPr>
            <a:spLocks noChangeArrowheads="1"/>
          </p:cNvSpPr>
          <p:nvPr/>
        </p:nvSpPr>
        <p:spPr bwMode="auto">
          <a:xfrm>
            <a:off x="9101139" y="4845051"/>
            <a:ext cx="3270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1" hangingPunct="1"/>
            <a:r>
              <a:rPr lang="en-US" altLang="zh-CN" sz="2000" b="1">
                <a:solidFill>
                  <a:srgbClr val="000000"/>
                </a:solidFill>
              </a:rPr>
              <a:t>n3</a:t>
            </a:r>
            <a:endParaRPr lang="en-US" altLang="zh-CN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332656"/>
            <a:ext cx="7772400" cy="810344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371600"/>
            <a:ext cx="86868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输入：一个基本块		输出：相应</a:t>
            </a:r>
            <a:r>
              <a:rPr lang="en-US" altLang="zh-CN" sz="2400" dirty="0"/>
              <a:t>DAG</a:t>
            </a:r>
            <a:r>
              <a:rPr lang="zh-CN" altLang="en-US" sz="2400" dirty="0"/>
              <a:t>图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算法说明：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通过逐个扫描四元式来逐渐建立</a:t>
            </a:r>
            <a:r>
              <a:rPr lang="en-US" altLang="zh-CN" sz="2400" dirty="0"/>
              <a:t>DAG</a:t>
            </a:r>
            <a:r>
              <a:rPr lang="zh-CN" altLang="en-US" sz="2400" dirty="0"/>
              <a:t>图。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函数</a:t>
            </a:r>
            <a:r>
              <a:rPr lang="en-US" altLang="zh-CN" sz="2400" dirty="0"/>
              <a:t>node(A)</a:t>
            </a:r>
            <a:r>
              <a:rPr lang="zh-CN" altLang="en-US" sz="2400" dirty="0"/>
              <a:t>的值或者是一个结点的编号</a:t>
            </a:r>
            <a:r>
              <a:rPr lang="en-US" altLang="zh-CN" sz="2400" dirty="0"/>
              <a:t>n</a:t>
            </a:r>
            <a:r>
              <a:rPr lang="zh-CN" altLang="en-US" sz="2400" dirty="0"/>
              <a:t>或者无定义。如果是前一种情况，代表存在一个结点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是其上的标记或附加标识符。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对基本块的每一四元式</a:t>
            </a:r>
            <a:r>
              <a:rPr lang="en-US" altLang="zh-CN" sz="2400" dirty="0"/>
              <a:t>(</a:t>
            </a:r>
            <a:r>
              <a:rPr lang="en-US" altLang="zh-CN" sz="2400" dirty="0" err="1"/>
              <a:t>op,B,C,A</a:t>
            </a:r>
            <a:r>
              <a:rPr lang="en-US" altLang="zh-CN" sz="2400" dirty="0"/>
              <a:t>)</a:t>
            </a:r>
            <a:r>
              <a:rPr lang="zh-CN" altLang="en-US" sz="2400" dirty="0"/>
              <a:t>，依次执行：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1</a:t>
            </a:r>
            <a:r>
              <a:rPr lang="zh-CN" altLang="en-US" sz="2400" dirty="0"/>
              <a:t>．如果</a:t>
            </a:r>
            <a:r>
              <a:rPr lang="en-US" altLang="zh-CN" sz="2400" dirty="0"/>
              <a:t>NODE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）无定义，则构造一标记为</a:t>
            </a:r>
            <a:r>
              <a:rPr lang="en-US" altLang="zh-CN" sz="2400" dirty="0"/>
              <a:t>B</a:t>
            </a:r>
            <a:r>
              <a:rPr lang="zh-CN" altLang="en-US" sz="2400" dirty="0"/>
              <a:t>的叶结点并定义</a:t>
            </a:r>
            <a:r>
              <a:rPr lang="en-US" altLang="zh-CN" sz="2400" dirty="0"/>
              <a:t>NODE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）为这个结点；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0</a:t>
            </a:r>
            <a:r>
              <a:rPr lang="zh-CN" altLang="en-US" sz="2400" dirty="0"/>
              <a:t>型，则记</a:t>
            </a:r>
            <a:r>
              <a:rPr lang="en-US" altLang="zh-CN" sz="2400" dirty="0"/>
              <a:t>NODE(B)</a:t>
            </a:r>
            <a:r>
              <a:rPr lang="zh-CN" altLang="en-US" sz="2400" dirty="0"/>
              <a:t>的值为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1</a:t>
            </a:r>
            <a:r>
              <a:rPr lang="zh-CN" altLang="en-US" sz="2400" dirty="0"/>
              <a:t>型，则转</a:t>
            </a:r>
            <a:r>
              <a:rPr lang="en-US" altLang="zh-CN" sz="2400" dirty="0"/>
              <a:t>2(1)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如果当前四元式是</a:t>
            </a:r>
            <a:r>
              <a:rPr lang="en-US" altLang="zh-CN" sz="2400" dirty="0"/>
              <a:t>2</a:t>
            </a:r>
            <a:r>
              <a:rPr lang="zh-CN" altLang="en-US" sz="2400" dirty="0"/>
              <a:t>型，则： </a:t>
            </a:r>
            <a:r>
              <a:rPr lang="en-US" altLang="zh-CN" sz="2400" dirty="0"/>
              <a:t>(I)  </a:t>
            </a:r>
            <a:r>
              <a:rPr lang="zh-CN" altLang="en-US" sz="2400" dirty="0"/>
              <a:t>如果</a:t>
            </a:r>
            <a:r>
              <a:rPr lang="en-US" altLang="zh-CN" sz="2400" dirty="0"/>
              <a:t>NODE(C)</a:t>
            </a:r>
            <a:r>
              <a:rPr lang="zh-CN" altLang="en-US" sz="2400" dirty="0"/>
              <a:t>无定义，则构造一标记为</a:t>
            </a:r>
            <a:r>
              <a:rPr lang="en-US" altLang="zh-CN" sz="2400" dirty="0"/>
              <a:t>C</a:t>
            </a:r>
            <a:r>
              <a:rPr lang="zh-CN" altLang="en-US" sz="2400" dirty="0"/>
              <a:t>的叶结点并定义</a:t>
            </a:r>
            <a:r>
              <a:rPr lang="en-US" altLang="zh-CN" sz="2400" dirty="0"/>
              <a:t>NODE(C) </a:t>
            </a:r>
            <a:r>
              <a:rPr lang="zh-CN" altLang="en-US" sz="2400" dirty="0"/>
              <a:t>为这个结点； </a:t>
            </a:r>
            <a:r>
              <a:rPr lang="en-US" altLang="zh-CN" sz="2400" dirty="0"/>
              <a:t>(II)   </a:t>
            </a:r>
            <a:r>
              <a:rPr lang="zh-CN" altLang="en-US" sz="2400" dirty="0"/>
              <a:t>转</a:t>
            </a:r>
            <a:r>
              <a:rPr lang="en-US" altLang="zh-CN" sz="2400" dirty="0"/>
              <a:t>2 (2)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图构造算法（续）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87630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2</a:t>
            </a:r>
            <a:r>
              <a:rPr lang="zh-CN" altLang="en-US" sz="2400" dirty="0"/>
              <a:t>．（合并已知量）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是标记为常数的叶结点 ，则转</a:t>
            </a:r>
            <a:r>
              <a:rPr lang="en-US" altLang="zh-CN" sz="2400" dirty="0"/>
              <a:t>2(3)</a:t>
            </a:r>
            <a:r>
              <a:rPr lang="zh-CN" altLang="en-US" sz="2400" dirty="0"/>
              <a:t>，否则转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和</a:t>
            </a:r>
            <a:r>
              <a:rPr lang="en-US" altLang="zh-CN" sz="2400" dirty="0"/>
              <a:t>NODE(C)</a:t>
            </a:r>
            <a:r>
              <a:rPr lang="zh-CN" altLang="en-US" sz="2400" dirty="0"/>
              <a:t>都是标记为常数的叶结点，则转</a:t>
            </a:r>
            <a:r>
              <a:rPr lang="en-US" altLang="zh-CN" sz="2400" dirty="0"/>
              <a:t>2</a:t>
            </a: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），否则转</a:t>
            </a:r>
            <a:r>
              <a:rPr lang="en-US" altLang="zh-CN" sz="2400" dirty="0"/>
              <a:t>3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）执行</a:t>
            </a:r>
            <a:r>
              <a:rPr lang="en-US" altLang="zh-CN" sz="2400" dirty="0"/>
              <a:t>op B</a:t>
            </a:r>
            <a:r>
              <a:rPr lang="zh-CN" altLang="en-US" sz="2400" dirty="0"/>
              <a:t>（即合并已知量），令得到的新常数为</a:t>
            </a:r>
            <a:r>
              <a:rPr lang="en-US" altLang="zh-CN" sz="2400" dirty="0"/>
              <a:t>P</a:t>
            </a:r>
            <a:r>
              <a:rPr lang="zh-CN" altLang="en-US" sz="2400" dirty="0"/>
              <a:t>。如果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是处理当前四元式时新构造出来的结点，则删除它。如果</a:t>
            </a:r>
            <a:r>
              <a:rPr lang="en-US" altLang="zh-CN" sz="2400" dirty="0"/>
              <a:t>NODE(P)</a:t>
            </a:r>
            <a:r>
              <a:rPr lang="zh-CN" altLang="en-US" sz="2400" dirty="0"/>
              <a:t>无定义，则构造一用</a:t>
            </a:r>
            <a:r>
              <a:rPr lang="en-US" altLang="zh-CN" sz="2400" dirty="0"/>
              <a:t>P</a:t>
            </a:r>
            <a:r>
              <a:rPr lang="zh-CN" altLang="en-US" sz="2400" dirty="0"/>
              <a:t>做标记的叶结点</a:t>
            </a:r>
            <a:r>
              <a:rPr lang="en-US" altLang="zh-CN" sz="2400" dirty="0"/>
              <a:t>n</a:t>
            </a:r>
            <a:r>
              <a:rPr lang="zh-CN" altLang="en-US" sz="2400" dirty="0"/>
              <a:t>。置</a:t>
            </a:r>
            <a:r>
              <a:rPr lang="en-US" altLang="zh-CN" sz="2400" dirty="0"/>
              <a:t>NODE(P)=n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）执行</a:t>
            </a:r>
            <a:r>
              <a:rPr lang="en-US" altLang="zh-CN" sz="2400" dirty="0"/>
              <a:t>B op C</a:t>
            </a:r>
            <a:r>
              <a:rPr lang="zh-CN" altLang="en-US" sz="2400" dirty="0"/>
              <a:t>（即合并已知量），令得到的新常数为</a:t>
            </a:r>
            <a:r>
              <a:rPr lang="en-US" altLang="zh-CN" sz="2400" dirty="0"/>
              <a:t>P</a:t>
            </a:r>
            <a:r>
              <a:rPr lang="zh-CN" altLang="en-US" sz="2400" dirty="0"/>
              <a:t>。如果</a:t>
            </a:r>
            <a:r>
              <a:rPr lang="en-US" altLang="zh-CN" sz="2400" dirty="0"/>
              <a:t>NODE(B)</a:t>
            </a:r>
            <a:r>
              <a:rPr lang="zh-CN" altLang="en-US" sz="2400" dirty="0"/>
              <a:t>或</a:t>
            </a:r>
            <a:r>
              <a:rPr lang="en-US" altLang="zh-CN" sz="2400" dirty="0"/>
              <a:t>NODE(C)</a:t>
            </a:r>
            <a:r>
              <a:rPr lang="zh-CN" altLang="en-US" sz="2400" dirty="0"/>
              <a:t>是处理当前四元式时新构造出来的结点，则删除它。如果</a:t>
            </a:r>
            <a:r>
              <a:rPr lang="en-US" altLang="zh-CN" sz="2400" dirty="0"/>
              <a:t>NODE(P)</a:t>
            </a:r>
            <a:r>
              <a:rPr lang="zh-CN" altLang="en-US" sz="2400" dirty="0"/>
              <a:t>无定义，则构造一用</a:t>
            </a:r>
            <a:r>
              <a:rPr lang="en-US" altLang="zh-CN" sz="2400" dirty="0"/>
              <a:t>P</a:t>
            </a:r>
            <a:r>
              <a:rPr lang="zh-CN" altLang="en-US" sz="2400" dirty="0"/>
              <a:t>做标记的叶结点</a:t>
            </a:r>
            <a:r>
              <a:rPr lang="en-US" altLang="zh-CN" sz="2400" dirty="0"/>
              <a:t>n</a:t>
            </a:r>
            <a:r>
              <a:rPr lang="zh-CN" altLang="en-US" sz="2400" dirty="0"/>
              <a:t>。置</a:t>
            </a:r>
            <a:r>
              <a:rPr lang="en-US" altLang="zh-CN" sz="2400" dirty="0"/>
              <a:t>NODE(P)=n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914400"/>
          </a:xfrm>
        </p:spPr>
        <p:txBody>
          <a:bodyPr/>
          <a:lstStyle/>
          <a:p>
            <a:pPr eaLnBrk="1" hangingPunct="1"/>
            <a:r>
              <a:rPr lang="zh-CN" altLang="en-US" u="sng" dirty="0"/>
              <a:t>基本块</a:t>
            </a:r>
            <a:r>
              <a:rPr lang="en-US" altLang="zh-CN" u="sng" dirty="0"/>
              <a:t>DAG</a:t>
            </a:r>
            <a:r>
              <a:rPr lang="zh-CN" altLang="en-US" u="sng" dirty="0"/>
              <a:t>图构造算法（续）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295400"/>
            <a:ext cx="8763000" cy="5486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3</a:t>
            </a:r>
            <a:r>
              <a:rPr lang="zh-CN" altLang="en-US" sz="2400" dirty="0"/>
              <a:t>．（找公共子表达式）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）检查</a:t>
            </a:r>
            <a:r>
              <a:rPr lang="en-US" altLang="zh-CN" sz="2400" dirty="0"/>
              <a:t>DAG</a:t>
            </a:r>
            <a:r>
              <a:rPr lang="zh-CN" altLang="en-US" sz="2400" dirty="0"/>
              <a:t>中是否已有一结点，其唯一后继为</a:t>
            </a:r>
            <a:r>
              <a:rPr lang="en-US" altLang="zh-CN" sz="2400" dirty="0"/>
              <a:t>NODE(B)</a:t>
            </a:r>
            <a:r>
              <a:rPr lang="zh-CN" altLang="en-US" sz="2400" dirty="0"/>
              <a:t>，且标记为</a:t>
            </a:r>
            <a:r>
              <a:rPr lang="en-US" altLang="zh-CN" sz="2400" dirty="0"/>
              <a:t>op</a:t>
            </a:r>
            <a:r>
              <a:rPr lang="zh-CN" altLang="en-US" sz="2400" dirty="0"/>
              <a:t>（即找公共子表达式）。如果没有，则构造该结点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，否则就把已有的结点作为它的结点并设该结点为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）检查中</a:t>
            </a:r>
            <a:r>
              <a:rPr lang="en-US" altLang="zh-CN" sz="2400" dirty="0"/>
              <a:t>DAG</a:t>
            </a:r>
            <a:r>
              <a:rPr lang="zh-CN" altLang="en-US" sz="2400" dirty="0"/>
              <a:t>中是否已有一结点，其左后继为</a:t>
            </a:r>
            <a:r>
              <a:rPr lang="en-US" altLang="zh-CN" sz="2400" dirty="0"/>
              <a:t>NODE(B)</a:t>
            </a:r>
            <a:r>
              <a:rPr lang="zh-CN" altLang="en-US" sz="2400" dirty="0"/>
              <a:t>，其右后继为</a:t>
            </a:r>
            <a:r>
              <a:rPr lang="en-US" altLang="zh-CN" sz="2400" dirty="0"/>
              <a:t>NODE(C)</a:t>
            </a:r>
            <a:r>
              <a:rPr lang="zh-CN" altLang="en-US" sz="2400" dirty="0"/>
              <a:t>，且标记为</a:t>
            </a:r>
            <a:r>
              <a:rPr lang="en-US" altLang="zh-CN" sz="2400" dirty="0"/>
              <a:t>op</a:t>
            </a:r>
            <a:r>
              <a:rPr lang="zh-CN" altLang="en-US" sz="2400" dirty="0"/>
              <a:t>（即找公共子表达式）。如果没有，则构造该结点</a:t>
            </a:r>
            <a:r>
              <a:rPr lang="en-US" altLang="zh-CN" sz="2400" dirty="0"/>
              <a:t>n</a:t>
            </a:r>
            <a:r>
              <a:rPr lang="zh-CN" altLang="en-US" sz="2400" dirty="0"/>
              <a:t>，否则就把已有的结点作为它的结点并设该结点为</a:t>
            </a:r>
            <a:r>
              <a:rPr lang="en-US" altLang="zh-CN" sz="2400" dirty="0"/>
              <a:t>n</a:t>
            </a:r>
            <a:r>
              <a:rPr lang="zh-CN" altLang="en-US" sz="2400" dirty="0"/>
              <a:t>，转</a:t>
            </a:r>
            <a:r>
              <a:rPr lang="en-US" altLang="zh-CN" sz="2400" dirty="0"/>
              <a:t>4</a:t>
            </a:r>
            <a:r>
              <a:rPr lang="zh-CN" altLang="en-US" sz="2400" dirty="0"/>
              <a:t>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dirty="0"/>
              <a:t>   </a:t>
            </a:r>
            <a:r>
              <a:rPr lang="en-US" altLang="zh-CN" sz="2400" dirty="0"/>
              <a:t>4.  </a:t>
            </a:r>
            <a:r>
              <a:rPr lang="zh-CN" altLang="en-US" sz="2400" dirty="0"/>
              <a:t>（删除无用赋值语句）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/>
              <a:t>    如果</a:t>
            </a:r>
            <a:r>
              <a:rPr lang="en-US" altLang="zh-CN" sz="2400" dirty="0"/>
              <a:t>NODE(A)</a:t>
            </a:r>
            <a:r>
              <a:rPr lang="zh-CN" altLang="en-US" sz="2400" dirty="0"/>
              <a:t>无定义，则把</a:t>
            </a:r>
            <a:r>
              <a:rPr lang="en-US" altLang="zh-CN" sz="2400" dirty="0"/>
              <a:t>A</a:t>
            </a:r>
            <a:r>
              <a:rPr lang="zh-CN" altLang="en-US" sz="2400" dirty="0"/>
              <a:t>附加在结点</a:t>
            </a:r>
            <a:r>
              <a:rPr lang="en-US" altLang="zh-CN" sz="2400" dirty="0"/>
              <a:t>n</a:t>
            </a:r>
            <a:r>
              <a:rPr lang="zh-CN" altLang="en-US" sz="2400" dirty="0"/>
              <a:t>上并令</a:t>
            </a:r>
            <a:r>
              <a:rPr lang="en-US" altLang="zh-CN" sz="2400" dirty="0"/>
              <a:t>NODE(A)=n</a:t>
            </a:r>
            <a:r>
              <a:rPr lang="zh-CN" altLang="en-US" sz="2400" dirty="0"/>
              <a:t>；否则先把</a:t>
            </a:r>
            <a:r>
              <a:rPr lang="en-US" altLang="zh-CN" sz="2400" dirty="0"/>
              <a:t>A</a:t>
            </a:r>
            <a:r>
              <a:rPr lang="zh-CN" altLang="en-US" sz="2400" dirty="0"/>
              <a:t>从</a:t>
            </a:r>
            <a:r>
              <a:rPr lang="en-US" altLang="zh-CN" sz="2400" dirty="0"/>
              <a:t>NODE(A)</a:t>
            </a:r>
            <a:r>
              <a:rPr lang="zh-CN" altLang="en-US" sz="2400" dirty="0"/>
              <a:t>结点上附加标识符集中删除，把</a:t>
            </a:r>
            <a:r>
              <a:rPr lang="en-US" altLang="zh-CN" sz="2400" dirty="0"/>
              <a:t>A</a:t>
            </a:r>
            <a:r>
              <a:rPr lang="zh-CN" altLang="en-US" sz="2400" dirty="0"/>
              <a:t>附加到新结点</a:t>
            </a:r>
            <a:r>
              <a:rPr lang="en-US" altLang="zh-CN" sz="2400" dirty="0"/>
              <a:t>n</a:t>
            </a:r>
            <a:r>
              <a:rPr lang="zh-CN" altLang="en-US" sz="2400" dirty="0"/>
              <a:t>上并令</a:t>
            </a:r>
            <a:r>
              <a:rPr lang="en-US" altLang="zh-CN" sz="2400" dirty="0"/>
              <a:t>NODE(A)=n</a:t>
            </a:r>
            <a:r>
              <a:rPr lang="zh-CN" altLang="en-US" sz="2400" dirty="0"/>
              <a:t>。转处理下一四元式。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2057400" y="838200"/>
            <a:ext cx="64008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例：构造下列四元式序列的</a:t>
            </a:r>
            <a:r>
              <a:rPr lang="en-US" altLang="zh-CN" sz="2800" b="1" dirty="0"/>
              <a:t>DAG</a:t>
            </a:r>
            <a:r>
              <a:rPr lang="zh-CN" altLang="en-US" sz="2800" b="1" dirty="0"/>
              <a:t>图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2132014" y="455614"/>
            <a:ext cx="7316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:=3.14    node(T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9699" name="Rectangle 5"/>
          <p:cNvSpPr>
            <a:spLocks noChangeArrowheads="1"/>
          </p:cNvSpPr>
          <p:nvPr/>
        </p:nvSpPr>
        <p:spPr bwMode="auto">
          <a:xfrm>
            <a:off x="1524000" y="2528889"/>
            <a:ext cx="9144000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altLang="zh-CN" sz="1600" b="1"/>
              <a:t> </a:t>
            </a:r>
            <a:endParaRPr lang="en-US" altLang="zh-CN" sz="1000"/>
          </a:p>
          <a:p>
            <a:endParaRPr lang="en-US" altLang="zh-CN"/>
          </a:p>
        </p:txBody>
      </p:sp>
      <p:graphicFrame>
        <p:nvGraphicFramePr>
          <p:cNvPr id="29700" name="Object 6"/>
          <p:cNvGraphicFramePr>
            <a:graphicFrameLocks noGrp="1" noChangeAspect="1"/>
          </p:cNvGraphicFramePr>
          <p:nvPr>
            <p:ph/>
          </p:nvPr>
        </p:nvGraphicFramePr>
        <p:xfrm>
          <a:off x="4800601" y="3505200"/>
          <a:ext cx="13447713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238488" imgH="2182368" progId="Word.Document.8">
                  <p:embed/>
                </p:oleObj>
              </mc:Choice>
              <mc:Fallback>
                <p:oleObj name="Document" r:id="rId2" imgW="9238488" imgH="2182368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1" y="3505200"/>
                        <a:ext cx="13447713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Grp="1" noChangeAspect="1"/>
          </p:cNvGraphicFramePr>
          <p:nvPr>
            <p:ph/>
          </p:nvPr>
        </p:nvGraphicFramePr>
        <p:xfrm>
          <a:off x="4419600" y="3810001"/>
          <a:ext cx="7772400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1036320" progId="Word.Document.8">
                  <p:embed/>
                </p:oleObj>
              </mc:Choice>
              <mc:Fallback>
                <p:oleObj name="Document" r:id="rId2" imgW="5486400" imgH="1036320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810001"/>
                        <a:ext cx="7772400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132014" y="455614"/>
            <a:ext cx="6935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39616" y="620688"/>
            <a:ext cx="7772400" cy="1143000"/>
          </a:xfrm>
        </p:spPr>
        <p:txBody>
          <a:bodyPr/>
          <a:lstStyle/>
          <a:p>
            <a:r>
              <a:rPr lang="en-US" altLang="zh-CN" dirty="0"/>
              <a:t>9.1 </a:t>
            </a:r>
            <a:r>
              <a:rPr lang="zh-CN" altLang="en-US" dirty="0"/>
              <a:t>优化及其分类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16832"/>
            <a:ext cx="7924800" cy="463636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优化分类：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机器相关优化：</a:t>
            </a:r>
            <a:r>
              <a:rPr lang="zh-CN" altLang="en-US" sz="2400" dirty="0"/>
              <a:t>寄存器优化，多处理器优化，特殊指令优化，无用指令消除等。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机器无关优化：</a:t>
            </a:r>
            <a:r>
              <a:rPr lang="zh-CN" altLang="en-US" sz="2400" dirty="0"/>
              <a:t>中间代码优化，源程序优化</a:t>
            </a:r>
          </a:p>
          <a:p>
            <a:pPr eaLnBrk="1" hangingPunct="1"/>
            <a:r>
              <a:rPr lang="zh-CN" altLang="en-US" sz="2800" dirty="0">
                <a:solidFill>
                  <a:srgbClr val="FF0000"/>
                </a:solidFill>
              </a:rPr>
              <a:t>优化范围：</a:t>
            </a:r>
          </a:p>
          <a:p>
            <a:pPr lvl="1"/>
            <a:r>
              <a:rPr lang="zh-CN" altLang="en-US" sz="2400" dirty="0">
                <a:solidFill>
                  <a:srgbClr val="3333FF"/>
                </a:solidFill>
              </a:rPr>
              <a:t>局部优化：</a:t>
            </a:r>
            <a:r>
              <a:rPr lang="zh-CN" altLang="en-US" sz="2400" dirty="0"/>
              <a:t>单个基本块范围内的优化：合并已知量，消除公共子表达式，削减计算强度和删除无用代码，循环不变式外提，归纳变量删除。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全局优化：</a:t>
            </a:r>
            <a:r>
              <a:rPr lang="zh-CN" altLang="en-US" sz="2400" dirty="0"/>
              <a:t>主要是在整个程序范围内进行的优化。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Grp="1" noChangeAspect="1"/>
          </p:cNvGraphicFramePr>
          <p:nvPr>
            <p:ph/>
          </p:nvPr>
        </p:nvGraphicFramePr>
        <p:xfrm>
          <a:off x="3352800" y="3883026"/>
          <a:ext cx="7772400" cy="297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100072" progId="Word.Document.8">
                  <p:embed/>
                </p:oleObj>
              </mc:Choice>
              <mc:Fallback>
                <p:oleObj name="文档" r:id="rId2" imgW="5486400" imgH="2100072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83026"/>
                        <a:ext cx="7772400" cy="297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132014" y="455614"/>
            <a:ext cx="85359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node(R)=n3   node(r)=n4  node(T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Grp="1" noChangeAspect="1"/>
          </p:cNvGraphicFramePr>
          <p:nvPr>
            <p:ph/>
          </p:nvPr>
        </p:nvGraphicFramePr>
        <p:xfrm>
          <a:off x="3048000" y="2279650"/>
          <a:ext cx="77724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965704" progId="Word.Document.8">
                  <p:embed/>
                </p:oleObj>
              </mc:Choice>
              <mc:Fallback>
                <p:oleObj name="文档" r:id="rId2" imgW="5486400" imgH="296570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279650"/>
                        <a:ext cx="7772400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132014" y="457200"/>
            <a:ext cx="8154987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node(A)=n6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Grp="1" noChangeAspect="1"/>
          </p:cNvGraphicFramePr>
          <p:nvPr>
            <p:ph/>
          </p:nvPr>
        </p:nvGraphicFramePr>
        <p:xfrm>
          <a:off x="3276600" y="19875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9875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133600" y="457200"/>
            <a:ext cx="8001000" cy="478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(5)      B:=A    node(B)=n6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Grp="1" noChangeAspect="1"/>
          </p:cNvGraphicFramePr>
          <p:nvPr>
            <p:ph/>
          </p:nvPr>
        </p:nvGraphicFramePr>
        <p:xfrm>
          <a:off x="3276600" y="2432050"/>
          <a:ext cx="7772400" cy="419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965704" progId="Word.Document.8">
                  <p:embed/>
                </p:oleObj>
              </mc:Choice>
              <mc:Fallback>
                <p:oleObj name="文档" r:id="rId2" imgW="5486400" imgH="296570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32050"/>
                        <a:ext cx="7772400" cy="419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2132014" y="455614"/>
            <a:ext cx="81549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node(T3)=n2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Grp="1" noChangeAspect="1"/>
          </p:cNvGraphicFramePr>
          <p:nvPr>
            <p:ph/>
          </p:nvPr>
        </p:nvGraphicFramePr>
        <p:xfrm>
          <a:off x="2895600" y="19875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9875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2132014" y="455614"/>
            <a:ext cx="80787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node(T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/>
          <p:cNvGraphicFramePr>
            <a:graphicFrameLocks noGrp="1" noChangeAspect="1"/>
          </p:cNvGraphicFramePr>
          <p:nvPr>
            <p:ph/>
          </p:nvPr>
        </p:nvGraphicFramePr>
        <p:xfrm>
          <a:off x="3048000" y="2063750"/>
          <a:ext cx="7772400" cy="456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3224784" progId="Word.Document.8">
                  <p:embed/>
                </p:oleObj>
              </mc:Choice>
              <mc:Fallback>
                <p:oleObj name="文档" r:id="rId2" imgW="5486400" imgH="3224784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063750"/>
                        <a:ext cx="7772400" cy="456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2132014" y="455614"/>
            <a:ext cx="8231187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   node(T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)=n1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node(R)=n3   node(r)=n4  node(T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node(A)=n6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    node(B)=n6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)=n2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node(T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)=n5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node(T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)=n6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Grp="1" noChangeAspect="1"/>
          </p:cNvGraphicFramePr>
          <p:nvPr>
            <p:ph/>
          </p:nvPr>
        </p:nvGraphicFramePr>
        <p:xfrm>
          <a:off x="2743200" y="2438400"/>
          <a:ext cx="7772400" cy="403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5486400" imgH="2852928" progId="Word.Document.8">
                  <p:embed/>
                </p:oleObj>
              </mc:Choice>
              <mc:Fallback>
                <p:oleObj name="文档" r:id="rId2" imgW="5486400" imgH="2852928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438400"/>
                        <a:ext cx="7772400" cy="403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2132013" y="455614"/>
            <a:ext cx="31242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/>
          <p:cNvGraphicFramePr>
            <a:graphicFrameLocks noGrp="1" noChangeAspect="1"/>
          </p:cNvGraphicFramePr>
          <p:nvPr>
            <p:ph/>
          </p:nvPr>
        </p:nvGraphicFramePr>
        <p:xfrm>
          <a:off x="1981201" y="1371600"/>
          <a:ext cx="7743825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3886200" progId="Word.Document.8">
                  <p:embed/>
                </p:oleObj>
              </mc:Choice>
              <mc:Fallback>
                <p:oleObj name="Document" r:id="rId2" imgW="5486400" imgH="3886200" progId="Word.Document.8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1" y="1371600"/>
                        <a:ext cx="7743825" cy="548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2132013" y="455614"/>
            <a:ext cx="3124200" cy="4789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952500" algn="l"/>
              </a:tabLst>
            </a:pPr>
            <a:r>
              <a:rPr lang="zh-CN" altLang="en-US" sz="2800" b="1" dirty="0"/>
              <a:t>例：</a:t>
            </a: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:=3.14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(4)      A:=T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(5)      B:=A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(6)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:=2*T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800" b="1" dirty="0" err="1"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(9)      T</a:t>
            </a:r>
            <a:r>
              <a:rPr lang="en-US" altLang="zh-CN" sz="2800" b="1" baseline="-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:=R-r</a:t>
            </a:r>
            <a:endParaRPr lang="en-US" altLang="zh-CN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tabLst>
                <a:tab pos="952500" algn="l"/>
              </a:tabLst>
            </a:pP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(10)    B:=T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*T</a:t>
            </a:r>
            <a:r>
              <a:rPr lang="en-US" altLang="zh-CN" sz="28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8077200" y="0"/>
            <a:ext cx="27432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:=3.14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:=6.28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:=6.28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R+r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(5)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(6)      A:=6.28*T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(7)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:=A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(8)      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:=R-r</a:t>
            </a:r>
          </a:p>
          <a:p>
            <a:pPr indent="-342900">
              <a:tabLst>
                <a:tab pos="342900" algn="l"/>
              </a:tabLst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(9)      B:=A*T</a:t>
            </a:r>
            <a:r>
              <a:rPr lang="en-US" altLang="zh-CN" sz="2400" b="1" baseline="-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第十章 目标代码生成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51584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10.1 </a:t>
            </a:r>
            <a:r>
              <a:rPr lang="zh-CN" altLang="en-US" dirty="0"/>
              <a:t>概念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69" name="Rectangle 41"/>
          <p:cNvSpPr>
            <a:spLocks noChangeArrowheads="1"/>
          </p:cNvSpPr>
          <p:nvPr/>
        </p:nvSpPr>
        <p:spPr bwMode="auto">
          <a:xfrm>
            <a:off x="4776789" y="817563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词法分析器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4792664" y="1876425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语法分析器</a:t>
            </a:r>
            <a:endParaRPr lang="zh-CN" altLang="en-US" sz="2600" b="1">
              <a:solidFill>
                <a:srgbClr val="000000"/>
              </a:solidFill>
            </a:endParaRP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4818064" y="3009900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9525" algn="ctr"/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中间代码生成器</a:t>
            </a: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4792664" y="4086225"/>
            <a:ext cx="2700337" cy="4953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800" b="1">
                <a:solidFill>
                  <a:srgbClr val="000000"/>
                </a:solidFill>
                <a:latin typeface="宋体" pitchFamily="2" charset="-122"/>
              </a:rPr>
              <a:t>优化段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164264" y="276225"/>
            <a:ext cx="1470025" cy="541338"/>
            <a:chOff x="2880" y="432"/>
            <a:chExt cx="926" cy="341"/>
          </a:xfrm>
        </p:grpSpPr>
        <p:sp>
          <p:nvSpPr>
            <p:cNvPr id="43045" name="Rectangle 46"/>
            <p:cNvSpPr>
              <a:spLocks noChangeArrowheads="1"/>
            </p:cNvSpPr>
            <p:nvPr/>
          </p:nvSpPr>
          <p:spPr bwMode="auto">
            <a:xfrm>
              <a:off x="2976" y="480"/>
              <a:ext cx="830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源程序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6" name="Line 47"/>
            <p:cNvSpPr>
              <a:spLocks noChangeShapeType="1"/>
            </p:cNvSpPr>
            <p:nvPr/>
          </p:nvSpPr>
          <p:spPr bwMode="auto">
            <a:xfrm>
              <a:off x="2880" y="432"/>
              <a:ext cx="0" cy="34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6164263" y="1343025"/>
            <a:ext cx="1427162" cy="533400"/>
            <a:chOff x="2880" y="1104"/>
            <a:chExt cx="899" cy="336"/>
          </a:xfrm>
        </p:grpSpPr>
        <p:sp>
          <p:nvSpPr>
            <p:cNvPr id="43043" name="Rectangle 49"/>
            <p:cNvSpPr>
              <a:spLocks noChangeArrowheads="1"/>
            </p:cNvSpPr>
            <p:nvPr/>
          </p:nvSpPr>
          <p:spPr bwMode="auto">
            <a:xfrm>
              <a:off x="2928" y="1152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单词符号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4" name="Line 50"/>
            <p:cNvSpPr>
              <a:spLocks noChangeShapeType="1"/>
            </p:cNvSpPr>
            <p:nvPr/>
          </p:nvSpPr>
          <p:spPr bwMode="auto">
            <a:xfrm>
              <a:off x="2880" y="1104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1"/>
          <p:cNvGrpSpPr>
            <a:grpSpLocks/>
          </p:cNvGrpSpPr>
          <p:nvPr/>
        </p:nvGrpSpPr>
        <p:grpSpPr bwMode="auto">
          <a:xfrm>
            <a:off x="6164263" y="2409825"/>
            <a:ext cx="1427162" cy="609600"/>
            <a:chOff x="2880" y="1776"/>
            <a:chExt cx="899" cy="384"/>
          </a:xfrm>
        </p:grpSpPr>
        <p:sp>
          <p:nvSpPr>
            <p:cNvPr id="43041" name="Rectangle 52"/>
            <p:cNvSpPr>
              <a:spLocks noChangeArrowheads="1"/>
            </p:cNvSpPr>
            <p:nvPr/>
          </p:nvSpPr>
          <p:spPr bwMode="auto">
            <a:xfrm>
              <a:off x="2928" y="1824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语法单位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2" name="Line 53"/>
            <p:cNvSpPr>
              <a:spLocks noChangeShapeType="1"/>
            </p:cNvSpPr>
            <p:nvPr/>
          </p:nvSpPr>
          <p:spPr bwMode="auto">
            <a:xfrm>
              <a:off x="2880" y="1776"/>
              <a:ext cx="0" cy="3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" name="Group 54"/>
          <p:cNvGrpSpPr>
            <a:grpSpLocks/>
          </p:cNvGrpSpPr>
          <p:nvPr/>
        </p:nvGrpSpPr>
        <p:grpSpPr bwMode="auto">
          <a:xfrm>
            <a:off x="6164263" y="3552825"/>
            <a:ext cx="1503362" cy="533400"/>
            <a:chOff x="2880" y="2496"/>
            <a:chExt cx="947" cy="336"/>
          </a:xfrm>
        </p:grpSpPr>
        <p:sp>
          <p:nvSpPr>
            <p:cNvPr id="43039" name="Rectangle 55"/>
            <p:cNvSpPr>
              <a:spLocks noChangeArrowheads="1"/>
            </p:cNvSpPr>
            <p:nvPr/>
          </p:nvSpPr>
          <p:spPr bwMode="auto">
            <a:xfrm>
              <a:off x="2976" y="2528"/>
              <a:ext cx="851" cy="19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四元式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40" name="Line 56"/>
            <p:cNvSpPr>
              <a:spLocks noChangeShapeType="1"/>
            </p:cNvSpPr>
            <p:nvPr/>
          </p:nvSpPr>
          <p:spPr bwMode="auto">
            <a:xfrm flipH="1">
              <a:off x="2880" y="2496"/>
              <a:ext cx="0" cy="33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8185" name="Rectangle 57"/>
          <p:cNvSpPr>
            <a:spLocks noChangeArrowheads="1"/>
          </p:cNvSpPr>
          <p:nvPr/>
        </p:nvSpPr>
        <p:spPr bwMode="auto">
          <a:xfrm>
            <a:off x="3725863" y="581026"/>
            <a:ext cx="525462" cy="53816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en-US" altLang="zh-CN" sz="26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表</a:t>
            </a: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格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管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理</a:t>
            </a:r>
          </a:p>
        </p:txBody>
      </p:sp>
      <p:sp>
        <p:nvSpPr>
          <p:cNvPr id="48186" name="Rectangle 58"/>
          <p:cNvSpPr>
            <a:spLocks noChangeArrowheads="1"/>
          </p:cNvSpPr>
          <p:nvPr/>
        </p:nvSpPr>
        <p:spPr bwMode="auto">
          <a:xfrm>
            <a:off x="8077201" y="609601"/>
            <a:ext cx="525463" cy="5534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just"/>
            <a:endParaRPr lang="en-US" altLang="zh-CN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出</a:t>
            </a: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错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处</a:t>
            </a:r>
          </a:p>
          <a:p>
            <a:pPr algn="just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endParaRPr lang="zh-CN" altLang="en-US" sz="2800" b="1">
              <a:solidFill>
                <a:srgbClr val="000000"/>
              </a:solidFill>
            </a:endParaRPr>
          </a:p>
          <a:p>
            <a:pPr algn="ctr"/>
            <a:r>
              <a:rPr lang="zh-CN" altLang="en-US" sz="2800" b="1">
                <a:solidFill>
                  <a:srgbClr val="000000"/>
                </a:solidFill>
              </a:rPr>
              <a:t>理</a:t>
            </a:r>
            <a:endParaRPr lang="zh-CN" altLang="en-US" sz="1600" b="1">
              <a:solidFill>
                <a:srgbClr val="000000"/>
              </a:solidFill>
            </a:endParaRPr>
          </a:p>
        </p:txBody>
      </p:sp>
      <p:sp>
        <p:nvSpPr>
          <p:cNvPr id="48187" name="Rectangle 59"/>
          <p:cNvSpPr>
            <a:spLocks noChangeArrowheads="1"/>
          </p:cNvSpPr>
          <p:nvPr/>
        </p:nvSpPr>
        <p:spPr bwMode="auto">
          <a:xfrm>
            <a:off x="4813300" y="5208589"/>
            <a:ext cx="2624138" cy="554037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ctr"/>
            <a:r>
              <a:rPr lang="zh-CN" altLang="en-US" sz="2800" b="1">
                <a:solidFill>
                  <a:srgbClr val="0000CC"/>
                </a:solidFill>
                <a:latin typeface="宋体" pitchFamily="2" charset="-122"/>
              </a:rPr>
              <a:t>目标代码生成器</a:t>
            </a:r>
          </a:p>
        </p:txBody>
      </p:sp>
      <p:grpSp>
        <p:nvGrpSpPr>
          <p:cNvPr id="6" name="Group 60"/>
          <p:cNvGrpSpPr>
            <a:grpSpLocks/>
          </p:cNvGrpSpPr>
          <p:nvPr/>
        </p:nvGrpSpPr>
        <p:grpSpPr bwMode="auto">
          <a:xfrm>
            <a:off x="6164263" y="4619625"/>
            <a:ext cx="1503362" cy="577850"/>
            <a:chOff x="2866" y="3138"/>
            <a:chExt cx="961" cy="394"/>
          </a:xfrm>
        </p:grpSpPr>
        <p:sp>
          <p:nvSpPr>
            <p:cNvPr id="43037" name="Line 61"/>
            <p:cNvSpPr>
              <a:spLocks noChangeShapeType="1"/>
            </p:cNvSpPr>
            <p:nvPr/>
          </p:nvSpPr>
          <p:spPr bwMode="auto">
            <a:xfrm>
              <a:off x="2866" y="3138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8" name="Rectangle 62"/>
            <p:cNvSpPr>
              <a:spLocks noChangeArrowheads="1"/>
            </p:cNvSpPr>
            <p:nvPr/>
          </p:nvSpPr>
          <p:spPr bwMode="auto">
            <a:xfrm>
              <a:off x="2976" y="3216"/>
              <a:ext cx="851" cy="219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四元式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6164263" y="5822951"/>
            <a:ext cx="1503362" cy="625475"/>
            <a:chOff x="2880" y="3926"/>
            <a:chExt cx="947" cy="394"/>
          </a:xfrm>
        </p:grpSpPr>
        <p:sp>
          <p:nvSpPr>
            <p:cNvPr id="43035" name="Rectangle 64"/>
            <p:cNvSpPr>
              <a:spLocks noChangeArrowheads="1"/>
            </p:cNvSpPr>
            <p:nvPr/>
          </p:nvSpPr>
          <p:spPr bwMode="auto">
            <a:xfrm>
              <a:off x="2976" y="3936"/>
              <a:ext cx="851" cy="218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800" b="1">
                  <a:solidFill>
                    <a:srgbClr val="000000"/>
                  </a:solidFill>
                </a:rPr>
                <a:t>目标代码</a:t>
              </a:r>
              <a:endParaRPr lang="zh-CN" altLang="en-US" b="1">
                <a:solidFill>
                  <a:srgbClr val="000000"/>
                </a:solidFill>
              </a:endParaRPr>
            </a:p>
          </p:txBody>
        </p:sp>
        <p:sp>
          <p:nvSpPr>
            <p:cNvPr id="43036" name="Line 65"/>
            <p:cNvSpPr>
              <a:spLocks noChangeShapeType="1"/>
            </p:cNvSpPr>
            <p:nvPr/>
          </p:nvSpPr>
          <p:spPr bwMode="auto">
            <a:xfrm>
              <a:off x="2880" y="3926"/>
              <a:ext cx="0" cy="39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66"/>
          <p:cNvGrpSpPr>
            <a:grpSpLocks/>
          </p:cNvGrpSpPr>
          <p:nvPr/>
        </p:nvGrpSpPr>
        <p:grpSpPr bwMode="auto">
          <a:xfrm>
            <a:off x="4251325" y="1095375"/>
            <a:ext cx="584200" cy="4362450"/>
            <a:chOff x="1675" y="948"/>
            <a:chExt cx="368" cy="2748"/>
          </a:xfrm>
        </p:grpSpPr>
        <p:sp>
          <p:nvSpPr>
            <p:cNvPr id="43030" name="Line 67"/>
            <p:cNvSpPr>
              <a:spLocks noChangeShapeType="1"/>
            </p:cNvSpPr>
            <p:nvPr/>
          </p:nvSpPr>
          <p:spPr bwMode="auto">
            <a:xfrm flipH="1">
              <a:off x="1675" y="948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1" name="Line 68"/>
            <p:cNvSpPr>
              <a:spLocks noChangeShapeType="1"/>
            </p:cNvSpPr>
            <p:nvPr/>
          </p:nvSpPr>
          <p:spPr bwMode="auto">
            <a:xfrm flipH="1">
              <a:off x="1685" y="1571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2" name="Line 69"/>
            <p:cNvSpPr>
              <a:spLocks noChangeShapeType="1"/>
            </p:cNvSpPr>
            <p:nvPr/>
          </p:nvSpPr>
          <p:spPr bwMode="auto">
            <a:xfrm flipH="1">
              <a:off x="1701" y="2329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3" name="Line 70"/>
            <p:cNvSpPr>
              <a:spLocks noChangeShapeType="1"/>
            </p:cNvSpPr>
            <p:nvPr/>
          </p:nvSpPr>
          <p:spPr bwMode="auto">
            <a:xfrm flipH="1">
              <a:off x="1685" y="3007"/>
              <a:ext cx="331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34" name="Line 71"/>
            <p:cNvSpPr>
              <a:spLocks noChangeShapeType="1"/>
            </p:cNvSpPr>
            <p:nvPr/>
          </p:nvSpPr>
          <p:spPr bwMode="auto">
            <a:xfrm flipH="1">
              <a:off x="1680" y="3696"/>
              <a:ext cx="3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72"/>
          <p:cNvGrpSpPr>
            <a:grpSpLocks/>
          </p:cNvGrpSpPr>
          <p:nvPr/>
        </p:nvGrpSpPr>
        <p:grpSpPr bwMode="auto">
          <a:xfrm>
            <a:off x="7459663" y="1025525"/>
            <a:ext cx="658812" cy="4432300"/>
            <a:chOff x="3696" y="904"/>
            <a:chExt cx="415" cy="2792"/>
          </a:xfrm>
        </p:grpSpPr>
        <p:sp>
          <p:nvSpPr>
            <p:cNvPr id="43025" name="Line 73"/>
            <p:cNvSpPr>
              <a:spLocks noChangeShapeType="1"/>
            </p:cNvSpPr>
            <p:nvPr/>
          </p:nvSpPr>
          <p:spPr bwMode="auto">
            <a:xfrm>
              <a:off x="3707" y="904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6" name="Line 74"/>
            <p:cNvSpPr>
              <a:spLocks noChangeShapeType="1"/>
            </p:cNvSpPr>
            <p:nvPr/>
          </p:nvSpPr>
          <p:spPr bwMode="auto">
            <a:xfrm>
              <a:off x="3717" y="3007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7" name="Line 75"/>
            <p:cNvSpPr>
              <a:spLocks noChangeShapeType="1"/>
            </p:cNvSpPr>
            <p:nvPr/>
          </p:nvSpPr>
          <p:spPr bwMode="auto">
            <a:xfrm>
              <a:off x="3733" y="2329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8" name="Line 76"/>
            <p:cNvSpPr>
              <a:spLocks noChangeShapeType="1"/>
            </p:cNvSpPr>
            <p:nvPr/>
          </p:nvSpPr>
          <p:spPr bwMode="auto">
            <a:xfrm>
              <a:off x="3717" y="1571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9" name="Line 77"/>
            <p:cNvSpPr>
              <a:spLocks noChangeShapeType="1"/>
            </p:cNvSpPr>
            <p:nvPr/>
          </p:nvSpPr>
          <p:spPr bwMode="auto">
            <a:xfrm>
              <a:off x="3696" y="3696"/>
              <a:ext cx="37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stealth" w="lg" len="lg"/>
              <a:tailEnd type="stealth" w="lg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 </a:t>
            </a:r>
            <a:r>
              <a:rPr lang="zh-CN" altLang="en-US" dirty="0"/>
              <a:t>优化技术简介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合并常量计算</a:t>
            </a:r>
          </a:p>
          <a:p>
            <a:pPr eaLnBrk="1" hangingPunct="1"/>
            <a:r>
              <a:rPr lang="zh-CN" altLang="en-US"/>
              <a:t>消除公共子表达式</a:t>
            </a:r>
          </a:p>
          <a:p>
            <a:pPr eaLnBrk="1" hangingPunct="1"/>
            <a:r>
              <a:rPr lang="zh-CN" altLang="en-US"/>
              <a:t>削减计算强度</a:t>
            </a:r>
          </a:p>
          <a:p>
            <a:pPr eaLnBrk="1" hangingPunct="1"/>
            <a:r>
              <a:rPr lang="zh-CN" altLang="en-US"/>
              <a:t>删除无用代码</a:t>
            </a:r>
          </a:p>
          <a:p>
            <a:pPr eaLnBrk="1" hangingPunct="1"/>
            <a:r>
              <a:rPr lang="zh-CN" altLang="en-US"/>
              <a:t>循环不变表达式外提</a:t>
            </a:r>
          </a:p>
          <a:p>
            <a:pPr eaLnBrk="1" hangingPunct="1"/>
            <a:r>
              <a:rPr lang="zh-CN" altLang="en-US"/>
              <a:t>归纳变量删除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1987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51584" y="198884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代码生成</a:t>
            </a:r>
            <a:r>
              <a:rPr lang="zh-CN" altLang="en-US" dirty="0"/>
              <a:t>是把语法分析后或优化后的</a:t>
            </a:r>
            <a:r>
              <a:rPr lang="zh-CN" altLang="en-US" u="sng" dirty="0"/>
              <a:t>中间代码变换成目标代码</a:t>
            </a:r>
            <a:r>
              <a:rPr lang="zh-CN" altLang="en-US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目标代码一般有以下三种形式：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能够立即执行的机器语言代码</a:t>
            </a:r>
            <a:r>
              <a:rPr lang="zh-CN" altLang="en-US" dirty="0"/>
              <a:t>，所有地址已经定位；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待装配的机器语言模块</a:t>
            </a:r>
            <a:r>
              <a:rPr lang="zh-CN" altLang="en-US" dirty="0"/>
              <a:t>。执行时，由连接装配程序把它们和某些运行程序连接起来，转换成能执行的机器语言代码；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00CC"/>
                </a:solidFill>
              </a:rPr>
              <a:t>汇编语言代码</a:t>
            </a:r>
            <a:r>
              <a:rPr lang="zh-CN" altLang="en-US" dirty="0"/>
              <a:t>。尚须经过汇编程序汇编，转换成可执行的机器语言代码。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代码生成要考虑的问题：</a:t>
            </a:r>
          </a:p>
          <a:p>
            <a:pPr lvl="1" eaLnBrk="1" hangingPunct="1"/>
            <a:r>
              <a:rPr lang="zh-CN" altLang="en-US" dirty="0"/>
              <a:t>如何使生成的目标代码较短；</a:t>
            </a:r>
          </a:p>
          <a:p>
            <a:pPr lvl="1" eaLnBrk="1" hangingPunct="1"/>
            <a:r>
              <a:rPr lang="zh-CN" altLang="en-US" dirty="0"/>
              <a:t>如何充分利用计算机的寄存器，减少目标代码中访问存贮单元的次数。</a:t>
            </a:r>
          </a:p>
          <a:p>
            <a:pPr lvl="1" eaLnBrk="1" hangingPunct="1"/>
            <a:r>
              <a:rPr lang="zh-CN" altLang="en-US" dirty="0"/>
              <a:t>如何充分利用计算机的指令系统的特点。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概念</a:t>
            </a:r>
          </a:p>
        </p:txBody>
      </p:sp>
      <p:sp>
        <p:nvSpPr>
          <p:cNvPr id="450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设计代码生成器时要考虑的一般问题：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代码生成器的输入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代码生成器的输入包括源程序的中间表示，以及符号表中的信息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类型检查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目标程序</a:t>
            </a:r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绝对机器代码、可再定位机器语言、汇编语言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指令选择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寄存器分配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计算顺序选择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</a:p>
        </p:txBody>
      </p:sp>
      <p:sp>
        <p:nvSpPr>
          <p:cNvPr id="4608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一个抽象的目标机器模型：</a:t>
            </a:r>
          </a:p>
          <a:p>
            <a:pPr lvl="1" eaLnBrk="1" hangingPunct="1"/>
            <a:r>
              <a:rPr lang="zh-CN" altLang="en-US" dirty="0"/>
              <a:t>具有多个通用寄存器，既可以作为累加器，也可以作为变址器。</a:t>
            </a:r>
          </a:p>
          <a:p>
            <a:pPr lvl="1" eaLnBrk="1" hangingPunct="1"/>
            <a:r>
              <a:rPr lang="zh-CN" altLang="en-US" dirty="0"/>
              <a:t>运算必须在某个寄存器中进行。</a:t>
            </a:r>
          </a:p>
          <a:p>
            <a:pPr lvl="1" eaLnBrk="1" hangingPunct="1"/>
            <a:r>
              <a:rPr lang="zh-CN" altLang="en-US" dirty="0"/>
              <a:t>含有四种类型的指令形式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423593" y="908721"/>
            <a:ext cx="7793037" cy="766415"/>
          </a:xfrm>
        </p:spPr>
        <p:txBody>
          <a:bodyPr/>
          <a:lstStyle/>
          <a:p>
            <a:pPr eaLnBrk="1" hangingPunct="1"/>
            <a:r>
              <a:rPr lang="en-US" altLang="zh-CN" dirty="0"/>
              <a:t>10.2 </a:t>
            </a:r>
            <a:r>
              <a:rPr lang="zh-CN" altLang="en-US" dirty="0"/>
              <a:t>目标机器模型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44</a:t>
            </a:fld>
            <a:endParaRPr lang="en-US" altLang="zh-CN"/>
          </a:p>
        </p:txBody>
      </p:sp>
      <p:sp>
        <p:nvSpPr>
          <p:cNvPr id="47107" name="Rectangle 3"/>
          <p:cNvSpPr>
            <a:spLocks noGrp="1" noRot="1" noChangeArrowheads="1"/>
          </p:cNvSpPr>
          <p:nvPr>
            <p:ph type="body" idx="4294967295"/>
          </p:nvPr>
        </p:nvSpPr>
        <p:spPr>
          <a:xfrm>
            <a:off x="2135560" y="4735288"/>
            <a:ext cx="8153400" cy="17526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op</a:t>
            </a:r>
            <a:r>
              <a:rPr lang="zh-CN" altLang="en-US" sz="2400" dirty="0"/>
              <a:t>包括常见的一些运算符，如</a:t>
            </a:r>
            <a:r>
              <a:rPr lang="en-US" altLang="zh-CN" sz="2400" dirty="0"/>
              <a:t>ADD(</a:t>
            </a:r>
            <a:r>
              <a:rPr lang="zh-CN" altLang="en-US" sz="2400" dirty="0"/>
              <a:t>加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SUB(</a:t>
            </a:r>
            <a:r>
              <a:rPr lang="zh-CN" altLang="en-US" sz="2400" dirty="0"/>
              <a:t>减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MUL(</a:t>
            </a:r>
            <a:r>
              <a:rPr lang="zh-CN" altLang="en-US" sz="2400" dirty="0"/>
              <a:t>乘</a:t>
            </a:r>
            <a:r>
              <a:rPr lang="en-US" altLang="zh-CN" sz="2400" dirty="0"/>
              <a:t>)</a:t>
            </a:r>
            <a:r>
              <a:rPr lang="zh-CN" altLang="en-US" sz="2400" dirty="0"/>
              <a:t>、</a:t>
            </a:r>
            <a:r>
              <a:rPr lang="en-US" altLang="zh-CN" sz="2400" dirty="0"/>
              <a:t>DIV(</a:t>
            </a:r>
            <a:r>
              <a:rPr lang="zh-CN" altLang="en-US" sz="2400" dirty="0"/>
              <a:t>除</a:t>
            </a:r>
            <a:r>
              <a:rPr lang="en-US" altLang="zh-CN" sz="2400" dirty="0"/>
              <a:t>)</a:t>
            </a:r>
          </a:p>
          <a:p>
            <a:pPr eaLnBrk="1" hangingPunct="1"/>
            <a:r>
              <a:rPr lang="zh-CN" altLang="en-US" sz="2400" dirty="0"/>
              <a:t>如果</a:t>
            </a:r>
            <a:r>
              <a:rPr lang="en-US" altLang="zh-CN" sz="2400" dirty="0"/>
              <a:t>op</a:t>
            </a:r>
            <a:r>
              <a:rPr lang="zh-CN" altLang="en-US" sz="2400" dirty="0"/>
              <a:t>是一目运行符，则“</a:t>
            </a:r>
            <a:r>
              <a:rPr lang="en-US" altLang="zh-CN" sz="2400" dirty="0"/>
              <a:t>op </a:t>
            </a:r>
            <a:r>
              <a:rPr lang="en-US" altLang="zh-CN" sz="2400" dirty="0" err="1"/>
              <a:t>Ri</a:t>
            </a:r>
            <a:r>
              <a:rPr lang="en-US" altLang="zh-CN" sz="2400" dirty="0"/>
              <a:t>, M”</a:t>
            </a:r>
            <a:r>
              <a:rPr lang="zh-CN" altLang="en-US" sz="2400" dirty="0"/>
              <a:t>的意义为：               </a:t>
            </a:r>
            <a:r>
              <a:rPr lang="en-US" altLang="zh-CN" sz="2400" dirty="0"/>
              <a:t>op</a:t>
            </a:r>
            <a:r>
              <a:rPr lang="zh-CN" altLang="en-US" sz="2400" dirty="0"/>
              <a:t>（</a:t>
            </a:r>
            <a:r>
              <a:rPr lang="en-US" altLang="zh-CN" sz="2400" dirty="0"/>
              <a:t>M</a:t>
            </a:r>
            <a:r>
              <a:rPr lang="zh-CN" altLang="en-US" sz="2400" dirty="0"/>
              <a:t>）</a:t>
            </a:r>
            <a:r>
              <a:rPr lang="zh-CN" altLang="en-US" sz="2400" dirty="0">
                <a:sym typeface="Symbol" pitchFamily="18" charset="2"/>
              </a:rPr>
              <a:t></a:t>
            </a:r>
            <a:r>
              <a:rPr lang="zh-CN" altLang="en-US" sz="2400" dirty="0"/>
              <a:t> </a:t>
            </a:r>
            <a:r>
              <a:rPr lang="en-US" altLang="zh-CN" sz="2400" dirty="0" err="1"/>
              <a:t>Ri</a:t>
            </a:r>
            <a:r>
              <a:rPr lang="zh-CN" altLang="en-US" sz="2400" dirty="0"/>
              <a:t>，其余类型可类推。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D9641BFA-5CFA-C63E-C767-AE524B430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57913"/>
              </p:ext>
            </p:extLst>
          </p:nvPr>
        </p:nvGraphicFramePr>
        <p:xfrm>
          <a:off x="2351585" y="2138603"/>
          <a:ext cx="7200801" cy="2585798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1726158">
                  <a:extLst>
                    <a:ext uri="{9D8B030D-6E8A-4147-A177-3AD203B41FA5}">
                      <a16:colId xmlns:a16="http://schemas.microsoft.com/office/drawing/2014/main" val="293556296"/>
                    </a:ext>
                  </a:extLst>
                </a:gridCol>
                <a:gridCol w="2064210">
                  <a:extLst>
                    <a:ext uri="{9D8B030D-6E8A-4147-A177-3AD203B41FA5}">
                      <a16:colId xmlns:a16="http://schemas.microsoft.com/office/drawing/2014/main" val="961123467"/>
                    </a:ext>
                  </a:extLst>
                </a:gridCol>
                <a:gridCol w="3410433">
                  <a:extLst>
                    <a:ext uri="{9D8B030D-6E8A-4147-A177-3AD203B41FA5}">
                      <a16:colId xmlns:a16="http://schemas.microsoft.com/office/drawing/2014/main" val="1997405093"/>
                    </a:ext>
                  </a:extLst>
                </a:gridCol>
              </a:tblGrid>
              <a:tr h="359719"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类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 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指令形式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69875" algn="ctr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意义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设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</a:t>
                      </a: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是二目运算符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481117920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直接地址型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M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(M) 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692414638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寄存器型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919074176"/>
                  </a:ext>
                </a:extLst>
              </a:tr>
              <a:tr h="361668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变址型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c(R</a:t>
                      </a:r>
                      <a:r>
                        <a:rPr lang="en-US" sz="20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)+c)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47945871"/>
                  </a:ext>
                </a:extLst>
              </a:tr>
              <a:tr h="1141075">
                <a:tc>
                  <a:txBody>
                    <a:bodyPr/>
                    <a:lstStyle/>
                    <a:p>
                      <a:pPr indent="269875">
                        <a:lnSpc>
                          <a:spcPts val="1800"/>
                        </a:lnSpc>
                      </a:pPr>
                      <a:r>
                        <a:rPr lang="zh-CN" sz="2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间接型</a:t>
                      </a: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*M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op 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*c(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((M))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indent="210820">
                        <a:lnSpc>
                          <a:spcPts val="1800"/>
                        </a:lnSpc>
                      </a:pP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(R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 op (((</a:t>
                      </a:r>
                      <a:r>
                        <a:rPr lang="en-US" sz="2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baseline="-25000" dirty="0" err="1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)+c)) 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baseline="-250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endParaRPr lang="zh-CN" sz="20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6389031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45</a:t>
            </a:fld>
            <a:endParaRPr lang="en-US" altLang="zh-CN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64BAB0C-19AA-17DB-14D8-76A750E1CB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89540"/>
              </p:ext>
            </p:extLst>
          </p:nvPr>
        </p:nvGraphicFramePr>
        <p:xfrm>
          <a:off x="2496543" y="1196753"/>
          <a:ext cx="7056784" cy="4880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178853939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3123403116"/>
                    </a:ext>
                  </a:extLst>
                </a:gridCol>
              </a:tblGrid>
              <a:tr h="371118"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指令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8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意义</a:t>
                      </a:r>
                      <a:endParaRPr lang="zh-CN" sz="28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5514036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LD R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单元的内容取到寄存器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，即（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）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10653797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ST R</a:t>
                      </a:r>
                      <a:r>
                        <a:rPr lang="en-US" sz="2000" kern="100" baseline="-250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把寄存器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</a:t>
                      </a:r>
                      <a:r>
                        <a:rPr lang="en-US" sz="2000" kern="100" baseline="-250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的内容存到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单元，即（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Ri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）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  <a:sym typeface="Symbol" pitchFamily="2" charset="2"/>
                        </a:rPr>
                        <a:t>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 B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5666032"/>
                  </a:ext>
                </a:extLst>
              </a:tr>
              <a:tr h="371118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     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条件转向</a:t>
                      </a:r>
                      <a:r>
                        <a:rPr lang="en-US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单元。</a:t>
                      </a:r>
                      <a:endParaRPr lang="zh-CN" sz="2000" kern="10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1489686"/>
                  </a:ext>
                </a:extLst>
              </a:tr>
              <a:tr h="3340063">
                <a:tc>
                  <a:txBody>
                    <a:bodyPr/>
                    <a:lstStyle/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CMP A, B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 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＜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J≤X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＝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J≠X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＞</a:t>
                      </a: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</a:endParaRPr>
                    </a:p>
                    <a:p>
                      <a:pPr algn="just"/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J≥X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把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A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单元和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B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单元的值进行比较，根据比较情况把机器内部特征寄存器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置成相应状态。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占两个二进位。根据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A&lt;B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分别置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为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0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1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2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。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CT=0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CT=0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CT≠1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CT=2        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</a:p>
                    <a:p>
                      <a:pPr algn="just"/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如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CT=2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或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CT=1  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转</a:t>
                      </a:r>
                      <a:r>
                        <a:rPr lang="en-US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X</a:t>
                      </a:r>
                      <a:r>
                        <a:rPr lang="zh-CN" sz="2000" kern="100" dirty="0">
                          <a:effectLst/>
                          <a:latin typeface="STXinwei" panose="02010800040101010101" pitchFamily="2" charset="-122"/>
                          <a:ea typeface="STXinwei" panose="02010800040101010101" pitchFamily="2" charset="-122"/>
                        </a:rPr>
                        <a:t>单元</a:t>
                      </a:r>
                      <a:endParaRPr lang="zh-CN" sz="2000" kern="100" dirty="0">
                        <a:effectLst/>
                        <a:latin typeface="STXinwei" panose="02010800040101010101" pitchFamily="2" charset="-122"/>
                        <a:ea typeface="STXinwei" panose="020108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7182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5120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351584" y="2060848"/>
            <a:ext cx="7772400" cy="4392488"/>
          </a:xfrm>
        </p:spPr>
        <p:txBody>
          <a:bodyPr/>
          <a:lstStyle/>
          <a:p>
            <a:pPr eaLnBrk="1" hangingPunct="1"/>
            <a:r>
              <a:rPr lang="zh-CN" altLang="en-US" dirty="0"/>
              <a:t>一般做法：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sz="2800" dirty="0"/>
              <a:t>        依次把每条中间代码变换成目标代码，并在一个基本块的范围内考虑如何充分利用寄存器：</a:t>
            </a:r>
          </a:p>
          <a:p>
            <a:pPr lvl="1" eaLnBrk="1" hangingPunct="1"/>
            <a:r>
              <a:rPr lang="zh-CN" altLang="en-US" dirty="0"/>
              <a:t>在生成计算某变量值的目标代码时，尽可能让该变量保留在寄存器中。</a:t>
            </a:r>
          </a:p>
          <a:p>
            <a:pPr lvl="1" eaLnBrk="1" hangingPunct="1"/>
            <a:r>
              <a:rPr lang="zh-CN" altLang="en-US" dirty="0"/>
              <a:t>后续的目标代码尽可能引用变量在寄存器中的值，而不访问内存。</a:t>
            </a:r>
          </a:p>
          <a:p>
            <a:pPr lvl="1" eaLnBrk="1" hangingPunct="1"/>
            <a:r>
              <a:rPr lang="zh-CN" altLang="en-US" dirty="0"/>
              <a:t>在离开基本块时，把存在寄存器中的现行的值放到主存中。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46</a:t>
            </a:fld>
            <a:endParaRPr lang="en-US" altLang="zh-CN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10.3 </a:t>
            </a:r>
            <a:r>
              <a:rPr lang="zh-CN" altLang="en-US" dirty="0"/>
              <a:t>一个简单的代码生成器</a:t>
            </a:r>
          </a:p>
        </p:txBody>
      </p:sp>
      <p:sp>
        <p:nvSpPr>
          <p:cNvPr id="4915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2423592" y="2060848"/>
            <a:ext cx="7772400" cy="4392488"/>
          </a:xfrm>
        </p:spPr>
        <p:txBody>
          <a:bodyPr/>
          <a:lstStyle/>
          <a:p>
            <a:pPr eaLnBrk="1" hangingPunct="1"/>
            <a:r>
              <a:rPr lang="zh-CN" altLang="en-US" dirty="0"/>
              <a:t>例如：</a:t>
            </a:r>
            <a:r>
              <a:rPr lang="en-US" altLang="zh-CN" dirty="0">
                <a:solidFill>
                  <a:srgbClr val="0000CC"/>
                </a:solidFill>
              </a:rPr>
              <a:t>A:=(B+C)*D+E</a:t>
            </a:r>
          </a:p>
          <a:p>
            <a:pPr eaLnBrk="1" hangingPunct="1"/>
            <a:r>
              <a:rPr lang="zh-CN" altLang="en-US" dirty="0"/>
              <a:t>翻译为四元式：</a:t>
            </a:r>
          </a:p>
          <a:p>
            <a:pPr lvl="1" eaLnBrk="1" hangingPunct="1"/>
            <a:r>
              <a:rPr lang="zh-CN" altLang="en-US" dirty="0"/>
              <a:t>	</a:t>
            </a:r>
            <a:r>
              <a:rPr lang="en-US" altLang="zh-CN" dirty="0">
                <a:solidFill>
                  <a:srgbClr val="0000CC"/>
                </a:solidFill>
              </a:rPr>
              <a:t>T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:=B+C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T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:=T</a:t>
            </a:r>
            <a:r>
              <a:rPr lang="en-US" altLang="zh-CN" baseline="-25000" dirty="0">
                <a:solidFill>
                  <a:srgbClr val="0000CC"/>
                </a:solidFill>
              </a:rPr>
              <a:t>1</a:t>
            </a:r>
            <a:r>
              <a:rPr lang="en-US" altLang="zh-CN" dirty="0">
                <a:solidFill>
                  <a:srgbClr val="0000CC"/>
                </a:solidFill>
              </a:rPr>
              <a:t>*D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T</a:t>
            </a:r>
            <a:r>
              <a:rPr lang="en-US" altLang="zh-CN" baseline="-25000" dirty="0">
                <a:solidFill>
                  <a:srgbClr val="0000CC"/>
                </a:solidFill>
              </a:rPr>
              <a:t>3</a:t>
            </a:r>
            <a:r>
              <a:rPr lang="en-US" altLang="zh-CN" dirty="0">
                <a:solidFill>
                  <a:srgbClr val="0000CC"/>
                </a:solidFill>
              </a:rPr>
              <a:t>:=T</a:t>
            </a:r>
            <a:r>
              <a:rPr lang="en-US" altLang="zh-CN" baseline="-25000" dirty="0">
                <a:solidFill>
                  <a:srgbClr val="0000CC"/>
                </a:solidFill>
              </a:rPr>
              <a:t>2</a:t>
            </a:r>
            <a:r>
              <a:rPr lang="en-US" altLang="zh-CN" dirty="0">
                <a:solidFill>
                  <a:srgbClr val="0000CC"/>
                </a:solidFill>
              </a:rPr>
              <a:t>+E</a:t>
            </a:r>
          </a:p>
          <a:p>
            <a:pPr lvl="1" eaLnBrk="1" hangingPunct="1"/>
            <a:r>
              <a:rPr lang="en-US" altLang="zh-CN" dirty="0">
                <a:solidFill>
                  <a:srgbClr val="0000CC"/>
                </a:solidFill>
              </a:rPr>
              <a:t>	A:=T</a:t>
            </a:r>
            <a:r>
              <a:rPr lang="en-US" altLang="zh-CN" baseline="-25000" dirty="0">
                <a:solidFill>
                  <a:srgbClr val="0000CC"/>
                </a:solidFill>
              </a:rPr>
              <a:t>3</a:t>
            </a:r>
            <a:r>
              <a:rPr lang="en-US" altLang="zh-CN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47</a:t>
            </a:fld>
            <a:endParaRPr lang="en-US" altLang="zh-CN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3733800" y="5257800"/>
            <a:ext cx="3048000" cy="9906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2" name="Rectangle 18"/>
          <p:cNvSpPr>
            <a:spLocks noChangeArrowheads="1"/>
          </p:cNvSpPr>
          <p:nvPr/>
        </p:nvSpPr>
        <p:spPr bwMode="auto">
          <a:xfrm>
            <a:off x="3733800" y="3886200"/>
            <a:ext cx="3048000" cy="9144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3" name="Rectangle 19"/>
          <p:cNvSpPr>
            <a:spLocks noChangeArrowheads="1"/>
          </p:cNvSpPr>
          <p:nvPr/>
        </p:nvSpPr>
        <p:spPr bwMode="auto">
          <a:xfrm>
            <a:off x="3733800" y="2514600"/>
            <a:ext cx="3048000" cy="914400"/>
          </a:xfrm>
          <a:prstGeom prst="rect">
            <a:avLst/>
          </a:prstGeom>
          <a:solidFill>
            <a:srgbClr val="CCFFFF"/>
          </a:solidFill>
          <a:ln w="12700" cap="sq">
            <a:solidFill>
              <a:srgbClr val="00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81" name="Rectangle 20"/>
          <p:cNvSpPr>
            <a:spLocks noChangeArrowheads="1"/>
          </p:cNvSpPr>
          <p:nvPr/>
        </p:nvSpPr>
        <p:spPr bwMode="auto">
          <a:xfrm>
            <a:off x="2286000" y="381000"/>
            <a:ext cx="754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200" dirty="0">
                <a:solidFill>
                  <a:srgbClr val="000000"/>
                </a:solidFill>
              </a:rPr>
              <a:t>假设只有一个寄存器可供使用</a:t>
            </a:r>
          </a:p>
        </p:txBody>
      </p: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4038600" y="1066800"/>
            <a:ext cx="30480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accent2"/>
              </a:buClr>
              <a:buFontTx/>
              <a:buChar char="•"/>
            </a:pPr>
            <a:r>
              <a:rPr lang="zh-CN" altLang="en-US" sz="3000" b="1" dirty="0">
                <a:solidFill>
                  <a:srgbClr val="000000"/>
                </a:solidFill>
              </a:rPr>
              <a:t>目标代码：</a:t>
            </a:r>
            <a:r>
              <a:rPr lang="zh-CN" altLang="zh-CN" sz="3000" b="1" dirty="0">
                <a:solidFill>
                  <a:srgbClr val="000000"/>
                </a:solidFill>
              </a:rPr>
              <a:t> 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LD    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zh-CN" altLang="en-US" sz="3000" b="1" dirty="0">
                <a:solidFill>
                  <a:srgbClr val="000000"/>
                </a:solidFill>
              </a:rPr>
              <a:t>， </a:t>
            </a:r>
            <a:r>
              <a:rPr lang="en-US" altLang="zh-CN" sz="3000" b="1" dirty="0">
                <a:solidFill>
                  <a:srgbClr val="000000"/>
                </a:solidFill>
              </a:rPr>
              <a:t>B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ADD 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C</a:t>
            </a:r>
          </a:p>
          <a:p>
            <a:pPr algn="just"/>
            <a:r>
              <a:rPr lang="en-US" altLang="zh-CN" sz="3000" b="1" dirty="0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0</a:t>
            </a: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1</a:t>
            </a:r>
            <a:endParaRPr lang="en-US" altLang="zh-CN" sz="3000" b="1" dirty="0">
              <a:solidFill>
                <a:srgbClr val="000000"/>
              </a:solidFill>
            </a:endParaRPr>
          </a:p>
        </p:txBody>
      </p: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7467600" y="1219200"/>
            <a:ext cx="2819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spcAft>
                <a:spcPct val="30000"/>
              </a:spcAft>
              <a:buClr>
                <a:schemeClr val="hlink"/>
              </a:buClr>
              <a:buFont typeface="Wingdings" pitchFamily="2" charset="2"/>
              <a:buChar char="n"/>
            </a:pPr>
            <a:r>
              <a:rPr lang="zh-CN" altLang="en-US" sz="3000" b="1" dirty="0">
                <a:solidFill>
                  <a:srgbClr val="000000"/>
                </a:solidFill>
              </a:rPr>
              <a:t>假设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1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2</a:t>
            </a:r>
            <a:r>
              <a:rPr lang="zh-CN" altLang="en-US" sz="3000" b="1" dirty="0">
                <a:solidFill>
                  <a:srgbClr val="000000"/>
                </a:solidFill>
              </a:rPr>
              <a:t>，</a:t>
            </a:r>
            <a:r>
              <a:rPr lang="en-US" altLang="zh-CN" sz="3000" b="1" dirty="0">
                <a:solidFill>
                  <a:srgbClr val="000000"/>
                </a:solidFill>
              </a:rPr>
              <a:t>T</a:t>
            </a:r>
            <a:r>
              <a:rPr lang="en-US" altLang="zh-CN" sz="3000" b="1" baseline="-25000" dirty="0">
                <a:solidFill>
                  <a:srgbClr val="000000"/>
                </a:solidFill>
              </a:rPr>
              <a:t>3</a:t>
            </a:r>
            <a:r>
              <a:rPr lang="zh-CN" altLang="en-US" sz="3000" b="1" dirty="0">
                <a:solidFill>
                  <a:srgbClr val="000000"/>
                </a:solidFill>
              </a:rPr>
              <a:t>在基本块之后不再引用</a:t>
            </a:r>
            <a:r>
              <a:rPr lang="en-US" altLang="zh-CN" sz="3000" b="1" dirty="0">
                <a:solidFill>
                  <a:srgbClr val="000000"/>
                </a:solidFill>
              </a:rPr>
              <a:t>: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LD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B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ADD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C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MUL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D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ADD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E</a:t>
            </a:r>
          </a:p>
          <a:p>
            <a:pPr algn="just"/>
            <a:r>
              <a:rPr lang="en-US" altLang="zh-CN" sz="3000" b="1" dirty="0">
                <a:solidFill>
                  <a:srgbClr val="0000CC"/>
                </a:solidFill>
              </a:rPr>
              <a:t>ST	  R</a:t>
            </a:r>
            <a:r>
              <a:rPr lang="en-US" altLang="zh-CN" sz="3000" b="1" baseline="-25000" dirty="0">
                <a:solidFill>
                  <a:srgbClr val="0000CC"/>
                </a:solidFill>
              </a:rPr>
              <a:t>0</a:t>
            </a:r>
            <a:r>
              <a:rPr lang="zh-CN" altLang="en-US" sz="3000" b="1" dirty="0">
                <a:solidFill>
                  <a:srgbClr val="0000CC"/>
                </a:solidFill>
              </a:rPr>
              <a:t>，</a:t>
            </a:r>
            <a:r>
              <a:rPr lang="en-US" altLang="zh-CN" sz="3000" b="1" dirty="0">
                <a:solidFill>
                  <a:srgbClr val="0000CC"/>
                </a:solidFill>
              </a:rPr>
              <a:t>A</a:t>
            </a:r>
          </a:p>
        </p:txBody>
      </p:sp>
      <p:sp>
        <p:nvSpPr>
          <p:cNvPr id="57367" name="Text Box 23"/>
          <p:cNvSpPr txBox="1">
            <a:spLocks noChangeArrowheads="1"/>
          </p:cNvSpPr>
          <p:nvPr/>
        </p:nvSpPr>
        <p:spPr bwMode="auto">
          <a:xfrm>
            <a:off x="1905000" y="1143001"/>
            <a:ext cx="1828800" cy="10064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en-US" altLang="zh-CN" sz="3000" b="1" dirty="0">
                <a:solidFill>
                  <a:srgbClr val="000000"/>
                </a:solidFill>
              </a:rPr>
              <a:t> </a:t>
            </a:r>
            <a:r>
              <a:rPr lang="zh-CN" altLang="en-US" sz="3000" b="1" dirty="0">
                <a:solidFill>
                  <a:srgbClr val="000000"/>
                </a:solidFill>
              </a:rPr>
              <a:t>四元式</a:t>
            </a:r>
            <a:r>
              <a:rPr lang="en-US" altLang="en-US" sz="2800" b="1" dirty="0">
                <a:solidFill>
                  <a:srgbClr val="000000"/>
                </a:solidFill>
              </a:rPr>
              <a:t>T</a:t>
            </a:r>
            <a:r>
              <a:rPr lang="en-US" altLang="en-US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:=B+C</a:t>
            </a:r>
          </a:p>
        </p:txBody>
      </p:sp>
      <p:sp>
        <p:nvSpPr>
          <p:cNvPr id="57368" name="Text Box 24"/>
          <p:cNvSpPr txBox="1">
            <a:spLocks noChangeArrowheads="1"/>
          </p:cNvSpPr>
          <p:nvPr/>
        </p:nvSpPr>
        <p:spPr bwMode="auto">
          <a:xfrm>
            <a:off x="1775520" y="4267200"/>
            <a:ext cx="195828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</a:rPr>
              <a:t>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+E</a:t>
            </a:r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1775520" y="2895600"/>
            <a:ext cx="195828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</a:rPr>
              <a:t>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</a:rPr>
              <a:t>*D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1981200" y="5715000"/>
            <a:ext cx="1752600" cy="52322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</a:rPr>
              <a:t>A:=T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57371" name="Rectangle 27"/>
          <p:cNvSpPr>
            <a:spLocks noChangeArrowheads="1"/>
          </p:cNvSpPr>
          <p:nvPr/>
        </p:nvSpPr>
        <p:spPr bwMode="auto">
          <a:xfrm>
            <a:off x="4038600" y="2895600"/>
            <a:ext cx="31242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1</a:t>
            </a:r>
            <a:endParaRPr lang="en-US" altLang="zh-CN" sz="3000" b="1">
              <a:solidFill>
                <a:srgbClr val="000000"/>
              </a:solidFill>
            </a:endParaRP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MUL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D</a:t>
            </a: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2</a:t>
            </a: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4038600" y="4267200"/>
            <a:ext cx="28194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2</a:t>
            </a:r>
            <a:endParaRPr lang="en-US" altLang="zh-CN" sz="3000" b="1">
              <a:solidFill>
                <a:srgbClr val="000000"/>
              </a:solidFill>
            </a:endParaRP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ADD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E</a:t>
            </a:r>
          </a:p>
          <a:p>
            <a:pPr algn="just"/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3</a:t>
            </a:r>
            <a:endParaRPr lang="en-US" altLang="zh-CN" sz="3000" b="1">
              <a:solidFill>
                <a:srgbClr val="000000"/>
              </a:solidFill>
            </a:endParaRPr>
          </a:p>
        </p:txBody>
      </p:sp>
      <p:sp>
        <p:nvSpPr>
          <p:cNvPr id="57373" name="Rectangle 29"/>
          <p:cNvSpPr>
            <a:spLocks noChangeArrowheads="1"/>
          </p:cNvSpPr>
          <p:nvPr/>
        </p:nvSpPr>
        <p:spPr bwMode="auto">
          <a:xfrm>
            <a:off x="4038600" y="5715000"/>
            <a:ext cx="29718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LD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T</a:t>
            </a:r>
            <a:r>
              <a:rPr lang="en-US" altLang="zh-CN" sz="3000" b="1" baseline="-25000">
                <a:solidFill>
                  <a:srgbClr val="000000"/>
                </a:solidFill>
              </a:rPr>
              <a:t>3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</a:p>
          <a:p>
            <a:pPr algn="just">
              <a:buClr>
                <a:schemeClr val="tx2"/>
              </a:buClr>
            </a:pPr>
            <a:r>
              <a:rPr lang="en-US" altLang="zh-CN" sz="3000" b="1">
                <a:solidFill>
                  <a:srgbClr val="000000"/>
                </a:solidFill>
              </a:rPr>
              <a:t>ST	  R</a:t>
            </a:r>
            <a:r>
              <a:rPr lang="en-US" altLang="zh-CN" sz="3000" b="1" baseline="-25000">
                <a:solidFill>
                  <a:srgbClr val="000000"/>
                </a:solidFill>
              </a:rPr>
              <a:t>0</a:t>
            </a:r>
            <a:r>
              <a:rPr lang="en-US" altLang="zh-CN" sz="3000" b="1">
                <a:solidFill>
                  <a:srgbClr val="000000"/>
                </a:solidFill>
              </a:rPr>
              <a:t> </a:t>
            </a:r>
            <a:r>
              <a:rPr lang="zh-CN" altLang="en-US" sz="3000" b="1">
                <a:solidFill>
                  <a:srgbClr val="000000"/>
                </a:solidFill>
              </a:rPr>
              <a:t>，</a:t>
            </a:r>
            <a:r>
              <a:rPr lang="en-US" altLang="zh-CN" sz="30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48</a:t>
            </a:fld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F2357-3B8B-4DF5-817B-3F484B1DC081}" type="slidenum">
              <a:rPr lang="zh-CN" altLang="en-US" smtClean="0"/>
              <a:pPr/>
              <a:t>49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29161" y="1052737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chemeClr val="tx2"/>
                </a:solidFill>
                <a:latin typeface="华文新魏" pitchFamily="2" charset="-122"/>
                <a:cs typeface="+mj-cs"/>
              </a:rPr>
              <a:t>小结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423592" y="1988841"/>
            <a:ext cx="72008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中间代码优化目的在于提高程序的时间和空间效率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中间代码优化分为局部优化和全局优化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局部优化技术包括：合并已知量，消除公共子表达式，削减计算强度和删除无用代码，循环不变式外提，归纳变量删除等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有向无环图（</a:t>
            </a:r>
            <a:r>
              <a:rPr lang="en-US" altLang="zh-CN" sz="2800" b="1" dirty="0"/>
              <a:t>DAG</a:t>
            </a:r>
            <a:r>
              <a:rPr lang="zh-CN" altLang="en-US" sz="2800" b="1" dirty="0"/>
              <a:t>）可以用来局部优化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目标代码形式包括：机器语言代码，机器语言模块，汇编语言等</a:t>
            </a:r>
            <a:endParaRPr lang="en-US" altLang="zh-CN" sz="2800" b="1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b="1" dirty="0"/>
              <a:t>目标代码生成依据目标机器模型。</a:t>
            </a:r>
            <a:endParaRPr lang="en-US" altLang="zh-CN" sz="2800" b="1" dirty="0"/>
          </a:p>
        </p:txBody>
      </p:sp>
    </p:spTree>
    <p:extLst>
      <p:ext uri="{BB962C8B-B14F-4D97-AF65-F5344CB8AC3E}">
        <p14:creationId xmlns:p14="http://schemas.microsoft.com/office/powerpoint/2010/main" val="7097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9.2.1 </a:t>
            </a:r>
            <a:r>
              <a:rPr lang="zh-CN" altLang="en-US" dirty="0"/>
              <a:t>合并常量计算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例子：</a:t>
            </a:r>
            <a:r>
              <a:rPr lang="en-US" altLang="zh-CN"/>
              <a:t>d = 2*3.14*r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(1)  ( *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，</a:t>
            </a:r>
            <a:r>
              <a:rPr lang="en-US" altLang="zh-CN"/>
              <a:t>3.14</a:t>
            </a:r>
            <a:r>
              <a:rPr lang="zh-CN" altLang="en-US"/>
              <a:t>，</a:t>
            </a:r>
            <a:r>
              <a:rPr lang="en-US" altLang="zh-CN"/>
              <a:t>t1 )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(2)  ( *</a:t>
            </a:r>
            <a:r>
              <a:rPr lang="zh-CN" altLang="en-US"/>
              <a:t>，</a:t>
            </a:r>
            <a:r>
              <a:rPr lang="en-US" altLang="zh-CN"/>
              <a:t>t1 </a:t>
            </a:r>
            <a:r>
              <a:rPr lang="zh-CN" altLang="en-US"/>
              <a:t>，   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t2 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(3)  ( =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，    ，  </a:t>
            </a:r>
            <a:r>
              <a:rPr lang="en-US" altLang="zh-CN"/>
              <a:t>d  )	</a:t>
            </a:r>
          </a:p>
          <a:p>
            <a:pPr eaLnBrk="1" hangingPunct="1"/>
            <a:r>
              <a:rPr lang="en-US" altLang="zh-CN"/>
              <a:t>2*3.1415926</a:t>
            </a:r>
            <a:r>
              <a:rPr lang="zh-CN" altLang="en-US"/>
              <a:t>的值在编译时刻就可以确定。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(1) (  *</a:t>
            </a:r>
            <a:r>
              <a:rPr lang="zh-CN" altLang="en-US"/>
              <a:t>，</a:t>
            </a:r>
            <a:r>
              <a:rPr lang="en-US" altLang="zh-CN"/>
              <a:t>6.28</a:t>
            </a:r>
            <a:r>
              <a:rPr lang="zh-CN" altLang="en-US"/>
              <a:t>，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n-US" altLang="zh-CN"/>
              <a:t>t2 )</a:t>
            </a:r>
          </a:p>
          <a:p>
            <a:pPr lvl="1" eaLnBrk="1" hangingPunct="1">
              <a:buFontTx/>
              <a:buNone/>
            </a:pPr>
            <a:r>
              <a:rPr lang="en-US" altLang="zh-CN"/>
              <a:t>(2) (  =</a:t>
            </a:r>
            <a:r>
              <a:rPr lang="zh-CN" altLang="en-US"/>
              <a:t>，</a:t>
            </a:r>
            <a:r>
              <a:rPr lang="en-US" altLang="zh-CN"/>
              <a:t>t2</a:t>
            </a:r>
            <a:r>
              <a:rPr lang="zh-CN" altLang="en-US"/>
              <a:t>，    ， </a:t>
            </a:r>
            <a:r>
              <a:rPr lang="en-US" altLang="zh-CN"/>
              <a:t>d  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9.2.2 </a:t>
            </a:r>
            <a:r>
              <a:rPr lang="zh-CN" altLang="en-US" dirty="0"/>
              <a:t>消除公共子表达式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752600" y="1988840"/>
            <a:ext cx="8839200" cy="471676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rgbClr val="3333FF"/>
                </a:solidFill>
              </a:rPr>
              <a:t>公共子表达式：</a:t>
            </a:r>
            <a:r>
              <a:rPr lang="zh-CN" altLang="en-US" sz="2800" dirty="0"/>
              <a:t>如果某个表达式</a:t>
            </a:r>
            <a:r>
              <a:rPr lang="en-US" altLang="zh-CN" sz="2800" dirty="0"/>
              <a:t>E</a:t>
            </a:r>
            <a:r>
              <a:rPr lang="zh-CN" altLang="en-US" sz="2800" dirty="0"/>
              <a:t>先前已经计算，且从上次计算到现在，</a:t>
            </a:r>
            <a:r>
              <a:rPr lang="en-US" altLang="zh-CN" sz="2800" dirty="0"/>
              <a:t>E</a:t>
            </a:r>
            <a:r>
              <a:rPr lang="zh-CN" altLang="en-US" sz="2800" dirty="0"/>
              <a:t>中的变量的值没有改变。那么</a:t>
            </a:r>
            <a:r>
              <a:rPr lang="en-US" altLang="zh-CN" sz="2800" dirty="0"/>
              <a:t>E</a:t>
            </a:r>
            <a:r>
              <a:rPr lang="zh-CN" altLang="en-US" sz="2800" dirty="0"/>
              <a:t>的这次出现称为公共子表达式。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利用先前的计算结果，可以避免对公共子表达式的重复计算。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例 </a:t>
            </a:r>
            <a:r>
              <a:rPr lang="en-US" altLang="zh-CN" sz="2800" dirty="0"/>
              <a:t>(1)(  +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/>
              <a:t>a  )	   (2)(  </a:t>
            </a:r>
            <a:r>
              <a:rPr lang="en-US" altLang="zh-CN" sz="2800" b="1" i="1" dirty="0"/>
              <a:t>-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a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b  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        (3)(  +</a:t>
            </a:r>
            <a:r>
              <a:rPr lang="zh-CN" altLang="en-US" sz="2800" dirty="0"/>
              <a:t>，</a:t>
            </a:r>
            <a:r>
              <a:rPr lang="en-US" altLang="zh-CN" sz="2800" dirty="0"/>
              <a:t>b</a:t>
            </a:r>
            <a:r>
              <a:rPr lang="zh-CN" altLang="en-US" sz="2800" dirty="0"/>
              <a:t>，</a:t>
            </a:r>
            <a:r>
              <a:rPr lang="en-US" altLang="zh-CN" sz="2800" dirty="0"/>
              <a:t>c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FF3300"/>
                </a:solidFill>
              </a:rPr>
              <a:t>c  )</a:t>
            </a:r>
            <a:r>
              <a:rPr lang="en-US" altLang="zh-CN" sz="2800" dirty="0"/>
              <a:t>	   (4)(  </a:t>
            </a:r>
            <a:r>
              <a:rPr lang="en-US" altLang="zh-CN" sz="2800" b="1" i="1" dirty="0"/>
              <a:t>-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a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</a:t>
            </a:r>
            <a:r>
              <a:rPr lang="zh-CN" altLang="en-US" sz="2800" b="1" i="1" dirty="0"/>
              <a:t>，</a:t>
            </a:r>
            <a:r>
              <a:rPr lang="en-US" altLang="zh-CN" sz="2800" b="1" i="1" dirty="0"/>
              <a:t>d  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显然，第</a:t>
            </a:r>
            <a:r>
              <a:rPr lang="en-US" altLang="zh-CN" sz="2800" dirty="0"/>
              <a:t>2</a:t>
            </a:r>
            <a:r>
              <a:rPr lang="zh-CN" altLang="en-US" sz="2800" dirty="0"/>
              <a:t>和</a:t>
            </a:r>
            <a:r>
              <a:rPr lang="en-US" altLang="zh-CN" sz="2800" dirty="0"/>
              <a:t>4</a:t>
            </a:r>
            <a:r>
              <a:rPr lang="zh-CN" altLang="en-US" sz="2800" dirty="0"/>
              <a:t>个四元式计算的是同一个值，所以第四个四元式可以修改称为</a:t>
            </a:r>
            <a:r>
              <a:rPr lang="en-US" altLang="zh-CN" sz="2800" dirty="0"/>
              <a:t>( =,	b,    ,	d )</a:t>
            </a:r>
            <a:r>
              <a:rPr lang="zh-CN" altLang="en-US" sz="2800" dirty="0"/>
              <a:t>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/>
              <a:t>对于第</a:t>
            </a:r>
            <a:r>
              <a:rPr lang="en-US" altLang="zh-CN" sz="2800" dirty="0"/>
              <a:t>1</a:t>
            </a:r>
            <a:r>
              <a:rPr lang="zh-CN" altLang="en-US" sz="2800" dirty="0"/>
              <a:t>和</a:t>
            </a:r>
            <a:r>
              <a:rPr lang="en-US" altLang="zh-CN" sz="2800" dirty="0"/>
              <a:t>3</a:t>
            </a:r>
            <a:r>
              <a:rPr lang="zh-CN" altLang="en-US" sz="2800" dirty="0"/>
              <a:t>个四元式，虽然都是计算</a:t>
            </a:r>
            <a:r>
              <a:rPr lang="en-US" altLang="zh-CN" sz="2800" dirty="0" err="1"/>
              <a:t>b+c</a:t>
            </a:r>
            <a:r>
              <a:rPr lang="zh-CN" altLang="en-US" sz="2800" dirty="0"/>
              <a:t>，但是他们的值其实是不同的，所以不能完成处理。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9" y="332657"/>
            <a:ext cx="7793037" cy="766415"/>
          </a:xfrm>
        </p:spPr>
        <p:txBody>
          <a:bodyPr/>
          <a:lstStyle/>
          <a:p>
            <a:pPr eaLnBrk="1" hangingPunct="1"/>
            <a:r>
              <a:rPr lang="zh-CN" altLang="en-US" dirty="0"/>
              <a:t>例子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1052736"/>
            <a:ext cx="8470776" cy="5501208"/>
          </a:xfrm>
        </p:spPr>
        <p:txBody>
          <a:bodyPr/>
          <a:lstStyle/>
          <a:p>
            <a:pPr eaLnBrk="1" hangingPunct="1"/>
            <a:r>
              <a:rPr lang="en-US" altLang="zh-CN" sz="2800" dirty="0" err="1"/>
              <a:t>x+y</a:t>
            </a:r>
            <a:r>
              <a:rPr lang="en-US" altLang="zh-CN" sz="2800" dirty="0"/>
              <a:t>*t-a*(</a:t>
            </a:r>
            <a:r>
              <a:rPr lang="en-US" altLang="zh-CN" sz="2800" dirty="0" err="1"/>
              <a:t>x+y</a:t>
            </a:r>
            <a:r>
              <a:rPr lang="en-US" altLang="zh-CN" sz="2800" dirty="0"/>
              <a:t>*t)/(y*t)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(1)(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t1 )		(2)(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t1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/>
              <a:t>t2 )</a:t>
            </a:r>
          </a:p>
          <a:p>
            <a:pPr eaLnBrk="1" hangingPunct="1">
              <a:buFontTx/>
              <a:buNone/>
            </a:pPr>
            <a:r>
              <a:rPr lang="en-US" altLang="zh-CN" sz="2800" dirty="0">
                <a:solidFill>
                  <a:srgbClr val="FF3300"/>
                </a:solidFill>
              </a:rPr>
              <a:t>(3)(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	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t3 )		(4)(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t3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/>
              <a:t>t4 ) 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(5)( *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  <a:r>
              <a:rPr lang="zh-CN" altLang="en-US" sz="2800" dirty="0"/>
              <a:t>，	</a:t>
            </a:r>
            <a:r>
              <a:rPr lang="en-US" altLang="zh-CN" sz="2800" dirty="0"/>
              <a:t>t4</a:t>
            </a:r>
            <a:r>
              <a:rPr lang="zh-CN" altLang="en-US" sz="2800" dirty="0"/>
              <a:t>，</a:t>
            </a:r>
            <a:r>
              <a:rPr lang="en-US" altLang="zh-CN" sz="2800" dirty="0"/>
              <a:t>t5 )		(6)( </a:t>
            </a:r>
            <a:r>
              <a:rPr lang="en-US" altLang="zh-CN" sz="2800" dirty="0">
                <a:solidFill>
                  <a:srgbClr val="FF3300"/>
                </a:solidFill>
              </a:rPr>
              <a:t>*</a:t>
            </a:r>
            <a:r>
              <a:rPr lang="zh-CN" altLang="en-US" sz="2800" dirty="0">
                <a:solidFill>
                  <a:srgbClr val="FF3300"/>
                </a:solidFill>
              </a:rPr>
              <a:t>， 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zh-CN" altLang="en-US" sz="2800" dirty="0"/>
              <a:t>   </a:t>
            </a:r>
            <a:r>
              <a:rPr lang="en-US" altLang="zh-CN" sz="2800" dirty="0"/>
              <a:t>t6 )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(7)( /</a:t>
            </a:r>
            <a:r>
              <a:rPr lang="zh-CN" altLang="en-US" sz="2800" dirty="0"/>
              <a:t>， </a:t>
            </a:r>
            <a:r>
              <a:rPr lang="en-US" altLang="zh-CN" sz="2800" dirty="0"/>
              <a:t>t5</a:t>
            </a:r>
            <a:r>
              <a:rPr lang="zh-CN" altLang="en-US" sz="2800" dirty="0"/>
              <a:t>，</a:t>
            </a:r>
            <a:r>
              <a:rPr lang="en-US" altLang="zh-CN" sz="2800" dirty="0"/>
              <a:t>t6</a:t>
            </a:r>
            <a:r>
              <a:rPr lang="zh-CN" altLang="en-US" sz="2800" dirty="0"/>
              <a:t>，</a:t>
            </a:r>
            <a:r>
              <a:rPr lang="en-US" altLang="zh-CN" sz="2800" dirty="0"/>
              <a:t>t7 )		(8)( -</a:t>
            </a:r>
            <a:r>
              <a:rPr lang="zh-CN" altLang="en-US" sz="2800" dirty="0"/>
              <a:t>，  </a:t>
            </a:r>
            <a:r>
              <a:rPr lang="en-US" altLang="zh-CN" sz="2800" dirty="0"/>
              <a:t>t2</a:t>
            </a:r>
            <a:r>
              <a:rPr lang="zh-CN" altLang="en-US" sz="2800" dirty="0"/>
              <a:t>， </a:t>
            </a:r>
            <a:r>
              <a:rPr lang="en-US" altLang="zh-CN" sz="2800" dirty="0"/>
              <a:t>t7</a:t>
            </a:r>
            <a:r>
              <a:rPr lang="zh-CN" altLang="en-US" sz="2800" dirty="0"/>
              <a:t>， </a:t>
            </a:r>
            <a:r>
              <a:rPr lang="en-US" altLang="zh-CN" sz="2800" dirty="0"/>
              <a:t>t8 )</a:t>
            </a:r>
          </a:p>
          <a:p>
            <a:pPr eaLnBrk="1" hangingPunct="1"/>
            <a:r>
              <a:rPr lang="zh-CN" altLang="en-US" sz="2800" dirty="0"/>
              <a:t>消除公共子表达式之后：</a:t>
            </a:r>
          </a:p>
          <a:p>
            <a:pPr eaLnBrk="1" hangingPunct="1">
              <a:buFontTx/>
              <a:buNone/>
            </a:pPr>
            <a:r>
              <a:rPr lang="en-US" altLang="en-US" sz="2800" dirty="0">
                <a:solidFill>
                  <a:srgbClr val="FF3300"/>
                </a:solidFill>
              </a:rPr>
              <a:t>(1)( *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>
                <a:solidFill>
                  <a:srgbClr val="FF3300"/>
                </a:solidFill>
              </a:rPr>
              <a:t>y</a:t>
            </a:r>
            <a:r>
              <a:rPr lang="zh-CN" altLang="en-US" sz="2800" dirty="0">
                <a:solidFill>
                  <a:srgbClr val="FF3300"/>
                </a:solidFill>
              </a:rPr>
              <a:t>，	</a:t>
            </a:r>
            <a:r>
              <a:rPr lang="en-US" altLang="zh-CN" sz="2800" dirty="0">
                <a:solidFill>
                  <a:srgbClr val="FF3300"/>
                </a:solidFill>
              </a:rPr>
              <a:t>t</a:t>
            </a:r>
            <a:r>
              <a:rPr lang="zh-CN" altLang="en-US" sz="2800" dirty="0">
                <a:solidFill>
                  <a:srgbClr val="FF3300"/>
                </a:solidFill>
              </a:rPr>
              <a:t>， </a:t>
            </a:r>
            <a:r>
              <a:rPr lang="en-US" altLang="zh-CN" sz="2800" dirty="0"/>
              <a:t>t1 )		(2)( </a:t>
            </a:r>
            <a:r>
              <a:rPr lang="en-US" altLang="zh-CN" sz="2800" dirty="0">
                <a:solidFill>
                  <a:srgbClr val="0000FF"/>
                </a:solidFill>
              </a:rPr>
              <a:t>+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x</a:t>
            </a:r>
            <a:r>
              <a:rPr lang="zh-CN" altLang="en-US" sz="2800" dirty="0">
                <a:solidFill>
                  <a:srgbClr val="0000FF"/>
                </a:solidFill>
              </a:rPr>
              <a:t>， </a:t>
            </a:r>
            <a:r>
              <a:rPr lang="en-US" altLang="zh-CN" sz="2800" dirty="0">
                <a:solidFill>
                  <a:srgbClr val="0000FF"/>
                </a:solidFill>
              </a:rPr>
              <a:t>t1</a:t>
            </a:r>
            <a:r>
              <a:rPr lang="zh-CN" altLang="en-US" sz="2800" dirty="0">
                <a:solidFill>
                  <a:srgbClr val="0000FF"/>
                </a:solidFill>
              </a:rPr>
              <a:t>，</a:t>
            </a:r>
            <a:r>
              <a:rPr lang="zh-CN" altLang="en-US" sz="2800" dirty="0"/>
              <a:t>	</a:t>
            </a:r>
            <a:r>
              <a:rPr lang="en-US" altLang="zh-CN" sz="2800" dirty="0"/>
              <a:t>t2 )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(3)( *</a:t>
            </a:r>
            <a:r>
              <a:rPr lang="zh-CN" altLang="en-US" sz="2800" dirty="0"/>
              <a:t>， </a:t>
            </a:r>
            <a:r>
              <a:rPr lang="en-US" altLang="zh-CN" sz="2800" dirty="0"/>
              <a:t>a</a:t>
            </a:r>
            <a:r>
              <a:rPr lang="zh-CN" altLang="en-US" sz="2800" dirty="0"/>
              <a:t>，	</a:t>
            </a:r>
            <a:r>
              <a:rPr lang="en-US" altLang="zh-CN" sz="2800" dirty="0"/>
              <a:t>t2</a:t>
            </a:r>
            <a:r>
              <a:rPr lang="zh-CN" altLang="en-US" sz="2800" dirty="0"/>
              <a:t>，</a:t>
            </a:r>
            <a:r>
              <a:rPr lang="en-US" altLang="zh-CN" sz="2800" dirty="0"/>
              <a:t>t5 )		(4)( /</a:t>
            </a:r>
            <a:r>
              <a:rPr lang="zh-CN" altLang="en-US" sz="2800" dirty="0"/>
              <a:t>， </a:t>
            </a:r>
            <a:r>
              <a:rPr lang="en-US" altLang="zh-CN" sz="2800" dirty="0"/>
              <a:t>t5</a:t>
            </a:r>
            <a:r>
              <a:rPr lang="zh-CN" altLang="en-US" sz="2800" dirty="0"/>
              <a:t>， </a:t>
            </a:r>
            <a:r>
              <a:rPr lang="en-US" altLang="zh-CN" sz="2800" dirty="0"/>
              <a:t>t1</a:t>
            </a:r>
            <a:r>
              <a:rPr lang="zh-CN" altLang="en-US" sz="2800" dirty="0"/>
              <a:t>，  </a:t>
            </a:r>
            <a:r>
              <a:rPr lang="en-US" altLang="zh-CN" sz="2800" dirty="0"/>
              <a:t>t7 )</a:t>
            </a:r>
          </a:p>
          <a:p>
            <a:pPr eaLnBrk="1" hangingPunct="1">
              <a:buFontTx/>
              <a:buNone/>
            </a:pPr>
            <a:r>
              <a:rPr lang="en-US" altLang="zh-CN" sz="2800" dirty="0"/>
              <a:t>(5)( -</a:t>
            </a:r>
            <a:r>
              <a:rPr lang="zh-CN" altLang="en-US" sz="2800" dirty="0"/>
              <a:t>， </a:t>
            </a:r>
            <a:r>
              <a:rPr lang="en-US" altLang="zh-CN" sz="2800" dirty="0"/>
              <a:t>t2</a:t>
            </a:r>
            <a:r>
              <a:rPr lang="zh-CN" altLang="en-US" sz="2800" dirty="0"/>
              <a:t>，</a:t>
            </a:r>
            <a:r>
              <a:rPr lang="en-US" altLang="zh-CN" sz="2800" dirty="0"/>
              <a:t>t7</a:t>
            </a:r>
            <a:r>
              <a:rPr lang="zh-CN" altLang="en-US" sz="2800" dirty="0"/>
              <a:t>，</a:t>
            </a:r>
            <a:r>
              <a:rPr lang="en-US" altLang="zh-CN" sz="2800" dirty="0"/>
              <a:t>t8 )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7</a:t>
            </a:fld>
            <a:endParaRPr lang="en-US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9.2.3 </a:t>
            </a:r>
            <a:r>
              <a:rPr lang="zh-CN" altLang="en-US" dirty="0"/>
              <a:t>削减计算强度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16832"/>
            <a:ext cx="8153400" cy="396044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    实现同样的运算可以有多种方式。用计算较快的运算代替较慢的运算。如：</a:t>
            </a:r>
          </a:p>
          <a:p>
            <a:pPr eaLnBrk="1" hangingPunct="1"/>
            <a:r>
              <a:rPr lang="en-US" altLang="zh-CN" dirty="0"/>
              <a:t>x</a:t>
            </a:r>
            <a:r>
              <a:rPr lang="en-US" altLang="zh-CN" baseline="30000" dirty="0"/>
              <a:t>2			</a:t>
            </a:r>
            <a:r>
              <a:rPr lang="zh-CN" altLang="en-US" dirty="0"/>
              <a:t>变成		</a:t>
            </a:r>
            <a:r>
              <a:rPr lang="en-US" altLang="zh-CN" dirty="0"/>
              <a:t>x*x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2*x</a:t>
            </a:r>
            <a:r>
              <a:rPr lang="zh-CN" altLang="en-US" dirty="0"/>
              <a:t>或</a:t>
            </a:r>
            <a:r>
              <a:rPr lang="en-US" altLang="zh-CN" dirty="0"/>
              <a:t>2.0*x	</a:t>
            </a:r>
            <a:r>
              <a:rPr lang="zh-CN" altLang="en-US" dirty="0"/>
              <a:t>变成		</a:t>
            </a:r>
            <a:r>
              <a:rPr lang="en-US" altLang="zh-CN" dirty="0" err="1"/>
              <a:t>x+x</a:t>
            </a:r>
            <a:endParaRPr lang="en-US" altLang="zh-CN" dirty="0"/>
          </a:p>
          <a:p>
            <a:pPr eaLnBrk="1" hangingPunct="1"/>
            <a:r>
              <a:rPr lang="en-US" altLang="zh-CN" dirty="0"/>
              <a:t>x/2		</a:t>
            </a:r>
            <a:r>
              <a:rPr lang="zh-CN" altLang="en-US" dirty="0"/>
              <a:t>变成		</a:t>
            </a:r>
            <a:r>
              <a:rPr lang="en-US" altLang="zh-CN" dirty="0"/>
              <a:t>x*0.5</a:t>
            </a:r>
          </a:p>
          <a:p>
            <a:pPr eaLnBrk="1" hangingPunct="1"/>
            <a:r>
              <a:rPr lang="en-US" altLang="zh-CN" dirty="0"/>
              <a:t>a</a:t>
            </a:r>
            <a:r>
              <a:rPr lang="en-US" altLang="zh-CN" baseline="-25000" dirty="0"/>
              <a:t>n</a:t>
            </a:r>
            <a:r>
              <a:rPr lang="en-US" altLang="zh-CN" dirty="0"/>
              <a:t>x</a:t>
            </a:r>
            <a:r>
              <a:rPr lang="en-US" altLang="zh-CN" baseline="30000" dirty="0"/>
              <a:t>n</a:t>
            </a:r>
            <a:r>
              <a:rPr lang="en-US" altLang="zh-CN" dirty="0"/>
              <a:t>+a</a:t>
            </a:r>
            <a:r>
              <a:rPr lang="en-US" altLang="zh-CN" baseline="-25000" dirty="0"/>
              <a:t>n-1</a:t>
            </a:r>
            <a:r>
              <a:rPr lang="en-US" altLang="zh-CN" dirty="0"/>
              <a:t>x</a:t>
            </a:r>
            <a:r>
              <a:rPr lang="en-US" altLang="zh-CN" baseline="30000" dirty="0"/>
              <a:t>n-1</a:t>
            </a:r>
            <a:r>
              <a:rPr lang="en-US" altLang="zh-CN" dirty="0"/>
              <a:t>+…+a</a:t>
            </a:r>
            <a:r>
              <a:rPr lang="en-US" altLang="zh-CN" baseline="-25000" dirty="0"/>
              <a:t>1</a:t>
            </a:r>
            <a:r>
              <a:rPr lang="en-US" altLang="zh-CN" dirty="0"/>
              <a:t>x+a</a:t>
            </a:r>
            <a:r>
              <a:rPr lang="en-US" altLang="zh-CN" baseline="-25000" dirty="0"/>
              <a:t>0</a:t>
            </a:r>
            <a:r>
              <a:rPr lang="zh-CN" altLang="en-US" dirty="0"/>
              <a:t>变成</a:t>
            </a:r>
          </a:p>
          <a:p>
            <a:pPr lvl="1" eaLnBrk="1" hangingPunct="1">
              <a:buFontTx/>
              <a:buNone/>
            </a:pPr>
            <a:r>
              <a:rPr lang="en-US" altLang="zh-CN" dirty="0"/>
              <a:t>((…(a</a:t>
            </a:r>
            <a:r>
              <a:rPr lang="en-US" altLang="zh-CN" baseline="-25000" dirty="0"/>
              <a:t>n</a:t>
            </a:r>
            <a:r>
              <a:rPr lang="en-US" altLang="zh-CN" dirty="0"/>
              <a:t>x+a</a:t>
            </a:r>
            <a:r>
              <a:rPr lang="en-US" altLang="zh-CN" baseline="-25000" dirty="0"/>
              <a:t>n-1</a:t>
            </a:r>
            <a:r>
              <a:rPr lang="en-US" altLang="zh-CN" dirty="0"/>
              <a:t>)x+ a</a:t>
            </a:r>
            <a:r>
              <a:rPr lang="en-US" altLang="zh-CN" baseline="-25000" dirty="0"/>
              <a:t>n-2</a:t>
            </a:r>
            <a:r>
              <a:rPr lang="en-US" altLang="zh-CN" dirty="0"/>
              <a:t>)…)x+a</a:t>
            </a:r>
            <a:r>
              <a:rPr lang="en-US" altLang="zh-CN" baseline="-25000" dirty="0"/>
              <a:t>1</a:t>
            </a:r>
            <a:r>
              <a:rPr lang="en-US" altLang="zh-CN" dirty="0"/>
              <a:t>)x+a</a:t>
            </a:r>
            <a:r>
              <a:rPr lang="en-US" altLang="zh-CN" baseline="-25000" dirty="0"/>
              <a:t>0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9.2.4 </a:t>
            </a:r>
            <a:r>
              <a:rPr lang="zh-CN" altLang="en-US" dirty="0"/>
              <a:t>删除无用代码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16832"/>
            <a:ext cx="8229600" cy="4560168"/>
          </a:xfrm>
        </p:spPr>
        <p:txBody>
          <a:bodyPr/>
          <a:lstStyle/>
          <a:p>
            <a:pPr eaLnBrk="1" hangingPunct="1"/>
            <a:r>
              <a:rPr lang="zh-CN" altLang="en-US" dirty="0"/>
              <a:t>如果四元式</a:t>
            </a:r>
            <a:r>
              <a:rPr lang="en-US" altLang="zh-CN" dirty="0"/>
              <a:t>( op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，</a:t>
            </a:r>
            <a:r>
              <a:rPr lang="en-US" altLang="zh-CN" dirty="0"/>
              <a:t>y</a:t>
            </a:r>
            <a:r>
              <a:rPr lang="zh-CN" altLang="en-US" dirty="0"/>
              <a:t>，</a:t>
            </a:r>
            <a:r>
              <a:rPr lang="en-US" altLang="zh-CN" dirty="0"/>
              <a:t>z)</a:t>
            </a:r>
            <a:r>
              <a:rPr lang="zh-CN" altLang="en-US" dirty="0"/>
              <a:t>之后，</a:t>
            </a:r>
            <a:r>
              <a:rPr lang="en-US" altLang="zh-CN" dirty="0"/>
              <a:t>z</a:t>
            </a:r>
            <a:r>
              <a:rPr lang="zh-CN" altLang="en-US" dirty="0"/>
              <a:t>的值再也没有被使用到，那么这个四元式是无用的。</a:t>
            </a:r>
          </a:p>
          <a:p>
            <a:pPr eaLnBrk="1" hangingPunct="1"/>
            <a:r>
              <a:rPr lang="zh-CN" altLang="en-US" dirty="0"/>
              <a:t>无用的四元式往往意味着程序的错误，一般不会出现在正确的程序里面。</a:t>
            </a:r>
          </a:p>
          <a:p>
            <a:pPr eaLnBrk="1" hangingPunct="1"/>
            <a:r>
              <a:rPr lang="zh-CN" altLang="en-US" dirty="0"/>
              <a:t>多数无用四元式是由优化引起的。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025D1-BAA5-4CF6-A581-2B23F0086B83}" type="slidenum">
              <a:rPr lang="zh-CN" altLang="en-US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1732</TotalTime>
  <Words>5159</Words>
  <Application>Microsoft Macintosh PowerPoint</Application>
  <PresentationFormat>宽屏</PresentationFormat>
  <Paragraphs>567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华文新魏</vt:lpstr>
      <vt:lpstr>华文新魏</vt:lpstr>
      <vt:lpstr>宋体</vt:lpstr>
      <vt:lpstr>Calibri</vt:lpstr>
      <vt:lpstr>Tahoma</vt:lpstr>
      <vt:lpstr>Times New Roman</vt:lpstr>
      <vt:lpstr>Wingdings</vt:lpstr>
      <vt:lpstr>主题1</vt:lpstr>
      <vt:lpstr>Document</vt:lpstr>
      <vt:lpstr>文档</vt:lpstr>
      <vt:lpstr>第九章 中间代码优化</vt:lpstr>
      <vt:lpstr>9.1 优化及其分类</vt:lpstr>
      <vt:lpstr>9.1 优化及其分类</vt:lpstr>
      <vt:lpstr>9.2 优化技术简介</vt:lpstr>
      <vt:lpstr>9.2.1 合并常量计算</vt:lpstr>
      <vt:lpstr>9.2.2 消除公共子表达式</vt:lpstr>
      <vt:lpstr>例子</vt:lpstr>
      <vt:lpstr>9.2.3 削减计算强度</vt:lpstr>
      <vt:lpstr>9.2.4 删除无用代码</vt:lpstr>
      <vt:lpstr>9.2.5 循环不变式外提</vt:lpstr>
      <vt:lpstr>循环不变式的例子</vt:lpstr>
      <vt:lpstr>四元式的循环不变式</vt:lpstr>
      <vt:lpstr>循环不变四元式的相对性</vt:lpstr>
      <vt:lpstr>9.2.6 归纳变量的删除</vt:lpstr>
      <vt:lpstr>归纳变量的删除（例子）</vt:lpstr>
      <vt:lpstr>PowerPoint 演示文稿</vt:lpstr>
      <vt:lpstr>9.3 局部优化</vt:lpstr>
      <vt:lpstr>PowerPoint 演示文稿</vt:lpstr>
      <vt:lpstr>PowerPoint 演示文稿</vt:lpstr>
      <vt:lpstr>PowerPoint 演示文稿</vt:lpstr>
      <vt:lpstr>PowerPoint 演示文稿</vt:lpstr>
      <vt:lpstr>基本块优化的实现</vt:lpstr>
      <vt:lpstr>四元式的分类</vt:lpstr>
      <vt:lpstr>基本块DAG图构造算法</vt:lpstr>
      <vt:lpstr>基本块DAG图构造算法（续）</vt:lpstr>
      <vt:lpstr>基本块DAG图构造算法（续）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第十章 目标代码生成</vt:lpstr>
      <vt:lpstr>PowerPoint 演示文稿</vt:lpstr>
      <vt:lpstr>10.1 概念</vt:lpstr>
      <vt:lpstr>10.1 概念</vt:lpstr>
      <vt:lpstr>10.1 概念</vt:lpstr>
      <vt:lpstr>10.2 目标机器模型</vt:lpstr>
      <vt:lpstr>10.2 目标机器模型</vt:lpstr>
      <vt:lpstr>PowerPoint 演示文稿</vt:lpstr>
      <vt:lpstr>10.3 一个简单的代码生成器</vt:lpstr>
      <vt:lpstr>10.3 一个简单的代码生成器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第十一章 代码优化</dc:title>
  <dc:creator>apple</dc:creator>
  <cp:lastModifiedBy>Minghong Liao</cp:lastModifiedBy>
  <cp:revision>80</cp:revision>
  <dcterms:created xsi:type="dcterms:W3CDTF">2018-10-02T01:55:27Z</dcterms:created>
  <dcterms:modified xsi:type="dcterms:W3CDTF">2025-01-08T13:34:42Z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