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9"/>
  </p:notesMasterIdLst>
  <p:sldIdLst>
    <p:sldId id="256" r:id="rId2"/>
    <p:sldId id="287" r:id="rId3"/>
    <p:sldId id="296" r:id="rId4"/>
    <p:sldId id="269" r:id="rId5"/>
    <p:sldId id="270" r:id="rId6"/>
    <p:sldId id="271" r:id="rId7"/>
    <p:sldId id="257" r:id="rId8"/>
    <p:sldId id="259" r:id="rId9"/>
    <p:sldId id="288" r:id="rId10"/>
    <p:sldId id="273" r:id="rId11"/>
    <p:sldId id="274" r:id="rId12"/>
    <p:sldId id="275" r:id="rId13"/>
    <p:sldId id="276" r:id="rId14"/>
    <p:sldId id="277" r:id="rId15"/>
    <p:sldId id="260" r:id="rId16"/>
    <p:sldId id="261" r:id="rId17"/>
    <p:sldId id="289" r:id="rId18"/>
    <p:sldId id="278" r:id="rId19"/>
    <p:sldId id="279" r:id="rId20"/>
    <p:sldId id="280" r:id="rId21"/>
    <p:sldId id="281" r:id="rId22"/>
    <p:sldId id="282" r:id="rId23"/>
    <p:sldId id="283" r:id="rId24"/>
    <p:sldId id="262" r:id="rId25"/>
    <p:sldId id="263" r:id="rId26"/>
    <p:sldId id="291" r:id="rId27"/>
    <p:sldId id="264" r:id="rId28"/>
    <p:sldId id="265" r:id="rId29"/>
    <p:sldId id="290" r:id="rId30"/>
    <p:sldId id="284" r:id="rId31"/>
    <p:sldId id="285" r:id="rId32"/>
    <p:sldId id="266" r:id="rId33"/>
    <p:sldId id="267" r:id="rId34"/>
    <p:sldId id="292" r:id="rId35"/>
    <p:sldId id="293" r:id="rId36"/>
    <p:sldId id="268" r:id="rId37"/>
    <p:sldId id="294" r:id="rId3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71"/>
    <p:restoredTop sz="94796"/>
  </p:normalViewPr>
  <p:slideViewPr>
    <p:cSldViewPr snapToGrid="0">
      <p:cViewPr varScale="1">
        <p:scale>
          <a:sx n="117" d="100"/>
          <a:sy n="117" d="100"/>
        </p:scale>
        <p:origin x="6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D34617-0416-2441-BE7F-3C0BA8BBE5E5}" type="datetimeFigureOut">
              <a:rPr kumimoji="1" lang="zh-CN" altLang="en-US" smtClean="0"/>
              <a:t>2024/3/28</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414644-41C4-2440-AFB8-7D693B25628F}" type="slidenum">
              <a:rPr kumimoji="1" lang="zh-CN" altLang="en-US" smtClean="0"/>
              <a:t>‹#›</a:t>
            </a:fld>
            <a:endParaRPr kumimoji="1" lang="zh-CN" altLang="en-US"/>
          </a:p>
        </p:txBody>
      </p:sp>
    </p:spTree>
    <p:extLst>
      <p:ext uri="{BB962C8B-B14F-4D97-AF65-F5344CB8AC3E}">
        <p14:creationId xmlns:p14="http://schemas.microsoft.com/office/powerpoint/2010/main" val="17589948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4</a:t>
            </a:fld>
            <a:endParaRPr kumimoji="1" lang="zh-CN" altLang="en-US"/>
          </a:p>
        </p:txBody>
      </p:sp>
    </p:spTree>
    <p:extLst>
      <p:ext uri="{BB962C8B-B14F-4D97-AF65-F5344CB8AC3E}">
        <p14:creationId xmlns:p14="http://schemas.microsoft.com/office/powerpoint/2010/main" val="24829451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19</a:t>
            </a:fld>
            <a:endParaRPr kumimoji="1" lang="zh-CN" altLang="en-US"/>
          </a:p>
        </p:txBody>
      </p:sp>
    </p:spTree>
    <p:extLst>
      <p:ext uri="{BB962C8B-B14F-4D97-AF65-F5344CB8AC3E}">
        <p14:creationId xmlns:p14="http://schemas.microsoft.com/office/powerpoint/2010/main" val="3969154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20</a:t>
            </a:fld>
            <a:endParaRPr kumimoji="1" lang="zh-CN" altLang="en-US"/>
          </a:p>
        </p:txBody>
      </p:sp>
    </p:spTree>
    <p:extLst>
      <p:ext uri="{BB962C8B-B14F-4D97-AF65-F5344CB8AC3E}">
        <p14:creationId xmlns:p14="http://schemas.microsoft.com/office/powerpoint/2010/main" val="474410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21</a:t>
            </a:fld>
            <a:endParaRPr kumimoji="1" lang="zh-CN" altLang="en-US"/>
          </a:p>
        </p:txBody>
      </p:sp>
    </p:spTree>
    <p:extLst>
      <p:ext uri="{BB962C8B-B14F-4D97-AF65-F5344CB8AC3E}">
        <p14:creationId xmlns:p14="http://schemas.microsoft.com/office/powerpoint/2010/main" val="15968507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22</a:t>
            </a:fld>
            <a:endParaRPr kumimoji="1" lang="zh-CN" altLang="en-US"/>
          </a:p>
        </p:txBody>
      </p:sp>
    </p:spTree>
    <p:extLst>
      <p:ext uri="{BB962C8B-B14F-4D97-AF65-F5344CB8AC3E}">
        <p14:creationId xmlns:p14="http://schemas.microsoft.com/office/powerpoint/2010/main" val="21137820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23</a:t>
            </a:fld>
            <a:endParaRPr kumimoji="1" lang="zh-CN" altLang="en-US"/>
          </a:p>
        </p:txBody>
      </p:sp>
    </p:spTree>
    <p:extLst>
      <p:ext uri="{BB962C8B-B14F-4D97-AF65-F5344CB8AC3E}">
        <p14:creationId xmlns:p14="http://schemas.microsoft.com/office/powerpoint/2010/main" val="3994374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30</a:t>
            </a:fld>
            <a:endParaRPr kumimoji="1" lang="zh-CN" altLang="en-US"/>
          </a:p>
        </p:txBody>
      </p:sp>
    </p:spTree>
    <p:extLst>
      <p:ext uri="{BB962C8B-B14F-4D97-AF65-F5344CB8AC3E}">
        <p14:creationId xmlns:p14="http://schemas.microsoft.com/office/powerpoint/2010/main" val="1748292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31</a:t>
            </a:fld>
            <a:endParaRPr kumimoji="1" lang="zh-CN" altLang="en-US"/>
          </a:p>
        </p:txBody>
      </p:sp>
    </p:spTree>
    <p:extLst>
      <p:ext uri="{BB962C8B-B14F-4D97-AF65-F5344CB8AC3E}">
        <p14:creationId xmlns:p14="http://schemas.microsoft.com/office/powerpoint/2010/main" val="12956514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5</a:t>
            </a:fld>
            <a:endParaRPr kumimoji="1" lang="zh-CN" altLang="en-US"/>
          </a:p>
        </p:txBody>
      </p:sp>
    </p:spTree>
    <p:extLst>
      <p:ext uri="{BB962C8B-B14F-4D97-AF65-F5344CB8AC3E}">
        <p14:creationId xmlns:p14="http://schemas.microsoft.com/office/powerpoint/2010/main" val="2928327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6</a:t>
            </a:fld>
            <a:endParaRPr kumimoji="1" lang="zh-CN" altLang="en-US"/>
          </a:p>
        </p:txBody>
      </p:sp>
    </p:spTree>
    <p:extLst>
      <p:ext uri="{BB962C8B-B14F-4D97-AF65-F5344CB8AC3E}">
        <p14:creationId xmlns:p14="http://schemas.microsoft.com/office/powerpoint/2010/main" val="1134121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10</a:t>
            </a:fld>
            <a:endParaRPr kumimoji="1" lang="zh-CN" altLang="en-US"/>
          </a:p>
        </p:txBody>
      </p:sp>
    </p:spTree>
    <p:extLst>
      <p:ext uri="{BB962C8B-B14F-4D97-AF65-F5344CB8AC3E}">
        <p14:creationId xmlns:p14="http://schemas.microsoft.com/office/powerpoint/2010/main" val="3661149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11</a:t>
            </a:fld>
            <a:endParaRPr kumimoji="1" lang="zh-CN" altLang="en-US"/>
          </a:p>
        </p:txBody>
      </p:sp>
    </p:spTree>
    <p:extLst>
      <p:ext uri="{BB962C8B-B14F-4D97-AF65-F5344CB8AC3E}">
        <p14:creationId xmlns:p14="http://schemas.microsoft.com/office/powerpoint/2010/main" val="918521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12</a:t>
            </a:fld>
            <a:endParaRPr kumimoji="1" lang="zh-CN" altLang="en-US"/>
          </a:p>
        </p:txBody>
      </p:sp>
    </p:spTree>
    <p:extLst>
      <p:ext uri="{BB962C8B-B14F-4D97-AF65-F5344CB8AC3E}">
        <p14:creationId xmlns:p14="http://schemas.microsoft.com/office/powerpoint/2010/main" val="661706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13</a:t>
            </a:fld>
            <a:endParaRPr kumimoji="1" lang="zh-CN" altLang="en-US"/>
          </a:p>
        </p:txBody>
      </p:sp>
    </p:spTree>
    <p:extLst>
      <p:ext uri="{BB962C8B-B14F-4D97-AF65-F5344CB8AC3E}">
        <p14:creationId xmlns:p14="http://schemas.microsoft.com/office/powerpoint/2010/main" val="3845884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14</a:t>
            </a:fld>
            <a:endParaRPr kumimoji="1" lang="zh-CN" altLang="en-US"/>
          </a:p>
        </p:txBody>
      </p:sp>
    </p:spTree>
    <p:extLst>
      <p:ext uri="{BB962C8B-B14F-4D97-AF65-F5344CB8AC3E}">
        <p14:creationId xmlns:p14="http://schemas.microsoft.com/office/powerpoint/2010/main" val="908937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46414644-41C4-2440-AFB8-7D693B25628F}" type="slidenum">
              <a:rPr kumimoji="1" lang="zh-CN" altLang="en-US" smtClean="0"/>
              <a:t>18</a:t>
            </a:fld>
            <a:endParaRPr kumimoji="1" lang="zh-CN" altLang="en-US"/>
          </a:p>
        </p:txBody>
      </p:sp>
    </p:spTree>
    <p:extLst>
      <p:ext uri="{BB962C8B-B14F-4D97-AF65-F5344CB8AC3E}">
        <p14:creationId xmlns:p14="http://schemas.microsoft.com/office/powerpoint/2010/main" val="2311177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CAC2A5-7F78-EC61-6A8A-2BF98AB59F4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FE648093-F489-E208-4079-CC05F3D71D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CA3B8C5A-BEF1-6049-D8E9-EA55AA096732}"/>
              </a:ext>
            </a:extLst>
          </p:cNvPr>
          <p:cNvSpPr>
            <a:spLocks noGrp="1"/>
          </p:cNvSpPr>
          <p:nvPr>
            <p:ph type="dt" sz="half" idx="10"/>
          </p:nvPr>
        </p:nvSpPr>
        <p:spPr/>
        <p:txBody>
          <a:bodyPr/>
          <a:lstStyle/>
          <a:p>
            <a:fld id="{FA88751D-25F1-8F4F-A98A-FEEDCF8BAC37}" type="datetimeFigureOut">
              <a:rPr kumimoji="1" lang="zh-CN" altLang="en-US" smtClean="0"/>
              <a:t>2024/3/28</a:t>
            </a:fld>
            <a:endParaRPr kumimoji="1" lang="zh-CN" altLang="en-US"/>
          </a:p>
        </p:txBody>
      </p:sp>
      <p:sp>
        <p:nvSpPr>
          <p:cNvPr id="5" name="页脚占位符 4">
            <a:extLst>
              <a:ext uri="{FF2B5EF4-FFF2-40B4-BE49-F238E27FC236}">
                <a16:creationId xmlns:a16="http://schemas.microsoft.com/office/drawing/2014/main" id="{948606E6-FAE7-CC1D-427E-4B99DE3ECEC4}"/>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73FDE43-1E7E-7AAE-EF5C-A0FA4CDFEBCE}"/>
              </a:ext>
            </a:extLst>
          </p:cNvPr>
          <p:cNvSpPr>
            <a:spLocks noGrp="1"/>
          </p:cNvSpPr>
          <p:nvPr>
            <p:ph type="sldNum" sz="quarter" idx="12"/>
          </p:nvPr>
        </p:nvSpPr>
        <p:spPr/>
        <p:txBody>
          <a:body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50280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8A467A-C03D-7FC2-487E-4A16F6B69A07}"/>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4A7C968-704E-DFAA-80B1-7AF0145A500B}"/>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8A4CB7B-6F60-3031-F424-C2806FA0DCBC}"/>
              </a:ext>
            </a:extLst>
          </p:cNvPr>
          <p:cNvSpPr>
            <a:spLocks noGrp="1"/>
          </p:cNvSpPr>
          <p:nvPr>
            <p:ph type="dt" sz="half" idx="10"/>
          </p:nvPr>
        </p:nvSpPr>
        <p:spPr/>
        <p:txBody>
          <a:bodyPr/>
          <a:lstStyle/>
          <a:p>
            <a:fld id="{FA88751D-25F1-8F4F-A98A-FEEDCF8BAC37}" type="datetimeFigureOut">
              <a:rPr kumimoji="1" lang="zh-CN" altLang="en-US" smtClean="0"/>
              <a:t>2024/3/28</a:t>
            </a:fld>
            <a:endParaRPr kumimoji="1" lang="zh-CN" altLang="en-US"/>
          </a:p>
        </p:txBody>
      </p:sp>
      <p:sp>
        <p:nvSpPr>
          <p:cNvPr id="5" name="页脚占位符 4">
            <a:extLst>
              <a:ext uri="{FF2B5EF4-FFF2-40B4-BE49-F238E27FC236}">
                <a16:creationId xmlns:a16="http://schemas.microsoft.com/office/drawing/2014/main" id="{750AB05E-3C20-AF24-3AC1-E4168601A2C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EC6A74B-730F-683D-A043-FF1AEC8C98C9}"/>
              </a:ext>
            </a:extLst>
          </p:cNvPr>
          <p:cNvSpPr>
            <a:spLocks noGrp="1"/>
          </p:cNvSpPr>
          <p:nvPr>
            <p:ph type="sldNum" sz="quarter" idx="12"/>
          </p:nvPr>
        </p:nvSpPr>
        <p:spPr/>
        <p:txBody>
          <a:body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10796440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FDCE21-2FBC-2558-02FF-1BCCC353E34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E7847D22-F9BD-3CB9-DF01-1051E449325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85DC288-95A8-9134-0A99-327A706404DE}"/>
              </a:ext>
            </a:extLst>
          </p:cNvPr>
          <p:cNvSpPr>
            <a:spLocks noGrp="1"/>
          </p:cNvSpPr>
          <p:nvPr>
            <p:ph type="dt" sz="half" idx="10"/>
          </p:nvPr>
        </p:nvSpPr>
        <p:spPr/>
        <p:txBody>
          <a:bodyPr/>
          <a:lstStyle/>
          <a:p>
            <a:fld id="{FA88751D-25F1-8F4F-A98A-FEEDCF8BAC37}" type="datetimeFigureOut">
              <a:rPr kumimoji="1" lang="zh-CN" altLang="en-US" smtClean="0"/>
              <a:t>2024/3/28</a:t>
            </a:fld>
            <a:endParaRPr kumimoji="1" lang="zh-CN" altLang="en-US"/>
          </a:p>
        </p:txBody>
      </p:sp>
      <p:sp>
        <p:nvSpPr>
          <p:cNvPr id="5" name="页脚占位符 4">
            <a:extLst>
              <a:ext uri="{FF2B5EF4-FFF2-40B4-BE49-F238E27FC236}">
                <a16:creationId xmlns:a16="http://schemas.microsoft.com/office/drawing/2014/main" id="{365F47B2-0DA5-FC01-7A07-D001D200119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5E3697E-9172-E5DC-5D51-5C709814FF98}"/>
              </a:ext>
            </a:extLst>
          </p:cNvPr>
          <p:cNvSpPr>
            <a:spLocks noGrp="1"/>
          </p:cNvSpPr>
          <p:nvPr>
            <p:ph type="sldNum" sz="quarter" idx="12"/>
          </p:nvPr>
        </p:nvSpPr>
        <p:spPr/>
        <p:txBody>
          <a:body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644256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DFAE9-EA75-7760-9E21-FD32DAC0F30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93F7F802-17EA-C9A3-A5ED-A9475EC6E4BF}"/>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C984CBB-BE7C-8BB1-D405-6EEAF621E420}"/>
              </a:ext>
            </a:extLst>
          </p:cNvPr>
          <p:cNvSpPr>
            <a:spLocks noGrp="1"/>
          </p:cNvSpPr>
          <p:nvPr>
            <p:ph type="dt" sz="half" idx="10"/>
          </p:nvPr>
        </p:nvSpPr>
        <p:spPr/>
        <p:txBody>
          <a:bodyPr/>
          <a:lstStyle/>
          <a:p>
            <a:fld id="{FA88751D-25F1-8F4F-A98A-FEEDCF8BAC37}" type="datetimeFigureOut">
              <a:rPr kumimoji="1" lang="zh-CN" altLang="en-US" smtClean="0"/>
              <a:t>2024/3/28</a:t>
            </a:fld>
            <a:endParaRPr kumimoji="1" lang="zh-CN" altLang="en-US"/>
          </a:p>
        </p:txBody>
      </p:sp>
      <p:sp>
        <p:nvSpPr>
          <p:cNvPr id="5" name="页脚占位符 4">
            <a:extLst>
              <a:ext uri="{FF2B5EF4-FFF2-40B4-BE49-F238E27FC236}">
                <a16:creationId xmlns:a16="http://schemas.microsoft.com/office/drawing/2014/main" id="{293CD750-AE84-CF71-689F-33D5F854D9A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439774F-8F6C-129A-AE10-929AA3E03C6B}"/>
              </a:ext>
            </a:extLst>
          </p:cNvPr>
          <p:cNvSpPr>
            <a:spLocks noGrp="1"/>
          </p:cNvSpPr>
          <p:nvPr>
            <p:ph type="sldNum" sz="quarter" idx="12"/>
          </p:nvPr>
        </p:nvSpPr>
        <p:spPr/>
        <p:txBody>
          <a:body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2542561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4F2773-FFB5-82A7-DCCF-A8AD4131BF93}"/>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F66159FA-F100-52AE-9F69-E2CC25FABB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49346A9B-8897-3DE3-C8A9-B215D4970C98}"/>
              </a:ext>
            </a:extLst>
          </p:cNvPr>
          <p:cNvSpPr>
            <a:spLocks noGrp="1"/>
          </p:cNvSpPr>
          <p:nvPr>
            <p:ph type="dt" sz="half" idx="10"/>
          </p:nvPr>
        </p:nvSpPr>
        <p:spPr/>
        <p:txBody>
          <a:bodyPr/>
          <a:lstStyle/>
          <a:p>
            <a:fld id="{FA88751D-25F1-8F4F-A98A-FEEDCF8BAC37}" type="datetimeFigureOut">
              <a:rPr kumimoji="1" lang="zh-CN" altLang="en-US" smtClean="0"/>
              <a:t>2024/3/28</a:t>
            </a:fld>
            <a:endParaRPr kumimoji="1" lang="zh-CN" altLang="en-US"/>
          </a:p>
        </p:txBody>
      </p:sp>
      <p:sp>
        <p:nvSpPr>
          <p:cNvPr id="5" name="页脚占位符 4">
            <a:extLst>
              <a:ext uri="{FF2B5EF4-FFF2-40B4-BE49-F238E27FC236}">
                <a16:creationId xmlns:a16="http://schemas.microsoft.com/office/drawing/2014/main" id="{0C9FDAB6-AE78-5DF0-0722-D1DD8CC58EC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2DB3C6B-0AF1-89A2-A3D3-372E0A01DF58}"/>
              </a:ext>
            </a:extLst>
          </p:cNvPr>
          <p:cNvSpPr>
            <a:spLocks noGrp="1"/>
          </p:cNvSpPr>
          <p:nvPr>
            <p:ph type="sldNum" sz="quarter" idx="12"/>
          </p:nvPr>
        </p:nvSpPr>
        <p:spPr/>
        <p:txBody>
          <a:body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66676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531C8F-4EFF-EFA7-7D84-96D1A3945527}"/>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F5EEB34-6913-3FA1-F4DA-323AEB097AA3}"/>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C47BDCDF-0ABC-1B8E-B2A5-68740C418672}"/>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981C0C74-C5AA-2ECF-DAE1-A18DCE10E849}"/>
              </a:ext>
            </a:extLst>
          </p:cNvPr>
          <p:cNvSpPr>
            <a:spLocks noGrp="1"/>
          </p:cNvSpPr>
          <p:nvPr>
            <p:ph type="dt" sz="half" idx="10"/>
          </p:nvPr>
        </p:nvSpPr>
        <p:spPr/>
        <p:txBody>
          <a:bodyPr/>
          <a:lstStyle/>
          <a:p>
            <a:fld id="{FA88751D-25F1-8F4F-A98A-FEEDCF8BAC37}" type="datetimeFigureOut">
              <a:rPr kumimoji="1" lang="zh-CN" altLang="en-US" smtClean="0"/>
              <a:t>2024/3/28</a:t>
            </a:fld>
            <a:endParaRPr kumimoji="1" lang="zh-CN" altLang="en-US"/>
          </a:p>
        </p:txBody>
      </p:sp>
      <p:sp>
        <p:nvSpPr>
          <p:cNvPr id="6" name="页脚占位符 5">
            <a:extLst>
              <a:ext uri="{FF2B5EF4-FFF2-40B4-BE49-F238E27FC236}">
                <a16:creationId xmlns:a16="http://schemas.microsoft.com/office/drawing/2014/main" id="{2AEAE368-41A5-0464-DA26-CF5A97AD12D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9187699-81CB-240A-BB9F-332DC2854077}"/>
              </a:ext>
            </a:extLst>
          </p:cNvPr>
          <p:cNvSpPr>
            <a:spLocks noGrp="1"/>
          </p:cNvSpPr>
          <p:nvPr>
            <p:ph type="sldNum" sz="quarter" idx="12"/>
          </p:nvPr>
        </p:nvSpPr>
        <p:spPr/>
        <p:txBody>
          <a:body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2107919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C7E60F-41DF-FD84-BC73-447F6DA360E7}"/>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B0CC19F-5D54-75F5-B6D0-69520C40C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F2E7E3F-9449-ADD9-013E-4EA586FE2001}"/>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442A551D-14BF-8377-DC68-958A440A5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2B383C86-3CB3-37A6-77FD-6FD544AD3ADC}"/>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EB940C76-E496-1496-F7D1-4F583B1D3D9A}"/>
              </a:ext>
            </a:extLst>
          </p:cNvPr>
          <p:cNvSpPr>
            <a:spLocks noGrp="1"/>
          </p:cNvSpPr>
          <p:nvPr>
            <p:ph type="dt" sz="half" idx="10"/>
          </p:nvPr>
        </p:nvSpPr>
        <p:spPr/>
        <p:txBody>
          <a:bodyPr/>
          <a:lstStyle/>
          <a:p>
            <a:fld id="{FA88751D-25F1-8F4F-A98A-FEEDCF8BAC37}" type="datetimeFigureOut">
              <a:rPr kumimoji="1" lang="zh-CN" altLang="en-US" smtClean="0"/>
              <a:t>2024/3/28</a:t>
            </a:fld>
            <a:endParaRPr kumimoji="1" lang="zh-CN" altLang="en-US"/>
          </a:p>
        </p:txBody>
      </p:sp>
      <p:sp>
        <p:nvSpPr>
          <p:cNvPr id="8" name="页脚占位符 7">
            <a:extLst>
              <a:ext uri="{FF2B5EF4-FFF2-40B4-BE49-F238E27FC236}">
                <a16:creationId xmlns:a16="http://schemas.microsoft.com/office/drawing/2014/main" id="{7D728BE3-4C06-AEB2-AD01-DD5FC48D8F7A}"/>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744246AC-C39F-BCF9-0651-C3F0DDBF5BA2}"/>
              </a:ext>
            </a:extLst>
          </p:cNvPr>
          <p:cNvSpPr>
            <a:spLocks noGrp="1"/>
          </p:cNvSpPr>
          <p:nvPr>
            <p:ph type="sldNum" sz="quarter" idx="12"/>
          </p:nvPr>
        </p:nvSpPr>
        <p:spPr/>
        <p:txBody>
          <a:body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3016927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3808E-5C61-FE96-BDF9-28B3A972E4FA}"/>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6BA38E2F-3C45-3A9C-D31F-D75605AF091E}"/>
              </a:ext>
            </a:extLst>
          </p:cNvPr>
          <p:cNvSpPr>
            <a:spLocks noGrp="1"/>
          </p:cNvSpPr>
          <p:nvPr>
            <p:ph type="dt" sz="half" idx="10"/>
          </p:nvPr>
        </p:nvSpPr>
        <p:spPr/>
        <p:txBody>
          <a:bodyPr/>
          <a:lstStyle/>
          <a:p>
            <a:fld id="{FA88751D-25F1-8F4F-A98A-FEEDCF8BAC37}" type="datetimeFigureOut">
              <a:rPr kumimoji="1" lang="zh-CN" altLang="en-US" smtClean="0"/>
              <a:t>2024/3/28</a:t>
            </a:fld>
            <a:endParaRPr kumimoji="1" lang="zh-CN" altLang="en-US"/>
          </a:p>
        </p:txBody>
      </p:sp>
      <p:sp>
        <p:nvSpPr>
          <p:cNvPr id="4" name="页脚占位符 3">
            <a:extLst>
              <a:ext uri="{FF2B5EF4-FFF2-40B4-BE49-F238E27FC236}">
                <a16:creationId xmlns:a16="http://schemas.microsoft.com/office/drawing/2014/main" id="{5CFADE2C-75DE-6F6F-EE86-63F925676EC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2DD36996-4EF2-E724-72B2-7B4C66552B7D}"/>
              </a:ext>
            </a:extLst>
          </p:cNvPr>
          <p:cNvSpPr>
            <a:spLocks noGrp="1"/>
          </p:cNvSpPr>
          <p:nvPr>
            <p:ph type="sldNum" sz="quarter" idx="12"/>
          </p:nvPr>
        </p:nvSpPr>
        <p:spPr/>
        <p:txBody>
          <a:body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9632949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9564A70-7BF5-ADBE-B79E-5B63EF2CD137}"/>
              </a:ext>
            </a:extLst>
          </p:cNvPr>
          <p:cNvSpPr>
            <a:spLocks noGrp="1"/>
          </p:cNvSpPr>
          <p:nvPr>
            <p:ph type="dt" sz="half" idx="10"/>
          </p:nvPr>
        </p:nvSpPr>
        <p:spPr/>
        <p:txBody>
          <a:bodyPr/>
          <a:lstStyle/>
          <a:p>
            <a:fld id="{FA88751D-25F1-8F4F-A98A-FEEDCF8BAC37}" type="datetimeFigureOut">
              <a:rPr kumimoji="1" lang="zh-CN" altLang="en-US" smtClean="0"/>
              <a:t>2024/3/28</a:t>
            </a:fld>
            <a:endParaRPr kumimoji="1" lang="zh-CN" altLang="en-US"/>
          </a:p>
        </p:txBody>
      </p:sp>
      <p:sp>
        <p:nvSpPr>
          <p:cNvPr id="3" name="页脚占位符 2">
            <a:extLst>
              <a:ext uri="{FF2B5EF4-FFF2-40B4-BE49-F238E27FC236}">
                <a16:creationId xmlns:a16="http://schemas.microsoft.com/office/drawing/2014/main" id="{271918B7-0AF7-E01F-26F4-7DEA62744258}"/>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1EF6FAD-3063-2300-6B60-09D078C1C114}"/>
              </a:ext>
            </a:extLst>
          </p:cNvPr>
          <p:cNvSpPr>
            <a:spLocks noGrp="1"/>
          </p:cNvSpPr>
          <p:nvPr>
            <p:ph type="sldNum" sz="quarter" idx="12"/>
          </p:nvPr>
        </p:nvSpPr>
        <p:spPr/>
        <p:txBody>
          <a:body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1627228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6BBBDC-40CB-C626-86BC-D6429C92FC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581CB1CB-B15E-BC55-4DC8-15FF9478B4C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4D21B728-C823-A292-C2CD-F800AA424A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CCDD41B-B0A2-EC63-F7D2-67D9FF09394B}"/>
              </a:ext>
            </a:extLst>
          </p:cNvPr>
          <p:cNvSpPr>
            <a:spLocks noGrp="1"/>
          </p:cNvSpPr>
          <p:nvPr>
            <p:ph type="dt" sz="half" idx="10"/>
          </p:nvPr>
        </p:nvSpPr>
        <p:spPr/>
        <p:txBody>
          <a:bodyPr/>
          <a:lstStyle/>
          <a:p>
            <a:fld id="{FA88751D-25F1-8F4F-A98A-FEEDCF8BAC37}" type="datetimeFigureOut">
              <a:rPr kumimoji="1" lang="zh-CN" altLang="en-US" smtClean="0"/>
              <a:t>2024/3/28</a:t>
            </a:fld>
            <a:endParaRPr kumimoji="1" lang="zh-CN" altLang="en-US"/>
          </a:p>
        </p:txBody>
      </p:sp>
      <p:sp>
        <p:nvSpPr>
          <p:cNvPr id="6" name="页脚占位符 5">
            <a:extLst>
              <a:ext uri="{FF2B5EF4-FFF2-40B4-BE49-F238E27FC236}">
                <a16:creationId xmlns:a16="http://schemas.microsoft.com/office/drawing/2014/main" id="{31819812-A96A-8121-DF1C-2C3041A71EE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2179BE5-B09D-B596-EE3C-7168795C9752}"/>
              </a:ext>
            </a:extLst>
          </p:cNvPr>
          <p:cNvSpPr>
            <a:spLocks noGrp="1"/>
          </p:cNvSpPr>
          <p:nvPr>
            <p:ph type="sldNum" sz="quarter" idx="12"/>
          </p:nvPr>
        </p:nvSpPr>
        <p:spPr/>
        <p:txBody>
          <a:body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3177343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9A75936-47C4-6AD7-E404-0D421EFE9B80}"/>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358AF6EF-891A-EF39-93C4-2174E7F97F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00E6B322-BFA8-99B3-4BC6-1C4B94A46D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7E49B23-E5B5-C18F-8C7C-455585B5E0EA}"/>
              </a:ext>
            </a:extLst>
          </p:cNvPr>
          <p:cNvSpPr>
            <a:spLocks noGrp="1"/>
          </p:cNvSpPr>
          <p:nvPr>
            <p:ph type="dt" sz="half" idx="10"/>
          </p:nvPr>
        </p:nvSpPr>
        <p:spPr/>
        <p:txBody>
          <a:bodyPr/>
          <a:lstStyle/>
          <a:p>
            <a:fld id="{FA88751D-25F1-8F4F-A98A-FEEDCF8BAC37}" type="datetimeFigureOut">
              <a:rPr kumimoji="1" lang="zh-CN" altLang="en-US" smtClean="0"/>
              <a:t>2024/3/28</a:t>
            </a:fld>
            <a:endParaRPr kumimoji="1" lang="zh-CN" altLang="en-US"/>
          </a:p>
        </p:txBody>
      </p:sp>
      <p:sp>
        <p:nvSpPr>
          <p:cNvPr id="6" name="页脚占位符 5">
            <a:extLst>
              <a:ext uri="{FF2B5EF4-FFF2-40B4-BE49-F238E27FC236}">
                <a16:creationId xmlns:a16="http://schemas.microsoft.com/office/drawing/2014/main" id="{2B0D7DED-A68D-6DA8-89A0-FA62C4997BE1}"/>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9D571CAC-242B-DDEF-F67A-198D0077FB2C}"/>
              </a:ext>
            </a:extLst>
          </p:cNvPr>
          <p:cNvSpPr>
            <a:spLocks noGrp="1"/>
          </p:cNvSpPr>
          <p:nvPr>
            <p:ph type="sldNum" sz="quarter" idx="12"/>
          </p:nvPr>
        </p:nvSpPr>
        <p:spPr/>
        <p:txBody>
          <a:body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3548853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82316E8-5334-1A18-09E8-ACB723AF8D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3602B6B2-8CC3-A9A7-FD37-6561187F87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E2D15528-C049-59F3-29EA-0806A67DF1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A88751D-25F1-8F4F-A98A-FEEDCF8BAC37}" type="datetimeFigureOut">
              <a:rPr kumimoji="1" lang="zh-CN" altLang="en-US" smtClean="0"/>
              <a:t>2024/3/28</a:t>
            </a:fld>
            <a:endParaRPr kumimoji="1" lang="zh-CN" altLang="en-US"/>
          </a:p>
        </p:txBody>
      </p:sp>
      <p:sp>
        <p:nvSpPr>
          <p:cNvPr id="5" name="页脚占位符 4">
            <a:extLst>
              <a:ext uri="{FF2B5EF4-FFF2-40B4-BE49-F238E27FC236}">
                <a16:creationId xmlns:a16="http://schemas.microsoft.com/office/drawing/2014/main" id="{5E663A5B-F0B5-D1AF-69A1-0DE5F0300D1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FF18D93A-C1D7-66EE-856A-81716DAE79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50D6AF-0974-9B4F-94F5-FE632DAC5CD2}" type="slidenum">
              <a:rPr kumimoji="1" lang="zh-CN" altLang="en-US" smtClean="0"/>
              <a:t>‹#›</a:t>
            </a:fld>
            <a:endParaRPr kumimoji="1" lang="zh-CN" altLang="en-US"/>
          </a:p>
        </p:txBody>
      </p:sp>
    </p:spTree>
    <p:extLst>
      <p:ext uri="{BB962C8B-B14F-4D97-AF65-F5344CB8AC3E}">
        <p14:creationId xmlns:p14="http://schemas.microsoft.com/office/powerpoint/2010/main" val="24722011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9866A-D2FA-D233-773A-814F834104EF}"/>
              </a:ext>
            </a:extLst>
          </p:cNvPr>
          <p:cNvSpPr>
            <a:spLocks noGrp="1"/>
          </p:cNvSpPr>
          <p:nvPr>
            <p:ph type="ctrTitle"/>
          </p:nvPr>
        </p:nvSpPr>
        <p:spPr/>
        <p:txBody>
          <a:bodyPr/>
          <a:lstStyle/>
          <a:p>
            <a:r>
              <a:rPr kumimoji="1" lang="zh-CN" altLang="en-US" dirty="0"/>
              <a:t>习题课</a:t>
            </a:r>
          </a:p>
        </p:txBody>
      </p:sp>
      <p:sp>
        <p:nvSpPr>
          <p:cNvPr id="3" name="副标题 2">
            <a:extLst>
              <a:ext uri="{FF2B5EF4-FFF2-40B4-BE49-F238E27FC236}">
                <a16:creationId xmlns:a16="http://schemas.microsoft.com/office/drawing/2014/main" id="{BDFE7703-8DBA-7CFC-8D46-BCB474459345}"/>
              </a:ext>
            </a:extLst>
          </p:cNvPr>
          <p:cNvSpPr>
            <a:spLocks noGrp="1"/>
          </p:cNvSpPr>
          <p:nvPr>
            <p:ph type="subTitle" idx="1"/>
          </p:nvPr>
        </p:nvSpPr>
        <p:spPr>
          <a:xfrm>
            <a:off x="1524000" y="3993266"/>
            <a:ext cx="9144000" cy="1264534"/>
          </a:xfrm>
        </p:spPr>
        <p:txBody>
          <a:bodyPr/>
          <a:lstStyle/>
          <a:p>
            <a:r>
              <a:rPr kumimoji="1" lang="en-US" altLang="zh-CN" dirty="0"/>
              <a:t>24.03.29</a:t>
            </a:r>
            <a:endParaRPr kumimoji="1" lang="zh-CN" altLang="en-US" dirty="0"/>
          </a:p>
        </p:txBody>
      </p:sp>
    </p:spTree>
    <p:extLst>
      <p:ext uri="{BB962C8B-B14F-4D97-AF65-F5344CB8AC3E}">
        <p14:creationId xmlns:p14="http://schemas.microsoft.com/office/powerpoint/2010/main" val="1717757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2</a:t>
            </a:r>
            <a:r>
              <a:rPr kumimoji="1" lang="zh-CN" altLang="en-US" dirty="0"/>
              <a:t>课 局域异步通信</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p:txBody>
          <a:bodyPr>
            <a:normAutofit/>
          </a:bodyPr>
          <a:lstStyle/>
          <a:p>
            <a:pPr>
              <a:lnSpc>
                <a:spcPct val="150000"/>
              </a:lnSpc>
            </a:pPr>
            <a:r>
              <a:rPr kumimoji="1" lang="en" altLang="zh-CN" dirty="0"/>
              <a:t>​Which way is used during the communication by RS-232 DB9?</a:t>
            </a:r>
          </a:p>
          <a:p>
            <a:pPr lvl="1">
              <a:lnSpc>
                <a:spcPct val="150000"/>
              </a:lnSpc>
            </a:pPr>
            <a:r>
              <a:rPr kumimoji="1" lang="en" altLang="zh-CN" dirty="0"/>
              <a:t>A. simplex transmission</a:t>
            </a:r>
          </a:p>
          <a:p>
            <a:pPr lvl="1">
              <a:lnSpc>
                <a:spcPct val="150000"/>
              </a:lnSpc>
            </a:pPr>
            <a:r>
              <a:rPr kumimoji="1" lang="en" altLang="zh-CN" dirty="0"/>
              <a:t>B. none</a:t>
            </a:r>
          </a:p>
          <a:p>
            <a:pPr lvl="1">
              <a:lnSpc>
                <a:spcPct val="150000"/>
              </a:lnSpc>
            </a:pPr>
            <a:r>
              <a:rPr kumimoji="1" lang="en" altLang="zh-CN" b="1" dirty="0">
                <a:solidFill>
                  <a:srgbClr val="00B050"/>
                </a:solidFill>
              </a:rPr>
              <a:t>C. full duplex transmission</a:t>
            </a:r>
          </a:p>
          <a:p>
            <a:pPr lvl="1">
              <a:lnSpc>
                <a:spcPct val="150000"/>
              </a:lnSpc>
            </a:pPr>
            <a:r>
              <a:rPr kumimoji="1" lang="en" altLang="zh-CN" dirty="0"/>
              <a:t>D. half-duplex transmission</a:t>
            </a:r>
          </a:p>
          <a:p>
            <a:pPr>
              <a:lnSpc>
                <a:spcPct val="150000"/>
              </a:lnSpc>
            </a:pPr>
            <a:r>
              <a:rPr kumimoji="1" lang="en-US" altLang="zh-CN" dirty="0"/>
              <a:t>【</a:t>
            </a:r>
            <a:r>
              <a:rPr kumimoji="1" lang="zh-CN" altLang="en-US" dirty="0"/>
              <a:t>解析</a:t>
            </a:r>
            <a:r>
              <a:rPr kumimoji="1" lang="en-US" altLang="zh-CN" dirty="0"/>
              <a:t>】A. </a:t>
            </a:r>
            <a:r>
              <a:rPr kumimoji="1" lang="zh-CN" altLang="en-US" dirty="0"/>
              <a:t>单工传输 </a:t>
            </a:r>
            <a:r>
              <a:rPr kumimoji="1" lang="en-US" altLang="zh-CN" dirty="0"/>
              <a:t>C. </a:t>
            </a:r>
            <a:r>
              <a:rPr kumimoji="1" lang="zh-CN" altLang="en-US" dirty="0"/>
              <a:t>全双工传输 </a:t>
            </a:r>
            <a:r>
              <a:rPr kumimoji="1" lang="en-US" altLang="zh-CN" dirty="0"/>
              <a:t>D.</a:t>
            </a:r>
            <a:r>
              <a:rPr kumimoji="1" lang="zh-CN" altLang="en-US" dirty="0"/>
              <a:t> 半双工传输</a:t>
            </a:r>
            <a:endParaRPr kumimoji="1" lang="en" altLang="zh-CN" dirty="0"/>
          </a:p>
        </p:txBody>
      </p:sp>
    </p:spTree>
    <p:extLst>
      <p:ext uri="{BB962C8B-B14F-4D97-AF65-F5344CB8AC3E}">
        <p14:creationId xmlns:p14="http://schemas.microsoft.com/office/powerpoint/2010/main" val="2065206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2</a:t>
            </a:r>
            <a:r>
              <a:rPr kumimoji="1" lang="zh-CN" altLang="en-US" dirty="0"/>
              <a:t>课 局域异步通信</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825625"/>
            <a:ext cx="10782782" cy="4351338"/>
          </a:xfrm>
        </p:spPr>
        <p:txBody>
          <a:bodyPr>
            <a:normAutofit fontScale="92500"/>
          </a:bodyPr>
          <a:lstStyle/>
          <a:p>
            <a:pPr>
              <a:lnSpc>
                <a:spcPct val="150000"/>
              </a:lnSpc>
            </a:pPr>
            <a:r>
              <a:rPr kumimoji="1" lang="en" altLang="zh-CN" dirty="0"/>
              <a:t>The RS-232 standard sends each bit of the character, and follows each character with an idle period ______ bit(s) long.</a:t>
            </a:r>
          </a:p>
          <a:p>
            <a:pPr lvl="1">
              <a:lnSpc>
                <a:spcPct val="150000"/>
              </a:lnSpc>
            </a:pPr>
            <a:r>
              <a:rPr kumimoji="1" lang="en" altLang="zh-CN" dirty="0"/>
              <a:t>A. no	</a:t>
            </a:r>
          </a:p>
          <a:p>
            <a:pPr lvl="1">
              <a:lnSpc>
                <a:spcPct val="150000"/>
              </a:lnSpc>
            </a:pPr>
            <a:r>
              <a:rPr kumimoji="1" lang="en" altLang="zh-CN" dirty="0"/>
              <a:t>B. one	</a:t>
            </a:r>
          </a:p>
          <a:p>
            <a:pPr lvl="1">
              <a:lnSpc>
                <a:spcPct val="150000"/>
              </a:lnSpc>
            </a:pPr>
            <a:r>
              <a:rPr kumimoji="1" lang="en" altLang="zh-CN" b="1" dirty="0">
                <a:solidFill>
                  <a:srgbClr val="00B050"/>
                </a:solidFill>
              </a:rPr>
              <a:t>C. at least one</a:t>
            </a:r>
            <a:r>
              <a:rPr kumimoji="1" lang="en" altLang="zh-CN" dirty="0"/>
              <a:t>	</a:t>
            </a:r>
          </a:p>
          <a:p>
            <a:pPr lvl="1">
              <a:lnSpc>
                <a:spcPct val="150000"/>
              </a:lnSpc>
            </a:pPr>
            <a:r>
              <a:rPr kumimoji="1" lang="en" altLang="zh-CN" dirty="0"/>
              <a:t>D. at most one</a:t>
            </a:r>
          </a:p>
          <a:p>
            <a:pPr>
              <a:lnSpc>
                <a:spcPct val="150000"/>
              </a:lnSpc>
            </a:pPr>
            <a:r>
              <a:rPr kumimoji="1" lang="en-US" altLang="zh-CN" dirty="0"/>
              <a:t>【</a:t>
            </a:r>
            <a:r>
              <a:rPr kumimoji="1" lang="zh-CN" altLang="en-US" dirty="0"/>
              <a:t>解析</a:t>
            </a:r>
            <a:r>
              <a:rPr kumimoji="1" lang="en-US" altLang="zh-CN" dirty="0"/>
              <a:t>】C. </a:t>
            </a:r>
            <a:r>
              <a:rPr kumimoji="1" lang="zh-CN" altLang="en-US" dirty="0"/>
              <a:t>空闲期可以任意长，但小于</a:t>
            </a:r>
            <a:r>
              <a:rPr kumimoji="1" lang="en-US" altLang="zh-CN" dirty="0"/>
              <a:t>1</a:t>
            </a:r>
            <a:r>
              <a:rPr kumimoji="1" lang="zh-CN" altLang="en-US" dirty="0"/>
              <a:t>位就成了</a:t>
            </a:r>
            <a:r>
              <a:rPr kumimoji="1" lang="en-US" altLang="zh-CN" dirty="0"/>
              <a:t>0</a:t>
            </a:r>
            <a:r>
              <a:rPr kumimoji="1" lang="zh-CN" altLang="en-US" dirty="0"/>
              <a:t>位，是肯定不行的。</a:t>
            </a:r>
            <a:endParaRPr kumimoji="1" lang="en" altLang="zh-CN" dirty="0"/>
          </a:p>
        </p:txBody>
      </p:sp>
    </p:spTree>
    <p:extLst>
      <p:ext uri="{BB962C8B-B14F-4D97-AF65-F5344CB8AC3E}">
        <p14:creationId xmlns:p14="http://schemas.microsoft.com/office/powerpoint/2010/main" val="23494448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2</a:t>
            </a:r>
            <a:r>
              <a:rPr kumimoji="1" lang="zh-CN" altLang="en-US" dirty="0"/>
              <a:t>课 局域异步通信</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605706"/>
            <a:ext cx="10515600" cy="5107610"/>
          </a:xfrm>
        </p:spPr>
        <p:txBody>
          <a:bodyPr>
            <a:normAutofit fontScale="92500" lnSpcReduction="20000"/>
          </a:bodyPr>
          <a:lstStyle/>
          <a:p>
            <a:pPr>
              <a:lnSpc>
                <a:spcPct val="150000"/>
              </a:lnSpc>
            </a:pPr>
            <a:r>
              <a:rPr kumimoji="1" lang="en" altLang="zh-CN" dirty="0"/>
              <a:t>Which of the following about RS-232-C is correct?</a:t>
            </a:r>
          </a:p>
          <a:p>
            <a:pPr lvl="1">
              <a:lnSpc>
                <a:spcPct val="150000"/>
              </a:lnSpc>
            </a:pPr>
            <a:r>
              <a:rPr kumimoji="1" lang="en" altLang="zh-CN" b="1" dirty="0">
                <a:solidFill>
                  <a:srgbClr val="00B050"/>
                </a:solidFill>
              </a:rPr>
              <a:t>A. RS-232-C specifies that a sender transmits a start bit before transmitting the bits of a character, and a stop bit is appended to each character.</a:t>
            </a:r>
          </a:p>
          <a:p>
            <a:pPr lvl="1">
              <a:lnSpc>
                <a:spcPct val="150000"/>
              </a:lnSpc>
            </a:pPr>
            <a:r>
              <a:rPr kumimoji="1" lang="en" altLang="zh-CN" dirty="0"/>
              <a:t>B. RS-232-C uses voltage ranging from -5 volts to +5 volts.</a:t>
            </a:r>
          </a:p>
          <a:p>
            <a:pPr lvl="1">
              <a:lnSpc>
                <a:spcPct val="150000"/>
              </a:lnSpc>
            </a:pPr>
            <a:r>
              <a:rPr kumimoji="1" lang="en" altLang="zh-CN" dirty="0"/>
              <a:t>C. When it finishes transmission, the sender leaves the wire with a positive voltage until another character is ready for transmission.</a:t>
            </a:r>
          </a:p>
          <a:p>
            <a:pPr lvl="1">
              <a:lnSpc>
                <a:spcPct val="150000"/>
              </a:lnSpc>
            </a:pPr>
            <a:r>
              <a:rPr kumimoji="1" lang="en" altLang="zh-CN" dirty="0"/>
              <a:t>D. Negative voltage corresponds to logical 0, while positive voltage corresponds to logical 1.</a:t>
            </a:r>
          </a:p>
          <a:p>
            <a:pPr>
              <a:lnSpc>
                <a:spcPct val="150000"/>
              </a:lnSpc>
            </a:pPr>
            <a:r>
              <a:rPr kumimoji="1" lang="en-US" altLang="zh-CN" dirty="0"/>
              <a:t>【</a:t>
            </a:r>
            <a:r>
              <a:rPr kumimoji="1" lang="zh-CN" altLang="en-US" dirty="0"/>
              <a:t>解析</a:t>
            </a:r>
            <a:r>
              <a:rPr kumimoji="1" lang="en-US" altLang="zh-CN" dirty="0"/>
              <a:t>】B. </a:t>
            </a:r>
            <a:r>
              <a:rPr kumimoji="1" lang="en" altLang="zh-CN" dirty="0"/>
              <a:t>-15 V </a:t>
            </a:r>
            <a:r>
              <a:rPr kumimoji="1" lang="zh-CN" altLang="en" dirty="0"/>
              <a:t>～ </a:t>
            </a:r>
            <a:r>
              <a:rPr kumimoji="1" lang="en" altLang="zh-CN" dirty="0"/>
              <a:t>+15 V </a:t>
            </a:r>
            <a:r>
              <a:rPr kumimoji="1" lang="zh-CN" altLang="en-US" dirty="0"/>
              <a:t>；</a:t>
            </a:r>
            <a:r>
              <a:rPr kumimoji="1" lang="zh-CN" altLang="en" dirty="0"/>
              <a:t> </a:t>
            </a:r>
            <a:r>
              <a:rPr kumimoji="1" lang="en" altLang="zh-CN" dirty="0"/>
              <a:t>C</a:t>
            </a:r>
            <a:r>
              <a:rPr kumimoji="1" lang="en-US" altLang="zh-CN" dirty="0"/>
              <a:t>. </a:t>
            </a:r>
            <a:r>
              <a:rPr kumimoji="1" lang="zh-CN" altLang="en-US" dirty="0"/>
              <a:t>空闲期是负电压。</a:t>
            </a:r>
            <a:r>
              <a:rPr kumimoji="1" lang="en-US" altLang="zh-CN" dirty="0"/>
              <a:t>D.</a:t>
            </a:r>
            <a:r>
              <a:rPr kumimoji="1" lang="zh-CN" altLang="en-US" dirty="0"/>
              <a:t> 负电压表示逻辑</a:t>
            </a:r>
            <a:r>
              <a:rPr kumimoji="1" lang="en-US" altLang="zh-CN" dirty="0"/>
              <a:t>1</a:t>
            </a:r>
            <a:r>
              <a:rPr kumimoji="1" lang="zh-CN" altLang="en-US" dirty="0"/>
              <a:t>，正电压表示逻辑</a:t>
            </a:r>
            <a:r>
              <a:rPr kumimoji="1" lang="en-US" altLang="zh-CN" dirty="0"/>
              <a:t>0</a:t>
            </a:r>
            <a:endParaRPr kumimoji="1" lang="en" altLang="zh-CN" dirty="0"/>
          </a:p>
        </p:txBody>
      </p:sp>
    </p:spTree>
    <p:extLst>
      <p:ext uri="{BB962C8B-B14F-4D97-AF65-F5344CB8AC3E}">
        <p14:creationId xmlns:p14="http://schemas.microsoft.com/office/powerpoint/2010/main" val="272827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2</a:t>
            </a:r>
            <a:r>
              <a:rPr kumimoji="1" lang="zh-CN" altLang="en-US" dirty="0"/>
              <a:t>课 局域异步通信</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549174"/>
            <a:ext cx="10515600" cy="4351338"/>
          </a:xfrm>
        </p:spPr>
        <p:txBody>
          <a:bodyPr>
            <a:normAutofit/>
          </a:bodyPr>
          <a:lstStyle/>
          <a:p>
            <a:pPr>
              <a:lnSpc>
                <a:spcPct val="150000"/>
              </a:lnSpc>
            </a:pPr>
            <a:r>
              <a:rPr kumimoji="1" lang="zh-CN" altLang="en-US" dirty="0"/>
              <a:t>​</a:t>
            </a:r>
            <a:r>
              <a:rPr kumimoji="1" lang="en-US" altLang="zh-CN" dirty="0"/>
              <a:t>__</a:t>
            </a:r>
            <a:r>
              <a:rPr kumimoji="1" lang="zh-CN" altLang="en-US" b="1" dirty="0">
                <a:solidFill>
                  <a:srgbClr val="00B050"/>
                </a:solidFill>
              </a:rPr>
              <a:t>同步</a:t>
            </a:r>
            <a:r>
              <a:rPr kumimoji="1" lang="en-US" altLang="zh-CN" dirty="0"/>
              <a:t>__</a:t>
            </a:r>
            <a:r>
              <a:rPr kumimoji="1" lang="zh-CN" altLang="en-US" dirty="0"/>
              <a:t>串行传输类型适合于</a:t>
            </a:r>
            <a:r>
              <a:rPr kumimoji="1" lang="zh-CN" altLang="en-US" b="1" dirty="0"/>
              <a:t>视频传输</a:t>
            </a:r>
            <a:r>
              <a:rPr kumimoji="1" lang="zh-CN" altLang="en-US" dirty="0"/>
              <a:t>。（填一种类型，</a:t>
            </a:r>
            <a:r>
              <a:rPr kumimoji="1" lang="en-US" altLang="zh-CN" dirty="0"/>
              <a:t>2</a:t>
            </a:r>
            <a:r>
              <a:rPr kumimoji="1" lang="zh-CN" altLang="en-US" dirty="0"/>
              <a:t>个字）</a:t>
            </a:r>
            <a:endParaRPr kumimoji="1" lang="en-US" altLang="zh-CN" dirty="0"/>
          </a:p>
          <a:p>
            <a:pPr>
              <a:lnSpc>
                <a:spcPct val="150000"/>
              </a:lnSpc>
            </a:pPr>
            <a:r>
              <a:rPr kumimoji="1" lang="en-US" altLang="zh-CN" dirty="0"/>
              <a:t>__</a:t>
            </a:r>
            <a:r>
              <a:rPr kumimoji="1" lang="zh-CN" altLang="en-US" b="1" dirty="0">
                <a:solidFill>
                  <a:srgbClr val="00B050"/>
                </a:solidFill>
              </a:rPr>
              <a:t>异步</a:t>
            </a:r>
            <a:r>
              <a:rPr kumimoji="1" lang="en-US" altLang="zh-CN" dirty="0"/>
              <a:t>__</a:t>
            </a:r>
            <a:r>
              <a:rPr kumimoji="1" lang="zh-CN" altLang="en-US" dirty="0"/>
              <a:t>串行传输适合计算机</a:t>
            </a:r>
            <a:r>
              <a:rPr kumimoji="1" lang="zh-CN" altLang="en-US" b="1" dirty="0"/>
              <a:t>键盘连接</a:t>
            </a:r>
            <a:r>
              <a:rPr kumimoji="1" lang="zh-CN" altLang="en-US" dirty="0"/>
              <a:t>。（填一种类型，</a:t>
            </a:r>
            <a:r>
              <a:rPr kumimoji="1" lang="en-US" altLang="zh-CN" dirty="0"/>
              <a:t>2</a:t>
            </a:r>
            <a:r>
              <a:rPr kumimoji="1" lang="zh-CN" altLang="en-US" dirty="0"/>
              <a:t>个字）</a:t>
            </a:r>
            <a:endParaRPr kumimoji="1" lang="en-US" altLang="zh-CN" dirty="0"/>
          </a:p>
        </p:txBody>
      </p:sp>
      <p:pic>
        <p:nvPicPr>
          <p:cNvPr id="4" name="图片 3">
            <a:extLst>
              <a:ext uri="{FF2B5EF4-FFF2-40B4-BE49-F238E27FC236}">
                <a16:creationId xmlns:a16="http://schemas.microsoft.com/office/drawing/2014/main" id="{CB327E80-2CA6-A240-DF3E-BDD877E09D85}"/>
              </a:ext>
            </a:extLst>
          </p:cNvPr>
          <p:cNvPicPr>
            <a:picLocks noChangeAspect="1"/>
          </p:cNvPicPr>
          <p:nvPr/>
        </p:nvPicPr>
        <p:blipFill>
          <a:blip r:embed="rId3"/>
          <a:stretch>
            <a:fillRect/>
          </a:stretch>
        </p:blipFill>
        <p:spPr>
          <a:xfrm>
            <a:off x="1510526" y="3216275"/>
            <a:ext cx="9170948" cy="3167743"/>
          </a:xfrm>
          <a:prstGeom prst="rect">
            <a:avLst/>
          </a:prstGeom>
        </p:spPr>
      </p:pic>
    </p:spTree>
    <p:extLst>
      <p:ext uri="{BB962C8B-B14F-4D97-AF65-F5344CB8AC3E}">
        <p14:creationId xmlns:p14="http://schemas.microsoft.com/office/powerpoint/2010/main" val="1348230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2</a:t>
            </a:r>
            <a:r>
              <a:rPr kumimoji="1" lang="zh-CN" altLang="en-US" dirty="0"/>
              <a:t>课 局域异步通信</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p:txBody>
          <a:bodyPr>
            <a:normAutofit/>
          </a:bodyPr>
          <a:lstStyle/>
          <a:p>
            <a:pPr>
              <a:lnSpc>
                <a:spcPct val="150000"/>
              </a:lnSpc>
            </a:pPr>
            <a:r>
              <a:rPr kumimoji="1" lang="zh-CN" altLang="en-US" dirty="0"/>
              <a:t>​假定用 </a:t>
            </a:r>
            <a:r>
              <a:rPr kumimoji="1" lang="en-US" altLang="zh-CN" dirty="0"/>
              <a:t>38,400 baud</a:t>
            </a:r>
            <a:r>
              <a:rPr kumimoji="1" lang="zh-CN" altLang="en-US" dirty="0"/>
              <a:t>波特率的</a:t>
            </a:r>
            <a:r>
              <a:rPr kumimoji="1" lang="en-US" altLang="zh-CN" dirty="0"/>
              <a:t>RS-232</a:t>
            </a:r>
            <a:r>
              <a:rPr kumimoji="1" lang="zh-CN" altLang="en-US" dirty="0"/>
              <a:t>方式发送了</a:t>
            </a:r>
            <a:r>
              <a:rPr kumimoji="1" lang="en-US" altLang="zh-CN" dirty="0"/>
              <a:t>10000</a:t>
            </a:r>
            <a:r>
              <a:rPr kumimoji="1" lang="zh-CN" altLang="en-US" dirty="0"/>
              <a:t>个</a:t>
            </a:r>
            <a:r>
              <a:rPr kumimoji="1" lang="en-US" altLang="zh-CN" dirty="0"/>
              <a:t>7</a:t>
            </a:r>
            <a:r>
              <a:rPr kumimoji="1" lang="zh-CN" altLang="en-US" dirty="0"/>
              <a:t>位字符，则传输需要</a:t>
            </a:r>
            <a:r>
              <a:rPr kumimoji="1" lang="en-US" altLang="zh-CN" dirty="0"/>
              <a:t>________</a:t>
            </a:r>
            <a:r>
              <a:rPr kumimoji="1" lang="zh-CN" altLang="en-US" dirty="0"/>
              <a:t>秒。（每个字符都有</a:t>
            </a:r>
            <a:r>
              <a:rPr kumimoji="1" lang="en-US" altLang="zh-CN" dirty="0"/>
              <a:t>1</a:t>
            </a:r>
            <a:r>
              <a:rPr kumimoji="1" lang="zh-CN" altLang="en-US" dirty="0"/>
              <a:t>个起始位和</a:t>
            </a:r>
            <a:r>
              <a:rPr kumimoji="1" lang="en-US" altLang="zh-CN" dirty="0"/>
              <a:t>1</a:t>
            </a:r>
            <a:r>
              <a:rPr kumimoji="1" lang="zh-CN" altLang="en-US" dirty="0"/>
              <a:t>个终止位）</a:t>
            </a:r>
            <a:endParaRPr kumimoji="1" lang="en-US" altLang="zh-CN" dirty="0"/>
          </a:p>
          <a:p>
            <a:pPr lvl="1">
              <a:lnSpc>
                <a:spcPct val="150000"/>
              </a:lnSpc>
            </a:pPr>
            <a:r>
              <a:rPr kumimoji="1" lang="en-US" altLang="zh-CN" b="1" dirty="0">
                <a:solidFill>
                  <a:srgbClr val="00B050"/>
                </a:solidFill>
              </a:rPr>
              <a:t>2.34 </a:t>
            </a:r>
            <a:r>
              <a:rPr kumimoji="1" lang="zh-CN" altLang="en-US" b="1" dirty="0">
                <a:solidFill>
                  <a:srgbClr val="00B050"/>
                </a:solidFill>
              </a:rPr>
              <a:t>或 </a:t>
            </a:r>
            <a:r>
              <a:rPr kumimoji="1" lang="en-US" altLang="zh-CN" b="1" dirty="0">
                <a:solidFill>
                  <a:srgbClr val="00B050"/>
                </a:solidFill>
              </a:rPr>
              <a:t>2.344 </a:t>
            </a:r>
            <a:r>
              <a:rPr kumimoji="1" lang="zh-CN" altLang="en-US" b="1" dirty="0">
                <a:solidFill>
                  <a:srgbClr val="00B050"/>
                </a:solidFill>
              </a:rPr>
              <a:t>或 </a:t>
            </a:r>
            <a:r>
              <a:rPr kumimoji="1" lang="en-US" altLang="zh-CN" b="1" dirty="0">
                <a:solidFill>
                  <a:srgbClr val="00B050"/>
                </a:solidFill>
              </a:rPr>
              <a:t>2.3438 </a:t>
            </a:r>
            <a:r>
              <a:rPr kumimoji="1" lang="zh-CN" altLang="en-US" b="1" dirty="0">
                <a:solidFill>
                  <a:srgbClr val="00B050"/>
                </a:solidFill>
              </a:rPr>
              <a:t>或 </a:t>
            </a:r>
            <a:r>
              <a:rPr kumimoji="1" lang="en-US" altLang="zh-CN" b="1" dirty="0">
                <a:solidFill>
                  <a:srgbClr val="00B050"/>
                </a:solidFill>
              </a:rPr>
              <a:t>2.34375</a:t>
            </a:r>
          </a:p>
          <a:p>
            <a:pPr>
              <a:lnSpc>
                <a:spcPct val="150000"/>
              </a:lnSpc>
            </a:pPr>
            <a:r>
              <a:rPr kumimoji="1" lang="en-US" altLang="zh-CN" dirty="0"/>
              <a:t>【</a:t>
            </a:r>
            <a:r>
              <a:rPr kumimoji="1" lang="zh-CN" altLang="en-US" dirty="0"/>
              <a:t>解析</a:t>
            </a:r>
            <a:r>
              <a:rPr kumimoji="1" lang="en-US" altLang="zh-CN" dirty="0"/>
              <a:t>】10000*(7+2)/38400 = 2.34375 s</a:t>
            </a:r>
          </a:p>
        </p:txBody>
      </p:sp>
    </p:spTree>
    <p:extLst>
      <p:ext uri="{BB962C8B-B14F-4D97-AF65-F5344CB8AC3E}">
        <p14:creationId xmlns:p14="http://schemas.microsoft.com/office/powerpoint/2010/main" val="17890849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2</a:t>
            </a:r>
            <a:r>
              <a:rPr kumimoji="1" lang="zh-CN" altLang="en-US" dirty="0"/>
              <a:t>课 局域异步通信</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p:txBody>
          <a:bodyPr/>
          <a:lstStyle/>
          <a:p>
            <a:pPr>
              <a:lnSpc>
                <a:spcPct val="150000"/>
              </a:lnSpc>
            </a:pPr>
            <a:r>
              <a:rPr kumimoji="1" lang="zh-CN" altLang="en-US" b="1" dirty="0"/>
              <a:t>以</a:t>
            </a:r>
            <a:r>
              <a:rPr kumimoji="1" lang="en" altLang="zh-CN" b="1" dirty="0"/>
              <a:t>RS232</a:t>
            </a:r>
            <a:r>
              <a:rPr kumimoji="1" lang="zh-CN" altLang="en-US" b="1" dirty="0"/>
              <a:t>标准为例说明物理层接口的主要特征。</a:t>
            </a:r>
            <a:endParaRPr kumimoji="1" lang="en-US" altLang="zh-CN" b="1" dirty="0"/>
          </a:p>
          <a:p>
            <a:pPr lvl="1">
              <a:lnSpc>
                <a:spcPct val="150000"/>
              </a:lnSpc>
            </a:pPr>
            <a:r>
              <a:rPr kumimoji="1" lang="zh-CN" altLang="en-US" dirty="0"/>
              <a:t>答：</a:t>
            </a:r>
            <a:r>
              <a:rPr kumimoji="1" lang="en" altLang="zh-CN" dirty="0"/>
              <a:t>RS232</a:t>
            </a:r>
            <a:r>
              <a:rPr kumimoji="1" lang="zh-CN" altLang="en-US" dirty="0"/>
              <a:t>传输的主要特征：</a:t>
            </a:r>
            <a:endParaRPr kumimoji="1" lang="en-US" altLang="zh-CN" dirty="0"/>
          </a:p>
          <a:p>
            <a:pPr lvl="1">
              <a:lnSpc>
                <a:spcPct val="150000"/>
              </a:lnSpc>
            </a:pPr>
            <a:r>
              <a:rPr kumimoji="1" lang="en-US" altLang="zh-CN" dirty="0"/>
              <a:t>(1)</a:t>
            </a:r>
            <a:r>
              <a:rPr kumimoji="1" lang="zh-CN" altLang="en-US" dirty="0"/>
              <a:t>机械特征：</a:t>
            </a:r>
            <a:r>
              <a:rPr kumimoji="1" lang="en" altLang="zh-CN" dirty="0"/>
              <a:t>D</a:t>
            </a:r>
            <a:r>
              <a:rPr kumimoji="1" lang="zh-CN" altLang="en-US" dirty="0"/>
              <a:t>型插头座，至少有三根针，发送，接收和地；</a:t>
            </a:r>
            <a:endParaRPr kumimoji="1" lang="en-US" altLang="zh-CN" dirty="0"/>
          </a:p>
          <a:p>
            <a:pPr lvl="1">
              <a:lnSpc>
                <a:spcPct val="150000"/>
              </a:lnSpc>
            </a:pPr>
            <a:r>
              <a:rPr kumimoji="1" lang="en-US" altLang="zh-CN" dirty="0"/>
              <a:t>(2)</a:t>
            </a:r>
            <a:r>
              <a:rPr kumimoji="1" lang="zh-CN" altLang="en-US" dirty="0"/>
              <a:t>电气特征：</a:t>
            </a:r>
            <a:r>
              <a:rPr kumimoji="1" lang="en-US" altLang="zh-CN" dirty="0"/>
              <a:t>-3</a:t>
            </a:r>
            <a:r>
              <a:rPr kumimoji="1" lang="en" altLang="zh-CN" dirty="0"/>
              <a:t>V </a:t>
            </a:r>
            <a:r>
              <a:rPr kumimoji="1" lang="zh-CN" altLang="en" dirty="0"/>
              <a:t>～ </a:t>
            </a:r>
            <a:r>
              <a:rPr kumimoji="1" lang="en" altLang="zh-CN" dirty="0"/>
              <a:t>-15V </a:t>
            </a:r>
            <a:r>
              <a:rPr kumimoji="1" lang="zh-CN" altLang="en-US" dirty="0"/>
              <a:t>代表逻辑</a:t>
            </a:r>
            <a:r>
              <a:rPr kumimoji="1" lang="en-US" altLang="zh-CN" dirty="0"/>
              <a:t>1</a:t>
            </a:r>
            <a:r>
              <a:rPr kumimoji="1" lang="zh-CN" altLang="en-US" dirty="0"/>
              <a:t>；</a:t>
            </a:r>
            <a:r>
              <a:rPr kumimoji="1" lang="en-US" altLang="zh-CN" dirty="0"/>
              <a:t>+3</a:t>
            </a:r>
            <a:r>
              <a:rPr kumimoji="1" lang="en" altLang="zh-CN" dirty="0"/>
              <a:t>V</a:t>
            </a:r>
            <a:r>
              <a:rPr kumimoji="1" lang="zh-CN" altLang="en" dirty="0"/>
              <a:t>～</a:t>
            </a:r>
            <a:r>
              <a:rPr kumimoji="1" lang="en" altLang="zh-CN" dirty="0"/>
              <a:t>+15V </a:t>
            </a:r>
            <a:r>
              <a:rPr kumimoji="1" lang="zh-CN" altLang="en-US" dirty="0"/>
              <a:t>代表逻辑</a:t>
            </a:r>
            <a:r>
              <a:rPr kumimoji="1" lang="en-US" altLang="zh-CN" dirty="0"/>
              <a:t>0</a:t>
            </a:r>
            <a:r>
              <a:rPr kumimoji="1" lang="zh-CN" altLang="en-US" dirty="0"/>
              <a:t>；</a:t>
            </a:r>
            <a:endParaRPr kumimoji="1" lang="en-US" altLang="zh-CN" dirty="0"/>
          </a:p>
          <a:p>
            <a:pPr lvl="1">
              <a:lnSpc>
                <a:spcPct val="150000"/>
              </a:lnSpc>
            </a:pPr>
            <a:r>
              <a:rPr kumimoji="1" lang="en-US" altLang="zh-CN" dirty="0"/>
              <a:t>(3)</a:t>
            </a:r>
            <a:r>
              <a:rPr kumimoji="1" lang="zh-CN" altLang="en-US" dirty="0"/>
              <a:t>以字符为单位传输，每个字符</a:t>
            </a:r>
            <a:r>
              <a:rPr kumimoji="1" lang="en-US" altLang="zh-CN" dirty="0"/>
              <a:t>7</a:t>
            </a:r>
            <a:r>
              <a:rPr kumimoji="1" lang="zh-CN" altLang="en-US" dirty="0"/>
              <a:t>个</a:t>
            </a:r>
            <a:r>
              <a:rPr kumimoji="1" lang="en" altLang="zh-CN" dirty="0"/>
              <a:t>bit</a:t>
            </a:r>
            <a:r>
              <a:rPr kumimoji="1" lang="zh-CN" altLang="en-US" dirty="0"/>
              <a:t>表示，另加</a:t>
            </a:r>
            <a:r>
              <a:rPr kumimoji="1" lang="en-US" altLang="zh-CN" dirty="0"/>
              <a:t>1</a:t>
            </a:r>
            <a:r>
              <a:rPr kumimoji="1" lang="zh-CN" altLang="en-US" dirty="0"/>
              <a:t>个起始位，</a:t>
            </a:r>
            <a:r>
              <a:rPr kumimoji="1" lang="en-US" altLang="zh-CN" dirty="0"/>
              <a:t>1</a:t>
            </a:r>
            <a:r>
              <a:rPr kumimoji="1" lang="zh-CN" altLang="en-US" dirty="0"/>
              <a:t>个或</a:t>
            </a:r>
            <a:r>
              <a:rPr kumimoji="1" lang="en-US" altLang="zh-CN" dirty="0"/>
              <a:t>1.5</a:t>
            </a:r>
            <a:r>
              <a:rPr kumimoji="1" lang="zh-CN" altLang="en-US" dirty="0"/>
              <a:t>个停止位。</a:t>
            </a:r>
          </a:p>
        </p:txBody>
      </p:sp>
    </p:spTree>
    <p:extLst>
      <p:ext uri="{BB962C8B-B14F-4D97-AF65-F5344CB8AC3E}">
        <p14:creationId xmlns:p14="http://schemas.microsoft.com/office/powerpoint/2010/main" val="1255823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2</a:t>
            </a:r>
            <a:r>
              <a:rPr kumimoji="1" lang="zh-CN" altLang="en-US" dirty="0"/>
              <a:t>课 局域异步通信</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616302"/>
            <a:ext cx="10515600" cy="4869089"/>
          </a:xfrm>
        </p:spPr>
        <p:txBody>
          <a:bodyPr>
            <a:normAutofit/>
          </a:bodyPr>
          <a:lstStyle/>
          <a:p>
            <a:pPr>
              <a:lnSpc>
                <a:spcPct val="150000"/>
              </a:lnSpc>
            </a:pPr>
            <a:r>
              <a:rPr kumimoji="1" lang="zh-CN" altLang="en-US" b="1" dirty="0"/>
              <a:t>请以</a:t>
            </a:r>
            <a:r>
              <a:rPr kumimoji="1" lang="en" altLang="zh-CN" b="1" dirty="0"/>
              <a:t>RS232-C</a:t>
            </a:r>
            <a:r>
              <a:rPr kumimoji="1" lang="zh-CN" altLang="en-US" b="1" dirty="0"/>
              <a:t>传输</a:t>
            </a:r>
            <a:r>
              <a:rPr kumimoji="1" lang="en-US" altLang="zh-CN" b="1" dirty="0"/>
              <a:t>8</a:t>
            </a:r>
            <a:r>
              <a:rPr kumimoji="1" lang="zh-CN" altLang="en-US" b="1" dirty="0"/>
              <a:t>位字符“</a:t>
            </a:r>
            <a:r>
              <a:rPr kumimoji="1" lang="en-US" altLang="zh-CN" b="1" dirty="0"/>
              <a:t>[”</a:t>
            </a:r>
            <a:r>
              <a:rPr kumimoji="1" lang="zh-CN" altLang="en-US" b="1" dirty="0"/>
              <a:t>（其</a:t>
            </a:r>
            <a:r>
              <a:rPr kumimoji="1" lang="en" altLang="zh-CN" b="1" dirty="0"/>
              <a:t>ASCII</a:t>
            </a:r>
            <a:r>
              <a:rPr kumimoji="1" lang="zh-CN" altLang="en-US" b="1" dirty="0"/>
              <a:t>码为</a:t>
            </a:r>
            <a:r>
              <a:rPr kumimoji="1" lang="en-US" altLang="zh-CN" b="1" dirty="0"/>
              <a:t>91</a:t>
            </a:r>
            <a:r>
              <a:rPr kumimoji="1" lang="zh-CN" altLang="en-US" b="1" dirty="0"/>
              <a:t>）为例，画出电压随时间变化示意图。标明横轴和纵轴的刻度，并注明每个时刻传输的内容。</a:t>
            </a:r>
            <a:endParaRPr kumimoji="1" lang="en-US" altLang="zh-CN" b="1" dirty="0"/>
          </a:p>
          <a:p>
            <a:pPr lvl="1">
              <a:lnSpc>
                <a:spcPct val="150000"/>
              </a:lnSpc>
            </a:pPr>
            <a:r>
              <a:rPr kumimoji="1" lang="en-US" altLang="zh-CN" dirty="0"/>
              <a:t>91</a:t>
            </a:r>
            <a:r>
              <a:rPr kumimoji="1" lang="zh-CN" altLang="en-US" dirty="0"/>
              <a:t> </a:t>
            </a:r>
            <a:r>
              <a:rPr kumimoji="1" lang="en-US" altLang="zh-CN" dirty="0"/>
              <a:t>= 01011011</a:t>
            </a:r>
            <a:r>
              <a:rPr kumimoji="1" lang="zh-CN" altLang="en-US" dirty="0"/>
              <a:t>，小端序</a:t>
            </a:r>
            <a:endParaRPr kumimoji="1" lang="en-US" altLang="zh-CN" dirty="0"/>
          </a:p>
        </p:txBody>
      </p:sp>
      <p:pic>
        <p:nvPicPr>
          <p:cNvPr id="4" name="Picture 9">
            <a:extLst>
              <a:ext uri="{FF2B5EF4-FFF2-40B4-BE49-F238E27FC236}">
                <a16:creationId xmlns:a16="http://schemas.microsoft.com/office/drawing/2014/main" id="{C55C545D-1831-A715-0559-8CCA4884E8CF}"/>
              </a:ext>
            </a:extLst>
          </p:cNvPr>
          <p:cNvPicPr>
            <a:picLocks noChangeAspect="1"/>
          </p:cNvPicPr>
          <p:nvPr/>
        </p:nvPicPr>
        <p:blipFill>
          <a:blip r:embed="rId2" cstate="print">
            <a:extLst>
              <a:ext uri="{28A0092B-C50C-407E-A947-70E740481C1C}">
                <a14:useLocalDpi xmlns:a14="http://schemas.microsoft.com/office/drawing/2010/main" val="0"/>
              </a:ext>
            </a:extLst>
          </a:blip>
          <a:srcRect b="43018"/>
          <a:stretch>
            <a:fillRect/>
          </a:stretch>
        </p:blipFill>
        <p:spPr bwMode="auto">
          <a:xfrm>
            <a:off x="1393119" y="4235124"/>
            <a:ext cx="9405761" cy="2333951"/>
          </a:xfrm>
          <a:prstGeom prst="rect">
            <a:avLst/>
          </a:prstGeom>
          <a:noFill/>
          <a:ln>
            <a:noFill/>
          </a:ln>
        </p:spPr>
      </p:pic>
    </p:spTree>
    <p:extLst>
      <p:ext uri="{BB962C8B-B14F-4D97-AF65-F5344CB8AC3E}">
        <p14:creationId xmlns:p14="http://schemas.microsoft.com/office/powerpoint/2010/main" val="1691155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7FFCE-D175-8E7C-A054-BBC7BBEFFFAA}"/>
              </a:ext>
            </a:extLst>
          </p:cNvPr>
          <p:cNvSpPr>
            <a:spLocks noGrp="1"/>
          </p:cNvSpPr>
          <p:nvPr>
            <p:ph type="title"/>
          </p:nvPr>
        </p:nvSpPr>
        <p:spPr/>
        <p:txBody>
          <a:bodyPr/>
          <a:lstStyle/>
          <a:p>
            <a:r>
              <a:rPr kumimoji="1" lang="zh-CN" altLang="en-US" dirty="0"/>
              <a:t>第 </a:t>
            </a:r>
            <a:r>
              <a:rPr kumimoji="1" lang="en-US" altLang="zh-CN" dirty="0"/>
              <a:t>3</a:t>
            </a:r>
            <a:r>
              <a:rPr kumimoji="1" lang="zh-CN" altLang="en-US" dirty="0"/>
              <a:t> 课  远距离传输</a:t>
            </a:r>
          </a:p>
        </p:txBody>
      </p:sp>
    </p:spTree>
    <p:extLst>
      <p:ext uri="{BB962C8B-B14F-4D97-AF65-F5344CB8AC3E}">
        <p14:creationId xmlns:p14="http://schemas.microsoft.com/office/powerpoint/2010/main" val="4255609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课 远距离传输</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585731"/>
            <a:ext cx="10515600" cy="4907143"/>
          </a:xfrm>
        </p:spPr>
        <p:txBody>
          <a:bodyPr>
            <a:normAutofit fontScale="92500" lnSpcReduction="20000"/>
          </a:bodyPr>
          <a:lstStyle/>
          <a:p>
            <a:pPr>
              <a:lnSpc>
                <a:spcPct val="150000"/>
              </a:lnSpc>
            </a:pPr>
            <a:r>
              <a:rPr kumimoji="1" lang="zh-CN" altLang="en-US" dirty="0"/>
              <a:t>​</a:t>
            </a:r>
            <a:r>
              <a:rPr kumimoji="1" lang="en" altLang="zh-CN" dirty="0"/>
              <a:t>‎_____ division modulation can transmit electromagnetic signals simultaneously without interference provided they each use a separate channel.</a:t>
            </a:r>
          </a:p>
          <a:p>
            <a:pPr lvl="1">
              <a:lnSpc>
                <a:spcPct val="150000"/>
              </a:lnSpc>
            </a:pPr>
            <a:r>
              <a:rPr kumimoji="1" lang="en-US" altLang="zh-CN" b="1" dirty="0">
                <a:solidFill>
                  <a:srgbClr val="00B050"/>
                </a:solidFill>
              </a:rPr>
              <a:t>A. Frequency</a:t>
            </a:r>
          </a:p>
          <a:p>
            <a:pPr lvl="1">
              <a:lnSpc>
                <a:spcPct val="150000"/>
              </a:lnSpc>
            </a:pPr>
            <a:r>
              <a:rPr kumimoji="1" lang="en-US" altLang="zh-CN" dirty="0"/>
              <a:t>B. Wave</a:t>
            </a:r>
          </a:p>
          <a:p>
            <a:pPr lvl="1">
              <a:lnSpc>
                <a:spcPct val="150000"/>
              </a:lnSpc>
            </a:pPr>
            <a:r>
              <a:rPr kumimoji="1" lang="en-US" altLang="zh-CN" dirty="0"/>
              <a:t>C. Time</a:t>
            </a:r>
          </a:p>
          <a:p>
            <a:pPr lvl="1">
              <a:lnSpc>
                <a:spcPct val="150000"/>
              </a:lnSpc>
            </a:pPr>
            <a:r>
              <a:rPr kumimoji="1" lang="en-US" altLang="zh-CN" dirty="0"/>
              <a:t>D. Code</a:t>
            </a:r>
          </a:p>
          <a:p>
            <a:pPr>
              <a:lnSpc>
                <a:spcPct val="150000"/>
              </a:lnSpc>
            </a:pPr>
            <a:r>
              <a:rPr kumimoji="1" lang="en-US" altLang="zh-CN" dirty="0"/>
              <a:t>【</a:t>
            </a:r>
            <a:r>
              <a:rPr kumimoji="1" lang="zh-CN" altLang="en-US" dirty="0"/>
              <a:t>解析</a:t>
            </a:r>
            <a:r>
              <a:rPr kumimoji="1" lang="en-US" altLang="zh-CN" dirty="0"/>
              <a:t>】A. </a:t>
            </a:r>
            <a:r>
              <a:rPr kumimoji="1" lang="zh-CN" altLang="en-US" dirty="0"/>
              <a:t>频分多路复用可以使多个载波可以在同一时间通过同一导线不相互干扰。</a:t>
            </a:r>
            <a:endParaRPr kumimoji="1" lang="en-US" altLang="zh-CN" dirty="0"/>
          </a:p>
        </p:txBody>
      </p:sp>
    </p:spTree>
    <p:extLst>
      <p:ext uri="{BB962C8B-B14F-4D97-AF65-F5344CB8AC3E}">
        <p14:creationId xmlns:p14="http://schemas.microsoft.com/office/powerpoint/2010/main" val="2698527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课 远距离传输</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585731"/>
            <a:ext cx="10515600" cy="4907143"/>
          </a:xfrm>
        </p:spPr>
        <p:txBody>
          <a:bodyPr>
            <a:normAutofit/>
          </a:bodyPr>
          <a:lstStyle/>
          <a:p>
            <a:pPr>
              <a:lnSpc>
                <a:spcPct val="150000"/>
              </a:lnSpc>
            </a:pPr>
            <a:r>
              <a:rPr kumimoji="1" lang="zh-CN" altLang="en-US" dirty="0"/>
              <a:t>​</a:t>
            </a:r>
            <a:r>
              <a:rPr kumimoji="1" lang="en" altLang="zh-CN" dirty="0"/>
              <a:t>‎‏China Unicom and China Telecom received their 4G standard license FDD-LTE in Feb. 2015. The principle of ______ division duplex is similar to FDD.</a:t>
            </a:r>
          </a:p>
          <a:p>
            <a:pPr lvl="1">
              <a:lnSpc>
                <a:spcPct val="150000"/>
              </a:lnSpc>
            </a:pPr>
            <a:r>
              <a:rPr kumimoji="1" lang="en-US" altLang="zh-CN" dirty="0"/>
              <a:t>A. Space</a:t>
            </a:r>
          </a:p>
          <a:p>
            <a:pPr lvl="1">
              <a:lnSpc>
                <a:spcPct val="150000"/>
              </a:lnSpc>
            </a:pPr>
            <a:r>
              <a:rPr kumimoji="1" lang="en-US" altLang="zh-CN" b="1" dirty="0">
                <a:solidFill>
                  <a:srgbClr val="00B050"/>
                </a:solidFill>
              </a:rPr>
              <a:t>B. Wave</a:t>
            </a:r>
          </a:p>
          <a:p>
            <a:pPr lvl="1">
              <a:lnSpc>
                <a:spcPct val="150000"/>
              </a:lnSpc>
            </a:pPr>
            <a:r>
              <a:rPr kumimoji="1" lang="en-US" altLang="zh-CN" dirty="0"/>
              <a:t>C. Time</a:t>
            </a:r>
          </a:p>
          <a:p>
            <a:pPr lvl="1">
              <a:lnSpc>
                <a:spcPct val="150000"/>
              </a:lnSpc>
            </a:pPr>
            <a:r>
              <a:rPr kumimoji="1" lang="en-US" altLang="zh-CN" dirty="0"/>
              <a:t>D. Code</a:t>
            </a:r>
          </a:p>
        </p:txBody>
      </p:sp>
    </p:spTree>
    <p:extLst>
      <p:ext uri="{BB962C8B-B14F-4D97-AF65-F5344CB8AC3E}">
        <p14:creationId xmlns:p14="http://schemas.microsoft.com/office/powerpoint/2010/main" val="1887707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7FFCE-D175-8E7C-A054-BBC7BBEFFFAA}"/>
              </a:ext>
            </a:extLst>
          </p:cNvPr>
          <p:cNvSpPr>
            <a:spLocks noGrp="1"/>
          </p:cNvSpPr>
          <p:nvPr>
            <p:ph type="title"/>
          </p:nvPr>
        </p:nvSpPr>
        <p:spPr/>
        <p:txBody>
          <a:bodyPr/>
          <a:lstStyle/>
          <a:p>
            <a:r>
              <a:rPr kumimoji="1" lang="zh-CN" altLang="en-US" dirty="0"/>
              <a:t>第 </a:t>
            </a:r>
            <a:r>
              <a:rPr kumimoji="1" lang="en-US" altLang="zh-CN" dirty="0"/>
              <a:t>1</a:t>
            </a:r>
            <a:r>
              <a:rPr kumimoji="1" lang="zh-CN" altLang="en-US" dirty="0"/>
              <a:t> 课  传输介质</a:t>
            </a:r>
          </a:p>
        </p:txBody>
      </p:sp>
    </p:spTree>
    <p:extLst>
      <p:ext uri="{BB962C8B-B14F-4D97-AF65-F5344CB8AC3E}">
        <p14:creationId xmlns:p14="http://schemas.microsoft.com/office/powerpoint/2010/main" val="9240684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课 远距离传输</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585731"/>
            <a:ext cx="10515600" cy="4907143"/>
          </a:xfrm>
        </p:spPr>
        <p:txBody>
          <a:bodyPr>
            <a:normAutofit lnSpcReduction="10000"/>
          </a:bodyPr>
          <a:lstStyle/>
          <a:p>
            <a:pPr>
              <a:lnSpc>
                <a:spcPct val="150000"/>
              </a:lnSpc>
            </a:pPr>
            <a:r>
              <a:rPr kumimoji="1" lang="en" altLang="zh-CN" dirty="0"/>
              <a:t>By eliminating unused slots, ____ TDM takes less time to send the same amount of data.</a:t>
            </a:r>
          </a:p>
          <a:p>
            <a:pPr lvl="1">
              <a:lnSpc>
                <a:spcPct val="150000"/>
              </a:lnSpc>
            </a:pPr>
            <a:r>
              <a:rPr kumimoji="1" lang="en-US" altLang="zh-CN" b="1" dirty="0">
                <a:solidFill>
                  <a:srgbClr val="00B050"/>
                </a:solidFill>
              </a:rPr>
              <a:t>A. statistical</a:t>
            </a:r>
          </a:p>
          <a:p>
            <a:pPr lvl="1">
              <a:lnSpc>
                <a:spcPct val="150000"/>
              </a:lnSpc>
            </a:pPr>
            <a:r>
              <a:rPr kumimoji="1" lang="en-US" altLang="zh-CN" dirty="0"/>
              <a:t>B. hierarchical</a:t>
            </a:r>
          </a:p>
          <a:p>
            <a:pPr lvl="1">
              <a:lnSpc>
                <a:spcPct val="150000"/>
              </a:lnSpc>
            </a:pPr>
            <a:r>
              <a:rPr kumimoji="1" lang="en-US" altLang="zh-CN" dirty="0"/>
              <a:t>C. normal</a:t>
            </a:r>
          </a:p>
          <a:p>
            <a:pPr lvl="1">
              <a:lnSpc>
                <a:spcPct val="150000"/>
              </a:lnSpc>
            </a:pPr>
            <a:r>
              <a:rPr kumimoji="1" lang="en-US" altLang="zh-CN" dirty="0"/>
              <a:t>D. synchronous</a:t>
            </a:r>
          </a:p>
          <a:p>
            <a:pPr>
              <a:lnSpc>
                <a:spcPct val="150000"/>
              </a:lnSpc>
            </a:pPr>
            <a:r>
              <a:rPr kumimoji="1" lang="en-US" altLang="zh-CN" dirty="0"/>
              <a:t>【</a:t>
            </a:r>
            <a:r>
              <a:rPr kumimoji="1" lang="zh-CN" altLang="en-US" dirty="0"/>
              <a:t>解析</a:t>
            </a:r>
            <a:r>
              <a:rPr kumimoji="1" lang="en-US" altLang="zh-CN" dirty="0"/>
              <a:t>】</a:t>
            </a:r>
            <a:r>
              <a:rPr kumimoji="1" lang="zh-CN" altLang="en-US" dirty="0"/>
              <a:t>统计时分复用可以根据用户实际需要，动态分配线路资源。</a:t>
            </a:r>
            <a:endParaRPr kumimoji="1" lang="en-US" altLang="zh-CN" dirty="0"/>
          </a:p>
        </p:txBody>
      </p:sp>
    </p:spTree>
    <p:extLst>
      <p:ext uri="{BB962C8B-B14F-4D97-AF65-F5344CB8AC3E}">
        <p14:creationId xmlns:p14="http://schemas.microsoft.com/office/powerpoint/2010/main" val="2106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课 远距离传输</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585731"/>
            <a:ext cx="10515600" cy="4907143"/>
          </a:xfrm>
        </p:spPr>
        <p:txBody>
          <a:bodyPr>
            <a:normAutofit/>
          </a:bodyPr>
          <a:lstStyle/>
          <a:p>
            <a:pPr>
              <a:lnSpc>
                <a:spcPct val="150000"/>
              </a:lnSpc>
            </a:pPr>
            <a:r>
              <a:rPr kumimoji="1" lang="en" altLang="zh-CN" dirty="0"/>
              <a:t>By Shannon Theorem, faster transmission speeds will only be possible if the ______ can be improved.</a:t>
            </a:r>
          </a:p>
          <a:p>
            <a:pPr lvl="1">
              <a:lnSpc>
                <a:spcPct val="150000"/>
              </a:lnSpc>
            </a:pPr>
            <a:r>
              <a:rPr kumimoji="1" lang="en-US" altLang="zh-CN" b="1" dirty="0">
                <a:solidFill>
                  <a:srgbClr val="00B050"/>
                </a:solidFill>
              </a:rPr>
              <a:t>A. signal-to-noise ratio</a:t>
            </a:r>
          </a:p>
          <a:p>
            <a:pPr lvl="1">
              <a:lnSpc>
                <a:spcPct val="150000"/>
              </a:lnSpc>
            </a:pPr>
            <a:r>
              <a:rPr kumimoji="1" lang="en-US" altLang="zh-CN" dirty="0"/>
              <a:t>B. noise intensity</a:t>
            </a:r>
          </a:p>
          <a:p>
            <a:pPr lvl="1">
              <a:lnSpc>
                <a:spcPct val="150000"/>
              </a:lnSpc>
            </a:pPr>
            <a:r>
              <a:rPr kumimoji="1" lang="en-US" altLang="zh-CN" dirty="0"/>
              <a:t>C. signal intensity</a:t>
            </a:r>
          </a:p>
          <a:p>
            <a:pPr lvl="1">
              <a:lnSpc>
                <a:spcPct val="150000"/>
              </a:lnSpc>
            </a:pPr>
            <a:r>
              <a:rPr kumimoji="1" lang="en-US" altLang="zh-CN" dirty="0"/>
              <a:t>D. topology</a:t>
            </a:r>
          </a:p>
          <a:p>
            <a:pPr>
              <a:lnSpc>
                <a:spcPct val="150000"/>
              </a:lnSpc>
            </a:pPr>
            <a:r>
              <a:rPr kumimoji="1" lang="en-US" altLang="zh-CN" dirty="0"/>
              <a:t>【</a:t>
            </a:r>
            <a:r>
              <a:rPr kumimoji="1" lang="zh-CN" altLang="en-US" dirty="0"/>
              <a:t>解析</a:t>
            </a:r>
            <a:r>
              <a:rPr kumimoji="1" lang="en-US" altLang="zh-CN" dirty="0"/>
              <a:t>】A. </a:t>
            </a:r>
            <a:r>
              <a:rPr kumimoji="1" lang="zh-CN" altLang="en-US" dirty="0"/>
              <a:t>香农定理的重要特征，信噪比提升，传输速度会更快。</a:t>
            </a:r>
            <a:endParaRPr kumimoji="1" lang="en-US" altLang="zh-CN" dirty="0"/>
          </a:p>
        </p:txBody>
      </p:sp>
    </p:spTree>
    <p:extLst>
      <p:ext uri="{BB962C8B-B14F-4D97-AF65-F5344CB8AC3E}">
        <p14:creationId xmlns:p14="http://schemas.microsoft.com/office/powerpoint/2010/main" val="22463289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课 远距离传输</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585731"/>
            <a:ext cx="10515600" cy="4907143"/>
          </a:xfrm>
        </p:spPr>
        <p:txBody>
          <a:bodyPr>
            <a:normAutofit lnSpcReduction="10000"/>
          </a:bodyPr>
          <a:lstStyle/>
          <a:p>
            <a:pPr>
              <a:lnSpc>
                <a:spcPct val="150000"/>
              </a:lnSpc>
            </a:pPr>
            <a:r>
              <a:rPr kumimoji="1" lang="en" altLang="zh-CN" dirty="0"/>
              <a:t>‏Nyquist Theorem tells a theoretical bound on the maximum rate is related to ______.</a:t>
            </a:r>
          </a:p>
          <a:p>
            <a:pPr lvl="1">
              <a:lnSpc>
                <a:spcPct val="150000"/>
              </a:lnSpc>
            </a:pPr>
            <a:r>
              <a:rPr kumimoji="1" lang="en-US" altLang="zh-CN" dirty="0"/>
              <a:t>A. coding error</a:t>
            </a:r>
          </a:p>
          <a:p>
            <a:pPr lvl="1">
              <a:lnSpc>
                <a:spcPct val="150000"/>
              </a:lnSpc>
            </a:pPr>
            <a:r>
              <a:rPr kumimoji="1" lang="en-US" altLang="zh-CN" dirty="0"/>
              <a:t>B. noise intensity</a:t>
            </a:r>
          </a:p>
          <a:p>
            <a:pPr lvl="1">
              <a:lnSpc>
                <a:spcPct val="150000"/>
              </a:lnSpc>
            </a:pPr>
            <a:r>
              <a:rPr kumimoji="1" lang="en-US" altLang="zh-CN" b="1" dirty="0">
                <a:solidFill>
                  <a:srgbClr val="00B050"/>
                </a:solidFill>
              </a:rPr>
              <a:t>C. baud rate</a:t>
            </a:r>
          </a:p>
          <a:p>
            <a:pPr lvl="1">
              <a:lnSpc>
                <a:spcPct val="150000"/>
              </a:lnSpc>
            </a:pPr>
            <a:r>
              <a:rPr kumimoji="1" lang="en-US" altLang="zh-CN" dirty="0"/>
              <a:t>D. signal intensity</a:t>
            </a:r>
          </a:p>
          <a:p>
            <a:pPr>
              <a:lnSpc>
                <a:spcPct val="150000"/>
              </a:lnSpc>
            </a:pPr>
            <a:r>
              <a:rPr kumimoji="1" lang="en-US" altLang="zh-CN" dirty="0"/>
              <a:t>【</a:t>
            </a:r>
            <a:r>
              <a:rPr kumimoji="1" lang="zh-CN" altLang="en-US" dirty="0"/>
              <a:t>解析</a:t>
            </a:r>
            <a:r>
              <a:rPr kumimoji="1" lang="en-US" altLang="zh-CN" dirty="0"/>
              <a:t>】</a:t>
            </a:r>
            <a:r>
              <a:rPr kumimoji="1" lang="zh-CN" altLang="en-US" dirty="0"/>
              <a:t>奈奎斯特定理在忽略噪声的情况下，定义了硬件带宽与理论最大数据发送速率间关系。</a:t>
            </a:r>
            <a:endParaRPr kumimoji="1" lang="en-US" altLang="zh-CN" dirty="0"/>
          </a:p>
        </p:txBody>
      </p:sp>
    </p:spTree>
    <p:extLst>
      <p:ext uri="{BB962C8B-B14F-4D97-AF65-F5344CB8AC3E}">
        <p14:creationId xmlns:p14="http://schemas.microsoft.com/office/powerpoint/2010/main" val="2425980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课 远距离传输</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585731"/>
            <a:ext cx="10515600" cy="4907143"/>
          </a:xfrm>
        </p:spPr>
        <p:txBody>
          <a:bodyPr>
            <a:normAutofit/>
          </a:bodyPr>
          <a:lstStyle/>
          <a:p>
            <a:pPr>
              <a:lnSpc>
                <a:spcPct val="150000"/>
              </a:lnSpc>
            </a:pPr>
            <a:r>
              <a:rPr kumimoji="1" lang="en" altLang="zh-CN" dirty="0"/>
              <a:t>‏</a:t>
            </a:r>
            <a:r>
              <a:rPr kumimoji="1" lang="en-US" altLang="zh-CN" dirty="0"/>
              <a:t>【</a:t>
            </a:r>
            <a:r>
              <a:rPr kumimoji="1" lang="zh-CN" altLang="en-US" dirty="0"/>
              <a:t>判断</a:t>
            </a:r>
            <a:r>
              <a:rPr kumimoji="1" lang="en-US" altLang="zh-CN" dirty="0"/>
              <a:t>】</a:t>
            </a:r>
            <a:r>
              <a:rPr kumimoji="1" lang="zh-CN" altLang="en-US" dirty="0"/>
              <a:t>频分复用只能配合载波调频使用。</a:t>
            </a:r>
            <a:r>
              <a:rPr kumimoji="1" lang="en-US" altLang="zh-CN" b="1" dirty="0">
                <a:solidFill>
                  <a:srgbClr val="FF0000"/>
                </a:solidFill>
              </a:rPr>
              <a:t>✕</a:t>
            </a:r>
          </a:p>
          <a:p>
            <a:pPr>
              <a:lnSpc>
                <a:spcPct val="150000"/>
              </a:lnSpc>
            </a:pPr>
            <a:r>
              <a:rPr kumimoji="1" lang="en-US" altLang="zh-CN" dirty="0"/>
              <a:t>【</a:t>
            </a:r>
            <a:r>
              <a:rPr kumimoji="1" lang="zh-CN" altLang="en-US" dirty="0"/>
              <a:t>解析</a:t>
            </a:r>
            <a:r>
              <a:rPr kumimoji="1" lang="en-US" altLang="zh-CN" dirty="0"/>
              <a:t>】</a:t>
            </a:r>
            <a:r>
              <a:rPr kumimoji="1" lang="zh-CN" altLang="en-US" dirty="0"/>
              <a:t>频分多路复用必然需要调频，但不排除可以既调频又调幅或调相。</a:t>
            </a:r>
            <a:endParaRPr kumimoji="1" lang="en-US" altLang="zh-CN" dirty="0"/>
          </a:p>
          <a:p>
            <a:pPr>
              <a:lnSpc>
                <a:spcPct val="150000"/>
              </a:lnSpc>
            </a:pPr>
            <a:endParaRPr kumimoji="1" lang="en" altLang="zh-CN" dirty="0"/>
          </a:p>
          <a:p>
            <a:pPr>
              <a:lnSpc>
                <a:spcPct val="150000"/>
              </a:lnSpc>
            </a:pPr>
            <a:r>
              <a:rPr kumimoji="1" lang="en-US" altLang="zh-CN" dirty="0"/>
              <a:t>【</a:t>
            </a:r>
            <a:r>
              <a:rPr kumimoji="1" lang="zh-CN" altLang="en-US" dirty="0"/>
              <a:t>判断</a:t>
            </a:r>
            <a:r>
              <a:rPr kumimoji="1" lang="en-US" altLang="zh-CN" dirty="0"/>
              <a:t>】</a:t>
            </a:r>
            <a:r>
              <a:rPr kumimoji="1" lang="en" altLang="zh-CN" dirty="0"/>
              <a:t>‏RJ-45</a:t>
            </a:r>
            <a:r>
              <a:rPr kumimoji="1" lang="zh-CN" altLang="en-US" dirty="0"/>
              <a:t>网线属于远程通信技术，而不是局域通信技术。</a:t>
            </a:r>
            <a:r>
              <a:rPr kumimoji="1" lang="en-US" altLang="zh-CN" b="1" dirty="0">
                <a:solidFill>
                  <a:srgbClr val="FF0000"/>
                </a:solidFill>
              </a:rPr>
              <a:t>✕</a:t>
            </a:r>
          </a:p>
          <a:p>
            <a:pPr>
              <a:lnSpc>
                <a:spcPct val="150000"/>
              </a:lnSpc>
            </a:pPr>
            <a:r>
              <a:rPr kumimoji="1" lang="en-US" altLang="zh-CN" dirty="0"/>
              <a:t>【</a:t>
            </a:r>
            <a:r>
              <a:rPr kumimoji="1" lang="zh-CN" altLang="en-US" dirty="0"/>
              <a:t>解析</a:t>
            </a:r>
            <a:r>
              <a:rPr kumimoji="1" lang="en-US" altLang="zh-CN" dirty="0"/>
              <a:t>】</a:t>
            </a:r>
            <a:r>
              <a:rPr kumimoji="1" lang="en" altLang="zh-CN" dirty="0"/>
              <a:t> RJ-45</a:t>
            </a:r>
            <a:r>
              <a:rPr kumimoji="1" lang="zh-CN" altLang="en-US" dirty="0"/>
              <a:t>网线是局域通信技术。</a:t>
            </a:r>
            <a:endParaRPr kumimoji="1" lang="en-US" altLang="zh-CN" dirty="0"/>
          </a:p>
          <a:p>
            <a:pPr marL="0" indent="0">
              <a:lnSpc>
                <a:spcPct val="150000"/>
              </a:lnSpc>
              <a:buNone/>
            </a:pPr>
            <a:endParaRPr kumimoji="1" lang="en" altLang="zh-CN" dirty="0"/>
          </a:p>
        </p:txBody>
      </p:sp>
    </p:spTree>
    <p:extLst>
      <p:ext uri="{BB962C8B-B14F-4D97-AF65-F5344CB8AC3E}">
        <p14:creationId xmlns:p14="http://schemas.microsoft.com/office/powerpoint/2010/main" val="22416447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课 远距离传输</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p:txBody>
          <a:bodyPr>
            <a:normAutofit/>
          </a:bodyPr>
          <a:lstStyle/>
          <a:p>
            <a:pPr>
              <a:lnSpc>
                <a:spcPct val="150000"/>
              </a:lnSpc>
            </a:pPr>
            <a:r>
              <a:rPr kumimoji="1" lang="zh-CN" altLang="en-US" b="1" dirty="0"/>
              <a:t>什么是调制与解调？调制与解调有哪些基本方法？</a:t>
            </a:r>
            <a:endParaRPr kumimoji="1" lang="en-US" altLang="zh-CN" b="1" dirty="0"/>
          </a:p>
          <a:p>
            <a:pPr lvl="1">
              <a:lnSpc>
                <a:spcPct val="150000"/>
              </a:lnSpc>
            </a:pPr>
            <a:r>
              <a:rPr kumimoji="1" lang="zh-CN" altLang="en-US" dirty="0"/>
              <a:t>答：调制是用基带信号去控制载波信号的某个或几个参量的变化，将信息荷载在其上形成已调信号，从而适宜在信道中传输。</a:t>
            </a:r>
            <a:endParaRPr kumimoji="1" lang="en-US" altLang="zh-CN" dirty="0"/>
          </a:p>
          <a:p>
            <a:pPr lvl="1">
              <a:lnSpc>
                <a:spcPct val="150000"/>
              </a:lnSpc>
            </a:pPr>
            <a:r>
              <a:rPr kumimoji="1" lang="zh-CN" altLang="en-US" dirty="0"/>
              <a:t>解调是在接收端将已调信号恢复成原始基带信号的过程，它是调制的逆过程。调制技术包括调幅、调频与调相。</a:t>
            </a:r>
          </a:p>
          <a:p>
            <a:pPr lvl="1">
              <a:lnSpc>
                <a:spcPct val="150000"/>
              </a:lnSpc>
            </a:pPr>
            <a:r>
              <a:rPr kumimoji="1" lang="zh-CN" altLang="en-US" dirty="0"/>
              <a:t>解调技术包括解调幅、解调频与解相位移动调制。</a:t>
            </a:r>
          </a:p>
          <a:p>
            <a:pPr lvl="1">
              <a:lnSpc>
                <a:spcPct val="150000"/>
              </a:lnSpc>
            </a:pPr>
            <a:endParaRPr kumimoji="1" lang="zh-CN" altLang="en-US" dirty="0"/>
          </a:p>
          <a:p>
            <a:pPr lvl="1">
              <a:lnSpc>
                <a:spcPct val="150000"/>
              </a:lnSpc>
            </a:pPr>
            <a:endParaRPr kumimoji="1" lang="zh-CN" altLang="en-US" dirty="0"/>
          </a:p>
        </p:txBody>
      </p:sp>
    </p:spTree>
    <p:extLst>
      <p:ext uri="{BB962C8B-B14F-4D97-AF65-F5344CB8AC3E}">
        <p14:creationId xmlns:p14="http://schemas.microsoft.com/office/powerpoint/2010/main" val="1273057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课 远距离传输</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516285"/>
            <a:ext cx="10515600" cy="4797430"/>
          </a:xfrm>
        </p:spPr>
        <p:txBody>
          <a:bodyPr>
            <a:normAutofit fontScale="77500" lnSpcReduction="20000"/>
          </a:bodyPr>
          <a:lstStyle/>
          <a:p>
            <a:pPr>
              <a:lnSpc>
                <a:spcPct val="150000"/>
              </a:lnSpc>
            </a:pPr>
            <a:r>
              <a:rPr kumimoji="1" lang="zh-CN" altLang="en-US" b="1" dirty="0"/>
              <a:t>‎设某信道带宽为</a:t>
            </a:r>
            <a:r>
              <a:rPr kumimoji="1" lang="en-US" altLang="zh-CN" b="1" dirty="0"/>
              <a:t>20</a:t>
            </a:r>
            <a:r>
              <a:rPr kumimoji="1" lang="en" altLang="zh-CN" b="1" dirty="0"/>
              <a:t>MHz</a:t>
            </a:r>
            <a:r>
              <a:rPr kumimoji="1" lang="zh-CN" altLang="en" b="1" dirty="0"/>
              <a:t>，</a:t>
            </a:r>
            <a:r>
              <a:rPr kumimoji="1" lang="zh-CN" altLang="en-US" b="1" dirty="0"/>
              <a:t>最大信息传输速率为</a:t>
            </a:r>
            <a:r>
              <a:rPr kumimoji="1" lang="en-US" altLang="zh-CN" b="1" dirty="0"/>
              <a:t>144</a:t>
            </a:r>
            <a:r>
              <a:rPr kumimoji="1" lang="en" altLang="zh-CN" b="1" dirty="0"/>
              <a:t>Mbps</a:t>
            </a:r>
            <a:r>
              <a:rPr kumimoji="1" lang="zh-CN" altLang="en" b="1" dirty="0"/>
              <a:t>，</a:t>
            </a:r>
            <a:r>
              <a:rPr kumimoji="1" lang="zh-CN" altLang="en-US" b="1" dirty="0"/>
              <a:t>此时信道噪声比为多少分贝？</a:t>
            </a:r>
            <a:endParaRPr kumimoji="1" lang="en-US" altLang="zh-CN" b="1" dirty="0"/>
          </a:p>
          <a:p>
            <a:pPr>
              <a:lnSpc>
                <a:spcPct val="150000"/>
              </a:lnSpc>
            </a:pPr>
            <a:r>
              <a:rPr kumimoji="1" lang="zh-CN" altLang="en-US" b="1" dirty="0"/>
              <a:t>‎若此时传输一个</a:t>
            </a:r>
            <a:r>
              <a:rPr kumimoji="1" lang="en-US" altLang="zh-CN" b="1" dirty="0"/>
              <a:t>20</a:t>
            </a:r>
            <a:r>
              <a:rPr kumimoji="1" lang="en" altLang="zh-CN" b="1" dirty="0"/>
              <a:t>MB</a:t>
            </a:r>
            <a:r>
              <a:rPr kumimoji="1" lang="zh-CN" altLang="en-US" b="1" dirty="0"/>
              <a:t>的文件，通过编程手段在</a:t>
            </a:r>
            <a:r>
              <a:rPr kumimoji="1" lang="en-US" altLang="zh-CN" b="1" dirty="0"/>
              <a:t>1</a:t>
            </a:r>
            <a:r>
              <a:rPr kumimoji="1" lang="zh-CN" altLang="en-US" b="1" dirty="0"/>
              <a:t>秒钟传输完毕，则误码率至少为多少？</a:t>
            </a:r>
          </a:p>
          <a:p>
            <a:pPr>
              <a:lnSpc>
                <a:spcPct val="150000"/>
              </a:lnSpc>
            </a:pPr>
            <a:r>
              <a:rPr kumimoji="1" lang="zh-CN" altLang="en-US" b="1" dirty="0"/>
              <a:t>‎若该信道的另一种模式工作于</a:t>
            </a:r>
            <a:r>
              <a:rPr kumimoji="1" lang="en-US" altLang="zh-CN" b="1" dirty="0"/>
              <a:t>40</a:t>
            </a:r>
            <a:r>
              <a:rPr kumimoji="1" lang="en" altLang="zh-CN" b="1" dirty="0"/>
              <a:t>MHz</a:t>
            </a:r>
            <a:r>
              <a:rPr kumimoji="1" lang="zh-CN" altLang="en" b="1" dirty="0"/>
              <a:t>，</a:t>
            </a:r>
            <a:r>
              <a:rPr kumimoji="1" lang="zh-CN" altLang="en-US" b="1" dirty="0"/>
              <a:t>提供 </a:t>
            </a:r>
            <a:r>
              <a:rPr kumimoji="1" lang="en-US" altLang="zh-CN" b="1" dirty="0"/>
              <a:t>300</a:t>
            </a:r>
            <a:r>
              <a:rPr kumimoji="1" lang="en" altLang="zh-CN" b="1" dirty="0"/>
              <a:t>Mbps</a:t>
            </a:r>
            <a:r>
              <a:rPr kumimoji="1" lang="zh-CN" altLang="en-US" b="1" dirty="0"/>
              <a:t>的最大传输速率，则信道噪声是多少分贝？</a:t>
            </a:r>
          </a:p>
          <a:p>
            <a:pPr>
              <a:lnSpc>
                <a:spcPct val="150000"/>
              </a:lnSpc>
            </a:pPr>
            <a:r>
              <a:rPr kumimoji="1" lang="zh-CN" altLang="en-US" b="1" dirty="0"/>
              <a:t>‎传输一个</a:t>
            </a:r>
            <a:r>
              <a:rPr kumimoji="1" lang="en-US" altLang="zh-CN" b="1" dirty="0"/>
              <a:t>20</a:t>
            </a:r>
            <a:r>
              <a:rPr kumimoji="1" lang="en" altLang="zh-CN" b="1" dirty="0"/>
              <a:t>MB</a:t>
            </a:r>
            <a:r>
              <a:rPr kumimoji="1" lang="zh-CN" altLang="en-US" b="1" dirty="0"/>
              <a:t>的文件时误码率至少为多少？</a:t>
            </a:r>
          </a:p>
          <a:p>
            <a:pPr>
              <a:lnSpc>
                <a:spcPct val="150000"/>
              </a:lnSpc>
            </a:pPr>
            <a:r>
              <a:rPr kumimoji="1" lang="zh-CN" altLang="en-US" b="1" dirty="0"/>
              <a:t>‎（提示：误码率为传输过程中错误的位占全部位的比例。传输发生错乱与传输完全错误并不一致，错乱指的是随机发生</a:t>
            </a:r>
            <a:r>
              <a:rPr kumimoji="1" lang="en-US" altLang="zh-CN" b="1" dirty="0"/>
              <a:t>0</a:t>
            </a:r>
            <a:r>
              <a:rPr kumimoji="1" lang="zh-CN" altLang="en-US" b="1" dirty="0"/>
              <a:t>和</a:t>
            </a:r>
            <a:r>
              <a:rPr kumimoji="1" lang="en-US" altLang="zh-CN" b="1" dirty="0"/>
              <a:t>1</a:t>
            </a:r>
            <a:r>
              <a:rPr kumimoji="1" lang="zh-CN" altLang="en-US" b="1" dirty="0"/>
              <a:t>，错误指的是</a:t>
            </a:r>
            <a:r>
              <a:rPr kumimoji="1" lang="en-US" altLang="zh-CN" b="1" dirty="0"/>
              <a:t>0</a:t>
            </a:r>
            <a:r>
              <a:rPr kumimoji="1" lang="zh-CN" altLang="en-US" b="1" dirty="0"/>
              <a:t>变成</a:t>
            </a:r>
            <a:r>
              <a:rPr kumimoji="1" lang="en-US" altLang="zh-CN" b="1" dirty="0"/>
              <a:t>1</a:t>
            </a:r>
            <a:r>
              <a:rPr kumimoji="1" lang="zh-CN" altLang="en-US" b="1" dirty="0"/>
              <a:t>、</a:t>
            </a:r>
            <a:r>
              <a:rPr kumimoji="1" lang="en-US" altLang="zh-CN" b="1" dirty="0"/>
              <a:t>1</a:t>
            </a:r>
            <a:r>
              <a:rPr kumimoji="1" lang="zh-CN" altLang="en-US" b="1" dirty="0"/>
              <a:t>变成</a:t>
            </a:r>
            <a:r>
              <a:rPr kumimoji="1" lang="en-US" altLang="zh-CN" b="1" dirty="0"/>
              <a:t>0</a:t>
            </a:r>
            <a:r>
              <a:rPr kumimoji="1" lang="zh-CN" altLang="en-US" b="1" dirty="0"/>
              <a:t>。）</a:t>
            </a:r>
            <a:endParaRPr kumimoji="1" lang="zh-CN" altLang="en-US" dirty="0"/>
          </a:p>
        </p:txBody>
      </p:sp>
    </p:spTree>
    <p:extLst>
      <p:ext uri="{BB962C8B-B14F-4D97-AF65-F5344CB8AC3E}">
        <p14:creationId xmlns:p14="http://schemas.microsoft.com/office/powerpoint/2010/main" val="2166926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课 远距离传输</a:t>
            </a:r>
          </a:p>
        </p:txBody>
      </p:sp>
      <p:pic>
        <p:nvPicPr>
          <p:cNvPr id="6" name="内容占位符 5">
            <a:extLst>
              <a:ext uri="{FF2B5EF4-FFF2-40B4-BE49-F238E27FC236}">
                <a16:creationId xmlns:a16="http://schemas.microsoft.com/office/drawing/2014/main" id="{E831D7EF-B1B3-6331-041A-8C499157FC14}"/>
              </a:ext>
            </a:extLst>
          </p:cNvPr>
          <p:cNvPicPr>
            <a:picLocks noGrp="1" noChangeAspect="1"/>
          </p:cNvPicPr>
          <p:nvPr>
            <p:ph idx="1"/>
          </p:nvPr>
        </p:nvPicPr>
        <p:blipFill>
          <a:blip r:embed="rId2"/>
          <a:stretch>
            <a:fillRect/>
          </a:stretch>
        </p:blipFill>
        <p:spPr>
          <a:xfrm>
            <a:off x="660737" y="1932213"/>
            <a:ext cx="10870526" cy="4044043"/>
          </a:xfrm>
          <a:prstGeom prst="rect">
            <a:avLst/>
          </a:prstGeom>
        </p:spPr>
      </p:pic>
    </p:spTree>
    <p:extLst>
      <p:ext uri="{BB962C8B-B14F-4D97-AF65-F5344CB8AC3E}">
        <p14:creationId xmlns:p14="http://schemas.microsoft.com/office/powerpoint/2010/main" val="2188194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课 远距离传输</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p:txBody>
          <a:bodyPr>
            <a:normAutofit/>
          </a:bodyPr>
          <a:lstStyle/>
          <a:p>
            <a:pPr>
              <a:lnSpc>
                <a:spcPct val="150000"/>
              </a:lnSpc>
            </a:pPr>
            <a:r>
              <a:rPr kumimoji="1" lang="zh-CN" altLang="en-US" b="1" dirty="0"/>
              <a:t>用频率为</a:t>
            </a:r>
            <a:r>
              <a:rPr kumimoji="1" lang="en-US" altLang="zh-CN" b="1" dirty="0"/>
              <a:t>4000</a:t>
            </a:r>
            <a:r>
              <a:rPr kumimoji="1" lang="en" altLang="zh-CN" b="1" dirty="0"/>
              <a:t>Hz</a:t>
            </a:r>
            <a:r>
              <a:rPr kumimoji="1" lang="zh-CN" altLang="en-US" b="1" dirty="0"/>
              <a:t>的正弦波进行调幅，每秒能够编码多少</a:t>
            </a:r>
            <a:r>
              <a:rPr kumimoji="1" lang="en" altLang="zh-CN" b="1" dirty="0"/>
              <a:t>bit</a:t>
            </a:r>
            <a:r>
              <a:rPr kumimoji="1" lang="zh-CN" altLang="en" b="1" dirty="0"/>
              <a:t>？</a:t>
            </a:r>
            <a:r>
              <a:rPr kumimoji="1" lang="zh-CN" altLang="en-US" b="1" dirty="0"/>
              <a:t>为什么？</a:t>
            </a:r>
            <a:endParaRPr kumimoji="1" lang="en-US" altLang="zh-CN" b="1" dirty="0"/>
          </a:p>
          <a:p>
            <a:pPr lvl="1">
              <a:lnSpc>
                <a:spcPct val="150000"/>
              </a:lnSpc>
            </a:pPr>
            <a:r>
              <a:rPr kumimoji="1" lang="zh-CN" altLang="en-US" dirty="0"/>
              <a:t>答：</a:t>
            </a:r>
            <a:r>
              <a:rPr kumimoji="1" lang="en-US" altLang="zh-CN" dirty="0"/>
              <a:t>4000</a:t>
            </a:r>
            <a:r>
              <a:rPr kumimoji="1" lang="en" altLang="zh-CN" dirty="0"/>
              <a:t>bit</a:t>
            </a:r>
            <a:r>
              <a:rPr kumimoji="1" lang="zh-CN" altLang="en" dirty="0"/>
              <a:t>。</a:t>
            </a:r>
            <a:r>
              <a:rPr kumimoji="1" lang="zh-CN" altLang="en-US" dirty="0"/>
              <a:t>因为调频与调幅技术每发送一个信号位都需要至少一个载波周期。一般是一个载波周期发送</a:t>
            </a:r>
            <a:r>
              <a:rPr kumimoji="1" lang="en-US" altLang="zh-CN" dirty="0"/>
              <a:t>1</a:t>
            </a:r>
            <a:r>
              <a:rPr kumimoji="1" lang="en" altLang="zh-CN" dirty="0"/>
              <a:t>bit</a:t>
            </a:r>
            <a:r>
              <a:rPr kumimoji="1" lang="zh-CN" altLang="en-US" dirty="0"/>
              <a:t>信息，所以每秒能够编码</a:t>
            </a:r>
            <a:r>
              <a:rPr kumimoji="1" lang="en-US" altLang="zh-CN" dirty="0"/>
              <a:t>4000</a:t>
            </a:r>
            <a:r>
              <a:rPr kumimoji="1" lang="en" altLang="zh-CN" dirty="0"/>
              <a:t>bit</a:t>
            </a:r>
            <a:r>
              <a:rPr kumimoji="1" lang="zh-CN" altLang="en" dirty="0"/>
              <a:t>。</a:t>
            </a:r>
            <a:endParaRPr kumimoji="1" lang="zh-CN" altLang="en-US" dirty="0"/>
          </a:p>
          <a:p>
            <a:pPr lvl="1">
              <a:lnSpc>
                <a:spcPct val="150000"/>
              </a:lnSpc>
            </a:pPr>
            <a:endParaRPr kumimoji="1" lang="zh-CN" altLang="en-US" dirty="0"/>
          </a:p>
          <a:p>
            <a:pPr lvl="1">
              <a:lnSpc>
                <a:spcPct val="150000"/>
              </a:lnSpc>
            </a:pPr>
            <a:endParaRPr kumimoji="1" lang="zh-CN" altLang="en-US" dirty="0"/>
          </a:p>
        </p:txBody>
      </p:sp>
    </p:spTree>
    <p:extLst>
      <p:ext uri="{BB962C8B-B14F-4D97-AF65-F5344CB8AC3E}">
        <p14:creationId xmlns:p14="http://schemas.microsoft.com/office/powerpoint/2010/main" val="1647449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3</a:t>
            </a:r>
            <a:r>
              <a:rPr kumimoji="1" lang="zh-CN" altLang="en-US" dirty="0"/>
              <a:t>课 远距离传输</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p:txBody>
          <a:bodyPr>
            <a:normAutofit/>
          </a:bodyPr>
          <a:lstStyle/>
          <a:p>
            <a:pPr>
              <a:lnSpc>
                <a:spcPct val="150000"/>
              </a:lnSpc>
            </a:pPr>
            <a:r>
              <a:rPr kumimoji="1" lang="zh-CN" altLang="en-US" b="1" dirty="0"/>
              <a:t>为什么同一个地区的各无线电台使用的载波频率是唯一的？</a:t>
            </a:r>
            <a:endParaRPr kumimoji="1" lang="en-US" altLang="zh-CN" b="1" dirty="0"/>
          </a:p>
          <a:p>
            <a:pPr lvl="1">
              <a:lnSpc>
                <a:spcPct val="150000"/>
              </a:lnSpc>
            </a:pPr>
            <a:r>
              <a:rPr kumimoji="1" lang="zh-CN" altLang="en-US" dirty="0"/>
              <a:t>答：无线电台一般使用调频广播，调频广播调整的是载波的频率。在同一地区内，各台或各套节目都有指定的载波频率，接收者根据不同的载波频率来接收不同的节目。倘若使用的载波频率一样甚至相近，就会产生相应的干扰，因此，在同一个地区的各无线电台使用的载波频率唯一，而且应相互之间保持距离</a:t>
            </a:r>
            <a:r>
              <a:rPr kumimoji="1" lang="zh-CN" altLang="en" dirty="0"/>
              <a:t>。</a:t>
            </a:r>
            <a:endParaRPr kumimoji="1" lang="zh-CN" altLang="en-US" dirty="0"/>
          </a:p>
          <a:p>
            <a:pPr lvl="1">
              <a:lnSpc>
                <a:spcPct val="150000"/>
              </a:lnSpc>
            </a:pPr>
            <a:endParaRPr kumimoji="1" lang="zh-CN" altLang="en-US" dirty="0"/>
          </a:p>
          <a:p>
            <a:pPr lvl="1">
              <a:lnSpc>
                <a:spcPct val="150000"/>
              </a:lnSpc>
            </a:pPr>
            <a:endParaRPr kumimoji="1" lang="zh-CN" altLang="en-US" dirty="0"/>
          </a:p>
        </p:txBody>
      </p:sp>
    </p:spTree>
    <p:extLst>
      <p:ext uri="{BB962C8B-B14F-4D97-AF65-F5344CB8AC3E}">
        <p14:creationId xmlns:p14="http://schemas.microsoft.com/office/powerpoint/2010/main" val="387091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7FFCE-D175-8E7C-A054-BBC7BBEFFFAA}"/>
              </a:ext>
            </a:extLst>
          </p:cNvPr>
          <p:cNvSpPr>
            <a:spLocks noGrp="1"/>
          </p:cNvSpPr>
          <p:nvPr>
            <p:ph type="title"/>
          </p:nvPr>
        </p:nvSpPr>
        <p:spPr/>
        <p:txBody>
          <a:bodyPr/>
          <a:lstStyle/>
          <a:p>
            <a:r>
              <a:rPr kumimoji="1" lang="zh-CN" altLang="en-US" dirty="0"/>
              <a:t>第 </a:t>
            </a:r>
            <a:r>
              <a:rPr kumimoji="1" lang="en-US" altLang="zh-CN" dirty="0"/>
              <a:t>4</a:t>
            </a:r>
            <a:r>
              <a:rPr kumimoji="1" lang="zh-CN" altLang="en-US" dirty="0"/>
              <a:t> 课  可靠信道编码</a:t>
            </a:r>
          </a:p>
        </p:txBody>
      </p:sp>
    </p:spTree>
    <p:extLst>
      <p:ext uri="{BB962C8B-B14F-4D97-AF65-F5344CB8AC3E}">
        <p14:creationId xmlns:p14="http://schemas.microsoft.com/office/powerpoint/2010/main" val="1734324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内容占位符 6">
            <a:extLst>
              <a:ext uri="{FF2B5EF4-FFF2-40B4-BE49-F238E27FC236}">
                <a16:creationId xmlns:a16="http://schemas.microsoft.com/office/drawing/2014/main" id="{25A44DC6-A974-CF30-09CD-26347417A8A7}"/>
              </a:ext>
            </a:extLst>
          </p:cNvPr>
          <p:cNvPicPr>
            <a:picLocks noGrp="1" noChangeAspect="1"/>
          </p:cNvPicPr>
          <p:nvPr>
            <p:ph idx="1"/>
          </p:nvPr>
        </p:nvPicPr>
        <p:blipFill rotWithShape="1">
          <a:blip r:embed="rId2"/>
          <a:srcRect b="3155"/>
          <a:stretch/>
        </p:blipFill>
        <p:spPr>
          <a:xfrm>
            <a:off x="1427570" y="1535684"/>
            <a:ext cx="9336859" cy="5115488"/>
          </a:xfrm>
          <a:prstGeom prst="rect">
            <a:avLst/>
          </a:prstGeom>
        </p:spPr>
      </p:pic>
      <p:sp>
        <p:nvSpPr>
          <p:cNvPr id="8" name="标题 1">
            <a:extLst>
              <a:ext uri="{FF2B5EF4-FFF2-40B4-BE49-F238E27FC236}">
                <a16:creationId xmlns:a16="http://schemas.microsoft.com/office/drawing/2014/main" id="{65545C89-FA57-50DD-A648-A544035C4504}"/>
              </a:ext>
            </a:extLst>
          </p:cNvPr>
          <p:cNvSpPr>
            <a:spLocks noGrp="1"/>
          </p:cNvSpPr>
          <p:nvPr>
            <p:ph type="title"/>
          </p:nvPr>
        </p:nvSpPr>
        <p:spPr>
          <a:xfrm>
            <a:off x="838200" y="365125"/>
            <a:ext cx="10515600" cy="1325563"/>
          </a:xfrm>
        </p:spPr>
        <p:txBody>
          <a:bodyPr/>
          <a:lstStyle/>
          <a:p>
            <a:r>
              <a:rPr kumimoji="1" lang="zh-CN" altLang="en-US" dirty="0"/>
              <a:t>第</a:t>
            </a:r>
            <a:r>
              <a:rPr kumimoji="1" lang="en-US" altLang="zh-CN" dirty="0"/>
              <a:t>1</a:t>
            </a:r>
            <a:r>
              <a:rPr kumimoji="1" lang="zh-CN" altLang="en-US" dirty="0"/>
              <a:t>课 传输介质</a:t>
            </a:r>
          </a:p>
        </p:txBody>
      </p:sp>
    </p:spTree>
    <p:extLst>
      <p:ext uri="{BB962C8B-B14F-4D97-AF65-F5344CB8AC3E}">
        <p14:creationId xmlns:p14="http://schemas.microsoft.com/office/powerpoint/2010/main" val="3399258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4</a:t>
            </a:r>
            <a:r>
              <a:rPr kumimoji="1" lang="zh-CN" altLang="en-US" dirty="0"/>
              <a:t>课 可靠信道编码</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585731"/>
            <a:ext cx="10515600" cy="4907143"/>
          </a:xfrm>
        </p:spPr>
        <p:txBody>
          <a:bodyPr>
            <a:normAutofit lnSpcReduction="10000"/>
          </a:bodyPr>
          <a:lstStyle/>
          <a:p>
            <a:pPr>
              <a:lnSpc>
                <a:spcPct val="150000"/>
              </a:lnSpc>
            </a:pPr>
            <a:r>
              <a:rPr kumimoji="1" lang="en" altLang="zh-CN" dirty="0"/>
              <a:t>‏The _____ of “0 1 0 1 0 1 0 1” is 1.</a:t>
            </a:r>
          </a:p>
          <a:p>
            <a:pPr lvl="1">
              <a:lnSpc>
                <a:spcPct val="150000"/>
              </a:lnSpc>
            </a:pPr>
            <a:r>
              <a:rPr kumimoji="1" lang="en-US" altLang="zh-CN" b="1" dirty="0">
                <a:solidFill>
                  <a:srgbClr val="00B050"/>
                </a:solidFill>
              </a:rPr>
              <a:t>A. odd parity bit</a:t>
            </a:r>
          </a:p>
          <a:p>
            <a:pPr lvl="1">
              <a:lnSpc>
                <a:spcPct val="150000"/>
              </a:lnSpc>
            </a:pPr>
            <a:r>
              <a:rPr kumimoji="1" lang="en-US" altLang="zh-CN" dirty="0"/>
              <a:t>B. CRC</a:t>
            </a:r>
          </a:p>
          <a:p>
            <a:pPr lvl="1">
              <a:lnSpc>
                <a:spcPct val="150000"/>
              </a:lnSpc>
            </a:pPr>
            <a:r>
              <a:rPr kumimoji="1" lang="en-US" altLang="zh-CN" dirty="0"/>
              <a:t>C. Internet checksum</a:t>
            </a:r>
          </a:p>
          <a:p>
            <a:pPr lvl="1">
              <a:lnSpc>
                <a:spcPct val="150000"/>
              </a:lnSpc>
            </a:pPr>
            <a:r>
              <a:rPr kumimoji="1" lang="en-US" altLang="zh-CN" dirty="0"/>
              <a:t>D. even parity bit</a:t>
            </a:r>
          </a:p>
          <a:p>
            <a:pPr>
              <a:lnSpc>
                <a:spcPct val="150000"/>
              </a:lnSpc>
            </a:pPr>
            <a:r>
              <a:rPr kumimoji="1" lang="en-US" altLang="zh-CN" dirty="0"/>
              <a:t>【</a:t>
            </a:r>
            <a:r>
              <a:rPr kumimoji="1" lang="zh-CN" altLang="en-US" dirty="0"/>
              <a:t>解析</a:t>
            </a:r>
            <a:r>
              <a:rPr kumimoji="1" lang="en-US" altLang="zh-CN" dirty="0"/>
              <a:t>】 A.</a:t>
            </a:r>
            <a:r>
              <a:rPr kumimoji="1" lang="zh-CN" altLang="en-US" dirty="0"/>
              <a:t> 奇校验中消息和校验位共有奇数个</a:t>
            </a:r>
            <a:r>
              <a:rPr kumimoji="1" lang="en-US" altLang="zh-CN" dirty="0"/>
              <a:t>1</a:t>
            </a:r>
            <a:r>
              <a:rPr kumimoji="1" lang="zh-CN" altLang="en-US" dirty="0"/>
              <a:t>；偶校验共有偶数个</a:t>
            </a:r>
            <a:r>
              <a:rPr kumimoji="1" lang="en-US" altLang="zh-CN" dirty="0"/>
              <a:t>1</a:t>
            </a:r>
            <a:r>
              <a:rPr kumimoji="1" lang="zh-CN" altLang="en-US" dirty="0"/>
              <a:t>。“</a:t>
            </a:r>
            <a:r>
              <a:rPr kumimoji="1" lang="en" altLang="zh-CN" dirty="0"/>
              <a:t>0 1 0 1 0 1 0 1</a:t>
            </a:r>
            <a:r>
              <a:rPr kumimoji="1" lang="zh-CN" altLang="en-US" dirty="0"/>
              <a:t>”中有</a:t>
            </a:r>
            <a:r>
              <a:rPr kumimoji="1" lang="en-US" altLang="zh-CN" dirty="0"/>
              <a:t>4</a:t>
            </a:r>
            <a:r>
              <a:rPr kumimoji="1" lang="zh-CN" altLang="en-US" dirty="0"/>
              <a:t>个</a:t>
            </a:r>
            <a:r>
              <a:rPr kumimoji="1" lang="en-US" altLang="zh-CN" dirty="0"/>
              <a:t>1</a:t>
            </a:r>
            <a:r>
              <a:rPr kumimoji="1" lang="zh-CN" altLang="en-US" dirty="0"/>
              <a:t>，是偶数，所以奇校验位应该是</a:t>
            </a:r>
            <a:r>
              <a:rPr kumimoji="1" lang="en-US" altLang="zh-CN" dirty="0"/>
              <a:t>1</a:t>
            </a:r>
            <a:r>
              <a:rPr kumimoji="1" lang="zh-CN" altLang="en-US" dirty="0"/>
              <a:t>。</a:t>
            </a:r>
            <a:endParaRPr kumimoji="1" lang="en-US" altLang="zh-CN" dirty="0"/>
          </a:p>
        </p:txBody>
      </p:sp>
    </p:spTree>
    <p:extLst>
      <p:ext uri="{BB962C8B-B14F-4D97-AF65-F5344CB8AC3E}">
        <p14:creationId xmlns:p14="http://schemas.microsoft.com/office/powerpoint/2010/main" val="34506544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4</a:t>
            </a:r>
            <a:r>
              <a:rPr kumimoji="1" lang="zh-CN" altLang="en-US" dirty="0"/>
              <a:t>课 可靠信道编码</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346246"/>
            <a:ext cx="10515600" cy="5359355"/>
          </a:xfrm>
        </p:spPr>
        <p:txBody>
          <a:bodyPr>
            <a:normAutofit/>
          </a:bodyPr>
          <a:lstStyle/>
          <a:p>
            <a:pPr>
              <a:lnSpc>
                <a:spcPct val="150000"/>
              </a:lnSpc>
            </a:pPr>
            <a:r>
              <a:rPr kumimoji="1" lang="en" altLang="zh-CN" dirty="0"/>
              <a:t>‏The Internet Checksum of the byte array “48 65 6C 6C 6F 2E” is _____.</a:t>
            </a:r>
          </a:p>
          <a:p>
            <a:pPr lvl="1">
              <a:lnSpc>
                <a:spcPct val="150000"/>
              </a:lnSpc>
            </a:pPr>
            <a:r>
              <a:rPr kumimoji="1" lang="en-US" altLang="zh-CN" dirty="0"/>
              <a:t>A. 0024</a:t>
            </a:r>
          </a:p>
          <a:p>
            <a:pPr lvl="1">
              <a:lnSpc>
                <a:spcPct val="150000"/>
              </a:lnSpc>
            </a:pPr>
            <a:r>
              <a:rPr kumimoji="1" lang="en-US" altLang="zh-CN" b="1" dirty="0">
                <a:solidFill>
                  <a:srgbClr val="00B050"/>
                </a:solidFill>
              </a:rPr>
              <a:t>B. FFDB</a:t>
            </a:r>
          </a:p>
          <a:p>
            <a:pPr lvl="1">
              <a:lnSpc>
                <a:spcPct val="150000"/>
              </a:lnSpc>
            </a:pPr>
            <a:r>
              <a:rPr kumimoji="1" lang="en-US" altLang="zh-CN" dirty="0"/>
              <a:t>C. FFDC</a:t>
            </a:r>
          </a:p>
          <a:p>
            <a:pPr lvl="1">
              <a:lnSpc>
                <a:spcPct val="150000"/>
              </a:lnSpc>
            </a:pPr>
            <a:r>
              <a:rPr kumimoji="1" lang="en-US" altLang="zh-CN" dirty="0"/>
              <a:t>D. 0025 </a:t>
            </a:r>
          </a:p>
          <a:p>
            <a:pPr>
              <a:lnSpc>
                <a:spcPct val="150000"/>
              </a:lnSpc>
            </a:pPr>
            <a:r>
              <a:rPr kumimoji="1" lang="en-US" altLang="zh-CN" dirty="0"/>
              <a:t>【</a:t>
            </a:r>
            <a:r>
              <a:rPr kumimoji="1" lang="zh-CN" altLang="en-US" dirty="0"/>
              <a:t>解析</a:t>
            </a:r>
            <a:r>
              <a:rPr kumimoji="1" lang="en-US" altLang="zh-CN" dirty="0"/>
              <a:t>】4865+6C6C+6F2E = 123FF</a:t>
            </a:r>
            <a:r>
              <a:rPr kumimoji="1" lang="zh-CN" altLang="en-US" dirty="0"/>
              <a:t>，溢出位</a:t>
            </a:r>
            <a:r>
              <a:rPr kumimoji="1" lang="en-US" altLang="zh-CN" dirty="0"/>
              <a:t>1+23FF=2400</a:t>
            </a:r>
            <a:r>
              <a:rPr kumimoji="1" lang="zh-CN" altLang="en-US" dirty="0"/>
              <a:t>，取反为</a:t>
            </a:r>
            <a:r>
              <a:rPr kumimoji="1" lang="en-US" altLang="zh-CN" dirty="0"/>
              <a:t>DBFF</a:t>
            </a:r>
          </a:p>
        </p:txBody>
      </p:sp>
    </p:spTree>
    <p:extLst>
      <p:ext uri="{BB962C8B-B14F-4D97-AF65-F5344CB8AC3E}">
        <p14:creationId xmlns:p14="http://schemas.microsoft.com/office/powerpoint/2010/main" val="3543225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4</a:t>
            </a:r>
            <a:r>
              <a:rPr kumimoji="1" lang="zh-CN" altLang="en-US" dirty="0"/>
              <a:t>课 可靠信道编码</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p:txBody>
          <a:bodyPr>
            <a:normAutofit/>
          </a:bodyPr>
          <a:lstStyle/>
          <a:p>
            <a:pPr>
              <a:lnSpc>
                <a:spcPct val="150000"/>
              </a:lnSpc>
            </a:pPr>
            <a:r>
              <a:rPr kumimoji="1" lang="zh-CN" altLang="en-US" b="1" dirty="0"/>
              <a:t>传输差错的来源是什么？举例说明有哪些类型的传输差错？</a:t>
            </a:r>
            <a:endParaRPr kumimoji="1" lang="en-US" altLang="zh-CN" b="1" dirty="0"/>
          </a:p>
          <a:p>
            <a:pPr lvl="1">
              <a:lnSpc>
                <a:spcPct val="150000"/>
              </a:lnSpc>
            </a:pPr>
            <a:r>
              <a:rPr kumimoji="1" lang="zh-CN" altLang="en-US" dirty="0"/>
              <a:t>答：传输差错的来源是干扰、失真和衰减。传输差错的类型：单个差错、突发差错和擦除（模糊）。</a:t>
            </a:r>
          </a:p>
          <a:p>
            <a:pPr lvl="1">
              <a:lnSpc>
                <a:spcPct val="150000"/>
              </a:lnSpc>
            </a:pPr>
            <a:endParaRPr kumimoji="1" lang="zh-CN" altLang="en-US" dirty="0"/>
          </a:p>
          <a:p>
            <a:pPr lvl="1">
              <a:lnSpc>
                <a:spcPct val="150000"/>
              </a:lnSpc>
            </a:pPr>
            <a:endParaRPr kumimoji="1" lang="zh-CN" altLang="en-US" dirty="0"/>
          </a:p>
        </p:txBody>
      </p:sp>
    </p:spTree>
    <p:extLst>
      <p:ext uri="{BB962C8B-B14F-4D97-AF65-F5344CB8AC3E}">
        <p14:creationId xmlns:p14="http://schemas.microsoft.com/office/powerpoint/2010/main" val="3181433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4</a:t>
            </a:r>
            <a:r>
              <a:rPr kumimoji="1" lang="zh-CN" altLang="en-US" dirty="0"/>
              <a:t>课 可靠信道编码</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p:txBody>
          <a:bodyPr>
            <a:normAutofit/>
          </a:bodyPr>
          <a:lstStyle/>
          <a:p>
            <a:pPr>
              <a:lnSpc>
                <a:spcPct val="150000"/>
              </a:lnSpc>
            </a:pPr>
            <a:r>
              <a:rPr kumimoji="1" lang="zh-CN" altLang="en-US" b="1" dirty="0"/>
              <a:t>设发送的数据是字符串“</a:t>
            </a:r>
            <a:r>
              <a:rPr kumimoji="1" lang="en" altLang="zh-CN" b="1" dirty="0"/>
              <a:t>Hello Network!”</a:t>
            </a:r>
            <a:r>
              <a:rPr kumimoji="1" lang="zh-CN" altLang="en" b="1" dirty="0"/>
              <a:t>，</a:t>
            </a:r>
            <a:r>
              <a:rPr kumimoji="1" lang="zh-CN" altLang="en-US" b="1" dirty="0"/>
              <a:t>分别计算并提供演算过程：（提示：</a:t>
            </a:r>
            <a:r>
              <a:rPr kumimoji="1" lang="en" altLang="zh-CN" b="1" dirty="0"/>
              <a:t>ASCII</a:t>
            </a:r>
            <a:r>
              <a:rPr kumimoji="1" lang="zh-CN" altLang="en-US" b="1" dirty="0"/>
              <a:t>码可通过查表，或强制类型转换编程获得。）</a:t>
            </a:r>
            <a:endParaRPr kumimoji="1" lang="en-US" altLang="zh-CN" b="1" dirty="0"/>
          </a:p>
          <a:p>
            <a:pPr lvl="1">
              <a:lnSpc>
                <a:spcPct val="150000"/>
              </a:lnSpc>
            </a:pPr>
            <a:r>
              <a:rPr kumimoji="1" lang="en-US" altLang="zh-CN" b="1" dirty="0"/>
              <a:t>1.</a:t>
            </a:r>
            <a:r>
              <a:rPr kumimoji="1" lang="zh-CN" altLang="en-US" b="1" dirty="0"/>
              <a:t> 按</a:t>
            </a:r>
            <a:r>
              <a:rPr kumimoji="1" lang="en-US" altLang="zh-CN" b="1" dirty="0"/>
              <a:t>8</a:t>
            </a:r>
            <a:r>
              <a:rPr kumimoji="1" lang="zh-CN" altLang="en-US" b="1" dirty="0"/>
              <a:t>位分组，计算奇、偶校验码，这样的编码能检测多少位的错误，能够自动纠正多少位错误；</a:t>
            </a:r>
          </a:p>
          <a:p>
            <a:pPr lvl="1">
              <a:lnSpc>
                <a:spcPct val="150000"/>
              </a:lnSpc>
            </a:pPr>
            <a:r>
              <a:rPr kumimoji="1" lang="en-US" altLang="zh-CN" b="1" dirty="0"/>
              <a:t>2. </a:t>
            </a:r>
            <a:r>
              <a:rPr kumimoji="1" lang="zh-CN" altLang="en-US" b="1" dirty="0"/>
              <a:t>计算</a:t>
            </a:r>
            <a:r>
              <a:rPr kumimoji="1" lang="en" altLang="zh-CN" b="1" dirty="0"/>
              <a:t>Internet</a:t>
            </a:r>
            <a:r>
              <a:rPr kumimoji="1" lang="zh-CN" altLang="en-US" b="1" dirty="0"/>
              <a:t>校验和。（提示：</a:t>
            </a:r>
            <a:r>
              <a:rPr kumimoji="1" lang="en" altLang="zh-CN" b="1" dirty="0"/>
              <a:t>Internet</a:t>
            </a:r>
            <a:r>
              <a:rPr kumimoji="1" lang="zh-CN" altLang="en-US" b="1" dirty="0"/>
              <a:t>校验和为字节大端序）</a:t>
            </a:r>
            <a:endParaRPr kumimoji="1" lang="zh-CN" altLang="en-US" dirty="0"/>
          </a:p>
          <a:p>
            <a:pPr lvl="1">
              <a:lnSpc>
                <a:spcPct val="150000"/>
              </a:lnSpc>
            </a:pPr>
            <a:endParaRPr kumimoji="1" lang="zh-CN" altLang="en-US" dirty="0"/>
          </a:p>
        </p:txBody>
      </p:sp>
    </p:spTree>
    <p:extLst>
      <p:ext uri="{BB962C8B-B14F-4D97-AF65-F5344CB8AC3E}">
        <p14:creationId xmlns:p14="http://schemas.microsoft.com/office/powerpoint/2010/main" val="11943492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4</a:t>
            </a:r>
            <a:r>
              <a:rPr kumimoji="1" lang="zh-CN" altLang="en-US" dirty="0"/>
              <a:t>课 可靠信道编码</a:t>
            </a:r>
          </a:p>
        </p:txBody>
      </p:sp>
      <p:pic>
        <p:nvPicPr>
          <p:cNvPr id="6" name="内容占位符 5">
            <a:extLst>
              <a:ext uri="{FF2B5EF4-FFF2-40B4-BE49-F238E27FC236}">
                <a16:creationId xmlns:a16="http://schemas.microsoft.com/office/drawing/2014/main" id="{40F387FD-F69A-AC9B-9737-A51A617734BA}"/>
              </a:ext>
            </a:extLst>
          </p:cNvPr>
          <p:cNvPicPr>
            <a:picLocks noGrp="1" noChangeAspect="1"/>
          </p:cNvPicPr>
          <p:nvPr>
            <p:ph idx="1"/>
          </p:nvPr>
        </p:nvPicPr>
        <p:blipFill>
          <a:blip r:embed="rId2"/>
          <a:stretch>
            <a:fillRect/>
          </a:stretch>
        </p:blipFill>
        <p:spPr>
          <a:xfrm>
            <a:off x="2730154" y="1352907"/>
            <a:ext cx="6731691" cy="5505093"/>
          </a:xfrm>
          <a:prstGeom prst="rect">
            <a:avLst/>
          </a:prstGeom>
        </p:spPr>
      </p:pic>
    </p:spTree>
    <p:extLst>
      <p:ext uri="{BB962C8B-B14F-4D97-AF65-F5344CB8AC3E}">
        <p14:creationId xmlns:p14="http://schemas.microsoft.com/office/powerpoint/2010/main" val="1438397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4</a:t>
            </a:r>
            <a:r>
              <a:rPr kumimoji="1" lang="zh-CN" altLang="en-US" dirty="0"/>
              <a:t>课 可靠信道编码</a:t>
            </a:r>
          </a:p>
        </p:txBody>
      </p:sp>
      <p:pic>
        <p:nvPicPr>
          <p:cNvPr id="5" name="内容占位符 4">
            <a:extLst>
              <a:ext uri="{FF2B5EF4-FFF2-40B4-BE49-F238E27FC236}">
                <a16:creationId xmlns:a16="http://schemas.microsoft.com/office/drawing/2014/main" id="{8FE12FD6-B609-48C2-CD9F-7E6657701BE0}"/>
              </a:ext>
            </a:extLst>
          </p:cNvPr>
          <p:cNvPicPr>
            <a:picLocks noGrp="1" noChangeAspect="1"/>
          </p:cNvPicPr>
          <p:nvPr>
            <p:ph idx="1"/>
          </p:nvPr>
        </p:nvPicPr>
        <p:blipFill>
          <a:blip r:embed="rId2"/>
          <a:stretch>
            <a:fillRect/>
          </a:stretch>
        </p:blipFill>
        <p:spPr>
          <a:xfrm>
            <a:off x="3543300" y="1614487"/>
            <a:ext cx="5105400" cy="4975915"/>
          </a:xfrm>
          <a:prstGeom prst="rect">
            <a:avLst/>
          </a:prstGeom>
        </p:spPr>
      </p:pic>
    </p:spTree>
    <p:extLst>
      <p:ext uri="{BB962C8B-B14F-4D97-AF65-F5344CB8AC3E}">
        <p14:creationId xmlns:p14="http://schemas.microsoft.com/office/powerpoint/2010/main" val="3639483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4</a:t>
            </a:r>
            <a:r>
              <a:rPr kumimoji="1" lang="zh-CN" altLang="en-US" dirty="0"/>
              <a:t>课 可靠信道编码</a:t>
            </a:r>
          </a:p>
        </p:txBody>
      </p:sp>
      <mc:AlternateContent xmlns:mc="http://schemas.openxmlformats.org/markup-compatibility/2006">
        <mc:Choice xmlns:a14="http://schemas.microsoft.com/office/drawing/2010/main" Requires="a14">
          <p:sp>
            <p:nvSpPr>
              <p:cNvPr id="5" name="内容占位符 4">
                <a:extLst>
                  <a:ext uri="{FF2B5EF4-FFF2-40B4-BE49-F238E27FC236}">
                    <a16:creationId xmlns:a16="http://schemas.microsoft.com/office/drawing/2014/main" id="{A87656CD-9F19-5E15-410B-AEE5BB5A3767}"/>
                  </a:ext>
                </a:extLst>
              </p:cNvPr>
              <p:cNvSpPr>
                <a:spLocks noGrp="1"/>
              </p:cNvSpPr>
              <p:nvPr>
                <p:ph idx="1"/>
              </p:nvPr>
            </p:nvSpPr>
            <p:spPr/>
            <p:txBody>
              <a:bodyPr>
                <a:normAutofit fontScale="92500" lnSpcReduction="10000"/>
              </a:bodyPr>
              <a:lstStyle/>
              <a:p>
                <a:pPr>
                  <a:lnSpc>
                    <a:spcPct val="150000"/>
                  </a:lnSpc>
                </a:pPr>
                <a:r>
                  <a:rPr lang="zh-CN" altLang="en-US" b="1" dirty="0"/>
                  <a:t>设发送字节“</a:t>
                </a:r>
                <a:r>
                  <a:rPr lang="en-US" altLang="zh-CN" b="1" dirty="0"/>
                  <a:t>.”</a:t>
                </a:r>
                <a:r>
                  <a:rPr lang="zh-CN" altLang="en-US" b="1" dirty="0"/>
                  <a:t>，对应二进制数据是</a:t>
                </a:r>
                <a:r>
                  <a:rPr lang="en-US" altLang="zh-CN" b="1" dirty="0"/>
                  <a:t>00101110</a:t>
                </a:r>
                <a:r>
                  <a:rPr lang="zh-CN" altLang="en-US" b="1" dirty="0"/>
                  <a:t>，采用</a:t>
                </a:r>
                <a:r>
                  <a:rPr lang="en" altLang="zh-CN" b="1" dirty="0"/>
                  <a:t>CRC</a:t>
                </a:r>
                <a:r>
                  <a:rPr lang="zh-CN" altLang="en-US" b="1" dirty="0"/>
                  <a:t>的产生多项式是 </a:t>
                </a:r>
                <a14:m>
                  <m:oMath xmlns:m="http://schemas.openxmlformats.org/officeDocument/2006/math">
                    <m:r>
                      <a:rPr lang="en-US" altLang="zh-CN" b="1" i="1" dirty="0">
                        <a:latin typeface="Cambria Math" panose="02040503050406030204" pitchFamily="18" charset="0"/>
                      </a:rPr>
                      <m:t>𝑷</m:t>
                    </m:r>
                    <m:d>
                      <m:dPr>
                        <m:ctrlPr>
                          <a:rPr lang="en-US" altLang="zh-CN" b="1" i="1" dirty="0" smtClean="0">
                            <a:latin typeface="Cambria Math" panose="02040503050406030204" pitchFamily="18" charset="0"/>
                          </a:rPr>
                        </m:ctrlPr>
                      </m:dPr>
                      <m:e>
                        <m:r>
                          <a:rPr lang="en-US" altLang="zh-CN" b="1" i="1" dirty="0" smtClean="0">
                            <a:latin typeface="Cambria Math" panose="02040503050406030204" pitchFamily="18" charset="0"/>
                          </a:rPr>
                          <m:t>𝒙</m:t>
                        </m:r>
                      </m:e>
                    </m:d>
                    <m:r>
                      <a:rPr lang="en-US" altLang="zh-CN" b="1" i="1" dirty="0" smtClean="0">
                        <a:latin typeface="Cambria Math" panose="02040503050406030204" pitchFamily="18" charset="0"/>
                      </a:rPr>
                      <m:t>=</m:t>
                    </m:r>
                    <m:sSup>
                      <m:sSupPr>
                        <m:ctrlPr>
                          <a:rPr lang="en-US" altLang="zh-CN" b="1" i="1" dirty="0" smtClean="0">
                            <a:latin typeface="Cambria Math" panose="02040503050406030204" pitchFamily="18" charset="0"/>
                          </a:rPr>
                        </m:ctrlPr>
                      </m:sSupPr>
                      <m:e>
                        <m:r>
                          <a:rPr lang="en-US" altLang="zh-CN" b="1" i="1" dirty="0" smtClean="0">
                            <a:latin typeface="Cambria Math" panose="02040503050406030204" pitchFamily="18" charset="0"/>
                          </a:rPr>
                          <m:t>𝒙</m:t>
                        </m:r>
                      </m:e>
                      <m:sup>
                        <m:r>
                          <a:rPr lang="en-US" altLang="zh-CN" b="1" i="1" dirty="0" smtClean="0">
                            <a:latin typeface="Cambria Math" panose="02040503050406030204" pitchFamily="18" charset="0"/>
                          </a:rPr>
                          <m:t>𝟑</m:t>
                        </m:r>
                      </m:sup>
                    </m:sSup>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𝒙</m:t>
                    </m:r>
                    <m:r>
                      <a:rPr lang="en-US" altLang="zh-CN" b="1" i="1" dirty="0" smtClean="0">
                        <a:latin typeface="Cambria Math" panose="02040503050406030204" pitchFamily="18" charset="0"/>
                      </a:rPr>
                      <m:t>+</m:t>
                    </m:r>
                    <m:r>
                      <a:rPr lang="en-US" altLang="zh-CN" b="1" i="1" dirty="0" smtClean="0">
                        <a:latin typeface="Cambria Math" panose="02040503050406030204" pitchFamily="18" charset="0"/>
                      </a:rPr>
                      <m:t>𝟏</m:t>
                    </m:r>
                  </m:oMath>
                </a14:m>
                <a:r>
                  <a:rPr lang="zh-CN" altLang="en-US" b="1" dirty="0"/>
                  <a:t>，求：</a:t>
                </a:r>
                <a:endParaRPr lang="en-US" altLang="zh-CN" b="1" dirty="0"/>
              </a:p>
              <a:p>
                <a:pPr lvl="1">
                  <a:lnSpc>
                    <a:spcPct val="150000"/>
                  </a:lnSpc>
                </a:pPr>
                <a:r>
                  <a:rPr lang="en-US" altLang="zh-CN" b="1" dirty="0"/>
                  <a:t>1. </a:t>
                </a:r>
                <a:r>
                  <a:rPr lang="zh-CN" altLang="en-US" b="1" dirty="0"/>
                  <a:t>用算数除法演算添加在数据后的余数。</a:t>
                </a:r>
                <a:endParaRPr lang="en-US" altLang="zh-CN" b="1" dirty="0"/>
              </a:p>
              <a:p>
                <a:pPr lvl="1">
                  <a:lnSpc>
                    <a:spcPct val="150000"/>
                  </a:lnSpc>
                </a:pPr>
                <a:r>
                  <a:rPr lang="en-US" altLang="zh-CN" b="1" dirty="0"/>
                  <a:t>2. </a:t>
                </a:r>
                <a:r>
                  <a:rPr lang="zh-CN" altLang="en-US" b="1" dirty="0"/>
                  <a:t>最终发送的数据是什么？</a:t>
                </a:r>
                <a:endParaRPr lang="en-US" altLang="zh-CN" b="1" dirty="0"/>
              </a:p>
              <a:p>
                <a:pPr lvl="1">
                  <a:lnSpc>
                    <a:spcPct val="150000"/>
                  </a:lnSpc>
                </a:pPr>
                <a:r>
                  <a:rPr lang="en-US" altLang="zh-CN" b="1" dirty="0"/>
                  <a:t>3. </a:t>
                </a:r>
                <a:r>
                  <a:rPr lang="zh-CN" altLang="en-US" b="1" dirty="0"/>
                  <a:t>整个过程传输中，最后一位发生错误（若该位为</a:t>
                </a:r>
                <a:r>
                  <a:rPr lang="en-US" altLang="zh-CN" b="1" dirty="0"/>
                  <a:t>0</a:t>
                </a:r>
                <a:r>
                  <a:rPr lang="zh-CN" altLang="en-US" b="1" dirty="0"/>
                  <a:t>，则突变为</a:t>
                </a:r>
                <a:r>
                  <a:rPr lang="en-US" altLang="zh-CN" b="1" dirty="0"/>
                  <a:t>1</a:t>
                </a:r>
                <a:r>
                  <a:rPr lang="zh-CN" altLang="en-US" b="1" dirty="0"/>
                  <a:t>；若该位为</a:t>
                </a:r>
                <a:r>
                  <a:rPr lang="en-US" altLang="zh-CN" b="1" dirty="0"/>
                  <a:t>1</a:t>
                </a:r>
                <a:r>
                  <a:rPr lang="zh-CN" altLang="en-US" b="1" dirty="0"/>
                  <a:t>，则突变为</a:t>
                </a:r>
                <a:r>
                  <a:rPr lang="en-US" altLang="zh-CN" b="1" dirty="0"/>
                  <a:t>0</a:t>
                </a:r>
                <a:r>
                  <a:rPr lang="zh-CN" altLang="en-US" b="1" dirty="0"/>
                  <a:t>），接收端能否发现？</a:t>
                </a:r>
                <a:endParaRPr lang="en-US" altLang="zh-CN" b="1" dirty="0"/>
              </a:p>
              <a:p>
                <a:pPr lvl="1">
                  <a:lnSpc>
                    <a:spcPct val="150000"/>
                  </a:lnSpc>
                </a:pPr>
                <a:r>
                  <a:rPr lang="en-US" altLang="zh-CN" b="1" dirty="0"/>
                  <a:t>4. </a:t>
                </a:r>
                <a:r>
                  <a:rPr lang="zh-CN" altLang="en-US" b="1" dirty="0"/>
                  <a:t>举例说明发生何种错误，接收端无法发现？错误的位应尽量少。（提示：最后一小题可以考虑编程用穷举法实现。）</a:t>
                </a:r>
              </a:p>
            </p:txBody>
          </p:sp>
        </mc:Choice>
        <mc:Fallback>
          <p:sp>
            <p:nvSpPr>
              <p:cNvPr id="5" name="内容占位符 4">
                <a:extLst>
                  <a:ext uri="{FF2B5EF4-FFF2-40B4-BE49-F238E27FC236}">
                    <a16:creationId xmlns:a16="http://schemas.microsoft.com/office/drawing/2014/main" id="{A87656CD-9F19-5E15-410B-AEE5BB5A3767}"/>
                  </a:ext>
                </a:extLst>
              </p:cNvPr>
              <p:cNvSpPr>
                <a:spLocks noGrp="1" noRot="1" noChangeAspect="1" noMove="1" noResize="1" noEditPoints="1" noAdjustHandles="1" noChangeArrowheads="1" noChangeShapeType="1" noTextEdit="1"/>
              </p:cNvSpPr>
              <p:nvPr>
                <p:ph idx="1"/>
              </p:nvPr>
            </p:nvSpPr>
            <p:spPr>
              <a:blipFill>
                <a:blip r:embed="rId2"/>
                <a:stretch>
                  <a:fillRect l="-965" r="-1206" b="-2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287894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4</a:t>
            </a:r>
            <a:r>
              <a:rPr kumimoji="1" lang="zh-CN" altLang="en-US" dirty="0"/>
              <a:t>课 可靠信道编码</a:t>
            </a:r>
          </a:p>
        </p:txBody>
      </p:sp>
      <p:pic>
        <p:nvPicPr>
          <p:cNvPr id="6" name="内容占位符 5">
            <a:extLst>
              <a:ext uri="{FF2B5EF4-FFF2-40B4-BE49-F238E27FC236}">
                <a16:creationId xmlns:a16="http://schemas.microsoft.com/office/drawing/2014/main" id="{36AA7D25-0B2A-E975-5692-7D3875F649DD}"/>
              </a:ext>
            </a:extLst>
          </p:cNvPr>
          <p:cNvPicPr>
            <a:picLocks noGrp="1" noChangeAspect="1"/>
          </p:cNvPicPr>
          <p:nvPr>
            <p:ph idx="1"/>
          </p:nvPr>
        </p:nvPicPr>
        <p:blipFill>
          <a:blip r:embed="rId2"/>
          <a:stretch>
            <a:fillRect/>
          </a:stretch>
        </p:blipFill>
        <p:spPr>
          <a:xfrm>
            <a:off x="703399" y="2213427"/>
            <a:ext cx="10370778" cy="3066143"/>
          </a:xfrm>
          <a:prstGeom prst="rect">
            <a:avLst/>
          </a:prstGeom>
        </p:spPr>
      </p:pic>
      <p:sp>
        <p:nvSpPr>
          <p:cNvPr id="7" name="文本框 6">
            <a:extLst>
              <a:ext uri="{FF2B5EF4-FFF2-40B4-BE49-F238E27FC236}">
                <a16:creationId xmlns:a16="http://schemas.microsoft.com/office/drawing/2014/main" id="{79A193A8-9FDE-5FA5-5148-7FBE71E5E3D8}"/>
              </a:ext>
            </a:extLst>
          </p:cNvPr>
          <p:cNvSpPr txBox="1"/>
          <p:nvPr/>
        </p:nvSpPr>
        <p:spPr>
          <a:xfrm>
            <a:off x="4898187" y="2307773"/>
            <a:ext cx="6455613" cy="400110"/>
          </a:xfrm>
          <a:prstGeom prst="rect">
            <a:avLst/>
          </a:prstGeom>
          <a:noFill/>
        </p:spPr>
        <p:txBody>
          <a:bodyPr wrap="none" rtlCol="0">
            <a:spAutoFit/>
          </a:bodyPr>
          <a:lstStyle/>
          <a:p>
            <a:r>
              <a:rPr kumimoji="1" lang="zh-CN" altLang="en-US" sz="2000" dirty="0"/>
              <a:t>被除数是</a:t>
            </a:r>
            <a:r>
              <a:rPr kumimoji="1" lang="en-US" altLang="zh-CN" sz="2000" dirty="0"/>
              <a:t>00101110</a:t>
            </a:r>
            <a:r>
              <a:rPr kumimoji="1" lang="en-US" altLang="zh-CN" sz="2000" u="sng" dirty="0"/>
              <a:t>000</a:t>
            </a:r>
            <a:r>
              <a:rPr kumimoji="1" lang="zh-CN" altLang="en-US" sz="2000" dirty="0"/>
              <a:t>，除数是</a:t>
            </a:r>
            <a:r>
              <a:rPr kumimoji="1" lang="en-US" altLang="zh-CN" sz="2000" dirty="0"/>
              <a:t>1011</a:t>
            </a:r>
            <a:r>
              <a:rPr kumimoji="1" lang="zh-CN" altLang="en-US" sz="2000" dirty="0"/>
              <a:t>，除后余数是</a:t>
            </a:r>
            <a:r>
              <a:rPr kumimoji="1" lang="en-US" altLang="zh-CN" sz="2000" dirty="0"/>
              <a:t>110</a:t>
            </a:r>
            <a:r>
              <a:rPr kumimoji="1" lang="zh-CN" altLang="en-US" sz="2000" dirty="0"/>
              <a:t>。</a:t>
            </a:r>
          </a:p>
        </p:txBody>
      </p:sp>
    </p:spTree>
    <p:extLst>
      <p:ext uri="{BB962C8B-B14F-4D97-AF65-F5344CB8AC3E}">
        <p14:creationId xmlns:p14="http://schemas.microsoft.com/office/powerpoint/2010/main" val="2550895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1</a:t>
            </a:r>
            <a:r>
              <a:rPr kumimoji="1" lang="zh-CN" altLang="en-US" dirty="0"/>
              <a:t>课 传输介质</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p:txBody>
          <a:bodyPr>
            <a:normAutofit fontScale="92500" lnSpcReduction="20000"/>
          </a:bodyPr>
          <a:lstStyle/>
          <a:p>
            <a:pPr>
              <a:lnSpc>
                <a:spcPct val="150000"/>
              </a:lnSpc>
            </a:pPr>
            <a:r>
              <a:rPr kumimoji="1" lang="en" altLang="zh-CN" dirty="0"/>
              <a:t>To reduce the interference caused by random electromagnetic radiation, communication systems DO NOT use ______.</a:t>
            </a:r>
            <a:endParaRPr kumimoji="1" lang="zh-CN" altLang="en-US" dirty="0"/>
          </a:p>
          <a:p>
            <a:pPr lvl="1">
              <a:lnSpc>
                <a:spcPct val="150000"/>
              </a:lnSpc>
            </a:pPr>
            <a:r>
              <a:rPr kumimoji="1" lang="en" altLang="zh-CN" b="1" dirty="0">
                <a:solidFill>
                  <a:srgbClr val="00B050"/>
                </a:solidFill>
              </a:rPr>
              <a:t>A.</a:t>
            </a:r>
            <a:r>
              <a:rPr kumimoji="1" lang="zh-CN" altLang="en-US" b="1" dirty="0">
                <a:solidFill>
                  <a:srgbClr val="00B050"/>
                </a:solidFill>
              </a:rPr>
              <a:t> </a:t>
            </a:r>
            <a:r>
              <a:rPr kumimoji="1" lang="en" altLang="zh-CN" b="1" dirty="0">
                <a:solidFill>
                  <a:srgbClr val="00B050"/>
                </a:solidFill>
              </a:rPr>
              <a:t>parallel pair wiring</a:t>
            </a:r>
          </a:p>
          <a:p>
            <a:pPr lvl="1">
              <a:lnSpc>
                <a:spcPct val="150000"/>
              </a:lnSpc>
            </a:pPr>
            <a:r>
              <a:rPr kumimoji="1" lang="en" altLang="zh-CN" dirty="0"/>
              <a:t>B.</a:t>
            </a:r>
            <a:r>
              <a:rPr kumimoji="1" lang="zh-CN" altLang="en-US" dirty="0"/>
              <a:t> </a:t>
            </a:r>
            <a:r>
              <a:rPr kumimoji="1" lang="en" altLang="zh-CN" dirty="0"/>
              <a:t>coaxial cable</a:t>
            </a:r>
          </a:p>
          <a:p>
            <a:pPr lvl="1">
              <a:lnSpc>
                <a:spcPct val="150000"/>
              </a:lnSpc>
            </a:pPr>
            <a:r>
              <a:rPr kumimoji="1" lang="en" altLang="zh-CN" dirty="0"/>
              <a:t>C.</a:t>
            </a:r>
            <a:r>
              <a:rPr kumimoji="1" lang="zh-CN" altLang="en-US" dirty="0"/>
              <a:t> </a:t>
            </a:r>
            <a:r>
              <a:rPr kumimoji="1" lang="en" altLang="zh-CN" dirty="0"/>
              <a:t>none of above</a:t>
            </a:r>
          </a:p>
          <a:p>
            <a:pPr lvl="1">
              <a:lnSpc>
                <a:spcPct val="150000"/>
              </a:lnSpc>
            </a:pPr>
            <a:r>
              <a:rPr kumimoji="1" lang="en" altLang="zh-CN" dirty="0"/>
              <a:t>D.</a:t>
            </a:r>
            <a:r>
              <a:rPr kumimoji="1" lang="zh-CN" altLang="en-US" dirty="0"/>
              <a:t> </a:t>
            </a:r>
            <a:r>
              <a:rPr kumimoji="1" lang="en" altLang="zh-CN" dirty="0"/>
              <a:t>twisted pair wiring</a:t>
            </a:r>
          </a:p>
          <a:p>
            <a:pPr>
              <a:lnSpc>
                <a:spcPct val="150000"/>
              </a:lnSpc>
            </a:pPr>
            <a:r>
              <a:rPr kumimoji="1" lang="en-US" altLang="zh-CN" dirty="0"/>
              <a:t>【</a:t>
            </a:r>
            <a:r>
              <a:rPr kumimoji="1" lang="zh-CN" altLang="en-US" dirty="0"/>
              <a:t>解析</a:t>
            </a:r>
            <a:r>
              <a:rPr kumimoji="1" lang="en-US" altLang="zh-CN" dirty="0"/>
              <a:t>】</a:t>
            </a:r>
            <a:r>
              <a:rPr kumimoji="1" lang="zh-CN" altLang="en-US" dirty="0"/>
              <a:t>题目问：为了减少随机电磁辐射的干扰，通信系统不应该用什么？</a:t>
            </a:r>
            <a:r>
              <a:rPr kumimoji="1" lang="en" altLang="zh-CN" dirty="0"/>
              <a:t>A</a:t>
            </a:r>
            <a:r>
              <a:rPr kumimoji="1" lang="en-US" altLang="zh-CN" dirty="0"/>
              <a:t>.</a:t>
            </a:r>
            <a:r>
              <a:rPr kumimoji="1" lang="en" altLang="zh-CN" dirty="0"/>
              <a:t> </a:t>
            </a:r>
            <a:r>
              <a:rPr kumimoji="1" lang="zh-CN" altLang="en-US" dirty="0"/>
              <a:t>平行导线无法屏蔽电磁干扰。</a:t>
            </a:r>
            <a:r>
              <a:rPr kumimoji="1" lang="en-US" altLang="zh-CN" dirty="0"/>
              <a:t>B. </a:t>
            </a:r>
            <a:r>
              <a:rPr kumimoji="1" lang="zh-CN" altLang="en-US" dirty="0"/>
              <a:t>同轴电缆</a:t>
            </a:r>
          </a:p>
        </p:txBody>
      </p:sp>
    </p:spTree>
    <p:extLst>
      <p:ext uri="{BB962C8B-B14F-4D97-AF65-F5344CB8AC3E}">
        <p14:creationId xmlns:p14="http://schemas.microsoft.com/office/powerpoint/2010/main" val="3442487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1</a:t>
            </a:r>
            <a:r>
              <a:rPr kumimoji="1" lang="zh-CN" altLang="en-US" dirty="0"/>
              <a:t>课 传输介质</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586139"/>
            <a:ext cx="10515600" cy="4667250"/>
          </a:xfrm>
        </p:spPr>
        <p:txBody>
          <a:bodyPr>
            <a:normAutofit fontScale="92500" lnSpcReduction="10000"/>
          </a:bodyPr>
          <a:lstStyle/>
          <a:p>
            <a:pPr>
              <a:lnSpc>
                <a:spcPct val="150000"/>
              </a:lnSpc>
            </a:pPr>
            <a:r>
              <a:rPr kumimoji="1" lang="en" altLang="zh-CN" dirty="0"/>
              <a:t>In a factory that uses electric arc welding equipment, ______ is the best wiring for short-distance communication.</a:t>
            </a:r>
          </a:p>
          <a:p>
            <a:pPr lvl="1">
              <a:lnSpc>
                <a:spcPct val="150000"/>
              </a:lnSpc>
            </a:pPr>
            <a:r>
              <a:rPr kumimoji="1" lang="en" altLang="zh-CN" dirty="0"/>
              <a:t>A. optical fibers</a:t>
            </a:r>
          </a:p>
          <a:p>
            <a:pPr lvl="1">
              <a:lnSpc>
                <a:spcPct val="150000"/>
              </a:lnSpc>
            </a:pPr>
            <a:r>
              <a:rPr kumimoji="1" lang="en" altLang="zh-CN" b="1" dirty="0">
                <a:solidFill>
                  <a:srgbClr val="00B050"/>
                </a:solidFill>
              </a:rPr>
              <a:t>B. coaxial cable</a:t>
            </a:r>
          </a:p>
          <a:p>
            <a:pPr lvl="1">
              <a:lnSpc>
                <a:spcPct val="150000"/>
              </a:lnSpc>
            </a:pPr>
            <a:r>
              <a:rPr kumimoji="1" lang="en" altLang="zh-CN" dirty="0"/>
              <a:t>C. shielded twisted pair</a:t>
            </a:r>
          </a:p>
          <a:p>
            <a:pPr lvl="1">
              <a:lnSpc>
                <a:spcPct val="150000"/>
              </a:lnSpc>
            </a:pPr>
            <a:r>
              <a:rPr kumimoji="1" lang="en" altLang="zh-CN" dirty="0"/>
              <a:t>D. unshielded twisted pair</a:t>
            </a:r>
          </a:p>
          <a:p>
            <a:pPr>
              <a:lnSpc>
                <a:spcPct val="150000"/>
              </a:lnSpc>
            </a:pPr>
            <a:r>
              <a:rPr kumimoji="1" lang="en-US" altLang="zh-CN" dirty="0"/>
              <a:t>【</a:t>
            </a:r>
            <a:r>
              <a:rPr kumimoji="1" lang="zh-CN" altLang="en-US" dirty="0"/>
              <a:t>解析</a:t>
            </a:r>
            <a:r>
              <a:rPr kumimoji="1" lang="en-US" altLang="zh-CN" dirty="0"/>
              <a:t>】</a:t>
            </a:r>
            <a:r>
              <a:rPr kumimoji="1" lang="zh-CN" altLang="en-US" dirty="0"/>
              <a:t>用电弧焊设备的工厂（有干扰），什么是短距离通信的最优方式？</a:t>
            </a:r>
            <a:r>
              <a:rPr kumimoji="1" lang="en" altLang="zh-CN" dirty="0"/>
              <a:t>A</a:t>
            </a:r>
            <a:r>
              <a:rPr kumimoji="1" lang="en-US" altLang="zh-CN" dirty="0"/>
              <a:t>. </a:t>
            </a:r>
            <a:r>
              <a:rPr kumimoji="1" lang="zh-CN" altLang="en-US" dirty="0"/>
              <a:t>近距离传输时，光纤并不合适。</a:t>
            </a:r>
          </a:p>
        </p:txBody>
      </p:sp>
    </p:spTree>
    <p:extLst>
      <p:ext uri="{BB962C8B-B14F-4D97-AF65-F5344CB8AC3E}">
        <p14:creationId xmlns:p14="http://schemas.microsoft.com/office/powerpoint/2010/main" val="4192866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1</a:t>
            </a:r>
            <a:r>
              <a:rPr kumimoji="1" lang="zh-CN" altLang="en-US" dirty="0"/>
              <a:t>课 传输介质</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p:txBody>
          <a:bodyPr>
            <a:normAutofit lnSpcReduction="10000"/>
          </a:bodyPr>
          <a:lstStyle/>
          <a:p>
            <a:pPr>
              <a:lnSpc>
                <a:spcPct val="150000"/>
              </a:lnSpc>
            </a:pPr>
            <a:r>
              <a:rPr kumimoji="1" lang="en" altLang="zh-CN" dirty="0"/>
              <a:t>‎RJ-45 network cable with which we connect two computers uses ____ cable.</a:t>
            </a:r>
          </a:p>
          <a:p>
            <a:pPr lvl="1">
              <a:lnSpc>
                <a:spcPct val="150000"/>
              </a:lnSpc>
            </a:pPr>
            <a:r>
              <a:rPr kumimoji="1" lang="en" altLang="zh-CN" dirty="0"/>
              <a:t>A. coaxial</a:t>
            </a:r>
          </a:p>
          <a:p>
            <a:pPr lvl="1">
              <a:lnSpc>
                <a:spcPct val="150000"/>
              </a:lnSpc>
            </a:pPr>
            <a:r>
              <a:rPr kumimoji="1" lang="en" altLang="zh-CN" dirty="0"/>
              <a:t>B. fiber-optic</a:t>
            </a:r>
          </a:p>
          <a:p>
            <a:pPr lvl="1">
              <a:lnSpc>
                <a:spcPct val="150000"/>
              </a:lnSpc>
            </a:pPr>
            <a:r>
              <a:rPr kumimoji="1" lang="en" altLang="zh-CN" dirty="0"/>
              <a:t>C. parallel-pair</a:t>
            </a:r>
          </a:p>
          <a:p>
            <a:pPr lvl="1">
              <a:lnSpc>
                <a:spcPct val="150000"/>
              </a:lnSpc>
            </a:pPr>
            <a:r>
              <a:rPr kumimoji="1" lang="en" altLang="zh-CN" b="1" dirty="0">
                <a:solidFill>
                  <a:srgbClr val="00B050"/>
                </a:solidFill>
              </a:rPr>
              <a:t>D. twisted-pair</a:t>
            </a:r>
          </a:p>
          <a:p>
            <a:pPr>
              <a:lnSpc>
                <a:spcPct val="150000"/>
              </a:lnSpc>
            </a:pPr>
            <a:r>
              <a:rPr kumimoji="1" lang="en-US" altLang="zh-CN" dirty="0"/>
              <a:t>【</a:t>
            </a:r>
            <a:r>
              <a:rPr kumimoji="1" lang="zh-CN" altLang="en-US" dirty="0"/>
              <a:t>解析</a:t>
            </a:r>
            <a:r>
              <a:rPr kumimoji="1" lang="en-US" altLang="zh-CN" dirty="0"/>
              <a:t>】</a:t>
            </a:r>
            <a:r>
              <a:rPr kumimoji="1" lang="en" altLang="zh-CN" dirty="0"/>
              <a:t>D</a:t>
            </a:r>
            <a:r>
              <a:rPr kumimoji="1" lang="en-US" altLang="zh-CN" dirty="0"/>
              <a:t>.</a:t>
            </a:r>
            <a:r>
              <a:rPr kumimoji="1" lang="en" altLang="zh-CN" dirty="0"/>
              <a:t> RJ-45</a:t>
            </a:r>
            <a:r>
              <a:rPr kumimoji="1" lang="zh-CN" altLang="en-US" dirty="0"/>
              <a:t>使用非屏蔽双绞线</a:t>
            </a:r>
          </a:p>
        </p:txBody>
      </p:sp>
    </p:spTree>
    <p:extLst>
      <p:ext uri="{BB962C8B-B14F-4D97-AF65-F5344CB8AC3E}">
        <p14:creationId xmlns:p14="http://schemas.microsoft.com/office/powerpoint/2010/main" val="123102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1</a:t>
            </a:r>
            <a:r>
              <a:rPr kumimoji="1" lang="zh-CN" altLang="en-US" dirty="0"/>
              <a:t>课 传输介质</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p:txBody>
          <a:bodyPr/>
          <a:lstStyle/>
          <a:p>
            <a:pPr>
              <a:lnSpc>
                <a:spcPct val="150000"/>
              </a:lnSpc>
            </a:pPr>
            <a:r>
              <a:rPr kumimoji="1" lang="zh-CN" altLang="en-US" b="1" dirty="0"/>
              <a:t>选择传输介质需要权衡哪些方面？试其解释为何企业内部网络布线多用导线，而校区和校区之间多使用光纤。</a:t>
            </a:r>
            <a:endParaRPr kumimoji="1" lang="en-US" altLang="zh-CN" b="1" dirty="0"/>
          </a:p>
          <a:p>
            <a:pPr lvl="1">
              <a:lnSpc>
                <a:spcPct val="150000"/>
              </a:lnSpc>
            </a:pPr>
            <a:r>
              <a:rPr kumimoji="1" lang="zh-CN" altLang="en-US" dirty="0"/>
              <a:t>答：传输介质的选择需要权衡成本（材料、安装、运营、维护）、数据速率、时延、对信号的影响（衰减和失真）、环境（对干扰和电气噪声的敏感性）、安全（对窃听的敏感性光纤免受电气噪声干扰）。</a:t>
            </a:r>
            <a:endParaRPr kumimoji="1" lang="en-US" altLang="zh-CN" dirty="0"/>
          </a:p>
          <a:p>
            <a:pPr lvl="1">
              <a:lnSpc>
                <a:spcPct val="150000"/>
              </a:lnSpc>
            </a:pPr>
            <a:r>
              <a:rPr kumimoji="1" lang="zh-CN" altLang="en-US" dirty="0"/>
              <a:t>光纤信号损耗小，高带宽，保密性好；铜导线则整体费用低，不需要专门人员与设备，不易折断，适合企业内部大量使用。</a:t>
            </a:r>
          </a:p>
        </p:txBody>
      </p:sp>
    </p:spTree>
    <p:extLst>
      <p:ext uri="{BB962C8B-B14F-4D97-AF65-F5344CB8AC3E}">
        <p14:creationId xmlns:p14="http://schemas.microsoft.com/office/powerpoint/2010/main" val="1901518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1982B-BE33-5C2D-A878-A3A8E6EFEC14}"/>
              </a:ext>
            </a:extLst>
          </p:cNvPr>
          <p:cNvSpPr>
            <a:spLocks noGrp="1"/>
          </p:cNvSpPr>
          <p:nvPr>
            <p:ph type="title"/>
          </p:nvPr>
        </p:nvSpPr>
        <p:spPr/>
        <p:txBody>
          <a:bodyPr/>
          <a:lstStyle/>
          <a:p>
            <a:r>
              <a:rPr kumimoji="1" lang="zh-CN" altLang="en-US" dirty="0"/>
              <a:t>第</a:t>
            </a:r>
            <a:r>
              <a:rPr kumimoji="1" lang="en-US" altLang="zh-CN" dirty="0"/>
              <a:t>1</a:t>
            </a:r>
            <a:r>
              <a:rPr kumimoji="1" lang="zh-CN" altLang="en-US" dirty="0"/>
              <a:t>课 传输介质</a:t>
            </a:r>
          </a:p>
        </p:txBody>
      </p:sp>
      <p:sp>
        <p:nvSpPr>
          <p:cNvPr id="3" name="内容占位符 2">
            <a:extLst>
              <a:ext uri="{FF2B5EF4-FFF2-40B4-BE49-F238E27FC236}">
                <a16:creationId xmlns:a16="http://schemas.microsoft.com/office/drawing/2014/main" id="{0D4560EE-3877-AA41-145D-D1641C547966}"/>
              </a:ext>
            </a:extLst>
          </p:cNvPr>
          <p:cNvSpPr>
            <a:spLocks noGrp="1"/>
          </p:cNvSpPr>
          <p:nvPr>
            <p:ph idx="1"/>
          </p:nvPr>
        </p:nvSpPr>
        <p:spPr>
          <a:xfrm>
            <a:off x="838200" y="1825624"/>
            <a:ext cx="10515600" cy="4910841"/>
          </a:xfrm>
        </p:spPr>
        <p:txBody>
          <a:bodyPr>
            <a:normAutofit/>
          </a:bodyPr>
          <a:lstStyle/>
          <a:p>
            <a:pPr>
              <a:lnSpc>
                <a:spcPct val="150000"/>
              </a:lnSpc>
            </a:pPr>
            <a:r>
              <a:rPr kumimoji="1" lang="zh-CN" altLang="en-US" b="1" dirty="0"/>
              <a:t>设计网络最基本的内容是选用合理的传输介质，按能量可以分为电气、光和无线电波等三大类，请列举常用的</a:t>
            </a:r>
            <a:r>
              <a:rPr kumimoji="1" lang="en-US" altLang="zh-CN" b="1" dirty="0"/>
              <a:t>4</a:t>
            </a:r>
            <a:r>
              <a:rPr kumimoji="1" lang="zh-CN" altLang="en-US" b="1" dirty="0"/>
              <a:t>种传输介质，分别指出属于哪一类。</a:t>
            </a:r>
            <a:endParaRPr kumimoji="1" lang="en-US" altLang="zh-CN" b="1" dirty="0"/>
          </a:p>
          <a:p>
            <a:pPr lvl="1">
              <a:lnSpc>
                <a:spcPct val="150000"/>
              </a:lnSpc>
            </a:pPr>
            <a:r>
              <a:rPr kumimoji="1" lang="zh-CN" altLang="en-US" dirty="0"/>
              <a:t>答：</a:t>
            </a:r>
            <a:endParaRPr kumimoji="1" lang="en-US" altLang="zh-CN" dirty="0"/>
          </a:p>
          <a:p>
            <a:pPr lvl="1">
              <a:lnSpc>
                <a:spcPct val="150000"/>
              </a:lnSpc>
            </a:pPr>
            <a:r>
              <a:rPr kumimoji="1" lang="zh-CN" altLang="en-US" dirty="0"/>
              <a:t>电气：双绞线、同轴电缆；</a:t>
            </a:r>
            <a:endParaRPr kumimoji="1" lang="en-US" altLang="zh-CN" dirty="0"/>
          </a:p>
          <a:p>
            <a:pPr lvl="1">
              <a:lnSpc>
                <a:spcPct val="150000"/>
              </a:lnSpc>
            </a:pPr>
            <a:r>
              <a:rPr kumimoji="1" lang="zh-CN" altLang="en-US" dirty="0"/>
              <a:t>光：光纤、红外传输、激光；</a:t>
            </a:r>
            <a:endParaRPr kumimoji="1" lang="en-US" altLang="zh-CN" dirty="0"/>
          </a:p>
          <a:p>
            <a:pPr lvl="1">
              <a:lnSpc>
                <a:spcPct val="150000"/>
              </a:lnSpc>
            </a:pPr>
            <a:r>
              <a:rPr kumimoji="1" lang="zh-CN" altLang="en-US" dirty="0"/>
              <a:t>无线电波：地面无线电、卫星等。</a:t>
            </a:r>
          </a:p>
        </p:txBody>
      </p:sp>
    </p:spTree>
    <p:extLst>
      <p:ext uri="{BB962C8B-B14F-4D97-AF65-F5344CB8AC3E}">
        <p14:creationId xmlns:p14="http://schemas.microsoft.com/office/powerpoint/2010/main" val="274523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87FFCE-D175-8E7C-A054-BBC7BBEFFFAA}"/>
              </a:ext>
            </a:extLst>
          </p:cNvPr>
          <p:cNvSpPr>
            <a:spLocks noGrp="1"/>
          </p:cNvSpPr>
          <p:nvPr>
            <p:ph type="title"/>
          </p:nvPr>
        </p:nvSpPr>
        <p:spPr/>
        <p:txBody>
          <a:bodyPr/>
          <a:lstStyle/>
          <a:p>
            <a:r>
              <a:rPr kumimoji="1" lang="zh-CN" altLang="en-US" dirty="0"/>
              <a:t>第 </a:t>
            </a:r>
            <a:r>
              <a:rPr kumimoji="1" lang="en-US" altLang="zh-CN" dirty="0"/>
              <a:t>2</a:t>
            </a:r>
            <a:r>
              <a:rPr kumimoji="1" lang="zh-CN" altLang="en-US" dirty="0"/>
              <a:t> 课  局域异步通信</a:t>
            </a:r>
          </a:p>
        </p:txBody>
      </p:sp>
    </p:spTree>
    <p:extLst>
      <p:ext uri="{BB962C8B-B14F-4D97-AF65-F5344CB8AC3E}">
        <p14:creationId xmlns:p14="http://schemas.microsoft.com/office/powerpoint/2010/main" val="10514464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1263</TotalTime>
  <Words>2236</Words>
  <Application>Microsoft Macintosh PowerPoint</Application>
  <PresentationFormat>宽屏</PresentationFormat>
  <Paragraphs>180</Paragraphs>
  <Slides>37</Slides>
  <Notes>16</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37</vt:i4>
      </vt:variant>
    </vt:vector>
  </HeadingPairs>
  <TitlesOfParts>
    <vt:vector size="42" baseType="lpstr">
      <vt:lpstr>等线</vt:lpstr>
      <vt:lpstr>等线 Light</vt:lpstr>
      <vt:lpstr>Arial</vt:lpstr>
      <vt:lpstr>Cambria Math</vt:lpstr>
      <vt:lpstr>Office 主题​​</vt:lpstr>
      <vt:lpstr>习题课</vt:lpstr>
      <vt:lpstr>第 1 课  传输介质</vt:lpstr>
      <vt:lpstr>第1课 传输介质</vt:lpstr>
      <vt:lpstr>第1课 传输介质</vt:lpstr>
      <vt:lpstr>第1课 传输介质</vt:lpstr>
      <vt:lpstr>第1课 传输介质</vt:lpstr>
      <vt:lpstr>第1课 传输介质</vt:lpstr>
      <vt:lpstr>第1课 传输介质</vt:lpstr>
      <vt:lpstr>第 2 课  局域异步通信</vt:lpstr>
      <vt:lpstr>第2课 局域异步通信</vt:lpstr>
      <vt:lpstr>第2课 局域异步通信</vt:lpstr>
      <vt:lpstr>第2课 局域异步通信</vt:lpstr>
      <vt:lpstr>第2课 局域异步通信</vt:lpstr>
      <vt:lpstr>第2课 局域异步通信</vt:lpstr>
      <vt:lpstr>第2课 局域异步通信</vt:lpstr>
      <vt:lpstr>第2课 局域异步通信</vt:lpstr>
      <vt:lpstr>第 3 课  远距离传输</vt:lpstr>
      <vt:lpstr>第3课 远距离传输</vt:lpstr>
      <vt:lpstr>第3课 远距离传输</vt:lpstr>
      <vt:lpstr>第3课 远距离传输</vt:lpstr>
      <vt:lpstr>第3课 远距离传输</vt:lpstr>
      <vt:lpstr>第3课 远距离传输</vt:lpstr>
      <vt:lpstr>第3课 远距离传输</vt:lpstr>
      <vt:lpstr>第3课 远距离传输</vt:lpstr>
      <vt:lpstr>第3课 远距离传输</vt:lpstr>
      <vt:lpstr>第3课 远距离传输</vt:lpstr>
      <vt:lpstr>第3课 远距离传输</vt:lpstr>
      <vt:lpstr>第3课 远距离传输</vt:lpstr>
      <vt:lpstr>第 4 课  可靠信道编码</vt:lpstr>
      <vt:lpstr>第4课 可靠信道编码</vt:lpstr>
      <vt:lpstr>第4课 可靠信道编码</vt:lpstr>
      <vt:lpstr>第4课 可靠信道编码</vt:lpstr>
      <vt:lpstr>第4课 可靠信道编码</vt:lpstr>
      <vt:lpstr>第4课 可靠信道编码</vt:lpstr>
      <vt:lpstr>第4课 可靠信道编码</vt:lpstr>
      <vt:lpstr>第4课 可靠信道编码</vt:lpstr>
      <vt:lpstr>第4课 可靠信道编码</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习题课</dc:title>
  <dc:creator>Microsoft Office User</dc:creator>
  <cp:lastModifiedBy>Microsoft Office User</cp:lastModifiedBy>
  <cp:revision>92</cp:revision>
  <dcterms:created xsi:type="dcterms:W3CDTF">2024-03-27T09:52:07Z</dcterms:created>
  <dcterms:modified xsi:type="dcterms:W3CDTF">2024-03-28T13:52:14Z</dcterms:modified>
</cp:coreProperties>
</file>