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64"/>
  </p:notesMasterIdLst>
  <p:sldIdLst>
    <p:sldId id="522" r:id="rId2"/>
    <p:sldId id="258" r:id="rId3"/>
    <p:sldId id="524" r:id="rId4"/>
    <p:sldId id="584" r:id="rId5"/>
    <p:sldId id="411" r:id="rId6"/>
    <p:sldId id="422" r:id="rId7"/>
    <p:sldId id="423" r:id="rId8"/>
    <p:sldId id="413" r:id="rId9"/>
    <p:sldId id="259" r:id="rId10"/>
    <p:sldId id="261" r:id="rId11"/>
    <p:sldId id="262" r:id="rId12"/>
    <p:sldId id="336" r:id="rId13"/>
    <p:sldId id="264" r:id="rId14"/>
    <p:sldId id="337" r:id="rId15"/>
    <p:sldId id="265" r:id="rId16"/>
    <p:sldId id="338" r:id="rId17"/>
    <p:sldId id="266" r:id="rId18"/>
    <p:sldId id="269" r:id="rId19"/>
    <p:sldId id="416" r:id="rId20"/>
    <p:sldId id="272" r:id="rId21"/>
    <p:sldId id="273" r:id="rId22"/>
    <p:sldId id="341" r:id="rId23"/>
    <p:sldId id="274" r:id="rId24"/>
    <p:sldId id="275" r:id="rId25"/>
    <p:sldId id="276" r:id="rId26"/>
    <p:sldId id="618" r:id="rId27"/>
    <p:sldId id="568" r:id="rId28"/>
    <p:sldId id="278" r:id="rId29"/>
    <p:sldId id="280" r:id="rId30"/>
    <p:sldId id="282" r:id="rId31"/>
    <p:sldId id="283" r:id="rId32"/>
    <p:sldId id="284" r:id="rId33"/>
    <p:sldId id="285" r:id="rId34"/>
    <p:sldId id="566" r:id="rId35"/>
    <p:sldId id="567" r:id="rId36"/>
    <p:sldId id="667" r:id="rId37"/>
    <p:sldId id="286" r:id="rId38"/>
    <p:sldId id="288" r:id="rId39"/>
    <p:sldId id="287" r:id="rId40"/>
    <p:sldId id="361" r:id="rId41"/>
    <p:sldId id="292" r:id="rId42"/>
    <p:sldId id="344" r:id="rId43"/>
    <p:sldId id="294" r:id="rId44"/>
    <p:sldId id="557" r:id="rId45"/>
    <p:sldId id="354" r:id="rId46"/>
    <p:sldId id="663" r:id="rId47"/>
    <p:sldId id="665" r:id="rId48"/>
    <p:sldId id="666" r:id="rId49"/>
    <p:sldId id="664" r:id="rId50"/>
    <p:sldId id="299" r:id="rId51"/>
    <p:sldId id="418" r:id="rId52"/>
    <p:sldId id="347" r:id="rId53"/>
    <p:sldId id="303" r:id="rId54"/>
    <p:sldId id="304" r:id="rId55"/>
    <p:sldId id="305" r:id="rId56"/>
    <p:sldId id="306" r:id="rId57"/>
    <p:sldId id="307" r:id="rId58"/>
    <p:sldId id="619" r:id="rId59"/>
    <p:sldId id="355" r:id="rId60"/>
    <p:sldId id="308" r:id="rId61"/>
    <p:sldId id="309" r:id="rId62"/>
    <p:sldId id="420" r:id="rId63"/>
    <p:sldId id="362" r:id="rId64"/>
    <p:sldId id="529" r:id="rId65"/>
    <p:sldId id="585" r:id="rId66"/>
    <p:sldId id="620" r:id="rId67"/>
    <p:sldId id="621" r:id="rId68"/>
    <p:sldId id="622" r:id="rId69"/>
    <p:sldId id="321" r:id="rId70"/>
    <p:sldId id="424" r:id="rId71"/>
    <p:sldId id="425" r:id="rId72"/>
    <p:sldId id="429" r:id="rId73"/>
    <p:sldId id="532" r:id="rId74"/>
    <p:sldId id="426" r:id="rId75"/>
    <p:sldId id="489" r:id="rId76"/>
    <p:sldId id="434" r:id="rId77"/>
    <p:sldId id="435" r:id="rId78"/>
    <p:sldId id="437" r:id="rId79"/>
    <p:sldId id="438" r:id="rId80"/>
    <p:sldId id="439" r:id="rId81"/>
    <p:sldId id="440" r:id="rId82"/>
    <p:sldId id="442" r:id="rId83"/>
    <p:sldId id="624" r:id="rId84"/>
    <p:sldId id="445" r:id="rId85"/>
    <p:sldId id="540" r:id="rId86"/>
    <p:sldId id="541" r:id="rId87"/>
    <p:sldId id="543" r:id="rId88"/>
    <p:sldId id="542" r:id="rId89"/>
    <p:sldId id="446" r:id="rId90"/>
    <p:sldId id="586" r:id="rId91"/>
    <p:sldId id="544" r:id="rId92"/>
    <p:sldId id="587" r:id="rId93"/>
    <p:sldId id="547" r:id="rId94"/>
    <p:sldId id="589" r:id="rId95"/>
    <p:sldId id="549" r:id="rId96"/>
    <p:sldId id="490" r:id="rId97"/>
    <p:sldId id="454" r:id="rId98"/>
    <p:sldId id="455" r:id="rId99"/>
    <p:sldId id="551" r:id="rId100"/>
    <p:sldId id="456" r:id="rId101"/>
    <p:sldId id="462" r:id="rId102"/>
    <p:sldId id="463" r:id="rId103"/>
    <p:sldId id="464" r:id="rId104"/>
    <p:sldId id="465" r:id="rId105"/>
    <p:sldId id="623" r:id="rId106"/>
    <p:sldId id="555" r:id="rId107"/>
    <p:sldId id="625" r:id="rId108"/>
    <p:sldId id="627" r:id="rId109"/>
    <p:sldId id="628" r:id="rId110"/>
    <p:sldId id="466" r:id="rId111"/>
    <p:sldId id="467" r:id="rId112"/>
    <p:sldId id="468" r:id="rId113"/>
    <p:sldId id="469" r:id="rId114"/>
    <p:sldId id="470" r:id="rId115"/>
    <p:sldId id="471" r:id="rId116"/>
    <p:sldId id="474" r:id="rId117"/>
    <p:sldId id="669" r:id="rId118"/>
    <p:sldId id="475" r:id="rId119"/>
    <p:sldId id="476" r:id="rId120"/>
    <p:sldId id="590" r:id="rId121"/>
    <p:sldId id="477" r:id="rId122"/>
    <p:sldId id="478" r:id="rId123"/>
    <p:sldId id="574" r:id="rId124"/>
    <p:sldId id="591" r:id="rId125"/>
    <p:sldId id="592" r:id="rId126"/>
    <p:sldId id="593" r:id="rId127"/>
    <p:sldId id="594" r:id="rId128"/>
    <p:sldId id="595" r:id="rId129"/>
    <p:sldId id="596" r:id="rId130"/>
    <p:sldId id="597" r:id="rId131"/>
    <p:sldId id="601" r:id="rId132"/>
    <p:sldId id="603" r:id="rId133"/>
    <p:sldId id="635" r:id="rId134"/>
    <p:sldId id="638" r:id="rId135"/>
    <p:sldId id="631" r:id="rId136"/>
    <p:sldId id="641" r:id="rId137"/>
    <p:sldId id="639" r:id="rId138"/>
    <p:sldId id="640" r:id="rId139"/>
    <p:sldId id="643" r:id="rId140"/>
    <p:sldId id="644" r:id="rId141"/>
    <p:sldId id="646" r:id="rId142"/>
    <p:sldId id="647" r:id="rId143"/>
    <p:sldId id="649" r:id="rId144"/>
    <p:sldId id="648" r:id="rId145"/>
    <p:sldId id="650" r:id="rId146"/>
    <p:sldId id="651" r:id="rId147"/>
    <p:sldId id="652" r:id="rId148"/>
    <p:sldId id="653" r:id="rId149"/>
    <p:sldId id="657" r:id="rId150"/>
    <p:sldId id="658" r:id="rId151"/>
    <p:sldId id="659" r:id="rId152"/>
    <p:sldId id="660" r:id="rId153"/>
    <p:sldId id="604" r:id="rId154"/>
    <p:sldId id="605" r:id="rId155"/>
    <p:sldId id="606" r:id="rId156"/>
    <p:sldId id="609" r:id="rId157"/>
    <p:sldId id="610" r:id="rId158"/>
    <p:sldId id="668" r:id="rId159"/>
    <p:sldId id="611" r:id="rId160"/>
    <p:sldId id="612" r:id="rId161"/>
    <p:sldId id="613" r:id="rId162"/>
    <p:sldId id="614" r:id="rId163"/>
  </p:sldIdLst>
  <p:sldSz cx="9144000" cy="6858000" type="screen4x3"/>
  <p:notesSz cx="6858000" cy="9144000"/>
  <p:defaultTextStyle>
    <a:defPPr>
      <a:defRPr lang="zh-CN"/>
    </a:defPPr>
    <a:lvl1pPr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2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2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CC00CC"/>
    <a:srgbClr val="000066"/>
    <a:srgbClr val="CC99FF"/>
    <a:srgbClr val="00FFCC"/>
    <a:srgbClr val="FF00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1" autoAdjust="0"/>
    <p:restoredTop sz="75407" autoAdjust="0"/>
  </p:normalViewPr>
  <p:slideViewPr>
    <p:cSldViewPr>
      <p:cViewPr varScale="1">
        <p:scale>
          <a:sx n="95" d="100"/>
          <a:sy n="95" d="100"/>
        </p:scale>
        <p:origin x="25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8332956-3FBC-4461-97C1-8A2305342D6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125955" name="Rectangle 3">
            <a:extLst>
              <a:ext uri="{FF2B5EF4-FFF2-40B4-BE49-F238E27FC236}">
                <a16:creationId xmlns:a16="http://schemas.microsoft.com/office/drawing/2014/main" id="{8C79811F-7CF3-4CBC-9B75-758C73101F16}"/>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2052" name="Rectangle 4">
            <a:extLst>
              <a:ext uri="{FF2B5EF4-FFF2-40B4-BE49-F238E27FC236}">
                <a16:creationId xmlns:a16="http://schemas.microsoft.com/office/drawing/2014/main" id="{18EB3F69-5637-4F6E-A835-BC936A9F4A5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7" name="Rectangle 5">
            <a:extLst>
              <a:ext uri="{FF2B5EF4-FFF2-40B4-BE49-F238E27FC236}">
                <a16:creationId xmlns:a16="http://schemas.microsoft.com/office/drawing/2014/main" id="{D836E88A-3F38-4219-8812-E2AC84FC02E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5958" name="Rectangle 6">
            <a:extLst>
              <a:ext uri="{FF2B5EF4-FFF2-40B4-BE49-F238E27FC236}">
                <a16:creationId xmlns:a16="http://schemas.microsoft.com/office/drawing/2014/main" id="{F381F6CD-9E05-4C61-93D1-D1BF65D197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kumimoji="1" sz="1200" b="0">
                <a:solidFill>
                  <a:schemeClr val="tx1"/>
                </a:solidFill>
                <a:latin typeface="Times New Roman" panose="02020603050405020304" pitchFamily="18" charset="0"/>
              </a:defRPr>
            </a:lvl1pPr>
          </a:lstStyle>
          <a:p>
            <a:pPr>
              <a:defRPr/>
            </a:pPr>
            <a:endParaRPr lang="en-US" altLang="zh-CN"/>
          </a:p>
        </p:txBody>
      </p:sp>
      <p:sp>
        <p:nvSpPr>
          <p:cNvPr id="125959" name="Rectangle 7">
            <a:extLst>
              <a:ext uri="{FF2B5EF4-FFF2-40B4-BE49-F238E27FC236}">
                <a16:creationId xmlns:a16="http://schemas.microsoft.com/office/drawing/2014/main" id="{728FA476-9DBE-4C56-A1F7-8BE04D236AE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b="0">
                <a:solidFill>
                  <a:schemeClr val="tx1"/>
                </a:solidFill>
                <a:latin typeface="Times New Roman" panose="02020603050405020304" pitchFamily="18" charset="0"/>
              </a:defRPr>
            </a:lvl1pPr>
          </a:lstStyle>
          <a:p>
            <a:pPr>
              <a:defRPr/>
            </a:pPr>
            <a:fld id="{41952DEF-4AF0-492C-B0D0-EBF6132F9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3A3FB17-C39E-4E96-82B4-3E67EF737114}"/>
              </a:ext>
            </a:extLst>
          </p:cNvPr>
          <p:cNvSpPr>
            <a:spLocks noGrp="1" noRot="1" noChangeAspect="1" noChangeArrowheads="1" noTextEdit="1"/>
          </p:cNvSpPr>
          <p:nvPr>
            <p:ph type="sldImg"/>
          </p:nvPr>
        </p:nvSpPr>
        <p:spPr>
          <a:ln/>
        </p:spPr>
      </p:sp>
      <p:sp>
        <p:nvSpPr>
          <p:cNvPr id="4099" name="备注占位符 2">
            <a:extLst>
              <a:ext uri="{FF2B5EF4-FFF2-40B4-BE49-F238E27FC236}">
                <a16:creationId xmlns:a16="http://schemas.microsoft.com/office/drawing/2014/main" id="{95D24BE8-C518-48EA-A715-330919CD11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zh-CN" altLang="en-US" dirty="0"/>
              <a:t>整章内容按照面向对象的三大特点来组织：</a:t>
            </a:r>
            <a:endParaRPr lang="en-US" altLang="zh-CN" dirty="0"/>
          </a:p>
          <a:p>
            <a:r>
              <a:rPr lang="zh-CN" altLang="en-US" dirty="0"/>
              <a:t>左：封装</a:t>
            </a:r>
            <a:endParaRPr lang="en-US" altLang="zh-CN" dirty="0"/>
          </a:p>
          <a:p>
            <a:r>
              <a:rPr lang="zh-CN" altLang="en-US" dirty="0"/>
              <a:t>中：继承</a:t>
            </a:r>
            <a:endParaRPr lang="en-US" altLang="zh-CN" dirty="0"/>
          </a:p>
          <a:p>
            <a:r>
              <a:rPr lang="zh-CN" altLang="en-US" dirty="0"/>
              <a:t>右：多态</a:t>
            </a:r>
          </a:p>
        </p:txBody>
      </p:sp>
      <p:sp>
        <p:nvSpPr>
          <p:cNvPr id="4100" name="灯片编号占位符 3">
            <a:extLst>
              <a:ext uri="{FF2B5EF4-FFF2-40B4-BE49-F238E27FC236}">
                <a16:creationId xmlns:a16="http://schemas.microsoft.com/office/drawing/2014/main" id="{B627DC52-45B1-4902-9C60-81E0E83639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83BE0AE-21E2-4241-8142-B414FF0D05AE}" type="slidenum">
              <a:rPr lang="en-US" altLang="zh-CN" sz="1200" b="0" smtClean="0">
                <a:solidFill>
                  <a:schemeClr val="tx1"/>
                </a:solidFill>
                <a:latin typeface="Times New Roman" panose="02020603050405020304" pitchFamily="18" charset="0"/>
              </a:rPr>
              <a:pPr/>
              <a:t>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C1C95E3-CBA6-4CA9-9899-95D0A1714B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247CB8C-EA26-4867-BFC0-361A3157749A}" type="slidenum">
              <a:rPr lang="en-US" altLang="zh-CN" sz="1200" b="0" smtClean="0">
                <a:solidFill>
                  <a:schemeClr val="tx1"/>
                </a:solidFill>
                <a:latin typeface="Times New Roman" panose="02020603050405020304" pitchFamily="18" charset="0"/>
              </a:rPr>
              <a:pPr/>
              <a:t>16</a:t>
            </a:fld>
            <a:endParaRPr lang="en-US" altLang="zh-CN" sz="1200" b="0">
              <a:solidFill>
                <a:schemeClr val="tx1"/>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3D023E00-B2E4-4288-BE52-16E44E38949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4828934-A9BB-4551-8B99-D1512AD7DF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0A3FBC6-2338-4C00-85AC-D7BC758230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A14E132-FAC0-4E88-A4C8-E608FDBAAFBB}" type="slidenum">
              <a:rPr lang="en-US" altLang="zh-CN" sz="1200" b="0" smtClean="0">
                <a:solidFill>
                  <a:schemeClr val="tx1"/>
                </a:solidFill>
                <a:latin typeface="Times New Roman" panose="02020603050405020304" pitchFamily="18" charset="0"/>
              </a:rPr>
              <a:pPr/>
              <a:t>17</a:t>
            </a:fld>
            <a:endParaRPr lang="en-US" altLang="zh-CN" sz="1200" b="0">
              <a:solidFill>
                <a:schemeClr val="tx1"/>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B7A666D4-68FF-483A-8819-A4954434961F}"/>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50BBDFE1-FF94-4429-84A9-F44949DFC8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A1C942F-10C1-4FD4-B02D-9D9E87059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AEFD896-20D0-4D64-B66C-5917C3FA793E}" type="slidenum">
              <a:rPr lang="en-US" altLang="zh-CN" sz="1200" b="0" smtClean="0">
                <a:solidFill>
                  <a:schemeClr val="tx1"/>
                </a:solidFill>
                <a:latin typeface="Times New Roman" panose="02020603050405020304" pitchFamily="18" charset="0"/>
              </a:rPr>
              <a:pPr/>
              <a:t>18</a:t>
            </a:fld>
            <a:endParaRPr lang="en-US" altLang="zh-CN" sz="1200" b="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6D1ED633-DBF1-4829-B8DE-C960A812493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A2B0641-F1CE-4805-B5DB-7D3318A90C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6F63D1E-964E-4D27-92D8-4DF708D4703A}"/>
              </a:ext>
            </a:extLst>
          </p:cNvPr>
          <p:cNvSpPr>
            <a:spLocks noGrp="1" noRot="1" noChangeAspect="1" noChangeArrowheads="1" noTextEdit="1"/>
          </p:cNvSpPr>
          <p:nvPr>
            <p:ph type="sldImg"/>
          </p:nvPr>
        </p:nvSpPr>
        <p:spPr>
          <a:ln/>
        </p:spPr>
      </p:sp>
      <p:sp>
        <p:nvSpPr>
          <p:cNvPr id="34819" name="备注占位符 2">
            <a:extLst>
              <a:ext uri="{FF2B5EF4-FFF2-40B4-BE49-F238E27FC236}">
                <a16:creationId xmlns:a16="http://schemas.microsoft.com/office/drawing/2014/main" id="{6868DACE-817B-47BF-99C8-C4D593E177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0" name="灯片编号占位符 3">
            <a:extLst>
              <a:ext uri="{FF2B5EF4-FFF2-40B4-BE49-F238E27FC236}">
                <a16:creationId xmlns:a16="http://schemas.microsoft.com/office/drawing/2014/main" id="{5D1283E9-D917-40A2-9A7C-84E9CDB4173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DC1A76B-1492-4C03-8312-5C469FD16565}" type="slidenum">
              <a:rPr lang="en-US" altLang="zh-CN" sz="1200" b="0" smtClean="0">
                <a:solidFill>
                  <a:schemeClr val="tx1"/>
                </a:solidFill>
                <a:latin typeface="Times New Roman" panose="02020603050405020304" pitchFamily="18" charset="0"/>
              </a:rPr>
              <a:pPr/>
              <a:t>19</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20</a:t>
            </a:fld>
            <a:endParaRPr lang="en-US" altLang="zh-CN"/>
          </a:p>
        </p:txBody>
      </p:sp>
    </p:spTree>
    <p:extLst>
      <p:ext uri="{BB962C8B-B14F-4D97-AF65-F5344CB8AC3E}">
        <p14:creationId xmlns:p14="http://schemas.microsoft.com/office/powerpoint/2010/main" val="302801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440349A1-6C0B-49E0-B81A-CFA84B31886B}"/>
              </a:ext>
            </a:extLst>
          </p:cNvPr>
          <p:cNvSpPr>
            <a:spLocks noGrp="1" noRot="1" noChangeAspect="1" noChangeArrowheads="1" noTextEdit="1"/>
          </p:cNvSpPr>
          <p:nvPr>
            <p:ph type="sldImg"/>
          </p:nvPr>
        </p:nvSpPr>
        <p:spPr>
          <a:ln/>
        </p:spPr>
      </p:sp>
      <p:sp>
        <p:nvSpPr>
          <p:cNvPr id="37891" name="备注占位符 2">
            <a:extLst>
              <a:ext uri="{FF2B5EF4-FFF2-40B4-BE49-F238E27FC236}">
                <a16:creationId xmlns:a16="http://schemas.microsoft.com/office/drawing/2014/main" id="{F9F03D0E-3ED2-4269-9F2B-49F5FA0D8A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a:extLst>
              <a:ext uri="{FF2B5EF4-FFF2-40B4-BE49-F238E27FC236}">
                <a16:creationId xmlns:a16="http://schemas.microsoft.com/office/drawing/2014/main" id="{DB1BBE1A-B1F8-4483-AD5B-785392926F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C217B29-2376-4488-BD99-CC13416779FF}" type="slidenum">
              <a:rPr lang="en-US" altLang="zh-CN" sz="1200" b="0" smtClean="0">
                <a:solidFill>
                  <a:schemeClr val="tx1"/>
                </a:solidFill>
                <a:latin typeface="Times New Roman" panose="02020603050405020304" pitchFamily="18" charset="0"/>
              </a:rPr>
              <a:pPr/>
              <a:t>21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A2AC3EE-3C03-41FC-A2F2-27359C0648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AEAE5E70-E9B4-4DDA-A91B-36DE52187C19}" type="slidenum">
              <a:rPr lang="en-US" altLang="zh-CN" sz="1200" b="0" smtClean="0">
                <a:solidFill>
                  <a:schemeClr val="tx1"/>
                </a:solidFill>
                <a:latin typeface="Times New Roman" panose="02020603050405020304" pitchFamily="18" charset="0"/>
              </a:rPr>
              <a:pPr/>
              <a:t>22</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DF18D1A7-7938-4572-878F-55C797A69F8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E3E4EA8-B160-4A01-9D2F-6E4CA51A78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pPr>
            <a:endParaRPr lang="zh-CN" altLang="zh-CN"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F55077C-551E-4D70-80F0-41FF4E76F1CB}"/>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69F2A509-366D-411B-A46A-4575051524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zh-CN" b="0"/>
              <a:t>NullPointerException</a:t>
            </a:r>
            <a:r>
              <a:rPr lang="zh-CN" altLang="en-US" b="0"/>
              <a:t>类似于</a:t>
            </a:r>
            <a:r>
              <a:rPr lang="en-US" altLang="zh-CN" b="0"/>
              <a:t>C++</a:t>
            </a:r>
            <a:r>
              <a:rPr lang="zh-CN" altLang="en-US" b="0"/>
              <a:t>的悬停指针</a:t>
            </a:r>
            <a:endParaRPr lang="en-US" altLang="zh-CN" b="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主动回收函数，</a:t>
            </a:r>
            <a:r>
              <a:rPr lang="en-US" altLang="zh-CN"/>
              <a:t>gc()</a:t>
            </a:r>
            <a:endParaRPr lang="zh-CN" altLang="en-US"/>
          </a:p>
        </p:txBody>
      </p:sp>
      <p:sp>
        <p:nvSpPr>
          <p:cNvPr id="41988" name="灯片编号占位符 3">
            <a:extLst>
              <a:ext uri="{FF2B5EF4-FFF2-40B4-BE49-F238E27FC236}">
                <a16:creationId xmlns:a16="http://schemas.microsoft.com/office/drawing/2014/main" id="{BFF0EF2F-69D6-4BDC-A650-D788E72628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4CC1D47F-234B-427F-97D2-88B45D2BEB64}" type="slidenum">
              <a:rPr lang="en-US" altLang="zh-CN" sz="1200" b="0" smtClean="0">
                <a:solidFill>
                  <a:schemeClr val="tx1"/>
                </a:solidFill>
                <a:latin typeface="Times New Roman" panose="02020603050405020304" pitchFamily="18" charset="0"/>
              </a:rPr>
              <a:pPr/>
              <a:t>23</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EC30DFCD-BB52-4508-AA19-D905E99C4BDB}"/>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5D6CC3D4-5191-484A-8386-469E1E101F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静态成员详解：</a:t>
            </a:r>
            <a:endParaRPr lang="en-US" altLang="zh-CN"/>
          </a:p>
          <a:p>
            <a:r>
              <a:rPr lang="en-US" altLang="zh-CN"/>
              <a:t>https://www.cnblogs.com/chanchan/archive/2017/10/22/7707554.html</a:t>
            </a:r>
          </a:p>
          <a:p>
            <a:endParaRPr lang="en-US" altLang="zh-CN"/>
          </a:p>
          <a:p>
            <a:r>
              <a:rPr lang="zh-CN" altLang="en-US"/>
              <a:t>例如：</a:t>
            </a:r>
            <a:r>
              <a:rPr lang="en-US" altLang="zh-CN"/>
              <a:t>System.out.println()</a:t>
            </a:r>
            <a:r>
              <a:rPr lang="zh-CN" altLang="en-US"/>
              <a:t>的调用过程：</a:t>
            </a:r>
            <a:endParaRPr lang="en-US" altLang="zh-CN"/>
          </a:p>
          <a:p>
            <a:r>
              <a:rPr lang="en-US" altLang="zh-CN"/>
              <a:t>https://blog.csdn.net/writebook2016/article/details/80695327</a:t>
            </a:r>
            <a:endParaRPr lang="zh-CN" altLang="en-US"/>
          </a:p>
        </p:txBody>
      </p:sp>
      <p:sp>
        <p:nvSpPr>
          <p:cNvPr id="45060" name="灯片编号占位符 3">
            <a:extLst>
              <a:ext uri="{FF2B5EF4-FFF2-40B4-BE49-F238E27FC236}">
                <a16:creationId xmlns:a16="http://schemas.microsoft.com/office/drawing/2014/main" id="{5F32F6AF-5CA7-4D2C-A0BC-A4072E604D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3DF4410-2F4D-4D8B-BFEF-01EE3BED601C}" type="slidenum">
              <a:rPr lang="en-US" altLang="zh-CN" sz="1200" b="0" smtClean="0">
                <a:solidFill>
                  <a:schemeClr val="tx1"/>
                </a:solidFill>
                <a:latin typeface="Times New Roman" panose="02020603050405020304" pitchFamily="18" charset="0"/>
              </a:rPr>
              <a:pPr/>
              <a:t>25</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1D32593-96A5-4BE3-B5CC-F480B49EE9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023304-75A4-4EFF-84B4-E3ED014C4489}" type="slidenum">
              <a:rPr lang="en-US" altLang="zh-CN" sz="1200" b="0" smtClean="0">
                <a:solidFill>
                  <a:schemeClr val="tx1"/>
                </a:solidFill>
                <a:latin typeface="Times New Roman" panose="02020603050405020304" pitchFamily="18" charset="0"/>
              </a:rPr>
              <a:pPr/>
              <a:t>28</a:t>
            </a:fld>
            <a:endParaRPr lang="en-US" altLang="zh-CN" sz="1200" b="0">
              <a:solidFill>
                <a:schemeClr val="tx1"/>
              </a:solidFill>
              <a:latin typeface="Times New Roman" panose="02020603050405020304" pitchFamily="18" charset="0"/>
            </a:endParaRPr>
          </a:p>
        </p:txBody>
      </p:sp>
      <p:sp>
        <p:nvSpPr>
          <p:cNvPr id="49155" name="Rectangle 2">
            <a:extLst>
              <a:ext uri="{FF2B5EF4-FFF2-40B4-BE49-F238E27FC236}">
                <a16:creationId xmlns:a16="http://schemas.microsoft.com/office/drawing/2014/main" id="{D8CC38E4-7063-4C11-A0B1-54CAA42ECBD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D6E5C51-979F-46D7-819A-A3B1B1566E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82C4385-1872-45A1-9EBD-8698BAEEE1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40D8F38-2467-45FD-9CE4-6E8A89C70834}" type="slidenum">
              <a:rPr lang="en-US" altLang="zh-CN" sz="1200" b="0" smtClean="0">
                <a:solidFill>
                  <a:schemeClr val="tx1"/>
                </a:solidFill>
                <a:latin typeface="Times New Roman" panose="02020603050405020304" pitchFamily="18" charset="0"/>
              </a:rPr>
              <a:pPr/>
              <a:t>2</a:t>
            </a:fld>
            <a:endParaRPr lang="en-US" altLang="zh-CN" sz="1200" b="0">
              <a:solidFill>
                <a:schemeClr val="tx1"/>
              </a:solidFill>
              <a:latin typeface="Times New Roman" panose="02020603050405020304" pitchFamily="18" charset="0"/>
            </a:endParaRPr>
          </a:p>
        </p:txBody>
      </p:sp>
      <p:sp>
        <p:nvSpPr>
          <p:cNvPr id="6147" name="Rectangle 2">
            <a:extLst>
              <a:ext uri="{FF2B5EF4-FFF2-40B4-BE49-F238E27FC236}">
                <a16:creationId xmlns:a16="http://schemas.microsoft.com/office/drawing/2014/main" id="{F0D37C76-5F61-4D2A-9946-47A05BFC1F4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9A8B2EC-AED8-4840-9D38-84BFAF8EA7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2A9275-770B-4E90-9E10-4499C53C8E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109F554-004E-41A9-9AAF-7BC7DEC6A4ED}" type="slidenum">
              <a:rPr lang="en-US" altLang="zh-CN" sz="1200" b="0" smtClean="0">
                <a:solidFill>
                  <a:schemeClr val="tx1"/>
                </a:solidFill>
                <a:latin typeface="Times New Roman" panose="02020603050405020304" pitchFamily="18" charset="0"/>
              </a:rPr>
              <a:pPr/>
              <a:t>29</a:t>
            </a:fld>
            <a:endParaRPr lang="en-US" altLang="zh-CN" sz="1200" b="0">
              <a:solidFill>
                <a:schemeClr val="tx1"/>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6EDBACB8-6C8B-4359-A718-DA8C20420FC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10C70E9-6F36-48BE-8251-A778210C05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zh-CN" altLang="en-US"/>
              <a:t>类方法属于整个类，或所有对象</a:t>
            </a:r>
            <a:endParaRPr lang="en-US" altLang="zh-CN"/>
          </a:p>
          <a:p>
            <a:pPr marL="171450" indent="-171450">
              <a:buFont typeface="Wingdings" panose="05000000000000000000" pitchFamily="2" charset="2"/>
              <a:buChar char="Ø"/>
            </a:pPr>
            <a:r>
              <a:rPr lang="zh-CN" altLang="en-US"/>
              <a:t>实例方法属于对象本身</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32</a:t>
            </a:fld>
            <a:endParaRPr lang="en-US" altLang="zh-CN"/>
          </a:p>
        </p:txBody>
      </p:sp>
    </p:spTree>
    <p:extLst>
      <p:ext uri="{BB962C8B-B14F-4D97-AF65-F5344CB8AC3E}">
        <p14:creationId xmlns:p14="http://schemas.microsoft.com/office/powerpoint/2010/main" val="3234104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35</a:t>
            </a:fld>
            <a:endParaRPr lang="en-US" altLang="zh-CN"/>
          </a:p>
        </p:txBody>
      </p:sp>
    </p:spTree>
    <p:extLst>
      <p:ext uri="{BB962C8B-B14F-4D97-AF65-F5344CB8AC3E}">
        <p14:creationId xmlns:p14="http://schemas.microsoft.com/office/powerpoint/2010/main" val="67550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DDC67A67-B909-43CA-BB66-88BA64B88A4D}"/>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84410F3B-1859-44F0-9A3A-568F1DEAC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 Java</a:t>
            </a:r>
            <a:r>
              <a:rPr lang="zh-CN" altLang="en-US" dirty="0"/>
              <a:t>中的全部</a:t>
            </a:r>
            <a:r>
              <a:rPr lang="en-US" altLang="zh-CN" dirty="0"/>
              <a:t>4</a:t>
            </a:r>
            <a:r>
              <a:rPr lang="zh-CN" altLang="en-US" dirty="0"/>
              <a:t>种引用类型：</a:t>
            </a:r>
          </a:p>
          <a:p>
            <a:r>
              <a:rPr lang="zh-CN" altLang="en-US" dirty="0"/>
              <a:t>类类型</a:t>
            </a:r>
            <a:r>
              <a:rPr lang="en-US" altLang="zh-CN" dirty="0"/>
              <a:t>(class types)</a:t>
            </a:r>
            <a:r>
              <a:rPr lang="zh-CN" altLang="en-US" dirty="0"/>
              <a:t>，接口类型</a:t>
            </a:r>
            <a:r>
              <a:rPr lang="en-US" altLang="zh-CN" dirty="0"/>
              <a:t>(interface types)</a:t>
            </a:r>
            <a:r>
              <a:rPr lang="zh-CN" altLang="en-US" dirty="0"/>
              <a:t>，数组类型</a:t>
            </a:r>
            <a:r>
              <a:rPr lang="en-US" altLang="zh-CN" dirty="0"/>
              <a:t>(array types)</a:t>
            </a:r>
            <a:r>
              <a:rPr lang="zh-CN" altLang="en-US" dirty="0"/>
              <a:t>，类型变量类型</a:t>
            </a:r>
            <a:r>
              <a:rPr lang="en-US" altLang="zh-CN" dirty="0"/>
              <a:t>(type variables)</a:t>
            </a:r>
          </a:p>
          <a:p>
            <a:endParaRPr lang="en-US" altLang="zh-CN" dirty="0"/>
          </a:p>
          <a:p>
            <a:r>
              <a:rPr lang="en-US" altLang="zh-CN" dirty="0"/>
              <a:t>2. Java</a:t>
            </a:r>
            <a:r>
              <a:rPr lang="zh-CN" altLang="en-US" dirty="0"/>
              <a:t>和</a:t>
            </a:r>
            <a:r>
              <a:rPr lang="en-US" altLang="zh-CN" dirty="0"/>
              <a:t>C++</a:t>
            </a:r>
            <a:r>
              <a:rPr lang="zh-CN" altLang="en-US" dirty="0"/>
              <a:t>中引用的区别：</a:t>
            </a:r>
          </a:p>
          <a:p>
            <a:r>
              <a:rPr lang="en-US" altLang="zh-CN" dirty="0"/>
              <a:t>java</a:t>
            </a:r>
            <a:r>
              <a:rPr lang="zh-CN" altLang="en-US" dirty="0"/>
              <a:t>引用在语法上更像</a:t>
            </a:r>
            <a:r>
              <a:rPr lang="en-US" altLang="zh-CN" dirty="0" err="1"/>
              <a:t>c++</a:t>
            </a:r>
            <a:r>
              <a:rPr lang="zh-CN" altLang="en-US" dirty="0"/>
              <a:t>的引用，而其实质上就是</a:t>
            </a:r>
            <a:r>
              <a:rPr lang="en-US" altLang="zh-CN" dirty="0"/>
              <a:t>c/</a:t>
            </a:r>
            <a:r>
              <a:rPr lang="en-US" altLang="zh-CN" dirty="0" err="1"/>
              <a:t>c++</a:t>
            </a:r>
            <a:r>
              <a:rPr lang="zh-CN" altLang="en-US" dirty="0"/>
              <a:t>的指针</a:t>
            </a:r>
          </a:p>
          <a:p>
            <a:r>
              <a:rPr lang="zh-CN" altLang="en-US" dirty="0"/>
              <a:t>（从功能上来讲：</a:t>
            </a:r>
            <a:r>
              <a:rPr lang="en-US" altLang="zh-CN" dirty="0"/>
              <a:t>C++</a:t>
            </a:r>
            <a:r>
              <a:rPr lang="zh-CN" altLang="en-US" dirty="0"/>
              <a:t>的引用</a:t>
            </a:r>
            <a:r>
              <a:rPr lang="en-US" altLang="zh-CN" dirty="0"/>
              <a:t>&lt;Java</a:t>
            </a:r>
            <a:r>
              <a:rPr lang="zh-CN" altLang="en-US" dirty="0"/>
              <a:t>的引用 </a:t>
            </a:r>
            <a:r>
              <a:rPr lang="en-US" altLang="zh-CN" dirty="0"/>
              <a:t>&lt; C++</a:t>
            </a:r>
            <a:r>
              <a:rPr lang="zh-CN" altLang="en-US" dirty="0"/>
              <a:t>的指针；从安全性来讲则相反）</a:t>
            </a:r>
          </a:p>
        </p:txBody>
      </p:sp>
      <p:sp>
        <p:nvSpPr>
          <p:cNvPr id="60420" name="灯片编号占位符 3">
            <a:extLst>
              <a:ext uri="{FF2B5EF4-FFF2-40B4-BE49-F238E27FC236}">
                <a16:creationId xmlns:a16="http://schemas.microsoft.com/office/drawing/2014/main" id="{105E98D1-CFDF-4397-B017-D19B4B3FAA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C904072-1947-4AE3-924D-3F62A97EB740}" type="slidenum">
              <a:rPr lang="en-US" altLang="zh-CN" sz="1200" b="0" smtClean="0">
                <a:solidFill>
                  <a:schemeClr val="tx1"/>
                </a:solidFill>
                <a:latin typeface="Times New Roman" panose="02020603050405020304" pitchFamily="18" charset="0"/>
              </a:rPr>
              <a:pPr/>
              <a:t>38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E513107C-5C42-4952-B6A5-88B04ED92B8F}"/>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A5A7259B-BD7E-4D8E-AA22-FBA957BBE6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思考：为什么返回值不能用于重载方法？</a:t>
            </a:r>
          </a:p>
        </p:txBody>
      </p:sp>
      <p:sp>
        <p:nvSpPr>
          <p:cNvPr id="64516" name="灯片编号占位符 3">
            <a:extLst>
              <a:ext uri="{FF2B5EF4-FFF2-40B4-BE49-F238E27FC236}">
                <a16:creationId xmlns:a16="http://schemas.microsoft.com/office/drawing/2014/main" id="{C69CD601-F28C-40E9-A224-9B7A7E685D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6C06D27-C053-4EE6-9647-CF445B679F99}" type="slidenum">
              <a:rPr lang="en-US" altLang="zh-CN" sz="1200" b="0" smtClean="0">
                <a:solidFill>
                  <a:schemeClr val="tx1"/>
                </a:solidFill>
                <a:latin typeface="Times New Roman" panose="02020603050405020304" pitchFamily="18" charset="0"/>
              </a:rPr>
              <a:pPr/>
              <a:t>41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6318E1E-6D10-414A-BA99-387B598348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B1B854D-3956-43BD-BE23-20EFE9BF24AA}" type="slidenum">
              <a:rPr lang="en-US" altLang="zh-CN" sz="1200" b="0" smtClean="0">
                <a:solidFill>
                  <a:schemeClr val="tx1"/>
                </a:solidFill>
                <a:latin typeface="Times New Roman" panose="02020603050405020304" pitchFamily="18" charset="0"/>
              </a:rPr>
              <a:pPr/>
              <a:t>42</a:t>
            </a:fld>
            <a:endParaRPr lang="en-US" altLang="zh-CN" sz="1200" b="0">
              <a:solidFill>
                <a:schemeClr val="tx1"/>
              </a:solidFill>
              <a:latin typeface="Times New Roman" panose="02020603050405020304" pitchFamily="18" charset="0"/>
            </a:endParaRPr>
          </a:p>
        </p:txBody>
      </p:sp>
      <p:sp>
        <p:nvSpPr>
          <p:cNvPr id="66563" name="Rectangle 2">
            <a:extLst>
              <a:ext uri="{FF2B5EF4-FFF2-40B4-BE49-F238E27FC236}">
                <a16:creationId xmlns:a16="http://schemas.microsoft.com/office/drawing/2014/main" id="{930769E0-7AC9-4E96-B63C-B1D01649DFE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5757051-3384-4C6B-8F0A-BB2AE9AA84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https://www.cnblogs.com/iamzhoug37/p/4372934.html</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44</a:t>
            </a:fld>
            <a:endParaRPr lang="en-US" altLang="zh-CN"/>
          </a:p>
        </p:txBody>
      </p:sp>
    </p:spTree>
    <p:extLst>
      <p:ext uri="{BB962C8B-B14F-4D97-AF65-F5344CB8AC3E}">
        <p14:creationId xmlns:p14="http://schemas.microsoft.com/office/powerpoint/2010/main" val="2559995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D78ED47-CDAB-4083-9BFB-F5A6C08FF9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03DA124-669F-4753-B297-4F6E3C0D216B}" type="slidenum">
              <a:rPr lang="en-US" altLang="zh-CN" sz="1200" b="0" smtClean="0">
                <a:solidFill>
                  <a:schemeClr val="tx1"/>
                </a:solidFill>
                <a:latin typeface="Times New Roman" panose="02020603050405020304" pitchFamily="18" charset="0"/>
              </a:rPr>
              <a:pPr/>
              <a:t>50</a:t>
            </a:fld>
            <a:endParaRPr lang="en-US" altLang="zh-CN" sz="1200" b="0">
              <a:solidFill>
                <a:schemeClr val="tx1"/>
              </a:solidFill>
              <a:latin typeface="Times New Roman" panose="02020603050405020304" pitchFamily="18" charset="0"/>
            </a:endParaRPr>
          </a:p>
        </p:txBody>
      </p:sp>
      <p:sp>
        <p:nvSpPr>
          <p:cNvPr id="71683" name="Rectangle 2">
            <a:extLst>
              <a:ext uri="{FF2B5EF4-FFF2-40B4-BE49-F238E27FC236}">
                <a16:creationId xmlns:a16="http://schemas.microsoft.com/office/drawing/2014/main" id="{B2BF50B0-A36A-4A45-81C4-2B28C5350E6A}"/>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125388C-067F-43B0-8397-DB01137D8B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package</a:t>
            </a:r>
            <a:r>
              <a:rPr lang="zh-CN" altLang="en-US"/>
              <a:t>即</a:t>
            </a:r>
            <a:r>
              <a:rPr lang="en-US" altLang="zh-CN"/>
              <a:t>Java</a:t>
            </a:r>
            <a:r>
              <a:rPr lang="zh-CN" altLang="en-US"/>
              <a:t>中的命名空间（类似于</a:t>
            </a:r>
            <a:r>
              <a:rPr lang="en-US" altLang="zh-CN"/>
              <a:t>C++</a:t>
            </a:r>
            <a:r>
              <a:rPr lang="zh-CN" altLang="en-US"/>
              <a:t>中的</a:t>
            </a:r>
            <a:r>
              <a:rPr lang="en-US" altLang="zh-CN"/>
              <a:t>namespace</a:t>
            </a:r>
            <a:r>
              <a:rPr lang="zh-CN" altLang="en-US"/>
              <a:t>）用</a:t>
            </a:r>
            <a:r>
              <a:rPr lang="en-US" altLang="zh-CN"/>
              <a:t>import</a:t>
            </a:r>
            <a:r>
              <a:rPr lang="zh-CN" altLang="en-US"/>
              <a:t>导入</a:t>
            </a:r>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BB091FE-BDEE-4C5F-BB4C-B488C307EB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AA7FFAD9-B865-43E3-B66E-AF9BC1522D54}" type="slidenum">
              <a:rPr lang="en-US" altLang="zh-CN" sz="1200" b="0" smtClean="0">
                <a:solidFill>
                  <a:schemeClr val="tx1"/>
                </a:solidFill>
                <a:latin typeface="Times New Roman" panose="02020603050405020304" pitchFamily="18" charset="0"/>
              </a:rPr>
              <a:pPr/>
              <a:t>52</a:t>
            </a:fld>
            <a:endParaRPr lang="en-US" altLang="zh-CN" sz="1200" b="0">
              <a:solidFill>
                <a:schemeClr val="tx1"/>
              </a:solidFill>
              <a:latin typeface="Times New Roman" panose="02020603050405020304" pitchFamily="18" charset="0"/>
            </a:endParaRPr>
          </a:p>
        </p:txBody>
      </p:sp>
      <p:sp>
        <p:nvSpPr>
          <p:cNvPr id="74755" name="Rectangle 2">
            <a:extLst>
              <a:ext uri="{FF2B5EF4-FFF2-40B4-BE49-F238E27FC236}">
                <a16:creationId xmlns:a16="http://schemas.microsoft.com/office/drawing/2014/main" id="{F414DE11-0140-4BB1-9E2B-340A9ED258B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3F9A8A76-3AF6-4313-943D-5F5EA1313E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C7EAAF2-A751-44C5-B78D-1D1D6C1250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53F7538-3648-4F60-940E-CBFA4962964D}" type="slidenum">
              <a:rPr lang="en-US" altLang="zh-CN" sz="1200" b="0" smtClean="0">
                <a:solidFill>
                  <a:schemeClr val="tx1"/>
                </a:solidFill>
                <a:latin typeface="Times New Roman" panose="02020603050405020304" pitchFamily="18" charset="0"/>
              </a:rPr>
              <a:pPr/>
              <a:t>55</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97A5F032-C9FE-401F-B104-7B440728780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2B77EB7-EA9B-479F-9875-4846A3A864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可见，</a:t>
            </a:r>
            <a:r>
              <a:rPr lang="en-US" altLang="zh-CN"/>
              <a:t>import</a:t>
            </a:r>
            <a:r>
              <a:rPr lang="zh-CN" altLang="en-US"/>
              <a:t>中每个 </a:t>
            </a:r>
            <a:r>
              <a:rPr lang="en-US" altLang="zh-CN"/>
              <a:t>. </a:t>
            </a:r>
            <a:r>
              <a:rPr lang="zh-CN" altLang="en-US"/>
              <a:t>的后面有</a:t>
            </a:r>
            <a:r>
              <a:rPr lang="en-US" altLang="zh-CN"/>
              <a:t>3</a:t>
            </a:r>
            <a:r>
              <a:rPr lang="zh-CN" altLang="en-US"/>
              <a:t>中意义：包、类、静态成员</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E62D3B9-7832-44BA-9308-641F07F77A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4AA8C70-CCAB-4900-B927-1F76DBF2143B}" type="slidenum">
              <a:rPr lang="en-US" altLang="zh-CN" sz="1200" b="0" smtClean="0">
                <a:solidFill>
                  <a:schemeClr val="tx1"/>
                </a:solidFill>
                <a:latin typeface="Times New Roman" panose="02020603050405020304" pitchFamily="18" charset="0"/>
              </a:rPr>
              <a:pPr/>
              <a:t>3</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0D10CA91-F835-4107-B0B5-1D96592E5FF3}"/>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A05C456E-4436-4054-8EC0-597FDB2422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84445E8-378E-4860-9CF6-9DD03BA10A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683A20A-2271-4471-9B83-4F1CF245DD7B}" type="slidenum">
              <a:rPr lang="en-US" altLang="zh-CN" sz="1200" b="0" smtClean="0">
                <a:solidFill>
                  <a:schemeClr val="tx1"/>
                </a:solidFill>
                <a:latin typeface="Times New Roman" panose="02020603050405020304" pitchFamily="18" charset="0"/>
              </a:rPr>
              <a:pPr/>
              <a:t>56</a:t>
            </a:fld>
            <a:endParaRPr lang="en-US" altLang="zh-CN" sz="1200" b="0">
              <a:solidFill>
                <a:schemeClr val="tx1"/>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A31FDAD2-C8A1-4166-921D-80CA88CFA15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0498419-7020-422A-8D13-9EBFA70DD6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A184B39-6A67-4A3B-A2E0-748B47E2DB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B7219F29-A97C-40EA-9C7C-0D99090AA2F0}" type="slidenum">
              <a:rPr lang="en-US" altLang="zh-CN" sz="1200" b="0" smtClean="0">
                <a:solidFill>
                  <a:schemeClr val="tx1"/>
                </a:solidFill>
                <a:latin typeface="Times New Roman" panose="02020603050405020304" pitchFamily="18" charset="0"/>
              </a:rPr>
              <a:pPr/>
              <a:t>58</a:t>
            </a:fld>
            <a:endParaRPr lang="en-US" altLang="zh-CN" sz="1200" b="0">
              <a:solidFill>
                <a:schemeClr val="tx1"/>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337F50A4-0B52-4186-98DE-D5DD40A3D350}"/>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F2500F7-0B38-4E70-A77D-5E6FB3CC30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AD95C61-3B5E-48EC-82A9-A1402EED8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52F0500-F0AF-4F60-BC0B-75E80E35CC33}" type="slidenum">
              <a:rPr lang="en-US" altLang="zh-CN" sz="1200" b="0" smtClean="0">
                <a:solidFill>
                  <a:schemeClr val="tx1"/>
                </a:solidFill>
                <a:latin typeface="Times New Roman" panose="02020603050405020304" pitchFamily="18" charset="0"/>
              </a:rPr>
              <a:pPr/>
              <a:t>60</a:t>
            </a:fld>
            <a:endParaRPr lang="en-US" altLang="zh-CN" sz="1200" b="0">
              <a:solidFill>
                <a:schemeClr val="tx1"/>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8F9338F5-F584-4050-A582-312C2D1732D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5607675-9B4E-4FAB-AE3D-B663A6F740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A3BF5E11-1A54-4E95-9FE3-4CA57F13B9CF}"/>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9C322C59-90DE-4AD9-8375-36AE339E6A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注：板书几个类举例</a:t>
            </a:r>
            <a:endParaRPr lang="en-US" altLang="zh-CN"/>
          </a:p>
          <a:p>
            <a:r>
              <a:rPr lang="en-US" altLang="zh-CN"/>
              <a:t>1. Java</a:t>
            </a:r>
            <a:r>
              <a:rPr lang="zh-CN" altLang="en-US"/>
              <a:t>中没有友元（即</a:t>
            </a:r>
            <a:r>
              <a:rPr lang="en-US" altLang="zh-CN"/>
              <a:t>friendly</a:t>
            </a:r>
            <a:r>
              <a:rPr lang="zh-CN" altLang="en-US"/>
              <a:t>不是友元的意思）</a:t>
            </a:r>
            <a:endParaRPr lang="en-US" altLang="zh-CN"/>
          </a:p>
          <a:p>
            <a:r>
              <a:rPr lang="en-US" altLang="zh-CN"/>
              <a:t>2. friendly</a:t>
            </a:r>
            <a:r>
              <a:rPr lang="zh-CN" altLang="en-US"/>
              <a:t>的访问权限可以理解为“包作用域”</a:t>
            </a:r>
            <a:endParaRPr lang="en-US" altLang="zh-CN"/>
          </a:p>
          <a:p>
            <a:r>
              <a:rPr lang="en-US" altLang="zh-CN"/>
              <a:t>3. friendly</a:t>
            </a:r>
            <a:r>
              <a:rPr lang="zh-CN" altLang="en-US"/>
              <a:t>是默认的</a:t>
            </a:r>
          </a:p>
        </p:txBody>
      </p:sp>
      <p:sp>
        <p:nvSpPr>
          <p:cNvPr id="92164" name="灯片编号占位符 3">
            <a:extLst>
              <a:ext uri="{FF2B5EF4-FFF2-40B4-BE49-F238E27FC236}">
                <a16:creationId xmlns:a16="http://schemas.microsoft.com/office/drawing/2014/main" id="{C6374253-C451-49E8-8A1A-979227B601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89DD74C-DF42-4CF5-85B2-F853BC3041D4}" type="slidenum">
              <a:rPr lang="en-US" altLang="zh-CN" sz="1200" b="0" smtClean="0">
                <a:solidFill>
                  <a:schemeClr val="tx1"/>
                </a:solidFill>
                <a:latin typeface="Times New Roman" panose="02020603050405020304" pitchFamily="18" charset="0"/>
              </a:rPr>
              <a:pPr/>
              <a:t>64</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5351855-6263-4B5E-9856-0344E3131C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608AF9-FEB4-47E7-9054-65D3A70F8593}" type="slidenum">
              <a:rPr lang="en-US" altLang="zh-CN" sz="1200" b="0" smtClean="0">
                <a:solidFill>
                  <a:schemeClr val="tx1"/>
                </a:solidFill>
                <a:latin typeface="Times New Roman" panose="02020603050405020304" pitchFamily="18" charset="0"/>
              </a:rPr>
              <a:pPr/>
              <a:t>69</a:t>
            </a:fld>
            <a:endParaRPr lang="en-US" altLang="zh-CN" sz="1200" b="0">
              <a:solidFill>
                <a:schemeClr val="tx1"/>
              </a:solidFill>
              <a:latin typeface="Times New Roman" panose="02020603050405020304" pitchFamily="18" charset="0"/>
            </a:endParaRPr>
          </a:p>
        </p:txBody>
      </p:sp>
      <p:sp>
        <p:nvSpPr>
          <p:cNvPr id="98307" name="Rectangle 2">
            <a:extLst>
              <a:ext uri="{FF2B5EF4-FFF2-40B4-BE49-F238E27FC236}">
                <a16:creationId xmlns:a16="http://schemas.microsoft.com/office/drawing/2014/main" id="{0388DAE9-7AE2-4884-BE29-A62C7A399C1E}"/>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C171F25-6F62-43DA-BC1B-B9C6ADE184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BED005F-1284-49D6-9E2A-E9F2A3FFBC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E091E05-0947-44FB-B7E5-67507C1FC0AE}" type="slidenum">
              <a:rPr lang="en-US" altLang="zh-CN" sz="1200" b="0" smtClean="0">
                <a:solidFill>
                  <a:schemeClr val="tx1"/>
                </a:solidFill>
                <a:latin typeface="Times New Roman" panose="02020603050405020304" pitchFamily="18" charset="0"/>
              </a:rPr>
              <a:pPr/>
              <a:t>70</a:t>
            </a:fld>
            <a:endParaRPr lang="en-US" altLang="zh-CN" sz="1200" b="0">
              <a:solidFill>
                <a:schemeClr val="tx1"/>
              </a:solidFill>
              <a:latin typeface="Times New Roman" panose="02020603050405020304" pitchFamily="18" charset="0"/>
            </a:endParaRPr>
          </a:p>
        </p:txBody>
      </p:sp>
      <p:sp>
        <p:nvSpPr>
          <p:cNvPr id="100355" name="Rectangle 2">
            <a:extLst>
              <a:ext uri="{FF2B5EF4-FFF2-40B4-BE49-F238E27FC236}">
                <a16:creationId xmlns:a16="http://schemas.microsoft.com/office/drawing/2014/main" id="{36AD5AC9-FA86-46F9-8E19-D83DC37D44B5}"/>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04C38F6A-2253-4EBB-8506-B1A51AF0E7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00FACAF-E2BE-47E6-83BD-22AA7DF5FF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D67E2B5-5611-4078-9970-2E2FF4838E0A}" type="slidenum">
              <a:rPr lang="en-US" altLang="zh-CN" sz="1200" b="0" smtClean="0">
                <a:solidFill>
                  <a:schemeClr val="tx1"/>
                </a:solidFill>
                <a:latin typeface="Times New Roman" panose="02020603050405020304" pitchFamily="18" charset="0"/>
              </a:rPr>
              <a:pPr/>
              <a:t>72</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92680450-C276-462E-8D7D-DC4B3B85BFF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016463C-8C3D-4A2E-AB52-2D032341A6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注：</a:t>
            </a:r>
            <a:r>
              <a:rPr lang="en-US" altLang="zh-CN"/>
              <a:t>Java</a:t>
            </a:r>
            <a:r>
              <a:rPr lang="zh-CN" altLang="en-US"/>
              <a:t>中</a:t>
            </a:r>
            <a:r>
              <a:rPr lang="en-US" altLang="zh-CN"/>
              <a:t>extends</a:t>
            </a:r>
            <a:r>
              <a:rPr lang="zh-CN" altLang="en-US"/>
              <a:t>和父类名之间不可以加</a:t>
            </a:r>
            <a:r>
              <a:rPr lang="en-US" altLang="zh-CN"/>
              <a:t>public</a:t>
            </a:r>
            <a:r>
              <a:rPr lang="zh-CN" altLang="en-US"/>
              <a:t>、</a:t>
            </a:r>
            <a:r>
              <a:rPr lang="en-US" altLang="zh-CN"/>
              <a:t>protected</a:t>
            </a:r>
            <a:r>
              <a:rPr lang="zh-CN" altLang="en-US"/>
              <a:t>、</a:t>
            </a:r>
            <a:r>
              <a:rPr lang="en-US" altLang="zh-CN"/>
              <a:t>friendly or private</a:t>
            </a:r>
          </a:p>
          <a:p>
            <a:pPr eaLnBrk="1" hangingPunct="1"/>
            <a:r>
              <a:rPr lang="zh-CN" altLang="en-US"/>
              <a:t>（即没有类似</a:t>
            </a:r>
            <a:r>
              <a:rPr lang="en-US" altLang="zh-CN"/>
              <a:t>C++</a:t>
            </a:r>
            <a:r>
              <a:rPr lang="zh-CN" altLang="en-US"/>
              <a:t>中的继承方式，参考：</a:t>
            </a:r>
            <a:r>
              <a:rPr lang="en-US" altLang="zh-CN"/>
              <a:t>https://zhidao.baidu.com/question/561130350.html</a:t>
            </a:r>
            <a:r>
              <a:rPr lang="zh-CN" altLang="en-US"/>
              <a:t>）</a:t>
            </a:r>
            <a:endParaRPr lang="en-US" altLang="zh-CN"/>
          </a:p>
          <a:p>
            <a:pPr eaLnBrk="1" hangingPunct="1"/>
            <a:r>
              <a:rPr lang="zh-CN" altLang="en-US"/>
              <a:t>因此：</a:t>
            </a:r>
            <a:endParaRPr lang="zh-CN" altLang="zh-CN"/>
          </a:p>
          <a:p>
            <a:pPr eaLnBrk="1" hangingPunct="1"/>
            <a:r>
              <a:rPr lang="en-US" altLang="zh-CN" b="1"/>
              <a:t>1. </a:t>
            </a:r>
            <a:r>
              <a:rPr lang="zh-CN" altLang="en-US" b="1"/>
              <a:t>子类一模一样的继承父类中所有的访问控制（除了</a:t>
            </a:r>
            <a:r>
              <a:rPr lang="en-US" altLang="zh-CN" b="1"/>
              <a:t>private</a:t>
            </a:r>
            <a:r>
              <a:rPr lang="zh-CN" altLang="en-US" b="1"/>
              <a:t>）</a:t>
            </a:r>
            <a:endParaRPr lang="en-US" altLang="zh-CN" b="1"/>
          </a:p>
          <a:p>
            <a:pPr eaLnBrk="1" hangingPunct="1"/>
            <a:r>
              <a:rPr lang="en-US" altLang="zh-CN" b="1"/>
              <a:t>2. </a:t>
            </a:r>
            <a:r>
              <a:rPr lang="zh-CN" altLang="en-US" b="1"/>
              <a:t>如果子类覆盖方法</a:t>
            </a:r>
            <a:r>
              <a:rPr lang="en-US" altLang="zh-CN" b="1"/>
              <a:t>——</a:t>
            </a:r>
            <a:r>
              <a:rPr lang="zh-CN" altLang="en-US" b="1"/>
              <a:t>要修改方法的访问权限，子类方法的访问权限必须比父类大</a:t>
            </a:r>
            <a:endParaRPr lang="en-US" altLang="zh-CN" b="1"/>
          </a:p>
          <a:p>
            <a:pPr eaLnBrk="1" hangingPunct="1"/>
            <a:r>
              <a:rPr lang="en-US" altLang="zh-CN" b="1"/>
              <a:t>3. </a:t>
            </a:r>
            <a:r>
              <a:rPr lang="zh-CN" altLang="en-US" b="1"/>
              <a:t>子类中若有与父类同名的成员变量，则它们是两个独立的变量</a:t>
            </a: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注：图中的方法（位于代码区）和变量（位于堆区）在内存中是分开存放的</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76</a:t>
            </a:fld>
            <a:endParaRPr lang="en-US" altLang="zh-CN"/>
          </a:p>
        </p:txBody>
      </p:sp>
    </p:spTree>
    <p:extLst>
      <p:ext uri="{BB962C8B-B14F-4D97-AF65-F5344CB8AC3E}">
        <p14:creationId xmlns:p14="http://schemas.microsoft.com/office/powerpoint/2010/main" val="2936987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5C714D0-A8CF-4E4C-BB5D-511DECA397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10F20F3-E03D-43A4-80F4-3D04B86DEF1B}" type="slidenum">
              <a:rPr lang="en-US" altLang="zh-CN" sz="1200" b="0" smtClean="0">
                <a:solidFill>
                  <a:schemeClr val="tx1"/>
                </a:solidFill>
                <a:latin typeface="Times New Roman" panose="02020603050405020304" pitchFamily="18" charset="0"/>
              </a:rPr>
              <a:pPr/>
              <a:t>79</a:t>
            </a:fld>
            <a:endParaRPr lang="en-US" altLang="zh-CN" sz="1200" b="0">
              <a:solidFill>
                <a:schemeClr val="tx1"/>
              </a:solidFill>
              <a:latin typeface="Times New Roman" panose="02020603050405020304" pitchFamily="18" charset="0"/>
            </a:endParaRPr>
          </a:p>
        </p:txBody>
      </p:sp>
      <p:sp>
        <p:nvSpPr>
          <p:cNvPr id="110595" name="Rectangle 2">
            <a:extLst>
              <a:ext uri="{FF2B5EF4-FFF2-40B4-BE49-F238E27FC236}">
                <a16:creationId xmlns:a16="http://schemas.microsoft.com/office/drawing/2014/main" id="{46B161E7-04D5-4045-B3CD-1693E8D3A34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83F456BE-ED7B-4F8E-9046-888CB1FD43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9F56E026-FEB6-4F5E-A798-9C5F4ADAC1B6}"/>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4F5F86DE-3BB3-47A0-BA68-3002E9EA07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 overload</a:t>
            </a:r>
            <a:r>
              <a:rPr lang="zh-CN" altLang="en-US"/>
              <a:t>是重载；</a:t>
            </a:r>
            <a:endParaRPr lang="en-US" altLang="zh-CN"/>
          </a:p>
          <a:p>
            <a:r>
              <a:rPr lang="en-US" altLang="zh-CN"/>
              <a:t>2. override</a:t>
            </a:r>
            <a:r>
              <a:rPr lang="zh-CN" altLang="en-US"/>
              <a:t>其实叫做“覆盖”更合适。</a:t>
            </a:r>
            <a:endParaRPr lang="en-US" altLang="zh-CN"/>
          </a:p>
          <a:p>
            <a:r>
              <a:rPr lang="en-US" altLang="zh-CN"/>
              <a:t>3. Java</a:t>
            </a:r>
            <a:r>
              <a:rPr lang="zh-CN" altLang="en-US"/>
              <a:t>中所有的成员方法都默认是虚函数，因此没有</a:t>
            </a:r>
            <a:r>
              <a:rPr lang="en-US" altLang="zh-CN"/>
              <a:t>C++</a:t>
            </a:r>
            <a:r>
              <a:rPr lang="zh-CN" altLang="en-US"/>
              <a:t>中的</a:t>
            </a:r>
            <a:r>
              <a:rPr lang="en-US" altLang="zh-CN"/>
              <a:t>overwrite</a:t>
            </a:r>
            <a:r>
              <a:rPr lang="zh-CN" altLang="en-US"/>
              <a:t>（重写，或叫方法的隐藏）</a:t>
            </a:r>
          </a:p>
        </p:txBody>
      </p:sp>
      <p:sp>
        <p:nvSpPr>
          <p:cNvPr id="112644" name="灯片编号占位符 3">
            <a:extLst>
              <a:ext uri="{FF2B5EF4-FFF2-40B4-BE49-F238E27FC236}">
                <a16:creationId xmlns:a16="http://schemas.microsoft.com/office/drawing/2014/main" id="{CEC79A78-385A-4610-A9C3-7D4CD8DAFD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BDB88A9-6552-40A6-B15B-1B787196302A}" type="slidenum">
              <a:rPr lang="en-US" altLang="zh-CN" sz="1200" b="0" smtClean="0">
                <a:solidFill>
                  <a:schemeClr val="tx1"/>
                </a:solidFill>
                <a:latin typeface="Times New Roman" panose="02020603050405020304" pitchFamily="18" charset="0"/>
              </a:rPr>
              <a:pPr/>
              <a:t>80</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3CA1A53-8D2D-482C-A583-6858283335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470D30C-6989-40AA-A531-D41779A77640}" type="slidenum">
              <a:rPr lang="en-US" altLang="zh-CN" sz="1200" b="0" smtClean="0">
                <a:solidFill>
                  <a:schemeClr val="tx1"/>
                </a:solidFill>
                <a:latin typeface="Times New Roman" panose="02020603050405020304" pitchFamily="18" charset="0"/>
              </a:rPr>
              <a:pPr/>
              <a:t>5</a:t>
            </a:fld>
            <a:endParaRPr lang="en-US" altLang="zh-CN" sz="1200" b="0">
              <a:solidFill>
                <a:schemeClr val="tx1"/>
              </a:solidFill>
              <a:latin typeface="Times New Roman" panose="02020603050405020304" pitchFamily="18" charset="0"/>
            </a:endParaRPr>
          </a:p>
        </p:txBody>
      </p:sp>
      <p:sp>
        <p:nvSpPr>
          <p:cNvPr id="11267" name="Rectangle 2">
            <a:extLst>
              <a:ext uri="{FF2B5EF4-FFF2-40B4-BE49-F238E27FC236}">
                <a16:creationId xmlns:a16="http://schemas.microsoft.com/office/drawing/2014/main" id="{DBEBC552-4748-4CCE-9CC9-0BC26FA4011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3FBB7D2-2856-4608-AD2C-E5E59A0783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8330DDE-2E38-48E8-9473-8F65711379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9B221AB-6ADC-4C29-A50B-890F60CA7B55}" type="slidenum">
              <a:rPr lang="en-US" altLang="zh-CN" sz="1200" b="0" smtClean="0">
                <a:solidFill>
                  <a:schemeClr val="tx1"/>
                </a:solidFill>
                <a:latin typeface="Times New Roman" panose="02020603050405020304" pitchFamily="18" charset="0"/>
              </a:rPr>
              <a:pPr/>
              <a:t>81</a:t>
            </a:fld>
            <a:endParaRPr lang="en-US" altLang="zh-CN" sz="1200" b="0">
              <a:solidFill>
                <a:schemeClr val="tx1"/>
              </a:solidFill>
              <a:latin typeface="Times New Roman" panose="02020603050405020304" pitchFamily="18" charset="0"/>
            </a:endParaRPr>
          </a:p>
        </p:txBody>
      </p:sp>
      <p:sp>
        <p:nvSpPr>
          <p:cNvPr id="114691" name="Rectangle 2">
            <a:extLst>
              <a:ext uri="{FF2B5EF4-FFF2-40B4-BE49-F238E27FC236}">
                <a16:creationId xmlns:a16="http://schemas.microsoft.com/office/drawing/2014/main" id="{4E857621-67CB-461E-9698-96F0DB24B199}"/>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FFDB103B-73C1-4BB1-AD75-BBDAF20E9F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C4ECDB63-5038-400A-AB86-BC818B139D38}"/>
              </a:ext>
            </a:extLst>
          </p:cNvPr>
          <p:cNvSpPr>
            <a:spLocks noGrp="1" noRot="1" noChangeAspect="1" noChangeArrowheads="1" noTextEdit="1"/>
          </p:cNvSpPr>
          <p:nvPr>
            <p:ph type="sldImg"/>
          </p:nvPr>
        </p:nvSpPr>
        <p:spPr>
          <a:ln/>
        </p:spPr>
      </p:sp>
      <p:sp>
        <p:nvSpPr>
          <p:cNvPr id="116739" name="备注占位符 2">
            <a:extLst>
              <a:ext uri="{FF2B5EF4-FFF2-40B4-BE49-F238E27FC236}">
                <a16:creationId xmlns:a16="http://schemas.microsoft.com/office/drawing/2014/main" id="{21066C43-2B1D-44EA-BD8A-83A3C8AF22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40" name="灯片编号占位符 3">
            <a:extLst>
              <a:ext uri="{FF2B5EF4-FFF2-40B4-BE49-F238E27FC236}">
                <a16:creationId xmlns:a16="http://schemas.microsoft.com/office/drawing/2014/main" id="{9E78593D-DCDC-46BF-84E3-FE7286C7BB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6343D5D-3255-4AFF-883E-ACDCA80F7272}" type="slidenum">
              <a:rPr lang="en-US" altLang="zh-CN" sz="1200" b="0" smtClean="0">
                <a:solidFill>
                  <a:schemeClr val="tx1"/>
                </a:solidFill>
                <a:latin typeface="Times New Roman" panose="02020603050405020304" pitchFamily="18" charset="0"/>
              </a:rPr>
              <a:pPr/>
              <a:t>82</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9C4A73-1D86-4A32-8BE7-2AA0800146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A883AC6-F7F0-4ECD-96BF-6DE0BA22C6D2}" type="slidenum">
              <a:rPr lang="en-US" altLang="zh-CN" sz="1200" b="0" smtClean="0">
                <a:solidFill>
                  <a:schemeClr val="tx1"/>
                </a:solidFill>
                <a:latin typeface="Times New Roman" panose="02020603050405020304" pitchFamily="18" charset="0"/>
              </a:rPr>
              <a:pPr/>
              <a:t>86</a:t>
            </a:fld>
            <a:endParaRPr lang="en-US" altLang="zh-CN" sz="1200" b="0">
              <a:solidFill>
                <a:schemeClr val="tx1"/>
              </a:solidFill>
              <a:latin typeface="Times New Roman" panose="02020603050405020304" pitchFamily="18" charset="0"/>
            </a:endParaRPr>
          </a:p>
        </p:txBody>
      </p:sp>
      <p:sp>
        <p:nvSpPr>
          <p:cNvPr id="121859" name="Rectangle 2">
            <a:extLst>
              <a:ext uri="{FF2B5EF4-FFF2-40B4-BE49-F238E27FC236}">
                <a16:creationId xmlns:a16="http://schemas.microsoft.com/office/drawing/2014/main" id="{783A91E8-B6E0-4145-855C-DC8833DD9EE9}"/>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0A35C3FC-7910-4A93-ADED-DEB9CE52497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63D3B5C-D13F-4A4D-849E-B0BF310330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77A5CF3-4061-408E-B1B8-8D4E508603EE}" type="slidenum">
              <a:rPr lang="en-US" altLang="zh-CN" sz="1200" b="0" smtClean="0">
                <a:solidFill>
                  <a:schemeClr val="tx1"/>
                </a:solidFill>
                <a:latin typeface="Times New Roman" panose="02020603050405020304" pitchFamily="18" charset="0"/>
              </a:rPr>
              <a:pPr/>
              <a:t>87</a:t>
            </a:fld>
            <a:endParaRPr lang="en-US" altLang="zh-CN" sz="1200" b="0">
              <a:solidFill>
                <a:schemeClr val="tx1"/>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8EFFB157-277C-4DBC-84DA-83D101A9E7BA}"/>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52A3B0-1F78-424E-8DE7-BF1568B670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28BFDBF-C4BF-46FB-A783-37A9CF6249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DC2E35A-3F1D-42DD-AF12-4C5BADB7B9D6}" type="slidenum">
              <a:rPr lang="en-US" altLang="zh-CN" sz="1200" b="0" smtClean="0">
                <a:solidFill>
                  <a:schemeClr val="tx1"/>
                </a:solidFill>
                <a:latin typeface="Times New Roman" panose="02020603050405020304" pitchFamily="18" charset="0"/>
              </a:rPr>
              <a:pPr/>
              <a:t>88</a:t>
            </a:fld>
            <a:endParaRPr lang="en-US" altLang="zh-CN" sz="1200" b="0">
              <a:solidFill>
                <a:schemeClr val="tx1"/>
              </a:solidFill>
              <a:latin typeface="Times New Roman" panose="02020603050405020304" pitchFamily="18" charset="0"/>
            </a:endParaRPr>
          </a:p>
        </p:txBody>
      </p:sp>
      <p:sp>
        <p:nvSpPr>
          <p:cNvPr id="125955" name="Rectangle 2">
            <a:extLst>
              <a:ext uri="{FF2B5EF4-FFF2-40B4-BE49-F238E27FC236}">
                <a16:creationId xmlns:a16="http://schemas.microsoft.com/office/drawing/2014/main" id="{E5AD6E94-EEAA-4D1D-A189-CF6B911135A3}"/>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E101B255-BE17-4EEC-A1AA-25BC7FDDAD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5AFBCE11-7B66-49C1-8B13-FA162A7BEF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737C0D2-0BDC-402E-A443-E39E16CCB70C}" type="slidenum">
              <a:rPr lang="en-US" altLang="zh-CN" sz="1200" b="0" smtClean="0">
                <a:solidFill>
                  <a:schemeClr val="tx1"/>
                </a:solidFill>
                <a:latin typeface="Times New Roman" panose="02020603050405020304" pitchFamily="18" charset="0"/>
              </a:rPr>
              <a:pPr/>
              <a:t>89</a:t>
            </a:fld>
            <a:endParaRPr lang="en-US" altLang="zh-CN" sz="1200" b="0">
              <a:solidFill>
                <a:schemeClr val="tx1"/>
              </a:solidFill>
              <a:latin typeface="Times New Roman" panose="02020603050405020304" pitchFamily="18" charset="0"/>
            </a:endParaRPr>
          </a:p>
        </p:txBody>
      </p:sp>
      <p:sp>
        <p:nvSpPr>
          <p:cNvPr id="128003" name="Rectangle 2">
            <a:extLst>
              <a:ext uri="{FF2B5EF4-FFF2-40B4-BE49-F238E27FC236}">
                <a16:creationId xmlns:a16="http://schemas.microsoft.com/office/drawing/2014/main" id="{D237D3A4-E373-4928-BB59-C27E96569FED}"/>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84DF781-0582-49C9-87DF-18F085E1B0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0035876-E020-4849-BCF9-AAA8CE6CE3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DACEA7E-4EA8-4478-901D-43FFE42D095B}" type="slidenum">
              <a:rPr lang="en-US" altLang="zh-CN" sz="1200" b="0" smtClean="0">
                <a:solidFill>
                  <a:schemeClr val="tx1"/>
                </a:solidFill>
                <a:latin typeface="Times New Roman" panose="02020603050405020304" pitchFamily="18" charset="0"/>
              </a:rPr>
              <a:pPr/>
              <a:t>90</a:t>
            </a:fld>
            <a:endParaRPr lang="en-US" altLang="zh-CN" sz="1200" b="0">
              <a:solidFill>
                <a:schemeClr val="tx1"/>
              </a:solidFill>
              <a:latin typeface="Times New Roman" panose="02020603050405020304" pitchFamily="18" charset="0"/>
            </a:endParaRPr>
          </a:p>
        </p:txBody>
      </p:sp>
      <p:sp>
        <p:nvSpPr>
          <p:cNvPr id="130051" name="Rectangle 2">
            <a:extLst>
              <a:ext uri="{FF2B5EF4-FFF2-40B4-BE49-F238E27FC236}">
                <a16:creationId xmlns:a16="http://schemas.microsoft.com/office/drawing/2014/main" id="{EEC1B7FE-16A8-4B7D-BF75-5B752ED65D05}"/>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B4EEBFE-FC44-49F0-969C-7C716AA6D0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2754FEB7-00B1-430C-A422-60D0FA4375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F63288A-0F97-4ABC-8DB7-811ECA537ECA}" type="slidenum">
              <a:rPr lang="en-US" altLang="zh-CN" sz="1200" b="0" smtClean="0">
                <a:solidFill>
                  <a:schemeClr val="tx1"/>
                </a:solidFill>
                <a:latin typeface="Times New Roman" panose="02020603050405020304" pitchFamily="18" charset="0"/>
              </a:rPr>
              <a:pPr/>
              <a:t>91</a:t>
            </a:fld>
            <a:endParaRPr lang="en-US" altLang="zh-CN" sz="1200" b="0">
              <a:solidFill>
                <a:schemeClr val="tx1"/>
              </a:solidFill>
              <a:latin typeface="Times New Roman" panose="02020603050405020304" pitchFamily="18" charset="0"/>
            </a:endParaRPr>
          </a:p>
        </p:txBody>
      </p:sp>
      <p:sp>
        <p:nvSpPr>
          <p:cNvPr id="132099" name="Rectangle 2">
            <a:extLst>
              <a:ext uri="{FF2B5EF4-FFF2-40B4-BE49-F238E27FC236}">
                <a16:creationId xmlns:a16="http://schemas.microsoft.com/office/drawing/2014/main" id="{1D4236BF-3B03-4023-BE76-7EDCF5AA1DC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21B17674-EE34-4736-9FE7-5E1171E832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79E2CD1-AA52-40F6-BE51-9921AF92F9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BB03976-28E4-4931-9442-F05E2A6BA762}" type="slidenum">
              <a:rPr lang="en-US" altLang="zh-CN" sz="1200" b="0" smtClean="0">
                <a:solidFill>
                  <a:schemeClr val="tx1"/>
                </a:solidFill>
                <a:latin typeface="Times New Roman" panose="02020603050405020304" pitchFamily="18" charset="0"/>
              </a:rPr>
              <a:pPr/>
              <a:t>92</a:t>
            </a:fld>
            <a:endParaRPr lang="en-US" altLang="zh-CN" sz="1200" b="0">
              <a:solidFill>
                <a:schemeClr val="tx1"/>
              </a:solidFill>
              <a:latin typeface="Times New Roman" panose="02020603050405020304" pitchFamily="18" charset="0"/>
            </a:endParaRPr>
          </a:p>
        </p:txBody>
      </p:sp>
      <p:sp>
        <p:nvSpPr>
          <p:cNvPr id="134147" name="Rectangle 2">
            <a:extLst>
              <a:ext uri="{FF2B5EF4-FFF2-40B4-BE49-F238E27FC236}">
                <a16:creationId xmlns:a16="http://schemas.microsoft.com/office/drawing/2014/main" id="{9DCB0DEA-F45F-4445-9782-B4366E86FE6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7AB38782-C53F-40D3-87CF-A46F4A74DA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A798084-9615-40AA-BC3F-DD086D7A8C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A2C9E75-B2EA-4685-8C62-F1B59A1B4F71}" type="slidenum">
              <a:rPr lang="en-US" altLang="zh-CN" sz="1200" b="0" smtClean="0">
                <a:solidFill>
                  <a:schemeClr val="tx1"/>
                </a:solidFill>
                <a:latin typeface="Times New Roman" panose="02020603050405020304" pitchFamily="18" charset="0"/>
              </a:rPr>
              <a:pPr/>
              <a:t>93</a:t>
            </a:fld>
            <a:endParaRPr lang="en-US" altLang="zh-CN" sz="1200" b="0">
              <a:solidFill>
                <a:schemeClr val="tx1"/>
              </a:solidFill>
              <a:latin typeface="Times New Roman" panose="02020603050405020304" pitchFamily="18" charset="0"/>
            </a:endParaRPr>
          </a:p>
        </p:txBody>
      </p:sp>
      <p:sp>
        <p:nvSpPr>
          <p:cNvPr id="136195" name="Rectangle 2">
            <a:extLst>
              <a:ext uri="{FF2B5EF4-FFF2-40B4-BE49-F238E27FC236}">
                <a16:creationId xmlns:a16="http://schemas.microsoft.com/office/drawing/2014/main" id="{A7011DE1-DD69-4B6A-A151-B71F821F7339}"/>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2F15E966-FE01-4DCC-98BA-E146E66F43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BABAA51-C1A1-4AD8-974D-F464C4C1F7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84D61FB-CCFB-4030-80FC-E9B575C7C1EE}" type="slidenum">
              <a:rPr lang="en-US" altLang="zh-CN" sz="1200" b="0" smtClean="0">
                <a:solidFill>
                  <a:schemeClr val="tx1"/>
                </a:solidFill>
                <a:latin typeface="Times New Roman" panose="02020603050405020304" pitchFamily="18" charset="0"/>
              </a:rPr>
              <a:pPr/>
              <a:t>6</a:t>
            </a:fld>
            <a:endParaRPr lang="en-US" altLang="zh-CN" sz="1200" b="0">
              <a:solidFill>
                <a:schemeClr val="tx1"/>
              </a:solidFill>
              <a:latin typeface="Times New Roman" panose="02020603050405020304" pitchFamily="18" charset="0"/>
            </a:endParaRPr>
          </a:p>
        </p:txBody>
      </p:sp>
      <p:sp>
        <p:nvSpPr>
          <p:cNvPr id="13315" name="Rectangle 2">
            <a:extLst>
              <a:ext uri="{FF2B5EF4-FFF2-40B4-BE49-F238E27FC236}">
                <a16:creationId xmlns:a16="http://schemas.microsoft.com/office/drawing/2014/main" id="{630CC0D7-42AF-4268-ADB3-D3823C19D9A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AB00D40A-9EF9-4B64-B874-3CDA8F9E89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C4DBE341-6D65-485D-B1DD-611E2926FE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C83169C-7D91-43BA-BCD4-29FE53EEDFE3}" type="slidenum">
              <a:rPr lang="en-US" altLang="zh-CN" sz="1200" b="0" smtClean="0">
                <a:solidFill>
                  <a:schemeClr val="tx1"/>
                </a:solidFill>
                <a:latin typeface="Times New Roman" panose="02020603050405020304" pitchFamily="18" charset="0"/>
              </a:rPr>
              <a:pPr/>
              <a:t>94</a:t>
            </a:fld>
            <a:endParaRPr lang="en-US" altLang="zh-CN" sz="1200" b="0">
              <a:solidFill>
                <a:schemeClr val="tx1"/>
              </a:solidFill>
              <a:latin typeface="Times New Roman" panose="02020603050405020304" pitchFamily="18" charset="0"/>
            </a:endParaRPr>
          </a:p>
        </p:txBody>
      </p:sp>
      <p:sp>
        <p:nvSpPr>
          <p:cNvPr id="138243" name="Rectangle 2">
            <a:extLst>
              <a:ext uri="{FF2B5EF4-FFF2-40B4-BE49-F238E27FC236}">
                <a16:creationId xmlns:a16="http://schemas.microsoft.com/office/drawing/2014/main" id="{CADE8018-2376-41B1-9932-AF4927914BE8}"/>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374DCBB2-BD7A-44F4-AE11-4A626D0CCA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706F5506-4D69-412E-A232-3A4F645C9C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63B9AA8-F75C-4778-879B-7B92FF8F9BA4}" type="slidenum">
              <a:rPr lang="en-US" altLang="zh-CN" sz="1200" b="0" smtClean="0">
                <a:solidFill>
                  <a:schemeClr val="tx1"/>
                </a:solidFill>
                <a:latin typeface="Times New Roman" panose="02020603050405020304" pitchFamily="18" charset="0"/>
              </a:rPr>
              <a:pPr/>
              <a:t>95</a:t>
            </a:fld>
            <a:endParaRPr lang="en-US" altLang="zh-CN" sz="1200" b="0">
              <a:solidFill>
                <a:schemeClr val="tx1"/>
              </a:solidFill>
              <a:latin typeface="Times New Roman" panose="02020603050405020304" pitchFamily="18" charset="0"/>
            </a:endParaRPr>
          </a:p>
        </p:txBody>
      </p:sp>
      <p:sp>
        <p:nvSpPr>
          <p:cNvPr id="140291" name="Rectangle 2">
            <a:extLst>
              <a:ext uri="{FF2B5EF4-FFF2-40B4-BE49-F238E27FC236}">
                <a16:creationId xmlns:a16="http://schemas.microsoft.com/office/drawing/2014/main" id="{00D6AF43-6401-4901-97BF-05E894307DB7}"/>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F6915800-2716-4C53-BA94-71B239FB8E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0C4FBA20-8CBD-4F0C-BA46-6E61C928C0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E27BE7F2-6171-4924-B31E-87EEFB85DCE4}" type="slidenum">
              <a:rPr lang="en-US" altLang="zh-CN" sz="1200" b="0" smtClean="0">
                <a:solidFill>
                  <a:schemeClr val="tx1"/>
                </a:solidFill>
                <a:latin typeface="Times New Roman" panose="02020603050405020304" pitchFamily="18" charset="0"/>
              </a:rPr>
              <a:pPr/>
              <a:t>97</a:t>
            </a:fld>
            <a:endParaRPr lang="en-US" altLang="zh-CN" sz="1200" b="0">
              <a:solidFill>
                <a:schemeClr val="tx1"/>
              </a:solidFill>
              <a:latin typeface="Times New Roman" panose="02020603050405020304" pitchFamily="18" charset="0"/>
            </a:endParaRPr>
          </a:p>
        </p:txBody>
      </p:sp>
      <p:sp>
        <p:nvSpPr>
          <p:cNvPr id="143363" name="Rectangle 2">
            <a:extLst>
              <a:ext uri="{FF2B5EF4-FFF2-40B4-BE49-F238E27FC236}">
                <a16:creationId xmlns:a16="http://schemas.microsoft.com/office/drawing/2014/main" id="{ACEE40DF-FB11-45C7-894E-4098055C72D4}"/>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09456ACB-9A06-4966-B02A-1E009F4677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2475ED24-69E0-4565-8736-CD9DC48D3F9A}"/>
              </a:ext>
            </a:extLst>
          </p:cNvPr>
          <p:cNvSpPr>
            <a:spLocks noGrp="1" noRot="1" noChangeAspect="1" noChangeArrowheads="1" noTextEdit="1"/>
          </p:cNvSpPr>
          <p:nvPr>
            <p:ph type="sldImg"/>
          </p:nvPr>
        </p:nvSpPr>
        <p:spPr>
          <a:ln/>
        </p:spPr>
      </p:sp>
      <p:sp>
        <p:nvSpPr>
          <p:cNvPr id="145411" name="备注占位符 2">
            <a:extLst>
              <a:ext uri="{FF2B5EF4-FFF2-40B4-BE49-F238E27FC236}">
                <a16:creationId xmlns:a16="http://schemas.microsoft.com/office/drawing/2014/main" id="{4CE4653E-2C23-46D1-A7AB-7A2CF2B104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olidFill>
                  <a:srgbClr val="FF0066"/>
                </a:solidFill>
                <a:latin typeface="Tahoma" panose="020B0604030504040204" pitchFamily="34" charset="0"/>
              </a:rPr>
              <a:t>上转型 即 多态</a:t>
            </a:r>
            <a:endParaRPr lang="zh-CN" altLang="en-US" dirty="0"/>
          </a:p>
        </p:txBody>
      </p:sp>
      <p:sp>
        <p:nvSpPr>
          <p:cNvPr id="145412" name="灯片编号占位符 3">
            <a:extLst>
              <a:ext uri="{FF2B5EF4-FFF2-40B4-BE49-F238E27FC236}">
                <a16:creationId xmlns:a16="http://schemas.microsoft.com/office/drawing/2014/main" id="{74F76E11-042D-4BA1-B77A-17B1E9E402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7DFC9036-CDEC-44C8-805C-DEAE089DE7D2}" type="slidenum">
              <a:rPr lang="en-US" altLang="zh-CN" sz="1200" b="0" smtClean="0">
                <a:solidFill>
                  <a:schemeClr val="tx1"/>
                </a:solidFill>
                <a:latin typeface="Times New Roman" panose="02020603050405020304" pitchFamily="18" charset="0"/>
              </a:rPr>
              <a:pPr/>
              <a:t>98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红色标注的特点：原因在于子类的虚函数表已被覆盖</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100</a:t>
            </a:fld>
            <a:endParaRPr lang="en-US" altLang="zh-CN"/>
          </a:p>
        </p:txBody>
      </p:sp>
    </p:spTree>
    <p:extLst>
      <p:ext uri="{BB962C8B-B14F-4D97-AF65-F5344CB8AC3E}">
        <p14:creationId xmlns:p14="http://schemas.microsoft.com/office/powerpoint/2010/main" val="11707948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E95D92C5-00E0-4961-BC00-2E04ECF27F10}"/>
              </a:ext>
            </a:extLst>
          </p:cNvPr>
          <p:cNvSpPr>
            <a:spLocks noGrp="1" noRot="1" noChangeAspect="1" noChangeArrowheads="1" noTextEdit="1"/>
          </p:cNvSpPr>
          <p:nvPr>
            <p:ph type="sldImg"/>
          </p:nvPr>
        </p:nvSpPr>
        <p:spPr>
          <a:ln/>
        </p:spPr>
      </p:sp>
      <p:sp>
        <p:nvSpPr>
          <p:cNvPr id="149507" name="备注占位符 2">
            <a:extLst>
              <a:ext uri="{FF2B5EF4-FFF2-40B4-BE49-F238E27FC236}">
                <a16:creationId xmlns:a16="http://schemas.microsoft.com/office/drawing/2014/main" id="{684377F6-B3A3-48D2-9C72-8485531020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回顾</a:t>
            </a:r>
            <a:r>
              <a:rPr lang="en-US" altLang="zh-CN" dirty="0"/>
              <a:t>C++4</a:t>
            </a:r>
            <a:r>
              <a:rPr lang="zh-CN" altLang="en-US" dirty="0"/>
              <a:t>中多态：上述</a:t>
            </a:r>
            <a:r>
              <a:rPr lang="en-US" altLang="zh-CN" dirty="0"/>
              <a:t>1</a:t>
            </a:r>
            <a:r>
              <a:rPr lang="zh-CN" altLang="en-US" dirty="0"/>
              <a:t>和</a:t>
            </a:r>
            <a:r>
              <a:rPr lang="en-US" altLang="zh-CN" dirty="0"/>
              <a:t>2</a:t>
            </a:r>
            <a:r>
              <a:rPr lang="zh-CN" altLang="en-US" dirty="0"/>
              <a:t>，还有</a:t>
            </a:r>
            <a:r>
              <a:rPr lang="en-US" altLang="zh-CN" dirty="0"/>
              <a:t>union</a:t>
            </a:r>
            <a:r>
              <a:rPr lang="zh-CN" altLang="en-US" dirty="0"/>
              <a:t>以及通用指针</a:t>
            </a:r>
            <a:endParaRPr lang="en-US" altLang="zh-CN" dirty="0"/>
          </a:p>
          <a:p>
            <a:r>
              <a:rPr lang="zh-CN" altLang="en-US" dirty="0"/>
              <a:t>（后两者在</a:t>
            </a:r>
            <a:r>
              <a:rPr lang="en-US" altLang="zh-CN" dirty="0"/>
              <a:t>Java</a:t>
            </a:r>
            <a:r>
              <a:rPr lang="zh-CN" altLang="en-US" dirty="0"/>
              <a:t>中没有）</a:t>
            </a:r>
          </a:p>
        </p:txBody>
      </p:sp>
      <p:sp>
        <p:nvSpPr>
          <p:cNvPr id="149508" name="灯片编号占位符 3">
            <a:extLst>
              <a:ext uri="{FF2B5EF4-FFF2-40B4-BE49-F238E27FC236}">
                <a16:creationId xmlns:a16="http://schemas.microsoft.com/office/drawing/2014/main" id="{30223ECB-EDB9-4B88-8199-F71D6EC020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197376B-0C78-4B6E-8BDA-14970C12E5F6}" type="slidenum">
              <a:rPr lang="en-US" altLang="zh-CN" sz="1200" b="0" smtClean="0">
                <a:solidFill>
                  <a:schemeClr val="tx1"/>
                </a:solidFill>
                <a:latin typeface="Times New Roman" panose="02020603050405020304" pitchFamily="18" charset="0"/>
              </a:rPr>
              <a:pPr/>
              <a:t>101</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103</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可见，</a:t>
            </a:r>
            <a:r>
              <a:rPr lang="en-US" altLang="zh-CN"/>
              <a:t>Java</a:t>
            </a:r>
            <a:r>
              <a:rPr lang="zh-CN" altLang="en-US"/>
              <a:t>中父类的成员函数全都可以视为</a:t>
            </a:r>
            <a:r>
              <a:rPr lang="en-US" altLang="zh-CN"/>
              <a:t>C++</a:t>
            </a:r>
            <a:r>
              <a:rPr lang="zh-CN" altLang="en-US"/>
              <a:t>中的虚函数！</a:t>
            </a:r>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4168875-E464-41FF-9F25-8AE1E083C913}"/>
              </a:ext>
            </a:extLst>
          </p:cNvPr>
          <p:cNvSpPr>
            <a:spLocks noGrp="1" noRot="1" noChangeAspect="1" noChangeArrowheads="1" noTextEdit="1"/>
          </p:cNvSpPr>
          <p:nvPr>
            <p:ph type="sldImg"/>
          </p:nvPr>
        </p:nvSpPr>
        <p:spPr>
          <a:ln/>
        </p:spPr>
      </p:sp>
      <p:sp>
        <p:nvSpPr>
          <p:cNvPr id="154627" name="备注占位符 2">
            <a:extLst>
              <a:ext uri="{FF2B5EF4-FFF2-40B4-BE49-F238E27FC236}">
                <a16:creationId xmlns:a16="http://schemas.microsoft.com/office/drawing/2014/main" id="{7E4C65D6-F6DD-4DF5-A055-2814421628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8" name="灯片编号占位符 3">
            <a:extLst>
              <a:ext uri="{FF2B5EF4-FFF2-40B4-BE49-F238E27FC236}">
                <a16:creationId xmlns:a16="http://schemas.microsoft.com/office/drawing/2014/main" id="{90A5F9BD-E450-443D-80E7-1CB8F36B49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7BE7353-3D3C-4561-A4F1-041D2E132914}" type="slidenum">
              <a:rPr lang="en-US" altLang="zh-CN" sz="1200" b="0" smtClean="0">
                <a:solidFill>
                  <a:schemeClr val="tx1"/>
                </a:solidFill>
                <a:latin typeface="Times New Roman" panose="02020603050405020304" pitchFamily="18" charset="0"/>
              </a:rPr>
              <a:pPr/>
              <a:t>104</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4168875-E464-41FF-9F25-8AE1E083C913}"/>
              </a:ext>
            </a:extLst>
          </p:cNvPr>
          <p:cNvSpPr>
            <a:spLocks noGrp="1" noRot="1" noChangeAspect="1" noChangeArrowheads="1" noTextEdit="1"/>
          </p:cNvSpPr>
          <p:nvPr>
            <p:ph type="sldImg"/>
          </p:nvPr>
        </p:nvSpPr>
        <p:spPr>
          <a:ln/>
        </p:spPr>
      </p:sp>
      <p:sp>
        <p:nvSpPr>
          <p:cNvPr id="154627" name="备注占位符 2">
            <a:extLst>
              <a:ext uri="{FF2B5EF4-FFF2-40B4-BE49-F238E27FC236}">
                <a16:creationId xmlns:a16="http://schemas.microsoft.com/office/drawing/2014/main" id="{7E4C65D6-F6DD-4DF5-A055-2814421628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常量池主要用于存放两大类常量：字面量</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Literal)</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和符号引用量</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Symbolic References)</a:t>
            </a:r>
            <a:r>
              <a:rPr kumimoji="1" lang="zh-CN" altLang="en" sz="1200" b="0" i="0"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字面量相当于</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Java</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语言层面常量的概念，如文本字符串，声明为</a:t>
            </a:r>
            <a:r>
              <a:rPr kumimoji="1" lang="en" altLang="zh-CN" sz="1200" b="0" i="0" kern="1200" dirty="0">
                <a:solidFill>
                  <a:schemeClr val="tx1"/>
                </a:solidFill>
                <a:effectLst/>
                <a:latin typeface="Times New Roman" panose="02020603050405020304" pitchFamily="18" charset="0"/>
                <a:ea typeface="宋体" panose="02010600030101010101" pitchFamily="2" charset="-122"/>
                <a:cs typeface="+mn-cs"/>
              </a:rPr>
              <a:t>final</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的常量值等，符号引用则属于编译原理方面的概念，包括了如下三种类型的常量：</a:t>
            </a: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类和接口的全限定名</a:t>
            </a: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字段名称和描述符</a:t>
            </a: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方法名称和描述符</a:t>
            </a:r>
          </a:p>
          <a:p>
            <a:pPr marL="171450" indent="-171450">
              <a:buFont typeface="Wingdings" panose="05000000000000000000" pitchFamily="2" charset="2"/>
              <a:buChar char="Ø"/>
            </a:pPr>
            <a:endParaRPr lang="en-US" altLang="zh-CN" dirty="0"/>
          </a:p>
          <a:p>
            <a:pPr marL="171450" indent="-171450">
              <a:buFont typeface="Wingdings" panose="05000000000000000000" pitchFamily="2" charset="2"/>
              <a:buChar char="Ø"/>
            </a:pPr>
            <a:r>
              <a:rPr lang="zh-CN" altLang="en-US" dirty="0"/>
              <a:t>程序计数器：</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当前线程所执行字节码的行号指示器（为</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CPU</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服务）</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pPr marL="171450" indent="-171450">
              <a:buFont typeface="Wingdings" panose="05000000000000000000" pitchFamily="2" charset="2"/>
              <a:buChar char="Ø"/>
            </a:pPr>
            <a:r>
              <a:rPr lang="zh-CN" altLang="en-US" dirty="0"/>
              <a:t>本地方法栈：</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本地方法栈与虚拟机栈的功能非常的相似，只不过是为虚拟机执行</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Native</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方法服务的，有的虚拟机会讲两者合二为一。</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pPr marL="171450" indent="-171450">
              <a:buFont typeface="Wingdings" panose="05000000000000000000" pitchFamily="2" charset="2"/>
              <a:buChar char="Ø"/>
            </a:pPr>
            <a:r>
              <a:rPr lang="zh-CN" altLang="en-US" dirty="0"/>
              <a:t>本地方法即</a:t>
            </a:r>
            <a:r>
              <a:rPr lang="en-US" altLang="zh-CN" dirty="0"/>
              <a:t>JNI</a:t>
            </a:r>
            <a:r>
              <a:rPr lang="zh-CN" altLang="en-US" dirty="0"/>
              <a:t>（全称</a:t>
            </a:r>
            <a:r>
              <a:rPr lang="en-US" altLang="zh-CN" dirty="0"/>
              <a:t>Java Native Interface</a:t>
            </a:r>
            <a:r>
              <a:rPr lang="zh-CN" altLang="en-US" dirty="0"/>
              <a:t>）：</a:t>
            </a:r>
            <a:endParaRPr lang="en-US" altLang="zh-CN" dirty="0"/>
          </a:p>
          <a:p>
            <a:r>
              <a:rPr lang="en-US" altLang="zh-CN" dirty="0"/>
              <a:t>1</a:t>
            </a:r>
            <a:r>
              <a:rPr lang="zh-CN" altLang="en-US" dirty="0"/>
              <a:t>）</a:t>
            </a:r>
            <a:r>
              <a:rPr lang="en-US" altLang="zh-CN" dirty="0"/>
              <a:t>Java</a:t>
            </a:r>
            <a:r>
              <a:rPr lang="zh-CN" altLang="en-US" dirty="0"/>
              <a:t>的本地方法用</a:t>
            </a:r>
            <a:r>
              <a:rPr lang="en-US" altLang="zh-CN" dirty="0"/>
              <a:t>Native</a:t>
            </a:r>
            <a:r>
              <a:rPr lang="zh-CN" altLang="en-US" dirty="0"/>
              <a:t>关键字声明；</a:t>
            </a:r>
            <a:endParaRPr lang="en-US" altLang="zh-CN" dirty="0"/>
          </a:p>
          <a:p>
            <a:r>
              <a:rPr lang="en-US" altLang="zh-CN" dirty="0"/>
              <a:t>2</a:t>
            </a:r>
            <a:r>
              <a:rPr lang="zh-CN" altLang="en-US" dirty="0"/>
              <a:t>）由外部语言（比如</a:t>
            </a:r>
            <a:r>
              <a:rPr lang="en-US" altLang="zh-CN" dirty="0"/>
              <a:t>C++</a:t>
            </a:r>
            <a:r>
              <a:rPr lang="zh-CN" altLang="en-US" dirty="0"/>
              <a:t>）来具体实现；</a:t>
            </a:r>
            <a:endParaRPr lang="en-US" altLang="zh-CN" dirty="0"/>
          </a:p>
          <a:p>
            <a:r>
              <a:rPr lang="en-US" altLang="zh-CN" dirty="0"/>
              <a:t>3</a:t>
            </a:r>
            <a:r>
              <a:rPr lang="zh-CN" altLang="en-US" dirty="0"/>
              <a:t>）在</a:t>
            </a:r>
            <a:r>
              <a:rPr lang="en-US" altLang="zh-CN" dirty="0"/>
              <a:t>Java</a:t>
            </a:r>
            <a:r>
              <a:rPr lang="zh-CN" altLang="en-US" dirty="0"/>
              <a:t>中调用本地方法时，和普通方法无区别，主要用于</a:t>
            </a:r>
            <a:r>
              <a:rPr lang="en-US" altLang="zh-CN" dirty="0"/>
              <a:t>Java</a:t>
            </a:r>
            <a:r>
              <a:rPr lang="zh-CN" altLang="en-US" dirty="0"/>
              <a:t>和本地操作系统进行交互。</a:t>
            </a:r>
            <a:endParaRPr lang="en-US" altLang="zh-CN" dirty="0"/>
          </a:p>
          <a:p>
            <a:r>
              <a:rPr lang="zh-CN" altLang="en-US" dirty="0"/>
              <a:t>注：上述多态、以及类和对象的存放、只是</a:t>
            </a:r>
            <a:r>
              <a:rPr lang="en-US" altLang="zh-CN" dirty="0"/>
              <a:t>Java</a:t>
            </a:r>
            <a:r>
              <a:rPr lang="zh-CN" altLang="en-US" dirty="0"/>
              <a:t>虚拟机的一种实现方式，学到这里即可，再深入则属于编译原理的内容。</a:t>
            </a:r>
          </a:p>
        </p:txBody>
      </p:sp>
      <p:sp>
        <p:nvSpPr>
          <p:cNvPr id="154628" name="灯片编号占位符 3">
            <a:extLst>
              <a:ext uri="{FF2B5EF4-FFF2-40B4-BE49-F238E27FC236}">
                <a16:creationId xmlns:a16="http://schemas.microsoft.com/office/drawing/2014/main" id="{90A5F9BD-E450-443D-80E7-1CB8F36B49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27BE7353-3D3C-4561-A4F1-041D2E132914}" type="slidenum">
              <a:rPr lang="en-US" altLang="zh-CN" sz="1200" b="0" smtClean="0">
                <a:solidFill>
                  <a:schemeClr val="tx1"/>
                </a:solidFill>
                <a:latin typeface="Times New Roman" panose="02020603050405020304" pitchFamily="18" charset="0"/>
              </a:rPr>
              <a:pPr/>
              <a:t>105</a:t>
            </a:fld>
            <a:endParaRPr lang="en-US" altLang="zh-CN"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4815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107</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29347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6F3D74C-F683-47F5-A180-81BCF2AE09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16C0081-A726-48E2-B976-398AD44C595C}" type="slidenum">
              <a:rPr lang="en-US" altLang="zh-CN" sz="1200" b="0" smtClean="0">
                <a:solidFill>
                  <a:schemeClr val="tx1"/>
                </a:solidFill>
                <a:latin typeface="Times New Roman" panose="02020603050405020304" pitchFamily="18" charset="0"/>
              </a:rPr>
              <a:pPr/>
              <a:t>7</a:t>
            </a:fld>
            <a:endParaRPr lang="en-US" altLang="zh-CN" sz="1200" b="0">
              <a:solidFill>
                <a:schemeClr val="tx1"/>
              </a:solidFill>
              <a:latin typeface="Times New Roman" panose="02020603050405020304" pitchFamily="18" charset="0"/>
            </a:endParaRPr>
          </a:p>
        </p:txBody>
      </p:sp>
      <p:sp>
        <p:nvSpPr>
          <p:cNvPr id="15363" name="Rectangle 2">
            <a:extLst>
              <a:ext uri="{FF2B5EF4-FFF2-40B4-BE49-F238E27FC236}">
                <a16:creationId xmlns:a16="http://schemas.microsoft.com/office/drawing/2014/main" id="{4E0FB487-FDF1-428F-9333-DB744CAEB07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772CF96-9920-47DA-90C8-B53ADCD74B8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108</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2045457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C37740F-7670-432C-B4F0-51BF5D0A6D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0FBBD2B2-0EB6-4C2C-8AC4-C44DF2B346E8}" type="slidenum">
              <a:rPr lang="en-US" altLang="zh-CN" sz="1200" b="0" smtClean="0">
                <a:solidFill>
                  <a:schemeClr val="tx1"/>
                </a:solidFill>
                <a:latin typeface="Times New Roman" panose="02020603050405020304" pitchFamily="18" charset="0"/>
              </a:rPr>
              <a:pPr/>
              <a:t>109</a:t>
            </a:fld>
            <a:endParaRPr lang="en-US" altLang="zh-CN" sz="1200" b="0">
              <a:solidFill>
                <a:schemeClr val="tx1"/>
              </a:solidFill>
              <a:latin typeface="Times New Roman" panose="02020603050405020304" pitchFamily="18" charset="0"/>
            </a:endParaRPr>
          </a:p>
        </p:txBody>
      </p:sp>
      <p:sp>
        <p:nvSpPr>
          <p:cNvPr id="152579" name="Rectangle 2">
            <a:extLst>
              <a:ext uri="{FF2B5EF4-FFF2-40B4-BE49-F238E27FC236}">
                <a16:creationId xmlns:a16="http://schemas.microsoft.com/office/drawing/2014/main" id="{5F179020-9D89-437F-941A-F570A443DED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8D0C03A2-5343-4B09-A1A7-198F036088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6796828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2AA3568D-8143-4B0F-91DF-B77797BEC18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647F598A-4F87-4ACF-B9C7-B5DC50779C5B}" type="slidenum">
              <a:rPr lang="en-US" altLang="zh-CN" sz="1200" b="0" smtClean="0">
                <a:solidFill>
                  <a:schemeClr val="tx1"/>
                </a:solidFill>
                <a:latin typeface="Times New Roman" panose="02020603050405020304" pitchFamily="18" charset="0"/>
              </a:rPr>
              <a:pPr/>
              <a:t>110</a:t>
            </a:fld>
            <a:endParaRPr lang="en-US" altLang="zh-CN" sz="1200" b="0">
              <a:solidFill>
                <a:schemeClr val="tx1"/>
              </a:solidFill>
              <a:latin typeface="Times New Roman" panose="02020603050405020304" pitchFamily="18" charset="0"/>
            </a:endParaRPr>
          </a:p>
        </p:txBody>
      </p:sp>
      <p:sp>
        <p:nvSpPr>
          <p:cNvPr id="157699" name="Rectangle 2">
            <a:extLst>
              <a:ext uri="{FF2B5EF4-FFF2-40B4-BE49-F238E27FC236}">
                <a16:creationId xmlns:a16="http://schemas.microsoft.com/office/drawing/2014/main" id="{78B66B75-814F-436B-A386-E386CE790AC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552C5AEB-95F4-4C6C-856B-97426D0361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34182CD3-B886-4084-B874-BB5F1BB6E6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AF7B542-CBC8-48FF-A593-C8EB4DF7B283}" type="slidenum">
              <a:rPr lang="en-US" altLang="zh-CN" sz="1200" b="0" smtClean="0">
                <a:solidFill>
                  <a:schemeClr val="tx1"/>
                </a:solidFill>
                <a:latin typeface="Times New Roman" panose="02020603050405020304" pitchFamily="18" charset="0"/>
              </a:rPr>
              <a:pPr/>
              <a:t>111</a:t>
            </a:fld>
            <a:endParaRPr lang="en-US" altLang="zh-CN" sz="1200" b="0">
              <a:solidFill>
                <a:schemeClr val="tx1"/>
              </a:solidFill>
              <a:latin typeface="Times New Roman" panose="02020603050405020304" pitchFamily="18" charset="0"/>
            </a:endParaRPr>
          </a:p>
        </p:txBody>
      </p:sp>
      <p:sp>
        <p:nvSpPr>
          <p:cNvPr id="159747" name="Rectangle 2">
            <a:extLst>
              <a:ext uri="{FF2B5EF4-FFF2-40B4-BE49-F238E27FC236}">
                <a16:creationId xmlns:a16="http://schemas.microsoft.com/office/drawing/2014/main" id="{61A539B2-1223-4101-B0C8-4037343C2121}"/>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92FCD3C8-F2EB-42B1-A38B-BFD33AB726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B051F544-F447-4676-830A-8167F50F84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E614F3F-3EF0-4D30-AD3A-428A667947B0}" type="slidenum">
              <a:rPr lang="en-US" altLang="zh-CN" sz="1200" b="0" smtClean="0">
                <a:solidFill>
                  <a:schemeClr val="tx1"/>
                </a:solidFill>
                <a:latin typeface="Times New Roman" panose="02020603050405020304" pitchFamily="18" charset="0"/>
              </a:rPr>
              <a:pPr/>
              <a:t>112</a:t>
            </a:fld>
            <a:endParaRPr lang="en-US" altLang="zh-CN" sz="1200" b="0">
              <a:solidFill>
                <a:schemeClr val="tx1"/>
              </a:solidFill>
              <a:latin typeface="Times New Roman" panose="02020603050405020304" pitchFamily="18" charset="0"/>
            </a:endParaRPr>
          </a:p>
        </p:txBody>
      </p:sp>
      <p:sp>
        <p:nvSpPr>
          <p:cNvPr id="161795" name="Rectangle 2">
            <a:extLst>
              <a:ext uri="{FF2B5EF4-FFF2-40B4-BE49-F238E27FC236}">
                <a16:creationId xmlns:a16="http://schemas.microsoft.com/office/drawing/2014/main" id="{8D4F2FE7-3144-4335-A27C-7BA144E57B1F}"/>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4D1DDA0F-F0A0-42DB-B0B0-6E5EA8FF84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065A1299-06AD-4D05-B435-DB3E5B1402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CD39CE5-C9C0-4D4C-9371-179B7EBAD6EF}" type="slidenum">
              <a:rPr lang="en-US" altLang="zh-CN" sz="1200" b="0" smtClean="0">
                <a:solidFill>
                  <a:schemeClr val="tx1"/>
                </a:solidFill>
                <a:latin typeface="Times New Roman" panose="02020603050405020304" pitchFamily="18" charset="0"/>
              </a:rPr>
              <a:pPr/>
              <a:t>113</a:t>
            </a:fld>
            <a:endParaRPr lang="en-US" altLang="zh-CN" sz="1200" b="0">
              <a:solidFill>
                <a:schemeClr val="tx1"/>
              </a:solidFill>
              <a:latin typeface="Times New Roman" panose="02020603050405020304" pitchFamily="18" charset="0"/>
            </a:endParaRPr>
          </a:p>
        </p:txBody>
      </p:sp>
      <p:sp>
        <p:nvSpPr>
          <p:cNvPr id="163843" name="Rectangle 2">
            <a:extLst>
              <a:ext uri="{FF2B5EF4-FFF2-40B4-BE49-F238E27FC236}">
                <a16:creationId xmlns:a16="http://schemas.microsoft.com/office/drawing/2014/main" id="{EC052D85-1A42-49CC-88DC-A9BC1E563432}"/>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F13D5D45-7EF2-4118-B9F3-AF5B690742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7D406D50-8912-4924-8996-0D6538BDD3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FF54E31-9CAA-417F-9270-B0C2C98C38F0}" type="slidenum">
              <a:rPr lang="en-US" altLang="zh-CN" sz="1200" b="0" smtClean="0">
                <a:solidFill>
                  <a:schemeClr val="tx1"/>
                </a:solidFill>
                <a:latin typeface="Times New Roman" panose="02020603050405020304" pitchFamily="18" charset="0"/>
              </a:rPr>
              <a:pPr/>
              <a:t>114</a:t>
            </a:fld>
            <a:endParaRPr lang="en-US" altLang="zh-CN" sz="1200" b="0">
              <a:solidFill>
                <a:schemeClr val="tx1"/>
              </a:solidFill>
              <a:latin typeface="Times New Roman" panose="02020603050405020304" pitchFamily="18" charset="0"/>
            </a:endParaRPr>
          </a:p>
        </p:txBody>
      </p:sp>
      <p:sp>
        <p:nvSpPr>
          <p:cNvPr id="165891" name="Rectangle 2">
            <a:extLst>
              <a:ext uri="{FF2B5EF4-FFF2-40B4-BE49-F238E27FC236}">
                <a16:creationId xmlns:a16="http://schemas.microsoft.com/office/drawing/2014/main" id="{60409A31-046B-4D3F-8621-B061AD763C4E}"/>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AC6F74AF-3C39-47B2-ABBB-6F83A8C1EB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13ABDDEC-CFB6-439A-AC88-5C282C2F9D78}"/>
              </a:ext>
            </a:extLst>
          </p:cNvPr>
          <p:cNvSpPr>
            <a:spLocks noGrp="1" noRot="1" noChangeAspect="1" noChangeArrowheads="1" noTextEdit="1"/>
          </p:cNvSpPr>
          <p:nvPr>
            <p:ph type="sldImg"/>
          </p:nvPr>
        </p:nvSpPr>
        <p:spPr>
          <a:ln/>
        </p:spPr>
      </p:sp>
      <p:sp>
        <p:nvSpPr>
          <p:cNvPr id="169987" name="备注占位符 2">
            <a:extLst>
              <a:ext uri="{FF2B5EF4-FFF2-40B4-BE49-F238E27FC236}">
                <a16:creationId xmlns:a16="http://schemas.microsoft.com/office/drawing/2014/main" id="{403EBE6E-B596-43FA-89E1-AA0BB2A395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接口回调就是动态绑定</a:t>
            </a:r>
          </a:p>
        </p:txBody>
      </p:sp>
      <p:sp>
        <p:nvSpPr>
          <p:cNvPr id="169988" name="灯片编号占位符 3">
            <a:extLst>
              <a:ext uri="{FF2B5EF4-FFF2-40B4-BE49-F238E27FC236}">
                <a16:creationId xmlns:a16="http://schemas.microsoft.com/office/drawing/2014/main" id="{0E0167B5-2EDD-461A-88C5-0F4B62A2CA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FBAFEAE4-27E0-4786-8A70-FF6D76B4B714}" type="slidenum">
              <a:rPr lang="en-US" altLang="zh-CN" sz="1200" b="0" smtClean="0">
                <a:solidFill>
                  <a:schemeClr val="tx1"/>
                </a:solidFill>
                <a:latin typeface="Times New Roman" panose="02020603050405020304" pitchFamily="18" charset="0"/>
              </a:rPr>
              <a:pPr/>
              <a:t>118</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3C2AEF41-82B4-4B76-857A-59CAE4CBBC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934CB868-7F94-431F-8820-705D7893FF74}" type="slidenum">
              <a:rPr lang="en-US" altLang="zh-CN" sz="1200" b="0" smtClean="0">
                <a:solidFill>
                  <a:schemeClr val="tx1"/>
                </a:solidFill>
                <a:latin typeface="Times New Roman" panose="02020603050405020304" pitchFamily="18" charset="0"/>
              </a:rPr>
              <a:pPr/>
              <a:t>122</a:t>
            </a:fld>
            <a:endParaRPr lang="en-US" altLang="zh-CN" sz="1200" b="0">
              <a:solidFill>
                <a:schemeClr val="tx1"/>
              </a:solidFill>
              <a:latin typeface="Times New Roman" panose="02020603050405020304" pitchFamily="18" charset="0"/>
            </a:endParaRPr>
          </a:p>
        </p:txBody>
      </p:sp>
      <p:sp>
        <p:nvSpPr>
          <p:cNvPr id="175107" name="Rectangle 2">
            <a:extLst>
              <a:ext uri="{FF2B5EF4-FFF2-40B4-BE49-F238E27FC236}">
                <a16:creationId xmlns:a16="http://schemas.microsoft.com/office/drawing/2014/main" id="{6C4722D8-4012-47DD-932A-F93386F00BA4}"/>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EB441B48-86DB-4608-9660-90ACB08268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0DDA29BC-E3DE-4A57-9751-B51C4A294E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0D1B79D-3CA4-41AA-B176-B2896D61A529}" type="slidenum">
              <a:rPr lang="en-US" altLang="zh-CN" sz="1200" b="0" smtClean="0">
                <a:solidFill>
                  <a:schemeClr val="tx1"/>
                </a:solidFill>
                <a:latin typeface="Times New Roman" panose="02020603050405020304" pitchFamily="18" charset="0"/>
              </a:rPr>
              <a:pPr/>
              <a:t>124</a:t>
            </a:fld>
            <a:endParaRPr lang="en-US" altLang="zh-CN" sz="1200" b="0">
              <a:solidFill>
                <a:schemeClr val="tx1"/>
              </a:solidFill>
              <a:latin typeface="Times New Roman" panose="02020603050405020304" pitchFamily="18" charset="0"/>
            </a:endParaRPr>
          </a:p>
        </p:txBody>
      </p:sp>
      <p:sp>
        <p:nvSpPr>
          <p:cNvPr id="178179" name="Rectangle 2">
            <a:extLst>
              <a:ext uri="{FF2B5EF4-FFF2-40B4-BE49-F238E27FC236}">
                <a16:creationId xmlns:a16="http://schemas.microsoft.com/office/drawing/2014/main" id="{AE213EE9-78B2-4683-A9D5-F406C6CEF0DB}"/>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F05888B5-E393-451C-A5C2-9D155D7F68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A23BA12-B111-4999-99A1-253D46F308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51698BD2-310A-4125-BAAE-05A4865FB668}" type="slidenum">
              <a:rPr lang="en-US" altLang="zh-CN" sz="1200" b="0" smtClean="0">
                <a:solidFill>
                  <a:schemeClr val="tx1"/>
                </a:solidFill>
                <a:latin typeface="Times New Roman" panose="02020603050405020304" pitchFamily="18" charset="0"/>
              </a:rPr>
              <a:pPr/>
              <a:t>11</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389CB445-7DBF-434A-8DB1-4F6907B461B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3B61B9D-7E03-4F19-9136-2831499F48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成员变量包括：静态变量、实例变量</a:t>
            </a:r>
            <a:endParaRPr lang="en-US" altLang="zh-CN"/>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a:t>成员方法包括：静态方法、实例方法</a:t>
            </a:r>
            <a:endParaRPr lang="zh-CN" altLang="zh-CN"/>
          </a:p>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EA1CD956-B266-49ED-AF88-D6DAAF9715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ED5D8A9-60A5-4B27-9D2C-D7CB29052778}" type="slidenum">
              <a:rPr lang="en-US" altLang="zh-CN" sz="1200" b="0" smtClean="0">
                <a:solidFill>
                  <a:schemeClr val="tx1"/>
                </a:solidFill>
                <a:latin typeface="Times New Roman" panose="02020603050405020304" pitchFamily="18" charset="0"/>
              </a:rPr>
              <a:pPr/>
              <a:t>125</a:t>
            </a:fld>
            <a:endParaRPr lang="en-US" altLang="zh-CN" sz="1200" b="0">
              <a:solidFill>
                <a:schemeClr val="tx1"/>
              </a:solidFill>
              <a:latin typeface="Times New Roman" panose="02020603050405020304" pitchFamily="18" charset="0"/>
            </a:endParaRPr>
          </a:p>
        </p:txBody>
      </p:sp>
      <p:sp>
        <p:nvSpPr>
          <p:cNvPr id="180227" name="Rectangle 2">
            <a:extLst>
              <a:ext uri="{FF2B5EF4-FFF2-40B4-BE49-F238E27FC236}">
                <a16:creationId xmlns:a16="http://schemas.microsoft.com/office/drawing/2014/main" id="{71B848D7-025D-46A6-A705-13A9ECCE5A4A}"/>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0616905F-98AB-4DEE-B514-C6F471F0E3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A2E07065-B21C-4908-9C19-86698754E0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C6EEDD1-8408-4E6B-A1CF-0BF568F17EB8}" type="slidenum">
              <a:rPr lang="en-US" altLang="zh-CN" sz="1200" b="0" smtClean="0">
                <a:solidFill>
                  <a:schemeClr val="tx1"/>
                </a:solidFill>
                <a:latin typeface="Times New Roman" panose="02020603050405020304" pitchFamily="18" charset="0"/>
              </a:rPr>
              <a:pPr/>
              <a:t>126</a:t>
            </a:fld>
            <a:endParaRPr lang="en-US" altLang="zh-CN" sz="1200" b="0">
              <a:solidFill>
                <a:schemeClr val="tx1"/>
              </a:solidFill>
              <a:latin typeface="Times New Roman" panose="02020603050405020304" pitchFamily="18" charset="0"/>
            </a:endParaRPr>
          </a:p>
        </p:txBody>
      </p:sp>
      <p:sp>
        <p:nvSpPr>
          <p:cNvPr id="182275" name="Rectangle 2">
            <a:extLst>
              <a:ext uri="{FF2B5EF4-FFF2-40B4-BE49-F238E27FC236}">
                <a16:creationId xmlns:a16="http://schemas.microsoft.com/office/drawing/2014/main" id="{47E0737A-BC9E-434D-9E60-0AA36F93E549}"/>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23CE4950-5F79-4A00-AFFC-FAEA2BB3AB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200">
                <a:solidFill>
                  <a:srgbClr val="00B050"/>
                </a:solidFill>
                <a:latin typeface="微软雅黑" panose="020B0503020204020204" pitchFamily="34" charset="-122"/>
                <a:ea typeface="微软雅黑" panose="020B0503020204020204" pitchFamily="34" charset="-122"/>
              </a:rPr>
              <a:t>可以声明为</a:t>
            </a:r>
            <a:r>
              <a:rPr lang="en-US" altLang="zh-CN" sz="1200">
                <a:solidFill>
                  <a:schemeClr val="tx1"/>
                </a:solidFill>
                <a:latin typeface="Tahoma" panose="020B0604030504040204" pitchFamily="34" charset="0"/>
              </a:rPr>
              <a:t>private</a:t>
            </a:r>
            <a:r>
              <a:rPr lang="zh-CN" altLang="en-US" sz="1200">
                <a:solidFill>
                  <a:schemeClr val="tx1"/>
                </a:solidFill>
                <a:latin typeface="Tahoma" panose="020B0604030504040204" pitchFamily="34" charset="0"/>
              </a:rPr>
              <a:t>或者</a:t>
            </a:r>
            <a:r>
              <a:rPr lang="en-US" altLang="zh-CN" sz="1200">
                <a:solidFill>
                  <a:schemeClr val="tx1"/>
                </a:solidFill>
                <a:latin typeface="Tahoma" panose="020B0604030504040204" pitchFamily="34" charset="0"/>
              </a:rPr>
              <a:t>protected</a:t>
            </a:r>
            <a:r>
              <a:rPr lang="zh-CN" altLang="en-US" sz="1200">
                <a:solidFill>
                  <a:schemeClr val="tx1"/>
                </a:solidFill>
                <a:latin typeface="Tahoma" panose="020B0604030504040204" pitchFamily="34" charset="0"/>
              </a:rPr>
              <a:t>，是因为把类看作内部成员，就像成员变量一样可以有</a:t>
            </a:r>
            <a:r>
              <a:rPr lang="en-US" altLang="zh-CN" sz="1200">
                <a:solidFill>
                  <a:schemeClr val="tx1"/>
                </a:solidFill>
                <a:latin typeface="Tahoma" panose="020B0604030504040204" pitchFamily="34" charset="0"/>
              </a:rPr>
              <a:t>private</a:t>
            </a:r>
            <a:r>
              <a:rPr lang="zh-CN" altLang="en-US" sz="1200">
                <a:solidFill>
                  <a:schemeClr val="tx1"/>
                </a:solidFill>
                <a:latin typeface="Tahoma" panose="020B0604030504040204" pitchFamily="34" charset="0"/>
              </a:rPr>
              <a:t>或者</a:t>
            </a:r>
            <a:r>
              <a:rPr lang="en-US" altLang="zh-CN" sz="1200">
                <a:solidFill>
                  <a:schemeClr val="tx1"/>
                </a:solidFill>
                <a:latin typeface="Tahoma" panose="020B0604030504040204" pitchFamily="34" charset="0"/>
              </a:rPr>
              <a:t>protected</a:t>
            </a:r>
            <a:r>
              <a:rPr lang="zh-CN" altLang="en-US" sz="1200">
                <a:solidFill>
                  <a:schemeClr val="tx1"/>
                </a:solidFill>
                <a:latin typeface="Tahoma" panose="020B0604030504040204" pitchFamily="34" charset="0"/>
              </a:rPr>
              <a:t>。</a:t>
            </a:r>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内部类编译后的名字：</a:t>
            </a:r>
            <a:r>
              <a:rPr lang="en-US" altLang="zh-CN" dirty="0"/>
              <a:t>outer $</a:t>
            </a:r>
            <a:r>
              <a:rPr lang="zh-CN" altLang="en-US" dirty="0"/>
              <a:t> </a:t>
            </a:r>
            <a:r>
              <a:rPr lang="en-US" altLang="zh-CN" dirty="0" err="1"/>
              <a:t>inner.class</a:t>
            </a:r>
            <a:endParaRPr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127</a:t>
            </a:fld>
            <a:endParaRPr lang="en-US" altLang="zh-CN"/>
          </a:p>
        </p:txBody>
      </p:sp>
    </p:spTree>
    <p:extLst>
      <p:ext uri="{BB962C8B-B14F-4D97-AF65-F5344CB8AC3E}">
        <p14:creationId xmlns:p14="http://schemas.microsoft.com/office/powerpoint/2010/main" val="1571420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a:extLst>
              <a:ext uri="{FF2B5EF4-FFF2-40B4-BE49-F238E27FC236}">
                <a16:creationId xmlns:a16="http://schemas.microsoft.com/office/drawing/2014/main" id="{B01C7DD2-79B7-42AD-8B74-14B3A5FBC8EC}"/>
              </a:ext>
            </a:extLst>
          </p:cNvPr>
          <p:cNvSpPr>
            <a:spLocks noGrp="1" noRot="1" noChangeAspect="1" noChangeArrowheads="1" noTextEdit="1"/>
          </p:cNvSpPr>
          <p:nvPr>
            <p:ph type="sldImg"/>
          </p:nvPr>
        </p:nvSpPr>
        <p:spPr>
          <a:ln/>
        </p:spPr>
      </p:sp>
      <p:sp>
        <p:nvSpPr>
          <p:cNvPr id="187395" name="备注占位符 2">
            <a:extLst>
              <a:ext uri="{FF2B5EF4-FFF2-40B4-BE49-F238E27FC236}">
                <a16:creationId xmlns:a16="http://schemas.microsoft.com/office/drawing/2014/main" id="{F5CBAA2E-E335-4C79-9C24-B78FAA86E6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匿名类的最后一行说明是因为：没有名字也就不能通过类名访问静态成员</a:t>
            </a:r>
          </a:p>
        </p:txBody>
      </p:sp>
      <p:sp>
        <p:nvSpPr>
          <p:cNvPr id="187396" name="灯片编号占位符 3">
            <a:extLst>
              <a:ext uri="{FF2B5EF4-FFF2-40B4-BE49-F238E27FC236}">
                <a16:creationId xmlns:a16="http://schemas.microsoft.com/office/drawing/2014/main" id="{6E5302AA-7C77-4471-A668-67386A4374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3952740A-56AC-4107-A918-CB57B77AA91E}" type="slidenum">
              <a:rPr lang="en-US" altLang="zh-CN" sz="1200" b="0" smtClean="0">
                <a:solidFill>
                  <a:schemeClr val="tx1"/>
                </a:solidFill>
                <a:latin typeface="Times New Roman" panose="02020603050405020304" pitchFamily="18" charset="0"/>
              </a:rPr>
              <a:pPr/>
              <a:t>130</a:t>
            </a:fld>
            <a:endParaRPr lang="en-US" altLang="zh-CN" sz="1200" b="0">
              <a:solidFill>
                <a:schemeClr val="tx1"/>
              </a:solidFill>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lambda</a:t>
            </a:r>
            <a:r>
              <a:rPr lang="zh-CN" altLang="en-US"/>
              <a:t>表达式是</a:t>
            </a:r>
            <a:r>
              <a:rPr lang="en-US" altLang="zh-CN"/>
              <a:t>JDK8</a:t>
            </a:r>
            <a:r>
              <a:rPr lang="zh-CN" altLang="en-US"/>
              <a:t>引入的新内容，从而使</a:t>
            </a:r>
            <a:r>
              <a:rPr lang="en-US" altLang="zh-CN"/>
              <a:t>Java</a:t>
            </a:r>
            <a:r>
              <a:rPr lang="zh-CN" altLang="en-US"/>
              <a:t>语言包含了</a:t>
            </a:r>
            <a:r>
              <a:rPr lang="zh-CN" altLang="en-US" u="sng"/>
              <a:t>过程式编程范型</a:t>
            </a:r>
            <a:r>
              <a:rPr lang="zh-CN" altLang="en-US"/>
              <a:t>。</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133</a:t>
            </a:fld>
            <a:endParaRPr lang="en-US" altLang="zh-CN"/>
          </a:p>
        </p:txBody>
      </p:sp>
    </p:spTree>
    <p:extLst>
      <p:ext uri="{BB962C8B-B14F-4D97-AF65-F5344CB8AC3E}">
        <p14:creationId xmlns:p14="http://schemas.microsoft.com/office/powerpoint/2010/main" val="29080358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回顾：接口中只允许有常量和方法的声明</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注解的函数式接口如果不满足要求，比如有两个以上的抽象方法，则会编译报错</a:t>
            </a:r>
            <a:endParaRPr lang="en-US" altLang="zh-CN"/>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a:t>在函数式接口中，允许有静态方法、默认方法（由</a:t>
            </a:r>
            <a:r>
              <a:rPr lang="en-US" altLang="zh-CN"/>
              <a:t>default</a:t>
            </a:r>
            <a:r>
              <a:rPr lang="zh-CN" altLang="en-US"/>
              <a:t>修饰）、以及从</a:t>
            </a:r>
            <a:r>
              <a:rPr lang="en-US" altLang="zh-CN"/>
              <a:t>Object</a:t>
            </a:r>
            <a:r>
              <a:rPr lang="zh-CN" altLang="en-US"/>
              <a:t>类继承来的抽象方法。</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134</a:t>
            </a:fld>
            <a:endParaRPr lang="en-US" altLang="zh-CN"/>
          </a:p>
        </p:txBody>
      </p:sp>
    </p:spTree>
    <p:extLst>
      <p:ext uri="{BB962C8B-B14F-4D97-AF65-F5344CB8AC3E}">
        <p14:creationId xmlns:p14="http://schemas.microsoft.com/office/powerpoint/2010/main" val="27488310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此页中的</a:t>
            </a:r>
            <a:r>
              <a:rPr lang="en-US" altLang="zh-CN"/>
              <a:t>lambda</a:t>
            </a:r>
            <a:r>
              <a:rPr lang="zh-CN" altLang="en-US"/>
              <a:t>表达式是函数式接口</a:t>
            </a:r>
            <a:r>
              <a:rPr lang="en-US" altLang="zh-CN"/>
              <a:t>MyInfo</a:t>
            </a:r>
            <a:r>
              <a:rPr lang="zh-CN" altLang="en-US"/>
              <a:t>的实例</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136</a:t>
            </a:fld>
            <a:endParaRPr lang="en-US" altLang="zh-CN"/>
          </a:p>
        </p:txBody>
      </p:sp>
    </p:spTree>
    <p:extLst>
      <p:ext uri="{BB962C8B-B14F-4D97-AF65-F5344CB8AC3E}">
        <p14:creationId xmlns:p14="http://schemas.microsoft.com/office/powerpoint/2010/main" val="599749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此页中的</a:t>
            </a:r>
            <a:r>
              <a:rPr lang="en-US" altLang="zh-CN" dirty="0"/>
              <a:t>lambda</a:t>
            </a:r>
            <a:r>
              <a:rPr lang="zh-CN" altLang="en-US" dirty="0"/>
              <a:t>表达式是函数式接口</a:t>
            </a:r>
            <a:r>
              <a:rPr lang="en-US" altLang="zh-CN" dirty="0" err="1"/>
              <a:t>MyInfo</a:t>
            </a:r>
            <a:r>
              <a:rPr lang="zh-CN" altLang="en-US" dirty="0"/>
              <a:t>的实例</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137</a:t>
            </a:fld>
            <a:endParaRPr lang="en-US" altLang="zh-CN"/>
          </a:p>
        </p:txBody>
      </p:sp>
    </p:spTree>
    <p:extLst>
      <p:ext uri="{BB962C8B-B14F-4D97-AF65-F5344CB8AC3E}">
        <p14:creationId xmlns:p14="http://schemas.microsoft.com/office/powerpoint/2010/main" val="18938278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138</a:t>
            </a:fld>
            <a:endParaRPr lang="en-US" altLang="zh-CN"/>
          </a:p>
        </p:txBody>
      </p:sp>
    </p:spTree>
    <p:extLst>
      <p:ext uri="{BB962C8B-B14F-4D97-AF65-F5344CB8AC3E}">
        <p14:creationId xmlns:p14="http://schemas.microsoft.com/office/powerpoint/2010/main" val="39701304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139</a:t>
            </a:fld>
            <a:endParaRPr lang="en-US" altLang="zh-CN"/>
          </a:p>
        </p:txBody>
      </p:sp>
    </p:spTree>
    <p:extLst>
      <p:ext uri="{BB962C8B-B14F-4D97-AF65-F5344CB8AC3E}">
        <p14:creationId xmlns:p14="http://schemas.microsoft.com/office/powerpoint/2010/main" val="237466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DFE4130-7AD4-4A5B-8777-4467B1AF6D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DE04D7EC-4A07-4B1F-8FCB-E30ED5BF103C}" type="slidenum">
              <a:rPr lang="en-US" altLang="zh-CN" sz="1200" b="0" smtClean="0">
                <a:solidFill>
                  <a:schemeClr val="tx1"/>
                </a:solidFill>
                <a:latin typeface="Times New Roman" panose="02020603050405020304" pitchFamily="18" charset="0"/>
              </a:rPr>
              <a:pPr/>
              <a:t>12</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E35808AD-CDA8-4347-B903-640CA98E5EF1}"/>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93FF19A-BCF5-4CB4-9F95-44F168F75A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zh-CN" altLang="en-US"/>
              <a:t>是</a:t>
            </a:r>
            <a:r>
              <a:rPr lang="en-US" altLang="zh-CN"/>
              <a:t>JDK8</a:t>
            </a:r>
            <a:r>
              <a:rPr lang="zh-CN" altLang="en-US"/>
              <a:t>引入的新内容，越来越像</a:t>
            </a:r>
            <a:r>
              <a:rPr lang="en-US" altLang="zh-CN"/>
              <a:t>C++</a:t>
            </a:r>
            <a:r>
              <a:rPr lang="zh-CN" altLang="en-US"/>
              <a:t>了</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140</a:t>
            </a:fld>
            <a:endParaRPr lang="en-US" altLang="zh-CN"/>
          </a:p>
        </p:txBody>
      </p:sp>
    </p:spTree>
    <p:extLst>
      <p:ext uri="{BB962C8B-B14F-4D97-AF65-F5344CB8AC3E}">
        <p14:creationId xmlns:p14="http://schemas.microsoft.com/office/powerpoint/2010/main" val="17462155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注：如果不使用方法引用，则第三个框内的写法已经是最简化的形式了</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141</a:t>
            </a:fld>
            <a:endParaRPr lang="en-US" altLang="zh-CN"/>
          </a:p>
        </p:txBody>
      </p:sp>
    </p:spTree>
    <p:extLst>
      <p:ext uri="{BB962C8B-B14F-4D97-AF65-F5344CB8AC3E}">
        <p14:creationId xmlns:p14="http://schemas.microsoft.com/office/powerpoint/2010/main" val="3914525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142</a:t>
            </a:fld>
            <a:endParaRPr lang="en-US" altLang="zh-CN"/>
          </a:p>
        </p:txBody>
      </p:sp>
    </p:spTree>
    <p:extLst>
      <p:ext uri="{BB962C8B-B14F-4D97-AF65-F5344CB8AC3E}">
        <p14:creationId xmlns:p14="http://schemas.microsoft.com/office/powerpoint/2010/main" val="22970579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dirty="0"/>
              <a:t>html</a:t>
            </a:r>
            <a:r>
              <a:rPr lang="zh-CN" altLang="en-US" dirty="0"/>
              <a:t>文档中就有</a:t>
            </a:r>
            <a:r>
              <a:rPr lang="en-US" altLang="zh-CN" dirty="0"/>
              <a:t>metadata</a:t>
            </a:r>
            <a:r>
              <a:rPr lang="zh-CN" altLang="en-US" dirty="0"/>
              <a:t>；</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dirty="0"/>
              <a:t>除上述三种注解外，还有其他注解，比如</a:t>
            </a:r>
            <a:r>
              <a:rPr lang="en-US" altLang="zh-CN" dirty="0"/>
              <a:t>@Param</a:t>
            </a:r>
            <a:r>
              <a:rPr lang="zh-CN" altLang="en-US" dirty="0"/>
              <a:t>用于注解方法的参数名；</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dirty="0"/>
              <a:t>注解还有注释之外的其他用途，比如用于</a:t>
            </a:r>
            <a:r>
              <a:rPr lang="en-US" altLang="zh-CN" dirty="0"/>
              <a:t>Java SE</a:t>
            </a:r>
            <a:r>
              <a:rPr lang="zh-CN" altLang="en-US" dirty="0"/>
              <a:t>的</a:t>
            </a:r>
            <a:r>
              <a:rPr lang="en-US" altLang="zh-CN" dirty="0" err="1"/>
              <a:t>MyBatis</a:t>
            </a:r>
            <a:r>
              <a:rPr lang="zh-CN" altLang="en-US" dirty="0"/>
              <a:t>和</a:t>
            </a:r>
            <a:r>
              <a:rPr lang="en-US" altLang="zh-CN" dirty="0"/>
              <a:t>JDBC</a:t>
            </a:r>
            <a:r>
              <a:rPr lang="zh-CN" altLang="en-US" dirty="0"/>
              <a:t>框架中，参考：</a:t>
            </a:r>
            <a:endParaRPr lang="en-US" altLang="zh-CN"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dirty="0"/>
              <a:t>https://</a:t>
            </a:r>
            <a:r>
              <a:rPr lang="en-US" altLang="zh-CN" dirty="0" err="1"/>
              <a:t>blog.csdn.net</a:t>
            </a:r>
            <a:r>
              <a:rPr lang="en-US" altLang="zh-CN" dirty="0"/>
              <a:t>/weixin_39562606/article/details/110527650</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143</a:t>
            </a:fld>
            <a:endParaRPr lang="en-US" altLang="zh-CN"/>
          </a:p>
        </p:txBody>
      </p:sp>
    </p:spTree>
    <p:extLst>
      <p:ext uri="{BB962C8B-B14F-4D97-AF65-F5344CB8AC3E}">
        <p14:creationId xmlns:p14="http://schemas.microsoft.com/office/powerpoint/2010/main" val="29521907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kumimoji="1" lang="zh-CN" altLang="en-US" sz="1200" b="0" i="0" kern="1200">
                <a:solidFill>
                  <a:schemeClr val="tx1"/>
                </a:solidFill>
                <a:effectLst/>
                <a:latin typeface="Times New Roman" panose="02020603050405020304" pitchFamily="18" charset="0"/>
                <a:ea typeface="宋体" panose="02010600030101010101" pitchFamily="2" charset="-122"/>
                <a:cs typeface="+mn-cs"/>
              </a:rPr>
              <a:t>注解可应用于包、类 型、构造方法、方法、成员变量、参数、本地变量的声明中，</a:t>
            </a:r>
            <a:r>
              <a:rPr lang="zh-CN" altLang="en-US"/>
              <a:t>参考：</a:t>
            </a:r>
            <a:endParaRPr lang="en-US" altLang="zh-CN"/>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https://www.cnblogs.com/peida/archive/2013/04/23/3036035.html</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144</a:t>
            </a:fld>
            <a:endParaRPr lang="en-US" altLang="zh-CN"/>
          </a:p>
        </p:txBody>
      </p:sp>
    </p:spTree>
    <p:extLst>
      <p:ext uri="{BB962C8B-B14F-4D97-AF65-F5344CB8AC3E}">
        <p14:creationId xmlns:p14="http://schemas.microsoft.com/office/powerpoint/2010/main" val="37028404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Deprecated</a:t>
            </a:r>
            <a:r>
              <a:rPr lang="zh-CN" altLang="en-US" sz="1200" dirty="0"/>
              <a:t>：表示程序已过时；</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err="1"/>
              <a:t>SuppressWarnings</a:t>
            </a:r>
            <a:r>
              <a:rPr lang="zh-CN" altLang="en-US" sz="1200" dirty="0"/>
              <a:t>：抑制</a:t>
            </a:r>
            <a:r>
              <a:rPr lang="en-US" altLang="zh-CN" sz="1200" dirty="0"/>
              <a:t>warning</a:t>
            </a:r>
            <a:r>
              <a:rPr lang="zh-CN" altLang="en-US" sz="1200" dirty="0"/>
              <a:t>信息的出现；</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en" altLang="zh-CN" sz="1200" b="0" i="0" u="none" strike="noStrike" kern="1200" dirty="0" err="1">
                <a:solidFill>
                  <a:schemeClr val="tx1"/>
                </a:solidFill>
                <a:effectLst/>
                <a:latin typeface="Times New Roman" panose="02020603050405020304" pitchFamily="18" charset="0"/>
                <a:ea typeface="宋体" panose="02010600030101010101" pitchFamily="2" charset="-122"/>
                <a:cs typeface="+mn-cs"/>
              </a:rPr>
              <a:t>SafeVarargs</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注解只能用在参数长度可变的方法或构造方法上</a:t>
            </a:r>
            <a:r>
              <a:rPr kumimoji="1" lang="en-US"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且方法必须声明为</a:t>
            </a: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static</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或</a:t>
            </a:r>
            <a:r>
              <a:rPr kumimoji="1" lang="en"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final,</a:t>
            </a:r>
            <a:r>
              <a:rPr kumimoji="1"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否则会出现编译错误。</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err="1"/>
              <a:t>FunctionalInterface</a:t>
            </a:r>
            <a:r>
              <a:rPr lang="zh-CN" altLang="en-US" sz="1200" dirty="0"/>
              <a:t>：指定该接口必须是函数式接口。</a:t>
            </a:r>
            <a:endParaRPr lang="en-US" altLang="zh-CN"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145</a:t>
            </a:fld>
            <a:endParaRPr lang="en-US" altLang="zh-CN"/>
          </a:p>
        </p:txBody>
      </p:sp>
    </p:spTree>
    <p:extLst>
      <p:ext uri="{BB962C8B-B14F-4D97-AF65-F5344CB8AC3E}">
        <p14:creationId xmlns:p14="http://schemas.microsoft.com/office/powerpoint/2010/main" val="16108432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dirty="0"/>
              <a:t>@Target</a:t>
            </a:r>
            <a:r>
              <a:rPr lang="zh-CN" altLang="en-US" dirty="0"/>
              <a:t>：用于限制注解的使用范围，语法：</a:t>
            </a:r>
            <a:r>
              <a:rPr lang="en-US" altLang="zh-CN" sz="1200" dirty="0"/>
              <a:t>@Target(value=</a:t>
            </a:r>
            <a:r>
              <a:rPr lang="zh-CN" altLang="en-US" sz="1200" dirty="0"/>
              <a:t>作用范围</a:t>
            </a:r>
            <a:r>
              <a:rPr lang="en-US" altLang="zh-CN" sz="1200" dirty="0"/>
              <a:t>)</a:t>
            </a:r>
            <a:r>
              <a:rPr lang="zh-CN" altLang="en-US" sz="1200" dirty="0"/>
              <a:t>，作用范围是</a:t>
            </a:r>
            <a:r>
              <a:rPr lang="en-US" altLang="zh-CN" sz="1200" dirty="0" err="1"/>
              <a:t>java.lang.annotation.ElementType</a:t>
            </a:r>
            <a:r>
              <a:rPr lang="zh-CN" altLang="en-US" sz="1200" dirty="0"/>
              <a:t>中的枚举值。</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@Retention</a:t>
            </a:r>
            <a:r>
              <a:rPr lang="zh-CN" altLang="en-US" sz="1200" dirty="0"/>
              <a:t>：说明注解的保存范围，</a:t>
            </a:r>
            <a:r>
              <a:rPr lang="zh-CN" altLang="en-US" dirty="0"/>
              <a:t>语法：</a:t>
            </a:r>
            <a:r>
              <a:rPr lang="en-US" altLang="zh-CN" sz="1200" dirty="0"/>
              <a:t>@Retention (value=</a:t>
            </a:r>
            <a:r>
              <a:rPr lang="zh-CN" altLang="en-US" sz="1200" dirty="0"/>
              <a:t>保存策略</a:t>
            </a:r>
            <a:r>
              <a:rPr lang="en-US" altLang="zh-CN" sz="1200" dirty="0"/>
              <a:t>)</a:t>
            </a:r>
            <a:r>
              <a:rPr lang="zh-CN" altLang="en-US" sz="1200" dirty="0"/>
              <a:t>，保存策略是</a:t>
            </a:r>
            <a:r>
              <a:rPr lang="en-US" altLang="zh-CN" sz="1200" dirty="0" err="1"/>
              <a:t>java.lang.annotation.RetentionPolicy</a:t>
            </a:r>
            <a:r>
              <a:rPr lang="zh-CN" altLang="en-US" sz="1200" dirty="0"/>
              <a:t>中的枚举值</a:t>
            </a:r>
            <a:r>
              <a:rPr lang="en-US" altLang="zh-CN" sz="1200" dirty="0"/>
              <a:t>SOURCE</a:t>
            </a:r>
            <a:r>
              <a:rPr lang="zh-CN" altLang="en-US" sz="1200" dirty="0"/>
              <a:t>、</a:t>
            </a:r>
            <a:r>
              <a:rPr lang="en-US" altLang="zh-CN" sz="1200" dirty="0"/>
              <a:t>CLASS</a:t>
            </a:r>
            <a:r>
              <a:rPr lang="zh-CN" altLang="en-US" sz="1200" dirty="0"/>
              <a:t>、</a:t>
            </a:r>
            <a:r>
              <a:rPr lang="en-US" altLang="zh-CN" sz="1200" dirty="0"/>
              <a:t>RUNTIME</a:t>
            </a: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Document</a:t>
            </a:r>
            <a:r>
              <a:rPr lang="zh-CN" altLang="en-US" sz="1200" dirty="0"/>
              <a:t>：指定该注解可用被</a:t>
            </a:r>
            <a:r>
              <a:rPr lang="en-US" altLang="zh-CN" sz="1200" dirty="0" err="1"/>
              <a:t>javadoc.exe</a:t>
            </a:r>
            <a:r>
              <a:rPr lang="zh-CN" altLang="en-US" sz="1200" dirty="0"/>
              <a:t>提取成文档</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Inherited</a:t>
            </a:r>
            <a:r>
              <a:rPr lang="zh-CN" altLang="en-US" sz="1200" dirty="0"/>
              <a:t>：描述了需要被子类继承的注解</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zh-CN" sz="1200" dirty="0"/>
              <a:t>Repeatable</a:t>
            </a:r>
            <a:r>
              <a:rPr lang="zh-CN" altLang="en-US" sz="1200" dirty="0"/>
              <a:t>：允许多个相同类型的注解修饰同一程序元素</a:t>
            </a:r>
            <a:endParaRPr lang="en-US" altLang="zh-CN" sz="1200" dirty="0"/>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zh-CN" altLang="en-US" sz="1200" dirty="0"/>
              <a:t>类型注解：使得我们自定义的类型注解在修饰的某个类型之后，该注解可以出现在使用了该类型的任何位置处，而不仅仅是类型的声明之前</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dirty="0"/>
              <a:t>1</a:t>
            </a:r>
            <a:r>
              <a:rPr lang="zh-CN" altLang="en-US" sz="1200" dirty="0"/>
              <a:t>）作用：可用于类型检查；</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dirty="0"/>
              <a:t>2</a:t>
            </a:r>
            <a:r>
              <a:rPr lang="zh-CN" altLang="en-US" sz="1200" dirty="0"/>
              <a:t>）自定义注解的语法：见后页；</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sz="1200" dirty="0"/>
              <a:t>3</a:t>
            </a:r>
            <a:r>
              <a:rPr lang="zh-CN" altLang="en-US" sz="1200" dirty="0"/>
              <a:t>）参考：</a:t>
            </a:r>
            <a:r>
              <a:rPr lang="en-US" altLang="zh-CN" sz="1200" dirty="0"/>
              <a:t>https://</a:t>
            </a:r>
            <a:r>
              <a:rPr lang="en-US" altLang="zh-CN" sz="1200" dirty="0" err="1"/>
              <a:t>blog.csdn.net</a:t>
            </a:r>
            <a:r>
              <a:rPr lang="en-US" altLang="zh-CN" sz="1200" dirty="0"/>
              <a:t>/</a:t>
            </a:r>
            <a:r>
              <a:rPr lang="en-US" altLang="zh-CN" sz="1200" dirty="0" err="1"/>
              <a:t>xichenguan</a:t>
            </a:r>
            <a:r>
              <a:rPr lang="en-US" altLang="zh-CN" sz="1200" dirty="0"/>
              <a:t>/article/details/87801463</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146</a:t>
            </a:fld>
            <a:endParaRPr lang="en-US" altLang="zh-CN"/>
          </a:p>
        </p:txBody>
      </p:sp>
    </p:spTree>
    <p:extLst>
      <p:ext uri="{BB962C8B-B14F-4D97-AF65-F5344CB8AC3E}">
        <p14:creationId xmlns:p14="http://schemas.microsoft.com/office/powerpoint/2010/main" val="14333039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sz="120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147</a:t>
            </a:fld>
            <a:endParaRPr lang="en-US" altLang="zh-CN"/>
          </a:p>
        </p:txBody>
      </p:sp>
    </p:spTree>
    <p:extLst>
      <p:ext uri="{BB962C8B-B14F-4D97-AF65-F5344CB8AC3E}">
        <p14:creationId xmlns:p14="http://schemas.microsoft.com/office/powerpoint/2010/main" val="16069555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148</a:t>
            </a:fld>
            <a:endParaRPr lang="en-US" altLang="zh-CN"/>
          </a:p>
        </p:txBody>
      </p:sp>
    </p:spTree>
    <p:extLst>
      <p:ext uri="{BB962C8B-B14F-4D97-AF65-F5344CB8AC3E}">
        <p14:creationId xmlns:p14="http://schemas.microsoft.com/office/powerpoint/2010/main" val="6494424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149</a:t>
            </a:fld>
            <a:endParaRPr lang="en-US" altLang="zh-CN"/>
          </a:p>
        </p:txBody>
      </p:sp>
    </p:spTree>
    <p:extLst>
      <p:ext uri="{BB962C8B-B14F-4D97-AF65-F5344CB8AC3E}">
        <p14:creationId xmlns:p14="http://schemas.microsoft.com/office/powerpoint/2010/main" val="342647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BB26B06-7F25-4308-918F-0F2B7C75F2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CB05DD02-CDD1-430D-8A0B-2F8ED20B1D25}" type="slidenum">
              <a:rPr lang="en-US" altLang="zh-CN" sz="1200" b="0" smtClean="0">
                <a:solidFill>
                  <a:schemeClr val="tx1"/>
                </a:solidFill>
                <a:latin typeface="Times New Roman" panose="02020603050405020304" pitchFamily="18" charset="0"/>
              </a:rPr>
              <a:pPr/>
              <a:t>15</a:t>
            </a:fld>
            <a:endParaRPr lang="en-US" altLang="zh-CN" sz="1200" b="0">
              <a:solidFill>
                <a:schemeClr val="tx1"/>
              </a:solidFill>
              <a:latin typeface="Times New Roman" panose="02020603050405020304" pitchFamily="18" charset="0"/>
            </a:endParaRPr>
          </a:p>
        </p:txBody>
      </p:sp>
      <p:sp>
        <p:nvSpPr>
          <p:cNvPr id="26627" name="Rectangle 2">
            <a:extLst>
              <a:ext uri="{FF2B5EF4-FFF2-40B4-BE49-F238E27FC236}">
                <a16:creationId xmlns:a16="http://schemas.microsoft.com/office/drawing/2014/main" id="{14097B53-5C2B-420C-B434-612F6F720370}"/>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F1BDE88-310E-4F35-A6BE-E2E9C5B881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注意：</a:t>
            </a:r>
            <a:endParaRPr lang="en-US" altLang="zh-CN"/>
          </a:p>
          <a:p>
            <a:pPr eaLnBrk="1" hangingPunct="1"/>
            <a:r>
              <a:rPr lang="en-US" altLang="zh-CN"/>
              <a:t>1. </a:t>
            </a:r>
            <a:r>
              <a:rPr lang="zh-CN" altLang="en-US"/>
              <a:t>构造函数</a:t>
            </a:r>
            <a:r>
              <a:rPr lang="en-US" altLang="zh-CN">
                <a:solidFill>
                  <a:srgbClr val="0000CC"/>
                </a:solidFill>
                <a:latin typeface="Tahoma" panose="020B0604030504040204" pitchFamily="34" charset="0"/>
              </a:rPr>
              <a:t>Rect() </a:t>
            </a:r>
            <a:r>
              <a:rPr lang="en-US" altLang="zh-CN">
                <a:latin typeface="Tahoma" panose="020B0604030504040204" pitchFamily="34" charset="0"/>
              </a:rPr>
              <a:t>{}</a:t>
            </a:r>
            <a:r>
              <a:rPr lang="zh-CN" altLang="en-US">
                <a:latin typeface="Tahoma" panose="020B0604030504040204" pitchFamily="34" charset="0"/>
              </a:rPr>
              <a:t>虽然没有初始化</a:t>
            </a:r>
            <a:r>
              <a:rPr lang="en-US" altLang="zh-CN">
                <a:latin typeface="Tahoma" panose="020B0604030504040204" pitchFamily="34" charset="0"/>
              </a:rPr>
              <a:t>sideA, sideB</a:t>
            </a:r>
            <a:r>
              <a:rPr lang="zh-CN" altLang="en-US">
                <a:latin typeface="Tahoma" panose="020B0604030504040204" pitchFamily="34" charset="0"/>
              </a:rPr>
              <a:t>，但编译器会自动将它们初始化为</a:t>
            </a:r>
            <a:r>
              <a:rPr lang="en-US" altLang="zh-CN">
                <a:latin typeface="Tahoma" panose="020B0604030504040204" pitchFamily="34" charset="0"/>
              </a:rPr>
              <a:t>0.0</a:t>
            </a:r>
          </a:p>
          <a:p>
            <a:pPr eaLnBrk="1" hangingPunct="1"/>
            <a:r>
              <a:rPr lang="en-US" altLang="zh-CN">
                <a:latin typeface="Tahoma" panose="020B0604030504040204" pitchFamily="34" charset="0"/>
              </a:rPr>
              <a:t>2. new Rect(2,3); </a:t>
            </a:r>
            <a:r>
              <a:rPr lang="zh-CN" altLang="en-US">
                <a:latin typeface="Tahoma" panose="020B0604030504040204" pitchFamily="34" charset="0"/>
              </a:rPr>
              <a:t>参数类型隐式提升</a:t>
            </a:r>
            <a:endParaRPr lang="en-US" altLang="zh-CN">
              <a:latin typeface="Tahoma" panose="020B0604030504040204" pitchFamily="34" charset="0"/>
            </a:endParaRPr>
          </a:p>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150</a:t>
            </a:fld>
            <a:endParaRPr lang="en-US" altLang="zh-CN"/>
          </a:p>
        </p:txBody>
      </p:sp>
    </p:spTree>
    <p:extLst>
      <p:ext uri="{BB962C8B-B14F-4D97-AF65-F5344CB8AC3E}">
        <p14:creationId xmlns:p14="http://schemas.microsoft.com/office/powerpoint/2010/main" val="34501700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zh-CN" altLang="en-US"/>
              <a:t>这里有泛型的内容</a:t>
            </a:r>
            <a:endParaRPr lang="en-US" altLang="zh-CN"/>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151</a:t>
            </a:fld>
            <a:endParaRPr lang="en-US" altLang="zh-CN"/>
          </a:p>
        </p:txBody>
      </p:sp>
    </p:spTree>
    <p:extLst>
      <p:ext uri="{BB962C8B-B14F-4D97-AF65-F5344CB8AC3E}">
        <p14:creationId xmlns:p14="http://schemas.microsoft.com/office/powerpoint/2010/main" val="5057509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Java</a:t>
            </a:r>
            <a:r>
              <a:rPr lang="zh-CN" altLang="en-US"/>
              <a:t>省略号的用法，参考：</a:t>
            </a:r>
            <a:endParaRPr lang="en-US" altLang="zh-CN"/>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en-US" altLang="zh-CN"/>
              <a:t>https://www.cnblogs.com/fnlingnzb-learner/p/5952716.html</a:t>
            </a:r>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152</a:t>
            </a:fld>
            <a:endParaRPr lang="en-US" altLang="zh-CN"/>
          </a:p>
        </p:txBody>
      </p:sp>
    </p:spTree>
    <p:extLst>
      <p:ext uri="{BB962C8B-B14F-4D97-AF65-F5344CB8AC3E}">
        <p14:creationId xmlns:p14="http://schemas.microsoft.com/office/powerpoint/2010/main" val="3337155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finally</a:t>
            </a:r>
            <a:r>
              <a:rPr lang="zh-CN" altLang="en-US"/>
              <a:t>的作用可以类比</a:t>
            </a:r>
            <a:r>
              <a:rPr lang="en-US" altLang="zh-CN"/>
              <a:t>default</a:t>
            </a:r>
            <a:endParaRPr lang="zh-CN" altLang="en-US"/>
          </a:p>
        </p:txBody>
      </p:sp>
      <p:sp>
        <p:nvSpPr>
          <p:cNvPr id="4" name="灯片编号占位符 3"/>
          <p:cNvSpPr>
            <a:spLocks noGrp="1"/>
          </p:cNvSpPr>
          <p:nvPr>
            <p:ph type="sldNum" sz="quarter" idx="5"/>
          </p:nvPr>
        </p:nvSpPr>
        <p:spPr/>
        <p:txBody>
          <a:bodyPr/>
          <a:lstStyle/>
          <a:p>
            <a:pPr>
              <a:defRPr/>
            </a:pPr>
            <a:fld id="{41952DEF-4AF0-492C-B0D0-EBF6132F9C59}" type="slidenum">
              <a:rPr lang="en-US" altLang="zh-CN" smtClean="0"/>
              <a:pPr>
                <a:defRPr/>
              </a:pPr>
              <a:t>154</a:t>
            </a:fld>
            <a:endParaRPr lang="en-US" altLang="zh-CN"/>
          </a:p>
        </p:txBody>
      </p:sp>
    </p:spTree>
    <p:extLst>
      <p:ext uri="{BB962C8B-B14F-4D97-AF65-F5344CB8AC3E}">
        <p14:creationId xmlns:p14="http://schemas.microsoft.com/office/powerpoint/2010/main" val="18947661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9499C05-7E70-4CD5-B2E0-D7ED87B00E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200" b="1">
                <a:solidFill>
                  <a:schemeClr val="bg1"/>
                </a:solidFill>
                <a:latin typeface="Arial" panose="020B0604020202020204" pitchFamily="34" charset="0"/>
                <a:ea typeface="宋体" panose="02010600030101010101" pitchFamily="2" charset="-122"/>
              </a:defRPr>
            </a:lvl1pPr>
            <a:lvl2pPr marL="742950" indent="-285750">
              <a:defRPr sz="2200" b="1">
                <a:solidFill>
                  <a:schemeClr val="bg1"/>
                </a:solidFill>
                <a:latin typeface="Arial" panose="020B0604020202020204" pitchFamily="34" charset="0"/>
                <a:ea typeface="宋体" panose="02010600030101010101" pitchFamily="2" charset="-122"/>
              </a:defRPr>
            </a:lvl2pPr>
            <a:lvl3pPr marL="1143000" indent="-228600">
              <a:defRPr sz="2200" b="1">
                <a:solidFill>
                  <a:schemeClr val="bg1"/>
                </a:solidFill>
                <a:latin typeface="Arial" panose="020B0604020202020204" pitchFamily="34" charset="0"/>
                <a:ea typeface="宋体" panose="02010600030101010101" pitchFamily="2" charset="-122"/>
              </a:defRPr>
            </a:lvl3pPr>
            <a:lvl4pPr marL="1600200" indent="-228600">
              <a:defRPr sz="2200" b="1">
                <a:solidFill>
                  <a:schemeClr val="bg1"/>
                </a:solidFill>
                <a:latin typeface="Arial" panose="020B0604020202020204" pitchFamily="34" charset="0"/>
                <a:ea typeface="宋体" panose="02010600030101010101" pitchFamily="2" charset="-122"/>
              </a:defRPr>
            </a:lvl4pPr>
            <a:lvl5pPr marL="2057400" indent="-228600">
              <a:defRPr sz="22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fld id="{1E5DC456-6EA3-4DAF-8011-7DDBC00C4EB6}" type="slidenum">
              <a:rPr lang="en-US" altLang="zh-CN" sz="1200" b="0" smtClean="0">
                <a:solidFill>
                  <a:schemeClr val="tx1"/>
                </a:solidFill>
                <a:latin typeface="Times New Roman" panose="02020603050405020304" pitchFamily="18" charset="0"/>
              </a:rPr>
              <a:pPr/>
              <a:t>156</a:t>
            </a:fld>
            <a:endParaRPr lang="en-US" altLang="zh-CN" sz="1200" b="0">
              <a:solidFill>
                <a:schemeClr val="tx1"/>
              </a:solidFill>
              <a:latin typeface="Times New Roman" panose="02020603050405020304" pitchFamily="18" charset="0"/>
            </a:endParaRPr>
          </a:p>
        </p:txBody>
      </p:sp>
      <p:sp>
        <p:nvSpPr>
          <p:cNvPr id="194563" name="Rectangle 2">
            <a:extLst>
              <a:ext uri="{FF2B5EF4-FFF2-40B4-BE49-F238E27FC236}">
                <a16:creationId xmlns:a16="http://schemas.microsoft.com/office/drawing/2014/main" id="{93579DE7-25D7-4462-A637-476AE893E6DA}"/>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B4144375-9967-4AFD-A269-278744D75B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1450" indent="-171450" eaLnBrk="1" hangingPunct="1">
              <a:buFont typeface="Wingdings" panose="05000000000000000000" pitchFamily="2" charset="2"/>
              <a:buChar char="Ø"/>
            </a:pPr>
            <a:r>
              <a:rPr lang="zh-CN" altLang="en-US"/>
              <a:t>以上继承关系只体现了</a:t>
            </a:r>
            <a:r>
              <a:rPr lang="en-US" altLang="zh-CN"/>
              <a:t>Java</a:t>
            </a:r>
            <a:r>
              <a:rPr lang="zh-CN" altLang="en-US"/>
              <a:t>中的部分异常，还有很多，这些内容大家像学习</a:t>
            </a:r>
            <a:r>
              <a:rPr lang="en-US" altLang="zh-CN"/>
              <a:t>API</a:t>
            </a:r>
            <a:r>
              <a:rPr lang="zh-CN" altLang="en-US"/>
              <a:t>一样自学即可。</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81B9E45E-DBDF-4FB7-960D-B787AF2E7B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5AF9C59-1355-4030-9FA2-52C1C6D424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2E11C7-F5EF-4781-9750-D3F36317D89A}"/>
              </a:ext>
            </a:extLst>
          </p:cNvPr>
          <p:cNvSpPr>
            <a:spLocks noGrp="1" noChangeArrowheads="1"/>
          </p:cNvSpPr>
          <p:nvPr>
            <p:ph type="sldNum" sz="quarter" idx="12"/>
          </p:nvPr>
        </p:nvSpPr>
        <p:spPr>
          <a:ln/>
        </p:spPr>
        <p:txBody>
          <a:bodyPr/>
          <a:lstStyle>
            <a:lvl1pPr>
              <a:defRPr/>
            </a:lvl1pPr>
          </a:lstStyle>
          <a:p>
            <a:pPr>
              <a:defRPr/>
            </a:pPr>
            <a:fld id="{FB7AFC5B-2370-4E5D-BEB9-2A5BCD58FA38}" type="slidenum">
              <a:rPr lang="en-US" altLang="zh-CN"/>
              <a:pPr>
                <a:defRPr/>
              </a:pPr>
              <a:t>‹#›</a:t>
            </a:fld>
            <a:endParaRPr lang="en-US" altLang="zh-CN"/>
          </a:p>
        </p:txBody>
      </p:sp>
    </p:spTree>
    <p:extLst>
      <p:ext uri="{BB962C8B-B14F-4D97-AF65-F5344CB8AC3E}">
        <p14:creationId xmlns:p14="http://schemas.microsoft.com/office/powerpoint/2010/main" val="107218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C08644-E4EC-4817-8D4B-18E383EB1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C8B2A7A-CB07-4E00-943D-673A394108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B3CA59-F42E-4FA4-891E-C060EE596491}"/>
              </a:ext>
            </a:extLst>
          </p:cNvPr>
          <p:cNvSpPr>
            <a:spLocks noGrp="1" noChangeArrowheads="1"/>
          </p:cNvSpPr>
          <p:nvPr>
            <p:ph type="sldNum" sz="quarter" idx="12"/>
          </p:nvPr>
        </p:nvSpPr>
        <p:spPr>
          <a:ln/>
        </p:spPr>
        <p:txBody>
          <a:bodyPr/>
          <a:lstStyle>
            <a:lvl1pPr>
              <a:defRPr/>
            </a:lvl1pPr>
          </a:lstStyle>
          <a:p>
            <a:pPr>
              <a:defRPr/>
            </a:pPr>
            <a:fld id="{1EEC67C5-EBC2-4920-9C05-A307FED9F15B}" type="slidenum">
              <a:rPr lang="en-US" altLang="zh-CN"/>
              <a:pPr>
                <a:defRPr/>
              </a:pPr>
              <a:t>‹#›</a:t>
            </a:fld>
            <a:endParaRPr lang="en-US" altLang="zh-CN"/>
          </a:p>
        </p:txBody>
      </p:sp>
    </p:spTree>
    <p:extLst>
      <p:ext uri="{BB962C8B-B14F-4D97-AF65-F5344CB8AC3E}">
        <p14:creationId xmlns:p14="http://schemas.microsoft.com/office/powerpoint/2010/main" val="233100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BBC8F51-7064-4AFE-938C-C6D49B38A9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DEEE4A-334C-4E3D-8696-1F5FFA1CE3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256982-48F1-40A0-9A87-7DEBD0C06353}"/>
              </a:ext>
            </a:extLst>
          </p:cNvPr>
          <p:cNvSpPr>
            <a:spLocks noGrp="1" noChangeArrowheads="1"/>
          </p:cNvSpPr>
          <p:nvPr>
            <p:ph type="sldNum" sz="quarter" idx="12"/>
          </p:nvPr>
        </p:nvSpPr>
        <p:spPr>
          <a:ln/>
        </p:spPr>
        <p:txBody>
          <a:bodyPr/>
          <a:lstStyle>
            <a:lvl1pPr>
              <a:defRPr/>
            </a:lvl1pPr>
          </a:lstStyle>
          <a:p>
            <a:pPr>
              <a:defRPr/>
            </a:pPr>
            <a:fld id="{01F2D099-2412-4C27-A3E4-7715587848D7}" type="slidenum">
              <a:rPr lang="en-US" altLang="zh-CN"/>
              <a:pPr>
                <a:defRPr/>
              </a:pPr>
              <a:t>‹#›</a:t>
            </a:fld>
            <a:endParaRPr lang="en-US" altLang="zh-CN"/>
          </a:p>
        </p:txBody>
      </p:sp>
    </p:spTree>
    <p:extLst>
      <p:ext uri="{BB962C8B-B14F-4D97-AF65-F5344CB8AC3E}">
        <p14:creationId xmlns:p14="http://schemas.microsoft.com/office/powerpoint/2010/main" val="19859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934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28E9C78F-DD74-42D5-8E42-4238918244EC}" type="datetime1">
              <a:rPr lang="zh-CN" altLang="en-US"/>
              <a:pPr>
                <a:defRPr/>
              </a:pPr>
              <a:t>2023/4/3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83BEE2A-2A17-414B-A201-3435996440DF}" type="slidenum">
              <a:rPr lang="en-US" altLang="zh-CN"/>
              <a:pPr/>
              <a:t>‹#›</a:t>
            </a:fld>
            <a:endParaRPr lang="en-US" altLang="zh-CN"/>
          </a:p>
        </p:txBody>
      </p:sp>
    </p:spTree>
    <p:extLst>
      <p:ext uri="{BB962C8B-B14F-4D97-AF65-F5344CB8AC3E}">
        <p14:creationId xmlns:p14="http://schemas.microsoft.com/office/powerpoint/2010/main" val="360723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73A1DD3-0ED2-4A60-BD2E-6D4D49AC4A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F7B58E-9704-48F3-B894-5A887E019B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8E27A0-316F-4E6D-819A-9AD37B1A8C36}"/>
              </a:ext>
            </a:extLst>
          </p:cNvPr>
          <p:cNvSpPr>
            <a:spLocks noGrp="1" noChangeArrowheads="1"/>
          </p:cNvSpPr>
          <p:nvPr>
            <p:ph type="sldNum" sz="quarter" idx="12"/>
          </p:nvPr>
        </p:nvSpPr>
        <p:spPr>
          <a:ln/>
        </p:spPr>
        <p:txBody>
          <a:bodyPr/>
          <a:lstStyle>
            <a:lvl1pPr>
              <a:defRPr/>
            </a:lvl1pPr>
          </a:lstStyle>
          <a:p>
            <a:pPr>
              <a:defRPr/>
            </a:pPr>
            <a:fld id="{4B39BEA0-2ABB-48EF-AD37-067C5F833246}" type="slidenum">
              <a:rPr lang="en-US" altLang="zh-CN"/>
              <a:pPr>
                <a:defRPr/>
              </a:pPr>
              <a:t>‹#›</a:t>
            </a:fld>
            <a:endParaRPr lang="en-US" altLang="zh-CN"/>
          </a:p>
        </p:txBody>
      </p:sp>
    </p:spTree>
    <p:extLst>
      <p:ext uri="{BB962C8B-B14F-4D97-AF65-F5344CB8AC3E}">
        <p14:creationId xmlns:p14="http://schemas.microsoft.com/office/powerpoint/2010/main" val="387331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04C3328-30F3-459B-BA9D-4DDDF38CAD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7D9F05-31C0-427C-95CC-4C031C0D46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2BD37B-76CF-4897-84FD-5FED9EF733B2}"/>
              </a:ext>
            </a:extLst>
          </p:cNvPr>
          <p:cNvSpPr>
            <a:spLocks noGrp="1" noChangeArrowheads="1"/>
          </p:cNvSpPr>
          <p:nvPr>
            <p:ph type="sldNum" sz="quarter" idx="12"/>
          </p:nvPr>
        </p:nvSpPr>
        <p:spPr>
          <a:ln/>
        </p:spPr>
        <p:txBody>
          <a:bodyPr/>
          <a:lstStyle>
            <a:lvl1pPr>
              <a:defRPr/>
            </a:lvl1pPr>
          </a:lstStyle>
          <a:p>
            <a:pPr>
              <a:defRPr/>
            </a:pPr>
            <a:fld id="{007958E6-4CC6-476D-9AF9-22A9DFF2DB48}" type="slidenum">
              <a:rPr lang="en-US" altLang="zh-CN"/>
              <a:pPr>
                <a:defRPr/>
              </a:pPr>
              <a:t>‹#›</a:t>
            </a:fld>
            <a:endParaRPr lang="en-US" altLang="zh-CN"/>
          </a:p>
        </p:txBody>
      </p:sp>
    </p:spTree>
    <p:extLst>
      <p:ext uri="{BB962C8B-B14F-4D97-AF65-F5344CB8AC3E}">
        <p14:creationId xmlns:p14="http://schemas.microsoft.com/office/powerpoint/2010/main" val="137761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222F68B-F73A-4AEF-BCBC-9B3BA19844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B5CAEB8-06A6-40EF-9BCB-09CD1ED4A2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D41E51B-E56A-4BEB-A782-4C11900031D6}"/>
              </a:ext>
            </a:extLst>
          </p:cNvPr>
          <p:cNvSpPr>
            <a:spLocks noGrp="1" noChangeArrowheads="1"/>
          </p:cNvSpPr>
          <p:nvPr>
            <p:ph type="sldNum" sz="quarter" idx="12"/>
          </p:nvPr>
        </p:nvSpPr>
        <p:spPr>
          <a:ln/>
        </p:spPr>
        <p:txBody>
          <a:bodyPr/>
          <a:lstStyle>
            <a:lvl1pPr>
              <a:defRPr/>
            </a:lvl1pPr>
          </a:lstStyle>
          <a:p>
            <a:pPr>
              <a:defRPr/>
            </a:pPr>
            <a:fld id="{BB04398D-3D1E-4059-839F-6D421DBA6652}" type="slidenum">
              <a:rPr lang="en-US" altLang="zh-CN"/>
              <a:pPr>
                <a:defRPr/>
              </a:pPr>
              <a:t>‹#›</a:t>
            </a:fld>
            <a:endParaRPr lang="en-US" altLang="zh-CN"/>
          </a:p>
        </p:txBody>
      </p:sp>
    </p:spTree>
    <p:extLst>
      <p:ext uri="{BB962C8B-B14F-4D97-AF65-F5344CB8AC3E}">
        <p14:creationId xmlns:p14="http://schemas.microsoft.com/office/powerpoint/2010/main" val="428688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CFF0ED0-7917-45E2-BBD9-877511676E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E8A12EF-D098-4519-B9F0-EDD0417B3D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F1274C2-BDE5-4A29-9E1A-59CF102221B1}"/>
              </a:ext>
            </a:extLst>
          </p:cNvPr>
          <p:cNvSpPr>
            <a:spLocks noGrp="1" noChangeArrowheads="1"/>
          </p:cNvSpPr>
          <p:nvPr>
            <p:ph type="sldNum" sz="quarter" idx="12"/>
          </p:nvPr>
        </p:nvSpPr>
        <p:spPr>
          <a:ln/>
        </p:spPr>
        <p:txBody>
          <a:bodyPr/>
          <a:lstStyle>
            <a:lvl1pPr>
              <a:defRPr/>
            </a:lvl1pPr>
          </a:lstStyle>
          <a:p>
            <a:pPr>
              <a:defRPr/>
            </a:pPr>
            <a:fld id="{0436DAF6-7B85-4C67-AD6B-66BD2DBE24D1}" type="slidenum">
              <a:rPr lang="en-US" altLang="zh-CN"/>
              <a:pPr>
                <a:defRPr/>
              </a:pPr>
              <a:t>‹#›</a:t>
            </a:fld>
            <a:endParaRPr lang="en-US" altLang="zh-CN"/>
          </a:p>
        </p:txBody>
      </p:sp>
    </p:spTree>
    <p:extLst>
      <p:ext uri="{BB962C8B-B14F-4D97-AF65-F5344CB8AC3E}">
        <p14:creationId xmlns:p14="http://schemas.microsoft.com/office/powerpoint/2010/main" val="389472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D4758CB-F34B-430D-8037-32D182F482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66FF11-C32C-411F-BBBA-398B3EA713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7D69907-25A2-426D-8DEB-06BD5D82B3A1}"/>
              </a:ext>
            </a:extLst>
          </p:cNvPr>
          <p:cNvSpPr>
            <a:spLocks noGrp="1" noChangeArrowheads="1"/>
          </p:cNvSpPr>
          <p:nvPr>
            <p:ph type="sldNum" sz="quarter" idx="12"/>
          </p:nvPr>
        </p:nvSpPr>
        <p:spPr>
          <a:ln/>
        </p:spPr>
        <p:txBody>
          <a:bodyPr/>
          <a:lstStyle>
            <a:lvl1pPr>
              <a:defRPr/>
            </a:lvl1pPr>
          </a:lstStyle>
          <a:p>
            <a:pPr>
              <a:defRPr/>
            </a:pPr>
            <a:fld id="{10FF6F80-4A28-4659-9925-636CE93AF422}" type="slidenum">
              <a:rPr lang="en-US" altLang="zh-CN"/>
              <a:pPr>
                <a:defRPr/>
              </a:pPr>
              <a:t>‹#›</a:t>
            </a:fld>
            <a:endParaRPr lang="en-US" altLang="zh-CN"/>
          </a:p>
        </p:txBody>
      </p:sp>
    </p:spTree>
    <p:extLst>
      <p:ext uri="{BB962C8B-B14F-4D97-AF65-F5344CB8AC3E}">
        <p14:creationId xmlns:p14="http://schemas.microsoft.com/office/powerpoint/2010/main" val="272259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06F1AD-6ED9-44FD-9AA5-26EFCE9780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3710EFC-6F34-4A2A-BA91-24353BDBD3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B1B49E4-A5A1-48AC-936F-B67B49EA425C}"/>
              </a:ext>
            </a:extLst>
          </p:cNvPr>
          <p:cNvSpPr>
            <a:spLocks noGrp="1" noChangeArrowheads="1"/>
          </p:cNvSpPr>
          <p:nvPr>
            <p:ph type="sldNum" sz="quarter" idx="12"/>
          </p:nvPr>
        </p:nvSpPr>
        <p:spPr>
          <a:ln/>
        </p:spPr>
        <p:txBody>
          <a:bodyPr/>
          <a:lstStyle>
            <a:lvl1pPr>
              <a:defRPr/>
            </a:lvl1pPr>
          </a:lstStyle>
          <a:p>
            <a:pPr>
              <a:defRPr/>
            </a:pPr>
            <a:fld id="{C6F07557-3923-4474-81DC-D6494426D22D}" type="slidenum">
              <a:rPr lang="en-US" altLang="zh-CN"/>
              <a:pPr>
                <a:defRPr/>
              </a:pPr>
              <a:t>‹#›</a:t>
            </a:fld>
            <a:endParaRPr lang="en-US" altLang="zh-CN"/>
          </a:p>
        </p:txBody>
      </p:sp>
    </p:spTree>
    <p:extLst>
      <p:ext uri="{BB962C8B-B14F-4D97-AF65-F5344CB8AC3E}">
        <p14:creationId xmlns:p14="http://schemas.microsoft.com/office/powerpoint/2010/main" val="192617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CF41169-E734-4B65-AEE4-7633550ED5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0F3B8EB-C79D-4079-AE5D-C5F6DCF093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9918A54-7228-434B-8E4B-9195A6A68812}"/>
              </a:ext>
            </a:extLst>
          </p:cNvPr>
          <p:cNvSpPr>
            <a:spLocks noGrp="1" noChangeArrowheads="1"/>
          </p:cNvSpPr>
          <p:nvPr>
            <p:ph type="sldNum" sz="quarter" idx="12"/>
          </p:nvPr>
        </p:nvSpPr>
        <p:spPr>
          <a:ln/>
        </p:spPr>
        <p:txBody>
          <a:bodyPr/>
          <a:lstStyle>
            <a:lvl1pPr>
              <a:defRPr/>
            </a:lvl1pPr>
          </a:lstStyle>
          <a:p>
            <a:pPr>
              <a:defRPr/>
            </a:pPr>
            <a:fld id="{B3C468FB-2A73-4877-BCF3-EB833B061955}" type="slidenum">
              <a:rPr lang="en-US" altLang="zh-CN"/>
              <a:pPr>
                <a:defRPr/>
              </a:pPr>
              <a:t>‹#›</a:t>
            </a:fld>
            <a:endParaRPr lang="en-US" altLang="zh-CN"/>
          </a:p>
        </p:txBody>
      </p:sp>
    </p:spTree>
    <p:extLst>
      <p:ext uri="{BB962C8B-B14F-4D97-AF65-F5344CB8AC3E}">
        <p14:creationId xmlns:p14="http://schemas.microsoft.com/office/powerpoint/2010/main" val="165540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A9DABC4-34D9-4C7C-BFD5-EE544FC577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28E8E3D-E6D7-415D-9F47-4289D100EB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2F7091B-DDC5-463F-ADFD-B8B62764142C}"/>
              </a:ext>
            </a:extLst>
          </p:cNvPr>
          <p:cNvSpPr>
            <a:spLocks noGrp="1" noChangeArrowheads="1"/>
          </p:cNvSpPr>
          <p:nvPr>
            <p:ph type="sldNum" sz="quarter" idx="12"/>
          </p:nvPr>
        </p:nvSpPr>
        <p:spPr>
          <a:ln/>
        </p:spPr>
        <p:txBody>
          <a:bodyPr/>
          <a:lstStyle>
            <a:lvl1pPr>
              <a:defRPr/>
            </a:lvl1pPr>
          </a:lstStyle>
          <a:p>
            <a:pPr>
              <a:defRPr/>
            </a:pPr>
            <a:fld id="{72779958-FB42-4F3F-BBA0-6F2E647AA45B}" type="slidenum">
              <a:rPr lang="en-US" altLang="zh-CN"/>
              <a:pPr>
                <a:defRPr/>
              </a:pPr>
              <a:t>‹#›</a:t>
            </a:fld>
            <a:endParaRPr lang="en-US" altLang="zh-CN"/>
          </a:p>
        </p:txBody>
      </p:sp>
    </p:spTree>
    <p:extLst>
      <p:ext uri="{BB962C8B-B14F-4D97-AF65-F5344CB8AC3E}">
        <p14:creationId xmlns:p14="http://schemas.microsoft.com/office/powerpoint/2010/main" val="131423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EC47C9-3E94-4C2C-8127-19476806C4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150F975-495A-447E-9F2D-EFF5C5A813A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7220" name="Rectangle 4">
            <a:extLst>
              <a:ext uri="{FF2B5EF4-FFF2-40B4-BE49-F238E27FC236}">
                <a16:creationId xmlns:a16="http://schemas.microsoft.com/office/drawing/2014/main" id="{DC6E308D-8905-4C94-8BFB-F4F47AB156F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400" b="0">
                <a:solidFill>
                  <a:schemeClr val="tx1"/>
                </a:solidFill>
              </a:defRPr>
            </a:lvl1pPr>
          </a:lstStyle>
          <a:p>
            <a:pPr>
              <a:defRPr/>
            </a:pPr>
            <a:endParaRPr lang="en-US" altLang="zh-CN"/>
          </a:p>
        </p:txBody>
      </p:sp>
      <p:sp>
        <p:nvSpPr>
          <p:cNvPr id="137221" name="Rectangle 5">
            <a:extLst>
              <a:ext uri="{FF2B5EF4-FFF2-40B4-BE49-F238E27FC236}">
                <a16:creationId xmlns:a16="http://schemas.microsoft.com/office/drawing/2014/main" id="{0C5C23CE-110F-434E-87A8-A68EFAC3D03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defRPr sz="1400" b="0">
                <a:solidFill>
                  <a:schemeClr val="tx1"/>
                </a:solidFill>
              </a:defRPr>
            </a:lvl1pPr>
          </a:lstStyle>
          <a:p>
            <a:pPr>
              <a:defRPr/>
            </a:pPr>
            <a:endParaRPr lang="en-US" altLang="zh-CN"/>
          </a:p>
        </p:txBody>
      </p:sp>
      <p:sp>
        <p:nvSpPr>
          <p:cNvPr id="137222" name="Rectangle 6">
            <a:extLst>
              <a:ext uri="{FF2B5EF4-FFF2-40B4-BE49-F238E27FC236}">
                <a16:creationId xmlns:a16="http://schemas.microsoft.com/office/drawing/2014/main" id="{7C14A26C-5439-4943-8FE5-DB19FE162BC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defRPr>
            </a:lvl1pPr>
          </a:lstStyle>
          <a:p>
            <a:pPr>
              <a:defRPr/>
            </a:pPr>
            <a:fld id="{03CA3118-3CF6-42D0-9B9B-B6D19B2F74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70.xml"/><Relationship Id="rId18" Type="http://schemas.openxmlformats.org/officeDocument/2006/relationships/slide" Target="slide98.xml"/><Relationship Id="rId3" Type="http://schemas.openxmlformats.org/officeDocument/2006/relationships/slide" Target="slide9.xml"/><Relationship Id="rId21" Type="http://schemas.openxmlformats.org/officeDocument/2006/relationships/slide" Target="slide112.xml"/><Relationship Id="rId7" Type="http://schemas.openxmlformats.org/officeDocument/2006/relationships/slide" Target="slide24.xml"/><Relationship Id="rId12" Type="http://schemas.openxmlformats.org/officeDocument/2006/relationships/slide" Target="slide92.xml"/><Relationship Id="rId17" Type="http://schemas.openxmlformats.org/officeDocument/2006/relationships/slide" Target="slide96.xml"/><Relationship Id="rId2" Type="http://schemas.openxmlformats.org/officeDocument/2006/relationships/notesSlide" Target="../notesSlides/notesSlide1.xml"/><Relationship Id="rId16" Type="http://schemas.openxmlformats.org/officeDocument/2006/relationships/slide" Target="slide84.xml"/><Relationship Id="rId20" Type="http://schemas.openxmlformats.org/officeDocument/2006/relationships/slide" Target="slide110.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55.xml"/><Relationship Id="rId5" Type="http://schemas.openxmlformats.org/officeDocument/2006/relationships/slide" Target="slide15.xml"/><Relationship Id="rId15" Type="http://schemas.openxmlformats.org/officeDocument/2006/relationships/slide" Target="slide78.xml"/><Relationship Id="rId10" Type="http://schemas.openxmlformats.org/officeDocument/2006/relationships/slide" Target="slide43.xml"/><Relationship Id="rId19" Type="http://schemas.openxmlformats.org/officeDocument/2006/relationships/slide" Target="slide101.xml"/><Relationship Id="rId4" Type="http://schemas.openxmlformats.org/officeDocument/2006/relationships/slide" Target="slide11.xml"/><Relationship Id="rId9" Type="http://schemas.openxmlformats.org/officeDocument/2006/relationships/slide" Target="slide41.xml"/><Relationship Id="rId14" Type="http://schemas.openxmlformats.org/officeDocument/2006/relationships/slide" Target="slide76.xml"/><Relationship Id="rId22"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31532;&#22235;&#31456;&#20363;&#39064;/rect.tx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31532;&#22235;&#31456;&#20363;&#39064;/&#20363;4-8.tx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8C1336-A4F8-47AE-B4CC-162545639EBE}"/>
              </a:ext>
            </a:extLst>
          </p:cNvPr>
          <p:cNvSpPr>
            <a:spLocks noGrp="1" noChangeArrowheads="1"/>
          </p:cNvSpPr>
          <p:nvPr>
            <p:ph type="body" idx="1"/>
          </p:nvPr>
        </p:nvSpPr>
        <p:spPr>
          <a:xfrm>
            <a:off x="385514" y="2208389"/>
            <a:ext cx="2818061" cy="4108794"/>
          </a:xfrm>
        </p:spPr>
        <p:txBody>
          <a:bodyPr/>
          <a:lstStyle/>
          <a:p>
            <a:pPr eaLnBrk="1" hangingPunct="1">
              <a:buFontTx/>
              <a:buNone/>
            </a:pPr>
            <a:r>
              <a:rPr lang="en-US" altLang="zh-CN" sz="2200" b="1">
                <a:solidFill>
                  <a:schemeClr val="bg2"/>
                </a:solidFill>
                <a:hlinkClick r:id="rId3" action="ppaction://hlinksldjump"/>
              </a:rPr>
              <a:t>1. </a:t>
            </a:r>
            <a:r>
              <a:rPr lang="zh-CN" altLang="en-US" sz="2200" b="1">
                <a:solidFill>
                  <a:schemeClr val="bg2"/>
                </a:solidFill>
                <a:hlinkClick r:id="rId3" action="ppaction://hlinksldjump"/>
              </a:rPr>
              <a:t>类声明和类体</a:t>
            </a:r>
            <a:endParaRPr lang="zh-CN" altLang="en-US" sz="2200" b="1">
              <a:solidFill>
                <a:schemeClr val="bg2"/>
              </a:solidFill>
            </a:endParaRPr>
          </a:p>
          <a:p>
            <a:pPr eaLnBrk="1" hangingPunct="1">
              <a:buFontTx/>
              <a:buNone/>
            </a:pPr>
            <a:r>
              <a:rPr lang="en-US" altLang="zh-CN" sz="2200" b="1">
                <a:solidFill>
                  <a:schemeClr val="bg2"/>
                </a:solidFill>
                <a:hlinkClick r:id="rId4" action="ppaction://hlinksldjump"/>
              </a:rPr>
              <a:t>2. </a:t>
            </a:r>
            <a:r>
              <a:rPr lang="zh-CN" altLang="en-US" sz="2200" b="1">
                <a:solidFill>
                  <a:schemeClr val="bg2"/>
                </a:solidFill>
                <a:hlinkClick r:id="rId4" action="ppaction://hlinksldjump"/>
              </a:rPr>
              <a:t>类体的构成</a:t>
            </a:r>
            <a:endParaRPr lang="zh-CN" altLang="en-US" sz="2200" b="1">
              <a:solidFill>
                <a:schemeClr val="bg2"/>
              </a:solidFill>
            </a:endParaRPr>
          </a:p>
          <a:p>
            <a:pPr eaLnBrk="1" hangingPunct="1">
              <a:buFontTx/>
              <a:buNone/>
            </a:pPr>
            <a:r>
              <a:rPr lang="en-US" altLang="zh-CN" sz="2200" b="1">
                <a:solidFill>
                  <a:schemeClr val="bg2"/>
                </a:solidFill>
                <a:hlinkClick r:id="rId5" action="ppaction://hlinksldjump"/>
              </a:rPr>
              <a:t>3. </a:t>
            </a:r>
            <a:r>
              <a:rPr lang="zh-CN" altLang="en-US" sz="2200" b="1">
                <a:solidFill>
                  <a:schemeClr val="bg2"/>
                </a:solidFill>
                <a:hlinkClick r:id="rId5" action="ppaction://hlinksldjump"/>
              </a:rPr>
              <a:t>构造方法</a:t>
            </a:r>
            <a:endParaRPr lang="zh-CN" altLang="en-US" sz="2200" b="1">
              <a:solidFill>
                <a:schemeClr val="bg2"/>
              </a:solidFill>
            </a:endParaRPr>
          </a:p>
          <a:p>
            <a:pPr eaLnBrk="1" hangingPunct="1">
              <a:buFontTx/>
              <a:buNone/>
            </a:pPr>
            <a:r>
              <a:rPr lang="en-US" altLang="zh-CN" sz="2200" b="1">
                <a:solidFill>
                  <a:schemeClr val="bg2"/>
                </a:solidFill>
                <a:hlinkClick r:id="rId6" action="ppaction://hlinksldjump"/>
              </a:rPr>
              <a:t>4. </a:t>
            </a:r>
            <a:r>
              <a:rPr lang="zh-CN" altLang="en-US" sz="2200" b="1">
                <a:solidFill>
                  <a:schemeClr val="bg2"/>
                </a:solidFill>
                <a:hlinkClick r:id="rId6" action="ppaction://hlinksldjump"/>
              </a:rPr>
              <a:t>对象的引用与实体</a:t>
            </a:r>
            <a:endParaRPr lang="zh-CN" altLang="en-US" sz="2200" b="1">
              <a:solidFill>
                <a:schemeClr val="bg2"/>
              </a:solidFill>
            </a:endParaRPr>
          </a:p>
          <a:p>
            <a:pPr eaLnBrk="1" hangingPunct="1">
              <a:buFontTx/>
              <a:buNone/>
            </a:pPr>
            <a:r>
              <a:rPr lang="en-US" altLang="zh-CN" sz="2200" b="1">
                <a:solidFill>
                  <a:schemeClr val="bg2"/>
                </a:solidFill>
                <a:hlinkClick r:id="rId7" action="ppaction://hlinksldjump"/>
              </a:rPr>
              <a:t>5. </a:t>
            </a:r>
            <a:r>
              <a:rPr lang="zh-CN" altLang="en-US" sz="2200" b="1">
                <a:solidFill>
                  <a:schemeClr val="bg2"/>
                </a:solidFill>
                <a:hlinkClick r:id="rId7" action="ppaction://hlinksldjump"/>
              </a:rPr>
              <a:t>成员变量</a:t>
            </a:r>
            <a:endParaRPr lang="zh-CN" altLang="en-US" sz="2200" b="1">
              <a:solidFill>
                <a:schemeClr val="bg2"/>
              </a:solidFill>
            </a:endParaRPr>
          </a:p>
          <a:p>
            <a:pPr eaLnBrk="1" hangingPunct="1">
              <a:buFontTx/>
              <a:buNone/>
            </a:pPr>
            <a:r>
              <a:rPr lang="en-US" altLang="zh-CN" sz="2200" b="1">
                <a:solidFill>
                  <a:schemeClr val="bg2"/>
                </a:solidFill>
                <a:hlinkClick r:id="rId8" action="ppaction://hlinksldjump"/>
              </a:rPr>
              <a:t>6. </a:t>
            </a:r>
            <a:r>
              <a:rPr lang="zh-CN" altLang="en-US" sz="2200" b="1">
                <a:solidFill>
                  <a:schemeClr val="bg2"/>
                </a:solidFill>
                <a:hlinkClick r:id="rId8" action="ppaction://hlinksldjump"/>
              </a:rPr>
              <a:t>方法</a:t>
            </a:r>
            <a:endParaRPr lang="zh-CN" altLang="en-US" sz="2200" b="1">
              <a:solidFill>
                <a:schemeClr val="bg2"/>
              </a:solidFill>
            </a:endParaRPr>
          </a:p>
          <a:p>
            <a:pPr eaLnBrk="1" hangingPunct="1">
              <a:buFontTx/>
              <a:buNone/>
            </a:pPr>
            <a:r>
              <a:rPr lang="en-US" altLang="zh-CN" sz="2200" b="1">
                <a:solidFill>
                  <a:schemeClr val="bg2"/>
                </a:solidFill>
                <a:hlinkClick r:id="rId9" action="ppaction://hlinksldjump"/>
              </a:rPr>
              <a:t>7. </a:t>
            </a:r>
            <a:r>
              <a:rPr lang="zh-CN" altLang="en-US" sz="2200" b="1">
                <a:solidFill>
                  <a:schemeClr val="bg2"/>
                </a:solidFill>
                <a:hlinkClick r:id="rId9" action="ppaction://hlinksldjump"/>
              </a:rPr>
              <a:t>方法重载</a:t>
            </a:r>
            <a:endParaRPr lang="zh-CN" altLang="en-US" sz="2200" b="1">
              <a:solidFill>
                <a:schemeClr val="bg2"/>
              </a:solidFill>
            </a:endParaRPr>
          </a:p>
          <a:p>
            <a:pPr eaLnBrk="1" hangingPunct="1">
              <a:buFontTx/>
              <a:buNone/>
            </a:pPr>
            <a:r>
              <a:rPr lang="en-US" altLang="zh-CN" sz="2200" b="1">
                <a:solidFill>
                  <a:schemeClr val="bg2"/>
                </a:solidFill>
                <a:hlinkClick r:id="rId10" action="ppaction://hlinksldjump"/>
              </a:rPr>
              <a:t>8. this</a:t>
            </a:r>
            <a:r>
              <a:rPr lang="zh-CN" altLang="en-US" sz="2200" b="1">
                <a:solidFill>
                  <a:schemeClr val="bg2"/>
                </a:solidFill>
                <a:hlinkClick r:id="rId10" action="ppaction://hlinksldjump"/>
              </a:rPr>
              <a:t>关键字</a:t>
            </a:r>
            <a:endParaRPr lang="en-US" altLang="zh-CN" sz="2200" b="1">
              <a:solidFill>
                <a:schemeClr val="bg2"/>
              </a:solidFill>
              <a:hlinkClick r:id="rId10" action="ppaction://hlinksldjump"/>
            </a:endParaRPr>
          </a:p>
          <a:p>
            <a:pPr lvl="0" eaLnBrk="1" hangingPunct="1">
              <a:lnSpc>
                <a:spcPct val="90000"/>
              </a:lnSpc>
              <a:buNone/>
            </a:pP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9.</a:t>
            </a:r>
            <a:r>
              <a:rPr lang="en-US" altLang="zh-CN" sz="2200" b="1" u="sng">
                <a:solidFill>
                  <a:schemeClr val="bg2"/>
                </a:solidFill>
              </a:rPr>
              <a:t> </a:t>
            </a:r>
            <a:r>
              <a:rPr lang="zh-CN" altLang="en-US" sz="2200" b="1" u="sng">
                <a:solidFill>
                  <a:schemeClr val="bg2"/>
                </a:solidFill>
              </a:rPr>
              <a:t>枚举类型</a:t>
            </a:r>
            <a:endParaRPr lang="zh-CN" altLang="en-US" sz="2200" b="1" u="sng">
              <a:solidFill>
                <a:schemeClr val="bg2"/>
              </a:solidFill>
              <a:hlinkClick r:id="rId11" action="ppaction://hlinksldjump">
                <a:extLst>
                  <a:ext uri="{A12FA001-AC4F-418D-AE19-62706E023703}">
                    <ahyp:hlinkClr xmlns:ahyp="http://schemas.microsoft.com/office/drawing/2018/hyperlinkcolor" val="tx"/>
                  </a:ext>
                </a:extLst>
              </a:hlinkClick>
            </a:endParaRPr>
          </a:p>
          <a:p>
            <a:pPr lvl="0" eaLnBrk="1" hangingPunct="1">
              <a:lnSpc>
                <a:spcPct val="90000"/>
              </a:lnSpc>
              <a:buNone/>
            </a:pP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10. </a:t>
            </a:r>
            <a:r>
              <a:rPr lang="zh-CN" altLang="en-US" sz="2200" b="1">
                <a:solidFill>
                  <a:schemeClr val="bg2"/>
                </a:solidFill>
                <a:hlinkClick r:id="rId11" action="ppaction://hlinksldjump">
                  <a:extLst>
                    <a:ext uri="{A12FA001-AC4F-418D-AE19-62706E023703}">
                      <ahyp:hlinkClr xmlns:ahyp="http://schemas.microsoft.com/office/drawing/2018/hyperlinkcolor" val="tx"/>
                    </a:ext>
                  </a:extLst>
                </a:hlinkClick>
              </a:rPr>
              <a:t>包与</a:t>
            </a:r>
            <a:r>
              <a:rPr lang="en-US" altLang="zh-CN" sz="2200" b="1">
                <a:solidFill>
                  <a:schemeClr val="bg2"/>
                </a:solidFill>
                <a:hlinkClick r:id="rId11" action="ppaction://hlinksldjump">
                  <a:extLst>
                    <a:ext uri="{A12FA001-AC4F-418D-AE19-62706E023703}">
                      <ahyp:hlinkClr xmlns:ahyp="http://schemas.microsoft.com/office/drawing/2018/hyperlinkcolor" val="tx"/>
                    </a:ext>
                  </a:extLst>
                </a:hlinkClick>
              </a:rPr>
              <a:t>import</a:t>
            </a:r>
            <a:r>
              <a:rPr lang="zh-CN" altLang="en-US" sz="2200" b="1">
                <a:solidFill>
                  <a:schemeClr val="bg2"/>
                </a:solidFill>
                <a:hlinkClick r:id="rId11" action="ppaction://hlinksldjump">
                  <a:extLst>
                    <a:ext uri="{A12FA001-AC4F-418D-AE19-62706E023703}">
                      <ahyp:hlinkClr xmlns:ahyp="http://schemas.microsoft.com/office/drawing/2018/hyperlinkcolor" val="tx"/>
                    </a:ext>
                  </a:extLst>
                </a:hlinkClick>
              </a:rPr>
              <a:t>语句</a:t>
            </a:r>
            <a:endParaRPr lang="zh-CN" altLang="en-US" sz="2200" b="1">
              <a:solidFill>
                <a:schemeClr val="bg2"/>
              </a:solidFill>
              <a:hlinkClick r:id="rId10" action="ppaction://hlinksldjump"/>
            </a:endParaRPr>
          </a:p>
        </p:txBody>
      </p:sp>
      <p:sp>
        <p:nvSpPr>
          <p:cNvPr id="3075" name="Rectangle 3">
            <a:extLst>
              <a:ext uri="{FF2B5EF4-FFF2-40B4-BE49-F238E27FC236}">
                <a16:creationId xmlns:a16="http://schemas.microsoft.com/office/drawing/2014/main" id="{5FCC7769-114A-449D-82F1-74016FCFCC38}"/>
              </a:ext>
            </a:extLst>
          </p:cNvPr>
          <p:cNvSpPr>
            <a:spLocks noChangeArrowheads="1"/>
          </p:cNvSpPr>
          <p:nvPr/>
        </p:nvSpPr>
        <p:spPr bwMode="auto">
          <a:xfrm>
            <a:off x="3347864" y="1809328"/>
            <a:ext cx="2664717" cy="393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100">
                <a:solidFill>
                  <a:schemeClr val="bg2"/>
                </a:solidFill>
                <a:latin typeface="Tahoma" panose="020B0604030504040204" pitchFamily="34" charset="0"/>
                <a:hlinkClick r:id="rId12" action="ppaction://hlinksldjump"/>
              </a:rPr>
              <a:t>11. </a:t>
            </a:r>
            <a:r>
              <a:rPr kumimoji="1" lang="zh-CN" altLang="en-US" sz="2100">
                <a:solidFill>
                  <a:schemeClr val="bg2"/>
                </a:solidFill>
                <a:latin typeface="Tahoma" panose="020B0604030504040204" pitchFamily="34" charset="0"/>
                <a:hlinkClick r:id="rId12" action="ppaction://hlinksldjump"/>
              </a:rPr>
              <a:t>访问权限</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3" action="ppaction://hlinksldjump"/>
              </a:rPr>
              <a:t>12. </a:t>
            </a:r>
            <a:r>
              <a:rPr kumimoji="1" lang="zh-CN" altLang="en-US" sz="2100">
                <a:solidFill>
                  <a:schemeClr val="bg2"/>
                </a:solidFill>
                <a:latin typeface="Tahoma" panose="020B0604030504040204" pitchFamily="34" charset="0"/>
                <a:hlinkClick r:id="rId13" action="ppaction://hlinksldjump"/>
              </a:rPr>
              <a:t>子类与父类</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3" action="ppaction://hlinksldjump"/>
              </a:rPr>
              <a:t>13. </a:t>
            </a:r>
            <a:r>
              <a:rPr kumimoji="1" lang="zh-CN" altLang="en-US" sz="2100">
                <a:solidFill>
                  <a:schemeClr val="bg2"/>
                </a:solidFill>
                <a:latin typeface="Tahoma" panose="020B0604030504040204" pitchFamily="34" charset="0"/>
                <a:hlinkClick r:id="rId13" action="ppaction://hlinksldjump"/>
              </a:rPr>
              <a:t>子类的继承性</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4" action="ppaction://hlinksldjump"/>
              </a:rPr>
              <a:t>14. </a:t>
            </a:r>
            <a:r>
              <a:rPr kumimoji="1" lang="zh-CN" altLang="en-US" sz="2100">
                <a:solidFill>
                  <a:schemeClr val="bg2"/>
                </a:solidFill>
                <a:latin typeface="Tahoma" panose="020B0604030504040204" pitchFamily="34" charset="0"/>
                <a:hlinkClick r:id="rId14" action="ppaction://hlinksldjump"/>
              </a:rPr>
              <a:t>子类对象的构造过程</a:t>
            </a:r>
            <a:endParaRPr kumimoji="1" lang="zh-CN" altLang="en-US" sz="2100">
              <a:solidFill>
                <a:schemeClr val="bg2"/>
              </a:solidFill>
              <a:latin typeface="Tahoma" panose="020B0604030504040204" pitchFamily="34" charset="0"/>
            </a:endParaRPr>
          </a:p>
          <a:p>
            <a:pPr eaLnBrk="1" hangingPunct="1">
              <a:spcBef>
                <a:spcPct val="50000"/>
              </a:spcBef>
              <a:buFontTx/>
              <a:buNone/>
            </a:pPr>
            <a:r>
              <a:rPr kumimoji="1" lang="en-US" altLang="zh-CN" sz="2100">
                <a:solidFill>
                  <a:schemeClr val="bg2"/>
                </a:solidFill>
                <a:latin typeface="Tahoma" panose="020B0604030504040204" pitchFamily="34" charset="0"/>
                <a:hlinkClick r:id="rId15" action="ppaction://hlinksldjump"/>
              </a:rPr>
              <a:t>15. </a:t>
            </a:r>
            <a:r>
              <a:rPr kumimoji="1" lang="zh-CN" altLang="en-US" sz="2100">
                <a:solidFill>
                  <a:schemeClr val="bg2"/>
                </a:solidFill>
                <a:latin typeface="Tahoma" panose="020B0604030504040204" pitchFamily="34" charset="0"/>
                <a:hlinkClick r:id="rId15" action="ppaction://hlinksldjump"/>
              </a:rPr>
              <a:t>成员变量隐藏和方法的</a:t>
            </a:r>
            <a:r>
              <a:rPr kumimoji="1" lang="zh-CN" altLang="en-US" sz="2100" u="sng">
                <a:solidFill>
                  <a:schemeClr val="bg2"/>
                </a:solidFill>
                <a:latin typeface="Tahoma" panose="020B0604030504040204" pitchFamily="34" charset="0"/>
              </a:rPr>
              <a:t>覆盖</a:t>
            </a:r>
          </a:p>
          <a:p>
            <a:pPr eaLnBrk="1" hangingPunct="1">
              <a:spcBef>
                <a:spcPct val="50000"/>
              </a:spcBef>
              <a:buFontTx/>
              <a:buNone/>
            </a:pPr>
            <a:r>
              <a:rPr kumimoji="1" lang="en-US" altLang="zh-CN" sz="2100">
                <a:solidFill>
                  <a:schemeClr val="bg2"/>
                </a:solidFill>
                <a:latin typeface="+mn-lt"/>
                <a:hlinkClick r:id="rId16" action="ppaction://hlinksldjump"/>
              </a:rPr>
              <a:t>16. super</a:t>
            </a:r>
            <a:r>
              <a:rPr kumimoji="1" lang="zh-CN" altLang="en-US" sz="2100">
                <a:solidFill>
                  <a:schemeClr val="bg2"/>
                </a:solidFill>
                <a:latin typeface="+mn-lt"/>
                <a:hlinkClick r:id="rId16" action="ppaction://hlinksldjump"/>
              </a:rPr>
              <a:t>关键字</a:t>
            </a:r>
            <a:endParaRPr kumimoji="1" lang="en-US" altLang="zh-CN" sz="2100">
              <a:solidFill>
                <a:schemeClr val="bg2"/>
              </a:solidFill>
              <a:latin typeface="+mn-lt"/>
            </a:endParaRPr>
          </a:p>
          <a:p>
            <a:pPr eaLnBrk="1" hangingPunct="1">
              <a:spcBef>
                <a:spcPct val="50000"/>
              </a:spcBef>
              <a:buNone/>
            </a:pPr>
            <a:r>
              <a:rPr kumimoji="1" lang="en-US" altLang="zh-CN" sz="2100">
                <a:solidFill>
                  <a:schemeClr val="bg2"/>
                </a:solidFill>
                <a:latin typeface="+mn-lt"/>
                <a:hlinkClick r:id="rId17" action="ppaction://hlinksldjump"/>
              </a:rPr>
              <a:t>17. final</a:t>
            </a:r>
            <a:r>
              <a:rPr kumimoji="1" lang="zh-CN" altLang="en-US" sz="2100">
                <a:solidFill>
                  <a:schemeClr val="bg2"/>
                </a:solidFill>
                <a:latin typeface="+mn-lt"/>
                <a:hlinkClick r:id="rId17" action="ppaction://hlinksldjump"/>
              </a:rPr>
              <a:t>类与方法</a:t>
            </a:r>
            <a:endParaRPr kumimoji="1" lang="zh-CN" altLang="en-US" sz="2100">
              <a:solidFill>
                <a:schemeClr val="bg2"/>
              </a:solidFill>
              <a:latin typeface="+mn-lt"/>
            </a:endParaRPr>
          </a:p>
        </p:txBody>
      </p:sp>
      <p:sp>
        <p:nvSpPr>
          <p:cNvPr id="3076" name="Text Box 4">
            <a:extLst>
              <a:ext uri="{FF2B5EF4-FFF2-40B4-BE49-F238E27FC236}">
                <a16:creationId xmlns:a16="http://schemas.microsoft.com/office/drawing/2014/main" id="{0AE0A12A-D50D-4B3B-84EE-8273C9B99A31}"/>
              </a:ext>
            </a:extLst>
          </p:cNvPr>
          <p:cNvSpPr txBox="1">
            <a:spLocks noChangeArrowheads="1"/>
          </p:cNvSpPr>
          <p:nvPr/>
        </p:nvSpPr>
        <p:spPr bwMode="auto">
          <a:xfrm>
            <a:off x="6156176" y="1784246"/>
            <a:ext cx="2664717" cy="38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100" dirty="0">
                <a:solidFill>
                  <a:schemeClr val="bg2"/>
                </a:solidFill>
                <a:latin typeface="+mn-lt"/>
                <a:hlinkClick r:id="rId18" action="ppaction://hlinksldjump"/>
              </a:rPr>
              <a:t>18. </a:t>
            </a:r>
            <a:r>
              <a:rPr kumimoji="1" lang="zh-CN" altLang="en-US" sz="2100" dirty="0">
                <a:solidFill>
                  <a:schemeClr val="bg2"/>
                </a:solidFill>
                <a:latin typeface="+mn-lt"/>
                <a:hlinkClick r:id="rId18" action="ppaction://hlinksldjump"/>
              </a:rPr>
              <a:t>上转型对象</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rId19" action="ppaction://hlinksldjump"/>
              </a:rPr>
              <a:t>19. </a:t>
            </a:r>
            <a:r>
              <a:rPr lang="zh-CN" altLang="en-US" sz="2100" dirty="0">
                <a:solidFill>
                  <a:schemeClr val="bg2"/>
                </a:solidFill>
                <a:latin typeface="+mn-lt"/>
                <a:hlinkClick r:id="rId19" action="ppaction://hlinksldjump"/>
              </a:rPr>
              <a:t>多态</a:t>
            </a:r>
            <a:r>
              <a:rPr lang="zh-CN" altLang="en-US" sz="2100" u="sng" dirty="0">
                <a:solidFill>
                  <a:schemeClr val="bg2"/>
                </a:solidFill>
                <a:latin typeface="+mn-lt"/>
              </a:rPr>
              <a:t>与动态绑定</a:t>
            </a:r>
          </a:p>
          <a:p>
            <a:pPr eaLnBrk="1" hangingPunct="1">
              <a:spcBef>
                <a:spcPct val="50000"/>
              </a:spcBef>
              <a:buFontTx/>
              <a:buNone/>
            </a:pPr>
            <a:r>
              <a:rPr lang="en-US" altLang="zh-CN" sz="2100" dirty="0">
                <a:solidFill>
                  <a:schemeClr val="bg2"/>
                </a:solidFill>
                <a:latin typeface="+mn-lt"/>
                <a:hlinkClick r:id="rId20" action="ppaction://hlinksldjump"/>
              </a:rPr>
              <a:t>20. </a:t>
            </a:r>
            <a:r>
              <a:rPr lang="zh-CN" altLang="en-US" sz="2100" dirty="0">
                <a:solidFill>
                  <a:schemeClr val="bg2"/>
                </a:solidFill>
                <a:latin typeface="+mn-lt"/>
                <a:hlinkClick r:id="rId20" action="ppaction://hlinksldjump"/>
              </a:rPr>
              <a:t>使用</a:t>
            </a:r>
            <a:r>
              <a:rPr lang="en-US" altLang="zh-CN" sz="2100" dirty="0">
                <a:solidFill>
                  <a:schemeClr val="bg2"/>
                </a:solidFill>
                <a:latin typeface="+mn-lt"/>
                <a:hlinkClick r:id="rId20" action="ppaction://hlinksldjump"/>
              </a:rPr>
              <a:t>abstract</a:t>
            </a:r>
            <a:r>
              <a:rPr lang="zh-CN" altLang="en-US" sz="2100" dirty="0">
                <a:solidFill>
                  <a:schemeClr val="bg2"/>
                </a:solidFill>
                <a:latin typeface="+mn-lt"/>
                <a:hlinkClick r:id="rId20" action="ppaction://hlinksldjump"/>
              </a:rPr>
              <a:t>类</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rId21" action="ppaction://hlinksldjump"/>
              </a:rPr>
              <a:t>21. </a:t>
            </a:r>
            <a:r>
              <a:rPr lang="zh-CN" altLang="en-US" sz="2100" dirty="0">
                <a:solidFill>
                  <a:schemeClr val="bg2"/>
                </a:solidFill>
                <a:latin typeface="+mn-lt"/>
                <a:hlinkClick r:id="rId21" action="ppaction://hlinksldjump"/>
              </a:rPr>
              <a:t>接口</a:t>
            </a:r>
            <a:endParaRPr lang="zh-CN" altLang="en-US" sz="2100" dirty="0">
              <a:solidFill>
                <a:schemeClr val="bg2"/>
              </a:solidFill>
              <a:latin typeface="+mn-lt"/>
            </a:endParaRPr>
          </a:p>
          <a:p>
            <a:pPr eaLnBrk="1" hangingPunct="1">
              <a:spcBef>
                <a:spcPct val="50000"/>
              </a:spcBef>
              <a:buFontTx/>
              <a:buNone/>
            </a:pPr>
            <a:r>
              <a:rPr lang="en-US" altLang="zh-CN" sz="2100" dirty="0">
                <a:solidFill>
                  <a:schemeClr val="bg2"/>
                </a:solidFill>
                <a:latin typeface="+mn-lt"/>
                <a:hlinkClick r:id="" action="ppaction://noaction"/>
              </a:rPr>
              <a:t>22. </a:t>
            </a:r>
            <a:r>
              <a:rPr lang="zh-CN" altLang="en-US" sz="2100" dirty="0">
                <a:solidFill>
                  <a:schemeClr val="bg2"/>
                </a:solidFill>
                <a:latin typeface="+mn-lt"/>
                <a:hlinkClick r:id="" action="ppaction://noaction"/>
              </a:rPr>
              <a:t>嵌套类</a:t>
            </a:r>
            <a:endParaRPr lang="zh-CN" altLang="en-US" sz="2100" dirty="0">
              <a:solidFill>
                <a:schemeClr val="bg2"/>
              </a:solidFill>
              <a:latin typeface="+mn-lt"/>
            </a:endParaRPr>
          </a:p>
          <a:p>
            <a:pPr eaLnBrk="1" hangingPunct="1">
              <a:spcBef>
                <a:spcPct val="50000"/>
              </a:spcBef>
              <a:buNone/>
            </a:pPr>
            <a:r>
              <a:rPr lang="en-US" altLang="zh-CN" sz="2100" dirty="0">
                <a:solidFill>
                  <a:schemeClr val="bg2"/>
                </a:solidFill>
                <a:latin typeface="+mn-lt"/>
                <a:hlinkClick r:id="" action="ppaction://noaction"/>
              </a:rPr>
              <a:t>23. </a:t>
            </a:r>
            <a:r>
              <a:rPr lang="en-US" altLang="zh-CN" sz="2100" u="sng" dirty="0">
                <a:solidFill>
                  <a:schemeClr val="bg2"/>
                </a:solidFill>
                <a:latin typeface="+mn-lt"/>
              </a:rPr>
              <a:t>Lambda</a:t>
            </a:r>
            <a:r>
              <a:rPr lang="zh-CN" altLang="en-US" sz="2100" u="sng" dirty="0">
                <a:solidFill>
                  <a:schemeClr val="bg2"/>
                </a:solidFill>
                <a:latin typeface="+mn-lt"/>
              </a:rPr>
              <a:t>表达式</a:t>
            </a:r>
          </a:p>
          <a:p>
            <a:pPr eaLnBrk="1" hangingPunct="1">
              <a:spcBef>
                <a:spcPct val="50000"/>
              </a:spcBef>
              <a:buFontTx/>
              <a:buNone/>
            </a:pPr>
            <a:r>
              <a:rPr lang="en-US" altLang="zh-CN" sz="2100" dirty="0">
                <a:solidFill>
                  <a:schemeClr val="bg2"/>
                </a:solidFill>
                <a:latin typeface="+mn-lt"/>
                <a:hlinkClick r:id="" action="ppaction://noaction"/>
              </a:rPr>
              <a:t>24. </a:t>
            </a:r>
            <a:r>
              <a:rPr lang="zh-CN" altLang="en-US" sz="2100" u="sng" dirty="0">
                <a:solidFill>
                  <a:schemeClr val="bg2"/>
                </a:solidFill>
                <a:latin typeface="+mn-lt"/>
              </a:rPr>
              <a:t>注解和反射</a:t>
            </a:r>
            <a:endParaRPr lang="en-US" altLang="zh-CN" sz="2100" u="sng" dirty="0">
              <a:solidFill>
                <a:schemeClr val="bg2"/>
              </a:solidFill>
              <a:latin typeface="+mn-lt"/>
            </a:endParaRPr>
          </a:p>
          <a:p>
            <a:pPr eaLnBrk="1" hangingPunct="1">
              <a:spcBef>
                <a:spcPct val="50000"/>
              </a:spcBef>
              <a:buNone/>
            </a:pPr>
            <a:r>
              <a:rPr lang="en-US" altLang="zh-CN" sz="2100" dirty="0">
                <a:solidFill>
                  <a:schemeClr val="bg2"/>
                </a:solidFill>
                <a:hlinkClick r:id="" action="ppaction://noaction"/>
              </a:rPr>
              <a:t>25. </a:t>
            </a:r>
            <a:r>
              <a:rPr lang="zh-CN" altLang="en-US" sz="2100" dirty="0">
                <a:solidFill>
                  <a:schemeClr val="bg2"/>
                </a:solidFill>
                <a:hlinkClick r:id="" action="ppaction://noaction"/>
              </a:rPr>
              <a:t>异常类</a:t>
            </a:r>
            <a:endParaRPr lang="zh-CN" altLang="en-US" sz="2100" dirty="0">
              <a:solidFill>
                <a:schemeClr val="bg2"/>
              </a:solidFill>
            </a:endParaRPr>
          </a:p>
        </p:txBody>
      </p:sp>
      <p:sp>
        <p:nvSpPr>
          <p:cNvPr id="3079" name="Text Box 7" descr="粉色面巾纸">
            <a:extLst>
              <a:ext uri="{FF2B5EF4-FFF2-40B4-BE49-F238E27FC236}">
                <a16:creationId xmlns:a16="http://schemas.microsoft.com/office/drawing/2014/main" id="{8F06FD13-0F8B-4969-8087-864E8BE91B47}"/>
              </a:ext>
            </a:extLst>
          </p:cNvPr>
          <p:cNvSpPr txBox="1">
            <a:spLocks noChangeArrowheads="1"/>
          </p:cNvSpPr>
          <p:nvPr/>
        </p:nvSpPr>
        <p:spPr bwMode="auto">
          <a:xfrm>
            <a:off x="385514" y="1800401"/>
            <a:ext cx="3175000" cy="407988"/>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defRPr/>
            </a:pPr>
            <a:r>
              <a:rPr lang="en-US" altLang="zh-CN" sz="2200" dirty="0">
                <a:solidFill>
                  <a:schemeClr val="bg2"/>
                </a:solidFill>
                <a:latin typeface="+mn-lt"/>
                <a:ea typeface="+mn-ea"/>
                <a:hlinkClick r:id="rId22" action="ppaction://hlinksldjump"/>
              </a:rPr>
              <a:t>0. </a:t>
            </a:r>
            <a:r>
              <a:rPr lang="zh-CN" altLang="en-US" sz="2200" dirty="0">
                <a:solidFill>
                  <a:schemeClr val="bg2"/>
                </a:solidFill>
                <a:latin typeface="+mn-ea"/>
                <a:ea typeface="+mn-ea"/>
                <a:hlinkClick r:id="rId22" action="ppaction://hlinksldjump"/>
              </a:rPr>
              <a:t>面向对象基本概念</a:t>
            </a:r>
            <a:endParaRPr lang="zh-CN" altLang="en-US" sz="2200" dirty="0">
              <a:solidFill>
                <a:schemeClr val="bg2"/>
              </a:solidFill>
              <a:latin typeface="+mn-ea"/>
              <a:ea typeface="+mn-ea"/>
            </a:endParaRPr>
          </a:p>
        </p:txBody>
      </p:sp>
      <p:sp>
        <p:nvSpPr>
          <p:cNvPr id="3078" name="Rectangle 8">
            <a:extLst>
              <a:ext uri="{FF2B5EF4-FFF2-40B4-BE49-F238E27FC236}">
                <a16:creationId xmlns:a16="http://schemas.microsoft.com/office/drawing/2014/main" id="{E3CA140A-67F4-4051-A2A5-B871B7ACE2B9}"/>
              </a:ext>
            </a:extLst>
          </p:cNvPr>
          <p:cNvSpPr>
            <a:spLocks noChangeArrowheads="1"/>
          </p:cNvSpPr>
          <p:nvPr/>
        </p:nvSpPr>
        <p:spPr bwMode="auto">
          <a:xfrm>
            <a:off x="3220463" y="734149"/>
            <a:ext cx="2003425" cy="449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600">
                <a:solidFill>
                  <a:schemeClr val="bg1"/>
                </a:solidFill>
                <a:latin typeface="Tahoma" panose="020B0604030504040204" pitchFamily="34" charset="0"/>
              </a:rPr>
              <a:t> </a:t>
            </a:r>
            <a:r>
              <a:rPr lang="en-US" altLang="zh-CN" sz="2600" u="sng">
                <a:latin typeface="Tahoma" panose="020B0604030504040204" pitchFamily="34" charset="0"/>
                <a:sym typeface="Wingdings" panose="05000000000000000000" pitchFamily="2" charset="2"/>
              </a:rPr>
              <a:t></a:t>
            </a:r>
            <a:r>
              <a:rPr lang="zh-CN" altLang="en-US" sz="2600" u="sng">
                <a:latin typeface="Tahoma" panose="020B0604030504040204" pitchFamily="34" charset="0"/>
              </a:rPr>
              <a:t>本章导读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456A6D5E-23FE-4721-BAC0-AF16B34D581C}"/>
              </a:ext>
            </a:extLst>
          </p:cNvPr>
          <p:cNvSpPr>
            <a:spLocks noGrp="1" noChangeArrowheads="1"/>
          </p:cNvSpPr>
          <p:nvPr>
            <p:ph type="body" idx="1"/>
          </p:nvPr>
        </p:nvSpPr>
        <p:spPr>
          <a:xfrm>
            <a:off x="685800" y="1232693"/>
            <a:ext cx="7772400" cy="4392613"/>
          </a:xfrm>
        </p:spPr>
        <p:txBody>
          <a:bodyPr/>
          <a:lstStyle/>
          <a:p>
            <a:pPr algn="just" eaLnBrk="1" hangingPunct="1">
              <a:buFont typeface="Wingdings" panose="05000000000000000000" pitchFamily="2" charset="2"/>
              <a:buChar char="Ø"/>
            </a:pPr>
            <a:r>
              <a:rPr lang="zh-CN" altLang="en-US" sz="2400" b="1">
                <a:latin typeface="Times New Roman" panose="02020603050405020304" pitchFamily="18" charset="0"/>
              </a:rPr>
              <a:t>类的名字不能是</a:t>
            </a:r>
            <a:r>
              <a:rPr lang="en-US" altLang="zh-CN" sz="2400" b="1"/>
              <a:t>Java</a:t>
            </a:r>
            <a:r>
              <a:rPr lang="zh-CN" altLang="en-US" sz="2400" b="1">
                <a:latin typeface="Times New Roman" panose="02020603050405020304" pitchFamily="18" charset="0"/>
              </a:rPr>
              <a:t>中的关键字，要符合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：即名字可以由字母、下划线、数字或美元符号组成，并且第一个字符不能是数字。</a:t>
            </a:r>
            <a:endParaRPr lang="en-US" altLang="zh-CN" sz="2400" b="1">
              <a:latin typeface="Times New Roman" panose="02020603050405020304" pitchFamily="18" charset="0"/>
            </a:endParaRPr>
          </a:p>
          <a:p>
            <a:pPr algn="just" eaLnBrk="1" hangingPunct="1">
              <a:buFont typeface="Wingdings" panose="05000000000000000000" pitchFamily="2" charset="2"/>
              <a:buChar char="Ø"/>
            </a:pPr>
            <a:endParaRPr lang="en-US" altLang="zh-CN" sz="2400" b="1">
              <a:latin typeface="Times New Roman" panose="02020603050405020304" pitchFamily="18" charset="0"/>
            </a:endParaRPr>
          </a:p>
          <a:p>
            <a:pPr algn="just" eaLnBrk="1" hangingPunct="1">
              <a:buFont typeface="Wingdings" panose="05000000000000000000" pitchFamily="2" charset="2"/>
              <a:buChar char="Ø"/>
            </a:pPr>
            <a:r>
              <a:rPr lang="zh-CN" altLang="en-US" sz="2400" b="1">
                <a:latin typeface="Times New Roman" panose="02020603050405020304" pitchFamily="18" charset="0"/>
              </a:rPr>
              <a:t>另外，给类命名时，最好遵守</a:t>
            </a:r>
            <a:r>
              <a:rPr lang="zh-CN" altLang="en-US" sz="2400" b="1">
                <a:solidFill>
                  <a:srgbClr val="0000FF"/>
                </a:solidFill>
                <a:latin typeface="Times New Roman" panose="02020603050405020304" pitchFamily="18" charset="0"/>
              </a:rPr>
              <a:t>软件工程的习惯</a:t>
            </a:r>
            <a:r>
              <a:rPr lang="zh-CN" altLang="en-US" sz="2400" b="1">
                <a:latin typeface="Times New Roman" panose="02020603050405020304" pitchFamily="18" charset="0"/>
              </a:rPr>
              <a:t>：</a:t>
            </a:r>
            <a:endParaRPr lang="zh-CN" altLang="en-US" sz="2400" b="1"/>
          </a:p>
          <a:p>
            <a:pPr algn="just" eaLnBrk="1" hangingPunct="1">
              <a:buFontTx/>
              <a:buNone/>
            </a:pPr>
            <a:r>
              <a:rPr lang="zh-CN" altLang="en-US" sz="2400" b="1">
                <a:latin typeface="Times New Roman" panose="02020603050405020304" pitchFamily="18" charset="0"/>
              </a:rPr>
              <a:t>   （</a:t>
            </a:r>
            <a:r>
              <a:rPr lang="en-US" altLang="zh-CN" sz="2400" b="1"/>
              <a:t>1</a:t>
            </a:r>
            <a:r>
              <a:rPr lang="zh-CN" altLang="en-US" sz="2400" b="1">
                <a:latin typeface="Times New Roman" panose="02020603050405020304" pitchFamily="18" charset="0"/>
              </a:rPr>
              <a:t>）如果类名使用拉丁字母，那么名字的首字母使用 大写字母，如</a:t>
            </a:r>
            <a:r>
              <a:rPr lang="en-US" altLang="zh-CN" sz="2400" b="1"/>
              <a:t>Hello</a:t>
            </a:r>
            <a:r>
              <a:rPr lang="zh-CN" altLang="en-US" sz="2400" b="1">
                <a:latin typeface="Times New Roman" panose="02020603050405020304" pitchFamily="18" charset="0"/>
              </a:rPr>
              <a:t>、</a:t>
            </a:r>
            <a:r>
              <a:rPr lang="en-US" altLang="zh-CN" sz="2400" b="1"/>
              <a:t>Time</a:t>
            </a:r>
            <a:r>
              <a:rPr lang="zh-CN" altLang="en-US" sz="2400" b="1">
                <a:latin typeface="Times New Roman" panose="02020603050405020304" pitchFamily="18" charset="0"/>
              </a:rPr>
              <a:t>、</a:t>
            </a:r>
            <a:r>
              <a:rPr lang="en-US" altLang="zh-CN" sz="2400" b="1"/>
              <a:t>People</a:t>
            </a:r>
            <a:r>
              <a:rPr lang="zh-CN" altLang="en-US" sz="2400" b="1">
                <a:latin typeface="Times New Roman" panose="02020603050405020304" pitchFamily="18" charset="0"/>
              </a:rPr>
              <a:t>等。</a:t>
            </a:r>
            <a:endParaRPr lang="zh-CN" altLang="en-US" sz="2400" b="1"/>
          </a:p>
          <a:p>
            <a:pPr eaLnBrk="1" hangingPunct="1">
              <a:buFontTx/>
              <a:buNone/>
            </a:pPr>
            <a:r>
              <a:rPr lang="zh-CN" altLang="en-US" sz="2400" b="1">
                <a:latin typeface="Times New Roman" panose="02020603050405020304" pitchFamily="18" charset="0"/>
              </a:rPr>
              <a:t>   （</a:t>
            </a:r>
            <a:r>
              <a:rPr lang="en-US" altLang="zh-CN" sz="2400" b="1"/>
              <a:t>2</a:t>
            </a:r>
            <a:r>
              <a:rPr lang="zh-CN" altLang="en-US" sz="2400" b="1">
                <a:latin typeface="Times New Roman" panose="02020603050405020304" pitchFamily="18" charset="0"/>
              </a:rPr>
              <a:t>）类名最好容易识别、见名知意。当类名由几个</a:t>
            </a:r>
            <a:r>
              <a:rPr lang="zh-CN" altLang="en-US" sz="2400" b="1"/>
              <a:t>“</a:t>
            </a:r>
            <a:r>
              <a:rPr lang="zh-CN" altLang="en-US" sz="2400" b="1">
                <a:latin typeface="Times New Roman" panose="02020603050405020304" pitchFamily="18" charset="0"/>
              </a:rPr>
              <a:t>单词</a:t>
            </a:r>
            <a:r>
              <a:rPr lang="zh-CN" altLang="en-US" sz="2400" b="1"/>
              <a:t>”</a:t>
            </a:r>
            <a:r>
              <a:rPr lang="zh-CN" altLang="en-US" sz="2400" b="1">
                <a:latin typeface="Times New Roman" panose="02020603050405020304" pitchFamily="18" charset="0"/>
              </a:rPr>
              <a:t>复合而成时，每个单词的首写字母使用大写，如</a:t>
            </a:r>
            <a:r>
              <a:rPr lang="en-US" altLang="zh-CN" sz="2400" b="1"/>
              <a:t>BeijingTime</a:t>
            </a:r>
            <a:r>
              <a:rPr lang="zh-CN" altLang="en-US" sz="2400" b="1">
                <a:latin typeface="Times New Roman" panose="02020603050405020304" pitchFamily="18" charset="0"/>
              </a:rPr>
              <a:t>、</a:t>
            </a:r>
            <a:r>
              <a:rPr lang="en-US" altLang="zh-CN" sz="2400" b="1"/>
              <a:t>AmericanGame</a:t>
            </a:r>
            <a:r>
              <a:rPr lang="zh-CN" altLang="en-US" sz="2400" b="1">
                <a:latin typeface="Times New Roman" panose="02020603050405020304" pitchFamily="18" charset="0"/>
              </a:rPr>
              <a:t>、</a:t>
            </a:r>
            <a:r>
              <a:rPr lang="en-US" altLang="zh-CN" sz="2400" b="1"/>
              <a:t>HelloChina</a:t>
            </a:r>
            <a:r>
              <a:rPr lang="zh-CN" altLang="en-US" sz="2400" b="1">
                <a:latin typeface="Times New Roman" panose="02020603050405020304" pitchFamily="18" charset="0"/>
              </a:rPr>
              <a:t>等。</a:t>
            </a:r>
            <a:r>
              <a:rPr lang="zh-CN" altLang="en-US" sz="2800"/>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3D3D5481-7F26-4A62-A11A-2D7652CAC3B0}"/>
              </a:ext>
            </a:extLst>
          </p:cNvPr>
          <p:cNvSpPr>
            <a:spLocks noGrp="1" noChangeArrowheads="1"/>
          </p:cNvSpPr>
          <p:nvPr>
            <p:ph type="body" idx="1"/>
          </p:nvPr>
        </p:nvSpPr>
        <p:spPr>
          <a:xfrm>
            <a:off x="538163" y="333375"/>
            <a:ext cx="8138293" cy="6048375"/>
          </a:xfrm>
        </p:spPr>
        <p:txBody>
          <a:bodyPr/>
          <a:lstStyle/>
          <a:p>
            <a:pPr eaLnBrk="1" hangingPunct="1">
              <a:lnSpc>
                <a:spcPct val="90000"/>
              </a:lnSpc>
              <a:buFont typeface="Wingdings" panose="05000000000000000000" pitchFamily="2" charset="2"/>
              <a:buChar char="Ø"/>
            </a:pPr>
            <a:r>
              <a:rPr lang="zh-CN" altLang="en-US" sz="2400" b="1" dirty="0">
                <a:solidFill>
                  <a:srgbClr val="FF0066"/>
                </a:solidFill>
                <a:effectLst>
                  <a:outerShdw blurRad="38100" dist="38100" dir="2700000" algn="tl">
                    <a:srgbClr val="000000">
                      <a:alpha val="43137"/>
                    </a:srgbClr>
                  </a:outerShdw>
                </a:effectLst>
                <a:latin typeface="宋体" panose="02010600030101010101" pitchFamily="2" charset="-122"/>
              </a:rPr>
              <a:t>上转型对象具有如下特点</a:t>
            </a:r>
            <a:r>
              <a:rPr lang="zh-CN" altLang="en-US" sz="2400" b="1" dirty="0"/>
              <a:t>（并见下图所示）。  </a:t>
            </a:r>
          </a:p>
          <a:p>
            <a:pPr eaLnBrk="1" hangingPunct="1">
              <a:lnSpc>
                <a:spcPct val="9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）上转型对象不能操作子类新增的方法和成员变量。</a:t>
            </a:r>
          </a:p>
          <a:p>
            <a:pPr eaLnBrk="1" hangingPunct="1">
              <a:lnSpc>
                <a:spcPct val="9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）上转型对象</a:t>
            </a:r>
            <a:r>
              <a:rPr lang="zh-CN" altLang="en-US" sz="2400" b="1" dirty="0">
                <a:solidFill>
                  <a:srgbClr val="0000FF"/>
                </a:solidFill>
                <a:latin typeface="宋体" panose="02010600030101010101" pitchFamily="2" charset="-122"/>
              </a:rPr>
              <a:t>可以操作子类继承的、隐藏的成员变量</a:t>
            </a:r>
            <a:r>
              <a:rPr lang="zh-CN" altLang="en-US" sz="2400" b="1" dirty="0">
                <a:latin typeface="宋体" panose="02010600030101010101" pitchFamily="2" charset="-122"/>
              </a:rPr>
              <a:t>，</a:t>
            </a:r>
            <a:r>
              <a:rPr lang="zh-CN" altLang="en-US" sz="2400" b="1" dirty="0">
                <a:solidFill>
                  <a:srgbClr val="0000FF"/>
                </a:solidFill>
                <a:latin typeface="宋体" panose="02010600030101010101" pitchFamily="2" charset="-122"/>
              </a:rPr>
              <a:t>也可以使用子类继承的、覆盖的方法</a:t>
            </a:r>
            <a:r>
              <a:rPr lang="zh-CN" altLang="en-US" sz="2400" b="1" dirty="0">
                <a:latin typeface="宋体" panose="02010600030101010101" pitchFamily="2" charset="-122"/>
              </a:rPr>
              <a:t>。</a:t>
            </a:r>
            <a:r>
              <a:rPr lang="zh-CN" altLang="en-US" sz="2400" b="1" dirty="0">
                <a:solidFill>
                  <a:srgbClr val="FF0000"/>
                </a:solidFill>
                <a:effectLst>
                  <a:outerShdw blurRad="38100" dist="38100" dir="2700000" algn="tl">
                    <a:srgbClr val="000000">
                      <a:alpha val="43137"/>
                    </a:srgbClr>
                  </a:outerShdw>
                </a:effectLst>
                <a:latin typeface="宋体" panose="02010600030101010101" pitchFamily="2" charset="-122"/>
              </a:rPr>
              <a:t>如果子类覆盖的方法是实例方法时</a:t>
            </a:r>
            <a:r>
              <a:rPr lang="zh-CN" altLang="en-US" sz="2400" b="1" dirty="0">
                <a:latin typeface="宋体" panose="02010600030101010101" pitchFamily="2" charset="-122"/>
              </a:rPr>
              <a:t>，那么上转型对象调用覆盖的方法时就是通知对应的子类对象去调用这些方法。</a:t>
            </a:r>
          </a:p>
          <a:p>
            <a:pPr eaLnBrk="1" hangingPunct="1">
              <a:lnSpc>
                <a:spcPct val="90000"/>
              </a:lnSpc>
              <a:buFontTx/>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）可以将对象的上转型对象再强制转换到一个子类对象，这时，该子类对象又具备了子类所有属性和功能；如果直接将父类的对象</a:t>
            </a:r>
            <a:r>
              <a:rPr lang="en-US" altLang="zh-CN" sz="2400" b="1" dirty="0">
                <a:latin typeface="宋体" panose="02010600030101010101" pitchFamily="2" charset="-122"/>
              </a:rPr>
              <a:t>(</a:t>
            </a:r>
            <a:r>
              <a:rPr lang="zh-CN" altLang="en-US" sz="2400" b="1" dirty="0">
                <a:latin typeface="宋体" panose="02010600030101010101" pitchFamily="2" charset="-122"/>
              </a:rPr>
              <a:t>非上转型对象</a:t>
            </a:r>
            <a:r>
              <a:rPr lang="en-US" altLang="zh-CN" sz="2400" b="1" dirty="0">
                <a:latin typeface="宋体" panose="02010600030101010101" pitchFamily="2" charset="-122"/>
              </a:rPr>
              <a:t>)</a:t>
            </a:r>
            <a:r>
              <a:rPr lang="zh-CN" altLang="en-US" sz="2400" b="1" dirty="0">
                <a:latin typeface="宋体" panose="02010600030101010101" pitchFamily="2" charset="-122"/>
              </a:rPr>
              <a:t>强制转换到一个子类对象时，运行会出现错误。</a:t>
            </a:r>
          </a:p>
        </p:txBody>
      </p:sp>
      <p:grpSp>
        <p:nvGrpSpPr>
          <p:cNvPr id="147459" name="Group 6">
            <a:extLst>
              <a:ext uri="{FF2B5EF4-FFF2-40B4-BE49-F238E27FC236}">
                <a16:creationId xmlns:a16="http://schemas.microsoft.com/office/drawing/2014/main" id="{51845B87-219F-44C2-B752-EA1F8704DDE4}"/>
              </a:ext>
            </a:extLst>
          </p:cNvPr>
          <p:cNvGrpSpPr>
            <a:grpSpLocks/>
          </p:cNvGrpSpPr>
          <p:nvPr/>
        </p:nvGrpSpPr>
        <p:grpSpPr bwMode="auto">
          <a:xfrm>
            <a:off x="1908175" y="4283075"/>
            <a:ext cx="5616575" cy="2249488"/>
            <a:chOff x="4809" y="9821"/>
            <a:chExt cx="4200" cy="1452"/>
          </a:xfrm>
        </p:grpSpPr>
        <p:sp>
          <p:nvSpPr>
            <p:cNvPr id="147460" name="Text Box 7">
              <a:extLst>
                <a:ext uri="{FF2B5EF4-FFF2-40B4-BE49-F238E27FC236}">
                  <a16:creationId xmlns:a16="http://schemas.microsoft.com/office/drawing/2014/main" id="{B7BF353C-2F13-476B-B146-07EA073A5AEA}"/>
                </a:ext>
              </a:extLst>
            </p:cNvPr>
            <p:cNvSpPr txBox="1">
              <a:spLocks noChangeArrowheads="1"/>
            </p:cNvSpPr>
            <p:nvPr/>
          </p:nvSpPr>
          <p:spPr bwMode="auto">
            <a:xfrm>
              <a:off x="4809" y="10607"/>
              <a:ext cx="659" cy="296"/>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对象</a:t>
              </a:r>
              <a:endParaRPr lang="zh-CN" altLang="en-US" sz="2000">
                <a:latin typeface="Tahoma" panose="020B0604030504040204" pitchFamily="34" charset="0"/>
              </a:endParaRPr>
            </a:p>
          </p:txBody>
        </p:sp>
        <p:sp>
          <p:nvSpPr>
            <p:cNvPr id="147461" name="Text Box 8">
              <a:extLst>
                <a:ext uri="{FF2B5EF4-FFF2-40B4-BE49-F238E27FC236}">
                  <a16:creationId xmlns:a16="http://schemas.microsoft.com/office/drawing/2014/main" id="{9E3200F9-A3F3-41A3-B6FF-8E53B6D4C446}"/>
                </a:ext>
              </a:extLst>
            </p:cNvPr>
            <p:cNvSpPr txBox="1">
              <a:spLocks noChangeArrowheads="1"/>
            </p:cNvSpPr>
            <p:nvPr/>
          </p:nvSpPr>
          <p:spPr bwMode="auto">
            <a:xfrm>
              <a:off x="4809" y="9827"/>
              <a:ext cx="1575" cy="312"/>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对象的上转型对象</a:t>
              </a:r>
              <a:endParaRPr lang="zh-CN" altLang="en-US" sz="2000">
                <a:latin typeface="Tahoma" panose="020B0604030504040204" pitchFamily="34" charset="0"/>
              </a:endParaRPr>
            </a:p>
          </p:txBody>
        </p:sp>
        <p:sp>
          <p:nvSpPr>
            <p:cNvPr id="147462" name="Text Box 9">
              <a:extLst>
                <a:ext uri="{FF2B5EF4-FFF2-40B4-BE49-F238E27FC236}">
                  <a16:creationId xmlns:a16="http://schemas.microsoft.com/office/drawing/2014/main" id="{F137C52D-C4C8-47D0-9052-1ABF7B0BBD1F}"/>
                </a:ext>
              </a:extLst>
            </p:cNvPr>
            <p:cNvSpPr txBox="1">
              <a:spLocks noChangeArrowheads="1"/>
            </p:cNvSpPr>
            <p:nvPr/>
          </p:nvSpPr>
          <p:spPr bwMode="auto">
            <a:xfrm>
              <a:off x="7132" y="9821"/>
              <a:ext cx="1844" cy="298"/>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a:latin typeface="Times New Roman" panose="02020603050405020304" pitchFamily="18" charset="0"/>
                </a:rPr>
                <a:t>继承或隐藏的成员变量</a:t>
              </a:r>
              <a:endParaRPr lang="zh-CN" altLang="en-US" sz="1800">
                <a:latin typeface="Tahoma" panose="020B0604030504040204" pitchFamily="34" charset="0"/>
              </a:endParaRPr>
            </a:p>
          </p:txBody>
        </p:sp>
        <p:sp>
          <p:nvSpPr>
            <p:cNvPr id="147463" name="Text Box 10">
              <a:extLst>
                <a:ext uri="{FF2B5EF4-FFF2-40B4-BE49-F238E27FC236}">
                  <a16:creationId xmlns:a16="http://schemas.microsoft.com/office/drawing/2014/main" id="{0C1A3E9B-CADC-41E1-814A-8D62B9117027}"/>
                </a:ext>
              </a:extLst>
            </p:cNvPr>
            <p:cNvSpPr txBox="1">
              <a:spLocks noChangeArrowheads="1"/>
            </p:cNvSpPr>
            <p:nvPr/>
          </p:nvSpPr>
          <p:spPr bwMode="auto">
            <a:xfrm>
              <a:off x="7138" y="10163"/>
              <a:ext cx="1871" cy="315"/>
            </a:xfrm>
            <a:prstGeom prst="rect">
              <a:avLst/>
            </a:prstGeom>
            <a:solidFill>
              <a:srgbClr val="C0C0C0"/>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继承或重写的方法</a:t>
              </a:r>
              <a:endParaRPr lang="zh-CN" altLang="en-US" sz="2000">
                <a:latin typeface="Tahoma" panose="020B0604030504040204" pitchFamily="34" charset="0"/>
              </a:endParaRPr>
            </a:p>
          </p:txBody>
        </p:sp>
        <p:sp>
          <p:nvSpPr>
            <p:cNvPr id="147464" name="Text Box 11">
              <a:extLst>
                <a:ext uri="{FF2B5EF4-FFF2-40B4-BE49-F238E27FC236}">
                  <a16:creationId xmlns:a16="http://schemas.microsoft.com/office/drawing/2014/main" id="{10B930A1-6976-4A21-8742-45E717C04258}"/>
                </a:ext>
              </a:extLst>
            </p:cNvPr>
            <p:cNvSpPr txBox="1">
              <a:spLocks noChangeArrowheads="1"/>
            </p:cNvSpPr>
            <p:nvPr/>
          </p:nvSpPr>
          <p:spPr bwMode="auto">
            <a:xfrm>
              <a:off x="7139" y="10617"/>
              <a:ext cx="1326" cy="361"/>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新增的变量</a:t>
              </a:r>
              <a:endParaRPr lang="zh-CN" altLang="en-US" sz="2000">
                <a:latin typeface="Tahoma" panose="020B0604030504040204" pitchFamily="34" charset="0"/>
              </a:endParaRPr>
            </a:p>
          </p:txBody>
        </p:sp>
        <p:sp>
          <p:nvSpPr>
            <p:cNvPr id="147465" name="Text Box 12">
              <a:extLst>
                <a:ext uri="{FF2B5EF4-FFF2-40B4-BE49-F238E27FC236}">
                  <a16:creationId xmlns:a16="http://schemas.microsoft.com/office/drawing/2014/main" id="{C5AF8FA1-037A-49C2-8003-DC7CA6296E08}"/>
                </a:ext>
              </a:extLst>
            </p:cNvPr>
            <p:cNvSpPr txBox="1">
              <a:spLocks noChangeArrowheads="1"/>
            </p:cNvSpPr>
            <p:nvPr/>
          </p:nvSpPr>
          <p:spPr bwMode="auto">
            <a:xfrm>
              <a:off x="7153" y="10974"/>
              <a:ext cx="1317" cy="299"/>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latin typeface="Times New Roman" panose="02020603050405020304" pitchFamily="18" charset="0"/>
                </a:rPr>
                <a:t>新增的方法</a:t>
              </a:r>
              <a:endParaRPr lang="zh-CN" altLang="en-US" sz="2000">
                <a:latin typeface="Tahoma" panose="020B0604030504040204" pitchFamily="34" charset="0"/>
              </a:endParaRPr>
            </a:p>
          </p:txBody>
        </p:sp>
        <p:sp>
          <p:nvSpPr>
            <p:cNvPr id="147466" name="Line 13">
              <a:extLst>
                <a:ext uri="{FF2B5EF4-FFF2-40B4-BE49-F238E27FC236}">
                  <a16:creationId xmlns:a16="http://schemas.microsoft.com/office/drawing/2014/main" id="{35AC4049-8037-4E59-8A0D-842B5BC4D35A}"/>
                </a:ext>
              </a:extLst>
            </p:cNvPr>
            <p:cNvSpPr>
              <a:spLocks noChangeShapeType="1"/>
            </p:cNvSpPr>
            <p:nvPr/>
          </p:nvSpPr>
          <p:spPr bwMode="auto">
            <a:xfrm flipV="1">
              <a:off x="6384" y="9983"/>
              <a:ext cx="735" cy="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7" name="Line 14">
              <a:extLst>
                <a:ext uri="{FF2B5EF4-FFF2-40B4-BE49-F238E27FC236}">
                  <a16:creationId xmlns:a16="http://schemas.microsoft.com/office/drawing/2014/main" id="{1234AE8E-E005-4158-9396-C3D220B020BC}"/>
                </a:ext>
              </a:extLst>
            </p:cNvPr>
            <p:cNvSpPr>
              <a:spLocks noChangeShapeType="1"/>
            </p:cNvSpPr>
            <p:nvPr/>
          </p:nvSpPr>
          <p:spPr bwMode="auto">
            <a:xfrm>
              <a:off x="6384" y="10139"/>
              <a:ext cx="728" cy="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8" name="Line 15">
              <a:extLst>
                <a:ext uri="{FF2B5EF4-FFF2-40B4-BE49-F238E27FC236}">
                  <a16:creationId xmlns:a16="http://schemas.microsoft.com/office/drawing/2014/main" id="{08E57CCE-721F-4E0E-AE1B-4A757D07993B}"/>
                </a:ext>
              </a:extLst>
            </p:cNvPr>
            <p:cNvSpPr>
              <a:spLocks noChangeShapeType="1"/>
            </p:cNvSpPr>
            <p:nvPr/>
          </p:nvSpPr>
          <p:spPr bwMode="auto">
            <a:xfrm>
              <a:off x="5439" y="10763"/>
              <a:ext cx="16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69" name="Line 16">
              <a:extLst>
                <a:ext uri="{FF2B5EF4-FFF2-40B4-BE49-F238E27FC236}">
                  <a16:creationId xmlns:a16="http://schemas.microsoft.com/office/drawing/2014/main" id="{63F7B8F2-2514-4429-82CA-F75E9040B25B}"/>
                </a:ext>
              </a:extLst>
            </p:cNvPr>
            <p:cNvSpPr>
              <a:spLocks noChangeShapeType="1"/>
            </p:cNvSpPr>
            <p:nvPr/>
          </p:nvSpPr>
          <p:spPr bwMode="auto">
            <a:xfrm>
              <a:off x="5439" y="10763"/>
              <a:ext cx="1680" cy="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70" name="Line 17">
              <a:extLst>
                <a:ext uri="{FF2B5EF4-FFF2-40B4-BE49-F238E27FC236}">
                  <a16:creationId xmlns:a16="http://schemas.microsoft.com/office/drawing/2014/main" id="{F6D4E7BF-563F-4A42-8F3F-45E8E5FFAE40}"/>
                </a:ext>
              </a:extLst>
            </p:cNvPr>
            <p:cNvSpPr>
              <a:spLocks noChangeShapeType="1"/>
            </p:cNvSpPr>
            <p:nvPr/>
          </p:nvSpPr>
          <p:spPr bwMode="auto">
            <a:xfrm flipV="1">
              <a:off x="5439" y="10334"/>
              <a:ext cx="1673" cy="42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471" name="Line 18">
              <a:extLst>
                <a:ext uri="{FF2B5EF4-FFF2-40B4-BE49-F238E27FC236}">
                  <a16:creationId xmlns:a16="http://schemas.microsoft.com/office/drawing/2014/main" id="{D3131694-18D7-4EA6-A93C-D92E7AF570CD}"/>
                </a:ext>
              </a:extLst>
            </p:cNvPr>
            <p:cNvSpPr>
              <a:spLocks noChangeShapeType="1"/>
            </p:cNvSpPr>
            <p:nvPr/>
          </p:nvSpPr>
          <p:spPr bwMode="auto">
            <a:xfrm flipV="1">
              <a:off x="5439" y="10060"/>
              <a:ext cx="1673" cy="70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F1390420-80D5-4FF9-82CE-F38A0BBBA30D}"/>
              </a:ext>
            </a:extLst>
          </p:cNvPr>
          <p:cNvSpPr txBox="1">
            <a:spLocks noChangeArrowheads="1"/>
          </p:cNvSpPr>
          <p:nvPr/>
        </p:nvSpPr>
        <p:spPr bwMode="auto">
          <a:xfrm>
            <a:off x="539750" y="692696"/>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FF0066"/>
                </a:solidFill>
                <a:latin typeface="Tahoma" panose="020B0604030504040204" pitchFamily="34" charset="0"/>
              </a:rPr>
              <a:t>19: </a:t>
            </a:r>
            <a:r>
              <a:rPr lang="zh-CN" altLang="en-US" sz="2800" dirty="0">
                <a:solidFill>
                  <a:srgbClr val="FF0066"/>
                </a:solidFill>
                <a:latin typeface="Tahoma" panose="020B0604030504040204" pitchFamily="34" charset="0"/>
              </a:rPr>
              <a:t>多态与动态绑定</a:t>
            </a:r>
          </a:p>
        </p:txBody>
      </p:sp>
      <p:sp>
        <p:nvSpPr>
          <p:cNvPr id="148483" name="Text Box 3">
            <a:extLst>
              <a:ext uri="{FF2B5EF4-FFF2-40B4-BE49-F238E27FC236}">
                <a16:creationId xmlns:a16="http://schemas.microsoft.com/office/drawing/2014/main" id="{B0019887-7E5D-47A2-81B5-D10ABDF8E453}"/>
              </a:ext>
            </a:extLst>
          </p:cNvPr>
          <p:cNvSpPr txBox="1">
            <a:spLocks noChangeArrowheads="1"/>
          </p:cNvSpPr>
          <p:nvPr/>
        </p:nvSpPr>
        <p:spPr bwMode="auto">
          <a:xfrm>
            <a:off x="539750" y="1628800"/>
            <a:ext cx="7777162"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多态</a:t>
            </a:r>
            <a:r>
              <a:rPr lang="zh-CN" altLang="en-US" sz="2400">
                <a:latin typeface="Tahoma" panose="020B0604030504040204" pitchFamily="34" charset="0"/>
              </a:rPr>
              <a:t>：指一个程序中同名的不同方法共存的情况；</a:t>
            </a:r>
            <a:r>
              <a:rPr lang="zh-CN" altLang="en-US" sz="2400">
                <a:solidFill>
                  <a:srgbClr val="0000FF"/>
                </a:solidFill>
                <a:latin typeface="Tahoma" panose="020B0604030504040204" pitchFamily="34" charset="0"/>
              </a:rPr>
              <a:t>或同名方法的调用，实现了不同的功能；</a:t>
            </a:r>
          </a:p>
          <a:p>
            <a:pPr eaLnBrk="1" hangingPunct="1">
              <a:spcBef>
                <a:spcPct val="50000"/>
              </a:spcBef>
              <a:buFontTx/>
              <a:buNone/>
            </a:pPr>
            <a:r>
              <a:rPr lang="zh-CN" altLang="en-US"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多态的两种形式</a:t>
            </a:r>
            <a:r>
              <a:rPr lang="zh-CN" altLang="en-US" sz="2400">
                <a:latin typeface="Tahoma" panose="020B0604030504040204" pitchFamily="34" charset="0"/>
              </a:rPr>
              <a:t>：① 类继承时的方法重写（或方法的覆盖）；② 同一类中方法重载；</a:t>
            </a:r>
          </a:p>
        </p:txBody>
      </p:sp>
      <p:sp>
        <p:nvSpPr>
          <p:cNvPr id="148484" name="Text Box 4">
            <a:extLst>
              <a:ext uri="{FF2B5EF4-FFF2-40B4-BE49-F238E27FC236}">
                <a16:creationId xmlns:a16="http://schemas.microsoft.com/office/drawing/2014/main" id="{060ED910-210C-4741-A28B-5E7693C36FDB}"/>
              </a:ext>
            </a:extLst>
          </p:cNvPr>
          <p:cNvSpPr txBox="1">
            <a:spLocks noChangeArrowheads="1"/>
          </p:cNvSpPr>
          <p:nvPr/>
        </p:nvSpPr>
        <p:spPr bwMode="auto">
          <a:xfrm>
            <a:off x="539750" y="3427437"/>
            <a:ext cx="7921625" cy="262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继承下的多态性</a:t>
            </a:r>
            <a:r>
              <a:rPr lang="zh-CN" altLang="en-US" sz="2400">
                <a:latin typeface="Tahoma" panose="020B0604030504040204" pitchFamily="34" charset="0"/>
              </a:rPr>
              <a:t>：是指父类的某个方法被其子类覆盖时，可以产生自己的功能行为，即同一个操作被不同类型对象调用时可能产生不同的行为。</a:t>
            </a:r>
            <a:endParaRPr lang="en-US" altLang="zh-CN" sz="2400">
              <a:latin typeface="Tahoma" panose="020B0604030504040204" pitchFamily="34" charset="0"/>
            </a:endParaRPr>
          </a:p>
          <a:p>
            <a:pPr eaLnBrk="1" hangingPunct="1">
              <a:buFontTx/>
              <a:buNone/>
            </a:pPr>
            <a:endParaRPr lang="zh-CN" altLang="en-US" sz="2400">
              <a:latin typeface="Tahoma" panose="020B0604030504040204" pitchFamily="34" charset="0"/>
            </a:endParaRPr>
          </a:p>
          <a:p>
            <a:pPr marL="342900" indent="-342900" eaLnBrk="1" hangingPunct="1">
              <a:buFont typeface="Wingdings" panose="05000000000000000000" pitchFamily="2" charset="2"/>
              <a:buChar char="Ø"/>
            </a:pPr>
            <a:r>
              <a:rPr lang="zh-CN" altLang="en-US" sz="2000">
                <a:latin typeface="Tahoma" panose="020B0604030504040204" pitchFamily="34" charset="0"/>
              </a:rPr>
              <a:t>例如，狗和猫都具有哺乳类的功能：</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，当狗操作</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时产生的声音是</a:t>
            </a:r>
            <a:r>
              <a:rPr lang="zh-CN" altLang="en-US" sz="2000"/>
              <a:t>“</a:t>
            </a:r>
            <a:r>
              <a:rPr lang="zh-CN" altLang="en-US" sz="2000">
                <a:latin typeface="Tahoma" panose="020B0604030504040204" pitchFamily="34" charset="0"/>
              </a:rPr>
              <a:t>汪汪</a:t>
            </a:r>
            <a:r>
              <a:rPr lang="en-US" altLang="zh-CN" sz="2000"/>
              <a:t>…</a:t>
            </a:r>
            <a:r>
              <a:rPr lang="zh-CN" altLang="en-US" sz="2000">
                <a:latin typeface="Tahoma" panose="020B0604030504040204" pitchFamily="34" charset="0"/>
              </a:rPr>
              <a:t>，而猫操作</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时产生的声音是</a:t>
            </a:r>
            <a:r>
              <a:rPr lang="zh-CN" altLang="en-US" sz="2000"/>
              <a:t>“</a:t>
            </a:r>
            <a:r>
              <a:rPr lang="zh-CN" altLang="en-US" sz="2000">
                <a:latin typeface="Tahoma" panose="020B0604030504040204" pitchFamily="34" charset="0"/>
              </a:rPr>
              <a:t>喵喵</a:t>
            </a:r>
            <a:r>
              <a:rPr lang="zh-CN" altLang="en-US" sz="2000"/>
              <a:t>”</a:t>
            </a:r>
            <a:r>
              <a:rPr lang="zh-CN" altLang="en-US" sz="2000">
                <a:latin typeface="Tahoma" panose="020B0604030504040204" pitchFamily="34" charset="0"/>
              </a:rPr>
              <a:t>，这就是</a:t>
            </a:r>
            <a:r>
              <a:rPr lang="zh-CN" altLang="en-US" sz="2000"/>
              <a:t>“</a:t>
            </a:r>
            <a:r>
              <a:rPr lang="zh-CN" altLang="en-US" sz="2000">
                <a:latin typeface="Tahoma" panose="020B0604030504040204" pitchFamily="34" charset="0"/>
              </a:rPr>
              <a:t>叫声</a:t>
            </a:r>
            <a:r>
              <a:rPr lang="zh-CN" altLang="en-US" sz="2000"/>
              <a:t>”</a:t>
            </a:r>
            <a:r>
              <a:rPr lang="zh-CN" altLang="en-US" sz="2000">
                <a:latin typeface="Tahoma" panose="020B0604030504040204" pitchFamily="34" charset="0"/>
              </a:rPr>
              <a:t>的多态。</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A5F2D35-8C1C-43F9-83B0-6F48AAC9C9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0531" name="Text Box 4">
            <a:extLst>
              <a:ext uri="{FF2B5EF4-FFF2-40B4-BE49-F238E27FC236}">
                <a16:creationId xmlns:a16="http://schemas.microsoft.com/office/drawing/2014/main" id="{AEAF5C59-6A14-4A77-A079-69010DD83A02}"/>
              </a:ext>
            </a:extLst>
          </p:cNvPr>
          <p:cNvSpPr txBox="1">
            <a:spLocks noChangeArrowheads="1"/>
          </p:cNvSpPr>
          <p:nvPr/>
        </p:nvSpPr>
        <p:spPr bwMode="auto">
          <a:xfrm>
            <a:off x="431800" y="764704"/>
            <a:ext cx="8280400" cy="517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dirty="0">
                <a:solidFill>
                  <a:srgbClr val="FF0000"/>
                </a:solidFill>
                <a:latin typeface="Tahoma" panose="020B0604030504040204" pitchFamily="34" charset="0"/>
              </a:rPr>
              <a:t>★</a:t>
            </a:r>
            <a:r>
              <a:rPr lang="zh-CN" altLang="en-US" sz="2800" dirty="0">
                <a:solidFill>
                  <a:srgbClr val="FF0000"/>
                </a:solidFill>
                <a:latin typeface="Tahoma" panose="020B0604030504040204" pitchFamily="34" charset="0"/>
              </a:rPr>
              <a:t>继承时多态的实现：</a:t>
            </a:r>
          </a:p>
          <a:p>
            <a:pPr eaLnBrk="1" hangingPunct="1">
              <a:spcBef>
                <a:spcPct val="20000"/>
              </a:spcBef>
              <a:buFont typeface="Wingdings" panose="05000000000000000000" pitchFamily="2" charset="2"/>
              <a:buChar char="u"/>
            </a:pPr>
            <a:r>
              <a:rPr lang="zh-CN" altLang="en-US" sz="2400" dirty="0">
                <a:solidFill>
                  <a:schemeClr val="tx1"/>
                </a:solidFill>
                <a:latin typeface="Tahoma" panose="020B0604030504040204" pitchFamily="34" charset="0"/>
              </a:rPr>
              <a:t>当一个类有很多子类时，并且这些子类都覆盖了父类中的某个方法。当把子类创建的对象的引用放到一个父类的对象中时，就得到了该对象的一个上转型对象，那么这个上转型对象在调用这个方法时就具有多种形态 。</a:t>
            </a:r>
            <a:endParaRPr lang="en-US" altLang="zh-CN" sz="2400" dirty="0">
              <a:solidFill>
                <a:schemeClr val="tx1"/>
              </a:solidFill>
              <a:latin typeface="Tahoma" panose="020B0604030504040204" pitchFamily="34" charset="0"/>
            </a:endParaRPr>
          </a:p>
          <a:p>
            <a:pPr eaLnBrk="1" hangingPunct="1">
              <a:spcBef>
                <a:spcPct val="20000"/>
              </a:spcBef>
            </a:pPr>
            <a:endParaRPr lang="zh-CN" altLang="en-US" sz="2400" dirty="0">
              <a:solidFill>
                <a:schemeClr val="tx1"/>
              </a:solidFill>
              <a:latin typeface="Tahoma" panose="020B0604030504040204" pitchFamily="34" charset="0"/>
            </a:endParaRPr>
          </a:p>
          <a:p>
            <a:pPr eaLnBrk="1" hangingPunct="1">
              <a:spcBef>
                <a:spcPct val="20000"/>
              </a:spcBef>
            </a:pPr>
            <a:r>
              <a:rPr lang="en-US" altLang="zh-CN" sz="2400" dirty="0">
                <a:solidFill>
                  <a:schemeClr val="tx1"/>
                </a:solidFill>
                <a:latin typeface="Tahoma" panose="020B0604030504040204" pitchFamily="34" charset="0"/>
              </a:rPr>
              <a:t>★ </a:t>
            </a:r>
            <a:r>
              <a:rPr lang="zh-CN" altLang="en-US" sz="2400" dirty="0">
                <a:solidFill>
                  <a:schemeClr val="tx1"/>
                </a:solidFill>
                <a:latin typeface="Tahoma" panose="020B0604030504040204" pitchFamily="34" charset="0"/>
              </a:rPr>
              <a:t>总结上述，继承时多态存在的</a:t>
            </a:r>
            <a:r>
              <a:rPr lang="en-US" altLang="zh-CN" sz="2400" dirty="0">
                <a:solidFill>
                  <a:srgbClr val="0000FF"/>
                </a:solidFill>
                <a:latin typeface="Tahoma" panose="020B0604030504040204" pitchFamily="34" charset="0"/>
              </a:rPr>
              <a:t>3</a:t>
            </a:r>
            <a:r>
              <a:rPr lang="zh-CN" altLang="en-US" sz="2400" dirty="0">
                <a:solidFill>
                  <a:srgbClr val="0000FF"/>
                </a:solidFill>
                <a:latin typeface="Tahoma" panose="020B0604030504040204" pitchFamily="34" charset="0"/>
              </a:rPr>
              <a:t>个条件</a:t>
            </a:r>
            <a:r>
              <a:rPr lang="zh-CN" altLang="en-US" sz="2400" dirty="0">
                <a:solidFill>
                  <a:schemeClr val="tx1"/>
                </a:solidFill>
                <a:latin typeface="Tahoma" panose="020B0604030504040204" pitchFamily="34" charset="0"/>
              </a:rPr>
              <a:t>：</a:t>
            </a:r>
          </a:p>
          <a:p>
            <a:pPr eaLnBrk="1" hangingPunct="1">
              <a:spcBef>
                <a:spcPct val="20000"/>
              </a:spcBef>
              <a:buFontTx/>
              <a:buAutoNum type="arabicPeriod"/>
            </a:pPr>
            <a:r>
              <a:rPr lang="zh-CN" altLang="en-US" sz="2400" dirty="0">
                <a:solidFill>
                  <a:srgbClr val="FF0066"/>
                </a:solidFill>
                <a:latin typeface="Tahoma" panose="020B0604030504040204" pitchFamily="34" charset="0"/>
              </a:rPr>
              <a:t>要有继承关系；</a:t>
            </a:r>
          </a:p>
          <a:p>
            <a:pPr eaLnBrk="1" hangingPunct="1">
              <a:spcBef>
                <a:spcPct val="20000"/>
              </a:spcBef>
              <a:buFontTx/>
              <a:buAutoNum type="arabicPeriod"/>
            </a:pPr>
            <a:r>
              <a:rPr lang="zh-CN" altLang="en-US" sz="2400" dirty="0">
                <a:solidFill>
                  <a:srgbClr val="FF0066"/>
                </a:solidFill>
                <a:latin typeface="Tahoma" panose="020B0604030504040204" pitchFamily="34" charset="0"/>
              </a:rPr>
              <a:t>子类都要重写父类的某个方法；</a:t>
            </a:r>
          </a:p>
          <a:p>
            <a:pPr eaLnBrk="1" hangingPunct="1">
              <a:spcBef>
                <a:spcPct val="20000"/>
              </a:spcBef>
              <a:buFontTx/>
              <a:buAutoNum type="arabicPeriod"/>
            </a:pPr>
            <a:r>
              <a:rPr lang="zh-CN" altLang="en-US" sz="2400" dirty="0">
                <a:solidFill>
                  <a:srgbClr val="FF0066"/>
                </a:solidFill>
                <a:latin typeface="Tahoma" panose="020B0604030504040204" pitchFamily="34" charset="0"/>
              </a:rPr>
              <a:t>父类的引用指向子类的对象；</a:t>
            </a:r>
          </a:p>
          <a:p>
            <a:pPr eaLnBrk="1" hangingPunct="1">
              <a:spcBef>
                <a:spcPct val="20000"/>
              </a:spcBef>
              <a:buFontTx/>
              <a:buAutoNum type="arabicPeriod"/>
            </a:pPr>
            <a:endParaRPr lang="zh-CN" altLang="en-US" sz="2400" dirty="0">
              <a:solidFill>
                <a:schemeClr val="tx1"/>
              </a:solidFill>
              <a:latin typeface="Tahoma" panose="020B0604030504040204" pitchFamily="34" charset="0"/>
            </a:endParaRPr>
          </a:p>
          <a:p>
            <a:pPr algn="ctr" eaLnBrk="1" hangingPunct="1">
              <a:spcBef>
                <a:spcPct val="20000"/>
              </a:spcBef>
              <a:buFont typeface="Wingdings" panose="05000000000000000000" pitchFamily="2" charset="2"/>
              <a:buChar char="Ø"/>
            </a:pPr>
            <a:r>
              <a:rPr lang="zh-CN" altLang="en-US" sz="2400" dirty="0">
                <a:solidFill>
                  <a:schemeClr val="tx1"/>
                </a:solidFill>
                <a:latin typeface="Tahoma" panose="020B0604030504040204" pitchFamily="34" charset="0"/>
              </a:rPr>
              <a:t>通过以下例子体会多态的好处</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Text Box 6">
            <a:extLst>
              <a:ext uri="{FF2B5EF4-FFF2-40B4-BE49-F238E27FC236}">
                <a16:creationId xmlns:a16="http://schemas.microsoft.com/office/drawing/2014/main" id="{B538073D-2EB5-47D7-9514-A1887EE717B4}"/>
              </a:ext>
            </a:extLst>
          </p:cNvPr>
          <p:cNvSpPr txBox="1">
            <a:spLocks noChangeArrowheads="1"/>
          </p:cNvSpPr>
          <p:nvPr/>
        </p:nvSpPr>
        <p:spPr bwMode="auto">
          <a:xfrm>
            <a:off x="250825" y="4652963"/>
            <a:ext cx="6840538" cy="1946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Cat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296967" name="Text Box 7">
            <a:extLst>
              <a:ext uri="{FF2B5EF4-FFF2-40B4-BE49-F238E27FC236}">
                <a16:creationId xmlns:a16="http://schemas.microsoft.com/office/drawing/2014/main" id="{B551BFA8-CD7D-4AE0-8B48-E744D53749BA}"/>
              </a:ext>
            </a:extLst>
          </p:cNvPr>
          <p:cNvSpPr txBox="1">
            <a:spLocks noChangeArrowheads="1"/>
          </p:cNvSpPr>
          <p:nvPr/>
        </p:nvSpPr>
        <p:spPr bwMode="auto">
          <a:xfrm>
            <a:off x="250825" y="2708275"/>
            <a:ext cx="5976938" cy="1946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Dog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Wang!Wang</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250825" y="1125538"/>
            <a:ext cx="5688013"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0000FF"/>
                </a:solidFill>
                <a:latin typeface="Tahoma" panose="020B0604030504040204" pitchFamily="34" charset="0"/>
              </a:rPr>
              <a:t>public class  Animal</a:t>
            </a: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   void cry() </a:t>
            </a: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    {</a:t>
            </a:r>
            <a:r>
              <a:rPr lang="en-US" altLang="zh-CN" sz="2200" dirty="0" err="1">
                <a:solidFill>
                  <a:srgbClr val="0000FF"/>
                </a:solidFill>
              </a:rPr>
              <a:t>System.out.println</a:t>
            </a:r>
            <a:r>
              <a:rPr lang="en-US" altLang="zh-CN" sz="2200" dirty="0">
                <a:solidFill>
                  <a:srgbClr val="0000FF"/>
                </a:solidFill>
              </a:rPr>
              <a:t>(“</a:t>
            </a:r>
            <a:r>
              <a:rPr lang="zh-CN" altLang="en-US" sz="2200" dirty="0">
                <a:solidFill>
                  <a:srgbClr val="0000FF"/>
                </a:solidFill>
              </a:rPr>
              <a:t>叫声</a:t>
            </a:r>
            <a:r>
              <a:rPr lang="en-US" altLang="zh-CN" sz="2200" dirty="0">
                <a:solidFill>
                  <a:srgbClr val="0000FF"/>
                </a:solidFill>
              </a:rPr>
              <a:t>......"); </a:t>
            </a:r>
            <a:endParaRPr lang="en-US" altLang="zh-CN" sz="2200" dirty="0">
              <a:solidFill>
                <a:srgbClr val="0000FF"/>
              </a:solidFill>
              <a:latin typeface="Tahoma" panose="020B0604030504040204" pitchFamily="34" charset="0"/>
            </a:endParaRP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    }</a:t>
            </a:r>
          </a:p>
          <a:p>
            <a:pPr eaLnBrk="1" hangingPunct="1">
              <a:lnSpc>
                <a:spcPct val="90000"/>
              </a:lnSpc>
              <a:spcBef>
                <a:spcPct val="0"/>
              </a:spcBef>
              <a:buFontTx/>
              <a:buNone/>
            </a:pPr>
            <a:r>
              <a:rPr lang="en-US" altLang="zh-CN" sz="2200" dirty="0">
                <a:solidFill>
                  <a:srgbClr val="0000FF"/>
                </a:solidFill>
                <a:latin typeface="Tahoma" panose="020B0604030504040204" pitchFamily="34" charset="0"/>
              </a:rPr>
              <a:t>}</a:t>
            </a:r>
          </a:p>
        </p:txBody>
      </p:sp>
      <p:sp>
        <p:nvSpPr>
          <p:cNvPr id="296963" name="Text Box 3">
            <a:extLst>
              <a:ext uri="{FF2B5EF4-FFF2-40B4-BE49-F238E27FC236}">
                <a16:creationId xmlns:a16="http://schemas.microsoft.com/office/drawing/2014/main" id="{7B2F7F3B-EE5D-4341-8174-FD32492F2093}"/>
              </a:ext>
            </a:extLst>
          </p:cNvPr>
          <p:cNvSpPr txBox="1">
            <a:spLocks noChangeArrowheads="1"/>
          </p:cNvSpPr>
          <p:nvPr/>
        </p:nvSpPr>
        <p:spPr bwMode="auto">
          <a:xfrm>
            <a:off x="3635375" y="1052513"/>
            <a:ext cx="5976938" cy="311785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Example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 animal;</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Dog();</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Cat();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p:txBody>
      </p:sp>
      <p:sp>
        <p:nvSpPr>
          <p:cNvPr id="296964" name="Text Box 4">
            <a:extLst>
              <a:ext uri="{FF2B5EF4-FFF2-40B4-BE49-F238E27FC236}">
                <a16:creationId xmlns:a16="http://schemas.microsoft.com/office/drawing/2014/main" id="{8A4EA245-9A5A-495F-B221-239AC1680486}"/>
              </a:ext>
            </a:extLst>
          </p:cNvPr>
          <p:cNvSpPr txBox="1">
            <a:spLocks noChangeArrowheads="1"/>
          </p:cNvSpPr>
          <p:nvPr/>
        </p:nvSpPr>
        <p:spPr bwMode="auto">
          <a:xfrm>
            <a:off x="6119813" y="4292600"/>
            <a:ext cx="3024187" cy="17668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r>
              <a:rPr lang="en-US" altLang="zh-CN" sz="2200">
                <a:solidFill>
                  <a:schemeClr val="bg1"/>
                </a:solidFill>
                <a:latin typeface="Tahoma" panose="020B0604030504040204" pitchFamily="34" charset="0"/>
              </a:rPr>
              <a:t>:</a:t>
            </a:r>
          </a:p>
          <a:p>
            <a:pPr eaLnBrk="1" hangingPunct="1">
              <a:spcBef>
                <a:spcPct val="0"/>
              </a:spcBef>
              <a:buFontTx/>
              <a:buNone/>
            </a:pPr>
            <a:r>
              <a:rPr lang="en-US" altLang="zh-CN" sz="2200">
                <a:solidFill>
                  <a:schemeClr val="bg1"/>
                </a:solidFill>
                <a:latin typeface="Tahoma" panose="020B0604030504040204" pitchFamily="34" charset="0"/>
              </a:rPr>
              <a:t>E:\1000&gt;java Example</a:t>
            </a:r>
          </a:p>
          <a:p>
            <a:pPr eaLnBrk="1" hangingPunct="1">
              <a:spcBef>
                <a:spcPct val="0"/>
              </a:spcBef>
              <a:buFontTx/>
              <a:buNone/>
            </a:pPr>
            <a:r>
              <a:rPr lang="en-US" altLang="zh-CN" sz="2200">
                <a:solidFill>
                  <a:schemeClr val="bg1"/>
                </a:solidFill>
                <a:latin typeface="Tahoma" panose="020B0604030504040204" pitchFamily="34" charset="0"/>
              </a:rPr>
              <a:t>Wang!Wang</a:t>
            </a:r>
            <a:r>
              <a:rPr lang="en-US" altLang="zh-CN" sz="2200">
                <a:solidFill>
                  <a:schemeClr val="bg1"/>
                </a:solidFill>
              </a:rPr>
              <a:t>……</a:t>
            </a:r>
            <a:endParaRPr lang="en-US" altLang="zh-CN" sz="2200">
              <a:solidFill>
                <a:schemeClr val="bg1"/>
              </a:solidFill>
              <a:latin typeface="Tahoma" panose="020B0604030504040204" pitchFamily="34" charset="0"/>
            </a:endParaRPr>
          </a:p>
          <a:p>
            <a:pPr eaLnBrk="1" hangingPunct="1">
              <a:spcBef>
                <a:spcPct val="0"/>
              </a:spcBef>
              <a:buFontTx/>
              <a:buNone/>
            </a:pPr>
            <a:r>
              <a:rPr lang="en-US" altLang="zh-CN" sz="2200">
                <a:solidFill>
                  <a:schemeClr val="bg1"/>
                </a:solidFill>
                <a:latin typeface="Tahoma" panose="020B0604030504040204" pitchFamily="34" charset="0"/>
              </a:rPr>
              <a:t>miao~~miao~~</a:t>
            </a:r>
            <a:r>
              <a:rPr lang="en-US" altLang="zh-CN" sz="2200">
                <a:solidFill>
                  <a:schemeClr val="bg1"/>
                </a:solidFill>
              </a:rPr>
              <a:t>…</a:t>
            </a:r>
            <a:endParaRPr lang="en-US" altLang="zh-CN" sz="2200">
              <a:solidFill>
                <a:schemeClr val="bg1"/>
              </a:solidFill>
              <a:latin typeface="Tahoma" panose="020B0604030504040204" pitchFamily="34" charset="0"/>
            </a:endParaRP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latin typeface="Tahoma" panose="020B0604030504040204" pitchFamily="34" charset="0"/>
              </a:rPr>
              <a:t>例</a:t>
            </a:r>
            <a:r>
              <a:rPr lang="en-US" altLang="zh-CN" sz="2000">
                <a:latin typeface="Tahoma" panose="020B0604030504040204" pitchFamily="34" charset="0"/>
              </a:rPr>
              <a:t>:</a:t>
            </a:r>
            <a:r>
              <a:rPr lang="en-US" altLang="zh-CN" sz="2200">
                <a:latin typeface="Tahoma" panose="020B0604030504040204" pitchFamily="34" charset="0"/>
              </a:rPr>
              <a:t>Cat,Dog</a:t>
            </a:r>
            <a:r>
              <a:rPr lang="zh-CN" altLang="en-US" sz="2200">
                <a:latin typeface="Tahoma" panose="020B0604030504040204" pitchFamily="34" charset="0"/>
              </a:rPr>
              <a:t>是</a:t>
            </a:r>
            <a:r>
              <a:rPr lang="en-US" altLang="zh-CN" sz="2200">
                <a:latin typeface="Tahoma" panose="020B0604030504040204" pitchFamily="34" charset="0"/>
              </a:rPr>
              <a:t>Animal</a:t>
            </a:r>
            <a:r>
              <a:rPr lang="zh-CN" altLang="en-US" sz="2200">
                <a:latin typeface="Tahoma" panose="020B0604030504040204" pitchFamily="34" charset="0"/>
              </a:rPr>
              <a:t>子类；且都重写了父类的</a:t>
            </a:r>
            <a:r>
              <a:rPr lang="en-US" altLang="zh-CN" sz="2200">
                <a:latin typeface="Tahoma" panose="020B0604030504040204" pitchFamily="34" charset="0"/>
              </a:rPr>
              <a:t>cry</a:t>
            </a:r>
            <a:r>
              <a:rPr lang="zh-CN" altLang="en-US" sz="2200">
                <a:latin typeface="Tahoma" panose="020B0604030504040204" pitchFamily="34" charset="0"/>
              </a:rPr>
              <a:t>方法；用父类的引用（</a:t>
            </a:r>
            <a:r>
              <a:rPr lang="en-US" altLang="zh-CN" sz="2200">
                <a:latin typeface="Tahoma" panose="020B0604030504040204" pitchFamily="34" charset="0"/>
              </a:rPr>
              <a:t>animal</a:t>
            </a:r>
            <a:r>
              <a:rPr lang="zh-CN" altLang="en-US" sz="2200">
                <a:latin typeface="Tahoma" panose="020B0604030504040204" pitchFamily="34" charset="0"/>
              </a:rPr>
              <a:t>）分别指向了子类的对象；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2"/>
                                        </p:tgtEl>
                                        <p:attrNameLst>
                                          <p:attrName>style.visibility</p:attrName>
                                        </p:attrNameLst>
                                      </p:cBhvr>
                                      <p:to>
                                        <p:strVal val="visible"/>
                                      </p:to>
                                    </p:set>
                                    <p:anim calcmode="lin" valueType="num">
                                      <p:cBhvr additive="base">
                                        <p:cTn id="7" dur="500" fill="hold"/>
                                        <p:tgtEl>
                                          <p:spTgt spid="296962"/>
                                        </p:tgtEl>
                                        <p:attrNameLst>
                                          <p:attrName>ppt_x</p:attrName>
                                        </p:attrNameLst>
                                      </p:cBhvr>
                                      <p:tavLst>
                                        <p:tav tm="0">
                                          <p:val>
                                            <p:strVal val="0-#ppt_w/2"/>
                                          </p:val>
                                        </p:tav>
                                        <p:tav tm="100000">
                                          <p:val>
                                            <p:strVal val="#ppt_x"/>
                                          </p:val>
                                        </p:tav>
                                      </p:tavLst>
                                    </p:anim>
                                    <p:anim calcmode="lin" valueType="num">
                                      <p:cBhvr additive="base">
                                        <p:cTn id="8" dur="500" fill="hold"/>
                                        <p:tgtEl>
                                          <p:spTgt spid="296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 calcmode="lin" valueType="num">
                                      <p:cBhvr additive="base">
                                        <p:cTn id="13" dur="500" fill="hold"/>
                                        <p:tgtEl>
                                          <p:spTgt spid="296967"/>
                                        </p:tgtEl>
                                        <p:attrNameLst>
                                          <p:attrName>ppt_x</p:attrName>
                                        </p:attrNameLst>
                                      </p:cBhvr>
                                      <p:tavLst>
                                        <p:tav tm="0">
                                          <p:val>
                                            <p:strVal val="0-#ppt_w/2"/>
                                          </p:val>
                                        </p:tav>
                                        <p:tav tm="100000">
                                          <p:val>
                                            <p:strVal val="#ppt_x"/>
                                          </p:val>
                                        </p:tav>
                                      </p:tavLst>
                                    </p:anim>
                                    <p:anim calcmode="lin" valueType="num">
                                      <p:cBhvr additive="base">
                                        <p:cTn id="14" dur="500" fill="hold"/>
                                        <p:tgtEl>
                                          <p:spTgt spid="29696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6966"/>
                                        </p:tgtEl>
                                        <p:attrNameLst>
                                          <p:attrName>style.visibility</p:attrName>
                                        </p:attrNameLst>
                                      </p:cBhvr>
                                      <p:to>
                                        <p:strVal val="visible"/>
                                      </p:to>
                                    </p:set>
                                    <p:anim calcmode="lin" valueType="num">
                                      <p:cBhvr additive="base">
                                        <p:cTn id="17" dur="500" fill="hold"/>
                                        <p:tgtEl>
                                          <p:spTgt spid="296966"/>
                                        </p:tgtEl>
                                        <p:attrNameLst>
                                          <p:attrName>ppt_x</p:attrName>
                                        </p:attrNameLst>
                                      </p:cBhvr>
                                      <p:tavLst>
                                        <p:tav tm="0">
                                          <p:val>
                                            <p:strVal val="0-#ppt_w/2"/>
                                          </p:val>
                                        </p:tav>
                                        <p:tav tm="100000">
                                          <p:val>
                                            <p:strVal val="#ppt_x"/>
                                          </p:val>
                                        </p:tav>
                                      </p:tavLst>
                                    </p:anim>
                                    <p:anim calcmode="lin" valueType="num">
                                      <p:cBhvr additive="base">
                                        <p:cTn id="1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6963"/>
                                        </p:tgtEl>
                                        <p:attrNameLst>
                                          <p:attrName>style.visibility</p:attrName>
                                        </p:attrNameLst>
                                      </p:cBhvr>
                                      <p:to>
                                        <p:strVal val="visible"/>
                                      </p:to>
                                    </p:set>
                                    <p:anim calcmode="lin" valueType="num">
                                      <p:cBhvr additive="base">
                                        <p:cTn id="23" dur="500" fill="hold"/>
                                        <p:tgtEl>
                                          <p:spTgt spid="296963"/>
                                        </p:tgtEl>
                                        <p:attrNameLst>
                                          <p:attrName>ppt_x</p:attrName>
                                        </p:attrNameLst>
                                      </p:cBhvr>
                                      <p:tavLst>
                                        <p:tav tm="0">
                                          <p:val>
                                            <p:strVal val="1+#ppt_w/2"/>
                                          </p:val>
                                        </p:tav>
                                        <p:tav tm="100000">
                                          <p:val>
                                            <p:strVal val="#ppt_x"/>
                                          </p:val>
                                        </p:tav>
                                      </p:tavLst>
                                    </p:anim>
                                    <p:anim calcmode="lin" valueType="num">
                                      <p:cBhvr additive="base">
                                        <p:cTn id="24" dur="500" fill="hold"/>
                                        <p:tgtEl>
                                          <p:spTgt spid="29696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6964"/>
                                        </p:tgtEl>
                                        <p:attrNameLst>
                                          <p:attrName>style.visibility</p:attrName>
                                        </p:attrNameLst>
                                      </p:cBhvr>
                                      <p:to>
                                        <p:strVal val="visible"/>
                                      </p:to>
                                    </p:set>
                                    <p:anim calcmode="lin" valueType="num">
                                      <p:cBhvr additive="base">
                                        <p:cTn id="29" dur="500" fill="hold"/>
                                        <p:tgtEl>
                                          <p:spTgt spid="296964"/>
                                        </p:tgtEl>
                                        <p:attrNameLst>
                                          <p:attrName>ppt_x</p:attrName>
                                        </p:attrNameLst>
                                      </p:cBhvr>
                                      <p:tavLst>
                                        <p:tav tm="0">
                                          <p:val>
                                            <p:strVal val="#ppt_x"/>
                                          </p:val>
                                        </p:tav>
                                        <p:tav tm="100000">
                                          <p:val>
                                            <p:strVal val="#ppt_x"/>
                                          </p:val>
                                        </p:tav>
                                      </p:tavLst>
                                    </p:anim>
                                    <p:anim calcmode="lin" valueType="num">
                                      <p:cBhvr additive="base">
                                        <p:cTn id="30"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6" grpId="0" animBg="1"/>
      <p:bldP spid="296967" grpId="0" animBg="1"/>
      <p:bldP spid="296962" grpId="0" animBg="1"/>
      <p:bldP spid="296963" grpId="0" animBg="1"/>
      <p:bldP spid="29696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B3B8D36-0A02-48E2-85D0-5770CFBED64D}"/>
              </a:ext>
            </a:extLst>
          </p:cNvPr>
          <p:cNvSpPr>
            <a:spLocks noGrp="1" noChangeArrowheads="1"/>
          </p:cNvSpPr>
          <p:nvPr>
            <p:ph type="title"/>
          </p:nvPr>
        </p:nvSpPr>
        <p:spPr/>
        <p:txBody>
          <a:bodyPr/>
          <a:lstStyle/>
          <a:p>
            <a:pPr algn="l" eaLnBrk="1" hangingPunct="1"/>
            <a:r>
              <a:rPr lang="zh-CN" altLang="en-US" sz="2400" b="1"/>
              <a:t>采用的机制是</a:t>
            </a:r>
            <a:r>
              <a:rPr lang="zh-CN" altLang="en-US" sz="2400" b="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动态绑定</a:t>
            </a:r>
            <a:r>
              <a:rPr lang="zh-CN" altLang="en-US" sz="2400" b="1"/>
              <a:t>：实际</a:t>
            </a:r>
            <a:r>
              <a:rPr lang="en-US" altLang="zh-CN" sz="2400" b="1"/>
              <a:t>new</a:t>
            </a:r>
            <a:r>
              <a:rPr lang="zh-CN" altLang="en-US" sz="2400" b="1"/>
              <a:t>的是哪个对象就调用哪个对象的方法。对于父类的方法中有一个指针指向它的方法，当</a:t>
            </a:r>
            <a:r>
              <a:rPr lang="en-US" altLang="zh-CN" sz="2400" b="1"/>
              <a:t>new</a:t>
            </a:r>
            <a:r>
              <a:rPr lang="zh-CN" altLang="en-US" sz="2400" b="1"/>
              <a:t>出一个子类对象时，这个指针会指向子类的方法</a:t>
            </a:r>
          </a:p>
        </p:txBody>
      </p:sp>
      <p:sp>
        <p:nvSpPr>
          <p:cNvPr id="153603" name="Rectangle 3">
            <a:extLst>
              <a:ext uri="{FF2B5EF4-FFF2-40B4-BE49-F238E27FC236}">
                <a16:creationId xmlns:a16="http://schemas.microsoft.com/office/drawing/2014/main" id="{E577A7F3-B1C8-4567-9392-C26F15A5BBFF}"/>
              </a:ext>
            </a:extLst>
          </p:cNvPr>
          <p:cNvSpPr>
            <a:spLocks noChangeArrowheads="1"/>
          </p:cNvSpPr>
          <p:nvPr/>
        </p:nvSpPr>
        <p:spPr bwMode="auto">
          <a:xfrm>
            <a:off x="827584" y="2205038"/>
            <a:ext cx="1439862" cy="28082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4" name="Rectangle 4">
            <a:extLst>
              <a:ext uri="{FF2B5EF4-FFF2-40B4-BE49-F238E27FC236}">
                <a16:creationId xmlns:a16="http://schemas.microsoft.com/office/drawing/2014/main" id="{81520FC5-C925-4DD8-8930-8F736BDE8F99}"/>
              </a:ext>
            </a:extLst>
          </p:cNvPr>
          <p:cNvSpPr>
            <a:spLocks noChangeArrowheads="1"/>
          </p:cNvSpPr>
          <p:nvPr/>
        </p:nvSpPr>
        <p:spPr bwMode="auto">
          <a:xfrm>
            <a:off x="3419971" y="1916113"/>
            <a:ext cx="4751387" cy="3313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5" name="Rectangle 5">
            <a:extLst>
              <a:ext uri="{FF2B5EF4-FFF2-40B4-BE49-F238E27FC236}">
                <a16:creationId xmlns:a16="http://schemas.microsoft.com/office/drawing/2014/main" id="{C7D8AECD-DF68-4217-98FB-F4F27CC32402}"/>
              </a:ext>
            </a:extLst>
          </p:cNvPr>
          <p:cNvSpPr>
            <a:spLocks noChangeArrowheads="1"/>
          </p:cNvSpPr>
          <p:nvPr/>
        </p:nvSpPr>
        <p:spPr bwMode="auto">
          <a:xfrm>
            <a:off x="1835646" y="5445125"/>
            <a:ext cx="5040313" cy="1223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p>
        </p:txBody>
      </p:sp>
      <p:sp>
        <p:nvSpPr>
          <p:cNvPr id="153606" name="Rectangle 6">
            <a:extLst>
              <a:ext uri="{FF2B5EF4-FFF2-40B4-BE49-F238E27FC236}">
                <a16:creationId xmlns:a16="http://schemas.microsoft.com/office/drawing/2014/main" id="{3D6A96EE-709B-4F0A-8263-1C7CB476CA5E}"/>
              </a:ext>
            </a:extLst>
          </p:cNvPr>
          <p:cNvSpPr>
            <a:spLocks noChangeArrowheads="1"/>
          </p:cNvSpPr>
          <p:nvPr/>
        </p:nvSpPr>
        <p:spPr bwMode="auto">
          <a:xfrm>
            <a:off x="970459" y="4149725"/>
            <a:ext cx="1081087" cy="574675"/>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animal</a:t>
            </a:r>
          </a:p>
        </p:txBody>
      </p:sp>
      <p:sp>
        <p:nvSpPr>
          <p:cNvPr id="153607" name="Rectangle 7">
            <a:extLst>
              <a:ext uri="{FF2B5EF4-FFF2-40B4-BE49-F238E27FC236}">
                <a16:creationId xmlns:a16="http://schemas.microsoft.com/office/drawing/2014/main" id="{7D5FE629-B69F-40DD-A3D9-C8E2DC87BA71}"/>
              </a:ext>
            </a:extLst>
          </p:cNvPr>
          <p:cNvSpPr>
            <a:spLocks noChangeArrowheads="1"/>
          </p:cNvSpPr>
          <p:nvPr/>
        </p:nvSpPr>
        <p:spPr bwMode="auto">
          <a:xfrm>
            <a:off x="3790859" y="2025650"/>
            <a:ext cx="3516924" cy="2698750"/>
          </a:xfrm>
          <a:prstGeom prst="rect">
            <a:avLst/>
          </a:prstGeom>
          <a:solidFill>
            <a:schemeClr val="accent5">
              <a:lumMod val="5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en-US" altLang="zh-CN" sz="1800"/>
          </a:p>
        </p:txBody>
      </p:sp>
      <p:sp>
        <p:nvSpPr>
          <p:cNvPr id="153609" name="Rectangle 9">
            <a:extLst>
              <a:ext uri="{FF2B5EF4-FFF2-40B4-BE49-F238E27FC236}">
                <a16:creationId xmlns:a16="http://schemas.microsoft.com/office/drawing/2014/main" id="{0524AFE3-F022-4D59-A9FB-BB702CA984FF}"/>
              </a:ext>
            </a:extLst>
          </p:cNvPr>
          <p:cNvSpPr>
            <a:spLocks noChangeArrowheads="1"/>
          </p:cNvSpPr>
          <p:nvPr/>
        </p:nvSpPr>
        <p:spPr bwMode="auto">
          <a:xfrm>
            <a:off x="4098102" y="2126920"/>
            <a:ext cx="2786620" cy="377693"/>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pPr>
            <a:r>
              <a:rPr lang="zh-CN" altLang="en-US" sz="2000"/>
              <a:t>虚方法表的地址</a:t>
            </a:r>
          </a:p>
        </p:txBody>
      </p:sp>
      <p:sp>
        <p:nvSpPr>
          <p:cNvPr id="153610" name="Rectangle 10">
            <a:extLst>
              <a:ext uri="{FF2B5EF4-FFF2-40B4-BE49-F238E27FC236}">
                <a16:creationId xmlns:a16="http://schemas.microsoft.com/office/drawing/2014/main" id="{821C668B-FEB0-4713-9101-11CA2C2D6C11}"/>
              </a:ext>
            </a:extLst>
          </p:cNvPr>
          <p:cNvSpPr>
            <a:spLocks noChangeArrowheads="1"/>
          </p:cNvSpPr>
          <p:nvPr/>
        </p:nvSpPr>
        <p:spPr bwMode="auto">
          <a:xfrm>
            <a:off x="1906290" y="5512767"/>
            <a:ext cx="1801812" cy="647700"/>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animal:cry</a:t>
            </a:r>
            <a:r>
              <a:rPr lang="zh-CN" altLang="en-US" sz="1800"/>
              <a:t>方法</a:t>
            </a:r>
          </a:p>
        </p:txBody>
      </p:sp>
      <p:sp>
        <p:nvSpPr>
          <p:cNvPr id="153611" name="Rectangle 11">
            <a:extLst>
              <a:ext uri="{FF2B5EF4-FFF2-40B4-BE49-F238E27FC236}">
                <a16:creationId xmlns:a16="http://schemas.microsoft.com/office/drawing/2014/main" id="{15C39BF9-CBEB-4382-AED6-28B79F3DCE55}"/>
              </a:ext>
            </a:extLst>
          </p:cNvPr>
          <p:cNvSpPr>
            <a:spLocks noChangeArrowheads="1"/>
          </p:cNvSpPr>
          <p:nvPr/>
        </p:nvSpPr>
        <p:spPr bwMode="auto">
          <a:xfrm>
            <a:off x="5341404" y="5908673"/>
            <a:ext cx="1439862" cy="647700"/>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dog:cry</a:t>
            </a:r>
            <a:r>
              <a:rPr lang="zh-CN" altLang="en-US" sz="1800"/>
              <a:t>方法</a:t>
            </a:r>
          </a:p>
        </p:txBody>
      </p:sp>
      <p:sp>
        <p:nvSpPr>
          <p:cNvPr id="153612" name="Line 12">
            <a:extLst>
              <a:ext uri="{FF2B5EF4-FFF2-40B4-BE49-F238E27FC236}">
                <a16:creationId xmlns:a16="http://schemas.microsoft.com/office/drawing/2014/main" id="{7A29EB93-46D7-42CE-8F08-17E7021DFD91}"/>
              </a:ext>
            </a:extLst>
          </p:cNvPr>
          <p:cNvSpPr>
            <a:spLocks noChangeShapeType="1"/>
          </p:cNvSpPr>
          <p:nvPr/>
        </p:nvSpPr>
        <p:spPr bwMode="auto">
          <a:xfrm flipV="1">
            <a:off x="2051546" y="2348880"/>
            <a:ext cx="1739313" cy="18008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a:extLst>
              <a:ext uri="{FF2B5EF4-FFF2-40B4-BE49-F238E27FC236}">
                <a16:creationId xmlns:a16="http://schemas.microsoft.com/office/drawing/2014/main" id="{5B84CA32-C9A5-4EC0-962E-33BA46B428C9}"/>
              </a:ext>
            </a:extLst>
          </p:cNvPr>
          <p:cNvSpPr txBox="1"/>
          <p:nvPr/>
        </p:nvSpPr>
        <p:spPr>
          <a:xfrm>
            <a:off x="894881" y="2211350"/>
            <a:ext cx="505247" cy="430887"/>
          </a:xfrm>
          <a:prstGeom prst="rect">
            <a:avLst/>
          </a:prstGeom>
          <a:noFill/>
        </p:spPr>
        <p:txBody>
          <a:bodyPr wrap="square" rtlCol="0">
            <a:spAutoFit/>
          </a:bodyPr>
          <a:lstStyle/>
          <a:p>
            <a:r>
              <a:rPr lang="zh-CN" altLang="en-US">
                <a:solidFill>
                  <a:srgbClr val="0000FF"/>
                </a:solidFill>
              </a:rPr>
              <a:t>栈</a:t>
            </a:r>
          </a:p>
        </p:txBody>
      </p:sp>
      <p:sp>
        <p:nvSpPr>
          <p:cNvPr id="16" name="文本框 15">
            <a:extLst>
              <a:ext uri="{FF2B5EF4-FFF2-40B4-BE49-F238E27FC236}">
                <a16:creationId xmlns:a16="http://schemas.microsoft.com/office/drawing/2014/main" id="{BFA7C3B4-FC25-493F-85D2-40AF98190F77}"/>
              </a:ext>
            </a:extLst>
          </p:cNvPr>
          <p:cNvSpPr txBox="1"/>
          <p:nvPr/>
        </p:nvSpPr>
        <p:spPr>
          <a:xfrm>
            <a:off x="7667823" y="1971930"/>
            <a:ext cx="445805" cy="430887"/>
          </a:xfrm>
          <a:prstGeom prst="rect">
            <a:avLst/>
          </a:prstGeom>
          <a:noFill/>
        </p:spPr>
        <p:txBody>
          <a:bodyPr wrap="square" rtlCol="0">
            <a:spAutoFit/>
          </a:bodyPr>
          <a:lstStyle/>
          <a:p>
            <a:r>
              <a:rPr lang="zh-CN" altLang="en-US">
                <a:solidFill>
                  <a:srgbClr val="0000FF"/>
                </a:solidFill>
              </a:rPr>
              <a:t>堆</a:t>
            </a:r>
          </a:p>
        </p:txBody>
      </p:sp>
      <p:sp>
        <p:nvSpPr>
          <p:cNvPr id="17" name="文本框 16">
            <a:extLst>
              <a:ext uri="{FF2B5EF4-FFF2-40B4-BE49-F238E27FC236}">
                <a16:creationId xmlns:a16="http://schemas.microsoft.com/office/drawing/2014/main" id="{6D971F21-8231-4247-94E1-7A8FE3D24C77}"/>
              </a:ext>
            </a:extLst>
          </p:cNvPr>
          <p:cNvSpPr txBox="1"/>
          <p:nvPr/>
        </p:nvSpPr>
        <p:spPr>
          <a:xfrm>
            <a:off x="3953781" y="5910580"/>
            <a:ext cx="1058727" cy="430887"/>
          </a:xfrm>
          <a:prstGeom prst="rect">
            <a:avLst/>
          </a:prstGeom>
          <a:noFill/>
        </p:spPr>
        <p:txBody>
          <a:bodyPr wrap="square" rtlCol="0">
            <a:spAutoFit/>
          </a:bodyPr>
          <a:lstStyle/>
          <a:p>
            <a:r>
              <a:rPr lang="zh-CN" altLang="en-US">
                <a:solidFill>
                  <a:srgbClr val="0000FF"/>
                </a:solidFill>
              </a:rPr>
              <a:t>方法区</a:t>
            </a:r>
          </a:p>
        </p:txBody>
      </p:sp>
      <p:sp>
        <p:nvSpPr>
          <p:cNvPr id="18" name="Line 14">
            <a:extLst>
              <a:ext uri="{FF2B5EF4-FFF2-40B4-BE49-F238E27FC236}">
                <a16:creationId xmlns:a16="http://schemas.microsoft.com/office/drawing/2014/main" id="{9818709D-6E3A-4BFF-82AF-F4F5B9CF509E}"/>
              </a:ext>
            </a:extLst>
          </p:cNvPr>
          <p:cNvSpPr>
            <a:spLocks noChangeShapeType="1"/>
          </p:cNvSpPr>
          <p:nvPr/>
        </p:nvSpPr>
        <p:spPr bwMode="auto">
          <a:xfrm>
            <a:off x="6664326" y="2498857"/>
            <a:ext cx="0" cy="8915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7">
            <a:extLst>
              <a:ext uri="{FF2B5EF4-FFF2-40B4-BE49-F238E27FC236}">
                <a16:creationId xmlns:a16="http://schemas.microsoft.com/office/drawing/2014/main" id="{A61F8213-AC22-462F-A1B1-F0AA7F25D80A}"/>
              </a:ext>
            </a:extLst>
          </p:cNvPr>
          <p:cNvSpPr>
            <a:spLocks noChangeArrowheads="1"/>
          </p:cNvSpPr>
          <p:nvPr/>
        </p:nvSpPr>
        <p:spPr bwMode="auto">
          <a:xfrm>
            <a:off x="4688416" y="2622280"/>
            <a:ext cx="1605992" cy="601327"/>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None/>
            </a:pPr>
            <a:r>
              <a:rPr lang="en-US" altLang="zh-CN" sz="1800"/>
              <a:t>......</a:t>
            </a:r>
          </a:p>
        </p:txBody>
      </p:sp>
      <p:sp>
        <p:nvSpPr>
          <p:cNvPr id="4" name="矩形 3">
            <a:extLst>
              <a:ext uri="{FF2B5EF4-FFF2-40B4-BE49-F238E27FC236}">
                <a16:creationId xmlns:a16="http://schemas.microsoft.com/office/drawing/2014/main" id="{7558D761-1DB9-469E-A85F-ECA0DB3DD021}"/>
              </a:ext>
            </a:extLst>
          </p:cNvPr>
          <p:cNvSpPr/>
          <p:nvPr/>
        </p:nvSpPr>
        <p:spPr>
          <a:xfrm>
            <a:off x="7335233" y="3121049"/>
            <a:ext cx="747320" cy="461665"/>
          </a:xfrm>
          <a:prstGeom prst="rect">
            <a:avLst/>
          </a:prstGeom>
        </p:spPr>
        <p:txBody>
          <a:bodyPr wrap="none">
            <a:spAutoFit/>
          </a:bodyPr>
          <a:lstStyle/>
          <a:p>
            <a:pPr algn="ctr" eaLnBrk="1" hangingPunct="1"/>
            <a:r>
              <a:rPr lang="en-US" altLang="zh-CN" sz="2400">
                <a:solidFill>
                  <a:schemeClr val="tx1"/>
                </a:solidFill>
              </a:rPr>
              <a:t>dog</a:t>
            </a:r>
          </a:p>
        </p:txBody>
      </p:sp>
      <p:sp>
        <p:nvSpPr>
          <p:cNvPr id="23" name="Rectangle 3">
            <a:extLst>
              <a:ext uri="{FF2B5EF4-FFF2-40B4-BE49-F238E27FC236}">
                <a16:creationId xmlns:a16="http://schemas.microsoft.com/office/drawing/2014/main" id="{E8809B56-4F5F-4970-804E-DE62BAC3CE48}"/>
              </a:ext>
            </a:extLst>
          </p:cNvPr>
          <p:cNvSpPr>
            <a:spLocks noChangeArrowheads="1"/>
          </p:cNvSpPr>
          <p:nvPr/>
        </p:nvSpPr>
        <p:spPr bwMode="auto">
          <a:xfrm>
            <a:off x="4160777" y="3390375"/>
            <a:ext cx="2715182" cy="1167257"/>
          </a:xfrm>
          <a:prstGeom prst="rect">
            <a:avLst/>
          </a:prstGeom>
          <a:solidFill>
            <a:srgbClr val="99CCFF"/>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53608" name="Rectangle 8">
            <a:extLst>
              <a:ext uri="{FF2B5EF4-FFF2-40B4-BE49-F238E27FC236}">
                <a16:creationId xmlns:a16="http://schemas.microsoft.com/office/drawing/2014/main" id="{E7200008-3E5D-40CE-9617-3CC87BF4D747}"/>
              </a:ext>
            </a:extLst>
          </p:cNvPr>
          <p:cNvSpPr>
            <a:spLocks noChangeArrowheads="1"/>
          </p:cNvSpPr>
          <p:nvPr/>
        </p:nvSpPr>
        <p:spPr bwMode="auto">
          <a:xfrm>
            <a:off x="4416033" y="3761124"/>
            <a:ext cx="2203784" cy="643458"/>
          </a:xfrm>
          <a:prstGeom prst="rect">
            <a:avLst/>
          </a:prstGeom>
          <a:solidFill>
            <a:srgbClr val="0070C0"/>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FontTx/>
              <a:buNone/>
            </a:pPr>
            <a:r>
              <a:rPr lang="en-US" altLang="zh-CN" sz="2200" u="sng"/>
              <a:t>cry</a:t>
            </a:r>
            <a:r>
              <a:rPr lang="zh-CN" altLang="en-US" sz="2200" u="sng"/>
              <a:t>方法的地址</a:t>
            </a:r>
          </a:p>
        </p:txBody>
      </p:sp>
      <p:sp>
        <p:nvSpPr>
          <p:cNvPr id="5" name="文本框 4">
            <a:extLst>
              <a:ext uri="{FF2B5EF4-FFF2-40B4-BE49-F238E27FC236}">
                <a16:creationId xmlns:a16="http://schemas.microsoft.com/office/drawing/2014/main" id="{3B360FDC-5C44-48EE-9C71-5ACB108CA235}"/>
              </a:ext>
            </a:extLst>
          </p:cNvPr>
          <p:cNvSpPr txBox="1"/>
          <p:nvPr/>
        </p:nvSpPr>
        <p:spPr>
          <a:xfrm>
            <a:off x="4866796" y="3382659"/>
            <a:ext cx="1217000" cy="400110"/>
          </a:xfrm>
          <a:prstGeom prst="rect">
            <a:avLst/>
          </a:prstGeom>
          <a:noFill/>
        </p:spPr>
        <p:txBody>
          <a:bodyPr wrap="none" rtlCol="0">
            <a:spAutoFit/>
          </a:bodyPr>
          <a:lstStyle/>
          <a:p>
            <a:r>
              <a:rPr lang="zh-CN" altLang="en-US" sz="2000">
                <a:solidFill>
                  <a:schemeClr val="tx1"/>
                </a:solidFill>
              </a:rPr>
              <a:t>虚方法表</a:t>
            </a:r>
          </a:p>
        </p:txBody>
      </p:sp>
      <p:sp>
        <p:nvSpPr>
          <p:cNvPr id="153613" name="Line 13">
            <a:extLst>
              <a:ext uri="{FF2B5EF4-FFF2-40B4-BE49-F238E27FC236}">
                <a16:creationId xmlns:a16="http://schemas.microsoft.com/office/drawing/2014/main" id="{1976F87B-E1F1-4828-8682-1181394E8461}"/>
              </a:ext>
            </a:extLst>
          </p:cNvPr>
          <p:cNvSpPr>
            <a:spLocks noChangeShapeType="1"/>
          </p:cNvSpPr>
          <p:nvPr/>
        </p:nvSpPr>
        <p:spPr bwMode="auto">
          <a:xfrm flipH="1">
            <a:off x="3728952" y="4214568"/>
            <a:ext cx="1131672" cy="1638463"/>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14" name="Line 14">
            <a:extLst>
              <a:ext uri="{FF2B5EF4-FFF2-40B4-BE49-F238E27FC236}">
                <a16:creationId xmlns:a16="http://schemas.microsoft.com/office/drawing/2014/main" id="{F25D4527-8167-4DE8-A5A6-7122A6930C48}"/>
              </a:ext>
            </a:extLst>
          </p:cNvPr>
          <p:cNvSpPr>
            <a:spLocks noChangeShapeType="1"/>
          </p:cNvSpPr>
          <p:nvPr/>
        </p:nvSpPr>
        <p:spPr bwMode="auto">
          <a:xfrm>
            <a:off x="4933653" y="4214569"/>
            <a:ext cx="1217000" cy="1694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B3B8D36-0A02-48E2-85D0-5770CFBED64D}"/>
              </a:ext>
            </a:extLst>
          </p:cNvPr>
          <p:cNvSpPr>
            <a:spLocks noGrp="1" noChangeArrowheads="1"/>
          </p:cNvSpPr>
          <p:nvPr>
            <p:ph type="title"/>
          </p:nvPr>
        </p:nvSpPr>
        <p:spPr>
          <a:xfrm>
            <a:off x="14808" y="306368"/>
            <a:ext cx="8229600" cy="1143000"/>
          </a:xfrm>
        </p:spPr>
        <p:txBody>
          <a:bodyPr/>
          <a:lstStyle/>
          <a:p>
            <a:pPr marL="342900" indent="-342900" algn="l" eaLnBrk="1" hangingPunct="1">
              <a:buFont typeface="Wingdings" panose="05000000000000000000" pitchFamily="2" charset="2"/>
              <a:buChar char="Ø"/>
            </a:pPr>
            <a:r>
              <a:rPr lang="zh-CN" altLang="en-US" sz="3200" b="1"/>
              <a:t>类和对象在</a:t>
            </a:r>
            <a:r>
              <a:rPr lang="en-US" altLang="zh-CN" sz="3200" b="1"/>
              <a:t>Java</a:t>
            </a:r>
            <a:r>
              <a:rPr lang="zh-CN" altLang="en-US" sz="3200" b="1"/>
              <a:t>虚拟机中的存放方式：</a:t>
            </a:r>
          </a:p>
        </p:txBody>
      </p:sp>
      <p:pic>
        <p:nvPicPr>
          <p:cNvPr id="2" name="图片 1">
            <a:extLst>
              <a:ext uri="{FF2B5EF4-FFF2-40B4-BE49-F238E27FC236}">
                <a16:creationId xmlns:a16="http://schemas.microsoft.com/office/drawing/2014/main" id="{1EB18112-8098-453C-A635-C21B20A0C861}"/>
              </a:ext>
            </a:extLst>
          </p:cNvPr>
          <p:cNvPicPr>
            <a:picLocks noChangeAspect="1"/>
          </p:cNvPicPr>
          <p:nvPr/>
        </p:nvPicPr>
        <p:blipFill>
          <a:blip r:embed="rId3"/>
          <a:stretch>
            <a:fillRect/>
          </a:stretch>
        </p:blipFill>
        <p:spPr>
          <a:xfrm>
            <a:off x="0" y="1686012"/>
            <a:ext cx="9144000" cy="5171988"/>
          </a:xfrm>
          <a:prstGeom prst="rect">
            <a:avLst/>
          </a:prstGeom>
        </p:spPr>
      </p:pic>
    </p:spTree>
    <p:extLst>
      <p:ext uri="{BB962C8B-B14F-4D97-AF65-F5344CB8AC3E}">
        <p14:creationId xmlns:p14="http://schemas.microsoft.com/office/powerpoint/2010/main" val="23330863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1219DF78-D857-4190-824F-BD31B59F9BA4}"/>
              </a:ext>
            </a:extLst>
          </p:cNvPr>
          <p:cNvSpPr>
            <a:spLocks noGrp="1" noChangeArrowheads="1"/>
          </p:cNvSpPr>
          <p:nvPr>
            <p:ph type="body" idx="1"/>
          </p:nvPr>
        </p:nvSpPr>
        <p:spPr>
          <a:xfrm>
            <a:off x="1282166" y="1988840"/>
            <a:ext cx="6579667" cy="1872208"/>
          </a:xfrm>
        </p:spPr>
        <p:txBody>
          <a:bodyPr/>
          <a:lstStyle/>
          <a:p>
            <a:pPr eaLnBrk="1" hangingPunct="1">
              <a:lnSpc>
                <a:spcPct val="90000"/>
              </a:lnSpc>
              <a:buFont typeface="Wingdings" panose="05000000000000000000" pitchFamily="2" charset="2"/>
              <a:buChar char="ü"/>
            </a:pPr>
            <a:r>
              <a:rPr lang="zh-CN" altLang="en-US" b="1">
                <a:latin typeface="宋体" panose="02010600030101010101" pitchFamily="2" charset="-122"/>
              </a:rPr>
              <a:t>回顾并理解</a:t>
            </a:r>
            <a:r>
              <a:rPr lang="en-US" altLang="zh-CN" b="1">
                <a:solidFill>
                  <a:srgbClr val="FF0000"/>
                </a:solidFill>
                <a:latin typeface="微软雅黑" panose="020B0503020204020204" pitchFamily="34" charset="-122"/>
                <a:ea typeface="微软雅黑" panose="020B0503020204020204" pitchFamily="34" charset="-122"/>
              </a:rPr>
              <a:t>Java</a:t>
            </a:r>
            <a:r>
              <a:rPr lang="zh-CN" altLang="en-US" b="1">
                <a:solidFill>
                  <a:srgbClr val="FF0000"/>
                </a:solidFill>
                <a:latin typeface="微软雅黑" panose="020B0503020204020204" pitchFamily="34" charset="-122"/>
                <a:ea typeface="微软雅黑" panose="020B0503020204020204" pitchFamily="34" charset="-122"/>
              </a:rPr>
              <a:t>引用</a:t>
            </a:r>
            <a:r>
              <a:rPr lang="zh-CN" altLang="en-US" b="1">
                <a:latin typeface="宋体" panose="02010600030101010101" pitchFamily="2" charset="-122"/>
              </a:rPr>
              <a:t>：</a:t>
            </a:r>
            <a:endParaRPr lang="en-US" altLang="zh-CN" b="1">
              <a:latin typeface="宋体" panose="02010600030101010101" pitchFamily="2" charset="-122"/>
            </a:endParaRPr>
          </a:p>
          <a:p>
            <a:pPr marL="0" indent="0" eaLnBrk="1" hangingPunct="1">
              <a:lnSpc>
                <a:spcPct val="90000"/>
              </a:lnSpc>
              <a:buNone/>
            </a:pPr>
            <a:r>
              <a:rPr lang="zh-CN" altLang="en-US" sz="1800" b="1">
                <a:latin typeface="宋体" panose="02010600030101010101" pitchFamily="2" charset="-122"/>
              </a:rPr>
              <a:t> </a:t>
            </a:r>
          </a:p>
          <a:p>
            <a:pPr eaLnBrk="1" hangingPunct="1">
              <a:lnSpc>
                <a:spcPct val="90000"/>
              </a:lnSpc>
              <a:buFont typeface="Wingdings" panose="05000000000000000000" pitchFamily="2" charset="2"/>
              <a:buChar char="Ø"/>
            </a:pPr>
            <a:r>
              <a:rPr lang="zh-CN" altLang="en-US" sz="2400" b="1">
                <a:solidFill>
                  <a:srgbClr val="0000FF"/>
                </a:solidFill>
                <a:latin typeface="宋体" panose="02010600030101010101" pitchFamily="2" charset="-122"/>
              </a:rPr>
              <a:t>灵活性</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引用 </a:t>
            </a:r>
            <a:r>
              <a:rPr lang="en-US" altLang="zh-CN" sz="2400" b="1">
                <a:latin typeface="宋体" panose="02010600030101010101" pitchFamily="2" charset="-122"/>
              </a:rPr>
              <a:t>&lt; Java</a:t>
            </a:r>
            <a:r>
              <a:rPr lang="zh-CN" altLang="en-US" sz="2400" b="1">
                <a:latin typeface="宋体" panose="02010600030101010101" pitchFamily="2" charset="-122"/>
              </a:rPr>
              <a:t>引用 </a:t>
            </a:r>
            <a:r>
              <a:rPr lang="en-US" altLang="zh-CN" sz="2400" b="1">
                <a:latin typeface="宋体" panose="02010600030101010101" pitchFamily="2" charset="-122"/>
              </a:rPr>
              <a:t>&lt; C++</a:t>
            </a:r>
            <a:r>
              <a:rPr lang="zh-CN" altLang="en-US" sz="2400" b="1">
                <a:latin typeface="宋体" panose="02010600030101010101" pitchFamily="2" charset="-122"/>
              </a:rPr>
              <a:t>指针</a:t>
            </a:r>
            <a:endParaRPr lang="en-US" altLang="zh-CN" sz="2400" b="1">
              <a:latin typeface="宋体" panose="02010600030101010101" pitchFamily="2" charset="-122"/>
            </a:endParaRPr>
          </a:p>
          <a:p>
            <a:pPr eaLnBrk="1" hangingPunct="1">
              <a:lnSpc>
                <a:spcPct val="90000"/>
              </a:lnSpc>
              <a:buFont typeface="Wingdings" panose="05000000000000000000" pitchFamily="2" charset="2"/>
              <a:buChar char="Ø"/>
            </a:pPr>
            <a:r>
              <a:rPr lang="zh-CN" altLang="en-US" sz="2400" b="1">
                <a:solidFill>
                  <a:srgbClr val="0000FF"/>
                </a:solidFill>
                <a:latin typeface="宋体" panose="02010600030101010101" pitchFamily="2" charset="-122"/>
              </a:rPr>
              <a:t>安全性</a:t>
            </a:r>
            <a:r>
              <a:rPr lang="zh-CN" altLang="en-US" sz="2400" b="1">
                <a:latin typeface="宋体" panose="02010600030101010101" pitchFamily="2" charset="-122"/>
              </a:rPr>
              <a:t>：</a:t>
            </a:r>
            <a:r>
              <a:rPr lang="en-US" altLang="zh-CN" sz="2400" b="1">
                <a:latin typeface="宋体" panose="02010600030101010101" pitchFamily="2" charset="-122"/>
              </a:rPr>
              <a:t>C++</a:t>
            </a:r>
            <a:r>
              <a:rPr lang="zh-CN" altLang="en-US" sz="2400" b="1">
                <a:latin typeface="宋体" panose="02010600030101010101" pitchFamily="2" charset="-122"/>
              </a:rPr>
              <a:t>指针</a:t>
            </a:r>
            <a:r>
              <a:rPr lang="en-US" altLang="zh-CN" sz="2400" b="1">
                <a:latin typeface="宋体" panose="02010600030101010101" pitchFamily="2" charset="-122"/>
              </a:rPr>
              <a:t> &lt; Java</a:t>
            </a:r>
            <a:r>
              <a:rPr lang="zh-CN" altLang="en-US" sz="2400" b="1">
                <a:latin typeface="宋体" panose="02010600030101010101" pitchFamily="2" charset="-122"/>
              </a:rPr>
              <a:t>引用 </a:t>
            </a:r>
            <a:r>
              <a:rPr lang="en-US" altLang="zh-CN" sz="2400" b="1">
                <a:latin typeface="宋体" panose="02010600030101010101" pitchFamily="2" charset="-122"/>
              </a:rPr>
              <a:t>&lt; C++</a:t>
            </a:r>
            <a:r>
              <a:rPr lang="zh-CN" altLang="en-US" sz="2400" b="1">
                <a:latin typeface="宋体" panose="02010600030101010101" pitchFamily="2" charset="-122"/>
              </a:rPr>
              <a:t>引用</a:t>
            </a:r>
            <a:endParaRPr lang="en-US" altLang="zh-CN" sz="2400" b="1">
              <a:latin typeface="宋体" panose="02010600030101010101" pitchFamily="2" charset="-122"/>
            </a:endParaRPr>
          </a:p>
          <a:p>
            <a:pPr eaLnBrk="1" hangingPunct="1">
              <a:lnSpc>
                <a:spcPct val="90000"/>
              </a:lnSpc>
              <a:buFont typeface="Wingdings" panose="05000000000000000000" pitchFamily="2" charset="2"/>
              <a:buChar char="Ø"/>
            </a:pPr>
            <a:endParaRPr lang="zh-CN" altLang="en-US" sz="2400"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750" y="1484784"/>
            <a:ext cx="8064698" cy="4967514"/>
          </a:xfrm>
          <a:prstGeom prst="rect">
            <a:avLst/>
          </a:prstGeom>
          <a:solidFill>
            <a:schemeClr val="bg1"/>
          </a:solidFill>
          <a:ln w="9525">
            <a:solidFill>
              <a:schemeClr val="tx1"/>
            </a:solidFill>
            <a:miter lim="800000"/>
            <a:headEnd/>
            <a:tailEnd/>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MyLinkedList</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Node head = null</a:t>
            </a:r>
            <a:r>
              <a:rPr lang="en-US" altLang="zh-CN" sz="2200" dirty="0">
                <a:latin typeface="Tahoma" panose="020B0604030504040204" pitchFamily="34" charset="0"/>
              </a:rPr>
              <a:t>;  //</a:t>
            </a:r>
            <a:r>
              <a:rPr lang="zh-CN" altLang="en-US" sz="2200" dirty="0">
                <a:latin typeface="Tahoma" panose="020B0604030504040204" pitchFamily="34" charset="0"/>
              </a:rPr>
              <a:t>头结点</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None/>
            </a:pPr>
            <a:r>
              <a:rPr lang="en-US" altLang="zh-CN" sz="2200" dirty="0">
                <a:latin typeface="Tahoma" panose="020B0604030504040204" pitchFamily="34" charset="0"/>
              </a:rPr>
              <a:t>    //</a:t>
            </a:r>
            <a:r>
              <a:rPr lang="zh-CN" altLang="en-US" sz="2200" dirty="0">
                <a:latin typeface="Tahoma" panose="020B0604030504040204" pitchFamily="34" charset="0"/>
              </a:rPr>
              <a:t>内部类表示的结点类型</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class Node {</a:t>
            </a:r>
          </a:p>
          <a:p>
            <a:pPr eaLnBrk="1" hangingPunct="1">
              <a:lnSpc>
                <a:spcPct val="90000"/>
              </a:lnSpc>
              <a:spcBef>
                <a:spcPct val="0"/>
              </a:spcBef>
              <a:buFontTx/>
              <a:buNone/>
            </a:pPr>
            <a:r>
              <a:rPr lang="en-US" altLang="zh-CN" sz="2200" dirty="0">
                <a:latin typeface="Tahoma" panose="020B0604030504040204" pitchFamily="34" charset="0"/>
              </a:rPr>
              <a:t>        Node next = null;</a:t>
            </a:r>
            <a:r>
              <a:rPr lang="zh-CN" altLang="en-US" sz="2200" dirty="0">
                <a:latin typeface="Tahoma" panose="020B0604030504040204" pitchFamily="34" charset="0"/>
              </a:rPr>
              <a:t>      </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a:t>
            </a:r>
            <a:r>
              <a:rPr lang="zh-CN" altLang="en-US" sz="2200" dirty="0">
                <a:latin typeface="Tahoma" panose="020B0604030504040204" pitchFamily="34" charset="0"/>
              </a:rPr>
              <a:t> </a:t>
            </a:r>
            <a:r>
              <a:rPr lang="en-US" altLang="zh-CN" sz="2200" dirty="0" err="1">
                <a:latin typeface="Tahoma" panose="020B0604030504040204" pitchFamily="34" charset="0"/>
              </a:rPr>
              <a:t>int</a:t>
            </a:r>
            <a:r>
              <a:rPr lang="en-US" altLang="zh-CN" sz="2200" dirty="0">
                <a:latin typeface="Tahoma" panose="020B0604030504040204" pitchFamily="34" charset="0"/>
              </a:rPr>
              <a:t> data;</a:t>
            </a:r>
          </a:p>
          <a:p>
            <a:pPr eaLnBrk="1" hangingPunct="1">
              <a:lnSpc>
                <a:spcPct val="90000"/>
              </a:lnSpc>
              <a:spcBef>
                <a:spcPct val="0"/>
              </a:spcBef>
              <a:buFontTx/>
              <a:buNone/>
            </a:pPr>
            <a:endParaRPr lang="zh-CN" altLang="en-US" sz="2200" dirty="0">
              <a:latin typeface="Tahoma" panose="020B0604030504040204" pitchFamily="34" charset="0"/>
            </a:endParaRP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public Node(</a:t>
            </a:r>
            <a:r>
              <a:rPr lang="en-US" altLang="zh-CN" sz="2200" dirty="0" err="1">
                <a:latin typeface="Tahoma" panose="020B0604030504040204" pitchFamily="34" charset="0"/>
              </a:rPr>
              <a:t>int</a:t>
            </a:r>
            <a:r>
              <a:rPr lang="en-US" altLang="zh-CN" sz="2200" dirty="0">
                <a:latin typeface="Tahoma" panose="020B0604030504040204" pitchFamily="34" charset="0"/>
              </a:rPr>
              <a:t> data)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this.data</a:t>
            </a:r>
            <a:r>
              <a:rPr lang="en-US" altLang="zh-CN" sz="2200" dirty="0">
                <a:latin typeface="Tahoma" panose="020B0604030504040204" pitchFamily="34" charset="0"/>
              </a:rPr>
              <a:t> = data;</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a:t>
            </a:r>
            <a:r>
              <a:rPr lang="zh-CN" altLang="en-US" sz="2200" dirty="0">
                <a:latin typeface="Tahoma" panose="020B0604030504040204" pitchFamily="34" charset="0"/>
              </a:rPr>
              <a:t>链表常用方法的实现，见后页</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Tree>
    <p:extLst>
      <p:ext uri="{BB962C8B-B14F-4D97-AF65-F5344CB8AC3E}">
        <p14:creationId xmlns:p14="http://schemas.microsoft.com/office/powerpoint/2010/main" val="1424100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651" y="1844824"/>
            <a:ext cx="8064698" cy="43581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添加结点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public void addNode(int d) {</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Node newNode = new Node(d);  //</a:t>
            </a:r>
            <a:r>
              <a:rPr lang="zh-CN" altLang="en-US" sz="2200">
                <a:latin typeface="Tahoma" panose="020B0604030504040204" pitchFamily="34" charset="0"/>
              </a:rPr>
              <a:t>创建新结点</a:t>
            </a:r>
            <a:endParaRPr lang="en-US" altLang="zh-CN" sz="2200">
              <a:latin typeface="Tahoma" panose="020B0604030504040204" pitchFamily="34" charset="0"/>
            </a:endParaRP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a:t>
            </a:r>
            <a:r>
              <a:rPr lang="zh-CN" altLang="en-US" sz="2200">
                <a:latin typeface="Tahoma" panose="020B0604030504040204" pitchFamily="34" charset="0"/>
              </a:rPr>
              <a:t>在表尾添加新结点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latin typeface="Tahoma" panose="020B0604030504040204" pitchFamily="34" charset="0"/>
              </a:rPr>
              <a:t>    Node tmp = head;</a:t>
            </a:r>
          </a:p>
          <a:p>
            <a:pPr eaLnBrk="1" hangingPunct="1">
              <a:lnSpc>
                <a:spcPct val="90000"/>
              </a:lnSpc>
              <a:spcBef>
                <a:spcPct val="0"/>
              </a:spcBef>
              <a:buFontTx/>
              <a:buNone/>
            </a:pPr>
            <a:r>
              <a:rPr lang="en-US" altLang="zh-CN" sz="2200">
                <a:latin typeface="Tahoma" panose="020B0604030504040204" pitchFamily="34" charset="0"/>
              </a:rPr>
              <a:t>    while (tmp != null) {</a:t>
            </a:r>
          </a:p>
          <a:p>
            <a:pPr eaLnBrk="1" hangingPunct="1">
              <a:lnSpc>
                <a:spcPct val="90000"/>
              </a:lnSpc>
              <a:spcBef>
                <a:spcPct val="0"/>
              </a:spcBef>
              <a:buFontTx/>
              <a:buNone/>
            </a:pPr>
            <a:r>
              <a:rPr lang="en-US" altLang="zh-CN" sz="2200">
                <a:latin typeface="Tahoma" panose="020B0604030504040204" pitchFamily="34" charset="0"/>
              </a:rPr>
              <a:t>        tmp = tmp.next;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tmp = newNode;</a:t>
            </a:r>
          </a:p>
          <a:p>
            <a:pPr eaLnBrk="1" hangingPunct="1">
              <a:lnSpc>
                <a:spcPct val="90000"/>
              </a:lnSpc>
              <a:spcBef>
                <a:spcPct val="0"/>
              </a:spcBef>
              <a:buFontTx/>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System.out.println(“</a:t>
            </a:r>
            <a:r>
              <a:rPr lang="zh-CN" altLang="en-US" sz="2200">
                <a:latin typeface="Tahoma" panose="020B0604030504040204" pitchFamily="34" charset="0"/>
              </a:rPr>
              <a:t>添加成功！</a:t>
            </a:r>
            <a:r>
              <a:rPr lang="en-US" altLang="zh-CN" sz="2200">
                <a:latin typeface="Tahoma" panose="020B0604030504040204" pitchFamily="34" charset="0"/>
              </a:rPr>
              <a:t>");</a:t>
            </a:r>
          </a:p>
          <a:p>
            <a:pPr eaLnBrk="1" hangingPunct="1">
              <a:lnSpc>
                <a:spcPct val="90000"/>
              </a:lnSpc>
              <a:spcBef>
                <a:spcPct val="0"/>
              </a:spcBef>
              <a:buFontTx/>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
        <p:nvSpPr>
          <p:cNvPr id="5" name="文本框 4">
            <a:extLst>
              <a:ext uri="{FF2B5EF4-FFF2-40B4-BE49-F238E27FC236}">
                <a16:creationId xmlns:a16="http://schemas.microsoft.com/office/drawing/2014/main" id="{E0535DAA-4069-4E53-8C3E-1C1581DCA552}"/>
              </a:ext>
            </a:extLst>
          </p:cNvPr>
          <p:cNvSpPr txBox="1"/>
          <p:nvPr/>
        </p:nvSpPr>
        <p:spPr>
          <a:xfrm>
            <a:off x="7763212" y="946438"/>
            <a:ext cx="432147" cy="400110"/>
          </a:xfrm>
          <a:prstGeom prst="rect">
            <a:avLst/>
          </a:prstGeom>
          <a:noFill/>
        </p:spPr>
        <p:txBody>
          <a:bodyPr wrap="square" rtlCol="0">
            <a:spAutoFit/>
          </a:bodyPr>
          <a:lstStyle/>
          <a:p>
            <a:r>
              <a:rPr lang="en-US" altLang="zh-CN" sz="2000">
                <a:solidFill>
                  <a:srgbClr val="0070C0"/>
                </a:solidFill>
              </a:rPr>
              <a:t>d</a:t>
            </a:r>
            <a:endParaRPr lang="zh-CN" altLang="en-US" sz="2000">
              <a:solidFill>
                <a:srgbClr val="0070C0"/>
              </a:solidFill>
            </a:endParaRPr>
          </a:p>
        </p:txBody>
      </p:sp>
    </p:spTree>
    <p:extLst>
      <p:ext uri="{BB962C8B-B14F-4D97-AF65-F5344CB8AC3E}">
        <p14:creationId xmlns:p14="http://schemas.microsoft.com/office/powerpoint/2010/main" val="841359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968A6217-FCC8-44B4-9CDB-21B8425E63BF}"/>
              </a:ext>
            </a:extLst>
          </p:cNvPr>
          <p:cNvSpPr txBox="1">
            <a:spLocks noChangeArrowheads="1"/>
          </p:cNvSpPr>
          <p:nvPr/>
        </p:nvSpPr>
        <p:spPr bwMode="auto">
          <a:xfrm>
            <a:off x="539651" y="1484784"/>
            <a:ext cx="8064698" cy="527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a:latin typeface="Tahoma" panose="020B0604030504040204" pitchFamily="34" charset="0"/>
              </a:rPr>
              <a:t>//</a:t>
            </a:r>
            <a:r>
              <a:rPr lang="zh-CN" altLang="en-US" sz="2200">
                <a:latin typeface="Tahoma" panose="020B0604030504040204" pitchFamily="34" charset="0"/>
              </a:rPr>
              <a:t>删除指定结点</a:t>
            </a:r>
            <a:endParaRPr lang="en-US" altLang="zh-CN" sz="2200">
              <a:latin typeface="Tahoma" panose="020B0604030504040204" pitchFamily="34" charset="0"/>
            </a:endParaRPr>
          </a:p>
          <a:p>
            <a:pPr eaLnBrk="1" hangingPunct="1">
              <a:lnSpc>
                <a:spcPct val="90000"/>
              </a:lnSpc>
              <a:spcBef>
                <a:spcPct val="0"/>
              </a:spcBef>
              <a:buFontTx/>
              <a:buNone/>
            </a:pPr>
            <a:r>
              <a:rPr lang="en-US" altLang="zh-CN" sz="2200">
                <a:solidFill>
                  <a:srgbClr val="0000FF"/>
                </a:solidFill>
                <a:latin typeface="Tahoma" panose="020B0604030504040204" pitchFamily="34" charset="0"/>
              </a:rPr>
              <a:t>public void deleteNode(Node n) {</a:t>
            </a:r>
          </a:p>
          <a:p>
            <a:pPr eaLnBrk="1" hangingPunct="1">
              <a:lnSpc>
                <a:spcPct val="90000"/>
              </a:lnSpc>
              <a:spcBef>
                <a:spcPct val="0"/>
              </a:spcBef>
              <a:buFontTx/>
              <a:buNone/>
            </a:pPr>
            <a:r>
              <a:rPr lang="en-US" altLang="zh-CN" sz="2200">
                <a:solidFill>
                  <a:srgbClr val="0000FF"/>
                </a:solidFill>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if(n == head)  </a:t>
            </a:r>
            <a:r>
              <a:rPr lang="en-US" altLang="zh-CN" sz="2200">
                <a:latin typeface="Tahoma" panose="020B0604030504040204" pitchFamily="34" charset="0"/>
              </a:rPr>
              <a:t>//</a:t>
            </a:r>
            <a:r>
              <a:rPr lang="zh-CN" altLang="en-US" sz="2200">
                <a:latin typeface="Tahoma" panose="020B0604030504040204" pitchFamily="34" charset="0"/>
              </a:rPr>
              <a:t>删除首结点</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head = head.next;</a:t>
            </a:r>
          </a:p>
          <a:p>
            <a:pPr eaLnBrk="1" hangingPunct="1">
              <a:lnSpc>
                <a:spcPct val="90000"/>
              </a:lnSpc>
              <a:spcBef>
                <a:spcPct val="0"/>
              </a:spcBef>
              <a:buNone/>
            </a:pPr>
            <a:r>
              <a:rPr lang="en-US" altLang="zh-CN" sz="2200">
                <a:solidFill>
                  <a:srgbClr val="0000FF"/>
                </a:solidFill>
                <a:latin typeface="Tahoma" panose="020B0604030504040204" pitchFamily="34" charset="0"/>
              </a:rPr>
              <a:t>    </a:t>
            </a:r>
            <a:r>
              <a:rPr lang="en-US" altLang="zh-CN" sz="2200">
                <a:solidFill>
                  <a:srgbClr val="CC00CC"/>
                </a:solidFill>
                <a:latin typeface="Tahoma" panose="020B0604030504040204" pitchFamily="34" charset="0"/>
              </a:rPr>
              <a:t>else {  </a:t>
            </a:r>
            <a:r>
              <a:rPr lang="en-US" altLang="zh-CN" sz="2200">
                <a:latin typeface="Tahoma" panose="020B0604030504040204" pitchFamily="34" charset="0"/>
              </a:rPr>
              <a:t>//</a:t>
            </a:r>
            <a:r>
              <a:rPr lang="zh-CN" altLang="en-US" sz="2200">
                <a:latin typeface="Tahoma" panose="020B0604030504040204" pitchFamily="34" charset="0"/>
              </a:rPr>
              <a:t>删除之后的结点</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Node tmp = head;    </a:t>
            </a:r>
          </a:p>
          <a:p>
            <a:pPr eaLnBrk="1" hangingPunct="1">
              <a:lnSpc>
                <a:spcPct val="90000"/>
              </a:lnSpc>
              <a:spcBef>
                <a:spcPct val="0"/>
              </a:spcBef>
              <a:buFontTx/>
              <a:buNone/>
            </a:pPr>
            <a:r>
              <a:rPr lang="en-US" altLang="zh-CN" sz="2200">
                <a:latin typeface="Tahoma" panose="020B0604030504040204" pitchFamily="34" charset="0"/>
              </a:rPr>
              <a:t>        while (tmp.next != n) {</a:t>
            </a:r>
          </a:p>
          <a:p>
            <a:pPr eaLnBrk="1" hangingPunct="1">
              <a:lnSpc>
                <a:spcPct val="90000"/>
              </a:lnSpc>
              <a:spcBef>
                <a:spcPct val="0"/>
              </a:spcBef>
              <a:buFontTx/>
              <a:buNone/>
            </a:pPr>
            <a:r>
              <a:rPr lang="en-US" altLang="zh-CN" sz="2200">
                <a:latin typeface="Tahoma" panose="020B0604030504040204" pitchFamily="34" charset="0"/>
              </a:rPr>
              <a:t>            tmp = tmp.next;</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FontTx/>
              <a:buNone/>
            </a:pPr>
            <a:r>
              <a:rPr lang="en-US" altLang="zh-CN" sz="2200">
                <a:latin typeface="Tahoma" panose="020B0604030504040204" pitchFamily="34" charset="0"/>
              </a:rPr>
              <a:t>        tmp.next = n.next;</a:t>
            </a:r>
          </a:p>
          <a:p>
            <a:pPr eaLnBrk="1" hangingPunct="1">
              <a:lnSpc>
                <a:spcPct val="90000"/>
              </a:lnSpc>
              <a:spcBef>
                <a:spcPct val="0"/>
              </a:spcBef>
              <a:buNone/>
            </a:pPr>
            <a:r>
              <a:rPr lang="en-US" altLang="zh-CN" sz="2200">
                <a:latin typeface="Tahoma" panose="020B0604030504040204" pitchFamily="34" charset="0"/>
              </a:rPr>
              <a:t>    }</a:t>
            </a:r>
          </a:p>
          <a:p>
            <a:pPr eaLnBrk="1" hangingPunct="1">
              <a:lnSpc>
                <a:spcPct val="90000"/>
              </a:lnSpc>
              <a:spcBef>
                <a:spcPct val="0"/>
              </a:spcBef>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a:t>
            </a:r>
            <a:r>
              <a:rPr lang="en-US" altLang="zh-CN" sz="2200">
                <a:solidFill>
                  <a:srgbClr val="CC00CC"/>
                </a:solidFill>
                <a:latin typeface="Tahoma" panose="020B0604030504040204" pitchFamily="34" charset="0"/>
              </a:rPr>
              <a:t>n.next = null;  </a:t>
            </a:r>
            <a:r>
              <a:rPr lang="en-US" altLang="zh-CN" sz="2200">
                <a:latin typeface="Tahoma" panose="020B0604030504040204" pitchFamily="34" charset="0"/>
              </a:rPr>
              <a:t>//</a:t>
            </a:r>
            <a:r>
              <a:rPr lang="zh-CN" altLang="en-US" sz="2200">
                <a:latin typeface="Tahoma" panose="020B0604030504040204" pitchFamily="34" charset="0"/>
              </a:rPr>
              <a:t>被删除结点的</a:t>
            </a:r>
            <a:r>
              <a:rPr lang="en-US" altLang="zh-CN" sz="2200">
                <a:latin typeface="Tahoma" panose="020B0604030504040204" pitchFamily="34" charset="0"/>
              </a:rPr>
              <a:t>next</a:t>
            </a:r>
            <a:r>
              <a:rPr lang="zh-CN" altLang="en-US" sz="2200">
                <a:latin typeface="Tahoma" panose="020B0604030504040204" pitchFamily="34" charset="0"/>
              </a:rPr>
              <a:t>域置空</a:t>
            </a:r>
            <a:endParaRPr lang="en-US" altLang="zh-CN" sz="2200">
              <a:latin typeface="Tahoma" panose="020B0604030504040204" pitchFamily="34" charset="0"/>
            </a:endParaRPr>
          </a:p>
          <a:p>
            <a:pPr eaLnBrk="1" hangingPunct="1">
              <a:lnSpc>
                <a:spcPct val="90000"/>
              </a:lnSpc>
              <a:spcBef>
                <a:spcPct val="0"/>
              </a:spcBef>
              <a:buNone/>
            </a:pP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    System.out.println("</a:t>
            </a:r>
            <a:r>
              <a:rPr lang="zh-CN" altLang="en-US" sz="2200">
                <a:latin typeface="Tahoma" panose="020B0604030504040204" pitchFamily="34" charset="0"/>
              </a:rPr>
              <a:t>删除成功！</a:t>
            </a:r>
            <a:r>
              <a:rPr lang="en-US" altLang="zh-CN" sz="2200">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a:t>
            </a:r>
          </a:p>
        </p:txBody>
      </p:sp>
      <p:sp>
        <p:nvSpPr>
          <p:cNvPr id="151559" name="Text Box 5">
            <a:extLst>
              <a:ext uri="{FF2B5EF4-FFF2-40B4-BE49-F238E27FC236}">
                <a16:creationId xmlns:a16="http://schemas.microsoft.com/office/drawing/2014/main" id="{CA17A3C5-5204-4899-9B97-67A66E74D001}"/>
              </a:ext>
            </a:extLst>
          </p:cNvPr>
          <p:cNvSpPr txBox="1">
            <a:spLocks noChangeArrowheads="1"/>
          </p:cNvSpPr>
          <p:nvPr/>
        </p:nvSpPr>
        <p:spPr bwMode="auto">
          <a:xfrm>
            <a:off x="0" y="188913"/>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例：基于</a:t>
            </a:r>
            <a:r>
              <a:rPr lang="en-US" altLang="zh-CN" sz="2000">
                <a:latin typeface="Tahoma" panose="020B0604030504040204" pitchFamily="34" charset="0"/>
              </a:rPr>
              <a:t>Java</a:t>
            </a:r>
            <a:r>
              <a:rPr lang="zh-CN" altLang="en-US" sz="2000">
                <a:latin typeface="Tahoma" panose="020B0604030504040204" pitchFamily="34" charset="0"/>
              </a:rPr>
              <a:t>引用实现的链表</a:t>
            </a:r>
            <a:endParaRPr lang="zh-CN" altLang="en-US" sz="2200">
              <a:latin typeface="Tahoma" panose="020B0604030504040204" pitchFamily="34" charset="0"/>
            </a:endParaRPr>
          </a:p>
        </p:txBody>
      </p:sp>
      <p:pic>
        <p:nvPicPr>
          <p:cNvPr id="2" name="图片 1">
            <a:extLst>
              <a:ext uri="{FF2B5EF4-FFF2-40B4-BE49-F238E27FC236}">
                <a16:creationId xmlns:a16="http://schemas.microsoft.com/office/drawing/2014/main" id="{B4907D26-9D26-4D5E-B44C-0876A2CBF378}"/>
              </a:ext>
            </a:extLst>
          </p:cNvPr>
          <p:cNvPicPr>
            <a:picLocks noChangeAspect="1"/>
          </p:cNvPicPr>
          <p:nvPr/>
        </p:nvPicPr>
        <p:blipFill>
          <a:blip r:embed="rId3"/>
          <a:stretch>
            <a:fillRect/>
          </a:stretch>
        </p:blipFill>
        <p:spPr>
          <a:xfrm>
            <a:off x="3131840" y="692686"/>
            <a:ext cx="5600700" cy="720090"/>
          </a:xfrm>
          <a:prstGeom prst="rect">
            <a:avLst/>
          </a:prstGeom>
        </p:spPr>
      </p:pic>
      <p:sp>
        <p:nvSpPr>
          <p:cNvPr id="6" name="文本框 5">
            <a:extLst>
              <a:ext uri="{FF2B5EF4-FFF2-40B4-BE49-F238E27FC236}">
                <a16:creationId xmlns:a16="http://schemas.microsoft.com/office/drawing/2014/main" id="{1DBF139E-5F10-4554-B38F-CA57BA94BD8D}"/>
              </a:ext>
            </a:extLst>
          </p:cNvPr>
          <p:cNvSpPr txBox="1"/>
          <p:nvPr/>
        </p:nvSpPr>
        <p:spPr>
          <a:xfrm>
            <a:off x="5761747" y="944775"/>
            <a:ext cx="432147" cy="400110"/>
          </a:xfrm>
          <a:prstGeom prst="rect">
            <a:avLst/>
          </a:prstGeom>
          <a:noFill/>
        </p:spPr>
        <p:txBody>
          <a:bodyPr wrap="square" rtlCol="0">
            <a:spAutoFit/>
          </a:bodyPr>
          <a:lstStyle/>
          <a:p>
            <a:r>
              <a:rPr lang="en-US" altLang="zh-CN" sz="2000">
                <a:solidFill>
                  <a:srgbClr val="0070C0"/>
                </a:solidFill>
              </a:rPr>
              <a:t>n</a:t>
            </a:r>
            <a:endParaRPr lang="zh-CN" altLang="en-US" sz="2000">
              <a:solidFill>
                <a:srgbClr val="0070C0"/>
              </a:solidFill>
            </a:endParaRPr>
          </a:p>
        </p:txBody>
      </p:sp>
      <p:sp>
        <p:nvSpPr>
          <p:cNvPr id="8" name="文本框 7">
            <a:extLst>
              <a:ext uri="{FF2B5EF4-FFF2-40B4-BE49-F238E27FC236}">
                <a16:creationId xmlns:a16="http://schemas.microsoft.com/office/drawing/2014/main" id="{6D808C1D-2A53-4FD4-866B-58B16CC2247F}"/>
              </a:ext>
            </a:extLst>
          </p:cNvPr>
          <p:cNvSpPr txBox="1"/>
          <p:nvPr/>
        </p:nvSpPr>
        <p:spPr>
          <a:xfrm>
            <a:off x="4450744" y="957475"/>
            <a:ext cx="855712" cy="369332"/>
          </a:xfrm>
          <a:prstGeom prst="rect">
            <a:avLst/>
          </a:prstGeom>
          <a:noFill/>
        </p:spPr>
        <p:txBody>
          <a:bodyPr wrap="square" rtlCol="0">
            <a:spAutoFit/>
          </a:bodyPr>
          <a:lstStyle/>
          <a:p>
            <a:r>
              <a:rPr lang="en-US" altLang="zh-CN" sz="1800" b="0">
                <a:solidFill>
                  <a:srgbClr val="0070C0"/>
                </a:solidFill>
              </a:rPr>
              <a:t>tmp</a:t>
            </a:r>
            <a:endParaRPr lang="zh-CN" altLang="en-US" sz="1800" b="0">
              <a:solidFill>
                <a:srgbClr val="0070C0"/>
              </a:solidFill>
            </a:endParaRPr>
          </a:p>
        </p:txBody>
      </p:sp>
    </p:spTree>
    <p:extLst>
      <p:ext uri="{BB962C8B-B14F-4D97-AF65-F5344CB8AC3E}">
        <p14:creationId xmlns:p14="http://schemas.microsoft.com/office/powerpoint/2010/main" val="382479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1B3B1DA-7263-44CF-BD78-8BD3E5F565E2}"/>
              </a:ext>
            </a:extLst>
          </p:cNvPr>
          <p:cNvSpPr>
            <a:spLocks noGrp="1" noChangeArrowheads="1"/>
          </p:cNvSpPr>
          <p:nvPr>
            <p:ph type="body" idx="1"/>
          </p:nvPr>
        </p:nvSpPr>
        <p:spPr>
          <a:xfrm>
            <a:off x="755650" y="2230462"/>
            <a:ext cx="7632700" cy="2926730"/>
          </a:xfrm>
        </p:spPr>
        <p:txBody>
          <a:bodyPr/>
          <a:lstStyle/>
          <a:p>
            <a:pPr algn="just" eaLnBrk="1" hangingPunct="1">
              <a:lnSpc>
                <a:spcPct val="80000"/>
              </a:lnSpc>
              <a:spcAft>
                <a:spcPct val="20000"/>
              </a:spcAft>
              <a:buFontTx/>
              <a:buNone/>
            </a:pPr>
            <a:r>
              <a:rPr lang="zh-CN" altLang="en-US" sz="2400" b="1" dirty="0"/>
              <a:t>（</a:t>
            </a:r>
            <a:r>
              <a:rPr lang="en-US" altLang="zh-CN" sz="2400" b="1" dirty="0"/>
              <a:t>1</a:t>
            </a: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成员变量</a:t>
            </a:r>
            <a:r>
              <a:rPr lang="zh-CN" altLang="en-US" sz="2400" b="1" dirty="0">
                <a:latin typeface="Times New Roman" panose="02020603050405020304" pitchFamily="18" charset="0"/>
              </a:rPr>
              <a:t>：通过变量声明定义的变量，用来刻画类创建的对象的</a:t>
            </a:r>
            <a:r>
              <a:rPr lang="zh-CN" altLang="en-US" sz="2400" b="1" dirty="0">
                <a:solidFill>
                  <a:srgbClr val="0000CC"/>
                </a:solidFill>
                <a:latin typeface="Times New Roman" panose="02020603050405020304" pitchFamily="18" charset="0"/>
              </a:rPr>
              <a:t>属性</a:t>
            </a:r>
            <a:r>
              <a:rPr lang="zh-CN" altLang="en-US" sz="2400" b="1" dirty="0">
                <a:latin typeface="Times New Roman" panose="02020603050405020304" pitchFamily="18" charset="0"/>
              </a:rPr>
              <a:t>。</a:t>
            </a:r>
          </a:p>
          <a:p>
            <a:pPr algn="just" eaLnBrk="1" hangingPunct="1">
              <a:lnSpc>
                <a:spcPct val="80000"/>
              </a:lnSpc>
              <a:spcAft>
                <a:spcPct val="20000"/>
              </a:spcAft>
              <a:buFontTx/>
              <a:buNone/>
            </a:pPr>
            <a:endParaRPr lang="zh-CN" altLang="en-US" sz="2400" b="1" dirty="0">
              <a:latin typeface="Times New Roman" panose="02020603050405020304" pitchFamily="18" charset="0"/>
            </a:endParaRPr>
          </a:p>
          <a:p>
            <a:pPr algn="just" eaLnBrk="1" hangingPunct="1">
              <a:lnSpc>
                <a:spcPct val="80000"/>
              </a:lnSpc>
              <a:spcAft>
                <a:spcPct val="20000"/>
              </a:spcAft>
              <a:buFontTx/>
              <a:buNone/>
            </a:pPr>
            <a:r>
              <a:rPr lang="zh-CN" altLang="en-US" sz="2400" b="1" dirty="0"/>
              <a:t>（</a:t>
            </a:r>
            <a:r>
              <a:rPr lang="en-US" altLang="zh-CN" sz="2400" b="1" dirty="0"/>
              <a:t>2</a:t>
            </a: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成员方法</a:t>
            </a:r>
            <a:r>
              <a:rPr lang="zh-CN" altLang="en-US" sz="2400" b="1" dirty="0">
                <a:latin typeface="Times New Roman" panose="02020603050405020304" pitchFamily="18" charset="0"/>
              </a:rPr>
              <a:t>：方法是类体的重要成员之一。其中的</a:t>
            </a:r>
            <a:r>
              <a:rPr lang="zh-CN" altLang="en-US" sz="2400" b="1" dirty="0">
                <a:solidFill>
                  <a:srgbClr val="C00000"/>
                </a:solidFill>
                <a:latin typeface="Times New Roman" panose="02020603050405020304" pitchFamily="18" charset="0"/>
              </a:rPr>
              <a:t>构造方法</a:t>
            </a:r>
            <a:r>
              <a:rPr lang="zh-CN" altLang="en-US" sz="2400" b="1" dirty="0">
                <a:latin typeface="Times New Roman" panose="02020603050405020304" pitchFamily="18" charset="0"/>
              </a:rPr>
              <a:t>是具有特殊地位的方法，供类创建对象时使用，用来给出类</a:t>
            </a:r>
            <a:r>
              <a:rPr lang="zh-CN" altLang="en-US" sz="2400" b="1" dirty="0">
                <a:solidFill>
                  <a:srgbClr val="0000FF"/>
                </a:solidFill>
                <a:latin typeface="Times New Roman" panose="02020603050405020304" pitchFamily="18" charset="0"/>
              </a:rPr>
              <a:t>所创建的对象的初始状态</a:t>
            </a:r>
            <a:r>
              <a:rPr lang="zh-CN" altLang="en-US" sz="2400" b="1" dirty="0">
                <a:latin typeface="Times New Roman" panose="02020603050405020304" pitchFamily="18" charset="0"/>
              </a:rPr>
              <a:t>；另一类方法，可以由类所创建的对象调用，对象调用这些方法操作成员变量形成一定的算法，体现对象的</a:t>
            </a:r>
            <a:r>
              <a:rPr lang="zh-CN" altLang="en-US" sz="2400" b="1" dirty="0">
                <a:solidFill>
                  <a:srgbClr val="0000CC"/>
                </a:solidFill>
                <a:latin typeface="Times New Roman" panose="02020603050405020304" pitchFamily="18" charset="0"/>
              </a:rPr>
              <a:t>功能。</a:t>
            </a:r>
          </a:p>
        </p:txBody>
      </p:sp>
      <p:sp>
        <p:nvSpPr>
          <p:cNvPr id="19459" name="Text Box 4">
            <a:extLst>
              <a:ext uri="{FF2B5EF4-FFF2-40B4-BE49-F238E27FC236}">
                <a16:creationId xmlns:a16="http://schemas.microsoft.com/office/drawing/2014/main" id="{7C7F37C0-F30E-4A56-A03F-74DD3AD5E21E}"/>
              </a:ext>
            </a:extLst>
          </p:cNvPr>
          <p:cNvSpPr txBox="1">
            <a:spLocks noChangeArrowheads="1"/>
          </p:cNvSpPr>
          <p:nvPr/>
        </p:nvSpPr>
        <p:spPr bwMode="auto">
          <a:xfrm>
            <a:off x="3057126" y="513776"/>
            <a:ext cx="30297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2</a:t>
            </a:r>
            <a:r>
              <a:rPr kumimoji="1" lang="zh-CN" altLang="en-US">
                <a:solidFill>
                  <a:srgbClr val="FF0066"/>
                </a:solidFill>
                <a:latin typeface="Tahoma" panose="020B0604030504040204" pitchFamily="34" charset="0"/>
              </a:rPr>
              <a:t>：类体的构成 </a:t>
            </a:r>
          </a:p>
        </p:txBody>
      </p:sp>
      <p:sp>
        <p:nvSpPr>
          <p:cNvPr id="19460" name="Text Box 5">
            <a:extLst>
              <a:ext uri="{FF2B5EF4-FFF2-40B4-BE49-F238E27FC236}">
                <a16:creationId xmlns:a16="http://schemas.microsoft.com/office/drawing/2014/main" id="{770649E1-3F61-475E-9FD0-63E7D186FEE5}"/>
              </a:ext>
            </a:extLst>
          </p:cNvPr>
          <p:cNvSpPr txBox="1">
            <a:spLocks noChangeArrowheads="1"/>
          </p:cNvSpPr>
          <p:nvPr/>
        </p:nvSpPr>
        <p:spPr bwMode="auto">
          <a:xfrm>
            <a:off x="827088" y="1628800"/>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60000"/>
              <a:buFont typeface="Wingdings" panose="05000000000000000000" pitchFamily="2" charset="2"/>
              <a:buNone/>
            </a:pPr>
            <a:r>
              <a:rPr kumimoji="1" lang="en-US" altLang="zh-CN" sz="2400">
                <a:latin typeface="Tahoma" panose="020B0604030504040204" pitchFamily="34" charset="0"/>
              </a:rPr>
              <a:t>★</a:t>
            </a:r>
            <a:r>
              <a:rPr kumimoji="1" lang="zh-CN" altLang="en-US" sz="2400">
                <a:latin typeface="Tahoma" panose="020B0604030504040204" pitchFamily="34" charset="0"/>
              </a:rPr>
              <a:t>类体内容可以有</a:t>
            </a:r>
            <a:r>
              <a:rPr kumimoji="1" lang="en-US" altLang="zh-CN" sz="2400">
                <a:latin typeface="Tahoma" panose="020B0604030504040204" pitchFamily="34" charset="0"/>
              </a:rPr>
              <a:t>2</a:t>
            </a:r>
            <a:r>
              <a:rPr kumimoji="1" lang="zh-CN" altLang="en-US" sz="2400">
                <a:latin typeface="Tahoma" panose="020B0604030504040204" pitchFamily="34" charset="0"/>
              </a:rPr>
              <a:t>种类型的成员：</a:t>
            </a:r>
          </a:p>
        </p:txBody>
      </p:sp>
      <p:sp>
        <p:nvSpPr>
          <p:cNvPr id="19461" name="Text Box 6">
            <a:extLst>
              <a:ext uri="{FF2B5EF4-FFF2-40B4-BE49-F238E27FC236}">
                <a16:creationId xmlns:a16="http://schemas.microsoft.com/office/drawing/2014/main" id="{B61124C8-9BA1-442C-BF1C-E8A549658D41}"/>
              </a:ext>
            </a:extLst>
          </p:cNvPr>
          <p:cNvSpPr txBox="1">
            <a:spLocks noChangeArrowheads="1"/>
          </p:cNvSpPr>
          <p:nvPr/>
        </p:nvSpPr>
        <p:spPr bwMode="auto">
          <a:xfrm>
            <a:off x="755650" y="5516563"/>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latin typeface="Tahoma" panose="020B0604030504040204" pitchFamily="34" charset="0"/>
              </a:rPr>
              <a:t>例如：一个类名为</a:t>
            </a:r>
            <a:r>
              <a:rPr kumimoji="1" lang="zh-CN" altLang="en-US" sz="2400">
                <a:latin typeface="Times New Roman" panose="02020603050405020304" pitchFamily="18" charset="0"/>
              </a:rPr>
              <a:t>“</a:t>
            </a:r>
            <a:r>
              <a:rPr kumimoji="1" lang="en-US" altLang="zh-CN" sz="2400">
                <a:latin typeface="Tahoma" panose="020B0604030504040204" pitchFamily="34" charset="0"/>
              </a:rPr>
              <a:t>Car</a:t>
            </a:r>
            <a:r>
              <a:rPr kumimoji="1" lang="en-US" altLang="zh-CN" sz="2400">
                <a:latin typeface="Times New Roman" panose="02020603050405020304" pitchFamily="18" charset="0"/>
              </a:rPr>
              <a:t>”</a:t>
            </a:r>
            <a:r>
              <a:rPr kumimoji="1" lang="zh-CN" altLang="en-US" sz="2400">
                <a:latin typeface="Tahoma" panose="020B0604030504040204" pitchFamily="34" charset="0"/>
              </a:rPr>
              <a:t>的类</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B7051AB-9DD2-4C0D-B657-7555AEC66975}"/>
              </a:ext>
            </a:extLst>
          </p:cNvPr>
          <p:cNvSpPr>
            <a:spLocks noGrp="1" noChangeArrowheads="1"/>
          </p:cNvSpPr>
          <p:nvPr>
            <p:ph type="body" idx="1"/>
          </p:nvPr>
        </p:nvSpPr>
        <p:spPr>
          <a:xfrm>
            <a:off x="539750" y="1184975"/>
            <a:ext cx="8064500" cy="5400947"/>
          </a:xfrm>
        </p:spPr>
        <p:txBody>
          <a:bodyPr/>
          <a:lstStyle/>
          <a:p>
            <a:pPr eaLnBrk="1" hangingPunct="1">
              <a:lnSpc>
                <a:spcPct val="80000"/>
              </a:lnSpc>
              <a:spcBef>
                <a:spcPct val="0"/>
              </a:spcBef>
              <a:buFontTx/>
              <a:buNone/>
            </a:pPr>
            <a:r>
              <a:rPr lang="en-US" altLang="zh-CN" sz="2400" b="1" dirty="0"/>
              <a:t>★</a:t>
            </a:r>
            <a:r>
              <a:rPr lang="zh-CN" altLang="en-US" sz="2400" b="1" dirty="0"/>
              <a:t>定义</a:t>
            </a:r>
            <a:r>
              <a:rPr lang="en-US" altLang="zh-CN" sz="2400" b="1" dirty="0"/>
              <a:t>Java</a:t>
            </a:r>
            <a:r>
              <a:rPr lang="zh-CN" altLang="en-US" sz="2400" b="1" dirty="0"/>
              <a:t>方法时可以只给出方法头，而不必给出方法体，即方法实现的细节，这样的方法被称为</a:t>
            </a:r>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抽象方法</a:t>
            </a:r>
            <a:r>
              <a:rPr lang="zh-CN" altLang="en-US" sz="2400" b="1" dirty="0"/>
              <a:t>。</a:t>
            </a:r>
            <a:endParaRPr lang="en-US" altLang="zh-CN" sz="2400" b="1" dirty="0"/>
          </a:p>
          <a:p>
            <a:pPr eaLnBrk="1" hangingPunct="1">
              <a:lnSpc>
                <a:spcPct val="80000"/>
              </a:lnSpc>
              <a:spcBef>
                <a:spcPct val="0"/>
              </a:spcBef>
              <a:buFontTx/>
              <a:buNone/>
            </a:pPr>
            <a:endParaRPr lang="zh-CN" altLang="en-US" sz="1800" b="1" dirty="0"/>
          </a:p>
          <a:p>
            <a:pPr eaLnBrk="1" hangingPunct="1">
              <a:lnSpc>
                <a:spcPct val="80000"/>
              </a:lnSpc>
              <a:spcBef>
                <a:spcPct val="0"/>
              </a:spcBef>
              <a:buFontTx/>
              <a:buNone/>
            </a:pPr>
            <a:r>
              <a:rPr lang="zh-CN" altLang="en-US" sz="2400" b="1" dirty="0"/>
              <a:t>★抽象方法必须使用</a:t>
            </a:r>
            <a:r>
              <a:rPr lang="zh-CN" altLang="en-US" sz="2400" b="1" dirty="0">
                <a:solidFill>
                  <a:srgbClr val="0000CC"/>
                </a:solidFill>
              </a:rPr>
              <a:t>关键字</a:t>
            </a:r>
            <a:r>
              <a:rPr lang="en-US" altLang="zh-CN" sz="2400" b="1" dirty="0">
                <a:solidFill>
                  <a:srgbClr val="0000CC"/>
                </a:solidFill>
              </a:rPr>
              <a:t>abstract</a:t>
            </a:r>
            <a:r>
              <a:rPr lang="zh-CN" altLang="en-US" sz="2400" b="1" dirty="0"/>
              <a:t>修饰，包含抽象方法的类</a:t>
            </a:r>
            <a:r>
              <a:rPr lang="zh-CN" altLang="en-US" sz="2400" b="1" dirty="0">
                <a:solidFill>
                  <a:srgbClr val="FF0066"/>
                </a:solidFill>
              </a:rPr>
              <a:t>必须</a:t>
            </a:r>
            <a:r>
              <a:rPr lang="zh-CN" altLang="en-US" sz="2400" b="1" dirty="0"/>
              <a:t>声明为</a:t>
            </a:r>
            <a:r>
              <a:rPr lang="zh-CN" altLang="en-US" sz="2400" b="1" dirty="0">
                <a:solidFill>
                  <a:srgbClr val="FF0000"/>
                </a:solidFill>
                <a:latin typeface="微软雅黑" panose="020B0503020204020204" pitchFamily="34" charset="-122"/>
                <a:ea typeface="微软雅黑" panose="020B0503020204020204" pitchFamily="34" charset="-122"/>
              </a:rPr>
              <a:t>抽象类</a:t>
            </a:r>
            <a:r>
              <a:rPr lang="zh-CN" altLang="en-US" sz="2400" b="1" dirty="0"/>
              <a:t>，用关键字</a:t>
            </a:r>
            <a:r>
              <a:rPr lang="en-US" altLang="zh-CN" sz="2400" b="1" dirty="0"/>
              <a:t>abstract</a:t>
            </a:r>
            <a:r>
              <a:rPr lang="zh-CN" altLang="en-US" sz="2400" b="1" dirty="0"/>
              <a:t>修饰。如：</a:t>
            </a:r>
            <a:endParaRPr lang="en-US" altLang="zh-CN" sz="2400" b="1" dirty="0"/>
          </a:p>
          <a:p>
            <a:pPr eaLnBrk="1" hangingPunct="1">
              <a:lnSpc>
                <a:spcPct val="80000"/>
              </a:lnSpc>
              <a:spcBef>
                <a:spcPct val="0"/>
              </a:spcBef>
              <a:buFontTx/>
              <a:buNone/>
            </a:pPr>
            <a:endParaRPr lang="zh-CN" altLang="en-US" sz="1000" b="1" dirty="0"/>
          </a:p>
          <a:p>
            <a:pPr eaLnBrk="1" hangingPunct="1">
              <a:lnSpc>
                <a:spcPct val="80000"/>
              </a:lnSpc>
              <a:spcBef>
                <a:spcPct val="0"/>
              </a:spcBef>
              <a:buFontTx/>
              <a:buNone/>
            </a:pPr>
            <a:r>
              <a:rPr lang="zh-CN" altLang="en-US" sz="2400" b="1" dirty="0"/>
              <a:t>    </a:t>
            </a:r>
            <a:r>
              <a:rPr lang="en-US" altLang="zh-CN" sz="2400" b="1" dirty="0">
                <a:solidFill>
                  <a:srgbClr val="0000FF"/>
                </a:solidFill>
              </a:rPr>
              <a:t>abstract</a:t>
            </a:r>
            <a:r>
              <a:rPr lang="en-US" altLang="zh-CN" sz="2400" b="1" dirty="0"/>
              <a:t> class A </a:t>
            </a:r>
          </a:p>
          <a:p>
            <a:pPr eaLnBrk="1" hangingPunct="1">
              <a:lnSpc>
                <a:spcPct val="80000"/>
              </a:lnSpc>
              <a:spcBef>
                <a:spcPct val="0"/>
              </a:spcBef>
              <a:buFontTx/>
              <a:buNone/>
            </a:pPr>
            <a:r>
              <a:rPr lang="en-US" altLang="zh-CN" sz="2400" b="1" dirty="0"/>
              <a:t>    {      </a:t>
            </a:r>
            <a:r>
              <a:rPr lang="en-US" altLang="zh-CN" sz="2400" b="1" dirty="0">
                <a:latin typeface="Tahoma" panose="020B0604030504040204" pitchFamily="34" charset="0"/>
              </a:rPr>
              <a:t>……</a:t>
            </a:r>
            <a:endParaRPr lang="en-US" altLang="zh-CN" sz="2400" b="1" dirty="0"/>
          </a:p>
          <a:p>
            <a:pPr eaLnBrk="1" hangingPunct="1">
              <a:lnSpc>
                <a:spcPct val="80000"/>
              </a:lnSpc>
              <a:spcBef>
                <a:spcPct val="0"/>
              </a:spcBef>
              <a:buFontTx/>
              <a:buNone/>
            </a:pPr>
            <a:r>
              <a:rPr lang="en-US" altLang="zh-CN" sz="2400" b="1" dirty="0"/>
              <a:t>		public </a:t>
            </a:r>
            <a:r>
              <a:rPr lang="en-US" altLang="zh-CN" sz="2400" b="1" dirty="0">
                <a:solidFill>
                  <a:srgbClr val="0000FF"/>
                </a:solidFill>
              </a:rPr>
              <a:t>abstract</a:t>
            </a:r>
            <a:r>
              <a:rPr lang="en-US" altLang="zh-CN" sz="2400" b="1" dirty="0">
                <a:solidFill>
                  <a:srgbClr val="FF0066"/>
                </a:solidFill>
              </a:rPr>
              <a:t> </a:t>
            </a:r>
            <a:r>
              <a:rPr lang="en-US" altLang="zh-CN" sz="2400" b="1" dirty="0"/>
              <a:t>void </a:t>
            </a:r>
            <a:r>
              <a:rPr lang="en-US" altLang="zh-CN" sz="2400" b="1" dirty="0" err="1"/>
              <a:t>aMethod</a:t>
            </a:r>
            <a:r>
              <a:rPr lang="en-US" altLang="zh-CN" sz="2400" b="1" dirty="0"/>
              <a:t>();  </a:t>
            </a:r>
            <a:r>
              <a:rPr lang="en-US" altLang="zh-CN" sz="2400" b="1" dirty="0">
                <a:solidFill>
                  <a:srgbClr val="FF0066"/>
                </a:solidFill>
              </a:rPr>
              <a:t>//</a:t>
            </a:r>
            <a:r>
              <a:rPr lang="zh-CN" altLang="en-US" sz="2400" b="1" dirty="0">
                <a:solidFill>
                  <a:srgbClr val="FF0066"/>
                </a:solidFill>
              </a:rPr>
              <a:t>注意这里没有</a:t>
            </a:r>
            <a:r>
              <a:rPr lang="en-US" altLang="zh-CN" sz="2400" b="1" dirty="0">
                <a:solidFill>
                  <a:srgbClr val="FF0066"/>
                </a:solidFill>
              </a:rPr>
              <a:t>{ }</a:t>
            </a:r>
          </a:p>
          <a:p>
            <a:pPr eaLnBrk="1" hangingPunct="1">
              <a:lnSpc>
                <a:spcPct val="80000"/>
              </a:lnSpc>
              <a:spcBef>
                <a:spcPct val="0"/>
              </a:spcBef>
              <a:buFontTx/>
              <a:buNone/>
            </a:pPr>
            <a:r>
              <a:rPr lang="en-US" altLang="zh-CN" sz="2400" b="1" dirty="0"/>
              <a:t>    } </a:t>
            </a:r>
          </a:p>
          <a:p>
            <a:pPr eaLnBrk="1" hangingPunct="1">
              <a:lnSpc>
                <a:spcPct val="80000"/>
              </a:lnSpc>
              <a:spcBef>
                <a:spcPct val="0"/>
              </a:spcBef>
              <a:buFontTx/>
              <a:buNone/>
            </a:pPr>
            <a:endParaRPr lang="en-US" altLang="zh-CN" sz="1800" b="1" dirty="0"/>
          </a:p>
          <a:p>
            <a:pPr eaLnBrk="1" hangingPunct="1">
              <a:lnSpc>
                <a:spcPct val="80000"/>
              </a:lnSpc>
              <a:buFontTx/>
              <a:buNone/>
            </a:pPr>
            <a:r>
              <a:rPr lang="en-US" altLang="zh-CN" sz="2400" b="1" dirty="0"/>
              <a:t>★</a:t>
            </a:r>
            <a:r>
              <a:rPr lang="zh-CN" altLang="en-US" sz="2400" b="1" dirty="0"/>
              <a:t>说明：</a:t>
            </a:r>
            <a:endParaRPr lang="en-US" altLang="zh-CN" sz="2400" b="1" dirty="0"/>
          </a:p>
          <a:p>
            <a:pPr eaLnBrk="1" hangingPunct="1">
              <a:lnSpc>
                <a:spcPct val="80000"/>
              </a:lnSpc>
              <a:buFontTx/>
              <a:buNone/>
            </a:pPr>
            <a:r>
              <a:rPr lang="zh-CN" altLang="en-US" sz="2400" b="1" dirty="0"/>
              <a:t>   </a:t>
            </a:r>
            <a:r>
              <a:rPr lang="en-US" altLang="zh-CN" sz="2400" dirty="0"/>
              <a:t>(1)</a:t>
            </a:r>
            <a:r>
              <a:rPr lang="zh-CN" altLang="en-US" sz="2400" b="1" dirty="0">
                <a:solidFill>
                  <a:srgbClr val="FF0000"/>
                </a:solidFill>
              </a:rPr>
              <a:t>抽象类</a:t>
            </a:r>
            <a:r>
              <a:rPr lang="zh-CN" altLang="en-US" sz="2400" b="1" dirty="0"/>
              <a:t>不能用</a:t>
            </a:r>
            <a:r>
              <a:rPr lang="en-US" altLang="zh-CN" sz="2400" b="1" dirty="0"/>
              <a:t>new</a:t>
            </a:r>
            <a:r>
              <a:rPr lang="zh-CN" altLang="en-US" sz="2400" b="1" dirty="0"/>
              <a:t>运算符创建对象，必须产生其子类，由子类创建对象。</a:t>
            </a:r>
            <a:endParaRPr lang="en-US" altLang="zh-CN" sz="2400" b="1" dirty="0"/>
          </a:p>
          <a:p>
            <a:pPr eaLnBrk="1" hangingPunct="1">
              <a:lnSpc>
                <a:spcPct val="80000"/>
              </a:lnSpc>
              <a:buFontTx/>
              <a:buNone/>
            </a:pPr>
            <a:r>
              <a:rPr lang="zh-CN" altLang="en-US" sz="2400" b="1" dirty="0"/>
              <a:t>   </a:t>
            </a:r>
            <a:r>
              <a:rPr lang="en-US" altLang="zh-CN" sz="2400" dirty="0"/>
              <a:t>(2)</a:t>
            </a:r>
            <a:r>
              <a:rPr lang="zh-CN" altLang="en-US" sz="2400" b="1" dirty="0"/>
              <a:t>抽象类只关心子类是否具有某种功能，不关心功能的具体实现。具体实现由子类负责。</a:t>
            </a:r>
          </a:p>
          <a:p>
            <a:pPr eaLnBrk="1" hangingPunct="1">
              <a:lnSpc>
                <a:spcPct val="80000"/>
              </a:lnSpc>
              <a:buFontTx/>
              <a:buNone/>
            </a:pPr>
            <a:r>
              <a:rPr lang="zh-CN" altLang="en-US" sz="2400" b="1" dirty="0"/>
              <a:t>   </a:t>
            </a:r>
            <a:r>
              <a:rPr lang="en-US" altLang="zh-CN" sz="2400" dirty="0"/>
              <a:t>(3)</a:t>
            </a:r>
            <a:r>
              <a:rPr lang="zh-CN" altLang="en-US" sz="2400" b="1" dirty="0">
                <a:solidFill>
                  <a:srgbClr val="FF0000"/>
                </a:solidFill>
              </a:rPr>
              <a:t>子类</a:t>
            </a:r>
            <a:r>
              <a:rPr lang="zh-CN" altLang="en-US" sz="2400" b="1" dirty="0"/>
              <a:t>必须实现（即覆盖）其父类中的所有抽象方法，否则该子类也只能声明为抽象类。</a:t>
            </a:r>
          </a:p>
        </p:txBody>
      </p:sp>
      <p:sp>
        <p:nvSpPr>
          <p:cNvPr id="156675" name="Text Box 3">
            <a:extLst>
              <a:ext uri="{FF2B5EF4-FFF2-40B4-BE49-F238E27FC236}">
                <a16:creationId xmlns:a16="http://schemas.microsoft.com/office/drawing/2014/main" id="{25FE9310-546D-42DF-A079-D24FAACC9841}"/>
              </a:ext>
            </a:extLst>
          </p:cNvPr>
          <p:cNvSpPr txBox="1">
            <a:spLocks noChangeArrowheads="1"/>
          </p:cNvSpPr>
          <p:nvPr/>
        </p:nvSpPr>
        <p:spPr bwMode="auto">
          <a:xfrm>
            <a:off x="539750" y="404813"/>
            <a:ext cx="7200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20:  </a:t>
            </a:r>
            <a:r>
              <a:rPr lang="zh-CN" altLang="en-US" sz="2800">
                <a:solidFill>
                  <a:srgbClr val="FF0066"/>
                </a:solidFill>
                <a:latin typeface="Tahoma" panose="020B0604030504040204" pitchFamily="34" charset="0"/>
              </a:rPr>
              <a:t>使用</a:t>
            </a:r>
            <a:r>
              <a:rPr lang="en-US" altLang="zh-CN" sz="2800">
                <a:solidFill>
                  <a:srgbClr val="FF0066"/>
                </a:solidFill>
                <a:latin typeface="Tahoma" panose="020B0604030504040204" pitchFamily="34" charset="0"/>
              </a:rPr>
              <a:t>abstract</a:t>
            </a:r>
            <a:r>
              <a:rPr lang="zh-CN" altLang="en-US" sz="2800">
                <a:solidFill>
                  <a:srgbClr val="FF0066"/>
                </a:solidFill>
                <a:latin typeface="Tahoma" panose="020B0604030504040204" pitchFamily="34" charset="0"/>
              </a:rPr>
              <a:t>类</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5">
            <a:extLst>
              <a:ext uri="{FF2B5EF4-FFF2-40B4-BE49-F238E27FC236}">
                <a16:creationId xmlns:a16="http://schemas.microsoft.com/office/drawing/2014/main" id="{7BE2D370-751A-4059-B89F-24E0D6F8B515}"/>
              </a:ext>
            </a:extLst>
          </p:cNvPr>
          <p:cNvSpPr txBox="1">
            <a:spLocks noChangeArrowheads="1"/>
          </p:cNvSpPr>
          <p:nvPr/>
        </p:nvSpPr>
        <p:spPr bwMode="auto">
          <a:xfrm>
            <a:off x="179512" y="347663"/>
            <a:ext cx="835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a:latin typeface="Tahoma" panose="020B0604030504040204" pitchFamily="34" charset="0"/>
              </a:rPr>
              <a:t>例</a:t>
            </a:r>
            <a:r>
              <a:rPr lang="en-US" altLang="zh-CN" sz="2000">
                <a:latin typeface="Tahoma" panose="020B0604030504040204" pitchFamily="34" charset="0"/>
              </a:rPr>
              <a:t>: </a:t>
            </a:r>
            <a:r>
              <a:rPr lang="zh-CN" altLang="en-US" sz="2000">
                <a:latin typeface="Tahoma" panose="020B0604030504040204" pitchFamily="34" charset="0"/>
              </a:rPr>
              <a:t>抽象类</a:t>
            </a:r>
          </a:p>
        </p:txBody>
      </p:sp>
      <p:sp>
        <p:nvSpPr>
          <p:cNvPr id="158723" name="Text Box 6">
            <a:extLst>
              <a:ext uri="{FF2B5EF4-FFF2-40B4-BE49-F238E27FC236}">
                <a16:creationId xmlns:a16="http://schemas.microsoft.com/office/drawing/2014/main" id="{8E79A0B6-3AB3-4F80-9421-5D96FCD1339B}"/>
              </a:ext>
            </a:extLst>
          </p:cNvPr>
          <p:cNvSpPr txBox="1">
            <a:spLocks noChangeArrowheads="1"/>
          </p:cNvSpPr>
          <p:nvPr/>
        </p:nvSpPr>
        <p:spPr bwMode="auto">
          <a:xfrm>
            <a:off x="250825" y="4364038"/>
            <a:ext cx="6840538" cy="19653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Cat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a:t>
            </a:r>
            <a:r>
              <a:rPr lang="en-US" altLang="zh-CN" sz="2200" dirty="0" err="1">
                <a:latin typeface="Tahoma" panose="020B0604030504040204" pitchFamily="34" charset="0"/>
              </a:rPr>
              <a:t>miao</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158724" name="Text Box 7">
            <a:extLst>
              <a:ext uri="{FF2B5EF4-FFF2-40B4-BE49-F238E27FC236}">
                <a16:creationId xmlns:a16="http://schemas.microsoft.com/office/drawing/2014/main" id="{346E45E4-21BC-4EAE-9319-5C2CCA48CFA9}"/>
              </a:ext>
            </a:extLst>
          </p:cNvPr>
          <p:cNvSpPr txBox="1">
            <a:spLocks noChangeArrowheads="1"/>
          </p:cNvSpPr>
          <p:nvPr/>
        </p:nvSpPr>
        <p:spPr bwMode="auto">
          <a:xfrm>
            <a:off x="250825" y="2419350"/>
            <a:ext cx="5976938" cy="19653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dirty="0">
                <a:latin typeface="Tahoma" panose="020B0604030504040204" pitchFamily="34" charset="0"/>
              </a:rPr>
              <a:t>public class Dog extends Animal </a:t>
            </a:r>
          </a:p>
          <a:p>
            <a:pPr eaLnBrk="1" hangingPunct="1">
              <a:spcBef>
                <a:spcPct val="50000"/>
              </a:spcBef>
              <a:buFontTx/>
              <a:buNone/>
            </a:pPr>
            <a:r>
              <a:rPr lang="en-US" altLang="zh-CN" sz="2200" dirty="0">
                <a:latin typeface="Tahoma" panose="020B0604030504040204" pitchFamily="34" charset="0"/>
              </a:rPr>
              <a:t>{  void cry() {</a:t>
            </a:r>
          </a:p>
          <a:p>
            <a:pPr eaLnBrk="1" hangingPunct="1">
              <a:spcBef>
                <a:spcPct val="5000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err="1">
                <a:latin typeface="Tahoma" panose="020B0604030504040204" pitchFamily="34" charset="0"/>
              </a:rPr>
              <a:t>Wang!Wang</a:t>
            </a:r>
            <a:r>
              <a:rPr lang="en-US" altLang="zh-CN" sz="2200" dirty="0">
                <a:latin typeface="Tahoma" panose="020B0604030504040204" pitchFamily="34" charset="0"/>
              </a:rPr>
              <a:t>!.."); }</a:t>
            </a:r>
          </a:p>
          <a:p>
            <a:pPr eaLnBrk="1" hangingPunct="1">
              <a:spcBef>
                <a:spcPct val="50000"/>
              </a:spcBef>
              <a:buFontTx/>
              <a:buNone/>
            </a:pPr>
            <a:r>
              <a:rPr lang="en-US" altLang="zh-CN" sz="2200" dirty="0">
                <a:latin typeface="Tahoma" panose="020B0604030504040204" pitchFamily="34" charset="0"/>
              </a:rPr>
              <a:t>    }  </a:t>
            </a:r>
            <a:endParaRPr kumimoji="1" lang="en-US" altLang="zh-CN" sz="2200" b="0" dirty="0">
              <a:latin typeface="Tahoma" panose="020B0604030504040204" pitchFamily="34" charset="0"/>
            </a:endParaRPr>
          </a:p>
        </p:txBody>
      </p:sp>
      <p:sp>
        <p:nvSpPr>
          <p:cNvPr id="158725" name="Text Box 8">
            <a:extLst>
              <a:ext uri="{FF2B5EF4-FFF2-40B4-BE49-F238E27FC236}">
                <a16:creationId xmlns:a16="http://schemas.microsoft.com/office/drawing/2014/main" id="{9BD7511A-CC64-4A29-844A-1AF32F8DD5A0}"/>
              </a:ext>
            </a:extLst>
          </p:cNvPr>
          <p:cNvSpPr txBox="1">
            <a:spLocks noChangeArrowheads="1"/>
          </p:cNvSpPr>
          <p:nvPr/>
        </p:nvSpPr>
        <p:spPr bwMode="auto">
          <a:xfrm>
            <a:off x="250825" y="836613"/>
            <a:ext cx="5688013" cy="10255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a:t>
            </a:r>
            <a:r>
              <a:rPr lang="en-US" altLang="zh-CN" sz="2200" dirty="0">
                <a:solidFill>
                  <a:srgbClr val="FF0066"/>
                </a:solidFill>
                <a:latin typeface="Tahoma" panose="020B0604030504040204" pitchFamily="34" charset="0"/>
              </a:rPr>
              <a:t>abstract</a:t>
            </a:r>
            <a:r>
              <a:rPr lang="en-US" altLang="zh-CN" sz="2200" dirty="0">
                <a:latin typeface="Tahoma" panose="020B0604030504040204" pitchFamily="34" charset="0"/>
              </a:rPr>
              <a:t> class  Animal</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abstract</a:t>
            </a:r>
            <a:r>
              <a:rPr lang="en-US" altLang="zh-CN" sz="2200" dirty="0">
                <a:latin typeface="Tahoma" panose="020B0604030504040204" pitchFamily="34" charset="0"/>
              </a:rPr>
              <a:t> void cry();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58726" name="Text Box 9">
            <a:extLst>
              <a:ext uri="{FF2B5EF4-FFF2-40B4-BE49-F238E27FC236}">
                <a16:creationId xmlns:a16="http://schemas.microsoft.com/office/drawing/2014/main" id="{0C961F31-0900-4E63-8352-8C8280A0D0B7}"/>
              </a:ext>
            </a:extLst>
          </p:cNvPr>
          <p:cNvSpPr txBox="1">
            <a:spLocks noChangeArrowheads="1"/>
          </p:cNvSpPr>
          <p:nvPr/>
        </p:nvSpPr>
        <p:spPr bwMode="auto">
          <a:xfrm>
            <a:off x="3635375" y="763588"/>
            <a:ext cx="5976938" cy="3139321"/>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Example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 animal;</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Dog();</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animal=new Cat();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animal.cry</a:t>
            </a: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p:txBody>
      </p:sp>
      <p:sp>
        <p:nvSpPr>
          <p:cNvPr id="158727" name="Text Box 10">
            <a:extLst>
              <a:ext uri="{FF2B5EF4-FFF2-40B4-BE49-F238E27FC236}">
                <a16:creationId xmlns:a16="http://schemas.microsoft.com/office/drawing/2014/main" id="{5D09492E-0C96-4665-B809-CE76488A237A}"/>
              </a:ext>
            </a:extLst>
          </p:cNvPr>
          <p:cNvSpPr txBox="1">
            <a:spLocks noChangeArrowheads="1"/>
          </p:cNvSpPr>
          <p:nvPr/>
        </p:nvSpPr>
        <p:spPr bwMode="auto">
          <a:xfrm>
            <a:off x="6119813" y="3716338"/>
            <a:ext cx="3024187" cy="17668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r>
              <a:rPr lang="en-US" altLang="zh-CN" sz="2200">
                <a:solidFill>
                  <a:schemeClr val="bg1"/>
                </a:solidFill>
                <a:latin typeface="Tahoma" panose="020B0604030504040204" pitchFamily="34" charset="0"/>
              </a:rPr>
              <a:t>:</a:t>
            </a:r>
          </a:p>
          <a:p>
            <a:pPr eaLnBrk="1" hangingPunct="1">
              <a:spcBef>
                <a:spcPct val="0"/>
              </a:spcBef>
              <a:buFontTx/>
              <a:buNone/>
            </a:pPr>
            <a:r>
              <a:rPr lang="en-US" altLang="zh-CN" sz="2200">
                <a:solidFill>
                  <a:schemeClr val="bg1"/>
                </a:solidFill>
                <a:latin typeface="Tahoma" panose="020B0604030504040204" pitchFamily="34" charset="0"/>
              </a:rPr>
              <a:t>E:\1000&gt;java Example</a:t>
            </a:r>
          </a:p>
          <a:p>
            <a:pPr eaLnBrk="1" hangingPunct="1">
              <a:spcBef>
                <a:spcPct val="0"/>
              </a:spcBef>
              <a:buFontTx/>
              <a:buNone/>
            </a:pPr>
            <a:r>
              <a:rPr lang="en-US" altLang="zh-CN" sz="2200">
                <a:solidFill>
                  <a:schemeClr val="bg1"/>
                </a:solidFill>
                <a:latin typeface="Tahoma" panose="020B0604030504040204" pitchFamily="34" charset="0"/>
              </a:rPr>
              <a:t>Wang!Wang</a:t>
            </a:r>
            <a:r>
              <a:rPr lang="en-US" altLang="zh-CN" sz="2200">
                <a:solidFill>
                  <a:schemeClr val="bg1"/>
                </a:solidFill>
              </a:rPr>
              <a:t>……</a:t>
            </a:r>
            <a:endParaRPr lang="en-US" altLang="zh-CN" sz="2200">
              <a:solidFill>
                <a:schemeClr val="bg1"/>
              </a:solidFill>
              <a:latin typeface="Tahoma" panose="020B0604030504040204" pitchFamily="34" charset="0"/>
            </a:endParaRPr>
          </a:p>
          <a:p>
            <a:pPr eaLnBrk="1" hangingPunct="1">
              <a:spcBef>
                <a:spcPct val="0"/>
              </a:spcBef>
              <a:buFontTx/>
              <a:buNone/>
            </a:pPr>
            <a:r>
              <a:rPr lang="en-US" altLang="zh-CN" sz="2200">
                <a:solidFill>
                  <a:schemeClr val="bg1"/>
                </a:solidFill>
                <a:latin typeface="Tahoma" panose="020B0604030504040204" pitchFamily="34" charset="0"/>
              </a:rPr>
              <a:t>miao~~miao~~</a:t>
            </a:r>
            <a:r>
              <a:rPr lang="en-US" altLang="zh-CN" sz="2200">
                <a:solidFill>
                  <a:schemeClr val="bg1"/>
                </a:solidFill>
              </a:rPr>
              <a:t>…</a:t>
            </a:r>
            <a:endParaRPr lang="en-US" altLang="zh-CN" sz="2200">
              <a:solidFill>
                <a:schemeClr val="bg1"/>
              </a:solidFill>
              <a:latin typeface="Tahoma" panose="020B060403050404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0CABCF7-E7A6-4222-BC2F-7B8C5F2A2D54}"/>
              </a:ext>
            </a:extLst>
          </p:cNvPr>
          <p:cNvSpPr>
            <a:spLocks noGrp="1" noChangeArrowheads="1"/>
          </p:cNvSpPr>
          <p:nvPr>
            <p:ph type="body" idx="1"/>
          </p:nvPr>
        </p:nvSpPr>
        <p:spPr>
          <a:xfrm>
            <a:off x="539552" y="2898296"/>
            <a:ext cx="7991475" cy="504825"/>
          </a:xfrm>
        </p:spPr>
        <p:txBody>
          <a:bodyPr/>
          <a:lstStyle/>
          <a:p>
            <a:pPr eaLnBrk="1" hangingPunct="1">
              <a:spcAft>
                <a:spcPct val="20000"/>
              </a:spcAft>
              <a:buFontTx/>
              <a:buNone/>
            </a:pPr>
            <a:r>
              <a:rPr lang="en-US" altLang="zh-CN" sz="2400" b="1" dirty="0"/>
              <a:t>1</a:t>
            </a:r>
            <a:r>
              <a:rPr lang="zh-CN" altLang="en-US" sz="2400" b="1" dirty="0"/>
              <a:t>．接口的定义与使用 </a:t>
            </a:r>
          </a:p>
        </p:txBody>
      </p:sp>
      <p:sp>
        <p:nvSpPr>
          <p:cNvPr id="160771" name="Text Box 3">
            <a:extLst>
              <a:ext uri="{FF2B5EF4-FFF2-40B4-BE49-F238E27FC236}">
                <a16:creationId xmlns:a16="http://schemas.microsoft.com/office/drawing/2014/main" id="{21F5A578-2BD3-4300-8C4C-AD17E55FF926}"/>
              </a:ext>
            </a:extLst>
          </p:cNvPr>
          <p:cNvSpPr txBox="1">
            <a:spLocks noChangeArrowheads="1"/>
          </p:cNvSpPr>
          <p:nvPr/>
        </p:nvSpPr>
        <p:spPr bwMode="auto">
          <a:xfrm>
            <a:off x="468313" y="677478"/>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solidFill>
                  <a:srgbClr val="FF0066"/>
                </a:solidFill>
                <a:latin typeface="Tahoma" panose="020B0604030504040204" pitchFamily="34" charset="0"/>
              </a:rPr>
              <a:t>21:  </a:t>
            </a:r>
            <a:r>
              <a:rPr lang="zh-CN" altLang="en-US" sz="2800" dirty="0">
                <a:solidFill>
                  <a:srgbClr val="FF0066"/>
                </a:solidFill>
                <a:latin typeface="Tahoma" panose="020B0604030504040204" pitchFamily="34" charset="0"/>
              </a:rPr>
              <a:t>接口</a:t>
            </a:r>
          </a:p>
        </p:txBody>
      </p:sp>
      <p:sp>
        <p:nvSpPr>
          <p:cNvPr id="160772" name="Text Box 4">
            <a:extLst>
              <a:ext uri="{FF2B5EF4-FFF2-40B4-BE49-F238E27FC236}">
                <a16:creationId xmlns:a16="http://schemas.microsoft.com/office/drawing/2014/main" id="{E6CF958F-EC17-4C73-8824-05109E49A428}"/>
              </a:ext>
            </a:extLst>
          </p:cNvPr>
          <p:cNvSpPr txBox="1">
            <a:spLocks noChangeArrowheads="1"/>
          </p:cNvSpPr>
          <p:nvPr/>
        </p:nvSpPr>
        <p:spPr bwMode="auto">
          <a:xfrm>
            <a:off x="467544" y="1469566"/>
            <a:ext cx="82089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zh-CN" sz="2400">
                <a:latin typeface="Tahoma" panose="020B0604030504040204" pitchFamily="34" charset="0"/>
              </a:rPr>
              <a:t>★</a:t>
            </a:r>
            <a:r>
              <a:rPr lang="en-US" altLang="zh-CN" sz="2400">
                <a:solidFill>
                  <a:srgbClr val="FF0000"/>
                </a:solidFill>
                <a:latin typeface="微软雅黑" panose="020B0503020204020204" pitchFamily="34" charset="-122"/>
                <a:ea typeface="微软雅黑" panose="020B0503020204020204" pitchFamily="34" charset="-122"/>
              </a:rPr>
              <a:t>Java</a:t>
            </a:r>
            <a:r>
              <a:rPr lang="zh-CN" altLang="en-US" sz="2400">
                <a:solidFill>
                  <a:srgbClr val="FF0000"/>
                </a:solidFill>
                <a:latin typeface="微软雅黑" panose="020B0503020204020204" pitchFamily="34" charset="-122"/>
                <a:ea typeface="微软雅黑" panose="020B0503020204020204" pitchFamily="34" charset="-122"/>
              </a:rPr>
              <a:t>接口</a:t>
            </a:r>
            <a:r>
              <a:rPr lang="zh-CN" altLang="en-US" sz="2400">
                <a:latin typeface="Tahoma" panose="020B0604030504040204" pitchFamily="34" charset="0"/>
              </a:rPr>
              <a:t>是用来实现</a:t>
            </a:r>
            <a:r>
              <a:rPr lang="zh-CN" altLang="en-US" sz="2400">
                <a:solidFill>
                  <a:srgbClr val="FF0000"/>
                </a:solidFill>
                <a:latin typeface="Tahoma" panose="020B0604030504040204" pitchFamily="34" charset="0"/>
              </a:rPr>
              <a:t>多重继承功能</a:t>
            </a:r>
            <a:r>
              <a:rPr lang="zh-CN" altLang="en-US" sz="2400">
                <a:latin typeface="Tahoma" panose="020B0604030504040204" pitchFamily="34" charset="0"/>
              </a:rPr>
              <a:t>，它相当于一种特殊的抽象类；</a:t>
            </a:r>
            <a:r>
              <a:rPr lang="zh-CN" altLang="en-US" sz="2400">
                <a:solidFill>
                  <a:srgbClr val="0000FF"/>
                </a:solidFill>
                <a:latin typeface="Tahoma" panose="020B0604030504040204" pitchFamily="34" charset="0"/>
              </a:rPr>
              <a:t>这种抽象类只包含常量和方法的定义，没有变量和方法的实现</a:t>
            </a:r>
            <a:r>
              <a:rPr lang="zh-CN" altLang="en-US" sz="2400">
                <a:latin typeface="Tahoma" panose="020B0604030504040204" pitchFamily="34" charset="0"/>
              </a:rPr>
              <a:t>；接口的使用提高软件开发和维护的效率。</a:t>
            </a:r>
            <a:endParaRPr lang="zh-CN" altLang="en-US" sz="2200">
              <a:latin typeface="Tahoma" panose="020B0604030504040204" pitchFamily="34" charset="0"/>
            </a:endParaRPr>
          </a:p>
        </p:txBody>
      </p:sp>
      <p:sp>
        <p:nvSpPr>
          <p:cNvPr id="160773" name="Text Box 5">
            <a:extLst>
              <a:ext uri="{FF2B5EF4-FFF2-40B4-BE49-F238E27FC236}">
                <a16:creationId xmlns:a16="http://schemas.microsoft.com/office/drawing/2014/main" id="{850F3C94-F70C-451A-A93A-D140193A0F10}"/>
              </a:ext>
            </a:extLst>
          </p:cNvPr>
          <p:cNvSpPr txBox="1">
            <a:spLocks noChangeArrowheads="1"/>
          </p:cNvSpPr>
          <p:nvPr/>
        </p:nvSpPr>
        <p:spPr bwMode="auto">
          <a:xfrm>
            <a:off x="539552" y="3402352"/>
            <a:ext cx="7993062"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0000"/>
              </a:spcAft>
              <a:buFontTx/>
              <a:buNone/>
            </a:pPr>
            <a:r>
              <a:rPr lang="en-US" altLang="zh-CN" sz="2400" dirty="0">
                <a:latin typeface="Tahoma" panose="020B0604030504040204" pitchFamily="34" charset="0"/>
              </a:rPr>
              <a:t>◆</a:t>
            </a:r>
            <a:r>
              <a:rPr lang="zh-CN" altLang="en-US" sz="2400" dirty="0">
                <a:latin typeface="Tahoma" panose="020B0604030504040204" pitchFamily="34" charset="0"/>
              </a:rPr>
              <a:t>接口定义格式包含接口声明和接口体；</a:t>
            </a:r>
          </a:p>
          <a:p>
            <a:pPr eaLnBrk="1" hangingPunct="1">
              <a:spcBef>
                <a:spcPct val="0"/>
              </a:spcBef>
              <a:buFontTx/>
              <a:buNone/>
            </a:pPr>
            <a:r>
              <a:rPr lang="zh-CN" altLang="en-US" sz="2400" dirty="0">
                <a:latin typeface="Tahoma" panose="020B0604030504040204" pitchFamily="34" charset="0"/>
              </a:rPr>
              <a:t>（</a:t>
            </a:r>
            <a:r>
              <a:rPr lang="en-US" altLang="zh-CN" sz="2400" dirty="0">
                <a:latin typeface="Tahoma" panose="020B0604030504040204" pitchFamily="34" charset="0"/>
              </a:rPr>
              <a:t>1</a:t>
            </a:r>
            <a:r>
              <a:rPr lang="zh-CN" altLang="en-US" sz="2400" dirty="0">
                <a:latin typeface="Tahoma" panose="020B0604030504040204" pitchFamily="34" charset="0"/>
              </a:rPr>
              <a:t>）</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接口声明</a:t>
            </a:r>
            <a:r>
              <a:rPr lang="zh-CN" altLang="en-US" sz="2400" dirty="0">
                <a:latin typeface="Tahoma" panose="020B0604030504040204" pitchFamily="34" charset="0"/>
              </a:rPr>
              <a:t>：接口通过使用关键字</a:t>
            </a:r>
            <a:r>
              <a:rPr lang="en-US" altLang="zh-CN" sz="2400" dirty="0">
                <a:latin typeface="Tahoma" panose="020B0604030504040204" pitchFamily="34" charset="0"/>
              </a:rPr>
              <a:t>interface</a:t>
            </a:r>
            <a:r>
              <a:rPr lang="zh-CN" altLang="en-US" sz="2400" dirty="0">
                <a:latin typeface="Tahoma" panose="020B0604030504040204" pitchFamily="34" charset="0"/>
              </a:rPr>
              <a:t>来声明；</a:t>
            </a:r>
          </a:p>
          <a:p>
            <a:pPr eaLnBrk="1" hangingPunct="1">
              <a:spcBef>
                <a:spcPct val="0"/>
              </a:spcBef>
              <a:buFontTx/>
              <a:buNone/>
            </a:pPr>
            <a:r>
              <a:rPr lang="zh-CN" altLang="en-US" sz="2400" dirty="0">
                <a:latin typeface="Tahoma" panose="020B0604030504040204" pitchFamily="34" charset="0"/>
              </a:rPr>
              <a:t>        格式：</a:t>
            </a:r>
            <a:r>
              <a:rPr lang="en-US" altLang="zh-CN" sz="2400" dirty="0">
                <a:solidFill>
                  <a:srgbClr val="CC00CC"/>
                </a:solidFill>
                <a:latin typeface="Tahoma" panose="020B0604030504040204" pitchFamily="34" charset="0"/>
              </a:rPr>
              <a:t>interface </a:t>
            </a:r>
            <a:r>
              <a:rPr lang="zh-CN" altLang="en-US" sz="2400" dirty="0">
                <a:solidFill>
                  <a:srgbClr val="CC00CC"/>
                </a:solidFill>
                <a:latin typeface="Tahoma" panose="020B0604030504040204" pitchFamily="34" charset="0"/>
              </a:rPr>
              <a:t>接口的名字</a:t>
            </a:r>
            <a:r>
              <a:rPr lang="zh-CN" altLang="en-US" sz="2400" dirty="0">
                <a:latin typeface="Tahoma" panose="020B0604030504040204" pitchFamily="34" charset="0"/>
              </a:rPr>
              <a:t> </a:t>
            </a:r>
          </a:p>
          <a:p>
            <a:pPr eaLnBrk="1" hangingPunct="1">
              <a:spcBef>
                <a:spcPct val="0"/>
              </a:spcBef>
              <a:buFontTx/>
              <a:buNone/>
            </a:pPr>
            <a:r>
              <a:rPr lang="zh-CN" altLang="en-US" sz="2400" dirty="0">
                <a:latin typeface="Tahoma" panose="020B0604030504040204" pitchFamily="34" charset="0"/>
              </a:rPr>
              <a:t>（</a:t>
            </a:r>
            <a:r>
              <a:rPr lang="en-US" altLang="zh-CN" sz="2400" dirty="0">
                <a:latin typeface="Tahoma" panose="020B0604030504040204" pitchFamily="34" charset="0"/>
              </a:rPr>
              <a:t>2</a:t>
            </a:r>
            <a:r>
              <a:rPr lang="zh-CN" altLang="en-US" sz="2400" dirty="0">
                <a:latin typeface="Tahoma" panose="020B0604030504040204" pitchFamily="34" charset="0"/>
              </a:rPr>
              <a:t>）</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接口体</a:t>
            </a:r>
            <a:r>
              <a:rPr lang="zh-CN" altLang="en-US" sz="2400" dirty="0">
                <a:latin typeface="Tahoma" panose="020B0604030504040204" pitchFamily="34" charset="0"/>
              </a:rPr>
              <a:t>：</a:t>
            </a:r>
          </a:p>
          <a:p>
            <a:pPr eaLnBrk="1" hangingPunct="1">
              <a:spcBef>
                <a:spcPct val="0"/>
              </a:spcBef>
              <a:buFontTx/>
              <a:buNone/>
            </a:pPr>
            <a:r>
              <a:rPr lang="zh-CN" altLang="en-US" sz="2400" dirty="0">
                <a:latin typeface="Tahoma" panose="020B0604030504040204" pitchFamily="34" charset="0"/>
              </a:rPr>
              <a:t>       接口体中包含常量定义和方法定义两部分。接口体中只进行方法的声明，不许提供方法的实现，所以，方法的定义没有方法体，且用分号</a:t>
            </a:r>
            <a:r>
              <a:rPr lang="zh-CN" altLang="en-US" sz="2400" dirty="0"/>
              <a:t>“</a:t>
            </a:r>
            <a:r>
              <a:rPr lang="en-US" altLang="zh-CN" sz="2400" dirty="0">
                <a:latin typeface="Tahoma" panose="020B0604030504040204" pitchFamily="34" charset="0"/>
              </a:rPr>
              <a:t>;</a:t>
            </a:r>
            <a:r>
              <a:rPr lang="zh-CN" altLang="en-US" sz="2400" dirty="0"/>
              <a:t>”</a:t>
            </a:r>
            <a:r>
              <a:rPr lang="zh-CN" altLang="en-US" sz="2400" dirty="0">
                <a:latin typeface="Tahoma" panose="020B0604030504040204" pitchFamily="34" charset="0"/>
              </a:rPr>
              <a:t>结尾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F99844E-B76D-4D74-921D-5C5AE2877BA6}"/>
              </a:ext>
            </a:extLst>
          </p:cNvPr>
          <p:cNvSpPr>
            <a:spLocks noGrp="1" noChangeArrowheads="1"/>
          </p:cNvSpPr>
          <p:nvPr>
            <p:ph type="body" idx="1"/>
          </p:nvPr>
        </p:nvSpPr>
        <p:spPr>
          <a:xfrm>
            <a:off x="34925" y="3394075"/>
            <a:ext cx="9010650" cy="3311525"/>
          </a:xfrm>
        </p:spPr>
        <p:txBody>
          <a:bodyPr/>
          <a:lstStyle/>
          <a:p>
            <a:pPr eaLnBrk="1" hangingPunct="1">
              <a:lnSpc>
                <a:spcPct val="80000"/>
              </a:lnSpc>
              <a:buFontTx/>
              <a:buNone/>
            </a:pPr>
            <a:r>
              <a:rPr lang="zh-CN" altLang="en-US" sz="2400" b="1" dirty="0"/>
              <a:t>（</a:t>
            </a:r>
            <a:r>
              <a:rPr lang="en-US" altLang="zh-CN" sz="2400" b="1" dirty="0"/>
              <a:t>3</a:t>
            </a:r>
            <a:r>
              <a:rPr lang="zh-CN" altLang="en-US" sz="2400" b="1" dirty="0"/>
              <a:t>）</a:t>
            </a:r>
            <a:r>
              <a:rPr lang="zh-CN" altLang="en-US" sz="2400" b="1" dirty="0">
                <a:solidFill>
                  <a:srgbClr val="FF0000"/>
                </a:solidFill>
                <a:effectLst>
                  <a:outerShdw blurRad="38100" dist="38100" dir="2700000" algn="tl">
                    <a:srgbClr val="000000">
                      <a:alpha val="43137"/>
                    </a:srgbClr>
                  </a:outerShdw>
                </a:effectLst>
              </a:rPr>
              <a:t>接口的使用</a:t>
            </a:r>
          </a:p>
          <a:p>
            <a:pPr eaLnBrk="1" hangingPunct="1">
              <a:spcAft>
                <a:spcPct val="30000"/>
              </a:spcAft>
              <a:buFontTx/>
              <a:buNone/>
            </a:pPr>
            <a:r>
              <a:rPr lang="zh-CN" altLang="en-US" sz="2400" b="1" dirty="0"/>
              <a:t>            一个类通过使用</a:t>
            </a:r>
            <a:r>
              <a:rPr lang="zh-CN" altLang="en-US" sz="2400" b="1" dirty="0">
                <a:solidFill>
                  <a:srgbClr val="CC00CC"/>
                </a:solidFill>
              </a:rPr>
              <a:t>关键字</a:t>
            </a:r>
            <a:r>
              <a:rPr lang="en-US" altLang="zh-CN" sz="2400" b="1" dirty="0">
                <a:solidFill>
                  <a:srgbClr val="CC00CC"/>
                </a:solidFill>
              </a:rPr>
              <a:t>implements</a:t>
            </a:r>
            <a:r>
              <a:rPr lang="zh-CN" altLang="en-US" sz="2400" b="1" dirty="0"/>
              <a:t>声明自己实现一个或多个接口。如果实现多个接口，用逗号隔开接口名，如：</a:t>
            </a:r>
          </a:p>
          <a:p>
            <a:pPr eaLnBrk="1" hangingPunct="1">
              <a:spcBef>
                <a:spcPct val="0"/>
              </a:spcBef>
              <a:spcAft>
                <a:spcPct val="20000"/>
              </a:spcAft>
              <a:buFontTx/>
              <a:buNone/>
            </a:pPr>
            <a:r>
              <a:rPr lang="zh-CN" altLang="en-US" sz="2400" b="1" dirty="0"/>
              <a:t>     </a:t>
            </a:r>
            <a:r>
              <a:rPr lang="en-US" altLang="zh-CN" sz="2400" b="1" dirty="0"/>
              <a:t>public class A </a:t>
            </a:r>
            <a:r>
              <a:rPr lang="en-US" altLang="zh-CN" sz="2400" b="1" dirty="0">
                <a:solidFill>
                  <a:srgbClr val="0000FF"/>
                </a:solidFill>
              </a:rPr>
              <a:t>implements</a:t>
            </a:r>
            <a:r>
              <a:rPr lang="en-US" altLang="zh-CN" sz="2400" b="1" dirty="0"/>
              <a:t> Printable, Addable</a:t>
            </a:r>
          </a:p>
          <a:p>
            <a:pPr eaLnBrk="1" hangingPunct="1">
              <a:spcBef>
                <a:spcPct val="0"/>
              </a:spcBef>
              <a:spcAft>
                <a:spcPct val="20000"/>
              </a:spcAft>
              <a:buFontTx/>
              <a:buNone/>
            </a:pPr>
            <a:r>
              <a:rPr lang="en-US" altLang="zh-CN" sz="2400" b="1" dirty="0"/>
              <a:t>     {           </a:t>
            </a:r>
            <a:r>
              <a:rPr lang="en-US" altLang="zh-CN" sz="2400" b="1" dirty="0">
                <a:latin typeface="Tahoma" panose="020B0604030504040204" pitchFamily="34" charset="0"/>
              </a:rPr>
              <a:t>……</a:t>
            </a:r>
            <a:r>
              <a:rPr lang="en-US" altLang="zh-CN" sz="2400" b="1" dirty="0"/>
              <a:t>           }</a:t>
            </a:r>
          </a:p>
          <a:p>
            <a:pPr eaLnBrk="1" hangingPunct="1">
              <a:spcAft>
                <a:spcPct val="20000"/>
              </a:spcAft>
              <a:buFontTx/>
              <a:buNone/>
            </a:pPr>
            <a:r>
              <a:rPr lang="en-US" altLang="zh-CN" sz="2400" b="1" dirty="0"/>
              <a:t>     public class Dog </a:t>
            </a:r>
            <a:r>
              <a:rPr lang="en-US" altLang="zh-CN" sz="2400" b="1" dirty="0">
                <a:solidFill>
                  <a:srgbClr val="0000FF"/>
                </a:solidFill>
              </a:rPr>
              <a:t>extends</a:t>
            </a:r>
            <a:r>
              <a:rPr lang="en-US" altLang="zh-CN" sz="2400" b="1" dirty="0"/>
              <a:t> Animal </a:t>
            </a:r>
            <a:r>
              <a:rPr lang="en-US" altLang="zh-CN" sz="2400" b="1" dirty="0">
                <a:solidFill>
                  <a:srgbClr val="0000FF"/>
                </a:solidFill>
              </a:rPr>
              <a:t>implements</a:t>
            </a:r>
            <a:r>
              <a:rPr lang="en-US" altLang="zh-CN" sz="2400" b="1" dirty="0"/>
              <a:t> Eatable, </a:t>
            </a:r>
            <a:r>
              <a:rPr lang="en-US" altLang="zh-CN" sz="2400" b="1" dirty="0" err="1"/>
              <a:t>Sleepable</a:t>
            </a:r>
            <a:r>
              <a:rPr lang="en-US" altLang="zh-CN" sz="2400" b="1" dirty="0"/>
              <a:t> </a:t>
            </a:r>
          </a:p>
          <a:p>
            <a:pPr eaLnBrk="1" hangingPunct="1">
              <a:spcAft>
                <a:spcPct val="20000"/>
              </a:spcAft>
              <a:buFontTx/>
              <a:buNone/>
            </a:pPr>
            <a:r>
              <a:rPr lang="en-US" altLang="zh-CN" sz="2400" b="1" dirty="0"/>
              <a:t>     {           </a:t>
            </a:r>
            <a:r>
              <a:rPr lang="en-US" altLang="zh-CN" sz="2400" b="1" dirty="0">
                <a:latin typeface="Tahoma" panose="020B0604030504040204" pitchFamily="34" charset="0"/>
              </a:rPr>
              <a:t>……</a:t>
            </a:r>
            <a:r>
              <a:rPr lang="en-US" altLang="zh-CN" sz="2400" b="1" dirty="0"/>
              <a:t>           }</a:t>
            </a:r>
            <a:endParaRPr lang="en-US" altLang="zh-CN" sz="1600" b="1" dirty="0"/>
          </a:p>
        </p:txBody>
      </p:sp>
      <p:sp>
        <p:nvSpPr>
          <p:cNvPr id="162819" name="Text Box 3">
            <a:extLst>
              <a:ext uri="{FF2B5EF4-FFF2-40B4-BE49-F238E27FC236}">
                <a16:creationId xmlns:a16="http://schemas.microsoft.com/office/drawing/2014/main" id="{6120F884-3AC6-4D57-8F23-F965F5EED8D8}"/>
              </a:ext>
            </a:extLst>
          </p:cNvPr>
          <p:cNvSpPr txBox="1">
            <a:spLocks noChangeArrowheads="1"/>
          </p:cNvSpPr>
          <p:nvPr/>
        </p:nvSpPr>
        <p:spPr bwMode="auto">
          <a:xfrm>
            <a:off x="35496" y="404813"/>
            <a:ext cx="90360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latin typeface="Tahoma" panose="020B0604030504040204" pitchFamily="34" charset="0"/>
              </a:rPr>
              <a:t>例如</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public interface Printable  //</a:t>
            </a:r>
            <a:r>
              <a:rPr lang="zh-CN" altLang="en-US" sz="1800" dirty="0"/>
              <a:t>默认是、也只能是</a:t>
            </a:r>
            <a:r>
              <a:rPr lang="en-US" altLang="zh-CN" sz="2400" dirty="0">
                <a:solidFill>
                  <a:srgbClr val="CC00CC"/>
                </a:solidFill>
                <a:latin typeface="Tahoma" panose="020B0604030504040204" pitchFamily="34" charset="0"/>
              </a:rPr>
              <a:t>public abstract</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final </a:t>
            </a:r>
            <a:r>
              <a:rPr lang="en-US" altLang="zh-CN" sz="2400" dirty="0" err="1">
                <a:latin typeface="Tahoma" panose="020B0604030504040204" pitchFamily="34" charset="0"/>
              </a:rPr>
              <a:t>int</a:t>
            </a:r>
            <a:r>
              <a:rPr lang="en-US" altLang="zh-CN" sz="2400" dirty="0">
                <a:latin typeface="Tahoma" panose="020B0604030504040204" pitchFamily="34" charset="0"/>
              </a:rPr>
              <a:t> MAX=100; </a:t>
            </a:r>
            <a:r>
              <a:rPr lang="en-US" altLang="zh-CN" sz="2200" dirty="0"/>
              <a:t>//</a:t>
            </a:r>
            <a:r>
              <a:rPr lang="zh-CN" altLang="en-US" sz="2200" dirty="0"/>
              <a:t>默认是、也只能是</a:t>
            </a:r>
            <a:r>
              <a:rPr lang="en-US" altLang="zh-CN" sz="2200" dirty="0"/>
              <a:t>public static final</a:t>
            </a:r>
            <a:endParaRPr lang="en-US" altLang="zh-CN" sz="2200" dirty="0">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void add(); </a:t>
            </a:r>
            <a:r>
              <a:rPr lang="en-US" altLang="zh-CN" sz="2200" dirty="0"/>
              <a:t>//</a:t>
            </a:r>
            <a:r>
              <a:rPr lang="zh-CN" altLang="en-US" sz="2200" dirty="0"/>
              <a:t>默认是、也只能是</a:t>
            </a:r>
            <a:r>
              <a:rPr lang="en-US" altLang="zh-CN" sz="2200" dirty="0"/>
              <a:t>public abstract</a:t>
            </a:r>
            <a:endParaRPr lang="en-US" altLang="zh-CN" sz="2200" dirty="0">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float sum(float </a:t>
            </a:r>
            <a:r>
              <a:rPr lang="en-US" altLang="zh-CN" sz="2400" dirty="0" err="1">
                <a:latin typeface="Tahoma" panose="020B0604030504040204" pitchFamily="34" charset="0"/>
              </a:rPr>
              <a:t>x,float</a:t>
            </a:r>
            <a:r>
              <a:rPr lang="en-US" altLang="zh-CN" sz="2400" dirty="0">
                <a:latin typeface="Tahoma" panose="020B0604030504040204" pitchFamily="34" charset="0"/>
              </a:rPr>
              <a:t> y); </a:t>
            </a:r>
            <a:r>
              <a:rPr lang="en-US" altLang="zh-CN" sz="2000" dirty="0"/>
              <a:t>//</a:t>
            </a:r>
            <a:r>
              <a:rPr lang="zh-CN" altLang="en-US" sz="2000" dirty="0"/>
              <a:t>默认是也只能是</a:t>
            </a:r>
            <a:r>
              <a:rPr lang="en-US" altLang="zh-CN" sz="2000" dirty="0"/>
              <a:t>public abstract</a:t>
            </a:r>
            <a:endParaRPr lang="en-US" altLang="zh-CN" sz="2000" dirty="0">
              <a:latin typeface="Tahoma" panose="020B0604030504040204" pitchFamily="34" charset="0"/>
            </a:endParaRPr>
          </a:p>
          <a:p>
            <a:pPr eaLnBrk="1" hangingPunct="1">
              <a:spcBef>
                <a:spcPct val="0"/>
              </a:spcBef>
              <a:buFontTx/>
              <a:buNone/>
            </a:pPr>
            <a:r>
              <a:rPr lang="en-US" altLang="zh-CN" sz="2400" dirty="0">
                <a:latin typeface="Tahoma" panose="020B0604030504040204" pitchFamily="34" charset="0"/>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6AE0883-7CD5-4C1B-82D5-0B1846DD9842}"/>
              </a:ext>
            </a:extLst>
          </p:cNvPr>
          <p:cNvSpPr>
            <a:spLocks noGrp="1" noChangeArrowheads="1"/>
          </p:cNvSpPr>
          <p:nvPr>
            <p:ph type="body" idx="1"/>
          </p:nvPr>
        </p:nvSpPr>
        <p:spPr>
          <a:xfrm>
            <a:off x="504031" y="1052736"/>
            <a:ext cx="8135938" cy="4608512"/>
          </a:xfrm>
        </p:spPr>
        <p:txBody>
          <a:bodyPr/>
          <a:lstStyle/>
          <a:p>
            <a:pPr eaLnBrk="1" hangingPunct="1">
              <a:lnSpc>
                <a:spcPct val="80000"/>
              </a:lnSpc>
              <a:spcAft>
                <a:spcPct val="20000"/>
              </a:spcAft>
              <a:buFontTx/>
              <a:buNone/>
            </a:pPr>
            <a:r>
              <a:rPr lang="en-US" altLang="zh-CN" sz="2800" b="1" dirty="0">
                <a:solidFill>
                  <a:srgbClr val="FF0066"/>
                </a:solidFill>
              </a:rPr>
              <a:t>★</a:t>
            </a:r>
            <a:r>
              <a:rPr lang="zh-CN" altLang="en-US" sz="2800" b="1" dirty="0">
                <a:solidFill>
                  <a:srgbClr val="FF0066"/>
                </a:solidFill>
              </a:rPr>
              <a:t>接口说明：</a:t>
            </a:r>
          </a:p>
          <a:p>
            <a:pPr eaLnBrk="1" hangingPunct="1">
              <a:lnSpc>
                <a:spcPct val="80000"/>
              </a:lnSpc>
              <a:buFontTx/>
              <a:buNone/>
            </a:pPr>
            <a:r>
              <a:rPr lang="zh-CN" altLang="en-US" sz="2400" b="1" dirty="0"/>
              <a:t>⑴ 如果一个类实现某个接口，那么这个类必须实现该接口的所有方法，即为这些方法提供方法体；</a:t>
            </a:r>
          </a:p>
          <a:p>
            <a:pPr eaLnBrk="1" hangingPunct="1">
              <a:lnSpc>
                <a:spcPct val="80000"/>
              </a:lnSpc>
              <a:buFontTx/>
              <a:buNone/>
            </a:pPr>
            <a:r>
              <a:rPr lang="zh-CN" altLang="en-US" sz="2400" b="1" dirty="0"/>
              <a:t>⑵ 接口中的方法被默认是</a:t>
            </a:r>
            <a:r>
              <a:rPr lang="en-US" altLang="zh-CN" sz="2400" b="1" dirty="0"/>
              <a:t>public</a:t>
            </a:r>
            <a:r>
              <a:rPr lang="zh-CN" altLang="en-US" sz="2400" b="1" dirty="0"/>
              <a:t>和</a:t>
            </a:r>
            <a:r>
              <a:rPr lang="en-US" altLang="zh-CN" sz="2400" b="1" dirty="0"/>
              <a:t>abstract</a:t>
            </a:r>
            <a:r>
              <a:rPr lang="zh-CN" altLang="en-US" sz="2400" b="1" dirty="0"/>
              <a:t>的，因此这些修饰符可以部分或全部省略，但是，</a:t>
            </a:r>
            <a:r>
              <a:rPr lang="zh-CN" altLang="en-US" sz="2400" b="1" dirty="0">
                <a:solidFill>
                  <a:srgbClr val="0000FF"/>
                </a:solidFill>
              </a:rPr>
              <a:t>类在实现接口方法时，一定要用</a:t>
            </a:r>
            <a:r>
              <a:rPr lang="en-US" altLang="zh-CN" sz="2400" b="1" dirty="0">
                <a:solidFill>
                  <a:srgbClr val="0000FF"/>
                </a:solidFill>
              </a:rPr>
              <a:t>public</a:t>
            </a:r>
            <a:r>
              <a:rPr lang="zh-CN" altLang="en-US" sz="2400" b="1" dirty="0">
                <a:solidFill>
                  <a:srgbClr val="0000FF"/>
                </a:solidFill>
              </a:rPr>
              <a:t>来修饰</a:t>
            </a:r>
            <a:r>
              <a:rPr lang="zh-CN" altLang="en-US" sz="2400" b="1" dirty="0"/>
              <a:t>；</a:t>
            </a:r>
          </a:p>
          <a:p>
            <a:pPr eaLnBrk="1" hangingPunct="1">
              <a:lnSpc>
                <a:spcPct val="80000"/>
              </a:lnSpc>
              <a:buFontTx/>
              <a:buNone/>
            </a:pPr>
            <a:r>
              <a:rPr lang="zh-CN" altLang="en-US" sz="2400" b="1" dirty="0"/>
              <a:t>⑶ 类实现的接口方法以及接口中的常量可以被类的对象调用，默认是</a:t>
            </a:r>
            <a:r>
              <a:rPr lang="en-US" altLang="zh-CN" sz="2400" b="1" dirty="0">
                <a:solidFill>
                  <a:srgbClr val="FF0000"/>
                </a:solidFill>
              </a:rPr>
              <a:t>public</a:t>
            </a:r>
            <a:r>
              <a:rPr lang="zh-CN" altLang="en-US" sz="2400" b="1" dirty="0">
                <a:solidFill>
                  <a:srgbClr val="FF0000"/>
                </a:solidFill>
              </a:rPr>
              <a:t>，</a:t>
            </a:r>
            <a:r>
              <a:rPr lang="en-US" altLang="zh-CN" sz="2400" b="1" dirty="0">
                <a:solidFill>
                  <a:srgbClr val="FF0000"/>
                </a:solidFill>
              </a:rPr>
              <a:t>static</a:t>
            </a:r>
            <a:r>
              <a:rPr lang="zh-CN" altLang="en-US" sz="2400" b="1" dirty="0">
                <a:solidFill>
                  <a:srgbClr val="FF0000"/>
                </a:solidFill>
              </a:rPr>
              <a:t>，</a:t>
            </a:r>
            <a:r>
              <a:rPr lang="en-US" altLang="zh-CN" sz="2400" b="1" dirty="0">
                <a:solidFill>
                  <a:srgbClr val="FF0000"/>
                </a:solidFill>
              </a:rPr>
              <a:t>final</a:t>
            </a:r>
            <a:r>
              <a:rPr lang="zh-CN" altLang="en-US" sz="2400" b="1" dirty="0"/>
              <a:t>。</a:t>
            </a:r>
          </a:p>
          <a:p>
            <a:pPr eaLnBrk="1" hangingPunct="1">
              <a:lnSpc>
                <a:spcPct val="80000"/>
              </a:lnSpc>
              <a:buFontTx/>
              <a:buNone/>
            </a:pPr>
            <a:r>
              <a:rPr lang="zh-CN" altLang="en-US" sz="2400" b="1" dirty="0"/>
              <a:t>⑷ </a:t>
            </a:r>
            <a:r>
              <a:rPr lang="zh-CN" altLang="en-US" sz="2400" b="1" dirty="0">
                <a:solidFill>
                  <a:srgbClr val="0000FF"/>
                </a:solidFill>
              </a:rPr>
              <a:t>如果父类实现了某个接口</a:t>
            </a:r>
            <a:r>
              <a:rPr lang="zh-CN" altLang="en-US" sz="2400" b="1" dirty="0"/>
              <a:t>，则其子类也就自然实现这个接口，子类不必再显式使用</a:t>
            </a:r>
            <a:r>
              <a:rPr lang="en-US" altLang="zh-CN" sz="2400" b="1" dirty="0"/>
              <a:t>implements</a:t>
            </a:r>
            <a:r>
              <a:rPr lang="zh-CN" altLang="en-US" sz="2400" b="1" dirty="0"/>
              <a:t>声明；</a:t>
            </a:r>
          </a:p>
          <a:p>
            <a:pPr eaLnBrk="1" hangingPunct="1">
              <a:lnSpc>
                <a:spcPct val="80000"/>
              </a:lnSpc>
              <a:buFontTx/>
              <a:buNone/>
            </a:pPr>
            <a:r>
              <a:rPr lang="zh-CN" altLang="en-US" sz="2400" b="1" dirty="0"/>
              <a:t>⑸ </a:t>
            </a:r>
            <a:r>
              <a:rPr lang="zh-CN" altLang="en-US" sz="2400" b="1" dirty="0">
                <a:solidFill>
                  <a:srgbClr val="0000FF"/>
                </a:solidFill>
              </a:rPr>
              <a:t>接口也可以被继承</a:t>
            </a:r>
            <a:r>
              <a:rPr lang="zh-CN" altLang="en-US" sz="2400" b="1" dirty="0"/>
              <a:t>，即可以通过关键字</a:t>
            </a:r>
            <a:r>
              <a:rPr lang="en-US" altLang="zh-CN" sz="2400" b="1" dirty="0"/>
              <a:t>extends</a:t>
            </a:r>
            <a:r>
              <a:rPr lang="zh-CN" altLang="en-US" sz="2400" b="1" dirty="0"/>
              <a:t>声明一个接口是另一个接口的子接口；子接口继承父接口中的全部方法和常量；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a:extLst>
              <a:ext uri="{FF2B5EF4-FFF2-40B4-BE49-F238E27FC236}">
                <a16:creationId xmlns:a16="http://schemas.microsoft.com/office/drawing/2014/main" id="{72B249DC-86DC-4DBE-B3B9-1DED17CF0CC4}"/>
              </a:ext>
            </a:extLst>
          </p:cNvPr>
          <p:cNvSpPr txBox="1">
            <a:spLocks noChangeArrowheads="1"/>
          </p:cNvSpPr>
          <p:nvPr/>
        </p:nvSpPr>
        <p:spPr bwMode="auto">
          <a:xfrm>
            <a:off x="250825" y="981075"/>
            <a:ext cx="8713788" cy="19462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rgbClr val="FF0066"/>
                </a:solidFill>
                <a:latin typeface="Tahoma" panose="020B0604030504040204" pitchFamily="34" charset="0"/>
              </a:rPr>
              <a:t>public interface</a:t>
            </a:r>
            <a:r>
              <a:rPr lang="en-US" altLang="zh-CN" sz="2400" dirty="0">
                <a:latin typeface="Tahoma" panose="020B0604030504040204" pitchFamily="34" charset="0"/>
              </a:rPr>
              <a:t> Computable </a:t>
            </a:r>
          </a:p>
          <a:p>
            <a:pPr eaLnBrk="1" hangingPunct="1">
              <a:spcBef>
                <a:spcPct val="0"/>
              </a:spcBef>
              <a:buFontTx/>
              <a:buNone/>
            </a:pPr>
            <a:r>
              <a:rPr lang="en-US" altLang="zh-CN" sz="2400" dirty="0">
                <a:latin typeface="Tahoma" panose="020B0604030504040204" pitchFamily="34" charset="0"/>
              </a:rPr>
              <a:t>{  final </a:t>
            </a:r>
            <a:r>
              <a:rPr lang="en-US" altLang="zh-CN" sz="2400" dirty="0" err="1">
                <a:latin typeface="Tahoma" panose="020B0604030504040204" pitchFamily="34" charset="0"/>
              </a:rPr>
              <a:t>int</a:t>
            </a:r>
            <a:r>
              <a:rPr lang="en-US" altLang="zh-CN" sz="2400" dirty="0">
                <a:latin typeface="Tahoma" panose="020B0604030504040204" pitchFamily="34" charset="0"/>
              </a:rPr>
              <a:t> MAX=100;</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f(</a:t>
            </a:r>
            <a:r>
              <a:rPr lang="en-US" altLang="zh-CN" sz="2400" dirty="0" err="1">
                <a:latin typeface="Tahoma" panose="020B0604030504040204" pitchFamily="34" charset="0"/>
              </a:rPr>
              <a:t>int</a:t>
            </a:r>
            <a:r>
              <a:rPr lang="en-US" altLang="zh-CN" sz="2400" dirty="0">
                <a:latin typeface="Tahoma" panose="020B0604030504040204" pitchFamily="34" charset="0"/>
              </a:rPr>
              <a:t> x);</a:t>
            </a:r>
          </a:p>
          <a:p>
            <a:pPr eaLnBrk="1" hangingPunct="1">
              <a:spcBef>
                <a:spcPct val="0"/>
              </a:spcBef>
              <a:buFontTx/>
              <a:buNone/>
            </a:pP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public abstract</a:t>
            </a: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g(</a:t>
            </a:r>
            <a:r>
              <a:rPr lang="en-US" altLang="zh-CN" sz="2400" dirty="0" err="1">
                <a:latin typeface="Tahoma" panose="020B0604030504040204" pitchFamily="34" charset="0"/>
              </a:rPr>
              <a:t>int</a:t>
            </a:r>
            <a:r>
              <a:rPr lang="en-US" altLang="zh-CN" sz="2400" dirty="0">
                <a:latin typeface="Tahoma" panose="020B0604030504040204" pitchFamily="34" charset="0"/>
              </a:rPr>
              <a:t> </a:t>
            </a:r>
            <a:r>
              <a:rPr lang="en-US" altLang="zh-CN" sz="2400" dirty="0" err="1">
                <a:latin typeface="Tahoma" panose="020B0604030504040204" pitchFamily="34" charset="0"/>
              </a:rPr>
              <a:t>x,int</a:t>
            </a:r>
            <a:r>
              <a:rPr lang="en-US" altLang="zh-CN" sz="2400" dirty="0">
                <a:latin typeface="Tahoma" panose="020B0604030504040204" pitchFamily="34" charset="0"/>
              </a:rPr>
              <a:t> y</a:t>
            </a:r>
            <a:r>
              <a:rPr lang="en-US" altLang="zh-CN" sz="2200" dirty="0">
                <a:latin typeface="Tahoma" panose="020B0604030504040204" pitchFamily="34" charset="0"/>
              </a:rPr>
              <a:t>);//</a:t>
            </a:r>
            <a:r>
              <a:rPr lang="zh-CN" altLang="en-US" sz="2200" dirty="0">
                <a:latin typeface="Tahoma" panose="020B0604030504040204" pitchFamily="34" charset="0"/>
              </a:rPr>
              <a:t>可以省</a:t>
            </a:r>
            <a:r>
              <a:rPr lang="en-US" altLang="zh-CN" sz="2200" dirty="0">
                <a:latin typeface="Tahoma" panose="020B0604030504040204" pitchFamily="34" charset="0"/>
              </a:rPr>
              <a:t>public abstract</a:t>
            </a:r>
          </a:p>
          <a:p>
            <a:pPr eaLnBrk="1" hangingPunct="1">
              <a:spcBef>
                <a:spcPct val="0"/>
              </a:spcBef>
              <a:buFontTx/>
              <a:buNone/>
            </a:pPr>
            <a:r>
              <a:rPr lang="en-US" altLang="zh-CN" sz="2400" dirty="0">
                <a:latin typeface="Tahoma" panose="020B0604030504040204" pitchFamily="34" charset="0"/>
              </a:rPr>
              <a:t>}</a:t>
            </a:r>
          </a:p>
        </p:txBody>
      </p:sp>
      <p:sp>
        <p:nvSpPr>
          <p:cNvPr id="166915" name="Text Box 4">
            <a:extLst>
              <a:ext uri="{FF2B5EF4-FFF2-40B4-BE49-F238E27FC236}">
                <a16:creationId xmlns:a16="http://schemas.microsoft.com/office/drawing/2014/main" id="{E8A3D884-A05D-4695-8204-2EDE042DB728}"/>
              </a:ext>
            </a:extLst>
          </p:cNvPr>
          <p:cNvSpPr txBox="1">
            <a:spLocks noChangeArrowheads="1"/>
          </p:cNvSpPr>
          <p:nvPr/>
        </p:nvSpPr>
        <p:spPr bwMode="auto">
          <a:xfrm>
            <a:off x="250825" y="2603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ahoma" panose="020B0604030504040204" pitchFamily="34" charset="0"/>
            </a:endParaRPr>
          </a:p>
        </p:txBody>
      </p:sp>
      <p:sp>
        <p:nvSpPr>
          <p:cNvPr id="309253" name="Text Box 5">
            <a:extLst>
              <a:ext uri="{FF2B5EF4-FFF2-40B4-BE49-F238E27FC236}">
                <a16:creationId xmlns:a16="http://schemas.microsoft.com/office/drawing/2014/main" id="{071A1F63-8834-416A-9AEC-77501B315C61}"/>
              </a:ext>
            </a:extLst>
          </p:cNvPr>
          <p:cNvSpPr txBox="1">
            <a:spLocks noChangeArrowheads="1"/>
          </p:cNvSpPr>
          <p:nvPr/>
        </p:nvSpPr>
        <p:spPr bwMode="auto">
          <a:xfrm>
            <a:off x="107504" y="333375"/>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在类中如何实现接口</a:t>
            </a:r>
          </a:p>
        </p:txBody>
      </p:sp>
      <p:sp>
        <p:nvSpPr>
          <p:cNvPr id="166917" name="Text Box 8">
            <a:extLst>
              <a:ext uri="{FF2B5EF4-FFF2-40B4-BE49-F238E27FC236}">
                <a16:creationId xmlns:a16="http://schemas.microsoft.com/office/drawing/2014/main" id="{03394EDF-9C38-41B2-B605-F54410C41D4C}"/>
              </a:ext>
            </a:extLst>
          </p:cNvPr>
          <p:cNvSpPr txBox="1">
            <a:spLocks noChangeArrowheads="1"/>
          </p:cNvSpPr>
          <p:nvPr/>
        </p:nvSpPr>
        <p:spPr bwMode="auto">
          <a:xfrm>
            <a:off x="250825" y="3284538"/>
            <a:ext cx="8642350" cy="34067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dirty="0">
                <a:latin typeface="Tahoma" panose="020B0604030504040204" pitchFamily="34" charset="0"/>
              </a:rPr>
              <a:t>public class A </a:t>
            </a:r>
            <a:r>
              <a:rPr lang="en-US" altLang="zh-CN" sz="2400" dirty="0">
                <a:solidFill>
                  <a:srgbClr val="FF0066"/>
                </a:solidFill>
                <a:latin typeface="Tahoma" panose="020B0604030504040204" pitchFamily="34" charset="0"/>
              </a:rPr>
              <a:t>implements</a:t>
            </a:r>
            <a:r>
              <a:rPr lang="en-US" altLang="zh-CN" sz="2400" dirty="0">
                <a:latin typeface="Tahoma" panose="020B0604030504040204" pitchFamily="34" charset="0"/>
              </a:rPr>
              <a:t> Computable </a:t>
            </a:r>
          </a:p>
          <a:p>
            <a:pPr eaLnBrk="1" hangingPunct="1">
              <a:lnSpc>
                <a:spcPct val="90000"/>
              </a:lnSpc>
              <a:spcBef>
                <a:spcPct val="0"/>
              </a:spcBef>
              <a:buFontTx/>
              <a:buNone/>
            </a:pP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public</a:t>
            </a: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f(</a:t>
            </a:r>
            <a:r>
              <a:rPr lang="en-US" altLang="zh-CN" sz="2400" dirty="0" err="1">
                <a:latin typeface="Tahoma" panose="020B0604030504040204" pitchFamily="34" charset="0"/>
              </a:rPr>
              <a:t>int</a:t>
            </a:r>
            <a:r>
              <a:rPr lang="en-US" altLang="zh-CN" sz="2400" dirty="0">
                <a:latin typeface="Tahoma" panose="020B0604030504040204" pitchFamily="34" charset="0"/>
              </a:rPr>
              <a:t> x)  // </a:t>
            </a:r>
            <a:r>
              <a:rPr lang="zh-CN" altLang="en-US" sz="2400" dirty="0">
                <a:latin typeface="Tahoma" panose="020B0604030504040204" pitchFamily="34" charset="0"/>
              </a:rPr>
              <a:t>必须有</a:t>
            </a:r>
            <a:r>
              <a:rPr lang="en-US" altLang="zh-CN" sz="2400" dirty="0">
                <a:latin typeface="Tahoma" panose="020B0604030504040204" pitchFamily="34" charset="0"/>
              </a:rPr>
              <a:t>public </a:t>
            </a:r>
            <a:r>
              <a:rPr lang="zh-CN" altLang="en-US" sz="2400" dirty="0">
                <a:latin typeface="Tahoma" panose="020B0604030504040204" pitchFamily="34" charset="0"/>
              </a:rPr>
              <a:t>关键字</a:t>
            </a:r>
          </a:p>
          <a:p>
            <a:pPr eaLnBrk="1" hangingPunct="1">
              <a:lnSpc>
                <a:spcPct val="90000"/>
              </a:lnSpc>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return x*x;</a:t>
            </a:r>
          </a:p>
          <a:p>
            <a:pPr eaLnBrk="1" hangingPunct="1">
              <a:lnSpc>
                <a:spcPct val="90000"/>
              </a:lnSpc>
              <a:spcBef>
                <a:spcPct val="0"/>
              </a:spcBef>
              <a:buFontTx/>
              <a:buNone/>
            </a:pPr>
            <a:r>
              <a:rPr lang="en-US" altLang="zh-CN" sz="2400" dirty="0">
                <a:latin typeface="Tahoma" panose="020B0604030504040204" pitchFamily="34" charset="0"/>
              </a:rPr>
              <a:t>    } </a:t>
            </a:r>
          </a:p>
          <a:p>
            <a:pPr eaLnBrk="1" hangingPunct="1">
              <a:lnSpc>
                <a:spcPct val="90000"/>
              </a:lnSpc>
              <a:spcBef>
                <a:spcPct val="0"/>
              </a:spcBef>
              <a:buFontTx/>
              <a:buNone/>
            </a:pPr>
            <a:r>
              <a:rPr lang="en-US" altLang="zh-CN" sz="2400" dirty="0">
                <a:solidFill>
                  <a:srgbClr val="FF0066"/>
                </a:solidFill>
                <a:latin typeface="Tahoma" panose="020B0604030504040204" pitchFamily="34" charset="0"/>
              </a:rPr>
              <a:t>    </a:t>
            </a:r>
            <a:r>
              <a:rPr lang="en-US" altLang="zh-CN" sz="2400" dirty="0">
                <a:solidFill>
                  <a:srgbClr val="0000FF"/>
                </a:solidFill>
                <a:latin typeface="Tahoma" panose="020B0604030504040204" pitchFamily="34" charset="0"/>
              </a:rPr>
              <a:t>public</a:t>
            </a: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g(</a:t>
            </a:r>
            <a:r>
              <a:rPr lang="en-US" altLang="zh-CN" sz="2400" dirty="0" err="1">
                <a:latin typeface="Tahoma" panose="020B0604030504040204" pitchFamily="34" charset="0"/>
              </a:rPr>
              <a:t>int</a:t>
            </a:r>
            <a:r>
              <a:rPr lang="en-US" altLang="zh-CN" sz="2400" dirty="0">
                <a:latin typeface="Tahoma" panose="020B0604030504040204" pitchFamily="34" charset="0"/>
              </a:rPr>
              <a:t> x, </a:t>
            </a:r>
            <a:r>
              <a:rPr lang="en-US" altLang="zh-CN" sz="2400" dirty="0" err="1">
                <a:latin typeface="Tahoma" panose="020B0604030504040204" pitchFamily="34" charset="0"/>
              </a:rPr>
              <a:t>int</a:t>
            </a:r>
            <a:r>
              <a:rPr lang="en-US" altLang="zh-CN" sz="2400" dirty="0">
                <a:latin typeface="Tahoma" panose="020B0604030504040204" pitchFamily="34" charset="0"/>
              </a:rPr>
              <a:t> y)  // </a:t>
            </a:r>
            <a:r>
              <a:rPr lang="zh-CN" altLang="en-US" sz="2400" dirty="0">
                <a:latin typeface="Tahoma" panose="020B0604030504040204" pitchFamily="34" charset="0"/>
              </a:rPr>
              <a:t>必须有</a:t>
            </a:r>
            <a:r>
              <a:rPr lang="en-US" altLang="zh-CN" sz="2400" dirty="0">
                <a:latin typeface="Tahoma" panose="020B0604030504040204" pitchFamily="34" charset="0"/>
              </a:rPr>
              <a:t>public </a:t>
            </a:r>
            <a:r>
              <a:rPr lang="zh-CN" altLang="en-US" sz="2400" dirty="0">
                <a:latin typeface="Tahoma" panose="020B0604030504040204" pitchFamily="34" charset="0"/>
              </a:rPr>
              <a:t>关键字</a:t>
            </a:r>
          </a:p>
          <a:p>
            <a:pPr eaLnBrk="1" hangingPunct="1">
              <a:lnSpc>
                <a:spcPct val="90000"/>
              </a:lnSpc>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return </a:t>
            </a:r>
            <a:r>
              <a:rPr lang="en-US" altLang="zh-CN" sz="2400" dirty="0" err="1">
                <a:latin typeface="Tahoma" panose="020B0604030504040204" pitchFamily="34" charset="0"/>
              </a:rPr>
              <a:t>x+y</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3"/>
                                        </p:tgtEl>
                                        <p:attrNameLst>
                                          <p:attrName>style.visibility</p:attrName>
                                        </p:attrNameLst>
                                      </p:cBhvr>
                                      <p:to>
                                        <p:strVal val="visible"/>
                                      </p:to>
                                    </p:set>
                                    <p:anim calcmode="lin" valueType="num">
                                      <p:cBhvr additive="base">
                                        <p:cTn id="7" dur="500" fill="hold"/>
                                        <p:tgtEl>
                                          <p:spTgt spid="309253"/>
                                        </p:tgtEl>
                                        <p:attrNameLst>
                                          <p:attrName>ppt_x</p:attrName>
                                        </p:attrNameLst>
                                      </p:cBhvr>
                                      <p:tavLst>
                                        <p:tav tm="0">
                                          <p:val>
                                            <p:strVal val="#ppt_x"/>
                                          </p:val>
                                        </p:tav>
                                        <p:tav tm="100000">
                                          <p:val>
                                            <p:strVal val="#ppt_x"/>
                                          </p:val>
                                        </p:tav>
                                      </p:tavLst>
                                    </p:anim>
                                    <p:anim calcmode="lin" valueType="num">
                                      <p:cBhvr additive="base">
                                        <p:cTn id="8" dur="500" fill="hold"/>
                                        <p:tgtEl>
                                          <p:spTgt spid="3092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9250"/>
                                        </p:tgtEl>
                                        <p:attrNameLst>
                                          <p:attrName>style.visibility</p:attrName>
                                        </p:attrNameLst>
                                      </p:cBhvr>
                                      <p:to>
                                        <p:strVal val="visible"/>
                                      </p:to>
                                    </p:set>
                                    <p:animEffect transition="in" filter="blinds(horizontal)">
                                      <p:cBhvr>
                                        <p:cTn id="13" dur="500"/>
                                        <p:tgtEl>
                                          <p:spTgt spid="309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animBg="1"/>
      <p:bldP spid="30925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D5BB3873-32B1-4614-9426-D08471F0BB8B}"/>
              </a:ext>
            </a:extLst>
          </p:cNvPr>
          <p:cNvSpPr>
            <a:spLocks noGrp="1" noChangeArrowheads="1"/>
          </p:cNvSpPr>
          <p:nvPr>
            <p:ph type="body" idx="1"/>
          </p:nvPr>
        </p:nvSpPr>
        <p:spPr>
          <a:xfrm>
            <a:off x="250825" y="260350"/>
            <a:ext cx="8642350" cy="1368425"/>
          </a:xfrm>
        </p:spPr>
        <p:txBody>
          <a:bodyPr/>
          <a:lstStyle/>
          <a:p>
            <a:pPr eaLnBrk="1" hangingPunct="1">
              <a:buFontTx/>
              <a:buNone/>
            </a:pPr>
            <a:r>
              <a:rPr lang="en-US" altLang="zh-CN" sz="2400" b="1"/>
              <a:t>★ </a:t>
            </a:r>
            <a:r>
              <a:rPr lang="zh-CN" altLang="en-US" sz="2400" b="1">
                <a:solidFill>
                  <a:srgbClr val="FF0000"/>
                </a:solidFill>
                <a:effectLst>
                  <a:outerShdw blurRad="38100" dist="38100" dir="2700000" algn="tl">
                    <a:srgbClr val="000000">
                      <a:alpha val="43137"/>
                    </a:srgbClr>
                  </a:outerShdw>
                </a:effectLst>
                <a:latin typeface="宋体" panose="02010600030101010101" pitchFamily="2" charset="-122"/>
              </a:rPr>
              <a:t>接口的思想</a:t>
            </a:r>
            <a:r>
              <a:rPr lang="zh-CN" altLang="en-US" sz="2400" b="1">
                <a:latin typeface="宋体" panose="02010600030101010101" pitchFamily="2" charset="-122"/>
              </a:rPr>
              <a:t>在于它可以增加很多类都需要实现的功能，使用相同的接口类不一定有继承关系，就象各式各样的商品，它们可能隶属不同的公司，工商部门要求都必须具有显示商标的功能（实现同一接口），但商标的具体制作由各个公司自己去实现。 </a:t>
            </a:r>
          </a:p>
        </p:txBody>
      </p:sp>
      <p:sp>
        <p:nvSpPr>
          <p:cNvPr id="167939" name="Text Box 4">
            <a:extLst>
              <a:ext uri="{FF2B5EF4-FFF2-40B4-BE49-F238E27FC236}">
                <a16:creationId xmlns:a16="http://schemas.microsoft.com/office/drawing/2014/main" id="{D6FC20D4-95BE-4E86-B155-A1EA15FD424C}"/>
              </a:ext>
            </a:extLst>
          </p:cNvPr>
          <p:cNvSpPr txBox="1">
            <a:spLocks noChangeArrowheads="1"/>
          </p:cNvSpPr>
          <p:nvPr/>
        </p:nvSpPr>
        <p:spPr bwMode="auto">
          <a:xfrm>
            <a:off x="755501" y="2279922"/>
            <a:ext cx="5400675" cy="1216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interface Show</a:t>
            </a:r>
          </a:p>
          <a:p>
            <a:pPr eaLnBrk="1" hangingPunct="1">
              <a:spcBef>
                <a:spcPct val="0"/>
              </a:spcBef>
              <a:buFontTx/>
              <a:buNone/>
            </a:pPr>
            <a:r>
              <a:rPr lang="en-US" altLang="zh-CN" sz="2400" dirty="0">
                <a:latin typeface="Tahoma" panose="020B0604030504040204" pitchFamily="34" charset="0"/>
              </a:rPr>
              <a:t>{   void display( ); </a:t>
            </a:r>
          </a:p>
          <a:p>
            <a:pPr eaLnBrk="1" hangingPunct="1">
              <a:spcBef>
                <a:spcPct val="0"/>
              </a:spcBef>
              <a:buFontTx/>
              <a:buNone/>
            </a:pPr>
            <a:r>
              <a:rPr lang="en-US" altLang="zh-CN" sz="2400" dirty="0">
                <a:latin typeface="Tahoma" panose="020B0604030504040204" pitchFamily="34" charset="0"/>
              </a:rPr>
              <a:t>}</a:t>
            </a:r>
          </a:p>
        </p:txBody>
      </p:sp>
      <p:sp>
        <p:nvSpPr>
          <p:cNvPr id="167940" name="Text Box 5">
            <a:extLst>
              <a:ext uri="{FF2B5EF4-FFF2-40B4-BE49-F238E27FC236}">
                <a16:creationId xmlns:a16="http://schemas.microsoft.com/office/drawing/2014/main" id="{4F452796-E917-499A-9712-E00E2BAEEBDB}"/>
              </a:ext>
            </a:extLst>
          </p:cNvPr>
          <p:cNvSpPr txBox="1">
            <a:spLocks noChangeArrowheads="1"/>
          </p:cNvSpPr>
          <p:nvPr/>
        </p:nvSpPr>
        <p:spPr bwMode="auto">
          <a:xfrm>
            <a:off x="755501" y="5088210"/>
            <a:ext cx="5400675" cy="19389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a:t>
            </a:r>
            <a:r>
              <a:rPr lang="zh-CN" altLang="en-US" sz="2400" dirty="0">
                <a:latin typeface="Tahoma" panose="020B0604030504040204" pitchFamily="34" charset="0"/>
              </a:rPr>
              <a:t>电视机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Show</a:t>
            </a:r>
          </a:p>
          <a:p>
            <a:pPr eaLnBrk="1" hangingPunct="1">
              <a:spcBef>
                <a:spcPct val="0"/>
              </a:spcBef>
              <a:buFontTx/>
              <a:buNone/>
            </a:pPr>
            <a:r>
              <a:rPr lang="en-US" altLang="zh-CN" sz="2400" dirty="0">
                <a:latin typeface="Tahoma" panose="020B0604030504040204" pitchFamily="34" charset="0"/>
              </a:rPr>
              <a:t>{   public void display( )</a:t>
            </a:r>
          </a:p>
          <a:p>
            <a:pPr eaLnBrk="1" hangingPunct="1">
              <a:spcBef>
                <a:spcPct val="0"/>
              </a:spcBef>
              <a:buFontTx/>
              <a:buNone/>
            </a:pPr>
            <a:r>
              <a:rPr lang="en-US" altLang="zh-CN" sz="2400" dirty="0">
                <a:latin typeface="Tahoma" panose="020B0604030504040204" pitchFamily="34" charset="0"/>
              </a:rPr>
              <a:t>     {  </a:t>
            </a:r>
            <a:r>
              <a:rPr lang="zh-CN" altLang="en-US" sz="2400" dirty="0">
                <a:latin typeface="Tahoma" panose="020B0604030504040204" pitchFamily="34" charset="0"/>
              </a:rPr>
              <a:t>显示电视机商标  </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167941" name="Text Box 6">
            <a:extLst>
              <a:ext uri="{FF2B5EF4-FFF2-40B4-BE49-F238E27FC236}">
                <a16:creationId xmlns:a16="http://schemas.microsoft.com/office/drawing/2014/main" id="{60460CCF-7296-47F6-A696-02F7DAA75B2C}"/>
              </a:ext>
            </a:extLst>
          </p:cNvPr>
          <p:cNvSpPr txBox="1">
            <a:spLocks noChangeArrowheads="1"/>
          </p:cNvSpPr>
          <p:nvPr/>
        </p:nvSpPr>
        <p:spPr bwMode="auto">
          <a:xfrm>
            <a:off x="755501" y="3576910"/>
            <a:ext cx="5400675" cy="19389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a:t>
            </a:r>
            <a:r>
              <a:rPr lang="zh-CN" altLang="en-US" sz="2400" dirty="0">
                <a:latin typeface="Tahoma" panose="020B0604030504040204" pitchFamily="34" charset="0"/>
              </a:rPr>
              <a:t>电脑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Show</a:t>
            </a:r>
          </a:p>
          <a:p>
            <a:pPr eaLnBrk="1" hangingPunct="1">
              <a:spcBef>
                <a:spcPct val="0"/>
              </a:spcBef>
              <a:buFontTx/>
              <a:buNone/>
            </a:pPr>
            <a:r>
              <a:rPr lang="en-US" altLang="zh-CN" sz="2400" dirty="0">
                <a:latin typeface="Tahoma" panose="020B0604030504040204" pitchFamily="34" charset="0"/>
              </a:rPr>
              <a:t>{   public void display( )</a:t>
            </a:r>
          </a:p>
          <a:p>
            <a:pPr eaLnBrk="1" hangingPunct="1">
              <a:spcBef>
                <a:spcPct val="0"/>
              </a:spcBef>
              <a:buFontTx/>
              <a:buNone/>
            </a:pPr>
            <a:r>
              <a:rPr lang="en-US" altLang="zh-CN" sz="2400" dirty="0">
                <a:latin typeface="Tahoma" panose="020B0604030504040204" pitchFamily="34" charset="0"/>
              </a:rPr>
              <a:t>     {  </a:t>
            </a:r>
            <a:r>
              <a:rPr lang="zh-CN" altLang="en-US" sz="2400" dirty="0">
                <a:latin typeface="Tahoma" panose="020B0604030504040204" pitchFamily="34" charset="0"/>
              </a:rPr>
              <a:t>显示电脑商标  </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2" name="文本框 1">
            <a:extLst>
              <a:ext uri="{FF2B5EF4-FFF2-40B4-BE49-F238E27FC236}">
                <a16:creationId xmlns:a16="http://schemas.microsoft.com/office/drawing/2014/main" id="{D067D6A5-5765-FF4E-893F-24F49BA21D7B}"/>
              </a:ext>
            </a:extLst>
          </p:cNvPr>
          <p:cNvSpPr txBox="1"/>
          <p:nvPr/>
        </p:nvSpPr>
        <p:spPr>
          <a:xfrm>
            <a:off x="6300192" y="2708921"/>
            <a:ext cx="2736304" cy="769441"/>
          </a:xfrm>
          <a:prstGeom prst="rect">
            <a:avLst/>
          </a:prstGeom>
          <a:noFill/>
        </p:spPr>
        <p:txBody>
          <a:bodyPr wrap="square" rtlCol="0">
            <a:spAutoFit/>
          </a:bodyPr>
          <a:lstStyle/>
          <a:p>
            <a:r>
              <a:rPr kumimoji="1" lang="zh-CN" altLang="en-US" dirty="0">
                <a:solidFill>
                  <a:srgbClr val="FF0000"/>
                </a:solidFill>
              </a:rPr>
              <a:t>函数式接口</a:t>
            </a:r>
            <a:r>
              <a:rPr kumimoji="1" lang="zh-CN" altLang="en-US" dirty="0">
                <a:solidFill>
                  <a:schemeClr val="tx1"/>
                </a:solidFill>
              </a:rPr>
              <a:t>：只有一个抽象方法的接口</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A45231-6A3C-4140-B294-2F12B7EF0C6E}"/>
              </a:ext>
            </a:extLst>
          </p:cNvPr>
          <p:cNvPicPr>
            <a:picLocks noChangeAspect="1"/>
          </p:cNvPicPr>
          <p:nvPr/>
        </p:nvPicPr>
        <p:blipFill>
          <a:blip r:embed="rId2"/>
          <a:stretch>
            <a:fillRect/>
          </a:stretch>
        </p:blipFill>
        <p:spPr>
          <a:xfrm>
            <a:off x="899592" y="1052736"/>
            <a:ext cx="7464447" cy="5105400"/>
          </a:xfrm>
          <a:prstGeom prst="rect">
            <a:avLst/>
          </a:prstGeom>
        </p:spPr>
      </p:pic>
      <p:sp>
        <p:nvSpPr>
          <p:cNvPr id="5" name="文本框 4">
            <a:extLst>
              <a:ext uri="{FF2B5EF4-FFF2-40B4-BE49-F238E27FC236}">
                <a16:creationId xmlns:a16="http://schemas.microsoft.com/office/drawing/2014/main" id="{F6A2A41B-2C52-4641-8661-F14A245B90A7}"/>
              </a:ext>
            </a:extLst>
          </p:cNvPr>
          <p:cNvSpPr txBox="1"/>
          <p:nvPr/>
        </p:nvSpPr>
        <p:spPr>
          <a:xfrm>
            <a:off x="611560" y="260648"/>
            <a:ext cx="8422498" cy="430887"/>
          </a:xfrm>
          <a:prstGeom prst="rect">
            <a:avLst/>
          </a:prstGeom>
          <a:noFill/>
        </p:spPr>
        <p:txBody>
          <a:bodyPr wrap="none" rtlCol="0">
            <a:spAutoFit/>
          </a:bodyPr>
          <a:lstStyle/>
          <a:p>
            <a:r>
              <a:rPr kumimoji="1" lang="zh-CN" altLang="en-US" dirty="0">
                <a:solidFill>
                  <a:schemeClr val="tx1"/>
                </a:solidFill>
              </a:rPr>
              <a:t>从</a:t>
            </a:r>
            <a:r>
              <a:rPr kumimoji="1" lang="en-US" altLang="zh-CN" dirty="0">
                <a:solidFill>
                  <a:schemeClr val="tx1"/>
                </a:solidFill>
              </a:rPr>
              <a:t>JDK1.8</a:t>
            </a:r>
            <a:r>
              <a:rPr kumimoji="1" lang="zh-CN" altLang="en-US" dirty="0">
                <a:solidFill>
                  <a:schemeClr val="tx1"/>
                </a:solidFill>
              </a:rPr>
              <a:t>开始，接口中可用有方法体的</a:t>
            </a:r>
            <a:r>
              <a:rPr kumimoji="1" lang="en-US" altLang="zh-CN" dirty="0">
                <a:solidFill>
                  <a:schemeClr val="tx1"/>
                </a:solidFill>
              </a:rPr>
              <a:t>static</a:t>
            </a:r>
            <a:r>
              <a:rPr kumimoji="1" lang="zh-CN" altLang="en-US" dirty="0">
                <a:solidFill>
                  <a:schemeClr val="tx1"/>
                </a:solidFill>
              </a:rPr>
              <a:t>接口和</a:t>
            </a:r>
            <a:r>
              <a:rPr kumimoji="1" lang="en-US" altLang="zh-CN" dirty="0">
                <a:solidFill>
                  <a:schemeClr val="tx1"/>
                </a:solidFill>
              </a:rPr>
              <a:t>default</a:t>
            </a:r>
            <a:r>
              <a:rPr kumimoji="1" lang="zh-CN" altLang="en-US" dirty="0">
                <a:solidFill>
                  <a:schemeClr val="tx1"/>
                </a:solidFill>
              </a:rPr>
              <a:t>接口</a:t>
            </a:r>
          </a:p>
        </p:txBody>
      </p:sp>
    </p:spTree>
    <p:extLst>
      <p:ext uri="{BB962C8B-B14F-4D97-AF65-F5344CB8AC3E}">
        <p14:creationId xmlns:p14="http://schemas.microsoft.com/office/powerpoint/2010/main" val="23902929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AA6BF94-03C1-4CF9-B9EB-480A457D2389}"/>
              </a:ext>
            </a:extLst>
          </p:cNvPr>
          <p:cNvSpPr>
            <a:spLocks noGrp="1" noChangeArrowheads="1"/>
          </p:cNvSpPr>
          <p:nvPr>
            <p:ph type="body" idx="1"/>
          </p:nvPr>
        </p:nvSpPr>
        <p:spPr>
          <a:xfrm>
            <a:off x="467544" y="2636912"/>
            <a:ext cx="8353425" cy="2160588"/>
          </a:xfrm>
        </p:spPr>
        <p:txBody>
          <a:bodyPr/>
          <a:lstStyle/>
          <a:p>
            <a:pPr marL="457200" indent="-457200" eaLnBrk="1" hangingPunct="1">
              <a:lnSpc>
                <a:spcPct val="85000"/>
              </a:lnSpc>
              <a:buFontTx/>
              <a:buAutoNum type="arabicParenBoth"/>
            </a:pPr>
            <a:r>
              <a:rPr lang="zh-CN" altLang="en-US" sz="2400" b="1"/>
              <a:t>接口回调的概念</a:t>
            </a:r>
            <a:endParaRPr lang="en-US" altLang="zh-CN" sz="2400" b="1"/>
          </a:p>
          <a:p>
            <a:pPr marL="0" indent="0" eaLnBrk="1" hangingPunct="1">
              <a:lnSpc>
                <a:spcPct val="85000"/>
              </a:lnSpc>
              <a:buNone/>
            </a:pPr>
            <a:endParaRPr lang="en-US" altLang="zh-CN" sz="2400" b="1">
              <a:solidFill>
                <a:srgbClr val="FF0000"/>
              </a:solidFill>
              <a:latin typeface="微软雅黑" panose="020B0503020204020204" pitchFamily="34" charset="-122"/>
              <a:ea typeface="微软雅黑" panose="020B0503020204020204" pitchFamily="34" charset="-122"/>
            </a:endParaRPr>
          </a:p>
          <a:p>
            <a:pPr marL="0" indent="0" eaLnBrk="1" hangingPunct="1">
              <a:lnSpc>
                <a:spcPct val="85000"/>
              </a:lnSpc>
              <a:buNone/>
            </a:pPr>
            <a:r>
              <a:rPr lang="zh-CN" altLang="en-US" sz="2400" b="1">
                <a:solidFill>
                  <a:srgbClr val="FF0000"/>
                </a:solidFill>
                <a:latin typeface="微软雅黑" panose="020B0503020204020204" pitchFamily="34" charset="-122"/>
                <a:ea typeface="微软雅黑" panose="020B0503020204020204" pitchFamily="34" charset="-122"/>
              </a:rPr>
              <a:t>接口回调</a:t>
            </a:r>
            <a:r>
              <a:rPr lang="zh-CN" altLang="en-US" sz="2400" b="1">
                <a:latin typeface="宋体" panose="02010600030101010101" pitchFamily="2" charset="-122"/>
              </a:rPr>
              <a:t>是指：可以把使用某一接口的类创建的对象引用赋给该接口声明的接口变量，该接口变量就可以调用被类实现的接口方法。这一过程称作对象功能的</a:t>
            </a:r>
            <a:r>
              <a:rPr lang="zh-CN" altLang="en-US" sz="2400" b="1">
                <a:solidFill>
                  <a:srgbClr val="FF0000"/>
                </a:solidFill>
                <a:latin typeface="宋体" panose="02010600030101010101" pitchFamily="2" charset="-122"/>
              </a:rPr>
              <a:t>接口回调</a:t>
            </a:r>
            <a:r>
              <a:rPr lang="zh-CN" altLang="en-US" sz="2400" b="1">
                <a:latin typeface="宋体" panose="02010600030101010101" pitchFamily="2" charset="-122"/>
              </a:rPr>
              <a:t>。 </a:t>
            </a:r>
          </a:p>
        </p:txBody>
      </p:sp>
      <p:sp>
        <p:nvSpPr>
          <p:cNvPr id="168963" name="Text Box 3">
            <a:extLst>
              <a:ext uri="{FF2B5EF4-FFF2-40B4-BE49-F238E27FC236}">
                <a16:creationId xmlns:a16="http://schemas.microsoft.com/office/drawing/2014/main" id="{68C13EE6-46AB-4EAF-AA7B-3C900B779137}"/>
              </a:ext>
            </a:extLst>
          </p:cNvPr>
          <p:cNvSpPr txBox="1">
            <a:spLocks noChangeArrowheads="1"/>
          </p:cNvSpPr>
          <p:nvPr/>
        </p:nvSpPr>
        <p:spPr bwMode="auto">
          <a:xfrm>
            <a:off x="395684" y="1469727"/>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Tahoma" panose="020B0604030504040204" pitchFamily="34" charset="0"/>
              </a:rPr>
              <a:t> 2. </a:t>
            </a:r>
            <a:r>
              <a:rPr lang="zh-CN" altLang="en-US" sz="2800">
                <a:latin typeface="Tahoma" panose="020B0604030504040204" pitchFamily="34" charset="0"/>
              </a:rPr>
              <a:t>接口的回调</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063E215D-694A-4509-A66F-C6397C0D9863}"/>
              </a:ext>
            </a:extLst>
          </p:cNvPr>
          <p:cNvSpPr txBox="1">
            <a:spLocks noChangeArrowheads="1"/>
          </p:cNvSpPr>
          <p:nvPr/>
        </p:nvSpPr>
        <p:spPr bwMode="auto">
          <a:xfrm>
            <a:off x="611188" y="698500"/>
            <a:ext cx="6769100" cy="57070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dirty="0">
                <a:solidFill>
                  <a:srgbClr val="CC00CC"/>
                </a:solidFill>
                <a:latin typeface="Tahoma" panose="020B0604030504040204" pitchFamily="34" charset="0"/>
              </a:rPr>
              <a:t>public interface</a:t>
            </a:r>
            <a:r>
              <a:rPr lang="en-US" altLang="zh-CN" sz="2400" dirty="0">
                <a:latin typeface="Tahoma" panose="020B0604030504040204" pitchFamily="34" charset="0"/>
              </a:rPr>
              <a:t>  </a:t>
            </a:r>
            <a:r>
              <a:rPr lang="en-US" altLang="zh-CN" sz="2400" dirty="0" err="1">
                <a:latin typeface="Tahoma" panose="020B0604030504040204" pitchFamily="34" charset="0"/>
              </a:rPr>
              <a:t>ShowMessage</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void </a:t>
            </a:r>
            <a:r>
              <a:rPr lang="en-US" altLang="zh-CN" sz="2400" dirty="0" err="1">
                <a:latin typeface="Tahoma" panose="020B0604030504040204" pitchFamily="34" charset="0"/>
              </a:rPr>
              <a:t>showTradeMark</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a:t>
            </a: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r>
              <a:rPr lang="en-US" altLang="zh-CN" sz="2400" dirty="0">
                <a:latin typeface="Tahoma" panose="020B0604030504040204" pitchFamily="34" charset="0"/>
              </a:rPr>
              <a:t>public class TV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a:t>
            </a:r>
            <a:r>
              <a:rPr lang="en-US" altLang="zh-CN" sz="2400" dirty="0" err="1">
                <a:latin typeface="Tahoma" panose="020B0604030504040204" pitchFamily="34" charset="0"/>
              </a:rPr>
              <a:t>ShowMessage</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public void </a:t>
            </a:r>
            <a:r>
              <a:rPr lang="en-US" altLang="zh-CN" sz="2400" dirty="0" err="1">
                <a:latin typeface="Tahoma" panose="020B0604030504040204" pitchFamily="34" charset="0"/>
              </a:rPr>
              <a:t>showTradeMark</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System.out.println</a:t>
            </a:r>
            <a:r>
              <a:rPr lang="en-US" altLang="zh-CN" sz="2400" dirty="0">
                <a:latin typeface="Tahoma" panose="020B0604030504040204" pitchFamily="34" charset="0"/>
              </a:rPr>
              <a:t>("</a:t>
            </a:r>
            <a:r>
              <a:rPr lang="zh-CN" altLang="en-US" sz="2400" dirty="0">
                <a:latin typeface="Tahoma" panose="020B0604030504040204" pitchFamily="34" charset="0"/>
              </a:rPr>
              <a:t>我是电视机</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a:t>
            </a: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endParaRPr lang="en-US" altLang="zh-CN" sz="2400" dirty="0">
              <a:latin typeface="Tahoma" panose="020B0604030504040204" pitchFamily="34" charset="0"/>
            </a:endParaRPr>
          </a:p>
          <a:p>
            <a:pPr eaLnBrk="1" hangingPunct="1">
              <a:lnSpc>
                <a:spcPct val="90000"/>
              </a:lnSpc>
              <a:spcBef>
                <a:spcPct val="0"/>
              </a:spcBef>
              <a:buFontTx/>
              <a:buNone/>
            </a:pPr>
            <a:r>
              <a:rPr lang="en-US" altLang="zh-CN" sz="2400" dirty="0">
                <a:latin typeface="Tahoma" panose="020B0604030504040204" pitchFamily="34" charset="0"/>
              </a:rPr>
              <a:t>public class PC </a:t>
            </a:r>
            <a:r>
              <a:rPr lang="en-US" altLang="zh-CN" sz="2400" dirty="0">
                <a:solidFill>
                  <a:srgbClr val="0000FF"/>
                </a:solidFill>
                <a:latin typeface="Tahoma" panose="020B0604030504040204" pitchFamily="34" charset="0"/>
              </a:rPr>
              <a:t>implements</a:t>
            </a:r>
            <a:r>
              <a:rPr lang="en-US" altLang="zh-CN" sz="2400" dirty="0">
                <a:latin typeface="Tahoma" panose="020B0604030504040204" pitchFamily="34" charset="0"/>
              </a:rPr>
              <a:t> </a:t>
            </a:r>
            <a:r>
              <a:rPr lang="en-US" altLang="zh-CN" sz="2400" dirty="0" err="1">
                <a:latin typeface="Tahoma" panose="020B0604030504040204" pitchFamily="34" charset="0"/>
              </a:rPr>
              <a:t>ShowMessage</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public void </a:t>
            </a:r>
            <a:r>
              <a:rPr lang="en-US" altLang="zh-CN" sz="2400" dirty="0" err="1">
                <a:latin typeface="Tahoma" panose="020B0604030504040204" pitchFamily="34" charset="0"/>
              </a:rPr>
              <a:t>showTradeMark</a:t>
            </a: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System.out.println</a:t>
            </a:r>
            <a:r>
              <a:rPr lang="en-US" altLang="zh-CN" sz="2400" dirty="0">
                <a:latin typeface="Tahoma" panose="020B0604030504040204" pitchFamily="34" charset="0"/>
              </a:rPr>
              <a:t>("</a:t>
            </a:r>
            <a:r>
              <a:rPr lang="zh-CN" altLang="en-US" sz="2400" dirty="0">
                <a:latin typeface="Tahoma" panose="020B0604030504040204" pitchFamily="34" charset="0"/>
              </a:rPr>
              <a:t>我是电脑</a:t>
            </a:r>
            <a:r>
              <a:rPr lang="en-US" altLang="zh-CN" sz="2400" dirty="0">
                <a:latin typeface="Tahoma" panose="020B0604030504040204" pitchFamily="34" charset="0"/>
              </a:rPr>
              <a:t>");</a:t>
            </a:r>
          </a:p>
          <a:p>
            <a:pPr eaLnBrk="1" hangingPunct="1">
              <a:lnSpc>
                <a:spcPct val="90000"/>
              </a:lnSpc>
              <a:spcBef>
                <a:spcPct val="0"/>
              </a:spcBef>
              <a:buFontTx/>
              <a:buNone/>
            </a:pPr>
            <a:r>
              <a:rPr lang="en-US" altLang="zh-CN" sz="2400" dirty="0">
                <a:latin typeface="Tahoma" panose="020B0604030504040204" pitchFamily="34" charset="0"/>
              </a:rPr>
              <a:t>      }</a:t>
            </a:r>
          </a:p>
          <a:p>
            <a:pPr eaLnBrk="1" hangingPunct="1">
              <a:lnSpc>
                <a:spcPct val="90000"/>
              </a:lnSpc>
              <a:spcBef>
                <a:spcPct val="0"/>
              </a:spcBef>
              <a:buFontTx/>
              <a:buNone/>
            </a:pPr>
            <a:r>
              <a:rPr lang="en-US" altLang="zh-CN" sz="2400" dirty="0">
                <a:latin typeface="Tahoma" panose="020B0604030504040204" pitchFamily="34" charset="0"/>
              </a:rPr>
              <a:t>}</a:t>
            </a:r>
          </a:p>
        </p:txBody>
      </p:sp>
      <p:sp>
        <p:nvSpPr>
          <p:cNvPr id="314372" name="Text Box 4">
            <a:extLst>
              <a:ext uri="{FF2B5EF4-FFF2-40B4-BE49-F238E27FC236}">
                <a16:creationId xmlns:a16="http://schemas.microsoft.com/office/drawing/2014/main" id="{2B59B6FB-11C7-40DE-820B-0BACF07375A0}"/>
              </a:ext>
            </a:extLst>
          </p:cNvPr>
          <p:cNvSpPr txBox="1">
            <a:spLocks noChangeArrowheads="1"/>
          </p:cNvSpPr>
          <p:nvPr/>
        </p:nvSpPr>
        <p:spPr bwMode="auto">
          <a:xfrm>
            <a:off x="468313" y="260350"/>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使用接口回调技术，实现不同功能；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 calcmode="lin" valueType="num">
                                      <p:cBhvr additive="base">
                                        <p:cTn id="7" dur="500" fill="hold"/>
                                        <p:tgtEl>
                                          <p:spTgt spid="314372"/>
                                        </p:tgtEl>
                                        <p:attrNameLst>
                                          <p:attrName>ppt_x</p:attrName>
                                        </p:attrNameLst>
                                      </p:cBhvr>
                                      <p:tavLst>
                                        <p:tav tm="0">
                                          <p:val>
                                            <p:strVal val="#ppt_x"/>
                                          </p:val>
                                        </p:tav>
                                        <p:tav tm="100000">
                                          <p:val>
                                            <p:strVal val="#ppt_x"/>
                                          </p:val>
                                        </p:tav>
                                      </p:tavLst>
                                    </p:anim>
                                    <p:anim calcmode="lin" valueType="num">
                                      <p:cBhvr additive="base">
                                        <p:cTn id="8" dur="500" fill="hold"/>
                                        <p:tgtEl>
                                          <p:spTgt spid="3143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4370"/>
                                        </p:tgtEl>
                                        <p:attrNameLst>
                                          <p:attrName>style.visibility</p:attrName>
                                        </p:attrNameLst>
                                      </p:cBhvr>
                                      <p:to>
                                        <p:strVal val="visible"/>
                                      </p:to>
                                    </p:set>
                                    <p:animEffect transition="in" filter="blinds(horizontal)">
                                      <p:cBhvr>
                                        <p:cTn id="13" dur="500"/>
                                        <p:tgtEl>
                                          <p:spTgt spid="314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p:bldP spid="31437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0F11BE7A-A801-45E6-A19F-AADA4235743E}"/>
              </a:ext>
            </a:extLst>
          </p:cNvPr>
          <p:cNvSpPr txBox="1">
            <a:spLocks noChangeArrowheads="1"/>
          </p:cNvSpPr>
          <p:nvPr/>
        </p:nvSpPr>
        <p:spPr bwMode="auto">
          <a:xfrm>
            <a:off x="179512" y="216505"/>
            <a:ext cx="84963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dirty="0">
                <a:latin typeface="Tahoma" panose="020B0604030504040204" pitchFamily="34" charset="0"/>
              </a:rPr>
              <a:t>public class Car</a:t>
            </a:r>
          </a:p>
          <a:p>
            <a:pPr eaLnBrk="1" hangingPunct="1">
              <a:spcBef>
                <a:spcPct val="0"/>
              </a:spcBef>
              <a:buFontTx/>
              <a:buNone/>
            </a:pP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r>
              <a:rPr kumimoji="1" lang="en-US" altLang="zh-CN" sz="2200" dirty="0">
                <a:solidFill>
                  <a:srgbClr val="0000CC"/>
                </a:solidFill>
                <a:latin typeface="Tahoma" panose="020B0604030504040204" pitchFamily="34" charset="0"/>
              </a:rPr>
              <a:t>int speed;                                  //</a:t>
            </a:r>
            <a:r>
              <a:rPr kumimoji="1" lang="zh-CN" altLang="en-US" sz="2200" dirty="0">
                <a:solidFill>
                  <a:srgbClr val="0000CC"/>
                </a:solidFill>
                <a:latin typeface="Tahoma" panose="020B0604030504040204" pitchFamily="34" charset="0"/>
              </a:rPr>
              <a:t>变量定义部分</a:t>
            </a:r>
          </a:p>
          <a:p>
            <a:pPr eaLnBrk="1" hangingPunct="1">
              <a:spcBef>
                <a:spcPct val="0"/>
              </a:spcBef>
              <a:buFontTx/>
              <a:buNone/>
            </a:pPr>
            <a:r>
              <a:rPr kumimoji="1" lang="zh-CN" altLang="en-US" sz="2200" dirty="0">
                <a:solidFill>
                  <a:srgbClr val="0000CC"/>
                </a:solidFill>
                <a:latin typeface="Tahoma" panose="020B0604030504040204" pitchFamily="34" charset="0"/>
              </a:rPr>
              <a:t>    </a:t>
            </a:r>
            <a:r>
              <a:rPr kumimoji="1" lang="en-US" altLang="zh-CN" sz="2200" dirty="0">
                <a:solidFill>
                  <a:srgbClr val="0000CC"/>
                </a:solidFill>
                <a:latin typeface="Tahoma" panose="020B0604030504040204" pitchFamily="34" charset="0"/>
              </a:rPr>
              <a:t>float weight, height;                //</a:t>
            </a:r>
            <a:r>
              <a:rPr kumimoji="1" lang="zh-CN" altLang="en-US" sz="2200" dirty="0">
                <a:solidFill>
                  <a:srgbClr val="0000CC"/>
                </a:solidFill>
                <a:latin typeface="Tahoma" panose="020B0604030504040204" pitchFamily="34" charset="0"/>
              </a:rPr>
              <a:t>变量定义部分</a:t>
            </a:r>
          </a:p>
          <a:p>
            <a:pPr eaLnBrk="1" hangingPunct="1">
              <a:spcBef>
                <a:spcPct val="0"/>
              </a:spcBef>
              <a:buFontTx/>
              <a:buNone/>
            </a:pPr>
            <a:r>
              <a:rPr kumimoji="1" lang="zh-CN" altLang="en-US" sz="2200" dirty="0">
                <a:solidFill>
                  <a:srgbClr val="0000CC"/>
                </a:solidFill>
                <a:latin typeface="Tahoma" panose="020B0604030504040204" pitchFamily="34" charset="0"/>
              </a:rPr>
              <a:t>    </a:t>
            </a:r>
            <a:r>
              <a:rPr kumimoji="1" lang="en-US" altLang="zh-CN" sz="2200" dirty="0">
                <a:solidFill>
                  <a:srgbClr val="0000CC"/>
                </a:solidFill>
                <a:latin typeface="Tahoma" panose="020B0604030504040204" pitchFamily="34" charset="0"/>
              </a:rPr>
              <a:t>//</a:t>
            </a:r>
            <a:r>
              <a:rPr kumimoji="1" lang="zh-CN" altLang="en-US" sz="2200" dirty="0">
                <a:solidFill>
                  <a:srgbClr val="0000CC"/>
                </a:solidFill>
                <a:latin typeface="Tahoma" panose="020B0604030504040204" pitchFamily="34" charset="0"/>
              </a:rPr>
              <a:t>成员变量在这个类都有效，与它在类体中的书写位置先后无关</a:t>
            </a:r>
          </a:p>
          <a:p>
            <a:pPr eaLnBrk="1" hangingPunct="1">
              <a:spcBef>
                <a:spcPct val="0"/>
              </a:spcBef>
              <a:buFontTx/>
              <a:buNone/>
            </a:pPr>
            <a:endParaRPr kumimoji="1" lang="zh-CN" altLang="en-US" sz="2200" dirty="0">
              <a:solidFill>
                <a:srgbClr val="0000CC"/>
              </a:solidFill>
              <a:latin typeface="Tahoma" panose="020B0604030504040204" pitchFamily="34" charset="0"/>
            </a:endParaRP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void </a:t>
            </a:r>
            <a:r>
              <a:rPr kumimoji="1" lang="en-US" altLang="zh-CN" sz="2200" dirty="0" err="1">
                <a:latin typeface="Tahoma" panose="020B0604030504040204" pitchFamily="34" charset="0"/>
              </a:rPr>
              <a:t>changSpeed</a:t>
            </a:r>
            <a:r>
              <a:rPr kumimoji="1" lang="en-US" altLang="zh-CN" sz="2200" dirty="0">
                <a:latin typeface="Tahoma" panose="020B0604030504040204" pitchFamily="34" charset="0"/>
              </a:rPr>
              <a:t>(int </a:t>
            </a:r>
            <a:r>
              <a:rPr kumimoji="1" lang="en-US" altLang="zh-CN" sz="2200" dirty="0" err="1">
                <a:latin typeface="Tahoma" panose="020B0604030504040204" pitchFamily="34" charset="0"/>
              </a:rPr>
              <a:t>newSpeed</a:t>
            </a:r>
            <a:r>
              <a:rPr kumimoji="1" lang="en-US" altLang="zh-CN" sz="2200" dirty="0">
                <a:latin typeface="Tahoma" panose="020B0604030504040204" pitchFamily="34" charset="0"/>
              </a:rPr>
              <a:t>)  //</a:t>
            </a:r>
            <a:r>
              <a:rPr kumimoji="1" lang="zh-CN" altLang="en-US" sz="2200" dirty="0">
                <a:latin typeface="Tahoma" panose="020B0604030504040204" pitchFamily="34" charset="0"/>
              </a:rPr>
              <a:t>方法定义</a:t>
            </a: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speed=</a:t>
            </a:r>
            <a:r>
              <a:rPr kumimoji="1" lang="en-US" altLang="zh-CN" sz="2200" dirty="0" err="1">
                <a:latin typeface="Tahoma" panose="020B0604030504040204" pitchFamily="34" charset="0"/>
              </a:rPr>
              <a:t>newSpeed</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float </a:t>
            </a:r>
            <a:r>
              <a:rPr kumimoji="1" lang="en-US" altLang="zh-CN" sz="2200" dirty="0" err="1">
                <a:latin typeface="Tahoma" panose="020B0604030504040204" pitchFamily="34" charset="0"/>
              </a:rPr>
              <a:t>getWeight</a:t>
            </a:r>
            <a:r>
              <a:rPr kumimoji="1" lang="en-US" altLang="zh-CN" sz="2200" dirty="0">
                <a:latin typeface="Tahoma" panose="020B0604030504040204" pitchFamily="34" charset="0"/>
              </a:rPr>
              <a:t>()</a:t>
            </a:r>
            <a:endParaRPr kumimoji="1" lang="zh-CN" altLang="en-US" sz="2200" dirty="0">
              <a:latin typeface="Tahoma" panose="020B0604030504040204" pitchFamily="34" charset="0"/>
            </a:endParaRPr>
          </a:p>
          <a:p>
            <a:pPr eaLnBrk="1" hangingPunct="1">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return weight;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float </a:t>
            </a:r>
            <a:r>
              <a:rPr kumimoji="1" lang="en-US" altLang="zh-CN" sz="2200" dirty="0" err="1">
                <a:latin typeface="Tahoma" panose="020B0604030504040204" pitchFamily="34" charset="0"/>
              </a:rPr>
              <a:t>getHeight</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return height;</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a:t>
            </a:r>
          </a:p>
        </p:txBody>
      </p:sp>
      <p:grpSp>
        <p:nvGrpSpPr>
          <p:cNvPr id="21507" name="Group 8">
            <a:extLst>
              <a:ext uri="{FF2B5EF4-FFF2-40B4-BE49-F238E27FC236}">
                <a16:creationId xmlns:a16="http://schemas.microsoft.com/office/drawing/2014/main" id="{C9B14EBA-CABA-419A-B734-F07865F8ABA6}"/>
              </a:ext>
            </a:extLst>
          </p:cNvPr>
          <p:cNvGrpSpPr>
            <a:grpSpLocks/>
          </p:cNvGrpSpPr>
          <p:nvPr/>
        </p:nvGrpSpPr>
        <p:grpSpPr bwMode="auto">
          <a:xfrm>
            <a:off x="6985124" y="2448530"/>
            <a:ext cx="2014538" cy="2879725"/>
            <a:chOff x="4014" y="1434"/>
            <a:chExt cx="1406" cy="1588"/>
          </a:xfrm>
        </p:grpSpPr>
        <p:sp>
          <p:nvSpPr>
            <p:cNvPr id="21514" name="AutoShape 6">
              <a:extLst>
                <a:ext uri="{FF2B5EF4-FFF2-40B4-BE49-F238E27FC236}">
                  <a16:creationId xmlns:a16="http://schemas.microsoft.com/office/drawing/2014/main" id="{796D8DD6-45A5-4D46-B004-9E2337E2FBBE}"/>
                </a:ext>
              </a:extLst>
            </p:cNvPr>
            <p:cNvSpPr>
              <a:spLocks noChangeArrowheads="1"/>
            </p:cNvSpPr>
            <p:nvPr/>
          </p:nvSpPr>
          <p:spPr bwMode="auto">
            <a:xfrm>
              <a:off x="4740" y="1842"/>
              <a:ext cx="680" cy="454"/>
            </a:xfrm>
            <a:prstGeom prst="wedgeRoundRectCallout">
              <a:avLst>
                <a:gd name="adj1" fmla="val -146616"/>
                <a:gd name="adj2" fmla="val 32819"/>
                <a:gd name="adj3" fmla="val 1666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ahoma" panose="020B0604030504040204" pitchFamily="34" charset="0"/>
                </a:rPr>
                <a:t>类体方</a:t>
              </a:r>
            </a:p>
            <a:p>
              <a:pPr algn="ctr" eaLnBrk="1" hangingPunct="1">
                <a:spcBef>
                  <a:spcPct val="0"/>
                </a:spcBef>
                <a:buFontTx/>
                <a:buNone/>
              </a:pPr>
              <a:r>
                <a:rPr kumimoji="1" lang="zh-CN" altLang="en-US" sz="1600">
                  <a:latin typeface="Tahoma" panose="020B0604030504040204" pitchFamily="34" charset="0"/>
                </a:rPr>
                <a:t>法成员</a:t>
              </a:r>
            </a:p>
          </p:txBody>
        </p:sp>
        <p:sp>
          <p:nvSpPr>
            <p:cNvPr id="21515" name="AutoShape 7">
              <a:extLst>
                <a:ext uri="{FF2B5EF4-FFF2-40B4-BE49-F238E27FC236}">
                  <a16:creationId xmlns:a16="http://schemas.microsoft.com/office/drawing/2014/main" id="{82A606C8-0DCA-439D-9B0E-7C522E432B09}"/>
                </a:ext>
              </a:extLst>
            </p:cNvPr>
            <p:cNvSpPr>
              <a:spLocks/>
            </p:cNvSpPr>
            <p:nvPr/>
          </p:nvSpPr>
          <p:spPr bwMode="auto">
            <a:xfrm>
              <a:off x="4014" y="1434"/>
              <a:ext cx="91" cy="1588"/>
            </a:xfrm>
            <a:prstGeom prst="rightBrace">
              <a:avLst>
                <a:gd name="adj1" fmla="val 145421"/>
                <a:gd name="adj2"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grpSp>
        <p:nvGrpSpPr>
          <p:cNvPr id="21508" name="Group 10">
            <a:extLst>
              <a:ext uri="{FF2B5EF4-FFF2-40B4-BE49-F238E27FC236}">
                <a16:creationId xmlns:a16="http://schemas.microsoft.com/office/drawing/2014/main" id="{D4507185-7CE2-43C5-9BC3-5948D228D7D2}"/>
              </a:ext>
            </a:extLst>
          </p:cNvPr>
          <p:cNvGrpSpPr>
            <a:grpSpLocks/>
          </p:cNvGrpSpPr>
          <p:nvPr/>
        </p:nvGrpSpPr>
        <p:grpSpPr bwMode="auto">
          <a:xfrm>
            <a:off x="6985125" y="864205"/>
            <a:ext cx="2014537" cy="792163"/>
            <a:chOff x="4105" y="799"/>
            <a:chExt cx="1269" cy="499"/>
          </a:xfrm>
        </p:grpSpPr>
        <p:sp>
          <p:nvSpPr>
            <p:cNvPr id="21512" name="AutoShape 5">
              <a:extLst>
                <a:ext uri="{FF2B5EF4-FFF2-40B4-BE49-F238E27FC236}">
                  <a16:creationId xmlns:a16="http://schemas.microsoft.com/office/drawing/2014/main" id="{FEBDDDBB-9680-46C1-8464-F81B739BCC59}"/>
                </a:ext>
              </a:extLst>
            </p:cNvPr>
            <p:cNvSpPr>
              <a:spLocks noChangeArrowheads="1"/>
            </p:cNvSpPr>
            <p:nvPr/>
          </p:nvSpPr>
          <p:spPr bwMode="auto">
            <a:xfrm>
              <a:off x="4694" y="799"/>
              <a:ext cx="680" cy="454"/>
            </a:xfrm>
            <a:prstGeom prst="wedgeRoundRectCallout">
              <a:avLst>
                <a:gd name="adj1" fmla="val -128676"/>
                <a:gd name="adj2" fmla="val 23130"/>
                <a:gd name="adj3" fmla="val 1666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600">
                  <a:latin typeface="Tahoma" panose="020B0604030504040204" pitchFamily="34" charset="0"/>
                </a:rPr>
                <a:t>类体变</a:t>
              </a:r>
            </a:p>
            <a:p>
              <a:pPr algn="ctr" eaLnBrk="1" hangingPunct="1">
                <a:spcBef>
                  <a:spcPct val="0"/>
                </a:spcBef>
                <a:buFontTx/>
                <a:buNone/>
              </a:pPr>
              <a:r>
                <a:rPr kumimoji="1" lang="zh-CN" altLang="en-US" sz="1600">
                  <a:latin typeface="Tahoma" panose="020B0604030504040204" pitchFamily="34" charset="0"/>
                </a:rPr>
                <a:t>量成员</a:t>
              </a:r>
            </a:p>
          </p:txBody>
        </p:sp>
        <p:sp>
          <p:nvSpPr>
            <p:cNvPr id="21513" name="AutoShape 9">
              <a:extLst>
                <a:ext uri="{FF2B5EF4-FFF2-40B4-BE49-F238E27FC236}">
                  <a16:creationId xmlns:a16="http://schemas.microsoft.com/office/drawing/2014/main" id="{37836713-99C2-4ECD-B9C1-A89B01A8CDCF}"/>
                </a:ext>
              </a:extLst>
            </p:cNvPr>
            <p:cNvSpPr>
              <a:spLocks/>
            </p:cNvSpPr>
            <p:nvPr/>
          </p:nvSpPr>
          <p:spPr bwMode="auto">
            <a:xfrm>
              <a:off x="4105" y="981"/>
              <a:ext cx="90" cy="317"/>
            </a:xfrm>
            <a:prstGeom prst="rightBrace">
              <a:avLst>
                <a:gd name="adj1" fmla="val 29352"/>
                <a:gd name="adj2"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sp>
        <p:nvSpPr>
          <p:cNvPr id="21509" name="Text Box 11">
            <a:extLst>
              <a:ext uri="{FF2B5EF4-FFF2-40B4-BE49-F238E27FC236}">
                <a16:creationId xmlns:a16="http://schemas.microsoft.com/office/drawing/2014/main" id="{A441E7D4-E72B-4FC0-9F19-11EED0622A59}"/>
              </a:ext>
            </a:extLst>
          </p:cNvPr>
          <p:cNvSpPr txBox="1">
            <a:spLocks noChangeArrowheads="1"/>
          </p:cNvSpPr>
          <p:nvPr/>
        </p:nvSpPr>
        <p:spPr bwMode="auto">
          <a:xfrm>
            <a:off x="3635500" y="4536093"/>
            <a:ext cx="5364162" cy="1785104"/>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dirty="0">
                <a:latin typeface="Tahoma" panose="020B0604030504040204" pitchFamily="34" charset="0"/>
              </a:rPr>
              <a:t>创建这个类的对象并将之命名为</a:t>
            </a:r>
            <a:r>
              <a:rPr kumimoji="1" lang="en-US" altLang="zh-CN" sz="2000" dirty="0">
                <a:latin typeface="Tahoma" panose="020B0604030504040204" pitchFamily="34" charset="0"/>
              </a:rPr>
              <a:t>car</a:t>
            </a:r>
            <a:r>
              <a:rPr kumimoji="1" lang="zh-CN" altLang="en-US" sz="2000" dirty="0">
                <a:latin typeface="Tahoma" panose="020B0604030504040204" pitchFamily="34" charset="0"/>
              </a:rPr>
              <a:t>：</a:t>
            </a:r>
          </a:p>
          <a:p>
            <a:pPr eaLnBrk="1" hangingPunct="1">
              <a:spcBef>
                <a:spcPct val="50000"/>
              </a:spcBef>
              <a:buFontTx/>
              <a:buNone/>
            </a:pPr>
            <a:r>
              <a:rPr kumimoji="1" lang="zh-CN" altLang="en-US" sz="2000" dirty="0">
                <a:latin typeface="Tahoma" panose="020B0604030504040204" pitchFamily="34" charset="0"/>
              </a:rPr>
              <a:t>    </a:t>
            </a:r>
            <a:r>
              <a:rPr kumimoji="1" lang="en-US" altLang="zh-CN" sz="2000" dirty="0">
                <a:latin typeface="Tahoma" panose="020B0604030504040204" pitchFamily="34" charset="0"/>
              </a:rPr>
              <a:t>Car car = new Car();</a:t>
            </a:r>
          </a:p>
          <a:p>
            <a:pPr eaLnBrk="1" hangingPunct="1">
              <a:spcBef>
                <a:spcPct val="50000"/>
              </a:spcBef>
              <a:buFontTx/>
              <a:buNone/>
            </a:pPr>
            <a:r>
              <a:rPr kumimoji="1" lang="en-US" altLang="zh-CN" sz="2000" dirty="0">
                <a:latin typeface="Tahoma" panose="020B0604030504040204" pitchFamily="34" charset="0"/>
              </a:rPr>
              <a:t>    </a:t>
            </a:r>
            <a:r>
              <a:rPr kumimoji="1" lang="en-US" altLang="zh-CN" sz="2000" dirty="0" err="1">
                <a:latin typeface="Tahoma" panose="020B0604030504040204" pitchFamily="34" charset="0"/>
              </a:rPr>
              <a:t>car.changSpeed</a:t>
            </a:r>
            <a:r>
              <a:rPr kumimoji="1" lang="en-US" altLang="zh-CN" sz="2000" dirty="0">
                <a:latin typeface="Tahoma" panose="020B0604030504040204" pitchFamily="34" charset="0"/>
              </a:rPr>
              <a:t>(30);  //</a:t>
            </a:r>
            <a:r>
              <a:rPr kumimoji="1" lang="zh-CN" altLang="en-US" sz="2000" dirty="0">
                <a:latin typeface="Tahoma" panose="020B0604030504040204" pitchFamily="34" charset="0"/>
              </a:rPr>
              <a:t>调用</a:t>
            </a:r>
            <a:r>
              <a:rPr kumimoji="1" lang="en-US" altLang="zh-CN" sz="2000" dirty="0">
                <a:latin typeface="Tahoma" panose="020B0604030504040204" pitchFamily="34" charset="0"/>
              </a:rPr>
              <a:t>car</a:t>
            </a:r>
            <a:r>
              <a:rPr kumimoji="1" lang="zh-CN" altLang="en-US" sz="2000" dirty="0">
                <a:latin typeface="Tahoma" panose="020B0604030504040204" pitchFamily="34" charset="0"/>
              </a:rPr>
              <a:t>的方法</a:t>
            </a:r>
          </a:p>
          <a:p>
            <a:pPr eaLnBrk="1" hangingPunct="1">
              <a:spcBef>
                <a:spcPct val="50000"/>
              </a:spcBef>
              <a:buFontTx/>
              <a:buNone/>
            </a:pPr>
            <a:endParaRPr kumimoji="1" lang="en-US" altLang="zh-CN" sz="2000" dirty="0">
              <a:latin typeface="Tahoma" panose="020B0604030504040204" pitchFamily="34" charset="0"/>
            </a:endParaRPr>
          </a:p>
        </p:txBody>
      </p:sp>
      <p:sp>
        <p:nvSpPr>
          <p:cNvPr id="21510" name="Rectangle 12">
            <a:extLst>
              <a:ext uri="{FF2B5EF4-FFF2-40B4-BE49-F238E27FC236}">
                <a16:creationId xmlns:a16="http://schemas.microsoft.com/office/drawing/2014/main" id="{5E3F3458-C455-46F3-8BC2-B4ACA6E05E59}"/>
              </a:ext>
            </a:extLst>
          </p:cNvPr>
          <p:cNvSpPr>
            <a:spLocks noChangeArrowheads="1"/>
          </p:cNvSpPr>
          <p:nvPr/>
        </p:nvSpPr>
        <p:spPr bwMode="auto">
          <a:xfrm>
            <a:off x="3564062" y="4825018"/>
            <a:ext cx="5256213" cy="191611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21511" name="Rectangle 13">
            <a:extLst>
              <a:ext uri="{FF2B5EF4-FFF2-40B4-BE49-F238E27FC236}">
                <a16:creationId xmlns:a16="http://schemas.microsoft.com/office/drawing/2014/main" id="{D03D5949-90D3-4402-B238-C890778D33BE}"/>
              </a:ext>
            </a:extLst>
          </p:cNvPr>
          <p:cNvSpPr>
            <a:spLocks noChangeArrowheads="1"/>
          </p:cNvSpPr>
          <p:nvPr/>
        </p:nvSpPr>
        <p:spPr bwMode="auto">
          <a:xfrm>
            <a:off x="3564062" y="4825018"/>
            <a:ext cx="5184775" cy="191611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Text Box 3">
            <a:extLst>
              <a:ext uri="{FF2B5EF4-FFF2-40B4-BE49-F238E27FC236}">
                <a16:creationId xmlns:a16="http://schemas.microsoft.com/office/drawing/2014/main" id="{60BE2322-6AD4-41EE-82C1-9346E4497A23}"/>
              </a:ext>
            </a:extLst>
          </p:cNvPr>
          <p:cNvSpPr txBox="1">
            <a:spLocks noChangeArrowheads="1"/>
          </p:cNvSpPr>
          <p:nvPr/>
        </p:nvSpPr>
        <p:spPr bwMode="auto">
          <a:xfrm>
            <a:off x="611188" y="692150"/>
            <a:ext cx="8064500" cy="4524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Example</a:t>
            </a:r>
          </a:p>
          <a:p>
            <a:pPr eaLnBrk="1" hangingPunct="1">
              <a:spcBef>
                <a:spcPct val="0"/>
              </a:spcBef>
              <a:buFontTx/>
              <a:buNone/>
            </a:pPr>
            <a:r>
              <a:rPr lang="en-US" altLang="zh-CN" sz="2400" dirty="0">
                <a:latin typeface="Tahoma" panose="020B0604030504040204" pitchFamily="34" charset="0"/>
              </a:rPr>
              <a:t>{  public static void main(String </a:t>
            </a:r>
            <a:r>
              <a:rPr lang="en-US" altLang="zh-CN" sz="2400" dirty="0" err="1">
                <a:latin typeface="Tahoma" panose="020B0604030504040204" pitchFamily="34" charset="0"/>
              </a:rPr>
              <a:t>args</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a:t>
            </a:r>
            <a:r>
              <a:rPr lang="en-US" altLang="zh-CN" sz="2400" dirty="0" err="1">
                <a:solidFill>
                  <a:srgbClr val="0000FF"/>
                </a:solidFill>
                <a:latin typeface="Tahoma" panose="020B0604030504040204" pitchFamily="34" charset="0"/>
              </a:rPr>
              <a:t>ShowMessage</a:t>
            </a:r>
            <a:r>
              <a:rPr lang="en-US" altLang="zh-CN" sz="2400" dirty="0">
                <a:solidFill>
                  <a:srgbClr val="0000FF"/>
                </a:solidFill>
                <a:latin typeface="Tahoma" panose="020B0604030504040204" pitchFamily="34" charset="0"/>
              </a:rPr>
              <a:t> </a:t>
            </a:r>
            <a:r>
              <a:rPr lang="en-US" altLang="zh-CN" sz="2400" dirty="0" err="1">
                <a:solidFill>
                  <a:srgbClr val="0000FF"/>
                </a:solidFill>
                <a:latin typeface="Tahoma" panose="020B0604030504040204" pitchFamily="34" charset="0"/>
              </a:rPr>
              <a:t>sm</a:t>
            </a:r>
            <a:r>
              <a:rPr lang="en-US" altLang="zh-CN" sz="2400" dirty="0">
                <a:latin typeface="Tahoma" panose="020B0604030504040204" pitchFamily="34" charset="0"/>
              </a:rPr>
              <a:t>;  //</a:t>
            </a:r>
            <a:r>
              <a:rPr lang="zh-CN" altLang="en-US" sz="2400" dirty="0">
                <a:latin typeface="Tahoma" panose="020B0604030504040204" pitchFamily="34" charset="0"/>
              </a:rPr>
              <a:t>声明接口变量。</a:t>
            </a:r>
            <a:endParaRPr lang="en-US" altLang="zh-CN" sz="2400" dirty="0">
              <a:latin typeface="Tahoma" panose="020B0604030504040204" pitchFamily="34" charset="0"/>
            </a:endParaRPr>
          </a:p>
          <a:p>
            <a:pPr eaLnBrk="1" hangingPunct="1">
              <a:spcBef>
                <a:spcPct val="0"/>
              </a:spcBef>
              <a:buFontTx/>
              <a:buNone/>
            </a:pPr>
            <a:endParaRPr lang="zh-CN" altLang="en-US" sz="2400" dirty="0">
              <a:latin typeface="Tahoma" panose="020B0604030504040204" pitchFamily="34" charset="0"/>
            </a:endParaRPr>
          </a:p>
          <a:p>
            <a:pPr eaLnBrk="1" hangingPunct="1">
              <a:spcBef>
                <a:spcPct val="0"/>
              </a:spcBef>
              <a:buFontTx/>
              <a:buNone/>
            </a:pPr>
            <a:r>
              <a:rPr lang="zh-CN" altLang="en-US" sz="2400" dirty="0">
                <a:latin typeface="Tahoma" panose="020B0604030504040204" pitchFamily="34" charset="0"/>
              </a:rPr>
              <a:t>       </a:t>
            </a:r>
            <a:r>
              <a:rPr lang="en-US" altLang="zh-CN" sz="2400" dirty="0" err="1">
                <a:latin typeface="Tahoma" panose="020B0604030504040204" pitchFamily="34" charset="0"/>
              </a:rPr>
              <a:t>sm</a:t>
            </a:r>
            <a:r>
              <a:rPr lang="en-US" altLang="zh-CN" sz="2400" dirty="0">
                <a:latin typeface="Tahoma" panose="020B0604030504040204" pitchFamily="34" charset="0"/>
              </a:rPr>
              <a:t>=new TV();  //</a:t>
            </a:r>
            <a:r>
              <a:rPr lang="zh-CN" altLang="en-US" sz="2400" dirty="0">
                <a:latin typeface="Tahoma" panose="020B0604030504040204" pitchFamily="34" charset="0"/>
              </a:rPr>
              <a:t>接口变量中存放对象的引用。</a:t>
            </a:r>
          </a:p>
          <a:p>
            <a:pPr eaLnBrk="1" hangingPunct="1">
              <a:spcBef>
                <a:spcPct val="0"/>
              </a:spcBef>
              <a:buFontTx/>
              <a:buNone/>
            </a:pPr>
            <a:r>
              <a:rPr lang="zh-CN" altLang="en-US" sz="2400" dirty="0">
                <a:latin typeface="Tahoma" panose="020B0604030504040204" pitchFamily="34" charset="0"/>
              </a:rPr>
              <a:t>       </a:t>
            </a:r>
            <a:r>
              <a:rPr lang="en-US" altLang="zh-CN" sz="2400" b="0" dirty="0" err="1">
                <a:solidFill>
                  <a:srgbClr val="0000FF"/>
                </a:solidFill>
                <a:latin typeface="Tahoma" panose="020B0604030504040204" pitchFamily="34" charset="0"/>
              </a:rPr>
              <a:t>sm.showTradeMark</a:t>
            </a:r>
            <a:r>
              <a:rPr lang="en-US" altLang="zh-CN" sz="2400" b="0" dirty="0">
                <a:solidFill>
                  <a:srgbClr val="0000FF"/>
                </a:solidFill>
                <a:latin typeface="Tahoma" panose="020B0604030504040204" pitchFamily="34" charset="0"/>
              </a:rPr>
              <a:t>()</a:t>
            </a:r>
            <a:r>
              <a:rPr lang="en-US" altLang="zh-CN" sz="2400" dirty="0">
                <a:latin typeface="Tahoma" panose="020B0604030504040204" pitchFamily="34" charset="0"/>
              </a:rPr>
              <a:t>;  //</a:t>
            </a:r>
            <a:r>
              <a:rPr lang="zh-CN" altLang="en-US" sz="2400" dirty="0">
                <a:latin typeface="Tahoma" panose="020B0604030504040204" pitchFamily="34" charset="0"/>
              </a:rPr>
              <a:t>接口回调。</a:t>
            </a:r>
            <a:endParaRPr lang="en-US" altLang="zh-CN" sz="2400" dirty="0">
              <a:latin typeface="Tahoma" panose="020B0604030504040204" pitchFamily="34" charset="0"/>
            </a:endParaRPr>
          </a:p>
          <a:p>
            <a:pPr eaLnBrk="1" hangingPunct="1">
              <a:spcBef>
                <a:spcPct val="0"/>
              </a:spcBef>
              <a:buFontTx/>
              <a:buNone/>
            </a:pPr>
            <a:endParaRPr lang="zh-CN" altLang="en-US" sz="2400" dirty="0">
              <a:latin typeface="Tahoma" panose="020B0604030504040204" pitchFamily="34" charset="0"/>
            </a:endParaRPr>
          </a:p>
          <a:p>
            <a:pPr eaLnBrk="1" hangingPunct="1">
              <a:spcBef>
                <a:spcPct val="0"/>
              </a:spcBef>
              <a:buFontTx/>
              <a:buNone/>
            </a:pPr>
            <a:r>
              <a:rPr lang="zh-CN" altLang="en-US" sz="2400" dirty="0">
                <a:latin typeface="Tahoma" panose="020B0604030504040204" pitchFamily="34" charset="0"/>
              </a:rPr>
              <a:t>       </a:t>
            </a:r>
            <a:r>
              <a:rPr lang="en-US" altLang="zh-CN" sz="2400" dirty="0" err="1">
                <a:latin typeface="Tahoma" panose="020B0604030504040204" pitchFamily="34" charset="0"/>
              </a:rPr>
              <a:t>sm</a:t>
            </a:r>
            <a:r>
              <a:rPr lang="en-US" altLang="zh-CN" sz="2400" dirty="0">
                <a:latin typeface="Tahoma" panose="020B0604030504040204" pitchFamily="34" charset="0"/>
              </a:rPr>
              <a:t>=new PC();  //</a:t>
            </a:r>
            <a:r>
              <a:rPr lang="zh-CN" altLang="en-US" sz="2400" dirty="0">
                <a:latin typeface="Tahoma" panose="020B0604030504040204" pitchFamily="34" charset="0"/>
              </a:rPr>
              <a:t>接口变量中存放对象的引用。</a:t>
            </a:r>
          </a:p>
          <a:p>
            <a:pPr eaLnBrk="1" hangingPunct="1">
              <a:spcBef>
                <a:spcPct val="0"/>
              </a:spcBef>
              <a:buFontTx/>
              <a:buNone/>
            </a:pPr>
            <a:r>
              <a:rPr lang="zh-CN" altLang="en-US" sz="2400" dirty="0">
                <a:latin typeface="Tahoma" panose="020B0604030504040204" pitchFamily="34" charset="0"/>
              </a:rPr>
              <a:t>       </a:t>
            </a:r>
            <a:r>
              <a:rPr lang="en-US" altLang="zh-CN" sz="2400" b="0" dirty="0" err="1">
                <a:solidFill>
                  <a:srgbClr val="0000FF"/>
                </a:solidFill>
                <a:latin typeface="Tahoma" panose="020B0604030504040204" pitchFamily="34" charset="0"/>
              </a:rPr>
              <a:t>sm.showTradeMark</a:t>
            </a:r>
            <a:r>
              <a:rPr lang="en-US" altLang="zh-CN" sz="2400" b="0" dirty="0">
                <a:solidFill>
                  <a:srgbClr val="0000FF"/>
                </a:solidFill>
                <a:latin typeface="Tahoma" panose="020B0604030504040204" pitchFamily="34" charset="0"/>
              </a:rPr>
              <a:t>()</a:t>
            </a:r>
            <a:r>
              <a:rPr lang="en-US" altLang="zh-CN" sz="2400" dirty="0">
                <a:latin typeface="Tahoma" panose="020B0604030504040204" pitchFamily="34" charset="0"/>
              </a:rPr>
              <a:t>;  //</a:t>
            </a:r>
            <a:r>
              <a:rPr lang="zh-CN" altLang="en-US" sz="2400" dirty="0">
                <a:latin typeface="Tahoma" panose="020B0604030504040204" pitchFamily="34" charset="0"/>
              </a:rPr>
              <a:t>接口回调。</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503812" name="Text Box 4">
            <a:extLst>
              <a:ext uri="{FF2B5EF4-FFF2-40B4-BE49-F238E27FC236}">
                <a16:creationId xmlns:a16="http://schemas.microsoft.com/office/drawing/2014/main" id="{51D6DE9B-724B-4C98-AE31-84D4088D1DDD}"/>
              </a:ext>
            </a:extLst>
          </p:cNvPr>
          <p:cNvSpPr txBox="1">
            <a:spLocks noChangeArrowheads="1"/>
          </p:cNvSpPr>
          <p:nvPr/>
        </p:nvSpPr>
        <p:spPr bwMode="auto">
          <a:xfrm>
            <a:off x="468313" y="260350"/>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使用接口回调技术，实现不同功能；</a:t>
            </a:r>
          </a:p>
        </p:txBody>
      </p:sp>
      <p:sp>
        <p:nvSpPr>
          <p:cNvPr id="503813" name="Text Box 5">
            <a:extLst>
              <a:ext uri="{FF2B5EF4-FFF2-40B4-BE49-F238E27FC236}">
                <a16:creationId xmlns:a16="http://schemas.microsoft.com/office/drawing/2014/main" id="{B29B8A3D-CDA7-4E4E-8350-BC4CD65678D9}"/>
              </a:ext>
            </a:extLst>
          </p:cNvPr>
          <p:cNvSpPr txBox="1">
            <a:spLocks noChangeArrowheads="1"/>
          </p:cNvSpPr>
          <p:nvPr/>
        </p:nvSpPr>
        <p:spPr bwMode="auto">
          <a:xfrm>
            <a:off x="5437187" y="4581128"/>
            <a:ext cx="3095625" cy="19177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chemeClr val="bg1"/>
                </a:solidFill>
                <a:latin typeface="Tahoma" panose="020B0604030504040204" pitchFamily="34" charset="0"/>
              </a:rPr>
              <a:t>运行结果：</a:t>
            </a:r>
          </a:p>
          <a:p>
            <a:pPr eaLnBrk="1" hangingPunct="1">
              <a:spcBef>
                <a:spcPct val="0"/>
              </a:spcBef>
              <a:buFontTx/>
              <a:buNone/>
            </a:pPr>
            <a:r>
              <a:rPr lang="en-US" altLang="zh-CN" sz="2400">
                <a:solidFill>
                  <a:schemeClr val="bg1"/>
                </a:solidFill>
                <a:latin typeface="Tahoma" panose="020B0604030504040204" pitchFamily="34" charset="0"/>
              </a:rPr>
              <a:t>E:\1000&gt;java Example</a:t>
            </a:r>
          </a:p>
          <a:p>
            <a:pPr eaLnBrk="1" hangingPunct="1">
              <a:spcBef>
                <a:spcPct val="0"/>
              </a:spcBef>
              <a:buFontTx/>
              <a:buNone/>
            </a:pPr>
            <a:r>
              <a:rPr lang="zh-CN" altLang="en-US" sz="2400">
                <a:solidFill>
                  <a:schemeClr val="bg1"/>
                </a:solidFill>
                <a:latin typeface="Tahoma" panose="020B0604030504040204" pitchFamily="34" charset="0"/>
              </a:rPr>
              <a:t>我是电视机</a:t>
            </a:r>
          </a:p>
          <a:p>
            <a:pPr eaLnBrk="1" hangingPunct="1">
              <a:spcBef>
                <a:spcPct val="0"/>
              </a:spcBef>
              <a:buFontTx/>
              <a:buNone/>
            </a:pPr>
            <a:r>
              <a:rPr lang="zh-CN" altLang="en-US" sz="2400">
                <a:solidFill>
                  <a:schemeClr val="bg1"/>
                </a:solidFill>
                <a:latin typeface="Tahoma" panose="020B0604030504040204" pitchFamily="34" charset="0"/>
              </a:rPr>
              <a:t>我是电脑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anim calcmode="lin" valueType="num">
                                      <p:cBhvr additive="base">
                                        <p:cTn id="7" dur="500" fill="hold"/>
                                        <p:tgtEl>
                                          <p:spTgt spid="503812"/>
                                        </p:tgtEl>
                                        <p:attrNameLst>
                                          <p:attrName>ppt_x</p:attrName>
                                        </p:attrNameLst>
                                      </p:cBhvr>
                                      <p:tavLst>
                                        <p:tav tm="0">
                                          <p:val>
                                            <p:strVal val="#ppt_x"/>
                                          </p:val>
                                        </p:tav>
                                        <p:tav tm="100000">
                                          <p:val>
                                            <p:strVal val="#ppt_x"/>
                                          </p:val>
                                        </p:tav>
                                      </p:tavLst>
                                    </p:anim>
                                    <p:anim calcmode="lin" valueType="num">
                                      <p:cBhvr additive="base">
                                        <p:cTn id="8" dur="500" fill="hold"/>
                                        <p:tgtEl>
                                          <p:spTgt spid="503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03811"/>
                                        </p:tgtEl>
                                        <p:attrNameLst>
                                          <p:attrName>style.visibility</p:attrName>
                                        </p:attrNameLst>
                                      </p:cBhvr>
                                      <p:to>
                                        <p:strVal val="visible"/>
                                      </p:to>
                                    </p:set>
                                    <p:animEffect transition="in" filter="blinds(horizontal)">
                                      <p:cBhvr>
                                        <p:cTn id="13" dur="500"/>
                                        <p:tgtEl>
                                          <p:spTgt spid="5038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3813"/>
                                        </p:tgtEl>
                                        <p:attrNameLst>
                                          <p:attrName>style.visibility</p:attrName>
                                        </p:attrNameLst>
                                      </p:cBhvr>
                                      <p:to>
                                        <p:strVal val="visible"/>
                                      </p:to>
                                    </p:set>
                                    <p:animEffect transition="in" filter="blinds(horizontal)">
                                      <p:cBhvr>
                                        <p:cTn id="18" dur="500"/>
                                        <p:tgtEl>
                                          <p:spTgt spid="50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animBg="1"/>
      <p:bldP spid="503812" grpId="0"/>
      <p:bldP spid="50381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AB586A32-BB12-4E89-97A7-A5525DFE0066}"/>
              </a:ext>
            </a:extLst>
          </p:cNvPr>
          <p:cNvSpPr>
            <a:spLocks noGrp="1" noChangeArrowheads="1"/>
          </p:cNvSpPr>
          <p:nvPr>
            <p:ph type="body" idx="1"/>
          </p:nvPr>
        </p:nvSpPr>
        <p:spPr>
          <a:xfrm>
            <a:off x="611560" y="2276872"/>
            <a:ext cx="7704534" cy="1657350"/>
          </a:xfrm>
        </p:spPr>
        <p:txBody>
          <a:bodyPr/>
          <a:lstStyle/>
          <a:p>
            <a:pPr eaLnBrk="1" hangingPunct="1">
              <a:buFontTx/>
              <a:buNone/>
            </a:pPr>
            <a:r>
              <a:rPr lang="en-US" altLang="zh-CN" sz="2400" b="1"/>
              <a:t>(2) </a:t>
            </a:r>
            <a:r>
              <a:rPr lang="zh-CN" altLang="en-US" sz="2400" b="1"/>
              <a:t>接口做参数：</a:t>
            </a:r>
            <a:r>
              <a:rPr lang="zh-CN" altLang="en-US" sz="2400" b="1">
                <a:latin typeface="宋体" panose="02010600030101010101" pitchFamily="2" charset="-122"/>
              </a:rPr>
              <a:t>当一个方法的</a:t>
            </a:r>
            <a:r>
              <a:rPr lang="zh-CN" altLang="en-US" sz="2400" b="1">
                <a:solidFill>
                  <a:srgbClr val="C00000"/>
                </a:solidFill>
                <a:latin typeface="微软雅黑" panose="020B0503020204020204" pitchFamily="34" charset="-122"/>
                <a:ea typeface="微软雅黑" panose="020B0503020204020204" pitchFamily="34" charset="-122"/>
              </a:rPr>
              <a:t>参数是一个接口类型</a:t>
            </a:r>
            <a:r>
              <a:rPr lang="zh-CN" altLang="en-US" sz="2400" b="1">
                <a:latin typeface="宋体" panose="02010600030101010101" pitchFamily="2" charset="-122"/>
              </a:rPr>
              <a:t>时，如果一个类实现了该接口，那么就可以把该类的实例的引用传值给该参数。进而，参数可以回调该类实现的接口方法。</a:t>
            </a:r>
          </a:p>
        </p:txBody>
      </p:sp>
      <p:sp>
        <p:nvSpPr>
          <p:cNvPr id="173059" name="Rectangle 3">
            <a:extLst>
              <a:ext uri="{FF2B5EF4-FFF2-40B4-BE49-F238E27FC236}">
                <a16:creationId xmlns:a16="http://schemas.microsoft.com/office/drawing/2014/main" id="{985AF67F-A6ED-48A0-8185-062A4AF66D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a:extLst>
              <a:ext uri="{FF2B5EF4-FFF2-40B4-BE49-F238E27FC236}">
                <a16:creationId xmlns:a16="http://schemas.microsoft.com/office/drawing/2014/main" id="{1DAFCF1D-3D3C-459C-B454-933F912C222B}"/>
              </a:ext>
            </a:extLst>
          </p:cNvPr>
          <p:cNvSpPr txBox="1">
            <a:spLocks noChangeArrowheads="1"/>
          </p:cNvSpPr>
          <p:nvPr/>
        </p:nvSpPr>
        <p:spPr bwMode="auto">
          <a:xfrm>
            <a:off x="395288" y="898525"/>
            <a:ext cx="6769100" cy="2530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C00CC"/>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Show</a:t>
            </a: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void show();</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 </a:t>
            </a:r>
            <a:r>
              <a:rPr lang="en-US" altLang="zh-CN" sz="2200" dirty="0">
                <a:solidFill>
                  <a:srgbClr val="0000FF"/>
                </a:solidFill>
                <a:latin typeface="Tahoma" panose="020B0604030504040204" pitchFamily="34" charset="0"/>
              </a:rPr>
              <a:t>implements</a:t>
            </a:r>
            <a:r>
              <a:rPr lang="en-US" altLang="zh-CN" sz="2200" dirty="0">
                <a:latin typeface="Tahoma" panose="020B0604030504040204" pitchFamily="34" charset="0"/>
              </a:rPr>
              <a:t> Show </a:t>
            </a:r>
          </a:p>
          <a:p>
            <a:pPr eaLnBrk="1" hangingPunct="1">
              <a:lnSpc>
                <a:spcPct val="90000"/>
              </a:lnSpc>
              <a:spcBef>
                <a:spcPct val="0"/>
              </a:spcBef>
              <a:buFontTx/>
              <a:buNone/>
            </a:pPr>
            <a:r>
              <a:rPr lang="en-US" altLang="zh-CN" sz="2200" dirty="0">
                <a:latin typeface="Tahoma" panose="020B0604030504040204" pitchFamily="34" charset="0"/>
              </a:rPr>
              <a:t>{  public void show()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("I love Basketball");</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316419" name="Text Box 3">
            <a:extLst>
              <a:ext uri="{FF2B5EF4-FFF2-40B4-BE49-F238E27FC236}">
                <a16:creationId xmlns:a16="http://schemas.microsoft.com/office/drawing/2014/main" id="{109DB5A6-00F3-41E2-B100-7BD7682091AA}"/>
              </a:ext>
            </a:extLst>
          </p:cNvPr>
          <p:cNvSpPr txBox="1">
            <a:spLocks noChangeArrowheads="1"/>
          </p:cNvSpPr>
          <p:nvPr/>
        </p:nvSpPr>
        <p:spPr bwMode="auto">
          <a:xfrm>
            <a:off x="395288" y="3573463"/>
            <a:ext cx="6048375" cy="31369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implements</a:t>
            </a:r>
            <a:r>
              <a:rPr lang="en-US" altLang="zh-CN" sz="2200" dirty="0">
                <a:latin typeface="Tahoma" panose="020B0604030504040204" pitchFamily="34" charset="0"/>
              </a:rPr>
              <a:t> Show </a:t>
            </a:r>
          </a:p>
          <a:p>
            <a:pPr eaLnBrk="1" hangingPunct="1">
              <a:lnSpc>
                <a:spcPct val="90000"/>
              </a:lnSpc>
              <a:spcBef>
                <a:spcPct val="0"/>
              </a:spcBef>
              <a:buFontTx/>
              <a:buNone/>
            </a:pPr>
            <a:r>
              <a:rPr lang="en-US" altLang="zh-CN" sz="2200" dirty="0">
                <a:latin typeface="Tahoma" panose="020B0604030504040204" pitchFamily="34" charset="0"/>
              </a:rPr>
              <a:t>{  public void show()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zh-CN" altLang="en-US" sz="2200" dirty="0">
                <a:latin typeface="Tahoma" panose="020B0604030504040204" pitchFamily="34" charset="0"/>
              </a:rPr>
              <a:t>我喜欢看</a:t>
            </a:r>
            <a:r>
              <a:rPr lang="en-US" altLang="zh-CN" sz="2200" dirty="0">
                <a:latin typeface="Tahoma" panose="020B0604030504040204" pitchFamily="34" charset="0"/>
              </a:rPr>
              <a:t>CBA");</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C</a:t>
            </a:r>
          </a:p>
          <a:p>
            <a:pPr eaLnBrk="1" hangingPunct="1">
              <a:lnSpc>
                <a:spcPct val="90000"/>
              </a:lnSpc>
              <a:spcBef>
                <a:spcPct val="0"/>
              </a:spcBef>
              <a:buFontTx/>
              <a:buNone/>
            </a:pPr>
            <a:r>
              <a:rPr lang="en-US" altLang="zh-CN" sz="2200" dirty="0">
                <a:latin typeface="Tahoma" panose="020B0604030504040204" pitchFamily="34" charset="0"/>
              </a:rPr>
              <a:t>{  public void f( </a:t>
            </a:r>
            <a:r>
              <a:rPr lang="en-US" altLang="zh-CN" sz="2200" dirty="0">
                <a:solidFill>
                  <a:srgbClr val="0000FF"/>
                </a:solidFill>
                <a:latin typeface="Tahoma" panose="020B0604030504040204" pitchFamily="34" charset="0"/>
              </a:rPr>
              <a:t>Show</a:t>
            </a:r>
            <a:r>
              <a:rPr lang="en-US" altLang="zh-CN" sz="2200" dirty="0">
                <a:latin typeface="Tahoma" panose="020B0604030504040204" pitchFamily="34" charset="0"/>
              </a:rPr>
              <a:t> s) //</a:t>
            </a:r>
            <a:r>
              <a:rPr lang="zh-CN" altLang="en-US" sz="2200" dirty="0">
                <a:latin typeface="Tahoma" panose="020B0604030504040204" pitchFamily="34" charset="0"/>
              </a:rPr>
              <a:t>接口做参数</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s.show</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316420" name="Text Box 4">
            <a:extLst>
              <a:ext uri="{FF2B5EF4-FFF2-40B4-BE49-F238E27FC236}">
                <a16:creationId xmlns:a16="http://schemas.microsoft.com/office/drawing/2014/main" id="{FCECFB99-4446-45A1-A1BB-9987F6F38CE7}"/>
              </a:ext>
            </a:extLst>
          </p:cNvPr>
          <p:cNvSpPr txBox="1">
            <a:spLocks noChangeArrowheads="1"/>
          </p:cNvSpPr>
          <p:nvPr/>
        </p:nvSpPr>
        <p:spPr bwMode="auto">
          <a:xfrm>
            <a:off x="4356100" y="692150"/>
            <a:ext cx="5148263" cy="313932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solidFill>
                  <a:schemeClr val="bg1"/>
                </a:solidFill>
                <a:latin typeface="Tahoma" panose="020B0604030504040204" pitchFamily="34" charset="0"/>
              </a:rPr>
              <a:t>public class Example </a:t>
            </a:r>
          </a:p>
          <a:p>
            <a:pPr eaLnBrk="1" hangingPunct="1">
              <a:spcBef>
                <a:spcPct val="0"/>
              </a:spcBef>
              <a:buFontTx/>
              <a:buNone/>
            </a:pPr>
            <a:r>
              <a:rPr lang="en-US" altLang="zh-CN" sz="2200" dirty="0">
                <a:solidFill>
                  <a:schemeClr val="bg1"/>
                </a:solidFill>
                <a:latin typeface="Tahoma" panose="020B0604030504040204" pitchFamily="34" charset="0"/>
              </a:rPr>
              <a:t>{  public static void main(String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spcBef>
                <a:spcPct val="0"/>
              </a:spcBef>
              <a:buFontTx/>
              <a:buNone/>
            </a:pPr>
            <a:r>
              <a:rPr lang="en-US" altLang="zh-CN" sz="2200" dirty="0">
                <a:solidFill>
                  <a:schemeClr val="bg1"/>
                </a:solidFill>
                <a:latin typeface="Tahoma" panose="020B0604030504040204" pitchFamily="34" charset="0"/>
              </a:rPr>
              <a:t>    { </a:t>
            </a:r>
          </a:p>
          <a:p>
            <a:pPr eaLnBrk="1" hangingPunct="1">
              <a:spcBef>
                <a:spcPct val="0"/>
              </a:spcBef>
              <a:buFontTx/>
              <a:buNone/>
            </a:pPr>
            <a:r>
              <a:rPr lang="en-US" altLang="zh-CN" sz="2200" dirty="0">
                <a:solidFill>
                  <a:schemeClr val="bg1"/>
                </a:solidFill>
                <a:latin typeface="Tahoma" panose="020B0604030504040204" pitchFamily="34" charset="0"/>
              </a:rPr>
              <a:t>        C c = new C();</a:t>
            </a:r>
          </a:p>
          <a:p>
            <a:pPr eaLnBrk="1" hangingPunct="1">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c.f</a:t>
            </a:r>
            <a:r>
              <a:rPr lang="en-US" altLang="zh-CN" sz="2200" dirty="0">
                <a:solidFill>
                  <a:schemeClr val="bg1"/>
                </a:solidFill>
                <a:latin typeface="Tahoma" panose="020B0604030504040204" pitchFamily="34" charset="0"/>
              </a:rPr>
              <a:t>(new A());</a:t>
            </a:r>
          </a:p>
          <a:p>
            <a:pPr eaLnBrk="1" hangingPunct="1">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c.f</a:t>
            </a:r>
            <a:r>
              <a:rPr lang="en-US" altLang="zh-CN" sz="2200" dirty="0">
                <a:solidFill>
                  <a:schemeClr val="bg1"/>
                </a:solidFill>
                <a:latin typeface="Tahoma" panose="020B0604030504040204" pitchFamily="34" charset="0"/>
              </a:rPr>
              <a:t>(new B());         </a:t>
            </a:r>
          </a:p>
          <a:p>
            <a:pPr eaLnBrk="1" hangingPunct="1">
              <a:spcBef>
                <a:spcPct val="0"/>
              </a:spcBef>
              <a:buFontTx/>
              <a:buNone/>
            </a:pPr>
            <a:r>
              <a:rPr lang="en-US" altLang="zh-CN" sz="2200" dirty="0">
                <a:solidFill>
                  <a:schemeClr val="bg1"/>
                </a:solidFill>
                <a:latin typeface="Tahoma" panose="020B0604030504040204" pitchFamily="34" charset="0"/>
              </a:rPr>
              <a:t>    } </a:t>
            </a:r>
          </a:p>
          <a:p>
            <a:pPr eaLnBrk="1" hangingPunct="1">
              <a:spcBef>
                <a:spcPct val="0"/>
              </a:spcBef>
              <a:buFontTx/>
              <a:buNone/>
            </a:pPr>
            <a:r>
              <a:rPr lang="en-US" altLang="zh-CN" sz="2200" dirty="0">
                <a:solidFill>
                  <a:schemeClr val="bg1"/>
                </a:solidFill>
                <a:latin typeface="Tahoma" panose="020B0604030504040204" pitchFamily="34" charset="0"/>
              </a:rPr>
              <a:t>}</a:t>
            </a:r>
          </a:p>
        </p:txBody>
      </p:sp>
      <p:sp>
        <p:nvSpPr>
          <p:cNvPr id="316421" name="Text Box 5">
            <a:extLst>
              <a:ext uri="{FF2B5EF4-FFF2-40B4-BE49-F238E27FC236}">
                <a16:creationId xmlns:a16="http://schemas.microsoft.com/office/drawing/2014/main" id="{B2EE69AF-A8E5-4CCB-A3C8-020316E7947D}"/>
              </a:ext>
            </a:extLst>
          </p:cNvPr>
          <p:cNvSpPr txBox="1">
            <a:spLocks noChangeArrowheads="1"/>
          </p:cNvSpPr>
          <p:nvPr/>
        </p:nvSpPr>
        <p:spPr bwMode="auto">
          <a:xfrm>
            <a:off x="179388" y="260350"/>
            <a:ext cx="88566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方法的参数是接口类型时，该参数回调被实现的接口方法</a:t>
            </a:r>
          </a:p>
        </p:txBody>
      </p:sp>
      <p:sp>
        <p:nvSpPr>
          <p:cNvPr id="316422" name="Text Box 6">
            <a:extLst>
              <a:ext uri="{FF2B5EF4-FFF2-40B4-BE49-F238E27FC236}">
                <a16:creationId xmlns:a16="http://schemas.microsoft.com/office/drawing/2014/main" id="{B23986E7-99DD-4054-9A4F-22A6BBF131D1}"/>
              </a:ext>
            </a:extLst>
          </p:cNvPr>
          <p:cNvSpPr txBox="1">
            <a:spLocks noChangeArrowheads="1"/>
          </p:cNvSpPr>
          <p:nvPr/>
        </p:nvSpPr>
        <p:spPr bwMode="auto">
          <a:xfrm>
            <a:off x="5364163" y="4221163"/>
            <a:ext cx="3384550" cy="14465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E:\1000&gt;java </a:t>
            </a:r>
          </a:p>
          <a:p>
            <a:pPr eaLnBrk="1" hangingPunct="1">
              <a:spcBef>
                <a:spcPct val="0"/>
              </a:spcBef>
              <a:buFontTx/>
              <a:buNone/>
            </a:pPr>
            <a:r>
              <a:rPr lang="en-US" altLang="zh-CN" sz="2200">
                <a:solidFill>
                  <a:schemeClr val="bg1"/>
                </a:solidFill>
                <a:latin typeface="Tahoma" panose="020B0604030504040204" pitchFamily="34" charset="0"/>
              </a:rPr>
              <a:t>I love Basketball</a:t>
            </a:r>
          </a:p>
          <a:p>
            <a:pPr eaLnBrk="1" hangingPunct="1">
              <a:spcBef>
                <a:spcPct val="0"/>
              </a:spcBef>
              <a:buFontTx/>
              <a:buNone/>
            </a:pPr>
            <a:r>
              <a:rPr lang="zh-CN" altLang="en-US" sz="2200">
                <a:solidFill>
                  <a:schemeClr val="bg1"/>
                </a:solidFill>
                <a:latin typeface="Tahoma" panose="020B0604030504040204" pitchFamily="34" charset="0"/>
              </a:rPr>
              <a:t>我喜欢看</a:t>
            </a:r>
            <a:r>
              <a:rPr lang="en-US" altLang="zh-CN" sz="2200">
                <a:solidFill>
                  <a:schemeClr val="bg1"/>
                </a:solidFill>
                <a:latin typeface="Tahoma" panose="020B0604030504040204" pitchFamily="34" charset="0"/>
              </a:rPr>
              <a:t>CBA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6421"/>
                                        </p:tgtEl>
                                        <p:attrNameLst>
                                          <p:attrName>style.visibility</p:attrName>
                                        </p:attrNameLst>
                                      </p:cBhvr>
                                      <p:to>
                                        <p:strVal val="visible"/>
                                      </p:to>
                                    </p:set>
                                    <p:anim calcmode="lin" valueType="num">
                                      <p:cBhvr additive="base">
                                        <p:cTn id="7" dur="500" fill="hold"/>
                                        <p:tgtEl>
                                          <p:spTgt spid="316421"/>
                                        </p:tgtEl>
                                        <p:attrNameLst>
                                          <p:attrName>ppt_x</p:attrName>
                                        </p:attrNameLst>
                                      </p:cBhvr>
                                      <p:tavLst>
                                        <p:tav tm="0">
                                          <p:val>
                                            <p:strVal val="#ppt_x"/>
                                          </p:val>
                                        </p:tav>
                                        <p:tav tm="100000">
                                          <p:val>
                                            <p:strVal val="#ppt_x"/>
                                          </p:val>
                                        </p:tav>
                                      </p:tavLst>
                                    </p:anim>
                                    <p:anim calcmode="lin" valueType="num">
                                      <p:cBhvr additive="base">
                                        <p:cTn id="8" dur="500" fill="hold"/>
                                        <p:tgtEl>
                                          <p:spTgt spid="3164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6418"/>
                                        </p:tgtEl>
                                        <p:attrNameLst>
                                          <p:attrName>style.visibility</p:attrName>
                                        </p:attrNameLst>
                                      </p:cBhvr>
                                      <p:to>
                                        <p:strVal val="visible"/>
                                      </p:to>
                                    </p:set>
                                    <p:animEffect transition="in" filter="blinds(horizontal)">
                                      <p:cBhvr>
                                        <p:cTn id="13" dur="500"/>
                                        <p:tgtEl>
                                          <p:spTgt spid="316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6419"/>
                                        </p:tgtEl>
                                        <p:attrNameLst>
                                          <p:attrName>style.visibility</p:attrName>
                                        </p:attrNameLst>
                                      </p:cBhvr>
                                      <p:to>
                                        <p:strVal val="visible"/>
                                      </p:to>
                                    </p:set>
                                    <p:animEffect transition="in" filter="blinds(horizontal)">
                                      <p:cBhvr>
                                        <p:cTn id="18" dur="500"/>
                                        <p:tgtEl>
                                          <p:spTgt spid="3164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6420"/>
                                        </p:tgtEl>
                                        <p:attrNameLst>
                                          <p:attrName>style.visibility</p:attrName>
                                        </p:attrNameLst>
                                      </p:cBhvr>
                                      <p:to>
                                        <p:strVal val="visible"/>
                                      </p:to>
                                    </p:set>
                                    <p:animEffect transition="in" filter="blinds(horizontal)">
                                      <p:cBhvr>
                                        <p:cTn id="23" dur="500"/>
                                        <p:tgtEl>
                                          <p:spTgt spid="3164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6422"/>
                                        </p:tgtEl>
                                        <p:attrNameLst>
                                          <p:attrName>style.visibility</p:attrName>
                                        </p:attrNameLst>
                                      </p:cBhvr>
                                      <p:to>
                                        <p:strVal val="visible"/>
                                      </p:to>
                                    </p:set>
                                    <p:animEffect transition="in" filter="blinds(horizontal)">
                                      <p:cBhvr>
                                        <p:cTn id="28" dur="500"/>
                                        <p:tgtEl>
                                          <p:spTgt spid="31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animBg="1"/>
      <p:bldP spid="316419" grpId="0" animBg="1"/>
      <p:bldP spid="316420" grpId="0" animBg="1"/>
      <p:bldP spid="316421" grpId="0"/>
      <p:bldP spid="31642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8F2EF79-FBE2-4108-83C0-D93F18875E28}"/>
              </a:ext>
            </a:extLst>
          </p:cNvPr>
          <p:cNvSpPr>
            <a:spLocks noGrp="1" noChangeArrowheads="1"/>
          </p:cNvSpPr>
          <p:nvPr>
            <p:ph type="title"/>
          </p:nvPr>
        </p:nvSpPr>
        <p:spPr>
          <a:xfrm>
            <a:off x="457200" y="201613"/>
            <a:ext cx="8229600" cy="706437"/>
          </a:xfrm>
        </p:spPr>
        <p:txBody>
          <a:bodyPr/>
          <a:lstStyle/>
          <a:p>
            <a:pPr algn="l" eaLnBrk="1" hangingPunct="1"/>
            <a:r>
              <a:rPr lang="en-US" altLang="zh-CN" sz="2400" b="1"/>
              <a:t>3. </a:t>
            </a:r>
            <a:r>
              <a:rPr lang="zh-CN" altLang="en-US" sz="2400" b="1"/>
              <a:t>接口间的继承</a:t>
            </a:r>
          </a:p>
        </p:txBody>
      </p:sp>
      <p:sp>
        <p:nvSpPr>
          <p:cNvPr id="176131" name="Text Box 4">
            <a:extLst>
              <a:ext uri="{FF2B5EF4-FFF2-40B4-BE49-F238E27FC236}">
                <a16:creationId xmlns:a16="http://schemas.microsoft.com/office/drawing/2014/main" id="{E10502C4-1BD7-4771-AAD1-0A892C96A15C}"/>
              </a:ext>
            </a:extLst>
          </p:cNvPr>
          <p:cNvSpPr txBox="1">
            <a:spLocks noChangeArrowheads="1"/>
          </p:cNvSpPr>
          <p:nvPr/>
        </p:nvSpPr>
        <p:spPr bwMode="auto">
          <a:xfrm>
            <a:off x="4284663" y="908050"/>
            <a:ext cx="4319587"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C00CC"/>
                </a:solidFill>
                <a:latin typeface="Tahoma" panose="020B0604030504040204" pitchFamily="34" charset="0"/>
              </a:rPr>
              <a:t>public interface</a:t>
            </a:r>
            <a:r>
              <a:rPr lang="en-US" altLang="zh-CN" sz="2200" dirty="0">
                <a:latin typeface="Tahoma" panose="020B0604030504040204" pitchFamily="34" charset="0"/>
              </a:rPr>
              <a:t> B {</a:t>
            </a:r>
          </a:p>
          <a:p>
            <a:pPr eaLnBrk="1" hangingPunct="1">
              <a:lnSpc>
                <a:spcPct val="90000"/>
              </a:lnSpc>
              <a:spcBef>
                <a:spcPct val="0"/>
              </a:spcBef>
              <a:buFontTx/>
              <a:buNone/>
            </a:pPr>
            <a:r>
              <a:rPr lang="en-US" altLang="zh-CN" sz="2200" dirty="0">
                <a:latin typeface="Tahoma" panose="020B0604030504040204" pitchFamily="34" charset="0"/>
              </a:rPr>
              <a:t>	public </a:t>
            </a:r>
            <a:r>
              <a:rPr lang="en-US" altLang="zh-CN" sz="2200" dirty="0" err="1">
                <a:latin typeface="Tahoma" panose="020B0604030504040204" pitchFamily="34" charset="0"/>
              </a:rPr>
              <a:t>int</a:t>
            </a:r>
            <a:r>
              <a:rPr lang="en-US" altLang="zh-CN" sz="2200" dirty="0">
                <a:latin typeface="Tahoma" panose="020B0604030504040204" pitchFamily="34" charset="0"/>
              </a:rPr>
              <a:t> </a:t>
            </a:r>
            <a:r>
              <a:rPr lang="en-US" altLang="zh-CN" sz="2200" dirty="0" err="1">
                <a:latin typeface="Tahoma" panose="020B0604030504040204" pitchFamily="34" charset="0"/>
              </a:rPr>
              <a:t>mb</a:t>
            </a:r>
            <a:r>
              <a:rPr lang="en-US" altLang="zh-CN" sz="2200" dirty="0">
                <a:latin typeface="Tahoma" panose="020B0604030504040204" pitchFamily="34" charset="0"/>
              </a:rPr>
              <a:t>(</a:t>
            </a:r>
            <a:r>
              <a:rPr lang="en-US" altLang="zh-CN" sz="2200" dirty="0" err="1">
                <a:latin typeface="Tahoma" panose="020B0604030504040204" pitchFamily="34" charset="0"/>
              </a:rPr>
              <a:t>int</a:t>
            </a:r>
            <a:r>
              <a:rPr lang="en-US" altLang="zh-CN" sz="2200" dirty="0">
                <a:latin typeface="Tahoma" panose="020B0604030504040204" pitchFamily="34" charset="0"/>
              </a:rPr>
              <a:t> </a:t>
            </a:r>
            <a:r>
              <a:rPr lang="en-US" altLang="zh-CN" sz="2200" dirty="0" err="1">
                <a:latin typeface="Tahoma" panose="020B0604030504040204" pitchFamily="34" charset="0"/>
              </a:rPr>
              <a:t>i</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76132" name="Text Box 5">
            <a:extLst>
              <a:ext uri="{FF2B5EF4-FFF2-40B4-BE49-F238E27FC236}">
                <a16:creationId xmlns:a16="http://schemas.microsoft.com/office/drawing/2014/main" id="{DF5AE4BA-9CFD-486E-8F62-DDEE7FDFCBDF}"/>
              </a:ext>
            </a:extLst>
          </p:cNvPr>
          <p:cNvSpPr txBox="1">
            <a:spLocks noChangeArrowheads="1"/>
          </p:cNvSpPr>
          <p:nvPr/>
        </p:nvSpPr>
        <p:spPr bwMode="auto">
          <a:xfrm>
            <a:off x="611188" y="908050"/>
            <a:ext cx="3600450" cy="1025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C00CC"/>
                </a:solidFill>
                <a:latin typeface="Tahoma" panose="020B0604030504040204" pitchFamily="34" charset="0"/>
              </a:rPr>
              <a:t>public interface</a:t>
            </a:r>
            <a:r>
              <a:rPr lang="en-US" altLang="zh-CN" sz="2200" dirty="0">
                <a:latin typeface="Tahoma" panose="020B0604030504040204" pitchFamily="34" charset="0"/>
              </a:rPr>
              <a:t> A {</a:t>
            </a:r>
          </a:p>
          <a:p>
            <a:pPr eaLnBrk="1" hangingPunct="1">
              <a:lnSpc>
                <a:spcPct val="90000"/>
              </a:lnSpc>
              <a:spcBef>
                <a:spcPct val="0"/>
              </a:spcBef>
              <a:buFontTx/>
              <a:buNone/>
            </a:pPr>
            <a:r>
              <a:rPr lang="en-US" altLang="zh-CN" sz="2200" dirty="0">
                <a:latin typeface="Tahoma" panose="020B0604030504040204" pitchFamily="34" charset="0"/>
              </a:rPr>
              <a:t>	public void ma();</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76133" name="Text Box 6">
            <a:extLst>
              <a:ext uri="{FF2B5EF4-FFF2-40B4-BE49-F238E27FC236}">
                <a16:creationId xmlns:a16="http://schemas.microsoft.com/office/drawing/2014/main" id="{0B812D0C-DC44-42F5-AE76-2C980E3BD04D}"/>
              </a:ext>
            </a:extLst>
          </p:cNvPr>
          <p:cNvSpPr txBox="1">
            <a:spLocks noChangeArrowheads="1"/>
          </p:cNvSpPr>
          <p:nvPr/>
        </p:nvSpPr>
        <p:spPr bwMode="auto">
          <a:xfrm>
            <a:off x="2051050" y="1989138"/>
            <a:ext cx="4897214" cy="1006429"/>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interface C </a:t>
            </a:r>
            <a:r>
              <a:rPr lang="en-US" altLang="zh-CN" sz="2200" dirty="0">
                <a:solidFill>
                  <a:srgbClr val="FF0000"/>
                </a:solidFill>
                <a:effectLst>
                  <a:outerShdw blurRad="38100" dist="38100" dir="2700000" algn="tl">
                    <a:srgbClr val="000000">
                      <a:alpha val="43137"/>
                    </a:srgbClr>
                  </a:outerShdw>
                </a:effectLst>
                <a:latin typeface="Tahoma" panose="020B0604030504040204" pitchFamily="34" charset="0"/>
              </a:rPr>
              <a:t>extends</a:t>
            </a:r>
            <a:r>
              <a:rPr lang="en-US" altLang="zh-CN" sz="2200" dirty="0">
                <a:solidFill>
                  <a:srgbClr val="FF0066"/>
                </a:solidFill>
                <a:latin typeface="Tahoma" panose="020B0604030504040204" pitchFamily="34" charset="0"/>
              </a:rPr>
              <a:t> </a:t>
            </a:r>
            <a:r>
              <a:rPr lang="en-US" altLang="zh-CN" sz="2200" dirty="0">
                <a:latin typeface="Tahoma" panose="020B0604030504040204" pitchFamily="34" charset="0"/>
              </a:rPr>
              <a:t>A, B {</a:t>
            </a:r>
          </a:p>
          <a:p>
            <a:pPr eaLnBrk="1" hangingPunct="1">
              <a:lnSpc>
                <a:spcPct val="90000"/>
              </a:lnSpc>
              <a:spcBef>
                <a:spcPct val="0"/>
              </a:spcBef>
              <a:buFontTx/>
              <a:buNone/>
            </a:pPr>
            <a:r>
              <a:rPr lang="en-US" altLang="zh-CN" sz="2200" dirty="0">
                <a:latin typeface="Tahoma" panose="020B0604030504040204" pitchFamily="34" charset="0"/>
              </a:rPr>
              <a:t>	public String mc();</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76134" name="Text Box 7">
            <a:extLst>
              <a:ext uri="{FF2B5EF4-FFF2-40B4-BE49-F238E27FC236}">
                <a16:creationId xmlns:a16="http://schemas.microsoft.com/office/drawing/2014/main" id="{7E1466B0-FD04-4B08-BA6B-F9B48F397F38}"/>
              </a:ext>
            </a:extLst>
          </p:cNvPr>
          <p:cNvSpPr txBox="1">
            <a:spLocks noChangeArrowheads="1"/>
          </p:cNvSpPr>
          <p:nvPr/>
        </p:nvSpPr>
        <p:spPr bwMode="auto">
          <a:xfrm>
            <a:off x="468313" y="3068638"/>
            <a:ext cx="7921625" cy="3738562"/>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dirty="0"/>
              <a:t>public class D implements C {</a:t>
            </a:r>
          </a:p>
          <a:p>
            <a:pPr eaLnBrk="1" hangingPunct="1">
              <a:lnSpc>
                <a:spcPct val="80000"/>
              </a:lnSpc>
              <a:buFontTx/>
              <a:buNone/>
            </a:pPr>
            <a:r>
              <a:rPr lang="en-US" altLang="zh-CN" sz="2200" dirty="0"/>
              <a:t>	public void </a:t>
            </a:r>
            <a:r>
              <a:rPr lang="en-US" altLang="zh-CN" sz="2200" dirty="0">
                <a:solidFill>
                  <a:srgbClr val="0000FF"/>
                </a:solidFill>
              </a:rPr>
              <a:t>ma</a:t>
            </a:r>
            <a:r>
              <a:rPr lang="en-US" altLang="zh-CN" sz="2200" dirty="0"/>
              <a:t>() {</a:t>
            </a:r>
          </a:p>
          <a:p>
            <a:pPr eaLnBrk="1" hangingPunct="1">
              <a:lnSpc>
                <a:spcPct val="80000"/>
              </a:lnSpc>
              <a:buFontTx/>
              <a:buNone/>
            </a:pPr>
            <a:r>
              <a:rPr lang="en-US" altLang="zh-CN" sz="2200" dirty="0"/>
              <a:t>		</a:t>
            </a:r>
            <a:r>
              <a:rPr lang="en-US" altLang="zh-CN" sz="2200" dirty="0" err="1"/>
              <a:t>System.out.println</a:t>
            </a:r>
            <a:r>
              <a:rPr lang="en-US" altLang="zh-CN" sz="2200" dirty="0"/>
              <a:t>(“Implements method ma()!”);</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public </a:t>
            </a:r>
            <a:r>
              <a:rPr lang="en-US" altLang="zh-CN" sz="2200" dirty="0" err="1"/>
              <a:t>int</a:t>
            </a:r>
            <a:r>
              <a:rPr lang="en-US" altLang="zh-CN" sz="2200" dirty="0"/>
              <a:t> </a:t>
            </a:r>
            <a:r>
              <a:rPr lang="en-US" altLang="zh-CN" sz="2200" dirty="0" err="1">
                <a:solidFill>
                  <a:srgbClr val="0000FF"/>
                </a:solidFill>
              </a:rPr>
              <a:t>mb</a:t>
            </a:r>
            <a:r>
              <a:rPr lang="en-US" altLang="zh-CN" sz="2200" dirty="0">
                <a:solidFill>
                  <a:srgbClr val="FF0066"/>
                </a:solidFill>
              </a:rPr>
              <a:t>(</a:t>
            </a:r>
            <a:r>
              <a:rPr lang="en-US" altLang="zh-CN" sz="2200" dirty="0"/>
              <a:t> </a:t>
            </a:r>
            <a:r>
              <a:rPr lang="en-US" altLang="zh-CN" sz="2200" dirty="0" err="1"/>
              <a:t>int</a:t>
            </a:r>
            <a:r>
              <a:rPr lang="en-US" altLang="zh-CN" sz="2200" dirty="0"/>
              <a:t> </a:t>
            </a:r>
            <a:r>
              <a:rPr lang="en-US" altLang="zh-CN" sz="2200" dirty="0" err="1"/>
              <a:t>i</a:t>
            </a:r>
            <a:r>
              <a:rPr lang="en-US" altLang="zh-CN" sz="2200" dirty="0"/>
              <a:t>) {</a:t>
            </a:r>
          </a:p>
          <a:p>
            <a:pPr eaLnBrk="1" hangingPunct="1">
              <a:lnSpc>
                <a:spcPct val="80000"/>
              </a:lnSpc>
              <a:buFontTx/>
              <a:buNone/>
            </a:pPr>
            <a:r>
              <a:rPr lang="en-US" altLang="zh-CN" sz="2200" dirty="0"/>
              <a:t>		return 2000 + </a:t>
            </a:r>
            <a:r>
              <a:rPr lang="en-US" altLang="zh-CN" sz="2200" dirty="0" err="1"/>
              <a:t>i</a:t>
            </a:r>
            <a:r>
              <a:rPr lang="en-US" altLang="zh-CN" sz="2200" dirty="0"/>
              <a:t>;</a:t>
            </a:r>
          </a:p>
          <a:p>
            <a:pPr eaLnBrk="1" hangingPunct="1">
              <a:lnSpc>
                <a:spcPct val="80000"/>
              </a:lnSpc>
              <a:buFontTx/>
              <a:buNone/>
            </a:pPr>
            <a:r>
              <a:rPr lang="en-US" altLang="zh-CN" sz="2200" dirty="0"/>
              <a:t>	}</a:t>
            </a:r>
          </a:p>
          <a:p>
            <a:pPr eaLnBrk="1" hangingPunct="1">
              <a:lnSpc>
                <a:spcPct val="80000"/>
              </a:lnSpc>
              <a:buFontTx/>
              <a:buNone/>
            </a:pPr>
            <a:r>
              <a:rPr lang="en-US" altLang="zh-CN" sz="2200" dirty="0"/>
              <a:t>	public String </a:t>
            </a:r>
            <a:r>
              <a:rPr lang="en-US" altLang="zh-CN" sz="2200" dirty="0">
                <a:solidFill>
                  <a:srgbClr val="0000FF"/>
                </a:solidFill>
              </a:rPr>
              <a:t>mc</a:t>
            </a:r>
            <a:r>
              <a:rPr lang="en-US" altLang="zh-CN" sz="2200" dirty="0"/>
              <a:t>() {</a:t>
            </a:r>
          </a:p>
          <a:p>
            <a:pPr eaLnBrk="1" hangingPunct="1">
              <a:lnSpc>
                <a:spcPct val="80000"/>
              </a:lnSpc>
              <a:buFontTx/>
              <a:buNone/>
            </a:pPr>
            <a:r>
              <a:rPr lang="en-US" altLang="zh-CN" sz="2200" dirty="0"/>
              <a:t>		return “Hello!”;</a:t>
            </a:r>
          </a:p>
          <a:p>
            <a:pPr eaLnBrk="1" hangingPunct="1">
              <a:lnSpc>
                <a:spcPct val="80000"/>
              </a:lnSpc>
              <a:buFontTx/>
              <a:buNone/>
            </a:pPr>
            <a:r>
              <a:rPr lang="en-US" altLang="zh-CN" sz="2200" dirty="0"/>
              <a:t>	}</a:t>
            </a:r>
          </a:p>
          <a:p>
            <a:pPr eaLnBrk="1" hangingPunct="1">
              <a:lnSpc>
                <a:spcPct val="80000"/>
              </a:lnSpc>
              <a:buFontTx/>
              <a:buNone/>
            </a:pPr>
            <a:r>
              <a:rPr lang="en-US" altLang="zh-CN" sz="2200"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70DBAED3-2490-42BF-A6B5-E56C281B299E}"/>
              </a:ext>
            </a:extLst>
          </p:cNvPr>
          <p:cNvSpPr txBox="1">
            <a:spLocks noChangeArrowheads="1"/>
          </p:cNvSpPr>
          <p:nvPr/>
        </p:nvSpPr>
        <p:spPr bwMode="auto">
          <a:xfrm>
            <a:off x="254283" y="389607"/>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22:  </a:t>
            </a:r>
            <a:r>
              <a:rPr lang="zh-CN" altLang="en-US" sz="2800">
                <a:solidFill>
                  <a:srgbClr val="FF0066"/>
                </a:solidFill>
                <a:latin typeface="Tahoma" panose="020B0604030504040204" pitchFamily="34" charset="0"/>
              </a:rPr>
              <a:t>嵌套类</a:t>
            </a:r>
          </a:p>
        </p:txBody>
      </p:sp>
      <p:sp>
        <p:nvSpPr>
          <p:cNvPr id="199683" name="Text Box 3">
            <a:extLst>
              <a:ext uri="{FF2B5EF4-FFF2-40B4-BE49-F238E27FC236}">
                <a16:creationId xmlns:a16="http://schemas.microsoft.com/office/drawing/2014/main" id="{9B858932-5A80-4AEC-982A-4B2100D55792}"/>
              </a:ext>
            </a:extLst>
          </p:cNvPr>
          <p:cNvSpPr txBox="1">
            <a:spLocks noChangeArrowheads="1"/>
          </p:cNvSpPr>
          <p:nvPr/>
        </p:nvSpPr>
        <p:spPr bwMode="auto">
          <a:xfrm>
            <a:off x="250825" y="1186640"/>
            <a:ext cx="8713663" cy="5410712"/>
          </a:xfrm>
          <a:prstGeom prst="rect">
            <a:avLst/>
          </a:prstGeom>
          <a:noFill/>
          <a:ln>
            <a:noFill/>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defRPr/>
            </a:pPr>
            <a:r>
              <a:rPr lang="en-US" altLang="zh-CN" sz="2400" dirty="0"/>
              <a:t>★ </a:t>
            </a:r>
            <a:r>
              <a:rPr lang="en-US" altLang="zh-CN" sz="2400" dirty="0">
                <a:latin typeface="Tahoma" panose="020B0604030504040204" pitchFamily="34" charset="0"/>
              </a:rPr>
              <a:t>Java </a:t>
            </a:r>
            <a:r>
              <a:rPr lang="zh-CN" altLang="en-US" sz="2400" dirty="0">
                <a:latin typeface="Tahoma" panose="020B0604030504040204" pitchFamily="34" charset="0"/>
              </a:rPr>
              <a:t>语言支持类的嵌套定义，即允许将一个类定义在其他类的内部，其中内层的类被称为</a:t>
            </a:r>
            <a:r>
              <a:rPr lang="zh-CN" altLang="en-US" sz="2400" dirty="0">
                <a:solidFill>
                  <a:srgbClr val="FF0000"/>
                </a:solidFill>
                <a:latin typeface="微软雅黑" panose="020B0503020204020204" pitchFamily="34" charset="-122"/>
                <a:ea typeface="微软雅黑" panose="020B0503020204020204" pitchFamily="34" charset="-122"/>
              </a:rPr>
              <a:t>嵌套类</a:t>
            </a:r>
            <a:r>
              <a:rPr lang="zh-CN" altLang="en-US" sz="2400" dirty="0">
                <a:latin typeface="Tahoma" panose="020B0604030504040204" pitchFamily="34" charset="0"/>
              </a:rPr>
              <a:t>（</a:t>
            </a:r>
            <a:r>
              <a:rPr lang="en-US" altLang="zh-CN" sz="2400" dirty="0" err="1">
                <a:latin typeface="Tahoma" panose="020B0604030504040204" pitchFamily="34" charset="0"/>
              </a:rPr>
              <a:t>NestedClass</a:t>
            </a:r>
            <a:r>
              <a:rPr lang="zh-CN" altLang="en-US" sz="2400" dirty="0">
                <a:latin typeface="Tahoma" panose="020B0604030504040204" pitchFamily="34" charset="0"/>
              </a:rPr>
              <a:t>）。</a:t>
            </a:r>
            <a:endParaRPr lang="en-US" altLang="zh-CN" sz="2400" dirty="0">
              <a:latin typeface="Tahoma" panose="020B0604030504040204" pitchFamily="34" charset="0"/>
            </a:endParaRPr>
          </a:p>
          <a:p>
            <a:pPr eaLnBrk="1" hangingPunct="1">
              <a:lnSpc>
                <a:spcPct val="90000"/>
              </a:lnSpc>
              <a:spcBef>
                <a:spcPct val="50000"/>
              </a:spcBef>
              <a:buFontTx/>
              <a:buNone/>
              <a:defRPr/>
            </a:pPr>
            <a:endParaRPr lang="zh-CN" altLang="en-US" sz="1000" dirty="0">
              <a:latin typeface="Tahoma" panose="020B0604030504040204" pitchFamily="34" charset="0"/>
            </a:endParaRPr>
          </a:p>
          <a:p>
            <a:pPr marL="342900" indent="-342900" eaLnBrk="1" hangingPunct="1">
              <a:lnSpc>
                <a:spcPct val="90000"/>
              </a:lnSpc>
              <a:spcBef>
                <a:spcPct val="50000"/>
              </a:spcBef>
              <a:buFont typeface="Wingdings" panose="05000000000000000000" pitchFamily="2" charset="2"/>
              <a:buChar char="Ø"/>
              <a:defRPr/>
            </a:pPr>
            <a:r>
              <a:rPr lang="zh-CN" altLang="en-US" sz="2400" dirty="0">
                <a:latin typeface="Tahoma" panose="020B0604030504040204" pitchFamily="34" charset="0"/>
              </a:rPr>
              <a:t>嵌套类可以分为两种：</a:t>
            </a:r>
          </a:p>
          <a:p>
            <a:pPr eaLnBrk="1" hangingPunct="1">
              <a:lnSpc>
                <a:spcPct val="90000"/>
              </a:lnSpc>
              <a:spcBef>
                <a:spcPct val="50000"/>
              </a:spcBef>
              <a:defRPr/>
            </a:pPr>
            <a:r>
              <a:rPr lang="zh-CN" altLang="en-US" sz="2400" dirty="0">
                <a:latin typeface="Tahoma" panose="020B0604030504040204" pitchFamily="34" charset="0"/>
              </a:rPr>
              <a:t> </a:t>
            </a:r>
            <a:r>
              <a:rPr lang="zh-CN" altLang="en-US" sz="2400" dirty="0">
                <a:solidFill>
                  <a:srgbClr val="FF0000"/>
                </a:solidFill>
                <a:latin typeface="Tahoma" panose="020B0604030504040204" pitchFamily="34" charset="0"/>
              </a:rPr>
              <a:t>静态嵌套类</a:t>
            </a:r>
            <a:r>
              <a:rPr lang="en-US" altLang="zh-CN" sz="2400" dirty="0">
                <a:latin typeface="Tahoma" panose="020B0604030504040204" pitchFamily="34" charset="0"/>
              </a:rPr>
              <a:t>(Static Nested Class): </a:t>
            </a:r>
            <a:r>
              <a:rPr lang="zh-CN" altLang="en-US" sz="2400" dirty="0">
                <a:latin typeface="Tahoma" panose="020B0604030504040204" pitchFamily="34" charset="0"/>
              </a:rPr>
              <a:t>使用</a:t>
            </a:r>
            <a:r>
              <a:rPr lang="en-US" altLang="zh-CN" sz="2400" dirty="0">
                <a:latin typeface="Tahoma" panose="020B0604030504040204" pitchFamily="34" charset="0"/>
              </a:rPr>
              <a:t>static</a:t>
            </a:r>
            <a:r>
              <a:rPr lang="zh-CN" altLang="en-US" sz="2400" dirty="0">
                <a:latin typeface="Tahoma" panose="020B0604030504040204" pitchFamily="34" charset="0"/>
              </a:rPr>
              <a:t>修饰的嵌套类；</a:t>
            </a:r>
          </a:p>
          <a:p>
            <a:pPr eaLnBrk="1" hangingPunct="1">
              <a:lnSpc>
                <a:spcPct val="90000"/>
              </a:lnSpc>
              <a:spcBef>
                <a:spcPct val="50000"/>
              </a:spcBef>
              <a:defRPr/>
            </a:pPr>
            <a:r>
              <a:rPr lang="zh-CN" altLang="en-US" sz="2400" dirty="0">
                <a:latin typeface="Tahoma" panose="020B0604030504040204" pitchFamily="34" charset="0"/>
              </a:rPr>
              <a:t> </a:t>
            </a:r>
            <a:r>
              <a:rPr lang="zh-CN" altLang="en-US" sz="2400" dirty="0">
                <a:solidFill>
                  <a:srgbClr val="FF0000"/>
                </a:solidFill>
                <a:latin typeface="Tahoma" panose="020B0604030504040204" pitchFamily="34" charset="0"/>
              </a:rPr>
              <a:t>内部类</a:t>
            </a:r>
            <a:r>
              <a:rPr lang="zh-CN" altLang="en-US" sz="2400" dirty="0">
                <a:latin typeface="Tahoma" panose="020B0604030504040204" pitchFamily="34" charset="0"/>
              </a:rPr>
              <a:t>（</a:t>
            </a:r>
            <a:r>
              <a:rPr lang="en-US" altLang="zh-CN" sz="2400" dirty="0">
                <a:latin typeface="Tahoma" panose="020B0604030504040204" pitchFamily="34" charset="0"/>
              </a:rPr>
              <a:t>Inner Class</a:t>
            </a:r>
            <a:r>
              <a:rPr lang="zh-CN" altLang="en-US" sz="2400" dirty="0">
                <a:latin typeface="Tahoma" panose="020B0604030504040204" pitchFamily="34" charset="0"/>
              </a:rPr>
              <a:t>）：非</a:t>
            </a:r>
            <a:r>
              <a:rPr lang="en-US" altLang="zh-CN" sz="2400" dirty="0">
                <a:latin typeface="Tahoma" panose="020B0604030504040204" pitchFamily="34" charset="0"/>
              </a:rPr>
              <a:t>static</a:t>
            </a:r>
            <a:r>
              <a:rPr lang="zh-CN" altLang="en-US" sz="2400" dirty="0">
                <a:latin typeface="Tahoma" panose="020B0604030504040204" pitchFamily="34" charset="0"/>
              </a:rPr>
              <a:t>的嵌套类；</a:t>
            </a:r>
          </a:p>
          <a:p>
            <a:pPr eaLnBrk="1" hangingPunct="1">
              <a:lnSpc>
                <a:spcPct val="90000"/>
              </a:lnSpc>
              <a:spcBef>
                <a:spcPct val="50000"/>
              </a:spcBef>
              <a:defRPr/>
            </a:pPr>
            <a:endParaRPr lang="zh-CN" altLang="en-US" sz="1000" dirty="0">
              <a:latin typeface="Tahoma" panose="020B0604030504040204" pitchFamily="34" charset="0"/>
            </a:endParaRPr>
          </a:p>
          <a:p>
            <a:pPr eaLnBrk="1" hangingPunct="1">
              <a:lnSpc>
                <a:spcPct val="90000"/>
              </a:lnSpc>
              <a:spcBef>
                <a:spcPct val="50000"/>
              </a:spcBef>
              <a:buFontTx/>
              <a:buNone/>
              <a:defRPr/>
            </a:pPr>
            <a:r>
              <a:rPr lang="en-US" altLang="zh-CN" sz="2400" dirty="0">
                <a:latin typeface="Tahoma" panose="020B0604030504040204" pitchFamily="34" charset="0"/>
              </a:rPr>
              <a:t>public class A{</a:t>
            </a:r>
          </a:p>
          <a:p>
            <a:pPr lvl="1" eaLnBrk="1" hangingPunct="1">
              <a:lnSpc>
                <a:spcPct val="90000"/>
              </a:lnSpc>
              <a:spcBef>
                <a:spcPct val="50000"/>
              </a:spcBef>
              <a:buFontTx/>
              <a:buNone/>
              <a:defRPr/>
            </a:pPr>
            <a:r>
              <a:rPr lang="en-US" altLang="zh-CN" sz="2400" dirty="0"/>
              <a:t>…</a:t>
            </a:r>
            <a:endParaRPr lang="en-US" altLang="zh-CN" sz="2400" dirty="0">
              <a:latin typeface="Tahoma" panose="020B0604030504040204" pitchFamily="34" charset="0"/>
            </a:endParaRPr>
          </a:p>
          <a:p>
            <a:pPr lvl="1" eaLnBrk="1" hangingPunct="1">
              <a:lnSpc>
                <a:spcPct val="90000"/>
              </a:lnSpc>
              <a:spcBef>
                <a:spcPct val="50000"/>
              </a:spcBef>
              <a:buFontTx/>
              <a:buNone/>
              <a:defRPr/>
            </a:pPr>
            <a:r>
              <a:rPr lang="en-US" altLang="zh-CN" sz="2400" dirty="0">
                <a:latin typeface="Tahoma" panose="020B0604030504040204" pitchFamily="34" charset="0"/>
              </a:rPr>
              <a:t>private class B{</a:t>
            </a:r>
            <a:r>
              <a:rPr lang="en-US" altLang="zh-CN" sz="2400" dirty="0"/>
              <a:t>…</a:t>
            </a:r>
            <a:r>
              <a:rPr lang="en-US" altLang="zh-CN" sz="2400" dirty="0">
                <a:latin typeface="Tahoma" panose="020B0604030504040204" pitchFamily="34" charset="0"/>
              </a:rPr>
              <a:t>}   //</a:t>
            </a:r>
            <a:r>
              <a:rPr lang="zh-CN" altLang="en-US" sz="2400" dirty="0">
                <a:latin typeface="Tahoma" panose="020B0604030504040204" pitchFamily="34" charset="0"/>
              </a:rPr>
              <a:t>内部类</a:t>
            </a:r>
          </a:p>
          <a:p>
            <a:pPr lvl="1" eaLnBrk="1" hangingPunct="1">
              <a:lnSpc>
                <a:spcPct val="90000"/>
              </a:lnSpc>
              <a:spcBef>
                <a:spcPct val="50000"/>
              </a:spcBef>
              <a:buFontTx/>
              <a:buNone/>
              <a:defRPr/>
            </a:pPr>
            <a:r>
              <a:rPr lang="en-US" altLang="zh-CN" sz="2400" dirty="0">
                <a:latin typeface="Tahoma" panose="020B0604030504040204" pitchFamily="34" charset="0"/>
              </a:rPr>
              <a:t>public static class C{</a:t>
            </a:r>
            <a:r>
              <a:rPr lang="en-US" altLang="zh-CN" sz="2400" dirty="0"/>
              <a:t>…</a:t>
            </a:r>
            <a:r>
              <a:rPr lang="en-US" altLang="zh-CN" sz="2400" dirty="0">
                <a:latin typeface="Tahoma" panose="020B0604030504040204" pitchFamily="34" charset="0"/>
              </a:rPr>
              <a:t>} //</a:t>
            </a:r>
            <a:r>
              <a:rPr lang="zh-CN" altLang="en-US" sz="2400" dirty="0">
                <a:latin typeface="Tahoma" panose="020B0604030504040204" pitchFamily="34" charset="0"/>
              </a:rPr>
              <a:t>静态嵌套类</a:t>
            </a:r>
            <a:endParaRPr lang="en-US" altLang="zh-CN" sz="2400" dirty="0">
              <a:latin typeface="Tahoma" panose="020B0604030504040204" pitchFamily="34" charset="0"/>
            </a:endParaRPr>
          </a:p>
          <a:p>
            <a:pPr eaLnBrk="1" hangingPunct="1">
              <a:lnSpc>
                <a:spcPct val="90000"/>
              </a:lnSpc>
              <a:spcBef>
                <a:spcPct val="50000"/>
              </a:spcBef>
              <a:buFontTx/>
              <a:buNone/>
              <a:defRPr/>
            </a:pPr>
            <a:r>
              <a:rPr lang="en-US" altLang="zh-CN" sz="2800" dirty="0">
                <a:latin typeface="Tahoma" panose="020B0604030504040204" pitchFamily="34" charset="0"/>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8BE012E2-8FBF-46AA-8A84-CFEE70DA72D1}"/>
              </a:ext>
            </a:extLst>
          </p:cNvPr>
          <p:cNvSpPr txBox="1">
            <a:spLocks noChangeArrowheads="1"/>
          </p:cNvSpPr>
          <p:nvPr/>
        </p:nvSpPr>
        <p:spPr bwMode="auto">
          <a:xfrm>
            <a:off x="107504" y="332656"/>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buNone/>
            </a:pPr>
            <a:r>
              <a:rPr lang="en-US" altLang="zh-CN" sz="2800"/>
              <a:t>★ </a:t>
            </a:r>
            <a:r>
              <a:rPr lang="zh-CN" altLang="en-US" sz="2800">
                <a:solidFill>
                  <a:srgbClr val="FF0000"/>
                </a:solidFill>
                <a:effectLst>
                  <a:outerShdw blurRad="38100" dist="38100" dir="2700000" algn="tl">
                    <a:srgbClr val="000000">
                      <a:alpha val="43137"/>
                    </a:srgbClr>
                  </a:outerShdw>
                </a:effectLst>
                <a:latin typeface="Tahoma" panose="020B0604030504040204" pitchFamily="34" charset="0"/>
              </a:rPr>
              <a:t>内部类</a:t>
            </a:r>
            <a:r>
              <a:rPr lang="en-US" altLang="zh-CN" sz="2800">
                <a:latin typeface="Tahoma" panose="020B0604030504040204" pitchFamily="34" charset="0"/>
              </a:rPr>
              <a:t>:</a:t>
            </a:r>
          </a:p>
        </p:txBody>
      </p:sp>
      <p:sp>
        <p:nvSpPr>
          <p:cNvPr id="179203" name="Text Box 3">
            <a:extLst>
              <a:ext uri="{FF2B5EF4-FFF2-40B4-BE49-F238E27FC236}">
                <a16:creationId xmlns:a16="http://schemas.microsoft.com/office/drawing/2014/main" id="{C9ECCD6F-4A01-46EB-9BD3-574552D96E65}"/>
              </a:ext>
            </a:extLst>
          </p:cNvPr>
          <p:cNvSpPr txBox="1">
            <a:spLocks noChangeArrowheads="1"/>
          </p:cNvSpPr>
          <p:nvPr/>
        </p:nvSpPr>
        <p:spPr bwMode="auto">
          <a:xfrm>
            <a:off x="179388" y="1077019"/>
            <a:ext cx="8964612" cy="2640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Char char="Ø"/>
            </a:pPr>
            <a:r>
              <a:rPr lang="zh-CN" altLang="en-US" sz="2400" dirty="0">
                <a:solidFill>
                  <a:schemeClr val="tx1"/>
                </a:solidFill>
                <a:latin typeface="Tahoma" panose="020B0604030504040204" pitchFamily="34" charset="0"/>
              </a:rPr>
              <a:t>内部类又可以分成</a:t>
            </a:r>
            <a:r>
              <a:rPr lang="zh-CN" altLang="en-US" sz="2400" dirty="0">
                <a:solidFill>
                  <a:srgbClr val="0000FF"/>
                </a:solidFill>
                <a:latin typeface="Tahoma" panose="020B0604030504040204" pitchFamily="34" charset="0"/>
              </a:rPr>
              <a:t>三种情况</a:t>
            </a:r>
            <a:r>
              <a:rPr lang="zh-CN" altLang="en-US" sz="2400" dirty="0">
                <a:solidFill>
                  <a:schemeClr val="tx1"/>
                </a:solidFill>
                <a:latin typeface="Tahoma" panose="020B0604030504040204" pitchFamily="34" charset="0"/>
              </a:rPr>
              <a:t>：</a:t>
            </a:r>
          </a:p>
          <a:p>
            <a:pPr eaLnBrk="1" hangingPunct="1">
              <a:lnSpc>
                <a:spcPct val="90000"/>
              </a:lnSpc>
              <a:spcBef>
                <a:spcPct val="50000"/>
              </a:spcBef>
              <a:buFontTx/>
              <a:buAutoNum type="arabicPeriod"/>
            </a:pPr>
            <a:r>
              <a:rPr lang="zh-CN" altLang="en-US" sz="2400" dirty="0">
                <a:solidFill>
                  <a:srgbClr val="FF0000"/>
                </a:solidFill>
                <a:latin typeface="Tahoma" panose="020B0604030504040204" pitchFamily="34" charset="0"/>
              </a:rPr>
              <a:t>普通的内部类</a:t>
            </a:r>
            <a:r>
              <a:rPr lang="zh-CN" altLang="en-US" sz="2400" dirty="0">
                <a:solidFill>
                  <a:schemeClr val="tx1"/>
                </a:solidFill>
                <a:latin typeface="Tahoma" panose="020B0604030504040204" pitchFamily="34" charset="0"/>
              </a:rPr>
              <a:t>：定义在方法或语句块</a:t>
            </a:r>
            <a:r>
              <a:rPr lang="zh-CN" altLang="en-US" sz="2400" dirty="0">
                <a:solidFill>
                  <a:srgbClr val="FF0000"/>
                </a:solidFill>
                <a:latin typeface="Tahoma" panose="020B0604030504040204" pitchFamily="34" charset="0"/>
              </a:rPr>
              <a:t>外部的</a:t>
            </a:r>
            <a:r>
              <a:rPr lang="zh-CN" altLang="en-US" sz="2400" dirty="0">
                <a:solidFill>
                  <a:schemeClr val="tx1"/>
                </a:solidFill>
                <a:latin typeface="Tahoma" panose="020B0604030504040204" pitchFamily="34" charset="0"/>
              </a:rPr>
              <a:t>非</a:t>
            </a:r>
            <a:r>
              <a:rPr lang="en-US" altLang="zh-CN" sz="2400" dirty="0">
                <a:solidFill>
                  <a:schemeClr val="tx1"/>
                </a:solidFill>
                <a:latin typeface="Tahoma" panose="020B0604030504040204" pitchFamily="34" charset="0"/>
              </a:rPr>
              <a:t>static</a:t>
            </a:r>
            <a:r>
              <a:rPr lang="zh-CN" altLang="en-US" sz="2400" dirty="0">
                <a:solidFill>
                  <a:schemeClr val="tx1"/>
                </a:solidFill>
                <a:latin typeface="Tahoma" panose="020B0604030504040204" pitchFamily="34" charset="0"/>
              </a:rPr>
              <a:t>类；</a:t>
            </a:r>
          </a:p>
          <a:p>
            <a:pPr eaLnBrk="1" hangingPunct="1">
              <a:lnSpc>
                <a:spcPct val="90000"/>
              </a:lnSpc>
              <a:spcBef>
                <a:spcPct val="50000"/>
              </a:spcBef>
              <a:buFontTx/>
              <a:buAutoNum type="arabicPeriod"/>
            </a:pPr>
            <a:r>
              <a:rPr lang="zh-CN" altLang="en-US" sz="2400" dirty="0">
                <a:solidFill>
                  <a:srgbClr val="FF0000"/>
                </a:solidFill>
                <a:latin typeface="Tahoma" panose="020B0604030504040204" pitchFamily="34" charset="0"/>
              </a:rPr>
              <a:t>局部内部类</a:t>
            </a:r>
            <a:r>
              <a:rPr lang="zh-CN" altLang="en-US" sz="2400" dirty="0">
                <a:solidFill>
                  <a:schemeClr val="tx1"/>
                </a:solidFill>
                <a:latin typeface="Tahoma" panose="020B0604030504040204" pitchFamily="34" charset="0"/>
              </a:rPr>
              <a:t>：也称局部类 </a:t>
            </a:r>
            <a:r>
              <a:rPr lang="en-US" altLang="zh-CN" sz="2400" dirty="0">
                <a:solidFill>
                  <a:schemeClr val="tx1"/>
                </a:solidFill>
                <a:latin typeface="Tahoma" panose="020B0604030504040204" pitchFamily="34" charset="0"/>
              </a:rPr>
              <a:t>(Local class)</a:t>
            </a:r>
            <a:r>
              <a:rPr lang="zh-CN" altLang="en-US" sz="2400" dirty="0">
                <a:solidFill>
                  <a:schemeClr val="tx1"/>
                </a:solidFill>
                <a:latin typeface="Tahoma" panose="020B0604030504040204" pitchFamily="34" charset="0"/>
              </a:rPr>
              <a:t>，定义在方法或语句</a:t>
            </a:r>
            <a:r>
              <a:rPr lang="zh-CN" altLang="en-US" sz="2400" dirty="0">
                <a:solidFill>
                  <a:srgbClr val="FF0000"/>
                </a:solidFill>
                <a:latin typeface="Tahoma" panose="020B0604030504040204" pitchFamily="34" charset="0"/>
              </a:rPr>
              <a:t>块中的</a:t>
            </a:r>
            <a:r>
              <a:rPr lang="zh-CN" altLang="en-US" sz="2400" dirty="0">
                <a:solidFill>
                  <a:schemeClr val="tx1"/>
                </a:solidFill>
                <a:latin typeface="Tahoma" panose="020B0604030504040204" pitchFamily="34" charset="0"/>
              </a:rPr>
              <a:t>类；</a:t>
            </a:r>
          </a:p>
          <a:p>
            <a:pPr eaLnBrk="1" hangingPunct="1">
              <a:lnSpc>
                <a:spcPct val="90000"/>
              </a:lnSpc>
              <a:spcBef>
                <a:spcPct val="50000"/>
              </a:spcBef>
              <a:buFontTx/>
              <a:buAutoNum type="arabicPeriod"/>
            </a:pPr>
            <a:r>
              <a:rPr lang="zh-CN" altLang="en-US" sz="2400" dirty="0">
                <a:solidFill>
                  <a:srgbClr val="FF0000"/>
                </a:solidFill>
                <a:latin typeface="Tahoma" panose="020B0604030504040204" pitchFamily="34" charset="0"/>
              </a:rPr>
              <a:t>匿名内部类</a:t>
            </a:r>
            <a:r>
              <a:rPr lang="zh-CN" altLang="en-US" sz="2400" dirty="0">
                <a:solidFill>
                  <a:schemeClr val="tx1"/>
                </a:solidFill>
                <a:latin typeface="Tahoma" panose="020B0604030504040204" pitchFamily="34" charset="0"/>
              </a:rPr>
              <a:t>：也称匿名类 </a:t>
            </a:r>
            <a:r>
              <a:rPr lang="en-US" altLang="zh-CN" sz="2400" dirty="0">
                <a:solidFill>
                  <a:schemeClr val="tx1"/>
                </a:solidFill>
                <a:latin typeface="Tahoma" panose="020B0604030504040204" pitchFamily="34" charset="0"/>
              </a:rPr>
              <a:t>(Anonymous Class)</a:t>
            </a:r>
            <a:r>
              <a:rPr lang="zh-CN" altLang="en-US" sz="2400" dirty="0">
                <a:solidFill>
                  <a:schemeClr val="tx1"/>
                </a:solidFill>
                <a:latin typeface="Tahoma" panose="020B0604030504040204" pitchFamily="34" charset="0"/>
              </a:rPr>
              <a:t>，定义在方法或语句块中，该类没有名字，</a:t>
            </a:r>
            <a:r>
              <a:rPr lang="zh-CN" altLang="en-US" sz="2400" dirty="0">
                <a:solidFill>
                  <a:srgbClr val="FF0000"/>
                </a:solidFill>
                <a:latin typeface="Tahoma" panose="020B0604030504040204" pitchFamily="34" charset="0"/>
              </a:rPr>
              <a:t>只能在其所在之处使用一次</a:t>
            </a:r>
            <a:r>
              <a:rPr lang="zh-CN" altLang="en-US" sz="2400" dirty="0">
                <a:solidFill>
                  <a:schemeClr val="tx1"/>
                </a:solidFill>
                <a:latin typeface="Tahoma" panose="020B0604030504040204" pitchFamily="34" charset="0"/>
              </a:rPr>
              <a:t>。</a:t>
            </a:r>
          </a:p>
        </p:txBody>
      </p:sp>
      <p:sp>
        <p:nvSpPr>
          <p:cNvPr id="179204" name="Text Box 4">
            <a:extLst>
              <a:ext uri="{FF2B5EF4-FFF2-40B4-BE49-F238E27FC236}">
                <a16:creationId xmlns:a16="http://schemas.microsoft.com/office/drawing/2014/main" id="{5877B690-35CF-40DE-9567-90D7A34DCBD2}"/>
              </a:ext>
            </a:extLst>
          </p:cNvPr>
          <p:cNvSpPr txBox="1">
            <a:spLocks noChangeArrowheads="1"/>
          </p:cNvSpPr>
          <p:nvPr/>
        </p:nvSpPr>
        <p:spPr bwMode="auto">
          <a:xfrm>
            <a:off x="898525" y="5370090"/>
            <a:ext cx="1871663" cy="393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Java </a:t>
            </a:r>
            <a:r>
              <a:rPr lang="zh-CN" altLang="en-US" sz="2200">
                <a:latin typeface="Tahoma" panose="020B0604030504040204" pitchFamily="34" charset="0"/>
              </a:rPr>
              <a:t>嵌套类</a:t>
            </a:r>
          </a:p>
        </p:txBody>
      </p:sp>
      <p:grpSp>
        <p:nvGrpSpPr>
          <p:cNvPr id="179205" name="Group 5">
            <a:extLst>
              <a:ext uri="{FF2B5EF4-FFF2-40B4-BE49-F238E27FC236}">
                <a16:creationId xmlns:a16="http://schemas.microsoft.com/office/drawing/2014/main" id="{82720F3E-6B3F-461B-8D7E-5FB10AF8545E}"/>
              </a:ext>
            </a:extLst>
          </p:cNvPr>
          <p:cNvGrpSpPr>
            <a:grpSpLocks/>
          </p:cNvGrpSpPr>
          <p:nvPr/>
        </p:nvGrpSpPr>
        <p:grpSpPr bwMode="auto">
          <a:xfrm>
            <a:off x="2843213" y="4001665"/>
            <a:ext cx="4824412" cy="2379663"/>
            <a:chOff x="1882" y="2568"/>
            <a:chExt cx="3039" cy="1499"/>
          </a:xfrm>
        </p:grpSpPr>
        <p:sp>
          <p:nvSpPr>
            <p:cNvPr id="179206" name="AutoShape 6">
              <a:extLst>
                <a:ext uri="{FF2B5EF4-FFF2-40B4-BE49-F238E27FC236}">
                  <a16:creationId xmlns:a16="http://schemas.microsoft.com/office/drawing/2014/main" id="{0B3E144A-FEA8-4575-86A9-BF1C5BC5244E}"/>
                </a:ext>
              </a:extLst>
            </p:cNvPr>
            <p:cNvSpPr>
              <a:spLocks/>
            </p:cNvSpPr>
            <p:nvPr/>
          </p:nvSpPr>
          <p:spPr bwMode="auto">
            <a:xfrm>
              <a:off x="2880" y="2614"/>
              <a:ext cx="377" cy="863"/>
            </a:xfrm>
            <a:prstGeom prst="leftBrace">
              <a:avLst>
                <a:gd name="adj1" fmla="val 190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p:txBody>
        </p:sp>
        <p:sp>
          <p:nvSpPr>
            <p:cNvPr id="179207" name="Text Box 7">
              <a:extLst>
                <a:ext uri="{FF2B5EF4-FFF2-40B4-BE49-F238E27FC236}">
                  <a16:creationId xmlns:a16="http://schemas.microsoft.com/office/drawing/2014/main" id="{94DA6157-2CA0-4FF1-A832-6E4CA6F98F7B}"/>
                </a:ext>
              </a:extLst>
            </p:cNvPr>
            <p:cNvSpPr txBox="1">
              <a:spLocks noChangeArrowheads="1"/>
            </p:cNvSpPr>
            <p:nvPr/>
          </p:nvSpPr>
          <p:spPr bwMode="auto">
            <a:xfrm>
              <a:off x="2245" y="2931"/>
              <a:ext cx="1134" cy="113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内部类</a:t>
              </a:r>
            </a:p>
            <a:p>
              <a:pPr eaLnBrk="1" hangingPunct="1">
                <a:lnSpc>
                  <a:spcPct val="90000"/>
                </a:lnSpc>
                <a:spcBef>
                  <a:spcPct val="50000"/>
                </a:spcBef>
                <a:buFontTx/>
                <a:buNone/>
              </a:pPr>
              <a:endParaRPr lang="zh-CN" altLang="en-US" sz="2200">
                <a:latin typeface="Tahoma" panose="020B0604030504040204" pitchFamily="34" charset="0"/>
              </a:endParaRPr>
            </a:p>
            <a:p>
              <a:pPr eaLnBrk="1" hangingPunct="1">
                <a:lnSpc>
                  <a:spcPct val="90000"/>
                </a:lnSpc>
                <a:spcBef>
                  <a:spcPct val="50000"/>
                </a:spcBef>
                <a:buFontTx/>
                <a:buNone/>
              </a:pPr>
              <a:endParaRPr lang="zh-CN" altLang="en-US" sz="2200">
                <a:latin typeface="Tahoma" panose="020B0604030504040204" pitchFamily="34" charset="0"/>
              </a:endParaRPr>
            </a:p>
            <a:p>
              <a:pPr eaLnBrk="1" hangingPunct="1">
                <a:lnSpc>
                  <a:spcPct val="90000"/>
                </a:lnSpc>
                <a:spcBef>
                  <a:spcPct val="50000"/>
                </a:spcBef>
                <a:buFontTx/>
                <a:buNone/>
              </a:pPr>
              <a:r>
                <a:rPr lang="zh-CN" altLang="en-US" sz="2200">
                  <a:latin typeface="Tahoma" panose="020B0604030504040204" pitchFamily="34" charset="0"/>
                </a:rPr>
                <a:t>静态嵌套类</a:t>
              </a:r>
            </a:p>
          </p:txBody>
        </p:sp>
        <p:sp>
          <p:nvSpPr>
            <p:cNvPr id="179208" name="AutoShape 8">
              <a:extLst>
                <a:ext uri="{FF2B5EF4-FFF2-40B4-BE49-F238E27FC236}">
                  <a16:creationId xmlns:a16="http://schemas.microsoft.com/office/drawing/2014/main" id="{FD1B4CE4-B5F9-4AC7-9809-DA163A4B93FA}"/>
                </a:ext>
              </a:extLst>
            </p:cNvPr>
            <p:cNvSpPr>
              <a:spLocks/>
            </p:cNvSpPr>
            <p:nvPr/>
          </p:nvSpPr>
          <p:spPr bwMode="auto">
            <a:xfrm>
              <a:off x="1882" y="3113"/>
              <a:ext cx="377" cy="863"/>
            </a:xfrm>
            <a:prstGeom prst="leftBrace">
              <a:avLst>
                <a:gd name="adj1" fmla="val 190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a:p>
              <a:pPr algn="ctr" eaLnBrk="1" hangingPunct="1">
                <a:lnSpc>
                  <a:spcPct val="90000"/>
                </a:lnSpc>
                <a:spcBef>
                  <a:spcPct val="0"/>
                </a:spcBef>
                <a:buFontTx/>
                <a:buNone/>
              </a:pPr>
              <a:endParaRPr lang="en-US" altLang="zh-CN" sz="2200">
                <a:latin typeface="Tahoma" panose="020B0604030504040204" pitchFamily="34" charset="0"/>
              </a:endParaRPr>
            </a:p>
          </p:txBody>
        </p:sp>
        <p:sp>
          <p:nvSpPr>
            <p:cNvPr id="179209" name="Text Box 9">
              <a:extLst>
                <a:ext uri="{FF2B5EF4-FFF2-40B4-BE49-F238E27FC236}">
                  <a16:creationId xmlns:a16="http://schemas.microsoft.com/office/drawing/2014/main" id="{6FB150CB-A5A2-4862-82AA-6C6C359E4064}"/>
                </a:ext>
              </a:extLst>
            </p:cNvPr>
            <p:cNvSpPr txBox="1">
              <a:spLocks noChangeArrowheads="1"/>
            </p:cNvSpPr>
            <p:nvPr/>
          </p:nvSpPr>
          <p:spPr bwMode="auto">
            <a:xfrm>
              <a:off x="3334" y="2568"/>
              <a:ext cx="1587" cy="84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普通内部类</a:t>
              </a:r>
            </a:p>
            <a:p>
              <a:pPr eaLnBrk="1" hangingPunct="1">
                <a:lnSpc>
                  <a:spcPct val="90000"/>
                </a:lnSpc>
                <a:spcBef>
                  <a:spcPct val="50000"/>
                </a:spcBef>
                <a:buFontTx/>
                <a:buNone/>
              </a:pPr>
              <a:r>
                <a:rPr lang="zh-CN" altLang="en-US" sz="2200">
                  <a:latin typeface="Tahoma" panose="020B0604030504040204" pitchFamily="34" charset="0"/>
                </a:rPr>
                <a:t>局部内部类</a:t>
              </a:r>
            </a:p>
            <a:p>
              <a:pPr eaLnBrk="1" hangingPunct="1">
                <a:lnSpc>
                  <a:spcPct val="90000"/>
                </a:lnSpc>
                <a:spcBef>
                  <a:spcPct val="50000"/>
                </a:spcBef>
                <a:buFontTx/>
                <a:buNone/>
              </a:pPr>
              <a:r>
                <a:rPr lang="zh-CN" altLang="en-US" sz="2200">
                  <a:latin typeface="Tahoma" panose="020B0604030504040204" pitchFamily="34" charset="0"/>
                </a:rPr>
                <a:t>匿名内部类</a:t>
              </a:r>
            </a:p>
          </p:txBody>
        </p:sp>
      </p:gr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5682BEE2-5D1E-4C29-89C4-EF87A579910A}"/>
              </a:ext>
            </a:extLst>
          </p:cNvPr>
          <p:cNvSpPr txBox="1">
            <a:spLocks noChangeArrowheads="1"/>
          </p:cNvSpPr>
          <p:nvPr/>
        </p:nvSpPr>
        <p:spPr bwMode="auto">
          <a:xfrm>
            <a:off x="34925" y="1496973"/>
            <a:ext cx="8964613" cy="452431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200" b="1">
                <a:solidFill>
                  <a:schemeClr val="bg1"/>
                </a:solidFill>
                <a:latin typeface="Arial" panose="020B0604020202020204" pitchFamily="34" charset="0"/>
                <a:ea typeface="宋体" panose="02010600030101010101" pitchFamily="2" charset="-122"/>
              </a:defRPr>
            </a:lvl1pPr>
            <a:lvl2pPr marL="914400" indent="-457200">
              <a:defRPr sz="2200" b="1">
                <a:solidFill>
                  <a:schemeClr val="bg1"/>
                </a:solidFill>
                <a:latin typeface="Arial" panose="020B0604020202020204" pitchFamily="34" charset="0"/>
                <a:ea typeface="宋体" panose="02010600030101010101" pitchFamily="2" charset="-122"/>
              </a:defRPr>
            </a:lvl2pPr>
            <a:lvl3pPr marL="1371600" indent="-457200">
              <a:defRPr sz="2200" b="1">
                <a:solidFill>
                  <a:schemeClr val="bg1"/>
                </a:solidFill>
                <a:latin typeface="Arial" panose="020B0604020202020204" pitchFamily="34" charset="0"/>
                <a:ea typeface="宋体" panose="02010600030101010101" pitchFamily="2" charset="-122"/>
              </a:defRPr>
            </a:lvl3pPr>
            <a:lvl4pPr marL="1828800" indent="-457200">
              <a:defRPr sz="2200" b="1">
                <a:solidFill>
                  <a:schemeClr val="bg1"/>
                </a:solidFill>
                <a:latin typeface="Arial" panose="020B0604020202020204" pitchFamily="34" charset="0"/>
                <a:ea typeface="宋体" panose="02010600030101010101" pitchFamily="2" charset="-122"/>
              </a:defRPr>
            </a:lvl4pPr>
            <a:lvl5pPr marL="2286000" indent="-457200">
              <a:defRPr sz="2200" b="1">
                <a:solidFill>
                  <a:schemeClr val="bg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2200" b="1">
                <a:solidFill>
                  <a:schemeClr val="bg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Char char="•"/>
            </a:pPr>
            <a:r>
              <a:rPr lang="zh-CN" altLang="en-US" sz="2400">
                <a:solidFill>
                  <a:schemeClr val="tx1"/>
                </a:solidFill>
                <a:latin typeface="Tahoma" panose="020B0604030504040204" pitchFamily="34" charset="0"/>
              </a:rPr>
              <a:t>内部类与其所在的外层类之间存在着</a:t>
            </a:r>
            <a:r>
              <a:rPr lang="zh-CN" altLang="en-US" sz="2400">
                <a:solidFill>
                  <a:srgbClr val="0000FF"/>
                </a:solidFill>
                <a:latin typeface="Tahoma" panose="020B0604030504040204" pitchFamily="34" charset="0"/>
              </a:rPr>
              <a:t>逻辑上的依赖关系</a:t>
            </a:r>
            <a:r>
              <a:rPr lang="en-US" altLang="zh-CN" sz="2400">
                <a:solidFill>
                  <a:schemeClr val="tx1"/>
                </a:solidFill>
                <a:latin typeface="Tahoma" panose="020B0604030504040204" pitchFamily="34" charset="0"/>
              </a:rPr>
              <a:t>-</a:t>
            </a:r>
            <a:r>
              <a:rPr lang="zh-CN" altLang="en-US" sz="2400">
                <a:solidFill>
                  <a:schemeClr val="tx1"/>
                </a:solidFill>
                <a:latin typeface="Tahoma" panose="020B0604030504040204" pitchFamily="34" charset="0"/>
              </a:rPr>
              <a:t>内部类的对象不能单独存在，它必须依赖一个其外层的对象；</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eaLnBrk="1" hangingPunct="1">
              <a:lnSpc>
                <a:spcPct val="90000"/>
              </a:lnSpc>
              <a:spcBef>
                <a:spcPct val="50000"/>
              </a:spcBef>
              <a:buFontTx/>
              <a:buChar char="•"/>
            </a:pPr>
            <a:r>
              <a:rPr lang="zh-CN" altLang="en-US" sz="2400">
                <a:solidFill>
                  <a:schemeClr val="tx1"/>
                </a:solidFill>
                <a:latin typeface="Tahoma" panose="020B0604030504040204" pitchFamily="34" charset="0"/>
              </a:rPr>
              <a:t>在内部类中</a:t>
            </a:r>
            <a:r>
              <a:rPr lang="zh-CN" altLang="en-US" sz="2400">
                <a:solidFill>
                  <a:srgbClr val="0000FF"/>
                </a:solidFill>
                <a:latin typeface="Tahoma" panose="020B0604030504040204" pitchFamily="34" charset="0"/>
              </a:rPr>
              <a:t>可以直接访问其外层类中的成员</a:t>
            </a:r>
            <a:r>
              <a:rPr lang="zh-CN" altLang="en-US" sz="2400">
                <a:solidFill>
                  <a:schemeClr val="tx1"/>
                </a:solidFill>
                <a:latin typeface="Tahoma" panose="020B0604030504040204" pitchFamily="34" charset="0"/>
              </a:rPr>
              <a:t>，包括属性和方法，即使这些属性和方法是</a:t>
            </a:r>
            <a:r>
              <a:rPr lang="en-US" altLang="zh-CN" sz="2400">
                <a:solidFill>
                  <a:schemeClr val="tx1"/>
                </a:solidFill>
                <a:latin typeface="Tahoma" panose="020B0604030504040204" pitchFamily="34" charset="0"/>
              </a:rPr>
              <a:t>private</a:t>
            </a:r>
            <a:r>
              <a:rPr lang="zh-CN" altLang="en-US" sz="2400">
                <a:solidFill>
                  <a:schemeClr val="tx1"/>
                </a:solidFill>
                <a:latin typeface="Tahoma" panose="020B0604030504040204" pitchFamily="34" charset="0"/>
              </a:rPr>
              <a:t>的；</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eaLnBrk="1" hangingPunct="1">
              <a:lnSpc>
                <a:spcPct val="90000"/>
              </a:lnSpc>
              <a:spcBef>
                <a:spcPct val="50000"/>
              </a:spcBef>
              <a:buFontTx/>
              <a:buChar char="•"/>
            </a:pPr>
            <a:r>
              <a:rPr lang="zh-CN" altLang="en-US" sz="2400">
                <a:solidFill>
                  <a:srgbClr val="0000FF"/>
                </a:solidFill>
                <a:latin typeface="Tahoma" panose="020B0604030504040204" pitchFamily="34" charset="0"/>
              </a:rPr>
              <a:t>内部类可以声明为抽象类</a:t>
            </a:r>
            <a:r>
              <a:rPr lang="zh-CN" altLang="en-US" sz="2400">
                <a:solidFill>
                  <a:schemeClr val="tx1"/>
                </a:solidFill>
                <a:latin typeface="Tahoma" panose="020B0604030504040204" pitchFamily="34" charset="0"/>
              </a:rPr>
              <a:t>，因此可以被其他的内部类继承，也可以声明为</a:t>
            </a:r>
            <a:r>
              <a:rPr lang="en-US" altLang="zh-CN" sz="2400">
                <a:solidFill>
                  <a:schemeClr val="tx1"/>
                </a:solidFill>
                <a:latin typeface="Tahoma" panose="020B0604030504040204" pitchFamily="34" charset="0"/>
              </a:rPr>
              <a:t>final</a:t>
            </a:r>
            <a:r>
              <a:rPr lang="zh-CN" altLang="en-US" sz="2400">
                <a:solidFill>
                  <a:schemeClr val="tx1"/>
                </a:solidFill>
                <a:latin typeface="Tahoma" panose="020B0604030504040204" pitchFamily="34" charset="0"/>
              </a:rPr>
              <a:t>的；</a:t>
            </a:r>
          </a:p>
          <a:p>
            <a:pPr eaLnBrk="1" hangingPunct="1">
              <a:lnSpc>
                <a:spcPct val="90000"/>
              </a:lnSpc>
              <a:spcBef>
                <a:spcPct val="50000"/>
              </a:spcBef>
              <a:buFontTx/>
              <a:buChar char="•"/>
            </a:pPr>
            <a:endParaRPr lang="zh-CN" altLang="en-US" sz="2400">
              <a:solidFill>
                <a:schemeClr val="tx1"/>
              </a:solidFill>
              <a:latin typeface="Tahoma" panose="020B0604030504040204" pitchFamily="34" charset="0"/>
            </a:endParaRPr>
          </a:p>
          <a:p>
            <a:pPr marL="342900" indent="-342900" eaLnBrk="1" hangingPunct="1">
              <a:lnSpc>
                <a:spcPct val="90000"/>
              </a:lnSpc>
              <a:spcBef>
                <a:spcPct val="50000"/>
              </a:spcBef>
              <a:buFont typeface="Wingdings" panose="05000000000000000000" pitchFamily="2" charset="2"/>
              <a:buChar char="ü"/>
            </a:pPr>
            <a:r>
              <a:rPr lang="zh-CN" altLang="en-US" sz="2400">
                <a:solidFill>
                  <a:schemeClr val="tx1"/>
                </a:solidFill>
                <a:latin typeface="Tahoma" panose="020B0604030504040204" pitchFamily="34" charset="0"/>
              </a:rPr>
              <a:t>和外层类不同，内部类</a:t>
            </a:r>
            <a:r>
              <a:rPr lang="zh-CN" altLang="en-US" sz="2400">
                <a:solidFill>
                  <a:srgbClr val="00B050"/>
                </a:solidFill>
                <a:latin typeface="微软雅黑" panose="020B0503020204020204" pitchFamily="34" charset="-122"/>
                <a:ea typeface="微软雅黑" panose="020B0503020204020204" pitchFamily="34" charset="-122"/>
              </a:rPr>
              <a:t>可以声明为</a:t>
            </a:r>
            <a:r>
              <a:rPr lang="en-US" altLang="zh-CN" sz="2400">
                <a:solidFill>
                  <a:schemeClr val="tx1"/>
                </a:solidFill>
                <a:latin typeface="Tahoma" panose="020B0604030504040204" pitchFamily="34" charset="0"/>
              </a:rPr>
              <a:t>private</a:t>
            </a:r>
            <a:r>
              <a:rPr lang="zh-CN" altLang="en-US" sz="2400">
                <a:solidFill>
                  <a:schemeClr val="tx1"/>
                </a:solidFill>
                <a:latin typeface="Tahoma" panose="020B0604030504040204" pitchFamily="34" charset="0"/>
              </a:rPr>
              <a:t>或者</a:t>
            </a:r>
            <a:r>
              <a:rPr lang="en-US" altLang="zh-CN" sz="2400">
                <a:solidFill>
                  <a:schemeClr val="tx1"/>
                </a:solidFill>
                <a:latin typeface="Tahoma" panose="020B0604030504040204" pitchFamily="34" charset="0"/>
              </a:rPr>
              <a:t>protected</a:t>
            </a:r>
            <a:r>
              <a:rPr lang="zh-CN" altLang="en-US" sz="2400">
                <a:solidFill>
                  <a:schemeClr val="tx1"/>
                </a:solidFill>
                <a:latin typeface="Tahoma" panose="020B0604030504040204" pitchFamily="34" charset="0"/>
              </a:rPr>
              <a:t>；</a:t>
            </a:r>
          </a:p>
        </p:txBody>
      </p:sp>
      <p:sp>
        <p:nvSpPr>
          <p:cNvPr id="3" name="Text Box 2">
            <a:extLst>
              <a:ext uri="{FF2B5EF4-FFF2-40B4-BE49-F238E27FC236}">
                <a16:creationId xmlns:a16="http://schemas.microsoft.com/office/drawing/2014/main" id="{2BC986F9-63E8-43AC-8C1A-9C1CA09D6AA8}"/>
              </a:ext>
            </a:extLst>
          </p:cNvPr>
          <p:cNvSpPr txBox="1">
            <a:spLocks noChangeArrowheads="1"/>
          </p:cNvSpPr>
          <p:nvPr/>
        </p:nvSpPr>
        <p:spPr bwMode="auto">
          <a:xfrm>
            <a:off x="107504" y="332656"/>
            <a:ext cx="7272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50000"/>
              </a:spcBef>
              <a:buNone/>
            </a:pPr>
            <a:r>
              <a:rPr lang="en-US" altLang="zh-CN" sz="2800"/>
              <a:t>★ </a:t>
            </a:r>
            <a:r>
              <a:rPr lang="zh-CN" altLang="en-US" sz="2800">
                <a:solidFill>
                  <a:srgbClr val="FF0000"/>
                </a:solidFill>
                <a:effectLst>
                  <a:outerShdw blurRad="38100" dist="38100" dir="2700000" algn="tl">
                    <a:srgbClr val="000000">
                      <a:alpha val="43137"/>
                    </a:srgbClr>
                  </a:outerShdw>
                </a:effectLst>
                <a:latin typeface="Tahoma" panose="020B0604030504040204" pitchFamily="34" charset="0"/>
              </a:rPr>
              <a:t>内部类的说明</a:t>
            </a:r>
            <a:r>
              <a:rPr lang="en-US" altLang="zh-CN" sz="2800">
                <a:latin typeface="Tahoma" panose="020B0604030504040204" pitchFamily="34" charset="0"/>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604BD17D-DE25-4955-8C97-794A3759C409}"/>
              </a:ext>
            </a:extLst>
          </p:cNvPr>
          <p:cNvSpPr txBox="1">
            <a:spLocks noChangeArrowheads="1"/>
          </p:cNvSpPr>
          <p:nvPr/>
        </p:nvSpPr>
        <p:spPr bwMode="auto">
          <a:xfrm>
            <a:off x="250825" y="188913"/>
            <a:ext cx="8353425" cy="6678751"/>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defRPr/>
            </a:pPr>
            <a:r>
              <a:rPr lang="zh-CN" altLang="en-US" sz="2800" dirty="0">
                <a:solidFill>
                  <a:srgbClr val="FF0000"/>
                </a:solidFill>
                <a:latin typeface="Tahoma" panose="020B0604030504040204" pitchFamily="34" charset="0"/>
              </a:rPr>
              <a:t>普通内部类</a:t>
            </a:r>
          </a:p>
          <a:p>
            <a:pPr marL="342900" indent="-342900" eaLnBrk="1" hangingPunct="1">
              <a:spcBef>
                <a:spcPct val="0"/>
              </a:spcBef>
              <a:buFont typeface="Wingdings" panose="05000000000000000000" pitchFamily="2" charset="2"/>
              <a:buChar char="u"/>
              <a:defRPr/>
            </a:pPr>
            <a:endParaRPr lang="en-US" altLang="zh-CN" sz="1800" dirty="0">
              <a:latin typeface="Tahoma" panose="020B0604030504040204" pitchFamily="34" charset="0"/>
            </a:endParaRPr>
          </a:p>
          <a:p>
            <a:pPr marL="342900" indent="-342900" eaLnBrk="1" hangingPunct="1">
              <a:spcBef>
                <a:spcPct val="0"/>
              </a:spcBef>
              <a:buFont typeface="Wingdings" panose="05000000000000000000" pitchFamily="2" charset="2"/>
              <a:buChar char="u"/>
              <a:defRPr/>
            </a:pPr>
            <a:r>
              <a:rPr lang="zh-CN" altLang="en-US" sz="2400" dirty="0">
                <a:latin typeface="Tahoma" panose="020B0604030504040204" pitchFamily="34" charset="0"/>
              </a:rPr>
              <a:t>普通内部类的创建：</a:t>
            </a:r>
          </a:p>
          <a:p>
            <a:pPr eaLnBrk="1" hangingPunct="1">
              <a:spcBef>
                <a:spcPct val="0"/>
              </a:spcBef>
              <a:buFontTx/>
              <a:buNone/>
              <a:defRPr/>
            </a:pPr>
            <a:r>
              <a:rPr lang="en-US" altLang="zh-CN" sz="2200" dirty="0">
                <a:latin typeface="Tahoma" panose="020B0604030504040204" pitchFamily="34" charset="0"/>
              </a:rPr>
              <a:t>public class Outer</a:t>
            </a:r>
          </a:p>
          <a:p>
            <a:pPr eaLnBrk="1" hangingPunct="1">
              <a:spcBef>
                <a:spcPct val="0"/>
              </a:spcBef>
              <a:buFontTx/>
              <a:buNone/>
              <a:defRPr/>
            </a:pPr>
            <a:r>
              <a:rPr lang="en-US" altLang="zh-CN" sz="2200" dirty="0">
                <a:latin typeface="Tahoma" panose="020B0604030504040204" pitchFamily="34" charset="0"/>
              </a:rPr>
              <a:t>{	private int size;</a:t>
            </a:r>
          </a:p>
          <a:p>
            <a:pPr eaLnBrk="1" hangingPunct="1">
              <a:spcBef>
                <a:spcPct val="0"/>
              </a:spcBef>
              <a:buFontTx/>
              <a:buNone/>
              <a:defRPr/>
            </a:pPr>
            <a:r>
              <a:rPr lang="en-US" altLang="zh-CN" sz="2200" dirty="0">
                <a:latin typeface="Tahoma" panose="020B0604030504040204" pitchFamily="34" charset="0"/>
              </a:rPr>
              <a:t>	</a:t>
            </a:r>
            <a:r>
              <a:rPr lang="en-US" altLang="zh-CN" sz="2200" dirty="0">
                <a:solidFill>
                  <a:srgbClr val="0000FF"/>
                </a:solidFill>
                <a:latin typeface="Tahoma" panose="020B0604030504040204" pitchFamily="34" charset="0"/>
              </a:rPr>
              <a:t>public class Nested</a:t>
            </a:r>
          </a:p>
          <a:p>
            <a:pPr eaLnBrk="1" hangingPunct="1">
              <a:spcBef>
                <a:spcPct val="0"/>
              </a:spcBef>
              <a:buFontTx/>
              <a:buNone/>
              <a:defRPr/>
            </a:pPr>
            <a:r>
              <a:rPr lang="en-US" altLang="zh-CN" sz="2200" dirty="0">
                <a:solidFill>
                  <a:srgbClr val="0000FF"/>
                </a:solidFill>
                <a:latin typeface="Tahoma" panose="020B0604030504040204" pitchFamily="34" charset="0"/>
              </a:rPr>
              <a:t>	{     public void </a:t>
            </a:r>
            <a:r>
              <a:rPr lang="en-US" altLang="zh-CN" sz="2200" dirty="0" err="1">
                <a:solidFill>
                  <a:srgbClr val="0000FF"/>
                </a:solidFill>
                <a:latin typeface="Tahoma" panose="020B0604030504040204" pitchFamily="34" charset="0"/>
              </a:rPr>
              <a:t>doStuff</a:t>
            </a:r>
            <a:r>
              <a:rPr lang="en-US" altLang="zh-CN" sz="2200" dirty="0">
                <a:solidFill>
                  <a:srgbClr val="0000FF"/>
                </a:solidFill>
                <a:latin typeface="Tahoma" panose="020B0604030504040204" pitchFamily="34" charset="0"/>
              </a:rPr>
              <a:t>()</a:t>
            </a:r>
          </a:p>
          <a:p>
            <a:pPr eaLnBrk="1" hangingPunct="1">
              <a:spcBef>
                <a:spcPct val="0"/>
              </a:spcBef>
              <a:buFontTx/>
              <a:buNone/>
              <a:defRPr/>
            </a:pPr>
            <a:r>
              <a:rPr lang="en-US" altLang="zh-CN" sz="2200" dirty="0">
                <a:solidFill>
                  <a:srgbClr val="0000FF"/>
                </a:solidFill>
                <a:latin typeface="Tahoma" panose="020B0604030504040204" pitchFamily="34" charset="0"/>
              </a:rPr>
              <a:t>		{    </a:t>
            </a:r>
            <a:r>
              <a:rPr lang="en-US" altLang="zh-CN" sz="2200" dirty="0" err="1">
                <a:solidFill>
                  <a:srgbClr val="0000FF"/>
                </a:solidFill>
                <a:latin typeface="Tahoma" panose="020B0604030504040204" pitchFamily="34" charset="0"/>
              </a:rPr>
              <a:t>System.out.println</a:t>
            </a:r>
            <a:r>
              <a:rPr lang="en-US" altLang="zh-CN" sz="2200" dirty="0">
                <a:solidFill>
                  <a:srgbClr val="0000FF"/>
                </a:solidFill>
                <a:latin typeface="Tahoma" panose="020B0604030504040204" pitchFamily="34" charset="0"/>
              </a:rPr>
              <a:t>(size++);</a:t>
            </a:r>
          </a:p>
          <a:p>
            <a:pPr eaLnBrk="1" hangingPunct="1">
              <a:spcBef>
                <a:spcPct val="0"/>
              </a:spcBef>
              <a:buFontTx/>
              <a:buNone/>
              <a:defRPr/>
            </a:pPr>
            <a:r>
              <a:rPr lang="en-US" altLang="zh-CN" sz="2200" dirty="0">
                <a:solidFill>
                  <a:srgbClr val="0000FF"/>
                </a:solidFill>
                <a:latin typeface="Tahoma" panose="020B0604030504040204" pitchFamily="34" charset="0"/>
              </a:rPr>
              <a:t>		}</a:t>
            </a:r>
          </a:p>
          <a:p>
            <a:pPr eaLnBrk="1" hangingPunct="1">
              <a:spcBef>
                <a:spcPct val="0"/>
              </a:spcBef>
              <a:buFontTx/>
              <a:buNone/>
              <a:defRPr/>
            </a:pPr>
            <a:r>
              <a:rPr lang="en-US" altLang="zh-CN" sz="2200" dirty="0">
                <a:solidFill>
                  <a:srgbClr val="0000FF"/>
                </a:solidFill>
                <a:latin typeface="Tahoma" panose="020B0604030504040204" pitchFamily="34" charset="0"/>
              </a:rPr>
              <a:t>	}</a:t>
            </a:r>
          </a:p>
          <a:p>
            <a:pPr eaLnBrk="1" hangingPunct="1">
              <a:spcBef>
                <a:spcPct val="0"/>
              </a:spcBef>
              <a:buFontTx/>
              <a:buNone/>
              <a:defRPr/>
            </a:pPr>
            <a:r>
              <a:rPr lang="en-US" altLang="zh-CN" sz="2200" dirty="0">
                <a:latin typeface="Tahoma" panose="020B0604030504040204" pitchFamily="34" charset="0"/>
              </a:rPr>
              <a:t>}</a:t>
            </a:r>
          </a:p>
          <a:p>
            <a:pPr eaLnBrk="1" hangingPunct="1">
              <a:spcBef>
                <a:spcPct val="0"/>
              </a:spcBef>
              <a:buFontTx/>
              <a:buNone/>
              <a:defRPr/>
            </a:pPr>
            <a:endParaRPr lang="en-US" altLang="zh-CN" sz="2200" dirty="0">
              <a:latin typeface="Tahoma" panose="020B0604030504040204" pitchFamily="34" charset="0"/>
            </a:endParaRPr>
          </a:p>
          <a:p>
            <a:pPr eaLnBrk="1" hangingPunct="1">
              <a:spcBef>
                <a:spcPct val="0"/>
              </a:spcBef>
              <a:buFontTx/>
              <a:buNone/>
              <a:defRPr/>
            </a:pPr>
            <a:r>
              <a:rPr lang="en-US" altLang="zh-CN" sz="2200" dirty="0">
                <a:latin typeface="Tahoma" panose="020B0604030504040204" pitchFamily="34" charset="0"/>
              </a:rPr>
              <a:t>public class </a:t>
            </a:r>
            <a:r>
              <a:rPr lang="en-US" altLang="zh-CN" sz="2200" dirty="0" err="1">
                <a:latin typeface="Tahoma" panose="020B0604030504040204" pitchFamily="34" charset="0"/>
              </a:rPr>
              <a:t>TestNested</a:t>
            </a:r>
            <a:endParaRPr lang="en-US" altLang="zh-CN" sz="2200" dirty="0">
              <a:latin typeface="Tahoma" panose="020B0604030504040204" pitchFamily="34" charset="0"/>
            </a:endParaRPr>
          </a:p>
          <a:p>
            <a:pPr eaLnBrk="1" hangingPunct="1">
              <a:spcBef>
                <a:spcPct val="0"/>
              </a:spcBef>
              <a:buFontTx/>
              <a:buNone/>
              <a:defRPr/>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defRPr/>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Outer outer=new Outer();</a:t>
            </a:r>
          </a:p>
          <a:p>
            <a:pPr lvl="2" eaLnBrk="1" hangingPunct="1">
              <a:spcBef>
                <a:spcPct val="0"/>
              </a:spcBef>
              <a:buFontTx/>
              <a:buNone/>
              <a:defRPr/>
            </a:pPr>
            <a:r>
              <a:rPr lang="en-US" altLang="zh-CN" sz="2200" dirty="0">
                <a:solidFill>
                  <a:srgbClr val="FF0066"/>
                </a:solidFill>
                <a:latin typeface="Tahoma" panose="020B0604030504040204" pitchFamily="34" charset="0"/>
              </a:rPr>
              <a:t>	</a:t>
            </a:r>
            <a:r>
              <a:rPr lang="en-US" altLang="zh-CN" sz="2200" dirty="0" err="1">
                <a:solidFill>
                  <a:srgbClr val="FF0066"/>
                </a:solidFill>
                <a:latin typeface="Tahoma" panose="020B0604030504040204" pitchFamily="34" charset="0"/>
              </a:rPr>
              <a:t>Outer.Nested</a:t>
            </a:r>
            <a:r>
              <a:rPr lang="en-US" altLang="zh-CN" sz="2200" dirty="0">
                <a:solidFill>
                  <a:srgbClr val="FF0066"/>
                </a:solidFill>
                <a:latin typeface="Tahoma" panose="020B0604030504040204" pitchFamily="34" charset="0"/>
              </a:rPr>
              <a:t> nested=</a:t>
            </a:r>
            <a:r>
              <a:rPr lang="en-US" altLang="zh-CN" sz="2200" u="sng" dirty="0" err="1">
                <a:solidFill>
                  <a:srgbClr val="FF0066"/>
                </a:solidFill>
                <a:effectLst>
                  <a:outerShdw blurRad="38100" dist="38100" dir="2700000" algn="tl">
                    <a:srgbClr val="000000">
                      <a:alpha val="43137"/>
                    </a:srgbClr>
                  </a:outerShdw>
                </a:effectLst>
                <a:latin typeface="Tahoma" panose="020B0604030504040204" pitchFamily="34" charset="0"/>
              </a:rPr>
              <a:t>outer.new</a:t>
            </a:r>
            <a:r>
              <a:rPr lang="en-US" altLang="zh-CN" sz="2200" dirty="0">
                <a:solidFill>
                  <a:srgbClr val="FF0066"/>
                </a:solidFill>
                <a:effectLst>
                  <a:outerShdw blurRad="38100" dist="38100" dir="2700000" algn="tl">
                    <a:srgbClr val="000000">
                      <a:alpha val="43137"/>
                    </a:srgbClr>
                  </a:outerShdw>
                </a:effectLst>
                <a:latin typeface="Tahoma" panose="020B0604030504040204" pitchFamily="34" charset="0"/>
              </a:rPr>
              <a:t> </a:t>
            </a:r>
            <a:r>
              <a:rPr lang="en-US" altLang="zh-CN" sz="2200" dirty="0">
                <a:solidFill>
                  <a:srgbClr val="FF0066"/>
                </a:solidFill>
                <a:latin typeface="Tahoma" panose="020B0604030504040204" pitchFamily="34" charset="0"/>
              </a:rPr>
              <a:t>Nested();</a:t>
            </a:r>
          </a:p>
          <a:p>
            <a:pPr lvl="2" eaLnBrk="1" hangingPunct="1">
              <a:spcBef>
                <a:spcPct val="0"/>
              </a:spcBef>
              <a:buFontTx/>
              <a:buNone/>
              <a:defRPr/>
            </a:pPr>
            <a:r>
              <a:rPr lang="en-US" altLang="zh-CN" sz="2200" dirty="0">
                <a:latin typeface="Tahoma" panose="020B0604030504040204" pitchFamily="34" charset="0"/>
              </a:rPr>
              <a:t>	</a:t>
            </a:r>
            <a:r>
              <a:rPr lang="en-US" altLang="zh-CN" sz="2200" dirty="0" err="1">
                <a:latin typeface="Tahoma" panose="020B0604030504040204" pitchFamily="34" charset="0"/>
              </a:rPr>
              <a:t>nested.doStuff</a:t>
            </a:r>
            <a:r>
              <a:rPr lang="en-US" altLang="zh-CN" sz="2200" dirty="0">
                <a:latin typeface="Tahoma" panose="020B0604030504040204" pitchFamily="34" charset="0"/>
              </a:rPr>
              <a:t>();</a:t>
            </a:r>
          </a:p>
          <a:p>
            <a:pPr eaLnBrk="1" hangingPunct="1">
              <a:spcBef>
                <a:spcPct val="0"/>
              </a:spcBef>
              <a:buFontTx/>
              <a:buNone/>
              <a:defRPr/>
            </a:pPr>
            <a:r>
              <a:rPr lang="en-US" altLang="zh-CN" sz="2200" dirty="0">
                <a:latin typeface="Tahoma" panose="020B0604030504040204" pitchFamily="34" charset="0"/>
              </a:rPr>
              <a:t>	}</a:t>
            </a:r>
          </a:p>
          <a:p>
            <a:pPr eaLnBrk="1" hangingPunct="1">
              <a:spcBef>
                <a:spcPct val="0"/>
              </a:spcBef>
              <a:buFontTx/>
              <a:buNone/>
              <a:defRPr/>
            </a:pPr>
            <a:r>
              <a:rPr lang="en-US" altLang="zh-CN" sz="2200" dirty="0">
                <a:latin typeface="Tahoma" panose="020B0604030504040204" pitchFamily="34" charset="0"/>
              </a:rPr>
              <a:t>}</a:t>
            </a:r>
          </a:p>
        </p:txBody>
      </p:sp>
    </p:spTree>
  </p:cSld>
  <p:clrMapOvr>
    <a:masterClrMapping/>
  </p:clrMapOvr>
  <p:transition>
    <p:pull dir="rd"/>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074" name="Text Box 2">
            <a:extLst>
              <a:ext uri="{FF2B5EF4-FFF2-40B4-BE49-F238E27FC236}">
                <a16:creationId xmlns:a16="http://schemas.microsoft.com/office/drawing/2014/main" id="{285F163D-EC9F-4B83-8366-ADF35DE0034A}"/>
              </a:ext>
            </a:extLst>
          </p:cNvPr>
          <p:cNvSpPr txBox="1">
            <a:spLocks noChangeArrowheads="1"/>
          </p:cNvSpPr>
          <p:nvPr/>
        </p:nvSpPr>
        <p:spPr bwMode="auto">
          <a:xfrm>
            <a:off x="250825" y="260350"/>
            <a:ext cx="8604250" cy="6586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u"/>
            </a:pPr>
            <a:r>
              <a:rPr lang="zh-CN" altLang="en-US" sz="2400" dirty="0">
                <a:latin typeface="Tahoma" panose="020B0604030504040204" pitchFamily="34" charset="0"/>
              </a:rPr>
              <a:t>或者内部类声明的对象，作为外嵌类的成员</a:t>
            </a:r>
          </a:p>
          <a:p>
            <a:pPr eaLnBrk="1" hangingPunct="1">
              <a:spcBef>
                <a:spcPct val="0"/>
              </a:spcBef>
              <a:buFontTx/>
              <a:buNone/>
            </a:pPr>
            <a:endParaRPr lang="zh-CN" altLang="en-US" sz="1800" dirty="0">
              <a:latin typeface="Tahoma" panose="020B0604030504040204" pitchFamily="34" charset="0"/>
            </a:endParaRPr>
          </a:p>
          <a:p>
            <a:pPr eaLnBrk="1" hangingPunct="1">
              <a:spcBef>
                <a:spcPct val="0"/>
              </a:spcBef>
              <a:buFontTx/>
              <a:buNone/>
            </a:pPr>
            <a:r>
              <a:rPr lang="en-US" altLang="zh-CN" sz="2200" dirty="0">
                <a:latin typeface="Tahoma" panose="020B0604030504040204" pitchFamily="34" charset="0"/>
              </a:rPr>
              <a:t>public class Outer</a:t>
            </a:r>
          </a:p>
          <a:p>
            <a:pPr eaLnBrk="1" hangingPunct="1">
              <a:spcBef>
                <a:spcPct val="0"/>
              </a:spcBef>
              <a:buFontTx/>
              <a:buNone/>
            </a:pPr>
            <a:r>
              <a:rPr lang="en-US" altLang="zh-CN" sz="2200" dirty="0">
                <a:latin typeface="Tahoma" panose="020B0604030504040204" pitchFamily="34" charset="0"/>
              </a:rPr>
              <a:t>{	private </a:t>
            </a:r>
            <a:r>
              <a:rPr lang="en-US" altLang="zh-CN" sz="2200" dirty="0" err="1">
                <a:latin typeface="Tahoma" panose="020B0604030504040204" pitchFamily="34" charset="0"/>
              </a:rPr>
              <a:t>int</a:t>
            </a:r>
            <a:r>
              <a:rPr lang="en-US" altLang="zh-CN" sz="2200" dirty="0">
                <a:latin typeface="Tahoma" panose="020B0604030504040204" pitchFamily="34" charset="0"/>
              </a:rPr>
              <a:t> size;</a:t>
            </a:r>
          </a:p>
          <a:p>
            <a:pPr eaLnBrk="1" hangingPunct="1">
              <a:spcBef>
                <a:spcPct val="0"/>
              </a:spcBef>
              <a:buFontTx/>
              <a:buNone/>
            </a:pP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Nested nested = new nested();</a:t>
            </a:r>
            <a:r>
              <a:rPr lang="en-US" altLang="zh-CN" sz="2200" dirty="0">
                <a:latin typeface="Tahoma" panose="020B0604030504040204" pitchFamily="34" charset="0"/>
              </a:rPr>
              <a:t>  </a:t>
            </a:r>
            <a:r>
              <a:rPr lang="en-US" altLang="zh-CN" sz="2200" dirty="0"/>
              <a:t>//</a:t>
            </a:r>
            <a:r>
              <a:rPr lang="zh-CN" altLang="en-US" sz="2200" dirty="0"/>
              <a:t>作为外嵌类的成员。</a:t>
            </a:r>
            <a:endParaRPr lang="zh-CN" altLang="en-US" sz="2200" dirty="0">
              <a:latin typeface="Tahoma" panose="020B0604030504040204" pitchFamily="34" charset="0"/>
            </a:endParaRPr>
          </a:p>
          <a:p>
            <a:pPr eaLnBrk="1" hangingPunct="1">
              <a:spcBef>
                <a:spcPct val="0"/>
              </a:spcBef>
              <a:buFontTx/>
              <a:buNone/>
            </a:pPr>
            <a:r>
              <a:rPr lang="zh-CN" altLang="en-US" sz="2200" dirty="0">
                <a:latin typeface="Tahoma" panose="020B0604030504040204" pitchFamily="34" charset="0"/>
              </a:rPr>
              <a:t>	</a:t>
            </a:r>
            <a:r>
              <a:rPr lang="en-US" altLang="zh-CN" sz="2200" dirty="0">
                <a:solidFill>
                  <a:srgbClr val="0000FF"/>
                </a:solidFill>
                <a:latin typeface="Tahoma" panose="020B0604030504040204" pitchFamily="34" charset="0"/>
              </a:rPr>
              <a:t>public class Nested</a:t>
            </a:r>
          </a:p>
          <a:p>
            <a:pPr eaLnBrk="1" hangingPunct="1">
              <a:spcBef>
                <a:spcPct val="0"/>
              </a:spcBef>
              <a:buFontTx/>
              <a:buNone/>
            </a:pPr>
            <a:r>
              <a:rPr lang="en-US" altLang="zh-CN" sz="2200" dirty="0">
                <a:solidFill>
                  <a:srgbClr val="0000FF"/>
                </a:solidFill>
                <a:latin typeface="Tahoma" panose="020B0604030504040204" pitchFamily="34" charset="0"/>
              </a:rPr>
              <a:t>	{	public void </a:t>
            </a:r>
            <a:r>
              <a:rPr lang="en-US" altLang="zh-CN" sz="2200" dirty="0" err="1">
                <a:solidFill>
                  <a:srgbClr val="0000FF"/>
                </a:solidFill>
                <a:latin typeface="Tahoma" panose="020B0604030504040204" pitchFamily="34" charset="0"/>
              </a:rPr>
              <a:t>doStuff</a:t>
            </a:r>
            <a:r>
              <a:rPr lang="en-US" altLang="zh-CN" sz="2200" dirty="0">
                <a:solidFill>
                  <a:srgbClr val="0000FF"/>
                </a:solidFill>
                <a:latin typeface="Tahoma" panose="020B0604030504040204" pitchFamily="34" charset="0"/>
              </a:rPr>
              <a:t>()</a:t>
            </a:r>
          </a:p>
          <a:p>
            <a:pPr eaLnBrk="1" hangingPunct="1">
              <a:spcBef>
                <a:spcPct val="0"/>
              </a:spcBef>
              <a:buFontTx/>
              <a:buNone/>
            </a:pPr>
            <a:r>
              <a:rPr lang="en-US" altLang="zh-CN" sz="2200" dirty="0">
                <a:solidFill>
                  <a:srgbClr val="0000FF"/>
                </a:solidFill>
                <a:latin typeface="Tahoma" panose="020B0604030504040204" pitchFamily="34" charset="0"/>
              </a:rPr>
              <a:t>		{</a:t>
            </a:r>
          </a:p>
          <a:p>
            <a:pPr eaLnBrk="1" hangingPunct="1">
              <a:spcBef>
                <a:spcPct val="0"/>
              </a:spcBef>
              <a:buFontTx/>
              <a:buNone/>
            </a:pP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System.out.println</a:t>
            </a:r>
            <a:r>
              <a:rPr lang="en-US" altLang="zh-CN" sz="2200" dirty="0">
                <a:solidFill>
                  <a:srgbClr val="0000FF"/>
                </a:solidFill>
                <a:latin typeface="Tahoma" panose="020B0604030504040204" pitchFamily="34" charset="0"/>
              </a:rPr>
              <a:t>(size++);</a:t>
            </a:r>
          </a:p>
          <a:p>
            <a:pPr eaLnBrk="1" hangingPunct="1">
              <a:spcBef>
                <a:spcPct val="0"/>
              </a:spcBef>
              <a:buFontTx/>
              <a:buNone/>
            </a:pPr>
            <a:r>
              <a:rPr lang="en-US" altLang="zh-CN" sz="2200" dirty="0">
                <a:solidFill>
                  <a:srgbClr val="0000FF"/>
                </a:solidFill>
                <a:latin typeface="Tahoma" panose="020B0604030504040204" pitchFamily="34" charset="0"/>
              </a:rPr>
              <a:t>		}</a:t>
            </a:r>
          </a:p>
          <a:p>
            <a:pPr eaLnBrk="1" hangingPunct="1">
              <a:spcBef>
                <a:spcPct val="0"/>
              </a:spcBef>
              <a:buFontTx/>
              <a:buNone/>
            </a:pPr>
            <a:r>
              <a:rPr lang="en-US" altLang="zh-CN" sz="2200" dirty="0">
                <a:solidFill>
                  <a:srgbClr val="0000FF"/>
                </a:solidFill>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TestNested</a:t>
            </a:r>
            <a:endParaRPr lang="en-US" altLang="zh-CN" sz="2200" dirty="0">
              <a:latin typeface="Tahoma" panose="020B0604030504040204" pitchFamily="34" charset="0"/>
            </a:endParaRP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	  	Outer outer=new Outer();</a:t>
            </a:r>
          </a:p>
          <a:p>
            <a:pPr eaLnBrk="1" hangingPunct="1">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outer.nested.</a:t>
            </a:r>
            <a:r>
              <a:rPr lang="en-US" altLang="zh-CN" sz="2200" dirty="0" err="1">
                <a:latin typeface="Tahoma" panose="020B0604030504040204" pitchFamily="34" charset="0"/>
              </a:rPr>
              <a:t>doStuff</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5074"/>
                                        </p:tgtEl>
                                        <p:attrNameLst>
                                          <p:attrName>style.visibility</p:attrName>
                                        </p:attrNameLst>
                                      </p:cBhvr>
                                      <p:to>
                                        <p:strVal val="visible"/>
                                      </p:to>
                                    </p:set>
                                    <p:anim calcmode="lin" valueType="num">
                                      <p:cBhvr additive="base">
                                        <p:cTn id="7" dur="500" fill="hold"/>
                                        <p:tgtEl>
                                          <p:spTgt spid="515074"/>
                                        </p:tgtEl>
                                        <p:attrNameLst>
                                          <p:attrName>ppt_x</p:attrName>
                                        </p:attrNameLst>
                                      </p:cBhvr>
                                      <p:tavLst>
                                        <p:tav tm="0">
                                          <p:val>
                                            <p:strVal val="1+#ppt_w/2"/>
                                          </p:val>
                                        </p:tav>
                                        <p:tav tm="100000">
                                          <p:val>
                                            <p:strVal val="#ppt_x"/>
                                          </p:val>
                                        </p:tav>
                                      </p:tavLst>
                                    </p:anim>
                                    <p:anim calcmode="lin" valueType="num">
                                      <p:cBhvr additive="base">
                                        <p:cTn id="8" dur="500" fill="hold"/>
                                        <p:tgtEl>
                                          <p:spTgt spid="515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6098" name="Text Box 2">
            <a:extLst>
              <a:ext uri="{FF2B5EF4-FFF2-40B4-BE49-F238E27FC236}">
                <a16:creationId xmlns:a16="http://schemas.microsoft.com/office/drawing/2014/main" id="{50CC20D7-7FE0-4237-AFAA-AF72A06976BA}"/>
              </a:ext>
            </a:extLst>
          </p:cNvPr>
          <p:cNvSpPr txBox="1">
            <a:spLocks noChangeArrowheads="1"/>
          </p:cNvSpPr>
          <p:nvPr/>
        </p:nvSpPr>
        <p:spPr bwMode="auto">
          <a:xfrm>
            <a:off x="395288" y="1334789"/>
            <a:ext cx="8497887" cy="5262563"/>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Outer</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a:solidFill>
                  <a:srgbClr val="0070C0"/>
                </a:solidFill>
                <a:latin typeface="Tahoma" panose="020B0604030504040204" pitchFamily="34" charset="0"/>
              </a:rPr>
              <a:t>private </a:t>
            </a:r>
            <a:r>
              <a:rPr lang="en-US" altLang="zh-CN" sz="2400" dirty="0" err="1">
                <a:solidFill>
                  <a:srgbClr val="0070C0"/>
                </a:solidFill>
                <a:latin typeface="Tahoma" panose="020B0604030504040204" pitchFamily="34" charset="0"/>
              </a:rPr>
              <a:t>int</a:t>
            </a:r>
            <a:r>
              <a:rPr lang="en-US" altLang="zh-CN" sz="2400" dirty="0">
                <a:solidFill>
                  <a:srgbClr val="0070C0"/>
                </a:solidFill>
                <a:latin typeface="Tahoma" panose="020B0604030504040204" pitchFamily="34" charset="0"/>
              </a:rPr>
              <a:t> size;</a:t>
            </a:r>
            <a:r>
              <a:rPr lang="en-US" altLang="zh-CN" sz="2400" dirty="0">
                <a:solidFill>
                  <a:srgbClr val="CC00CC"/>
                </a:solidFill>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public class Nested</a:t>
            </a:r>
          </a:p>
          <a:p>
            <a:pPr eaLnBrk="1" hangingPunct="1">
              <a:spcBef>
                <a:spcPct val="0"/>
              </a:spcBef>
              <a:buFontTx/>
              <a:buNone/>
            </a:pPr>
            <a:r>
              <a:rPr lang="en-US" altLang="zh-CN" sz="2400" dirty="0">
                <a:latin typeface="Tahoma" panose="020B0604030504040204" pitchFamily="34" charset="0"/>
              </a:rPr>
              <a:t>	{</a:t>
            </a:r>
            <a:r>
              <a:rPr lang="en-US" altLang="zh-CN" sz="2400" dirty="0"/>
              <a:t>	</a:t>
            </a:r>
          </a:p>
          <a:p>
            <a:pPr eaLnBrk="1" hangingPunct="1">
              <a:spcBef>
                <a:spcPct val="0"/>
              </a:spcBef>
              <a:buFontTx/>
              <a:buNone/>
            </a:pPr>
            <a:r>
              <a:rPr lang="en-US" altLang="zh-CN" sz="2400" dirty="0"/>
              <a:t>		</a:t>
            </a:r>
            <a:r>
              <a:rPr lang="en-US" altLang="zh-CN" sz="2400" dirty="0">
                <a:solidFill>
                  <a:srgbClr val="0070C0"/>
                </a:solidFill>
                <a:latin typeface="Tahoma" panose="020B0604030504040204" pitchFamily="34" charset="0"/>
              </a:rPr>
              <a:t>private </a:t>
            </a:r>
            <a:r>
              <a:rPr lang="en-US" altLang="zh-CN" sz="2400" dirty="0" err="1">
                <a:solidFill>
                  <a:srgbClr val="0070C0"/>
                </a:solidFill>
                <a:latin typeface="Tahoma" panose="020B0604030504040204" pitchFamily="34" charset="0"/>
              </a:rPr>
              <a:t>int</a:t>
            </a:r>
            <a:r>
              <a:rPr lang="en-US" altLang="zh-CN" sz="2400" dirty="0">
                <a:solidFill>
                  <a:srgbClr val="0070C0"/>
                </a:solidFill>
                <a:latin typeface="Tahoma" panose="020B0604030504040204" pitchFamily="34" charset="0"/>
              </a:rPr>
              <a:t> size;</a:t>
            </a:r>
          </a:p>
          <a:p>
            <a:pPr eaLnBrk="1" hangingPunct="1">
              <a:spcBef>
                <a:spcPct val="0"/>
              </a:spcBef>
              <a:buFontTx/>
              <a:buNone/>
            </a:pPr>
            <a:r>
              <a:rPr lang="en-US" altLang="zh-CN" sz="2400" dirty="0">
                <a:latin typeface="Tahoma" panose="020B0604030504040204" pitchFamily="34" charset="0"/>
              </a:rPr>
              <a:t>		public void </a:t>
            </a:r>
            <a:r>
              <a:rPr lang="en-US" altLang="zh-CN" sz="2400" dirty="0" err="1">
                <a:latin typeface="Tahoma" panose="020B0604030504040204" pitchFamily="34" charset="0"/>
              </a:rPr>
              <a:t>doStuff</a:t>
            </a:r>
            <a:r>
              <a:rPr lang="en-US" altLang="zh-CN" sz="2400" dirty="0">
                <a:latin typeface="Tahoma" panose="020B0604030504040204" pitchFamily="34" charset="0"/>
              </a:rPr>
              <a:t>( </a:t>
            </a:r>
            <a:r>
              <a:rPr lang="en-US" altLang="zh-CN" sz="2400" dirty="0" err="1">
                <a:solidFill>
                  <a:srgbClr val="0000FF"/>
                </a:solidFill>
                <a:latin typeface="Tahoma" panose="020B0604030504040204" pitchFamily="34" charset="0"/>
              </a:rPr>
              <a:t>int</a:t>
            </a:r>
            <a:r>
              <a:rPr lang="en-US" altLang="zh-CN" sz="2400" dirty="0">
                <a:solidFill>
                  <a:srgbClr val="0000FF"/>
                </a:solidFill>
                <a:latin typeface="Tahoma" panose="020B0604030504040204" pitchFamily="34" charset="0"/>
              </a:rPr>
              <a:t> size</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size++;  //</a:t>
            </a:r>
            <a:r>
              <a:rPr lang="zh-CN" altLang="en-US" sz="2400" dirty="0">
                <a:latin typeface="Tahoma" panose="020B0604030504040204" pitchFamily="34" charset="0"/>
              </a:rPr>
              <a:t>局部变量</a:t>
            </a:r>
          </a:p>
          <a:p>
            <a:pPr eaLnBrk="1" hangingPunct="1">
              <a:spcBef>
                <a:spcPct val="0"/>
              </a:spcBef>
              <a:buFontTx/>
              <a:buNone/>
            </a:pPr>
            <a:r>
              <a:rPr lang="zh-CN" altLang="en-US" sz="2400" dirty="0">
                <a:latin typeface="Tahoma" panose="020B0604030504040204" pitchFamily="34" charset="0"/>
              </a:rPr>
              <a:t>			</a:t>
            </a:r>
            <a:r>
              <a:rPr lang="en-US" altLang="zh-CN" sz="2400" dirty="0" err="1">
                <a:solidFill>
                  <a:srgbClr val="0000FF"/>
                </a:solidFill>
                <a:latin typeface="Tahoma" panose="020B0604030504040204" pitchFamily="34" charset="0"/>
              </a:rPr>
              <a:t>this.size</a:t>
            </a:r>
            <a:r>
              <a:rPr lang="en-US" altLang="zh-CN" sz="2400" dirty="0">
                <a:solidFill>
                  <a:srgbClr val="0000FF"/>
                </a:solidFill>
                <a:latin typeface="Tahoma" panose="020B0604030504040204" pitchFamily="34" charset="0"/>
              </a:rPr>
              <a:t>++;</a:t>
            </a:r>
            <a:r>
              <a:rPr lang="en-US" altLang="zh-CN" sz="2400" dirty="0">
                <a:solidFill>
                  <a:schemeClr val="hlink"/>
                </a:solidFill>
                <a:latin typeface="Tahoma" panose="020B0604030504040204" pitchFamily="34" charset="0"/>
              </a:rPr>
              <a:t>  //</a:t>
            </a:r>
            <a:r>
              <a:rPr lang="zh-CN" altLang="en-US" sz="2400" dirty="0">
                <a:solidFill>
                  <a:schemeClr val="hlink"/>
                </a:solidFill>
                <a:latin typeface="Tahoma" panose="020B0604030504040204" pitchFamily="34" charset="0"/>
              </a:rPr>
              <a:t>内部类对象的属性</a:t>
            </a:r>
          </a:p>
          <a:p>
            <a:pPr eaLnBrk="1" hangingPunct="1">
              <a:spcBef>
                <a:spcPct val="0"/>
              </a:spcBef>
              <a:buFontTx/>
              <a:buNone/>
            </a:pPr>
            <a:r>
              <a:rPr lang="zh-CN" altLang="en-US" sz="2400" dirty="0">
                <a:latin typeface="Tahoma" panose="020B0604030504040204" pitchFamily="34" charset="0"/>
              </a:rPr>
              <a:t>		          </a:t>
            </a:r>
            <a:r>
              <a:rPr lang="en-US" altLang="zh-CN" sz="2400" dirty="0" err="1">
                <a:solidFill>
                  <a:srgbClr val="FF0000"/>
                </a:solidFill>
                <a:latin typeface="Tahoma" panose="020B0604030504040204" pitchFamily="34" charset="0"/>
              </a:rPr>
              <a:t>Outer.this.size</a:t>
            </a:r>
            <a:r>
              <a:rPr lang="en-US" altLang="zh-CN" sz="2400" dirty="0">
                <a:solidFill>
                  <a:srgbClr val="FF0000"/>
                </a:solidFill>
                <a:latin typeface="Tahoma" panose="020B0604030504040204" pitchFamily="34" charset="0"/>
              </a:rPr>
              <a:t>++;  </a:t>
            </a:r>
            <a:r>
              <a:rPr lang="en-US" altLang="zh-CN" sz="2400" dirty="0">
                <a:latin typeface="Tahoma" panose="020B0604030504040204" pitchFamily="34" charset="0"/>
              </a:rPr>
              <a:t>//</a:t>
            </a:r>
            <a:r>
              <a:rPr lang="zh-CN" altLang="en-US" sz="2400" dirty="0">
                <a:latin typeface="Tahoma" panose="020B0604030504040204" pitchFamily="34" charset="0"/>
              </a:rPr>
              <a:t>外部类对象属性</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185347" name="Text Box 3">
            <a:extLst>
              <a:ext uri="{FF2B5EF4-FFF2-40B4-BE49-F238E27FC236}">
                <a16:creationId xmlns:a16="http://schemas.microsoft.com/office/drawing/2014/main" id="{B9E6EC34-9BF3-4135-B2FB-07A1AB4295E3}"/>
              </a:ext>
            </a:extLst>
          </p:cNvPr>
          <p:cNvSpPr txBox="1">
            <a:spLocks noChangeArrowheads="1"/>
          </p:cNvSpPr>
          <p:nvPr/>
        </p:nvSpPr>
        <p:spPr bwMode="auto">
          <a:xfrm>
            <a:off x="107504" y="439622"/>
            <a:ext cx="8928992" cy="75713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spcBef>
                <a:spcPct val="50000"/>
              </a:spcBef>
              <a:buFont typeface="Wingdings" panose="05000000000000000000" pitchFamily="2" charset="2"/>
              <a:buChar char="u"/>
            </a:pPr>
            <a:r>
              <a:rPr lang="zh-CN" altLang="en-US" sz="2400">
                <a:latin typeface="Tahoma" panose="020B0604030504040204" pitchFamily="34" charset="0"/>
              </a:rPr>
              <a:t>普通内部类中出现变量命名冲突时，可以使用内部类对象特殊属性</a:t>
            </a:r>
            <a:r>
              <a:rPr lang="en-US" altLang="zh-CN" sz="2400">
                <a:latin typeface="Tahoma" panose="020B0604030504040204" pitchFamily="34" charset="0"/>
              </a:rPr>
              <a:t>——</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外层类名</a:t>
            </a:r>
            <a:r>
              <a:rPr lang="en-US" altLang="zh-CN" sz="2400">
                <a:solidFill>
                  <a:srgbClr val="FF0000"/>
                </a:solidFill>
                <a:effectLst>
                  <a:outerShdw blurRad="38100" dist="38100" dir="2700000" algn="tl">
                    <a:srgbClr val="000000">
                      <a:alpha val="43137"/>
                    </a:srgbClr>
                  </a:outerShdw>
                </a:effectLst>
                <a:latin typeface="Tahoma" panose="020B0604030504040204" pitchFamily="34" charset="0"/>
              </a:rPr>
              <a:t>.this </a:t>
            </a:r>
            <a:r>
              <a:rPr lang="zh-CN" altLang="en-US" sz="2400">
                <a:latin typeface="Tahoma" panose="020B0604030504040204" pitchFamily="34" charset="0"/>
              </a:rPr>
              <a:t>来访问其所依赖外层类对象的成员。</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92EB815-0EBD-4BAB-A70A-0B6E4AC94EE8}"/>
              </a:ext>
            </a:extLst>
          </p:cNvPr>
          <p:cNvSpPr>
            <a:spLocks noChangeArrowheads="1"/>
          </p:cNvSpPr>
          <p:nvPr/>
        </p:nvSpPr>
        <p:spPr bwMode="auto">
          <a:xfrm>
            <a:off x="575245" y="1582738"/>
            <a:ext cx="795719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dirty="0"/>
              <a:t>⑴ </a:t>
            </a:r>
            <a:r>
              <a:rPr lang="zh-CN" altLang="en-US" sz="2400" dirty="0">
                <a:latin typeface="Times New Roman" panose="02020603050405020304" pitchFamily="18" charset="0"/>
              </a:rPr>
              <a:t>成员变量的类型可以是</a:t>
            </a:r>
            <a:r>
              <a:rPr lang="en-US" altLang="zh-CN" sz="2400" dirty="0">
                <a:solidFill>
                  <a:srgbClr val="0000CC"/>
                </a:solidFill>
              </a:rPr>
              <a:t>Java</a:t>
            </a:r>
            <a:r>
              <a:rPr lang="zh-CN" altLang="en-US" sz="2400" dirty="0">
                <a:solidFill>
                  <a:srgbClr val="0000CC"/>
                </a:solidFill>
                <a:latin typeface="Times New Roman" panose="02020603050405020304" pitchFamily="18" charset="0"/>
              </a:rPr>
              <a:t>中的任何一种数据类型</a:t>
            </a:r>
            <a:r>
              <a:rPr lang="zh-CN" altLang="en-US" sz="2400" dirty="0">
                <a:latin typeface="Times New Roman" panose="02020603050405020304" pitchFamily="18" charset="0"/>
              </a:rPr>
              <a:t>，包括前面学习过的基本类型：整型、浮点型、字符型、数组以及后面要学习的对象及接口。</a:t>
            </a:r>
            <a:endParaRPr lang="zh-CN" altLang="en-US" sz="2400" dirty="0"/>
          </a:p>
          <a:p>
            <a:pPr eaLnBrk="1" hangingPunct="1">
              <a:buFontTx/>
              <a:buNone/>
            </a:pPr>
            <a:r>
              <a:rPr lang="zh-CN" altLang="en-US" sz="2400" dirty="0"/>
              <a:t>⑵ </a:t>
            </a:r>
            <a:r>
              <a:rPr lang="zh-CN" altLang="en-US" sz="2400" dirty="0">
                <a:latin typeface="Times New Roman" panose="02020603050405020304" pitchFamily="18" charset="0"/>
              </a:rPr>
              <a:t>成员变量在整个类内都有效，与它在类体中书写的先后</a:t>
            </a:r>
            <a:r>
              <a:rPr lang="zh-CN" altLang="en-US" sz="2400" dirty="0">
                <a:solidFill>
                  <a:srgbClr val="0000CC"/>
                </a:solidFill>
                <a:latin typeface="Times New Roman" panose="02020603050405020304" pitchFamily="18" charset="0"/>
              </a:rPr>
              <a:t>位置无关</a:t>
            </a:r>
            <a:r>
              <a:rPr lang="zh-CN" altLang="en-US" sz="2400" dirty="0">
                <a:latin typeface="Times New Roman" panose="02020603050405020304" pitchFamily="18" charset="0"/>
              </a:rPr>
              <a:t>；</a:t>
            </a:r>
          </a:p>
          <a:p>
            <a:pPr eaLnBrk="1" hangingPunct="1">
              <a:buFontTx/>
              <a:buNone/>
            </a:pPr>
            <a:r>
              <a:rPr lang="zh-CN" altLang="en-US" sz="2400" dirty="0"/>
              <a:t>⑶ </a:t>
            </a:r>
            <a:r>
              <a:rPr lang="zh-CN" altLang="en-US" sz="2400" dirty="0">
                <a:latin typeface="Times New Roman" panose="02020603050405020304" pitchFamily="18" charset="0"/>
              </a:rPr>
              <a:t>在定义类的成员变量时</a:t>
            </a:r>
            <a:r>
              <a:rPr lang="zh-CN" altLang="en-US" sz="2400" dirty="0">
                <a:solidFill>
                  <a:srgbClr val="0000CC"/>
                </a:solidFill>
                <a:latin typeface="Times New Roman" panose="02020603050405020304" pitchFamily="18" charset="0"/>
              </a:rPr>
              <a:t>可以同时赋予初值</a:t>
            </a:r>
            <a:r>
              <a:rPr lang="zh-CN" altLang="en-US" sz="2400" dirty="0">
                <a:latin typeface="Times New Roman" panose="02020603050405020304" pitchFamily="18" charset="0"/>
              </a:rPr>
              <a:t>，表明类所创建的对象的初始状态。</a:t>
            </a:r>
            <a:endParaRPr lang="en-US" altLang="zh-CN" sz="2400" dirty="0">
              <a:latin typeface="Times New Roman" panose="02020603050405020304" pitchFamily="18" charset="0"/>
            </a:endParaRPr>
          </a:p>
          <a:p>
            <a:pPr eaLnBrk="1" hangingPunct="1">
              <a:buFontTx/>
              <a:buNone/>
            </a:pPr>
            <a:endParaRPr lang="zh-CN" altLang="en-US" sz="1200" dirty="0">
              <a:latin typeface="Times New Roman" panose="02020603050405020304" pitchFamily="18" charset="0"/>
            </a:endParaRPr>
          </a:p>
          <a:p>
            <a:pPr eaLnBrk="1" hangingPunct="1">
              <a:buFont typeface="Wingdings" panose="05000000000000000000" pitchFamily="2" charset="2"/>
              <a:buChar char="Ø"/>
            </a:pPr>
            <a:r>
              <a:rPr lang="zh-CN" altLang="en-US" sz="2400" dirty="0">
                <a:latin typeface="Times New Roman" panose="02020603050405020304" pitchFamily="18" charset="0"/>
              </a:rPr>
              <a:t>需要注意的是：对成员变量的操作只能放在方法中，方法可以对成员变量进行操作形成算法，类的成员类型中可以有数据和方法，即数据的定义和方法的定义，但没有语句，</a:t>
            </a:r>
            <a:r>
              <a:rPr lang="zh-CN" altLang="en-US" sz="2400" dirty="0">
                <a:solidFill>
                  <a:srgbClr val="FF0000"/>
                </a:solidFill>
                <a:latin typeface="Times New Roman" panose="02020603050405020304" pitchFamily="18" charset="0"/>
              </a:rPr>
              <a:t>语句必须放在方法中</a:t>
            </a:r>
            <a:r>
              <a:rPr lang="zh-CN" altLang="en-US" sz="2400" dirty="0">
                <a:latin typeface="Times New Roman" panose="02020603050405020304" pitchFamily="18" charset="0"/>
              </a:rPr>
              <a:t>。如下例：</a:t>
            </a:r>
            <a:endParaRPr lang="zh-CN" altLang="en-US" sz="2400" dirty="0"/>
          </a:p>
        </p:txBody>
      </p:sp>
      <p:sp>
        <p:nvSpPr>
          <p:cNvPr id="23555" name="Text Box 8">
            <a:extLst>
              <a:ext uri="{FF2B5EF4-FFF2-40B4-BE49-F238E27FC236}">
                <a16:creationId xmlns:a16="http://schemas.microsoft.com/office/drawing/2014/main" id="{14F91307-9600-4F25-B85E-C8EAA5426F07}"/>
              </a:ext>
            </a:extLst>
          </p:cNvPr>
          <p:cNvSpPr txBox="1">
            <a:spLocks noChangeArrowheads="1"/>
          </p:cNvSpPr>
          <p:nvPr/>
        </p:nvSpPr>
        <p:spPr bwMode="auto">
          <a:xfrm>
            <a:off x="467296" y="739775"/>
            <a:ext cx="7561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0">
                <a:latin typeface="Tahoma" panose="020B0604030504040204" pitchFamily="34" charset="0"/>
              </a:rPr>
              <a:t>★</a:t>
            </a:r>
            <a:r>
              <a:rPr kumimoji="1" lang="zh-CN" altLang="en-US" sz="2800">
                <a:latin typeface="Tahoma" panose="020B0604030504040204" pitchFamily="34" charset="0"/>
              </a:rPr>
              <a:t>定义类体中成员的说明：</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AAEBBCA-6824-469B-8A96-4738A4F577B7}"/>
              </a:ext>
            </a:extLst>
          </p:cNvPr>
          <p:cNvSpPr>
            <a:spLocks noGrp="1" noChangeArrowheads="1"/>
          </p:cNvSpPr>
          <p:nvPr>
            <p:ph type="body" idx="1"/>
          </p:nvPr>
        </p:nvSpPr>
        <p:spPr>
          <a:xfrm>
            <a:off x="611188" y="1195909"/>
            <a:ext cx="8064500" cy="1296987"/>
          </a:xfrm>
        </p:spPr>
        <p:txBody>
          <a:bodyPr/>
          <a:lstStyle/>
          <a:p>
            <a:pPr eaLnBrk="1" hangingPunct="1">
              <a:buFontTx/>
              <a:buNone/>
            </a:pPr>
            <a:r>
              <a:rPr lang="en-US" altLang="zh-CN" sz="2400" b="1"/>
              <a:t>1</a:t>
            </a:r>
            <a:r>
              <a:rPr lang="zh-CN" altLang="en-US" sz="2400" b="1"/>
              <a:t>．和类有关的匿名类</a:t>
            </a:r>
          </a:p>
          <a:p>
            <a:pPr eaLnBrk="1" hangingPunct="1">
              <a:buFontTx/>
              <a:buNone/>
            </a:pPr>
            <a:r>
              <a:rPr lang="en-US" altLang="zh-CN" sz="2400"/>
              <a:t>★ </a:t>
            </a:r>
            <a:r>
              <a:rPr lang="zh-CN" altLang="en-US" sz="2400" b="1">
                <a:solidFill>
                  <a:srgbClr val="FF0000"/>
                </a:solidFill>
                <a:latin typeface="微软雅黑" panose="020B0503020204020204" pitchFamily="34" charset="-122"/>
                <a:ea typeface="微软雅黑" panose="020B0503020204020204" pitchFamily="34" charset="-122"/>
              </a:rPr>
              <a:t>匿名类</a:t>
            </a:r>
            <a:r>
              <a:rPr lang="zh-CN" altLang="en-US" sz="2400" b="1">
                <a:latin typeface="宋体" panose="02010600030101010101" pitchFamily="2" charset="-122"/>
              </a:rPr>
              <a:t>：是指当使用类创建对象时，程序允许把类体与对象的创建组合在一起</a:t>
            </a:r>
            <a:r>
              <a:rPr lang="zh-CN" altLang="en-US" sz="2400" b="1">
                <a:solidFill>
                  <a:srgbClr val="FF0000"/>
                </a:solidFill>
                <a:latin typeface="宋体" panose="02010600030101010101" pitchFamily="2" charset="-122"/>
              </a:rPr>
              <a:t>。</a:t>
            </a:r>
            <a:r>
              <a:rPr lang="zh-CN" altLang="en-US" sz="2400" b="1">
                <a:latin typeface="宋体" panose="02010600030101010101" pitchFamily="2" charset="-122"/>
              </a:rPr>
              <a:t>如：</a:t>
            </a:r>
            <a:endParaRPr lang="zh-CN" altLang="en-US" sz="2400" b="1"/>
          </a:p>
        </p:txBody>
      </p:sp>
      <p:sp>
        <p:nvSpPr>
          <p:cNvPr id="186372" name="Text Box 4">
            <a:extLst>
              <a:ext uri="{FF2B5EF4-FFF2-40B4-BE49-F238E27FC236}">
                <a16:creationId xmlns:a16="http://schemas.microsoft.com/office/drawing/2014/main" id="{6F0CC820-CDF2-4DE7-BE91-CE9706D84CCD}"/>
              </a:ext>
            </a:extLst>
          </p:cNvPr>
          <p:cNvSpPr txBox="1">
            <a:spLocks noChangeArrowheads="1"/>
          </p:cNvSpPr>
          <p:nvPr/>
        </p:nvSpPr>
        <p:spPr bwMode="auto">
          <a:xfrm>
            <a:off x="3059113" y="2639620"/>
            <a:ext cx="316865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new Hello ()</a:t>
            </a:r>
          </a:p>
          <a:p>
            <a:pPr eaLnBrk="1" hangingPunct="1">
              <a:spcBef>
                <a:spcPct val="0"/>
              </a:spcBef>
              <a:buFontTx/>
              <a:buNone/>
            </a:pPr>
            <a:r>
              <a:rPr lang="en-US" altLang="zh-CN" sz="2400">
                <a:latin typeface="Tahoma" panose="020B0604030504040204" pitchFamily="34" charset="0"/>
              </a:rPr>
              <a:t>{</a:t>
            </a:r>
          </a:p>
          <a:p>
            <a:pPr eaLnBrk="1" hangingPunct="1">
              <a:spcBef>
                <a:spcPct val="0"/>
              </a:spcBef>
              <a:buFontTx/>
              <a:buNone/>
            </a:pPr>
            <a:r>
              <a:rPr lang="en-US" altLang="zh-CN" sz="2400">
                <a:latin typeface="Tahoma" panose="020B0604030504040204" pitchFamily="34" charset="0"/>
              </a:rPr>
              <a:t>    </a:t>
            </a:r>
            <a:r>
              <a:rPr lang="zh-CN" altLang="en-US" sz="2400">
                <a:latin typeface="Tahoma" panose="020B0604030504040204" pitchFamily="34" charset="0"/>
              </a:rPr>
              <a:t>匿名类的类体</a:t>
            </a:r>
          </a:p>
          <a:p>
            <a:pPr eaLnBrk="1" hangingPunct="1">
              <a:spcBef>
                <a:spcPct val="0"/>
              </a:spcBef>
              <a:buFontTx/>
              <a:buNone/>
            </a:pPr>
            <a:r>
              <a:rPr lang="en-US" altLang="zh-CN" sz="2400">
                <a:latin typeface="Tahoma" panose="020B0604030504040204" pitchFamily="34" charset="0"/>
              </a:rPr>
              <a:t>}</a:t>
            </a:r>
          </a:p>
        </p:txBody>
      </p:sp>
      <p:sp>
        <p:nvSpPr>
          <p:cNvPr id="186373" name="Text Box 5">
            <a:extLst>
              <a:ext uri="{FF2B5EF4-FFF2-40B4-BE49-F238E27FC236}">
                <a16:creationId xmlns:a16="http://schemas.microsoft.com/office/drawing/2014/main" id="{2CB426D1-6037-42EB-B92A-1C2F112B8681}"/>
              </a:ext>
            </a:extLst>
          </p:cNvPr>
          <p:cNvSpPr txBox="1">
            <a:spLocks noChangeArrowheads="1"/>
          </p:cNvSpPr>
          <p:nvPr/>
        </p:nvSpPr>
        <p:spPr bwMode="auto">
          <a:xfrm>
            <a:off x="611188" y="4470300"/>
            <a:ext cx="77771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匿名类包含了</a:t>
            </a:r>
            <a:r>
              <a:rPr lang="zh-CN" altLang="en-US" sz="2400">
                <a:latin typeface="Tahoma" panose="020B0604030504040204" pitchFamily="34" charset="0"/>
              </a:rPr>
              <a:t>构造方法和类体两部分、无类名、创建对象直接用匿名类来定义</a:t>
            </a:r>
            <a:r>
              <a:rPr lang="en-US" altLang="zh-CN" sz="2400">
                <a:latin typeface="Tahoma" panose="020B0604030504040204" pitchFamily="34" charset="0"/>
              </a:rPr>
              <a:t>——</a:t>
            </a:r>
            <a:r>
              <a:rPr lang="zh-CN" altLang="en-US" sz="2400">
                <a:latin typeface="Tahoma" panose="020B0604030504040204" pitchFamily="34" charset="0"/>
              </a:rPr>
              <a:t>因此</a:t>
            </a:r>
            <a:r>
              <a:rPr lang="zh-CN" altLang="en-US" sz="2400">
                <a:solidFill>
                  <a:srgbClr val="0000FF"/>
                </a:solidFill>
                <a:latin typeface="Tahoma" panose="020B0604030504040204" pitchFamily="34" charset="0"/>
              </a:rPr>
              <a:t>匿名类必是内部类</a:t>
            </a:r>
            <a:r>
              <a:rPr lang="zh-CN" altLang="en-US" sz="2400">
                <a:latin typeface="Tahoma" panose="020B0604030504040204" pitchFamily="34" charset="0"/>
              </a:rPr>
              <a:t>；</a:t>
            </a:r>
          </a:p>
        </p:txBody>
      </p:sp>
      <p:sp>
        <p:nvSpPr>
          <p:cNvPr id="186374" name="Text Box 6">
            <a:extLst>
              <a:ext uri="{FF2B5EF4-FFF2-40B4-BE49-F238E27FC236}">
                <a16:creationId xmlns:a16="http://schemas.microsoft.com/office/drawing/2014/main" id="{DE1DA119-2A11-46EF-82DC-24D1D62D17A8}"/>
              </a:ext>
            </a:extLst>
          </p:cNvPr>
          <p:cNvSpPr txBox="1">
            <a:spLocks noChangeArrowheads="1"/>
          </p:cNvSpPr>
          <p:nvPr/>
        </p:nvSpPr>
        <p:spPr bwMode="auto">
          <a:xfrm>
            <a:off x="611188" y="5191025"/>
            <a:ext cx="76327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匿名类可访问</a:t>
            </a:r>
            <a:r>
              <a:rPr lang="zh-CN" altLang="en-US" sz="2400">
                <a:latin typeface="Tahoma" panose="020B0604030504040204" pitchFamily="34" charset="0"/>
              </a:rPr>
              <a:t>外嵌类的成员变量和方法；</a:t>
            </a:r>
          </a:p>
          <a:p>
            <a:pPr eaLnBrk="1" hangingPunct="1">
              <a:spcBef>
                <a:spcPct val="0"/>
              </a:spcBef>
            </a:pP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匿名类不可声明</a:t>
            </a:r>
            <a:r>
              <a:rPr lang="en-US" altLang="zh-CN" sz="2400">
                <a:latin typeface="Tahoma" panose="020B0604030504040204" pitchFamily="34" charset="0"/>
              </a:rPr>
              <a:t>static</a:t>
            </a:r>
            <a:r>
              <a:rPr lang="zh-CN" altLang="en-US" sz="2400">
                <a:latin typeface="Tahoma" panose="020B0604030504040204" pitchFamily="34" charset="0"/>
              </a:rPr>
              <a:t>成员变量和</a:t>
            </a:r>
            <a:r>
              <a:rPr lang="en-US" altLang="zh-CN" sz="2400">
                <a:latin typeface="Tahoma" panose="020B0604030504040204" pitchFamily="34" charset="0"/>
              </a:rPr>
              <a:t>static</a:t>
            </a:r>
            <a:r>
              <a:rPr lang="zh-CN" altLang="en-US" sz="2400">
                <a:latin typeface="Tahoma" panose="020B0604030504040204" pitchFamily="34" charset="0"/>
              </a:rPr>
              <a:t>方法</a:t>
            </a:r>
          </a:p>
        </p:txBody>
      </p:sp>
      <p:sp>
        <p:nvSpPr>
          <p:cNvPr id="7" name="Text Box 3">
            <a:extLst>
              <a:ext uri="{FF2B5EF4-FFF2-40B4-BE49-F238E27FC236}">
                <a16:creationId xmlns:a16="http://schemas.microsoft.com/office/drawing/2014/main" id="{FF07D23A-E329-45AD-890A-F2C78B89A7EB}"/>
              </a:ext>
            </a:extLst>
          </p:cNvPr>
          <p:cNvSpPr txBox="1">
            <a:spLocks noChangeArrowheads="1"/>
          </p:cNvSpPr>
          <p:nvPr/>
        </p:nvSpPr>
        <p:spPr bwMode="auto">
          <a:xfrm>
            <a:off x="603206" y="387296"/>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a:solidFill>
                  <a:srgbClr val="FF0000"/>
                </a:solidFill>
                <a:latin typeface="Tahoma" panose="020B0604030504040204" pitchFamily="34" charset="0"/>
              </a:rPr>
              <a:t>匿名类</a:t>
            </a:r>
            <a:r>
              <a:rPr lang="en-US" altLang="zh-CN" sz="2800">
                <a:solidFill>
                  <a:srgbClr val="FF0000"/>
                </a:solidFill>
                <a:latin typeface="Tahoma" panose="020B0604030504040204" pitchFamily="34" charset="0"/>
              </a:rPr>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E26862C-B76C-4F28-9AA9-A81E32AF3C96}"/>
              </a:ext>
            </a:extLst>
          </p:cNvPr>
          <p:cNvSpPr>
            <a:spLocks noGrp="1" noChangeArrowheads="1"/>
          </p:cNvSpPr>
          <p:nvPr>
            <p:ph type="body" idx="1"/>
          </p:nvPr>
        </p:nvSpPr>
        <p:spPr>
          <a:xfrm>
            <a:off x="468312" y="889000"/>
            <a:ext cx="8207375" cy="5080000"/>
          </a:xfrm>
        </p:spPr>
        <p:txBody>
          <a:bodyPr/>
          <a:lstStyle/>
          <a:p>
            <a:pPr eaLnBrk="1" hangingPunct="1">
              <a:buClr>
                <a:schemeClr val="tx1"/>
              </a:buClr>
              <a:buFontTx/>
              <a:buNone/>
            </a:pPr>
            <a:r>
              <a:rPr lang="en-US" altLang="zh-CN" sz="2400" b="1"/>
              <a:t>2</a:t>
            </a:r>
            <a:r>
              <a:rPr lang="zh-CN" altLang="en-US" sz="2400" b="1"/>
              <a:t>．和接口有关的匿名类</a:t>
            </a:r>
          </a:p>
          <a:p>
            <a:pPr eaLnBrk="1" hangingPunct="1">
              <a:buClr>
                <a:schemeClr val="tx1"/>
              </a:buClr>
              <a:buFontTx/>
              <a:buNone/>
            </a:pPr>
            <a:r>
              <a:rPr lang="en-US" altLang="zh-CN" sz="2400"/>
              <a:t>★</a:t>
            </a:r>
            <a:r>
              <a:rPr lang="zh-CN" altLang="en-US" sz="2400" b="1"/>
              <a:t>假设</a:t>
            </a:r>
            <a:r>
              <a:rPr lang="en-US" altLang="zh-CN" sz="2400" b="1"/>
              <a:t>Computable</a:t>
            </a:r>
            <a:r>
              <a:rPr lang="zh-CN" altLang="en-US" sz="2400" b="1"/>
              <a:t>是一个接口，那么</a:t>
            </a:r>
            <a:r>
              <a:rPr lang="en-US" altLang="zh-CN" sz="2400" b="1"/>
              <a:t>Java</a:t>
            </a:r>
            <a:r>
              <a:rPr lang="zh-CN" altLang="en-US" sz="2400" b="1"/>
              <a:t>允许</a:t>
            </a:r>
            <a:r>
              <a:rPr lang="zh-CN" altLang="en-US" sz="2400" b="1">
                <a:solidFill>
                  <a:srgbClr val="FF0000"/>
                </a:solidFill>
              </a:rPr>
              <a:t>直接用接口名和一个类体</a:t>
            </a:r>
            <a:r>
              <a:rPr lang="zh-CN" altLang="en-US" sz="2400" b="1"/>
              <a:t>创建一个匿名对象，此类体被认为是实现了</a:t>
            </a:r>
            <a:r>
              <a:rPr lang="en-US" altLang="zh-CN" sz="2400" b="1"/>
              <a:t>Computable</a:t>
            </a:r>
            <a:r>
              <a:rPr lang="zh-CN" altLang="en-US" sz="2400" b="1"/>
              <a:t>接口的类去掉类声明后的类体，称作匿名类。</a:t>
            </a:r>
            <a:endParaRPr lang="en-US" altLang="zh-CN" sz="2400" b="1"/>
          </a:p>
          <a:p>
            <a:pPr eaLnBrk="1" hangingPunct="1">
              <a:buClr>
                <a:schemeClr val="tx1"/>
              </a:buClr>
              <a:buFontTx/>
              <a:buNone/>
            </a:pPr>
            <a:endParaRPr lang="en-US" altLang="zh-CN" sz="1800" b="1"/>
          </a:p>
          <a:p>
            <a:pPr eaLnBrk="1" hangingPunct="1">
              <a:buClr>
                <a:schemeClr val="tx1"/>
              </a:buClr>
              <a:buFont typeface="Wingdings" panose="05000000000000000000" pitchFamily="2" charset="2"/>
              <a:buChar char="Ø"/>
            </a:pPr>
            <a:r>
              <a:rPr lang="zh-CN" altLang="en-US" sz="2400" b="1"/>
              <a:t>下列代码就是用实现了</a:t>
            </a:r>
            <a:r>
              <a:rPr lang="en-US" altLang="zh-CN" sz="2400" b="1"/>
              <a:t>Computable</a:t>
            </a:r>
            <a:r>
              <a:rPr lang="zh-CN" altLang="en-US" sz="2400" b="1"/>
              <a:t>接口的类（匿名类）创建对象：</a:t>
            </a:r>
            <a:endParaRPr lang="en-US" altLang="zh-CN" sz="2400" b="1"/>
          </a:p>
          <a:p>
            <a:pPr marL="0" indent="0" eaLnBrk="1" hangingPunct="1">
              <a:buClr>
                <a:schemeClr val="tx1"/>
              </a:buClr>
              <a:buNone/>
            </a:pPr>
            <a:r>
              <a:rPr lang="zh-CN" altLang="en-US" sz="1000" b="1"/>
              <a:t> </a:t>
            </a:r>
          </a:p>
          <a:p>
            <a:pPr eaLnBrk="1" hangingPunct="1">
              <a:buClr>
                <a:schemeClr val="tx1"/>
              </a:buClr>
              <a:buFontTx/>
              <a:buNone/>
            </a:pPr>
            <a:r>
              <a:rPr lang="zh-CN" altLang="en-US" sz="2400" b="1"/>
              <a:t>          </a:t>
            </a:r>
            <a:r>
              <a:rPr lang="en-US" altLang="zh-CN" sz="2400" b="1"/>
              <a:t>new Computable()</a:t>
            </a:r>
          </a:p>
          <a:p>
            <a:pPr eaLnBrk="1" hangingPunct="1">
              <a:buClr>
                <a:schemeClr val="tx1"/>
              </a:buClr>
              <a:buFontTx/>
              <a:buNone/>
            </a:pPr>
            <a:r>
              <a:rPr lang="en-US" altLang="zh-CN" sz="2400" b="1"/>
              <a:t>          {  </a:t>
            </a:r>
          </a:p>
          <a:p>
            <a:pPr eaLnBrk="1" hangingPunct="1">
              <a:buClr>
                <a:schemeClr val="tx1"/>
              </a:buClr>
              <a:buFontTx/>
              <a:buNone/>
            </a:pPr>
            <a:r>
              <a:rPr lang="en-US" altLang="zh-CN" sz="2400" b="1"/>
              <a:t>               </a:t>
            </a:r>
            <a:r>
              <a:rPr lang="zh-CN" altLang="en-US" sz="2400" b="1"/>
              <a:t>实现接口的匿名类的类体</a:t>
            </a:r>
          </a:p>
          <a:p>
            <a:pPr eaLnBrk="1" hangingPunct="1">
              <a:buClr>
                <a:schemeClr val="tx1"/>
              </a:buClr>
              <a:buFontTx/>
              <a:buNone/>
            </a:pPr>
            <a:r>
              <a:rPr lang="zh-CN" altLang="en-US" sz="2400" b="1"/>
              <a:t>           </a:t>
            </a:r>
            <a:r>
              <a:rPr lang="en-US" altLang="zh-CN" sz="2400" b="1"/>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AD7B32A-CEF2-477C-9E71-B4C86283BE5D}"/>
              </a:ext>
            </a:extLst>
          </p:cNvPr>
          <p:cNvSpPr>
            <a:spLocks noGrp="1" noChangeArrowheads="1"/>
          </p:cNvSpPr>
          <p:nvPr>
            <p:ph type="body" idx="1"/>
          </p:nvPr>
        </p:nvSpPr>
        <p:spPr>
          <a:xfrm>
            <a:off x="216024" y="260648"/>
            <a:ext cx="8748464" cy="6407993"/>
          </a:xfrm>
        </p:spPr>
        <p:txBody>
          <a:bodyPr/>
          <a:lstStyle/>
          <a:p>
            <a:pPr eaLnBrk="1" hangingPunct="1">
              <a:lnSpc>
                <a:spcPct val="80000"/>
              </a:lnSpc>
              <a:buFontTx/>
              <a:buNone/>
            </a:pPr>
            <a:r>
              <a:rPr lang="en-US" altLang="zh-CN" sz="2200" b="1" dirty="0">
                <a:solidFill>
                  <a:srgbClr val="FF0000"/>
                </a:solidFill>
              </a:rPr>
              <a:t>public interface</a:t>
            </a:r>
            <a:r>
              <a:rPr lang="en-US" altLang="zh-CN" sz="2200" b="1" dirty="0"/>
              <a:t> Show {</a:t>
            </a:r>
          </a:p>
          <a:p>
            <a:pPr eaLnBrk="1" hangingPunct="1">
              <a:lnSpc>
                <a:spcPct val="80000"/>
              </a:lnSpc>
              <a:buFontTx/>
              <a:buNone/>
            </a:pPr>
            <a:r>
              <a:rPr lang="en-US" altLang="zh-CN" sz="2200" b="1" dirty="0"/>
              <a:t>    public void show();</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public class A {</a:t>
            </a:r>
          </a:p>
          <a:p>
            <a:pPr eaLnBrk="1" hangingPunct="1">
              <a:lnSpc>
                <a:spcPct val="80000"/>
              </a:lnSpc>
              <a:buFontTx/>
              <a:buNone/>
            </a:pPr>
            <a:r>
              <a:rPr lang="en-US" altLang="zh-CN" sz="2200" b="1" dirty="0"/>
              <a:t>	void f(</a:t>
            </a:r>
            <a:r>
              <a:rPr lang="en-US" altLang="zh-CN" sz="2200" b="1" dirty="0">
                <a:solidFill>
                  <a:srgbClr val="0000FF"/>
                </a:solidFill>
              </a:rPr>
              <a:t>Show s</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	    </a:t>
            </a:r>
            <a:r>
              <a:rPr lang="en-US" altLang="zh-CN" sz="2200" b="1" dirty="0" err="1"/>
              <a:t>s.show</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public class Example{</a:t>
            </a:r>
          </a:p>
          <a:p>
            <a:pPr eaLnBrk="1" hangingPunct="1">
              <a:lnSpc>
                <a:spcPct val="80000"/>
              </a:lnSpc>
              <a:buFontTx/>
              <a:buNone/>
            </a:pPr>
            <a:r>
              <a:rPr lang="en-US" altLang="zh-CN" sz="2200" b="1" dirty="0"/>
              <a:t>	public static void main(String </a:t>
            </a:r>
            <a:r>
              <a:rPr lang="en-US" altLang="zh-CN" sz="2200" b="1" dirty="0" err="1"/>
              <a:t>args</a:t>
            </a:r>
            <a:r>
              <a:rPr lang="en-US" altLang="zh-CN" sz="2200" b="1" dirty="0"/>
              <a:t>[ ]) {</a:t>
            </a:r>
          </a:p>
          <a:p>
            <a:pPr eaLnBrk="1" hangingPunct="1">
              <a:lnSpc>
                <a:spcPct val="80000"/>
              </a:lnSpc>
              <a:buFontTx/>
              <a:buNone/>
            </a:pPr>
            <a:r>
              <a:rPr lang="en-US" altLang="zh-CN" sz="2200" b="1" dirty="0"/>
              <a:t>		A a = new A();</a:t>
            </a:r>
          </a:p>
          <a:p>
            <a:pPr eaLnBrk="1" hangingPunct="1">
              <a:lnSpc>
                <a:spcPct val="80000"/>
              </a:lnSpc>
              <a:buFontTx/>
              <a:buNone/>
            </a:pPr>
            <a:r>
              <a:rPr lang="en-US" altLang="zh-CN" sz="2200" b="1" dirty="0"/>
              <a:t>		</a:t>
            </a:r>
            <a:r>
              <a:rPr lang="en-US" altLang="zh-CN" sz="2200" b="1" dirty="0" err="1"/>
              <a:t>a.f</a:t>
            </a:r>
            <a:r>
              <a:rPr lang="en-US" altLang="zh-CN" sz="2200" b="1" dirty="0"/>
              <a:t> (</a:t>
            </a:r>
            <a:r>
              <a:rPr lang="en-US" altLang="zh-CN" sz="2200" b="1" dirty="0">
                <a:solidFill>
                  <a:srgbClr val="0000CC"/>
                </a:solidFill>
              </a:rPr>
              <a:t> </a:t>
            </a:r>
            <a:r>
              <a:rPr lang="en-US" altLang="zh-CN" sz="2200" b="1" dirty="0">
                <a:solidFill>
                  <a:srgbClr val="CC00CC"/>
                </a:solidFill>
              </a:rPr>
              <a:t>new Show() {</a:t>
            </a:r>
          </a:p>
          <a:p>
            <a:pPr eaLnBrk="1" hangingPunct="1">
              <a:lnSpc>
                <a:spcPct val="80000"/>
              </a:lnSpc>
              <a:buFontTx/>
              <a:buNone/>
            </a:pPr>
            <a:r>
              <a:rPr lang="en-US" altLang="zh-CN" sz="2200" b="1" dirty="0">
                <a:solidFill>
                  <a:srgbClr val="CC00CC"/>
                </a:solidFill>
              </a:rPr>
              <a:t>			public void show() {</a:t>
            </a:r>
          </a:p>
          <a:p>
            <a:pPr eaLnBrk="1" hangingPunct="1">
              <a:lnSpc>
                <a:spcPct val="80000"/>
              </a:lnSpc>
              <a:buFontTx/>
              <a:buNone/>
            </a:pPr>
            <a:r>
              <a:rPr lang="en-US" altLang="zh-CN" sz="2200" b="1" dirty="0">
                <a:solidFill>
                  <a:srgbClr val="CC00CC"/>
                </a:solidFill>
              </a:rPr>
              <a:t>			    </a:t>
            </a:r>
            <a:r>
              <a:rPr lang="en-US" altLang="zh-CN" sz="2200" b="1" dirty="0" err="1">
                <a:solidFill>
                  <a:srgbClr val="CC00CC"/>
                </a:solidFill>
              </a:rPr>
              <a:t>System.out.println</a:t>
            </a:r>
            <a:r>
              <a:rPr lang="en-US" altLang="zh-CN" sz="2200" b="1" dirty="0">
                <a:solidFill>
                  <a:srgbClr val="CC00CC"/>
                </a:solidFill>
              </a:rPr>
              <a:t>(“</a:t>
            </a:r>
            <a:r>
              <a:rPr lang="zh-CN" altLang="en-US" sz="2200" b="1" dirty="0">
                <a:solidFill>
                  <a:srgbClr val="CC00CC"/>
                </a:solidFill>
              </a:rPr>
              <a:t>这是实现了接口的匿名类“</a:t>
            </a:r>
            <a:r>
              <a:rPr lang="en-US" altLang="zh-CN" sz="2200" b="1" dirty="0">
                <a:solidFill>
                  <a:srgbClr val="CC00CC"/>
                </a:solidFill>
              </a:rPr>
              <a:t>);</a:t>
            </a:r>
          </a:p>
          <a:p>
            <a:pPr eaLnBrk="1" hangingPunct="1">
              <a:lnSpc>
                <a:spcPct val="80000"/>
              </a:lnSpc>
              <a:buFontTx/>
              <a:buNone/>
            </a:pPr>
            <a:r>
              <a:rPr lang="en-US" altLang="zh-CN" sz="2200" b="1" dirty="0">
                <a:solidFill>
                  <a:srgbClr val="CC00CC"/>
                </a:solidFill>
              </a:rPr>
              <a:t>			}</a:t>
            </a:r>
          </a:p>
          <a:p>
            <a:pPr eaLnBrk="1" hangingPunct="1">
              <a:lnSpc>
                <a:spcPct val="80000"/>
              </a:lnSpc>
              <a:buFontTx/>
              <a:buNone/>
            </a:pPr>
            <a:r>
              <a:rPr lang="en-US" altLang="zh-CN" sz="2200" b="1" dirty="0">
                <a:solidFill>
                  <a:srgbClr val="CC00CC"/>
                </a:solidFill>
              </a:rPr>
              <a:t>		}</a:t>
            </a:r>
            <a:r>
              <a:rPr lang="en-US" altLang="zh-CN" sz="2200" b="1" dirty="0">
                <a:solidFill>
                  <a:srgbClr val="0000CC"/>
                </a:solidFill>
              </a:rPr>
              <a:t> </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endParaRPr lang="en-US" altLang="zh-CN" sz="2200" b="1" dirty="0"/>
          </a:p>
        </p:txBody>
      </p:sp>
      <p:sp>
        <p:nvSpPr>
          <p:cNvPr id="189443" name="Text Box 4">
            <a:extLst>
              <a:ext uri="{FF2B5EF4-FFF2-40B4-BE49-F238E27FC236}">
                <a16:creationId xmlns:a16="http://schemas.microsoft.com/office/drawing/2014/main" id="{3F6F6A5F-6F86-4731-8BAE-C7BF8AFB68C8}"/>
              </a:ext>
            </a:extLst>
          </p:cNvPr>
          <p:cNvSpPr txBox="1">
            <a:spLocks noChangeArrowheads="1"/>
          </p:cNvSpPr>
          <p:nvPr/>
        </p:nvSpPr>
        <p:spPr bwMode="auto">
          <a:xfrm>
            <a:off x="3707904" y="1211263"/>
            <a:ext cx="491122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Clr>
                <a:schemeClr val="tx1"/>
              </a:buClr>
              <a:buSzPct val="60000"/>
              <a:buNone/>
            </a:pPr>
            <a:r>
              <a:rPr lang="zh-CN" altLang="en-US" sz="2400">
                <a:latin typeface="Tahoma" panose="020B0604030504040204" pitchFamily="34" charset="0"/>
              </a:rPr>
              <a:t>如果</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某个方法的参数是接口类型</a:t>
            </a:r>
            <a:r>
              <a:rPr lang="zh-CN" altLang="en-US" sz="2400">
                <a:latin typeface="Tahoma" panose="020B0604030504040204" pitchFamily="34" charset="0"/>
              </a:rPr>
              <a:t>，那么可使用接口名和类体组合创建一个匿名对象传递给方法的参数，类体必须要实现接口中的全部方法。</a:t>
            </a:r>
          </a:p>
        </p:txBody>
      </p:sp>
      <p:sp>
        <p:nvSpPr>
          <p:cNvPr id="2" name="矩形 1">
            <a:extLst>
              <a:ext uri="{FF2B5EF4-FFF2-40B4-BE49-F238E27FC236}">
                <a16:creationId xmlns:a16="http://schemas.microsoft.com/office/drawing/2014/main" id="{9F40E5AC-D2A8-4726-82A8-A3128C80BDE5}"/>
              </a:ext>
            </a:extLst>
          </p:cNvPr>
          <p:cNvSpPr/>
          <p:nvPr/>
        </p:nvSpPr>
        <p:spPr bwMode="auto">
          <a:xfrm>
            <a:off x="3491880" y="1124744"/>
            <a:ext cx="5256584" cy="1800200"/>
          </a:xfrm>
          <a:prstGeom prst="rect">
            <a:avLst/>
          </a:prstGeom>
          <a:noFill/>
          <a:ln w="25400">
            <a:solidFill>
              <a:srgbClr val="0070C0"/>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5F463DA4-7F27-4897-8B6D-C13143F1462F}"/>
              </a:ext>
            </a:extLst>
          </p:cNvPr>
          <p:cNvSpPr txBox="1">
            <a:spLocks noChangeArrowheads="1"/>
          </p:cNvSpPr>
          <p:nvPr/>
        </p:nvSpPr>
        <p:spPr bwMode="auto">
          <a:xfrm>
            <a:off x="468312" y="764704"/>
            <a:ext cx="712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23: Lambda</a:t>
            </a:r>
            <a:r>
              <a:rPr lang="zh-CN" altLang="en-US" sz="2800">
                <a:solidFill>
                  <a:srgbClr val="FF0066"/>
                </a:solidFill>
                <a:latin typeface="Tahoma" panose="020B0604030504040204" pitchFamily="34" charset="0"/>
              </a:rPr>
              <a:t>表达式</a:t>
            </a:r>
          </a:p>
        </p:txBody>
      </p:sp>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468312" y="1844824"/>
            <a:ext cx="8207375"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a:solidFill>
                  <a:srgbClr val="FF0000"/>
                </a:solidFill>
              </a:rPr>
              <a:t>1. Lambda</a:t>
            </a:r>
            <a:r>
              <a:rPr lang="zh-CN" altLang="en-US" sz="2400">
                <a:solidFill>
                  <a:srgbClr val="FF0000"/>
                </a:solidFill>
              </a:rPr>
              <a:t>表达式</a:t>
            </a:r>
            <a:r>
              <a:rPr lang="zh-CN" altLang="en-US" sz="2400"/>
              <a:t>是一种匿名方法，使用它可以简化函数式接口的编写，使代码更简洁。</a:t>
            </a:r>
            <a:endParaRPr lang="en-US" altLang="zh-CN" sz="2400" b="1"/>
          </a:p>
          <a:p>
            <a:pPr eaLnBrk="1" hangingPunct="1">
              <a:buClr>
                <a:schemeClr val="tx1"/>
              </a:buClr>
              <a:buFontTx/>
              <a:buNone/>
            </a:pPr>
            <a:endParaRPr lang="en-US" altLang="zh-CN" sz="1800" b="1"/>
          </a:p>
          <a:p>
            <a:pPr eaLnBrk="1" hangingPunct="1">
              <a:buClr>
                <a:schemeClr val="tx1"/>
              </a:buClr>
              <a:buFont typeface="Wingdings" panose="05000000000000000000" pitchFamily="2" charset="2"/>
              <a:buChar char="Ø"/>
            </a:pPr>
            <a:r>
              <a:rPr lang="en-US" altLang="zh-CN" sz="2400"/>
              <a:t>Lambda</a:t>
            </a:r>
            <a:r>
              <a:rPr lang="zh-CN" altLang="en-US" sz="2400"/>
              <a:t>表达式由参数列表、箭头和方法体三部分组成，其</a:t>
            </a:r>
            <a:r>
              <a:rPr lang="zh-CN" altLang="en-US" sz="2400">
                <a:solidFill>
                  <a:srgbClr val="0000FF"/>
                </a:solidFill>
              </a:rPr>
              <a:t>语法格式</a:t>
            </a:r>
            <a:r>
              <a:rPr lang="zh-CN" altLang="en-US" sz="2400"/>
              <a:t>如下：</a:t>
            </a:r>
            <a:endParaRPr lang="en-US" altLang="zh-CN" sz="2400"/>
          </a:p>
          <a:p>
            <a:pPr marL="0" indent="0" algn="ctr" eaLnBrk="1" hangingPunct="1">
              <a:buClr>
                <a:schemeClr val="tx1"/>
              </a:buClr>
              <a:buNone/>
            </a:pPr>
            <a:r>
              <a:rPr lang="en-US" altLang="zh-CN" sz="2400"/>
              <a:t>(</a:t>
            </a:r>
            <a:r>
              <a:rPr lang="zh-CN" altLang="en-US" sz="2400"/>
              <a:t>类型</a:t>
            </a:r>
            <a:r>
              <a:rPr lang="en-US" altLang="zh-CN" sz="2400"/>
              <a:t>1 </a:t>
            </a:r>
            <a:r>
              <a:rPr lang="zh-CN" altLang="en-US" sz="2400"/>
              <a:t>参数</a:t>
            </a:r>
            <a:r>
              <a:rPr lang="en-US" altLang="zh-CN" sz="2400"/>
              <a:t>1</a:t>
            </a:r>
            <a:r>
              <a:rPr lang="zh-CN" altLang="en-US" sz="2400"/>
              <a:t>，类型</a:t>
            </a:r>
            <a:r>
              <a:rPr lang="en-US" altLang="zh-CN" sz="2400"/>
              <a:t>2 </a:t>
            </a:r>
            <a:r>
              <a:rPr lang="zh-CN" altLang="en-US" sz="2400"/>
              <a:t>参数</a:t>
            </a:r>
            <a:r>
              <a:rPr lang="en-US" altLang="zh-CN" sz="2400"/>
              <a:t>2</a:t>
            </a:r>
            <a:r>
              <a:rPr lang="zh-CN" altLang="en-US" sz="2400"/>
              <a:t>，</a:t>
            </a:r>
            <a:r>
              <a:rPr lang="en-US" altLang="zh-CN" sz="2400"/>
              <a:t>… ) -&gt; { </a:t>
            </a:r>
            <a:r>
              <a:rPr lang="zh-CN" altLang="en-US" sz="2400"/>
              <a:t>方法体 </a:t>
            </a:r>
            <a:r>
              <a:rPr lang="en-US" altLang="zh-CN" sz="2400"/>
              <a:t>}</a:t>
            </a:r>
          </a:p>
          <a:p>
            <a:pPr eaLnBrk="1" hangingPunct="1">
              <a:buClr>
                <a:schemeClr val="tx1"/>
              </a:buClr>
              <a:buFont typeface="Wingdings" panose="05000000000000000000" pitchFamily="2" charset="2"/>
              <a:buChar char="Ø"/>
            </a:pPr>
            <a:endParaRPr lang="en-US" altLang="zh-CN" sz="2400" b="1"/>
          </a:p>
          <a:p>
            <a:pPr eaLnBrk="1" hangingPunct="1">
              <a:buClr>
                <a:schemeClr val="tx1"/>
              </a:buClr>
              <a:buFont typeface="Wingdings" panose="05000000000000000000" pitchFamily="2" charset="2"/>
              <a:buChar char="ü"/>
            </a:pPr>
            <a:r>
              <a:rPr lang="zh-CN" altLang="en-US" sz="2000" b="1"/>
              <a:t> </a:t>
            </a:r>
            <a:r>
              <a:rPr lang="zh-CN" altLang="zh-CN" sz="2400">
                <a:solidFill>
                  <a:srgbClr val="CC00CC"/>
                </a:solidFill>
              </a:rPr>
              <a:t>编译器对待一个</a:t>
            </a:r>
            <a:r>
              <a:rPr lang="en-US" altLang="zh-CN" sz="2400">
                <a:solidFill>
                  <a:srgbClr val="CC00CC"/>
                </a:solidFill>
              </a:rPr>
              <a:t>Lambda</a:t>
            </a:r>
            <a:r>
              <a:rPr lang="zh-CN" altLang="zh-CN" sz="2400">
                <a:solidFill>
                  <a:srgbClr val="CC00CC"/>
                </a:solidFill>
              </a:rPr>
              <a:t>表达式如同它是从一个匿名内部类创建的对象。</a:t>
            </a:r>
            <a:endParaRPr lang="en-US" altLang="zh-CN" sz="2400" dirty="0">
              <a:solidFill>
                <a:srgbClr val="CC00CC"/>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1508659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944" y="1340768"/>
            <a:ext cx="792011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solidFill>
                  <a:srgbClr val="C00000"/>
                </a:solidFill>
              </a:rPr>
              <a:t>2. </a:t>
            </a:r>
            <a:r>
              <a:rPr lang="zh-CN" altLang="en-US" dirty="0">
                <a:solidFill>
                  <a:srgbClr val="C00000"/>
                </a:solidFill>
              </a:rPr>
              <a:t>函数式接口</a:t>
            </a:r>
            <a:endParaRPr lang="en-US" altLang="zh-CN" dirty="0">
              <a:solidFill>
                <a:srgbClr val="C00000"/>
              </a:solidFill>
            </a:endParaRPr>
          </a:p>
          <a:p>
            <a:pPr marL="0" indent="0" eaLnBrk="1" hangingPunct="1">
              <a:buClr>
                <a:schemeClr val="tx1"/>
              </a:buClr>
              <a:buNone/>
            </a:pPr>
            <a:endParaRPr lang="en-US" altLang="zh-CN" sz="1800" dirty="0">
              <a:solidFill>
                <a:srgbClr val="C00000"/>
              </a:solidFill>
            </a:endParaRPr>
          </a:p>
          <a:p>
            <a:pPr eaLnBrk="1" hangingPunct="1">
              <a:buClr>
                <a:schemeClr val="tx1"/>
              </a:buClr>
              <a:buFont typeface="Wingdings" panose="05000000000000000000" pitchFamily="2" charset="2"/>
              <a:buChar char="Ø"/>
            </a:pPr>
            <a:r>
              <a:rPr lang="zh-CN" altLang="en-US" sz="2400" dirty="0">
                <a:solidFill>
                  <a:srgbClr val="FF0000"/>
                </a:solidFill>
              </a:rPr>
              <a:t>函数式接口</a:t>
            </a:r>
            <a:r>
              <a:rPr lang="zh-CN" altLang="en-US" sz="2400" dirty="0"/>
              <a:t>是指只包含一个抽象方法的接口，因此也称为</a:t>
            </a:r>
            <a:r>
              <a:rPr lang="zh-CN" altLang="en-US" sz="2400" dirty="0">
                <a:solidFill>
                  <a:srgbClr val="CC00CC"/>
                </a:solidFill>
                <a:effectLst>
                  <a:outerShdw blurRad="38100" dist="38100" dir="2700000" algn="tl">
                    <a:srgbClr val="000000">
                      <a:alpha val="43137"/>
                    </a:srgbClr>
                  </a:outerShdw>
                </a:effectLst>
              </a:rPr>
              <a:t>单抽象方法接口</a:t>
            </a:r>
            <a:r>
              <a:rPr lang="zh-CN" altLang="en-US" sz="2400" dirty="0"/>
              <a:t>。</a:t>
            </a:r>
            <a:endParaRPr lang="en-US" altLang="zh-CN" sz="2400" dirty="0"/>
          </a:p>
          <a:p>
            <a:pPr eaLnBrk="1" hangingPunct="1">
              <a:buClr>
                <a:schemeClr val="tx1"/>
              </a:buClr>
              <a:buFont typeface="Wingdings" panose="05000000000000000000" pitchFamily="2" charset="2"/>
              <a:buChar char="Ø"/>
            </a:pPr>
            <a:r>
              <a:rPr lang="zh-CN" altLang="en-US" sz="2400" dirty="0"/>
              <a:t>每一个</a:t>
            </a:r>
            <a:r>
              <a:rPr lang="en-US" altLang="zh-CN" sz="2400" dirty="0"/>
              <a:t>Lambda</a:t>
            </a:r>
            <a:r>
              <a:rPr lang="zh-CN" altLang="en-US" sz="2400" dirty="0"/>
              <a:t>表达式都对应一个函数式接口，可以将</a:t>
            </a:r>
            <a:r>
              <a:rPr lang="en-US" altLang="zh-CN" sz="2400" dirty="0"/>
              <a:t>Lambda</a:t>
            </a:r>
            <a:r>
              <a:rPr lang="zh-CN" altLang="en-US" sz="2400" dirty="0"/>
              <a:t>表达式看作是</a:t>
            </a:r>
            <a:r>
              <a:rPr lang="zh-CN" altLang="en-US" sz="2400" dirty="0">
                <a:solidFill>
                  <a:srgbClr val="0000FF"/>
                </a:solidFill>
              </a:rPr>
              <a:t>实现函数式接口的匿名内部类的一个对象</a:t>
            </a:r>
            <a:r>
              <a:rPr lang="zh-CN" altLang="en-US" sz="2400" dirty="0"/>
              <a:t>。</a:t>
            </a:r>
            <a:endParaRPr lang="en-US" altLang="zh-CN" sz="2400" dirty="0"/>
          </a:p>
          <a:p>
            <a:pPr eaLnBrk="1" hangingPunct="1">
              <a:buClr>
                <a:schemeClr val="tx1"/>
              </a:buClr>
              <a:buFont typeface="Wingdings" panose="05000000000000000000" pitchFamily="2" charset="2"/>
              <a:buChar char="Ø"/>
            </a:pPr>
            <a:r>
              <a:rPr lang="zh-CN" altLang="en-US" sz="2400" dirty="0"/>
              <a:t>为了让编译器能确保一个接口满足函数式接口的要求，</a:t>
            </a:r>
            <a:r>
              <a:rPr lang="en-US" altLang="zh-CN" sz="2400" dirty="0"/>
              <a:t>Java</a:t>
            </a:r>
            <a:r>
              <a:rPr lang="zh-CN" altLang="en-US" sz="2400" dirty="0"/>
              <a:t>提供了</a:t>
            </a:r>
            <a:r>
              <a:rPr lang="en-US" altLang="zh-CN" sz="2400" dirty="0"/>
              <a:t>@</a:t>
            </a:r>
            <a:r>
              <a:rPr lang="en-US" altLang="zh-CN" sz="2400" dirty="0" err="1"/>
              <a:t>FunctionalInterface</a:t>
            </a:r>
            <a:r>
              <a:rPr lang="zh-CN" altLang="en-US" sz="2400" dirty="0"/>
              <a:t>注解。</a:t>
            </a:r>
          </a:p>
        </p:txBody>
      </p:sp>
    </p:spTree>
    <p:extLst>
      <p:ext uri="{BB962C8B-B14F-4D97-AF65-F5344CB8AC3E}">
        <p14:creationId xmlns:p14="http://schemas.microsoft.com/office/powerpoint/2010/main" val="40052161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void display(</a:t>
            </a:r>
            <a:r>
              <a:rPr lang="en-US" altLang="zh-CN" sz="2200" dirty="0" err="1">
                <a:solidFill>
                  <a:srgbClr val="0000FF"/>
                </a:solidFill>
                <a:latin typeface="Tahoma" panose="020B0604030504040204" pitchFamily="34" charset="0"/>
              </a:rPr>
              <a:t>MyInfo</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i.info</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34440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MyShape</a:t>
            </a:r>
            <a:r>
              <a:rPr lang="en-US" altLang="zh-CN" sz="2200" dirty="0">
                <a:latin typeface="Tahoma" panose="020B0604030504040204" pitchFamily="34" charset="0"/>
              </a:rPr>
              <a:t> s = new </a:t>
            </a:r>
            <a:r>
              <a:rPr lang="en-US" altLang="zh-CN" sz="2200" dirty="0" err="1">
                <a:latin typeface="Tahoma" panose="020B0604030504040204" pitchFamily="34" charset="0"/>
              </a:rPr>
              <a:t>MyShape</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s.display</a:t>
            </a:r>
            <a:r>
              <a:rPr lang="en-US" altLang="zh-CN" sz="2200" dirty="0">
                <a:latin typeface="Tahoma" panose="020B0604030504040204" pitchFamily="34" charset="0"/>
              </a:rPr>
              <a:t>(</a:t>
            </a:r>
            <a:r>
              <a:rPr lang="en-US" altLang="zh-CN" sz="2200" dirty="0">
                <a:solidFill>
                  <a:srgbClr val="FF0000"/>
                </a:solidFill>
                <a:latin typeface="Tahoma" panose="020B0604030504040204" pitchFamily="34" charset="0"/>
              </a:rPr>
              <a:t>new</a:t>
            </a:r>
            <a:r>
              <a:rPr lang="en-US" altLang="zh-CN" sz="2200" dirty="0">
                <a:latin typeface="Tahoma" panose="020B0604030504040204" pitchFamily="34" charset="0"/>
              </a:rPr>
              <a:t> </a:t>
            </a:r>
            <a:r>
              <a:rPr lang="en-US" altLang="zh-CN" sz="2200" dirty="0" err="1">
                <a:solidFill>
                  <a:srgbClr val="CC00CC"/>
                </a:solidFill>
                <a:latin typeface="Tahoma" panose="020B0604030504040204" pitchFamily="34" charset="0"/>
              </a:rPr>
              <a:t>MyInfo</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@Override</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CC00CC"/>
                </a:solidFill>
                <a:latin typeface="Tahoma" panose="020B0604030504040204" pitchFamily="34" charset="0"/>
              </a:rPr>
              <a:t>public void info()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zh-CN" altLang="en-US" sz="2200" dirty="0">
                <a:latin typeface="Tahoma" panose="020B0604030504040204" pitchFamily="34" charset="0"/>
              </a:rPr>
              <a:t>我可以是任何形状</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Tree>
    <p:extLst>
      <p:ext uri="{BB962C8B-B14F-4D97-AF65-F5344CB8AC3E}">
        <p14:creationId xmlns:p14="http://schemas.microsoft.com/office/powerpoint/2010/main" val="8012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void display(</a:t>
            </a:r>
            <a:r>
              <a:rPr lang="en-US" altLang="zh-CN" sz="2200" dirty="0" err="1">
                <a:solidFill>
                  <a:srgbClr val="0000FF"/>
                </a:solidFill>
                <a:latin typeface="Tahoma" panose="020B0604030504040204" pitchFamily="34" charset="0"/>
              </a:rPr>
              <a:t>MyInfo</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i.info</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MyShape</a:t>
            </a:r>
            <a:r>
              <a:rPr lang="en-US" altLang="zh-CN" sz="2200" dirty="0">
                <a:latin typeface="Tahoma" panose="020B0604030504040204" pitchFamily="34" charset="0"/>
              </a:rPr>
              <a:t> s = new </a:t>
            </a:r>
            <a:r>
              <a:rPr lang="en-US" altLang="zh-CN" sz="2200" dirty="0" err="1">
                <a:latin typeface="Tahoma" panose="020B0604030504040204" pitchFamily="34" charset="0"/>
              </a:rPr>
              <a:t>MyShape</a:t>
            </a:r>
            <a:r>
              <a:rPr lang="en-US" altLang="zh-CN" sz="2200" dirty="0">
                <a:latin typeface="Tahoma" panose="020B0604030504040204" pitchFamily="34" charset="0"/>
              </a:rPr>
              <a:t>();</a:t>
            </a:r>
          </a:p>
          <a:p>
            <a:pPr eaLnBrk="1" hangingPunct="1">
              <a:lnSpc>
                <a:spcPct val="90000"/>
              </a:lnSpc>
              <a:spcBef>
                <a:spcPct val="0"/>
              </a:spcBef>
              <a:buNone/>
            </a:pPr>
            <a:r>
              <a:rPr lang="en-US" altLang="zh-CN" sz="2200" dirty="0">
                <a:latin typeface="Tahoma" panose="020B0604030504040204" pitchFamily="34" charset="0"/>
              </a:rPr>
              <a:t>        </a:t>
            </a:r>
            <a:r>
              <a:rPr lang="en-US" altLang="zh-CN" sz="2200" dirty="0" err="1">
                <a:latin typeface="Tahoma" panose="020B0604030504040204" pitchFamily="34" charset="0"/>
              </a:rPr>
              <a:t>MyInfo</a:t>
            </a:r>
            <a:r>
              <a:rPr lang="en-US" altLang="zh-CN" sz="2200" dirty="0">
                <a:latin typeface="Tahoma" panose="020B0604030504040204" pitchFamily="34" charset="0"/>
              </a:rPr>
              <a:t> </a:t>
            </a:r>
            <a:r>
              <a:rPr lang="en-US" altLang="zh-CN" sz="2200" dirty="0" err="1">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None/>
            </a:pPr>
            <a:r>
              <a:rPr lang="en-US" altLang="zh-CN" sz="2200" dirty="0">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 -&gt; { </a:t>
            </a:r>
            <a:r>
              <a:rPr lang="en-US" altLang="zh-CN" sz="2200" dirty="0" err="1">
                <a:highlight>
                  <a:srgbClr val="99CCFF"/>
                </a:highlight>
                <a:latin typeface="Tahoma" panose="020B0604030504040204" pitchFamily="34" charset="0"/>
              </a:rPr>
              <a:t>System.out.println</a:t>
            </a:r>
            <a:r>
              <a:rPr lang="en-US" altLang="zh-CN" sz="2200" dirty="0">
                <a:highlight>
                  <a:srgbClr val="99CCFF"/>
                </a:highlight>
                <a:latin typeface="Tahoma" panose="020B0604030504040204" pitchFamily="34" charset="0"/>
              </a:rPr>
              <a:t>(“</a:t>
            </a:r>
            <a:r>
              <a:rPr lang="zh-CN" altLang="en-US" sz="2200" dirty="0">
                <a:highlight>
                  <a:srgbClr val="99CCFF"/>
                </a:highlight>
                <a:latin typeface="Tahoma" panose="020B0604030504040204" pitchFamily="34" charset="0"/>
              </a:rPr>
              <a:t>我可以是任何形状</a:t>
            </a:r>
            <a:r>
              <a:rPr lang="en-US" altLang="zh-CN" sz="2200" dirty="0">
                <a:highlight>
                  <a:srgbClr val="99CCFF"/>
                </a:highlight>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s.display</a:t>
            </a:r>
            <a:r>
              <a:rPr lang="en-US" altLang="zh-CN" sz="2200" dirty="0">
                <a:latin typeface="Tahoma" panose="020B0604030504040204" pitchFamily="34" charset="0"/>
              </a:rPr>
              <a:t>(</a:t>
            </a:r>
            <a:r>
              <a:rPr lang="en-US" altLang="zh-CN" sz="2200" dirty="0" err="1">
                <a:latin typeface="Tahoma" panose="020B0604030504040204" pitchFamily="34" charset="0"/>
              </a:rPr>
              <a:t>i</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Tree>
    <p:extLst>
      <p:ext uri="{BB962C8B-B14F-4D97-AF65-F5344CB8AC3E}">
        <p14:creationId xmlns:p14="http://schemas.microsoft.com/office/powerpoint/2010/main" val="98186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MyShape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void display(</a:t>
            </a:r>
            <a:r>
              <a:rPr lang="en-US" altLang="zh-CN" sz="2200" dirty="0" err="1">
                <a:solidFill>
                  <a:srgbClr val="0000FF"/>
                </a:solidFill>
                <a:latin typeface="Tahoma" panose="020B0604030504040204" pitchFamily="34" charset="0"/>
              </a:rPr>
              <a:t>MyInfo</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i</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i.info</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Lambda</a:t>
            </a:r>
            <a:r>
              <a:rPr lang="zh-CN" altLang="en-US" sz="2400">
                <a:latin typeface="Tahoma" panose="020B0604030504040204" pitchFamily="34" charset="0"/>
              </a:rPr>
              <a:t>表达式与函数式接口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3332656"/>
            <a:ext cx="8137152" cy="25299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t>
            </a:r>
            <a:r>
              <a:rPr lang="en-US" altLang="zh-CN" sz="2200" dirty="0" err="1">
                <a:latin typeface="Tahoma" panose="020B0604030504040204" pitchFamily="34" charset="0"/>
              </a:rPr>
              <a:t>TestShape</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MyShape</a:t>
            </a:r>
            <a:r>
              <a:rPr lang="en-US" altLang="zh-CN" sz="2200" dirty="0">
                <a:latin typeface="Tahoma" panose="020B0604030504040204" pitchFamily="34" charset="0"/>
              </a:rPr>
              <a:t> s = new </a:t>
            </a:r>
            <a:r>
              <a:rPr lang="en-US" altLang="zh-CN" sz="2200" dirty="0" err="1">
                <a:latin typeface="Tahoma" panose="020B0604030504040204" pitchFamily="34" charset="0"/>
              </a:rPr>
              <a:t>MyShape</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s.display</a:t>
            </a:r>
            <a:r>
              <a:rPr lang="en-US" altLang="zh-CN" sz="2200" dirty="0">
                <a:latin typeface="Tahoma" panose="020B0604030504040204" pitchFamily="34" charset="0"/>
              </a:rPr>
              <a:t>(</a:t>
            </a:r>
            <a:endParaRPr lang="en-US" altLang="zh-CN" sz="2200" dirty="0">
              <a:solidFill>
                <a:srgbClr val="FF0000"/>
              </a:solidFill>
              <a:latin typeface="Tahoma" panose="020B0604030504040204" pitchFamily="34" charset="0"/>
            </a:endParaRPr>
          </a:p>
          <a:p>
            <a:pPr eaLnBrk="1" hangingPunct="1">
              <a:lnSpc>
                <a:spcPct val="90000"/>
              </a:lnSpc>
              <a:spcBef>
                <a:spcPct val="0"/>
              </a:spcBef>
              <a:buNone/>
            </a:pPr>
            <a:r>
              <a:rPr lang="en-US" altLang="zh-CN" sz="2200" dirty="0">
                <a:solidFill>
                  <a:srgbClr val="FF0000"/>
                </a:solidFill>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 -&gt; { </a:t>
            </a:r>
            <a:r>
              <a:rPr lang="en-US" altLang="zh-CN" sz="2200" dirty="0" err="1">
                <a:highlight>
                  <a:srgbClr val="99CCFF"/>
                </a:highlight>
                <a:latin typeface="Tahoma" panose="020B0604030504040204" pitchFamily="34" charset="0"/>
              </a:rPr>
              <a:t>System.out.println</a:t>
            </a:r>
            <a:r>
              <a:rPr lang="en-US" altLang="zh-CN" sz="2200" dirty="0">
                <a:highlight>
                  <a:srgbClr val="99CCFF"/>
                </a:highlight>
                <a:latin typeface="Tahoma" panose="020B0604030504040204" pitchFamily="34" charset="0"/>
              </a:rPr>
              <a:t>(“</a:t>
            </a:r>
            <a:r>
              <a:rPr lang="zh-CN" altLang="en-US" sz="2200" dirty="0">
                <a:highlight>
                  <a:srgbClr val="99CCFF"/>
                </a:highlight>
                <a:latin typeface="Tahoma" panose="020B0604030504040204" pitchFamily="34" charset="0"/>
              </a:rPr>
              <a:t>我可以是任何形状</a:t>
            </a:r>
            <a:r>
              <a:rPr lang="en-US" altLang="zh-CN" sz="2200" dirty="0">
                <a:highlight>
                  <a:srgbClr val="99CCFF"/>
                </a:highlight>
                <a:latin typeface="Tahoma" panose="020B0604030504040204" pitchFamily="34" charset="0"/>
              </a:rPr>
              <a:t>”); </a:t>
            </a:r>
            <a:r>
              <a:rPr lang="en-US" altLang="zh-CN" sz="2200" dirty="0">
                <a:solidFill>
                  <a:srgbClr val="FF0000"/>
                </a:solidFill>
                <a:highlight>
                  <a:srgbClr val="99CCFF"/>
                </a:highlight>
                <a:latin typeface="Tahoma" panose="020B0604030504040204" pitchFamily="34" charset="0"/>
              </a:rPr>
              <a:t>}</a:t>
            </a:r>
          </a:p>
          <a:p>
            <a:pPr eaLnBrk="1" hangingPunct="1">
              <a:lnSpc>
                <a:spcPct val="90000"/>
              </a:lnSpc>
              <a:spcBef>
                <a:spcPct val="0"/>
              </a:spcBef>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p:txBody>
      </p:sp>
    </p:spTree>
    <p:extLst>
      <p:ext uri="{BB962C8B-B14F-4D97-AF65-F5344CB8AC3E}">
        <p14:creationId xmlns:p14="http://schemas.microsoft.com/office/powerpoint/2010/main" val="16126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827680" y="1484784"/>
            <a:ext cx="748864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en-US" altLang="zh-CN"/>
              <a:t>Lambda</a:t>
            </a:r>
            <a:r>
              <a:rPr lang="zh-CN" altLang="en-US"/>
              <a:t>表达式的</a:t>
            </a:r>
            <a:r>
              <a:rPr lang="zh-CN" altLang="en-US">
                <a:solidFill>
                  <a:srgbClr val="FF0000"/>
                </a:solidFill>
                <a:effectLst>
                  <a:outerShdw blurRad="38100" dist="38100" dir="2700000" algn="tl">
                    <a:srgbClr val="000000">
                      <a:alpha val="43137"/>
                    </a:srgbClr>
                  </a:outerShdw>
                </a:effectLst>
              </a:rPr>
              <a:t>使用说明</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en-US" altLang="zh-CN" sz="2400"/>
              <a:t>Lambda</a:t>
            </a:r>
            <a:r>
              <a:rPr lang="zh-CN" altLang="en-US" sz="2400"/>
              <a:t>表达式作为</a:t>
            </a:r>
            <a:r>
              <a:rPr lang="zh-CN" altLang="en-US" sz="2400">
                <a:solidFill>
                  <a:srgbClr val="0000FF"/>
                </a:solidFill>
                <a:effectLst>
                  <a:outerShdw blurRad="38100" dist="38100" dir="2700000" algn="tl">
                    <a:srgbClr val="000000">
                      <a:alpha val="43137"/>
                    </a:srgbClr>
                  </a:outerShdw>
                </a:effectLst>
              </a:rPr>
              <a:t>函数式接口的实现</a:t>
            </a:r>
            <a:r>
              <a:rPr lang="zh-CN" altLang="en-US" sz="2400"/>
              <a:t>，其用法即接口的用法；</a:t>
            </a:r>
            <a:endParaRPr lang="en-US" altLang="zh-CN" sz="2400"/>
          </a:p>
          <a:p>
            <a:pPr eaLnBrk="1" hangingPunct="1">
              <a:buClr>
                <a:schemeClr val="tx1"/>
              </a:buClr>
              <a:buFont typeface="Wingdings" panose="05000000000000000000" pitchFamily="2" charset="2"/>
              <a:buChar char="Ø"/>
            </a:pPr>
            <a:r>
              <a:rPr lang="zh-CN" altLang="en-US" sz="2400"/>
              <a:t>可以</a:t>
            </a:r>
            <a:r>
              <a:rPr lang="zh-CN" altLang="en-US" sz="2400">
                <a:solidFill>
                  <a:srgbClr val="0000FF"/>
                </a:solidFill>
                <a:effectLst>
                  <a:outerShdw blurRad="38100" dist="38100" dir="2700000" algn="tl">
                    <a:srgbClr val="000000">
                      <a:alpha val="43137"/>
                    </a:srgbClr>
                  </a:outerShdw>
                </a:effectLst>
              </a:rPr>
              <a:t>作为参数传递给方法</a:t>
            </a:r>
            <a:r>
              <a:rPr lang="zh-CN" altLang="en-US" sz="2400"/>
              <a:t>，将可执行代码作为参数传递给方法；</a:t>
            </a:r>
            <a:endParaRPr lang="en-US" altLang="zh-CN" sz="2400"/>
          </a:p>
          <a:p>
            <a:pPr eaLnBrk="1" hangingPunct="1">
              <a:buClr>
                <a:schemeClr val="tx1"/>
              </a:buClr>
              <a:buFont typeface="Wingdings" panose="05000000000000000000" pitchFamily="2" charset="2"/>
              <a:buChar char="Ø"/>
            </a:pPr>
            <a:r>
              <a:rPr lang="zh-CN" altLang="en-US" sz="2400"/>
              <a:t>为了将</a:t>
            </a:r>
            <a:r>
              <a:rPr lang="en-US" altLang="zh-CN" sz="2400"/>
              <a:t>Lambda</a:t>
            </a:r>
            <a:r>
              <a:rPr lang="zh-CN" altLang="en-US" sz="2400"/>
              <a:t>表达式作为参数传递，接受</a:t>
            </a:r>
            <a:r>
              <a:rPr lang="en-US" altLang="zh-CN" sz="2400"/>
              <a:t>Lambda</a:t>
            </a:r>
            <a:r>
              <a:rPr lang="zh-CN" altLang="en-US" sz="2400"/>
              <a:t>表达式的参数必须是</a:t>
            </a:r>
            <a:r>
              <a:rPr lang="zh-CN" altLang="en-US" sz="2400">
                <a:solidFill>
                  <a:srgbClr val="0000FF"/>
                </a:solidFill>
              </a:rPr>
              <a:t>与</a:t>
            </a:r>
            <a:r>
              <a:rPr lang="en-US" altLang="zh-CN" sz="2400">
                <a:solidFill>
                  <a:srgbClr val="0000FF"/>
                </a:solidFill>
              </a:rPr>
              <a:t>Lambda</a:t>
            </a:r>
            <a:r>
              <a:rPr lang="zh-CN" altLang="en-US" sz="2400">
                <a:solidFill>
                  <a:srgbClr val="0000FF"/>
                </a:solidFill>
              </a:rPr>
              <a:t>表达式兼容的函数式接口类型</a:t>
            </a:r>
            <a:r>
              <a:rPr lang="zh-CN" altLang="en-US" sz="2400"/>
              <a:t>。</a:t>
            </a:r>
            <a:endParaRPr lang="en-US" altLang="zh-CN" sz="2400"/>
          </a:p>
        </p:txBody>
      </p:sp>
    </p:spTree>
    <p:extLst>
      <p:ext uri="{BB962C8B-B14F-4D97-AF65-F5344CB8AC3E}">
        <p14:creationId xmlns:p14="http://schemas.microsoft.com/office/powerpoint/2010/main" val="24723754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752" y="1412776"/>
            <a:ext cx="792049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en-US" altLang="zh-CN"/>
              <a:t>Lambda</a:t>
            </a:r>
            <a:r>
              <a:rPr lang="zh-CN" altLang="en-US"/>
              <a:t>表达式的</a:t>
            </a:r>
            <a:r>
              <a:rPr lang="zh-CN" altLang="en-US">
                <a:solidFill>
                  <a:srgbClr val="FF0000"/>
                </a:solidFill>
                <a:effectLst>
                  <a:outerShdw blurRad="38100" dist="38100" dir="2700000" algn="tl">
                    <a:srgbClr val="000000">
                      <a:alpha val="43137"/>
                    </a:srgbClr>
                  </a:outerShdw>
                </a:effectLst>
              </a:rPr>
              <a:t>省略写法</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en-US" altLang="zh-CN" sz="2400"/>
              <a:t>Lambda</a:t>
            </a:r>
            <a:r>
              <a:rPr lang="zh-CN" altLang="en-US" sz="2400"/>
              <a:t>表达式的</a:t>
            </a:r>
            <a:r>
              <a:rPr lang="zh-CN" altLang="en-US" sz="2400">
                <a:solidFill>
                  <a:srgbClr val="0000FF"/>
                </a:solidFill>
              </a:rPr>
              <a:t>参数类型可以省略</a:t>
            </a:r>
            <a:r>
              <a:rPr lang="zh-CN" altLang="en-US" sz="2400"/>
              <a:t>，由</a:t>
            </a:r>
            <a:r>
              <a:rPr lang="en-US" altLang="zh-CN" sz="2400"/>
              <a:t>JVM</a:t>
            </a:r>
            <a:r>
              <a:rPr lang="zh-CN" altLang="en-US" sz="2400"/>
              <a:t>根据程序上下文推断出来；</a:t>
            </a:r>
            <a:endParaRPr lang="en-US" altLang="zh-CN" sz="2400"/>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表达式只有一个参数，并且没有显式给出数据类型，</a:t>
            </a:r>
            <a:r>
              <a:rPr lang="zh-CN" altLang="en-US" sz="2400">
                <a:solidFill>
                  <a:srgbClr val="0000FF"/>
                </a:solidFill>
              </a:rPr>
              <a:t>则圆括号可以省略</a:t>
            </a:r>
            <a:r>
              <a:rPr lang="zh-CN" altLang="en-US" sz="2400"/>
              <a:t>；</a:t>
            </a:r>
            <a:endParaRPr lang="en-US" altLang="zh-CN" sz="2400"/>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表达式只有一条语句，则</a:t>
            </a:r>
            <a:r>
              <a:rPr lang="zh-CN" altLang="en-US" sz="2400">
                <a:solidFill>
                  <a:srgbClr val="0000FF"/>
                </a:solidFill>
              </a:rPr>
              <a:t>允许省略 </a:t>
            </a:r>
            <a:r>
              <a:rPr lang="en-US" altLang="zh-CN" sz="2400">
                <a:solidFill>
                  <a:srgbClr val="0000FF"/>
                </a:solidFill>
              </a:rPr>
              <a:t>{ };</a:t>
            </a:r>
          </a:p>
          <a:p>
            <a:pPr eaLnBrk="1" hangingPunct="1">
              <a:buClr>
                <a:schemeClr val="tx1"/>
              </a:buClr>
              <a:buFont typeface="Wingdings" panose="05000000000000000000" pitchFamily="2" charset="2"/>
              <a:buChar char="Ø"/>
            </a:pPr>
            <a:r>
              <a:rPr lang="zh-CN" altLang="en-US" sz="2400"/>
              <a:t>如果</a:t>
            </a:r>
            <a:r>
              <a:rPr lang="en-US" altLang="zh-CN" sz="2400"/>
              <a:t>Lambda</a:t>
            </a:r>
            <a:r>
              <a:rPr lang="zh-CN" altLang="en-US" sz="2400"/>
              <a:t>表达式只有一条</a:t>
            </a:r>
            <a:r>
              <a:rPr lang="en-US" altLang="zh-CN" sz="2400"/>
              <a:t>return</a:t>
            </a:r>
            <a:r>
              <a:rPr lang="zh-CN" altLang="en-US" sz="2400"/>
              <a:t>语句，那么</a:t>
            </a:r>
            <a:r>
              <a:rPr lang="en-US" altLang="zh-CN" sz="2400">
                <a:solidFill>
                  <a:srgbClr val="0000FF"/>
                </a:solidFill>
              </a:rPr>
              <a:t>return</a:t>
            </a:r>
            <a:r>
              <a:rPr lang="zh-CN" altLang="en-US" sz="2400">
                <a:solidFill>
                  <a:srgbClr val="0000FF"/>
                </a:solidFill>
              </a:rPr>
              <a:t>关键字可以省略</a:t>
            </a:r>
            <a:r>
              <a:rPr lang="zh-CN" altLang="en-US" sz="2400"/>
              <a:t>。</a:t>
            </a:r>
            <a:endParaRPr lang="en-US" altLang="zh-CN" sz="2400"/>
          </a:p>
        </p:txBody>
      </p:sp>
    </p:spTree>
    <p:extLst>
      <p:ext uri="{BB962C8B-B14F-4D97-AF65-F5344CB8AC3E}">
        <p14:creationId xmlns:p14="http://schemas.microsoft.com/office/powerpoint/2010/main" val="405673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5">
            <a:extLst>
              <a:ext uri="{FF2B5EF4-FFF2-40B4-BE49-F238E27FC236}">
                <a16:creationId xmlns:a16="http://schemas.microsoft.com/office/drawing/2014/main" id="{FD101717-01A6-4181-974C-4D8AE4BCE0B8}"/>
              </a:ext>
            </a:extLst>
          </p:cNvPr>
          <p:cNvSpPr txBox="1">
            <a:spLocks noChangeArrowheads="1"/>
          </p:cNvSpPr>
          <p:nvPr/>
        </p:nvSpPr>
        <p:spPr bwMode="auto">
          <a:xfrm>
            <a:off x="970980" y="1197769"/>
            <a:ext cx="42116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public class A</a:t>
            </a:r>
          </a:p>
          <a:p>
            <a:pPr eaLnBrk="1" hangingPunct="1">
              <a:spcBef>
                <a:spcPct val="0"/>
              </a:spcBef>
              <a:buFontTx/>
              <a:buNone/>
            </a:pP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int</a:t>
            </a:r>
            <a:r>
              <a:rPr kumimoji="1" lang="en-US" altLang="zh-CN" sz="2400" dirty="0">
                <a:latin typeface="Tahoma" panose="020B0604030504040204" pitchFamily="34" charset="0"/>
              </a:rPr>
              <a:t> a;</a:t>
            </a:r>
          </a:p>
          <a:p>
            <a:pPr eaLnBrk="1" hangingPunct="1">
              <a:spcBef>
                <a:spcPct val="0"/>
              </a:spcBef>
              <a:buFontTx/>
              <a:buNone/>
            </a:pPr>
            <a:r>
              <a:rPr kumimoji="1" lang="en-US" altLang="zh-CN" sz="2400" dirty="0">
                <a:latin typeface="Tahoma" panose="020B0604030504040204" pitchFamily="34" charset="0"/>
              </a:rPr>
              <a:t>    float b;</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a:solidFill>
                  <a:srgbClr val="0000CC"/>
                </a:solidFill>
                <a:latin typeface="Tahoma" panose="020B0604030504040204" pitchFamily="34" charset="0"/>
              </a:rPr>
              <a:t>a=12;         //</a:t>
            </a:r>
            <a:r>
              <a:rPr kumimoji="1" lang="zh-CN" altLang="en-US" sz="2400" dirty="0">
                <a:solidFill>
                  <a:srgbClr val="0000CC"/>
                </a:solidFill>
                <a:latin typeface="Tahoma" panose="020B0604030504040204" pitchFamily="34" charset="0"/>
              </a:rPr>
              <a:t>非法</a:t>
            </a:r>
          </a:p>
          <a:p>
            <a:pPr eaLnBrk="1" hangingPunct="1">
              <a:spcBef>
                <a:spcPct val="0"/>
              </a:spcBef>
              <a:buFontTx/>
              <a:buNone/>
            </a:pPr>
            <a:r>
              <a:rPr kumimoji="1" lang="zh-CN" altLang="en-US" sz="2400" dirty="0">
                <a:solidFill>
                  <a:srgbClr val="0000CC"/>
                </a:solidFill>
                <a:latin typeface="Tahoma" panose="020B0604030504040204" pitchFamily="34" charset="0"/>
              </a:rPr>
              <a:t>    </a:t>
            </a:r>
            <a:r>
              <a:rPr kumimoji="1" lang="en-US" altLang="zh-CN" sz="2400" dirty="0">
                <a:solidFill>
                  <a:srgbClr val="0000CC"/>
                </a:solidFill>
                <a:latin typeface="Tahoma" panose="020B0604030504040204" pitchFamily="34" charset="0"/>
              </a:rPr>
              <a:t>b=12.56f;  //</a:t>
            </a:r>
            <a:r>
              <a:rPr kumimoji="1" lang="zh-CN" altLang="en-US" sz="2400" dirty="0">
                <a:solidFill>
                  <a:srgbClr val="0000CC"/>
                </a:solidFill>
                <a:latin typeface="Tahoma" panose="020B0604030504040204" pitchFamily="34" charset="0"/>
              </a:rPr>
              <a:t>非法</a:t>
            </a:r>
          </a:p>
          <a:p>
            <a:pPr eaLnBrk="1" hangingPunct="1">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void f()</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p:txBody>
      </p:sp>
      <p:sp>
        <p:nvSpPr>
          <p:cNvPr id="24579" name="Rectangle 8">
            <a:extLst>
              <a:ext uri="{FF2B5EF4-FFF2-40B4-BE49-F238E27FC236}">
                <a16:creationId xmlns:a16="http://schemas.microsoft.com/office/drawing/2014/main" id="{A7F17DF3-18C8-4619-BC5D-A7A2C4BE7C7B}"/>
              </a:ext>
            </a:extLst>
          </p:cNvPr>
          <p:cNvSpPr>
            <a:spLocks noChangeArrowheads="1"/>
          </p:cNvSpPr>
          <p:nvPr/>
        </p:nvSpPr>
        <p:spPr bwMode="auto">
          <a:xfrm>
            <a:off x="5003230" y="1124744"/>
            <a:ext cx="43926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t>public class A</a:t>
            </a:r>
          </a:p>
          <a:p>
            <a:pPr eaLnBrk="1" hangingPunct="1">
              <a:spcBef>
                <a:spcPct val="0"/>
              </a:spcBef>
              <a:buFontTx/>
              <a:buNone/>
            </a:pPr>
            <a:r>
              <a:rPr kumimoji="1" lang="en-US" altLang="zh-CN" sz="2400" dirty="0"/>
              <a:t>{</a:t>
            </a:r>
          </a:p>
          <a:p>
            <a:pPr eaLnBrk="1" hangingPunct="1">
              <a:spcBef>
                <a:spcPct val="0"/>
              </a:spcBef>
              <a:buFontTx/>
              <a:buNone/>
            </a:pPr>
            <a:r>
              <a:rPr kumimoji="1" lang="en-US" altLang="zh-CN" sz="2400" dirty="0"/>
              <a:t>    </a:t>
            </a:r>
            <a:r>
              <a:rPr kumimoji="1" lang="en-US" altLang="zh-CN" sz="2400" dirty="0" err="1">
                <a:solidFill>
                  <a:srgbClr val="0000CC"/>
                </a:solidFill>
              </a:rPr>
              <a:t>int</a:t>
            </a:r>
            <a:r>
              <a:rPr kumimoji="1" lang="en-US" altLang="zh-CN" sz="2400" dirty="0">
                <a:solidFill>
                  <a:srgbClr val="0000CC"/>
                </a:solidFill>
              </a:rPr>
              <a:t> a=9;</a:t>
            </a:r>
          </a:p>
          <a:p>
            <a:pPr eaLnBrk="1" hangingPunct="1">
              <a:spcBef>
                <a:spcPct val="0"/>
              </a:spcBef>
              <a:buFontTx/>
              <a:buNone/>
            </a:pPr>
            <a:r>
              <a:rPr kumimoji="1" lang="en-US" altLang="zh-CN" sz="2400" dirty="0">
                <a:solidFill>
                  <a:srgbClr val="0000CC"/>
                </a:solidFill>
              </a:rPr>
              <a:t>    float b=12.6f;</a:t>
            </a:r>
          </a:p>
          <a:p>
            <a:pPr eaLnBrk="1" hangingPunct="1">
              <a:spcBef>
                <a:spcPct val="0"/>
              </a:spcBef>
              <a:buFontTx/>
              <a:buNone/>
            </a:pPr>
            <a:r>
              <a:rPr kumimoji="1" lang="en-US" altLang="zh-CN" sz="2400" dirty="0"/>
              <a:t>    void f()</a:t>
            </a:r>
          </a:p>
          <a:p>
            <a:pPr eaLnBrk="1" hangingPunct="1">
              <a:spcBef>
                <a:spcPct val="0"/>
              </a:spcBef>
              <a:buFontTx/>
              <a:buNone/>
            </a:pPr>
            <a:r>
              <a:rPr kumimoji="1" lang="en-US" altLang="zh-CN" sz="2400" dirty="0"/>
              <a:t>    {</a:t>
            </a:r>
          </a:p>
          <a:p>
            <a:pPr eaLnBrk="1" hangingPunct="1">
              <a:spcBef>
                <a:spcPct val="0"/>
              </a:spcBef>
              <a:buFontTx/>
              <a:buNone/>
            </a:pPr>
            <a:r>
              <a:rPr kumimoji="1" lang="en-US" altLang="zh-CN" sz="2400" dirty="0"/>
              <a:t>        </a:t>
            </a:r>
            <a:r>
              <a:rPr kumimoji="1" lang="en-US" altLang="zh-CN" sz="2400" dirty="0">
                <a:solidFill>
                  <a:srgbClr val="0000CC"/>
                </a:solidFill>
              </a:rPr>
              <a:t>a=12;</a:t>
            </a:r>
          </a:p>
          <a:p>
            <a:pPr eaLnBrk="1" hangingPunct="1">
              <a:spcBef>
                <a:spcPct val="0"/>
              </a:spcBef>
              <a:buFontTx/>
              <a:buNone/>
            </a:pPr>
            <a:r>
              <a:rPr kumimoji="1" lang="en-US" altLang="zh-CN" sz="2400" dirty="0">
                <a:solidFill>
                  <a:srgbClr val="0000CC"/>
                </a:solidFill>
              </a:rPr>
              <a:t>        b=12.56f;</a:t>
            </a:r>
          </a:p>
          <a:p>
            <a:pPr eaLnBrk="1" hangingPunct="1">
              <a:spcBef>
                <a:spcPct val="0"/>
              </a:spcBef>
              <a:buFontTx/>
              <a:buNone/>
            </a:pPr>
            <a:r>
              <a:rPr kumimoji="1" lang="en-US" altLang="zh-CN" sz="2400" dirty="0"/>
              <a:t>     }</a:t>
            </a:r>
          </a:p>
          <a:p>
            <a:pPr eaLnBrk="1" hangingPunct="1">
              <a:spcBef>
                <a:spcPct val="0"/>
              </a:spcBef>
              <a:buFontTx/>
              <a:buNone/>
            </a:pPr>
            <a:r>
              <a:rPr kumimoji="1" lang="en-US" altLang="zh-CN" sz="2400" dirty="0"/>
              <a:t>}</a:t>
            </a:r>
          </a:p>
        </p:txBody>
      </p:sp>
      <p:sp>
        <p:nvSpPr>
          <p:cNvPr id="24580" name="Rectangle 10">
            <a:extLst>
              <a:ext uri="{FF2B5EF4-FFF2-40B4-BE49-F238E27FC236}">
                <a16:creationId xmlns:a16="http://schemas.microsoft.com/office/drawing/2014/main" id="{45CAE658-F288-46B2-9954-30E4A281805A}"/>
              </a:ext>
            </a:extLst>
          </p:cNvPr>
          <p:cNvSpPr>
            <a:spLocks noChangeArrowheads="1"/>
          </p:cNvSpPr>
          <p:nvPr/>
        </p:nvSpPr>
        <p:spPr bwMode="auto">
          <a:xfrm>
            <a:off x="970980" y="1124744"/>
            <a:ext cx="3529012" cy="4392613"/>
          </a:xfrm>
          <a:prstGeom prst="rect">
            <a:avLst/>
          </a:prstGeom>
          <a:noFill/>
          <a:ln w="28575" algn="ctr">
            <a:solidFill>
              <a:srgbClr val="3399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24581" name="Rectangle 11">
            <a:extLst>
              <a:ext uri="{FF2B5EF4-FFF2-40B4-BE49-F238E27FC236}">
                <a16:creationId xmlns:a16="http://schemas.microsoft.com/office/drawing/2014/main" id="{BC481463-6933-47FD-96C1-02792F9AC2B0}"/>
              </a:ext>
            </a:extLst>
          </p:cNvPr>
          <p:cNvSpPr>
            <a:spLocks noChangeArrowheads="1"/>
          </p:cNvSpPr>
          <p:nvPr/>
        </p:nvSpPr>
        <p:spPr bwMode="auto">
          <a:xfrm>
            <a:off x="4499992" y="1124744"/>
            <a:ext cx="3743325" cy="4392613"/>
          </a:xfrm>
          <a:prstGeom prst="rect">
            <a:avLst/>
          </a:prstGeom>
          <a:noFill/>
          <a:ln w="28575" algn="ctr">
            <a:solidFill>
              <a:srgbClr val="3399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611752" y="944724"/>
            <a:ext cx="792049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sz="2800">
                <a:solidFill>
                  <a:srgbClr val="C00000"/>
                </a:solidFill>
                <a:latin typeface="微软雅黑" panose="020B0503020204020204" pitchFamily="34" charset="-122"/>
                <a:ea typeface="微软雅黑" panose="020B0503020204020204" pitchFamily="34" charset="-122"/>
              </a:rPr>
              <a:t>3. </a:t>
            </a:r>
            <a:r>
              <a:rPr lang="zh-CN" altLang="en-US" sz="2800">
                <a:solidFill>
                  <a:srgbClr val="C00000"/>
                </a:solidFill>
                <a:latin typeface="微软雅黑" panose="020B0503020204020204" pitchFamily="34" charset="-122"/>
                <a:ea typeface="微软雅黑" panose="020B0503020204020204" pitchFamily="34" charset="-122"/>
              </a:rPr>
              <a:t>方法引用</a:t>
            </a:r>
            <a:endParaRPr lang="en-US" altLang="zh-CN" sz="2800">
              <a:solidFill>
                <a:srgbClr val="C00000"/>
              </a:solidFill>
              <a:latin typeface="微软雅黑" panose="020B0503020204020204" pitchFamily="34" charset="-122"/>
              <a:ea typeface="微软雅黑" panose="020B0503020204020204" pitchFamily="34" charset="-122"/>
            </a:endParaRPr>
          </a:p>
          <a:p>
            <a:pPr marL="542925" indent="-457200" algn="just" eaLnBrk="1" hangingPunct="1">
              <a:lnSpc>
                <a:spcPts val="4700"/>
              </a:lnSpc>
              <a:buClr>
                <a:srgbClr val="FF0066"/>
              </a:buClr>
              <a:buFont typeface="Wingdings" panose="05000000000000000000" pitchFamily="2" charset="2"/>
              <a:buChar char="u"/>
            </a:pPr>
            <a:r>
              <a:rPr lang="zh-CN" altLang="en-US" sz="2400"/>
              <a:t>方法引用的写法为</a:t>
            </a:r>
            <a:r>
              <a:rPr lang="zh-CN" altLang="en-US" sz="2400">
                <a:solidFill>
                  <a:srgbClr val="0000FF"/>
                </a:solidFill>
              </a:rPr>
              <a:t>双冒号“</a:t>
            </a:r>
            <a:r>
              <a:rPr lang="en-US" altLang="zh-CN" sz="2400">
                <a:solidFill>
                  <a:srgbClr val="0000FF"/>
                </a:solidFill>
              </a:rPr>
              <a:t>::”</a:t>
            </a:r>
          </a:p>
          <a:p>
            <a:pPr marL="542925" indent="-457200" algn="just" eaLnBrk="1" hangingPunct="1">
              <a:lnSpc>
                <a:spcPts val="4700"/>
              </a:lnSpc>
              <a:buClr>
                <a:srgbClr val="FF0066"/>
              </a:buClr>
              <a:buFont typeface="Wingdings" panose="05000000000000000000" pitchFamily="2" charset="2"/>
              <a:buChar char="u"/>
            </a:pPr>
            <a:r>
              <a:rPr lang="zh-CN" altLang="en-US" sz="2400"/>
              <a:t>方法引用可以理解为就是用双冒号运算符来“</a:t>
            </a:r>
            <a:r>
              <a:rPr lang="en-US" altLang="zh-CN" sz="2400"/>
              <a:t>::”</a:t>
            </a:r>
            <a:r>
              <a:rPr lang="zh-CN" altLang="en-US" sz="2400"/>
              <a:t>简化</a:t>
            </a:r>
            <a:r>
              <a:rPr lang="en-US" altLang="zh-CN" sz="2400"/>
              <a:t>Lambda</a:t>
            </a:r>
            <a:r>
              <a:rPr lang="zh-CN" altLang="en-US" sz="2400"/>
              <a:t>表达式的；</a:t>
            </a:r>
            <a:endParaRPr lang="en-US" altLang="zh-CN" sz="2400"/>
          </a:p>
          <a:p>
            <a:pPr marL="542925" indent="-457200" algn="just" eaLnBrk="1" hangingPunct="1">
              <a:lnSpc>
                <a:spcPts val="4700"/>
              </a:lnSpc>
              <a:buClr>
                <a:srgbClr val="FF0066"/>
              </a:buClr>
              <a:buFont typeface="Wingdings" panose="05000000000000000000" pitchFamily="2" charset="2"/>
              <a:buChar char="u"/>
            </a:pPr>
            <a:r>
              <a:rPr lang="zh-CN" altLang="zh-CN" sz="2400"/>
              <a:t>对于方法引用，</a:t>
            </a:r>
            <a:r>
              <a:rPr lang="en-US" altLang="zh-CN" sz="2400"/>
              <a:t>Java</a:t>
            </a:r>
            <a:r>
              <a:rPr lang="zh-CN" altLang="zh-CN" sz="2400"/>
              <a:t>定义了如下</a:t>
            </a:r>
            <a:r>
              <a:rPr lang="en-US" altLang="zh-CN" sz="2400">
                <a:solidFill>
                  <a:srgbClr val="CC00CC"/>
                </a:solidFill>
              </a:rPr>
              <a:t>4</a:t>
            </a:r>
            <a:r>
              <a:rPr lang="zh-CN" altLang="zh-CN" sz="2400">
                <a:solidFill>
                  <a:srgbClr val="CC00CC"/>
                </a:solidFill>
              </a:rPr>
              <a:t>种引用方式</a:t>
            </a:r>
            <a:r>
              <a:rPr lang="zh-CN" altLang="en-US" sz="2400">
                <a:solidFill>
                  <a:srgbClr val="CC00CC"/>
                </a:solidFill>
              </a:rPr>
              <a:t>：</a:t>
            </a:r>
            <a:r>
              <a:rPr lang="zh-CN" altLang="en-US" sz="2400">
                <a:solidFill>
                  <a:srgbClr val="00FF99"/>
                </a:solidFill>
                <a:latin typeface="隶书" panose="02010509060101010101" pitchFamily="49" charset="-122"/>
                <a:ea typeface="隶书" panose="02010509060101010101" pitchFamily="49" charset="-122"/>
              </a:rPr>
              <a:t>：</a:t>
            </a:r>
            <a:endParaRPr lang="en-US" altLang="zh-CN" sz="2400">
              <a:solidFill>
                <a:srgbClr val="00FF99"/>
              </a:solidFill>
              <a:latin typeface="隶书" panose="02010509060101010101" pitchFamily="49" charset="-122"/>
              <a:ea typeface="隶书" panose="02010509060101010101" pitchFamily="49" charset="-122"/>
            </a:endParaRPr>
          </a:p>
          <a:p>
            <a:pPr lvl="0" indent="460375">
              <a:buFont typeface="Wingdings" panose="05000000000000000000" pitchFamily="2" charset="2"/>
              <a:buChar char="Ø"/>
            </a:pPr>
            <a:r>
              <a:rPr lang="zh-CN" altLang="zh-CN" sz="2400"/>
              <a:t>对象名</a:t>
            </a:r>
            <a:r>
              <a:rPr lang="en-US" altLang="zh-CN" sz="2400"/>
              <a:t>::</a:t>
            </a:r>
            <a:r>
              <a:rPr lang="zh-CN" altLang="zh-CN" sz="2400"/>
              <a:t>实例方法名</a:t>
            </a:r>
          </a:p>
          <a:p>
            <a:pPr lvl="0" indent="460375">
              <a:buFont typeface="Wingdings" panose="05000000000000000000" pitchFamily="2" charset="2"/>
              <a:buChar char="Ø"/>
            </a:pPr>
            <a:r>
              <a:rPr lang="zh-CN" altLang="zh-CN" sz="2400"/>
              <a:t>类名</a:t>
            </a:r>
            <a:r>
              <a:rPr lang="en-US" altLang="zh-CN" sz="2400"/>
              <a:t>::</a:t>
            </a:r>
            <a:r>
              <a:rPr lang="zh-CN" altLang="zh-CN" sz="2400"/>
              <a:t>静态方法名</a:t>
            </a:r>
          </a:p>
          <a:p>
            <a:pPr lvl="0" indent="460375">
              <a:buFont typeface="Wingdings" panose="05000000000000000000" pitchFamily="2" charset="2"/>
              <a:buChar char="Ø"/>
            </a:pPr>
            <a:r>
              <a:rPr lang="zh-CN" altLang="zh-CN" sz="2400"/>
              <a:t>类名</a:t>
            </a:r>
            <a:r>
              <a:rPr lang="en-US" altLang="zh-CN" sz="2400"/>
              <a:t>::</a:t>
            </a:r>
            <a:r>
              <a:rPr lang="zh-CN" altLang="zh-CN" sz="2400"/>
              <a:t>实例方法名</a:t>
            </a:r>
          </a:p>
          <a:p>
            <a:pPr lvl="0" indent="460375">
              <a:buFont typeface="Wingdings" panose="05000000000000000000" pitchFamily="2" charset="2"/>
              <a:buChar char="Ø"/>
            </a:pPr>
            <a:r>
              <a:rPr lang="zh-CN" altLang="zh-CN" sz="2400"/>
              <a:t>类名</a:t>
            </a:r>
            <a:r>
              <a:rPr lang="en-US" altLang="zh-CN" sz="2400"/>
              <a:t>::new</a:t>
            </a:r>
            <a:endParaRPr lang="zh-CN" altLang="zh-CN" sz="2400" dirty="0"/>
          </a:p>
        </p:txBody>
      </p:sp>
    </p:spTree>
    <p:extLst>
      <p:ext uri="{BB962C8B-B14F-4D97-AF65-F5344CB8AC3E}">
        <p14:creationId xmlns:p14="http://schemas.microsoft.com/office/powerpoint/2010/main" val="14230027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467296" y="725709"/>
            <a:ext cx="8137152" cy="131112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a:t>
            </a:r>
            <a:r>
              <a:rPr lang="zh-CN" altLang="en-US" sz="2200" dirty="0">
                <a:latin typeface="Tahoma" panose="020B0604030504040204" pitchFamily="34" charset="0"/>
              </a:rPr>
              <a:t>接口的以下三种实现方式</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solidFill>
                  <a:srgbClr val="C00000"/>
                </a:solidFill>
                <a:latin typeface="Tahoma" panose="020B0604030504040204" pitchFamily="34" charset="0"/>
              </a:rPr>
              <a:t>public interface</a:t>
            </a:r>
            <a:r>
              <a:rPr lang="en-US" altLang="zh-CN" sz="2200" dirty="0">
                <a:solidFill>
                  <a:srgbClr val="0000FF"/>
                </a:solidFill>
                <a:latin typeface="Tahoma" panose="020B0604030504040204" pitchFamily="34" charset="0"/>
              </a:rPr>
              <a:t> </a:t>
            </a:r>
            <a:r>
              <a:rPr lang="en-US" altLang="zh-CN" sz="2200" dirty="0" err="1">
                <a:solidFill>
                  <a:srgbClr val="0000FF"/>
                </a:solidFill>
                <a:latin typeface="Tahoma" panose="020B0604030504040204" pitchFamily="34" charset="0"/>
              </a:rPr>
              <a:t>MyInfo</a:t>
            </a: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a:t>
            </a:r>
            <a:r>
              <a:rPr lang="en-US" altLang="zh-CN" sz="2200" dirty="0">
                <a:solidFill>
                  <a:srgbClr val="0000FF"/>
                </a:solidFill>
                <a:latin typeface="Tahoma" panose="020B0604030504040204" pitchFamily="34" charset="0"/>
              </a:rPr>
              <a:t>  </a:t>
            </a:r>
            <a:r>
              <a:rPr lang="en-US" altLang="zh-CN" sz="2200" dirty="0">
                <a:latin typeface="Tahoma" panose="020B0604030504040204" pitchFamily="34" charset="0"/>
              </a:rPr>
              <a:t>void info(String </a:t>
            </a:r>
            <a:r>
              <a:rPr lang="en-US" altLang="zh-CN" sz="2200" dirty="0" err="1">
                <a:latin typeface="Tahoma" panose="020B0604030504040204" pitchFamily="34" charset="0"/>
              </a:rPr>
              <a:t>str</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95412" y="188640"/>
            <a:ext cx="8569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a:t>
            </a:r>
            <a:r>
              <a:rPr lang="zh-CN" altLang="en-US" sz="2400">
                <a:latin typeface="Tahoma" panose="020B0604030504040204" pitchFamily="34" charset="0"/>
              </a:rPr>
              <a:t>方法引用</a:t>
            </a:r>
            <a:r>
              <a:rPr lang="zh-CN" altLang="en-US" sz="2400"/>
              <a:t>简化</a:t>
            </a:r>
            <a:r>
              <a:rPr lang="en-US" altLang="zh-CN" sz="2400"/>
              <a:t>Lambda</a:t>
            </a:r>
            <a:r>
              <a:rPr lang="zh-CN" altLang="en-US" sz="2400"/>
              <a:t>表达式</a:t>
            </a:r>
            <a:endParaRPr lang="zh-CN" altLang="en-US" sz="2400">
              <a:latin typeface="Tahoma" panose="020B0604030504040204" pitchFamily="34" charset="0"/>
            </a:endParaRP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467296" y="2132856"/>
            <a:ext cx="8137152" cy="22252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第一种：匿名类</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new MyInfo() {</a:t>
            </a:r>
          </a:p>
          <a:p>
            <a:pPr eaLnBrk="1" hangingPunct="1">
              <a:lnSpc>
                <a:spcPct val="90000"/>
              </a:lnSpc>
              <a:spcBef>
                <a:spcPct val="0"/>
              </a:spcBef>
              <a:buFontTx/>
              <a:buNone/>
            </a:pPr>
            <a:r>
              <a:rPr lang="en-US" altLang="zh-CN" sz="2200">
                <a:solidFill>
                  <a:srgbClr val="CC00CC"/>
                </a:solidFill>
                <a:latin typeface="Tahoma" panose="020B0604030504040204" pitchFamily="34" charset="0"/>
              </a:rPr>
              <a:t>    </a:t>
            </a:r>
            <a:r>
              <a:rPr lang="en-US" altLang="zh-CN" sz="2200">
                <a:solidFill>
                  <a:srgbClr val="CC00CC"/>
                </a:solidFill>
                <a:highlight>
                  <a:srgbClr val="99CCFF"/>
                </a:highlight>
                <a:latin typeface="Tahoma" panose="020B0604030504040204" pitchFamily="34" charset="0"/>
              </a:rPr>
              <a:t>public void info(String str) {</a:t>
            </a:r>
          </a:p>
          <a:p>
            <a:pPr eaLnBrk="1" hangingPunct="1">
              <a:lnSpc>
                <a:spcPct val="90000"/>
              </a:lnSpc>
              <a:spcBef>
                <a:spcPct val="0"/>
              </a:spcBef>
              <a:buFontTx/>
              <a:buNone/>
            </a:pPr>
            <a:r>
              <a:rPr lang="en-US" altLang="zh-CN" sz="2200">
                <a:latin typeface="Tahoma" panose="020B0604030504040204" pitchFamily="34" charset="0"/>
              </a:rPr>
              <a:t>        System.out.println(str);</a:t>
            </a:r>
          </a:p>
          <a:p>
            <a:pPr eaLnBrk="1" hangingPunct="1">
              <a:lnSpc>
                <a:spcPct val="90000"/>
              </a:lnSpc>
              <a:spcBef>
                <a:spcPct val="0"/>
              </a:spcBef>
              <a:buFontTx/>
              <a:buNone/>
            </a:pPr>
            <a:r>
              <a:rPr lang="en-US" altLang="zh-CN" sz="2200">
                <a:latin typeface="Tahoma" panose="020B0604030504040204" pitchFamily="34" charset="0"/>
              </a:rPr>
              <a:t>    }</a:t>
            </a:r>
          </a:p>
          <a:p>
            <a:pPr eaLnBrk="1" hangingPunct="1">
              <a:lnSpc>
                <a:spcPct val="90000"/>
              </a:lnSpc>
              <a:spcBef>
                <a:spcPct val="0"/>
              </a:spcBef>
              <a:buNone/>
            </a:pPr>
            <a:r>
              <a:rPr lang="en-US" altLang="zh-CN" sz="2200">
                <a:latin typeface="Tahoma" panose="020B0604030504040204" pitchFamily="34" charset="0"/>
              </a:rPr>
              <a:t>};</a:t>
            </a:r>
          </a:p>
          <a:p>
            <a:pPr eaLnBrk="1" hangingPunct="1">
              <a:lnSpc>
                <a:spcPct val="90000"/>
              </a:lnSpc>
              <a:spcBef>
                <a:spcPct val="0"/>
              </a:spcBef>
              <a:buNone/>
            </a:pPr>
            <a:r>
              <a:rPr lang="en-US" altLang="zh-CN" sz="2200">
                <a:latin typeface="Tahoma" panose="020B0604030504040204" pitchFamily="34" charset="0"/>
              </a:rPr>
              <a:t>i.info(“</a:t>
            </a:r>
            <a:r>
              <a:rPr lang="zh-CN" altLang="en-US" sz="2200">
                <a:latin typeface="Tahoma" panose="020B0604030504040204" pitchFamily="34" charset="0"/>
              </a:rPr>
              <a:t>我可以是任何形状</a:t>
            </a:r>
            <a:r>
              <a:rPr lang="en-US" altLang="zh-CN" sz="2200">
                <a:latin typeface="Tahoma" panose="020B0604030504040204" pitchFamily="34" charset="0"/>
              </a:rPr>
              <a:t>”);</a:t>
            </a:r>
          </a:p>
        </p:txBody>
      </p:sp>
      <p:sp>
        <p:nvSpPr>
          <p:cNvPr id="5" name="Text Box 2">
            <a:extLst>
              <a:ext uri="{FF2B5EF4-FFF2-40B4-BE49-F238E27FC236}">
                <a16:creationId xmlns:a16="http://schemas.microsoft.com/office/drawing/2014/main" id="{4D877D7D-668F-47D8-8B71-50C371972402}"/>
              </a:ext>
            </a:extLst>
          </p:cNvPr>
          <p:cNvSpPr txBox="1">
            <a:spLocks noChangeArrowheads="1"/>
          </p:cNvSpPr>
          <p:nvPr/>
        </p:nvSpPr>
        <p:spPr bwMode="auto">
          <a:xfrm>
            <a:off x="468452" y="4454100"/>
            <a:ext cx="8137152" cy="10064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第二种：</a:t>
            </a:r>
            <a:r>
              <a:rPr lang="en-US" altLang="zh-CN" sz="2200">
                <a:latin typeface="Tahoma" panose="020B0604030504040204" pitchFamily="34" charset="0"/>
              </a:rPr>
              <a:t>Lambda</a:t>
            </a:r>
            <a:r>
              <a:rPr lang="zh-CN" altLang="en-US" sz="2200">
                <a:latin typeface="Tahoma" panose="020B0604030504040204" pitchFamily="34" charset="0"/>
              </a:rPr>
              <a:t>表达式</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a:t>
            </a:r>
            <a:r>
              <a:rPr lang="en-US" altLang="zh-CN" sz="2200">
                <a:solidFill>
                  <a:srgbClr val="FF0000"/>
                </a:solidFill>
                <a:highlight>
                  <a:srgbClr val="99CCFF"/>
                </a:highlight>
                <a:latin typeface="Tahoma" panose="020B0604030504040204" pitchFamily="34" charset="0"/>
              </a:rPr>
              <a:t>str -&gt;  System.out.println(str);</a:t>
            </a:r>
          </a:p>
          <a:p>
            <a:pPr eaLnBrk="1" hangingPunct="1">
              <a:lnSpc>
                <a:spcPct val="90000"/>
              </a:lnSpc>
              <a:spcBef>
                <a:spcPct val="0"/>
              </a:spcBef>
              <a:buNone/>
            </a:pPr>
            <a:r>
              <a:rPr lang="en-US" altLang="zh-CN" sz="2200">
                <a:latin typeface="Tahoma" panose="020B0604030504040204" pitchFamily="34" charset="0"/>
              </a:rPr>
              <a:t>i.info(“</a:t>
            </a:r>
            <a:r>
              <a:rPr lang="zh-CN" altLang="en-US" sz="2200">
                <a:latin typeface="Tahoma" panose="020B0604030504040204" pitchFamily="34" charset="0"/>
              </a:rPr>
              <a:t>我可以是任何形状</a:t>
            </a:r>
            <a:r>
              <a:rPr lang="en-US" altLang="zh-CN" sz="2200">
                <a:latin typeface="Tahoma" panose="020B0604030504040204" pitchFamily="34" charset="0"/>
              </a:rPr>
              <a:t>”);</a:t>
            </a:r>
          </a:p>
        </p:txBody>
      </p:sp>
      <p:sp>
        <p:nvSpPr>
          <p:cNvPr id="6" name="Text Box 2">
            <a:extLst>
              <a:ext uri="{FF2B5EF4-FFF2-40B4-BE49-F238E27FC236}">
                <a16:creationId xmlns:a16="http://schemas.microsoft.com/office/drawing/2014/main" id="{5907DF48-8807-4FC7-96E4-C8CBA016FA7A}"/>
              </a:ext>
            </a:extLst>
          </p:cNvPr>
          <p:cNvSpPr txBox="1">
            <a:spLocks noChangeArrowheads="1"/>
          </p:cNvSpPr>
          <p:nvPr/>
        </p:nvSpPr>
        <p:spPr bwMode="auto">
          <a:xfrm>
            <a:off x="467296" y="5569546"/>
            <a:ext cx="8137152" cy="10064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None/>
            </a:pPr>
            <a:r>
              <a:rPr lang="en-US" altLang="zh-CN" sz="2200">
                <a:latin typeface="Tahoma" panose="020B0604030504040204" pitchFamily="34" charset="0"/>
              </a:rPr>
              <a:t>//</a:t>
            </a:r>
            <a:r>
              <a:rPr lang="zh-CN" altLang="en-US" sz="2200">
                <a:latin typeface="Tahoma" panose="020B0604030504040204" pitchFamily="34" charset="0"/>
              </a:rPr>
              <a:t>第三种：方法引用</a:t>
            </a:r>
            <a:endParaRPr lang="en-US" altLang="zh-CN" sz="2200">
              <a:latin typeface="Tahoma" panose="020B0604030504040204" pitchFamily="34" charset="0"/>
            </a:endParaRPr>
          </a:p>
          <a:p>
            <a:pPr eaLnBrk="1" hangingPunct="1">
              <a:lnSpc>
                <a:spcPct val="90000"/>
              </a:lnSpc>
              <a:spcBef>
                <a:spcPct val="0"/>
              </a:spcBef>
              <a:buNone/>
            </a:pPr>
            <a:r>
              <a:rPr lang="en-US" altLang="zh-CN" sz="2200">
                <a:latin typeface="Tahoma" panose="020B0604030504040204" pitchFamily="34" charset="0"/>
              </a:rPr>
              <a:t>MyInfo i = </a:t>
            </a:r>
            <a:r>
              <a:rPr lang="en-US" altLang="zh-CN" sz="2200">
                <a:solidFill>
                  <a:srgbClr val="CC00CC"/>
                </a:solidFill>
                <a:highlight>
                  <a:srgbClr val="99CCFF"/>
                </a:highlight>
                <a:latin typeface="Tahoma" panose="020B0604030504040204" pitchFamily="34" charset="0"/>
              </a:rPr>
              <a:t>System.out::println</a:t>
            </a:r>
            <a:endParaRPr lang="en-US" altLang="zh-CN" sz="2200">
              <a:solidFill>
                <a:srgbClr val="CC00CC"/>
              </a:solidFill>
              <a:latin typeface="Tahoma" panose="020B0604030504040204" pitchFamily="34" charset="0"/>
            </a:endParaRPr>
          </a:p>
          <a:p>
            <a:pPr eaLnBrk="1" hangingPunct="1">
              <a:lnSpc>
                <a:spcPct val="90000"/>
              </a:lnSpc>
              <a:spcBef>
                <a:spcPct val="0"/>
              </a:spcBef>
              <a:buNone/>
            </a:pPr>
            <a:r>
              <a:rPr lang="en-US" altLang="zh-CN" sz="2200">
                <a:solidFill>
                  <a:srgbClr val="FF0000"/>
                </a:solidFill>
                <a:latin typeface="Tahoma" panose="020B0604030504040204" pitchFamily="34" charset="0"/>
              </a:rPr>
              <a:t>i.info(</a:t>
            </a:r>
            <a:r>
              <a:rPr lang="en-US" altLang="zh-CN" sz="2200">
                <a:latin typeface="Tahoma" panose="020B0604030504040204" pitchFamily="34" charset="0"/>
              </a:rPr>
              <a:t>“</a:t>
            </a:r>
            <a:r>
              <a:rPr lang="zh-CN" altLang="en-US" sz="2200">
                <a:latin typeface="Tahoma" panose="020B0604030504040204" pitchFamily="34" charset="0"/>
              </a:rPr>
              <a:t>我可以是任何形状</a:t>
            </a:r>
            <a:r>
              <a:rPr lang="en-US" altLang="zh-CN" sz="2200">
                <a:latin typeface="Tahoma" panose="020B0604030504040204" pitchFamily="34" charset="0"/>
              </a:rPr>
              <a:t>”</a:t>
            </a:r>
            <a:r>
              <a:rPr lang="en-US" altLang="zh-CN" sz="2200">
                <a:solidFill>
                  <a:srgbClr val="FF0000"/>
                </a:solidFill>
                <a:latin typeface="Tahoma" panose="020B0604030504040204" pitchFamily="34" charset="0"/>
              </a:rPr>
              <a:t>);</a:t>
            </a:r>
            <a:endParaRPr lang="en-US" altLang="zh-CN" sz="2200">
              <a:latin typeface="Tahoma" panose="020B0604030504040204" pitchFamily="34" charset="0"/>
            </a:endParaRPr>
          </a:p>
        </p:txBody>
      </p:sp>
    </p:spTree>
    <p:extLst>
      <p:ext uri="{BB962C8B-B14F-4D97-AF65-F5344CB8AC3E}">
        <p14:creationId xmlns:p14="http://schemas.microsoft.com/office/powerpoint/2010/main" val="4274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5" grpId="0" animBg="1"/>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648" y="1412776"/>
            <a:ext cx="806470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b="0"/>
              <a:t>★</a:t>
            </a:r>
            <a:r>
              <a:rPr lang="zh-CN" altLang="en-US"/>
              <a:t>方法引用的</a:t>
            </a:r>
            <a:r>
              <a:rPr lang="zh-CN" altLang="en-US">
                <a:solidFill>
                  <a:srgbClr val="C00000"/>
                </a:solidFill>
                <a:effectLst>
                  <a:outerShdw blurRad="38100" dist="38100" dir="2700000" algn="tl">
                    <a:srgbClr val="000000">
                      <a:alpha val="43137"/>
                    </a:srgbClr>
                  </a:outerShdw>
                </a:effectLst>
              </a:rPr>
              <a:t>使用说明</a:t>
            </a:r>
            <a:r>
              <a:rPr lang="zh-CN" altLang="en-US" b="0"/>
              <a:t>：</a:t>
            </a:r>
            <a:endParaRPr lang="en-US" altLang="zh-CN">
              <a:solidFill>
                <a:srgbClr val="C00000"/>
              </a:solidFill>
            </a:endParaRPr>
          </a:p>
          <a:p>
            <a:pPr marL="0" indent="0" eaLnBrk="1" hangingPunct="1">
              <a:buClr>
                <a:schemeClr val="tx1"/>
              </a:buClr>
              <a:buNone/>
            </a:pPr>
            <a:endParaRPr lang="en-US" altLang="zh-CN" sz="1800">
              <a:solidFill>
                <a:srgbClr val="C00000"/>
              </a:solidFill>
            </a:endParaRPr>
          </a:p>
          <a:p>
            <a:pPr eaLnBrk="1" hangingPunct="1">
              <a:buClr>
                <a:schemeClr val="tx1"/>
              </a:buClr>
              <a:buFont typeface="Wingdings" panose="05000000000000000000" pitchFamily="2" charset="2"/>
              <a:buChar char="Ø"/>
            </a:pPr>
            <a:r>
              <a:rPr lang="zh-CN" altLang="en-US" sz="2400"/>
              <a:t>与</a:t>
            </a:r>
            <a:r>
              <a:rPr lang="en-US" altLang="zh-CN" sz="2400"/>
              <a:t>Lambda</a:t>
            </a:r>
            <a:r>
              <a:rPr lang="zh-CN" altLang="en-US" sz="2400"/>
              <a:t>表达式类似，方法引用总是会转换为函数式接口的实现；</a:t>
            </a:r>
            <a:endParaRPr lang="en-US" altLang="zh-CN" sz="2400"/>
          </a:p>
          <a:p>
            <a:pPr eaLnBrk="1" hangingPunct="1">
              <a:buClr>
                <a:schemeClr val="tx1"/>
              </a:buClr>
              <a:buFont typeface="Wingdings" panose="05000000000000000000" pitchFamily="2" charset="2"/>
              <a:buChar char="Ø"/>
            </a:pPr>
            <a:r>
              <a:rPr lang="zh-CN" altLang="en-US" sz="2400"/>
              <a:t>方法引用</a:t>
            </a:r>
            <a:r>
              <a:rPr lang="zh-CN" altLang="en-US" sz="2400">
                <a:solidFill>
                  <a:srgbClr val="FF0000"/>
                </a:solidFill>
                <a:effectLst>
                  <a:outerShdw blurRad="38100" dist="38100" dir="2700000" algn="tl">
                    <a:srgbClr val="000000">
                      <a:alpha val="43137"/>
                    </a:srgbClr>
                  </a:outerShdw>
                </a:effectLst>
              </a:rPr>
              <a:t>不是方法调用</a:t>
            </a:r>
            <a:r>
              <a:rPr lang="zh-CN" altLang="en-US" sz="2400"/>
              <a:t>，因此方法名右侧不能有圆括号；</a:t>
            </a:r>
            <a:endParaRPr lang="en-US" altLang="zh-CN" sz="2400"/>
          </a:p>
          <a:p>
            <a:pPr eaLnBrk="1" hangingPunct="1">
              <a:buClr>
                <a:schemeClr val="tx1"/>
              </a:buClr>
              <a:buFont typeface="Wingdings" panose="05000000000000000000" pitchFamily="2" charset="2"/>
              <a:buChar char="Ø"/>
            </a:pPr>
            <a:r>
              <a:rPr lang="zh-CN" altLang="en-US" sz="2400">
                <a:solidFill>
                  <a:srgbClr val="0000FF"/>
                </a:solidFill>
              </a:rPr>
              <a:t>当有重载方法时</a:t>
            </a:r>
            <a:r>
              <a:rPr lang="zh-CN" altLang="en-US" sz="2400"/>
              <a:t>，</a:t>
            </a:r>
            <a:r>
              <a:rPr lang="en-US" altLang="zh-CN" sz="2400"/>
              <a:t>JVM</a:t>
            </a:r>
            <a:r>
              <a:rPr lang="zh-CN" altLang="en-US" sz="2400"/>
              <a:t>会根据参数的个数与类型来判断并调用相应的方法；</a:t>
            </a:r>
            <a:endParaRPr lang="en-US" altLang="zh-CN" sz="2400"/>
          </a:p>
          <a:p>
            <a:pPr eaLnBrk="1" hangingPunct="1">
              <a:buClr>
                <a:schemeClr val="tx1"/>
              </a:buClr>
              <a:buFont typeface="Wingdings" panose="05000000000000000000" pitchFamily="2" charset="2"/>
              <a:buChar char="Ø"/>
            </a:pPr>
            <a:r>
              <a:rPr lang="zh-CN" altLang="en-US" sz="2400">
                <a:solidFill>
                  <a:srgbClr val="0000FF"/>
                </a:solidFill>
              </a:rPr>
              <a:t>第</a:t>
            </a:r>
            <a:r>
              <a:rPr lang="en-US" altLang="zh-CN" sz="2400">
                <a:solidFill>
                  <a:srgbClr val="0000FF"/>
                </a:solidFill>
              </a:rPr>
              <a:t>4</a:t>
            </a:r>
            <a:r>
              <a:rPr lang="zh-CN" altLang="en-US" sz="2400">
                <a:solidFill>
                  <a:srgbClr val="0000FF"/>
                </a:solidFill>
              </a:rPr>
              <a:t>中引用构造方法时</a:t>
            </a:r>
            <a:r>
              <a:rPr lang="zh-CN" altLang="en-US" sz="2400"/>
              <a:t>，引用操作符</a:t>
            </a:r>
            <a:r>
              <a:rPr lang="en-US" altLang="zh-CN" sz="2400"/>
              <a:t>::</a:t>
            </a:r>
            <a:r>
              <a:rPr lang="zh-CN" altLang="en-US" sz="2400"/>
              <a:t>右侧只能是</a:t>
            </a:r>
            <a:r>
              <a:rPr lang="en-US" altLang="zh-CN" sz="2400"/>
              <a:t>new</a:t>
            </a:r>
            <a:r>
              <a:rPr lang="zh-CN" altLang="en-US" sz="2400"/>
              <a:t>。</a:t>
            </a:r>
            <a:endParaRPr lang="en-US" altLang="zh-CN" sz="2400"/>
          </a:p>
        </p:txBody>
      </p:sp>
    </p:spTree>
    <p:extLst>
      <p:ext uri="{BB962C8B-B14F-4D97-AF65-F5344CB8AC3E}">
        <p14:creationId xmlns:p14="http://schemas.microsoft.com/office/powerpoint/2010/main" val="3040927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5F463DA4-7F27-4897-8B6D-C13143F1462F}"/>
              </a:ext>
            </a:extLst>
          </p:cNvPr>
          <p:cNvSpPr txBox="1">
            <a:spLocks noChangeArrowheads="1"/>
          </p:cNvSpPr>
          <p:nvPr/>
        </p:nvSpPr>
        <p:spPr bwMode="auto">
          <a:xfrm>
            <a:off x="468312" y="1052736"/>
            <a:ext cx="7127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solidFill>
                  <a:srgbClr val="FF0066"/>
                </a:solidFill>
                <a:latin typeface="Tahoma" panose="020B0604030504040204" pitchFamily="34" charset="0"/>
              </a:rPr>
              <a:t>24: </a:t>
            </a:r>
            <a:r>
              <a:rPr lang="zh-CN" altLang="en-US" dirty="0">
                <a:solidFill>
                  <a:srgbClr val="FF0066"/>
                </a:solidFill>
                <a:latin typeface="Tahoma" panose="020B0604030504040204" pitchFamily="34" charset="0"/>
              </a:rPr>
              <a:t>注解与反射</a:t>
            </a:r>
          </a:p>
        </p:txBody>
      </p:sp>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468312" y="2276872"/>
            <a:ext cx="820737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b="0"/>
              <a:t>★ </a:t>
            </a:r>
            <a:r>
              <a:rPr lang="zh-CN" altLang="en-US" sz="2400">
                <a:solidFill>
                  <a:srgbClr val="C00000"/>
                </a:solidFill>
                <a:latin typeface="微软雅黑" panose="020B0503020204020204" pitchFamily="34" charset="-122"/>
                <a:ea typeface="微软雅黑" panose="020B0503020204020204" pitchFamily="34" charset="-122"/>
              </a:rPr>
              <a:t>注解 </a:t>
            </a:r>
            <a:r>
              <a:rPr lang="en-US" altLang="zh-CN" sz="2400">
                <a:solidFill>
                  <a:srgbClr val="C00000"/>
                </a:solidFill>
                <a:latin typeface="微软雅黑" panose="020B0503020204020204" pitchFamily="34" charset="-122"/>
                <a:ea typeface="微软雅黑" panose="020B0503020204020204" pitchFamily="34" charset="-122"/>
              </a:rPr>
              <a:t>(annotation) </a:t>
            </a:r>
            <a:r>
              <a:rPr lang="zh-CN" altLang="en-US" sz="2400"/>
              <a:t>也叫</a:t>
            </a:r>
            <a:r>
              <a:rPr lang="zh-CN" altLang="en-US" sz="2400">
                <a:solidFill>
                  <a:srgbClr val="0000FF"/>
                </a:solidFill>
              </a:rPr>
              <a:t>元数据 </a:t>
            </a:r>
            <a:r>
              <a:rPr lang="en-US" altLang="zh-CN" sz="2400">
                <a:solidFill>
                  <a:srgbClr val="0000FF"/>
                </a:solidFill>
              </a:rPr>
              <a:t>(metadata)</a:t>
            </a:r>
            <a:r>
              <a:rPr lang="zh-CN" altLang="en-US" sz="2400"/>
              <a:t>，就是用来描述数据的数据。其实就是程序代码里的特殊标记，它们可以在</a:t>
            </a:r>
            <a:r>
              <a:rPr lang="zh-CN" altLang="en-US" sz="2400" u="sng"/>
              <a:t>编译、类加载、运行时</a:t>
            </a:r>
            <a:r>
              <a:rPr lang="zh-CN" altLang="en-US" sz="2400"/>
              <a:t>被读取并执行相应的处理。</a:t>
            </a:r>
            <a:endParaRPr lang="en-US" altLang="zh-CN" sz="2400"/>
          </a:p>
          <a:p>
            <a:pPr eaLnBrk="1" hangingPunct="1">
              <a:buClr>
                <a:schemeClr val="tx1"/>
              </a:buClr>
              <a:buFontTx/>
              <a:buNone/>
            </a:pPr>
            <a:endParaRPr lang="en-US" altLang="zh-CN" sz="1000"/>
          </a:p>
          <a:p>
            <a:pPr eaLnBrk="1" hangingPunct="1">
              <a:buClr>
                <a:schemeClr val="tx1"/>
              </a:buClr>
              <a:buFontTx/>
              <a:buNone/>
            </a:pPr>
            <a:endParaRPr lang="en-US" altLang="zh-CN" sz="1000" b="1"/>
          </a:p>
          <a:p>
            <a:pPr eaLnBrk="1" hangingPunct="1">
              <a:buClr>
                <a:schemeClr val="tx1"/>
              </a:buClr>
              <a:buFont typeface="Wingdings" panose="05000000000000000000" pitchFamily="2" charset="2"/>
              <a:buChar char="Ø"/>
            </a:pPr>
            <a:r>
              <a:rPr lang="zh-CN" altLang="en-US" sz="2400"/>
              <a:t>注解的写法为：</a:t>
            </a:r>
            <a:r>
              <a:rPr lang="en-US" altLang="zh-CN" sz="2400">
                <a:solidFill>
                  <a:srgbClr val="CC00CC"/>
                </a:solidFill>
                <a:effectLst>
                  <a:outerShdw blurRad="38100" dist="38100" dir="2700000" algn="tl">
                    <a:srgbClr val="000000">
                      <a:alpha val="43137"/>
                    </a:srgbClr>
                  </a:outerShdw>
                </a:effectLst>
              </a:rPr>
              <a:t>@</a:t>
            </a:r>
            <a:r>
              <a:rPr lang="zh-CN" altLang="en-US" sz="2400">
                <a:solidFill>
                  <a:srgbClr val="CC00CC"/>
                </a:solidFill>
                <a:effectLst>
                  <a:outerShdw blurRad="38100" dist="38100" dir="2700000" algn="tl">
                    <a:srgbClr val="000000">
                      <a:alpha val="43137"/>
                    </a:srgbClr>
                  </a:outerShdw>
                </a:effectLst>
              </a:rPr>
              <a:t>注解名</a:t>
            </a:r>
          </a:p>
          <a:p>
            <a:pPr eaLnBrk="1" hangingPunct="1">
              <a:buClr>
                <a:schemeClr val="tx1"/>
              </a:buClr>
              <a:buFont typeface="Wingdings" panose="05000000000000000000" pitchFamily="2" charset="2"/>
              <a:buChar char="Ø"/>
            </a:pPr>
            <a:endParaRPr lang="en-US" altLang="zh-CN" sz="2400"/>
          </a:p>
          <a:p>
            <a:pPr eaLnBrk="1" hangingPunct="1">
              <a:buClr>
                <a:schemeClr val="tx1"/>
              </a:buClr>
              <a:buFont typeface="Wingdings" panose="05000000000000000000" pitchFamily="2" charset="2"/>
              <a:buChar char="Ø"/>
            </a:pPr>
            <a:r>
              <a:rPr lang="zh-CN" altLang="en-US" sz="2400"/>
              <a:t>根据注解的作用可以将注解分为</a:t>
            </a:r>
            <a:r>
              <a:rPr lang="zh-CN" altLang="en-US" sz="2400">
                <a:solidFill>
                  <a:srgbClr val="CC00CC"/>
                </a:solidFill>
              </a:rPr>
              <a:t>基本注解</a:t>
            </a:r>
            <a:r>
              <a:rPr lang="zh-CN" altLang="en-US" sz="2400"/>
              <a:t>、</a:t>
            </a:r>
            <a:r>
              <a:rPr lang="zh-CN" altLang="en-US" sz="2400">
                <a:solidFill>
                  <a:srgbClr val="CC00CC"/>
                </a:solidFill>
              </a:rPr>
              <a:t>元注解</a:t>
            </a:r>
            <a:r>
              <a:rPr lang="en-US" altLang="zh-CN" sz="2400"/>
              <a:t>(</a:t>
            </a:r>
            <a:r>
              <a:rPr lang="zh-CN" altLang="en-US" sz="2400"/>
              <a:t>或称元数据注解</a:t>
            </a:r>
            <a:r>
              <a:rPr lang="en-US" altLang="zh-CN" sz="2400"/>
              <a:t>)</a:t>
            </a:r>
            <a:r>
              <a:rPr lang="zh-CN" altLang="en-US" sz="2400"/>
              <a:t>与</a:t>
            </a:r>
            <a:r>
              <a:rPr lang="zh-CN" altLang="en-US" sz="2400">
                <a:solidFill>
                  <a:srgbClr val="CC00CC"/>
                </a:solidFill>
              </a:rPr>
              <a:t>自定义注解</a:t>
            </a:r>
            <a:r>
              <a:rPr lang="zh-CN" altLang="en-US" sz="2400"/>
              <a:t>三种。</a:t>
            </a:r>
          </a:p>
        </p:txBody>
      </p:sp>
    </p:spTree>
    <p:extLst>
      <p:ext uri="{BB962C8B-B14F-4D97-AF65-F5344CB8AC3E}">
        <p14:creationId xmlns:p14="http://schemas.microsoft.com/office/powerpoint/2010/main" val="684289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59916" y="1736812"/>
            <a:ext cx="842416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zh-CN" altLang="en-US" sz="2400" dirty="0">
                <a:solidFill>
                  <a:srgbClr val="0000FF"/>
                </a:solidFill>
              </a:rPr>
              <a:t>在形式上</a:t>
            </a:r>
            <a:r>
              <a:rPr lang="zh-CN" altLang="en-US" sz="2400" dirty="0"/>
              <a:t>，注解可以看作</a:t>
            </a:r>
            <a:r>
              <a:rPr lang="zh-CN" altLang="en-US" sz="2400" dirty="0">
                <a:solidFill>
                  <a:srgbClr val="CC00CC"/>
                </a:solidFill>
              </a:rPr>
              <a:t>“名</a:t>
            </a:r>
            <a:r>
              <a:rPr lang="en-US" altLang="zh-CN" sz="2400" dirty="0">
                <a:solidFill>
                  <a:srgbClr val="CC00CC"/>
                </a:solidFill>
              </a:rPr>
              <a:t>-</a:t>
            </a:r>
            <a:r>
              <a:rPr lang="zh-CN" altLang="en-US" sz="2400" dirty="0">
                <a:solidFill>
                  <a:srgbClr val="CC00CC"/>
                </a:solidFill>
              </a:rPr>
              <a:t>值”形式</a:t>
            </a:r>
            <a:r>
              <a:rPr lang="zh-CN" altLang="en-US" sz="2400" dirty="0"/>
              <a:t>的</a:t>
            </a:r>
            <a:r>
              <a:rPr lang="zh-CN" altLang="en-US" sz="2400" dirty="0">
                <a:solidFill>
                  <a:srgbClr val="FF0000"/>
                </a:solidFill>
              </a:rPr>
              <a:t>注释</a:t>
            </a:r>
            <a:r>
              <a:rPr lang="en-US" altLang="zh-CN" sz="2400" dirty="0">
                <a:solidFill>
                  <a:srgbClr val="FF0000"/>
                </a:solidFill>
              </a:rPr>
              <a:t>comment</a:t>
            </a:r>
            <a:r>
              <a:rPr lang="zh-CN" altLang="en-US" sz="2400" dirty="0"/>
              <a:t>，并且不会直接影响程序的语义。注解主要用于告知编译器要做什么事情，在程序中可以对</a:t>
            </a:r>
            <a:r>
              <a:rPr lang="zh-CN" altLang="en-US" sz="2400" dirty="0">
                <a:effectLst>
                  <a:outerShdw blurRad="38100" dist="38100" dir="2700000" algn="tl">
                    <a:srgbClr val="000000">
                      <a:alpha val="43137"/>
                    </a:srgbClr>
                  </a:outerShdw>
                </a:effectLst>
              </a:rPr>
              <a:t>任何程序元素</a:t>
            </a:r>
            <a:r>
              <a:rPr lang="zh-CN" altLang="en-US" sz="2400" dirty="0"/>
              <a:t>进行注解。</a:t>
            </a:r>
          </a:p>
          <a:p>
            <a:pPr eaLnBrk="1" hangingPunct="1">
              <a:buClr>
                <a:schemeClr val="tx1"/>
              </a:buClr>
              <a:buFontTx/>
              <a:buNone/>
            </a:pPr>
            <a:endParaRPr lang="en-US" altLang="zh-CN" sz="1000" b="1" dirty="0"/>
          </a:p>
          <a:p>
            <a:pPr eaLnBrk="1" hangingPunct="1">
              <a:buClr>
                <a:schemeClr val="tx1"/>
              </a:buClr>
              <a:buFont typeface="Wingdings" panose="05000000000000000000" pitchFamily="2" charset="2"/>
              <a:buChar char="u"/>
            </a:pPr>
            <a:r>
              <a:rPr lang="zh-CN" altLang="en-US" sz="2400" dirty="0">
                <a:solidFill>
                  <a:srgbClr val="0000FF"/>
                </a:solidFill>
              </a:rPr>
              <a:t>在实现上</a:t>
            </a:r>
            <a:r>
              <a:rPr lang="zh-CN" altLang="en-US" sz="2400" dirty="0"/>
              <a:t>，注解是</a:t>
            </a:r>
            <a:r>
              <a:rPr lang="en-US" altLang="zh-CN" sz="2400" dirty="0" err="1">
                <a:solidFill>
                  <a:srgbClr val="FF0000"/>
                </a:solidFill>
              </a:rPr>
              <a:t>java.lang.annotation.Annotation</a:t>
            </a:r>
            <a:r>
              <a:rPr lang="zh-CN" altLang="en-US" sz="2400" dirty="0">
                <a:solidFill>
                  <a:srgbClr val="FF0000"/>
                </a:solidFill>
              </a:rPr>
              <a:t>接口</a:t>
            </a:r>
            <a:r>
              <a:rPr lang="zh-CN" altLang="en-US" sz="2400" dirty="0"/>
              <a:t>的实现。</a:t>
            </a:r>
            <a:endParaRPr lang="en-US" altLang="zh-CN" sz="2400" dirty="0"/>
          </a:p>
          <a:p>
            <a:pPr eaLnBrk="1" hangingPunct="1">
              <a:buClr>
                <a:schemeClr val="tx1"/>
              </a:buClr>
              <a:buFont typeface="Wingdings" panose="05000000000000000000" pitchFamily="2" charset="2"/>
              <a:buChar char="u"/>
            </a:pPr>
            <a:endParaRPr lang="en-US" altLang="zh-CN" sz="1000" dirty="0"/>
          </a:p>
          <a:p>
            <a:pPr eaLnBrk="1" hangingPunct="1">
              <a:buClr>
                <a:schemeClr val="tx1"/>
              </a:buClr>
              <a:buFont typeface="Wingdings" panose="05000000000000000000" pitchFamily="2" charset="2"/>
              <a:buChar char="u"/>
            </a:pPr>
            <a:r>
              <a:rPr lang="zh-CN" altLang="en-US" sz="2400" dirty="0"/>
              <a:t>另外，可以在编译时选择注解只存在于源代码中、或者保留在字节码中、或者出现在运行过程中。</a:t>
            </a:r>
          </a:p>
        </p:txBody>
      </p:sp>
    </p:spTree>
    <p:extLst>
      <p:ext uri="{BB962C8B-B14F-4D97-AF65-F5344CB8AC3E}">
        <p14:creationId xmlns:p14="http://schemas.microsoft.com/office/powerpoint/2010/main" val="2152185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827584" y="1484784"/>
            <a:ext cx="475252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eaLnBrk="1" hangingPunct="1">
              <a:buClr>
                <a:schemeClr val="tx1"/>
              </a:buClr>
              <a:buAutoNum type="arabicPeriod"/>
            </a:pPr>
            <a:r>
              <a:rPr lang="zh-CN" altLang="en-US" dirty="0">
                <a:solidFill>
                  <a:srgbClr val="0000FF"/>
                </a:solidFill>
              </a:rPr>
              <a:t>基本注解</a:t>
            </a:r>
            <a:r>
              <a:rPr lang="zh-CN" altLang="en-US" dirty="0"/>
              <a:t>，包括</a:t>
            </a:r>
            <a:r>
              <a:rPr lang="en-US" altLang="zh-CN" dirty="0">
                <a:solidFill>
                  <a:srgbClr val="FF0000"/>
                </a:solidFill>
              </a:rPr>
              <a:t>5</a:t>
            </a:r>
            <a:r>
              <a:rPr lang="zh-CN" altLang="en-US" dirty="0">
                <a:solidFill>
                  <a:srgbClr val="FF0000"/>
                </a:solidFill>
              </a:rPr>
              <a:t>种</a:t>
            </a:r>
            <a:r>
              <a:rPr lang="zh-CN" altLang="en-US" dirty="0"/>
              <a:t>：</a:t>
            </a:r>
            <a:endParaRPr lang="en-US" altLang="zh-CN" dirty="0"/>
          </a:p>
          <a:p>
            <a:pPr marL="514350" indent="-514350" eaLnBrk="1" hangingPunct="1">
              <a:buClr>
                <a:schemeClr val="tx1"/>
              </a:buClr>
              <a:buAutoNum type="arabicPeriod"/>
            </a:pPr>
            <a:endParaRPr lang="zh-CN" altLang="en-US" sz="1000" dirty="0"/>
          </a:p>
          <a:p>
            <a:pPr indent="460375">
              <a:buFont typeface="Wingdings" panose="05000000000000000000" pitchFamily="2" charset="2"/>
              <a:buChar char="Ø"/>
            </a:pPr>
            <a:r>
              <a:rPr lang="en-US" altLang="zh-CN" sz="2400" dirty="0"/>
              <a:t>@Deprecated</a:t>
            </a:r>
          </a:p>
          <a:p>
            <a:pPr indent="460375">
              <a:buFont typeface="Wingdings" panose="05000000000000000000" pitchFamily="2" charset="2"/>
              <a:buChar char="Ø"/>
            </a:pPr>
            <a:r>
              <a:rPr lang="en-US" altLang="zh-CN" sz="2400" dirty="0"/>
              <a:t>@Override</a:t>
            </a:r>
          </a:p>
          <a:p>
            <a:pPr indent="460375">
              <a:buFont typeface="Wingdings" panose="05000000000000000000" pitchFamily="2" charset="2"/>
              <a:buChar char="Ø"/>
            </a:pPr>
            <a:r>
              <a:rPr lang="en-US" altLang="zh-CN" sz="2400" dirty="0"/>
              <a:t>@</a:t>
            </a:r>
            <a:r>
              <a:rPr lang="en-US" altLang="zh-CN" sz="2400" dirty="0" err="1"/>
              <a:t>SuppressWarnings</a:t>
            </a:r>
            <a:endParaRPr lang="en-US" altLang="zh-CN" sz="2400" dirty="0"/>
          </a:p>
          <a:p>
            <a:pPr indent="460375">
              <a:buFont typeface="Wingdings" panose="05000000000000000000" pitchFamily="2" charset="2"/>
              <a:buChar char="Ø"/>
            </a:pPr>
            <a:r>
              <a:rPr lang="en-US" altLang="zh-CN" sz="2400" dirty="0"/>
              <a:t>@</a:t>
            </a:r>
            <a:r>
              <a:rPr lang="en-US" altLang="zh-CN" sz="2400" dirty="0" err="1"/>
              <a:t>SafeVarargs</a:t>
            </a:r>
            <a:endParaRPr lang="en-US" altLang="zh-CN" sz="2400" dirty="0"/>
          </a:p>
          <a:p>
            <a:pPr indent="460375">
              <a:buFont typeface="Wingdings" panose="05000000000000000000" pitchFamily="2" charset="2"/>
              <a:buChar char="Ø"/>
            </a:pPr>
            <a:r>
              <a:rPr lang="en-US" altLang="zh-CN" sz="2400" dirty="0"/>
              <a:t>@</a:t>
            </a:r>
            <a:r>
              <a:rPr lang="en-US" altLang="zh-CN" sz="2400" dirty="0" err="1"/>
              <a:t>FunctionalInterface</a:t>
            </a:r>
            <a:endParaRPr lang="zh-CN" altLang="en-US" sz="2400" dirty="0"/>
          </a:p>
        </p:txBody>
      </p:sp>
    </p:spTree>
    <p:extLst>
      <p:ext uri="{BB962C8B-B14F-4D97-AF65-F5344CB8AC3E}">
        <p14:creationId xmlns:p14="http://schemas.microsoft.com/office/powerpoint/2010/main" val="37994787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95536" y="1412776"/>
            <a:ext cx="835292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t>2. </a:t>
            </a:r>
            <a:r>
              <a:rPr lang="zh-CN" altLang="en-US" dirty="0">
                <a:solidFill>
                  <a:srgbClr val="0000FF"/>
                </a:solidFill>
              </a:rPr>
              <a:t>元注解</a:t>
            </a:r>
            <a:r>
              <a:rPr lang="zh-CN" altLang="en-US" dirty="0"/>
              <a:t>是</a:t>
            </a:r>
            <a:r>
              <a:rPr lang="zh-CN" altLang="en-US" dirty="0">
                <a:solidFill>
                  <a:srgbClr val="FF0000"/>
                </a:solidFill>
              </a:rPr>
              <a:t>对注解进行标注</a:t>
            </a:r>
            <a:r>
              <a:rPr lang="zh-CN" altLang="en-US" dirty="0"/>
              <a:t>的注解，包括</a:t>
            </a:r>
            <a:r>
              <a:rPr lang="en-US" altLang="zh-CN" dirty="0">
                <a:solidFill>
                  <a:srgbClr val="FF0000"/>
                </a:solidFill>
              </a:rPr>
              <a:t>6</a:t>
            </a:r>
            <a:r>
              <a:rPr lang="zh-CN" altLang="en-US" dirty="0">
                <a:solidFill>
                  <a:srgbClr val="FF0000"/>
                </a:solidFill>
              </a:rPr>
              <a:t>种</a:t>
            </a:r>
            <a:r>
              <a:rPr lang="zh-CN" altLang="en-US" dirty="0"/>
              <a:t>：</a:t>
            </a:r>
          </a:p>
          <a:p>
            <a:pPr marL="0" indent="0" eaLnBrk="1" hangingPunct="1">
              <a:buClr>
                <a:schemeClr val="tx1"/>
              </a:buClr>
              <a:buNone/>
            </a:pPr>
            <a:endParaRPr lang="zh-CN" altLang="en-US" sz="2000" dirty="0"/>
          </a:p>
          <a:p>
            <a:pPr indent="460375">
              <a:buFont typeface="Wingdings" panose="05000000000000000000" pitchFamily="2" charset="2"/>
              <a:buChar char="Ø"/>
            </a:pPr>
            <a:r>
              <a:rPr lang="en-US" altLang="zh-CN" sz="2400" dirty="0"/>
              <a:t>@Target</a:t>
            </a:r>
          </a:p>
          <a:p>
            <a:pPr indent="460375">
              <a:buFont typeface="Wingdings" panose="05000000000000000000" pitchFamily="2" charset="2"/>
              <a:buChar char="Ø"/>
            </a:pPr>
            <a:r>
              <a:rPr lang="en-US" altLang="zh-CN" sz="2400" dirty="0"/>
              <a:t>@Retention</a:t>
            </a:r>
          </a:p>
          <a:p>
            <a:pPr indent="460375">
              <a:buFont typeface="Wingdings" panose="05000000000000000000" pitchFamily="2" charset="2"/>
              <a:buChar char="Ø"/>
            </a:pPr>
            <a:r>
              <a:rPr lang="en-US" altLang="zh-CN" sz="2400" dirty="0"/>
              <a:t>@Document</a:t>
            </a:r>
          </a:p>
          <a:p>
            <a:pPr indent="460375">
              <a:buFont typeface="Wingdings" panose="05000000000000000000" pitchFamily="2" charset="2"/>
              <a:buChar char="Ø"/>
            </a:pPr>
            <a:r>
              <a:rPr lang="en-US" altLang="zh-CN" sz="2400" dirty="0"/>
              <a:t>@Inherited</a:t>
            </a:r>
          </a:p>
          <a:p>
            <a:pPr indent="460375">
              <a:buFont typeface="Wingdings" panose="05000000000000000000" pitchFamily="2" charset="2"/>
              <a:buChar char="Ø"/>
            </a:pPr>
            <a:r>
              <a:rPr lang="en-US" altLang="zh-CN" sz="2400" dirty="0"/>
              <a:t>@Repeatable</a:t>
            </a:r>
          </a:p>
          <a:p>
            <a:pPr indent="460375">
              <a:buFont typeface="Wingdings" panose="05000000000000000000" pitchFamily="2" charset="2"/>
              <a:buChar char="Ø"/>
            </a:pPr>
            <a:r>
              <a:rPr lang="zh-CN" altLang="en-US" sz="2400" dirty="0"/>
              <a:t>类型注解</a:t>
            </a:r>
          </a:p>
        </p:txBody>
      </p:sp>
    </p:spTree>
    <p:extLst>
      <p:ext uri="{BB962C8B-B14F-4D97-AF65-F5344CB8AC3E}">
        <p14:creationId xmlns:p14="http://schemas.microsoft.com/office/powerpoint/2010/main" val="15063113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395536" y="296652"/>
            <a:ext cx="806489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tx1"/>
              </a:buClr>
              <a:buNone/>
            </a:pPr>
            <a:r>
              <a:rPr lang="en-US" altLang="zh-CN" dirty="0"/>
              <a:t>3. </a:t>
            </a:r>
            <a:r>
              <a:rPr lang="zh-CN" altLang="en-US" dirty="0">
                <a:solidFill>
                  <a:srgbClr val="0000FF"/>
                </a:solidFill>
              </a:rPr>
              <a:t>自定义注解</a:t>
            </a:r>
            <a:r>
              <a:rPr lang="zh-CN" altLang="en-US" dirty="0"/>
              <a:t>，</a:t>
            </a:r>
            <a:r>
              <a:rPr lang="zh-CN" altLang="en-US" dirty="0">
                <a:solidFill>
                  <a:srgbClr val="FF0000"/>
                </a:solidFill>
              </a:rPr>
              <a:t>语法如下</a:t>
            </a:r>
            <a:r>
              <a:rPr lang="zh-CN" altLang="en-US" dirty="0"/>
              <a:t>：</a:t>
            </a:r>
          </a:p>
          <a:p>
            <a:pPr marL="0" indent="0" eaLnBrk="1" hangingPunct="1">
              <a:buClr>
                <a:schemeClr val="tx1"/>
              </a:buClr>
              <a:buNone/>
            </a:pPr>
            <a:endParaRPr lang="en-US" altLang="zh-CN" sz="2000" dirty="0"/>
          </a:p>
          <a:p>
            <a:pPr marL="0" indent="0" eaLnBrk="1" hangingPunct="1">
              <a:buClr>
                <a:schemeClr val="tx1"/>
              </a:buClr>
              <a:buNone/>
            </a:pPr>
            <a:r>
              <a:rPr lang="en-US" altLang="zh-CN" sz="2000" dirty="0"/>
              <a:t>//@Target({</a:t>
            </a:r>
            <a:r>
              <a:rPr lang="en-US" altLang="zh-CN" sz="2000" dirty="0" err="1"/>
              <a:t>ElementType.TYPE_PARAMETER</a:t>
            </a:r>
            <a:r>
              <a:rPr lang="en-US" altLang="zh-CN" sz="2000" dirty="0"/>
              <a:t>, </a:t>
            </a:r>
            <a:r>
              <a:rPr lang="en-US" altLang="zh-CN" sz="2000" dirty="0" err="1"/>
              <a:t>ElementType.USE</a:t>
            </a:r>
            <a:r>
              <a:rPr lang="en-US" altLang="zh-CN" sz="2000" dirty="0"/>
              <a:t>})</a:t>
            </a:r>
          </a:p>
          <a:p>
            <a:pPr marL="0" indent="0" eaLnBrk="1" hangingPunct="1">
              <a:buClr>
                <a:schemeClr val="tx1"/>
              </a:buClr>
              <a:buNone/>
            </a:pPr>
            <a:r>
              <a:rPr lang="en-US" altLang="zh-CN" sz="2800" dirty="0"/>
              <a:t>[public] @interface </a:t>
            </a:r>
            <a:r>
              <a:rPr lang="zh-CN" altLang="en-US" sz="2800" dirty="0"/>
              <a:t>注解名</a:t>
            </a:r>
          </a:p>
          <a:p>
            <a:pPr marL="0" indent="0" eaLnBrk="1" hangingPunct="1">
              <a:buClr>
                <a:schemeClr val="tx1"/>
              </a:buClr>
              <a:buNone/>
            </a:pPr>
            <a:r>
              <a:rPr lang="en-US" altLang="zh-CN" sz="2800" dirty="0"/>
              <a:t>{</a:t>
            </a:r>
          </a:p>
          <a:p>
            <a:pPr marL="0" indent="0" eaLnBrk="1" hangingPunct="1">
              <a:buClr>
                <a:schemeClr val="tx1"/>
              </a:buClr>
              <a:buNone/>
            </a:pPr>
            <a:r>
              <a:rPr lang="en-US" altLang="zh-CN" sz="2800" dirty="0"/>
              <a:t>    </a:t>
            </a:r>
            <a:r>
              <a:rPr lang="zh-CN" altLang="en-US" sz="2800" dirty="0"/>
              <a:t>数据类型 成员变量名</a:t>
            </a:r>
            <a:r>
              <a:rPr lang="en-US" altLang="zh-CN" sz="2800" dirty="0"/>
              <a:t>() [default </a:t>
            </a:r>
            <a:r>
              <a:rPr lang="zh-CN" altLang="en-US" sz="2800" dirty="0"/>
              <a:t>初始值</a:t>
            </a:r>
            <a:r>
              <a:rPr lang="en-US" altLang="zh-CN" sz="2800" dirty="0"/>
              <a:t>];</a:t>
            </a:r>
          </a:p>
          <a:p>
            <a:pPr marL="0" indent="0" eaLnBrk="1" hangingPunct="1">
              <a:buClr>
                <a:schemeClr val="tx1"/>
              </a:buClr>
              <a:buNone/>
            </a:pPr>
            <a:r>
              <a:rPr lang="en-US" altLang="zh-CN" sz="2800" dirty="0"/>
              <a:t>}</a:t>
            </a:r>
          </a:p>
          <a:p>
            <a:pPr marL="0" indent="0" eaLnBrk="1" hangingPunct="1">
              <a:buClr>
                <a:schemeClr val="tx1"/>
              </a:buClr>
              <a:buNone/>
            </a:pPr>
            <a:endParaRPr lang="en-US" altLang="zh-CN" sz="2400" dirty="0"/>
          </a:p>
          <a:p>
            <a:pPr eaLnBrk="1" hangingPunct="1">
              <a:buClr>
                <a:schemeClr val="tx1"/>
              </a:buClr>
              <a:buFont typeface="Wingdings" panose="05000000000000000000" pitchFamily="2" charset="2"/>
              <a:buChar char="Ø"/>
            </a:pPr>
            <a:r>
              <a:rPr lang="zh-CN" altLang="en-US" sz="2400" dirty="0"/>
              <a:t>注释中的内容用于声明类型注解；</a:t>
            </a:r>
            <a:endParaRPr lang="en-US" altLang="zh-CN" sz="2400" dirty="0"/>
          </a:p>
          <a:p>
            <a:pPr eaLnBrk="1" hangingPunct="1">
              <a:buClr>
                <a:schemeClr val="tx1"/>
              </a:buClr>
              <a:buFont typeface="Wingdings" panose="05000000000000000000" pitchFamily="2" charset="2"/>
              <a:buChar char="Ø"/>
            </a:pPr>
            <a:r>
              <a:rPr lang="zh-CN" altLang="en-US" sz="2400" dirty="0"/>
              <a:t>访问控制修饰符只能是</a:t>
            </a:r>
            <a:r>
              <a:rPr lang="en-US" altLang="zh-CN" sz="2400" dirty="0"/>
              <a:t>public</a:t>
            </a:r>
            <a:r>
              <a:rPr lang="zh-CN" altLang="en-US" sz="2400" dirty="0"/>
              <a:t>或</a:t>
            </a:r>
            <a:r>
              <a:rPr lang="en-US" altLang="zh-CN" sz="2400" dirty="0"/>
              <a:t>default</a:t>
            </a:r>
            <a:r>
              <a:rPr lang="zh-CN" altLang="en-US" sz="2400" dirty="0"/>
              <a:t>类型；</a:t>
            </a:r>
            <a:endParaRPr lang="en-US" altLang="zh-CN" sz="2400" dirty="0"/>
          </a:p>
          <a:p>
            <a:pPr eaLnBrk="1" hangingPunct="1">
              <a:buClr>
                <a:schemeClr val="tx1"/>
              </a:buClr>
              <a:buFont typeface="Wingdings" panose="05000000000000000000" pitchFamily="2" charset="2"/>
              <a:buChar char="Ø"/>
            </a:pPr>
            <a:r>
              <a:rPr lang="en-US" altLang="zh-CN" sz="2400" dirty="0"/>
              <a:t>@interface</a:t>
            </a:r>
            <a:r>
              <a:rPr lang="zh-CN" altLang="en-US" sz="2400" dirty="0"/>
              <a:t>表明了该注解继承了注解接口；</a:t>
            </a:r>
            <a:endParaRPr lang="en-US" altLang="zh-CN" sz="2400" dirty="0"/>
          </a:p>
          <a:p>
            <a:pPr eaLnBrk="1" hangingPunct="1">
              <a:buClr>
                <a:schemeClr val="tx1"/>
              </a:buClr>
              <a:buFont typeface="Wingdings" panose="05000000000000000000" pitchFamily="2" charset="2"/>
              <a:buChar char="Ø"/>
            </a:pPr>
            <a:r>
              <a:rPr lang="zh-CN" altLang="en-US" sz="2400" dirty="0"/>
              <a:t>成员变量以无参方法的形式来声明；</a:t>
            </a:r>
            <a:endParaRPr lang="en-US" altLang="zh-CN" sz="2400" dirty="0"/>
          </a:p>
          <a:p>
            <a:pPr eaLnBrk="1" hangingPunct="1">
              <a:buClr>
                <a:schemeClr val="tx1"/>
              </a:buClr>
              <a:buFont typeface="Wingdings" panose="05000000000000000000" pitchFamily="2" charset="2"/>
              <a:buChar char="Ø"/>
            </a:pPr>
            <a:r>
              <a:rPr lang="zh-CN" altLang="en-US" sz="2400" dirty="0"/>
              <a:t>注解的成员静载使用时实例化，也可以在声明时使用</a:t>
            </a:r>
            <a:r>
              <a:rPr lang="en-US" altLang="zh-CN" sz="2400" dirty="0"/>
              <a:t>default</a:t>
            </a:r>
            <a:r>
              <a:rPr lang="zh-CN" altLang="en-US" sz="2400" dirty="0"/>
              <a:t>关键字指定初始值。</a:t>
            </a:r>
            <a:endParaRPr lang="en-US" altLang="zh-CN" sz="2400" dirty="0"/>
          </a:p>
          <a:p>
            <a:pPr marL="0" indent="0" eaLnBrk="1" hangingPunct="1">
              <a:buClr>
                <a:schemeClr val="tx1"/>
              </a:buClr>
              <a:buNone/>
            </a:pPr>
            <a:endParaRPr lang="zh-CN" altLang="en-US" sz="2000" dirty="0"/>
          </a:p>
        </p:txBody>
      </p:sp>
      <p:sp>
        <p:nvSpPr>
          <p:cNvPr id="2" name="流程图: 可选过程 1">
            <a:extLst>
              <a:ext uri="{FF2B5EF4-FFF2-40B4-BE49-F238E27FC236}">
                <a16:creationId xmlns:a16="http://schemas.microsoft.com/office/drawing/2014/main" id="{6A21CA5B-1E95-4843-BCA5-189A387B1FB2}"/>
              </a:ext>
            </a:extLst>
          </p:cNvPr>
          <p:cNvSpPr/>
          <p:nvPr/>
        </p:nvSpPr>
        <p:spPr bwMode="auto">
          <a:xfrm>
            <a:off x="251520" y="1016732"/>
            <a:ext cx="8640960" cy="2844316"/>
          </a:xfrm>
          <a:prstGeom prst="flowChartAlternateProcess">
            <a:avLst/>
          </a:prstGeom>
          <a:noFill/>
          <a:ln w="254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025723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1CE091E7-BF38-45C4-8E6D-ECADFA0C4780}"/>
              </a:ext>
            </a:extLst>
          </p:cNvPr>
          <p:cNvSpPr txBox="1">
            <a:spLocks noChangeArrowheads="1"/>
          </p:cNvSpPr>
          <p:nvPr/>
        </p:nvSpPr>
        <p:spPr bwMode="auto">
          <a:xfrm>
            <a:off x="395288" y="869928"/>
            <a:ext cx="8353176" cy="11079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dirty="0"/>
              <a:t>public </a:t>
            </a:r>
            <a:r>
              <a:rPr lang="en-US" altLang="zh-CN" sz="2000" dirty="0">
                <a:solidFill>
                  <a:srgbClr val="FF0000"/>
                </a:solidFill>
                <a:highlight>
                  <a:srgbClr val="99CCFF"/>
                </a:highlight>
              </a:rPr>
              <a:t>@interface</a:t>
            </a:r>
            <a:r>
              <a:rPr lang="en-US" altLang="zh-CN" sz="2000" dirty="0">
                <a:highlight>
                  <a:srgbClr val="99CCFF"/>
                </a:highlight>
              </a:rPr>
              <a:t> </a:t>
            </a:r>
            <a:r>
              <a:rPr lang="en-US" altLang="zh-CN" sz="2000" dirty="0" err="1">
                <a:solidFill>
                  <a:srgbClr val="FF0000"/>
                </a:solidFill>
                <a:highlight>
                  <a:srgbClr val="99CCFF"/>
                </a:highlight>
              </a:rPr>
              <a:t>MyAnnotation</a:t>
            </a:r>
            <a:endParaRPr lang="zh-CN" altLang="en-US" sz="2000" dirty="0">
              <a:solidFill>
                <a:srgbClr val="FF0000"/>
              </a:solidFill>
              <a:highlight>
                <a:srgbClr val="99CCFF"/>
              </a:highlight>
            </a:endParaRPr>
          </a:p>
          <a:p>
            <a:pPr marL="0" indent="0" eaLnBrk="1" hangingPunct="1">
              <a:buClr>
                <a:schemeClr val="tx1"/>
              </a:buClr>
              <a:buNone/>
            </a:pPr>
            <a:r>
              <a:rPr lang="en-US" altLang="zh-CN" sz="2000" dirty="0"/>
              <a:t>{  String</a:t>
            </a:r>
            <a:r>
              <a:rPr lang="zh-CN" altLang="en-US" sz="2000" dirty="0"/>
              <a:t> </a:t>
            </a:r>
            <a:r>
              <a:rPr lang="en-US" altLang="zh-CN" sz="2000" dirty="0" err="1"/>
              <a:t>defaultSize</a:t>
            </a:r>
            <a:r>
              <a:rPr lang="en-US" altLang="zh-CN" sz="2000" dirty="0"/>
              <a:t>(); </a:t>
            </a:r>
          </a:p>
          <a:p>
            <a:pPr eaLnBrk="1" hangingPunct="1">
              <a:buClr>
                <a:schemeClr val="tx1"/>
              </a:buClr>
              <a:buNone/>
            </a:pPr>
            <a:r>
              <a:rPr lang="en-US" altLang="zh-CN" sz="2000" dirty="0"/>
              <a:t>}</a:t>
            </a:r>
          </a:p>
        </p:txBody>
      </p:sp>
      <p:sp>
        <p:nvSpPr>
          <p:cNvPr id="8" name="Text Box 5">
            <a:extLst>
              <a:ext uri="{FF2B5EF4-FFF2-40B4-BE49-F238E27FC236}">
                <a16:creationId xmlns:a16="http://schemas.microsoft.com/office/drawing/2014/main" id="{A928CA41-8A64-4709-BDF9-99F8DBE60237}"/>
              </a:ext>
            </a:extLst>
          </p:cNvPr>
          <p:cNvSpPr txBox="1">
            <a:spLocks noChangeArrowheads="1"/>
          </p:cNvSpPr>
          <p:nvPr/>
        </p:nvSpPr>
        <p:spPr bwMode="auto">
          <a:xfrm>
            <a:off x="323404" y="332859"/>
            <a:ext cx="85690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  </a:t>
            </a:r>
            <a:r>
              <a:rPr lang="zh-CN" altLang="en-US" sz="2400">
                <a:latin typeface="Tahoma" panose="020B0604030504040204" pitchFamily="34" charset="0"/>
              </a:rPr>
              <a:t>自定义注解</a:t>
            </a:r>
          </a:p>
        </p:txBody>
      </p:sp>
      <p:sp>
        <p:nvSpPr>
          <p:cNvPr id="9" name="Text Box 2">
            <a:extLst>
              <a:ext uri="{FF2B5EF4-FFF2-40B4-BE49-F238E27FC236}">
                <a16:creationId xmlns:a16="http://schemas.microsoft.com/office/drawing/2014/main" id="{AF671E80-4F19-4D22-BD93-5689F07E7FDF}"/>
              </a:ext>
            </a:extLst>
          </p:cNvPr>
          <p:cNvSpPr txBox="1">
            <a:spLocks noChangeArrowheads="1"/>
          </p:cNvSpPr>
          <p:nvPr/>
        </p:nvSpPr>
        <p:spPr bwMode="auto">
          <a:xfrm>
            <a:off x="395288" y="2076299"/>
            <a:ext cx="8353176" cy="175432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dirty="0">
                <a:latin typeface="Tahoma" panose="020B0604030504040204" pitchFamily="34" charset="0"/>
              </a:rPr>
              <a:t>public class Shape</a:t>
            </a:r>
          </a:p>
          <a:p>
            <a:pPr eaLnBrk="1" hangingPunct="1">
              <a:lnSpc>
                <a:spcPct val="90000"/>
              </a:lnSpc>
              <a:spcBef>
                <a:spcPct val="0"/>
              </a:spcBef>
              <a:buFontTx/>
              <a:buNone/>
            </a:pPr>
            <a:r>
              <a:rPr lang="en-US" altLang="zh-CN" sz="2000" dirty="0">
                <a:latin typeface="Tahoma" panose="020B0604030504040204" pitchFamily="34" charset="0"/>
              </a:rPr>
              <a:t>{  //</a:t>
            </a:r>
            <a:r>
              <a:rPr lang="zh-CN" altLang="en-US" sz="2000" dirty="0">
                <a:latin typeface="Tahoma" panose="020B0604030504040204" pitchFamily="34" charset="0"/>
              </a:rPr>
              <a:t>成员变量、构造方法、其他成员方法</a:t>
            </a:r>
            <a:endParaRPr lang="en-US" altLang="zh-CN" sz="2000" dirty="0">
              <a:latin typeface="Tahoma" panose="020B0604030504040204" pitchFamily="34" charset="0"/>
            </a:endParaRPr>
          </a:p>
          <a:p>
            <a:pPr eaLnBrk="1" hangingPunct="1">
              <a:lnSpc>
                <a:spcPct val="90000"/>
              </a:lnSpc>
              <a:spcBef>
                <a:spcPct val="0"/>
              </a:spcBef>
              <a:buFontTx/>
              <a:buNone/>
            </a:pPr>
            <a:endParaRPr lang="en-US" altLang="zh-CN" sz="2000" dirty="0">
              <a:latin typeface="Tahoma" panose="020B0604030504040204" pitchFamily="34" charset="0"/>
            </a:endParaRPr>
          </a:p>
          <a:p>
            <a:pPr eaLnBrk="1" hangingPunct="1">
              <a:lnSpc>
                <a:spcPct val="90000"/>
              </a:lnSpc>
              <a:spcBef>
                <a:spcPct val="0"/>
              </a:spcBef>
              <a:buFontTx/>
              <a:buNone/>
            </a:pPr>
            <a:r>
              <a:rPr lang="en-US" altLang="zh-CN" sz="2000" dirty="0">
                <a:latin typeface="Tahoma" panose="020B0604030504040204" pitchFamily="34" charset="0"/>
              </a:rPr>
              <a:t>    </a:t>
            </a:r>
            <a:r>
              <a:rPr lang="en-US" altLang="zh-CN" sz="2000" dirty="0">
                <a:solidFill>
                  <a:srgbClr val="0000FF"/>
                </a:solidFill>
                <a:highlight>
                  <a:srgbClr val="99CCFF"/>
                </a:highlight>
                <a:latin typeface="Tahoma" panose="020B0604030504040204" pitchFamily="34" charset="0"/>
              </a:rPr>
              <a:t>@interface </a:t>
            </a:r>
            <a:r>
              <a:rPr lang="en-US" altLang="zh-CN" sz="2000" dirty="0" err="1">
                <a:solidFill>
                  <a:srgbClr val="0000FF"/>
                </a:solidFill>
                <a:highlight>
                  <a:srgbClr val="99CCFF"/>
                </a:highlight>
                <a:latin typeface="Tahoma" panose="020B0604030504040204" pitchFamily="34" charset="0"/>
              </a:rPr>
              <a:t>MyAnnotation</a:t>
            </a:r>
            <a:r>
              <a:rPr lang="en-US" altLang="zh-CN" sz="2000" dirty="0">
                <a:solidFill>
                  <a:srgbClr val="0000FF"/>
                </a:solidFill>
                <a:highlight>
                  <a:srgbClr val="99CCFF"/>
                </a:highlight>
                <a:latin typeface="Tahoma" panose="020B0604030504040204" pitchFamily="34" charset="0"/>
              </a:rPr>
              <a:t>(</a:t>
            </a:r>
            <a:r>
              <a:rPr lang="en-US" altLang="zh-CN" sz="2000" dirty="0" err="1">
                <a:solidFill>
                  <a:srgbClr val="0000FF"/>
                </a:solidFill>
                <a:highlight>
                  <a:srgbClr val="99CCFF"/>
                </a:highlight>
              </a:rPr>
              <a:t>defaultSize</a:t>
            </a:r>
            <a:r>
              <a:rPr lang="en-US" altLang="zh-CN" sz="2000" dirty="0">
                <a:solidFill>
                  <a:srgbClr val="0000FF"/>
                </a:solidFill>
                <a:highlight>
                  <a:srgbClr val="99CCFF"/>
                </a:highlight>
              </a:rPr>
              <a:t>=“1, 1”</a:t>
            </a:r>
            <a:r>
              <a:rPr lang="en-US" altLang="zh-CN" sz="2000" dirty="0">
                <a:solidFill>
                  <a:srgbClr val="0000FF"/>
                </a:solidFill>
                <a:highlight>
                  <a:srgbClr val="99CCFF"/>
                </a:highlight>
                <a:latin typeface="Tahoma" panose="020B0604030504040204" pitchFamily="34" charset="0"/>
              </a:rPr>
              <a:t>)</a:t>
            </a:r>
          </a:p>
          <a:p>
            <a:pPr eaLnBrk="1" hangingPunct="1">
              <a:lnSpc>
                <a:spcPct val="90000"/>
              </a:lnSpc>
              <a:spcBef>
                <a:spcPct val="0"/>
              </a:spcBef>
              <a:buFontTx/>
              <a:buNone/>
            </a:pPr>
            <a:r>
              <a:rPr lang="en-US" altLang="zh-CN" sz="2000" dirty="0">
                <a:latin typeface="Tahoma" panose="020B0604030504040204" pitchFamily="34" charset="0"/>
              </a:rPr>
              <a:t>    public void display() { .... }</a:t>
            </a:r>
          </a:p>
          <a:p>
            <a:pPr eaLnBrk="1" hangingPunct="1">
              <a:lnSpc>
                <a:spcPct val="90000"/>
              </a:lnSpc>
              <a:spcBef>
                <a:spcPct val="0"/>
              </a:spcBef>
              <a:buFontTx/>
              <a:buNone/>
            </a:pPr>
            <a:r>
              <a:rPr lang="en-US" altLang="zh-CN" sz="2000" dirty="0">
                <a:latin typeface="Tahoma" panose="020B0604030504040204" pitchFamily="34" charset="0"/>
              </a:rPr>
              <a:t>}</a:t>
            </a:r>
          </a:p>
        </p:txBody>
      </p:sp>
      <p:sp>
        <p:nvSpPr>
          <p:cNvPr id="6" name="Text Box 2">
            <a:extLst>
              <a:ext uri="{FF2B5EF4-FFF2-40B4-BE49-F238E27FC236}">
                <a16:creationId xmlns:a16="http://schemas.microsoft.com/office/drawing/2014/main" id="{9D1BAD8F-CFF5-435B-9C82-C69FFCB6BC08}"/>
              </a:ext>
            </a:extLst>
          </p:cNvPr>
          <p:cNvSpPr txBox="1">
            <a:spLocks noChangeArrowheads="1"/>
          </p:cNvSpPr>
          <p:nvPr/>
        </p:nvSpPr>
        <p:spPr bwMode="auto">
          <a:xfrm>
            <a:off x="395288" y="3940021"/>
            <a:ext cx="8353176" cy="25853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000" dirty="0">
                <a:latin typeface="Tahoma" panose="020B0604030504040204" pitchFamily="34" charset="0"/>
              </a:rPr>
              <a:t>public class </a:t>
            </a:r>
            <a:r>
              <a:rPr lang="en-US" altLang="zh-CN" sz="2000" dirty="0" err="1">
                <a:latin typeface="Tahoma" panose="020B0604030504040204" pitchFamily="34" charset="0"/>
              </a:rPr>
              <a:t>TestShape</a:t>
            </a:r>
            <a:endParaRPr lang="en-US" altLang="zh-CN" sz="2000" dirty="0">
              <a:latin typeface="Tahoma" panose="020B0604030504040204" pitchFamily="34" charset="0"/>
            </a:endParaRPr>
          </a:p>
          <a:p>
            <a:pPr eaLnBrk="1" hangingPunct="1">
              <a:lnSpc>
                <a:spcPct val="90000"/>
              </a:lnSpc>
              <a:spcBef>
                <a:spcPct val="0"/>
              </a:spcBef>
              <a:buFontTx/>
              <a:buNone/>
            </a:pPr>
            <a:r>
              <a:rPr lang="en-US" altLang="zh-CN" sz="2000" dirty="0">
                <a:latin typeface="Tahoma" panose="020B0604030504040204" pitchFamily="34" charset="0"/>
              </a:rPr>
              <a:t>{  public static void main(String[] </a:t>
            </a:r>
            <a:r>
              <a:rPr lang="en-US" altLang="zh-CN" sz="2000" dirty="0" err="1">
                <a:latin typeface="Tahoma" panose="020B0604030504040204" pitchFamily="34" charset="0"/>
              </a:rPr>
              <a:t>args</a:t>
            </a:r>
            <a:r>
              <a:rPr lang="en-US" altLang="zh-CN" sz="2000" dirty="0">
                <a:latin typeface="Tahoma" panose="020B0604030504040204" pitchFamily="34" charset="0"/>
              </a:rPr>
              <a:t>) </a:t>
            </a:r>
          </a:p>
          <a:p>
            <a:pPr eaLnBrk="1" hangingPunct="1">
              <a:lnSpc>
                <a:spcPct val="90000"/>
              </a:lnSpc>
              <a:spcBef>
                <a:spcPct val="0"/>
              </a:spcBef>
              <a:buFontTx/>
              <a:buNone/>
            </a:pPr>
            <a:r>
              <a:rPr lang="en-US" altLang="zh-CN" sz="2000" dirty="0">
                <a:latin typeface="Tahoma" panose="020B0604030504040204" pitchFamily="34" charset="0"/>
              </a:rPr>
              <a:t>    {  </a:t>
            </a:r>
            <a:r>
              <a:rPr lang="en-US" altLang="zh-CN" sz="2000" dirty="0">
                <a:highlight>
                  <a:srgbClr val="99CCFF"/>
                </a:highlight>
                <a:latin typeface="Tahoma" panose="020B0604030504040204" pitchFamily="34" charset="0"/>
              </a:rPr>
              <a:t>//</a:t>
            </a:r>
            <a:r>
              <a:rPr lang="zh-CN" altLang="en-US" sz="2000" dirty="0">
                <a:highlight>
                  <a:srgbClr val="99CCFF"/>
                </a:highlight>
                <a:latin typeface="Tahoma" panose="020B0604030504040204" pitchFamily="34" charset="0"/>
              </a:rPr>
              <a:t>使用反射机制获取注解的内容</a:t>
            </a:r>
            <a:endParaRPr lang="en-US" altLang="zh-CN" sz="2000" dirty="0">
              <a:highlight>
                <a:srgbClr val="99CCFF"/>
              </a:highlight>
              <a:latin typeface="Tahoma" panose="020B0604030504040204" pitchFamily="34" charset="0"/>
            </a:endParaRPr>
          </a:p>
          <a:p>
            <a:pPr eaLnBrk="1" hangingPunct="1">
              <a:lnSpc>
                <a:spcPct val="90000"/>
              </a:lnSpc>
              <a:spcBef>
                <a:spcPct val="0"/>
              </a:spcBef>
              <a:buFontTx/>
              <a:buNone/>
            </a:pPr>
            <a:r>
              <a:rPr lang="en-US" altLang="zh-CN" sz="2000" dirty="0">
                <a:latin typeface="Tahoma" panose="020B0604030504040204" pitchFamily="34" charset="0"/>
              </a:rPr>
              <a:t>        </a:t>
            </a:r>
            <a:r>
              <a:rPr lang="en-US" altLang="zh-CN" sz="2000" dirty="0">
                <a:solidFill>
                  <a:srgbClr val="CC00CC"/>
                </a:solidFill>
                <a:latin typeface="Tahoma" panose="020B0604030504040204" pitchFamily="34" charset="0"/>
              </a:rPr>
              <a:t>Method t</a:t>
            </a:r>
            <a:r>
              <a:rPr lang="en-US" altLang="zh-CN" sz="2000" dirty="0">
                <a:latin typeface="Tahoma" panose="020B0604030504040204" pitchFamily="34" charset="0"/>
              </a:rPr>
              <a:t> =  </a:t>
            </a:r>
          </a:p>
          <a:p>
            <a:pPr eaLnBrk="1" hangingPunct="1">
              <a:lnSpc>
                <a:spcPct val="90000"/>
              </a:lnSpc>
              <a:spcBef>
                <a:spcPct val="0"/>
              </a:spcBef>
              <a:buFontTx/>
              <a:buNone/>
            </a:pPr>
            <a:r>
              <a:rPr lang="en-US" altLang="zh-CN" sz="2000" dirty="0">
                <a:latin typeface="Tahoma" panose="020B0604030504040204" pitchFamily="34" charset="0"/>
              </a:rPr>
              <a:t>            </a:t>
            </a:r>
            <a:r>
              <a:rPr lang="en-US" altLang="zh-CN" sz="2000" dirty="0" err="1">
                <a:latin typeface="Tahoma" panose="020B0604030504040204" pitchFamily="34" charset="0"/>
              </a:rPr>
              <a:t>Class.forName</a:t>
            </a:r>
            <a:r>
              <a:rPr lang="en-US" altLang="zh-CN" sz="2000" dirty="0">
                <a:latin typeface="Tahoma" panose="020B0604030504040204" pitchFamily="34" charset="0"/>
              </a:rPr>
              <a:t>(“Shape”).</a:t>
            </a:r>
            <a:r>
              <a:rPr lang="en-US" altLang="zh-CN" sz="2000" dirty="0" err="1">
                <a:latin typeface="Tahoma" panose="020B0604030504040204" pitchFamily="34" charset="0"/>
              </a:rPr>
              <a:t>getDeclaredMethod</a:t>
            </a:r>
            <a:r>
              <a:rPr lang="en-US" altLang="zh-CN" sz="2000" dirty="0">
                <a:latin typeface="Tahoma" panose="020B0604030504040204" pitchFamily="34" charset="0"/>
              </a:rPr>
              <a:t>(“display”);</a:t>
            </a:r>
          </a:p>
          <a:p>
            <a:pPr eaLnBrk="1" hangingPunct="1">
              <a:lnSpc>
                <a:spcPct val="90000"/>
              </a:lnSpc>
              <a:spcBef>
                <a:spcPct val="0"/>
              </a:spcBef>
              <a:buNone/>
            </a:pPr>
            <a:r>
              <a:rPr lang="en-US" altLang="zh-CN" sz="2000" dirty="0">
                <a:latin typeface="Tahoma" panose="020B0604030504040204" pitchFamily="34" charset="0"/>
              </a:rPr>
              <a:t>        </a:t>
            </a:r>
            <a:r>
              <a:rPr lang="en-US" altLang="zh-CN" sz="2000" dirty="0" err="1">
                <a:solidFill>
                  <a:srgbClr val="CC00CC"/>
                </a:solidFill>
              </a:rPr>
              <a:t>MyAnnotation</a:t>
            </a:r>
            <a:r>
              <a:rPr lang="en-US" altLang="zh-CN" sz="2000" dirty="0">
                <a:solidFill>
                  <a:srgbClr val="CC00CC"/>
                </a:solidFill>
                <a:latin typeface="Tahoma" panose="020B0604030504040204" pitchFamily="34" charset="0"/>
              </a:rPr>
              <a:t> a</a:t>
            </a:r>
            <a:r>
              <a:rPr lang="en-US" altLang="zh-CN" sz="2000" dirty="0">
                <a:latin typeface="Tahoma" panose="020B0604030504040204" pitchFamily="34" charset="0"/>
              </a:rPr>
              <a:t> = </a:t>
            </a:r>
            <a:r>
              <a:rPr lang="en-US" altLang="zh-CN" sz="2000" dirty="0" err="1">
                <a:latin typeface="Tahoma" panose="020B0604030504040204" pitchFamily="34" charset="0"/>
              </a:rPr>
              <a:t>t.getAnnotation</a:t>
            </a:r>
            <a:r>
              <a:rPr lang="en-US" altLang="zh-CN" sz="2000" dirty="0">
                <a:latin typeface="Tahoma" panose="020B0604030504040204" pitchFamily="34" charset="0"/>
              </a:rPr>
              <a:t>(</a:t>
            </a:r>
            <a:r>
              <a:rPr lang="en-US" altLang="zh-CN" sz="2000" dirty="0" err="1">
                <a:latin typeface="Tahoma" panose="020B0604030504040204" pitchFamily="34" charset="0"/>
              </a:rPr>
              <a:t>MyAnnotation.class</a:t>
            </a:r>
            <a:r>
              <a:rPr lang="en-US" altLang="zh-CN" sz="2000" dirty="0">
                <a:latin typeface="Tahoma" panose="020B0604030504040204" pitchFamily="34" charset="0"/>
              </a:rPr>
              <a:t>);</a:t>
            </a:r>
          </a:p>
          <a:p>
            <a:pPr eaLnBrk="1" hangingPunct="1">
              <a:lnSpc>
                <a:spcPct val="90000"/>
              </a:lnSpc>
              <a:spcBef>
                <a:spcPct val="0"/>
              </a:spcBef>
              <a:buNone/>
            </a:pPr>
            <a:r>
              <a:rPr lang="en-US" altLang="zh-CN" sz="2000" dirty="0">
                <a:latin typeface="Tahoma" panose="020B0604030504040204" pitchFamily="34" charset="0"/>
              </a:rPr>
              <a:t>         </a:t>
            </a:r>
          </a:p>
          <a:p>
            <a:pPr eaLnBrk="1" hangingPunct="1">
              <a:lnSpc>
                <a:spcPct val="90000"/>
              </a:lnSpc>
              <a:spcBef>
                <a:spcPct val="0"/>
              </a:spcBef>
              <a:buNone/>
            </a:pPr>
            <a:r>
              <a:rPr lang="en-US" altLang="zh-CN" sz="2000" dirty="0">
                <a:latin typeface="Tahoma" panose="020B0604030504040204" pitchFamily="34" charset="0"/>
              </a:rPr>
              <a:t>        </a:t>
            </a:r>
            <a:r>
              <a:rPr lang="en-US" altLang="zh-CN" sz="2000" dirty="0" err="1">
                <a:latin typeface="Tahoma" panose="020B0604030504040204" pitchFamily="34" charset="0"/>
              </a:rPr>
              <a:t>System.out.println</a:t>
            </a:r>
            <a:r>
              <a:rPr lang="en-US" altLang="zh-CN" sz="2000" dirty="0">
                <a:latin typeface="Tahoma" panose="020B0604030504040204" pitchFamily="34" charset="0"/>
              </a:rPr>
              <a:t>(</a:t>
            </a:r>
            <a:r>
              <a:rPr lang="en-US" altLang="zh-CN" sz="2000" dirty="0" err="1">
                <a:latin typeface="Tahoma" panose="020B0604030504040204" pitchFamily="34" charset="0"/>
              </a:rPr>
              <a:t>a.defaultSize</a:t>
            </a:r>
            <a:r>
              <a:rPr lang="en-US" altLang="zh-CN" sz="2000" dirty="0">
                <a:latin typeface="Tahoma" panose="020B0604030504040204" pitchFamily="34" charset="0"/>
              </a:rPr>
              <a:t>); </a:t>
            </a:r>
          </a:p>
          <a:p>
            <a:pPr eaLnBrk="1" hangingPunct="1">
              <a:lnSpc>
                <a:spcPct val="90000"/>
              </a:lnSpc>
              <a:spcBef>
                <a:spcPct val="0"/>
              </a:spcBef>
              <a:buFontTx/>
              <a:buNone/>
            </a:pPr>
            <a:r>
              <a:rPr lang="en-US" altLang="zh-CN" sz="2000" dirty="0">
                <a:latin typeface="Tahoma" panose="020B0604030504040204" pitchFamily="34" charset="0"/>
              </a:rPr>
              <a:t>}</a:t>
            </a:r>
          </a:p>
        </p:txBody>
      </p:sp>
    </p:spTree>
    <p:extLst>
      <p:ext uri="{BB962C8B-B14F-4D97-AF65-F5344CB8AC3E}">
        <p14:creationId xmlns:p14="http://schemas.microsoft.com/office/powerpoint/2010/main" val="159080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1988840"/>
            <a:ext cx="806412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Tx/>
              <a:buNone/>
            </a:pPr>
            <a:r>
              <a:rPr lang="en-US" altLang="zh-CN" sz="2400" b="0" dirty="0"/>
              <a:t>★ </a:t>
            </a:r>
            <a:r>
              <a:rPr lang="en-US" altLang="zh-CN" sz="2400" dirty="0">
                <a:solidFill>
                  <a:srgbClr val="C00000"/>
                </a:solidFill>
                <a:latin typeface="微软雅黑" panose="020B0503020204020204" pitchFamily="34" charset="-122"/>
                <a:ea typeface="微软雅黑" panose="020B0503020204020204" pitchFamily="34" charset="-122"/>
              </a:rPr>
              <a:t>Java</a:t>
            </a:r>
            <a:r>
              <a:rPr lang="zh-CN" altLang="en-US" sz="2400" dirty="0">
                <a:solidFill>
                  <a:srgbClr val="C00000"/>
                </a:solidFill>
                <a:latin typeface="微软雅黑" panose="020B0503020204020204" pitchFamily="34" charset="-122"/>
                <a:ea typeface="微软雅黑" panose="020B0503020204020204" pitchFamily="34" charset="-122"/>
              </a:rPr>
              <a:t>的反射</a:t>
            </a:r>
            <a:r>
              <a:rPr lang="en-US" altLang="zh-CN" sz="2400" dirty="0">
                <a:solidFill>
                  <a:srgbClr val="C00000"/>
                </a:solidFill>
                <a:latin typeface="微软雅黑" panose="020B0503020204020204" pitchFamily="34" charset="-122"/>
                <a:ea typeface="微软雅黑" panose="020B0503020204020204" pitchFamily="34" charset="-122"/>
              </a:rPr>
              <a:t>(Reflection)</a:t>
            </a:r>
            <a:r>
              <a:rPr lang="zh-CN" altLang="en-US" sz="2400" dirty="0">
                <a:solidFill>
                  <a:srgbClr val="C00000"/>
                </a:solidFill>
                <a:latin typeface="微软雅黑" panose="020B0503020204020204" pitchFamily="34" charset="-122"/>
                <a:ea typeface="微软雅黑" panose="020B0503020204020204" pitchFamily="34" charset="-122"/>
              </a:rPr>
              <a:t>机制</a:t>
            </a:r>
            <a:r>
              <a:rPr lang="zh-CN" altLang="en-US" sz="2400" dirty="0">
                <a:latin typeface="+mn-ea"/>
              </a:rPr>
              <a:t>是指在</a:t>
            </a:r>
            <a:r>
              <a:rPr lang="zh-CN" altLang="en-US" sz="2400" dirty="0">
                <a:solidFill>
                  <a:srgbClr val="0000FF"/>
                </a:solidFill>
                <a:latin typeface="+mn-ea"/>
              </a:rPr>
              <a:t>程序的运行状态</a:t>
            </a:r>
            <a:r>
              <a:rPr lang="zh-CN" altLang="en-US" sz="2400" dirty="0">
                <a:latin typeface="+mn-ea"/>
              </a:rPr>
              <a:t>中，可以动态获取程序信息以及动态调用对象的功能。反射机制所需的类主要有：</a:t>
            </a:r>
            <a:endParaRPr lang="en-US" altLang="zh-CN" sz="2400" dirty="0">
              <a:latin typeface="+mn-ea"/>
            </a:endParaRPr>
          </a:p>
          <a:p>
            <a:pPr eaLnBrk="1" hangingPunct="1">
              <a:buClr>
                <a:schemeClr val="tx1"/>
              </a:buClr>
              <a:buFontTx/>
              <a:buNone/>
            </a:pPr>
            <a:endParaRPr lang="en-US" altLang="zh-CN" sz="1800" dirty="0">
              <a:latin typeface="+mn-ea"/>
            </a:endParaRPr>
          </a:p>
          <a:p>
            <a:pPr eaLnBrk="1" hangingPunct="1">
              <a:buClr>
                <a:schemeClr val="tx1"/>
              </a:buClr>
              <a:buFont typeface="Wingdings" panose="05000000000000000000" pitchFamily="2" charset="2"/>
              <a:buChar char="Ø"/>
            </a:pPr>
            <a:r>
              <a:rPr lang="en-US" altLang="zh-CN" sz="2400" dirty="0" err="1">
                <a:latin typeface="+mn-ea"/>
              </a:rPr>
              <a:t>java.lang</a:t>
            </a:r>
            <a:r>
              <a:rPr lang="zh-CN" altLang="en-US" sz="2400" dirty="0">
                <a:latin typeface="+mn-ea"/>
              </a:rPr>
              <a:t>包中的</a:t>
            </a:r>
            <a:r>
              <a:rPr lang="en-US" altLang="zh-CN" sz="2400" dirty="0">
                <a:latin typeface="+mn-ea"/>
              </a:rPr>
              <a:t>Class</a:t>
            </a:r>
            <a:r>
              <a:rPr lang="zh-CN" altLang="en-US" sz="2400" dirty="0">
                <a:latin typeface="+mn-ea"/>
              </a:rPr>
              <a:t>类</a:t>
            </a:r>
            <a:endParaRPr lang="en-US" altLang="zh-CN" sz="2400" dirty="0">
              <a:latin typeface="+mn-ea"/>
            </a:endParaRPr>
          </a:p>
          <a:p>
            <a:pPr eaLnBrk="1" hangingPunct="1">
              <a:buClr>
                <a:schemeClr val="tx1"/>
              </a:buClr>
              <a:buFont typeface="Wingdings" panose="05000000000000000000" pitchFamily="2" charset="2"/>
              <a:buChar char="Ø"/>
            </a:pPr>
            <a:r>
              <a:rPr lang="en-US" altLang="zh-CN" sz="2400" dirty="0" err="1">
                <a:latin typeface="+mn-ea"/>
              </a:rPr>
              <a:t>java.lang.reflect</a:t>
            </a:r>
            <a:r>
              <a:rPr lang="zh-CN" altLang="en-US" sz="2400" dirty="0">
                <a:latin typeface="+mn-ea"/>
              </a:rPr>
              <a:t>包中的</a:t>
            </a:r>
            <a:r>
              <a:rPr lang="en-US" altLang="zh-CN" sz="2400" dirty="0">
                <a:latin typeface="+mn-ea"/>
              </a:rPr>
              <a:t>Constructor</a:t>
            </a:r>
            <a:r>
              <a:rPr lang="zh-CN" altLang="en-US" sz="2400" dirty="0">
                <a:latin typeface="+mn-ea"/>
              </a:rPr>
              <a:t>类、</a:t>
            </a:r>
            <a:r>
              <a:rPr lang="en-US" altLang="zh-CN" sz="2400" dirty="0">
                <a:latin typeface="+mn-ea"/>
              </a:rPr>
              <a:t>Field</a:t>
            </a:r>
            <a:r>
              <a:rPr lang="zh-CN" altLang="en-US" sz="2400" dirty="0">
                <a:latin typeface="+mn-ea"/>
              </a:rPr>
              <a:t>类、</a:t>
            </a:r>
            <a:r>
              <a:rPr lang="en-US" altLang="zh-CN" sz="2400" dirty="0">
                <a:latin typeface="+mn-ea"/>
              </a:rPr>
              <a:t>Method</a:t>
            </a:r>
            <a:r>
              <a:rPr lang="zh-CN" altLang="en-US" sz="2400" dirty="0">
                <a:latin typeface="+mn-ea"/>
              </a:rPr>
              <a:t>类和</a:t>
            </a:r>
            <a:r>
              <a:rPr lang="en-US" altLang="zh-CN" sz="2400" dirty="0">
                <a:latin typeface="+mn-ea"/>
              </a:rPr>
              <a:t>Parameter</a:t>
            </a:r>
            <a:r>
              <a:rPr lang="zh-CN" altLang="en-US" sz="2400" dirty="0">
                <a:latin typeface="+mn-ea"/>
              </a:rPr>
              <a:t>类。</a:t>
            </a:r>
          </a:p>
          <a:p>
            <a:pPr eaLnBrk="1" hangingPunct="1">
              <a:buClr>
                <a:schemeClr val="tx1"/>
              </a:buClr>
              <a:buFontTx/>
              <a:buNone/>
            </a:pPr>
            <a:endParaRPr lang="en-US" altLang="zh-CN" sz="2400" dirty="0"/>
          </a:p>
          <a:p>
            <a:pPr eaLnBrk="1" hangingPunct="1">
              <a:buClr>
                <a:schemeClr val="tx1"/>
              </a:buClr>
              <a:buFontTx/>
              <a:buNone/>
            </a:pPr>
            <a:endParaRPr lang="en-US" altLang="zh-CN" sz="1000" dirty="0"/>
          </a:p>
          <a:p>
            <a:pPr eaLnBrk="1" hangingPunct="1">
              <a:buClr>
                <a:schemeClr val="tx1"/>
              </a:buClr>
              <a:buFontTx/>
              <a:buNone/>
            </a:pPr>
            <a:endParaRPr lang="en-US" altLang="zh-CN" sz="1000" b="1" dirty="0"/>
          </a:p>
        </p:txBody>
      </p:sp>
    </p:spTree>
    <p:extLst>
      <p:ext uri="{BB962C8B-B14F-4D97-AF65-F5344CB8AC3E}">
        <p14:creationId xmlns:p14="http://schemas.microsoft.com/office/powerpoint/2010/main" val="133791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060F4EBA-1690-4AE8-B859-E76191DF2348}"/>
              </a:ext>
            </a:extLst>
          </p:cNvPr>
          <p:cNvSpPr txBox="1">
            <a:spLocks noChangeArrowheads="1"/>
          </p:cNvSpPr>
          <p:nvPr/>
        </p:nvSpPr>
        <p:spPr bwMode="auto">
          <a:xfrm>
            <a:off x="2267843" y="154110"/>
            <a:ext cx="46083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0066"/>
                </a:solidFill>
                <a:latin typeface="Tahoma" panose="020B0604030504040204" pitchFamily="34" charset="0"/>
              </a:rPr>
              <a:t>3. </a:t>
            </a:r>
            <a:r>
              <a:rPr kumimoji="1" lang="zh-CN" altLang="en-US" sz="2800">
                <a:solidFill>
                  <a:srgbClr val="FF0066"/>
                </a:solidFill>
                <a:latin typeface="Tahoma" panose="020B0604030504040204" pitchFamily="34" charset="0"/>
              </a:rPr>
              <a:t>构造方法与对象的创建</a:t>
            </a:r>
          </a:p>
        </p:txBody>
      </p:sp>
      <p:sp>
        <p:nvSpPr>
          <p:cNvPr id="25603" name="Text Box 6">
            <a:extLst>
              <a:ext uri="{FF2B5EF4-FFF2-40B4-BE49-F238E27FC236}">
                <a16:creationId xmlns:a16="http://schemas.microsoft.com/office/drawing/2014/main" id="{76CC4DB5-84C7-43AA-8808-291C4EBC3C46}"/>
              </a:ext>
            </a:extLst>
          </p:cNvPr>
          <p:cNvSpPr txBox="1">
            <a:spLocks noChangeArrowheads="1"/>
          </p:cNvSpPr>
          <p:nvPr/>
        </p:nvSpPr>
        <p:spPr bwMode="auto">
          <a:xfrm>
            <a:off x="467544" y="693465"/>
            <a:ext cx="8064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0">
                <a:latin typeface="Tahoma" panose="020B0604030504040204" pitchFamily="34" charset="0"/>
              </a:rPr>
              <a:t>★ </a:t>
            </a:r>
            <a:r>
              <a:rPr kumimoji="1" lang="zh-CN" altLang="en-US" sz="2400">
                <a:solidFill>
                  <a:srgbClr val="C00000"/>
                </a:solidFill>
                <a:latin typeface="微软雅黑" panose="020B0503020204020204" pitchFamily="34" charset="-122"/>
                <a:ea typeface="微软雅黑" panose="020B0503020204020204" pitchFamily="34" charset="-122"/>
              </a:rPr>
              <a:t>构造方法</a:t>
            </a:r>
            <a:r>
              <a:rPr kumimoji="1" lang="zh-CN" altLang="en-US" sz="2400">
                <a:latin typeface="Tahoma" panose="020B0604030504040204" pitchFamily="34" charset="0"/>
              </a:rPr>
              <a:t>的概念：构造方法是类创建对象时使用的特殊的方法，在对象创建时与</a:t>
            </a:r>
            <a:r>
              <a:rPr kumimoji="1" lang="en-US" altLang="zh-CN" sz="2400">
                <a:latin typeface="Tahoma" panose="020B0604030504040204" pitchFamily="34" charset="0"/>
              </a:rPr>
              <a:t>new</a:t>
            </a:r>
            <a:r>
              <a:rPr kumimoji="1" lang="zh-CN" altLang="en-US" sz="2400">
                <a:latin typeface="Tahoma" panose="020B0604030504040204" pitchFamily="34" charset="0"/>
              </a:rPr>
              <a:t>一起用来分配内存，初始化对象状态。</a:t>
            </a:r>
          </a:p>
          <a:p>
            <a:pPr eaLnBrk="1" hangingPunct="1">
              <a:spcBef>
                <a:spcPct val="0"/>
              </a:spcBef>
              <a:buFontTx/>
              <a:buNone/>
            </a:pPr>
            <a:r>
              <a:rPr kumimoji="1" lang="zh-CN" altLang="en-US" sz="2400">
                <a:latin typeface="Tahoma" panose="020B0604030504040204" pitchFamily="34" charset="0"/>
              </a:rPr>
              <a:t>例：下面的</a:t>
            </a:r>
            <a:r>
              <a:rPr kumimoji="1" lang="en-US" altLang="zh-CN" sz="2400">
                <a:latin typeface="Tahoma" panose="020B0604030504040204" pitchFamily="34" charset="0"/>
                <a:hlinkClick r:id="rId3"/>
              </a:rPr>
              <a:t>Rect</a:t>
            </a:r>
            <a:r>
              <a:rPr kumimoji="1" lang="zh-CN" altLang="en-US" sz="2400">
                <a:latin typeface="Tahoma" panose="020B0604030504040204" pitchFamily="34" charset="0"/>
                <a:hlinkClick r:id="rId3"/>
              </a:rPr>
              <a:t>类</a:t>
            </a:r>
            <a:r>
              <a:rPr kumimoji="1" lang="zh-CN" altLang="en-US" sz="2400">
                <a:latin typeface="Tahoma" panose="020B0604030504040204" pitchFamily="34" charset="0"/>
              </a:rPr>
              <a:t>有两个构造方法：</a:t>
            </a:r>
          </a:p>
        </p:txBody>
      </p:sp>
      <p:sp>
        <p:nvSpPr>
          <p:cNvPr id="25604" name="Text Box 7">
            <a:extLst>
              <a:ext uri="{FF2B5EF4-FFF2-40B4-BE49-F238E27FC236}">
                <a16:creationId xmlns:a16="http://schemas.microsoft.com/office/drawing/2014/main" id="{2BB8B851-8279-4BC5-A499-9B7E6E98780D}"/>
              </a:ext>
            </a:extLst>
          </p:cNvPr>
          <p:cNvSpPr txBox="1">
            <a:spLocks noChangeArrowheads="1"/>
          </p:cNvSpPr>
          <p:nvPr/>
        </p:nvSpPr>
        <p:spPr bwMode="auto">
          <a:xfrm>
            <a:off x="899344" y="2183786"/>
            <a:ext cx="7200900"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15000"/>
              </a:spcAft>
              <a:buFontTx/>
              <a:buNone/>
            </a:pPr>
            <a:r>
              <a:rPr kumimoji="1" lang="en-US" altLang="zh-CN" sz="2200" dirty="0">
                <a:latin typeface="Tahoma" panose="020B0604030504040204" pitchFamily="34" charset="0"/>
              </a:rPr>
              <a:t>public class </a:t>
            </a:r>
            <a:r>
              <a:rPr kumimoji="1" lang="en-US" altLang="zh-CN" sz="2200" dirty="0" err="1">
                <a:latin typeface="Tahoma" panose="020B0604030504040204" pitchFamily="34" charset="0"/>
              </a:rPr>
              <a:t>Rect</a:t>
            </a:r>
            <a:endParaRPr kumimoji="1" lang="en-US" altLang="zh-CN" sz="2200" dirty="0">
              <a:latin typeface="Tahoma" panose="020B0604030504040204" pitchFamily="34" charset="0"/>
            </a:endParaRPr>
          </a:p>
          <a:p>
            <a:pPr eaLnBrk="1" hangingPunct="1">
              <a:spcBef>
                <a:spcPct val="0"/>
              </a:spcBef>
              <a:spcAft>
                <a:spcPct val="15000"/>
              </a:spcAft>
              <a:buFontTx/>
              <a:buNone/>
            </a:pP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 </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a:t>
            </a:r>
            <a:r>
              <a:rPr kumimoji="1" lang="en-US" altLang="zh-CN" sz="2200" dirty="0" err="1">
                <a:solidFill>
                  <a:srgbClr val="0000CC"/>
                </a:solidFill>
                <a:latin typeface="Tahoma" panose="020B0604030504040204" pitchFamily="34" charset="0"/>
              </a:rPr>
              <a:t>Rect</a:t>
            </a:r>
            <a:r>
              <a:rPr kumimoji="1" lang="en-US" altLang="zh-CN" sz="2200" dirty="0">
                <a:solidFill>
                  <a:srgbClr val="0000CC"/>
                </a:solidFill>
                <a:latin typeface="Tahoma" panose="020B0604030504040204" pitchFamily="34" charset="0"/>
              </a:rPr>
              <a:t>()</a:t>
            </a:r>
            <a:r>
              <a:rPr kumimoji="1" lang="en-US" altLang="zh-CN" sz="2200" dirty="0">
                <a:latin typeface="Tahoma" panose="020B0604030504040204" pitchFamily="34" charset="0"/>
              </a:rPr>
              <a:t>     // </a:t>
            </a:r>
            <a:r>
              <a:rPr kumimoji="1" lang="zh-CN" altLang="en-US" sz="2200" dirty="0">
                <a:latin typeface="Tahoma" panose="020B0604030504040204" pitchFamily="34" charset="0"/>
              </a:rPr>
              <a:t>无参数构造方法</a:t>
            </a:r>
          </a:p>
          <a:p>
            <a:pPr eaLnBrk="1" hangingPunct="1">
              <a:spcBef>
                <a:spcPct val="0"/>
              </a:spcBef>
              <a:spcAft>
                <a:spcPct val="15000"/>
              </a:spcAft>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             }</a:t>
            </a:r>
          </a:p>
          <a:p>
            <a:pPr eaLnBrk="1" hangingPunct="1">
              <a:spcBef>
                <a:spcPct val="0"/>
              </a:spcBef>
              <a:spcAft>
                <a:spcPct val="15000"/>
              </a:spcAft>
              <a:buFontTx/>
              <a:buNone/>
            </a:pPr>
            <a:r>
              <a:rPr kumimoji="1" lang="en-US" altLang="zh-CN" sz="2200" dirty="0">
                <a:latin typeface="Tahoma" panose="020B0604030504040204" pitchFamily="34" charset="0"/>
              </a:rPr>
              <a:t>    </a:t>
            </a:r>
            <a:r>
              <a:rPr kumimoji="1" lang="en-US" altLang="zh-CN" sz="2200" dirty="0" err="1">
                <a:solidFill>
                  <a:srgbClr val="0000CC"/>
                </a:solidFill>
                <a:latin typeface="Tahoma" panose="020B0604030504040204" pitchFamily="34" charset="0"/>
              </a:rPr>
              <a:t>Rect</a:t>
            </a:r>
            <a:r>
              <a:rPr kumimoji="1" lang="en-US" altLang="zh-CN" sz="2200" dirty="0">
                <a:solidFill>
                  <a:srgbClr val="0000CC"/>
                </a:solidFill>
                <a:latin typeface="Tahoma" panose="020B0604030504040204" pitchFamily="34" charset="0"/>
              </a:rPr>
              <a:t>(double a, double b)</a:t>
            </a:r>
            <a:r>
              <a:rPr kumimoji="1" lang="en-US" altLang="zh-CN" sz="2200" dirty="0">
                <a:latin typeface="Tahoma" panose="020B0604030504040204" pitchFamily="34" charset="0"/>
              </a:rPr>
              <a:t>   //</a:t>
            </a:r>
            <a:r>
              <a:rPr kumimoji="1" lang="zh-CN" altLang="en-US" sz="2200" dirty="0">
                <a:latin typeface="Tahoma" panose="020B0604030504040204" pitchFamily="34" charset="0"/>
              </a:rPr>
              <a:t>有参数的构造方法</a:t>
            </a:r>
          </a:p>
          <a:p>
            <a:pPr eaLnBrk="1" hangingPunct="1">
              <a:spcBef>
                <a:spcPct val="0"/>
              </a:spcBef>
              <a:spcAft>
                <a:spcPct val="15000"/>
              </a:spcAft>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=a;    </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=b;     }</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computerArea</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   return </a:t>
            </a:r>
            <a:r>
              <a:rPr kumimoji="1" lang="en-US" altLang="zh-CN" sz="2200" dirty="0" err="1">
                <a:latin typeface="Tahoma" panose="020B0604030504040204" pitchFamily="34" charset="0"/>
              </a:rPr>
              <a:t>sideA</a:t>
            </a:r>
            <a:r>
              <a:rPr kumimoji="1" lang="en-US" altLang="zh-CN" sz="2200" dirty="0">
                <a:latin typeface="Tahoma" panose="020B0604030504040204" pitchFamily="34" charset="0"/>
              </a:rPr>
              <a:t>*</a:t>
            </a:r>
            <a:r>
              <a:rPr kumimoji="1" lang="en-US" altLang="zh-CN" sz="2200" dirty="0" err="1">
                <a:latin typeface="Tahoma" panose="020B0604030504040204" pitchFamily="34" charset="0"/>
              </a:rPr>
              <a:t>sideB</a:t>
            </a:r>
            <a:r>
              <a:rPr kumimoji="1" lang="en-US" altLang="zh-CN" sz="2200" dirty="0">
                <a:latin typeface="Tahoma" panose="020B0604030504040204" pitchFamily="34" charset="0"/>
              </a:rPr>
              <a:t>;    }</a:t>
            </a:r>
          </a:p>
          <a:p>
            <a:pPr eaLnBrk="1" hangingPunct="1">
              <a:spcBef>
                <a:spcPct val="0"/>
              </a:spcBef>
              <a:spcAft>
                <a:spcPct val="15000"/>
              </a:spcAft>
              <a:buFontTx/>
              <a:buNone/>
            </a:pPr>
            <a:r>
              <a:rPr kumimoji="1" lang="en-US" altLang="zh-CN" sz="2200" dirty="0">
                <a:latin typeface="Tahoma" panose="020B0604030504040204" pitchFamily="34" charset="0"/>
              </a:rPr>
              <a:t>    double </a:t>
            </a:r>
            <a:r>
              <a:rPr kumimoji="1" lang="en-US" altLang="zh-CN" sz="2200" dirty="0" err="1">
                <a:latin typeface="Tahoma" panose="020B0604030504040204" pitchFamily="34" charset="0"/>
              </a:rPr>
              <a:t>computergirth</a:t>
            </a:r>
            <a:r>
              <a:rPr kumimoji="1" lang="en-US" altLang="zh-CN" sz="2200" dirty="0">
                <a:latin typeface="Tahoma" panose="020B0604030504040204" pitchFamily="34" charset="0"/>
              </a:rPr>
              <a:t>()</a:t>
            </a:r>
          </a:p>
          <a:p>
            <a:pPr eaLnBrk="1" hangingPunct="1">
              <a:spcBef>
                <a:spcPct val="0"/>
              </a:spcBef>
              <a:spcAft>
                <a:spcPct val="15000"/>
              </a:spcAft>
              <a:buFontTx/>
              <a:buNone/>
            </a:pPr>
            <a:r>
              <a:rPr kumimoji="1" lang="en-US" altLang="zh-CN" sz="2200" dirty="0">
                <a:latin typeface="Tahoma" panose="020B0604030504040204" pitchFamily="34" charset="0"/>
              </a:rPr>
              <a:t>    {   return (</a:t>
            </a:r>
            <a:r>
              <a:rPr kumimoji="1" lang="en-US" altLang="zh-CN" sz="2200" dirty="0" err="1">
                <a:latin typeface="Tahoma" panose="020B0604030504040204" pitchFamily="34" charset="0"/>
              </a:rPr>
              <a:t>sideA+sideB</a:t>
            </a:r>
            <a:r>
              <a:rPr kumimoji="1" lang="en-US" altLang="zh-CN" sz="2200" dirty="0">
                <a:latin typeface="Tahoma" panose="020B0604030504040204" pitchFamily="34" charset="0"/>
              </a:rPr>
              <a:t>)*2;     }</a:t>
            </a:r>
          </a:p>
          <a:p>
            <a:pPr eaLnBrk="1" hangingPunct="1">
              <a:spcBef>
                <a:spcPct val="0"/>
              </a:spcBef>
              <a:spcAft>
                <a:spcPct val="15000"/>
              </a:spcAft>
              <a:buFontTx/>
              <a:buNone/>
            </a:pPr>
            <a:r>
              <a:rPr kumimoji="1" lang="en-US" altLang="zh-CN" sz="2200" dirty="0">
                <a:latin typeface="Tahoma" panose="020B0604030504040204" pitchFamily="34" charset="0"/>
              </a:rPr>
              <a:t>} </a:t>
            </a:r>
          </a:p>
        </p:txBody>
      </p:sp>
      <p:sp>
        <p:nvSpPr>
          <p:cNvPr id="111618" name="Text Box 2">
            <a:extLst>
              <a:ext uri="{FF2B5EF4-FFF2-40B4-BE49-F238E27FC236}">
                <a16:creationId xmlns:a16="http://schemas.microsoft.com/office/drawing/2014/main" id="{52A30EB4-7F54-499D-8979-1E3C5C5E177A}"/>
              </a:ext>
            </a:extLst>
          </p:cNvPr>
          <p:cNvSpPr txBox="1">
            <a:spLocks noChangeArrowheads="1"/>
          </p:cNvSpPr>
          <p:nvPr/>
        </p:nvSpPr>
        <p:spPr bwMode="auto">
          <a:xfrm>
            <a:off x="5580063" y="1628775"/>
            <a:ext cx="3563937" cy="2017713"/>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dirty="0">
                <a:latin typeface="Tahoma" panose="020B0604030504040204" pitchFamily="34" charset="0"/>
              </a:rPr>
              <a:t>创建对象用： </a:t>
            </a:r>
          </a:p>
          <a:p>
            <a:pPr eaLnBrk="1" hangingPunct="1">
              <a:spcBef>
                <a:spcPct val="50000"/>
              </a:spcBef>
              <a:buFontTx/>
              <a:buNone/>
            </a:pP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(2.0, 3.0);</a:t>
            </a:r>
          </a:p>
          <a:p>
            <a:pPr eaLnBrk="1" hangingPunct="1">
              <a:spcBef>
                <a:spcPct val="50000"/>
              </a:spcBef>
              <a:buFontTx/>
              <a:buNone/>
            </a:pPr>
            <a:r>
              <a:rPr kumimoji="1" lang="zh-CN" altLang="en-US" sz="1800" dirty="0">
                <a:latin typeface="Tahoma" panose="020B0604030504040204" pitchFamily="34" charset="0"/>
              </a:rPr>
              <a:t>或：</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a:t>
            </a:r>
          </a:p>
          <a:p>
            <a:pPr eaLnBrk="1" hangingPunct="1">
              <a:spcBef>
                <a:spcPct val="50000"/>
              </a:spcBef>
              <a:buFontTx/>
              <a:buNone/>
            </a:pPr>
            <a:r>
              <a:rPr kumimoji="1" lang="zh-CN" altLang="en-US" sz="1800" dirty="0">
                <a:latin typeface="Tahoma" panose="020B0604030504040204" pitchFamily="34" charset="0"/>
              </a:rPr>
              <a:t>考虑</a:t>
            </a:r>
          </a:p>
          <a:p>
            <a:pPr eaLnBrk="1" hangingPunct="1">
              <a:spcBef>
                <a:spcPct val="50000"/>
              </a:spcBef>
              <a:buFontTx/>
              <a:buNone/>
            </a:pP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 = new </a:t>
            </a:r>
            <a:r>
              <a:rPr kumimoji="1" lang="en-US" altLang="zh-CN" sz="1800" dirty="0" err="1">
                <a:latin typeface="Tahoma" panose="020B0604030504040204" pitchFamily="34" charset="0"/>
              </a:rPr>
              <a:t>Rect</a:t>
            </a:r>
            <a:r>
              <a:rPr kumimoji="1" lang="en-US" altLang="zh-CN" sz="1800" dirty="0">
                <a:latin typeface="Tahoma" panose="020B0604030504040204" pitchFamily="34" charset="0"/>
              </a:rPr>
              <a:t>(2, 3); </a:t>
            </a:r>
            <a:r>
              <a:rPr kumimoji="1" lang="zh-CN" altLang="en-US" sz="1800"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1+#ppt_w/2"/>
                                          </p:val>
                                        </p:tav>
                                        <p:tav tm="100000">
                                          <p:val>
                                            <p:strVal val="#ppt_x"/>
                                          </p:val>
                                        </p:tav>
                                      </p:tavLst>
                                    </p:anim>
                                    <p:anim calcmode="lin" valueType="num">
                                      <p:cBhvr additive="base">
                                        <p:cTn id="8" dur="500" fill="hold"/>
                                        <p:tgtEl>
                                          <p:spTgt spid="111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944724"/>
            <a:ext cx="806412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en-US" altLang="zh-CN" sz="2400" dirty="0">
                <a:solidFill>
                  <a:srgbClr val="C00000"/>
                </a:solidFill>
                <a:latin typeface="微软雅黑" panose="020B0503020204020204" pitchFamily="34" charset="-122"/>
                <a:ea typeface="微软雅黑" panose="020B0503020204020204" pitchFamily="34" charset="-122"/>
              </a:rPr>
              <a:t>Class</a:t>
            </a:r>
            <a:r>
              <a:rPr lang="zh-CN" altLang="en-US" sz="2400" dirty="0">
                <a:solidFill>
                  <a:srgbClr val="C00000"/>
                </a:solidFill>
                <a:latin typeface="微软雅黑" panose="020B0503020204020204" pitchFamily="34" charset="-122"/>
                <a:ea typeface="微软雅黑" panose="020B0503020204020204" pitchFamily="34" charset="-122"/>
              </a:rPr>
              <a:t>类</a:t>
            </a:r>
            <a:r>
              <a:rPr lang="zh-CN" altLang="en-US" sz="2400" dirty="0">
                <a:latin typeface="+mn-ea"/>
              </a:rPr>
              <a:t>是一个比较特殊的类，它是反射机制的基础，</a:t>
            </a:r>
            <a:r>
              <a:rPr lang="en-US" altLang="zh-CN" sz="2400" dirty="0">
                <a:latin typeface="+mn-ea"/>
              </a:rPr>
              <a:t>Class</a:t>
            </a:r>
            <a:r>
              <a:rPr lang="zh-CN" altLang="en-US" sz="2400" dirty="0">
                <a:latin typeface="+mn-ea"/>
              </a:rPr>
              <a:t>类的对象表示正在运行的</a:t>
            </a:r>
            <a:r>
              <a:rPr lang="en-US" altLang="zh-CN" sz="2400" dirty="0">
                <a:latin typeface="+mn-ea"/>
              </a:rPr>
              <a:t>Java</a:t>
            </a:r>
            <a:r>
              <a:rPr lang="zh-CN" altLang="en-US" sz="2400" dirty="0">
                <a:latin typeface="+mn-ea"/>
              </a:rPr>
              <a:t>程序中的类或接口，也就是任何一个类被加载时，即将类的字节码文件读入内存的同时，都自动为之创建一个</a:t>
            </a:r>
            <a:r>
              <a:rPr lang="en-US" altLang="zh-CN" sz="2400" dirty="0">
                <a:latin typeface="+mn-ea"/>
              </a:rPr>
              <a:t>Class</a:t>
            </a:r>
            <a:r>
              <a:rPr lang="zh-CN" altLang="en-US" sz="2400" dirty="0">
                <a:latin typeface="+mn-ea"/>
              </a:rPr>
              <a:t>对象。</a:t>
            </a:r>
            <a:endParaRPr lang="en-US" altLang="zh-CN" sz="2400" dirty="0">
              <a:latin typeface="+mn-ea"/>
            </a:endParaRPr>
          </a:p>
          <a:p>
            <a:pPr eaLnBrk="1" hangingPunct="1">
              <a:buClr>
                <a:schemeClr val="tx1"/>
              </a:buClr>
              <a:buFont typeface="Wingdings" panose="05000000000000000000" pitchFamily="2" charset="2"/>
              <a:buChar char="u"/>
            </a:pPr>
            <a:endParaRPr lang="en-US" altLang="zh-CN" sz="1000" dirty="0">
              <a:latin typeface="+mn-ea"/>
            </a:endParaRPr>
          </a:p>
          <a:p>
            <a:pPr eaLnBrk="1" hangingPunct="1">
              <a:buClr>
                <a:schemeClr val="tx1"/>
              </a:buClr>
              <a:buFont typeface="Wingdings" panose="05000000000000000000" pitchFamily="2" charset="2"/>
              <a:buChar char="u"/>
            </a:pPr>
            <a:r>
              <a:rPr lang="en-US" altLang="zh-CN" sz="2400" dirty="0"/>
              <a:t>Class</a:t>
            </a:r>
            <a:r>
              <a:rPr lang="zh-CN" altLang="en-US" sz="2400" dirty="0"/>
              <a:t>类的对象是</a:t>
            </a:r>
            <a:r>
              <a:rPr lang="zh-CN" altLang="en-US" sz="2400" dirty="0">
                <a:solidFill>
                  <a:srgbClr val="0000FF"/>
                </a:solidFill>
              </a:rPr>
              <a:t>由</a:t>
            </a:r>
            <a:r>
              <a:rPr lang="en-US" altLang="zh-CN" sz="2400" dirty="0">
                <a:solidFill>
                  <a:srgbClr val="0000FF"/>
                </a:solidFill>
              </a:rPr>
              <a:t>JVM</a:t>
            </a:r>
            <a:r>
              <a:rPr lang="zh-CN" altLang="en-US" sz="2400" dirty="0">
                <a:solidFill>
                  <a:srgbClr val="0000FF"/>
                </a:solidFill>
              </a:rPr>
              <a:t>自动创建的</a:t>
            </a:r>
            <a:r>
              <a:rPr lang="zh-CN" altLang="en-US" sz="2400" dirty="0"/>
              <a:t>，因此不能显示地创建一个</a:t>
            </a:r>
            <a:r>
              <a:rPr lang="en-US" altLang="zh-CN" sz="2400" dirty="0"/>
              <a:t>Class</a:t>
            </a:r>
            <a:r>
              <a:rPr lang="zh-CN" altLang="en-US" sz="2400" dirty="0"/>
              <a:t>对象。</a:t>
            </a:r>
            <a:endParaRPr lang="en-US" altLang="zh-CN" sz="2400" dirty="0"/>
          </a:p>
          <a:p>
            <a:pPr eaLnBrk="1" hangingPunct="1">
              <a:buClr>
                <a:schemeClr val="tx1"/>
              </a:buClr>
              <a:buFont typeface="Wingdings" panose="05000000000000000000" pitchFamily="2" charset="2"/>
              <a:buChar char="u"/>
            </a:pPr>
            <a:endParaRPr lang="en-US" altLang="zh-CN" sz="1000" dirty="0"/>
          </a:p>
          <a:p>
            <a:pPr>
              <a:lnSpc>
                <a:spcPts val="3800"/>
              </a:lnSpc>
              <a:buFont typeface="Wingdings" panose="05000000000000000000" pitchFamily="2" charset="2"/>
              <a:buChar char="u"/>
            </a:pPr>
            <a:r>
              <a:rPr lang="zh-CN" altLang="zh-CN" sz="2400" dirty="0"/>
              <a:t>获得</a:t>
            </a:r>
            <a:r>
              <a:rPr lang="en-US" altLang="zh-CN" sz="2400" dirty="0"/>
              <a:t>Class</a:t>
            </a:r>
            <a:r>
              <a:rPr lang="zh-CN" altLang="zh-CN" sz="2400" dirty="0"/>
              <a:t>对象有如下三种方式：</a:t>
            </a:r>
            <a:endParaRPr lang="en-US" altLang="zh-CN" sz="2400" dirty="0"/>
          </a:p>
          <a:p>
            <a:pPr indent="460375">
              <a:lnSpc>
                <a:spcPts val="3800"/>
              </a:lnSpc>
              <a:buFont typeface="Wingdings" panose="05000000000000000000" pitchFamily="2" charset="2"/>
              <a:buChar char="Ø"/>
            </a:pPr>
            <a:r>
              <a:rPr lang="zh-CN" altLang="zh-CN" sz="2000" dirty="0"/>
              <a:t>使用</a:t>
            </a:r>
            <a:r>
              <a:rPr lang="en-US" altLang="zh-CN" sz="2000" dirty="0"/>
              <a:t>Class</a:t>
            </a:r>
            <a:r>
              <a:rPr lang="zh-CN" altLang="zh-CN" sz="2000" dirty="0"/>
              <a:t>类的静态方法</a:t>
            </a:r>
            <a:r>
              <a:rPr lang="en-US" altLang="zh-CN" sz="2000" dirty="0" err="1"/>
              <a:t>forName</a:t>
            </a:r>
            <a:r>
              <a:rPr lang="en-US" altLang="zh-CN" sz="2000" dirty="0"/>
              <a:t>(String </a:t>
            </a:r>
            <a:r>
              <a:rPr lang="en-US" altLang="zh-CN" sz="2000" dirty="0" err="1"/>
              <a:t>className</a:t>
            </a:r>
            <a:r>
              <a:rPr lang="en-US" altLang="zh-CN" sz="2000" dirty="0"/>
              <a:t>)</a:t>
            </a:r>
          </a:p>
          <a:p>
            <a:pPr indent="460375">
              <a:lnSpc>
                <a:spcPts val="3800"/>
              </a:lnSpc>
              <a:buFont typeface="Wingdings" panose="05000000000000000000" pitchFamily="2" charset="2"/>
              <a:buChar char="Ø"/>
            </a:pPr>
            <a:r>
              <a:rPr lang="zh-CN" altLang="zh-CN" sz="2000" dirty="0"/>
              <a:t>用类名调用该类的</a:t>
            </a:r>
            <a:r>
              <a:rPr lang="en-US" altLang="zh-CN" sz="2000" dirty="0"/>
              <a:t>class</a:t>
            </a:r>
            <a:r>
              <a:rPr lang="zh-CN" altLang="zh-CN" sz="2000" dirty="0"/>
              <a:t>属性来获得该类对应的</a:t>
            </a:r>
            <a:r>
              <a:rPr lang="en-US" altLang="zh-CN" sz="2000" dirty="0"/>
              <a:t>Class</a:t>
            </a:r>
            <a:r>
              <a:rPr lang="zh-CN" altLang="zh-CN" sz="2000" dirty="0"/>
              <a:t>对象</a:t>
            </a:r>
            <a:endParaRPr lang="en-US" altLang="zh-CN" sz="2000" dirty="0"/>
          </a:p>
          <a:p>
            <a:pPr indent="460375">
              <a:lnSpc>
                <a:spcPts val="3800"/>
              </a:lnSpc>
              <a:buFont typeface="Wingdings" panose="05000000000000000000" pitchFamily="2" charset="2"/>
              <a:buChar char="Ø"/>
            </a:pPr>
            <a:r>
              <a:rPr lang="zh-CN" altLang="zh-CN" sz="2000" dirty="0"/>
              <a:t>用对象调用</a:t>
            </a:r>
            <a:r>
              <a:rPr lang="en-US" altLang="zh-CN" sz="2000" dirty="0" err="1"/>
              <a:t>getClass</a:t>
            </a:r>
            <a:r>
              <a:rPr lang="en-US" altLang="zh-CN" sz="2000" dirty="0"/>
              <a:t>()</a:t>
            </a:r>
            <a:r>
              <a:rPr lang="zh-CN" altLang="zh-CN" sz="2000" dirty="0"/>
              <a:t>方法来获得该类对应的</a:t>
            </a:r>
            <a:r>
              <a:rPr lang="en-US" altLang="zh-CN" sz="2000" dirty="0"/>
              <a:t>Class</a:t>
            </a:r>
            <a:r>
              <a:rPr lang="zh-CN" altLang="zh-CN" sz="2000" dirty="0"/>
              <a:t>对象</a:t>
            </a:r>
            <a:endParaRPr lang="zh-CN" altLang="zh-CN" sz="2000" dirty="0">
              <a:latin typeface="隶书" panose="02010509060101010101" pitchFamily="49" charset="-122"/>
              <a:ea typeface="隶书" panose="02010509060101010101" pitchFamily="49" charset="-122"/>
            </a:endParaRPr>
          </a:p>
          <a:p>
            <a:pPr eaLnBrk="1" hangingPunct="1">
              <a:buClr>
                <a:schemeClr val="tx1"/>
              </a:buClr>
              <a:buFont typeface="Wingdings" panose="05000000000000000000" pitchFamily="2" charset="2"/>
              <a:buChar char="u"/>
            </a:pPr>
            <a:endParaRPr lang="en-US" altLang="zh-CN" sz="2400" dirty="0"/>
          </a:p>
          <a:p>
            <a:pPr eaLnBrk="1" hangingPunct="1">
              <a:buClr>
                <a:schemeClr val="tx1"/>
              </a:buClr>
              <a:buFontTx/>
              <a:buNone/>
            </a:pPr>
            <a:endParaRPr lang="en-US" altLang="zh-CN" sz="1000" b="1" dirty="0"/>
          </a:p>
        </p:txBody>
      </p:sp>
    </p:spTree>
    <p:extLst>
      <p:ext uri="{BB962C8B-B14F-4D97-AF65-F5344CB8AC3E}">
        <p14:creationId xmlns:p14="http://schemas.microsoft.com/office/powerpoint/2010/main" val="17266382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40320" y="1052736"/>
            <a:ext cx="806412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en-US" altLang="zh-CN" sz="2400" dirty="0">
                <a:solidFill>
                  <a:srgbClr val="CC00CC"/>
                </a:solidFill>
                <a:latin typeface="微软雅黑" panose="020B0503020204020204" pitchFamily="34" charset="-122"/>
                <a:ea typeface="微软雅黑" panose="020B0503020204020204" pitchFamily="34" charset="-122"/>
              </a:rPr>
              <a:t>Class</a:t>
            </a:r>
            <a:r>
              <a:rPr lang="zh-CN" altLang="en-US" sz="2400" dirty="0">
                <a:solidFill>
                  <a:srgbClr val="CC00CC"/>
                </a:solidFill>
                <a:latin typeface="微软雅黑" panose="020B0503020204020204" pitchFamily="34" charset="-122"/>
                <a:ea typeface="微软雅黑" panose="020B0503020204020204" pitchFamily="34" charset="-122"/>
              </a:rPr>
              <a:t>类的常用方法</a:t>
            </a:r>
            <a:endParaRPr lang="en-US" altLang="zh-CN" sz="1000" dirty="0">
              <a:solidFill>
                <a:srgbClr val="CC00CC"/>
              </a:solidFill>
              <a:latin typeface="微软雅黑" panose="020B0503020204020204" pitchFamily="34" charset="-122"/>
              <a:ea typeface="微软雅黑" panose="020B0503020204020204" pitchFamily="34" charset="-122"/>
            </a:endParaRPr>
          </a:p>
          <a:p>
            <a:pPr eaLnBrk="1" hangingPunct="1">
              <a:buClr>
                <a:schemeClr val="tx1"/>
              </a:buClr>
              <a:buFont typeface="Wingdings" panose="05000000000000000000" pitchFamily="2" charset="2"/>
              <a:buChar char="u"/>
            </a:pPr>
            <a:endParaRPr lang="en-US" altLang="zh-CN" sz="2400" dirty="0"/>
          </a:p>
          <a:p>
            <a:pPr eaLnBrk="1" hangingPunct="1">
              <a:buClr>
                <a:schemeClr val="tx1"/>
              </a:buClr>
              <a:buFontTx/>
              <a:buNone/>
            </a:pPr>
            <a:endParaRPr lang="en-US" altLang="zh-CN" sz="1000" b="1" dirty="0"/>
          </a:p>
        </p:txBody>
      </p:sp>
      <p:graphicFrame>
        <p:nvGraphicFramePr>
          <p:cNvPr id="2" name="表格 1">
            <a:extLst>
              <a:ext uri="{FF2B5EF4-FFF2-40B4-BE49-F238E27FC236}">
                <a16:creationId xmlns:a16="http://schemas.microsoft.com/office/drawing/2014/main" id="{868530DC-D1D4-4148-90AA-F8EE8F268597}"/>
              </a:ext>
            </a:extLst>
          </p:cNvPr>
          <p:cNvGraphicFramePr>
            <a:graphicFrameLocks noGrp="1"/>
          </p:cNvGraphicFramePr>
          <p:nvPr>
            <p:extLst>
              <p:ext uri="{D42A27DB-BD31-4B8C-83A1-F6EECF244321}">
                <p14:modId xmlns:p14="http://schemas.microsoft.com/office/powerpoint/2010/main" val="3668402504"/>
              </p:ext>
            </p:extLst>
          </p:nvPr>
        </p:nvGraphicFramePr>
        <p:xfrm>
          <a:off x="0" y="2275304"/>
          <a:ext cx="9144000" cy="3169920"/>
        </p:xfrm>
        <a:graphic>
          <a:graphicData uri="http://schemas.openxmlformats.org/drawingml/2006/table">
            <a:tbl>
              <a:tblPr firstRow="1" bandRow="1">
                <a:tableStyleId>{5C22544A-7EE6-4342-B048-85BDC9FD1C3A}</a:tableStyleId>
              </a:tblPr>
              <a:tblGrid>
                <a:gridCol w="5724128">
                  <a:extLst>
                    <a:ext uri="{9D8B030D-6E8A-4147-A177-3AD203B41FA5}">
                      <a16:colId xmlns:a16="http://schemas.microsoft.com/office/drawing/2014/main" val="873559192"/>
                    </a:ext>
                  </a:extLst>
                </a:gridCol>
                <a:gridCol w="3419872">
                  <a:extLst>
                    <a:ext uri="{9D8B030D-6E8A-4147-A177-3AD203B41FA5}">
                      <a16:colId xmlns:a16="http://schemas.microsoft.com/office/drawing/2014/main" val="397384034"/>
                    </a:ext>
                  </a:extLst>
                </a:gridCol>
              </a:tblGrid>
              <a:tr h="370840">
                <a:tc>
                  <a:txBody>
                    <a:bodyPr/>
                    <a:lstStyle/>
                    <a:p>
                      <a:pPr algn="ctr"/>
                      <a:r>
                        <a:rPr lang="zh-CN" altLang="en-US" sz="2000" dirty="0">
                          <a:solidFill>
                            <a:schemeClr val="tx1"/>
                          </a:solidFill>
                        </a:rPr>
                        <a:t>常用方法</a:t>
                      </a:r>
                    </a:p>
                  </a:txBody>
                  <a:tcPr/>
                </a:tc>
                <a:tc>
                  <a:txBody>
                    <a:bodyPr/>
                    <a:lstStyle/>
                    <a:p>
                      <a:pPr algn="ctr"/>
                      <a:r>
                        <a:rPr lang="zh-CN" altLang="en-US" sz="2000">
                          <a:solidFill>
                            <a:schemeClr val="tx1"/>
                          </a:solidFill>
                        </a:rPr>
                        <a:t>功能说明</a:t>
                      </a:r>
                    </a:p>
                  </a:txBody>
                  <a:tcPr/>
                </a:tc>
                <a:extLst>
                  <a:ext uri="{0D108BD9-81ED-4DB2-BD59-A6C34878D82A}">
                    <a16:rowId xmlns:a16="http://schemas.microsoft.com/office/drawing/2014/main" val="3468936997"/>
                  </a:ext>
                </a:extLst>
              </a:tr>
              <a:tr h="370840">
                <a:tc>
                  <a:txBody>
                    <a:bodyPr/>
                    <a:lstStyle/>
                    <a:p>
                      <a:r>
                        <a:rPr lang="en-US" altLang="zh-CN" sz="2000"/>
                        <a:t>public Package </a:t>
                      </a:r>
                      <a:r>
                        <a:rPr lang="en-US" altLang="zh-CN" sz="2000" b="1">
                          <a:solidFill>
                            <a:srgbClr val="FF0000"/>
                          </a:solidFill>
                        </a:rPr>
                        <a:t>getPackage</a:t>
                      </a:r>
                      <a:r>
                        <a:rPr lang="en-US" altLang="zh-CN" sz="2000"/>
                        <a:t>()</a:t>
                      </a:r>
                      <a:endParaRPr lang="zh-CN" altLang="en-US" sz="2000"/>
                    </a:p>
                  </a:txBody>
                  <a:tcPr/>
                </a:tc>
                <a:tc>
                  <a:txBody>
                    <a:bodyPr/>
                    <a:lstStyle/>
                    <a:p>
                      <a:r>
                        <a:rPr lang="zh-CN" altLang="en-US" sz="2000"/>
                        <a:t>返回类的存放路径</a:t>
                      </a:r>
                    </a:p>
                  </a:txBody>
                  <a:tcPr/>
                </a:tc>
                <a:extLst>
                  <a:ext uri="{0D108BD9-81ED-4DB2-BD59-A6C34878D82A}">
                    <a16:rowId xmlns:a16="http://schemas.microsoft.com/office/drawing/2014/main" val="63099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public static Class&lt;&gt; </a:t>
                      </a:r>
                      <a:r>
                        <a:rPr lang="en-US" altLang="zh-CN" sz="2000" b="1" dirty="0" err="1">
                          <a:solidFill>
                            <a:srgbClr val="FF0000"/>
                          </a:solidFill>
                        </a:rPr>
                        <a:t>forName</a:t>
                      </a:r>
                      <a:r>
                        <a:rPr lang="en-US" altLang="zh-CN" sz="2000" dirty="0"/>
                        <a:t>(String </a:t>
                      </a:r>
                      <a:r>
                        <a:rPr lang="en-US" altLang="zh-CN" sz="2000" dirty="0" err="1"/>
                        <a:t>className</a:t>
                      </a:r>
                      <a:r>
                        <a:rPr lang="en-US" altLang="zh-CN" sz="2000" dirty="0"/>
                        <a:t>)</a:t>
                      </a:r>
                      <a:endParaRPr lang="zh-CN" altLang="en-US" sz="2000" dirty="0"/>
                    </a:p>
                  </a:txBody>
                  <a:tcPr/>
                </a:tc>
                <a:tc>
                  <a:txBody>
                    <a:bodyPr/>
                    <a:lstStyle/>
                    <a:p>
                      <a:r>
                        <a:rPr lang="zh-CN" altLang="en-US" sz="2000" dirty="0"/>
                        <a:t>返回</a:t>
                      </a:r>
                      <a:r>
                        <a:rPr lang="en-US" altLang="zh-CN" sz="2000" dirty="0" err="1"/>
                        <a:t>className</a:t>
                      </a:r>
                      <a:r>
                        <a:rPr lang="zh-CN" altLang="en-US" sz="2000" dirty="0"/>
                        <a:t>对应的类</a:t>
                      </a:r>
                    </a:p>
                  </a:txBody>
                  <a:tcPr/>
                </a:tc>
                <a:extLst>
                  <a:ext uri="{0D108BD9-81ED-4DB2-BD59-A6C34878D82A}">
                    <a16:rowId xmlns:a16="http://schemas.microsoft.com/office/drawing/2014/main" val="3779628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Annotation[] </a:t>
                      </a:r>
                      <a:r>
                        <a:rPr lang="en-US" altLang="zh-CN" sz="2000" b="1">
                          <a:solidFill>
                            <a:srgbClr val="FF0000"/>
                          </a:solidFill>
                        </a:rPr>
                        <a:t>getAnnotations</a:t>
                      </a:r>
                      <a:r>
                        <a:rPr lang="en-US" altLang="zh-CN" sz="2000"/>
                        <a:t>()</a:t>
                      </a:r>
                      <a:endParaRPr lang="zh-CN" altLang="en-US" sz="2000"/>
                    </a:p>
                  </a:txBody>
                  <a:tcPr/>
                </a:tc>
                <a:tc>
                  <a:txBody>
                    <a:bodyPr/>
                    <a:lstStyle/>
                    <a:p>
                      <a:r>
                        <a:rPr lang="zh-CN" altLang="en-US" sz="2000"/>
                        <a:t>以数组形式返回所有注解</a:t>
                      </a:r>
                    </a:p>
                  </a:txBody>
                  <a:tcPr/>
                </a:tc>
                <a:extLst>
                  <a:ext uri="{0D108BD9-81ED-4DB2-BD59-A6C34878D82A}">
                    <a16:rowId xmlns:a16="http://schemas.microsoft.com/office/drawing/2014/main" val="154366167"/>
                  </a:ext>
                </a:extLst>
              </a:tr>
              <a:tr h="16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Constructor&lt;&gt;[] </a:t>
                      </a:r>
                      <a:r>
                        <a:rPr lang="en-US" altLang="zh-CN" sz="2000" b="1">
                          <a:solidFill>
                            <a:srgbClr val="FF0000"/>
                          </a:solidFill>
                        </a:rPr>
                        <a:t>getConstructors</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a:t>
                      </a:r>
                      <a:r>
                        <a:rPr lang="en-US" altLang="zh-CN" sz="2000"/>
                        <a:t>public</a:t>
                      </a:r>
                      <a:r>
                        <a:rPr lang="zh-CN" altLang="en-US" sz="2000"/>
                        <a:t>构造方法</a:t>
                      </a:r>
                    </a:p>
                  </a:txBody>
                  <a:tcPr/>
                </a:tc>
                <a:extLst>
                  <a:ext uri="{0D108BD9-81ED-4DB2-BD59-A6C34878D82A}">
                    <a16:rowId xmlns:a16="http://schemas.microsoft.com/office/drawing/2014/main" val="16170722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Filed[] </a:t>
                      </a:r>
                      <a:r>
                        <a:rPr lang="en-US" altLang="zh-CN" sz="2000" b="1">
                          <a:solidFill>
                            <a:srgbClr val="FF0000"/>
                          </a:solidFill>
                        </a:rPr>
                        <a:t>getDeclaredFields</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返回类的所有成员变量</a:t>
                      </a:r>
                    </a:p>
                  </a:txBody>
                  <a:tcPr/>
                </a:tc>
                <a:extLst>
                  <a:ext uri="{0D108BD9-81ED-4DB2-BD59-A6C34878D82A}">
                    <a16:rowId xmlns:a16="http://schemas.microsoft.com/office/drawing/2014/main" val="6744958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Method[] </a:t>
                      </a:r>
                      <a:r>
                        <a:rPr lang="en-US" altLang="zh-CN" sz="2000" b="1">
                          <a:solidFill>
                            <a:srgbClr val="FF0000"/>
                          </a:solidFill>
                        </a:rPr>
                        <a:t>getDeclaredMethod</a:t>
                      </a:r>
                      <a:r>
                        <a:rPr lang="en-US" altLang="zh-CN" sz="2000"/>
                        <a:t>()</a:t>
                      </a:r>
                      <a:endParaRPr lang="zh-CN" alt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a:t>返回类的所有成员方法</a:t>
                      </a:r>
                    </a:p>
                  </a:txBody>
                  <a:tcPr/>
                </a:tc>
                <a:extLst>
                  <a:ext uri="{0D108BD9-81ED-4DB2-BD59-A6C34878D82A}">
                    <a16:rowId xmlns:a16="http://schemas.microsoft.com/office/drawing/2014/main" val="958508185"/>
                  </a:ext>
                </a:extLst>
              </a:tr>
              <a:tr h="370840">
                <a:tc>
                  <a:txBody>
                    <a:bodyPr/>
                    <a:lstStyle/>
                    <a:p>
                      <a:pPr algn="ctr"/>
                      <a:r>
                        <a:rPr lang="en-US" altLang="zh-CN" sz="2000"/>
                        <a:t>......</a:t>
                      </a:r>
                      <a:endParaRPr lang="zh-CN" altLang="en-US" sz="2000"/>
                    </a:p>
                  </a:txBody>
                  <a:tcPr/>
                </a:tc>
                <a:tc>
                  <a:txBody>
                    <a:bodyPr/>
                    <a:lstStyle/>
                    <a:p>
                      <a:endParaRPr lang="zh-CN" altLang="en-US" sz="2000"/>
                    </a:p>
                  </a:txBody>
                  <a:tcPr/>
                </a:tc>
                <a:extLst>
                  <a:ext uri="{0D108BD9-81ED-4DB2-BD59-A6C34878D82A}">
                    <a16:rowId xmlns:a16="http://schemas.microsoft.com/office/drawing/2014/main" val="1219639095"/>
                  </a:ext>
                </a:extLst>
              </a:tr>
            </a:tbl>
          </a:graphicData>
        </a:graphic>
      </p:graphicFrame>
    </p:spTree>
    <p:extLst>
      <p:ext uri="{BB962C8B-B14F-4D97-AF65-F5344CB8AC3E}">
        <p14:creationId xmlns:p14="http://schemas.microsoft.com/office/powerpoint/2010/main" val="11476465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530A517-2061-4FA5-8657-BF6DCBD6755B}"/>
              </a:ext>
            </a:extLst>
          </p:cNvPr>
          <p:cNvSpPr txBox="1">
            <a:spLocks noChangeArrowheads="1"/>
          </p:cNvSpPr>
          <p:nvPr/>
        </p:nvSpPr>
        <p:spPr bwMode="auto">
          <a:xfrm>
            <a:off x="539936" y="944724"/>
            <a:ext cx="8064128" cy="16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buFont typeface="Wingdings" panose="05000000000000000000" pitchFamily="2" charset="2"/>
              <a:buChar char="u"/>
            </a:pPr>
            <a:r>
              <a:rPr lang="zh-CN" altLang="en-US" sz="2400" dirty="0">
                <a:latin typeface="+mn-ea"/>
              </a:rPr>
              <a:t>反射机制中除了上面介绍的</a:t>
            </a:r>
            <a:r>
              <a:rPr lang="en-US" altLang="zh-CN" sz="2400" dirty="0">
                <a:latin typeface="+mn-ea"/>
              </a:rPr>
              <a:t>Class</a:t>
            </a:r>
            <a:r>
              <a:rPr lang="zh-CN" altLang="en-US" sz="2400" dirty="0">
                <a:latin typeface="+mn-ea"/>
              </a:rPr>
              <a:t>类之外，还需要</a:t>
            </a:r>
            <a:r>
              <a:rPr lang="en-US" altLang="zh-CN" sz="2400" dirty="0" err="1">
                <a:latin typeface="+mn-ea"/>
              </a:rPr>
              <a:t>java.lang.reflet</a:t>
            </a:r>
            <a:r>
              <a:rPr lang="zh-CN" altLang="en-US" sz="2400" dirty="0">
                <a:latin typeface="+mn-ea"/>
              </a:rPr>
              <a:t>包中的</a:t>
            </a:r>
            <a:r>
              <a:rPr lang="en-US" altLang="zh-CN" sz="2400" dirty="0">
                <a:latin typeface="+mn-ea"/>
              </a:rPr>
              <a:t>Constructor</a:t>
            </a:r>
            <a:r>
              <a:rPr lang="zh-CN" altLang="en-US" sz="2400" dirty="0">
                <a:latin typeface="+mn-ea"/>
              </a:rPr>
              <a:t>类、</a:t>
            </a:r>
            <a:r>
              <a:rPr lang="en-US" altLang="zh-CN" sz="2400" dirty="0">
                <a:latin typeface="+mn-ea"/>
              </a:rPr>
              <a:t>Method</a:t>
            </a:r>
            <a:r>
              <a:rPr lang="zh-CN" altLang="en-US" sz="2400" dirty="0">
                <a:latin typeface="+mn-ea"/>
              </a:rPr>
              <a:t>类、</a:t>
            </a:r>
            <a:r>
              <a:rPr lang="en-US" altLang="zh-CN" sz="2400" dirty="0">
                <a:latin typeface="+mn-ea"/>
              </a:rPr>
              <a:t>Field</a:t>
            </a:r>
            <a:r>
              <a:rPr lang="zh-CN" altLang="en-US" sz="2400" dirty="0">
                <a:latin typeface="+mn-ea"/>
              </a:rPr>
              <a:t>类和</a:t>
            </a:r>
            <a:r>
              <a:rPr lang="en-US" altLang="zh-CN" sz="2400" dirty="0">
                <a:latin typeface="+mn-ea"/>
              </a:rPr>
              <a:t>Parameter</a:t>
            </a:r>
            <a:r>
              <a:rPr lang="zh-CN" altLang="en-US" sz="2400" dirty="0">
                <a:latin typeface="+mn-ea"/>
              </a:rPr>
              <a:t>类。</a:t>
            </a:r>
            <a:endParaRPr lang="en-US" altLang="zh-CN" sz="2400" dirty="0">
              <a:latin typeface="+mn-ea"/>
            </a:endParaRPr>
          </a:p>
          <a:p>
            <a:pPr eaLnBrk="1" hangingPunct="1">
              <a:buClr>
                <a:schemeClr val="tx1"/>
              </a:buClr>
              <a:buFont typeface="Wingdings" panose="05000000000000000000" pitchFamily="2" charset="2"/>
              <a:buChar char="u"/>
            </a:pPr>
            <a:r>
              <a:rPr lang="zh-CN" altLang="en-US" sz="2400" dirty="0">
                <a:solidFill>
                  <a:srgbClr val="CC00CC"/>
                </a:solidFill>
                <a:latin typeface="+mn-ea"/>
              </a:rPr>
              <a:t>以</a:t>
            </a:r>
            <a:r>
              <a:rPr lang="en-US" altLang="zh-CN" sz="2400" dirty="0">
                <a:solidFill>
                  <a:srgbClr val="CC00CC"/>
                </a:solidFill>
                <a:latin typeface="+mn-ea"/>
              </a:rPr>
              <a:t>Method</a:t>
            </a:r>
            <a:r>
              <a:rPr lang="zh-CN" altLang="en-US" sz="2400" dirty="0">
                <a:solidFill>
                  <a:srgbClr val="CC00CC"/>
                </a:solidFill>
                <a:latin typeface="+mn-ea"/>
              </a:rPr>
              <a:t>类为例，常用方法有：</a:t>
            </a:r>
            <a:endParaRPr lang="en-US" altLang="zh-CN" sz="2400" dirty="0">
              <a:solidFill>
                <a:srgbClr val="CC00CC"/>
              </a:solidFill>
              <a:latin typeface="+mn-ea"/>
            </a:endParaRPr>
          </a:p>
          <a:p>
            <a:pPr eaLnBrk="1" hangingPunct="1">
              <a:buClr>
                <a:schemeClr val="tx1"/>
              </a:buClr>
              <a:buFont typeface="Wingdings" panose="05000000000000000000" pitchFamily="2" charset="2"/>
              <a:buChar char="u"/>
            </a:pPr>
            <a:endParaRPr lang="zh-CN" altLang="en-US" sz="2400" dirty="0">
              <a:latin typeface="+mn-ea"/>
            </a:endParaRPr>
          </a:p>
          <a:p>
            <a:pPr eaLnBrk="1" hangingPunct="1">
              <a:buClr>
                <a:schemeClr val="tx1"/>
              </a:buClr>
              <a:buFont typeface="Wingdings" panose="05000000000000000000" pitchFamily="2" charset="2"/>
              <a:buChar char="u"/>
            </a:pPr>
            <a:endParaRPr lang="en-US" altLang="zh-CN" sz="1000" dirty="0">
              <a:latin typeface="+mn-ea"/>
            </a:endParaRPr>
          </a:p>
          <a:p>
            <a:pPr eaLnBrk="1" hangingPunct="1">
              <a:buClr>
                <a:schemeClr val="tx1"/>
              </a:buClr>
              <a:buFont typeface="Wingdings" panose="05000000000000000000" pitchFamily="2" charset="2"/>
              <a:buChar char="u"/>
            </a:pPr>
            <a:endParaRPr lang="en-US" altLang="zh-CN" sz="2400" dirty="0"/>
          </a:p>
          <a:p>
            <a:pPr eaLnBrk="1" hangingPunct="1">
              <a:buClr>
                <a:schemeClr val="tx1"/>
              </a:buClr>
              <a:buFontTx/>
              <a:buNone/>
            </a:pPr>
            <a:endParaRPr lang="en-US" altLang="zh-CN" sz="1000" b="1" dirty="0"/>
          </a:p>
        </p:txBody>
      </p:sp>
      <p:graphicFrame>
        <p:nvGraphicFramePr>
          <p:cNvPr id="3" name="表格 2">
            <a:extLst>
              <a:ext uri="{FF2B5EF4-FFF2-40B4-BE49-F238E27FC236}">
                <a16:creationId xmlns:a16="http://schemas.microsoft.com/office/drawing/2014/main" id="{ADB78640-12F8-4474-84A3-A33E63FD4FF1}"/>
              </a:ext>
            </a:extLst>
          </p:cNvPr>
          <p:cNvGraphicFramePr>
            <a:graphicFrameLocks noGrp="1"/>
          </p:cNvGraphicFramePr>
          <p:nvPr>
            <p:extLst>
              <p:ext uri="{D42A27DB-BD31-4B8C-83A1-F6EECF244321}">
                <p14:modId xmlns:p14="http://schemas.microsoft.com/office/powerpoint/2010/main" val="1642127355"/>
              </p:ext>
            </p:extLst>
          </p:nvPr>
        </p:nvGraphicFramePr>
        <p:xfrm>
          <a:off x="269968" y="3140968"/>
          <a:ext cx="8604064" cy="2895600"/>
        </p:xfrm>
        <a:graphic>
          <a:graphicData uri="http://schemas.openxmlformats.org/drawingml/2006/table">
            <a:tbl>
              <a:tblPr firstRow="1" bandRow="1">
                <a:tableStyleId>{5C22544A-7EE6-4342-B048-85BDC9FD1C3A}</a:tableStyleId>
              </a:tblPr>
              <a:tblGrid>
                <a:gridCol w="5235462">
                  <a:extLst>
                    <a:ext uri="{9D8B030D-6E8A-4147-A177-3AD203B41FA5}">
                      <a16:colId xmlns:a16="http://schemas.microsoft.com/office/drawing/2014/main" val="873559192"/>
                    </a:ext>
                  </a:extLst>
                </a:gridCol>
                <a:gridCol w="3368602">
                  <a:extLst>
                    <a:ext uri="{9D8B030D-6E8A-4147-A177-3AD203B41FA5}">
                      <a16:colId xmlns:a16="http://schemas.microsoft.com/office/drawing/2014/main" val="397384034"/>
                    </a:ext>
                  </a:extLst>
                </a:gridCol>
              </a:tblGrid>
              <a:tr h="370840">
                <a:tc>
                  <a:txBody>
                    <a:bodyPr/>
                    <a:lstStyle/>
                    <a:p>
                      <a:pPr algn="ctr"/>
                      <a:r>
                        <a:rPr lang="zh-CN" altLang="en-US" sz="2000" dirty="0">
                          <a:solidFill>
                            <a:schemeClr val="tx1"/>
                          </a:solidFill>
                        </a:rPr>
                        <a:t>常用方法</a:t>
                      </a:r>
                    </a:p>
                  </a:txBody>
                  <a:tcPr/>
                </a:tc>
                <a:tc>
                  <a:txBody>
                    <a:bodyPr/>
                    <a:lstStyle/>
                    <a:p>
                      <a:pPr algn="ctr"/>
                      <a:r>
                        <a:rPr lang="zh-CN" altLang="en-US" sz="2000">
                          <a:solidFill>
                            <a:schemeClr val="tx1"/>
                          </a:solidFill>
                        </a:rPr>
                        <a:t>功能说明</a:t>
                      </a:r>
                    </a:p>
                  </a:txBody>
                  <a:tcPr/>
                </a:tc>
                <a:extLst>
                  <a:ext uri="{0D108BD9-81ED-4DB2-BD59-A6C34878D82A}">
                    <a16:rowId xmlns:a16="http://schemas.microsoft.com/office/drawing/2014/main" val="3468936997"/>
                  </a:ext>
                </a:extLst>
              </a:tr>
              <a:tr h="370840">
                <a:tc>
                  <a:txBody>
                    <a:bodyPr/>
                    <a:lstStyle/>
                    <a:p>
                      <a:r>
                        <a:rPr lang="en-US" altLang="zh-CN" sz="2000"/>
                        <a:t>public String </a:t>
                      </a:r>
                      <a:r>
                        <a:rPr lang="en-US" altLang="zh-CN" sz="2000" b="1">
                          <a:solidFill>
                            <a:srgbClr val="FF0000"/>
                          </a:solidFill>
                        </a:rPr>
                        <a:t>getName</a:t>
                      </a:r>
                      <a:r>
                        <a:rPr lang="en-US" altLang="zh-CN" sz="2000"/>
                        <a:t>()</a:t>
                      </a:r>
                    </a:p>
                    <a:p>
                      <a:endParaRPr lang="zh-CN" altLang="en-US" sz="2000"/>
                    </a:p>
                  </a:txBody>
                  <a:tcPr/>
                </a:tc>
                <a:tc>
                  <a:txBody>
                    <a:bodyPr/>
                    <a:lstStyle/>
                    <a:p>
                      <a:r>
                        <a:rPr lang="zh-CN" altLang="en-US" sz="2000"/>
                        <a:t>返回该方法的名称</a:t>
                      </a:r>
                    </a:p>
                  </a:txBody>
                  <a:tcPr/>
                </a:tc>
                <a:extLst>
                  <a:ext uri="{0D108BD9-81ED-4DB2-BD59-A6C34878D82A}">
                    <a16:rowId xmlns:a16="http://schemas.microsoft.com/office/drawing/2014/main" val="630997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public Class&lt;&gt; </a:t>
                      </a:r>
                      <a:r>
                        <a:rPr lang="en-US" altLang="zh-CN" sz="2000" b="1" dirty="0" err="1">
                          <a:solidFill>
                            <a:srgbClr val="FF0000"/>
                          </a:solidFill>
                        </a:rPr>
                        <a:t>getReturnType</a:t>
                      </a:r>
                      <a:r>
                        <a:rPr lang="en-US" altLang="zh-CN" sz="2000" dirty="0"/>
                        <a:t>()</a:t>
                      </a:r>
                      <a:endParaRPr lang="zh-CN" altLang="en-US" sz="2000" dirty="0"/>
                    </a:p>
                  </a:txBody>
                  <a:tcPr/>
                </a:tc>
                <a:tc>
                  <a:txBody>
                    <a:bodyPr/>
                    <a:lstStyle/>
                    <a:p>
                      <a:r>
                        <a:rPr lang="zh-CN" altLang="en-US" sz="2000" dirty="0"/>
                        <a:t>以</a:t>
                      </a:r>
                      <a:r>
                        <a:rPr lang="en-US" altLang="zh-CN" sz="2000" dirty="0"/>
                        <a:t>Class</a:t>
                      </a:r>
                      <a:r>
                        <a:rPr lang="zh-CN" altLang="en-US" sz="2000" dirty="0"/>
                        <a:t>对象形式返回方法的返回值的类型</a:t>
                      </a:r>
                    </a:p>
                  </a:txBody>
                  <a:tcPr/>
                </a:tc>
                <a:extLst>
                  <a:ext uri="{0D108BD9-81ED-4DB2-BD59-A6C34878D82A}">
                    <a16:rowId xmlns:a16="http://schemas.microsoft.com/office/drawing/2014/main" val="3779628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a:t>public Object </a:t>
                      </a:r>
                      <a:r>
                        <a:rPr lang="en-US" altLang="zh-CN" sz="2000" b="1">
                          <a:solidFill>
                            <a:srgbClr val="FF0000"/>
                          </a:solidFill>
                        </a:rPr>
                        <a:t>invoke</a:t>
                      </a:r>
                      <a:r>
                        <a:rPr lang="en-US" altLang="zh-CN" sz="2000"/>
                        <a:t>(Object obj, Obj... args)</a:t>
                      </a:r>
                      <a:endParaRPr lang="zh-CN" altLang="en-US" sz="2000"/>
                    </a:p>
                  </a:txBody>
                  <a:tcPr/>
                </a:tc>
                <a:tc>
                  <a:txBody>
                    <a:bodyPr/>
                    <a:lstStyle/>
                    <a:p>
                      <a:r>
                        <a:rPr lang="zh-CN" altLang="en-US" sz="2000"/>
                        <a:t>利用不定长参数列表</a:t>
                      </a:r>
                      <a:r>
                        <a:rPr lang="en-US" altLang="zh-CN" sz="2000"/>
                        <a:t>args</a:t>
                      </a:r>
                      <a:r>
                        <a:rPr lang="zh-CN" altLang="en-US" sz="2000"/>
                        <a:t>，执行对象</a:t>
                      </a:r>
                      <a:r>
                        <a:rPr lang="en-US" altLang="zh-CN" sz="2000"/>
                        <a:t>obj</a:t>
                      </a:r>
                      <a:r>
                        <a:rPr lang="zh-CN" altLang="en-US" sz="2000"/>
                        <a:t>中的该方法</a:t>
                      </a:r>
                    </a:p>
                  </a:txBody>
                  <a:tcPr/>
                </a:tc>
                <a:extLst>
                  <a:ext uri="{0D108BD9-81ED-4DB2-BD59-A6C34878D82A}">
                    <a16:rowId xmlns:a16="http://schemas.microsoft.com/office/drawing/2014/main" val="154366167"/>
                  </a:ext>
                </a:extLst>
              </a:tr>
              <a:tr h="370840">
                <a:tc>
                  <a:txBody>
                    <a:bodyPr/>
                    <a:lstStyle/>
                    <a:p>
                      <a:pPr algn="ctr"/>
                      <a:r>
                        <a:rPr lang="en-US" altLang="zh-CN" sz="2000"/>
                        <a:t>......</a:t>
                      </a:r>
                      <a:endParaRPr lang="zh-CN" altLang="en-US" sz="2000"/>
                    </a:p>
                  </a:txBody>
                  <a:tcPr/>
                </a:tc>
                <a:tc>
                  <a:txBody>
                    <a:bodyPr/>
                    <a:lstStyle/>
                    <a:p>
                      <a:endParaRPr lang="zh-CN" altLang="en-US" sz="2000"/>
                    </a:p>
                  </a:txBody>
                  <a:tcPr/>
                </a:tc>
                <a:extLst>
                  <a:ext uri="{0D108BD9-81ED-4DB2-BD59-A6C34878D82A}">
                    <a16:rowId xmlns:a16="http://schemas.microsoft.com/office/drawing/2014/main" val="1219639095"/>
                  </a:ext>
                </a:extLst>
              </a:tr>
            </a:tbl>
          </a:graphicData>
        </a:graphic>
      </p:graphicFrame>
    </p:spTree>
    <p:extLst>
      <p:ext uri="{BB962C8B-B14F-4D97-AF65-F5344CB8AC3E}">
        <p14:creationId xmlns:p14="http://schemas.microsoft.com/office/powerpoint/2010/main" val="1496913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69DA1CA7-FC4B-482D-902A-D69EDC16E4FB}"/>
              </a:ext>
            </a:extLst>
          </p:cNvPr>
          <p:cNvSpPr txBox="1">
            <a:spLocks noChangeArrowheads="1"/>
          </p:cNvSpPr>
          <p:nvPr/>
        </p:nvSpPr>
        <p:spPr bwMode="auto">
          <a:xfrm>
            <a:off x="107950" y="26035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25:  </a:t>
            </a:r>
            <a:r>
              <a:rPr lang="zh-CN" altLang="en-US" sz="2800">
                <a:solidFill>
                  <a:srgbClr val="FF0066"/>
                </a:solidFill>
                <a:latin typeface="Tahoma" panose="020B0604030504040204" pitchFamily="34" charset="0"/>
              </a:rPr>
              <a:t>异常类</a:t>
            </a:r>
          </a:p>
        </p:txBody>
      </p:sp>
      <p:sp>
        <p:nvSpPr>
          <p:cNvPr id="190467" name="Text Box 3">
            <a:extLst>
              <a:ext uri="{FF2B5EF4-FFF2-40B4-BE49-F238E27FC236}">
                <a16:creationId xmlns:a16="http://schemas.microsoft.com/office/drawing/2014/main" id="{ED7521FF-DD1C-42DB-A45C-A2B90B9C9FE1}"/>
              </a:ext>
            </a:extLst>
          </p:cNvPr>
          <p:cNvSpPr txBox="1">
            <a:spLocks noChangeArrowheads="1"/>
          </p:cNvSpPr>
          <p:nvPr/>
        </p:nvSpPr>
        <p:spPr bwMode="auto">
          <a:xfrm>
            <a:off x="36512" y="1033463"/>
            <a:ext cx="89646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Aft>
                <a:spcPct val="20000"/>
              </a:spcAft>
              <a:buFontTx/>
              <a:buNone/>
            </a:pPr>
            <a:r>
              <a:rPr lang="en-US" altLang="zh-CN" sz="2400" dirty="0">
                <a:latin typeface="Tahoma" panose="020B0604030504040204" pitchFamily="34" charset="0"/>
              </a:rPr>
              <a:t>1</a:t>
            </a:r>
            <a:r>
              <a:rPr lang="zh-CN" altLang="en-US" sz="2400" dirty="0">
                <a:latin typeface="Tahoma" panose="020B0604030504040204" pitchFamily="34" charset="0"/>
              </a:rPr>
              <a:t>、异常的概念</a:t>
            </a:r>
          </a:p>
          <a:p>
            <a:pPr eaLnBrk="1" hangingPunct="1">
              <a:lnSpc>
                <a:spcPct val="95000"/>
              </a:lnSpc>
              <a:buFontTx/>
              <a:buNone/>
            </a:pPr>
            <a:r>
              <a:rPr lang="zh-CN" altLang="en-US" sz="2200" dirty="0">
                <a:solidFill>
                  <a:srgbClr val="FF0000"/>
                </a:solidFill>
                <a:latin typeface="微软雅黑" panose="020B0503020204020204" pitchFamily="34" charset="-122"/>
                <a:ea typeface="微软雅黑" panose="020B0503020204020204" pitchFamily="34" charset="-122"/>
              </a:rPr>
              <a:t>所谓异常</a:t>
            </a:r>
            <a:r>
              <a:rPr lang="zh-CN" altLang="en-US" sz="2200" dirty="0">
                <a:latin typeface="Tahoma" panose="020B0604030504040204" pitchFamily="34" charset="0"/>
              </a:rPr>
              <a:t>就是程序运行时可能出现一些错误，比如试图打开一个根本不存在的文件，除</a:t>
            </a:r>
            <a:r>
              <a:rPr lang="en-US" altLang="zh-CN" sz="2200" dirty="0">
                <a:latin typeface="Tahoma" panose="020B0604030504040204" pitchFamily="34" charset="0"/>
              </a:rPr>
              <a:t>0</a:t>
            </a:r>
            <a:r>
              <a:rPr lang="zh-CN" altLang="en-US" sz="2200" dirty="0">
                <a:latin typeface="Tahoma" panose="020B0604030504040204" pitchFamily="34" charset="0"/>
              </a:rPr>
              <a:t>溢出，数组下标越界等，异常处理将会改变程序的控制流程，让程序有机会对错误作出处理。</a:t>
            </a:r>
          </a:p>
        </p:txBody>
      </p:sp>
      <p:sp>
        <p:nvSpPr>
          <p:cNvPr id="190468" name="Text Box 4">
            <a:extLst>
              <a:ext uri="{FF2B5EF4-FFF2-40B4-BE49-F238E27FC236}">
                <a16:creationId xmlns:a16="http://schemas.microsoft.com/office/drawing/2014/main" id="{1D3FFD59-73A3-462B-8047-036035CB739A}"/>
              </a:ext>
            </a:extLst>
          </p:cNvPr>
          <p:cNvSpPr txBox="1">
            <a:spLocks noChangeArrowheads="1"/>
          </p:cNvSpPr>
          <p:nvPr/>
        </p:nvSpPr>
        <p:spPr bwMode="auto">
          <a:xfrm>
            <a:off x="36512" y="2708275"/>
            <a:ext cx="9144000"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lang="en-US" altLang="zh-CN" sz="2400">
                <a:latin typeface="Tahoma" panose="020B0604030504040204" pitchFamily="34" charset="0"/>
              </a:rPr>
              <a:t>2</a:t>
            </a:r>
            <a:r>
              <a:rPr lang="zh-CN" altLang="en-US" sz="2400">
                <a:latin typeface="Tahoma" panose="020B0604030504040204" pitchFamily="34" charset="0"/>
              </a:rPr>
              <a:t>、异常处理机理</a:t>
            </a:r>
          </a:p>
          <a:p>
            <a:pPr eaLnBrk="1" hangingPunct="1">
              <a:lnSpc>
                <a:spcPct val="95000"/>
              </a:lnSpc>
              <a:buFontTx/>
              <a:buNone/>
            </a:pPr>
            <a:r>
              <a:rPr lang="zh-CN" altLang="en-US" sz="2200">
                <a:latin typeface="Tahoma" panose="020B0604030504040204" pitchFamily="34" charset="0"/>
              </a:rPr>
              <a:t>⑴ 当程序运行出现异常时，</a:t>
            </a:r>
            <a:r>
              <a:rPr lang="en-US" altLang="zh-CN" sz="2200">
                <a:latin typeface="Tahoma" panose="020B0604030504040204" pitchFamily="34" charset="0"/>
              </a:rPr>
              <a:t>Java</a:t>
            </a:r>
            <a:r>
              <a:rPr lang="zh-CN" altLang="en-US" sz="2200">
                <a:latin typeface="Tahoma" panose="020B0604030504040204" pitchFamily="34" charset="0"/>
              </a:rPr>
              <a:t>运行环境就用异常类</a:t>
            </a:r>
            <a:r>
              <a:rPr lang="en-US" altLang="zh-CN" sz="2200">
                <a:solidFill>
                  <a:srgbClr val="CC00CC"/>
                </a:solidFill>
                <a:latin typeface="Tahoma" panose="020B0604030504040204" pitchFamily="34" charset="0"/>
              </a:rPr>
              <a:t>Exception</a:t>
            </a:r>
            <a:r>
              <a:rPr lang="zh-CN" altLang="en-US" sz="2200">
                <a:latin typeface="Tahoma" panose="020B0604030504040204" pitchFamily="34" charset="0"/>
              </a:rPr>
              <a:t>的相应子类创建一个异常对象，该异常对象封装了异常事件的信息并将被提交给</a:t>
            </a:r>
            <a:r>
              <a:rPr lang="en-US" altLang="zh-CN" sz="2200">
                <a:latin typeface="Tahoma" panose="020B0604030504040204" pitchFamily="34" charset="0"/>
              </a:rPr>
              <a:t>Java</a:t>
            </a:r>
            <a:r>
              <a:rPr lang="zh-CN" altLang="en-US" sz="2200">
                <a:latin typeface="Tahoma" panose="020B0604030504040204" pitchFamily="34" charset="0"/>
              </a:rPr>
              <a:t>的运行时系统，这个过程称为抛出</a:t>
            </a:r>
            <a:r>
              <a:rPr lang="zh-CN" altLang="en-US" sz="2200">
                <a:solidFill>
                  <a:srgbClr val="CC00CC"/>
                </a:solidFill>
                <a:latin typeface="Tahoma" panose="020B0604030504040204" pitchFamily="34" charset="0"/>
              </a:rPr>
              <a:t>（</a:t>
            </a:r>
            <a:r>
              <a:rPr lang="en-US" altLang="zh-CN" sz="2200">
                <a:solidFill>
                  <a:srgbClr val="CC00CC"/>
                </a:solidFill>
                <a:latin typeface="Tahoma" panose="020B0604030504040204" pitchFamily="34" charset="0"/>
              </a:rPr>
              <a:t>throw</a:t>
            </a:r>
            <a:r>
              <a:rPr lang="zh-CN" altLang="en-US" sz="2200">
                <a:solidFill>
                  <a:srgbClr val="CC00CC"/>
                </a:solidFill>
                <a:latin typeface="Tahoma" panose="020B0604030504040204" pitchFamily="34" charset="0"/>
              </a:rPr>
              <a:t>）</a:t>
            </a:r>
            <a:r>
              <a:rPr lang="zh-CN" altLang="en-US" sz="2200">
                <a:latin typeface="Tahoma" panose="020B0604030504040204" pitchFamily="34" charset="0"/>
              </a:rPr>
              <a:t>异常。当</a:t>
            </a:r>
            <a:r>
              <a:rPr lang="en-US" altLang="zh-CN" sz="2200">
                <a:latin typeface="Tahoma" panose="020B0604030504040204" pitchFamily="34" charset="0"/>
              </a:rPr>
              <a:t>Java</a:t>
            </a:r>
            <a:r>
              <a:rPr lang="zh-CN" altLang="en-US" sz="2200">
                <a:latin typeface="Tahoma" panose="020B0604030504040204" pitchFamily="34" charset="0"/>
              </a:rPr>
              <a:t>运行时系统接收到异常对象时，会寻找能处理这异常的代码并把当前的异常交给其处理，这一过程称为捕获（</a:t>
            </a:r>
            <a:r>
              <a:rPr lang="en-US" altLang="zh-CN" sz="2200">
                <a:latin typeface="Tahoma" panose="020B0604030504040204" pitchFamily="34" charset="0"/>
              </a:rPr>
              <a:t>catch</a:t>
            </a:r>
            <a:r>
              <a:rPr lang="zh-CN" altLang="en-US" sz="2200">
                <a:latin typeface="Tahoma" panose="020B0604030504040204" pitchFamily="34" charset="0"/>
              </a:rPr>
              <a:t>）异常。</a:t>
            </a:r>
          </a:p>
          <a:p>
            <a:pPr eaLnBrk="1" hangingPunct="1">
              <a:lnSpc>
                <a:spcPct val="95000"/>
              </a:lnSpc>
              <a:buFontTx/>
              <a:buNone/>
            </a:pPr>
            <a:endParaRPr lang="zh-CN" altLang="en-US" sz="1000">
              <a:latin typeface="Tahoma" panose="020B0604030504040204" pitchFamily="34" charset="0"/>
            </a:endParaRPr>
          </a:p>
          <a:p>
            <a:pPr eaLnBrk="1" hangingPunct="1">
              <a:lnSpc>
                <a:spcPct val="95000"/>
              </a:lnSpc>
              <a:buFontTx/>
              <a:buNone/>
            </a:pPr>
            <a:r>
              <a:rPr lang="en-US" altLang="en-US" sz="2200">
                <a:latin typeface="Tahoma" panose="020B0604030504040204" pitchFamily="34" charset="0"/>
              </a:rPr>
              <a:t>⑵</a:t>
            </a:r>
            <a:r>
              <a:rPr lang="zh-CN" altLang="en-US" sz="2200">
                <a:latin typeface="Tahoma" panose="020B0604030504040204" pitchFamily="34" charset="0"/>
              </a:rPr>
              <a:t> </a:t>
            </a:r>
            <a:r>
              <a:rPr lang="en-US" altLang="zh-CN" sz="2200">
                <a:latin typeface="Tahoma" panose="020B0604030504040204" pitchFamily="34" charset="0"/>
              </a:rPr>
              <a:t>java </a:t>
            </a:r>
            <a:r>
              <a:rPr lang="zh-CN" altLang="en-US" sz="2200">
                <a:latin typeface="Tahoma" panose="020B0604030504040204" pitchFamily="34" charset="0"/>
              </a:rPr>
              <a:t>使用</a:t>
            </a:r>
            <a:r>
              <a:rPr lang="en-US" altLang="zh-CN" sz="2200">
                <a:solidFill>
                  <a:srgbClr val="CC00CC"/>
                </a:solidFill>
                <a:latin typeface="Tahoma" panose="020B0604030504040204" pitchFamily="34" charset="0"/>
              </a:rPr>
              <a:t>try~catch</a:t>
            </a:r>
            <a:r>
              <a:rPr lang="zh-CN" altLang="en-US" sz="2200">
                <a:latin typeface="Tahoma" panose="020B0604030504040204" pitchFamily="34" charset="0"/>
              </a:rPr>
              <a:t>语句来处理异常，将可能出现的异常操作放在</a:t>
            </a:r>
            <a:r>
              <a:rPr lang="en-US" altLang="zh-CN" sz="2200">
                <a:latin typeface="Tahoma" panose="020B0604030504040204" pitchFamily="34" charset="0"/>
              </a:rPr>
              <a:t>try~catch</a:t>
            </a:r>
            <a:r>
              <a:rPr lang="zh-CN" altLang="en-US" sz="2200">
                <a:latin typeface="Tahoma" panose="020B0604030504040204" pitchFamily="34" charset="0"/>
              </a:rPr>
              <a:t>语句的</a:t>
            </a:r>
            <a:r>
              <a:rPr lang="en-US" altLang="zh-CN" sz="2200">
                <a:latin typeface="Tahoma" panose="020B0604030504040204" pitchFamily="34" charset="0"/>
              </a:rPr>
              <a:t>try</a:t>
            </a:r>
            <a:r>
              <a:rPr lang="zh-CN" altLang="en-US" sz="2200">
                <a:latin typeface="Tahoma" panose="020B0604030504040204" pitchFamily="34" charset="0"/>
              </a:rPr>
              <a:t>部分，当</a:t>
            </a:r>
            <a:r>
              <a:rPr lang="en-US" altLang="zh-CN" sz="2200">
                <a:latin typeface="Tahoma" panose="020B0604030504040204" pitchFamily="34" charset="0"/>
              </a:rPr>
              <a:t>try</a:t>
            </a:r>
            <a:r>
              <a:rPr lang="zh-CN" altLang="en-US" sz="2200">
                <a:latin typeface="Tahoma" panose="020B0604030504040204" pitchFamily="34" charset="0"/>
              </a:rPr>
              <a:t>部分中的某个语句发生异常后，</a:t>
            </a:r>
            <a:r>
              <a:rPr lang="en-US" altLang="zh-CN" sz="2200">
                <a:solidFill>
                  <a:srgbClr val="0000FF"/>
                </a:solidFill>
                <a:effectLst>
                  <a:outerShdw blurRad="38100" dist="38100" dir="2700000" algn="tl">
                    <a:srgbClr val="000000">
                      <a:alpha val="43137"/>
                    </a:srgbClr>
                  </a:outerShdw>
                </a:effectLst>
                <a:latin typeface="Tahoma" panose="020B0604030504040204" pitchFamily="34" charset="0"/>
              </a:rPr>
              <a:t>try</a:t>
            </a:r>
            <a:r>
              <a:rPr lang="zh-CN" altLang="en-US" sz="2200">
                <a:solidFill>
                  <a:srgbClr val="0000FF"/>
                </a:solidFill>
                <a:effectLst>
                  <a:outerShdw blurRad="38100" dist="38100" dir="2700000" algn="tl">
                    <a:srgbClr val="000000">
                      <a:alpha val="43137"/>
                    </a:srgbClr>
                  </a:outerShdw>
                </a:effectLst>
                <a:latin typeface="Tahoma" panose="020B0604030504040204" pitchFamily="34" charset="0"/>
              </a:rPr>
              <a:t>部分将立刻结束执行，而转向执行相应的</a:t>
            </a:r>
            <a:r>
              <a:rPr lang="en-US" altLang="zh-CN" sz="2200">
                <a:solidFill>
                  <a:srgbClr val="0000FF"/>
                </a:solidFill>
                <a:effectLst>
                  <a:outerShdw blurRad="38100" dist="38100" dir="2700000" algn="tl">
                    <a:srgbClr val="000000">
                      <a:alpha val="43137"/>
                    </a:srgbClr>
                  </a:outerShdw>
                </a:effectLst>
                <a:latin typeface="Tahoma" panose="020B0604030504040204" pitchFamily="34" charset="0"/>
              </a:rPr>
              <a:t>catch</a:t>
            </a:r>
            <a:r>
              <a:rPr lang="zh-CN" altLang="en-US" sz="2200">
                <a:solidFill>
                  <a:srgbClr val="0000FF"/>
                </a:solidFill>
                <a:effectLst>
                  <a:outerShdw blurRad="38100" dist="38100" dir="2700000" algn="tl">
                    <a:srgbClr val="000000">
                      <a:alpha val="43137"/>
                    </a:srgbClr>
                  </a:outerShdw>
                </a:effectLst>
                <a:latin typeface="Tahoma" panose="020B0604030504040204" pitchFamily="34" charset="0"/>
              </a:rPr>
              <a:t>部分</a:t>
            </a:r>
            <a:r>
              <a:rPr lang="zh-CN" altLang="en-US" sz="2200">
                <a:effectLst>
                  <a:outerShdw blurRad="38100" dist="38100" dir="2700000" algn="tl">
                    <a:srgbClr val="000000">
                      <a:alpha val="43137"/>
                    </a:srgbClr>
                  </a:outerShdw>
                </a:effectLst>
                <a:latin typeface="Tahoma" panose="020B0604030504040204" pitchFamily="34" charset="0"/>
              </a:rPr>
              <a:t>；</a:t>
            </a:r>
            <a:r>
              <a:rPr lang="zh-CN" altLang="en-US" sz="2200">
                <a:latin typeface="Tahoma" panose="020B0604030504040204" pitchFamily="34" charset="0"/>
              </a:rPr>
              <a:t>如果没有例外产生，所有的</a:t>
            </a:r>
            <a:r>
              <a:rPr lang="en-US" altLang="zh-CN" sz="2200">
                <a:latin typeface="Tahoma" panose="020B0604030504040204" pitchFamily="34" charset="0"/>
              </a:rPr>
              <a:t>catch</a:t>
            </a:r>
            <a:r>
              <a:rPr lang="zh-CN" altLang="en-US" sz="2200">
                <a:latin typeface="Tahoma" panose="020B0604030504040204" pitchFamily="34" charset="0"/>
              </a:rPr>
              <a:t>代码都被略过不执行。</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FC51E83-8797-4FBA-BB9A-B727FF4F9BB2}"/>
              </a:ext>
            </a:extLst>
          </p:cNvPr>
          <p:cNvSpPr>
            <a:spLocks noGrp="1" noChangeArrowheads="1"/>
          </p:cNvSpPr>
          <p:nvPr>
            <p:ph type="body" idx="1"/>
          </p:nvPr>
        </p:nvSpPr>
        <p:spPr>
          <a:xfrm>
            <a:off x="0" y="620688"/>
            <a:ext cx="9144000" cy="5617046"/>
          </a:xfrm>
        </p:spPr>
        <p:txBody>
          <a:bodyPr/>
          <a:lstStyle/>
          <a:p>
            <a:pPr eaLnBrk="1" hangingPunct="1">
              <a:buFontTx/>
              <a:buNone/>
            </a:pPr>
            <a:r>
              <a:rPr lang="zh-CN" altLang="en-US" sz="2400" b="1" dirty="0"/>
              <a:t>（</a:t>
            </a:r>
            <a:r>
              <a:rPr lang="en-US" altLang="zh-CN" sz="2400" b="1" dirty="0"/>
              <a:t>3</a:t>
            </a:r>
            <a:r>
              <a:rPr lang="zh-CN" altLang="en-US" sz="2400" b="1" dirty="0"/>
              <a:t>）</a:t>
            </a:r>
            <a:r>
              <a:rPr lang="en-US" altLang="zh-CN" sz="2400" b="1" dirty="0">
                <a:solidFill>
                  <a:srgbClr val="CC00CC"/>
                </a:solidFill>
                <a:latin typeface="Tahoma" panose="020B0604030504040204" pitchFamily="34" charset="0"/>
                <a:ea typeface="宋体" panose="02010600030101010101" pitchFamily="2" charset="-122"/>
              </a:rPr>
              <a:t>catch</a:t>
            </a:r>
            <a:r>
              <a:rPr lang="zh-CN" altLang="en-US" sz="2400" b="1" dirty="0">
                <a:solidFill>
                  <a:srgbClr val="CC00CC"/>
                </a:solidFill>
                <a:latin typeface="Tahoma" panose="020B0604030504040204" pitchFamily="34" charset="0"/>
                <a:ea typeface="宋体" panose="02010600030101010101" pitchFamily="2" charset="-122"/>
              </a:rPr>
              <a:t>语句</a:t>
            </a:r>
            <a:r>
              <a:rPr lang="zh-CN" altLang="en-US" sz="2400" b="1" dirty="0"/>
              <a:t>中声明的异常对象封装了异常事件发生的信息，在</a:t>
            </a:r>
            <a:r>
              <a:rPr lang="en-US" altLang="zh-CN" sz="2400" b="1" dirty="0"/>
              <a:t>catch</a:t>
            </a:r>
            <a:r>
              <a:rPr lang="zh-CN" altLang="en-US" sz="2400" b="1" dirty="0"/>
              <a:t>语句块中可以使用这个对象的一些方法获取这些信息。</a:t>
            </a:r>
            <a:endParaRPr lang="en-US" altLang="zh-CN" sz="2400" b="1" dirty="0"/>
          </a:p>
          <a:p>
            <a:pPr eaLnBrk="1" hangingPunct="1">
              <a:buFontTx/>
              <a:buNone/>
            </a:pPr>
            <a:endParaRPr lang="zh-CN" altLang="en-US" sz="1000" b="1" dirty="0"/>
          </a:p>
          <a:p>
            <a:pPr lvl="1" eaLnBrk="1" hangingPunct="1">
              <a:buFont typeface="Wingdings" panose="05000000000000000000" pitchFamily="2" charset="2"/>
              <a:buChar char="Ø"/>
            </a:pPr>
            <a:r>
              <a:rPr lang="zh-CN" altLang="en-US" sz="2000" b="1" dirty="0"/>
              <a:t>例如：</a:t>
            </a:r>
            <a:r>
              <a:rPr lang="en-US" altLang="zh-CN" sz="2000" b="1" dirty="0" err="1"/>
              <a:t>getMessage</a:t>
            </a:r>
            <a:r>
              <a:rPr lang="en-US" altLang="zh-CN" sz="2000" b="1" dirty="0"/>
              <a:t>()</a:t>
            </a:r>
            <a:r>
              <a:rPr lang="zh-CN" altLang="en-US" sz="2000" b="1" dirty="0"/>
              <a:t>方法，用来得到有关异常事件的信息。</a:t>
            </a:r>
          </a:p>
          <a:p>
            <a:pPr eaLnBrk="1" hangingPunct="1">
              <a:buFontTx/>
              <a:buNone/>
            </a:pPr>
            <a:r>
              <a:rPr lang="zh-CN" altLang="en-US" sz="2000" b="1" dirty="0"/>
              <a:t>           </a:t>
            </a:r>
            <a:r>
              <a:rPr lang="en-US" altLang="zh-CN" sz="2000" b="1" dirty="0" err="1"/>
              <a:t>printStackTrace</a:t>
            </a:r>
            <a:r>
              <a:rPr lang="en-US" altLang="zh-CN" sz="2000" b="1" dirty="0"/>
              <a:t>()</a:t>
            </a:r>
            <a:r>
              <a:rPr lang="zh-CN" altLang="en-US" sz="2000" b="1" dirty="0"/>
              <a:t>方法，用来跟踪异常事件发生时执行堆栈的内容。</a:t>
            </a:r>
            <a:endParaRPr lang="en-US" altLang="zh-CN" sz="2000" b="1" dirty="0"/>
          </a:p>
          <a:p>
            <a:pPr eaLnBrk="1" hangingPunct="1">
              <a:buFontTx/>
              <a:buNone/>
            </a:pPr>
            <a:endParaRPr lang="zh-CN" altLang="en-US" sz="2400" b="1" dirty="0"/>
          </a:p>
          <a:p>
            <a:pPr eaLnBrk="1" hangingPunct="1">
              <a:buFontTx/>
              <a:buNone/>
            </a:pPr>
            <a:r>
              <a:rPr lang="zh-CN" altLang="en-US" sz="2400" b="1" dirty="0"/>
              <a:t>（</a:t>
            </a:r>
            <a:r>
              <a:rPr lang="en-US" altLang="zh-CN" sz="2400" b="1" dirty="0"/>
              <a:t>4</a:t>
            </a:r>
            <a:r>
              <a:rPr lang="zh-CN" altLang="en-US" sz="2400" b="1" dirty="0"/>
              <a:t>）</a:t>
            </a:r>
            <a:r>
              <a:rPr lang="en-US" altLang="zh-CN" sz="2400" b="1" dirty="0">
                <a:solidFill>
                  <a:srgbClr val="CC00CC"/>
                </a:solidFill>
                <a:latin typeface="Tahoma" panose="020B0604030504040204" pitchFamily="34" charset="0"/>
                <a:ea typeface="宋体" panose="02010600030101010101" pitchFamily="2" charset="-122"/>
              </a:rPr>
              <a:t>finally</a:t>
            </a:r>
            <a:r>
              <a:rPr lang="zh-CN" altLang="en-US" sz="2400" b="1" dirty="0">
                <a:solidFill>
                  <a:srgbClr val="CC00CC"/>
                </a:solidFill>
                <a:latin typeface="Tahoma" panose="020B0604030504040204" pitchFamily="34" charset="0"/>
                <a:ea typeface="宋体" panose="02010600030101010101" pitchFamily="2" charset="-122"/>
              </a:rPr>
              <a:t>语句</a:t>
            </a:r>
          </a:p>
          <a:p>
            <a:pPr lvl="1" eaLnBrk="1" hangingPunct="1"/>
            <a:r>
              <a:rPr lang="en-US" altLang="zh-CN" sz="2400" b="1" dirty="0"/>
              <a:t>finally</a:t>
            </a:r>
            <a:r>
              <a:rPr lang="zh-CN" altLang="en-US" sz="2400" b="1" dirty="0"/>
              <a:t>语句为异常处理提供一个统一的出口，使得在控制流程转到程序的其他部分以前，对程序的状态作统一的管理。</a:t>
            </a:r>
          </a:p>
          <a:p>
            <a:pPr lvl="1" eaLnBrk="1" hangingPunct="1"/>
            <a:r>
              <a:rPr lang="zh-CN" altLang="en-US" sz="2400" b="1" dirty="0">
                <a:solidFill>
                  <a:srgbClr val="0000FF"/>
                </a:solidFill>
              </a:rPr>
              <a:t>无论</a:t>
            </a:r>
            <a:r>
              <a:rPr lang="en-US" altLang="zh-CN" sz="2400" b="1" dirty="0">
                <a:solidFill>
                  <a:srgbClr val="0000FF"/>
                </a:solidFill>
              </a:rPr>
              <a:t>try</a:t>
            </a:r>
            <a:r>
              <a:rPr lang="zh-CN" altLang="en-US" sz="2400" b="1" dirty="0">
                <a:solidFill>
                  <a:srgbClr val="0000FF"/>
                </a:solidFill>
              </a:rPr>
              <a:t>所指定的语句块中是否抛出异常，</a:t>
            </a:r>
            <a:r>
              <a:rPr lang="en-US" altLang="zh-CN" sz="2400" b="1" dirty="0">
                <a:solidFill>
                  <a:srgbClr val="0000FF"/>
                </a:solidFill>
              </a:rPr>
              <a:t>finally</a:t>
            </a:r>
            <a:r>
              <a:rPr lang="zh-CN" altLang="en-US" sz="2400" b="1" dirty="0">
                <a:solidFill>
                  <a:srgbClr val="0000FF"/>
                </a:solidFill>
              </a:rPr>
              <a:t>指定的代码都要被执行。</a:t>
            </a:r>
          </a:p>
          <a:p>
            <a:pPr lvl="1" eaLnBrk="1" hangingPunct="1"/>
            <a:r>
              <a:rPr lang="zh-CN" altLang="en-US" sz="2400" b="1" dirty="0"/>
              <a:t>通常在</a:t>
            </a:r>
            <a:r>
              <a:rPr lang="en-US" altLang="zh-CN" sz="2400" b="1" dirty="0"/>
              <a:t>finally</a:t>
            </a:r>
            <a:r>
              <a:rPr lang="zh-CN" altLang="en-US" sz="2400" b="1" dirty="0"/>
              <a:t>语句中可以进行资源的清除工作，如：</a:t>
            </a:r>
          </a:p>
          <a:p>
            <a:pPr lvl="1" eaLnBrk="1" hangingPunct="1">
              <a:buFont typeface="Wingdings" panose="05000000000000000000" pitchFamily="2" charset="2"/>
              <a:buChar char="Ø"/>
            </a:pPr>
            <a:r>
              <a:rPr lang="zh-CN" altLang="en-US" b="1" dirty="0"/>
              <a:t>	关闭打开的文件</a:t>
            </a:r>
          </a:p>
          <a:p>
            <a:pPr lvl="1" eaLnBrk="1" hangingPunct="1">
              <a:buFont typeface="Wingdings" panose="05000000000000000000" pitchFamily="2" charset="2"/>
              <a:buChar char="Ø"/>
            </a:pPr>
            <a:r>
              <a:rPr lang="zh-CN" altLang="en-US" b="1" dirty="0"/>
              <a:t>	删除临时文件</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78C4DC6F-6FF2-45D3-89A1-2931CE6F0468}"/>
              </a:ext>
            </a:extLst>
          </p:cNvPr>
          <p:cNvSpPr>
            <a:spLocks noGrp="1" noChangeArrowheads="1"/>
          </p:cNvSpPr>
          <p:nvPr>
            <p:ph type="body" idx="1"/>
          </p:nvPr>
        </p:nvSpPr>
        <p:spPr>
          <a:xfrm>
            <a:off x="0" y="260350"/>
            <a:ext cx="4824413" cy="4752975"/>
          </a:xfrm>
        </p:spPr>
        <p:txBody>
          <a:bodyPr/>
          <a:lstStyle/>
          <a:p>
            <a:pPr eaLnBrk="1" hangingPunct="1">
              <a:lnSpc>
                <a:spcPct val="90000"/>
              </a:lnSpc>
              <a:buFontTx/>
              <a:buNone/>
            </a:pPr>
            <a:r>
              <a:rPr lang="en-US" altLang="zh-CN" sz="2400" b="1" dirty="0"/>
              <a:t> 3</a:t>
            </a:r>
            <a:r>
              <a:rPr lang="zh-CN" altLang="en-US" sz="2400" b="1" dirty="0"/>
              <a:t>．</a:t>
            </a:r>
            <a:r>
              <a:rPr lang="en-US" altLang="zh-CN" sz="2400" b="1" dirty="0" err="1">
                <a:solidFill>
                  <a:srgbClr val="FF0000"/>
                </a:solidFill>
                <a:effectLst>
                  <a:outerShdw blurRad="38100" dist="38100" dir="2700000" algn="tl">
                    <a:srgbClr val="000000">
                      <a:alpha val="43137"/>
                    </a:srgbClr>
                  </a:outerShdw>
                </a:effectLst>
              </a:rPr>
              <a:t>try~catch</a:t>
            </a:r>
            <a:r>
              <a:rPr lang="zh-CN" altLang="en-US" sz="2400" b="1" dirty="0">
                <a:solidFill>
                  <a:srgbClr val="FF0000"/>
                </a:solidFill>
                <a:effectLst>
                  <a:outerShdw blurRad="38100" dist="38100" dir="2700000" algn="tl">
                    <a:srgbClr val="000000">
                      <a:alpha val="43137"/>
                    </a:srgbClr>
                  </a:outerShdw>
                </a:effectLst>
              </a:rPr>
              <a:t>语句格式</a:t>
            </a:r>
            <a:r>
              <a:rPr lang="zh-CN" altLang="en-US" sz="2400" b="1" dirty="0"/>
              <a:t>如下：</a:t>
            </a:r>
          </a:p>
          <a:p>
            <a:pPr eaLnBrk="1" hangingPunct="1">
              <a:lnSpc>
                <a:spcPct val="90000"/>
              </a:lnSpc>
              <a:buFontTx/>
              <a:buNone/>
            </a:pPr>
            <a:r>
              <a:rPr lang="zh-CN" altLang="en-US" sz="2400" b="1" dirty="0"/>
              <a:t>    </a:t>
            </a:r>
            <a:r>
              <a:rPr lang="en-US" altLang="zh-CN" sz="2200" b="1" dirty="0">
                <a:solidFill>
                  <a:srgbClr val="CC00CC"/>
                </a:solidFill>
              </a:rPr>
              <a:t>try</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r>
              <a:rPr lang="zh-CN" altLang="en-US" sz="2200" b="1" dirty="0"/>
              <a:t>包含可能发生异常的语句</a:t>
            </a:r>
          </a:p>
          <a:p>
            <a:pPr eaLnBrk="1" hangingPunct="1">
              <a:lnSpc>
                <a:spcPct val="90000"/>
              </a:lnSpc>
              <a:buFontTx/>
              <a:buNone/>
            </a:pPr>
            <a:r>
              <a:rPr lang="zh-CN" altLang="en-US" sz="2200" b="1" dirty="0"/>
              <a:t>    </a:t>
            </a:r>
            <a:r>
              <a:rPr lang="en-US" altLang="zh-CN" sz="2200" b="1" dirty="0"/>
              <a:t>}</a:t>
            </a:r>
          </a:p>
          <a:p>
            <a:pPr eaLnBrk="1" hangingPunct="1">
              <a:lnSpc>
                <a:spcPct val="90000"/>
              </a:lnSpc>
              <a:buFontTx/>
              <a:buNone/>
            </a:pPr>
            <a:r>
              <a:rPr lang="en-US" altLang="zh-CN" sz="2200" b="1" dirty="0"/>
              <a:t>    </a:t>
            </a:r>
            <a:r>
              <a:rPr lang="en-US" altLang="zh-CN" sz="2200" b="1" dirty="0">
                <a:solidFill>
                  <a:srgbClr val="CC00CC"/>
                </a:solidFill>
              </a:rPr>
              <a:t>catch</a:t>
            </a:r>
            <a:r>
              <a:rPr lang="en-US" altLang="zh-CN" sz="2200" b="1" dirty="0"/>
              <a:t>(</a:t>
            </a:r>
            <a:r>
              <a:rPr lang="en-US" altLang="zh-CN" sz="2200" b="1" dirty="0" err="1"/>
              <a:t>ExceptionA</a:t>
            </a:r>
            <a:r>
              <a:rPr lang="en-US" altLang="zh-CN" sz="2200" b="1" dirty="0"/>
              <a:t> e)</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r>
              <a:rPr lang="en-US" altLang="zh-CN" sz="2200" b="1" dirty="0">
                <a:solidFill>
                  <a:srgbClr val="CC00CC"/>
                </a:solidFill>
              </a:rPr>
              <a:t>catch</a:t>
            </a:r>
            <a:r>
              <a:rPr lang="en-US" altLang="zh-CN" sz="2200" b="1" dirty="0"/>
              <a:t>(</a:t>
            </a:r>
            <a:r>
              <a:rPr lang="en-US" altLang="zh-CN" sz="2200" b="1" dirty="0" err="1"/>
              <a:t>ExceptionB</a:t>
            </a:r>
            <a:r>
              <a:rPr lang="en-US" altLang="zh-CN" sz="2200" b="1" dirty="0"/>
              <a:t> e)</a:t>
            </a:r>
          </a:p>
          <a:p>
            <a:pPr eaLnBrk="1" hangingPunct="1">
              <a:lnSpc>
                <a:spcPct val="90000"/>
              </a:lnSpc>
              <a:buFontTx/>
              <a:buNone/>
            </a:pPr>
            <a:r>
              <a:rPr lang="en-US" altLang="zh-CN" sz="2200" b="1" dirty="0"/>
              <a:t>    {</a:t>
            </a:r>
          </a:p>
          <a:p>
            <a:pPr eaLnBrk="1" hangingPunct="1">
              <a:lnSpc>
                <a:spcPct val="90000"/>
              </a:lnSpc>
              <a:buFontTx/>
              <a:buNone/>
            </a:pPr>
            <a:r>
              <a:rPr lang="en-US" altLang="zh-CN" sz="2200" b="1" dirty="0"/>
              <a:t>    }</a:t>
            </a:r>
          </a:p>
          <a:p>
            <a:pPr eaLnBrk="1" hangingPunct="1">
              <a:lnSpc>
                <a:spcPct val="90000"/>
              </a:lnSpc>
              <a:buFontTx/>
              <a:buNone/>
            </a:pPr>
            <a:endParaRPr lang="en-US" altLang="zh-CN" sz="2200" b="1" dirty="0"/>
          </a:p>
          <a:p>
            <a:pPr eaLnBrk="1" hangingPunct="1">
              <a:lnSpc>
                <a:spcPct val="90000"/>
              </a:lnSpc>
              <a:buFontTx/>
              <a:buNone/>
            </a:pPr>
            <a:endParaRPr lang="en-US" altLang="zh-CN" sz="2200" b="1" dirty="0"/>
          </a:p>
        </p:txBody>
      </p:sp>
      <p:sp>
        <p:nvSpPr>
          <p:cNvPr id="192515" name="Rectangle 3">
            <a:extLst>
              <a:ext uri="{FF2B5EF4-FFF2-40B4-BE49-F238E27FC236}">
                <a16:creationId xmlns:a16="http://schemas.microsoft.com/office/drawing/2014/main" id="{69874EDE-786E-42B4-B15F-40C6ECEDC83A}"/>
              </a:ext>
            </a:extLst>
          </p:cNvPr>
          <p:cNvSpPr>
            <a:spLocks noChangeArrowheads="1"/>
          </p:cNvSpPr>
          <p:nvPr/>
        </p:nvSpPr>
        <p:spPr bwMode="auto">
          <a:xfrm>
            <a:off x="4572000" y="260350"/>
            <a:ext cx="4824413"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zh-CN" altLang="en-US" sz="2400"/>
              <a:t>   或者：</a:t>
            </a:r>
          </a:p>
          <a:p>
            <a:pPr eaLnBrk="1" hangingPunct="1">
              <a:lnSpc>
                <a:spcPct val="80000"/>
              </a:lnSpc>
              <a:buFontTx/>
              <a:buNone/>
            </a:pPr>
            <a:r>
              <a:rPr lang="zh-CN" altLang="en-US" sz="2400"/>
              <a:t>    </a:t>
            </a:r>
            <a:r>
              <a:rPr lang="en-US" altLang="zh-CN" sz="2200"/>
              <a:t>try</a:t>
            </a:r>
          </a:p>
          <a:p>
            <a:pPr eaLnBrk="1" hangingPunct="1">
              <a:lnSpc>
                <a:spcPct val="80000"/>
              </a:lnSpc>
              <a:buFontTx/>
              <a:buNone/>
            </a:pPr>
            <a:r>
              <a:rPr lang="en-US" altLang="zh-CN" sz="2200"/>
              <a:t>    {</a:t>
            </a:r>
          </a:p>
          <a:p>
            <a:pPr eaLnBrk="1" hangingPunct="1">
              <a:lnSpc>
                <a:spcPct val="80000"/>
              </a:lnSpc>
              <a:buFontTx/>
              <a:buNone/>
            </a:pPr>
            <a:r>
              <a:rPr lang="en-US" altLang="zh-CN" sz="2200"/>
              <a:t>       </a:t>
            </a:r>
            <a:r>
              <a:rPr lang="zh-CN" altLang="en-US" sz="2200"/>
              <a:t>包含可能发生异常的语句</a:t>
            </a:r>
          </a:p>
          <a:p>
            <a:pPr eaLnBrk="1" hangingPunct="1">
              <a:lnSpc>
                <a:spcPct val="80000"/>
              </a:lnSpc>
              <a:buFontTx/>
              <a:buNone/>
            </a:pPr>
            <a:r>
              <a:rPr lang="zh-CN" altLang="en-US" sz="2200"/>
              <a:t>    </a:t>
            </a:r>
            <a:r>
              <a:rPr lang="en-US" altLang="zh-CN" sz="2200"/>
              <a:t>}</a:t>
            </a:r>
          </a:p>
          <a:p>
            <a:pPr eaLnBrk="1" hangingPunct="1">
              <a:lnSpc>
                <a:spcPct val="80000"/>
              </a:lnSpc>
              <a:buFontTx/>
              <a:buNone/>
            </a:pPr>
            <a:r>
              <a:rPr lang="en-US" altLang="zh-CN" sz="2200"/>
              <a:t>    catch(ExceptionA e)</a:t>
            </a:r>
          </a:p>
          <a:p>
            <a:pPr eaLnBrk="1" hangingPunct="1">
              <a:lnSpc>
                <a:spcPct val="80000"/>
              </a:lnSpc>
              <a:buFontTx/>
              <a:buNone/>
            </a:pPr>
            <a:r>
              <a:rPr lang="en-US" altLang="zh-CN" sz="2200"/>
              <a:t>    {</a:t>
            </a:r>
          </a:p>
          <a:p>
            <a:pPr eaLnBrk="1" hangingPunct="1">
              <a:lnSpc>
                <a:spcPct val="80000"/>
              </a:lnSpc>
              <a:buFontTx/>
              <a:buNone/>
            </a:pPr>
            <a:r>
              <a:rPr lang="en-US" altLang="zh-CN" sz="2200"/>
              <a:t>    }</a:t>
            </a:r>
          </a:p>
          <a:p>
            <a:pPr eaLnBrk="1" hangingPunct="1">
              <a:lnSpc>
                <a:spcPct val="80000"/>
              </a:lnSpc>
              <a:buFontTx/>
              <a:buNone/>
            </a:pPr>
            <a:r>
              <a:rPr lang="en-US" altLang="zh-CN" sz="2200"/>
              <a:t>    catch(ExceptionB e)</a:t>
            </a:r>
          </a:p>
          <a:p>
            <a:pPr eaLnBrk="1" hangingPunct="1">
              <a:lnSpc>
                <a:spcPct val="80000"/>
              </a:lnSpc>
              <a:buFontTx/>
              <a:buNone/>
            </a:pPr>
            <a:r>
              <a:rPr lang="en-US" altLang="zh-CN" sz="2200"/>
              <a:t>    {</a:t>
            </a:r>
          </a:p>
          <a:p>
            <a:pPr eaLnBrk="1" hangingPunct="1">
              <a:lnSpc>
                <a:spcPct val="80000"/>
              </a:lnSpc>
              <a:buFontTx/>
              <a:buNone/>
            </a:pPr>
            <a:r>
              <a:rPr lang="en-US" altLang="zh-CN" sz="2200"/>
              <a:t>    }</a:t>
            </a:r>
          </a:p>
          <a:p>
            <a:pPr eaLnBrk="1" hangingPunct="1">
              <a:lnSpc>
                <a:spcPct val="80000"/>
              </a:lnSpc>
              <a:buFontTx/>
              <a:buNone/>
            </a:pPr>
            <a:r>
              <a:rPr lang="en-US" altLang="zh-CN" sz="2200"/>
              <a:t>	</a:t>
            </a:r>
            <a:r>
              <a:rPr lang="en-US" altLang="zh-CN" sz="2200">
                <a:solidFill>
                  <a:srgbClr val="CC00CC"/>
                </a:solidFill>
              </a:rPr>
              <a:t>finally</a:t>
            </a:r>
            <a:r>
              <a:rPr lang="en-US" altLang="zh-CN" sz="2200"/>
              <a:t>{</a:t>
            </a:r>
          </a:p>
          <a:p>
            <a:pPr eaLnBrk="1" hangingPunct="1">
              <a:lnSpc>
                <a:spcPct val="80000"/>
              </a:lnSpc>
              <a:buFontTx/>
              <a:buNone/>
            </a:pPr>
            <a:r>
              <a:rPr lang="en-US" altLang="zh-CN" sz="2200"/>
              <a:t>    }</a:t>
            </a:r>
          </a:p>
        </p:txBody>
      </p:sp>
      <p:sp>
        <p:nvSpPr>
          <p:cNvPr id="192516" name="Line 4">
            <a:extLst>
              <a:ext uri="{FF2B5EF4-FFF2-40B4-BE49-F238E27FC236}">
                <a16:creationId xmlns:a16="http://schemas.microsoft.com/office/drawing/2014/main" id="{1BBA33B3-498B-4431-BDC0-33575ECC1B6E}"/>
              </a:ext>
            </a:extLst>
          </p:cNvPr>
          <p:cNvSpPr>
            <a:spLocks noChangeShapeType="1"/>
          </p:cNvSpPr>
          <p:nvPr/>
        </p:nvSpPr>
        <p:spPr bwMode="auto">
          <a:xfrm>
            <a:off x="4643438" y="0"/>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17" name="Line 5">
            <a:extLst>
              <a:ext uri="{FF2B5EF4-FFF2-40B4-BE49-F238E27FC236}">
                <a16:creationId xmlns:a16="http://schemas.microsoft.com/office/drawing/2014/main" id="{E1F6D095-CA68-43C7-8A51-90CD742751A2}"/>
              </a:ext>
            </a:extLst>
          </p:cNvPr>
          <p:cNvSpPr>
            <a:spLocks noChangeShapeType="1"/>
          </p:cNvSpPr>
          <p:nvPr/>
        </p:nvSpPr>
        <p:spPr bwMode="auto">
          <a:xfrm>
            <a:off x="0" y="4724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18" name="Text Box 6">
            <a:extLst>
              <a:ext uri="{FF2B5EF4-FFF2-40B4-BE49-F238E27FC236}">
                <a16:creationId xmlns:a16="http://schemas.microsoft.com/office/drawing/2014/main" id="{0808D1D3-22A8-4815-B845-F9DCE2317586}"/>
              </a:ext>
            </a:extLst>
          </p:cNvPr>
          <p:cNvSpPr txBox="1">
            <a:spLocks noChangeArrowheads="1"/>
          </p:cNvSpPr>
          <p:nvPr/>
        </p:nvSpPr>
        <p:spPr bwMode="auto">
          <a:xfrm>
            <a:off x="0" y="4945063"/>
            <a:ext cx="91440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en-US" altLang="zh-CN" sz="2400"/>
              <a:t>Exception </a:t>
            </a:r>
            <a:r>
              <a:rPr lang="zh-CN" altLang="en-US" sz="2400"/>
              <a:t>的顺序是：先</a:t>
            </a:r>
            <a:r>
              <a:rPr lang="en-US" altLang="zh-CN" sz="2400"/>
              <a:t>catch</a:t>
            </a:r>
            <a:r>
              <a:rPr lang="zh-CN" altLang="en-US" sz="2400"/>
              <a:t>小的，再</a:t>
            </a:r>
            <a:r>
              <a:rPr lang="en-US" altLang="zh-CN" sz="2400"/>
              <a:t>catch</a:t>
            </a:r>
            <a:r>
              <a:rPr lang="zh-CN" altLang="en-US" sz="2400"/>
              <a:t>大的。如：</a:t>
            </a:r>
          </a:p>
          <a:p>
            <a:pPr eaLnBrk="1" hangingPunct="1">
              <a:spcBef>
                <a:spcPct val="0"/>
              </a:spcBef>
              <a:buFontTx/>
              <a:buNone/>
            </a:pPr>
            <a:endParaRPr lang="en-US" altLang="zh-CN" sz="1000">
              <a:solidFill>
                <a:srgbClr val="0000FF"/>
              </a:solidFill>
            </a:endParaRPr>
          </a:p>
          <a:p>
            <a:pPr eaLnBrk="1" hangingPunct="1">
              <a:spcBef>
                <a:spcPct val="0"/>
              </a:spcBef>
              <a:buFontTx/>
              <a:buNone/>
            </a:pPr>
            <a:r>
              <a:rPr lang="en-US" altLang="zh-CN" sz="2400"/>
              <a:t>//IOException</a:t>
            </a:r>
            <a:r>
              <a:rPr lang="zh-CN" altLang="en-US" sz="2400"/>
              <a:t>包含</a:t>
            </a:r>
            <a:r>
              <a:rPr lang="en-US" altLang="zh-CN" sz="2400"/>
              <a:t>FileNotFoundException</a:t>
            </a:r>
            <a:endParaRPr lang="en-US" altLang="zh-CN" sz="2400">
              <a:solidFill>
                <a:srgbClr val="0000FF"/>
              </a:solidFill>
            </a:endParaRPr>
          </a:p>
          <a:p>
            <a:pPr eaLnBrk="1" hangingPunct="1">
              <a:spcBef>
                <a:spcPct val="0"/>
              </a:spcBef>
              <a:buFontTx/>
              <a:buNone/>
            </a:pPr>
            <a:r>
              <a:rPr lang="en-US" altLang="zh-CN" sz="2400">
                <a:solidFill>
                  <a:srgbClr val="0000FF"/>
                </a:solidFill>
              </a:rPr>
              <a:t>catch (FileNotFoundException e) {….} </a:t>
            </a:r>
          </a:p>
          <a:p>
            <a:pPr eaLnBrk="1" hangingPunct="1">
              <a:spcBef>
                <a:spcPct val="0"/>
              </a:spcBef>
              <a:buFontTx/>
              <a:buNone/>
            </a:pPr>
            <a:r>
              <a:rPr lang="en-US" altLang="zh-CN" sz="2400">
                <a:solidFill>
                  <a:srgbClr val="0000FF"/>
                </a:solidFill>
              </a:rPr>
              <a:t>catch (IOException e) {…}</a:t>
            </a:r>
            <a:endParaRPr lang="en-US" altLang="zh-CN" sz="24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216CDFCF-0748-48AB-B757-6FCC574BDDD8}"/>
              </a:ext>
            </a:extLst>
          </p:cNvPr>
          <p:cNvSpPr>
            <a:spLocks noGrp="1" noChangeArrowheads="1"/>
          </p:cNvSpPr>
          <p:nvPr>
            <p:ph type="body" idx="1"/>
          </p:nvPr>
        </p:nvSpPr>
        <p:spPr>
          <a:xfrm>
            <a:off x="395288" y="449263"/>
            <a:ext cx="7993062" cy="1108075"/>
          </a:xfrm>
        </p:spPr>
        <p:txBody>
          <a:bodyPr/>
          <a:lstStyle/>
          <a:p>
            <a:pPr eaLnBrk="1" hangingPunct="1">
              <a:lnSpc>
                <a:spcPct val="80000"/>
              </a:lnSpc>
              <a:buFontTx/>
              <a:buNone/>
            </a:pPr>
            <a:r>
              <a:rPr lang="en-US" altLang="zh-CN" sz="2400" b="1"/>
              <a:t>4. </a:t>
            </a:r>
            <a:r>
              <a:rPr lang="en-US" altLang="zh-CN" sz="2400" b="1">
                <a:solidFill>
                  <a:srgbClr val="FF0000"/>
                </a:solidFill>
              </a:rPr>
              <a:t>Throwable</a:t>
            </a:r>
            <a:r>
              <a:rPr lang="zh-CN" altLang="en-US" sz="2400" b="1">
                <a:solidFill>
                  <a:srgbClr val="FF0000"/>
                </a:solidFill>
              </a:rPr>
              <a:t>类</a:t>
            </a:r>
            <a:r>
              <a:rPr lang="zh-CN" altLang="en-US" sz="2400" b="1"/>
              <a:t>是 </a:t>
            </a:r>
            <a:r>
              <a:rPr lang="en-US" altLang="zh-CN" sz="2400" b="1"/>
              <a:t>Java </a:t>
            </a:r>
            <a:r>
              <a:rPr lang="zh-CN" altLang="en-US" sz="2400" b="1"/>
              <a:t>语言中所有错误或异常的超类。</a:t>
            </a:r>
            <a:r>
              <a:rPr lang="en-US" altLang="zh-CN" sz="2400" b="1"/>
              <a:t>Java SDK </a:t>
            </a:r>
            <a:r>
              <a:rPr lang="zh-CN" altLang="en-US" sz="2400" b="1"/>
              <a:t>中定义了很多异常类，这些类对应了各种各样可能出现的异常事件</a:t>
            </a:r>
          </a:p>
        </p:txBody>
      </p:sp>
      <p:sp>
        <p:nvSpPr>
          <p:cNvPr id="193539" name="Rectangle 3">
            <a:extLst>
              <a:ext uri="{FF2B5EF4-FFF2-40B4-BE49-F238E27FC236}">
                <a16:creationId xmlns:a16="http://schemas.microsoft.com/office/drawing/2014/main" id="{D3E62891-C6CE-461B-A5D8-83F8BCED410A}"/>
              </a:ext>
            </a:extLst>
          </p:cNvPr>
          <p:cNvSpPr>
            <a:spLocks noChangeArrowheads="1"/>
          </p:cNvSpPr>
          <p:nvPr/>
        </p:nvSpPr>
        <p:spPr bwMode="auto">
          <a:xfrm>
            <a:off x="0" y="1557338"/>
            <a:ext cx="9144000" cy="4941887"/>
          </a:xfrm>
          <a:prstGeom prst="rect">
            <a:avLst/>
          </a:prstGeom>
          <a:solidFill>
            <a:schemeClr val="bg1"/>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grpSp>
        <p:nvGrpSpPr>
          <p:cNvPr id="193540" name="Group 4">
            <a:extLst>
              <a:ext uri="{FF2B5EF4-FFF2-40B4-BE49-F238E27FC236}">
                <a16:creationId xmlns:a16="http://schemas.microsoft.com/office/drawing/2014/main" id="{C7230BA5-F303-4561-B900-5381A9445173}"/>
              </a:ext>
            </a:extLst>
          </p:cNvPr>
          <p:cNvGrpSpPr>
            <a:grpSpLocks/>
          </p:cNvGrpSpPr>
          <p:nvPr/>
        </p:nvGrpSpPr>
        <p:grpSpPr bwMode="auto">
          <a:xfrm>
            <a:off x="106363" y="1917700"/>
            <a:ext cx="8931275" cy="4391025"/>
            <a:chOff x="-1" y="0"/>
            <a:chExt cx="20003" cy="19999"/>
          </a:xfrm>
        </p:grpSpPr>
        <p:grpSp>
          <p:nvGrpSpPr>
            <p:cNvPr id="193541" name="Group 5">
              <a:extLst>
                <a:ext uri="{FF2B5EF4-FFF2-40B4-BE49-F238E27FC236}">
                  <a16:creationId xmlns:a16="http://schemas.microsoft.com/office/drawing/2014/main" id="{912251E6-DFF1-453B-8600-6EEB7A02E4B7}"/>
                </a:ext>
              </a:extLst>
            </p:cNvPr>
            <p:cNvGrpSpPr>
              <a:grpSpLocks/>
            </p:cNvGrpSpPr>
            <p:nvPr/>
          </p:nvGrpSpPr>
          <p:grpSpPr bwMode="auto">
            <a:xfrm>
              <a:off x="7215" y="0"/>
              <a:ext cx="4098" cy="2731"/>
              <a:chOff x="0" y="0"/>
              <a:chExt cx="20000" cy="20000"/>
            </a:xfrm>
          </p:grpSpPr>
          <p:grpSp>
            <p:nvGrpSpPr>
              <p:cNvPr id="193586" name="Group 6">
                <a:extLst>
                  <a:ext uri="{FF2B5EF4-FFF2-40B4-BE49-F238E27FC236}">
                    <a16:creationId xmlns:a16="http://schemas.microsoft.com/office/drawing/2014/main" id="{68144C8B-EA56-41DA-A79A-FF5EB97F9E8B}"/>
                  </a:ext>
                </a:extLst>
              </p:cNvPr>
              <p:cNvGrpSpPr>
                <a:grpSpLocks/>
              </p:cNvGrpSpPr>
              <p:nvPr/>
            </p:nvGrpSpPr>
            <p:grpSpPr bwMode="auto">
              <a:xfrm>
                <a:off x="10" y="0"/>
                <a:ext cx="19990" cy="20000"/>
                <a:chOff x="0" y="0"/>
                <a:chExt cx="20000" cy="20000"/>
              </a:xfrm>
            </p:grpSpPr>
            <p:sp>
              <p:nvSpPr>
                <p:cNvPr id="193588" name="Freeform 7">
                  <a:extLst>
                    <a:ext uri="{FF2B5EF4-FFF2-40B4-BE49-F238E27FC236}">
                      <a16:creationId xmlns:a16="http://schemas.microsoft.com/office/drawing/2014/main" id="{34BC84F9-CDF2-4F6A-83D4-90B7770A06DF}"/>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9" name="Freeform 8">
                  <a:extLst>
                    <a:ext uri="{FF2B5EF4-FFF2-40B4-BE49-F238E27FC236}">
                      <a16:creationId xmlns:a16="http://schemas.microsoft.com/office/drawing/2014/main" id="{49E5B704-2FC8-4447-8A64-C0BC0EE06AD8}"/>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87" name="Rectangle 9">
                <a:extLst>
                  <a:ext uri="{FF2B5EF4-FFF2-40B4-BE49-F238E27FC236}">
                    <a16:creationId xmlns:a16="http://schemas.microsoft.com/office/drawing/2014/main" id="{8ADC3371-4B93-4323-96F5-9C17010B88E0}"/>
                  </a:ext>
                </a:extLst>
              </p:cNvPr>
              <p:cNvSpPr>
                <a:spLocks noChangeArrowheads="1"/>
              </p:cNvSpPr>
              <p:nvPr/>
            </p:nvSpPr>
            <p:spPr bwMode="auto">
              <a:xfrm>
                <a:off x="0" y="5998"/>
                <a:ext cx="20000" cy="10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Throwable</a:t>
                </a:r>
              </a:p>
            </p:txBody>
          </p:sp>
        </p:grpSp>
        <p:grpSp>
          <p:nvGrpSpPr>
            <p:cNvPr id="193542" name="Group 10">
              <a:extLst>
                <a:ext uri="{FF2B5EF4-FFF2-40B4-BE49-F238E27FC236}">
                  <a16:creationId xmlns:a16="http://schemas.microsoft.com/office/drawing/2014/main" id="{255427D0-9152-42F7-AA98-3AD0BBF08461}"/>
                </a:ext>
              </a:extLst>
            </p:cNvPr>
            <p:cNvGrpSpPr>
              <a:grpSpLocks/>
            </p:cNvGrpSpPr>
            <p:nvPr/>
          </p:nvGrpSpPr>
          <p:grpSpPr bwMode="auto">
            <a:xfrm>
              <a:off x="1177" y="7804"/>
              <a:ext cx="6032" cy="2731"/>
              <a:chOff x="0" y="0"/>
              <a:chExt cx="20000" cy="20000"/>
            </a:xfrm>
          </p:grpSpPr>
          <p:grpSp>
            <p:nvGrpSpPr>
              <p:cNvPr id="193582" name="Group 11">
                <a:extLst>
                  <a:ext uri="{FF2B5EF4-FFF2-40B4-BE49-F238E27FC236}">
                    <a16:creationId xmlns:a16="http://schemas.microsoft.com/office/drawing/2014/main" id="{818EEE87-7A4D-4258-B2AB-82D3359F6B1C}"/>
                  </a:ext>
                </a:extLst>
              </p:cNvPr>
              <p:cNvGrpSpPr>
                <a:grpSpLocks/>
              </p:cNvGrpSpPr>
              <p:nvPr/>
            </p:nvGrpSpPr>
            <p:grpSpPr bwMode="auto">
              <a:xfrm>
                <a:off x="10" y="0"/>
                <a:ext cx="19990" cy="20000"/>
                <a:chOff x="0" y="0"/>
                <a:chExt cx="20000" cy="20000"/>
              </a:xfrm>
            </p:grpSpPr>
            <p:sp>
              <p:nvSpPr>
                <p:cNvPr id="193584" name="Freeform 12">
                  <a:extLst>
                    <a:ext uri="{FF2B5EF4-FFF2-40B4-BE49-F238E27FC236}">
                      <a16:creationId xmlns:a16="http://schemas.microsoft.com/office/drawing/2014/main" id="{D5252C3B-1B7E-4A3A-9F19-E0F0182F2402}"/>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5" name="Freeform 13">
                  <a:extLst>
                    <a:ext uri="{FF2B5EF4-FFF2-40B4-BE49-F238E27FC236}">
                      <a16:creationId xmlns:a16="http://schemas.microsoft.com/office/drawing/2014/main" id="{143B4627-9FE8-4541-B221-4B97599A5277}"/>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83" name="Rectangle 14">
                <a:extLst>
                  <a:ext uri="{FF2B5EF4-FFF2-40B4-BE49-F238E27FC236}">
                    <a16:creationId xmlns:a16="http://schemas.microsoft.com/office/drawing/2014/main" id="{7E1C248F-E51E-4A05-9F7E-87AA56CDF734}"/>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Exception</a:t>
                </a:r>
              </a:p>
            </p:txBody>
          </p:sp>
        </p:grpSp>
        <p:grpSp>
          <p:nvGrpSpPr>
            <p:cNvPr id="193543" name="Group 15">
              <a:extLst>
                <a:ext uri="{FF2B5EF4-FFF2-40B4-BE49-F238E27FC236}">
                  <a16:creationId xmlns:a16="http://schemas.microsoft.com/office/drawing/2014/main" id="{B1D325F9-DEE0-4ED7-910D-6CF460D351EA}"/>
                </a:ext>
              </a:extLst>
            </p:cNvPr>
            <p:cNvGrpSpPr>
              <a:grpSpLocks/>
            </p:cNvGrpSpPr>
            <p:nvPr/>
          </p:nvGrpSpPr>
          <p:grpSpPr bwMode="auto">
            <a:xfrm>
              <a:off x="11339" y="7804"/>
              <a:ext cx="6032" cy="2731"/>
              <a:chOff x="0" y="0"/>
              <a:chExt cx="20000" cy="20000"/>
            </a:xfrm>
          </p:grpSpPr>
          <p:grpSp>
            <p:nvGrpSpPr>
              <p:cNvPr id="193578" name="Group 16">
                <a:extLst>
                  <a:ext uri="{FF2B5EF4-FFF2-40B4-BE49-F238E27FC236}">
                    <a16:creationId xmlns:a16="http://schemas.microsoft.com/office/drawing/2014/main" id="{C1332AC4-5919-4CE8-B409-776A091ECFF3}"/>
                  </a:ext>
                </a:extLst>
              </p:cNvPr>
              <p:cNvGrpSpPr>
                <a:grpSpLocks/>
              </p:cNvGrpSpPr>
              <p:nvPr/>
            </p:nvGrpSpPr>
            <p:grpSpPr bwMode="auto">
              <a:xfrm>
                <a:off x="10" y="0"/>
                <a:ext cx="19990" cy="20000"/>
                <a:chOff x="0" y="0"/>
                <a:chExt cx="20000" cy="20000"/>
              </a:xfrm>
            </p:grpSpPr>
            <p:sp>
              <p:nvSpPr>
                <p:cNvPr id="193580" name="Freeform 17">
                  <a:extLst>
                    <a:ext uri="{FF2B5EF4-FFF2-40B4-BE49-F238E27FC236}">
                      <a16:creationId xmlns:a16="http://schemas.microsoft.com/office/drawing/2014/main" id="{237E3EDE-B747-47C9-A543-EF1EB8B1EDF3}"/>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81" name="Freeform 18">
                  <a:extLst>
                    <a:ext uri="{FF2B5EF4-FFF2-40B4-BE49-F238E27FC236}">
                      <a16:creationId xmlns:a16="http://schemas.microsoft.com/office/drawing/2014/main" id="{30CAF4B1-24F8-4DC1-BB12-76315BF12E12}"/>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9" name="Rectangle 19">
                <a:extLst>
                  <a:ext uri="{FF2B5EF4-FFF2-40B4-BE49-F238E27FC236}">
                    <a16:creationId xmlns:a16="http://schemas.microsoft.com/office/drawing/2014/main" id="{E1B135DB-FFB4-48E0-8820-8881CD3D02C0}"/>
                  </a:ext>
                </a:extLst>
              </p:cNvPr>
              <p:cNvSpPr>
                <a:spLocks noChangeArrowheads="1"/>
              </p:cNvSpPr>
              <p:nvPr/>
            </p:nvSpPr>
            <p:spPr bwMode="auto">
              <a:xfrm>
                <a:off x="0" y="5998"/>
                <a:ext cx="20000" cy="10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2400" noProof="1">
                    <a:solidFill>
                      <a:srgbClr val="000000"/>
                    </a:solidFill>
                    <a:latin typeface="Lucida Console" panose="020B0609040504020204" pitchFamily="49" charset="0"/>
                  </a:rPr>
                  <a:t>Error</a:t>
                </a:r>
              </a:p>
            </p:txBody>
          </p:sp>
        </p:grpSp>
        <p:grpSp>
          <p:nvGrpSpPr>
            <p:cNvPr id="193544" name="Group 20">
              <a:extLst>
                <a:ext uri="{FF2B5EF4-FFF2-40B4-BE49-F238E27FC236}">
                  <a16:creationId xmlns:a16="http://schemas.microsoft.com/office/drawing/2014/main" id="{1455B947-32B5-4759-9C43-2FCE97A6C91D}"/>
                </a:ext>
              </a:extLst>
            </p:cNvPr>
            <p:cNvGrpSpPr>
              <a:grpSpLocks/>
            </p:cNvGrpSpPr>
            <p:nvPr/>
          </p:nvGrpSpPr>
          <p:grpSpPr bwMode="auto">
            <a:xfrm>
              <a:off x="8992" y="17267"/>
              <a:ext cx="2503" cy="2732"/>
              <a:chOff x="0" y="0"/>
              <a:chExt cx="20000" cy="20000"/>
            </a:xfrm>
          </p:grpSpPr>
          <p:grpSp>
            <p:nvGrpSpPr>
              <p:cNvPr id="193574" name="Group 21">
                <a:extLst>
                  <a:ext uri="{FF2B5EF4-FFF2-40B4-BE49-F238E27FC236}">
                    <a16:creationId xmlns:a16="http://schemas.microsoft.com/office/drawing/2014/main" id="{ABF8F076-D8D5-43C7-93A9-EB60082353A0}"/>
                  </a:ext>
                </a:extLst>
              </p:cNvPr>
              <p:cNvGrpSpPr>
                <a:grpSpLocks/>
              </p:cNvGrpSpPr>
              <p:nvPr/>
            </p:nvGrpSpPr>
            <p:grpSpPr bwMode="auto">
              <a:xfrm>
                <a:off x="24" y="0"/>
                <a:ext cx="19976" cy="20000"/>
                <a:chOff x="0" y="0"/>
                <a:chExt cx="20000" cy="20000"/>
              </a:xfrm>
            </p:grpSpPr>
            <p:sp>
              <p:nvSpPr>
                <p:cNvPr id="193576" name="Freeform 22">
                  <a:extLst>
                    <a:ext uri="{FF2B5EF4-FFF2-40B4-BE49-F238E27FC236}">
                      <a16:creationId xmlns:a16="http://schemas.microsoft.com/office/drawing/2014/main" id="{2BAE960A-65E7-4984-BD9C-2943357B0737}"/>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77" name="Freeform 23">
                  <a:extLst>
                    <a:ext uri="{FF2B5EF4-FFF2-40B4-BE49-F238E27FC236}">
                      <a16:creationId xmlns:a16="http://schemas.microsoft.com/office/drawing/2014/main" id="{603D0492-1B45-4B8F-A142-96F4C73E6191}"/>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5" name="Rectangle 24">
                <a:extLst>
                  <a:ext uri="{FF2B5EF4-FFF2-40B4-BE49-F238E27FC236}">
                    <a16:creationId xmlns:a16="http://schemas.microsoft.com/office/drawing/2014/main" id="{0C2323AE-987B-4E68-BF60-465DC6ABDD7B}"/>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AWTError</a:t>
                </a:r>
              </a:p>
            </p:txBody>
          </p:sp>
        </p:grpSp>
        <p:grpSp>
          <p:nvGrpSpPr>
            <p:cNvPr id="193545" name="Group 25">
              <a:extLst>
                <a:ext uri="{FF2B5EF4-FFF2-40B4-BE49-F238E27FC236}">
                  <a16:creationId xmlns:a16="http://schemas.microsoft.com/office/drawing/2014/main" id="{6D1EF402-DE86-406E-BFFB-5D6ED9CAE5E3}"/>
                </a:ext>
              </a:extLst>
            </p:cNvPr>
            <p:cNvGrpSpPr>
              <a:grpSpLocks/>
            </p:cNvGrpSpPr>
            <p:nvPr/>
          </p:nvGrpSpPr>
          <p:grpSpPr bwMode="auto">
            <a:xfrm>
              <a:off x="11851" y="17267"/>
              <a:ext cx="3066" cy="2732"/>
              <a:chOff x="0" y="0"/>
              <a:chExt cx="20000" cy="20000"/>
            </a:xfrm>
          </p:grpSpPr>
          <p:grpSp>
            <p:nvGrpSpPr>
              <p:cNvPr id="193570" name="Group 26">
                <a:extLst>
                  <a:ext uri="{FF2B5EF4-FFF2-40B4-BE49-F238E27FC236}">
                    <a16:creationId xmlns:a16="http://schemas.microsoft.com/office/drawing/2014/main" id="{5533FB1A-8310-4E45-8EE2-BC40BC5F8492}"/>
                  </a:ext>
                </a:extLst>
              </p:cNvPr>
              <p:cNvGrpSpPr>
                <a:grpSpLocks/>
              </p:cNvGrpSpPr>
              <p:nvPr/>
            </p:nvGrpSpPr>
            <p:grpSpPr bwMode="auto">
              <a:xfrm>
                <a:off x="13" y="0"/>
                <a:ext cx="19987" cy="20000"/>
                <a:chOff x="0" y="0"/>
                <a:chExt cx="20000" cy="20000"/>
              </a:xfrm>
            </p:grpSpPr>
            <p:sp>
              <p:nvSpPr>
                <p:cNvPr id="193572" name="Freeform 27">
                  <a:extLst>
                    <a:ext uri="{FF2B5EF4-FFF2-40B4-BE49-F238E27FC236}">
                      <a16:creationId xmlns:a16="http://schemas.microsoft.com/office/drawing/2014/main" id="{3BF26C4A-A80E-4D47-B73A-AB5FADA33F44}"/>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29"/>
                      </a:lnTo>
                      <a:lnTo>
                        <a:pt x="0" y="19929"/>
                      </a:lnTo>
                      <a:lnTo>
                        <a:pt x="0" y="0"/>
                      </a:lnTo>
                      <a:lnTo>
                        <a:pt x="19981"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73" name="Freeform 28">
                  <a:extLst>
                    <a:ext uri="{FF2B5EF4-FFF2-40B4-BE49-F238E27FC236}">
                      <a16:creationId xmlns:a16="http://schemas.microsoft.com/office/drawing/2014/main" id="{AAE41791-73F7-4073-B90D-A41B9B6C2ECC}"/>
                    </a:ext>
                  </a:extLst>
                </p:cNvPr>
                <p:cNvSpPr>
                  <a:spLocks/>
                </p:cNvSpPr>
                <p:nvPr/>
              </p:nvSpPr>
              <p:spPr bwMode="auto">
                <a:xfrm>
                  <a:off x="0" y="0"/>
                  <a:ext cx="20000" cy="20000"/>
                </a:xfrm>
                <a:custGeom>
                  <a:avLst/>
                  <a:gdLst>
                    <a:gd name="T0" fmla="*/ 19981 w 20000"/>
                    <a:gd name="T1" fmla="*/ 0 h 20000"/>
                    <a:gd name="T2" fmla="*/ 19981 w 20000"/>
                    <a:gd name="T3" fmla="*/ 19929 h 20000"/>
                    <a:gd name="T4" fmla="*/ 0 w 20000"/>
                    <a:gd name="T5" fmla="*/ 19929 h 20000"/>
                    <a:gd name="T6" fmla="*/ 0 w 20000"/>
                    <a:gd name="T7" fmla="*/ 0 h 20000"/>
                    <a:gd name="T8" fmla="*/ 1998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29"/>
                      </a:lnTo>
                      <a:lnTo>
                        <a:pt x="0" y="19929"/>
                      </a:lnTo>
                      <a:lnTo>
                        <a:pt x="0" y="0"/>
                      </a:lnTo>
                      <a:lnTo>
                        <a:pt x="19981"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71" name="Rectangle 29">
                <a:extLst>
                  <a:ext uri="{FF2B5EF4-FFF2-40B4-BE49-F238E27FC236}">
                    <a16:creationId xmlns:a16="http://schemas.microsoft.com/office/drawing/2014/main" id="{D6F99750-C48D-4D6B-BF40-8626FB92B778}"/>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ThreadDeath</a:t>
                </a:r>
              </a:p>
            </p:txBody>
          </p:sp>
        </p:grpSp>
        <p:grpSp>
          <p:nvGrpSpPr>
            <p:cNvPr id="193546" name="Group 30">
              <a:extLst>
                <a:ext uri="{FF2B5EF4-FFF2-40B4-BE49-F238E27FC236}">
                  <a16:creationId xmlns:a16="http://schemas.microsoft.com/office/drawing/2014/main" id="{DE1AF2D5-202C-46FD-9B26-69743B70D5EC}"/>
                </a:ext>
              </a:extLst>
            </p:cNvPr>
            <p:cNvGrpSpPr>
              <a:grpSpLocks/>
            </p:cNvGrpSpPr>
            <p:nvPr/>
          </p:nvGrpSpPr>
          <p:grpSpPr bwMode="auto">
            <a:xfrm>
              <a:off x="6308" y="2731"/>
              <a:ext cx="5916" cy="5073"/>
              <a:chOff x="0" y="0"/>
              <a:chExt cx="20000" cy="20000"/>
            </a:xfrm>
          </p:grpSpPr>
          <p:sp>
            <p:nvSpPr>
              <p:cNvPr id="193568" name="Freeform 31">
                <a:extLst>
                  <a:ext uri="{FF2B5EF4-FFF2-40B4-BE49-F238E27FC236}">
                    <a16:creationId xmlns:a16="http://schemas.microsoft.com/office/drawing/2014/main" id="{B4A6E157-0BD3-4F54-8A19-D6538EC10EBF}"/>
                  </a:ext>
                </a:extLst>
              </p:cNvPr>
              <p:cNvSpPr>
                <a:spLocks/>
              </p:cNvSpPr>
              <p:nvPr/>
            </p:nvSpPr>
            <p:spPr bwMode="auto">
              <a:xfrm>
                <a:off x="0" y="0"/>
                <a:ext cx="5000" cy="20000"/>
              </a:xfrm>
              <a:custGeom>
                <a:avLst/>
                <a:gdLst>
                  <a:gd name="T0" fmla="*/ 0 w 20000"/>
                  <a:gd name="T1" fmla="*/ 19962 h 20000"/>
                  <a:gd name="T2" fmla="*/ 0 w 20000"/>
                  <a:gd name="T3" fmla="*/ 0 h 20000"/>
                  <a:gd name="T4" fmla="*/ 0 60000 65536"/>
                  <a:gd name="T5" fmla="*/ 0 60000 65536"/>
                </a:gdLst>
                <a:ahLst/>
                <a:cxnLst>
                  <a:cxn ang="T4">
                    <a:pos x="T0" y="T1"/>
                  </a:cxn>
                  <a:cxn ang="T5">
                    <a:pos x="T2" y="T3"/>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9" name="Freeform 32">
                <a:extLst>
                  <a:ext uri="{FF2B5EF4-FFF2-40B4-BE49-F238E27FC236}">
                    <a16:creationId xmlns:a16="http://schemas.microsoft.com/office/drawing/2014/main" id="{1392F622-4456-4EB1-A8CA-2D119B1BFEFC}"/>
                  </a:ext>
                </a:extLst>
              </p:cNvPr>
              <p:cNvSpPr>
                <a:spLocks/>
              </p:cNvSpPr>
              <p:nvPr/>
            </p:nvSpPr>
            <p:spPr bwMode="auto">
              <a:xfrm>
                <a:off x="14997" y="0"/>
                <a:ext cx="5003" cy="20000"/>
              </a:xfrm>
              <a:custGeom>
                <a:avLst/>
                <a:gdLst>
                  <a:gd name="T0" fmla="*/ 0 w 20000"/>
                  <a:gd name="T1" fmla="*/ 19962 h 20000"/>
                  <a:gd name="T2" fmla="*/ 0 w 20000"/>
                  <a:gd name="T3" fmla="*/ 0 h 20000"/>
                  <a:gd name="T4" fmla="*/ 0 60000 65536"/>
                  <a:gd name="T5" fmla="*/ 0 60000 65536"/>
                </a:gdLst>
                <a:ahLst/>
                <a:cxnLst>
                  <a:cxn ang="T4">
                    <a:pos x="T0" y="T1"/>
                  </a:cxn>
                  <a:cxn ang="T5">
                    <a:pos x="T2" y="T3"/>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47" name="Freeform 33">
              <a:extLst>
                <a:ext uri="{FF2B5EF4-FFF2-40B4-BE49-F238E27FC236}">
                  <a16:creationId xmlns:a16="http://schemas.microsoft.com/office/drawing/2014/main" id="{128FB7BA-80C4-4A12-A918-C2D0109B371A}"/>
                </a:ext>
              </a:extLst>
            </p:cNvPr>
            <p:cNvSpPr>
              <a:spLocks/>
            </p:cNvSpPr>
            <p:nvPr/>
          </p:nvSpPr>
          <p:spPr bwMode="auto">
            <a:xfrm>
              <a:off x="13514" y="10535"/>
              <a:ext cx="865" cy="6654"/>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34"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48" name="Freeform 34">
              <a:extLst>
                <a:ext uri="{FF2B5EF4-FFF2-40B4-BE49-F238E27FC236}">
                  <a16:creationId xmlns:a16="http://schemas.microsoft.com/office/drawing/2014/main" id="{9AA12196-19F7-4F48-A1DF-8BFA49F6E8E5}"/>
                </a:ext>
              </a:extLst>
            </p:cNvPr>
            <p:cNvSpPr>
              <a:spLocks/>
            </p:cNvSpPr>
            <p:nvPr/>
          </p:nvSpPr>
          <p:spPr bwMode="auto">
            <a:xfrm>
              <a:off x="10374" y="10535"/>
              <a:ext cx="1949"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49" name="Freeform 35">
              <a:extLst>
                <a:ext uri="{FF2B5EF4-FFF2-40B4-BE49-F238E27FC236}">
                  <a16:creationId xmlns:a16="http://schemas.microsoft.com/office/drawing/2014/main" id="{5FA3D8E7-436B-4AEE-8D17-727026942A3F}"/>
                </a:ext>
              </a:extLst>
            </p:cNvPr>
            <p:cNvSpPr>
              <a:spLocks/>
            </p:cNvSpPr>
            <p:nvPr/>
          </p:nvSpPr>
          <p:spPr bwMode="auto">
            <a:xfrm>
              <a:off x="15747" y="10535"/>
              <a:ext cx="1948"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93550" name="Group 36">
              <a:extLst>
                <a:ext uri="{FF2B5EF4-FFF2-40B4-BE49-F238E27FC236}">
                  <a16:creationId xmlns:a16="http://schemas.microsoft.com/office/drawing/2014/main" id="{1E8EEBAB-BF5F-4F4C-AD2C-CDE8A5F54DF8}"/>
                </a:ext>
              </a:extLst>
            </p:cNvPr>
            <p:cNvGrpSpPr>
              <a:grpSpLocks/>
            </p:cNvGrpSpPr>
            <p:nvPr/>
          </p:nvGrpSpPr>
          <p:grpSpPr bwMode="auto">
            <a:xfrm>
              <a:off x="-1" y="17267"/>
              <a:ext cx="8388" cy="2732"/>
              <a:chOff x="-1" y="0"/>
              <a:chExt cx="20001" cy="20000"/>
            </a:xfrm>
          </p:grpSpPr>
          <p:grpSp>
            <p:nvGrpSpPr>
              <p:cNvPr id="193558" name="Group 37">
                <a:extLst>
                  <a:ext uri="{FF2B5EF4-FFF2-40B4-BE49-F238E27FC236}">
                    <a16:creationId xmlns:a16="http://schemas.microsoft.com/office/drawing/2014/main" id="{33469E91-4B68-482E-AF0C-03074DFB7F93}"/>
                  </a:ext>
                </a:extLst>
              </p:cNvPr>
              <p:cNvGrpSpPr>
                <a:grpSpLocks/>
              </p:cNvGrpSpPr>
              <p:nvPr/>
            </p:nvGrpSpPr>
            <p:grpSpPr bwMode="auto">
              <a:xfrm>
                <a:off x="12396" y="0"/>
                <a:ext cx="7604" cy="20000"/>
                <a:chOff x="0" y="0"/>
                <a:chExt cx="20000" cy="20000"/>
              </a:xfrm>
            </p:grpSpPr>
            <p:grpSp>
              <p:nvGrpSpPr>
                <p:cNvPr id="193564" name="Group 38">
                  <a:extLst>
                    <a:ext uri="{FF2B5EF4-FFF2-40B4-BE49-F238E27FC236}">
                      <a16:creationId xmlns:a16="http://schemas.microsoft.com/office/drawing/2014/main" id="{04EBFFC3-A84B-4936-8B43-214304EAC75A}"/>
                    </a:ext>
                  </a:extLst>
                </p:cNvPr>
                <p:cNvGrpSpPr>
                  <a:grpSpLocks/>
                </p:cNvGrpSpPr>
                <p:nvPr/>
              </p:nvGrpSpPr>
              <p:grpSpPr bwMode="auto">
                <a:xfrm>
                  <a:off x="18" y="0"/>
                  <a:ext cx="19982" cy="20000"/>
                  <a:chOff x="0" y="0"/>
                  <a:chExt cx="20000" cy="20000"/>
                </a:xfrm>
              </p:grpSpPr>
              <p:sp>
                <p:nvSpPr>
                  <p:cNvPr id="193566" name="Freeform 39">
                    <a:extLst>
                      <a:ext uri="{FF2B5EF4-FFF2-40B4-BE49-F238E27FC236}">
                        <a16:creationId xmlns:a16="http://schemas.microsoft.com/office/drawing/2014/main" id="{76AA1970-3FF8-4227-82BB-ECDFE64B4A0A}"/>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2" y="0"/>
                        </a:moveTo>
                        <a:lnTo>
                          <a:pt x="19982" y="19929"/>
                        </a:lnTo>
                        <a:lnTo>
                          <a:pt x="0" y="19929"/>
                        </a:lnTo>
                        <a:lnTo>
                          <a:pt x="0" y="0"/>
                        </a:lnTo>
                        <a:lnTo>
                          <a:pt x="19982"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7" name="Freeform 40">
                    <a:extLst>
                      <a:ext uri="{FF2B5EF4-FFF2-40B4-BE49-F238E27FC236}">
                        <a16:creationId xmlns:a16="http://schemas.microsoft.com/office/drawing/2014/main" id="{F850ACE1-DFC0-4485-BBFD-0041A91F8BAA}"/>
                      </a:ext>
                    </a:extLst>
                  </p:cNvPr>
                  <p:cNvSpPr>
                    <a:spLocks/>
                  </p:cNvSpPr>
                  <p:nvPr/>
                </p:nvSpPr>
                <p:spPr bwMode="auto">
                  <a:xfrm>
                    <a:off x="0" y="0"/>
                    <a:ext cx="20000" cy="20000"/>
                  </a:xfrm>
                  <a:custGeom>
                    <a:avLst/>
                    <a:gdLst>
                      <a:gd name="T0" fmla="*/ 19982 w 20000"/>
                      <a:gd name="T1" fmla="*/ 0 h 20000"/>
                      <a:gd name="T2" fmla="*/ 19982 w 20000"/>
                      <a:gd name="T3" fmla="*/ 19929 h 20000"/>
                      <a:gd name="T4" fmla="*/ 0 w 20000"/>
                      <a:gd name="T5" fmla="*/ 19929 h 20000"/>
                      <a:gd name="T6" fmla="*/ 0 w 20000"/>
                      <a:gd name="T7" fmla="*/ 0 h 20000"/>
                      <a:gd name="T8" fmla="*/ 1998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2" y="0"/>
                        </a:moveTo>
                        <a:lnTo>
                          <a:pt x="19982" y="19929"/>
                        </a:lnTo>
                        <a:lnTo>
                          <a:pt x="0" y="19929"/>
                        </a:lnTo>
                        <a:lnTo>
                          <a:pt x="0" y="0"/>
                        </a:lnTo>
                        <a:lnTo>
                          <a:pt x="19982"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65" name="Rectangle 41">
                  <a:extLst>
                    <a:ext uri="{FF2B5EF4-FFF2-40B4-BE49-F238E27FC236}">
                      <a16:creationId xmlns:a16="http://schemas.microsoft.com/office/drawing/2014/main" id="{3127332C-1DBF-4F09-9961-306FA11D5229}"/>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IOException</a:t>
                  </a:r>
                </a:p>
              </p:txBody>
            </p:sp>
          </p:grpSp>
          <p:grpSp>
            <p:nvGrpSpPr>
              <p:cNvPr id="193559" name="Group 42">
                <a:extLst>
                  <a:ext uri="{FF2B5EF4-FFF2-40B4-BE49-F238E27FC236}">
                    <a16:creationId xmlns:a16="http://schemas.microsoft.com/office/drawing/2014/main" id="{B6F39755-B1B3-4A1C-B6DE-D59248BC9376}"/>
                  </a:ext>
                </a:extLst>
              </p:cNvPr>
              <p:cNvGrpSpPr>
                <a:grpSpLocks/>
              </p:cNvGrpSpPr>
              <p:nvPr/>
            </p:nvGrpSpPr>
            <p:grpSpPr bwMode="auto">
              <a:xfrm>
                <a:off x="-1" y="0"/>
                <a:ext cx="11381" cy="20000"/>
                <a:chOff x="0" y="0"/>
                <a:chExt cx="20000" cy="20000"/>
              </a:xfrm>
            </p:grpSpPr>
            <p:grpSp>
              <p:nvGrpSpPr>
                <p:cNvPr id="193560" name="Group 43">
                  <a:extLst>
                    <a:ext uri="{FF2B5EF4-FFF2-40B4-BE49-F238E27FC236}">
                      <a16:creationId xmlns:a16="http://schemas.microsoft.com/office/drawing/2014/main" id="{C2E24A24-3D12-43EC-BB10-4DB21EC7E463}"/>
                    </a:ext>
                  </a:extLst>
                </p:cNvPr>
                <p:cNvGrpSpPr>
                  <a:grpSpLocks/>
                </p:cNvGrpSpPr>
                <p:nvPr/>
              </p:nvGrpSpPr>
              <p:grpSpPr bwMode="auto">
                <a:xfrm>
                  <a:off x="12" y="0"/>
                  <a:ext cx="19988" cy="20000"/>
                  <a:chOff x="0" y="0"/>
                  <a:chExt cx="20000" cy="20000"/>
                </a:xfrm>
              </p:grpSpPr>
              <p:sp>
                <p:nvSpPr>
                  <p:cNvPr id="193562" name="Freeform 44">
                    <a:extLst>
                      <a:ext uri="{FF2B5EF4-FFF2-40B4-BE49-F238E27FC236}">
                        <a16:creationId xmlns:a16="http://schemas.microsoft.com/office/drawing/2014/main" id="{DA5D2483-3952-4EF0-ACCF-F480B0873090}"/>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63" name="Freeform 45">
                    <a:extLst>
                      <a:ext uri="{FF2B5EF4-FFF2-40B4-BE49-F238E27FC236}">
                        <a16:creationId xmlns:a16="http://schemas.microsoft.com/office/drawing/2014/main" id="{D49EA6AF-4533-49DD-A570-79B15115D6DB}"/>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61" name="Rectangle 46">
                  <a:extLst>
                    <a:ext uri="{FF2B5EF4-FFF2-40B4-BE49-F238E27FC236}">
                      <a16:creationId xmlns:a16="http://schemas.microsoft.com/office/drawing/2014/main" id="{40BEBD01-59B1-45A1-96ED-296E79991881}"/>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RuntimeException</a:t>
                  </a:r>
                </a:p>
              </p:txBody>
            </p:sp>
          </p:grpSp>
        </p:grpSp>
        <p:sp>
          <p:nvSpPr>
            <p:cNvPr id="193551" name="Freeform 47">
              <a:extLst>
                <a:ext uri="{FF2B5EF4-FFF2-40B4-BE49-F238E27FC236}">
                  <a16:creationId xmlns:a16="http://schemas.microsoft.com/office/drawing/2014/main" id="{6CD54028-55F3-49CE-90A4-C562F6B9F7EE}"/>
                </a:ext>
              </a:extLst>
            </p:cNvPr>
            <p:cNvSpPr>
              <a:spLocks/>
            </p:cNvSpPr>
            <p:nvPr/>
          </p:nvSpPr>
          <p:spPr bwMode="auto">
            <a:xfrm>
              <a:off x="2025" y="10535"/>
              <a:ext cx="1947"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52" name="Freeform 48">
              <a:extLst>
                <a:ext uri="{FF2B5EF4-FFF2-40B4-BE49-F238E27FC236}">
                  <a16:creationId xmlns:a16="http://schemas.microsoft.com/office/drawing/2014/main" id="{C70D3496-B1C2-4DBC-872E-7841072DC5CF}"/>
                </a:ext>
              </a:extLst>
            </p:cNvPr>
            <p:cNvSpPr>
              <a:spLocks/>
            </p:cNvSpPr>
            <p:nvPr/>
          </p:nvSpPr>
          <p:spPr bwMode="auto">
            <a:xfrm>
              <a:off x="4826" y="10535"/>
              <a:ext cx="1948" cy="6732"/>
            </a:xfrm>
            <a:custGeom>
              <a:avLst/>
              <a:gdLst>
                <a:gd name="T0" fmla="*/ 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93553" name="Group 49">
              <a:extLst>
                <a:ext uri="{FF2B5EF4-FFF2-40B4-BE49-F238E27FC236}">
                  <a16:creationId xmlns:a16="http://schemas.microsoft.com/office/drawing/2014/main" id="{CF482DD9-31C7-4414-BFFA-5C9FAFA7EBE9}"/>
                </a:ext>
              </a:extLst>
            </p:cNvPr>
            <p:cNvGrpSpPr>
              <a:grpSpLocks/>
            </p:cNvGrpSpPr>
            <p:nvPr/>
          </p:nvGrpSpPr>
          <p:grpSpPr bwMode="auto">
            <a:xfrm>
              <a:off x="15269" y="17267"/>
              <a:ext cx="4733" cy="2732"/>
              <a:chOff x="0" y="0"/>
              <a:chExt cx="20000" cy="20000"/>
            </a:xfrm>
          </p:grpSpPr>
          <p:grpSp>
            <p:nvGrpSpPr>
              <p:cNvPr id="193554" name="Group 50">
                <a:extLst>
                  <a:ext uri="{FF2B5EF4-FFF2-40B4-BE49-F238E27FC236}">
                    <a16:creationId xmlns:a16="http://schemas.microsoft.com/office/drawing/2014/main" id="{13FAB6A2-0703-473A-AC32-E28CBE24474D}"/>
                  </a:ext>
                </a:extLst>
              </p:cNvPr>
              <p:cNvGrpSpPr>
                <a:grpSpLocks/>
              </p:cNvGrpSpPr>
              <p:nvPr/>
            </p:nvGrpSpPr>
            <p:grpSpPr bwMode="auto">
              <a:xfrm>
                <a:off x="13" y="0"/>
                <a:ext cx="19987" cy="20000"/>
                <a:chOff x="0" y="0"/>
                <a:chExt cx="20000" cy="20000"/>
              </a:xfrm>
            </p:grpSpPr>
            <p:sp>
              <p:nvSpPr>
                <p:cNvPr id="193556" name="Freeform 51">
                  <a:extLst>
                    <a:ext uri="{FF2B5EF4-FFF2-40B4-BE49-F238E27FC236}">
                      <a16:creationId xmlns:a16="http://schemas.microsoft.com/office/drawing/2014/main" id="{4E65263B-7FE4-4E40-B16B-F9B51179A9B9}"/>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solidFill>
                  <a:srgbClr val="4DB3E6"/>
                </a:solidFill>
                <a:ln w="2540"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557" name="Freeform 52">
                  <a:extLst>
                    <a:ext uri="{FF2B5EF4-FFF2-40B4-BE49-F238E27FC236}">
                      <a16:creationId xmlns:a16="http://schemas.microsoft.com/office/drawing/2014/main" id="{F99B349D-33CD-4FC9-BA59-EE38FDDE324E}"/>
                    </a:ext>
                  </a:extLst>
                </p:cNvPr>
                <p:cNvSpPr>
                  <a:spLocks/>
                </p:cNvSpPr>
                <p:nvPr/>
              </p:nvSpPr>
              <p:spPr bwMode="auto">
                <a:xfrm>
                  <a:off x="0" y="0"/>
                  <a:ext cx="20000" cy="20000"/>
                </a:xfrm>
                <a:custGeom>
                  <a:avLst/>
                  <a:gdLst>
                    <a:gd name="T0" fmla="*/ 19988 w 20000"/>
                    <a:gd name="T1" fmla="*/ 0 h 20000"/>
                    <a:gd name="T2" fmla="*/ 19988 w 20000"/>
                    <a:gd name="T3" fmla="*/ 19929 h 20000"/>
                    <a:gd name="T4" fmla="*/ 0 w 20000"/>
                    <a:gd name="T5" fmla="*/ 19929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29"/>
                      </a:lnTo>
                      <a:lnTo>
                        <a:pt x="0" y="19929"/>
                      </a:lnTo>
                      <a:lnTo>
                        <a:pt x="0" y="0"/>
                      </a:lnTo>
                      <a:lnTo>
                        <a:pt x="19988" y="0"/>
                      </a:lnTo>
                      <a:close/>
                    </a:path>
                  </a:pathLst>
                </a:custGeom>
                <a:noFill/>
                <a:ln w="254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3555" name="Rectangle 53">
                <a:extLst>
                  <a:ext uri="{FF2B5EF4-FFF2-40B4-BE49-F238E27FC236}">
                    <a16:creationId xmlns:a16="http://schemas.microsoft.com/office/drawing/2014/main" id="{419245FA-65B5-4244-A736-ED997D52DACF}"/>
                  </a:ext>
                </a:extLst>
              </p:cNvPr>
              <p:cNvSpPr>
                <a:spLocks noChangeArrowheads="1"/>
              </p:cNvSpPr>
              <p:nvPr/>
            </p:nvSpPr>
            <p:spPr bwMode="auto">
              <a:xfrm>
                <a:off x="0" y="5996"/>
                <a:ext cx="20000" cy="10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en-US" altLang="zh-CN" sz="1600" noProof="1">
                    <a:solidFill>
                      <a:srgbClr val="000000"/>
                    </a:solidFill>
                    <a:latin typeface="Lucida Console" panose="020B0609040504020204" pitchFamily="49" charset="0"/>
                  </a:rPr>
                  <a:t>OutOfMemoryError</a:t>
                </a:r>
              </a:p>
            </p:txBody>
          </p:sp>
        </p:grpSp>
      </p:gr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7C5D8D6-F3DE-4C7B-BECB-BE8C61BA68AF}"/>
              </a:ext>
            </a:extLst>
          </p:cNvPr>
          <p:cNvSpPr>
            <a:spLocks noGrp="1" noChangeArrowheads="1"/>
          </p:cNvSpPr>
          <p:nvPr>
            <p:ph type="body" idx="1"/>
          </p:nvPr>
        </p:nvSpPr>
        <p:spPr>
          <a:xfrm>
            <a:off x="395536" y="1304925"/>
            <a:ext cx="8229600" cy="4248150"/>
          </a:xfrm>
        </p:spPr>
        <p:txBody>
          <a:bodyPr/>
          <a:lstStyle/>
          <a:p>
            <a:pPr eaLnBrk="1" hangingPunct="1">
              <a:lnSpc>
                <a:spcPct val="90000"/>
              </a:lnSpc>
            </a:pPr>
            <a:r>
              <a:rPr lang="en-US" altLang="zh-CN" sz="2400" b="1"/>
              <a:t>Error: </a:t>
            </a:r>
            <a:r>
              <a:rPr lang="zh-CN" altLang="en-US" sz="2400" b="1"/>
              <a:t>称为错误，由</a:t>
            </a:r>
            <a:r>
              <a:rPr lang="en-US" altLang="zh-CN" sz="2400" b="1"/>
              <a:t>Java</a:t>
            </a:r>
            <a:r>
              <a:rPr lang="zh-CN" altLang="en-US" sz="2400" b="1"/>
              <a:t>虚拟机生成并抛出，包括动态链接失败，虚拟机错误等，程序对其不做处理。</a:t>
            </a:r>
          </a:p>
          <a:p>
            <a:pPr eaLnBrk="1" hangingPunct="1">
              <a:lnSpc>
                <a:spcPct val="90000"/>
              </a:lnSpc>
              <a:buFontTx/>
              <a:buNone/>
            </a:pPr>
            <a:endParaRPr lang="zh-CN" altLang="en-US" sz="2400" b="1"/>
          </a:p>
          <a:p>
            <a:pPr eaLnBrk="1" hangingPunct="1">
              <a:lnSpc>
                <a:spcPct val="90000"/>
              </a:lnSpc>
            </a:pPr>
            <a:r>
              <a:rPr lang="en-US" altLang="zh-CN" sz="2400" b="1"/>
              <a:t>Exception</a:t>
            </a:r>
            <a:r>
              <a:rPr lang="zh-CN" altLang="en-US" sz="2400" b="1"/>
              <a:t>： 所有异常类的父类，其子类对应了各种各样可能出现的异常事件，</a:t>
            </a:r>
            <a:r>
              <a:rPr lang="zh-CN" altLang="en-US" sz="2400" b="1">
                <a:solidFill>
                  <a:srgbClr val="0000FF"/>
                </a:solidFill>
              </a:rPr>
              <a:t>一般需要用户显示的声明或捕获</a:t>
            </a:r>
            <a:r>
              <a:rPr lang="zh-CN" altLang="en-US" sz="2400" b="1"/>
              <a:t>。</a:t>
            </a:r>
          </a:p>
          <a:p>
            <a:pPr eaLnBrk="1" hangingPunct="1">
              <a:lnSpc>
                <a:spcPct val="90000"/>
              </a:lnSpc>
              <a:buFontTx/>
              <a:buNone/>
            </a:pPr>
            <a:endParaRPr lang="zh-CN" altLang="en-US" sz="2400" b="1"/>
          </a:p>
          <a:p>
            <a:pPr eaLnBrk="1" hangingPunct="1">
              <a:lnSpc>
                <a:spcPct val="90000"/>
              </a:lnSpc>
            </a:pPr>
            <a:r>
              <a:rPr lang="en-US" altLang="zh-CN" sz="2400" b="1"/>
              <a:t>RuntimeException</a:t>
            </a:r>
            <a:r>
              <a:rPr lang="zh-CN" altLang="en-US" sz="2400" b="1"/>
              <a:t>： 一种特殊的异常，如被</a:t>
            </a:r>
            <a:r>
              <a:rPr lang="en-US" altLang="zh-CN" sz="2400" b="1"/>
              <a:t>0</a:t>
            </a:r>
            <a:r>
              <a:rPr lang="zh-CN" altLang="en-US" sz="2400" b="1"/>
              <a:t>除，数组下标超范围等，其产生比较频繁，处理麻烦，如果显式的声明或捕获将对程序可读性和运行效果影响很大。因此由系统自动检测并将它们交给缺省的异常处理程序，用户可不必对其处理。</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DCA516-3B88-6C5C-D017-BFADF0C96E13}"/>
              </a:ext>
            </a:extLst>
          </p:cNvPr>
          <p:cNvSpPr txBox="1"/>
          <p:nvPr/>
        </p:nvSpPr>
        <p:spPr>
          <a:xfrm>
            <a:off x="467544" y="188640"/>
            <a:ext cx="7632848" cy="523220"/>
          </a:xfrm>
          <a:prstGeom prst="rect">
            <a:avLst/>
          </a:prstGeom>
          <a:noFill/>
        </p:spPr>
        <p:txBody>
          <a:bodyPr wrap="square">
            <a:spAutoFit/>
          </a:bodyPr>
          <a:lstStyle/>
          <a:p>
            <a:r>
              <a:rPr lang="zh-CN" altLang="en-US" sz="2800" b="1" dirty="0">
                <a:solidFill>
                  <a:srgbClr val="FF0000"/>
                </a:solidFill>
                <a:effectLst>
                  <a:outerShdw blurRad="38100" dist="38100" dir="2700000" algn="tl">
                    <a:srgbClr val="000000">
                      <a:alpha val="43137"/>
                    </a:srgbClr>
                  </a:outerShdw>
                </a:effectLst>
              </a:rPr>
              <a:t>受控异常和非受控异常</a:t>
            </a:r>
            <a:endParaRPr lang="zh-CN" altLang="en-US" sz="2800" dirty="0"/>
          </a:p>
        </p:txBody>
      </p:sp>
      <p:sp>
        <p:nvSpPr>
          <p:cNvPr id="6" name="Rectangle 2">
            <a:extLst>
              <a:ext uri="{FF2B5EF4-FFF2-40B4-BE49-F238E27FC236}">
                <a16:creationId xmlns:a16="http://schemas.microsoft.com/office/drawing/2014/main" id="{BA7BA1B5-D7AB-1FFF-25CB-FD5F1C00A0A4}"/>
              </a:ext>
            </a:extLst>
          </p:cNvPr>
          <p:cNvSpPr txBox="1">
            <a:spLocks noChangeArrowheads="1"/>
          </p:cNvSpPr>
          <p:nvPr/>
        </p:nvSpPr>
        <p:spPr bwMode="auto">
          <a:xfrm>
            <a:off x="0" y="711860"/>
            <a:ext cx="9144000" cy="561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CC00CC"/>
                </a:solidFill>
                <a:latin typeface="Tahoma" panose="020B0604030504040204" pitchFamily="34" charset="0"/>
                <a:ea typeface="宋体" panose="02010600030101010101" pitchFamily="2" charset="-122"/>
              </a:rPr>
              <a:t>（</a:t>
            </a:r>
            <a:r>
              <a:rPr lang="en-US" altLang="zh-CN" sz="2400" dirty="0">
                <a:solidFill>
                  <a:srgbClr val="CC00CC"/>
                </a:solidFill>
                <a:latin typeface="Tahoma" panose="020B0604030504040204" pitchFamily="34" charset="0"/>
                <a:ea typeface="宋体" panose="02010600030101010101" pitchFamily="2" charset="-122"/>
              </a:rPr>
              <a:t>1</a:t>
            </a:r>
            <a:r>
              <a:rPr lang="zh-CN" altLang="en-US" sz="2400" dirty="0">
                <a:solidFill>
                  <a:srgbClr val="CC00CC"/>
                </a:solidFill>
                <a:latin typeface="Tahoma" panose="020B0604030504040204" pitchFamily="34" charset="0"/>
                <a:ea typeface="宋体" panose="02010600030101010101" pitchFamily="2" charset="-122"/>
              </a:rPr>
              <a:t>）受控异常（编译时异常</a:t>
            </a:r>
            <a:r>
              <a:rPr lang="en-US" altLang="zh-CN" sz="2400" dirty="0">
                <a:solidFill>
                  <a:srgbClr val="CC00CC"/>
                </a:solidFill>
                <a:latin typeface="Tahoma" panose="020B0604030504040204" pitchFamily="34" charset="0"/>
                <a:ea typeface="宋体" panose="02010600030101010101" pitchFamily="2" charset="-122"/>
              </a:rPr>
              <a:t>, checked exception</a:t>
            </a:r>
            <a:r>
              <a:rPr lang="zh-CN" altLang="en-US" sz="2400" dirty="0">
                <a:solidFill>
                  <a:srgbClr val="CC00CC"/>
                </a:solidFill>
                <a:latin typeface="Tahoma" panose="020B0604030504040204" pitchFamily="34" charset="0"/>
                <a:ea typeface="宋体" panose="02010600030101010101" pitchFamily="2" charset="-122"/>
              </a:rPr>
              <a:t>）</a:t>
            </a:r>
            <a:r>
              <a:rPr lang="en-US" altLang="zh-CN" dirty="0"/>
              <a:t>:</a:t>
            </a:r>
            <a:r>
              <a:rPr lang="zh-CN" altLang="en-US" sz="2400" b="0" dirty="0"/>
              <a:t>是指编译器要求必须处置的异常，即程序在运行时由于外界因素造成的一般性异常。编译器要求</a:t>
            </a:r>
            <a:r>
              <a:rPr lang="en" altLang="zh-CN" sz="2400" b="0" dirty="0"/>
              <a:t>java</a:t>
            </a:r>
            <a:r>
              <a:rPr lang="zh-CN" altLang="en-US" sz="2400" b="0" dirty="0"/>
              <a:t>程序</a:t>
            </a:r>
            <a:r>
              <a:rPr lang="zh-CN" altLang="en-US" sz="2400" b="0" dirty="0">
                <a:solidFill>
                  <a:srgbClr val="FF0000"/>
                </a:solidFill>
              </a:rPr>
              <a:t>必须捕获或声明所有编译时异常</a:t>
            </a:r>
            <a:r>
              <a:rPr lang="zh-CN" altLang="en-US" sz="2400" b="0" dirty="0"/>
              <a:t>。对于这类异常，如果程序不处理，</a:t>
            </a:r>
            <a:r>
              <a:rPr lang="en" altLang="zh-CN" sz="2400" b="0" dirty="0"/>
              <a:t>java </a:t>
            </a:r>
            <a:r>
              <a:rPr lang="zh-CN" altLang="en-US" sz="2400" b="0" dirty="0"/>
              <a:t>程序将无法编译通过。</a:t>
            </a:r>
          </a:p>
          <a:p>
            <a:pPr marL="0" indent="0">
              <a:buNone/>
            </a:pPr>
            <a:r>
              <a:rPr lang="en-US" altLang="zh-CN" sz="2400" dirty="0">
                <a:solidFill>
                  <a:srgbClr val="CC00CC"/>
                </a:solidFill>
                <a:latin typeface="Tahoma" panose="020B0604030504040204" pitchFamily="34" charset="0"/>
                <a:ea typeface="宋体" panose="02010600030101010101" pitchFamily="2" charset="-122"/>
              </a:rPr>
              <a:t>(2) </a:t>
            </a:r>
            <a:r>
              <a:rPr lang="zh-CN" altLang="en-US" sz="2400" dirty="0">
                <a:solidFill>
                  <a:srgbClr val="CC00CC"/>
                </a:solidFill>
                <a:latin typeface="Tahoma" panose="020B0604030504040204" pitchFamily="34" charset="0"/>
                <a:ea typeface="宋体" panose="02010600030101010101" pitchFamily="2" charset="-122"/>
              </a:rPr>
              <a:t>非受控异常（运行时异常</a:t>
            </a:r>
            <a:r>
              <a:rPr lang="en-US" altLang="zh-CN" sz="2400" dirty="0">
                <a:solidFill>
                  <a:srgbClr val="CC00CC"/>
                </a:solidFill>
                <a:latin typeface="Tahoma" panose="020B0604030504040204" pitchFamily="34" charset="0"/>
                <a:ea typeface="宋体" panose="02010600030101010101" pitchFamily="2" charset="-122"/>
              </a:rPr>
              <a:t>, unchecked exception</a:t>
            </a:r>
            <a:r>
              <a:rPr lang="zh-CN" altLang="en-US" sz="2400" dirty="0">
                <a:solidFill>
                  <a:srgbClr val="CC00CC"/>
                </a:solidFill>
                <a:latin typeface="Tahoma" panose="020B0604030504040204" pitchFamily="34" charset="0"/>
                <a:ea typeface="宋体" panose="02010600030101010101" pitchFamily="2" charset="-122"/>
              </a:rPr>
              <a:t>）：</a:t>
            </a:r>
            <a:r>
              <a:rPr lang="zh-CN" altLang="en-US" sz="2400" b="0" dirty="0"/>
              <a:t>是指编译器不要求强制处置的</a:t>
            </a:r>
            <a:endParaRPr lang="en-US" altLang="zh-CN" sz="2400" b="0" dirty="0"/>
          </a:p>
          <a:p>
            <a:pPr marL="0" indent="0">
              <a:buNone/>
            </a:pPr>
            <a:r>
              <a:rPr lang="zh-CN" altLang="en-US" sz="2400" b="0" dirty="0"/>
              <a:t>异常，一般是指编程时</a:t>
            </a:r>
            <a:endParaRPr lang="en-US" altLang="zh-CN" sz="2400" b="0" dirty="0"/>
          </a:p>
          <a:p>
            <a:pPr marL="0" indent="0">
              <a:buNone/>
            </a:pPr>
            <a:r>
              <a:rPr lang="zh-CN" altLang="en-US" sz="2400" b="0" dirty="0"/>
              <a:t>的逻辑错误，是程序员</a:t>
            </a:r>
            <a:endParaRPr lang="en-US" altLang="zh-CN" sz="2400" b="0" dirty="0"/>
          </a:p>
          <a:p>
            <a:pPr marL="0" indent="0">
              <a:buNone/>
            </a:pPr>
            <a:r>
              <a:rPr lang="zh-CN" altLang="en-US" sz="2400" b="0" dirty="0"/>
              <a:t>应该积极避免其出现的</a:t>
            </a:r>
            <a:endParaRPr lang="en-US" altLang="zh-CN" sz="2400" b="0" dirty="0"/>
          </a:p>
          <a:p>
            <a:pPr marL="0" indent="0">
              <a:buNone/>
            </a:pPr>
            <a:r>
              <a:rPr lang="zh-CN" altLang="en-US" sz="2400" b="0" dirty="0"/>
              <a:t>异常。</a:t>
            </a:r>
            <a:endParaRPr lang="en-US" altLang="zh-CN" sz="2400" b="0" dirty="0"/>
          </a:p>
          <a:p>
            <a:pPr marL="0" indent="0">
              <a:buNone/>
            </a:pPr>
            <a:endParaRPr lang="en" altLang="zh-CN" sz="2400" b="0" dirty="0"/>
          </a:p>
          <a:p>
            <a:pPr marL="0" indent="0">
              <a:buNone/>
            </a:pPr>
            <a:endParaRPr lang="en" altLang="zh-CN" sz="2400" b="0" dirty="0"/>
          </a:p>
          <a:p>
            <a:pPr marL="0" indent="0">
              <a:buNone/>
            </a:pPr>
            <a:endParaRPr lang="en" altLang="zh-CN" sz="2400" b="0" dirty="0"/>
          </a:p>
          <a:p>
            <a:pPr marL="0" indent="0">
              <a:buNone/>
            </a:pPr>
            <a:r>
              <a:rPr lang="en" altLang="zh-CN" sz="2400" b="0" dirty="0" err="1"/>
              <a:t>java.lang.RuntimeException</a:t>
            </a:r>
            <a:r>
              <a:rPr lang="zh-CN" altLang="en-US" sz="2400" b="0" dirty="0"/>
              <a:t>类及它的子类都是非受控异常。</a:t>
            </a:r>
          </a:p>
          <a:p>
            <a:pPr eaLnBrk="1" hangingPunct="1">
              <a:buFontTx/>
              <a:buNone/>
            </a:pPr>
            <a:endParaRPr lang="zh-CN" altLang="en-US" b="1" dirty="0"/>
          </a:p>
        </p:txBody>
      </p:sp>
      <p:pic>
        <p:nvPicPr>
          <p:cNvPr id="1026" name="Picture 2">
            <a:extLst>
              <a:ext uri="{FF2B5EF4-FFF2-40B4-BE49-F238E27FC236}">
                <a16:creationId xmlns:a16="http://schemas.microsoft.com/office/drawing/2014/main" id="{230E4A88-E677-EB84-5245-4BF748C17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059250"/>
            <a:ext cx="4965112" cy="308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218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66AC4B6-7463-4A24-AFA1-2386C2E9A4EC}"/>
              </a:ext>
            </a:extLst>
          </p:cNvPr>
          <p:cNvSpPr>
            <a:spLocks noGrp="1" noChangeArrowheads="1"/>
          </p:cNvSpPr>
          <p:nvPr>
            <p:ph type="body" idx="1"/>
          </p:nvPr>
        </p:nvSpPr>
        <p:spPr>
          <a:xfrm>
            <a:off x="431800" y="1196752"/>
            <a:ext cx="8280400" cy="4321175"/>
          </a:xfrm>
        </p:spPr>
        <p:txBody>
          <a:bodyPr/>
          <a:lstStyle/>
          <a:p>
            <a:pPr eaLnBrk="1" hangingPunct="1">
              <a:lnSpc>
                <a:spcPct val="105000"/>
              </a:lnSpc>
              <a:buFontTx/>
              <a:buNone/>
            </a:pPr>
            <a:r>
              <a:rPr lang="en-US" altLang="zh-CN" sz="2400" b="1" dirty="0"/>
              <a:t>5</a:t>
            </a:r>
            <a:r>
              <a:rPr lang="zh-CN" altLang="en-US" sz="2400" b="1" dirty="0"/>
              <a:t>．</a:t>
            </a:r>
            <a:r>
              <a:rPr lang="zh-CN" altLang="en-US" sz="2400" b="1" dirty="0">
                <a:solidFill>
                  <a:srgbClr val="FF0000"/>
                </a:solidFill>
                <a:effectLst>
                  <a:outerShdw blurRad="38100" dist="38100" dir="2700000" algn="tl">
                    <a:srgbClr val="000000">
                      <a:alpha val="43137"/>
                    </a:srgbClr>
                  </a:outerShdw>
                </a:effectLst>
              </a:rPr>
              <a:t>自定义异常类</a:t>
            </a:r>
          </a:p>
          <a:p>
            <a:pPr eaLnBrk="1" hangingPunct="1">
              <a:lnSpc>
                <a:spcPct val="105000"/>
              </a:lnSpc>
              <a:buFontTx/>
              <a:buNone/>
            </a:pPr>
            <a:r>
              <a:rPr lang="en-US" altLang="zh-CN" sz="2400" dirty="0"/>
              <a:t>★ </a:t>
            </a:r>
            <a:r>
              <a:rPr lang="zh-CN" altLang="en-US" sz="2400" b="1" dirty="0"/>
              <a:t>可以</a:t>
            </a:r>
            <a:r>
              <a:rPr lang="zh-CN" altLang="en-US" sz="2400" b="1" dirty="0">
                <a:solidFill>
                  <a:srgbClr val="CC00CC"/>
                </a:solidFill>
              </a:rPr>
              <a:t>扩展</a:t>
            </a:r>
            <a:r>
              <a:rPr lang="en-US" altLang="zh-CN" sz="2400" b="1" dirty="0">
                <a:solidFill>
                  <a:srgbClr val="CC00CC"/>
                </a:solidFill>
              </a:rPr>
              <a:t>Exception</a:t>
            </a:r>
            <a:r>
              <a:rPr lang="zh-CN" altLang="en-US" sz="2400" b="1" dirty="0">
                <a:solidFill>
                  <a:srgbClr val="CC00CC"/>
                </a:solidFill>
              </a:rPr>
              <a:t>类</a:t>
            </a:r>
            <a:r>
              <a:rPr lang="zh-CN" altLang="en-US" sz="2400" b="1" dirty="0"/>
              <a:t>定义自己的异常类，然后规定哪些方法产生这样的异常。</a:t>
            </a:r>
            <a:endParaRPr lang="en-US" altLang="zh-CN" sz="2400" b="1" dirty="0"/>
          </a:p>
          <a:p>
            <a:pPr eaLnBrk="1" hangingPunct="1">
              <a:lnSpc>
                <a:spcPct val="105000"/>
              </a:lnSpc>
              <a:buFontTx/>
              <a:buNone/>
            </a:pPr>
            <a:endParaRPr lang="zh-CN" altLang="en-US" sz="1000" b="1" dirty="0"/>
          </a:p>
          <a:p>
            <a:pPr eaLnBrk="1" hangingPunct="1">
              <a:lnSpc>
                <a:spcPct val="105000"/>
              </a:lnSpc>
              <a:buFont typeface="Wingdings" panose="05000000000000000000" pitchFamily="2" charset="2"/>
              <a:buChar char="Ø"/>
            </a:pPr>
            <a:r>
              <a:rPr lang="zh-CN" altLang="en-US" sz="2400" b="1" dirty="0"/>
              <a:t>使用自定义异常类的</a:t>
            </a:r>
            <a:r>
              <a:rPr lang="zh-CN" altLang="en-US" sz="2400" b="1" dirty="0">
                <a:solidFill>
                  <a:srgbClr val="FF0000"/>
                </a:solidFill>
              </a:rPr>
              <a:t>一般步骤</a:t>
            </a:r>
            <a:r>
              <a:rPr lang="zh-CN" altLang="en-US" sz="2400" b="1" dirty="0"/>
              <a:t>：</a:t>
            </a:r>
          </a:p>
          <a:p>
            <a:pPr lvl="1" eaLnBrk="1" hangingPunct="1">
              <a:lnSpc>
                <a:spcPct val="105000"/>
              </a:lnSpc>
            </a:pPr>
            <a:r>
              <a:rPr lang="zh-CN" altLang="en-US" sz="2400" b="1" dirty="0"/>
              <a:t>通过继承</a:t>
            </a:r>
            <a:r>
              <a:rPr lang="en-US" altLang="zh-CN" sz="2400" b="1" dirty="0" err="1"/>
              <a:t>java.lang.Exception</a:t>
            </a:r>
            <a:r>
              <a:rPr lang="zh-CN" altLang="en-US" sz="2400" b="1" dirty="0"/>
              <a:t>类</a:t>
            </a:r>
            <a:r>
              <a:rPr lang="zh-CN" altLang="en-US" sz="2400" b="1" dirty="0">
                <a:solidFill>
                  <a:srgbClr val="0000FF"/>
                </a:solidFill>
              </a:rPr>
              <a:t>声明自己的异常类，建议其中</a:t>
            </a:r>
            <a:r>
              <a:rPr lang="zh-CN" altLang="en-US" sz="2400" b="1" dirty="0"/>
              <a:t>定义四个构造函数。</a:t>
            </a:r>
            <a:endParaRPr lang="en-US" altLang="zh-CN" sz="2400" b="1" dirty="0"/>
          </a:p>
          <a:p>
            <a:pPr lvl="1" eaLnBrk="1" hangingPunct="1">
              <a:lnSpc>
                <a:spcPct val="105000"/>
              </a:lnSpc>
            </a:pPr>
            <a:r>
              <a:rPr lang="zh-CN" altLang="en-US" sz="2400" b="1" dirty="0"/>
              <a:t>在方法的声明部分用</a:t>
            </a:r>
            <a:r>
              <a:rPr lang="en-US" altLang="zh-CN" sz="2400" b="1" dirty="0">
                <a:solidFill>
                  <a:srgbClr val="0000FF"/>
                </a:solidFill>
              </a:rPr>
              <a:t>throws</a:t>
            </a:r>
            <a:r>
              <a:rPr lang="zh-CN" altLang="en-US" sz="2400" b="1" dirty="0"/>
              <a:t>语句声明该方法可能抛出的异常。</a:t>
            </a:r>
            <a:endParaRPr lang="en-US" altLang="zh-CN" sz="2400" b="1" dirty="0"/>
          </a:p>
          <a:p>
            <a:pPr lvl="1" eaLnBrk="1" hangingPunct="1">
              <a:lnSpc>
                <a:spcPct val="105000"/>
              </a:lnSpc>
            </a:pPr>
            <a:r>
              <a:rPr lang="zh-CN" altLang="en-US" sz="2400" b="1" dirty="0"/>
              <a:t>在方法适当的位置生成自定义异常的实例，并用</a:t>
            </a:r>
            <a:r>
              <a:rPr lang="en-US" altLang="zh-CN" sz="2400" b="1" dirty="0">
                <a:solidFill>
                  <a:srgbClr val="0000FF"/>
                </a:solidFill>
              </a:rPr>
              <a:t>throw</a:t>
            </a:r>
            <a:r>
              <a:rPr lang="zh-CN" altLang="en-US" sz="2400" b="1" dirty="0"/>
              <a:t>语句抛出。</a:t>
            </a:r>
          </a:p>
          <a:p>
            <a:pPr eaLnBrk="1" hangingPunct="1">
              <a:lnSpc>
                <a:spcPct val="105000"/>
              </a:lnSpc>
              <a:buFontTx/>
              <a:buNone/>
            </a:pPr>
            <a:r>
              <a:rPr lang="zh-CN" altLang="en-US" sz="2400"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5">
            <a:extLst>
              <a:ext uri="{FF2B5EF4-FFF2-40B4-BE49-F238E27FC236}">
                <a16:creationId xmlns:a16="http://schemas.microsoft.com/office/drawing/2014/main" id="{F0D5360D-DB4F-4536-B936-8209B472DAF4}"/>
              </a:ext>
            </a:extLst>
          </p:cNvPr>
          <p:cNvSpPr txBox="1">
            <a:spLocks noChangeArrowheads="1"/>
          </p:cNvSpPr>
          <p:nvPr/>
        </p:nvSpPr>
        <p:spPr bwMode="auto">
          <a:xfrm>
            <a:off x="683320" y="836712"/>
            <a:ext cx="7777360" cy="52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dirty="0">
                <a:latin typeface="Tahoma" panose="020B0604030504040204" pitchFamily="34" charset="0"/>
              </a:rPr>
              <a:t>★ </a:t>
            </a:r>
            <a:r>
              <a:rPr kumimoji="1" lang="zh-CN" altLang="en-US" sz="2400" dirty="0">
                <a:solidFill>
                  <a:srgbClr val="C00000"/>
                </a:solidFill>
                <a:latin typeface="微软雅黑" panose="020B0503020204020204" pitchFamily="34" charset="-122"/>
                <a:ea typeface="微软雅黑" panose="020B0503020204020204" pitchFamily="34" charset="-122"/>
              </a:rPr>
              <a:t>构造方法</a:t>
            </a:r>
            <a:r>
              <a:rPr kumimoji="1" lang="zh-CN" altLang="en-US" sz="2400" b="0" dirty="0">
                <a:latin typeface="微软雅黑" panose="020B0503020204020204" pitchFamily="34" charset="-122"/>
                <a:ea typeface="微软雅黑" panose="020B0503020204020204" pitchFamily="34" charset="-122"/>
              </a:rPr>
              <a:t>的特性</a:t>
            </a:r>
            <a:r>
              <a:rPr kumimoji="1" lang="zh-CN" altLang="en-US" sz="2400" dirty="0">
                <a:latin typeface="Tahoma" panose="020B0604030504040204" pitchFamily="34" charset="0"/>
              </a:rPr>
              <a:t>：</a:t>
            </a:r>
          </a:p>
          <a:p>
            <a:pPr eaLnBrk="1" hangingPunct="1">
              <a:spcBef>
                <a:spcPct val="0"/>
              </a:spcBef>
              <a:spcAft>
                <a:spcPct val="20000"/>
              </a:spcAft>
              <a:buFontTx/>
              <a:buNone/>
            </a:pPr>
            <a:r>
              <a:rPr kumimoji="1" lang="zh-CN" altLang="en-US" sz="2400" dirty="0">
                <a:latin typeface="Tahoma" panose="020B0604030504040204" pitchFamily="34" charset="0"/>
              </a:rPr>
              <a:t>    ① 构造方法的名字必须与它所在的类的</a:t>
            </a:r>
            <a:r>
              <a:rPr kumimoji="1" lang="zh-CN" altLang="en-US" sz="2400" dirty="0">
                <a:solidFill>
                  <a:srgbClr val="0000FF"/>
                </a:solidFill>
                <a:latin typeface="Tahoma" panose="020B0604030504040204" pitchFamily="34" charset="0"/>
              </a:rPr>
              <a:t>名字完全相同</a:t>
            </a:r>
            <a:r>
              <a:rPr kumimoji="1" lang="zh-CN" altLang="en-US" sz="2400" dirty="0">
                <a:latin typeface="Tahoma" panose="020B0604030504040204" pitchFamily="34" charset="0"/>
              </a:rPr>
              <a:t>；</a:t>
            </a:r>
          </a:p>
          <a:p>
            <a:pPr eaLnBrk="1" hangingPunct="1">
              <a:spcBef>
                <a:spcPct val="0"/>
              </a:spcBef>
              <a:spcAft>
                <a:spcPct val="20000"/>
              </a:spcAft>
              <a:buFontTx/>
              <a:buNone/>
            </a:pPr>
            <a:r>
              <a:rPr kumimoji="1" lang="zh-CN" altLang="en-US" sz="2400" dirty="0">
                <a:latin typeface="Tahoma" panose="020B0604030504040204" pitchFamily="34" charset="0"/>
              </a:rPr>
              <a:t>    ② </a:t>
            </a:r>
            <a:r>
              <a:rPr kumimoji="1" lang="zh-CN" altLang="en-US" sz="2400" dirty="0">
                <a:solidFill>
                  <a:srgbClr val="0000FF"/>
                </a:solidFill>
                <a:latin typeface="Tahoma" panose="020B0604030504040204" pitchFamily="34" charset="0"/>
              </a:rPr>
              <a:t>不返回任何数据类型</a:t>
            </a:r>
            <a:r>
              <a:rPr kumimoji="1" lang="zh-CN" altLang="en-US" sz="2400" dirty="0">
                <a:latin typeface="Tahoma" panose="020B0604030504040204" pitchFamily="34" charset="0"/>
              </a:rPr>
              <a:t>，也不是</a:t>
            </a:r>
            <a:r>
              <a:rPr kumimoji="1" lang="en-US" altLang="zh-CN" sz="2400" dirty="0">
                <a:latin typeface="Tahoma" panose="020B0604030504040204" pitchFamily="34" charset="0"/>
              </a:rPr>
              <a:t>void</a:t>
            </a:r>
            <a:r>
              <a:rPr kumimoji="1" lang="zh-CN" altLang="en-US" sz="2400" dirty="0">
                <a:latin typeface="Tahoma" panose="020B0604030504040204" pitchFamily="34" charset="0"/>
              </a:rPr>
              <a:t>型；</a:t>
            </a:r>
          </a:p>
          <a:p>
            <a:pPr eaLnBrk="1" hangingPunct="1">
              <a:spcBef>
                <a:spcPct val="0"/>
              </a:spcBef>
              <a:spcAft>
                <a:spcPct val="20000"/>
              </a:spcAft>
              <a:buFontTx/>
              <a:buNone/>
            </a:pPr>
            <a:r>
              <a:rPr kumimoji="1" lang="zh-CN" altLang="en-US" sz="2400" dirty="0">
                <a:latin typeface="Tahoma" panose="020B0604030504040204" pitchFamily="34" charset="0"/>
              </a:rPr>
              <a:t>    ③ </a:t>
            </a:r>
            <a:r>
              <a:rPr kumimoji="1" lang="en-US" altLang="zh-CN" sz="2400" dirty="0">
                <a:latin typeface="Tahoma" panose="020B0604030504040204" pitchFamily="34" charset="0"/>
              </a:rPr>
              <a:t>Java</a:t>
            </a:r>
            <a:r>
              <a:rPr kumimoji="1" lang="zh-CN" altLang="en-US" sz="2400" dirty="0">
                <a:latin typeface="Tahoma" panose="020B0604030504040204" pitchFamily="34" charset="0"/>
              </a:rPr>
              <a:t>允许一个类中</a:t>
            </a:r>
            <a:r>
              <a:rPr kumimoji="1" lang="zh-CN" altLang="en-US" sz="2400" dirty="0">
                <a:solidFill>
                  <a:srgbClr val="0000FF"/>
                </a:solidFill>
                <a:latin typeface="Tahoma" panose="020B0604030504040204" pitchFamily="34" charset="0"/>
              </a:rPr>
              <a:t>有若干个构造方法</a:t>
            </a:r>
            <a:r>
              <a:rPr kumimoji="1" lang="zh-CN" altLang="en-US" sz="2400" dirty="0">
                <a:latin typeface="Tahoma" panose="020B0604030504040204" pitchFamily="34" charset="0"/>
              </a:rPr>
              <a:t>，但这些构造方法的参数个数不同，或者是参数的类型不同；</a:t>
            </a:r>
          </a:p>
          <a:p>
            <a:pPr eaLnBrk="1" hangingPunct="1">
              <a:spcBef>
                <a:spcPct val="0"/>
              </a:spcBef>
              <a:spcAft>
                <a:spcPct val="20000"/>
              </a:spcAft>
              <a:buFontTx/>
              <a:buNone/>
            </a:pPr>
            <a:r>
              <a:rPr kumimoji="1" lang="zh-CN" altLang="en-US" sz="2400" dirty="0">
                <a:latin typeface="Tahoma" panose="020B0604030504040204" pitchFamily="34" charset="0"/>
              </a:rPr>
              <a:t>    ④ 构造方法如果在类中没有显式定义，编译器会生成一个默认构造函数，创建对象时</a:t>
            </a:r>
            <a:r>
              <a:rPr kumimoji="1" lang="zh-CN" altLang="en-US" sz="2400" dirty="0">
                <a:solidFill>
                  <a:srgbClr val="FF0066"/>
                </a:solidFill>
                <a:latin typeface="Tahoma" panose="020B0604030504040204" pitchFamily="34" charset="0"/>
              </a:rPr>
              <a:t>使用默认构造函数</a:t>
            </a:r>
            <a:r>
              <a:rPr kumimoji="1" lang="zh-CN" altLang="en-US" sz="2400" dirty="0">
                <a:latin typeface="Tahoma" panose="020B0604030504040204" pitchFamily="34" charset="0"/>
              </a:rPr>
              <a:t>；</a:t>
            </a:r>
            <a:r>
              <a:rPr kumimoji="1" lang="zh-CN" altLang="en-US" sz="2200" dirty="0">
                <a:latin typeface="Tahoma" panose="020B0604030504040204" pitchFamily="34" charset="0"/>
              </a:rPr>
              <a:t>默认构造函数没有参数，方法体为空。</a:t>
            </a:r>
          </a:p>
          <a:p>
            <a:pPr eaLnBrk="1" hangingPunct="1">
              <a:spcBef>
                <a:spcPct val="0"/>
              </a:spcBef>
              <a:spcAft>
                <a:spcPct val="20000"/>
              </a:spcAft>
              <a:buFontTx/>
              <a:buNone/>
            </a:pPr>
            <a:r>
              <a:rPr kumimoji="1" lang="zh-CN" altLang="en-US" sz="2400" dirty="0">
                <a:latin typeface="Tahoma" panose="020B0604030504040204" pitchFamily="34" charset="0"/>
              </a:rPr>
              <a:t>    </a:t>
            </a:r>
            <a:r>
              <a:rPr kumimoji="1" lang="zh-CN" altLang="en-US" sz="2200" dirty="0">
                <a:latin typeface="Tahoma" panose="020B0604030504040204" pitchFamily="34" charset="0"/>
              </a:rPr>
              <a:t>⑤ </a:t>
            </a:r>
            <a:r>
              <a:rPr kumimoji="1" lang="en-US" altLang="zh-CN" sz="2200" dirty="0">
                <a:latin typeface="Tahoma" panose="020B0604030504040204" pitchFamily="34" charset="0"/>
              </a:rPr>
              <a:t>Java</a:t>
            </a:r>
            <a:r>
              <a:rPr kumimoji="1" lang="zh-CN" altLang="en-US" sz="2200" dirty="0">
                <a:latin typeface="Tahoma" panose="020B0604030504040204" pitchFamily="34" charset="0"/>
              </a:rPr>
              <a:t>类中，一旦类的定义者显式定义了一个或多个构造方法，</a:t>
            </a:r>
            <a:r>
              <a:rPr kumimoji="1" lang="zh-CN" altLang="en-US" sz="2200" dirty="0">
                <a:solidFill>
                  <a:srgbClr val="FF0066"/>
                </a:solidFill>
                <a:latin typeface="Tahoma" panose="020B0604030504040204" pitchFamily="34" charset="0"/>
              </a:rPr>
              <a:t>系统将不再提供缺省的构造方法</a:t>
            </a:r>
            <a:r>
              <a:rPr kumimoji="1" lang="zh-CN" altLang="en-US" sz="2200" dirty="0">
                <a:latin typeface="Tahoma" panose="020B0604030504040204" pitchFamily="34" charset="0"/>
              </a:rPr>
              <a:t>。</a:t>
            </a:r>
            <a:endParaRPr kumimoji="1" lang="en-US" altLang="zh-CN" sz="2200" dirty="0">
              <a:latin typeface="Tahoma" panose="020B0604030504040204" pitchFamily="34" charset="0"/>
            </a:endParaRPr>
          </a:p>
          <a:p>
            <a:pPr eaLnBrk="1" hangingPunct="1">
              <a:spcBef>
                <a:spcPct val="0"/>
              </a:spcBef>
              <a:spcAft>
                <a:spcPct val="20000"/>
              </a:spcAft>
              <a:buFontTx/>
              <a:buNone/>
            </a:pPr>
            <a:endParaRPr kumimoji="1" lang="en-US" altLang="zh-CN" sz="2200" dirty="0">
              <a:latin typeface="Tahoma" panose="020B0604030504040204" pitchFamily="34" charset="0"/>
            </a:endParaRPr>
          </a:p>
          <a:p>
            <a:pPr marL="342900" indent="-342900" algn="just" eaLnBrk="1" hangingPunct="1">
              <a:lnSpc>
                <a:spcPct val="90000"/>
              </a:lnSpc>
              <a:buFont typeface="Wingdings" panose="05000000000000000000" pitchFamily="2" charset="2"/>
              <a:buChar char="Ø"/>
            </a:pPr>
            <a:r>
              <a:rPr lang="en-US" altLang="zh-CN" sz="2400" dirty="0">
                <a:latin typeface="Times New Roman" panose="02020603050405020304" pitchFamily="18" charset="0"/>
              </a:rPr>
              <a:t> </a:t>
            </a:r>
            <a:r>
              <a:rPr lang="zh-CN" altLang="en-US" sz="2400" dirty="0">
                <a:latin typeface="Times New Roman" panose="02020603050405020304" pitchFamily="18" charset="0"/>
              </a:rPr>
              <a:t>例</a:t>
            </a:r>
            <a:r>
              <a:rPr lang="zh-CN" altLang="en-US" sz="2000" dirty="0">
                <a:latin typeface="Times New Roman" panose="02020603050405020304" pitchFamily="18" charset="0"/>
              </a:rPr>
              <a:t>：如果上页</a:t>
            </a:r>
            <a:r>
              <a:rPr lang="en-US" altLang="zh-CN" sz="2000" dirty="0" err="1"/>
              <a:t>Rect</a:t>
            </a:r>
            <a:r>
              <a:rPr lang="zh-CN" altLang="en-US" sz="2000" dirty="0">
                <a:latin typeface="Times New Roman" panose="02020603050405020304" pitchFamily="18" charset="0"/>
              </a:rPr>
              <a:t>只提供一个带参数的构造方法，代码：</a:t>
            </a:r>
            <a:r>
              <a:rPr lang="en-US" altLang="zh-CN" sz="2000" dirty="0" err="1"/>
              <a:t>rectangleOne</a:t>
            </a:r>
            <a:r>
              <a:rPr lang="en-US" altLang="zh-CN" sz="2000" dirty="0"/>
              <a:t> =new </a:t>
            </a:r>
            <a:r>
              <a:rPr lang="en-US" altLang="zh-CN" sz="2000" dirty="0" err="1"/>
              <a:t>Rect</a:t>
            </a:r>
            <a:r>
              <a:rPr lang="en-US" altLang="zh-CN" sz="2000" dirty="0"/>
              <a:t>(); </a:t>
            </a:r>
            <a:r>
              <a:rPr lang="zh-CN" altLang="en-US" sz="2000" dirty="0">
                <a:latin typeface="Times New Roman" panose="02020603050405020304" pitchFamily="18" charset="0"/>
              </a:rPr>
              <a:t>创建对象是非法的</a:t>
            </a:r>
            <a:endParaRPr kumimoji="1" lang="zh-CN" altLang="en-US" sz="2000" dirty="0">
              <a:latin typeface="Tahoma" panose="020B060403050404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2BEEBEF5-9E7D-4A0D-8E60-8F112B3F0D21}"/>
              </a:ext>
            </a:extLst>
          </p:cNvPr>
          <p:cNvSpPr>
            <a:spLocks noGrp="1" noChangeArrowheads="1"/>
          </p:cNvSpPr>
          <p:nvPr>
            <p:ph type="body" idx="1"/>
          </p:nvPr>
        </p:nvSpPr>
        <p:spPr>
          <a:xfrm>
            <a:off x="323850" y="188913"/>
            <a:ext cx="7451725" cy="6192837"/>
          </a:xfrm>
        </p:spPr>
        <p:txBody>
          <a:bodyPr/>
          <a:lstStyle/>
          <a:p>
            <a:pPr eaLnBrk="1" hangingPunct="1">
              <a:lnSpc>
                <a:spcPct val="80000"/>
              </a:lnSpc>
              <a:buFont typeface="Wingdings" panose="05000000000000000000" pitchFamily="2" charset="2"/>
              <a:buChar char="Ø"/>
            </a:pPr>
            <a:r>
              <a:rPr lang="zh-CN" altLang="en-US" sz="2800" b="1" dirty="0"/>
              <a:t>例：自定义异常类：</a:t>
            </a:r>
          </a:p>
          <a:p>
            <a:pPr eaLnBrk="1" hangingPunct="1">
              <a:lnSpc>
                <a:spcPct val="80000"/>
              </a:lnSpc>
              <a:buFontTx/>
              <a:buNone/>
            </a:pPr>
            <a:r>
              <a:rPr lang="en-US" altLang="zh-CN" sz="2400" b="1" dirty="0"/>
              <a:t>class </a:t>
            </a:r>
            <a:r>
              <a:rPr lang="en-US" altLang="zh-CN" sz="2400" b="1" dirty="0" err="1"/>
              <a:t>MyException</a:t>
            </a:r>
            <a:r>
              <a:rPr lang="en-US" altLang="zh-CN" sz="2400" b="1" dirty="0"/>
              <a:t> </a:t>
            </a:r>
            <a:r>
              <a:rPr lang="en-US" altLang="zh-CN" sz="2400" b="1" dirty="0">
                <a:solidFill>
                  <a:srgbClr val="CC00CC"/>
                </a:solidFill>
                <a:effectLst>
                  <a:outerShdw blurRad="38100" dist="38100" dir="2700000" algn="tl">
                    <a:srgbClr val="000000">
                      <a:alpha val="43137"/>
                    </a:srgbClr>
                  </a:outerShdw>
                </a:effectLst>
              </a:rPr>
              <a:t>extends</a:t>
            </a:r>
            <a:r>
              <a:rPr lang="en-US" altLang="zh-CN" sz="2400" b="1" dirty="0"/>
              <a:t> Exception {</a:t>
            </a:r>
          </a:p>
          <a:p>
            <a:pPr eaLnBrk="1" hangingPunct="1">
              <a:lnSpc>
                <a:spcPct val="80000"/>
              </a:lnSpc>
              <a:buFontTx/>
              <a:buNone/>
            </a:pPr>
            <a:r>
              <a:rPr lang="en-US" altLang="zh-CN" sz="2400" b="1" dirty="0"/>
              <a:t>    String message;</a:t>
            </a:r>
          </a:p>
          <a:p>
            <a:pPr eaLnBrk="1" hangingPunct="1">
              <a:lnSpc>
                <a:spcPct val="80000"/>
              </a:lnSpc>
              <a:buFontTx/>
              <a:buNone/>
            </a:pPr>
            <a:r>
              <a:rPr lang="en-US" altLang="zh-CN" sz="2400" b="1" dirty="0"/>
              <a:t>    </a:t>
            </a:r>
            <a:r>
              <a:rPr lang="en-US" altLang="zh-CN" sz="2400" b="1" dirty="0" err="1"/>
              <a:t>MyException</a:t>
            </a:r>
            <a:r>
              <a:rPr lang="en-US" altLang="zh-CN" sz="2400" b="1" dirty="0"/>
              <a:t>(int n) {</a:t>
            </a:r>
          </a:p>
          <a:p>
            <a:pPr eaLnBrk="1" hangingPunct="1">
              <a:lnSpc>
                <a:spcPct val="80000"/>
              </a:lnSpc>
              <a:buFontTx/>
              <a:buNone/>
            </a:pPr>
            <a:r>
              <a:rPr lang="en-US" altLang="zh-CN" sz="2400" b="1" dirty="0"/>
              <a:t>       message=n + "</a:t>
            </a:r>
            <a:r>
              <a:rPr lang="zh-CN" altLang="en-US" sz="2400" b="1" dirty="0"/>
              <a:t>不是正数</a:t>
            </a:r>
            <a:r>
              <a:rPr lang="en-US" altLang="zh-CN" sz="2400" b="1" dirty="0"/>
              <a:t>";    }</a:t>
            </a:r>
          </a:p>
          <a:p>
            <a:pPr eaLnBrk="1" hangingPunct="1">
              <a:lnSpc>
                <a:spcPct val="80000"/>
              </a:lnSpc>
              <a:buFontTx/>
              <a:buNone/>
            </a:pPr>
            <a:r>
              <a:rPr lang="en-US" altLang="zh-CN" sz="2400" b="1" dirty="0"/>
              <a:t>    public String </a:t>
            </a:r>
            <a:r>
              <a:rPr lang="en-US" altLang="zh-CN" sz="2400" b="1" dirty="0" err="1"/>
              <a:t>getMessage</a:t>
            </a:r>
            <a:r>
              <a:rPr lang="en-US" altLang="zh-CN" sz="2400" b="1" dirty="0"/>
              <a:t>() {</a:t>
            </a:r>
          </a:p>
          <a:p>
            <a:pPr eaLnBrk="1" hangingPunct="1">
              <a:lnSpc>
                <a:spcPct val="80000"/>
              </a:lnSpc>
              <a:buFontTx/>
              <a:buNone/>
            </a:pPr>
            <a:r>
              <a:rPr lang="en-US" altLang="zh-CN" sz="2400" b="1" dirty="0"/>
              <a:t>       return message;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A {</a:t>
            </a:r>
          </a:p>
          <a:p>
            <a:pPr eaLnBrk="1" hangingPunct="1">
              <a:lnSpc>
                <a:spcPct val="80000"/>
              </a:lnSpc>
              <a:buFontTx/>
              <a:buNone/>
            </a:pPr>
            <a:r>
              <a:rPr lang="en-US" altLang="zh-CN" sz="2400" b="1" dirty="0"/>
              <a:t>    public void f(int n) </a:t>
            </a:r>
            <a:r>
              <a:rPr lang="en-US" altLang="zh-CN" sz="2400" b="1" dirty="0">
                <a:solidFill>
                  <a:srgbClr val="CC00CC"/>
                </a:solidFill>
                <a:effectLst>
                  <a:outerShdw blurRad="38100" dist="38100" dir="2700000" algn="tl">
                    <a:srgbClr val="000000">
                      <a:alpha val="43137"/>
                    </a:srgbClr>
                  </a:outerShdw>
                </a:effectLst>
              </a:rPr>
              <a:t>throws</a:t>
            </a:r>
            <a:r>
              <a:rPr lang="en-US" altLang="zh-CN" sz="2400" b="1" dirty="0">
                <a:solidFill>
                  <a:srgbClr val="0000FF"/>
                </a:solidFill>
              </a:rPr>
              <a:t> </a:t>
            </a:r>
            <a:r>
              <a:rPr lang="en-US" altLang="zh-CN" sz="2400" b="1" dirty="0" err="1">
                <a:solidFill>
                  <a:srgbClr val="0000FF"/>
                </a:solidFill>
              </a:rPr>
              <a:t>MyException</a:t>
            </a:r>
            <a:r>
              <a:rPr lang="en-US" altLang="zh-CN" sz="2400" b="1" dirty="0">
                <a:solidFill>
                  <a:srgbClr val="0000FF"/>
                </a:solidFill>
              </a:rPr>
              <a:t> </a:t>
            </a:r>
            <a:r>
              <a:rPr lang="en-US" altLang="zh-CN" sz="2400" b="1" dirty="0"/>
              <a:t>{</a:t>
            </a:r>
          </a:p>
          <a:p>
            <a:pPr eaLnBrk="1" hangingPunct="1">
              <a:lnSpc>
                <a:spcPct val="80000"/>
              </a:lnSpc>
              <a:buFontTx/>
              <a:buNone/>
            </a:pPr>
            <a:r>
              <a:rPr lang="en-US" altLang="zh-CN" sz="2400" b="1" dirty="0"/>
              <a:t>        if(n&lt;0) {</a:t>
            </a:r>
          </a:p>
          <a:p>
            <a:pPr eaLnBrk="1" hangingPunct="1">
              <a:lnSpc>
                <a:spcPct val="80000"/>
              </a:lnSpc>
              <a:buFontTx/>
              <a:buNone/>
            </a:pPr>
            <a:r>
              <a:rPr lang="en-US" altLang="zh-CN" sz="2400" b="1" dirty="0"/>
              <a:t>          </a:t>
            </a:r>
            <a:r>
              <a:rPr lang="en-US" altLang="zh-CN" sz="2400" b="1" dirty="0" err="1">
                <a:solidFill>
                  <a:srgbClr val="0000FF"/>
                </a:solidFill>
              </a:rPr>
              <a:t>MyException</a:t>
            </a:r>
            <a:r>
              <a:rPr lang="en-US" altLang="zh-CN" sz="2400" b="1" dirty="0">
                <a:solidFill>
                  <a:srgbClr val="0000FF"/>
                </a:solidFill>
              </a:rPr>
              <a:t> ex = new </a:t>
            </a:r>
            <a:r>
              <a:rPr lang="en-US" altLang="zh-CN" sz="2400" b="1" dirty="0" err="1">
                <a:solidFill>
                  <a:srgbClr val="0000FF"/>
                </a:solidFill>
              </a:rPr>
              <a:t>MyException</a:t>
            </a:r>
            <a:r>
              <a:rPr lang="en-US" altLang="zh-CN" sz="2400" b="1" dirty="0">
                <a:solidFill>
                  <a:srgbClr val="0000FF"/>
                </a:solidFill>
              </a:rPr>
              <a:t>(n);</a:t>
            </a:r>
          </a:p>
          <a:p>
            <a:pPr eaLnBrk="1" hangingPunct="1">
              <a:lnSpc>
                <a:spcPct val="80000"/>
              </a:lnSpc>
              <a:buFontTx/>
              <a:buNone/>
            </a:pPr>
            <a:r>
              <a:rPr lang="en-US" altLang="zh-CN" sz="2400" b="1" dirty="0"/>
              <a:t>          </a:t>
            </a:r>
            <a:r>
              <a:rPr lang="en-US" altLang="zh-CN" sz="2400" b="1" dirty="0">
                <a:solidFill>
                  <a:srgbClr val="0000FF"/>
                </a:solidFill>
              </a:rPr>
              <a:t>throw(ex);</a:t>
            </a:r>
            <a:r>
              <a:rPr lang="en-US" altLang="zh-CN" sz="2400" b="1" dirty="0"/>
              <a:t>          //</a:t>
            </a:r>
            <a:r>
              <a:rPr lang="zh-CN" altLang="en-US" sz="2400" b="1" dirty="0"/>
              <a:t>抛出异常，结束方法</a:t>
            </a:r>
            <a:r>
              <a:rPr lang="en-US" altLang="zh-CN" sz="2400" b="1" dirty="0"/>
              <a:t>f</a:t>
            </a:r>
            <a:r>
              <a:rPr lang="zh-CN" altLang="en-US" sz="2400" b="1" dirty="0"/>
              <a:t>的执行</a:t>
            </a:r>
          </a:p>
          <a:p>
            <a:pPr eaLnBrk="1" hangingPunct="1">
              <a:lnSpc>
                <a:spcPct val="80000"/>
              </a:lnSpc>
              <a:buFontTx/>
              <a:buNone/>
            </a:pPr>
            <a:r>
              <a:rPr lang="zh-CN" altLang="en-US" sz="2400" b="1" dirty="0"/>
              <a:t>        </a:t>
            </a:r>
            <a:r>
              <a:rPr lang="en-US" altLang="zh-CN" sz="2400" b="1" dirty="0"/>
              <a:t>}</a:t>
            </a:r>
          </a:p>
          <a:p>
            <a:pPr eaLnBrk="1" hangingPunct="1">
              <a:lnSpc>
                <a:spcPct val="80000"/>
              </a:lnSpc>
              <a:buFontTx/>
              <a:buNone/>
            </a:pPr>
            <a:r>
              <a:rPr lang="en-US" altLang="zh-CN" sz="2400" b="1" dirty="0"/>
              <a:t>        double number = </a:t>
            </a:r>
            <a:r>
              <a:rPr lang="en-US" altLang="zh-CN" sz="2400" b="1" dirty="0" err="1"/>
              <a:t>Math.sqrt</a:t>
            </a:r>
            <a:r>
              <a:rPr lang="en-US" altLang="zh-CN" sz="2400" b="1" dirty="0"/>
              <a:t>(n);</a:t>
            </a:r>
          </a:p>
          <a:p>
            <a:pPr eaLnBrk="1" hangingPunct="1">
              <a:lnSpc>
                <a:spcPct val="80000"/>
              </a:lnSpc>
              <a:buFontTx/>
              <a:buNone/>
            </a:pPr>
            <a:r>
              <a:rPr lang="en-US" altLang="zh-CN" sz="2400" b="1" dirty="0"/>
              <a:t>        </a:t>
            </a:r>
            <a:r>
              <a:rPr lang="en-US" altLang="zh-CN" sz="2400" b="1" dirty="0" err="1"/>
              <a:t>System.out.println</a:t>
            </a:r>
            <a:r>
              <a:rPr lang="en-US" altLang="zh-CN" sz="2400" b="1" dirty="0"/>
              <a:t>(n + "</a:t>
            </a:r>
            <a:r>
              <a:rPr lang="zh-CN" altLang="en-US" sz="2400" b="1" dirty="0"/>
              <a:t>的平方根</a:t>
            </a:r>
            <a:r>
              <a:rPr lang="en-US" altLang="zh-CN" sz="2400" b="1" dirty="0"/>
              <a:t>:“ + number);</a:t>
            </a:r>
          </a:p>
          <a:p>
            <a:pPr eaLnBrk="1" hangingPunct="1">
              <a:lnSpc>
                <a:spcPct val="80000"/>
              </a:lnSpc>
              <a:buFontTx/>
              <a:buNone/>
            </a:pPr>
            <a:r>
              <a:rPr lang="en-US" altLang="zh-CN" sz="2400" b="1" dirty="0"/>
              <a:t>    }</a:t>
            </a:r>
          </a:p>
          <a:p>
            <a:pPr eaLnBrk="1" hangingPunct="1">
              <a:lnSpc>
                <a:spcPct val="80000"/>
              </a:lnSpc>
              <a:buFontTx/>
              <a:buNone/>
            </a:pPr>
            <a:r>
              <a:rPr lang="en-US" altLang="zh-CN" sz="2400" b="1" dirty="0"/>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80554688-6709-45D7-96A4-51184172AE72}"/>
              </a:ext>
            </a:extLst>
          </p:cNvPr>
          <p:cNvSpPr>
            <a:spLocks noGrp="1" noChangeArrowheads="1"/>
          </p:cNvSpPr>
          <p:nvPr>
            <p:ph type="body" idx="1"/>
          </p:nvPr>
        </p:nvSpPr>
        <p:spPr>
          <a:xfrm>
            <a:off x="450056" y="936284"/>
            <a:ext cx="8243887" cy="4985432"/>
          </a:xfrm>
        </p:spPr>
        <p:txBody>
          <a:bodyPr/>
          <a:lstStyle/>
          <a:p>
            <a:pPr eaLnBrk="1" hangingPunct="1">
              <a:lnSpc>
                <a:spcPct val="90000"/>
              </a:lnSpc>
              <a:buFontTx/>
              <a:buNone/>
            </a:pPr>
            <a:r>
              <a:rPr lang="en-US" altLang="zh-CN" sz="2400" b="1" dirty="0"/>
              <a:t>public class Example{</a:t>
            </a:r>
          </a:p>
          <a:p>
            <a:pPr eaLnBrk="1" hangingPunct="1">
              <a:lnSpc>
                <a:spcPct val="90000"/>
              </a:lnSpc>
              <a:buFontTx/>
              <a:buNone/>
            </a:pPr>
            <a:r>
              <a:rPr lang="en-US" altLang="zh-CN" sz="2400" b="1" dirty="0"/>
              <a:t>    public static void main(String </a:t>
            </a:r>
            <a:r>
              <a:rPr lang="en-US" altLang="zh-CN" sz="2400" b="1" dirty="0" err="1"/>
              <a:t>args</a:t>
            </a:r>
            <a:r>
              <a:rPr lang="en-US" altLang="zh-CN" sz="2400" b="1" dirty="0"/>
              <a:t>[ ]) {</a:t>
            </a:r>
          </a:p>
          <a:p>
            <a:pPr eaLnBrk="1" hangingPunct="1">
              <a:lnSpc>
                <a:spcPct val="90000"/>
              </a:lnSpc>
              <a:buFontTx/>
              <a:buNone/>
            </a:pPr>
            <a:r>
              <a:rPr lang="en-US" altLang="zh-CN" sz="2400" b="1" dirty="0"/>
              <a:t>        A a=new A();</a:t>
            </a:r>
          </a:p>
          <a:p>
            <a:pPr eaLnBrk="1" hangingPunct="1">
              <a:lnSpc>
                <a:spcPct val="90000"/>
              </a:lnSpc>
              <a:buFontTx/>
              <a:buNone/>
            </a:pPr>
            <a:r>
              <a:rPr lang="en-US" altLang="zh-CN" sz="2400" b="1" dirty="0"/>
              <a:t>        </a:t>
            </a:r>
            <a:r>
              <a:rPr lang="en-US" altLang="zh-CN" sz="2400" b="1" dirty="0">
                <a:solidFill>
                  <a:srgbClr val="0000FF"/>
                </a:solidFill>
              </a:rPr>
              <a:t>try </a:t>
            </a:r>
            <a:r>
              <a:rPr lang="en-US" altLang="zh-CN" sz="2400" b="1" dirty="0"/>
              <a:t>{ </a:t>
            </a:r>
          </a:p>
          <a:p>
            <a:pPr eaLnBrk="1" hangingPunct="1">
              <a:lnSpc>
                <a:spcPct val="90000"/>
              </a:lnSpc>
              <a:buFontTx/>
              <a:buNone/>
            </a:pPr>
            <a:r>
              <a:rPr lang="en-US" altLang="zh-CN" sz="2400" b="1" dirty="0"/>
              <a:t> 		  </a:t>
            </a:r>
            <a:r>
              <a:rPr lang="en-US" altLang="zh-CN" sz="2400" b="1" dirty="0" err="1"/>
              <a:t>a.f</a:t>
            </a:r>
            <a:r>
              <a:rPr lang="en-US" altLang="zh-CN" sz="2400" b="1" dirty="0"/>
              <a:t>(28);</a:t>
            </a:r>
          </a:p>
          <a:p>
            <a:pPr eaLnBrk="1" hangingPunct="1">
              <a:lnSpc>
                <a:spcPct val="90000"/>
              </a:lnSpc>
              <a:buFontTx/>
              <a:buNone/>
            </a:pPr>
            <a:r>
              <a:rPr lang="en-US" altLang="zh-CN" sz="2400" b="1" dirty="0"/>
              <a:t>             </a:t>
            </a:r>
            <a:r>
              <a:rPr lang="en-US" altLang="zh-CN" sz="2400" b="1" dirty="0" err="1"/>
              <a:t>a.f</a:t>
            </a:r>
            <a:r>
              <a:rPr lang="en-US" altLang="zh-CN" sz="2400" b="1" dirty="0"/>
              <a:t>(-8);</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solidFill>
                  <a:srgbClr val="0000FF"/>
                </a:solidFill>
              </a:rPr>
              <a:t>        catch(</a:t>
            </a:r>
            <a:r>
              <a:rPr lang="en-US" altLang="zh-CN" sz="2400" b="1" dirty="0" err="1">
                <a:solidFill>
                  <a:srgbClr val="0000FF"/>
                </a:solidFill>
              </a:rPr>
              <a:t>MyException</a:t>
            </a:r>
            <a:r>
              <a:rPr lang="en-US" altLang="zh-CN" sz="2400" b="1" dirty="0">
                <a:solidFill>
                  <a:srgbClr val="0000FF"/>
                </a:solidFill>
              </a:rPr>
              <a:t> e) </a:t>
            </a:r>
            <a:r>
              <a:rPr lang="en-US" altLang="zh-CN" sz="2400" b="1" dirty="0"/>
              <a:t>{</a:t>
            </a:r>
          </a:p>
          <a:p>
            <a:pPr eaLnBrk="1" hangingPunct="1">
              <a:lnSpc>
                <a:spcPct val="90000"/>
              </a:lnSpc>
              <a:buFontTx/>
              <a:buNone/>
            </a:pPr>
            <a:r>
              <a:rPr lang="en-US" altLang="zh-CN" sz="2400" b="1" dirty="0">
                <a:solidFill>
                  <a:srgbClr val="0000FF"/>
                </a:solidFill>
              </a:rPr>
              <a:t>             </a:t>
            </a:r>
            <a:r>
              <a:rPr lang="en-US" altLang="zh-CN" sz="2400" b="1" dirty="0" err="1"/>
              <a:t>System.out.println</a:t>
            </a:r>
            <a:r>
              <a:rPr lang="en-US" altLang="zh-CN" sz="2400" b="1" dirty="0"/>
              <a:t>(</a:t>
            </a:r>
            <a:r>
              <a:rPr lang="en-US" altLang="zh-CN" sz="2400" b="1" dirty="0" err="1">
                <a:solidFill>
                  <a:srgbClr val="0000FF"/>
                </a:solidFill>
              </a:rPr>
              <a:t>e.getMessage</a:t>
            </a:r>
            <a:r>
              <a:rPr lang="en-US" altLang="zh-CN" sz="2400" b="1" dirty="0">
                <a:solidFill>
                  <a:srgbClr val="0000FF"/>
                </a:solidFill>
              </a:rPr>
              <a:t>()</a:t>
            </a:r>
            <a:r>
              <a:rPr lang="en-US" altLang="zh-CN" sz="2400" b="1" dirty="0"/>
              <a:t>);</a:t>
            </a:r>
          </a:p>
          <a:p>
            <a:pPr eaLnBrk="1" hangingPunct="1">
              <a:lnSpc>
                <a:spcPct val="90000"/>
              </a:lnSpc>
              <a:buFontTx/>
              <a:buNone/>
            </a:pPr>
            <a:r>
              <a:rPr lang="en-US" altLang="zh-CN" sz="2400" b="1" dirty="0">
                <a:solidFill>
                  <a:srgbClr val="0000FF"/>
                </a:solidFill>
              </a:rPr>
              <a:t>        </a:t>
            </a:r>
            <a:r>
              <a:rPr lang="en-US" altLang="zh-CN" sz="2400" b="1" dirty="0"/>
              <a:t>}</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6DF419AA-E2F3-4FD3-92D4-592C6E3D312D}"/>
              </a:ext>
            </a:extLst>
          </p:cNvPr>
          <p:cNvSpPr>
            <a:spLocks noGrp="1" noChangeArrowheads="1"/>
          </p:cNvSpPr>
          <p:nvPr>
            <p:ph type="body" idx="1"/>
          </p:nvPr>
        </p:nvSpPr>
        <p:spPr>
          <a:xfrm>
            <a:off x="457200" y="422275"/>
            <a:ext cx="8229600" cy="5937250"/>
          </a:xfrm>
        </p:spPr>
        <p:txBody>
          <a:bodyPr/>
          <a:lstStyle/>
          <a:p>
            <a:pPr eaLnBrk="1" hangingPunct="1">
              <a:buFont typeface="Wingdings" panose="05000000000000000000" pitchFamily="2" charset="2"/>
              <a:buChar char="Ø"/>
            </a:pPr>
            <a:r>
              <a:rPr lang="zh-CN" altLang="en-US" sz="2400" b="1" dirty="0"/>
              <a:t>注意：覆盖的方法需要抛出与原方法所抛出的异常一致或者不抛出异常。如：</a:t>
            </a:r>
            <a:endParaRPr lang="en-US" altLang="zh-CN" sz="2400" b="1" dirty="0"/>
          </a:p>
          <a:p>
            <a:pPr eaLnBrk="1" hangingPunct="1">
              <a:buFont typeface="Wingdings" panose="05000000000000000000" pitchFamily="2" charset="2"/>
              <a:buChar char="Ø"/>
            </a:pPr>
            <a:endParaRPr lang="zh-CN" altLang="en-US" sz="1800" b="1" dirty="0"/>
          </a:p>
          <a:p>
            <a:pPr eaLnBrk="1" hangingPunct="1">
              <a:buFontTx/>
              <a:buNone/>
            </a:pPr>
            <a:r>
              <a:rPr lang="en-US" altLang="zh-CN" sz="2400" b="1" dirty="0"/>
              <a:t>class A{</a:t>
            </a:r>
          </a:p>
          <a:p>
            <a:pPr eaLnBrk="1" hangingPunct="1">
              <a:buFontTx/>
              <a:buNone/>
            </a:pPr>
            <a:r>
              <a:rPr lang="en-US" altLang="zh-CN" sz="2400" b="1" dirty="0"/>
              <a:t>		public void </a:t>
            </a:r>
            <a:r>
              <a:rPr lang="en-US" altLang="zh-CN" sz="2400" b="1" dirty="0">
                <a:solidFill>
                  <a:srgbClr val="0000CC"/>
                </a:solidFill>
              </a:rPr>
              <a:t>method()</a:t>
            </a:r>
            <a:r>
              <a:rPr lang="en-US" altLang="zh-CN" sz="2400" b="1" dirty="0"/>
              <a:t> throws </a:t>
            </a:r>
            <a:r>
              <a:rPr lang="en-US" altLang="zh-CN" sz="2400" b="1" dirty="0" err="1">
                <a:solidFill>
                  <a:srgbClr val="0000CC"/>
                </a:solidFill>
              </a:rPr>
              <a:t>IOException</a:t>
            </a:r>
            <a:r>
              <a:rPr lang="en-US" altLang="zh-CN" sz="2400" b="1" dirty="0"/>
              <a:t>{…}</a:t>
            </a:r>
          </a:p>
          <a:p>
            <a:pPr eaLnBrk="1" hangingPunct="1">
              <a:buFontTx/>
              <a:buNone/>
            </a:pPr>
            <a:r>
              <a:rPr lang="en-US" altLang="zh-CN" sz="2400" b="1" dirty="0"/>
              <a:t>}</a:t>
            </a:r>
          </a:p>
          <a:p>
            <a:pPr eaLnBrk="1" hangingPunct="1">
              <a:buFontTx/>
              <a:buNone/>
            </a:pPr>
            <a:endParaRPr lang="en-US" altLang="zh-CN" sz="2400" b="1" dirty="0"/>
          </a:p>
          <a:p>
            <a:pPr eaLnBrk="1" hangingPunct="1">
              <a:buFontTx/>
              <a:buNone/>
            </a:pPr>
            <a:r>
              <a:rPr lang="en-US" altLang="zh-CN" sz="2400" b="1" dirty="0"/>
              <a:t>class B extends A{</a:t>
            </a:r>
          </a:p>
          <a:p>
            <a:pPr eaLnBrk="1" hangingPunct="1">
              <a:buFontTx/>
              <a:buNone/>
            </a:pPr>
            <a:r>
              <a:rPr lang="en-US" altLang="zh-CN" sz="2400" b="1" dirty="0"/>
              <a:t>		public void </a:t>
            </a:r>
            <a:r>
              <a:rPr lang="en-US" altLang="zh-CN" sz="2400" b="1" dirty="0">
                <a:solidFill>
                  <a:srgbClr val="0000CC"/>
                </a:solidFill>
              </a:rPr>
              <a:t>method</a:t>
            </a:r>
            <a:r>
              <a:rPr lang="en-US" altLang="zh-CN" sz="2400" b="1" dirty="0"/>
              <a:t>() throws </a:t>
            </a:r>
            <a:r>
              <a:rPr lang="en-US" altLang="zh-CN" sz="2400" b="1" dirty="0" err="1">
                <a:solidFill>
                  <a:srgbClr val="0000CC"/>
                </a:solidFill>
              </a:rPr>
              <a:t>IOException</a:t>
            </a:r>
            <a:r>
              <a:rPr lang="en-US" altLang="zh-CN" sz="2400" b="1" dirty="0"/>
              <a:t>{…}</a:t>
            </a:r>
          </a:p>
          <a:p>
            <a:pPr eaLnBrk="1" hangingPunct="1">
              <a:buFontTx/>
              <a:buNone/>
            </a:pPr>
            <a:r>
              <a:rPr lang="en-US" altLang="zh-CN" sz="2400" b="1" dirty="0"/>
              <a:t>}</a:t>
            </a:r>
          </a:p>
          <a:p>
            <a:pPr eaLnBrk="1" hangingPunct="1">
              <a:buFontTx/>
              <a:buNone/>
            </a:pPr>
            <a:r>
              <a:rPr lang="zh-CN" altLang="en-US" sz="2400" b="1" dirty="0">
                <a:solidFill>
                  <a:srgbClr val="0000FF"/>
                </a:solidFill>
              </a:rPr>
              <a:t>或者</a:t>
            </a:r>
            <a:r>
              <a:rPr lang="zh-CN" altLang="en-US" sz="2400" b="1" dirty="0"/>
              <a:t>：</a:t>
            </a:r>
          </a:p>
          <a:p>
            <a:pPr eaLnBrk="1" hangingPunct="1">
              <a:buFontTx/>
              <a:buNone/>
            </a:pPr>
            <a:r>
              <a:rPr lang="en-US" altLang="zh-CN" sz="2400" b="1" dirty="0"/>
              <a:t>public class B{</a:t>
            </a:r>
          </a:p>
          <a:p>
            <a:pPr eaLnBrk="1" hangingPunct="1">
              <a:buFontTx/>
              <a:buNone/>
            </a:pPr>
            <a:r>
              <a:rPr lang="en-US" altLang="zh-CN" sz="2400" b="1" dirty="0"/>
              <a:t>		public void method() {…}</a:t>
            </a:r>
          </a:p>
          <a:p>
            <a:pPr eaLnBrk="1" hangingPunct="1">
              <a:buFontTx/>
              <a:buNone/>
            </a:pPr>
            <a:r>
              <a:rPr lang="en-US" altLang="zh-CN" sz="2400" b="1" dirty="0"/>
              <a:t>}</a:t>
            </a:r>
          </a:p>
          <a:p>
            <a:pPr eaLnBrk="1" hangingPunct="1">
              <a:buFontTx/>
              <a:buNone/>
            </a:pPr>
            <a:endParaRPr lang="en-US" altLang="zh-CN" sz="2400" b="1" dirty="0"/>
          </a:p>
        </p:txBody>
      </p:sp>
      <p:sp>
        <p:nvSpPr>
          <p:cNvPr id="199683" name="AutoShape 3">
            <a:hlinkClick r:id="" action="ppaction://hlinkshowjump?jump=firstslide" highlightClick="1"/>
            <a:extLst>
              <a:ext uri="{FF2B5EF4-FFF2-40B4-BE49-F238E27FC236}">
                <a16:creationId xmlns:a16="http://schemas.microsoft.com/office/drawing/2014/main" id="{BF260D8D-F08C-44D0-A660-AC24F891C72F}"/>
              </a:ext>
            </a:extLst>
          </p:cNvPr>
          <p:cNvSpPr>
            <a:spLocks noChangeArrowheads="1"/>
          </p:cNvSpPr>
          <p:nvPr/>
        </p:nvSpPr>
        <p:spPr bwMode="auto">
          <a:xfrm>
            <a:off x="8202488" y="6279976"/>
            <a:ext cx="762000" cy="5334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0">
                <a:solidFill>
                  <a:schemeClr val="accent1"/>
                </a:solidFill>
                <a:latin typeface="Tahoma" panose="020B0604030504040204" pitchFamily="34" charset="0"/>
                <a:hlinkClick r:id="" action="ppaction://hlinkshowjump?jump=firstslide"/>
              </a:rPr>
              <a:t>返回</a:t>
            </a:r>
            <a:endParaRPr kumimoji="1" lang="zh-CN" altLang="en-US" sz="2400" b="0">
              <a:solidFill>
                <a:schemeClr val="accent1"/>
              </a:solidFill>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75A1CC0-D774-4489-8CB4-700193EBFB82}"/>
              </a:ext>
            </a:extLst>
          </p:cNvPr>
          <p:cNvSpPr>
            <a:spLocks noGrp="1" noChangeArrowheads="1"/>
          </p:cNvSpPr>
          <p:nvPr>
            <p:ph type="body" idx="1"/>
          </p:nvPr>
        </p:nvSpPr>
        <p:spPr>
          <a:xfrm>
            <a:off x="360362" y="2132807"/>
            <a:ext cx="8064500" cy="2232025"/>
          </a:xfrm>
        </p:spPr>
        <p:txBody>
          <a:bodyPr/>
          <a:lstStyle/>
          <a:p>
            <a:pPr algn="just" eaLnBrk="1" hangingPunct="1">
              <a:buFontTx/>
              <a:buNone/>
            </a:pPr>
            <a:r>
              <a:rPr lang="en-US" altLang="zh-CN" sz="2400"/>
              <a:t>1</a:t>
            </a:r>
            <a:r>
              <a:rPr lang="zh-CN" altLang="en-US" sz="2400">
                <a:latin typeface="Times New Roman" panose="02020603050405020304" pitchFamily="18" charset="0"/>
              </a:rPr>
              <a:t>．</a:t>
            </a:r>
            <a:r>
              <a:rPr lang="zh-CN" altLang="en-US" sz="2400" b="1">
                <a:latin typeface="Times New Roman" panose="02020603050405020304" pitchFamily="18" charset="0"/>
              </a:rPr>
              <a:t>对象的声明</a:t>
            </a:r>
            <a:endParaRPr lang="zh-CN" altLang="en-US" sz="2400" b="1"/>
          </a:p>
          <a:p>
            <a:pPr algn="just" eaLnBrk="1" hangingPunct="1">
              <a:buFontTx/>
              <a:buNone/>
            </a:pPr>
            <a:r>
              <a:rPr lang="zh-CN" altLang="en-US" sz="2400" b="1">
                <a:latin typeface="Times New Roman" panose="02020603050405020304" pitchFamily="18" charset="0"/>
              </a:rPr>
              <a:t>      </a:t>
            </a:r>
            <a:r>
              <a:rPr lang="zh-CN" altLang="en-US" sz="2400" b="1">
                <a:solidFill>
                  <a:srgbClr val="FF0000"/>
                </a:solidFill>
                <a:latin typeface="Times New Roman" panose="02020603050405020304" pitchFamily="18" charset="0"/>
              </a:rPr>
              <a:t>一般格式为</a:t>
            </a:r>
            <a:r>
              <a:rPr lang="zh-CN" altLang="en-US" sz="2400" b="1">
                <a:latin typeface="Times New Roman" panose="02020603050405020304" pitchFamily="18" charset="0"/>
              </a:rPr>
              <a:t>：</a:t>
            </a:r>
            <a:r>
              <a:rPr lang="zh-CN" altLang="en-US" sz="2400" b="1">
                <a:solidFill>
                  <a:srgbClr val="0000FF"/>
                </a:solidFill>
                <a:latin typeface="Times New Roman" panose="02020603050405020304" pitchFamily="18" charset="0"/>
              </a:rPr>
              <a:t>类的名字</a:t>
            </a:r>
            <a:r>
              <a:rPr lang="zh-CN" altLang="en-US" sz="2400" b="1">
                <a:solidFill>
                  <a:srgbClr val="0000FF"/>
                </a:solidFill>
              </a:rPr>
              <a:t>  </a:t>
            </a:r>
            <a:r>
              <a:rPr lang="zh-CN" altLang="en-US" sz="2400" b="1">
                <a:solidFill>
                  <a:srgbClr val="0000FF"/>
                </a:solidFill>
                <a:latin typeface="Times New Roman" panose="02020603050405020304" pitchFamily="18" charset="0"/>
              </a:rPr>
              <a:t>对象名字</a:t>
            </a:r>
            <a:r>
              <a:rPr lang="en-US" altLang="zh-CN" sz="2400" b="1">
                <a:solidFill>
                  <a:srgbClr val="0000FF"/>
                </a:solidFill>
              </a:rPr>
              <a:t>;</a:t>
            </a:r>
          </a:p>
          <a:p>
            <a:pPr algn="just" eaLnBrk="1" hangingPunct="1">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如：</a:t>
            </a:r>
            <a:r>
              <a:rPr lang="en-US" altLang="zh-CN" sz="2400" b="1"/>
              <a:t>Rect  rectangleOne</a:t>
            </a:r>
            <a:r>
              <a:rPr lang="zh-CN" altLang="en-US" sz="2400" b="1">
                <a:latin typeface="Times New Roman" panose="02020603050405020304" pitchFamily="18" charset="0"/>
              </a:rPr>
              <a:t>；</a:t>
            </a:r>
          </a:p>
          <a:p>
            <a:pPr algn="just" eaLnBrk="1" hangingPunct="1">
              <a:buFontTx/>
              <a:buNone/>
            </a:pPr>
            <a:r>
              <a:rPr lang="zh-CN" altLang="en-US" sz="2400" b="1">
                <a:latin typeface="Times New Roman" panose="02020603050405020304" pitchFamily="18" charset="0"/>
              </a:rPr>
              <a:t>      </a:t>
            </a:r>
            <a:endParaRPr lang="zh-CN" altLang="en-US" sz="2400" b="1"/>
          </a:p>
        </p:txBody>
      </p:sp>
      <p:sp>
        <p:nvSpPr>
          <p:cNvPr id="29699" name="Text Box 4">
            <a:extLst>
              <a:ext uri="{FF2B5EF4-FFF2-40B4-BE49-F238E27FC236}">
                <a16:creationId xmlns:a16="http://schemas.microsoft.com/office/drawing/2014/main" id="{875C037B-D385-4DF5-B66C-2AF121CC315D}"/>
              </a:ext>
            </a:extLst>
          </p:cNvPr>
          <p:cNvSpPr txBox="1">
            <a:spLocks noChangeArrowheads="1"/>
          </p:cNvSpPr>
          <p:nvPr/>
        </p:nvSpPr>
        <p:spPr bwMode="auto">
          <a:xfrm>
            <a:off x="431800" y="1124744"/>
            <a:ext cx="828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Tahoma" panose="020B0604030504040204" pitchFamily="34" charset="0"/>
              </a:rPr>
              <a:t>★</a:t>
            </a:r>
            <a:r>
              <a:rPr kumimoji="1" lang="zh-CN" altLang="en-US" sz="2400" dirty="0">
                <a:solidFill>
                  <a:srgbClr val="C00000"/>
                </a:solidFill>
                <a:latin typeface="Tahoma" panose="020B0604030504040204" pitchFamily="34" charset="0"/>
              </a:rPr>
              <a:t>对象的创建</a:t>
            </a:r>
            <a:r>
              <a:rPr kumimoji="1" lang="zh-CN" altLang="en-US" sz="2400" dirty="0">
                <a:latin typeface="Tahoma" panose="020B0604030504040204" pitchFamily="34" charset="0"/>
              </a:rPr>
              <a:t>：创建一个对象包括对象的声明和为对象分配成员变量两个步骤。</a:t>
            </a:r>
          </a:p>
        </p:txBody>
      </p:sp>
      <p:sp>
        <p:nvSpPr>
          <p:cNvPr id="29700" name="Text Box 6">
            <a:extLst>
              <a:ext uri="{FF2B5EF4-FFF2-40B4-BE49-F238E27FC236}">
                <a16:creationId xmlns:a16="http://schemas.microsoft.com/office/drawing/2014/main" id="{B79BB2E7-3870-45C0-B002-E5B79CEC3473}"/>
              </a:ext>
            </a:extLst>
          </p:cNvPr>
          <p:cNvSpPr txBox="1">
            <a:spLocks noChangeArrowheads="1"/>
          </p:cNvSpPr>
          <p:nvPr/>
        </p:nvSpPr>
        <p:spPr bwMode="auto">
          <a:xfrm>
            <a:off x="6824920" y="2922161"/>
            <a:ext cx="935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0">
                <a:latin typeface="Tahoma" panose="020B0604030504040204" pitchFamily="34" charset="0"/>
              </a:rPr>
              <a:t>null</a:t>
            </a:r>
          </a:p>
        </p:txBody>
      </p:sp>
      <p:sp>
        <p:nvSpPr>
          <p:cNvPr id="29701" name="Text Box 7">
            <a:extLst>
              <a:ext uri="{FF2B5EF4-FFF2-40B4-BE49-F238E27FC236}">
                <a16:creationId xmlns:a16="http://schemas.microsoft.com/office/drawing/2014/main" id="{25723610-1C5B-4194-B361-C30E4F9249CE}"/>
              </a:ext>
            </a:extLst>
          </p:cNvPr>
          <p:cNvSpPr txBox="1">
            <a:spLocks noChangeArrowheads="1"/>
          </p:cNvSpPr>
          <p:nvPr/>
        </p:nvSpPr>
        <p:spPr bwMode="auto">
          <a:xfrm>
            <a:off x="6464558" y="2523698"/>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a:latin typeface="Tahoma" panose="020B0604030504040204" pitchFamily="34" charset="0"/>
              </a:rPr>
              <a:t>rectangleOne</a:t>
            </a:r>
          </a:p>
        </p:txBody>
      </p:sp>
      <p:sp>
        <p:nvSpPr>
          <p:cNvPr id="29702" name="Text Box 8">
            <a:extLst>
              <a:ext uri="{FF2B5EF4-FFF2-40B4-BE49-F238E27FC236}">
                <a16:creationId xmlns:a16="http://schemas.microsoft.com/office/drawing/2014/main" id="{E28ED89B-ABFC-4E21-B395-BCAA33F4D6CE}"/>
              </a:ext>
            </a:extLst>
          </p:cNvPr>
          <p:cNvSpPr txBox="1">
            <a:spLocks noChangeArrowheads="1"/>
          </p:cNvSpPr>
          <p:nvPr/>
        </p:nvSpPr>
        <p:spPr bwMode="auto">
          <a:xfrm>
            <a:off x="6464558" y="3388886"/>
            <a:ext cx="1871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600">
                <a:latin typeface="Tahoma" panose="020B0604030504040204" pitchFamily="34" charset="0"/>
              </a:rPr>
              <a:t>未分配实体的对象</a:t>
            </a:r>
          </a:p>
        </p:txBody>
      </p:sp>
      <p:sp>
        <p:nvSpPr>
          <p:cNvPr id="29703" name="Text Box 10">
            <a:extLst>
              <a:ext uri="{FF2B5EF4-FFF2-40B4-BE49-F238E27FC236}">
                <a16:creationId xmlns:a16="http://schemas.microsoft.com/office/drawing/2014/main" id="{BB4A79E7-69A0-48F7-B8D0-0F111B6FF105}"/>
              </a:ext>
            </a:extLst>
          </p:cNvPr>
          <p:cNvSpPr txBox="1">
            <a:spLocks noChangeArrowheads="1"/>
          </p:cNvSpPr>
          <p:nvPr/>
        </p:nvSpPr>
        <p:spPr bwMode="auto">
          <a:xfrm>
            <a:off x="287337" y="4293394"/>
            <a:ext cx="86416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．为声明的对象分配成员变量</a:t>
            </a:r>
          </a:p>
          <a:p>
            <a:pPr eaLnBrk="1" hangingPunct="1">
              <a:spcBef>
                <a:spcPct val="0"/>
              </a:spcBef>
              <a:buFontTx/>
              <a:buNone/>
            </a:pPr>
            <a:r>
              <a:rPr kumimoji="1" lang="zh-CN" altLang="en-US" sz="2400">
                <a:latin typeface="Tahoma" panose="020B0604030504040204" pitchFamily="34" charset="0"/>
              </a:rPr>
              <a:t>     </a:t>
            </a:r>
            <a:r>
              <a:rPr kumimoji="1" lang="zh-CN" altLang="en-US" sz="2400">
                <a:solidFill>
                  <a:srgbClr val="CC00CC"/>
                </a:solidFill>
                <a:latin typeface="Tahoma" panose="020B0604030504040204" pitchFamily="34" charset="0"/>
              </a:rPr>
              <a:t>使用</a:t>
            </a:r>
            <a:r>
              <a:rPr kumimoji="1" lang="en-US" altLang="zh-CN" sz="2400">
                <a:solidFill>
                  <a:srgbClr val="CC00CC"/>
                </a:solidFill>
                <a:latin typeface="Tahoma" panose="020B0604030504040204" pitchFamily="34" charset="0"/>
              </a:rPr>
              <a:t>new</a:t>
            </a:r>
            <a:r>
              <a:rPr kumimoji="1" lang="zh-CN" altLang="en-US" sz="2400">
                <a:solidFill>
                  <a:srgbClr val="CC00CC"/>
                </a:solidFill>
                <a:latin typeface="Tahoma" panose="020B0604030504040204" pitchFamily="34" charset="0"/>
              </a:rPr>
              <a:t>运算符</a:t>
            </a:r>
            <a:r>
              <a:rPr kumimoji="1" lang="zh-CN" altLang="en-US" sz="2400">
                <a:latin typeface="Tahoma" panose="020B0604030504040204" pitchFamily="34" charset="0"/>
              </a:rPr>
              <a:t>和</a:t>
            </a:r>
            <a:r>
              <a:rPr kumimoji="1" lang="zh-CN" altLang="en-US" sz="2400">
                <a:solidFill>
                  <a:srgbClr val="CC00CC"/>
                </a:solidFill>
                <a:latin typeface="Tahoma" panose="020B0604030504040204" pitchFamily="34" charset="0"/>
              </a:rPr>
              <a:t>类的构造方法</a:t>
            </a:r>
            <a:r>
              <a:rPr kumimoji="1" lang="zh-CN" altLang="en-US" sz="2400">
                <a:latin typeface="Tahoma" panose="020B0604030504040204" pitchFamily="34" charset="0"/>
              </a:rPr>
              <a:t>为声明的对象分配成员变量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877FAEB3-5873-405E-9CE1-56DEAD0BE46D}"/>
              </a:ext>
            </a:extLst>
          </p:cNvPr>
          <p:cNvSpPr>
            <a:spLocks noGrp="1" noChangeArrowheads="1"/>
          </p:cNvSpPr>
          <p:nvPr>
            <p:ph type="body" idx="1"/>
          </p:nvPr>
        </p:nvSpPr>
        <p:spPr>
          <a:xfrm>
            <a:off x="395288" y="981075"/>
            <a:ext cx="8353425" cy="1790700"/>
          </a:xfrm>
        </p:spPr>
        <p:txBody>
          <a:bodyPr/>
          <a:lstStyle/>
          <a:p>
            <a:pPr algn="just" eaLnBrk="1" hangingPunct="1">
              <a:spcAft>
                <a:spcPct val="20000"/>
              </a:spcAft>
              <a:buFontTx/>
              <a:buNone/>
            </a:pPr>
            <a:r>
              <a:rPr lang="en-US" altLang="zh-CN" sz="2400"/>
              <a:t>★</a:t>
            </a:r>
            <a:r>
              <a:rPr lang="zh-CN" altLang="en-US" sz="2400" b="1">
                <a:latin typeface="Times New Roman" panose="02020603050405020304" pitchFamily="18" charset="0"/>
              </a:rPr>
              <a:t>说明：</a:t>
            </a:r>
            <a:r>
              <a:rPr lang="zh-CN" altLang="en-US" sz="2400" b="1">
                <a:solidFill>
                  <a:srgbClr val="FF0000"/>
                </a:solidFill>
                <a:latin typeface="Times New Roman" panose="02020603050405020304" pitchFamily="18" charset="0"/>
              </a:rPr>
              <a:t>类声明的变量属于引用类型</a:t>
            </a:r>
            <a:r>
              <a:rPr lang="zh-CN" altLang="en-US" sz="2400" b="1">
                <a:latin typeface="Times New Roman" panose="02020603050405020304" pitchFamily="18" charset="0"/>
              </a:rPr>
              <a:t>，即该变量中存放的是对象实体的地址。</a:t>
            </a:r>
          </a:p>
          <a:p>
            <a:pPr algn="just" eaLnBrk="1" hangingPunct="1">
              <a:buFontTx/>
              <a:buNone/>
            </a:pPr>
            <a:r>
              <a:rPr lang="zh-CN" altLang="en-US" sz="2400" b="1"/>
              <a:t>★</a:t>
            </a:r>
            <a:r>
              <a:rPr lang="zh-CN" altLang="en-US" sz="2400" b="1">
                <a:latin typeface="Times New Roman" panose="02020603050405020304" pitchFamily="18" charset="0"/>
              </a:rPr>
              <a:t>例如对象分配成员变量前后，内存模型对象模型图如下：</a:t>
            </a:r>
          </a:p>
        </p:txBody>
      </p:sp>
      <p:sp>
        <p:nvSpPr>
          <p:cNvPr id="31747" name="Text Box 5">
            <a:extLst>
              <a:ext uri="{FF2B5EF4-FFF2-40B4-BE49-F238E27FC236}">
                <a16:creationId xmlns:a16="http://schemas.microsoft.com/office/drawing/2014/main" id="{631C409A-ADFD-449B-8943-EB116738A3B3}"/>
              </a:ext>
            </a:extLst>
          </p:cNvPr>
          <p:cNvSpPr txBox="1">
            <a:spLocks noChangeArrowheads="1"/>
          </p:cNvSpPr>
          <p:nvPr/>
        </p:nvSpPr>
        <p:spPr bwMode="auto">
          <a:xfrm>
            <a:off x="3234924" y="5311651"/>
            <a:ext cx="2952849"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000">
                <a:solidFill>
                  <a:srgbClr val="0070C0"/>
                </a:solidFill>
                <a:latin typeface="微软雅黑" panose="020B0503020204020204" pitchFamily="34" charset="-122"/>
                <a:ea typeface="微软雅黑" panose="020B0503020204020204" pitchFamily="34" charset="-122"/>
              </a:rPr>
              <a:t>图</a:t>
            </a:r>
            <a:r>
              <a:rPr lang="en-US" altLang="zh-CN" sz="2000">
                <a:solidFill>
                  <a:srgbClr val="0070C0"/>
                </a:solidFill>
                <a:latin typeface="微软雅黑" panose="020B0503020204020204" pitchFamily="34" charset="-122"/>
                <a:ea typeface="微软雅黑" panose="020B0503020204020204" pitchFamily="34" charset="-122"/>
              </a:rPr>
              <a:t>:</a:t>
            </a:r>
            <a:r>
              <a:rPr lang="zh-CN" altLang="en-US" sz="2000">
                <a:solidFill>
                  <a:srgbClr val="0070C0"/>
                </a:solidFill>
                <a:latin typeface="微软雅黑" panose="020B0503020204020204" pitchFamily="34" charset="-122"/>
                <a:ea typeface="微软雅黑" panose="020B0503020204020204" pitchFamily="34" charset="-122"/>
              </a:rPr>
              <a:t>分配实体前、后的引用</a:t>
            </a:r>
          </a:p>
        </p:txBody>
      </p:sp>
      <p:grpSp>
        <p:nvGrpSpPr>
          <p:cNvPr id="31748" name="Group 6">
            <a:extLst>
              <a:ext uri="{FF2B5EF4-FFF2-40B4-BE49-F238E27FC236}">
                <a16:creationId xmlns:a16="http://schemas.microsoft.com/office/drawing/2014/main" id="{56C0797D-A790-4CA0-B5B6-D6FC3C67255A}"/>
              </a:ext>
            </a:extLst>
          </p:cNvPr>
          <p:cNvGrpSpPr>
            <a:grpSpLocks/>
          </p:cNvGrpSpPr>
          <p:nvPr/>
        </p:nvGrpSpPr>
        <p:grpSpPr bwMode="auto">
          <a:xfrm>
            <a:off x="6346825" y="3682876"/>
            <a:ext cx="2185988" cy="836612"/>
            <a:chOff x="5042" y="8627"/>
            <a:chExt cx="1771" cy="646"/>
          </a:xfrm>
        </p:grpSpPr>
        <p:sp>
          <p:nvSpPr>
            <p:cNvPr id="31756" name="Rectangle 7">
              <a:extLst>
                <a:ext uri="{FF2B5EF4-FFF2-40B4-BE49-F238E27FC236}">
                  <a16:creationId xmlns:a16="http://schemas.microsoft.com/office/drawing/2014/main" id="{C225384B-2E77-4D17-9CD3-EDFD947DA3A6}"/>
                </a:ext>
              </a:extLst>
            </p:cNvPr>
            <p:cNvSpPr>
              <a:spLocks noChangeArrowheads="1"/>
            </p:cNvSpPr>
            <p:nvPr/>
          </p:nvSpPr>
          <p:spPr bwMode="auto">
            <a:xfrm>
              <a:off x="6008" y="8971"/>
              <a:ext cx="805" cy="3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ahoma" panose="020B0604030504040204" pitchFamily="34" charset="0"/>
                </a:rPr>
                <a:t>sideB</a:t>
              </a:r>
            </a:p>
          </p:txBody>
        </p:sp>
        <p:sp>
          <p:nvSpPr>
            <p:cNvPr id="31757" name="Rectangle 8">
              <a:extLst>
                <a:ext uri="{FF2B5EF4-FFF2-40B4-BE49-F238E27FC236}">
                  <a16:creationId xmlns:a16="http://schemas.microsoft.com/office/drawing/2014/main" id="{2DEB5A5B-DAD5-4E6F-8B22-CCC69C73A380}"/>
                </a:ext>
              </a:extLst>
            </p:cNvPr>
            <p:cNvSpPr>
              <a:spLocks noChangeArrowheads="1"/>
            </p:cNvSpPr>
            <p:nvPr/>
          </p:nvSpPr>
          <p:spPr bwMode="auto">
            <a:xfrm>
              <a:off x="6008" y="8648"/>
              <a:ext cx="805" cy="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ahoma" panose="020B0604030504040204" pitchFamily="34" charset="0"/>
                </a:rPr>
                <a:t>sideA</a:t>
              </a:r>
            </a:p>
          </p:txBody>
        </p:sp>
        <p:grpSp>
          <p:nvGrpSpPr>
            <p:cNvPr id="31758" name="Group 9">
              <a:extLst>
                <a:ext uri="{FF2B5EF4-FFF2-40B4-BE49-F238E27FC236}">
                  <a16:creationId xmlns:a16="http://schemas.microsoft.com/office/drawing/2014/main" id="{9DB60484-63A6-4D67-B6A5-EBEA0CED568C}"/>
                </a:ext>
              </a:extLst>
            </p:cNvPr>
            <p:cNvGrpSpPr>
              <a:grpSpLocks/>
            </p:cNvGrpSpPr>
            <p:nvPr/>
          </p:nvGrpSpPr>
          <p:grpSpPr bwMode="auto">
            <a:xfrm>
              <a:off x="5042" y="8627"/>
              <a:ext cx="805" cy="625"/>
              <a:chOff x="5042" y="8627"/>
              <a:chExt cx="805" cy="625"/>
            </a:xfrm>
          </p:grpSpPr>
          <p:sp>
            <p:nvSpPr>
              <p:cNvPr id="31759" name="Rectangle 10">
                <a:extLst>
                  <a:ext uri="{FF2B5EF4-FFF2-40B4-BE49-F238E27FC236}">
                    <a16:creationId xmlns:a16="http://schemas.microsoft.com/office/drawing/2014/main" id="{485B27B8-2803-4CD0-9544-88C387021979}"/>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imes New Roman" panose="02020603050405020304" pitchFamily="18" charset="0"/>
                  </a:rPr>
                  <a:t>  </a:t>
                </a:r>
                <a:r>
                  <a:rPr lang="en-US" altLang="zh-CN" sz="2000" b="0">
                    <a:latin typeface="Times New Roman" panose="02020603050405020304" pitchFamily="18" charset="0"/>
                  </a:rPr>
                  <a:t>20</a:t>
                </a:r>
              </a:p>
            </p:txBody>
          </p:sp>
          <p:sp>
            <p:nvSpPr>
              <p:cNvPr id="31760" name="Rectangle 11">
                <a:extLst>
                  <a:ext uri="{FF2B5EF4-FFF2-40B4-BE49-F238E27FC236}">
                    <a16:creationId xmlns:a16="http://schemas.microsoft.com/office/drawing/2014/main" id="{D2B3ADFA-DFCE-4DCB-807F-E43AD5999DC4}"/>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a:latin typeface="Times New Roman" panose="02020603050405020304" pitchFamily="18" charset="0"/>
                  </a:rPr>
                  <a:t> </a:t>
                </a:r>
                <a:r>
                  <a:rPr lang="en-US" altLang="zh-CN" sz="2000" b="0">
                    <a:latin typeface="Times New Roman" panose="02020603050405020304" pitchFamily="18" charset="0"/>
                  </a:rPr>
                  <a:t> 10</a:t>
                </a:r>
              </a:p>
            </p:txBody>
          </p:sp>
        </p:grpSp>
      </p:grpSp>
      <p:sp>
        <p:nvSpPr>
          <p:cNvPr id="31749" name="Rectangle 12">
            <a:extLst>
              <a:ext uri="{FF2B5EF4-FFF2-40B4-BE49-F238E27FC236}">
                <a16:creationId xmlns:a16="http://schemas.microsoft.com/office/drawing/2014/main" id="{E6886DCF-9593-4DD3-B7F7-7FC6DC1AE852}"/>
              </a:ext>
            </a:extLst>
          </p:cNvPr>
          <p:cNvSpPr>
            <a:spLocks noChangeArrowheads="1"/>
          </p:cNvSpPr>
          <p:nvPr/>
        </p:nvSpPr>
        <p:spPr bwMode="auto">
          <a:xfrm>
            <a:off x="4205288" y="3651126"/>
            <a:ext cx="1338262" cy="427037"/>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a:latin typeface="Times New Roman" panose="02020603050405020304" pitchFamily="18" charset="0"/>
              </a:rPr>
              <a:t>0xAA11</a:t>
            </a:r>
          </a:p>
        </p:txBody>
      </p:sp>
      <p:sp>
        <p:nvSpPr>
          <p:cNvPr id="31750" name="Line 13">
            <a:extLst>
              <a:ext uri="{FF2B5EF4-FFF2-40B4-BE49-F238E27FC236}">
                <a16:creationId xmlns:a16="http://schemas.microsoft.com/office/drawing/2014/main" id="{20DE2FF7-187F-4829-9693-7EB858ABEE96}"/>
              </a:ext>
            </a:extLst>
          </p:cNvPr>
          <p:cNvSpPr>
            <a:spLocks noChangeShapeType="1"/>
          </p:cNvSpPr>
          <p:nvPr/>
        </p:nvSpPr>
        <p:spPr bwMode="auto">
          <a:xfrm>
            <a:off x="5534025" y="3670176"/>
            <a:ext cx="814388" cy="17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1751" name="Rectangle 14">
            <a:extLst>
              <a:ext uri="{FF2B5EF4-FFF2-40B4-BE49-F238E27FC236}">
                <a16:creationId xmlns:a16="http://schemas.microsoft.com/office/drawing/2014/main" id="{D510B80F-D638-4412-A43C-C18E208E34EE}"/>
              </a:ext>
            </a:extLst>
          </p:cNvPr>
          <p:cNvSpPr>
            <a:spLocks noChangeArrowheads="1"/>
          </p:cNvSpPr>
          <p:nvPr/>
        </p:nvSpPr>
        <p:spPr bwMode="auto">
          <a:xfrm>
            <a:off x="4133850" y="3286001"/>
            <a:ext cx="1806575"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a:latin typeface="Tahoma" panose="020B0604030504040204" pitchFamily="34" charset="0"/>
              </a:rPr>
              <a:t>rectangleOne</a:t>
            </a:r>
          </a:p>
        </p:txBody>
      </p:sp>
      <p:sp>
        <p:nvSpPr>
          <p:cNvPr id="31752" name="Text Box 17">
            <a:extLst>
              <a:ext uri="{FF2B5EF4-FFF2-40B4-BE49-F238E27FC236}">
                <a16:creationId xmlns:a16="http://schemas.microsoft.com/office/drawing/2014/main" id="{A6993EB5-21E2-44FB-A125-FC357F38AB37}"/>
              </a:ext>
            </a:extLst>
          </p:cNvPr>
          <p:cNvSpPr txBox="1">
            <a:spLocks noChangeArrowheads="1"/>
          </p:cNvSpPr>
          <p:nvPr/>
        </p:nvSpPr>
        <p:spPr bwMode="auto">
          <a:xfrm>
            <a:off x="1476375" y="3611438"/>
            <a:ext cx="935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0">
                <a:latin typeface="Tahoma" panose="020B0604030504040204" pitchFamily="34" charset="0"/>
              </a:rPr>
              <a:t>null</a:t>
            </a:r>
          </a:p>
        </p:txBody>
      </p:sp>
      <p:sp>
        <p:nvSpPr>
          <p:cNvPr id="31753" name="Text Box 18">
            <a:extLst>
              <a:ext uri="{FF2B5EF4-FFF2-40B4-BE49-F238E27FC236}">
                <a16:creationId xmlns:a16="http://schemas.microsoft.com/office/drawing/2014/main" id="{56716D91-96B4-4FF7-99E9-E6F6ABA023DA}"/>
              </a:ext>
            </a:extLst>
          </p:cNvPr>
          <p:cNvSpPr txBox="1">
            <a:spLocks noChangeArrowheads="1"/>
          </p:cNvSpPr>
          <p:nvPr/>
        </p:nvSpPr>
        <p:spPr bwMode="auto">
          <a:xfrm>
            <a:off x="1116013" y="3212976"/>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a:latin typeface="Tahoma" panose="020B0604030504040204" pitchFamily="34" charset="0"/>
              </a:rPr>
              <a:t>rectangleOne</a:t>
            </a:r>
          </a:p>
        </p:txBody>
      </p:sp>
      <p:sp>
        <p:nvSpPr>
          <p:cNvPr id="31754" name="Text Box 19">
            <a:extLst>
              <a:ext uri="{FF2B5EF4-FFF2-40B4-BE49-F238E27FC236}">
                <a16:creationId xmlns:a16="http://schemas.microsoft.com/office/drawing/2014/main" id="{64332AE1-DF5C-411F-9204-DE6AB932109F}"/>
              </a:ext>
            </a:extLst>
          </p:cNvPr>
          <p:cNvSpPr txBox="1">
            <a:spLocks noChangeArrowheads="1"/>
          </p:cNvSpPr>
          <p:nvPr/>
        </p:nvSpPr>
        <p:spPr bwMode="auto">
          <a:xfrm>
            <a:off x="1116013" y="4078163"/>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latin typeface="Tahoma" panose="020B0604030504040204" pitchFamily="34" charset="0"/>
              </a:rPr>
              <a:t>未分配实体的对象</a:t>
            </a:r>
          </a:p>
        </p:txBody>
      </p:sp>
      <p:sp>
        <p:nvSpPr>
          <p:cNvPr id="31755" name="Line 20">
            <a:extLst>
              <a:ext uri="{FF2B5EF4-FFF2-40B4-BE49-F238E27FC236}">
                <a16:creationId xmlns:a16="http://schemas.microsoft.com/office/drawing/2014/main" id="{94C5C968-6006-4338-ABF4-75B1A1419983}"/>
              </a:ext>
            </a:extLst>
          </p:cNvPr>
          <p:cNvSpPr>
            <a:spLocks noChangeShapeType="1"/>
          </p:cNvSpPr>
          <p:nvPr/>
        </p:nvSpPr>
        <p:spPr bwMode="auto">
          <a:xfrm>
            <a:off x="2843213" y="3860676"/>
            <a:ext cx="79216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41AEBD-4450-47E4-B472-8A252242FA07}"/>
              </a:ext>
            </a:extLst>
          </p:cNvPr>
          <p:cNvSpPr>
            <a:spLocks noGrp="1" noChangeArrowheads="1"/>
          </p:cNvSpPr>
          <p:nvPr>
            <p:ph type="body" idx="1"/>
          </p:nvPr>
        </p:nvSpPr>
        <p:spPr>
          <a:xfrm>
            <a:off x="534194" y="856457"/>
            <a:ext cx="8075612" cy="3313112"/>
          </a:xfrm>
        </p:spPr>
        <p:txBody>
          <a:bodyPr/>
          <a:lstStyle/>
          <a:p>
            <a:pPr algn="just" eaLnBrk="1" hangingPunct="1">
              <a:spcAft>
                <a:spcPct val="20000"/>
              </a:spcAft>
              <a:buFont typeface="Wingdings" panose="05000000000000000000" pitchFamily="2" charset="2"/>
              <a:buChar char="Ø"/>
            </a:pPr>
            <a:r>
              <a:rPr lang="zh-CN" altLang="en-US" sz="2400" b="1"/>
              <a:t>当再创建一个对象</a:t>
            </a:r>
            <a:r>
              <a:rPr lang="en-US" altLang="zh-CN" sz="2400" b="1"/>
              <a:t>rectangleTwo</a:t>
            </a:r>
            <a:r>
              <a:rPr lang="zh-CN" altLang="en-US" sz="2400" b="1"/>
              <a:t>时，</a:t>
            </a:r>
            <a:r>
              <a:rPr lang="en-US" altLang="zh-CN" sz="2400" b="1"/>
              <a:t>Rect</a:t>
            </a:r>
            <a:r>
              <a:rPr lang="zh-CN" altLang="en-US" sz="2400" b="1"/>
              <a:t>类中的成员                                  变量</a:t>
            </a:r>
            <a:r>
              <a:rPr lang="en-US" altLang="zh-CN" sz="2400" b="1"/>
              <a:t>sizeA</a:t>
            </a:r>
            <a:r>
              <a:rPr lang="zh-CN" altLang="en-US" sz="2400" b="1"/>
              <a:t>、</a:t>
            </a:r>
            <a:r>
              <a:rPr lang="en-US" altLang="zh-CN" sz="2400" b="1"/>
              <a:t>sizeB</a:t>
            </a:r>
            <a:r>
              <a:rPr lang="zh-CN" altLang="en-US" sz="2400" b="1"/>
              <a:t>再一次被分配内存空间，并返回一个 引用给</a:t>
            </a:r>
            <a:r>
              <a:rPr lang="en-US" altLang="zh-CN" sz="2400" b="1"/>
              <a:t>rectangleTwo </a:t>
            </a:r>
            <a:r>
              <a:rPr lang="zh-CN" altLang="en-US" sz="2400" b="1"/>
              <a:t>。内存模型如图所示。</a:t>
            </a:r>
          </a:p>
          <a:p>
            <a:pPr algn="just" eaLnBrk="1" hangingPunct="1">
              <a:spcAft>
                <a:spcPct val="20000"/>
              </a:spcAft>
              <a:buFontTx/>
              <a:buNone/>
            </a:pPr>
            <a:endParaRPr lang="en-US" altLang="zh-CN" sz="2400" b="1"/>
          </a:p>
        </p:txBody>
      </p:sp>
      <p:grpSp>
        <p:nvGrpSpPr>
          <p:cNvPr id="33795" name="Group 3">
            <a:extLst>
              <a:ext uri="{FF2B5EF4-FFF2-40B4-BE49-F238E27FC236}">
                <a16:creationId xmlns:a16="http://schemas.microsoft.com/office/drawing/2014/main" id="{631B67E5-A4CC-43B9-8650-2A59C80CBE7F}"/>
              </a:ext>
            </a:extLst>
          </p:cNvPr>
          <p:cNvGrpSpPr>
            <a:grpSpLocks/>
          </p:cNvGrpSpPr>
          <p:nvPr/>
        </p:nvGrpSpPr>
        <p:grpSpPr bwMode="auto">
          <a:xfrm>
            <a:off x="873918" y="2774156"/>
            <a:ext cx="7396163" cy="1309688"/>
            <a:chOff x="587" y="1842"/>
            <a:chExt cx="4659" cy="825"/>
          </a:xfrm>
        </p:grpSpPr>
        <p:grpSp>
          <p:nvGrpSpPr>
            <p:cNvPr id="33797" name="Group 4">
              <a:extLst>
                <a:ext uri="{FF2B5EF4-FFF2-40B4-BE49-F238E27FC236}">
                  <a16:creationId xmlns:a16="http://schemas.microsoft.com/office/drawing/2014/main" id="{3869C638-6367-44A3-91F7-843A31B75659}"/>
                </a:ext>
              </a:extLst>
            </p:cNvPr>
            <p:cNvGrpSpPr>
              <a:grpSpLocks/>
            </p:cNvGrpSpPr>
            <p:nvPr/>
          </p:nvGrpSpPr>
          <p:grpSpPr bwMode="auto">
            <a:xfrm>
              <a:off x="587" y="1842"/>
              <a:ext cx="2244" cy="825"/>
              <a:chOff x="521" y="1842"/>
              <a:chExt cx="2244" cy="825"/>
            </a:xfrm>
          </p:grpSpPr>
          <p:sp>
            <p:nvSpPr>
              <p:cNvPr id="33807" name="Rectangle 5">
                <a:extLst>
                  <a:ext uri="{FF2B5EF4-FFF2-40B4-BE49-F238E27FC236}">
                    <a16:creationId xmlns:a16="http://schemas.microsoft.com/office/drawing/2014/main" id="{E5579F64-41DB-424D-B942-AB5C47B9A49A}"/>
                  </a:ext>
                </a:extLst>
              </p:cNvPr>
              <p:cNvSpPr>
                <a:spLocks noChangeArrowheads="1"/>
              </p:cNvSpPr>
              <p:nvPr/>
            </p:nvSpPr>
            <p:spPr bwMode="auto">
              <a:xfrm>
                <a:off x="2262" y="2419"/>
                <a:ext cx="503"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sideB</a:t>
                </a:r>
              </a:p>
            </p:txBody>
          </p:sp>
          <p:sp>
            <p:nvSpPr>
              <p:cNvPr id="33808" name="Rectangle 6">
                <a:extLst>
                  <a:ext uri="{FF2B5EF4-FFF2-40B4-BE49-F238E27FC236}">
                    <a16:creationId xmlns:a16="http://schemas.microsoft.com/office/drawing/2014/main" id="{EE56F4E1-8ACF-4839-BC37-814B030F59C0}"/>
                  </a:ext>
                </a:extLst>
              </p:cNvPr>
              <p:cNvSpPr>
                <a:spLocks noChangeArrowheads="1"/>
              </p:cNvSpPr>
              <p:nvPr/>
            </p:nvSpPr>
            <p:spPr bwMode="auto">
              <a:xfrm>
                <a:off x="2245" y="2167"/>
                <a:ext cx="457" cy="2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sideA</a:t>
                </a:r>
              </a:p>
            </p:txBody>
          </p:sp>
          <p:grpSp>
            <p:nvGrpSpPr>
              <p:cNvPr id="33809" name="Group 7">
                <a:extLst>
                  <a:ext uri="{FF2B5EF4-FFF2-40B4-BE49-F238E27FC236}">
                    <a16:creationId xmlns:a16="http://schemas.microsoft.com/office/drawing/2014/main" id="{1DFBC0FC-71BB-4B38-9648-5E5AACEF5ADE}"/>
                  </a:ext>
                </a:extLst>
              </p:cNvPr>
              <p:cNvGrpSpPr>
                <a:grpSpLocks/>
              </p:cNvGrpSpPr>
              <p:nvPr/>
            </p:nvGrpSpPr>
            <p:grpSpPr bwMode="auto">
              <a:xfrm>
                <a:off x="1616" y="2114"/>
                <a:ext cx="584" cy="553"/>
                <a:chOff x="5042" y="8627"/>
                <a:chExt cx="805" cy="625"/>
              </a:xfrm>
            </p:grpSpPr>
            <p:sp>
              <p:nvSpPr>
                <p:cNvPr id="33813" name="Rectangle 8">
                  <a:extLst>
                    <a:ext uri="{FF2B5EF4-FFF2-40B4-BE49-F238E27FC236}">
                      <a16:creationId xmlns:a16="http://schemas.microsoft.com/office/drawing/2014/main" id="{B2AA9F8A-8BC3-4FDC-8F65-9A52489073F0}"/>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b="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20</a:t>
                  </a:r>
                </a:p>
              </p:txBody>
            </p:sp>
            <p:sp>
              <p:nvSpPr>
                <p:cNvPr id="33814" name="Rectangle 9">
                  <a:extLst>
                    <a:ext uri="{FF2B5EF4-FFF2-40B4-BE49-F238E27FC236}">
                      <a16:creationId xmlns:a16="http://schemas.microsoft.com/office/drawing/2014/main" id="{A8395DA1-7FDE-4B24-9766-44ACC9C361AC}"/>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10</a:t>
                  </a:r>
                </a:p>
              </p:txBody>
            </p:sp>
          </p:grpSp>
          <p:sp>
            <p:nvSpPr>
              <p:cNvPr id="33810" name="Rectangle 10">
                <a:extLst>
                  <a:ext uri="{FF2B5EF4-FFF2-40B4-BE49-F238E27FC236}">
                    <a16:creationId xmlns:a16="http://schemas.microsoft.com/office/drawing/2014/main" id="{10F60940-4DB7-4F10-8D40-137F2B1921FE}"/>
                  </a:ext>
                </a:extLst>
              </p:cNvPr>
              <p:cNvSpPr>
                <a:spLocks noChangeArrowheads="1"/>
              </p:cNvSpPr>
              <p:nvPr/>
            </p:nvSpPr>
            <p:spPr bwMode="auto">
              <a:xfrm>
                <a:off x="612" y="2096"/>
                <a:ext cx="626" cy="245"/>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0xAA11</a:t>
                </a:r>
              </a:p>
            </p:txBody>
          </p:sp>
          <p:sp>
            <p:nvSpPr>
              <p:cNvPr id="33811" name="Line 11">
                <a:extLst>
                  <a:ext uri="{FF2B5EF4-FFF2-40B4-BE49-F238E27FC236}">
                    <a16:creationId xmlns:a16="http://schemas.microsoft.com/office/drawing/2014/main" id="{87FA06F3-3740-4806-BA6F-6FB1A3E6AD3E}"/>
                  </a:ext>
                </a:extLst>
              </p:cNvPr>
              <p:cNvSpPr>
                <a:spLocks noChangeShapeType="1"/>
              </p:cNvSpPr>
              <p:nvPr/>
            </p:nvSpPr>
            <p:spPr bwMode="auto">
              <a:xfrm>
                <a:off x="1234" y="2106"/>
                <a:ext cx="397" cy="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12" name="Rectangle 12">
                <a:extLst>
                  <a:ext uri="{FF2B5EF4-FFF2-40B4-BE49-F238E27FC236}">
                    <a16:creationId xmlns:a16="http://schemas.microsoft.com/office/drawing/2014/main" id="{465B533E-50BF-484C-9D2E-0B0DB2C97F48}"/>
                  </a:ext>
                </a:extLst>
              </p:cNvPr>
              <p:cNvSpPr>
                <a:spLocks noChangeArrowheads="1"/>
              </p:cNvSpPr>
              <p:nvPr/>
            </p:nvSpPr>
            <p:spPr bwMode="auto">
              <a:xfrm>
                <a:off x="521" y="1842"/>
                <a:ext cx="907"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rectangleOne</a:t>
                </a:r>
              </a:p>
            </p:txBody>
          </p:sp>
        </p:grpSp>
        <p:grpSp>
          <p:nvGrpSpPr>
            <p:cNvPr id="33798" name="Group 13">
              <a:extLst>
                <a:ext uri="{FF2B5EF4-FFF2-40B4-BE49-F238E27FC236}">
                  <a16:creationId xmlns:a16="http://schemas.microsoft.com/office/drawing/2014/main" id="{DD99553D-54EA-47FD-B07A-E1CB4C9264B6}"/>
                </a:ext>
              </a:extLst>
            </p:cNvPr>
            <p:cNvGrpSpPr>
              <a:grpSpLocks/>
            </p:cNvGrpSpPr>
            <p:nvPr/>
          </p:nvGrpSpPr>
          <p:grpSpPr bwMode="auto">
            <a:xfrm>
              <a:off x="2820" y="1842"/>
              <a:ext cx="2426" cy="797"/>
              <a:chOff x="2880" y="1817"/>
              <a:chExt cx="2426" cy="797"/>
            </a:xfrm>
          </p:grpSpPr>
          <p:sp>
            <p:nvSpPr>
              <p:cNvPr id="33799" name="Rectangle 14">
                <a:extLst>
                  <a:ext uri="{FF2B5EF4-FFF2-40B4-BE49-F238E27FC236}">
                    <a16:creationId xmlns:a16="http://schemas.microsoft.com/office/drawing/2014/main" id="{47111B95-7E1E-42E7-A2DA-58355AE79809}"/>
                  </a:ext>
                </a:extLst>
              </p:cNvPr>
              <p:cNvSpPr>
                <a:spLocks noChangeArrowheads="1"/>
              </p:cNvSpPr>
              <p:nvPr/>
            </p:nvSpPr>
            <p:spPr bwMode="auto">
              <a:xfrm>
                <a:off x="4740" y="2387"/>
                <a:ext cx="566"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sideB</a:t>
                </a:r>
              </a:p>
            </p:txBody>
          </p:sp>
          <p:sp>
            <p:nvSpPr>
              <p:cNvPr id="33800" name="Rectangle 15">
                <a:extLst>
                  <a:ext uri="{FF2B5EF4-FFF2-40B4-BE49-F238E27FC236}">
                    <a16:creationId xmlns:a16="http://schemas.microsoft.com/office/drawing/2014/main" id="{6726757D-F43F-48B1-B720-FAAE6BAB8650}"/>
                  </a:ext>
                </a:extLst>
              </p:cNvPr>
              <p:cNvSpPr>
                <a:spLocks noChangeArrowheads="1"/>
              </p:cNvSpPr>
              <p:nvPr/>
            </p:nvSpPr>
            <p:spPr bwMode="auto">
              <a:xfrm>
                <a:off x="4740" y="2121"/>
                <a:ext cx="566" cy="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sideA</a:t>
                </a:r>
              </a:p>
            </p:txBody>
          </p:sp>
          <p:grpSp>
            <p:nvGrpSpPr>
              <p:cNvPr id="33801" name="Group 16">
                <a:extLst>
                  <a:ext uri="{FF2B5EF4-FFF2-40B4-BE49-F238E27FC236}">
                    <a16:creationId xmlns:a16="http://schemas.microsoft.com/office/drawing/2014/main" id="{40EA0515-32C0-4B6D-83DD-A5ED4CB5319E}"/>
                  </a:ext>
                </a:extLst>
              </p:cNvPr>
              <p:cNvGrpSpPr>
                <a:grpSpLocks/>
              </p:cNvGrpSpPr>
              <p:nvPr/>
            </p:nvGrpSpPr>
            <p:grpSpPr bwMode="auto">
              <a:xfrm>
                <a:off x="4093" y="2057"/>
                <a:ext cx="647" cy="557"/>
                <a:chOff x="5042" y="8627"/>
                <a:chExt cx="805" cy="625"/>
              </a:xfrm>
            </p:grpSpPr>
            <p:sp>
              <p:nvSpPr>
                <p:cNvPr id="33805" name="Rectangle 17">
                  <a:extLst>
                    <a:ext uri="{FF2B5EF4-FFF2-40B4-BE49-F238E27FC236}">
                      <a16:creationId xmlns:a16="http://schemas.microsoft.com/office/drawing/2014/main" id="{3F2E9638-A012-41F5-A04B-61851399961E}"/>
                    </a:ext>
                  </a:extLst>
                </p:cNvPr>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900">
                      <a:latin typeface="Times New Roman" panose="02020603050405020304" pitchFamily="18" charset="0"/>
                    </a:rPr>
                    <a:t> </a:t>
                  </a:r>
                  <a:r>
                    <a:rPr lang="en-US" altLang="zh-CN" sz="1600">
                      <a:latin typeface="Times New Roman" panose="02020603050405020304" pitchFamily="18" charset="0"/>
                    </a:rPr>
                    <a:t> </a:t>
                  </a:r>
                  <a:r>
                    <a:rPr lang="en-US" altLang="zh-CN" sz="1800" b="0">
                      <a:latin typeface="Tahoma" panose="020B0604030504040204" pitchFamily="34" charset="0"/>
                    </a:rPr>
                    <a:t>66</a:t>
                  </a:r>
                </a:p>
              </p:txBody>
            </p:sp>
            <p:sp>
              <p:nvSpPr>
                <p:cNvPr id="33806" name="Rectangle 18">
                  <a:extLst>
                    <a:ext uri="{FF2B5EF4-FFF2-40B4-BE49-F238E27FC236}">
                      <a16:creationId xmlns:a16="http://schemas.microsoft.com/office/drawing/2014/main" id="{C54E62A4-24B5-4B84-862D-0280434F4943}"/>
                    </a:ext>
                  </a:extLst>
                </p:cNvPr>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600">
                      <a:latin typeface="Times New Roman" panose="02020603050405020304" pitchFamily="18" charset="0"/>
                    </a:rPr>
                    <a:t> </a:t>
                  </a:r>
                  <a:r>
                    <a:rPr lang="en-US" altLang="zh-CN" sz="1600" b="0">
                      <a:latin typeface="Times New Roman" panose="02020603050405020304" pitchFamily="18" charset="0"/>
                    </a:rPr>
                    <a:t> </a:t>
                  </a:r>
                  <a:r>
                    <a:rPr lang="en-US" altLang="zh-CN" sz="1800" b="0">
                      <a:latin typeface="Tahoma" panose="020B0604030504040204" pitchFamily="34" charset="0"/>
                    </a:rPr>
                    <a:t>33</a:t>
                  </a:r>
                </a:p>
              </p:txBody>
            </p:sp>
          </p:grpSp>
          <p:sp>
            <p:nvSpPr>
              <p:cNvPr id="33802" name="Rectangle 19">
                <a:extLst>
                  <a:ext uri="{FF2B5EF4-FFF2-40B4-BE49-F238E27FC236}">
                    <a16:creationId xmlns:a16="http://schemas.microsoft.com/office/drawing/2014/main" id="{337E71AC-12AD-4D95-B5E9-2A25FC356357}"/>
                  </a:ext>
                </a:extLst>
              </p:cNvPr>
              <p:cNvSpPr>
                <a:spLocks noChangeArrowheads="1"/>
              </p:cNvSpPr>
              <p:nvPr/>
            </p:nvSpPr>
            <p:spPr bwMode="auto">
              <a:xfrm>
                <a:off x="2971" y="2054"/>
                <a:ext cx="720" cy="242"/>
              </a:xfrm>
              <a:prstGeom prst="rect">
                <a:avLst/>
              </a:prstGeom>
              <a:solidFill>
                <a:srgbClr val="FFFFFF"/>
              </a:solidFill>
              <a:ln w="9525">
                <a:solidFill>
                  <a:srgbClr val="000000"/>
                </a:solid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b="0">
                    <a:latin typeface="Tahoma" panose="020B0604030504040204" pitchFamily="34" charset="0"/>
                  </a:rPr>
                  <a:t>0xBB42</a:t>
                </a:r>
              </a:p>
            </p:txBody>
          </p:sp>
          <p:sp>
            <p:nvSpPr>
              <p:cNvPr id="33803" name="Line 20">
                <a:extLst>
                  <a:ext uri="{FF2B5EF4-FFF2-40B4-BE49-F238E27FC236}">
                    <a16:creationId xmlns:a16="http://schemas.microsoft.com/office/drawing/2014/main" id="{A34144A6-B518-4D52-9E6A-69C4857C9F05}"/>
                  </a:ext>
                </a:extLst>
              </p:cNvPr>
              <p:cNvSpPr>
                <a:spLocks noChangeShapeType="1"/>
              </p:cNvSpPr>
              <p:nvPr/>
            </p:nvSpPr>
            <p:spPr bwMode="auto">
              <a:xfrm>
                <a:off x="3687" y="2048"/>
                <a:ext cx="397" cy="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04" name="Rectangle 21">
                <a:extLst>
                  <a:ext uri="{FF2B5EF4-FFF2-40B4-BE49-F238E27FC236}">
                    <a16:creationId xmlns:a16="http://schemas.microsoft.com/office/drawing/2014/main" id="{7B6E0385-6A9A-4B8B-AFF6-5DACFCC20648}"/>
                  </a:ext>
                </a:extLst>
              </p:cNvPr>
              <p:cNvSpPr>
                <a:spLocks noChangeArrowheads="1"/>
              </p:cNvSpPr>
              <p:nvPr/>
            </p:nvSpPr>
            <p:spPr bwMode="auto">
              <a:xfrm>
                <a:off x="2880" y="1817"/>
                <a:ext cx="90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latin typeface="Tahoma" panose="020B0604030504040204" pitchFamily="34" charset="0"/>
                  </a:rPr>
                  <a:t>rectangleTwo</a:t>
                </a:r>
              </a:p>
            </p:txBody>
          </p:sp>
        </p:grpSp>
      </p:grpSp>
      <p:sp>
        <p:nvSpPr>
          <p:cNvPr id="33796" name="Rectangle 23">
            <a:extLst>
              <a:ext uri="{FF2B5EF4-FFF2-40B4-BE49-F238E27FC236}">
                <a16:creationId xmlns:a16="http://schemas.microsoft.com/office/drawing/2014/main" id="{0A9AC12B-02EB-424E-8C66-3E4BA1DB84E8}"/>
              </a:ext>
            </a:extLst>
          </p:cNvPr>
          <p:cNvSpPr>
            <a:spLocks noChangeArrowheads="1"/>
          </p:cNvSpPr>
          <p:nvPr/>
        </p:nvSpPr>
        <p:spPr bwMode="auto">
          <a:xfrm>
            <a:off x="3075781" y="4629610"/>
            <a:ext cx="4319587" cy="13795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Aft>
                <a:spcPct val="20000"/>
              </a:spcAft>
              <a:buFont typeface="Wingdings" panose="05000000000000000000" pitchFamily="2" charset="2"/>
              <a:buChar char="Ø"/>
            </a:pPr>
            <a:r>
              <a:rPr lang="zh-CN" altLang="en-US" sz="2200">
                <a:solidFill>
                  <a:srgbClr val="CC00CC"/>
                </a:solidFill>
                <a:latin typeface="Tahoma" panose="020B0604030504040204" pitchFamily="34" charset="0"/>
              </a:rPr>
              <a:t>对象内存模型</a:t>
            </a:r>
          </a:p>
          <a:p>
            <a:pPr eaLnBrk="1" hangingPunct="1">
              <a:spcAft>
                <a:spcPct val="20000"/>
              </a:spcAft>
              <a:buFontTx/>
              <a:buNone/>
            </a:pPr>
            <a:r>
              <a:rPr lang="zh-CN" altLang="en-US" sz="2200">
                <a:latin typeface="Tahoma" panose="020B0604030504040204" pitchFamily="34" charset="0"/>
              </a:rPr>
              <a:t>栈：存放基本数据类型和对象</a:t>
            </a:r>
          </a:p>
          <a:p>
            <a:pPr eaLnBrk="1" hangingPunct="1">
              <a:spcAft>
                <a:spcPct val="20000"/>
              </a:spcAft>
              <a:buFontTx/>
              <a:buNone/>
            </a:pPr>
            <a:r>
              <a:rPr lang="zh-CN" altLang="en-US" sz="2200">
                <a:latin typeface="Tahoma" panose="020B0604030504040204" pitchFamily="34" charset="0"/>
              </a:rPr>
              <a:t>堆：存放对象实例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1027">
            <a:extLst>
              <a:ext uri="{FF2B5EF4-FFF2-40B4-BE49-F238E27FC236}">
                <a16:creationId xmlns:a16="http://schemas.microsoft.com/office/drawing/2014/main" id="{5ABC53D5-3FAF-4B06-ADDE-61C16F7BB82D}"/>
              </a:ext>
            </a:extLst>
          </p:cNvPr>
          <p:cNvSpPr txBox="1">
            <a:spLocks noChangeArrowheads="1"/>
          </p:cNvSpPr>
          <p:nvPr/>
        </p:nvSpPr>
        <p:spPr bwMode="auto">
          <a:xfrm>
            <a:off x="468312" y="548680"/>
            <a:ext cx="82073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4" eaLnBrk="1" hangingPunct="1">
              <a:spcBef>
                <a:spcPct val="50000"/>
              </a:spcBef>
              <a:buFontTx/>
              <a:buNone/>
            </a:pPr>
            <a:r>
              <a:rPr lang="en-US" altLang="zh-CN" sz="3000" dirty="0">
                <a:solidFill>
                  <a:srgbClr val="FF0066"/>
                </a:solidFill>
                <a:latin typeface="Tahoma" panose="020B0604030504040204" pitchFamily="34" charset="0"/>
              </a:rPr>
              <a:t>0. </a:t>
            </a:r>
            <a:r>
              <a:rPr lang="zh-CN" altLang="en-US" sz="3000" dirty="0">
                <a:solidFill>
                  <a:srgbClr val="FF0066"/>
                </a:solidFill>
                <a:latin typeface="Tahoma" panose="020B0604030504040204" pitchFamily="34" charset="0"/>
              </a:rPr>
              <a:t>面向对象基本概念</a:t>
            </a:r>
            <a:endParaRPr kumimoji="1" lang="zh-CN" altLang="en-US" sz="3600" dirty="0">
              <a:solidFill>
                <a:srgbClr val="FF0066"/>
              </a:solidFill>
              <a:latin typeface="Tahoma" panose="020B0604030504040204" pitchFamily="34" charset="0"/>
            </a:endParaRPr>
          </a:p>
        </p:txBody>
      </p:sp>
      <p:sp>
        <p:nvSpPr>
          <p:cNvPr id="5123" name="Text Box 1028">
            <a:extLst>
              <a:ext uri="{FF2B5EF4-FFF2-40B4-BE49-F238E27FC236}">
                <a16:creationId xmlns:a16="http://schemas.microsoft.com/office/drawing/2014/main" id="{B8E297EE-06F4-4E50-8C78-951640388E51}"/>
              </a:ext>
            </a:extLst>
          </p:cNvPr>
          <p:cNvSpPr txBox="1">
            <a:spLocks noChangeArrowheads="1"/>
          </p:cNvSpPr>
          <p:nvPr/>
        </p:nvSpPr>
        <p:spPr bwMode="auto">
          <a:xfrm>
            <a:off x="468312" y="1772816"/>
            <a:ext cx="828015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50000"/>
              </a:spcBef>
              <a:buAutoNum type="alphaUcPeriod"/>
            </a:pPr>
            <a:r>
              <a:rPr kumimoji="1" lang="zh-CN" altLang="en-US" sz="2400">
                <a:solidFill>
                  <a:srgbClr val="FF0066"/>
                </a:solidFill>
                <a:latin typeface="Tahoma" panose="020B0604030504040204" pitchFamily="34" charset="0"/>
              </a:rPr>
              <a:t>类和对象的基本概念</a:t>
            </a:r>
            <a:endParaRPr kumimoji="1" lang="en-US" altLang="zh-CN" sz="2400">
              <a:solidFill>
                <a:srgbClr val="FF0066"/>
              </a:solidFill>
              <a:latin typeface="Tahoma" panose="020B0604030504040204" pitchFamily="34" charset="0"/>
            </a:endParaRPr>
          </a:p>
          <a:p>
            <a:pPr>
              <a:spcBef>
                <a:spcPct val="50000"/>
              </a:spcBef>
              <a:buNone/>
            </a:pPr>
            <a:endParaRPr kumimoji="1" lang="en-US" altLang="zh-CN" sz="1000">
              <a:latin typeface="Tahoma" panose="020B0604030504040204" pitchFamily="34" charset="0"/>
            </a:endParaRPr>
          </a:p>
          <a:p>
            <a:pPr>
              <a:spcBef>
                <a:spcPct val="50000"/>
              </a:spcBef>
              <a:buFontTx/>
              <a:buNone/>
            </a:pPr>
            <a:r>
              <a:rPr kumimoji="1" lang="en-US" altLang="zh-CN" sz="2400">
                <a:latin typeface="Tahoma" panose="020B0604030504040204" pitchFamily="34" charset="0"/>
              </a:rPr>
              <a:t>★</a:t>
            </a:r>
            <a:r>
              <a:rPr kumimoji="1" lang="zh-CN" altLang="en-US" sz="2400">
                <a:solidFill>
                  <a:srgbClr val="FF0000"/>
                </a:solidFill>
                <a:latin typeface="Tahoma" panose="020B0604030504040204" pitchFamily="34" charset="0"/>
              </a:rPr>
              <a:t>类</a:t>
            </a:r>
            <a:r>
              <a:rPr kumimoji="1" lang="zh-CN" altLang="en-US" sz="2400" b="0">
                <a:latin typeface="Tahoma" panose="020B0604030504040204" pitchFamily="34" charset="0"/>
              </a:rPr>
              <a:t>：具备相同属性和行为的一组对象的集合</a:t>
            </a:r>
          </a:p>
          <a:p>
            <a:pPr>
              <a:spcBef>
                <a:spcPct val="50000"/>
              </a:spcBef>
              <a:buFontTx/>
              <a:buNone/>
            </a:pPr>
            <a:r>
              <a:rPr kumimoji="1" lang="zh-CN" altLang="en-US" sz="2400" b="0">
                <a:latin typeface="Tahoma" panose="020B0604030504040204" pitchFamily="34" charset="0"/>
              </a:rPr>
              <a:t>★</a:t>
            </a:r>
            <a:r>
              <a:rPr kumimoji="1" lang="zh-CN" altLang="en-US" sz="2400">
                <a:solidFill>
                  <a:srgbClr val="FF0000"/>
                </a:solidFill>
                <a:latin typeface="Tahoma" panose="020B0604030504040204" pitchFamily="34" charset="0"/>
              </a:rPr>
              <a:t>对象</a:t>
            </a:r>
            <a:r>
              <a:rPr kumimoji="1" lang="en-US" altLang="zh-CN" sz="2400" b="0">
                <a:latin typeface="Tahoma" panose="020B0604030504040204" pitchFamily="34" charset="0"/>
              </a:rPr>
              <a:t>:  </a:t>
            </a: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用来描述客观事物的一个实体，是构成系统的基本单元。</a:t>
            </a:r>
            <a:endParaRPr kumimoji="1" lang="en-US" altLang="zh-CN" sz="2400" b="0">
              <a:latin typeface="Tahoma" panose="020B0604030504040204" pitchFamily="34" charset="0"/>
            </a:endParaRP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一个对象由一组属性和服务组成（静态属性和动态属性）（成员变量和方法）。</a:t>
            </a:r>
            <a:endParaRPr kumimoji="1" lang="en-US" altLang="zh-CN" sz="2400" b="0">
              <a:latin typeface="Tahoma" panose="020B0604030504040204" pitchFamily="34" charset="0"/>
            </a:endParaRPr>
          </a:p>
          <a:p>
            <a:pPr marL="457200" indent="-457200">
              <a:spcBef>
                <a:spcPct val="50000"/>
              </a:spcBef>
              <a:buFont typeface="Wingdings" panose="05000000000000000000" pitchFamily="2" charset="2"/>
              <a:buChar char="Ø"/>
            </a:pPr>
            <a:r>
              <a:rPr kumimoji="1" lang="zh-CN" altLang="en-US" sz="2400" b="0">
                <a:latin typeface="Tahoma" panose="020B0604030504040204" pitchFamily="34" charset="0"/>
              </a:rPr>
              <a:t>是类的实例（</a:t>
            </a:r>
            <a:r>
              <a:rPr kumimoji="1" lang="en-US" altLang="zh-CN" sz="2400" b="0">
                <a:latin typeface="Tahoma" panose="020B0604030504040204" pitchFamily="34" charset="0"/>
              </a:rPr>
              <a:t>instance</a:t>
            </a:r>
            <a:r>
              <a:rPr kumimoji="1" lang="zh-CN" altLang="en-US" sz="2400" b="0">
                <a:latin typeface="Tahoma" panose="020B0604030504040204" pitchFamily="34" charset="0"/>
              </a:rPr>
              <a:t>）。</a:t>
            </a:r>
            <a:endParaRPr kumimoji="1" lang="en-US" altLang="zh-CN" sz="2400" b="0">
              <a:latin typeface="Tahoma" panose="020B0604030504040204" pitchFamily="34" charset="0"/>
            </a:endParaRPr>
          </a:p>
          <a:p>
            <a:pPr>
              <a:spcBef>
                <a:spcPct val="50000"/>
              </a:spcBef>
              <a:buFontTx/>
              <a:buNone/>
            </a:pPr>
            <a:endParaRPr kumimoji="1" lang="zh-CN" altLang="en-US" sz="1000" b="0">
              <a:latin typeface="Tahoma" panose="020B0604030504040204" pitchFamily="34" charset="0"/>
            </a:endParaRPr>
          </a:p>
          <a:p>
            <a:pPr marL="342900" indent="-342900" algn="ctr">
              <a:spcBef>
                <a:spcPct val="50000"/>
              </a:spcBef>
              <a:buFont typeface="Wingdings" panose="05000000000000000000" pitchFamily="2" charset="2"/>
              <a:buChar char="ü"/>
            </a:pPr>
            <a:r>
              <a:rPr kumimoji="1" lang="zh-CN" altLang="en-US" sz="2400" b="0" i="1">
                <a:solidFill>
                  <a:srgbClr val="0000FF"/>
                </a:solidFill>
                <a:latin typeface="Tahoma" panose="020B0604030504040204" pitchFamily="34" charset="0"/>
              </a:rPr>
              <a:t>类是抽象的，而对象是具体的实实在在的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F5B79964-6BC1-43E8-A239-CF4138735FAB}"/>
              </a:ext>
            </a:extLst>
          </p:cNvPr>
          <p:cNvSpPr>
            <a:spLocks noGrp="1" noChangeArrowheads="1"/>
          </p:cNvSpPr>
          <p:nvPr>
            <p:ph type="body" idx="1"/>
          </p:nvPr>
        </p:nvSpPr>
        <p:spPr>
          <a:xfrm>
            <a:off x="647216" y="476851"/>
            <a:ext cx="7849567" cy="5904297"/>
          </a:xfrm>
        </p:spPr>
        <p:txBody>
          <a:bodyPr/>
          <a:lstStyle/>
          <a:p>
            <a:pPr algn="just" eaLnBrk="1" hangingPunct="1">
              <a:spcAft>
                <a:spcPct val="20000"/>
              </a:spcAft>
              <a:buFontTx/>
              <a:buNone/>
            </a:pPr>
            <a:r>
              <a:rPr lang="en-US" altLang="zh-CN" sz="2400" b="1" dirty="0"/>
              <a:t>3</a:t>
            </a:r>
            <a:r>
              <a:rPr lang="zh-CN" altLang="en-US" sz="2400" b="1" dirty="0">
                <a:latin typeface="Times New Roman" panose="02020603050405020304" pitchFamily="18" charset="0"/>
              </a:rPr>
              <a:t>．使用对象</a:t>
            </a:r>
            <a:endParaRPr lang="en-US" altLang="zh-CN" sz="2400" b="1" dirty="0">
              <a:latin typeface="Times New Roman" panose="02020603050405020304" pitchFamily="18" charset="0"/>
            </a:endParaRPr>
          </a:p>
          <a:p>
            <a:pPr algn="just" eaLnBrk="1" hangingPunct="1">
              <a:buFontTx/>
              <a:buNone/>
            </a:pPr>
            <a:r>
              <a:rPr kumimoji="1" lang="en-US" altLang="zh-CN" sz="2400" b="0" dirty="0">
                <a:latin typeface="Tahoma" panose="020B0604030504040204" pitchFamily="34" charset="0"/>
              </a:rPr>
              <a:t>★</a:t>
            </a:r>
            <a:r>
              <a:rPr lang="zh-CN" altLang="en-US" sz="2400" b="1" dirty="0">
                <a:latin typeface="Times New Roman" panose="02020603050405020304" pitchFamily="18" charset="0"/>
              </a:rPr>
              <a:t>通过使用</a:t>
            </a:r>
            <a:r>
              <a:rPr lang="zh-CN" altLang="en-US" sz="2400" b="1" dirty="0">
                <a:solidFill>
                  <a:srgbClr val="C00000"/>
                </a:solidFill>
                <a:latin typeface="微软雅黑" panose="020B0503020204020204" pitchFamily="34" charset="-122"/>
                <a:ea typeface="微软雅黑" panose="020B0503020204020204" pitchFamily="34" charset="-122"/>
              </a:rPr>
              <a:t>成员访问运算符</a:t>
            </a:r>
            <a:r>
              <a:rPr lang="zh-CN" altLang="en-US" sz="2400" b="1" dirty="0"/>
              <a:t>“</a:t>
            </a:r>
            <a:r>
              <a:rPr lang="en-US" altLang="zh-CN" sz="2400" b="1" dirty="0"/>
              <a:t>.”</a:t>
            </a:r>
            <a:r>
              <a:rPr lang="zh-CN" altLang="en-US" sz="2400" b="1" dirty="0">
                <a:latin typeface="Times New Roman" panose="02020603050405020304" pitchFamily="18" charset="0"/>
              </a:rPr>
              <a:t>，对象可以实现对自己的变量访问和方法的调用。</a:t>
            </a:r>
            <a:endParaRPr lang="zh-CN" altLang="en-US" sz="2400" b="1" dirty="0"/>
          </a:p>
          <a:p>
            <a:pPr eaLnBrk="1" hangingPunct="1">
              <a:buFontTx/>
              <a:buNone/>
            </a:pPr>
            <a:r>
              <a:rPr lang="zh-CN" altLang="en-US" sz="2400" b="1" dirty="0">
                <a:latin typeface="Times New Roman" panose="02020603050405020304" pitchFamily="18" charset="0"/>
              </a:rPr>
              <a:t>   （</a:t>
            </a:r>
            <a:r>
              <a:rPr lang="en-US" altLang="zh-CN" sz="2400" b="1" dirty="0"/>
              <a:t>1</a:t>
            </a:r>
            <a:r>
              <a:rPr lang="zh-CN" altLang="en-US" sz="2400" b="1" dirty="0">
                <a:latin typeface="Times New Roman" panose="02020603050405020304" pitchFamily="18" charset="0"/>
              </a:rPr>
              <a:t>）对象操作自己的变量（对象的属性）</a:t>
            </a:r>
          </a:p>
          <a:p>
            <a:pPr eaLnBrk="1" hangingPunct="1">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）对象调用类中的方法（对象的功能）</a:t>
            </a:r>
            <a:r>
              <a:rPr lang="zh-CN" altLang="en-US" b="1" dirty="0">
                <a:latin typeface="Times New Roman" panose="02020603050405020304" pitchFamily="18" charset="0"/>
              </a:rPr>
              <a:t> </a:t>
            </a:r>
            <a:endParaRPr lang="en-US" altLang="zh-CN" b="1" dirty="0">
              <a:latin typeface="Times New Roman" panose="02020603050405020304" pitchFamily="18" charset="0"/>
            </a:endParaRPr>
          </a:p>
          <a:p>
            <a:pPr eaLnBrk="1" hangingPunct="1">
              <a:buFontTx/>
              <a:buNone/>
            </a:pPr>
            <a:endParaRPr lang="zh-CN" altLang="en-US" sz="18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latin typeface="Times New Roman" panose="02020603050405020304" pitchFamily="18" charset="0"/>
              </a:rPr>
              <a:t>例如：</a:t>
            </a:r>
          </a:p>
          <a:p>
            <a:pPr lvl="1" eaLnBrk="1" hangingPunct="1">
              <a:buNone/>
            </a:pPr>
            <a:r>
              <a:rPr lang="en-US" altLang="zh-CN" sz="2400" b="1" dirty="0">
                <a:latin typeface="Times New Roman" panose="02020603050405020304" pitchFamily="18" charset="0"/>
              </a:rPr>
              <a:t>public class Test {</a:t>
            </a:r>
          </a:p>
          <a:p>
            <a:pPr lvl="1" eaLnBrk="1" hangingPunct="1">
              <a:buNone/>
            </a:pPr>
            <a:r>
              <a:rPr lang="en-US" altLang="zh-CN" sz="2400" b="1" dirty="0">
                <a:latin typeface="Times New Roman" panose="02020603050405020304" pitchFamily="18" charset="0"/>
              </a:rPr>
              <a:t>	public static void main(String[] </a:t>
            </a:r>
            <a:r>
              <a:rPr lang="en-US" altLang="zh-CN" sz="2400" b="1" dirty="0" err="1">
                <a:latin typeface="Times New Roman" panose="02020603050405020304" pitchFamily="18" charset="0"/>
              </a:rPr>
              <a:t>args</a:t>
            </a:r>
            <a:r>
              <a:rPr lang="en-US" altLang="zh-CN" sz="2400" b="1" dirty="0">
                <a:latin typeface="Times New Roman" panose="02020603050405020304" pitchFamily="18" charset="0"/>
              </a:rPr>
              <a:t>) {</a:t>
            </a:r>
          </a:p>
          <a:p>
            <a:pPr lvl="1" eaLnBrk="1" hangingPunct="1">
              <a:buNone/>
            </a:pPr>
            <a:r>
              <a:rPr lang="en-US" altLang="zh-CN" sz="2400" b="1" dirty="0">
                <a:latin typeface="Times New Roman" panose="02020603050405020304" pitchFamily="18" charset="0"/>
              </a:rPr>
              <a:t>		Person d= new Person();</a:t>
            </a:r>
          </a:p>
          <a:p>
            <a:pPr lvl="1" eaLnBrk="1" hangingPunct="1">
              <a:buNone/>
            </a:pPr>
            <a:r>
              <a:rPr lang="en-US" altLang="zh-CN" sz="2400" b="1" dirty="0">
                <a:latin typeface="Times New Roman" panose="02020603050405020304" pitchFamily="18" charset="0"/>
              </a:rPr>
              <a:t>		</a:t>
            </a:r>
            <a:r>
              <a:rPr lang="en-US" altLang="zh-CN" sz="2400" b="1" dirty="0" err="1">
                <a:solidFill>
                  <a:srgbClr val="FF0066"/>
                </a:solidFill>
                <a:latin typeface="Times New Roman" panose="02020603050405020304" pitchFamily="18" charset="0"/>
              </a:rPr>
              <a:t>d.setAge</a:t>
            </a:r>
            <a:r>
              <a:rPr lang="en-US" altLang="zh-CN" sz="2400" b="1" dirty="0">
                <a:solidFill>
                  <a:srgbClr val="FF0066"/>
                </a:solidFill>
                <a:latin typeface="Times New Roman" panose="02020603050405020304" pitchFamily="18" charset="0"/>
              </a:rPr>
              <a:t>(42);</a:t>
            </a:r>
          </a:p>
          <a:p>
            <a:pPr lvl="1" eaLnBrk="1" hangingPunct="1">
              <a:buNone/>
            </a:pP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System.out.println</a:t>
            </a:r>
            <a:r>
              <a:rPr lang="en-US" altLang="zh-CN" sz="2400" b="1" dirty="0">
                <a:latin typeface="Times New Roman" panose="02020603050405020304" pitchFamily="18" charset="0"/>
              </a:rPr>
              <a:t>( </a:t>
            </a:r>
            <a:r>
              <a:rPr lang="en-US" altLang="zh-CN" sz="2400" b="1" dirty="0" err="1">
                <a:solidFill>
                  <a:srgbClr val="FF0066"/>
                </a:solidFill>
                <a:latin typeface="Times New Roman" panose="02020603050405020304" pitchFamily="18" charset="0"/>
              </a:rPr>
              <a:t>d.getAge</a:t>
            </a:r>
            <a:r>
              <a:rPr lang="en-US" altLang="zh-CN" sz="2400" b="1" dirty="0">
                <a:solidFill>
                  <a:srgbClr val="FF0066"/>
                </a:solidFill>
                <a:latin typeface="Times New Roman" panose="02020603050405020304" pitchFamily="18" charset="0"/>
              </a:rPr>
              <a:t>()</a:t>
            </a:r>
            <a:r>
              <a:rPr lang="en-US" altLang="zh-CN" sz="2400" b="1" dirty="0">
                <a:latin typeface="Times New Roman" panose="02020603050405020304" pitchFamily="18" charset="0"/>
              </a:rPr>
              <a:t> );</a:t>
            </a:r>
          </a:p>
          <a:p>
            <a:pPr lvl="1" eaLnBrk="1" hangingPunct="1">
              <a:buNone/>
            </a:pPr>
            <a:r>
              <a:rPr lang="en-US" altLang="zh-CN" sz="2400" b="1" dirty="0">
                <a:latin typeface="Times New Roman" panose="02020603050405020304" pitchFamily="18" charset="0"/>
              </a:rPr>
              <a:t>}</a:t>
            </a:r>
            <a:endParaRPr lang="en-US" altLang="zh-CN" sz="2400" b="1" dirty="0"/>
          </a:p>
        </p:txBody>
      </p:sp>
      <p:sp>
        <p:nvSpPr>
          <p:cNvPr id="2" name="文本框 1">
            <a:extLst>
              <a:ext uri="{FF2B5EF4-FFF2-40B4-BE49-F238E27FC236}">
                <a16:creationId xmlns:a16="http://schemas.microsoft.com/office/drawing/2014/main" id="{50C7C373-7E4F-DE02-FC37-2F8B72DA6DAE}"/>
              </a:ext>
            </a:extLst>
          </p:cNvPr>
          <p:cNvSpPr txBox="1"/>
          <p:nvPr/>
        </p:nvSpPr>
        <p:spPr>
          <a:xfrm>
            <a:off x="827584" y="6525344"/>
            <a:ext cx="2454518" cy="430887"/>
          </a:xfrm>
          <a:prstGeom prst="rect">
            <a:avLst/>
          </a:prstGeom>
          <a:noFill/>
        </p:spPr>
        <p:txBody>
          <a:bodyPr wrap="none" rtlCol="0">
            <a:spAutoFit/>
          </a:bodyPr>
          <a:lstStyle/>
          <a:p>
            <a:r>
              <a:rPr kumimoji="1" lang="zh-CN" altLang="en-US" dirty="0">
                <a:solidFill>
                  <a:schemeClr val="tx1"/>
                </a:solidFill>
              </a:rPr>
              <a:t>扩展看第三章例子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84A14DD8-F57E-4BF5-8270-126993455C9E}"/>
              </a:ext>
            </a:extLst>
          </p:cNvPr>
          <p:cNvSpPr>
            <a:spLocks noGrp="1" noChangeArrowheads="1"/>
          </p:cNvSpPr>
          <p:nvPr>
            <p:ph type="body" idx="1"/>
          </p:nvPr>
        </p:nvSpPr>
        <p:spPr>
          <a:xfrm>
            <a:off x="539750" y="1628775"/>
            <a:ext cx="8064500" cy="3960813"/>
          </a:xfrm>
        </p:spPr>
        <p:txBody>
          <a:bodyPr/>
          <a:lstStyle/>
          <a:p>
            <a:pPr algn="just" eaLnBrk="1" hangingPunct="1">
              <a:buFontTx/>
              <a:buNone/>
            </a:pPr>
            <a:r>
              <a:rPr lang="zh-CN" altLang="zh-CN" sz="2400" b="1"/>
              <a:t>☆</a:t>
            </a:r>
            <a:r>
              <a:rPr lang="zh-CN" altLang="en-US" sz="2400" b="1"/>
              <a:t>当用类创建一个对象时，成员变量被分配内存空间，这些内存空间称做该</a:t>
            </a:r>
            <a:r>
              <a:rPr lang="zh-CN" altLang="en-US" sz="2400" b="1">
                <a:solidFill>
                  <a:srgbClr val="C00000"/>
                </a:solidFill>
                <a:latin typeface="微软雅黑" panose="020B0503020204020204" pitchFamily="34" charset="-122"/>
                <a:ea typeface="微软雅黑" panose="020B0503020204020204" pitchFamily="34" charset="-122"/>
              </a:rPr>
              <a:t>对象的实体</a:t>
            </a:r>
            <a:r>
              <a:rPr lang="zh-CN" altLang="en-US" sz="2400" b="1"/>
              <a:t>，对象名即该</a:t>
            </a:r>
            <a:r>
              <a:rPr lang="zh-CN" altLang="en-US" sz="2400" b="1">
                <a:solidFill>
                  <a:srgbClr val="C00000"/>
                </a:solidFill>
                <a:latin typeface="微软雅黑" panose="020B0503020204020204" pitchFamily="34" charset="-122"/>
                <a:ea typeface="微软雅黑" panose="020B0503020204020204" pitchFamily="34" charset="-122"/>
              </a:rPr>
              <a:t>对象的引用</a:t>
            </a:r>
            <a:r>
              <a:rPr lang="zh-CN" altLang="en-US" sz="2400" b="1"/>
              <a:t>。</a:t>
            </a:r>
            <a:endParaRPr lang="en-US" altLang="zh-CN" sz="2400" b="1"/>
          </a:p>
          <a:p>
            <a:pPr algn="just" eaLnBrk="1" hangingPunct="1">
              <a:buFontTx/>
              <a:buNone/>
            </a:pPr>
            <a:endParaRPr lang="en-US" altLang="zh-CN" sz="2400" b="1"/>
          </a:p>
          <a:p>
            <a:pPr algn="just" eaLnBrk="1" hangingPunct="1">
              <a:buFont typeface="Wingdings" panose="05000000000000000000" pitchFamily="2" charset="2"/>
              <a:buChar char="Ø"/>
            </a:pPr>
            <a:r>
              <a:rPr lang="zh-CN" altLang="en-US" sz="2400" b="1"/>
              <a:t>如</a:t>
            </a:r>
            <a:r>
              <a:rPr lang="zh-CN" altLang="en-US" sz="2400" b="1">
                <a:latin typeface="Tahoma" panose="020B0604030504040204" pitchFamily="34" charset="0"/>
              </a:rPr>
              <a:t>“</a:t>
            </a:r>
            <a:r>
              <a:rPr lang="en-US" altLang="zh-CN" sz="2400" b="1"/>
              <a:t>A</a:t>
            </a:r>
            <a:r>
              <a:rPr lang="en-US" altLang="zh-CN" sz="2400" b="1">
                <a:latin typeface="Tahoma" panose="020B0604030504040204" pitchFamily="34" charset="0"/>
              </a:rPr>
              <a:t>”</a:t>
            </a:r>
            <a:r>
              <a:rPr lang="zh-CN" altLang="en-US" sz="2400" b="1"/>
              <a:t>类的构造方法创建了两个对象 </a:t>
            </a:r>
            <a:r>
              <a:rPr lang="en-US" altLang="zh-CN" sz="2400" b="1"/>
              <a:t>t1</a:t>
            </a:r>
            <a:r>
              <a:rPr lang="zh-CN" altLang="en-US" sz="2400" b="1"/>
              <a:t>，</a:t>
            </a:r>
            <a:r>
              <a:rPr lang="en-US" altLang="zh-CN" sz="2400" b="1"/>
              <a:t>t2</a:t>
            </a:r>
            <a:r>
              <a:rPr lang="zh-CN" altLang="en-US" sz="2400" b="1"/>
              <a:t>。</a:t>
            </a:r>
          </a:p>
          <a:p>
            <a:pPr algn="just" eaLnBrk="1" hangingPunct="1">
              <a:buFontTx/>
              <a:buNone/>
            </a:pPr>
            <a:r>
              <a:rPr lang="zh-CN" altLang="en-US" sz="2400" b="1"/>
              <a:t>           </a:t>
            </a:r>
            <a:r>
              <a:rPr lang="en-US" altLang="zh-CN" sz="2400" b="1"/>
              <a:t>t1=new A(11,22,33);</a:t>
            </a:r>
          </a:p>
          <a:p>
            <a:pPr algn="just" eaLnBrk="1" hangingPunct="1">
              <a:buFontTx/>
              <a:buNone/>
            </a:pPr>
            <a:r>
              <a:rPr lang="en-US" altLang="zh-CN" sz="2400" b="1"/>
              <a:t>           t2=new A(6,12,18);</a:t>
            </a:r>
          </a:p>
          <a:p>
            <a:pPr algn="just" eaLnBrk="1" hangingPunct="1">
              <a:buFontTx/>
              <a:buNone/>
            </a:pPr>
            <a:endParaRPr lang="en-US" altLang="zh-CN" sz="2400" b="1"/>
          </a:p>
          <a:p>
            <a:pPr algn="just" eaLnBrk="1" hangingPunct="1">
              <a:buFont typeface="Wingdings" panose="05000000000000000000" pitchFamily="2" charset="2"/>
              <a:buChar char="Ø"/>
            </a:pPr>
            <a:r>
              <a:rPr lang="zh-CN" altLang="en-US" sz="2400" b="1"/>
              <a:t>若使用赋值语句：</a:t>
            </a:r>
            <a:r>
              <a:rPr lang="en-US" altLang="zh-CN" sz="2400" b="1"/>
              <a:t>t1=t2; </a:t>
            </a:r>
            <a:r>
              <a:rPr lang="zh-CN" altLang="en-US" sz="2400" b="1"/>
              <a:t>则</a:t>
            </a:r>
            <a:r>
              <a:rPr lang="en-US" altLang="zh-CN" sz="2400" b="1"/>
              <a:t>t2</a:t>
            </a:r>
            <a:r>
              <a:rPr lang="zh-CN" altLang="en-US" sz="2400" b="1"/>
              <a:t>的引用赋给</a:t>
            </a:r>
            <a:r>
              <a:rPr lang="en-US" altLang="zh-CN" sz="2400" b="1"/>
              <a:t>t1</a:t>
            </a:r>
            <a:r>
              <a:rPr lang="zh-CN" altLang="en-US" sz="2400" b="1"/>
              <a:t>，此时</a:t>
            </a:r>
            <a:r>
              <a:rPr lang="en-US" altLang="zh-CN" sz="2400" b="1"/>
              <a:t>t1</a:t>
            </a:r>
            <a:r>
              <a:rPr lang="zh-CN" altLang="en-US" sz="2400" b="1"/>
              <a:t>和</a:t>
            </a:r>
            <a:r>
              <a:rPr lang="en-US" altLang="zh-CN" sz="2400" b="1"/>
              <a:t>t2</a:t>
            </a:r>
            <a:r>
              <a:rPr lang="zh-CN" altLang="en-US" sz="2400" b="1"/>
              <a:t>引用的实体一样，系统将自动释放</a:t>
            </a:r>
            <a:r>
              <a:rPr lang="en-US" altLang="zh-CN" sz="2400" b="1"/>
              <a:t>t1</a:t>
            </a:r>
            <a:r>
              <a:rPr lang="zh-CN" altLang="en-US" sz="2400" b="1"/>
              <a:t>的实体。如图：</a:t>
            </a:r>
          </a:p>
        </p:txBody>
      </p:sp>
      <p:sp>
        <p:nvSpPr>
          <p:cNvPr id="36867" name="Text Box 4">
            <a:extLst>
              <a:ext uri="{FF2B5EF4-FFF2-40B4-BE49-F238E27FC236}">
                <a16:creationId xmlns:a16="http://schemas.microsoft.com/office/drawing/2014/main" id="{04D57A41-8161-40B6-ACBA-65661A137C41}"/>
              </a:ext>
            </a:extLst>
          </p:cNvPr>
          <p:cNvSpPr txBox="1">
            <a:spLocks noChangeArrowheads="1"/>
          </p:cNvSpPr>
          <p:nvPr/>
        </p:nvSpPr>
        <p:spPr bwMode="auto">
          <a:xfrm>
            <a:off x="2735895" y="620688"/>
            <a:ext cx="367221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0066"/>
                </a:solidFill>
                <a:latin typeface="Tahoma" panose="020B0604030504040204" pitchFamily="34" charset="0"/>
              </a:rPr>
              <a:t>4. Java</a:t>
            </a:r>
            <a:r>
              <a:rPr kumimoji="1" lang="zh-CN" altLang="en-US" sz="2800">
                <a:solidFill>
                  <a:srgbClr val="FF0066"/>
                </a:solidFill>
                <a:latin typeface="Tahoma" panose="020B0604030504040204" pitchFamily="34" charset="0"/>
              </a:rPr>
              <a:t>垃圾收集器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5">
            <a:extLst>
              <a:ext uri="{FF2B5EF4-FFF2-40B4-BE49-F238E27FC236}">
                <a16:creationId xmlns:a16="http://schemas.microsoft.com/office/drawing/2014/main" id="{E67940AA-28FD-4B0E-9DBF-0E463B10D80F}"/>
              </a:ext>
            </a:extLst>
          </p:cNvPr>
          <p:cNvSpPr txBox="1">
            <a:spLocks noChangeArrowheads="1"/>
          </p:cNvSpPr>
          <p:nvPr/>
        </p:nvSpPr>
        <p:spPr bwMode="auto">
          <a:xfrm>
            <a:off x="2426966" y="2571810"/>
            <a:ext cx="40367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pPr>
            <a:r>
              <a:rPr kumimoji="1" lang="zh-CN" altLang="en-US" sz="2800">
                <a:solidFill>
                  <a:srgbClr val="0070C0"/>
                </a:solidFill>
                <a:latin typeface="Tahoma" panose="020B0604030504040204" pitchFamily="34" charset="0"/>
              </a:rPr>
              <a:t>图：对象内存模式一</a:t>
            </a:r>
          </a:p>
        </p:txBody>
      </p:sp>
      <p:grpSp>
        <p:nvGrpSpPr>
          <p:cNvPr id="38915" name="Group 18">
            <a:extLst>
              <a:ext uri="{FF2B5EF4-FFF2-40B4-BE49-F238E27FC236}">
                <a16:creationId xmlns:a16="http://schemas.microsoft.com/office/drawing/2014/main" id="{8D85949F-AC22-45E5-8262-06346C86360D}"/>
              </a:ext>
            </a:extLst>
          </p:cNvPr>
          <p:cNvGrpSpPr>
            <a:grpSpLocks/>
          </p:cNvGrpSpPr>
          <p:nvPr/>
        </p:nvGrpSpPr>
        <p:grpSpPr bwMode="auto">
          <a:xfrm>
            <a:off x="1042988" y="764704"/>
            <a:ext cx="3168650" cy="1549400"/>
            <a:chOff x="340" y="523"/>
            <a:chExt cx="1996" cy="976"/>
          </a:xfrm>
        </p:grpSpPr>
        <p:sp>
          <p:nvSpPr>
            <p:cNvPr id="38943" name="Text Box 4">
              <a:extLst>
                <a:ext uri="{FF2B5EF4-FFF2-40B4-BE49-F238E27FC236}">
                  <a16:creationId xmlns:a16="http://schemas.microsoft.com/office/drawing/2014/main" id="{5B7A3053-BF90-45F5-BE8F-79785866BE6B}"/>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a:latin typeface="Tahoma" panose="020B0604030504040204" pitchFamily="34" charset="0"/>
                </a:rPr>
                <a:t>0xAA</a:t>
              </a:r>
            </a:p>
          </p:txBody>
        </p:sp>
        <p:sp>
          <p:nvSpPr>
            <p:cNvPr id="38944" name="Text Box 8">
              <a:extLst>
                <a:ext uri="{FF2B5EF4-FFF2-40B4-BE49-F238E27FC236}">
                  <a16:creationId xmlns:a16="http://schemas.microsoft.com/office/drawing/2014/main" id="{1CBCD2A5-382B-450D-9314-278C0E2DEBE2}"/>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11</a:t>
              </a:r>
              <a:endParaRPr kumimoji="1" lang="en-US" altLang="zh-CN" sz="2000">
                <a:latin typeface="Tahoma" panose="020B0604030504040204" pitchFamily="34" charset="0"/>
              </a:endParaRPr>
            </a:p>
          </p:txBody>
        </p:sp>
        <p:sp>
          <p:nvSpPr>
            <p:cNvPr id="38945" name="Text Box 9">
              <a:extLst>
                <a:ext uri="{FF2B5EF4-FFF2-40B4-BE49-F238E27FC236}">
                  <a16:creationId xmlns:a16="http://schemas.microsoft.com/office/drawing/2014/main" id="{9BE2BD43-54D9-4AE1-B4C7-347A37C790BC}"/>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33</a:t>
              </a:r>
              <a:endParaRPr kumimoji="1" lang="en-US" altLang="zh-CN" sz="2000">
                <a:latin typeface="Tahoma" panose="020B0604030504040204" pitchFamily="34" charset="0"/>
              </a:endParaRPr>
            </a:p>
          </p:txBody>
        </p:sp>
        <p:sp>
          <p:nvSpPr>
            <p:cNvPr id="38946" name="Text Box 10">
              <a:extLst>
                <a:ext uri="{FF2B5EF4-FFF2-40B4-BE49-F238E27FC236}">
                  <a16:creationId xmlns:a16="http://schemas.microsoft.com/office/drawing/2014/main" id="{3CBC2FE8-AD10-472A-84F5-47B023CF5300}"/>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22</a:t>
              </a:r>
              <a:endParaRPr kumimoji="1" lang="en-US" altLang="zh-CN" sz="2000">
                <a:latin typeface="Tahoma" panose="020B0604030504040204" pitchFamily="34" charset="0"/>
              </a:endParaRPr>
            </a:p>
          </p:txBody>
        </p:sp>
        <p:sp>
          <p:nvSpPr>
            <p:cNvPr id="38947" name="Text Box 13">
              <a:extLst>
                <a:ext uri="{FF2B5EF4-FFF2-40B4-BE49-F238E27FC236}">
                  <a16:creationId xmlns:a16="http://schemas.microsoft.com/office/drawing/2014/main" id="{0ACE633D-D029-4D89-BBD5-AEA521F2B720}"/>
                </a:ext>
              </a:extLst>
            </p:cNvPr>
            <p:cNvSpPr txBox="1">
              <a:spLocks noChangeArrowheads="1"/>
            </p:cNvSpPr>
            <p:nvPr/>
          </p:nvSpPr>
          <p:spPr bwMode="auto">
            <a:xfrm>
              <a:off x="1746" y="75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1600">
                <a:latin typeface="Tahoma" panose="020B0604030504040204" pitchFamily="34" charset="0"/>
              </a:endParaRPr>
            </a:p>
          </p:txBody>
        </p:sp>
        <p:sp>
          <p:nvSpPr>
            <p:cNvPr id="38948" name="Line 14">
              <a:extLst>
                <a:ext uri="{FF2B5EF4-FFF2-40B4-BE49-F238E27FC236}">
                  <a16:creationId xmlns:a16="http://schemas.microsoft.com/office/drawing/2014/main" id="{031D7816-5000-4F67-B14E-79C4B11DA36D}"/>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9" name="Text Box 15">
              <a:extLst>
                <a:ext uri="{FF2B5EF4-FFF2-40B4-BE49-F238E27FC236}">
                  <a16:creationId xmlns:a16="http://schemas.microsoft.com/office/drawing/2014/main" id="{EE22EE31-4D2E-4226-9EFF-E91DEDFE46C1}"/>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50" name="Text Box 16">
              <a:extLst>
                <a:ext uri="{FF2B5EF4-FFF2-40B4-BE49-F238E27FC236}">
                  <a16:creationId xmlns:a16="http://schemas.microsoft.com/office/drawing/2014/main" id="{1408094D-F67E-4867-8137-CA151644B815}"/>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51" name="Text Box 17">
              <a:extLst>
                <a:ext uri="{FF2B5EF4-FFF2-40B4-BE49-F238E27FC236}">
                  <a16:creationId xmlns:a16="http://schemas.microsoft.com/office/drawing/2014/main" id="{A08D4865-1ED8-4BEB-8222-96415724B3B1}"/>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t1</a:t>
              </a:r>
            </a:p>
          </p:txBody>
        </p:sp>
      </p:grpSp>
      <p:grpSp>
        <p:nvGrpSpPr>
          <p:cNvPr id="38916" name="Group 19">
            <a:extLst>
              <a:ext uri="{FF2B5EF4-FFF2-40B4-BE49-F238E27FC236}">
                <a16:creationId xmlns:a16="http://schemas.microsoft.com/office/drawing/2014/main" id="{61BF41A4-9F05-4101-8F22-5259E8F66F21}"/>
              </a:ext>
            </a:extLst>
          </p:cNvPr>
          <p:cNvGrpSpPr>
            <a:grpSpLocks/>
          </p:cNvGrpSpPr>
          <p:nvPr/>
        </p:nvGrpSpPr>
        <p:grpSpPr bwMode="auto">
          <a:xfrm>
            <a:off x="4643438" y="790104"/>
            <a:ext cx="3168650" cy="1549400"/>
            <a:chOff x="340" y="523"/>
            <a:chExt cx="1996" cy="976"/>
          </a:xfrm>
        </p:grpSpPr>
        <p:sp>
          <p:nvSpPr>
            <p:cNvPr id="38934" name="Text Box 20">
              <a:extLst>
                <a:ext uri="{FF2B5EF4-FFF2-40B4-BE49-F238E27FC236}">
                  <a16:creationId xmlns:a16="http://schemas.microsoft.com/office/drawing/2014/main" id="{EDEF6044-6A3A-4B14-A5B1-1095FA0D6E05}"/>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sp>
          <p:nvSpPr>
            <p:cNvPr id="38935" name="Text Box 21">
              <a:extLst>
                <a:ext uri="{FF2B5EF4-FFF2-40B4-BE49-F238E27FC236}">
                  <a16:creationId xmlns:a16="http://schemas.microsoft.com/office/drawing/2014/main" id="{6DBCC4AE-9387-4FA0-90F2-E57E8666F15C}"/>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6</a:t>
              </a:r>
              <a:endParaRPr kumimoji="1" lang="en-US" altLang="zh-CN" sz="2000">
                <a:latin typeface="Tahoma" panose="020B0604030504040204" pitchFamily="34" charset="0"/>
              </a:endParaRPr>
            </a:p>
          </p:txBody>
        </p:sp>
        <p:sp>
          <p:nvSpPr>
            <p:cNvPr id="38936" name="Text Box 22">
              <a:extLst>
                <a:ext uri="{FF2B5EF4-FFF2-40B4-BE49-F238E27FC236}">
                  <a16:creationId xmlns:a16="http://schemas.microsoft.com/office/drawing/2014/main" id="{9914DFD8-6199-424C-AD96-DAEEF9A7A213}"/>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18</a:t>
              </a:r>
              <a:endParaRPr kumimoji="1" lang="en-US" altLang="zh-CN" sz="2000">
                <a:latin typeface="Tahoma" panose="020B0604030504040204" pitchFamily="34" charset="0"/>
              </a:endParaRPr>
            </a:p>
          </p:txBody>
        </p:sp>
        <p:sp>
          <p:nvSpPr>
            <p:cNvPr id="38937" name="Text Box 23">
              <a:extLst>
                <a:ext uri="{FF2B5EF4-FFF2-40B4-BE49-F238E27FC236}">
                  <a16:creationId xmlns:a16="http://schemas.microsoft.com/office/drawing/2014/main" id="{22931159-E035-4A39-91EA-3802528F104D}"/>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12</a:t>
              </a:r>
              <a:endParaRPr kumimoji="1" lang="en-US" altLang="zh-CN" sz="2000">
                <a:latin typeface="Tahoma" panose="020B0604030504040204" pitchFamily="34" charset="0"/>
              </a:endParaRPr>
            </a:p>
          </p:txBody>
        </p:sp>
        <p:sp>
          <p:nvSpPr>
            <p:cNvPr id="38938" name="Text Box 24">
              <a:extLst>
                <a:ext uri="{FF2B5EF4-FFF2-40B4-BE49-F238E27FC236}">
                  <a16:creationId xmlns:a16="http://schemas.microsoft.com/office/drawing/2014/main" id="{CBDE7A49-253A-42A8-B87E-8F7145A8EF61}"/>
                </a:ext>
              </a:extLst>
            </p:cNvPr>
            <p:cNvSpPr txBox="1">
              <a:spLocks noChangeArrowheads="1"/>
            </p:cNvSpPr>
            <p:nvPr/>
          </p:nvSpPr>
          <p:spPr bwMode="auto">
            <a:xfrm>
              <a:off x="1746" y="754"/>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9" name="Line 25">
              <a:extLst>
                <a:ext uri="{FF2B5EF4-FFF2-40B4-BE49-F238E27FC236}">
                  <a16:creationId xmlns:a16="http://schemas.microsoft.com/office/drawing/2014/main" id="{B477FD25-2EDF-4D45-B40A-98911618152D}"/>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0" name="Text Box 26">
              <a:extLst>
                <a:ext uri="{FF2B5EF4-FFF2-40B4-BE49-F238E27FC236}">
                  <a16:creationId xmlns:a16="http://schemas.microsoft.com/office/drawing/2014/main" id="{78B8EC7E-1FAA-4BE7-8E81-6A14A76A4B42}"/>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41" name="Text Box 27">
              <a:extLst>
                <a:ext uri="{FF2B5EF4-FFF2-40B4-BE49-F238E27FC236}">
                  <a16:creationId xmlns:a16="http://schemas.microsoft.com/office/drawing/2014/main" id="{8896E027-DBB9-4262-A1D8-71A94062222F}"/>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42" name="Text Box 28">
              <a:extLst>
                <a:ext uri="{FF2B5EF4-FFF2-40B4-BE49-F238E27FC236}">
                  <a16:creationId xmlns:a16="http://schemas.microsoft.com/office/drawing/2014/main" id="{2C1E1CF3-3BAF-49B3-8488-305002B2CAD6}"/>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t2</a:t>
              </a:r>
              <a:endParaRPr kumimoji="1" lang="en-US" altLang="zh-CN" sz="2000">
                <a:latin typeface="Tahoma" panose="020B0604030504040204" pitchFamily="34" charset="0"/>
              </a:endParaRPr>
            </a:p>
          </p:txBody>
        </p:sp>
      </p:grpSp>
      <p:grpSp>
        <p:nvGrpSpPr>
          <p:cNvPr id="38917" name="Group 43">
            <a:extLst>
              <a:ext uri="{FF2B5EF4-FFF2-40B4-BE49-F238E27FC236}">
                <a16:creationId xmlns:a16="http://schemas.microsoft.com/office/drawing/2014/main" id="{1E81137A-D01D-4B04-B8F3-5D04651C3C91}"/>
              </a:ext>
            </a:extLst>
          </p:cNvPr>
          <p:cNvGrpSpPr>
            <a:grpSpLocks/>
          </p:cNvGrpSpPr>
          <p:nvPr/>
        </p:nvGrpSpPr>
        <p:grpSpPr bwMode="auto">
          <a:xfrm>
            <a:off x="1906588" y="3789710"/>
            <a:ext cx="4392613" cy="1549400"/>
            <a:chOff x="1474" y="2053"/>
            <a:chExt cx="2767" cy="976"/>
          </a:xfrm>
        </p:grpSpPr>
        <p:grpSp>
          <p:nvGrpSpPr>
            <p:cNvPr id="38920" name="Group 41">
              <a:extLst>
                <a:ext uri="{FF2B5EF4-FFF2-40B4-BE49-F238E27FC236}">
                  <a16:creationId xmlns:a16="http://schemas.microsoft.com/office/drawing/2014/main" id="{11F070CF-F3BF-4612-AA96-330D3502EB46}"/>
                </a:ext>
              </a:extLst>
            </p:cNvPr>
            <p:cNvGrpSpPr>
              <a:grpSpLocks/>
            </p:cNvGrpSpPr>
            <p:nvPr/>
          </p:nvGrpSpPr>
          <p:grpSpPr bwMode="auto">
            <a:xfrm>
              <a:off x="1474" y="2053"/>
              <a:ext cx="2767" cy="976"/>
              <a:chOff x="1837" y="1962"/>
              <a:chExt cx="2767" cy="976"/>
            </a:xfrm>
          </p:grpSpPr>
          <p:sp>
            <p:nvSpPr>
              <p:cNvPr id="38922" name="Text Box 7">
                <a:extLst>
                  <a:ext uri="{FF2B5EF4-FFF2-40B4-BE49-F238E27FC236}">
                    <a16:creationId xmlns:a16="http://schemas.microsoft.com/office/drawing/2014/main" id="{21B98D77-AE41-4036-988D-D90138A9D37F}"/>
                  </a:ext>
                </a:extLst>
              </p:cNvPr>
              <p:cNvSpPr txBox="1">
                <a:spLocks noChangeArrowheads="1"/>
              </p:cNvSpPr>
              <p:nvPr/>
            </p:nvSpPr>
            <p:spPr bwMode="auto">
              <a:xfrm>
                <a:off x="1882" y="217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grpSp>
            <p:nvGrpSpPr>
              <p:cNvPr id="38923" name="Group 29">
                <a:extLst>
                  <a:ext uri="{FF2B5EF4-FFF2-40B4-BE49-F238E27FC236}">
                    <a16:creationId xmlns:a16="http://schemas.microsoft.com/office/drawing/2014/main" id="{80BE8857-27FC-4DC7-A814-B4DD4BE505F8}"/>
                  </a:ext>
                </a:extLst>
              </p:cNvPr>
              <p:cNvGrpSpPr>
                <a:grpSpLocks/>
              </p:cNvGrpSpPr>
              <p:nvPr/>
            </p:nvGrpSpPr>
            <p:grpSpPr bwMode="auto">
              <a:xfrm>
                <a:off x="2608" y="1962"/>
                <a:ext cx="1996" cy="976"/>
                <a:chOff x="340" y="523"/>
                <a:chExt cx="1996" cy="976"/>
              </a:xfrm>
            </p:grpSpPr>
            <p:sp>
              <p:nvSpPr>
                <p:cNvPr id="38925" name="Text Box 30">
                  <a:extLst>
                    <a:ext uri="{FF2B5EF4-FFF2-40B4-BE49-F238E27FC236}">
                      <a16:creationId xmlns:a16="http://schemas.microsoft.com/office/drawing/2014/main" id="{A112CC56-EC57-4CC1-90F9-CF5D3ADCD87D}"/>
                    </a:ext>
                  </a:extLst>
                </p:cNvPr>
                <p:cNvSpPr txBox="1">
                  <a:spLocks noChangeArrowheads="1"/>
                </p:cNvSpPr>
                <p:nvPr/>
              </p:nvSpPr>
              <p:spPr bwMode="auto">
                <a:xfrm>
                  <a:off x="340"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0xDD</a:t>
                  </a:r>
                  <a:endParaRPr kumimoji="1" lang="en-US" altLang="zh-CN" sz="2000">
                    <a:latin typeface="Tahoma" panose="020B0604030504040204" pitchFamily="34" charset="0"/>
                  </a:endParaRPr>
                </a:p>
              </p:txBody>
            </p:sp>
            <p:sp>
              <p:nvSpPr>
                <p:cNvPr id="38926" name="Text Box 31">
                  <a:extLst>
                    <a:ext uri="{FF2B5EF4-FFF2-40B4-BE49-F238E27FC236}">
                      <a16:creationId xmlns:a16="http://schemas.microsoft.com/office/drawing/2014/main" id="{51B7BAB5-1E05-4DBF-AE97-554E0E69828E}"/>
                    </a:ext>
                  </a:extLst>
                </p:cNvPr>
                <p:cNvSpPr txBox="1">
                  <a:spLocks noChangeArrowheads="1"/>
                </p:cNvSpPr>
                <p:nvPr/>
              </p:nvSpPr>
              <p:spPr bwMode="auto">
                <a:xfrm>
                  <a:off x="1202" y="725"/>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6</a:t>
                  </a:r>
                  <a:endParaRPr kumimoji="1" lang="en-US" altLang="zh-CN" sz="2000">
                    <a:latin typeface="Tahoma" panose="020B0604030504040204" pitchFamily="34" charset="0"/>
                  </a:endParaRPr>
                </a:p>
              </p:txBody>
            </p:sp>
            <p:sp>
              <p:nvSpPr>
                <p:cNvPr id="38927" name="Text Box 32">
                  <a:extLst>
                    <a:ext uri="{FF2B5EF4-FFF2-40B4-BE49-F238E27FC236}">
                      <a16:creationId xmlns:a16="http://schemas.microsoft.com/office/drawing/2014/main" id="{0E32CEE9-AE7A-4E66-A3D0-F8CF2DAB153C}"/>
                    </a:ext>
                  </a:extLst>
                </p:cNvPr>
                <p:cNvSpPr txBox="1">
                  <a:spLocks noChangeArrowheads="1"/>
                </p:cNvSpPr>
                <p:nvPr/>
              </p:nvSpPr>
              <p:spPr bwMode="auto">
                <a:xfrm>
                  <a:off x="1202" y="123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18</a:t>
                  </a:r>
                  <a:endParaRPr kumimoji="1" lang="en-US" altLang="zh-CN" sz="2000">
                    <a:latin typeface="Tahoma" panose="020B0604030504040204" pitchFamily="34" charset="0"/>
                  </a:endParaRPr>
                </a:p>
              </p:txBody>
            </p:sp>
            <p:sp>
              <p:nvSpPr>
                <p:cNvPr id="38928" name="Text Box 33">
                  <a:extLst>
                    <a:ext uri="{FF2B5EF4-FFF2-40B4-BE49-F238E27FC236}">
                      <a16:creationId xmlns:a16="http://schemas.microsoft.com/office/drawing/2014/main" id="{887F943D-6601-4EE1-A1A2-E57B056C4875}"/>
                    </a:ext>
                  </a:extLst>
                </p:cNvPr>
                <p:cNvSpPr txBox="1">
                  <a:spLocks noChangeArrowheads="1"/>
                </p:cNvSpPr>
                <p:nvPr/>
              </p:nvSpPr>
              <p:spPr bwMode="auto">
                <a:xfrm>
                  <a:off x="1202" y="981"/>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800">
                      <a:latin typeface="Tahoma" panose="020B0604030504040204" pitchFamily="34" charset="0"/>
                    </a:rPr>
                    <a:t>12</a:t>
                  </a:r>
                  <a:endParaRPr kumimoji="1" lang="en-US" altLang="zh-CN" sz="2000">
                    <a:latin typeface="Tahoma" panose="020B0604030504040204" pitchFamily="34" charset="0"/>
                  </a:endParaRPr>
                </a:p>
              </p:txBody>
            </p:sp>
            <p:sp>
              <p:nvSpPr>
                <p:cNvPr id="38929" name="Text Box 34">
                  <a:extLst>
                    <a:ext uri="{FF2B5EF4-FFF2-40B4-BE49-F238E27FC236}">
                      <a16:creationId xmlns:a16="http://schemas.microsoft.com/office/drawing/2014/main" id="{0C1AD2A7-5A6E-43E0-9EEA-8875339C4493}"/>
                    </a:ext>
                  </a:extLst>
                </p:cNvPr>
                <p:cNvSpPr txBox="1">
                  <a:spLocks noChangeArrowheads="1"/>
                </p:cNvSpPr>
                <p:nvPr/>
              </p:nvSpPr>
              <p:spPr bwMode="auto">
                <a:xfrm>
                  <a:off x="1746" y="754"/>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0" name="Line 35">
                  <a:extLst>
                    <a:ext uri="{FF2B5EF4-FFF2-40B4-BE49-F238E27FC236}">
                      <a16:creationId xmlns:a16="http://schemas.microsoft.com/office/drawing/2014/main" id="{DFB531FB-1C98-4B1A-B405-1A7AD6523CA4}"/>
                    </a:ext>
                  </a:extLst>
                </p:cNvPr>
                <p:cNvSpPr>
                  <a:spLocks noChangeShapeType="1"/>
                </p:cNvSpPr>
                <p:nvPr/>
              </p:nvSpPr>
              <p:spPr bwMode="auto">
                <a:xfrm>
                  <a:off x="884" y="730"/>
                  <a:ext cx="31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Text Box 36">
                  <a:extLst>
                    <a:ext uri="{FF2B5EF4-FFF2-40B4-BE49-F238E27FC236}">
                      <a16:creationId xmlns:a16="http://schemas.microsoft.com/office/drawing/2014/main" id="{4EC419BC-BF4F-4034-A786-54FD90FDB317}"/>
                    </a:ext>
                  </a:extLst>
                </p:cNvPr>
                <p:cNvSpPr txBox="1">
                  <a:spLocks noChangeArrowheads="1"/>
                </p:cNvSpPr>
                <p:nvPr/>
              </p:nvSpPr>
              <p:spPr bwMode="auto">
                <a:xfrm>
                  <a:off x="1746" y="981"/>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2" name="Text Box 37">
                  <a:extLst>
                    <a:ext uri="{FF2B5EF4-FFF2-40B4-BE49-F238E27FC236}">
                      <a16:creationId xmlns:a16="http://schemas.microsoft.com/office/drawing/2014/main" id="{7FD54A8A-8C98-490A-82C1-1723A7D82265}"/>
                    </a:ext>
                  </a:extLst>
                </p:cNvPr>
                <p:cNvSpPr txBox="1">
                  <a:spLocks noChangeArrowheads="1"/>
                </p:cNvSpPr>
                <p:nvPr/>
              </p:nvSpPr>
              <p:spPr bwMode="auto">
                <a:xfrm>
                  <a:off x="1746" y="1249"/>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000">
                    <a:latin typeface="Tahoma" panose="020B0604030504040204" pitchFamily="34" charset="0"/>
                  </a:endParaRPr>
                </a:p>
              </p:txBody>
            </p:sp>
            <p:sp>
              <p:nvSpPr>
                <p:cNvPr id="38933" name="Text Box 38">
                  <a:extLst>
                    <a:ext uri="{FF2B5EF4-FFF2-40B4-BE49-F238E27FC236}">
                      <a16:creationId xmlns:a16="http://schemas.microsoft.com/office/drawing/2014/main" id="{558BC648-EC08-41AC-8A38-F083844334D3}"/>
                    </a:ext>
                  </a:extLst>
                </p:cNvPr>
                <p:cNvSpPr txBox="1">
                  <a:spLocks noChangeArrowheads="1"/>
                </p:cNvSpPr>
                <p:nvPr/>
              </p:nvSpPr>
              <p:spPr bwMode="auto">
                <a:xfrm>
                  <a:off x="340" y="523"/>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t2</a:t>
                  </a:r>
                  <a:endParaRPr kumimoji="1" lang="en-US" altLang="zh-CN" sz="2000">
                    <a:latin typeface="Tahoma" panose="020B0604030504040204" pitchFamily="34" charset="0"/>
                  </a:endParaRPr>
                </a:p>
              </p:txBody>
            </p:sp>
          </p:grpSp>
          <p:sp>
            <p:nvSpPr>
              <p:cNvPr id="38924" name="Text Box 39">
                <a:extLst>
                  <a:ext uri="{FF2B5EF4-FFF2-40B4-BE49-F238E27FC236}">
                    <a16:creationId xmlns:a16="http://schemas.microsoft.com/office/drawing/2014/main" id="{04523B75-F845-4AE2-9210-4ADDA44E240F}"/>
                  </a:ext>
                </a:extLst>
              </p:cNvPr>
              <p:cNvSpPr txBox="1">
                <a:spLocks noChangeArrowheads="1"/>
              </p:cNvSpPr>
              <p:nvPr/>
            </p:nvSpPr>
            <p:spPr bwMode="auto">
              <a:xfrm>
                <a:off x="1837" y="1979"/>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ahoma" panose="020B0604030504040204" pitchFamily="34" charset="0"/>
                  </a:rPr>
                  <a:t>t1</a:t>
                </a:r>
                <a:endParaRPr kumimoji="1" lang="en-US" altLang="zh-CN" sz="2000">
                  <a:latin typeface="Tahoma" panose="020B0604030504040204" pitchFamily="34" charset="0"/>
                </a:endParaRPr>
              </a:p>
            </p:txBody>
          </p:sp>
        </p:grpSp>
        <p:sp>
          <p:nvSpPr>
            <p:cNvPr id="38921" name="Line 40">
              <a:extLst>
                <a:ext uri="{FF2B5EF4-FFF2-40B4-BE49-F238E27FC236}">
                  <a16:creationId xmlns:a16="http://schemas.microsoft.com/office/drawing/2014/main" id="{50EBB4BA-3A81-4995-B63E-2A2BD0A19275}"/>
                </a:ext>
              </a:extLst>
            </p:cNvPr>
            <p:cNvSpPr>
              <a:spLocks noChangeShapeType="1"/>
            </p:cNvSpPr>
            <p:nvPr/>
          </p:nvSpPr>
          <p:spPr bwMode="auto">
            <a:xfrm>
              <a:off x="2063" y="2311"/>
              <a:ext cx="10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18" name="Text Box 42">
            <a:extLst>
              <a:ext uri="{FF2B5EF4-FFF2-40B4-BE49-F238E27FC236}">
                <a16:creationId xmlns:a16="http://schemas.microsoft.com/office/drawing/2014/main" id="{EA22CE66-2222-42BE-A621-E367440D9E25}"/>
              </a:ext>
            </a:extLst>
          </p:cNvPr>
          <p:cNvSpPr txBox="1">
            <a:spLocks noChangeArrowheads="1"/>
          </p:cNvSpPr>
          <p:nvPr/>
        </p:nvSpPr>
        <p:spPr bwMode="auto">
          <a:xfrm>
            <a:off x="2267001" y="5642084"/>
            <a:ext cx="4608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ctr" eaLnBrk="1" hangingPunct="1">
              <a:spcBef>
                <a:spcPct val="0"/>
              </a:spcBef>
              <a:buFont typeface="Wingdings" panose="05000000000000000000" pitchFamily="2" charset="2"/>
              <a:buChar char="Ø"/>
            </a:pPr>
            <a:r>
              <a:rPr kumimoji="1" lang="zh-CN" altLang="en-US" sz="2800">
                <a:solidFill>
                  <a:srgbClr val="0070C0"/>
                </a:solidFill>
                <a:latin typeface="Tahoma" panose="020B0604030504040204" pitchFamily="34" charset="0"/>
              </a:rPr>
              <a:t>图：对象内存模式二</a:t>
            </a:r>
          </a:p>
        </p:txBody>
      </p:sp>
      <p:sp>
        <p:nvSpPr>
          <p:cNvPr id="38919" name="Text Box 44">
            <a:extLst>
              <a:ext uri="{FF2B5EF4-FFF2-40B4-BE49-F238E27FC236}">
                <a16:creationId xmlns:a16="http://schemas.microsoft.com/office/drawing/2014/main" id="{7D159CF6-813A-4B22-B3DF-6C87E33B41CC}"/>
              </a:ext>
            </a:extLst>
          </p:cNvPr>
          <p:cNvSpPr txBox="1">
            <a:spLocks noChangeArrowheads="1"/>
          </p:cNvSpPr>
          <p:nvPr/>
        </p:nvSpPr>
        <p:spPr bwMode="auto">
          <a:xfrm>
            <a:off x="5794376" y="4175472"/>
            <a:ext cx="2592387" cy="393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latin typeface="Tahoma" panose="020B0604030504040204" pitchFamily="34" charset="0"/>
              </a:rPr>
              <a:t>当</a:t>
            </a:r>
            <a:r>
              <a:rPr lang="en-US" altLang="zh-CN" sz="2200">
                <a:latin typeface="Tahoma" panose="020B0604030504040204" pitchFamily="34" charset="0"/>
              </a:rPr>
              <a:t>t1=t2</a:t>
            </a:r>
            <a:r>
              <a:rPr lang="zh-CN" altLang="en-US" sz="2200">
                <a:latin typeface="Tahoma" panose="020B0604030504040204" pitchFamily="34" charset="0"/>
              </a:rPr>
              <a:t>后</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00EAC2AA-D947-4481-9D60-DEBC3420EF9D}"/>
              </a:ext>
            </a:extLst>
          </p:cNvPr>
          <p:cNvSpPr>
            <a:spLocks noGrp="1" noChangeArrowheads="1"/>
          </p:cNvSpPr>
          <p:nvPr>
            <p:ph type="body" idx="1"/>
          </p:nvPr>
        </p:nvSpPr>
        <p:spPr>
          <a:xfrm>
            <a:off x="468313" y="1052513"/>
            <a:ext cx="8210550" cy="4537075"/>
          </a:xfrm>
        </p:spPr>
        <p:txBody>
          <a:bodyPr/>
          <a:lstStyle/>
          <a:p>
            <a:pPr eaLnBrk="1" hangingPunct="1">
              <a:spcBef>
                <a:spcPct val="30000"/>
              </a:spcBef>
              <a:buFontTx/>
              <a:buNone/>
            </a:pPr>
            <a:r>
              <a:rPr lang="en-US" altLang="en-US" sz="2400" b="1" dirty="0"/>
              <a:t>☆</a:t>
            </a:r>
            <a:r>
              <a:rPr lang="en-US" altLang="zh-CN" sz="2400" b="1" dirty="0"/>
              <a:t>Java</a:t>
            </a:r>
            <a:r>
              <a:rPr lang="zh-CN" altLang="en-US" sz="2400" b="1" dirty="0">
                <a:latin typeface="Times New Roman" panose="02020603050405020304" pitchFamily="18" charset="0"/>
              </a:rPr>
              <a:t>具有</a:t>
            </a:r>
            <a:r>
              <a:rPr lang="zh-CN" altLang="en-US" sz="2400" b="1" dirty="0">
                <a:solidFill>
                  <a:srgbClr val="FF0000"/>
                </a:solidFill>
                <a:latin typeface="微软雅黑" panose="020B0503020204020204" pitchFamily="34" charset="-122"/>
                <a:ea typeface="微软雅黑" panose="020B0503020204020204" pitchFamily="34" charset="-122"/>
              </a:rPr>
              <a:t>“垃圾收集”机制</a:t>
            </a:r>
            <a:r>
              <a:rPr lang="zh-CN" altLang="en-US" sz="2400" b="1" dirty="0">
                <a:latin typeface="Times New Roman" panose="02020603050405020304" pitchFamily="18" charset="0"/>
              </a:rPr>
              <a:t>：</a:t>
            </a:r>
            <a:r>
              <a:rPr lang="en-US" altLang="zh-CN" sz="2400" b="1" dirty="0"/>
              <a:t>Java</a:t>
            </a:r>
            <a:r>
              <a:rPr lang="zh-CN" altLang="en-US" sz="2400" b="1" dirty="0">
                <a:latin typeface="Times New Roman" panose="02020603050405020304" pitchFamily="18" charset="0"/>
              </a:rPr>
              <a:t>运行环境周期地检测某个实体是否已不再被任何对象所引用，如果发现这样的实体，就释放实体占有的内存。</a:t>
            </a:r>
          </a:p>
          <a:p>
            <a:pPr eaLnBrk="1" hangingPunct="1">
              <a:spcBef>
                <a:spcPct val="30000"/>
              </a:spcBef>
              <a:buFont typeface="Wingdings" panose="05000000000000000000" pitchFamily="2" charset="2"/>
              <a:buChar char="Ø"/>
            </a:pPr>
            <a:r>
              <a:rPr lang="zh-CN" altLang="en-US" sz="2400" b="1" dirty="0">
                <a:latin typeface="Times New Roman" panose="02020603050405020304" pitchFamily="18" charset="0"/>
              </a:rPr>
              <a:t>如：当把变量</a:t>
            </a:r>
            <a:r>
              <a:rPr lang="en-US" altLang="zh-CN" sz="2400" b="1" dirty="0"/>
              <a:t>t2</a:t>
            </a:r>
            <a:r>
              <a:rPr lang="zh-CN" altLang="en-US" sz="2400" b="1" dirty="0">
                <a:latin typeface="Times New Roman" panose="02020603050405020304" pitchFamily="18" charset="0"/>
              </a:rPr>
              <a:t>中存放的引用赋给</a:t>
            </a:r>
            <a:r>
              <a:rPr lang="en-US" altLang="zh-CN" sz="2400" b="1" dirty="0"/>
              <a:t>t1</a:t>
            </a:r>
            <a:r>
              <a:rPr lang="zh-CN" altLang="en-US" sz="2400" b="1" dirty="0">
                <a:latin typeface="Times New Roman" panose="02020603050405020304" pitchFamily="18" charset="0"/>
              </a:rPr>
              <a:t>后，最初分配给对象</a:t>
            </a:r>
            <a:r>
              <a:rPr lang="en-US" altLang="zh-CN" sz="2400" b="1" dirty="0"/>
              <a:t>t1</a:t>
            </a:r>
            <a:r>
              <a:rPr lang="zh-CN" altLang="en-US" sz="2400" b="1" dirty="0">
                <a:latin typeface="Times New Roman" panose="02020603050405020304" pitchFamily="18" charset="0"/>
              </a:rPr>
              <a:t>的成员变量（实体）所占有的内存就会被释放。</a:t>
            </a:r>
            <a:endParaRPr lang="en-US" altLang="zh-CN" sz="2400" b="1" dirty="0">
              <a:latin typeface="Times New Roman" panose="02020603050405020304" pitchFamily="18" charset="0"/>
            </a:endParaRPr>
          </a:p>
          <a:p>
            <a:pPr eaLnBrk="1" hangingPunct="1">
              <a:spcBef>
                <a:spcPct val="30000"/>
              </a:spcBef>
              <a:buFontTx/>
              <a:buNone/>
            </a:pPr>
            <a:endParaRPr lang="zh-CN" altLang="en-US" sz="2400" b="1" dirty="0">
              <a:latin typeface="Times New Roman" panose="02020603050405020304" pitchFamily="18" charset="0"/>
            </a:endParaRPr>
          </a:p>
          <a:p>
            <a:pPr eaLnBrk="1" hangingPunct="1">
              <a:spcBef>
                <a:spcPct val="30000"/>
              </a:spcBef>
              <a:buFontTx/>
              <a:buNone/>
            </a:pPr>
            <a:r>
              <a:rPr lang="zh-CN" altLang="en-US" sz="2400" b="1" dirty="0"/>
              <a:t>☆</a:t>
            </a:r>
            <a:r>
              <a:rPr lang="zh-CN" altLang="en-US" sz="2400" b="1" dirty="0">
                <a:latin typeface="Times New Roman" panose="02020603050405020304" pitchFamily="18" charset="0"/>
              </a:rPr>
              <a:t>没有实体的对象称作</a:t>
            </a:r>
            <a:r>
              <a:rPr lang="zh-CN" altLang="en-US" sz="2400" b="1" dirty="0">
                <a:solidFill>
                  <a:srgbClr val="FF0000"/>
                </a:solidFill>
                <a:latin typeface="Times New Roman" panose="02020603050405020304" pitchFamily="18" charset="0"/>
              </a:rPr>
              <a:t>空对象</a:t>
            </a:r>
            <a:r>
              <a:rPr lang="zh-CN" altLang="en-US" sz="2400" b="1" dirty="0">
                <a:latin typeface="Times New Roman" panose="02020603050405020304" pitchFamily="18" charset="0"/>
              </a:rPr>
              <a:t>。空对象不能使用，即不能让一个空对象去调用方法产生行为。假如程序中使用了空对象，程序在运行时会出现异常：</a:t>
            </a:r>
            <a:r>
              <a:rPr lang="en-US" altLang="zh-CN" sz="2400" b="1" dirty="0" err="1">
                <a:latin typeface="Times New Roman" panose="02020603050405020304" pitchFamily="18" charset="0"/>
              </a:rPr>
              <a:t>NullPointerException</a:t>
            </a:r>
            <a:r>
              <a:rPr lang="zh-CN" altLang="en-US" sz="2400" b="1" dirty="0">
                <a:latin typeface="Times New Roman" panose="02020603050405020304" pitchFamily="18" charset="0"/>
              </a:rPr>
              <a:t>。由于对象是动态地分配实体，所以</a:t>
            </a:r>
            <a:r>
              <a:rPr lang="en-US" altLang="zh-CN" sz="2400" b="1" dirty="0">
                <a:latin typeface="Times New Roman" panose="02020603050405020304" pitchFamily="18" charset="0"/>
              </a:rPr>
              <a:t>Java</a:t>
            </a:r>
            <a:r>
              <a:rPr lang="zh-CN" altLang="en-US" sz="2400" b="1" dirty="0">
                <a:latin typeface="Times New Roman" panose="02020603050405020304" pitchFamily="18" charset="0"/>
              </a:rPr>
              <a:t>的编译器对空对象不做检查。因此，在编写程序时要避免使用空对象。 </a:t>
            </a:r>
            <a:r>
              <a:rPr lang="zh-CN" altLang="en-US" sz="2400" b="1"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B534B1B0-998E-4262-9F9D-2C5D67B67163}"/>
              </a:ext>
            </a:extLst>
          </p:cNvPr>
          <p:cNvSpPr>
            <a:spLocks noGrp="1" noChangeArrowheads="1"/>
          </p:cNvSpPr>
          <p:nvPr>
            <p:ph type="body" idx="1"/>
          </p:nvPr>
        </p:nvSpPr>
        <p:spPr>
          <a:xfrm>
            <a:off x="323851" y="2205509"/>
            <a:ext cx="8280598" cy="4032473"/>
          </a:xfrm>
        </p:spPr>
        <p:txBody>
          <a:bodyPr/>
          <a:lstStyle/>
          <a:p>
            <a:pPr algn="just" eaLnBrk="1" hangingPunct="1">
              <a:lnSpc>
                <a:spcPct val="80000"/>
              </a:lnSpc>
              <a:buFontTx/>
              <a:buNone/>
            </a:pPr>
            <a:r>
              <a:rPr lang="en-US" altLang="zh-CN" sz="2400" dirty="0">
                <a:solidFill>
                  <a:srgbClr val="0000CC"/>
                </a:solidFill>
              </a:rPr>
              <a:t>★</a:t>
            </a:r>
            <a:r>
              <a:rPr lang="zh-CN" altLang="en-US" sz="2400" b="1" dirty="0">
                <a:solidFill>
                  <a:srgbClr val="0000CC"/>
                </a:solidFill>
                <a:latin typeface="Times New Roman" panose="02020603050405020304" pitchFamily="18" charset="0"/>
              </a:rPr>
              <a:t>类变量</a:t>
            </a:r>
            <a:r>
              <a:rPr lang="zh-CN" altLang="en-US" sz="2400" b="1" dirty="0">
                <a:latin typeface="Times New Roman" panose="02020603050405020304" pitchFamily="18" charset="0"/>
              </a:rPr>
              <a:t>：用关键字</a:t>
            </a:r>
            <a:r>
              <a:rPr lang="en-US" altLang="zh-CN" sz="2400" b="1" dirty="0"/>
              <a:t>static</a:t>
            </a:r>
            <a:r>
              <a:rPr lang="zh-CN" altLang="en-US" sz="2400" b="1" dirty="0">
                <a:latin typeface="Times New Roman" panose="02020603050405020304" pitchFamily="18" charset="0"/>
              </a:rPr>
              <a:t>修饰的成员变量称作静态变量或类变量；</a:t>
            </a:r>
            <a:endParaRPr lang="en-US" altLang="zh-CN" sz="2400" b="1" dirty="0">
              <a:latin typeface="Times New Roman" panose="02020603050405020304" pitchFamily="18" charset="0"/>
            </a:endParaRPr>
          </a:p>
          <a:p>
            <a:pPr algn="just" eaLnBrk="1" hangingPunct="1">
              <a:lnSpc>
                <a:spcPct val="80000"/>
              </a:lnSpc>
              <a:buFontTx/>
              <a:buNone/>
            </a:pPr>
            <a:endParaRPr lang="zh-CN" altLang="en-US" sz="2400" b="1" dirty="0">
              <a:solidFill>
                <a:srgbClr val="0000CC"/>
              </a:solidFill>
              <a:latin typeface="Times New Roman" panose="02020603050405020304" pitchFamily="18" charset="0"/>
            </a:endParaRPr>
          </a:p>
          <a:p>
            <a:pPr algn="just" eaLnBrk="1" hangingPunct="1">
              <a:lnSpc>
                <a:spcPct val="80000"/>
              </a:lnSpc>
              <a:buFontTx/>
              <a:buNone/>
            </a:pPr>
            <a:r>
              <a:rPr lang="zh-CN" altLang="en-US" sz="2400" b="1" dirty="0">
                <a:solidFill>
                  <a:srgbClr val="0000CC"/>
                </a:solidFill>
              </a:rPr>
              <a:t>★</a:t>
            </a:r>
            <a:r>
              <a:rPr lang="zh-CN" altLang="en-US" sz="2400" b="1" dirty="0">
                <a:solidFill>
                  <a:srgbClr val="0000CC"/>
                </a:solidFill>
                <a:latin typeface="Times New Roman" panose="02020603050405020304" pitchFamily="18" charset="0"/>
              </a:rPr>
              <a:t>实例变量</a:t>
            </a:r>
            <a:r>
              <a:rPr lang="zh-CN" altLang="en-US" sz="2400" b="1" dirty="0">
                <a:latin typeface="Times New Roman" panose="02020603050405020304" pitchFamily="18" charset="0"/>
              </a:rPr>
              <a:t>：没有使用</a:t>
            </a:r>
            <a:r>
              <a:rPr lang="en-US" altLang="zh-CN" sz="2400" b="1" dirty="0"/>
              <a:t>static</a:t>
            </a:r>
            <a:r>
              <a:rPr lang="zh-CN" altLang="en-US" sz="2400" b="1" dirty="0">
                <a:latin typeface="Times New Roman" panose="02020603050405020304" pitchFamily="18" charset="0"/>
              </a:rPr>
              <a:t>修饰的成员变量称作实例变量。</a:t>
            </a: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例如，下述</a:t>
            </a:r>
            <a:r>
              <a:rPr lang="en-US" altLang="zh-CN" sz="2400" b="1" dirty="0"/>
              <a:t>A</a:t>
            </a:r>
            <a:r>
              <a:rPr lang="zh-CN" altLang="en-US" sz="2400" b="1" dirty="0">
                <a:latin typeface="Times New Roman" panose="02020603050405020304" pitchFamily="18" charset="0"/>
              </a:rPr>
              <a:t>类中，</a:t>
            </a:r>
            <a:r>
              <a:rPr lang="en-US" altLang="zh-CN" sz="2400" b="1" dirty="0"/>
              <a:t>x</a:t>
            </a:r>
            <a:r>
              <a:rPr lang="zh-CN" altLang="en-US" sz="2400" b="1" dirty="0">
                <a:latin typeface="Times New Roman" panose="02020603050405020304" pitchFamily="18" charset="0"/>
              </a:rPr>
              <a:t>是实例变量，而</a:t>
            </a:r>
            <a:r>
              <a:rPr lang="en-US" altLang="zh-CN" sz="2400" b="1" dirty="0"/>
              <a:t>y</a:t>
            </a:r>
            <a:r>
              <a:rPr lang="zh-CN" altLang="en-US" sz="2400" b="1" dirty="0">
                <a:latin typeface="Times New Roman" panose="02020603050405020304" pitchFamily="18" charset="0"/>
              </a:rPr>
              <a:t>是类变量。</a:t>
            </a:r>
            <a:endParaRPr lang="zh-CN" altLang="en-US" sz="2400" b="1" dirty="0"/>
          </a:p>
          <a:p>
            <a:pPr algn="just" eaLnBrk="1" hangingPunct="1">
              <a:lnSpc>
                <a:spcPct val="80000"/>
              </a:lnSpc>
              <a:buFontTx/>
              <a:buNone/>
            </a:pPr>
            <a:r>
              <a:rPr lang="zh-CN" altLang="en-US" sz="2400" b="1" dirty="0"/>
              <a:t>         </a:t>
            </a:r>
            <a:r>
              <a:rPr lang="en-US" altLang="zh-CN" sz="2400" b="1" dirty="0"/>
              <a:t>public class A </a:t>
            </a:r>
          </a:p>
          <a:p>
            <a:pPr algn="just" eaLnBrk="1" hangingPunct="1">
              <a:lnSpc>
                <a:spcPct val="80000"/>
              </a:lnSpc>
              <a:buFontTx/>
              <a:buNone/>
            </a:pPr>
            <a:r>
              <a:rPr lang="en-US" altLang="zh-CN" sz="2400" b="1" dirty="0"/>
              <a:t>         { </a:t>
            </a:r>
          </a:p>
          <a:p>
            <a:pPr algn="just" eaLnBrk="1" hangingPunct="1">
              <a:lnSpc>
                <a:spcPct val="80000"/>
              </a:lnSpc>
              <a:buFontTx/>
              <a:buNone/>
            </a:pPr>
            <a:r>
              <a:rPr lang="en-US" altLang="zh-CN" sz="2400" b="1" dirty="0"/>
              <a:t>             float x;</a:t>
            </a:r>
          </a:p>
          <a:p>
            <a:pPr algn="just" eaLnBrk="1" hangingPunct="1">
              <a:lnSpc>
                <a:spcPct val="80000"/>
              </a:lnSpc>
              <a:buFontTx/>
              <a:buNone/>
            </a:pPr>
            <a:r>
              <a:rPr lang="en-US" altLang="zh-CN" sz="2400" b="1" dirty="0"/>
              <a:t>             static </a:t>
            </a:r>
            <a:r>
              <a:rPr lang="en-US" altLang="zh-CN" sz="2400" b="1" dirty="0" err="1"/>
              <a:t>int</a:t>
            </a:r>
            <a:r>
              <a:rPr lang="en-US" altLang="zh-CN" sz="2400" b="1" dirty="0"/>
              <a:t> y;</a:t>
            </a:r>
          </a:p>
          <a:p>
            <a:pPr eaLnBrk="1" hangingPunct="1">
              <a:lnSpc>
                <a:spcPct val="80000"/>
              </a:lnSpc>
              <a:buFontTx/>
              <a:buNone/>
            </a:pPr>
            <a:r>
              <a:rPr lang="en-US" altLang="zh-CN" sz="2400" b="1" dirty="0"/>
              <a:t>          }</a:t>
            </a:r>
          </a:p>
          <a:p>
            <a:pPr eaLnBrk="1" hangingPunct="1">
              <a:lnSpc>
                <a:spcPct val="80000"/>
              </a:lnSpc>
              <a:buFontTx/>
              <a:buNone/>
            </a:pPr>
            <a:endParaRPr lang="en-US" altLang="zh-CN" sz="2400" b="1" dirty="0"/>
          </a:p>
        </p:txBody>
      </p:sp>
      <p:sp>
        <p:nvSpPr>
          <p:cNvPr id="43011" name="Text Box 4">
            <a:extLst>
              <a:ext uri="{FF2B5EF4-FFF2-40B4-BE49-F238E27FC236}">
                <a16:creationId xmlns:a16="http://schemas.microsoft.com/office/drawing/2014/main" id="{4030C035-6E0A-44CD-90C2-817D9D8CAEF4}"/>
              </a:ext>
            </a:extLst>
          </p:cNvPr>
          <p:cNvSpPr txBox="1">
            <a:spLocks noChangeArrowheads="1"/>
          </p:cNvSpPr>
          <p:nvPr/>
        </p:nvSpPr>
        <p:spPr bwMode="auto">
          <a:xfrm>
            <a:off x="3095488" y="547197"/>
            <a:ext cx="29530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5: </a:t>
            </a:r>
            <a:r>
              <a:rPr kumimoji="1" lang="zh-CN" altLang="en-US">
                <a:solidFill>
                  <a:srgbClr val="FF0066"/>
                </a:solidFill>
                <a:latin typeface="Tahoma" panose="020B0604030504040204" pitchFamily="34" charset="0"/>
              </a:rPr>
              <a:t>成员变量</a:t>
            </a:r>
            <a:r>
              <a:rPr kumimoji="1" lang="zh-CN" altLang="en-US">
                <a:latin typeface="Tahoma" panose="020B0604030504040204" pitchFamily="34" charset="0"/>
              </a:rPr>
              <a:t> </a:t>
            </a:r>
          </a:p>
        </p:txBody>
      </p:sp>
      <p:sp>
        <p:nvSpPr>
          <p:cNvPr id="43012" name="Text Box 5">
            <a:extLst>
              <a:ext uri="{FF2B5EF4-FFF2-40B4-BE49-F238E27FC236}">
                <a16:creationId xmlns:a16="http://schemas.microsoft.com/office/drawing/2014/main" id="{755CF64B-8002-4DB2-95B9-8819FF391DC6}"/>
              </a:ext>
            </a:extLst>
          </p:cNvPr>
          <p:cNvSpPr txBox="1">
            <a:spLocks noChangeArrowheads="1"/>
          </p:cNvSpPr>
          <p:nvPr/>
        </p:nvSpPr>
        <p:spPr bwMode="auto">
          <a:xfrm>
            <a:off x="323850" y="1484784"/>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1</a:t>
            </a:r>
            <a:r>
              <a:rPr kumimoji="1" lang="zh-CN" altLang="en-US" sz="2400">
                <a:latin typeface="Tahoma" panose="020B0604030504040204" pitchFamily="34" charset="0"/>
              </a:rPr>
              <a:t>、类变量和实例变量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AB857954-024A-401C-BD5D-D66FDD845E58}"/>
              </a:ext>
            </a:extLst>
          </p:cNvPr>
          <p:cNvSpPr>
            <a:spLocks noGrp="1" noChangeArrowheads="1"/>
          </p:cNvSpPr>
          <p:nvPr>
            <p:ph type="body" idx="1"/>
          </p:nvPr>
        </p:nvSpPr>
        <p:spPr>
          <a:xfrm>
            <a:off x="234156" y="800720"/>
            <a:ext cx="8675687" cy="5256559"/>
          </a:xfrm>
        </p:spPr>
        <p:txBody>
          <a:bodyPr/>
          <a:lstStyle/>
          <a:p>
            <a:pPr eaLnBrk="1" hangingPunct="1">
              <a:buFontTx/>
              <a:buNone/>
            </a:pPr>
            <a:r>
              <a:rPr lang="en-US" altLang="zh-CN" sz="2400" dirty="0"/>
              <a:t>◆</a:t>
            </a:r>
            <a:r>
              <a:rPr lang="zh-CN" altLang="en-US" sz="2400" b="1" dirty="0">
                <a:solidFill>
                  <a:srgbClr val="C00000"/>
                </a:solidFill>
                <a:latin typeface="微软雅黑" panose="020B0503020204020204" pitchFamily="34" charset="-122"/>
                <a:ea typeface="微软雅黑" panose="020B0503020204020204" pitchFamily="34" charset="-122"/>
              </a:rPr>
              <a:t>类变量</a:t>
            </a:r>
            <a:r>
              <a:rPr lang="zh-CN" altLang="en-US" sz="2400" b="1" dirty="0">
                <a:latin typeface="Times New Roman" panose="02020603050405020304" pitchFamily="18" charset="0"/>
              </a:rPr>
              <a:t>是与类相关联的数据变量，即类变量是和该类所创建的所有对象相关联的变量，改变其中一个对象的这个类变量就同时改变了其它对象的这个类变量。</a:t>
            </a:r>
            <a:endParaRPr lang="en-US" altLang="zh-CN" sz="2400" b="1" dirty="0">
              <a:latin typeface="Times New Roman" panose="02020603050405020304" pitchFamily="18" charset="0"/>
            </a:endParaRPr>
          </a:p>
          <a:p>
            <a:pPr eaLnBrk="1" hangingPunct="1">
              <a:buFontTx/>
              <a:buNone/>
            </a:pPr>
            <a:endParaRPr lang="en-US" altLang="zh-CN" sz="10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solidFill>
                  <a:srgbClr val="CC00CC"/>
                </a:solidFill>
              </a:rPr>
              <a:t>当类加载进内存时</a:t>
            </a:r>
            <a:r>
              <a:rPr lang="zh-CN" altLang="en-US" sz="2400" b="1" dirty="0"/>
              <a:t>，</a:t>
            </a:r>
            <a:r>
              <a:rPr lang="en-US" altLang="zh-CN" sz="2400" b="1" dirty="0"/>
              <a:t>Java</a:t>
            </a:r>
            <a:r>
              <a:rPr lang="zh-CN" altLang="en-US" sz="2400" b="1" dirty="0"/>
              <a:t>运行系统就对该类的每一个类变量分配一块内存（在静态区）并进行初始化，以后再生成该类的实例对象将共享同一个类变量，每个实例对象的改变都会直接影响到其他实例对象</a:t>
            </a:r>
            <a:endParaRPr lang="en-US" altLang="zh-CN" sz="2400" b="1" dirty="0"/>
          </a:p>
          <a:p>
            <a:pPr eaLnBrk="1" hangingPunct="1">
              <a:buFont typeface="Wingdings" panose="05000000000000000000" pitchFamily="2" charset="2"/>
              <a:buChar char="Ø"/>
            </a:pPr>
            <a:r>
              <a:rPr lang="zh-CN" altLang="en-US" sz="2400" dirty="0">
                <a:solidFill>
                  <a:srgbClr val="0000CC"/>
                </a:solidFill>
                <a:latin typeface="Times New Roman" panose="02020603050405020304" pitchFamily="18" charset="0"/>
              </a:rPr>
              <a:t>类变量</a:t>
            </a:r>
            <a:r>
              <a:rPr lang="zh-CN" altLang="en-US" sz="2400" dirty="0">
                <a:latin typeface="Times New Roman" panose="02020603050405020304" pitchFamily="18" charset="0"/>
              </a:rPr>
              <a:t>不仅可以通过某个</a:t>
            </a:r>
            <a:r>
              <a:rPr lang="zh-CN" altLang="en-US" sz="2400" dirty="0">
                <a:solidFill>
                  <a:srgbClr val="0000FF"/>
                </a:solidFill>
                <a:latin typeface="Times New Roman" panose="02020603050405020304" pitchFamily="18" charset="0"/>
              </a:rPr>
              <a:t>对象访问</a:t>
            </a:r>
            <a:r>
              <a:rPr lang="zh-CN" altLang="en-US" sz="2400" dirty="0">
                <a:latin typeface="Times New Roman" panose="02020603050405020304" pitchFamily="18" charset="0"/>
              </a:rPr>
              <a:t>也可以直接通过</a:t>
            </a:r>
            <a:r>
              <a:rPr lang="zh-CN" altLang="en-US" sz="2400" dirty="0">
                <a:solidFill>
                  <a:srgbClr val="0000CC"/>
                </a:solidFill>
                <a:latin typeface="Times New Roman" panose="02020603050405020304" pitchFamily="18" charset="0"/>
              </a:rPr>
              <a:t>类名访问</a:t>
            </a:r>
            <a:r>
              <a:rPr lang="zh-CN" altLang="en-US" sz="2400" dirty="0">
                <a:latin typeface="Times New Roman" panose="02020603050405020304" pitchFamily="18" charset="0"/>
              </a:rPr>
              <a:t>。</a:t>
            </a:r>
            <a:endParaRPr lang="en-US" altLang="zh-CN" sz="2400" b="1" dirty="0"/>
          </a:p>
          <a:p>
            <a:pPr eaLnBrk="1" hangingPunct="1">
              <a:buFontTx/>
              <a:buNone/>
            </a:pPr>
            <a:endParaRPr lang="en-US" altLang="zh-CN" sz="2800" b="1" dirty="0">
              <a:latin typeface="Times New Roman" panose="02020603050405020304" pitchFamily="18" charset="0"/>
            </a:endParaRPr>
          </a:p>
          <a:p>
            <a:pPr eaLnBrk="1" hangingPunct="1">
              <a:buFontTx/>
              <a:buNone/>
            </a:pPr>
            <a:r>
              <a:rPr lang="zh-CN" altLang="en-US" sz="2400" b="1" dirty="0"/>
              <a:t>◆</a:t>
            </a:r>
            <a:r>
              <a:rPr lang="zh-CN" altLang="en-US" sz="2400" b="1" dirty="0">
                <a:solidFill>
                  <a:srgbClr val="C00000"/>
                </a:solidFill>
                <a:latin typeface="微软雅黑" panose="020B0503020204020204" pitchFamily="34" charset="-122"/>
                <a:ea typeface="微软雅黑" panose="020B0503020204020204" pitchFamily="34" charset="-122"/>
              </a:rPr>
              <a:t>实例变量</a:t>
            </a:r>
            <a:r>
              <a:rPr lang="zh-CN" altLang="en-US" sz="2400" b="1" dirty="0">
                <a:latin typeface="Times New Roman" panose="02020603050405020304" pitchFamily="18" charset="0"/>
              </a:rPr>
              <a:t>仅仅是和相应的对象关联的变量，也就是说，不同对象的实例变量互不相同，即分配不同的内存空间，改变其中一个对象的实例变量不会影响其它对象的这个实例变量。</a:t>
            </a:r>
            <a:endParaRPr lang="en-US" altLang="zh-CN" sz="2400" b="1" dirty="0">
              <a:latin typeface="Times New Roman" panose="02020603050405020304" pitchFamily="18" charset="0"/>
            </a:endParaRPr>
          </a:p>
          <a:p>
            <a:pPr eaLnBrk="1" hangingPunct="1">
              <a:buFont typeface="Wingdings" panose="05000000000000000000" pitchFamily="2" charset="2"/>
              <a:buChar char="Ø"/>
            </a:pPr>
            <a:r>
              <a:rPr lang="zh-CN" altLang="en-US" sz="2400" b="1" dirty="0">
                <a:solidFill>
                  <a:srgbClr val="0000CC"/>
                </a:solidFill>
                <a:latin typeface="Times New Roman" panose="02020603050405020304" pitchFamily="18" charset="0"/>
              </a:rPr>
              <a:t>实例变量必须通过对象访问</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buFontTx/>
              <a:buNone/>
            </a:pP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anim calcmode="lin" valueType="num">
                                      <p:cBhvr additive="base">
                                        <p:cTn id="25"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anim calcmode="lin" valueType="num">
                                      <p:cBhvr additive="base">
                                        <p:cTn id="31"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39">
            <a:extLst>
              <a:ext uri="{FF2B5EF4-FFF2-40B4-BE49-F238E27FC236}">
                <a16:creationId xmlns:a16="http://schemas.microsoft.com/office/drawing/2014/main" id="{4F7E2FE5-BE4A-4042-B575-ACD5BA3D9792}"/>
              </a:ext>
            </a:extLst>
          </p:cNvPr>
          <p:cNvSpPr txBox="1">
            <a:spLocks noChangeArrowheads="1"/>
          </p:cNvSpPr>
          <p:nvPr/>
        </p:nvSpPr>
        <p:spPr bwMode="auto">
          <a:xfrm>
            <a:off x="215900" y="692150"/>
            <a:ext cx="8820150" cy="493981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1800" dirty="0">
              <a:latin typeface="Tahoma" panose="020B0604030504040204" pitchFamily="34" charset="0"/>
            </a:endParaRPr>
          </a:p>
          <a:p>
            <a:pPr eaLnBrk="1" hangingPunct="1">
              <a:spcBef>
                <a:spcPct val="50000"/>
              </a:spcBef>
              <a:buFontTx/>
              <a:buNone/>
            </a:pPr>
            <a:r>
              <a:rPr lang="en-US" altLang="zh-CN" sz="1800" dirty="0">
                <a:latin typeface="Tahoma" panose="020B0604030504040204" pitchFamily="34" charset="0"/>
              </a:rPr>
              <a:t>public class Person{</a:t>
            </a:r>
          </a:p>
          <a:p>
            <a:pPr eaLnBrk="1" hangingPunct="1">
              <a:spcBef>
                <a:spcPct val="50000"/>
              </a:spcBef>
              <a:buFontTx/>
              <a:buNone/>
            </a:pPr>
            <a:r>
              <a:rPr lang="en-US" altLang="zh-CN" sz="1800" dirty="0">
                <a:latin typeface="Tahoma" panose="020B0604030504040204" pitchFamily="34" charset="0"/>
              </a:rPr>
              <a:t>	static </a:t>
            </a:r>
            <a:r>
              <a:rPr lang="en-US" altLang="zh-CN" sz="1800" dirty="0" err="1">
                <a:latin typeface="Tahoma" panose="020B0604030504040204" pitchFamily="34" charset="0"/>
              </a:rPr>
              <a:t>int</a:t>
            </a:r>
            <a:r>
              <a:rPr lang="en-US" altLang="zh-CN" sz="1800" dirty="0">
                <a:latin typeface="Tahoma" panose="020B0604030504040204" pitchFamily="34" charset="0"/>
              </a:rPr>
              <a:t> age=10;  //</a:t>
            </a:r>
            <a:r>
              <a:rPr lang="zh-CN" altLang="en-US" sz="1800" dirty="0">
                <a:latin typeface="Tahoma" panose="020B0604030504040204" pitchFamily="34" charset="0"/>
              </a:rPr>
              <a:t>类变量</a:t>
            </a:r>
          </a:p>
          <a:p>
            <a:pPr eaLnBrk="1" hangingPunct="1">
              <a:spcBef>
                <a:spcPct val="50000"/>
              </a:spcBef>
              <a:buFontTx/>
              <a:buNone/>
            </a:pPr>
            <a:r>
              <a:rPr lang="zh-CN" altLang="en-US" sz="1800" dirty="0">
                <a:latin typeface="Tahoma" panose="020B0604030504040204" pitchFamily="34" charset="0"/>
              </a:rPr>
              <a:t>	</a:t>
            </a:r>
            <a:r>
              <a:rPr lang="en-US" altLang="zh-CN" sz="1800" dirty="0">
                <a:latin typeface="Tahoma" panose="020B0604030504040204" pitchFamily="34" charset="0"/>
              </a:rPr>
              <a:t>String name=</a:t>
            </a:r>
            <a:r>
              <a:rPr lang="en-US" altLang="zh-CN" sz="1800" dirty="0">
                <a:latin typeface="Times New Roman" panose="02020603050405020304" pitchFamily="18" charset="0"/>
              </a:rPr>
              <a:t>“</a:t>
            </a:r>
            <a:r>
              <a:rPr lang="en-US" altLang="zh-CN" sz="1800" dirty="0">
                <a:latin typeface="Tahoma" panose="020B0604030504040204" pitchFamily="34" charset="0"/>
              </a:rPr>
              <a:t>unknown</a:t>
            </a:r>
            <a:r>
              <a:rPr lang="en-US" altLang="zh-CN" sz="1800" dirty="0">
                <a:latin typeface="Times New Roman" panose="02020603050405020304" pitchFamily="18" charset="0"/>
              </a:rPr>
              <a:t>”</a:t>
            </a:r>
            <a:r>
              <a:rPr lang="en-US" altLang="zh-CN" sz="1800" dirty="0">
                <a:latin typeface="Tahoma" panose="020B0604030504040204" pitchFamily="34" charset="0"/>
              </a:rPr>
              <a:t>;  //</a:t>
            </a:r>
            <a:r>
              <a:rPr lang="zh-CN" altLang="en-US" sz="1800" dirty="0">
                <a:latin typeface="Tahoma" panose="020B0604030504040204" pitchFamily="34" charset="0"/>
              </a:rPr>
              <a:t>实例变量</a:t>
            </a:r>
          </a:p>
          <a:p>
            <a:pPr eaLnBrk="1" hangingPunct="1">
              <a:spcBef>
                <a:spcPct val="50000"/>
              </a:spcBef>
              <a:buFontTx/>
              <a:buNone/>
            </a:pPr>
            <a:r>
              <a:rPr lang="zh-CN" altLang="en-US" sz="1800" dirty="0">
                <a:latin typeface="Tahoma" panose="020B0604030504040204" pitchFamily="34" charset="0"/>
              </a:rPr>
              <a:t>      </a:t>
            </a:r>
            <a:r>
              <a:rPr lang="en-US" altLang="zh-CN" sz="1800" dirty="0">
                <a:latin typeface="Tahoma" panose="020B0604030504040204" pitchFamily="34" charset="0"/>
              </a:rPr>
              <a:t>public static void main(String </a:t>
            </a:r>
            <a:r>
              <a:rPr lang="en-US" altLang="zh-CN" sz="1800" dirty="0" err="1">
                <a:latin typeface="Tahoma" panose="020B0604030504040204" pitchFamily="34" charset="0"/>
              </a:rPr>
              <a:t>args</a:t>
            </a:r>
            <a:r>
              <a:rPr lang="en-US" altLang="zh-CN" sz="1800" dirty="0">
                <a:latin typeface="Tahoma" panose="020B0604030504040204" pitchFamily="34" charset="0"/>
              </a:rPr>
              <a:t>[]) {</a:t>
            </a:r>
          </a:p>
          <a:p>
            <a:pPr eaLnBrk="1" hangingPunct="1">
              <a:spcBef>
                <a:spcPct val="50000"/>
              </a:spcBef>
              <a:buFontTx/>
              <a:buNone/>
            </a:pPr>
            <a:r>
              <a:rPr lang="en-US" altLang="zh-CN" sz="1800" dirty="0">
                <a:latin typeface="Tahoma" panose="020B0604030504040204" pitchFamily="34" charset="0"/>
              </a:rPr>
              <a:t>	Person test = new Person();  //</a:t>
            </a:r>
            <a:r>
              <a:rPr lang="zh-CN" altLang="en-US" sz="1800" dirty="0">
                <a:latin typeface="Tahoma" panose="020B0604030504040204" pitchFamily="34" charset="0"/>
              </a:rPr>
              <a:t>创建</a:t>
            </a:r>
            <a:r>
              <a:rPr lang="en-US" altLang="zh-CN" sz="1800" dirty="0">
                <a:latin typeface="Tahoma" panose="020B0604030504040204" pitchFamily="34" charset="0"/>
              </a:rPr>
              <a:t>Person</a:t>
            </a:r>
            <a:r>
              <a:rPr lang="zh-CN" altLang="en-US" sz="1800" dirty="0">
                <a:latin typeface="Tahoma" panose="020B0604030504040204" pitchFamily="34" charset="0"/>
              </a:rPr>
              <a:t>类的实例</a:t>
            </a:r>
          </a:p>
          <a:p>
            <a:pPr lvl="1" eaLnBrk="1" hangingPunct="1">
              <a:spcBef>
                <a:spcPct val="50000"/>
              </a:spcBef>
              <a:buFontTx/>
              <a:buNone/>
            </a:pPr>
            <a:r>
              <a:rPr lang="zh-CN" altLang="en-US"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test.age</a:t>
            </a:r>
            <a:r>
              <a:rPr lang="en-US" altLang="zh-CN" sz="1800" dirty="0">
                <a:latin typeface="Tahoma" panose="020B0604030504040204" pitchFamily="34" charset="0"/>
              </a:rPr>
              <a:t>);  //</a:t>
            </a:r>
            <a:r>
              <a:rPr lang="zh-CN" altLang="en-US" sz="1800" dirty="0">
                <a:latin typeface="Tahoma" panose="020B0604030504040204" pitchFamily="34" charset="0"/>
              </a:rPr>
              <a:t>用对象</a:t>
            </a:r>
            <a:r>
              <a:rPr lang="en-US" altLang="zh-CN" sz="1800" dirty="0">
                <a:latin typeface="Tahoma" panose="020B0604030504040204" pitchFamily="34" charset="0"/>
              </a:rPr>
              <a:t>test</a:t>
            </a:r>
            <a:r>
              <a:rPr lang="zh-CN" altLang="en-US" sz="1800" dirty="0">
                <a:latin typeface="Tahoma" panose="020B0604030504040204" pitchFamily="34" charset="0"/>
              </a:rPr>
              <a:t>调用类变量</a:t>
            </a:r>
            <a:r>
              <a:rPr lang="en-US" altLang="zh-CN" sz="1800" dirty="0">
                <a:latin typeface="Tahoma" panose="020B0604030504040204" pitchFamily="34" charset="0"/>
              </a:rPr>
              <a:t>age</a:t>
            </a:r>
          </a:p>
          <a:p>
            <a:pPr lvl="1" eaLnBrk="1" hangingPunct="1">
              <a:spcBef>
                <a:spcPct val="50000"/>
              </a:spcBef>
              <a:buFontTx/>
              <a:buNone/>
            </a:pPr>
            <a:r>
              <a:rPr lang="en-US" altLang="zh-CN"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Person.age</a:t>
            </a:r>
            <a:r>
              <a:rPr lang="en-US" altLang="zh-CN" sz="1800" dirty="0">
                <a:latin typeface="Tahoma" panose="020B0604030504040204" pitchFamily="34" charset="0"/>
              </a:rPr>
              <a:t>);  //</a:t>
            </a:r>
            <a:r>
              <a:rPr lang="zh-CN" altLang="en-US" sz="1800" dirty="0">
                <a:latin typeface="Tahoma" panose="020B0604030504040204" pitchFamily="34" charset="0"/>
              </a:rPr>
              <a:t>用类</a:t>
            </a:r>
            <a:r>
              <a:rPr lang="en-US" altLang="zh-CN" sz="1800" dirty="0">
                <a:latin typeface="Tahoma" panose="020B0604030504040204" pitchFamily="34" charset="0"/>
              </a:rPr>
              <a:t>Person</a:t>
            </a:r>
            <a:r>
              <a:rPr lang="zh-CN" altLang="en-US" sz="1800" dirty="0">
                <a:latin typeface="Tahoma" panose="020B0604030504040204" pitchFamily="34" charset="0"/>
              </a:rPr>
              <a:t>直接调用类变量</a:t>
            </a:r>
            <a:r>
              <a:rPr lang="en-US" altLang="zh-CN" sz="1800" dirty="0">
                <a:latin typeface="Tahoma" panose="020B0604030504040204" pitchFamily="34" charset="0"/>
              </a:rPr>
              <a:t>age</a:t>
            </a:r>
          </a:p>
          <a:p>
            <a:pPr lvl="1" eaLnBrk="1" hangingPunct="1">
              <a:spcBef>
                <a:spcPct val="50000"/>
              </a:spcBef>
              <a:buFontTx/>
              <a:buNone/>
            </a:pPr>
            <a:r>
              <a:rPr lang="en-US" altLang="zh-CN"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test.name</a:t>
            </a:r>
            <a:r>
              <a:rPr lang="en-US" altLang="zh-CN" sz="1800" dirty="0">
                <a:latin typeface="Tahoma" panose="020B0604030504040204" pitchFamily="34" charset="0"/>
              </a:rPr>
              <a:t>);  //</a:t>
            </a:r>
            <a:r>
              <a:rPr lang="zh-CN" altLang="en-US" sz="1800" dirty="0">
                <a:latin typeface="Tahoma" panose="020B0604030504040204" pitchFamily="34" charset="0"/>
              </a:rPr>
              <a:t>用对象</a:t>
            </a:r>
            <a:r>
              <a:rPr lang="en-US" altLang="zh-CN" sz="1800" dirty="0">
                <a:latin typeface="Tahoma" panose="020B0604030504040204" pitchFamily="34" charset="0"/>
              </a:rPr>
              <a:t>test</a:t>
            </a:r>
            <a:r>
              <a:rPr lang="zh-CN" altLang="en-US" sz="1800" dirty="0">
                <a:latin typeface="Tahoma" panose="020B0604030504040204" pitchFamily="34" charset="0"/>
              </a:rPr>
              <a:t>调用实例变量</a:t>
            </a:r>
            <a:r>
              <a:rPr lang="en-US" altLang="zh-CN" sz="1800" dirty="0">
                <a:latin typeface="Tahoma" panose="020B0604030504040204" pitchFamily="34" charset="0"/>
              </a:rPr>
              <a:t>name</a:t>
            </a:r>
          </a:p>
          <a:p>
            <a:pPr lvl="1" eaLnBrk="1" hangingPunct="1">
              <a:spcBef>
                <a:spcPct val="50000"/>
              </a:spcBef>
              <a:buFontTx/>
              <a:buNone/>
            </a:pPr>
            <a:r>
              <a:rPr lang="en-US" altLang="zh-CN" sz="1800" dirty="0">
                <a:latin typeface="Tahoma" panose="020B0604030504040204" pitchFamily="34" charset="0"/>
              </a:rPr>
              <a:t>	</a:t>
            </a:r>
            <a:r>
              <a:rPr lang="en-US" altLang="zh-CN" sz="1800" dirty="0" err="1">
                <a:latin typeface="Tahoma" panose="020B0604030504040204" pitchFamily="34" charset="0"/>
              </a:rPr>
              <a:t>System.out.println</a:t>
            </a:r>
            <a:r>
              <a:rPr lang="en-US" altLang="zh-CN" sz="1800" dirty="0">
                <a:latin typeface="Tahoma" panose="020B0604030504040204" pitchFamily="34" charset="0"/>
              </a:rPr>
              <a:t>(</a:t>
            </a:r>
            <a:r>
              <a:rPr lang="en-US" altLang="zh-CN" sz="1800" dirty="0" err="1">
                <a:latin typeface="Tahoma" panose="020B0604030504040204" pitchFamily="34" charset="0"/>
              </a:rPr>
              <a:t>Person.name</a:t>
            </a:r>
            <a:r>
              <a:rPr lang="en-US" altLang="zh-CN" sz="1800" dirty="0">
                <a:latin typeface="Tahoma" panose="020B0604030504040204" pitchFamily="34" charset="0"/>
              </a:rPr>
              <a:t>);  //</a:t>
            </a:r>
            <a:r>
              <a:rPr lang="zh-CN" altLang="en-US" sz="1800" dirty="0">
                <a:solidFill>
                  <a:srgbClr val="0000FF"/>
                </a:solidFill>
                <a:latin typeface="Tahoma" panose="020B0604030504040204" pitchFamily="34" charset="0"/>
              </a:rPr>
              <a:t>错！不能用类调用实例变量</a:t>
            </a:r>
            <a:r>
              <a:rPr lang="en-US" altLang="zh-CN" sz="1800" dirty="0">
                <a:solidFill>
                  <a:srgbClr val="0000FF"/>
                </a:solidFill>
                <a:latin typeface="Tahoma" panose="020B0604030504040204" pitchFamily="34" charset="0"/>
              </a:rPr>
              <a:t>name</a:t>
            </a:r>
          </a:p>
          <a:p>
            <a:pPr eaLnBrk="1" hangingPunct="1">
              <a:spcBef>
                <a:spcPct val="50000"/>
              </a:spcBef>
              <a:buFontTx/>
              <a:buNone/>
            </a:pPr>
            <a:r>
              <a:rPr lang="en-US" altLang="zh-CN" sz="1800" dirty="0">
                <a:latin typeface="Tahoma" panose="020B0604030504040204" pitchFamily="34" charset="0"/>
              </a:rPr>
              <a:t>	}</a:t>
            </a:r>
          </a:p>
          <a:p>
            <a:pPr eaLnBrk="1" hangingPunct="1">
              <a:spcBef>
                <a:spcPct val="50000"/>
              </a:spcBef>
              <a:buFontTx/>
              <a:buNone/>
            </a:pPr>
            <a:r>
              <a:rPr lang="en-US" altLang="zh-CN" sz="1800" dirty="0">
                <a:latin typeface="Tahoma" panose="020B060403050404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6F568A57-55AB-4487-ADA6-27EDBE10EA60}"/>
              </a:ext>
            </a:extLst>
          </p:cNvPr>
          <p:cNvSpPr>
            <a:spLocks noGrp="1" noChangeArrowheads="1"/>
          </p:cNvSpPr>
          <p:nvPr>
            <p:ph type="body" idx="1"/>
          </p:nvPr>
        </p:nvSpPr>
        <p:spPr>
          <a:xfrm>
            <a:off x="462372" y="568325"/>
            <a:ext cx="8219256" cy="5721350"/>
          </a:xfrm>
        </p:spPr>
        <p:txBody>
          <a:bodyPr/>
          <a:lstStyle/>
          <a:p>
            <a:pPr eaLnBrk="1" hangingPunct="1">
              <a:lnSpc>
                <a:spcPct val="90000"/>
              </a:lnSpc>
              <a:buFont typeface="Wingdings" panose="05000000000000000000" pitchFamily="2" charset="2"/>
              <a:buChar char="Ø"/>
            </a:pPr>
            <a:r>
              <a:rPr lang="en-US" altLang="zh-CN" sz="2400" b="1" dirty="0">
                <a:solidFill>
                  <a:srgbClr val="C00000"/>
                </a:solidFill>
              </a:rPr>
              <a:t>static</a:t>
            </a:r>
            <a:r>
              <a:rPr lang="zh-CN" altLang="en-US" sz="2400" b="1" dirty="0">
                <a:solidFill>
                  <a:srgbClr val="C00000"/>
                </a:solidFill>
              </a:rPr>
              <a:t>静态导入</a:t>
            </a:r>
            <a:r>
              <a:rPr lang="zh-CN" altLang="en-US" sz="2400" b="1" dirty="0"/>
              <a:t>：用于在一个类中导入其他类或接口中的</a:t>
            </a:r>
            <a:r>
              <a:rPr lang="en-US" altLang="zh-CN" sz="2400" b="1" dirty="0"/>
              <a:t>static</a:t>
            </a:r>
            <a:r>
              <a:rPr lang="zh-CN" altLang="en-US" sz="2400" b="1" dirty="0"/>
              <a:t>成员，其</a:t>
            </a:r>
            <a:r>
              <a:rPr lang="zh-CN" altLang="en-US" sz="2400" b="1" dirty="0">
                <a:solidFill>
                  <a:srgbClr val="0000FF"/>
                </a:solidFill>
              </a:rPr>
              <a:t>语法格式</a:t>
            </a:r>
            <a:r>
              <a:rPr lang="zh-CN" altLang="en-US" sz="2400" b="1" dirty="0"/>
              <a:t>为：</a:t>
            </a:r>
            <a:endParaRPr lang="en-US" altLang="zh-CN" sz="2400" b="1" dirty="0"/>
          </a:p>
          <a:p>
            <a:pPr eaLnBrk="1" hangingPunct="1">
              <a:lnSpc>
                <a:spcPct val="90000"/>
              </a:lnSpc>
              <a:buFont typeface="Wingdings" panose="05000000000000000000" pitchFamily="2" charset="2"/>
              <a:buChar char="Ø"/>
            </a:pPr>
            <a:endParaRPr lang="zh-CN" altLang="en-US" sz="1000" b="1" dirty="0"/>
          </a:p>
          <a:p>
            <a:pPr eaLnBrk="1" hangingPunct="1">
              <a:lnSpc>
                <a:spcPct val="90000"/>
              </a:lnSpc>
              <a:buFontTx/>
              <a:buNone/>
            </a:pPr>
            <a:r>
              <a:rPr lang="en-US" altLang="zh-CN" sz="2400" b="1" dirty="0"/>
              <a:t>	import static &lt;</a:t>
            </a:r>
            <a:r>
              <a:rPr lang="zh-CN" altLang="en-US" sz="2400" b="1" dirty="0"/>
              <a:t>包路径</a:t>
            </a:r>
            <a:r>
              <a:rPr lang="en-US" altLang="zh-CN" sz="2400" b="1" dirty="0"/>
              <a:t>&gt;.&lt;</a:t>
            </a:r>
            <a:r>
              <a:rPr lang="zh-CN" altLang="en-US" sz="2400" b="1" dirty="0"/>
              <a:t>类名</a:t>
            </a:r>
            <a:r>
              <a:rPr lang="en-US" altLang="zh-CN" sz="2400" b="1" dirty="0"/>
              <a:t>&gt;.* </a:t>
            </a:r>
            <a:r>
              <a:rPr lang="zh-CN" altLang="en-US" sz="2400" b="1" dirty="0"/>
              <a:t>或：</a:t>
            </a:r>
          </a:p>
          <a:p>
            <a:pPr eaLnBrk="1" hangingPunct="1">
              <a:lnSpc>
                <a:spcPct val="90000"/>
              </a:lnSpc>
              <a:buFontTx/>
              <a:buNone/>
            </a:pPr>
            <a:r>
              <a:rPr lang="en-US" altLang="zh-CN" sz="2400" b="1" dirty="0"/>
              <a:t>	import static &lt;</a:t>
            </a:r>
            <a:r>
              <a:rPr lang="zh-CN" altLang="en-US" sz="2400" b="1" dirty="0"/>
              <a:t>包路径</a:t>
            </a:r>
            <a:r>
              <a:rPr lang="en-US" altLang="zh-CN" sz="2400" b="1" dirty="0"/>
              <a:t>&gt;.&lt;</a:t>
            </a:r>
            <a:r>
              <a:rPr lang="zh-CN" altLang="en-US" sz="2400" b="1" dirty="0"/>
              <a:t>类名</a:t>
            </a:r>
            <a:r>
              <a:rPr lang="en-US" altLang="zh-CN" sz="2400" b="1" dirty="0"/>
              <a:t>&gt;.&lt;</a:t>
            </a:r>
            <a:r>
              <a:rPr lang="zh-CN" altLang="en-US" sz="2400" b="1" dirty="0"/>
              <a:t>静态成员名</a:t>
            </a:r>
            <a:r>
              <a:rPr lang="en-US" altLang="zh-CN" sz="2400" b="1" dirty="0"/>
              <a:t>&gt;</a:t>
            </a:r>
          </a:p>
          <a:p>
            <a:pPr eaLnBrk="1" hangingPunct="1">
              <a:lnSpc>
                <a:spcPct val="90000"/>
              </a:lnSpc>
              <a:buFontTx/>
              <a:buNone/>
            </a:pPr>
            <a:endParaRPr lang="en-US" altLang="zh-CN" sz="2400" b="1" dirty="0"/>
          </a:p>
          <a:p>
            <a:pPr eaLnBrk="1" hangingPunct="1">
              <a:lnSpc>
                <a:spcPct val="90000"/>
              </a:lnSpc>
              <a:buFont typeface="Wingdings" panose="05000000000000000000" pitchFamily="2" charset="2"/>
              <a:buChar char="Ø"/>
            </a:pPr>
            <a:r>
              <a:rPr lang="zh-CN" altLang="en-US" sz="2400" b="1" dirty="0"/>
              <a:t>应用举例：</a:t>
            </a:r>
          </a:p>
          <a:p>
            <a:pPr eaLnBrk="1" hangingPunct="1">
              <a:lnSpc>
                <a:spcPct val="90000"/>
              </a:lnSpc>
              <a:buFontTx/>
              <a:buNone/>
            </a:pPr>
            <a:r>
              <a:rPr lang="en-US" altLang="zh-CN" sz="2400" b="1" dirty="0">
                <a:solidFill>
                  <a:srgbClr val="CC00CC"/>
                </a:solidFill>
              </a:rPr>
              <a:t>	import static </a:t>
            </a:r>
            <a:r>
              <a:rPr lang="en-US" altLang="zh-CN" sz="2400" b="1" dirty="0" err="1">
                <a:solidFill>
                  <a:srgbClr val="CC00CC"/>
                </a:solidFill>
              </a:rPr>
              <a:t>java.lang.Math</a:t>
            </a:r>
            <a:r>
              <a:rPr lang="en-US" altLang="zh-CN" sz="2400" b="1" dirty="0">
                <a:solidFill>
                  <a:srgbClr val="CC00CC"/>
                </a:solidFill>
              </a:rPr>
              <a:t>.*;</a:t>
            </a:r>
          </a:p>
          <a:p>
            <a:pPr eaLnBrk="1" hangingPunct="1">
              <a:lnSpc>
                <a:spcPct val="90000"/>
              </a:lnSpc>
              <a:buFontTx/>
              <a:buNone/>
            </a:pPr>
            <a:r>
              <a:rPr lang="en-US" altLang="zh-CN" sz="2400" b="1" dirty="0"/>
              <a:t>	public class Test {</a:t>
            </a:r>
          </a:p>
          <a:p>
            <a:pPr eaLnBrk="1" hangingPunct="1">
              <a:lnSpc>
                <a:spcPct val="90000"/>
              </a:lnSpc>
              <a:buFontTx/>
              <a:buNone/>
            </a:pPr>
            <a:r>
              <a:rPr lang="en-US" altLang="zh-CN" sz="2400" b="1" dirty="0"/>
              <a:t>		public static void main(String [ ] </a:t>
            </a:r>
            <a:r>
              <a:rPr lang="en-US" altLang="zh-CN" sz="2400" b="1" dirty="0" err="1"/>
              <a:t>args</a:t>
            </a:r>
            <a:r>
              <a:rPr lang="en-US" altLang="zh-CN" sz="2400" b="1" dirty="0"/>
              <a:t>) {</a:t>
            </a:r>
          </a:p>
          <a:p>
            <a:pPr eaLnBrk="1" hangingPunct="1">
              <a:lnSpc>
                <a:spcPct val="90000"/>
              </a:lnSpc>
              <a:buNone/>
            </a:pPr>
            <a:r>
              <a:rPr lang="en-US" altLang="zh-CN" sz="2400" b="1" dirty="0"/>
              <a:t>			//</a:t>
            </a:r>
            <a:r>
              <a:rPr lang="zh-CN" altLang="en-US" sz="2400" b="1" dirty="0"/>
              <a:t>等于</a:t>
            </a:r>
            <a:r>
              <a:rPr lang="en-US" altLang="zh-CN" sz="2400" b="1" dirty="0" err="1"/>
              <a:t>Math.sin</a:t>
            </a:r>
            <a:r>
              <a:rPr lang="en-US" altLang="zh-CN" sz="2400" b="1" dirty="0"/>
              <a:t>(</a:t>
            </a:r>
            <a:r>
              <a:rPr lang="en-US" altLang="zh-CN" sz="2400" b="1" dirty="0" err="1"/>
              <a:t>Math.PI</a:t>
            </a:r>
            <a:r>
              <a:rPr lang="en-US" altLang="zh-CN" sz="2400" b="1" dirty="0"/>
              <a:t>*0.45)</a:t>
            </a:r>
          </a:p>
          <a:p>
            <a:pPr eaLnBrk="1" hangingPunct="1">
              <a:lnSpc>
                <a:spcPct val="90000"/>
              </a:lnSpc>
              <a:buFontTx/>
              <a:buNone/>
            </a:pPr>
            <a:r>
              <a:rPr lang="en-US" altLang="zh-CN" sz="2400" b="1" dirty="0"/>
              <a:t>			double d = </a:t>
            </a:r>
            <a:r>
              <a:rPr lang="en-US" altLang="zh-CN" sz="2400" b="1" dirty="0">
                <a:solidFill>
                  <a:srgbClr val="CC00CC"/>
                </a:solidFill>
              </a:rPr>
              <a:t>sin</a:t>
            </a:r>
            <a:r>
              <a:rPr lang="en-US" altLang="zh-CN" sz="2400" b="1" dirty="0"/>
              <a:t>(</a:t>
            </a:r>
            <a:r>
              <a:rPr lang="en-US" altLang="zh-CN" sz="2400" b="1" dirty="0">
                <a:solidFill>
                  <a:srgbClr val="CC00CC"/>
                </a:solidFill>
              </a:rPr>
              <a:t>PI</a:t>
            </a:r>
            <a:r>
              <a:rPr lang="en-US" altLang="zh-CN" sz="2400" b="1" dirty="0"/>
              <a:t>*0.45); 					</a:t>
            </a:r>
            <a:r>
              <a:rPr lang="en-US" altLang="zh-CN" sz="2400" b="1" dirty="0" err="1"/>
              <a:t>System.out.println</a:t>
            </a:r>
            <a:r>
              <a:rPr lang="en-US" altLang="zh-CN" sz="2400" b="1" dirty="0"/>
              <a:t>(d);</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A6D563C8-2CEB-4D18-A405-F91C82715421}"/>
              </a:ext>
            </a:extLst>
          </p:cNvPr>
          <p:cNvSpPr>
            <a:spLocks noGrp="1" noChangeArrowheads="1"/>
          </p:cNvSpPr>
          <p:nvPr>
            <p:ph type="body" idx="1"/>
          </p:nvPr>
        </p:nvSpPr>
        <p:spPr>
          <a:xfrm>
            <a:off x="395288" y="363686"/>
            <a:ext cx="8353176" cy="3960813"/>
          </a:xfrm>
        </p:spPr>
        <p:txBody>
          <a:bodyPr/>
          <a:lstStyle/>
          <a:p>
            <a:pPr algn="just" eaLnBrk="1" hangingPunct="1">
              <a:lnSpc>
                <a:spcPct val="80000"/>
              </a:lnSpc>
              <a:spcAft>
                <a:spcPct val="40000"/>
              </a:spcAft>
              <a:buFontTx/>
              <a:buNone/>
            </a:pPr>
            <a:r>
              <a:rPr lang="en-US" altLang="zh-CN" sz="2400" b="1">
                <a:solidFill>
                  <a:srgbClr val="0000CC"/>
                </a:solidFill>
              </a:rPr>
              <a:t>2</a:t>
            </a:r>
            <a:r>
              <a:rPr lang="zh-CN" altLang="en-US" sz="2400" b="1">
                <a:solidFill>
                  <a:srgbClr val="0000CC"/>
                </a:solidFill>
                <a:latin typeface="Times New Roman" panose="02020603050405020304" pitchFamily="18" charset="0"/>
              </a:rPr>
              <a:t>．常量</a:t>
            </a:r>
            <a:endParaRPr lang="zh-CN" altLang="en-US" sz="2400" b="1">
              <a:solidFill>
                <a:srgbClr val="0000CC"/>
              </a:solidFill>
            </a:endParaRPr>
          </a:p>
          <a:p>
            <a:pPr algn="just" eaLnBrk="1" hangingPunct="1">
              <a:lnSpc>
                <a:spcPct val="80000"/>
              </a:lnSpc>
              <a:spcBef>
                <a:spcPct val="0"/>
              </a:spcBef>
              <a:spcAft>
                <a:spcPct val="20000"/>
              </a:spcAft>
              <a:buFontTx/>
              <a:buNone/>
            </a:pPr>
            <a:r>
              <a:rPr lang="zh-CN" altLang="zh-CN" sz="2400" b="1"/>
              <a:t>★</a:t>
            </a:r>
            <a:r>
              <a:rPr lang="zh-CN" altLang="en-US" sz="2400" b="1">
                <a:latin typeface="Times New Roman" panose="02020603050405020304" pitchFamily="18" charset="0"/>
              </a:rPr>
              <a:t>如果一个成员变量修饰为</a:t>
            </a:r>
            <a:r>
              <a:rPr lang="en-US" altLang="zh-CN" sz="2400" b="1"/>
              <a:t>final</a:t>
            </a:r>
            <a:r>
              <a:rPr lang="zh-CN" altLang="en-US" sz="2400" b="1">
                <a:latin typeface="Times New Roman" panose="02020603050405020304" pitchFamily="18" charset="0"/>
              </a:rPr>
              <a:t>，该成员就是常量。常量的名字习惯用大写字母</a:t>
            </a:r>
            <a:r>
              <a:rPr lang="en-US" altLang="zh-CN" sz="2400" b="1">
                <a:latin typeface="Times New Roman" panose="02020603050405020304" pitchFamily="18" charset="0"/>
              </a:rPr>
              <a:t>;</a:t>
            </a:r>
          </a:p>
          <a:p>
            <a:pPr algn="just" eaLnBrk="1" hangingPunct="1">
              <a:lnSpc>
                <a:spcPct val="80000"/>
              </a:lnSpc>
              <a:spcBef>
                <a:spcPct val="0"/>
              </a:spcBef>
              <a:spcAft>
                <a:spcPct val="20000"/>
              </a:spcAft>
              <a:buFontTx/>
              <a:buNone/>
            </a:pPr>
            <a:endParaRPr lang="en-US" altLang="zh-CN" sz="1000" b="1">
              <a:latin typeface="Times New Roman" panose="02020603050405020304" pitchFamily="18" charset="0"/>
            </a:endParaRPr>
          </a:p>
          <a:p>
            <a:pPr algn="just" eaLnBrk="1" hangingPunct="1">
              <a:lnSpc>
                <a:spcPct val="80000"/>
              </a:lnSpc>
              <a:spcBef>
                <a:spcPct val="0"/>
              </a:spcBef>
              <a:spcAft>
                <a:spcPct val="20000"/>
              </a:spcAft>
              <a:buFont typeface="Wingdings" panose="05000000000000000000" pitchFamily="2" charset="2"/>
              <a:buChar char="Ø"/>
            </a:pPr>
            <a:r>
              <a:rPr lang="zh-CN" altLang="en-US" sz="2400" b="1">
                <a:latin typeface="Times New Roman" panose="02020603050405020304" pitchFamily="18" charset="0"/>
              </a:rPr>
              <a:t>例如：</a:t>
            </a:r>
            <a:r>
              <a:rPr lang="zh-CN" altLang="en-US" sz="2400" b="1"/>
              <a:t>  </a:t>
            </a:r>
            <a:r>
              <a:rPr lang="en-US" altLang="zh-CN" sz="2400" b="1"/>
              <a:t>final int MAX;</a:t>
            </a:r>
          </a:p>
          <a:p>
            <a:pPr algn="just" eaLnBrk="1" hangingPunct="1">
              <a:lnSpc>
                <a:spcPct val="80000"/>
              </a:lnSpc>
              <a:spcBef>
                <a:spcPct val="0"/>
              </a:spcBef>
              <a:spcAft>
                <a:spcPct val="20000"/>
              </a:spcAft>
              <a:buFont typeface="Wingdings" panose="05000000000000000000" pitchFamily="2" charset="2"/>
              <a:buChar char="Ø"/>
            </a:pPr>
            <a:endParaRPr lang="en-US" altLang="zh-CN" sz="1000" b="1"/>
          </a:p>
          <a:p>
            <a:pPr eaLnBrk="1" hangingPunct="1">
              <a:lnSpc>
                <a:spcPct val="80000"/>
              </a:lnSpc>
              <a:spcBef>
                <a:spcPct val="0"/>
              </a:spcBef>
              <a:spcAft>
                <a:spcPct val="20000"/>
              </a:spcAft>
              <a:buFontTx/>
              <a:buNone/>
            </a:pPr>
            <a:r>
              <a:rPr lang="en-US" altLang="zh-CN" sz="2400" b="1"/>
              <a:t>★ </a:t>
            </a:r>
            <a:r>
              <a:rPr lang="zh-CN" altLang="en-US" sz="2400" b="1"/>
              <a:t>常量说明：</a:t>
            </a:r>
          </a:p>
          <a:p>
            <a:pPr eaLnBrk="1" hangingPunct="1">
              <a:lnSpc>
                <a:spcPct val="80000"/>
              </a:lnSpc>
              <a:spcBef>
                <a:spcPct val="0"/>
              </a:spcBef>
              <a:spcAft>
                <a:spcPct val="20000"/>
              </a:spcAft>
              <a:buFontTx/>
              <a:buNone/>
            </a:pPr>
            <a:r>
              <a:rPr lang="en-US" altLang="en-US" sz="2400" b="1"/>
              <a:t>	①</a:t>
            </a:r>
            <a:r>
              <a:rPr lang="zh-CN" altLang="en-US" sz="2400" b="1"/>
              <a:t> </a:t>
            </a:r>
            <a:r>
              <a:rPr lang="zh-CN" altLang="en-US" sz="2400" b="1">
                <a:latin typeface="Times New Roman" panose="02020603050405020304" pitchFamily="18" charset="0"/>
              </a:rPr>
              <a:t>在声明</a:t>
            </a:r>
            <a:r>
              <a:rPr lang="en-US" altLang="zh-CN" sz="2400" b="1"/>
              <a:t>final</a:t>
            </a:r>
            <a:r>
              <a:rPr lang="zh-CN" altLang="en-US" sz="2400" b="1">
                <a:latin typeface="Times New Roman" panose="02020603050405020304" pitchFamily="18" charset="0"/>
              </a:rPr>
              <a:t>成员变量时，必须要初始化。</a:t>
            </a:r>
            <a:endParaRPr lang="en-US" altLang="zh-CN" sz="2400" b="1">
              <a:latin typeface="Times New Roman" panose="02020603050405020304" pitchFamily="18" charset="0"/>
            </a:endParaRPr>
          </a:p>
          <a:p>
            <a:pPr eaLnBrk="1" hangingPunct="1">
              <a:lnSpc>
                <a:spcPct val="80000"/>
              </a:lnSpc>
              <a:spcBef>
                <a:spcPct val="0"/>
              </a:spcBef>
              <a:spcAft>
                <a:spcPct val="20000"/>
              </a:spcAft>
              <a:buFontTx/>
              <a:buNone/>
            </a:pPr>
            <a:r>
              <a:rPr lang="en-US" altLang="zh-CN" sz="2400" b="1">
                <a:latin typeface="Times New Roman" panose="02020603050405020304" pitchFamily="18" charset="0"/>
              </a:rPr>
              <a:t>	</a:t>
            </a:r>
            <a:r>
              <a:rPr lang="zh-CN" altLang="en-US" sz="2400" b="1"/>
              <a:t>② </a:t>
            </a:r>
            <a:r>
              <a:rPr lang="zh-CN" altLang="en-US" sz="2400" b="1">
                <a:latin typeface="Times New Roman" panose="02020603050405020304" pitchFamily="18" charset="0"/>
              </a:rPr>
              <a:t>对于</a:t>
            </a:r>
            <a:r>
              <a:rPr lang="en-US" altLang="zh-CN" sz="2400" b="1"/>
              <a:t>final</a:t>
            </a:r>
            <a:r>
              <a:rPr lang="zh-CN" altLang="en-US" sz="2400" b="1">
                <a:latin typeface="Times New Roman" panose="02020603050405020304" pitchFamily="18" charset="0"/>
              </a:rPr>
              <a:t>修饰的成员变量，对象可以操作使用，但不能做更改操作。 如下面给出了常量用法。</a:t>
            </a:r>
            <a:endParaRPr lang="en-US" altLang="zh-CN" sz="2400" b="1">
              <a:latin typeface="Times New Roman" panose="02020603050405020304" pitchFamily="18" charset="0"/>
            </a:endParaRPr>
          </a:p>
          <a:p>
            <a:pPr eaLnBrk="1" hangingPunct="1">
              <a:lnSpc>
                <a:spcPct val="80000"/>
              </a:lnSpc>
              <a:spcBef>
                <a:spcPct val="0"/>
              </a:spcBef>
              <a:spcAft>
                <a:spcPct val="20000"/>
              </a:spcAft>
              <a:buFontTx/>
              <a:buNone/>
            </a:pPr>
            <a:r>
              <a:rPr kumimoji="1" lang="en-US" altLang="zh-CN" sz="2400" b="1">
                <a:latin typeface="Times New Roman" panose="02020603050405020304" pitchFamily="18" charset="0"/>
              </a:rPr>
              <a:t>	</a:t>
            </a:r>
            <a:r>
              <a:rPr kumimoji="1" lang="zh-CN" altLang="en-US" sz="2400" b="1"/>
              <a:t>③ </a:t>
            </a:r>
            <a:r>
              <a:rPr kumimoji="1" lang="en-US" altLang="zh-CN" sz="2400" b="1">
                <a:solidFill>
                  <a:srgbClr val="CC00CC"/>
                </a:solidFill>
              </a:rPr>
              <a:t>final</a:t>
            </a:r>
            <a:r>
              <a:rPr kumimoji="1" lang="zh-CN" altLang="en-US" sz="2400" b="1">
                <a:solidFill>
                  <a:srgbClr val="CC00CC"/>
                </a:solidFill>
              </a:rPr>
              <a:t>修饰的类不能被继承</a:t>
            </a:r>
            <a:r>
              <a:rPr kumimoji="1" lang="en-US" altLang="zh-CN" sz="2400" b="1">
                <a:solidFill>
                  <a:srgbClr val="CC00CC"/>
                </a:solidFill>
              </a:rPr>
              <a:t>;</a:t>
            </a:r>
            <a:r>
              <a:rPr kumimoji="1" lang="zh-CN" altLang="en-US" sz="2400" b="1">
                <a:solidFill>
                  <a:srgbClr val="CC00CC"/>
                </a:solidFill>
              </a:rPr>
              <a:t>修饰的方法不能被重写</a:t>
            </a:r>
            <a:r>
              <a:rPr kumimoji="1" lang="en-US" altLang="zh-CN" sz="2400" b="1">
                <a:solidFill>
                  <a:srgbClr val="CC00CC"/>
                </a:solidFill>
              </a:rPr>
              <a:t>;</a:t>
            </a:r>
            <a:r>
              <a:rPr kumimoji="1" lang="zh-CN" altLang="en-US" sz="2400" b="1">
                <a:solidFill>
                  <a:srgbClr val="CC00CC"/>
                </a:solidFill>
              </a:rPr>
              <a:t>修饰的成员变量或局部变量只能赋值一次</a:t>
            </a:r>
            <a:r>
              <a:rPr kumimoji="1" lang="en-US" altLang="zh-CN" sz="2400" b="1">
                <a:solidFill>
                  <a:srgbClr val="CC00CC"/>
                </a:solidFill>
              </a:rPr>
              <a:t>;</a:t>
            </a:r>
          </a:p>
          <a:p>
            <a:pPr eaLnBrk="1" hangingPunct="1">
              <a:lnSpc>
                <a:spcPct val="80000"/>
              </a:lnSpc>
              <a:spcBef>
                <a:spcPct val="0"/>
              </a:spcBef>
              <a:spcAft>
                <a:spcPct val="20000"/>
              </a:spcAft>
              <a:buFontTx/>
              <a:buNone/>
            </a:pPr>
            <a:endParaRPr lang="en-US" altLang="zh-CN" sz="2400" b="1"/>
          </a:p>
        </p:txBody>
      </p:sp>
      <p:sp>
        <p:nvSpPr>
          <p:cNvPr id="48131" name="Text Box 5">
            <a:extLst>
              <a:ext uri="{FF2B5EF4-FFF2-40B4-BE49-F238E27FC236}">
                <a16:creationId xmlns:a16="http://schemas.microsoft.com/office/drawing/2014/main" id="{0255A677-AA20-478D-9B35-14145BE63FCF}"/>
              </a:ext>
            </a:extLst>
          </p:cNvPr>
          <p:cNvSpPr txBox="1">
            <a:spLocks noChangeArrowheads="1"/>
          </p:cNvSpPr>
          <p:nvPr/>
        </p:nvSpPr>
        <p:spPr bwMode="auto">
          <a:xfrm>
            <a:off x="536443" y="4522936"/>
            <a:ext cx="2160588" cy="1631216"/>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Tahoma" panose="020B0604030504040204" pitchFamily="34" charset="0"/>
              </a:rPr>
              <a:t>public class test</a:t>
            </a:r>
          </a:p>
          <a:p>
            <a:pPr eaLnBrk="1" hangingPunct="1">
              <a:spcBef>
                <a:spcPct val="0"/>
              </a:spcBef>
              <a:buFontTx/>
              <a:buNone/>
            </a:pPr>
            <a:r>
              <a:rPr kumimoji="1" lang="en-US" altLang="zh-CN" sz="2000" dirty="0">
                <a:latin typeface="Tahoma" panose="020B0604030504040204" pitchFamily="34" charset="0"/>
              </a:rPr>
              <a:t>{</a:t>
            </a:r>
          </a:p>
          <a:p>
            <a:pPr eaLnBrk="1" hangingPunct="1">
              <a:spcBef>
                <a:spcPct val="0"/>
              </a:spcBef>
              <a:buFontTx/>
              <a:buNone/>
            </a:pPr>
            <a:r>
              <a:rPr kumimoji="1" lang="en-US" altLang="zh-CN" sz="2000" dirty="0">
                <a:latin typeface="Tahoma" panose="020B0604030504040204" pitchFamily="34" charset="0"/>
              </a:rPr>
              <a:t>   final </a:t>
            </a:r>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X=3;</a:t>
            </a:r>
          </a:p>
          <a:p>
            <a:pPr eaLnBrk="1" hangingPunct="1">
              <a:spcBef>
                <a:spcPct val="0"/>
              </a:spcBef>
              <a:buFontTx/>
              <a:buNone/>
            </a:pPr>
            <a:r>
              <a:rPr kumimoji="1" lang="en-US" altLang="zh-CN" sz="2000" dirty="0">
                <a:latin typeface="Tahoma" panose="020B0604030504040204" pitchFamily="34" charset="0"/>
              </a:rPr>
              <a:t>}</a:t>
            </a:r>
          </a:p>
        </p:txBody>
      </p:sp>
      <p:sp>
        <p:nvSpPr>
          <p:cNvPr id="48132" name="Text Box 6">
            <a:extLst>
              <a:ext uri="{FF2B5EF4-FFF2-40B4-BE49-F238E27FC236}">
                <a16:creationId xmlns:a16="http://schemas.microsoft.com/office/drawing/2014/main" id="{4061F192-FEE4-4021-B2E9-B49C8B609C5A}"/>
              </a:ext>
            </a:extLst>
          </p:cNvPr>
          <p:cNvSpPr txBox="1">
            <a:spLocks noChangeArrowheads="1"/>
          </p:cNvSpPr>
          <p:nvPr/>
        </p:nvSpPr>
        <p:spPr bwMode="auto">
          <a:xfrm>
            <a:off x="2939014" y="4522936"/>
            <a:ext cx="2160587" cy="2246769"/>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Tahoma" panose="020B0604030504040204" pitchFamily="34" charset="0"/>
              </a:rPr>
              <a:t>public class test</a:t>
            </a:r>
          </a:p>
          <a:p>
            <a:pPr eaLnBrk="1" hangingPunct="1">
              <a:spcBef>
                <a:spcPct val="0"/>
              </a:spcBef>
              <a:buFontTx/>
              <a:buNone/>
            </a:pPr>
            <a:r>
              <a:rPr kumimoji="1" lang="en-US" altLang="zh-CN" sz="2000" dirty="0">
                <a:latin typeface="Tahoma" panose="020B0604030504040204" pitchFamily="34" charset="0"/>
              </a:rPr>
              <a:t>{</a:t>
            </a:r>
          </a:p>
          <a:p>
            <a:pPr eaLnBrk="1" hangingPunct="1">
              <a:spcBef>
                <a:spcPct val="0"/>
              </a:spcBef>
              <a:buFontTx/>
              <a:buNone/>
            </a:pPr>
            <a:r>
              <a:rPr kumimoji="1" lang="en-US" altLang="zh-CN" sz="2000" dirty="0">
                <a:latin typeface="Tahoma" panose="020B0604030504040204" pitchFamily="34" charset="0"/>
              </a:rPr>
              <a:t>   final </a:t>
            </a:r>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X;</a:t>
            </a:r>
          </a:p>
          <a:p>
            <a:pPr eaLnBrk="1" hangingPunct="1">
              <a:spcBef>
                <a:spcPct val="0"/>
              </a:spcBef>
              <a:buFontTx/>
              <a:buNone/>
            </a:pPr>
            <a:r>
              <a:rPr kumimoji="1" lang="en-US" altLang="zh-CN" sz="2000" dirty="0">
                <a:latin typeface="Tahoma" panose="020B0604030504040204" pitchFamily="34" charset="0"/>
              </a:rPr>
              <a:t>   test()</a:t>
            </a:r>
          </a:p>
          <a:p>
            <a:pPr eaLnBrk="1" hangingPunct="1">
              <a:spcBef>
                <a:spcPct val="0"/>
              </a:spcBef>
              <a:buFontTx/>
              <a:buNone/>
            </a:pPr>
            <a:r>
              <a:rPr kumimoji="1" lang="en-US" altLang="zh-CN" sz="2000" dirty="0">
                <a:latin typeface="Tahoma" panose="020B0604030504040204" pitchFamily="34" charset="0"/>
              </a:rPr>
              <a:t>   {  X=3;  }</a:t>
            </a:r>
          </a:p>
          <a:p>
            <a:pPr eaLnBrk="1" hangingPunct="1">
              <a:spcBef>
                <a:spcPct val="0"/>
              </a:spcBef>
              <a:buFontTx/>
              <a:buNone/>
            </a:pPr>
            <a:r>
              <a:rPr kumimoji="1" lang="en-US" altLang="zh-CN" sz="2000" dirty="0">
                <a:latin typeface="Tahoma" panose="020B0604030504040204" pitchFamily="34" charset="0"/>
              </a:rPr>
              <a:t>}</a:t>
            </a:r>
          </a:p>
        </p:txBody>
      </p:sp>
      <p:sp>
        <p:nvSpPr>
          <p:cNvPr id="48133" name="Text Box 8">
            <a:extLst>
              <a:ext uri="{FF2B5EF4-FFF2-40B4-BE49-F238E27FC236}">
                <a16:creationId xmlns:a16="http://schemas.microsoft.com/office/drawing/2014/main" id="{AF2595F1-1F75-4CA0-837D-776B2B8076C6}"/>
              </a:ext>
            </a:extLst>
          </p:cNvPr>
          <p:cNvSpPr txBox="1">
            <a:spLocks noChangeArrowheads="1"/>
          </p:cNvSpPr>
          <p:nvPr/>
        </p:nvSpPr>
        <p:spPr bwMode="auto">
          <a:xfrm>
            <a:off x="5339038" y="4522936"/>
            <a:ext cx="2520950" cy="19304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dirty="0">
                <a:latin typeface="Tahoma" panose="020B0604030504040204" pitchFamily="34" charset="0"/>
              </a:rPr>
              <a:t>public class test</a:t>
            </a:r>
          </a:p>
          <a:p>
            <a:pPr eaLnBrk="1" hangingPunct="1">
              <a:spcBef>
                <a:spcPct val="0"/>
              </a:spcBef>
              <a:buFontTx/>
              <a:buNone/>
            </a:pPr>
            <a:r>
              <a:rPr kumimoji="1" lang="en-US" altLang="zh-CN" sz="2000" dirty="0">
                <a:latin typeface="Tahoma" panose="020B0604030504040204" pitchFamily="34" charset="0"/>
              </a:rPr>
              <a:t>{</a:t>
            </a:r>
          </a:p>
          <a:p>
            <a:pPr eaLnBrk="1" hangingPunct="1">
              <a:spcBef>
                <a:spcPct val="0"/>
              </a:spcBef>
              <a:buFontTx/>
              <a:buNone/>
            </a:pPr>
            <a:r>
              <a:rPr kumimoji="1" lang="en-US" altLang="zh-CN" sz="2000" dirty="0">
                <a:latin typeface="Tahoma" panose="020B0604030504040204" pitchFamily="34" charset="0"/>
              </a:rPr>
              <a:t>   final </a:t>
            </a:r>
            <a:r>
              <a:rPr kumimoji="1" lang="en-US" altLang="zh-CN" sz="2000" dirty="0" err="1">
                <a:latin typeface="Tahoma" panose="020B0604030504040204" pitchFamily="34" charset="0"/>
              </a:rPr>
              <a:t>int</a:t>
            </a:r>
            <a:r>
              <a:rPr kumimoji="1" lang="en-US" altLang="zh-CN" sz="2000" dirty="0">
                <a:latin typeface="Tahoma" panose="020B0604030504040204" pitchFamily="34" charset="0"/>
              </a:rPr>
              <a:t> X;</a:t>
            </a:r>
          </a:p>
          <a:p>
            <a:pPr eaLnBrk="1" hangingPunct="1">
              <a:spcBef>
                <a:spcPct val="0"/>
              </a:spcBef>
              <a:buFontTx/>
              <a:buNone/>
            </a:pPr>
            <a:r>
              <a:rPr kumimoji="1" lang="en-US" altLang="zh-CN" sz="2000" dirty="0">
                <a:latin typeface="Tahoma" panose="020B0604030504040204" pitchFamily="34" charset="0"/>
              </a:rPr>
              <a:t>   test()   {  X=3;</a:t>
            </a:r>
            <a:r>
              <a:rPr kumimoji="1" lang="en-US" altLang="zh-CN" sz="2000" dirty="0">
                <a:solidFill>
                  <a:schemeClr val="hlink"/>
                </a:solidFill>
                <a:latin typeface="Tahoma" panose="020B0604030504040204" pitchFamily="34" charset="0"/>
              </a:rPr>
              <a:t>X=X+1 ;</a:t>
            </a:r>
            <a:r>
              <a:rPr kumimoji="1" lang="en-US" altLang="zh-CN" sz="2000" dirty="0">
                <a:latin typeface="Tahoma" panose="020B0604030504040204" pitchFamily="34" charset="0"/>
              </a:rPr>
              <a:t> }</a:t>
            </a:r>
          </a:p>
          <a:p>
            <a:pPr eaLnBrk="1" hangingPunct="1">
              <a:spcBef>
                <a:spcPct val="0"/>
              </a:spcBef>
              <a:buFontTx/>
              <a:buNone/>
            </a:pPr>
            <a:r>
              <a:rPr kumimoji="1" lang="en-US" altLang="zh-CN" sz="2000" dirty="0">
                <a:latin typeface="Tahoma" panose="020B0604030504040204" pitchFamily="34" charset="0"/>
              </a:rPr>
              <a:t>}</a:t>
            </a:r>
          </a:p>
        </p:txBody>
      </p:sp>
      <p:sp>
        <p:nvSpPr>
          <p:cNvPr id="48134" name="Text Box 9">
            <a:extLst>
              <a:ext uri="{FF2B5EF4-FFF2-40B4-BE49-F238E27FC236}">
                <a16:creationId xmlns:a16="http://schemas.microsoft.com/office/drawing/2014/main" id="{55971E90-57CA-4171-88E6-33EE5066CE73}"/>
              </a:ext>
            </a:extLst>
          </p:cNvPr>
          <p:cNvSpPr txBox="1">
            <a:spLocks noChangeArrowheads="1"/>
          </p:cNvSpPr>
          <p:nvPr/>
        </p:nvSpPr>
        <p:spPr bwMode="auto">
          <a:xfrm>
            <a:off x="8099425" y="5259536"/>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00CC"/>
                </a:solidFill>
                <a:latin typeface="Tahoma" panose="020B0604030504040204" pitchFamily="34" charset="0"/>
              </a:rPr>
              <a:t>错误</a:t>
            </a:r>
          </a:p>
        </p:txBody>
      </p:sp>
      <p:sp>
        <p:nvSpPr>
          <p:cNvPr id="48135" name="Line 10">
            <a:extLst>
              <a:ext uri="{FF2B5EF4-FFF2-40B4-BE49-F238E27FC236}">
                <a16:creationId xmlns:a16="http://schemas.microsoft.com/office/drawing/2014/main" id="{E7AFB840-B7FC-4A06-B158-BB7F2EBE8608}"/>
              </a:ext>
            </a:extLst>
          </p:cNvPr>
          <p:cNvSpPr>
            <a:spLocks noChangeShapeType="1"/>
          </p:cNvSpPr>
          <p:nvPr/>
        </p:nvSpPr>
        <p:spPr bwMode="auto">
          <a:xfrm flipH="1">
            <a:off x="7019778" y="5481786"/>
            <a:ext cx="1079500" cy="36195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9292B562-C6EF-43EE-8C45-E1438AA18081}"/>
              </a:ext>
            </a:extLst>
          </p:cNvPr>
          <p:cNvSpPr txBox="1">
            <a:spLocks noChangeArrowheads="1"/>
          </p:cNvSpPr>
          <p:nvPr/>
        </p:nvSpPr>
        <p:spPr bwMode="auto">
          <a:xfrm>
            <a:off x="3599706" y="285210"/>
            <a:ext cx="1944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6:  </a:t>
            </a:r>
            <a:r>
              <a:rPr kumimoji="1" lang="zh-CN" altLang="en-US">
                <a:solidFill>
                  <a:srgbClr val="FF0066"/>
                </a:solidFill>
                <a:latin typeface="Tahoma" panose="020B0604030504040204" pitchFamily="34" charset="0"/>
              </a:rPr>
              <a:t>方法</a:t>
            </a:r>
          </a:p>
        </p:txBody>
      </p:sp>
      <p:sp>
        <p:nvSpPr>
          <p:cNvPr id="50179" name="Text Box 6">
            <a:extLst>
              <a:ext uri="{FF2B5EF4-FFF2-40B4-BE49-F238E27FC236}">
                <a16:creationId xmlns:a16="http://schemas.microsoft.com/office/drawing/2014/main" id="{E6A6A26F-9BFB-4F2D-A830-C9D83CF5C6C3}"/>
              </a:ext>
            </a:extLst>
          </p:cNvPr>
          <p:cNvSpPr txBox="1">
            <a:spLocks noChangeArrowheads="1"/>
          </p:cNvSpPr>
          <p:nvPr/>
        </p:nvSpPr>
        <p:spPr bwMode="auto">
          <a:xfrm>
            <a:off x="611187" y="1043415"/>
            <a:ext cx="7921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a:t>
            </a:r>
            <a:r>
              <a:rPr kumimoji="1" lang="zh-CN" altLang="en-US" sz="2400">
                <a:solidFill>
                  <a:srgbClr val="C00000"/>
                </a:solidFill>
                <a:latin typeface="微软雅黑" panose="020B0503020204020204" pitchFamily="34" charset="-122"/>
                <a:ea typeface="微软雅黑" panose="020B0503020204020204" pitchFamily="34" charset="-122"/>
              </a:rPr>
              <a:t>方法</a:t>
            </a:r>
            <a:r>
              <a:rPr kumimoji="1" lang="zh-CN" altLang="en-US" sz="2400">
                <a:latin typeface="Tahoma" panose="020B0604030504040204" pitchFamily="34" charset="0"/>
              </a:rPr>
              <a:t>的概念：方法是类的动态属性，标志了类所具有的功能和操作；</a:t>
            </a:r>
          </a:p>
        </p:txBody>
      </p:sp>
      <p:sp>
        <p:nvSpPr>
          <p:cNvPr id="50180" name="Text Box 7">
            <a:extLst>
              <a:ext uri="{FF2B5EF4-FFF2-40B4-BE49-F238E27FC236}">
                <a16:creationId xmlns:a16="http://schemas.microsoft.com/office/drawing/2014/main" id="{8772D95E-EA05-4368-825E-FA0C2F62D98A}"/>
              </a:ext>
            </a:extLst>
          </p:cNvPr>
          <p:cNvSpPr txBox="1">
            <a:spLocks noChangeArrowheads="1"/>
          </p:cNvSpPr>
          <p:nvPr/>
        </p:nvSpPr>
        <p:spPr bwMode="auto">
          <a:xfrm>
            <a:off x="611187" y="1835578"/>
            <a:ext cx="8208962"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a:latin typeface="Tahoma" panose="020B0604030504040204" pitchFamily="34" charset="0"/>
              </a:rPr>
              <a:t>★</a:t>
            </a:r>
            <a:r>
              <a:rPr kumimoji="1" lang="zh-CN" altLang="en-US" sz="2400">
                <a:latin typeface="Tahoma" panose="020B0604030504040204" pitchFamily="34" charset="0"/>
              </a:rPr>
              <a:t>方法</a:t>
            </a:r>
            <a:r>
              <a:rPr kumimoji="1" lang="zh-CN" altLang="en-US" sz="2400">
                <a:solidFill>
                  <a:srgbClr val="0000FF"/>
                </a:solidFill>
                <a:latin typeface="Tahoma" panose="020B0604030504040204" pitchFamily="34" charset="0"/>
              </a:rPr>
              <a:t>定义格式</a:t>
            </a:r>
            <a:r>
              <a:rPr kumimoji="1" lang="zh-CN" altLang="en-US" sz="2400">
                <a:latin typeface="Tahoma" panose="020B0604030504040204" pitchFamily="34" charset="0"/>
              </a:rPr>
              <a:t>：方法定义分两部分，方法声明和方法体：</a:t>
            </a:r>
          </a:p>
          <a:p>
            <a:pPr lvl="1" eaLnBrk="1" hangingPunct="1">
              <a:spcBef>
                <a:spcPct val="0"/>
              </a:spcBef>
              <a:buNone/>
            </a:pPr>
            <a:r>
              <a:rPr kumimoji="1" lang="zh-CN" altLang="en-US" sz="2000">
                <a:latin typeface="Tahoma" panose="020B0604030504040204" pitchFamily="34" charset="0"/>
              </a:rPr>
              <a:t>       方法声明部分</a:t>
            </a:r>
          </a:p>
          <a:p>
            <a:pPr lvl="1" eaLnBrk="1" hangingPunct="1">
              <a:spcBef>
                <a:spcPct val="0"/>
              </a:spcBef>
              <a:buNone/>
            </a:pPr>
            <a:r>
              <a:rPr kumimoji="1" lang="zh-CN" altLang="en-US" sz="2000">
                <a:latin typeface="Tahoma" panose="020B0604030504040204" pitchFamily="34" charset="0"/>
              </a:rPr>
              <a:t>       </a:t>
            </a:r>
            <a:r>
              <a:rPr kumimoji="1" lang="en-US" altLang="zh-CN" sz="2000">
                <a:latin typeface="Tahoma" panose="020B0604030504040204" pitchFamily="34" charset="0"/>
              </a:rPr>
              <a:t>{</a:t>
            </a:r>
          </a:p>
          <a:p>
            <a:pPr lvl="1" eaLnBrk="1" hangingPunct="1">
              <a:spcBef>
                <a:spcPct val="0"/>
              </a:spcBef>
              <a:buNone/>
            </a:pPr>
            <a:r>
              <a:rPr kumimoji="1" lang="en-US" altLang="zh-CN" sz="2000">
                <a:latin typeface="Tahoma" panose="020B0604030504040204" pitchFamily="34" charset="0"/>
              </a:rPr>
              <a:t>             </a:t>
            </a:r>
            <a:r>
              <a:rPr kumimoji="1" lang="zh-CN" altLang="en-US" sz="2000">
                <a:latin typeface="Tahoma" panose="020B0604030504040204" pitchFamily="34" charset="0"/>
              </a:rPr>
              <a:t>方法体的内容</a:t>
            </a:r>
          </a:p>
          <a:p>
            <a:pPr lvl="1" eaLnBrk="1" hangingPunct="1">
              <a:spcBef>
                <a:spcPct val="0"/>
              </a:spcBef>
              <a:buNone/>
            </a:pPr>
            <a:r>
              <a:rPr kumimoji="1" lang="zh-CN" altLang="en-US" sz="2000">
                <a:latin typeface="Tahoma" panose="020B0604030504040204" pitchFamily="34" charset="0"/>
              </a:rPr>
              <a:t>        </a:t>
            </a:r>
            <a:r>
              <a:rPr kumimoji="1" lang="en-US" altLang="zh-CN" sz="2000">
                <a:latin typeface="Tahoma" panose="020B0604030504040204" pitchFamily="34" charset="0"/>
              </a:rPr>
              <a:t>}</a:t>
            </a:r>
          </a:p>
        </p:txBody>
      </p:sp>
      <p:sp>
        <p:nvSpPr>
          <p:cNvPr id="50181" name="Text Box 9">
            <a:extLst>
              <a:ext uri="{FF2B5EF4-FFF2-40B4-BE49-F238E27FC236}">
                <a16:creationId xmlns:a16="http://schemas.microsoft.com/office/drawing/2014/main" id="{E4AD28D7-F26C-4042-998D-0D49A0D35573}"/>
              </a:ext>
            </a:extLst>
          </p:cNvPr>
          <p:cNvSpPr txBox="1">
            <a:spLocks noChangeArrowheads="1"/>
          </p:cNvSpPr>
          <p:nvPr/>
        </p:nvSpPr>
        <p:spPr bwMode="auto">
          <a:xfrm>
            <a:off x="754063" y="3851703"/>
            <a:ext cx="777875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kumimoji="1" lang="en-US" altLang="zh-CN" sz="2400">
                <a:solidFill>
                  <a:srgbClr val="0000CC"/>
                </a:solidFill>
                <a:latin typeface="Tahoma" panose="020B0604030504040204" pitchFamily="34" charset="0"/>
              </a:rPr>
              <a:t>1</a:t>
            </a:r>
            <a:r>
              <a:rPr kumimoji="1" lang="zh-CN" altLang="en-US" sz="2400">
                <a:solidFill>
                  <a:srgbClr val="0000CC"/>
                </a:solidFill>
                <a:latin typeface="Tahoma" panose="020B0604030504040204" pitchFamily="34" charset="0"/>
              </a:rPr>
              <a:t>．方法声明和方法体</a:t>
            </a:r>
          </a:p>
          <a:p>
            <a:pPr eaLnBrk="1" hangingPunct="1">
              <a:spcBef>
                <a:spcPct val="0"/>
              </a:spcBef>
              <a:buFontTx/>
              <a:buNone/>
            </a:pPr>
            <a:r>
              <a:rPr kumimoji="1" lang="zh-CN" altLang="en-US" sz="2400">
                <a:latin typeface="Tahoma" panose="020B0604030504040204" pitchFamily="34" charset="0"/>
              </a:rPr>
              <a:t>最基本的方法声明包括方法名和方法的返回类型，返回类型也简称作方法的类型。如：</a:t>
            </a:r>
          </a:p>
          <a:p>
            <a:pPr eaLnBrk="1" hangingPunct="1">
              <a:spcBef>
                <a:spcPct val="0"/>
              </a:spcBef>
              <a:buFontTx/>
              <a:buNone/>
            </a:pPr>
            <a:r>
              <a:rPr kumimoji="1" lang="zh-CN" altLang="en-US" sz="2400">
                <a:latin typeface="Tahoma" panose="020B0604030504040204" pitchFamily="34" charset="0"/>
              </a:rPr>
              <a:t>       </a:t>
            </a:r>
            <a:r>
              <a:rPr kumimoji="1" lang="en-US" altLang="zh-CN" sz="2400">
                <a:latin typeface="Tahoma" panose="020B0604030504040204" pitchFamily="34" charset="0"/>
              </a:rPr>
              <a:t>float area()</a:t>
            </a:r>
          </a:p>
          <a:p>
            <a:pPr eaLnBrk="1" hangingPunct="1">
              <a:spcBef>
                <a:spcPct val="0"/>
              </a:spcBef>
              <a:buFontTx/>
              <a:buNone/>
            </a:pPr>
            <a:r>
              <a:rPr kumimoji="1" lang="en-US" altLang="zh-CN" sz="2400">
                <a:latin typeface="Tahoma" panose="020B0604030504040204" pitchFamily="34" charset="0"/>
              </a:rPr>
              <a:t>       { </a:t>
            </a:r>
          </a:p>
          <a:p>
            <a:pPr eaLnBrk="1" hangingPunct="1">
              <a:spcBef>
                <a:spcPct val="0"/>
              </a:spcBef>
              <a:buFontTx/>
              <a:buNone/>
            </a:pPr>
            <a:r>
              <a:rPr kumimoji="1" lang="en-US" altLang="zh-CN" sz="2400">
                <a:latin typeface="Tahoma" panose="020B0604030504040204" pitchFamily="34" charset="0"/>
              </a:rPr>
              <a:t>             </a:t>
            </a:r>
            <a:r>
              <a:rPr kumimoji="1" lang="en-US" altLang="zh-CN" sz="2400">
                <a:latin typeface="Times New Roman" panose="02020603050405020304" pitchFamily="18" charset="0"/>
              </a:rPr>
              <a:t>……</a:t>
            </a:r>
            <a:endParaRPr kumimoji="1" lang="en-US" altLang="zh-CN" sz="2400">
              <a:latin typeface="Tahoma" panose="020B0604030504040204" pitchFamily="34" charset="0"/>
            </a:endParaRPr>
          </a:p>
          <a:p>
            <a:pPr eaLnBrk="1" hangingPunct="1">
              <a:spcBef>
                <a:spcPct val="0"/>
              </a:spcBef>
              <a:buFontTx/>
              <a:buNone/>
            </a:pPr>
            <a:r>
              <a:rPr kumimoji="1" lang="en-US" altLang="zh-CN" sz="2400">
                <a:latin typeface="Tahoma" panose="020B0604030504040204" pitchFamily="34" charset="0"/>
              </a:rPr>
              <a:t>       } </a:t>
            </a:r>
          </a:p>
        </p:txBody>
      </p:sp>
      <p:sp>
        <p:nvSpPr>
          <p:cNvPr id="2" name="矩形 1">
            <a:extLst>
              <a:ext uri="{FF2B5EF4-FFF2-40B4-BE49-F238E27FC236}">
                <a16:creationId xmlns:a16="http://schemas.microsoft.com/office/drawing/2014/main" id="{E7F84204-37CB-45A9-8C69-B5F7A96EA0A3}"/>
              </a:ext>
            </a:extLst>
          </p:cNvPr>
          <p:cNvSpPr/>
          <p:nvPr/>
        </p:nvSpPr>
        <p:spPr bwMode="auto">
          <a:xfrm>
            <a:off x="1403647" y="2340229"/>
            <a:ext cx="2664296" cy="1261986"/>
          </a:xfrm>
          <a:prstGeom prst="rect">
            <a:avLst/>
          </a:prstGeom>
          <a:noFill/>
          <a:ln w="25400">
            <a:solidFill>
              <a:schemeClr val="bg1">
                <a:lumMod val="75000"/>
              </a:schemeClr>
            </a:solid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D2E8D055-9473-4C45-9B4C-AF72F7EB8948}"/>
              </a:ext>
            </a:extLst>
          </p:cNvPr>
          <p:cNvSpPr txBox="1">
            <a:spLocks noChangeArrowheads="1"/>
          </p:cNvSpPr>
          <p:nvPr/>
        </p:nvSpPr>
        <p:spPr bwMode="auto">
          <a:xfrm>
            <a:off x="1403350" y="2349500"/>
            <a:ext cx="5761038" cy="37115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7171" name="Oval 5">
            <a:extLst>
              <a:ext uri="{FF2B5EF4-FFF2-40B4-BE49-F238E27FC236}">
                <a16:creationId xmlns:a16="http://schemas.microsoft.com/office/drawing/2014/main" id="{68FA884D-42C9-44AB-9C45-65A6001C0D2A}"/>
              </a:ext>
            </a:extLst>
          </p:cNvPr>
          <p:cNvSpPr>
            <a:spLocks noChangeArrowheads="1"/>
          </p:cNvSpPr>
          <p:nvPr/>
        </p:nvSpPr>
        <p:spPr bwMode="auto">
          <a:xfrm>
            <a:off x="2627313" y="26368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2" name="Oval 7">
            <a:extLst>
              <a:ext uri="{FF2B5EF4-FFF2-40B4-BE49-F238E27FC236}">
                <a16:creationId xmlns:a16="http://schemas.microsoft.com/office/drawing/2014/main" id="{C9925104-2931-4105-8311-7264D513CFB9}"/>
              </a:ext>
            </a:extLst>
          </p:cNvPr>
          <p:cNvSpPr>
            <a:spLocks noChangeArrowheads="1"/>
          </p:cNvSpPr>
          <p:nvPr/>
        </p:nvSpPr>
        <p:spPr bwMode="auto">
          <a:xfrm>
            <a:off x="2124075" y="3573463"/>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3" name="Oval 8">
            <a:extLst>
              <a:ext uri="{FF2B5EF4-FFF2-40B4-BE49-F238E27FC236}">
                <a16:creationId xmlns:a16="http://schemas.microsoft.com/office/drawing/2014/main" id="{F7C2A002-9021-41EE-A779-120A2128218B}"/>
              </a:ext>
            </a:extLst>
          </p:cNvPr>
          <p:cNvSpPr>
            <a:spLocks noChangeArrowheads="1"/>
          </p:cNvSpPr>
          <p:nvPr/>
        </p:nvSpPr>
        <p:spPr bwMode="auto">
          <a:xfrm>
            <a:off x="1547813" y="4221163"/>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4" name="Oval 9">
            <a:extLst>
              <a:ext uri="{FF2B5EF4-FFF2-40B4-BE49-F238E27FC236}">
                <a16:creationId xmlns:a16="http://schemas.microsoft.com/office/drawing/2014/main" id="{39196195-C96A-4506-A864-CA2174C34650}"/>
              </a:ext>
            </a:extLst>
          </p:cNvPr>
          <p:cNvSpPr>
            <a:spLocks noChangeArrowheads="1"/>
          </p:cNvSpPr>
          <p:nvPr/>
        </p:nvSpPr>
        <p:spPr bwMode="auto">
          <a:xfrm>
            <a:off x="1763713" y="28527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5" name="Oval 10">
            <a:extLst>
              <a:ext uri="{FF2B5EF4-FFF2-40B4-BE49-F238E27FC236}">
                <a16:creationId xmlns:a16="http://schemas.microsoft.com/office/drawing/2014/main" id="{18DD459A-2610-424A-8E94-4AB3E51254DC}"/>
              </a:ext>
            </a:extLst>
          </p:cNvPr>
          <p:cNvSpPr>
            <a:spLocks noChangeArrowheads="1"/>
          </p:cNvSpPr>
          <p:nvPr/>
        </p:nvSpPr>
        <p:spPr bwMode="auto">
          <a:xfrm>
            <a:off x="1908175" y="3932238"/>
            <a:ext cx="28892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6" name="Oval 12">
            <a:extLst>
              <a:ext uri="{FF2B5EF4-FFF2-40B4-BE49-F238E27FC236}">
                <a16:creationId xmlns:a16="http://schemas.microsoft.com/office/drawing/2014/main" id="{DD76CA7E-BC06-4617-ACE0-DA4D5BA70D22}"/>
              </a:ext>
            </a:extLst>
          </p:cNvPr>
          <p:cNvSpPr>
            <a:spLocks noChangeArrowheads="1"/>
          </p:cNvSpPr>
          <p:nvPr/>
        </p:nvSpPr>
        <p:spPr bwMode="auto">
          <a:xfrm>
            <a:off x="2627313" y="2997200"/>
            <a:ext cx="792162" cy="431800"/>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7" name="Oval 13">
            <a:extLst>
              <a:ext uri="{FF2B5EF4-FFF2-40B4-BE49-F238E27FC236}">
                <a16:creationId xmlns:a16="http://schemas.microsoft.com/office/drawing/2014/main" id="{80A0B968-FCE0-42D7-9068-70895DB9DA45}"/>
              </a:ext>
            </a:extLst>
          </p:cNvPr>
          <p:cNvSpPr>
            <a:spLocks noChangeArrowheads="1"/>
          </p:cNvSpPr>
          <p:nvPr/>
        </p:nvSpPr>
        <p:spPr bwMode="auto">
          <a:xfrm>
            <a:off x="1547813" y="3284538"/>
            <a:ext cx="790575" cy="360362"/>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8" name="Oval 15">
            <a:extLst>
              <a:ext uri="{FF2B5EF4-FFF2-40B4-BE49-F238E27FC236}">
                <a16:creationId xmlns:a16="http://schemas.microsoft.com/office/drawing/2014/main" id="{0EA82C17-082A-4083-AFA7-9719420031CF}"/>
              </a:ext>
            </a:extLst>
          </p:cNvPr>
          <p:cNvSpPr>
            <a:spLocks noChangeArrowheads="1"/>
          </p:cNvSpPr>
          <p:nvPr/>
        </p:nvSpPr>
        <p:spPr bwMode="auto">
          <a:xfrm>
            <a:off x="3419475" y="2492375"/>
            <a:ext cx="288925" cy="360363"/>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79" name="Oval 18">
            <a:extLst>
              <a:ext uri="{FF2B5EF4-FFF2-40B4-BE49-F238E27FC236}">
                <a16:creationId xmlns:a16="http://schemas.microsoft.com/office/drawing/2014/main" id="{3BB34819-A248-4779-85C8-AFCBB2ADE6FF}"/>
              </a:ext>
            </a:extLst>
          </p:cNvPr>
          <p:cNvSpPr>
            <a:spLocks noChangeArrowheads="1"/>
          </p:cNvSpPr>
          <p:nvPr/>
        </p:nvSpPr>
        <p:spPr bwMode="auto">
          <a:xfrm>
            <a:off x="1908175" y="2565400"/>
            <a:ext cx="288925" cy="360363"/>
          </a:xfrm>
          <a:prstGeom prst="ellipse">
            <a:avLst/>
          </a:prstGeom>
          <a:solidFill>
            <a:srgbClr val="99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0" name="AutoShape 19">
            <a:extLst>
              <a:ext uri="{FF2B5EF4-FFF2-40B4-BE49-F238E27FC236}">
                <a16:creationId xmlns:a16="http://schemas.microsoft.com/office/drawing/2014/main" id="{3E4628C5-45C3-4DBB-A94B-765255376D18}"/>
              </a:ext>
            </a:extLst>
          </p:cNvPr>
          <p:cNvSpPr>
            <a:spLocks noChangeArrowheads="1"/>
          </p:cNvSpPr>
          <p:nvPr/>
        </p:nvSpPr>
        <p:spPr bwMode="auto">
          <a:xfrm>
            <a:off x="6372225" y="50133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1" name="AutoShape 20">
            <a:extLst>
              <a:ext uri="{FF2B5EF4-FFF2-40B4-BE49-F238E27FC236}">
                <a16:creationId xmlns:a16="http://schemas.microsoft.com/office/drawing/2014/main" id="{7CC785B6-2B76-4EB2-BB73-9EBB32961E3D}"/>
              </a:ext>
            </a:extLst>
          </p:cNvPr>
          <p:cNvSpPr>
            <a:spLocks noChangeArrowheads="1"/>
          </p:cNvSpPr>
          <p:nvPr/>
        </p:nvSpPr>
        <p:spPr bwMode="auto">
          <a:xfrm>
            <a:off x="4572000" y="4868863"/>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2" name="AutoShape 22">
            <a:extLst>
              <a:ext uri="{FF2B5EF4-FFF2-40B4-BE49-F238E27FC236}">
                <a16:creationId xmlns:a16="http://schemas.microsoft.com/office/drawing/2014/main" id="{2702D8EA-370E-49A2-8653-F6D4F568C022}"/>
              </a:ext>
            </a:extLst>
          </p:cNvPr>
          <p:cNvSpPr>
            <a:spLocks noChangeArrowheads="1"/>
          </p:cNvSpPr>
          <p:nvPr/>
        </p:nvSpPr>
        <p:spPr bwMode="auto">
          <a:xfrm>
            <a:off x="5076825" y="4292600"/>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3" name="AutoShape 23">
            <a:extLst>
              <a:ext uri="{FF2B5EF4-FFF2-40B4-BE49-F238E27FC236}">
                <a16:creationId xmlns:a16="http://schemas.microsoft.com/office/drawing/2014/main" id="{52E262FB-5CD0-4F72-81E8-43074EE728AC}"/>
              </a:ext>
            </a:extLst>
          </p:cNvPr>
          <p:cNvSpPr>
            <a:spLocks noChangeArrowheads="1"/>
          </p:cNvSpPr>
          <p:nvPr/>
        </p:nvSpPr>
        <p:spPr bwMode="auto">
          <a:xfrm>
            <a:off x="4787900" y="5229225"/>
            <a:ext cx="1008063"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4" name="AutoShape 24">
            <a:extLst>
              <a:ext uri="{FF2B5EF4-FFF2-40B4-BE49-F238E27FC236}">
                <a16:creationId xmlns:a16="http://schemas.microsoft.com/office/drawing/2014/main" id="{414961A3-BF5B-4A05-A237-01A8481466FB}"/>
              </a:ext>
            </a:extLst>
          </p:cNvPr>
          <p:cNvSpPr>
            <a:spLocks noChangeArrowheads="1"/>
          </p:cNvSpPr>
          <p:nvPr/>
        </p:nvSpPr>
        <p:spPr bwMode="auto">
          <a:xfrm>
            <a:off x="6516688" y="43656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5" name="AutoShape 25">
            <a:extLst>
              <a:ext uri="{FF2B5EF4-FFF2-40B4-BE49-F238E27FC236}">
                <a16:creationId xmlns:a16="http://schemas.microsoft.com/office/drawing/2014/main" id="{00B3DC04-088F-4436-BC5C-35C378963CBA}"/>
              </a:ext>
            </a:extLst>
          </p:cNvPr>
          <p:cNvSpPr>
            <a:spLocks noChangeArrowheads="1"/>
          </p:cNvSpPr>
          <p:nvPr/>
        </p:nvSpPr>
        <p:spPr bwMode="auto">
          <a:xfrm>
            <a:off x="5435600" y="47974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6" name="AutoShape 26">
            <a:extLst>
              <a:ext uri="{FF2B5EF4-FFF2-40B4-BE49-F238E27FC236}">
                <a16:creationId xmlns:a16="http://schemas.microsoft.com/office/drawing/2014/main" id="{E377BAC2-9025-47B4-A83D-B8422F4BD845}"/>
              </a:ext>
            </a:extLst>
          </p:cNvPr>
          <p:cNvSpPr>
            <a:spLocks noChangeArrowheads="1"/>
          </p:cNvSpPr>
          <p:nvPr/>
        </p:nvSpPr>
        <p:spPr bwMode="auto">
          <a:xfrm>
            <a:off x="5867400" y="5300663"/>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7" name="AutoShape 27">
            <a:extLst>
              <a:ext uri="{FF2B5EF4-FFF2-40B4-BE49-F238E27FC236}">
                <a16:creationId xmlns:a16="http://schemas.microsoft.com/office/drawing/2014/main" id="{7344A1EA-0B19-41AD-A8DB-838BA709CE24}"/>
              </a:ext>
            </a:extLst>
          </p:cNvPr>
          <p:cNvSpPr>
            <a:spLocks noChangeArrowheads="1"/>
          </p:cNvSpPr>
          <p:nvPr/>
        </p:nvSpPr>
        <p:spPr bwMode="auto">
          <a:xfrm>
            <a:off x="5867400" y="4437063"/>
            <a:ext cx="100965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8" name="AutoShape 28">
            <a:extLst>
              <a:ext uri="{FF2B5EF4-FFF2-40B4-BE49-F238E27FC236}">
                <a16:creationId xmlns:a16="http://schemas.microsoft.com/office/drawing/2014/main" id="{557A46CE-5501-4A52-92B3-EDAA79D0F3D5}"/>
              </a:ext>
            </a:extLst>
          </p:cNvPr>
          <p:cNvSpPr>
            <a:spLocks noChangeArrowheads="1"/>
          </p:cNvSpPr>
          <p:nvPr/>
        </p:nvSpPr>
        <p:spPr bwMode="auto">
          <a:xfrm>
            <a:off x="6227763" y="5445125"/>
            <a:ext cx="431800" cy="647700"/>
          </a:xfrm>
          <a:prstGeom prst="star4">
            <a:avLst>
              <a:gd name="adj" fmla="val 125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89" name="AutoShape 29">
            <a:extLst>
              <a:ext uri="{FF2B5EF4-FFF2-40B4-BE49-F238E27FC236}">
                <a16:creationId xmlns:a16="http://schemas.microsoft.com/office/drawing/2014/main" id="{E8357F95-0BB4-4D8E-968F-D083E1AEEF8B}"/>
              </a:ext>
            </a:extLst>
          </p:cNvPr>
          <p:cNvSpPr>
            <a:spLocks noChangeArrowheads="1"/>
          </p:cNvSpPr>
          <p:nvPr/>
        </p:nvSpPr>
        <p:spPr bwMode="auto">
          <a:xfrm>
            <a:off x="6804025" y="2708275"/>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0" name="AutoShape 30">
            <a:extLst>
              <a:ext uri="{FF2B5EF4-FFF2-40B4-BE49-F238E27FC236}">
                <a16:creationId xmlns:a16="http://schemas.microsoft.com/office/drawing/2014/main" id="{F6AE490A-E8F5-4FF4-A7CD-64B11069A13B}"/>
              </a:ext>
            </a:extLst>
          </p:cNvPr>
          <p:cNvSpPr>
            <a:spLocks noChangeArrowheads="1"/>
          </p:cNvSpPr>
          <p:nvPr/>
        </p:nvSpPr>
        <p:spPr bwMode="auto">
          <a:xfrm>
            <a:off x="6300788" y="3573463"/>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1" name="AutoShape 31">
            <a:extLst>
              <a:ext uri="{FF2B5EF4-FFF2-40B4-BE49-F238E27FC236}">
                <a16:creationId xmlns:a16="http://schemas.microsoft.com/office/drawing/2014/main" id="{17A82D90-E471-4207-8CC0-A34D938B25FB}"/>
              </a:ext>
            </a:extLst>
          </p:cNvPr>
          <p:cNvSpPr>
            <a:spLocks noChangeArrowheads="1"/>
          </p:cNvSpPr>
          <p:nvPr/>
        </p:nvSpPr>
        <p:spPr bwMode="auto">
          <a:xfrm>
            <a:off x="5148263" y="3500438"/>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2" name="AutoShape 32">
            <a:extLst>
              <a:ext uri="{FF2B5EF4-FFF2-40B4-BE49-F238E27FC236}">
                <a16:creationId xmlns:a16="http://schemas.microsoft.com/office/drawing/2014/main" id="{EE596501-85D0-4161-AFE3-352879373EB6}"/>
              </a:ext>
            </a:extLst>
          </p:cNvPr>
          <p:cNvSpPr>
            <a:spLocks noChangeArrowheads="1"/>
          </p:cNvSpPr>
          <p:nvPr/>
        </p:nvSpPr>
        <p:spPr bwMode="auto">
          <a:xfrm>
            <a:off x="5003800" y="2492375"/>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3" name="AutoShape 33">
            <a:extLst>
              <a:ext uri="{FF2B5EF4-FFF2-40B4-BE49-F238E27FC236}">
                <a16:creationId xmlns:a16="http://schemas.microsoft.com/office/drawing/2014/main" id="{AA553E9B-FB40-4F45-ABB6-F6C8AC05997B}"/>
              </a:ext>
            </a:extLst>
          </p:cNvPr>
          <p:cNvSpPr>
            <a:spLocks noChangeArrowheads="1"/>
          </p:cNvSpPr>
          <p:nvPr/>
        </p:nvSpPr>
        <p:spPr bwMode="auto">
          <a:xfrm>
            <a:off x="5724525" y="3213100"/>
            <a:ext cx="287338" cy="671513"/>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7194" name="AutoShape 34">
            <a:extLst>
              <a:ext uri="{FF2B5EF4-FFF2-40B4-BE49-F238E27FC236}">
                <a16:creationId xmlns:a16="http://schemas.microsoft.com/office/drawing/2014/main" id="{03DAA9DC-2C44-4F2A-8AF4-CBB9DF67D9B3}"/>
              </a:ext>
            </a:extLst>
          </p:cNvPr>
          <p:cNvSpPr>
            <a:spLocks noChangeArrowheads="1"/>
          </p:cNvSpPr>
          <p:nvPr/>
        </p:nvSpPr>
        <p:spPr bwMode="auto">
          <a:xfrm>
            <a:off x="5292725" y="2636838"/>
            <a:ext cx="287338" cy="671512"/>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7195" name="AutoShape 35">
            <a:extLst>
              <a:ext uri="{FF2B5EF4-FFF2-40B4-BE49-F238E27FC236}">
                <a16:creationId xmlns:a16="http://schemas.microsoft.com/office/drawing/2014/main" id="{EF66A7D4-D97C-439E-92F9-0A78A80D20C6}"/>
              </a:ext>
            </a:extLst>
          </p:cNvPr>
          <p:cNvSpPr>
            <a:spLocks noChangeArrowheads="1"/>
          </p:cNvSpPr>
          <p:nvPr/>
        </p:nvSpPr>
        <p:spPr bwMode="auto">
          <a:xfrm>
            <a:off x="6516688" y="3140075"/>
            <a:ext cx="287337"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6" name="AutoShape 36">
            <a:extLst>
              <a:ext uri="{FF2B5EF4-FFF2-40B4-BE49-F238E27FC236}">
                <a16:creationId xmlns:a16="http://schemas.microsoft.com/office/drawing/2014/main" id="{F699E8D1-409F-43FF-A37E-2372F6FA72BE}"/>
              </a:ext>
            </a:extLst>
          </p:cNvPr>
          <p:cNvSpPr>
            <a:spLocks noChangeArrowheads="1"/>
          </p:cNvSpPr>
          <p:nvPr/>
        </p:nvSpPr>
        <p:spPr bwMode="auto">
          <a:xfrm>
            <a:off x="5867400" y="2781300"/>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7" name="AutoShape 37">
            <a:extLst>
              <a:ext uri="{FF2B5EF4-FFF2-40B4-BE49-F238E27FC236}">
                <a16:creationId xmlns:a16="http://schemas.microsoft.com/office/drawing/2014/main" id="{40389FD8-31F2-4376-A80F-4E5254E823F8}"/>
              </a:ext>
            </a:extLst>
          </p:cNvPr>
          <p:cNvSpPr>
            <a:spLocks noChangeArrowheads="1"/>
          </p:cNvSpPr>
          <p:nvPr/>
        </p:nvSpPr>
        <p:spPr bwMode="auto">
          <a:xfrm>
            <a:off x="6372225" y="2565400"/>
            <a:ext cx="287338" cy="431800"/>
          </a:xfrm>
          <a:prstGeom prst="moon">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8" name="AutoShape 39">
            <a:extLst>
              <a:ext uri="{FF2B5EF4-FFF2-40B4-BE49-F238E27FC236}">
                <a16:creationId xmlns:a16="http://schemas.microsoft.com/office/drawing/2014/main" id="{4974618C-003F-41CF-8FDA-65E23C42154F}"/>
              </a:ext>
            </a:extLst>
          </p:cNvPr>
          <p:cNvSpPr>
            <a:spLocks noChangeArrowheads="1"/>
          </p:cNvSpPr>
          <p:nvPr/>
        </p:nvSpPr>
        <p:spPr bwMode="auto">
          <a:xfrm>
            <a:off x="1476375" y="52292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199" name="AutoShape 41">
            <a:extLst>
              <a:ext uri="{FF2B5EF4-FFF2-40B4-BE49-F238E27FC236}">
                <a16:creationId xmlns:a16="http://schemas.microsoft.com/office/drawing/2014/main" id="{51FB0FED-3CBE-4322-B317-C8578E3A4B8E}"/>
              </a:ext>
            </a:extLst>
          </p:cNvPr>
          <p:cNvSpPr>
            <a:spLocks noChangeArrowheads="1"/>
          </p:cNvSpPr>
          <p:nvPr/>
        </p:nvSpPr>
        <p:spPr bwMode="auto">
          <a:xfrm>
            <a:off x="1692275" y="54451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0" name="AutoShape 42">
            <a:extLst>
              <a:ext uri="{FF2B5EF4-FFF2-40B4-BE49-F238E27FC236}">
                <a16:creationId xmlns:a16="http://schemas.microsoft.com/office/drawing/2014/main" id="{89710A47-8FD6-4132-A671-7DF64B93D1D3}"/>
              </a:ext>
            </a:extLst>
          </p:cNvPr>
          <p:cNvSpPr>
            <a:spLocks noChangeArrowheads="1"/>
          </p:cNvSpPr>
          <p:nvPr/>
        </p:nvSpPr>
        <p:spPr bwMode="auto">
          <a:xfrm>
            <a:off x="1908175" y="56610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1" name="AutoShape 43">
            <a:extLst>
              <a:ext uri="{FF2B5EF4-FFF2-40B4-BE49-F238E27FC236}">
                <a16:creationId xmlns:a16="http://schemas.microsoft.com/office/drawing/2014/main" id="{14BDF9C4-6499-4434-9290-1D046A119337}"/>
              </a:ext>
            </a:extLst>
          </p:cNvPr>
          <p:cNvSpPr>
            <a:spLocks noChangeArrowheads="1"/>
          </p:cNvSpPr>
          <p:nvPr/>
        </p:nvSpPr>
        <p:spPr bwMode="auto">
          <a:xfrm>
            <a:off x="2124075" y="58769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2" name="AutoShape 44">
            <a:extLst>
              <a:ext uri="{FF2B5EF4-FFF2-40B4-BE49-F238E27FC236}">
                <a16:creationId xmlns:a16="http://schemas.microsoft.com/office/drawing/2014/main" id="{B8179031-0C90-4AC7-91B3-4426228A9946}"/>
              </a:ext>
            </a:extLst>
          </p:cNvPr>
          <p:cNvSpPr>
            <a:spLocks noChangeArrowheads="1"/>
          </p:cNvSpPr>
          <p:nvPr/>
        </p:nvSpPr>
        <p:spPr bwMode="auto">
          <a:xfrm>
            <a:off x="1908175" y="4940300"/>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3" name="AutoShape 45">
            <a:extLst>
              <a:ext uri="{FF2B5EF4-FFF2-40B4-BE49-F238E27FC236}">
                <a16:creationId xmlns:a16="http://schemas.microsoft.com/office/drawing/2014/main" id="{2464DC2A-95A7-4E46-846E-61C755571FEF}"/>
              </a:ext>
            </a:extLst>
          </p:cNvPr>
          <p:cNvSpPr>
            <a:spLocks noChangeArrowheads="1"/>
          </p:cNvSpPr>
          <p:nvPr/>
        </p:nvSpPr>
        <p:spPr bwMode="auto">
          <a:xfrm>
            <a:off x="2339975" y="5229225"/>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4" name="AutoShape 46">
            <a:extLst>
              <a:ext uri="{FF2B5EF4-FFF2-40B4-BE49-F238E27FC236}">
                <a16:creationId xmlns:a16="http://schemas.microsoft.com/office/drawing/2014/main" id="{3BAA4197-C370-4D7A-ACAC-91999E4B90CC}"/>
              </a:ext>
            </a:extLst>
          </p:cNvPr>
          <p:cNvSpPr>
            <a:spLocks noChangeArrowheads="1"/>
          </p:cNvSpPr>
          <p:nvPr/>
        </p:nvSpPr>
        <p:spPr bwMode="auto">
          <a:xfrm>
            <a:off x="2268538" y="5589588"/>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5" name="AutoShape 47">
            <a:extLst>
              <a:ext uri="{FF2B5EF4-FFF2-40B4-BE49-F238E27FC236}">
                <a16:creationId xmlns:a16="http://schemas.microsoft.com/office/drawing/2014/main" id="{9A8E6506-A870-4F7F-920C-62EC0D0015E3}"/>
              </a:ext>
            </a:extLst>
          </p:cNvPr>
          <p:cNvSpPr>
            <a:spLocks noChangeArrowheads="1"/>
          </p:cNvSpPr>
          <p:nvPr/>
        </p:nvSpPr>
        <p:spPr bwMode="auto">
          <a:xfrm>
            <a:off x="2051050" y="5157788"/>
            <a:ext cx="504825" cy="215900"/>
          </a:xfrm>
          <a:prstGeom prst="triangle">
            <a:avLst>
              <a:gd name="adj" fmla="val 50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6" name="AutoShape 48">
            <a:extLst>
              <a:ext uri="{FF2B5EF4-FFF2-40B4-BE49-F238E27FC236}">
                <a16:creationId xmlns:a16="http://schemas.microsoft.com/office/drawing/2014/main" id="{072FF2E8-6DAE-4B4C-9A76-076D7164D6FA}"/>
              </a:ext>
            </a:extLst>
          </p:cNvPr>
          <p:cNvSpPr>
            <a:spLocks noChangeArrowheads="1"/>
          </p:cNvSpPr>
          <p:nvPr/>
        </p:nvSpPr>
        <p:spPr bwMode="auto">
          <a:xfrm>
            <a:off x="3348038" y="40052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7" name="AutoShape 49">
            <a:extLst>
              <a:ext uri="{FF2B5EF4-FFF2-40B4-BE49-F238E27FC236}">
                <a16:creationId xmlns:a16="http://schemas.microsoft.com/office/drawing/2014/main" id="{C6ECEB70-83E6-4D48-9379-629D93A5FA78}"/>
              </a:ext>
            </a:extLst>
          </p:cNvPr>
          <p:cNvSpPr>
            <a:spLocks noChangeArrowheads="1"/>
          </p:cNvSpPr>
          <p:nvPr/>
        </p:nvSpPr>
        <p:spPr bwMode="auto">
          <a:xfrm>
            <a:off x="3563938" y="42211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8" name="AutoShape 50">
            <a:extLst>
              <a:ext uri="{FF2B5EF4-FFF2-40B4-BE49-F238E27FC236}">
                <a16:creationId xmlns:a16="http://schemas.microsoft.com/office/drawing/2014/main" id="{A31BF86F-F019-4A1E-810C-40AF2DBF5EBA}"/>
              </a:ext>
            </a:extLst>
          </p:cNvPr>
          <p:cNvSpPr>
            <a:spLocks noChangeArrowheads="1"/>
          </p:cNvSpPr>
          <p:nvPr/>
        </p:nvSpPr>
        <p:spPr bwMode="auto">
          <a:xfrm>
            <a:off x="3276600" y="4581525"/>
            <a:ext cx="409575" cy="554038"/>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09" name="AutoShape 53">
            <a:extLst>
              <a:ext uri="{FF2B5EF4-FFF2-40B4-BE49-F238E27FC236}">
                <a16:creationId xmlns:a16="http://schemas.microsoft.com/office/drawing/2014/main" id="{F4DB891B-9E17-4E29-A7B8-294E2EC4F2B5}"/>
              </a:ext>
            </a:extLst>
          </p:cNvPr>
          <p:cNvSpPr>
            <a:spLocks noChangeArrowheads="1"/>
          </p:cNvSpPr>
          <p:nvPr/>
        </p:nvSpPr>
        <p:spPr bwMode="auto">
          <a:xfrm>
            <a:off x="3779838" y="44370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0" name="AutoShape 54">
            <a:extLst>
              <a:ext uri="{FF2B5EF4-FFF2-40B4-BE49-F238E27FC236}">
                <a16:creationId xmlns:a16="http://schemas.microsoft.com/office/drawing/2014/main" id="{574AF37E-5172-4523-9CF5-5AC00B18A479}"/>
              </a:ext>
            </a:extLst>
          </p:cNvPr>
          <p:cNvSpPr>
            <a:spLocks noChangeArrowheads="1"/>
          </p:cNvSpPr>
          <p:nvPr/>
        </p:nvSpPr>
        <p:spPr bwMode="auto">
          <a:xfrm>
            <a:off x="3708400" y="3789363"/>
            <a:ext cx="409575" cy="554037"/>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1" name="AutoShape 55">
            <a:extLst>
              <a:ext uri="{FF2B5EF4-FFF2-40B4-BE49-F238E27FC236}">
                <a16:creationId xmlns:a16="http://schemas.microsoft.com/office/drawing/2014/main" id="{44484016-2D5A-4D14-96A7-7D4A249CA552}"/>
              </a:ext>
            </a:extLst>
          </p:cNvPr>
          <p:cNvSpPr>
            <a:spLocks noChangeArrowheads="1"/>
          </p:cNvSpPr>
          <p:nvPr/>
        </p:nvSpPr>
        <p:spPr bwMode="auto">
          <a:xfrm>
            <a:off x="3995738" y="4076700"/>
            <a:ext cx="409575" cy="554038"/>
          </a:xfrm>
          <a:prstGeom prst="sun">
            <a:avLst>
              <a:gd name="adj" fmla="val 2500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2" name="AutoShape 56">
            <a:extLst>
              <a:ext uri="{FF2B5EF4-FFF2-40B4-BE49-F238E27FC236}">
                <a16:creationId xmlns:a16="http://schemas.microsoft.com/office/drawing/2014/main" id="{4A8AC789-3A2D-468A-821A-8F1B43C65BC8}"/>
              </a:ext>
            </a:extLst>
          </p:cNvPr>
          <p:cNvSpPr>
            <a:spLocks noChangeArrowheads="1"/>
          </p:cNvSpPr>
          <p:nvPr/>
        </p:nvSpPr>
        <p:spPr bwMode="auto">
          <a:xfrm>
            <a:off x="3635375" y="4724400"/>
            <a:ext cx="409575" cy="554038"/>
          </a:xfrm>
          <a:prstGeom prst="sun">
            <a:avLst>
              <a:gd name="adj" fmla="val 25194"/>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7213" name="Line 57">
            <a:extLst>
              <a:ext uri="{FF2B5EF4-FFF2-40B4-BE49-F238E27FC236}">
                <a16:creationId xmlns:a16="http://schemas.microsoft.com/office/drawing/2014/main" id="{7E646603-70D2-4833-97C7-0B415B716409}"/>
              </a:ext>
            </a:extLst>
          </p:cNvPr>
          <p:cNvSpPr>
            <a:spLocks noChangeShapeType="1"/>
          </p:cNvSpPr>
          <p:nvPr/>
        </p:nvSpPr>
        <p:spPr bwMode="auto">
          <a:xfrm flipV="1">
            <a:off x="1476375" y="2349500"/>
            <a:ext cx="3095625" cy="27352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4" name="Line 58">
            <a:extLst>
              <a:ext uri="{FF2B5EF4-FFF2-40B4-BE49-F238E27FC236}">
                <a16:creationId xmlns:a16="http://schemas.microsoft.com/office/drawing/2014/main" id="{0095223B-B18D-42D1-B2C1-D89ED0A6EC97}"/>
              </a:ext>
            </a:extLst>
          </p:cNvPr>
          <p:cNvSpPr>
            <a:spLocks noChangeShapeType="1"/>
          </p:cNvSpPr>
          <p:nvPr/>
        </p:nvSpPr>
        <p:spPr bwMode="auto">
          <a:xfrm>
            <a:off x="2339975" y="4292600"/>
            <a:ext cx="936625" cy="1800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5" name="Line 59">
            <a:extLst>
              <a:ext uri="{FF2B5EF4-FFF2-40B4-BE49-F238E27FC236}">
                <a16:creationId xmlns:a16="http://schemas.microsoft.com/office/drawing/2014/main" id="{15E459D3-EE34-47D6-9D89-E1D00C4D7545}"/>
              </a:ext>
            </a:extLst>
          </p:cNvPr>
          <p:cNvSpPr>
            <a:spLocks noChangeShapeType="1"/>
          </p:cNvSpPr>
          <p:nvPr/>
        </p:nvSpPr>
        <p:spPr bwMode="auto">
          <a:xfrm>
            <a:off x="3563938" y="3284538"/>
            <a:ext cx="3600450" cy="12969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6" name="Line 61">
            <a:extLst>
              <a:ext uri="{FF2B5EF4-FFF2-40B4-BE49-F238E27FC236}">
                <a16:creationId xmlns:a16="http://schemas.microsoft.com/office/drawing/2014/main" id="{3C6D4FC0-799D-4B19-889E-44AD46AB0D5B}"/>
              </a:ext>
            </a:extLst>
          </p:cNvPr>
          <p:cNvSpPr>
            <a:spLocks noChangeShapeType="1"/>
          </p:cNvSpPr>
          <p:nvPr/>
        </p:nvSpPr>
        <p:spPr bwMode="auto">
          <a:xfrm flipH="1">
            <a:off x="4284663" y="3789363"/>
            <a:ext cx="574675" cy="2232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17" name="Text Box 63">
            <a:extLst>
              <a:ext uri="{FF2B5EF4-FFF2-40B4-BE49-F238E27FC236}">
                <a16:creationId xmlns:a16="http://schemas.microsoft.com/office/drawing/2014/main" id="{E3A9EABE-2B0C-4501-AB9F-6587777CBBED}"/>
              </a:ext>
            </a:extLst>
          </p:cNvPr>
          <p:cNvSpPr txBox="1">
            <a:spLocks noChangeArrowheads="1"/>
          </p:cNvSpPr>
          <p:nvPr/>
        </p:nvSpPr>
        <p:spPr bwMode="auto">
          <a:xfrm>
            <a:off x="1835150" y="1557338"/>
            <a:ext cx="3889375" cy="5032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3000">
                <a:latin typeface="Tahoma" panose="020B0604030504040204" pitchFamily="34" charset="0"/>
              </a:rPr>
              <a:t>客观世界</a:t>
            </a:r>
          </a:p>
        </p:txBody>
      </p:sp>
      <p:sp>
        <p:nvSpPr>
          <p:cNvPr id="7218" name="Line 64">
            <a:extLst>
              <a:ext uri="{FF2B5EF4-FFF2-40B4-BE49-F238E27FC236}">
                <a16:creationId xmlns:a16="http://schemas.microsoft.com/office/drawing/2014/main" id="{54790058-C263-4C36-B056-B8792764C8CB}"/>
              </a:ext>
            </a:extLst>
          </p:cNvPr>
          <p:cNvSpPr>
            <a:spLocks noChangeShapeType="1"/>
          </p:cNvSpPr>
          <p:nvPr/>
        </p:nvSpPr>
        <p:spPr bwMode="auto">
          <a:xfrm>
            <a:off x="3203575" y="1989138"/>
            <a:ext cx="71438" cy="360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8161" name="Text Box 65">
            <a:extLst>
              <a:ext uri="{FF2B5EF4-FFF2-40B4-BE49-F238E27FC236}">
                <a16:creationId xmlns:a16="http://schemas.microsoft.com/office/drawing/2014/main" id="{07D8DECF-27B7-481D-9250-57C480129ECA}"/>
              </a:ext>
            </a:extLst>
          </p:cNvPr>
          <p:cNvSpPr txBox="1">
            <a:spLocks noChangeArrowheads="1"/>
          </p:cNvSpPr>
          <p:nvPr/>
        </p:nvSpPr>
        <p:spPr bwMode="auto">
          <a:xfrm>
            <a:off x="7920038" y="2852738"/>
            <a:ext cx="1223962"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对象</a:t>
            </a:r>
          </a:p>
        </p:txBody>
      </p:sp>
      <p:sp>
        <p:nvSpPr>
          <p:cNvPr id="388162" name="Line 66">
            <a:extLst>
              <a:ext uri="{FF2B5EF4-FFF2-40B4-BE49-F238E27FC236}">
                <a16:creationId xmlns:a16="http://schemas.microsoft.com/office/drawing/2014/main" id="{BB63CE60-EF27-4BCA-9417-27F9F07ABE73}"/>
              </a:ext>
            </a:extLst>
          </p:cNvPr>
          <p:cNvSpPr>
            <a:spLocks noChangeShapeType="1"/>
          </p:cNvSpPr>
          <p:nvPr/>
        </p:nvSpPr>
        <p:spPr bwMode="auto">
          <a:xfrm flipH="1">
            <a:off x="6659563" y="3140075"/>
            <a:ext cx="1368425" cy="2174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8163" name="Text Box 67">
            <a:extLst>
              <a:ext uri="{FF2B5EF4-FFF2-40B4-BE49-F238E27FC236}">
                <a16:creationId xmlns:a16="http://schemas.microsoft.com/office/drawing/2014/main" id="{85518EAF-7A49-4CD2-9086-526CAA789282}"/>
              </a:ext>
            </a:extLst>
          </p:cNvPr>
          <p:cNvSpPr txBox="1">
            <a:spLocks noChangeArrowheads="1"/>
          </p:cNvSpPr>
          <p:nvPr/>
        </p:nvSpPr>
        <p:spPr bwMode="auto">
          <a:xfrm>
            <a:off x="8172450" y="4221163"/>
            <a:ext cx="971550" cy="4524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类</a:t>
            </a:r>
          </a:p>
        </p:txBody>
      </p:sp>
      <p:sp>
        <p:nvSpPr>
          <p:cNvPr id="388164" name="Line 68">
            <a:extLst>
              <a:ext uri="{FF2B5EF4-FFF2-40B4-BE49-F238E27FC236}">
                <a16:creationId xmlns:a16="http://schemas.microsoft.com/office/drawing/2014/main" id="{B07653BF-EE03-4D7A-BC3A-55A5277E19D7}"/>
              </a:ext>
            </a:extLst>
          </p:cNvPr>
          <p:cNvSpPr>
            <a:spLocks noChangeShapeType="1"/>
          </p:cNvSpPr>
          <p:nvPr/>
        </p:nvSpPr>
        <p:spPr bwMode="auto">
          <a:xfrm flipH="1" flipV="1">
            <a:off x="7164388" y="4292600"/>
            <a:ext cx="1079500" cy="1444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223" name="Text Box 69">
            <a:extLst>
              <a:ext uri="{FF2B5EF4-FFF2-40B4-BE49-F238E27FC236}">
                <a16:creationId xmlns:a16="http://schemas.microsoft.com/office/drawing/2014/main" id="{98C90F6D-5D19-47D3-BEA4-AA37CA0396B5}"/>
              </a:ext>
            </a:extLst>
          </p:cNvPr>
          <p:cNvSpPr txBox="1">
            <a:spLocks noChangeArrowheads="1"/>
          </p:cNvSpPr>
          <p:nvPr/>
        </p:nvSpPr>
        <p:spPr bwMode="auto">
          <a:xfrm>
            <a:off x="1403350" y="549275"/>
            <a:ext cx="4897438" cy="4492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600">
                <a:latin typeface="Tahoma" panose="020B0604030504040204" pitchFamily="34" charset="0"/>
              </a:rPr>
              <a:t>万事万物皆是对象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88164"/>
                                        </p:tgtEl>
                                        <p:attrNameLst>
                                          <p:attrName>style.visibility</p:attrName>
                                        </p:attrNameLst>
                                      </p:cBhvr>
                                      <p:to>
                                        <p:strVal val="visible"/>
                                      </p:to>
                                    </p:set>
                                    <p:anim calcmode="lin" valueType="num">
                                      <p:cBhvr additive="base">
                                        <p:cTn id="7" dur="500" fill="hold"/>
                                        <p:tgtEl>
                                          <p:spTgt spid="388164"/>
                                        </p:tgtEl>
                                        <p:attrNameLst>
                                          <p:attrName>ppt_x</p:attrName>
                                        </p:attrNameLst>
                                      </p:cBhvr>
                                      <p:tavLst>
                                        <p:tav tm="0">
                                          <p:val>
                                            <p:strVal val="1+#ppt_w/2"/>
                                          </p:val>
                                        </p:tav>
                                        <p:tav tm="100000">
                                          <p:val>
                                            <p:strVal val="#ppt_x"/>
                                          </p:val>
                                        </p:tav>
                                      </p:tavLst>
                                    </p:anim>
                                    <p:anim calcmode="lin" valueType="num">
                                      <p:cBhvr additive="base">
                                        <p:cTn id="8" dur="500" fill="hold"/>
                                        <p:tgtEl>
                                          <p:spTgt spid="3881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88163"/>
                                        </p:tgtEl>
                                        <p:attrNameLst>
                                          <p:attrName>style.visibility</p:attrName>
                                        </p:attrNameLst>
                                      </p:cBhvr>
                                      <p:to>
                                        <p:strVal val="visible"/>
                                      </p:to>
                                    </p:set>
                                    <p:anim calcmode="lin" valueType="num">
                                      <p:cBhvr additive="base">
                                        <p:cTn id="11" dur="500" fill="hold"/>
                                        <p:tgtEl>
                                          <p:spTgt spid="388163"/>
                                        </p:tgtEl>
                                        <p:attrNameLst>
                                          <p:attrName>ppt_x</p:attrName>
                                        </p:attrNameLst>
                                      </p:cBhvr>
                                      <p:tavLst>
                                        <p:tav tm="0">
                                          <p:val>
                                            <p:strVal val="1+#ppt_w/2"/>
                                          </p:val>
                                        </p:tav>
                                        <p:tav tm="100000">
                                          <p:val>
                                            <p:strVal val="#ppt_x"/>
                                          </p:val>
                                        </p:tav>
                                      </p:tavLst>
                                    </p:anim>
                                    <p:anim calcmode="lin" valueType="num">
                                      <p:cBhvr additive="base">
                                        <p:cTn id="12" dur="500" fill="hold"/>
                                        <p:tgtEl>
                                          <p:spTgt spid="38816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88161"/>
                                        </p:tgtEl>
                                        <p:attrNameLst>
                                          <p:attrName>style.visibility</p:attrName>
                                        </p:attrNameLst>
                                      </p:cBhvr>
                                      <p:to>
                                        <p:strVal val="visible"/>
                                      </p:to>
                                    </p:set>
                                    <p:anim calcmode="lin" valueType="num">
                                      <p:cBhvr additive="base">
                                        <p:cTn id="17" dur="500" fill="hold"/>
                                        <p:tgtEl>
                                          <p:spTgt spid="388161"/>
                                        </p:tgtEl>
                                        <p:attrNameLst>
                                          <p:attrName>ppt_x</p:attrName>
                                        </p:attrNameLst>
                                      </p:cBhvr>
                                      <p:tavLst>
                                        <p:tav tm="0">
                                          <p:val>
                                            <p:strVal val="1+#ppt_w/2"/>
                                          </p:val>
                                        </p:tav>
                                        <p:tav tm="100000">
                                          <p:val>
                                            <p:strVal val="#ppt_x"/>
                                          </p:val>
                                        </p:tav>
                                      </p:tavLst>
                                    </p:anim>
                                    <p:anim calcmode="lin" valueType="num">
                                      <p:cBhvr additive="base">
                                        <p:cTn id="18" dur="500" fill="hold"/>
                                        <p:tgtEl>
                                          <p:spTgt spid="3881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88162"/>
                                        </p:tgtEl>
                                        <p:attrNameLst>
                                          <p:attrName>style.visibility</p:attrName>
                                        </p:attrNameLst>
                                      </p:cBhvr>
                                      <p:to>
                                        <p:strVal val="visible"/>
                                      </p:to>
                                    </p:set>
                                    <p:anim calcmode="lin" valueType="num">
                                      <p:cBhvr additive="base">
                                        <p:cTn id="21" dur="500" fill="hold"/>
                                        <p:tgtEl>
                                          <p:spTgt spid="388162"/>
                                        </p:tgtEl>
                                        <p:attrNameLst>
                                          <p:attrName>ppt_x</p:attrName>
                                        </p:attrNameLst>
                                      </p:cBhvr>
                                      <p:tavLst>
                                        <p:tav tm="0">
                                          <p:val>
                                            <p:strVal val="1+#ppt_w/2"/>
                                          </p:val>
                                        </p:tav>
                                        <p:tav tm="100000">
                                          <p:val>
                                            <p:strVal val="#ppt_x"/>
                                          </p:val>
                                        </p:tav>
                                      </p:tavLst>
                                    </p:anim>
                                    <p:anim calcmode="lin" valueType="num">
                                      <p:cBhvr additive="base">
                                        <p:cTn id="22" dur="500" fill="hold"/>
                                        <p:tgtEl>
                                          <p:spTgt spid="388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61" grpId="0"/>
      <p:bldP spid="38816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73C66239-F06C-4F04-ADF7-63CD929680DA}"/>
              </a:ext>
            </a:extLst>
          </p:cNvPr>
          <p:cNvSpPr>
            <a:spLocks noGrp="1" noChangeArrowheads="1"/>
          </p:cNvSpPr>
          <p:nvPr>
            <p:ph type="body" idx="1"/>
          </p:nvPr>
        </p:nvSpPr>
        <p:spPr>
          <a:xfrm>
            <a:off x="611560" y="1412776"/>
            <a:ext cx="7772400" cy="4538439"/>
          </a:xfrm>
        </p:spPr>
        <p:txBody>
          <a:bodyPr/>
          <a:lstStyle/>
          <a:p>
            <a:pPr algn="just" eaLnBrk="1" hangingPunct="1">
              <a:lnSpc>
                <a:spcPct val="90000"/>
              </a:lnSpc>
              <a:buFontTx/>
              <a:buNone/>
            </a:pPr>
            <a:r>
              <a:rPr lang="en-US" altLang="zh-CN" sz="2400" b="1"/>
              <a:t>☆</a:t>
            </a:r>
            <a:r>
              <a:rPr lang="zh-CN" altLang="en-US" sz="2400" b="1">
                <a:latin typeface="Times New Roman" panose="02020603050405020304" pitchFamily="18" charset="0"/>
              </a:rPr>
              <a:t>方法的名字必须符合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algn="just" eaLnBrk="1" hangingPunct="1">
              <a:lnSpc>
                <a:spcPct val="90000"/>
              </a:lnSpc>
              <a:buFontTx/>
              <a:buNone/>
            </a:pPr>
            <a:r>
              <a:rPr lang="en-US" altLang="zh-CN" sz="2400" b="1"/>
              <a:t>☆</a:t>
            </a:r>
            <a:r>
              <a:rPr lang="zh-CN" altLang="en-US" sz="2400" b="1">
                <a:latin typeface="Times New Roman" panose="02020603050405020304" pitchFamily="18" charset="0"/>
              </a:rPr>
              <a:t>在给方法起名字时应遵守软件工程的习惯：名字如果使用拉丁字母，首写字母使用小写。如果由多个单词组成，则从第</a:t>
            </a:r>
            <a:r>
              <a:rPr lang="en-US" altLang="zh-CN" sz="2400" b="1"/>
              <a:t>2</a:t>
            </a:r>
            <a:r>
              <a:rPr lang="zh-CN" altLang="en-US" sz="2400" b="1">
                <a:latin typeface="Times New Roman" panose="02020603050405020304" pitchFamily="18" charset="0"/>
              </a:rPr>
              <a:t>个单词开始的其它单词的首写字母使用大写。例如</a:t>
            </a:r>
            <a:endParaRPr lang="zh-CN" altLang="en-US" sz="2400" b="1"/>
          </a:p>
          <a:p>
            <a:pPr algn="just" eaLnBrk="1" hangingPunct="1">
              <a:lnSpc>
                <a:spcPct val="90000"/>
              </a:lnSpc>
              <a:buFontTx/>
              <a:buNone/>
            </a:pPr>
            <a:r>
              <a:rPr lang="zh-CN" altLang="en-US" sz="2400" b="1"/>
              <a:t>    </a:t>
            </a:r>
            <a:r>
              <a:rPr lang="en-US" altLang="zh-CN" sz="2400" b="1"/>
              <a:t>float get</a:t>
            </a:r>
            <a:r>
              <a:rPr lang="en-US" altLang="zh-CN" sz="2400" b="1">
                <a:solidFill>
                  <a:srgbClr val="FF0066"/>
                </a:solidFill>
              </a:rPr>
              <a:t>T</a:t>
            </a:r>
            <a:r>
              <a:rPr lang="en-US" altLang="zh-CN" sz="2400" b="1"/>
              <a:t>rangle</a:t>
            </a:r>
            <a:r>
              <a:rPr lang="en-US" altLang="zh-CN" sz="2400" b="1">
                <a:solidFill>
                  <a:srgbClr val="FF0066"/>
                </a:solidFill>
              </a:rPr>
              <a:t>A</a:t>
            </a:r>
            <a:r>
              <a:rPr lang="en-US" altLang="zh-CN" sz="2400" b="1"/>
              <a:t>rea()</a:t>
            </a:r>
          </a:p>
          <a:p>
            <a:pPr algn="just" eaLnBrk="1" hangingPunct="1">
              <a:lnSpc>
                <a:spcPct val="90000"/>
              </a:lnSpc>
              <a:buFontTx/>
              <a:buNone/>
            </a:pPr>
            <a:r>
              <a:rPr lang="en-US" altLang="zh-CN" sz="2400" b="1"/>
              <a:t>    void set</a:t>
            </a:r>
            <a:r>
              <a:rPr lang="en-US" altLang="zh-CN" sz="2400" b="1">
                <a:solidFill>
                  <a:srgbClr val="FF0066"/>
                </a:solidFill>
              </a:rPr>
              <a:t>C</a:t>
            </a:r>
            <a:r>
              <a:rPr lang="en-US" altLang="zh-CN" sz="2400" b="1"/>
              <a:t>ircle</a:t>
            </a:r>
            <a:r>
              <a:rPr lang="en-US" altLang="zh-CN" sz="2400" b="1">
                <a:solidFill>
                  <a:srgbClr val="FF0066"/>
                </a:solidFill>
              </a:rPr>
              <a:t>R</a:t>
            </a:r>
            <a:r>
              <a:rPr lang="en-US" altLang="zh-CN" sz="2400" b="1"/>
              <a:t>adius(double radius)</a:t>
            </a:r>
          </a:p>
          <a:p>
            <a:pPr algn="just" eaLnBrk="1" hangingPunct="1">
              <a:lnSpc>
                <a:spcPct val="90000"/>
              </a:lnSpc>
              <a:buFontTx/>
              <a:buNone/>
            </a:pPr>
            <a:r>
              <a:rPr lang="en-US" altLang="zh-CN" sz="2400" b="1">
                <a:latin typeface="Times New Roman" panose="02020603050405020304" pitchFamily="18" charset="0"/>
              </a:rPr>
              <a:t>     </a:t>
            </a:r>
          </a:p>
          <a:p>
            <a:pPr algn="just" eaLnBrk="1" hangingPunct="1">
              <a:lnSpc>
                <a:spcPct val="90000"/>
              </a:lnSpc>
              <a:buFontTx/>
              <a:buNone/>
            </a:pPr>
            <a:r>
              <a:rPr lang="en-US" altLang="zh-CN" sz="2400" b="1"/>
              <a:t>☆</a:t>
            </a:r>
            <a:r>
              <a:rPr lang="zh-CN" altLang="en-US" sz="2400" b="1">
                <a:latin typeface="Times New Roman" panose="02020603050405020304" pitchFamily="18" charset="0"/>
              </a:rPr>
              <a:t>方法声明之后的一对大括号</a:t>
            </a:r>
            <a:r>
              <a:rPr lang="zh-CN" altLang="en-US" sz="2400" b="1"/>
              <a:t>“</a:t>
            </a:r>
            <a:r>
              <a:rPr lang="en-US" altLang="zh-CN" sz="2400" b="1"/>
              <a:t>{”</a:t>
            </a:r>
            <a:r>
              <a:rPr lang="en-US" altLang="zh-CN" sz="2400" b="1">
                <a:latin typeface="Times New Roman" panose="02020603050405020304" pitchFamily="18" charset="0"/>
              </a:rPr>
              <a:t> </a:t>
            </a:r>
            <a:r>
              <a:rPr lang="en-US" altLang="zh-CN" sz="2400" b="1"/>
              <a:t>“}”</a:t>
            </a:r>
            <a:r>
              <a:rPr lang="zh-CN" altLang="en-US" sz="2400" b="1">
                <a:latin typeface="Times New Roman" panose="02020603050405020304" pitchFamily="18" charset="0"/>
              </a:rPr>
              <a:t>以及之间的内容称作方法的方法体。类中的方法必须要有方法体，如果方法的类型是</a:t>
            </a:r>
            <a:r>
              <a:rPr lang="en-US" altLang="zh-CN" sz="2400" b="1"/>
              <a:t>void</a:t>
            </a:r>
            <a:r>
              <a:rPr lang="zh-CN" altLang="en-US" sz="2400" b="1">
                <a:latin typeface="Times New Roman" panose="02020603050405020304" pitchFamily="18" charset="0"/>
              </a:rPr>
              <a:t>类型，方法体中也可以不书写任何语句。</a:t>
            </a:r>
            <a:r>
              <a:rPr lang="zh-CN" altLang="en-US" sz="2400" b="1"/>
              <a:t> </a:t>
            </a:r>
          </a:p>
        </p:txBody>
      </p:sp>
      <p:sp>
        <p:nvSpPr>
          <p:cNvPr id="52227" name="Text Box 4">
            <a:extLst>
              <a:ext uri="{FF2B5EF4-FFF2-40B4-BE49-F238E27FC236}">
                <a16:creationId xmlns:a16="http://schemas.microsoft.com/office/drawing/2014/main" id="{2840AE14-2946-40E5-961B-7F5DD4461CCF}"/>
              </a:ext>
            </a:extLst>
          </p:cNvPr>
          <p:cNvSpPr txBox="1">
            <a:spLocks noChangeArrowheads="1"/>
          </p:cNvSpPr>
          <p:nvPr/>
        </p:nvSpPr>
        <p:spPr bwMode="auto">
          <a:xfrm>
            <a:off x="611560" y="885726"/>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solidFill>
                  <a:srgbClr val="C00000"/>
                </a:solidFill>
                <a:latin typeface="Tahoma" panose="020B0604030504040204" pitchFamily="34" charset="0"/>
              </a:rPr>
              <a:t>方法声明</a:t>
            </a:r>
            <a:r>
              <a:rPr kumimoji="1" lang="zh-CN" altLang="en-US" sz="2400">
                <a:latin typeface="Tahoma" panose="020B0604030504040204" pitchFamily="34" charset="0"/>
              </a:rPr>
              <a:t>的说明</a:t>
            </a:r>
            <a:r>
              <a:rPr kumimoji="1" lang="en-US" altLang="zh-CN" sz="2400">
                <a:latin typeface="Tahoma" panose="020B060403050404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F4098B60-1508-4F3F-A4CC-C3D13CAE5666}"/>
              </a:ext>
            </a:extLst>
          </p:cNvPr>
          <p:cNvSpPr>
            <a:spLocks noGrp="1" noChangeArrowheads="1"/>
          </p:cNvSpPr>
          <p:nvPr>
            <p:ph type="body" idx="1"/>
          </p:nvPr>
        </p:nvSpPr>
        <p:spPr>
          <a:xfrm>
            <a:off x="609973" y="1582961"/>
            <a:ext cx="7772400" cy="4103688"/>
          </a:xfrm>
        </p:spPr>
        <p:txBody>
          <a:bodyPr/>
          <a:lstStyle/>
          <a:p>
            <a:pPr algn="just" eaLnBrk="1" hangingPunct="1">
              <a:buFontTx/>
              <a:buNone/>
            </a:pPr>
            <a:r>
              <a:rPr lang="en-US" altLang="zh-CN" sz="2400" b="1"/>
              <a:t>★</a:t>
            </a:r>
            <a:r>
              <a:rPr lang="zh-CN" altLang="en-US" sz="2400" b="1">
                <a:latin typeface="Times New Roman" panose="02020603050405020304" pitchFamily="18" charset="0"/>
              </a:rPr>
              <a:t>方法体的内容：</a:t>
            </a:r>
            <a:r>
              <a:rPr lang="zh-CN" altLang="en-US" sz="2400" b="1">
                <a:solidFill>
                  <a:srgbClr val="0000CC"/>
                </a:solidFill>
                <a:latin typeface="Times New Roman" panose="02020603050405020304" pitchFamily="18" charset="0"/>
              </a:rPr>
              <a:t>包括变量的定义</a:t>
            </a:r>
            <a:r>
              <a:rPr lang="zh-CN" altLang="en-US" sz="2400" b="1">
                <a:latin typeface="Times New Roman" panose="02020603050405020304" pitchFamily="18" charset="0"/>
              </a:rPr>
              <a:t>和</a:t>
            </a:r>
            <a:r>
              <a:rPr lang="zh-CN" altLang="en-US" sz="2400" b="1">
                <a:solidFill>
                  <a:srgbClr val="0000CC"/>
                </a:solidFill>
                <a:latin typeface="Times New Roman" panose="02020603050405020304" pitchFamily="18" charset="0"/>
              </a:rPr>
              <a:t>合法的</a:t>
            </a:r>
            <a:r>
              <a:rPr lang="en-US" altLang="zh-CN" sz="2400" b="1">
                <a:solidFill>
                  <a:srgbClr val="0000CC"/>
                </a:solidFill>
              </a:rPr>
              <a:t>Java</a:t>
            </a:r>
            <a:r>
              <a:rPr lang="zh-CN" altLang="en-US" sz="2400" b="1">
                <a:solidFill>
                  <a:srgbClr val="0000CC"/>
                </a:solidFill>
                <a:latin typeface="Times New Roman" panose="02020603050405020304" pitchFamily="18" charset="0"/>
              </a:rPr>
              <a:t>语句</a:t>
            </a:r>
            <a:r>
              <a:rPr lang="zh-CN" altLang="en-US" sz="2400" b="1">
                <a:latin typeface="Times New Roman" panose="02020603050405020304" pitchFamily="18" charset="0"/>
              </a:rPr>
              <a:t>；</a:t>
            </a:r>
          </a:p>
          <a:p>
            <a:pPr algn="just" eaLnBrk="1" hangingPunct="1">
              <a:buFontTx/>
              <a:buNone/>
            </a:pPr>
            <a:r>
              <a:rPr lang="zh-CN" altLang="en-US" sz="2400" b="1"/>
              <a:t>★</a:t>
            </a:r>
            <a:r>
              <a:rPr lang="zh-CN" altLang="en-US" sz="2400" b="1">
                <a:latin typeface="Times New Roman" panose="02020603050405020304" pitchFamily="18" charset="0"/>
              </a:rPr>
              <a:t>方法体中的变量特性：</a:t>
            </a:r>
          </a:p>
          <a:p>
            <a:pPr algn="just" eaLnBrk="1" hangingPunct="1">
              <a:buFontTx/>
              <a:buNone/>
            </a:pPr>
            <a:r>
              <a:rPr lang="zh-CN" altLang="en-US" sz="2400" b="1">
                <a:latin typeface="Times New Roman" panose="02020603050405020304" pitchFamily="18" charset="0"/>
              </a:rPr>
              <a:t>    </a:t>
            </a:r>
            <a:r>
              <a:rPr lang="zh-CN" altLang="en-US" sz="2400" b="1"/>
              <a:t>①</a:t>
            </a:r>
            <a:r>
              <a:rPr lang="zh-CN" altLang="en-US" sz="2400" b="1">
                <a:latin typeface="Times New Roman" panose="02020603050405020304" pitchFamily="18" charset="0"/>
              </a:rPr>
              <a:t>方法体中声明的变量以及方法的参数称作</a:t>
            </a:r>
            <a:r>
              <a:rPr lang="zh-CN" altLang="en-US" sz="2400" b="1">
                <a:solidFill>
                  <a:srgbClr val="0000FF"/>
                </a:solidFill>
                <a:latin typeface="Times New Roman" panose="02020603050405020304" pitchFamily="18" charset="0"/>
              </a:rPr>
              <a:t>局部变量</a:t>
            </a:r>
            <a:r>
              <a:rPr lang="zh-CN" altLang="en-US" sz="2400" b="1">
                <a:latin typeface="Times New Roman" panose="02020603050405020304" pitchFamily="18" charset="0"/>
              </a:rPr>
              <a:t>，局部变量仅仅在该方法内有效。方法的参数在整个方法内有效，方法内定义的局部变量从它定义的位置之后开始有效。</a:t>
            </a:r>
          </a:p>
          <a:p>
            <a:pPr algn="just" eaLnBrk="1" hangingPunct="1">
              <a:buFontTx/>
              <a:buNone/>
            </a:pPr>
            <a:r>
              <a:rPr lang="zh-CN" altLang="en-US" sz="2400" b="1">
                <a:latin typeface="Times New Roman" panose="02020603050405020304" pitchFamily="18" charset="0"/>
              </a:rPr>
              <a:t>     </a:t>
            </a:r>
            <a:r>
              <a:rPr lang="zh-CN" altLang="en-US" sz="2400" b="1"/>
              <a:t>②</a:t>
            </a:r>
            <a:r>
              <a:rPr lang="zh-CN" altLang="en-US" sz="2400" b="1">
                <a:latin typeface="Times New Roman" panose="02020603050405020304" pitchFamily="18" charset="0"/>
              </a:rPr>
              <a:t>局部变量的名字必须符合</a:t>
            </a:r>
            <a:r>
              <a:rPr lang="zh-CN" altLang="en-US" sz="2400" b="1">
                <a:solidFill>
                  <a:srgbClr val="C00000"/>
                </a:solidFill>
                <a:latin typeface="微软雅黑" panose="020B0503020204020204" pitchFamily="34" charset="-122"/>
                <a:ea typeface="微软雅黑" panose="020B0503020204020204" pitchFamily="34" charset="-122"/>
              </a:rPr>
              <a:t>标识符规定</a:t>
            </a:r>
            <a:r>
              <a:rPr lang="zh-CN" altLang="en-US" sz="2400" b="1">
                <a:latin typeface="Times New Roman" panose="02020603050405020304" pitchFamily="18" charset="0"/>
              </a:rPr>
              <a:t>，并遵守软件工程的习惯：名字如果使用拉丁字母，首写字母使用小写。如果由多个单词组成，从第</a:t>
            </a:r>
            <a:r>
              <a:rPr lang="en-US" altLang="zh-CN" sz="2400" b="1"/>
              <a:t>2</a:t>
            </a:r>
            <a:r>
              <a:rPr lang="zh-CN" altLang="en-US" sz="2400" b="1">
                <a:latin typeface="Times New Roman" panose="02020603050405020304" pitchFamily="18" charset="0"/>
              </a:rPr>
              <a:t>个单词开始的其它单词的首写字母使用大写。</a:t>
            </a:r>
            <a:r>
              <a:rPr lang="zh-CN" altLang="en-US" sz="2400" b="1"/>
              <a:t> </a:t>
            </a:r>
          </a:p>
        </p:txBody>
      </p:sp>
      <p:sp>
        <p:nvSpPr>
          <p:cNvPr id="53251" name="Text Box 4">
            <a:extLst>
              <a:ext uri="{FF2B5EF4-FFF2-40B4-BE49-F238E27FC236}">
                <a16:creationId xmlns:a16="http://schemas.microsoft.com/office/drawing/2014/main" id="{4B14B871-51BE-42BC-82FE-F2278568377A}"/>
              </a:ext>
            </a:extLst>
          </p:cNvPr>
          <p:cNvSpPr txBox="1">
            <a:spLocks noChangeArrowheads="1"/>
          </p:cNvSpPr>
          <p:nvPr/>
        </p:nvSpPr>
        <p:spPr bwMode="auto">
          <a:xfrm>
            <a:off x="611560" y="1052736"/>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2</a:t>
            </a:r>
            <a:r>
              <a:rPr kumimoji="1" lang="zh-CN" altLang="en-US" sz="2400">
                <a:solidFill>
                  <a:srgbClr val="0000CC"/>
                </a:solidFill>
                <a:latin typeface="Tahoma" panose="020B0604030504040204" pitchFamily="34" charset="0"/>
              </a:rPr>
              <a:t>．方法体的构成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11817039-183E-4FFA-991D-699C2D5E4D15}"/>
              </a:ext>
            </a:extLst>
          </p:cNvPr>
          <p:cNvSpPr>
            <a:spLocks noGrp="1" noChangeArrowheads="1"/>
          </p:cNvSpPr>
          <p:nvPr>
            <p:ph type="body" idx="1"/>
          </p:nvPr>
        </p:nvSpPr>
        <p:spPr>
          <a:xfrm>
            <a:off x="792088" y="1484784"/>
            <a:ext cx="7559823" cy="4464843"/>
          </a:xfrm>
        </p:spPr>
        <p:txBody>
          <a:bodyPr/>
          <a:lstStyle/>
          <a:p>
            <a:pPr algn="just" eaLnBrk="1" hangingPunct="1">
              <a:lnSpc>
                <a:spcPct val="90000"/>
              </a:lnSpc>
              <a:buFontTx/>
              <a:buNone/>
            </a:pPr>
            <a:r>
              <a:rPr lang="en-US" altLang="zh-CN" sz="2400" b="1"/>
              <a:t>★</a:t>
            </a:r>
            <a:r>
              <a:rPr lang="zh-CN" altLang="en-US" sz="2400" b="1">
                <a:latin typeface="Times New Roman" panose="02020603050405020304" pitchFamily="18" charset="0"/>
              </a:rPr>
              <a:t>类中定义的方法分为：构造方法、实例方法和类方法。</a:t>
            </a:r>
          </a:p>
          <a:p>
            <a:pPr lvl="1" algn="just" eaLnBrk="1" hangingPunct="1">
              <a:lnSpc>
                <a:spcPct val="90000"/>
              </a:lnSpc>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类方法</a:t>
            </a:r>
            <a:r>
              <a:rPr lang="en-US" altLang="zh-CN" sz="2400" b="1">
                <a:latin typeface="Times New Roman" panose="02020603050405020304" pitchFamily="18" charset="0"/>
              </a:rPr>
              <a:t>(</a:t>
            </a:r>
            <a:r>
              <a:rPr lang="zh-CN" altLang="en-US" sz="2400" b="1">
                <a:latin typeface="Times New Roman" panose="02020603050405020304" pitchFamily="18" charset="0"/>
              </a:rPr>
              <a:t>或静态方法</a:t>
            </a:r>
            <a:r>
              <a:rPr lang="en-US" altLang="zh-CN" sz="2400" b="1">
                <a:latin typeface="Times New Roman" panose="02020603050405020304" pitchFamily="18" charset="0"/>
              </a:rPr>
              <a:t>)</a:t>
            </a:r>
          </a:p>
          <a:p>
            <a:pPr algn="just" eaLnBrk="1" hangingPunct="1">
              <a:lnSpc>
                <a:spcPct val="90000"/>
              </a:lnSpc>
              <a:buFontTx/>
              <a:buNone/>
            </a:pPr>
            <a:r>
              <a:rPr lang="zh-CN" altLang="en-US" sz="2400" b="1">
                <a:latin typeface="Times New Roman" panose="02020603050405020304" pitchFamily="18" charset="0"/>
              </a:rPr>
              <a:t>        方法声明中用关键字</a:t>
            </a:r>
            <a:r>
              <a:rPr lang="en-US" altLang="zh-CN" sz="2400" b="1"/>
              <a:t>static</a:t>
            </a:r>
            <a:r>
              <a:rPr lang="zh-CN" altLang="en-US" sz="2400" b="1">
                <a:latin typeface="Times New Roman" panose="02020603050405020304" pitchFamily="18" charset="0"/>
              </a:rPr>
              <a:t>修饰的方法；</a:t>
            </a:r>
            <a:endParaRPr lang="en-US" altLang="zh-CN" sz="2400" b="1">
              <a:latin typeface="Times New Roman" panose="02020603050405020304" pitchFamily="18" charset="0"/>
            </a:endParaRPr>
          </a:p>
          <a:p>
            <a:pPr lvl="1" algn="just" eaLnBrk="1" hangingPunct="1">
              <a:lnSpc>
                <a:spcPct val="90000"/>
              </a:lnSpc>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实例方法</a:t>
            </a:r>
          </a:p>
          <a:p>
            <a:pPr algn="just" eaLnBrk="1" hangingPunct="1">
              <a:lnSpc>
                <a:spcPct val="90000"/>
              </a:lnSpc>
              <a:buFontTx/>
              <a:buNone/>
            </a:pPr>
            <a:r>
              <a:rPr lang="zh-CN" altLang="en-US" sz="2400" b="1">
                <a:latin typeface="Times New Roman" panose="02020603050405020304" pitchFamily="18" charset="0"/>
              </a:rPr>
              <a:t>        方法声明中不用</a:t>
            </a:r>
            <a:r>
              <a:rPr lang="en-US" altLang="zh-CN" sz="2400" b="1"/>
              <a:t>static</a:t>
            </a:r>
            <a:r>
              <a:rPr lang="zh-CN" altLang="en-US" sz="2400" b="1">
                <a:latin typeface="Times New Roman" panose="02020603050405020304" pitchFamily="18" charset="0"/>
              </a:rPr>
              <a:t>修饰的称作实例方法；</a:t>
            </a:r>
          </a:p>
          <a:p>
            <a:pPr lvl="1" algn="just" eaLnBrk="1" hangingPunct="1">
              <a:lnSpc>
                <a:spcPct val="90000"/>
              </a:lnSpc>
              <a:buNone/>
            </a:pPr>
            <a:r>
              <a:rPr lang="zh-CN" altLang="en-US" sz="2400" b="1"/>
              <a:t>◆</a:t>
            </a:r>
            <a:r>
              <a:rPr lang="zh-CN" altLang="en-US" sz="2400" b="1">
                <a:latin typeface="Times New Roman" panose="02020603050405020304" pitchFamily="18" charset="0"/>
              </a:rPr>
              <a:t>类中方法的</a:t>
            </a:r>
            <a:r>
              <a:rPr lang="zh-CN" altLang="en-US" sz="2400" b="1">
                <a:solidFill>
                  <a:srgbClr val="0000FF"/>
                </a:solidFill>
                <a:latin typeface="Times New Roman" panose="02020603050405020304" pitchFamily="18" charset="0"/>
              </a:rPr>
              <a:t>联系</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lvl="1" algn="just" eaLnBrk="1" hangingPunct="1">
              <a:lnSpc>
                <a:spcPct val="90000"/>
              </a:lnSpc>
              <a:buNone/>
            </a:pPr>
            <a:endParaRPr lang="zh-CN" altLang="en-US" sz="800" b="1">
              <a:latin typeface="Times New Roman" panose="02020603050405020304" pitchFamily="18" charset="0"/>
            </a:endParaRPr>
          </a:p>
          <a:p>
            <a:pPr lvl="2" algn="just" eaLnBrk="1" hangingPunct="1">
              <a:lnSpc>
                <a:spcPct val="90000"/>
              </a:lnSpc>
              <a:buFont typeface="Wingdings" panose="05000000000000000000" pitchFamily="2" charset="2"/>
              <a:buChar char="Ø"/>
            </a:pPr>
            <a:r>
              <a:rPr lang="zh-CN" altLang="en-US" sz="2000" b="1">
                <a:latin typeface="Times New Roman" panose="02020603050405020304" pitchFamily="18" charset="0"/>
              </a:rPr>
              <a:t>一个类中的方法可以互相调用；</a:t>
            </a:r>
          </a:p>
          <a:p>
            <a:pPr lvl="2" algn="just" eaLnBrk="1" hangingPunct="1">
              <a:lnSpc>
                <a:spcPct val="90000"/>
              </a:lnSpc>
              <a:buFont typeface="Wingdings" panose="05000000000000000000" pitchFamily="2" charset="2"/>
              <a:buChar char="Ø"/>
            </a:pPr>
            <a:r>
              <a:rPr lang="zh-CN" altLang="en-US" sz="2000" b="1">
                <a:solidFill>
                  <a:srgbClr val="0000CC"/>
                </a:solidFill>
                <a:latin typeface="Times New Roman" panose="02020603050405020304" pitchFamily="18" charset="0"/>
              </a:rPr>
              <a:t>实例方法可以调用该类中</a:t>
            </a:r>
            <a:r>
              <a:rPr lang="zh-CN" altLang="en-US" sz="2000" b="1">
                <a:solidFill>
                  <a:srgbClr val="FF0066"/>
                </a:solidFill>
                <a:latin typeface="Times New Roman" panose="02020603050405020304" pitchFamily="18" charset="0"/>
              </a:rPr>
              <a:t>实例方法或类方法</a:t>
            </a:r>
            <a:r>
              <a:rPr lang="zh-CN" altLang="en-US" sz="2000" b="1">
                <a:solidFill>
                  <a:srgbClr val="0000CC"/>
                </a:solidFill>
                <a:latin typeface="Times New Roman" panose="02020603050405020304" pitchFamily="18" charset="0"/>
              </a:rPr>
              <a:t>；</a:t>
            </a:r>
          </a:p>
          <a:p>
            <a:pPr lvl="2" algn="just" eaLnBrk="1" hangingPunct="1">
              <a:lnSpc>
                <a:spcPct val="90000"/>
              </a:lnSpc>
              <a:buFont typeface="Wingdings" panose="05000000000000000000" pitchFamily="2" charset="2"/>
              <a:buChar char="Ø"/>
            </a:pPr>
            <a:r>
              <a:rPr lang="zh-CN" altLang="en-US" sz="2000" b="1">
                <a:solidFill>
                  <a:srgbClr val="0000CC"/>
                </a:solidFill>
                <a:latin typeface="Times New Roman" panose="02020603050405020304" pitchFamily="18" charset="0"/>
              </a:rPr>
              <a:t>类方法只能调用该类的</a:t>
            </a:r>
            <a:r>
              <a:rPr lang="zh-CN" altLang="en-US" sz="2000" b="1">
                <a:solidFill>
                  <a:srgbClr val="FF0066"/>
                </a:solidFill>
                <a:latin typeface="Times New Roman" panose="02020603050405020304" pitchFamily="18" charset="0"/>
              </a:rPr>
              <a:t>类方法</a:t>
            </a:r>
            <a:r>
              <a:rPr lang="zh-CN" altLang="en-US" sz="2000" b="1">
                <a:solidFill>
                  <a:srgbClr val="0000CC"/>
                </a:solidFill>
                <a:latin typeface="Times New Roman" panose="02020603050405020304" pitchFamily="18" charset="0"/>
              </a:rPr>
              <a:t>，不能调用</a:t>
            </a:r>
            <a:r>
              <a:rPr lang="zh-CN" altLang="en-US" sz="2000" b="1">
                <a:solidFill>
                  <a:srgbClr val="FF0066"/>
                </a:solidFill>
                <a:latin typeface="Times New Roman" panose="02020603050405020304" pitchFamily="18" charset="0"/>
              </a:rPr>
              <a:t>实例方法</a:t>
            </a:r>
            <a:r>
              <a:rPr lang="zh-CN" altLang="en-US" sz="2000" b="1">
                <a:solidFill>
                  <a:srgbClr val="0000CC"/>
                </a:solidFill>
                <a:latin typeface="Times New Roman" panose="02020603050405020304" pitchFamily="18" charset="0"/>
              </a:rPr>
              <a:t>；</a:t>
            </a:r>
            <a:endParaRPr lang="en-US" altLang="zh-CN" sz="2000" b="1">
              <a:solidFill>
                <a:srgbClr val="0000CC"/>
              </a:solidFill>
              <a:latin typeface="Times New Roman" panose="02020603050405020304" pitchFamily="18" charset="0"/>
            </a:endParaRPr>
          </a:p>
          <a:p>
            <a:pPr marL="914400" lvl="2" indent="0" algn="just" eaLnBrk="1" hangingPunct="1">
              <a:lnSpc>
                <a:spcPct val="90000"/>
              </a:lnSpc>
              <a:buNone/>
            </a:pPr>
            <a:r>
              <a:rPr lang="zh-CN" altLang="en-US" sz="2000" b="1">
                <a:latin typeface="Times New Roman" panose="02020603050405020304" pitchFamily="18" charset="0"/>
              </a:rPr>
              <a:t>    （</a:t>
            </a:r>
            <a:r>
              <a:rPr lang="zh-CN" altLang="en-US" sz="2000" b="1"/>
              <a:t>类方法中不能使用</a:t>
            </a:r>
            <a:r>
              <a:rPr lang="en-US" altLang="zh-CN" sz="2000" b="1">
                <a:solidFill>
                  <a:srgbClr val="FF0066"/>
                </a:solidFill>
              </a:rPr>
              <a:t>this</a:t>
            </a:r>
            <a:r>
              <a:rPr lang="zh-CN" altLang="en-US" sz="2000" b="1"/>
              <a:t>或者</a:t>
            </a:r>
            <a:r>
              <a:rPr lang="en-US" altLang="zh-CN" sz="2000" b="1">
                <a:solidFill>
                  <a:srgbClr val="FF0066"/>
                </a:solidFill>
              </a:rPr>
              <a:t>super</a:t>
            </a:r>
            <a:r>
              <a:rPr lang="zh-CN" altLang="en-US" sz="2000" b="1">
                <a:latin typeface="Times New Roman" panose="02020603050405020304" pitchFamily="18" charset="0"/>
              </a:rPr>
              <a:t>）</a:t>
            </a:r>
          </a:p>
          <a:p>
            <a:pPr lvl="2" algn="just" eaLnBrk="1" hangingPunct="1">
              <a:lnSpc>
                <a:spcPct val="90000"/>
              </a:lnSpc>
              <a:buFont typeface="Wingdings" panose="05000000000000000000" pitchFamily="2" charset="2"/>
              <a:buChar char="Ø"/>
            </a:pPr>
            <a:r>
              <a:rPr lang="zh-CN" altLang="en-US" sz="2000" b="1">
                <a:latin typeface="Times New Roman" panose="02020603050405020304" pitchFamily="18" charset="0"/>
              </a:rPr>
              <a:t>构造方法是创建对象使用的方法。</a:t>
            </a:r>
            <a:endParaRPr lang="en-US" altLang="zh-CN" sz="2000" b="1">
              <a:latin typeface="Times New Roman" panose="02020603050405020304" pitchFamily="18" charset="0"/>
            </a:endParaRPr>
          </a:p>
        </p:txBody>
      </p:sp>
      <p:sp>
        <p:nvSpPr>
          <p:cNvPr id="54275" name="Text Box 4">
            <a:extLst>
              <a:ext uri="{FF2B5EF4-FFF2-40B4-BE49-F238E27FC236}">
                <a16:creationId xmlns:a16="http://schemas.microsoft.com/office/drawing/2014/main" id="{6096E899-46D4-48FD-9284-7CBBC1CC7BD2}"/>
              </a:ext>
            </a:extLst>
          </p:cNvPr>
          <p:cNvSpPr txBox="1">
            <a:spLocks noChangeArrowheads="1"/>
          </p:cNvSpPr>
          <p:nvPr/>
        </p:nvSpPr>
        <p:spPr bwMode="auto">
          <a:xfrm>
            <a:off x="719064" y="908521"/>
            <a:ext cx="68974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3</a:t>
            </a:r>
            <a:r>
              <a:rPr kumimoji="1" lang="zh-CN" altLang="en-US" sz="2400">
                <a:solidFill>
                  <a:srgbClr val="0000CC"/>
                </a:solidFill>
                <a:latin typeface="Tahoma" panose="020B0604030504040204" pitchFamily="34" charset="0"/>
              </a:rPr>
              <a:t>．实例方法与类方法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E2CC405-06F8-4318-8F54-E3D5C3A123CD}"/>
              </a:ext>
            </a:extLst>
          </p:cNvPr>
          <p:cNvSpPr>
            <a:spLocks noGrp="1" noChangeArrowheads="1"/>
          </p:cNvSpPr>
          <p:nvPr>
            <p:ph type="body" idx="1"/>
          </p:nvPr>
        </p:nvSpPr>
        <p:spPr>
          <a:xfrm>
            <a:off x="611560" y="1628800"/>
            <a:ext cx="7920880" cy="4679950"/>
          </a:xfrm>
        </p:spPr>
        <p:txBody>
          <a:bodyPr/>
          <a:lstStyle/>
          <a:p>
            <a:pPr marL="0" indent="0" algn="just" eaLnBrk="1" hangingPunct="1">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实例方法</a:t>
            </a:r>
            <a:r>
              <a:rPr lang="zh-CN" altLang="en-US" sz="2400" b="1">
                <a:latin typeface="Times New Roman" panose="02020603050405020304" pitchFamily="18" charset="0"/>
              </a:rPr>
              <a:t>可以操作</a:t>
            </a:r>
            <a:r>
              <a:rPr lang="zh-CN" altLang="en-US" sz="2400" b="1">
                <a:solidFill>
                  <a:srgbClr val="FF0066"/>
                </a:solidFill>
                <a:latin typeface="Times New Roman" panose="02020603050405020304" pitchFamily="18" charset="0"/>
              </a:rPr>
              <a:t>成员变量</a:t>
            </a:r>
            <a:r>
              <a:rPr lang="zh-CN" altLang="en-US" sz="2400" b="1">
                <a:latin typeface="Times New Roman" panose="02020603050405020304" pitchFamily="18" charset="0"/>
              </a:rPr>
              <a:t>，无论是</a:t>
            </a:r>
            <a:r>
              <a:rPr lang="zh-CN" altLang="en-US" sz="2400" b="1">
                <a:solidFill>
                  <a:srgbClr val="FF0066"/>
                </a:solidFill>
                <a:latin typeface="Times New Roman" panose="02020603050405020304" pitchFamily="18" charset="0"/>
              </a:rPr>
              <a:t>实例变量或类变量</a:t>
            </a:r>
            <a:r>
              <a:rPr lang="zh-CN" altLang="en-US" sz="2400" b="1">
                <a:latin typeface="Times New Roman" panose="02020603050405020304" pitchFamily="18" charset="0"/>
              </a:rPr>
              <a:t>；</a:t>
            </a:r>
          </a:p>
          <a:p>
            <a:pPr marL="0" indent="0" algn="just" eaLnBrk="1" hangingPunct="1">
              <a:buNone/>
            </a:pPr>
            <a:r>
              <a:rPr lang="zh-CN" altLang="en-US" sz="2400" b="1"/>
              <a:t>◆</a:t>
            </a:r>
            <a:r>
              <a:rPr lang="zh-CN" altLang="en-US" sz="2400" b="1">
                <a:solidFill>
                  <a:srgbClr val="C00000"/>
                </a:solidFill>
                <a:latin typeface="微软雅黑" panose="020B0503020204020204" pitchFamily="34" charset="-122"/>
                <a:ea typeface="微软雅黑" panose="020B0503020204020204" pitchFamily="34" charset="-122"/>
              </a:rPr>
              <a:t>类方法</a:t>
            </a:r>
            <a:r>
              <a:rPr lang="zh-CN" altLang="en-US" sz="2400" b="1">
                <a:latin typeface="Times New Roman" panose="02020603050405020304" pitchFamily="18" charset="0"/>
              </a:rPr>
              <a:t>只能操作</a:t>
            </a:r>
            <a:r>
              <a:rPr lang="zh-CN" altLang="en-US" sz="2400" b="1">
                <a:solidFill>
                  <a:srgbClr val="FF0066"/>
                </a:solidFill>
                <a:latin typeface="Times New Roman" panose="02020603050405020304" pitchFamily="18" charset="0"/>
              </a:rPr>
              <a:t>类变量</a:t>
            </a:r>
            <a:r>
              <a:rPr lang="zh-CN" altLang="en-US" sz="2400" b="1">
                <a:latin typeface="Times New Roman" panose="02020603050405020304" pitchFamily="18" charset="0"/>
              </a:rPr>
              <a:t>不能操作实例变量，也就是说类方法中不能有操作实例变量的语句。</a:t>
            </a:r>
            <a:endParaRPr lang="en-US" altLang="zh-CN" sz="2400" b="1">
              <a:latin typeface="Times New Roman" panose="02020603050405020304" pitchFamily="18" charset="0"/>
            </a:endParaRPr>
          </a:p>
          <a:p>
            <a:pPr algn="just" eaLnBrk="1" hangingPunct="1">
              <a:buFontTx/>
              <a:buNone/>
            </a:pPr>
            <a:endParaRPr lang="zh-CN" altLang="en-US" sz="2400" b="1">
              <a:latin typeface="Times New Roman" panose="02020603050405020304" pitchFamily="18" charset="0"/>
            </a:endParaRPr>
          </a:p>
          <a:p>
            <a:pPr algn="just" eaLnBrk="1" hangingPunct="1">
              <a:buFont typeface="Wingdings" panose="05000000000000000000" pitchFamily="2" charset="2"/>
              <a:buChar char="Ø"/>
            </a:pPr>
            <a:r>
              <a:rPr lang="zh-CN" altLang="en-US" sz="2400" b="1">
                <a:latin typeface="Times New Roman" panose="02020603050405020304" pitchFamily="18" charset="0"/>
              </a:rPr>
              <a:t>二者为何有着这样的区别呢？ </a:t>
            </a:r>
          </a:p>
          <a:p>
            <a:pPr algn="just" eaLnBrk="1" hangingPunct="1">
              <a:buFontTx/>
              <a:buNone/>
            </a:pPr>
            <a:r>
              <a:rPr lang="zh-CN" altLang="en-US" sz="2400" b="1">
                <a:latin typeface="Times New Roman" panose="02020603050405020304" pitchFamily="18" charset="0"/>
              </a:rPr>
              <a:t>   （</a:t>
            </a:r>
            <a:r>
              <a:rPr lang="en-US" altLang="zh-CN" sz="2400" b="1">
                <a:latin typeface="Times New Roman" panose="02020603050405020304" pitchFamily="18" charset="0"/>
              </a:rPr>
              <a:t>1</a:t>
            </a:r>
            <a:r>
              <a:rPr lang="zh-CN" altLang="en-US" sz="2400" b="1">
                <a:latin typeface="Times New Roman" panose="02020603050405020304" pitchFamily="18" charset="0"/>
              </a:rPr>
              <a:t>）实例方法必须通过对象来调用</a:t>
            </a:r>
          </a:p>
          <a:p>
            <a:pPr algn="just" eaLnBrk="1" hangingPunct="1">
              <a:buFontTx/>
              <a:buNone/>
            </a:pPr>
            <a:r>
              <a:rPr lang="zh-CN" altLang="en-US" sz="2400" b="1">
                <a:latin typeface="Times New Roman" panose="02020603050405020304" pitchFamily="18" charset="0"/>
              </a:rPr>
              <a:t>   （</a:t>
            </a:r>
            <a:r>
              <a:rPr lang="en-US" altLang="zh-CN" sz="2400" b="1"/>
              <a:t>2</a:t>
            </a:r>
            <a:r>
              <a:rPr lang="zh-CN" altLang="en-US" sz="2400" b="1">
                <a:latin typeface="Times New Roman" panose="02020603050405020304" pitchFamily="18" charset="0"/>
              </a:rPr>
              <a:t>）类方法可以通过类名调用</a:t>
            </a:r>
            <a:endParaRPr lang="zh-CN" altLang="en-US" sz="2400" b="1"/>
          </a:p>
          <a:p>
            <a:pPr algn="just" eaLnBrk="1" hangingPunct="1">
              <a:buFont typeface="Wingdings" panose="05000000000000000000" pitchFamily="2" charset="2"/>
              <a:buChar char="Ø"/>
            </a:pPr>
            <a:r>
              <a:rPr lang="zh-CN" altLang="en-US" sz="2400" b="1"/>
              <a:t> 无论类方法或实例方法，</a:t>
            </a:r>
            <a:r>
              <a:rPr lang="zh-CN" altLang="en-US" sz="2400" b="1">
                <a:solidFill>
                  <a:srgbClr val="FF0066"/>
                </a:solidFill>
              </a:rPr>
              <a:t>当被调用执行时，方法中的局部变量才被分配内存空间</a:t>
            </a:r>
            <a:r>
              <a:rPr lang="zh-CN" altLang="en-US" sz="2400" b="1"/>
              <a:t>，方法调用完毕，局部变量即刻释放所占的内存。</a:t>
            </a:r>
          </a:p>
        </p:txBody>
      </p:sp>
      <p:sp>
        <p:nvSpPr>
          <p:cNvPr id="3" name="Text Box 4">
            <a:extLst>
              <a:ext uri="{FF2B5EF4-FFF2-40B4-BE49-F238E27FC236}">
                <a16:creationId xmlns:a16="http://schemas.microsoft.com/office/drawing/2014/main" id="{51EFA84C-26BC-4F44-A616-0C1DAAE3430B}"/>
              </a:ext>
            </a:extLst>
          </p:cNvPr>
          <p:cNvSpPr txBox="1">
            <a:spLocks noChangeArrowheads="1"/>
          </p:cNvSpPr>
          <p:nvPr/>
        </p:nvSpPr>
        <p:spPr bwMode="auto">
          <a:xfrm>
            <a:off x="719064" y="908521"/>
            <a:ext cx="68974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3</a:t>
            </a:r>
            <a:r>
              <a:rPr kumimoji="1" lang="zh-CN" altLang="en-US" sz="2400">
                <a:solidFill>
                  <a:srgbClr val="0000CC"/>
                </a:solidFill>
                <a:latin typeface="Tahoma" panose="020B0604030504040204" pitchFamily="34" charset="0"/>
              </a:rPr>
              <a:t>．实例方法与类方法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7427E94-F0C1-4DFF-99BC-6F097CB98CF9}"/>
              </a:ext>
            </a:extLst>
          </p:cNvPr>
          <p:cNvSpPr>
            <a:spLocks noGrp="1" noChangeArrowheads="1"/>
          </p:cNvSpPr>
          <p:nvPr>
            <p:ph type="body" idx="1"/>
          </p:nvPr>
        </p:nvSpPr>
        <p:spPr>
          <a:xfrm>
            <a:off x="457200" y="404813"/>
            <a:ext cx="7931224" cy="3816350"/>
          </a:xfrm>
        </p:spPr>
        <p:txBody>
          <a:bodyPr/>
          <a:lstStyle/>
          <a:p>
            <a:pPr eaLnBrk="1" hangingPunct="1">
              <a:lnSpc>
                <a:spcPct val="80000"/>
              </a:lnSpc>
              <a:buFont typeface="Wingdings" panose="05000000000000000000" pitchFamily="2" charset="2"/>
              <a:buChar char="Ø"/>
            </a:pPr>
            <a:r>
              <a:rPr lang="en-US" altLang="zh-CN" sz="2400" b="1" dirty="0">
                <a:solidFill>
                  <a:srgbClr val="0000FF"/>
                </a:solidFill>
              </a:rPr>
              <a:t>static</a:t>
            </a:r>
            <a:r>
              <a:rPr lang="zh-CN" altLang="en-US" sz="2400" b="1" dirty="0">
                <a:solidFill>
                  <a:srgbClr val="0000FF"/>
                </a:solidFill>
              </a:rPr>
              <a:t>的另外一个用法</a:t>
            </a:r>
            <a:r>
              <a:rPr lang="zh-CN" altLang="en-US" sz="2400" b="1" dirty="0"/>
              <a:t>：</a:t>
            </a:r>
            <a:r>
              <a:rPr lang="en-US" altLang="zh-CN" sz="2400" b="1" dirty="0"/>
              <a:t>static</a:t>
            </a:r>
            <a:r>
              <a:rPr lang="zh-CN" altLang="en-US" sz="2400" b="1" dirty="0"/>
              <a:t>初始化块</a:t>
            </a:r>
          </a:p>
          <a:p>
            <a:pPr eaLnBrk="1" hangingPunct="1">
              <a:lnSpc>
                <a:spcPct val="80000"/>
              </a:lnSpc>
              <a:buFont typeface="Wingdings" panose="05000000000000000000" pitchFamily="2" charset="2"/>
              <a:buChar char="Ø"/>
            </a:pPr>
            <a:r>
              <a:rPr lang="zh-CN" altLang="en-US" sz="2400" b="1" dirty="0"/>
              <a:t>在类的定义体中，方法的外部可包含</a:t>
            </a:r>
            <a:r>
              <a:rPr lang="en-US" altLang="zh-CN" sz="2400" b="1" dirty="0"/>
              <a:t>static</a:t>
            </a:r>
            <a:r>
              <a:rPr lang="zh-CN" altLang="en-US" sz="2400" b="1" dirty="0"/>
              <a:t>语句块，</a:t>
            </a:r>
            <a:r>
              <a:rPr lang="en-US" altLang="zh-CN" sz="2400" b="1" dirty="0"/>
              <a:t>static </a:t>
            </a:r>
            <a:r>
              <a:rPr lang="zh-CN" altLang="en-US" sz="2400" b="1" dirty="0"/>
              <a:t>块仅在其所属的类被载入时执行一次，通常用于初始化</a:t>
            </a:r>
            <a:r>
              <a:rPr lang="en-US" altLang="zh-CN" sz="2400" b="1" dirty="0"/>
              <a:t>static</a:t>
            </a:r>
            <a:r>
              <a:rPr lang="zh-CN" altLang="en-US" sz="2400" b="1" dirty="0"/>
              <a:t>（类）属性。</a:t>
            </a:r>
          </a:p>
          <a:p>
            <a:pPr eaLnBrk="1" hangingPunct="1">
              <a:lnSpc>
                <a:spcPct val="80000"/>
              </a:lnSpc>
              <a:buFont typeface="Wingdings" panose="05000000000000000000" pitchFamily="2" charset="2"/>
              <a:buChar char="Ø"/>
            </a:pPr>
            <a:r>
              <a:rPr lang="zh-CN" altLang="en-US" sz="2400" b="1" dirty="0"/>
              <a:t>例</a:t>
            </a:r>
            <a:r>
              <a:rPr lang="en-US" altLang="zh-CN" sz="2400" b="1" dirty="0"/>
              <a:t>: public class Person {</a:t>
            </a:r>
          </a:p>
          <a:p>
            <a:pPr eaLnBrk="1" hangingPunct="1">
              <a:lnSpc>
                <a:spcPct val="80000"/>
              </a:lnSpc>
              <a:buFontTx/>
              <a:buNone/>
            </a:pPr>
            <a:r>
              <a:rPr lang="en-US" altLang="zh-CN" sz="2400" b="1" dirty="0"/>
              <a:t>	public static </a:t>
            </a:r>
            <a:r>
              <a:rPr lang="en-US" altLang="zh-CN" sz="2400" b="1" dirty="0" err="1"/>
              <a:t>int</a:t>
            </a:r>
            <a:r>
              <a:rPr lang="en-US" altLang="zh-CN" sz="2400" b="1" dirty="0"/>
              <a:t> total;</a:t>
            </a:r>
          </a:p>
          <a:p>
            <a:pPr eaLnBrk="1" hangingPunct="1">
              <a:lnSpc>
                <a:spcPct val="80000"/>
              </a:lnSpc>
              <a:buFontTx/>
              <a:buNone/>
            </a:pPr>
            <a:r>
              <a:rPr lang="en-US" altLang="zh-CN" sz="2400" b="1" dirty="0"/>
              <a:t>	</a:t>
            </a:r>
            <a:r>
              <a:rPr lang="en-US" altLang="zh-CN" sz="2400" b="1" dirty="0">
                <a:solidFill>
                  <a:srgbClr val="FF0066"/>
                </a:solidFill>
              </a:rPr>
              <a:t>static {</a:t>
            </a:r>
          </a:p>
          <a:p>
            <a:pPr eaLnBrk="1" hangingPunct="1">
              <a:lnSpc>
                <a:spcPct val="80000"/>
              </a:lnSpc>
              <a:buFontTx/>
              <a:buNone/>
            </a:pPr>
            <a:r>
              <a:rPr lang="en-US" altLang="zh-CN" sz="2400" b="1" dirty="0">
                <a:solidFill>
                  <a:srgbClr val="FF0066"/>
                </a:solidFill>
              </a:rPr>
              <a:t>		total=100;</a:t>
            </a:r>
          </a:p>
          <a:p>
            <a:pPr eaLnBrk="1" hangingPunct="1">
              <a:lnSpc>
                <a:spcPct val="80000"/>
              </a:lnSpc>
              <a:buFontTx/>
              <a:buNone/>
            </a:pPr>
            <a:r>
              <a:rPr lang="en-US" altLang="zh-CN" sz="2400" b="1" dirty="0">
                <a:solidFill>
                  <a:srgbClr val="FF0066"/>
                </a:solidFill>
              </a:rPr>
              <a:t>		</a:t>
            </a:r>
            <a:r>
              <a:rPr lang="en-US" altLang="zh-CN" sz="2400" b="1" dirty="0" err="1">
                <a:solidFill>
                  <a:srgbClr val="FF0066"/>
                </a:solidFill>
              </a:rPr>
              <a:t>System.out.println</a:t>
            </a:r>
            <a:r>
              <a:rPr lang="en-US" altLang="zh-CN" sz="2400" b="1" dirty="0">
                <a:solidFill>
                  <a:srgbClr val="FF0066"/>
                </a:solidFill>
              </a:rPr>
              <a:t>(“in static block!”);</a:t>
            </a:r>
          </a:p>
          <a:p>
            <a:pPr eaLnBrk="1" hangingPunct="1">
              <a:lnSpc>
                <a:spcPct val="80000"/>
              </a:lnSpc>
              <a:buFontTx/>
              <a:buNone/>
            </a:pPr>
            <a:r>
              <a:rPr lang="en-US" altLang="zh-CN" sz="2400" b="1" dirty="0">
                <a:solidFill>
                  <a:srgbClr val="FF0066"/>
                </a:solidFill>
              </a:rPr>
              <a:t>	}</a:t>
            </a:r>
          </a:p>
          <a:p>
            <a:pPr eaLnBrk="1" hangingPunct="1">
              <a:lnSpc>
                <a:spcPct val="80000"/>
              </a:lnSpc>
              <a:buFontTx/>
              <a:buNone/>
            </a:pPr>
            <a:r>
              <a:rPr lang="en-US" altLang="zh-CN" sz="2400" b="1" dirty="0"/>
              <a:t>}</a:t>
            </a:r>
          </a:p>
        </p:txBody>
      </p:sp>
      <p:sp>
        <p:nvSpPr>
          <p:cNvPr id="465923" name="Text Box 3">
            <a:extLst>
              <a:ext uri="{FF2B5EF4-FFF2-40B4-BE49-F238E27FC236}">
                <a16:creationId xmlns:a16="http://schemas.microsoft.com/office/drawing/2014/main" id="{F008D170-256E-4103-8456-9ADE20C5527B}"/>
              </a:ext>
            </a:extLst>
          </p:cNvPr>
          <p:cNvSpPr txBox="1">
            <a:spLocks noChangeArrowheads="1"/>
          </p:cNvSpPr>
          <p:nvPr/>
        </p:nvSpPr>
        <p:spPr bwMode="auto">
          <a:xfrm>
            <a:off x="6694488" y="1484313"/>
            <a:ext cx="2449512" cy="20701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solidFill>
                  <a:schemeClr val="bg1"/>
                </a:solidFill>
                <a:latin typeface="Tahoma" panose="020B0604030504040204" pitchFamily="34" charset="0"/>
              </a:rPr>
              <a:t>运行结果：（注意输出的顺序）</a:t>
            </a:r>
          </a:p>
          <a:p>
            <a:pPr eaLnBrk="1" hangingPunct="1">
              <a:lnSpc>
                <a:spcPct val="90000"/>
              </a:lnSpc>
              <a:spcBef>
                <a:spcPct val="0"/>
              </a:spcBef>
              <a:buFontTx/>
              <a:buNone/>
            </a:pPr>
            <a:r>
              <a:rPr lang="en-US" altLang="zh-CN" sz="2200">
                <a:solidFill>
                  <a:schemeClr val="bg1"/>
                </a:solidFill>
                <a:latin typeface="Tahoma" panose="020B0604030504040204" pitchFamily="34" charset="0"/>
              </a:rPr>
              <a:t>in static block!</a:t>
            </a:r>
          </a:p>
          <a:p>
            <a:pPr eaLnBrk="1" hangingPunct="1">
              <a:lnSpc>
                <a:spcPct val="90000"/>
              </a:lnSpc>
              <a:spcBef>
                <a:spcPct val="0"/>
              </a:spcBef>
              <a:buFontTx/>
              <a:buNone/>
            </a:pPr>
            <a:r>
              <a:rPr lang="en-US" altLang="zh-CN" sz="2200">
                <a:solidFill>
                  <a:schemeClr val="bg1"/>
                </a:solidFill>
                <a:latin typeface="Tahoma" panose="020B0604030504040204" pitchFamily="34" charset="0"/>
              </a:rPr>
              <a:t>total= 100</a:t>
            </a:r>
          </a:p>
          <a:p>
            <a:pPr eaLnBrk="1" hangingPunct="1">
              <a:lnSpc>
                <a:spcPct val="90000"/>
              </a:lnSpc>
              <a:spcBef>
                <a:spcPct val="0"/>
              </a:spcBef>
              <a:buFontTx/>
              <a:buNone/>
            </a:pPr>
            <a:r>
              <a:rPr lang="en-US" altLang="zh-CN" sz="2200">
                <a:solidFill>
                  <a:schemeClr val="bg1"/>
                </a:solidFill>
                <a:latin typeface="Tahoma" panose="020B0604030504040204" pitchFamily="34" charset="0"/>
              </a:rPr>
              <a:t>total= 100</a:t>
            </a: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56324" name="Text Box 6">
            <a:extLst>
              <a:ext uri="{FF2B5EF4-FFF2-40B4-BE49-F238E27FC236}">
                <a16:creationId xmlns:a16="http://schemas.microsoft.com/office/drawing/2014/main" id="{5A3DE5A4-5294-4A00-ABD5-B0483B78F65A}"/>
              </a:ext>
            </a:extLst>
          </p:cNvPr>
          <p:cNvSpPr txBox="1">
            <a:spLocks noChangeArrowheads="1"/>
          </p:cNvSpPr>
          <p:nvPr/>
        </p:nvSpPr>
        <p:spPr bwMode="auto">
          <a:xfrm>
            <a:off x="395288" y="4437063"/>
            <a:ext cx="8748712" cy="23717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Test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System.out.println</a:t>
            </a:r>
            <a:r>
              <a:rPr lang="en-US" altLang="zh-CN" sz="2200" dirty="0">
                <a:solidFill>
                  <a:schemeClr val="bg1"/>
                </a:solidFill>
                <a:latin typeface="Tahoma" panose="020B0604030504040204" pitchFamily="34" charset="0"/>
              </a:rPr>
              <a:t>(</a:t>
            </a:r>
            <a:r>
              <a:rPr lang="en-US" altLang="zh-CN" sz="2200" dirty="0">
                <a:solidFill>
                  <a:schemeClr val="bg1"/>
                </a:solidFill>
              </a:rPr>
              <a:t>“</a:t>
            </a:r>
            <a:r>
              <a:rPr lang="en-US" altLang="zh-CN" sz="2200" dirty="0">
                <a:solidFill>
                  <a:schemeClr val="bg1"/>
                </a:solidFill>
                <a:latin typeface="Tahoma" panose="020B0604030504040204" pitchFamily="34" charset="0"/>
              </a:rPr>
              <a:t>total= </a:t>
            </a:r>
            <a:r>
              <a:rPr lang="en-US" altLang="zh-CN" sz="2200" dirty="0">
                <a:solidFill>
                  <a:schemeClr val="bg1"/>
                </a:solidFill>
              </a:rPr>
              <a:t>“</a:t>
            </a: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Person.total</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System.out.println</a:t>
            </a:r>
            <a:r>
              <a:rPr lang="en-US" altLang="zh-CN" sz="2200" dirty="0">
                <a:solidFill>
                  <a:schemeClr val="bg1"/>
                </a:solidFill>
                <a:latin typeface="Tahoma" panose="020B0604030504040204" pitchFamily="34" charset="0"/>
              </a:rPr>
              <a:t>(</a:t>
            </a:r>
            <a:r>
              <a:rPr lang="en-US" altLang="zh-CN" sz="2200" dirty="0">
                <a:solidFill>
                  <a:schemeClr val="bg1"/>
                </a:solidFill>
              </a:rPr>
              <a:t>“</a:t>
            </a:r>
            <a:r>
              <a:rPr lang="en-US" altLang="zh-CN" sz="2200" dirty="0">
                <a:solidFill>
                  <a:schemeClr val="bg1"/>
                </a:solidFill>
                <a:latin typeface="Tahoma" panose="020B0604030504040204" pitchFamily="34" charset="0"/>
              </a:rPr>
              <a:t>total= </a:t>
            </a:r>
            <a:r>
              <a:rPr lang="en-US" altLang="zh-CN" sz="2200" dirty="0">
                <a:solidFill>
                  <a:schemeClr val="bg1"/>
                </a:solidFill>
              </a:rPr>
              <a:t>“</a:t>
            </a:r>
            <a:r>
              <a:rPr lang="en-US" altLang="zh-CN" sz="2200" dirty="0">
                <a:solidFill>
                  <a:schemeClr val="bg1"/>
                </a:solidFill>
                <a:latin typeface="Tahoma" panose="020B0604030504040204" pitchFamily="34" charset="0"/>
              </a:rPr>
              <a:t>+ </a:t>
            </a:r>
            <a:r>
              <a:rPr lang="en-US" altLang="zh-CN" sz="2200" dirty="0" err="1">
                <a:solidFill>
                  <a:schemeClr val="bg1"/>
                </a:solidFill>
                <a:latin typeface="Tahoma" panose="020B0604030504040204" pitchFamily="34" charset="0"/>
              </a:rPr>
              <a:t>Person.total</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a:p>
            <a:pPr eaLnBrk="1" hangingPunct="1">
              <a:lnSpc>
                <a:spcPct val="90000"/>
              </a:lnSpc>
              <a:spcBef>
                <a:spcPct val="50000"/>
              </a:spcBef>
              <a:buFontTx/>
              <a:buNone/>
            </a:pPr>
            <a:endParaRPr lang="en-US" altLang="zh-CN" sz="2200" dirty="0">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3"/>
                                        </p:tgtEl>
                                        <p:attrNameLst>
                                          <p:attrName>style.visibility</p:attrName>
                                        </p:attrNameLst>
                                      </p:cBhvr>
                                      <p:to>
                                        <p:strVal val="visible"/>
                                      </p:to>
                                    </p:set>
                                    <p:anim calcmode="lin" valueType="num">
                                      <p:cBhvr additive="base">
                                        <p:cTn id="7" dur="500" fill="hold"/>
                                        <p:tgtEl>
                                          <p:spTgt spid="465923"/>
                                        </p:tgtEl>
                                        <p:attrNameLst>
                                          <p:attrName>ppt_x</p:attrName>
                                        </p:attrNameLst>
                                      </p:cBhvr>
                                      <p:tavLst>
                                        <p:tav tm="0">
                                          <p:val>
                                            <p:strVal val="1+#ppt_w/2"/>
                                          </p:val>
                                        </p:tav>
                                        <p:tav tm="100000">
                                          <p:val>
                                            <p:strVal val="#ppt_x"/>
                                          </p:val>
                                        </p:tav>
                                      </p:tavLst>
                                    </p:anim>
                                    <p:anim calcmode="lin" valueType="num">
                                      <p:cBhvr additive="base">
                                        <p:cTn id="8" dur="500" fill="hold"/>
                                        <p:tgtEl>
                                          <p:spTgt spid="465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1BB76D6-F32A-49EF-8763-7A9671E96215}"/>
              </a:ext>
            </a:extLst>
          </p:cNvPr>
          <p:cNvSpPr>
            <a:spLocks noGrp="1" noChangeArrowheads="1"/>
          </p:cNvSpPr>
          <p:nvPr>
            <p:ph type="body" idx="1"/>
          </p:nvPr>
        </p:nvSpPr>
        <p:spPr>
          <a:xfrm>
            <a:off x="250825" y="692150"/>
            <a:ext cx="8893175" cy="3600450"/>
          </a:xfrm>
          <a:extLst>
            <a:ext uri="{909E8E84-426E-40DD-AFC4-6F175D3DCCD1}">
              <a14:hiddenFill xmlns:a14="http://schemas.microsoft.com/office/drawing/2010/main">
                <a:solidFill>
                  <a:srgbClr val="0000FF"/>
                </a:solidFill>
              </a14:hiddenFill>
            </a:ext>
          </a:extLst>
        </p:spPr>
        <p:txBody>
          <a:bodyPr/>
          <a:lstStyle/>
          <a:p>
            <a:pPr eaLnBrk="1" hangingPunct="1">
              <a:lnSpc>
                <a:spcPct val="80000"/>
              </a:lnSpc>
              <a:buFontTx/>
              <a:buNone/>
            </a:pPr>
            <a:r>
              <a:rPr lang="en-US" altLang="zh-CN" sz="2000" b="1" dirty="0"/>
              <a:t>public class A {</a:t>
            </a:r>
          </a:p>
          <a:p>
            <a:pPr eaLnBrk="1" hangingPunct="1">
              <a:lnSpc>
                <a:spcPct val="80000"/>
              </a:lnSpc>
              <a:buFontTx/>
              <a:buNone/>
            </a:pPr>
            <a:r>
              <a:rPr lang="en-US" altLang="zh-CN" sz="2000" b="1" dirty="0"/>
              <a:t>		 private </a:t>
            </a:r>
            <a:r>
              <a:rPr lang="en-US" altLang="zh-CN" sz="2000" b="1" dirty="0" err="1"/>
              <a:t>int</a:t>
            </a:r>
            <a:r>
              <a:rPr lang="en-US" altLang="zh-CN" sz="2000" b="1" dirty="0"/>
              <a:t> </a:t>
            </a:r>
            <a:r>
              <a:rPr lang="en-US" altLang="zh-CN" sz="2000" b="1" dirty="0" err="1"/>
              <a:t>i</a:t>
            </a:r>
            <a:r>
              <a:rPr lang="en-US" altLang="zh-CN" sz="2000" b="1" dirty="0"/>
              <a:t>=5;</a:t>
            </a:r>
          </a:p>
          <a:p>
            <a:pPr eaLnBrk="1" hangingPunct="1">
              <a:lnSpc>
                <a:spcPct val="80000"/>
              </a:lnSpc>
              <a:buFontTx/>
              <a:buNone/>
            </a:pPr>
            <a:r>
              <a:rPr lang="en-US" altLang="zh-CN" sz="2000" b="1" dirty="0">
                <a:solidFill>
                  <a:srgbClr val="FF0066"/>
                </a:solidFill>
              </a:rPr>
              <a:t>		</a:t>
            </a:r>
            <a:r>
              <a:rPr lang="en" altLang="zh-CN" sz="2000" b="1" dirty="0">
                <a:solidFill>
                  <a:srgbClr val="FF0000"/>
                </a:solidFill>
              </a:rPr>
              <a:t>{</a:t>
            </a:r>
            <a:r>
              <a:rPr lang="en" altLang="zh-CN" sz="2000" b="1" dirty="0" err="1">
                <a:solidFill>
                  <a:srgbClr val="FF0000"/>
                </a:solidFill>
              </a:rPr>
              <a:t>System.out.println</a:t>
            </a:r>
            <a:r>
              <a:rPr lang="en" altLang="zh-CN" sz="2000" b="1" dirty="0">
                <a:solidFill>
                  <a:srgbClr val="FF0000"/>
                </a:solidFill>
              </a:rPr>
              <a:t>("</a:t>
            </a:r>
            <a:r>
              <a:rPr lang="zh-CN" altLang="en-US" sz="2000" b="1" dirty="0">
                <a:solidFill>
                  <a:srgbClr val="FF0000"/>
                </a:solidFill>
              </a:rPr>
              <a:t>实例语句</a:t>
            </a:r>
            <a:r>
              <a:rPr lang="en-US" altLang="zh-CN" sz="2000" b="1" dirty="0">
                <a:solidFill>
                  <a:srgbClr val="FF0000"/>
                </a:solidFill>
              </a:rPr>
              <a:t>");}</a:t>
            </a:r>
          </a:p>
          <a:p>
            <a:pPr eaLnBrk="1" hangingPunct="1">
              <a:lnSpc>
                <a:spcPct val="80000"/>
              </a:lnSpc>
              <a:buFontTx/>
              <a:buNone/>
            </a:pPr>
            <a:r>
              <a:rPr lang="en-US" altLang="zh-CN" sz="2000" b="1" dirty="0"/>
              <a:t>		 public A() { }</a:t>
            </a:r>
          </a:p>
          <a:p>
            <a:pPr eaLnBrk="1" hangingPunct="1">
              <a:lnSpc>
                <a:spcPct val="80000"/>
              </a:lnSpc>
              <a:buFontTx/>
              <a:buNone/>
            </a:pPr>
            <a:r>
              <a:rPr lang="en-US" altLang="zh-CN" sz="2000" b="1" dirty="0"/>
              <a:t>		 public A(</a:t>
            </a:r>
            <a:r>
              <a:rPr lang="en-US" altLang="zh-CN" sz="2000" b="1" dirty="0" err="1"/>
              <a:t>int</a:t>
            </a:r>
            <a:r>
              <a:rPr lang="en-US" altLang="zh-CN" sz="2000" b="1" dirty="0"/>
              <a:t> a) {</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zh-CN" altLang="en-US" sz="2000" b="1" dirty="0"/>
              <a:t>开始执行构造方法体中语句</a:t>
            </a:r>
            <a:r>
              <a:rPr lang="en-US" altLang="zh-CN" sz="2000" b="1" dirty="0"/>
              <a:t>");</a:t>
            </a:r>
          </a:p>
          <a:p>
            <a:pPr eaLnBrk="1" hangingPunct="1">
              <a:lnSpc>
                <a:spcPct val="80000"/>
              </a:lnSpc>
              <a:buFontTx/>
              <a:buNone/>
            </a:pPr>
            <a:r>
              <a:rPr lang="en-US" altLang="zh-CN" sz="2000" b="1" dirty="0"/>
              <a:t>		        </a:t>
            </a:r>
            <a:r>
              <a:rPr lang="en-US" altLang="zh-CN" sz="2000" b="1" dirty="0" err="1"/>
              <a:t>i</a:t>
            </a:r>
            <a:r>
              <a:rPr lang="en-US" altLang="zh-CN" sz="2000" b="1" dirty="0"/>
              <a:t>=a;</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zh-CN" altLang="en-US" sz="2000" b="1" dirty="0"/>
              <a:t>构造方法体中语句执行完毕</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zh-CN" altLang="en-US" sz="2000" b="1" dirty="0">
                <a:solidFill>
                  <a:srgbClr val="FF0000"/>
                </a:solidFill>
              </a:rPr>
              <a:t>             </a:t>
            </a:r>
            <a:r>
              <a:rPr lang="en" altLang="zh-CN" sz="2000" b="1" dirty="0">
                <a:solidFill>
                  <a:srgbClr val="FF0000"/>
                </a:solidFill>
              </a:rPr>
              <a:t>static {</a:t>
            </a:r>
            <a:r>
              <a:rPr lang="en" altLang="zh-CN" sz="2000" b="1" dirty="0" err="1">
                <a:solidFill>
                  <a:srgbClr val="FF0000"/>
                </a:solidFill>
              </a:rPr>
              <a:t>System.out.println</a:t>
            </a:r>
            <a:r>
              <a:rPr lang="en" altLang="zh-CN" sz="2000" b="1" dirty="0">
                <a:solidFill>
                  <a:srgbClr val="FF0000"/>
                </a:solidFill>
              </a:rPr>
              <a:t>("</a:t>
            </a:r>
            <a:r>
              <a:rPr lang="zh-CN" altLang="en-US" sz="2000" b="1" dirty="0">
                <a:solidFill>
                  <a:srgbClr val="FF0000"/>
                </a:solidFill>
              </a:rPr>
              <a:t>静态语句</a:t>
            </a:r>
            <a:r>
              <a:rPr lang="en-US" altLang="zh-CN" sz="2000" b="1" dirty="0">
                <a:solidFill>
                  <a:srgbClr val="FF0000"/>
                </a:solidFill>
              </a:rPr>
              <a:t>");}</a:t>
            </a:r>
          </a:p>
          <a:p>
            <a:pPr eaLnBrk="1" hangingPunct="1">
              <a:lnSpc>
                <a:spcPct val="80000"/>
              </a:lnSpc>
              <a:buFontTx/>
              <a:buNone/>
            </a:pPr>
            <a:r>
              <a:rPr lang="en-US" altLang="zh-CN" sz="2000" b="1" dirty="0"/>
              <a:t>}</a:t>
            </a:r>
          </a:p>
        </p:txBody>
      </p:sp>
      <p:sp>
        <p:nvSpPr>
          <p:cNvPr id="57347" name="Text Box 5">
            <a:extLst>
              <a:ext uri="{FF2B5EF4-FFF2-40B4-BE49-F238E27FC236}">
                <a16:creationId xmlns:a16="http://schemas.microsoft.com/office/drawing/2014/main" id="{96ACD107-62FD-4F5D-9EDB-364E6754901A}"/>
              </a:ext>
            </a:extLst>
          </p:cNvPr>
          <p:cNvSpPr txBox="1">
            <a:spLocks noChangeArrowheads="1"/>
          </p:cNvSpPr>
          <p:nvPr/>
        </p:nvSpPr>
        <p:spPr bwMode="auto">
          <a:xfrm>
            <a:off x="179388" y="4365625"/>
            <a:ext cx="8964612" cy="23717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solidFill>
                  <a:schemeClr val="bg1"/>
                </a:solidFill>
                <a:latin typeface="Tahoma" panose="020B0604030504040204" pitchFamily="34" charset="0"/>
              </a:rPr>
              <a:t>public class Test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public static void main(String [] </a:t>
            </a:r>
            <a:r>
              <a:rPr lang="en-US" altLang="zh-CN" sz="2200" dirty="0" err="1">
                <a:solidFill>
                  <a:schemeClr val="bg1"/>
                </a:solidFill>
                <a:latin typeface="Tahoma" panose="020B0604030504040204" pitchFamily="34" charset="0"/>
              </a:rPr>
              <a:t>args</a:t>
            </a:r>
            <a:r>
              <a:rPr lang="en-US" altLang="zh-CN" sz="2200" dirty="0">
                <a:solidFill>
                  <a:schemeClr val="bg1"/>
                </a:solidFill>
                <a:latin typeface="Tahoma" panose="020B0604030504040204" pitchFamily="34" charset="0"/>
              </a:rPr>
              <a:t>){</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new A();</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new A(3);</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	 }</a:t>
            </a:r>
          </a:p>
          <a:p>
            <a:pPr eaLnBrk="1" hangingPunct="1">
              <a:lnSpc>
                <a:spcPct val="90000"/>
              </a:lnSpc>
              <a:spcBef>
                <a:spcPct val="0"/>
              </a:spcBef>
              <a:buFontTx/>
              <a:buNone/>
            </a:pPr>
            <a:r>
              <a:rPr lang="en-US" altLang="zh-CN" sz="2200" dirty="0">
                <a:solidFill>
                  <a:schemeClr val="bg1"/>
                </a:solidFill>
                <a:latin typeface="Tahoma" panose="020B0604030504040204" pitchFamily="34" charset="0"/>
              </a:rPr>
              <a:t>}</a:t>
            </a:r>
          </a:p>
          <a:p>
            <a:pPr eaLnBrk="1" hangingPunct="1">
              <a:lnSpc>
                <a:spcPct val="90000"/>
              </a:lnSpc>
              <a:spcBef>
                <a:spcPct val="50000"/>
              </a:spcBef>
              <a:buFontTx/>
              <a:buNone/>
            </a:pPr>
            <a:endParaRPr lang="en-US" altLang="zh-CN" sz="2200" dirty="0">
              <a:solidFill>
                <a:schemeClr val="bg1"/>
              </a:solidFill>
              <a:latin typeface="Tahoma" panose="020B0604030504040204" pitchFamily="34" charset="0"/>
            </a:endParaRPr>
          </a:p>
        </p:txBody>
      </p:sp>
      <p:sp>
        <p:nvSpPr>
          <p:cNvPr id="57349" name="Text Box 6">
            <a:extLst>
              <a:ext uri="{FF2B5EF4-FFF2-40B4-BE49-F238E27FC236}">
                <a16:creationId xmlns:a16="http://schemas.microsoft.com/office/drawing/2014/main" id="{FF14807B-A012-4246-95F2-CE9134BFA6FE}"/>
              </a:ext>
            </a:extLst>
          </p:cNvPr>
          <p:cNvSpPr txBox="1">
            <a:spLocks noChangeArrowheads="1"/>
          </p:cNvSpPr>
          <p:nvPr/>
        </p:nvSpPr>
        <p:spPr bwMode="auto">
          <a:xfrm>
            <a:off x="0" y="188913"/>
            <a:ext cx="8713788" cy="384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buFont typeface="Wingdings" panose="05000000000000000000" pitchFamily="2" charset="2"/>
              <a:buChar char="Ø"/>
            </a:pPr>
            <a:r>
              <a:rPr lang="zh-CN" altLang="en-US" sz="2400" dirty="0">
                <a:solidFill>
                  <a:srgbClr val="0000FF"/>
                </a:solidFill>
                <a:latin typeface="Tahoma" panose="020B0604030504040204" pitchFamily="34" charset="0"/>
              </a:rPr>
              <a:t>非</a:t>
            </a:r>
            <a:r>
              <a:rPr lang="en-US" altLang="zh-CN" sz="2400" dirty="0">
                <a:solidFill>
                  <a:srgbClr val="0000FF"/>
                </a:solidFill>
                <a:latin typeface="Tahoma" panose="020B0604030504040204" pitchFamily="34" charset="0"/>
              </a:rPr>
              <a:t>static</a:t>
            </a:r>
            <a:r>
              <a:rPr lang="zh-CN" altLang="en-US" sz="2400" dirty="0">
                <a:solidFill>
                  <a:srgbClr val="0000FF"/>
                </a:solidFill>
                <a:latin typeface="Tahoma" panose="020B0604030504040204" pitchFamily="34" charset="0"/>
              </a:rPr>
              <a:t>的初始化块</a:t>
            </a:r>
            <a:r>
              <a:rPr lang="zh-CN" altLang="en-US" sz="2400" dirty="0">
                <a:latin typeface="Tahoma" panose="020B0604030504040204" pitchFamily="34" charset="0"/>
              </a:rPr>
              <a:t>在创建对象时被自动调用。</a:t>
            </a:r>
            <a:endParaRPr lang="zh-CN" altLang="en-US" sz="2200" dirty="0">
              <a:latin typeface="Tahoma" panose="020B0604030504040204" pitchFamily="34" charset="0"/>
            </a:endParaRPr>
          </a:p>
        </p:txBody>
      </p:sp>
      <p:pic>
        <p:nvPicPr>
          <p:cNvPr id="2" name="图片 1">
            <a:extLst>
              <a:ext uri="{FF2B5EF4-FFF2-40B4-BE49-F238E27FC236}">
                <a16:creationId xmlns:a16="http://schemas.microsoft.com/office/drawing/2014/main" id="{5F112479-0C3A-1175-856D-8FB0AF68978A}"/>
              </a:ext>
            </a:extLst>
          </p:cNvPr>
          <p:cNvPicPr>
            <a:picLocks noChangeAspect="1"/>
          </p:cNvPicPr>
          <p:nvPr/>
        </p:nvPicPr>
        <p:blipFill>
          <a:blip r:embed="rId3"/>
          <a:stretch>
            <a:fillRect/>
          </a:stretch>
        </p:blipFill>
        <p:spPr>
          <a:xfrm>
            <a:off x="6732240" y="3429000"/>
            <a:ext cx="2663632" cy="151988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02CF23-3E89-E94B-A2FE-A85E772F2A8A}"/>
              </a:ext>
            </a:extLst>
          </p:cNvPr>
          <p:cNvSpPr>
            <a:spLocks noGrp="1"/>
          </p:cNvSpPr>
          <p:nvPr>
            <p:ph idx="1"/>
          </p:nvPr>
        </p:nvSpPr>
        <p:spPr>
          <a:xfrm>
            <a:off x="482021" y="908720"/>
            <a:ext cx="8229600" cy="4525963"/>
          </a:xfrm>
        </p:spPr>
        <p:txBody>
          <a:bodyPr/>
          <a:lstStyle/>
          <a:p>
            <a:pPr>
              <a:lnSpc>
                <a:spcPct val="150000"/>
              </a:lnSpc>
            </a:pPr>
            <a:r>
              <a:rPr kumimoji="1" lang="zh-CN" altLang="en-US" sz="2400" dirty="0">
                <a:solidFill>
                  <a:srgbClr val="FF0000"/>
                </a:solidFill>
                <a:latin typeface="Times New Roman" panose="02020603050405020304" pitchFamily="18" charset="0"/>
              </a:rPr>
              <a:t>静态语句块</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静态变量初始化</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实例语句块</a:t>
            </a:r>
            <a:r>
              <a:rPr kumimoji="1" lang="en-US" altLang="zh-CN" sz="2400" dirty="0">
                <a:solidFill>
                  <a:srgbClr val="FF0000"/>
                </a:solidFill>
                <a:latin typeface="Times New Roman" panose="02020603050405020304" pitchFamily="18" charset="0"/>
              </a:rPr>
              <a:t>/</a:t>
            </a:r>
            <a:r>
              <a:rPr kumimoji="1" lang="zh-CN" altLang="en-US" sz="2400" dirty="0">
                <a:solidFill>
                  <a:srgbClr val="FF0000"/>
                </a:solidFill>
                <a:latin typeface="Times New Roman" panose="02020603050405020304" pitchFamily="18" charset="0"/>
              </a:rPr>
              <a:t>成员变量初始化</a:t>
            </a:r>
            <a:r>
              <a:rPr kumimoji="1" lang="en-US" altLang="zh-CN" sz="2400" dirty="0">
                <a:solidFill>
                  <a:srgbClr val="FF0000"/>
                </a:solidFill>
                <a:latin typeface="Times New Roman" panose="02020603050405020304" pitchFamily="18" charset="0"/>
              </a:rPr>
              <a:t>—&gt;</a:t>
            </a:r>
            <a:r>
              <a:rPr kumimoji="1" lang="zh-CN" altLang="en-US" sz="2400" dirty="0">
                <a:solidFill>
                  <a:srgbClr val="FF0000"/>
                </a:solidFill>
                <a:latin typeface="Times New Roman" panose="02020603050405020304" pitchFamily="18" charset="0"/>
              </a:rPr>
              <a:t>构造方法</a:t>
            </a:r>
            <a:endParaRPr kumimoji="1" lang="en-US" altLang="zh-CN" sz="2400" dirty="0">
              <a:solidFill>
                <a:srgbClr val="FF0000"/>
              </a:solidFill>
              <a:latin typeface="Times New Roman" panose="02020603050405020304" pitchFamily="18" charset="0"/>
            </a:endParaRPr>
          </a:p>
          <a:p>
            <a:pPr>
              <a:lnSpc>
                <a:spcPct val="150000"/>
              </a:lnSpc>
            </a:pPr>
            <a:r>
              <a:rPr kumimoji="1" lang="zh-CN" altLang="en-US" sz="2400" dirty="0">
                <a:latin typeface="Times New Roman" panose="02020603050405020304" pitchFamily="18" charset="0"/>
              </a:rPr>
              <a:t>实例语句块与成员变量初始化的相对执行顺序取决于定义的先后顺序</a:t>
            </a:r>
            <a:endParaRPr kumimoji="1" lang="zh-CN" altLang="en-US" sz="2400" dirty="0"/>
          </a:p>
          <a:p>
            <a:endParaRPr kumimoji="1" lang="zh-CN" altLang="en-US" sz="2400" dirty="0"/>
          </a:p>
        </p:txBody>
      </p:sp>
      <p:sp>
        <p:nvSpPr>
          <p:cNvPr id="5" name="Text Box 6">
            <a:extLst>
              <a:ext uri="{FF2B5EF4-FFF2-40B4-BE49-F238E27FC236}">
                <a16:creationId xmlns:a16="http://schemas.microsoft.com/office/drawing/2014/main" id="{4D431E85-D7D1-FA47-A64C-4ABB21D4430B}"/>
              </a:ext>
            </a:extLst>
          </p:cNvPr>
          <p:cNvSpPr txBox="1">
            <a:spLocks noChangeArrowheads="1"/>
          </p:cNvSpPr>
          <p:nvPr/>
        </p:nvSpPr>
        <p:spPr bwMode="auto">
          <a:xfrm>
            <a:off x="0" y="188913"/>
            <a:ext cx="8713788" cy="43704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buFont typeface="Wingdings" panose="05000000000000000000" pitchFamily="2" charset="2"/>
              <a:buChar char="Ø"/>
            </a:pPr>
            <a:r>
              <a:rPr kumimoji="1" lang="en" altLang="zh-CN" sz="2800" dirty="0">
                <a:solidFill>
                  <a:srgbClr val="FF0000"/>
                </a:solidFill>
                <a:latin typeface="Times New Roman" panose="02020603050405020304" pitchFamily="18" charset="0"/>
              </a:rPr>
              <a:t>java</a:t>
            </a:r>
            <a:r>
              <a:rPr kumimoji="1" lang="zh-CN" altLang="en-US" sz="2800" dirty="0">
                <a:solidFill>
                  <a:srgbClr val="FF0000"/>
                </a:solidFill>
                <a:latin typeface="Times New Roman" panose="02020603050405020304" pitchFamily="18" charset="0"/>
              </a:rPr>
              <a:t>对象初始化的执行顺序为：</a:t>
            </a:r>
            <a:endParaRPr lang="zh-CN" altLang="en-US" sz="2400" dirty="0">
              <a:latin typeface="Tahoma" panose="020B0604030504040204" pitchFamily="34" charset="0"/>
            </a:endParaRPr>
          </a:p>
        </p:txBody>
      </p:sp>
    </p:spTree>
    <p:extLst>
      <p:ext uri="{BB962C8B-B14F-4D97-AF65-F5344CB8AC3E}">
        <p14:creationId xmlns:p14="http://schemas.microsoft.com/office/powerpoint/2010/main" val="3277699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CB7EB6A5-FD67-44FD-AC2D-1FD929849621}"/>
              </a:ext>
            </a:extLst>
          </p:cNvPr>
          <p:cNvSpPr>
            <a:spLocks noGrp="1" noChangeArrowheads="1"/>
          </p:cNvSpPr>
          <p:nvPr>
            <p:ph type="body" idx="1"/>
          </p:nvPr>
        </p:nvSpPr>
        <p:spPr>
          <a:xfrm>
            <a:off x="611560" y="1988840"/>
            <a:ext cx="7772400" cy="3022773"/>
          </a:xfrm>
        </p:spPr>
        <p:txBody>
          <a:bodyPr/>
          <a:lstStyle/>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当方法被调用时，如果方法有参数，</a:t>
            </a:r>
            <a:r>
              <a:rPr lang="zh-CN" altLang="en-US" sz="2400" b="1" dirty="0">
                <a:solidFill>
                  <a:srgbClr val="FF0066"/>
                </a:solidFill>
                <a:latin typeface="Times New Roman" panose="02020603050405020304" pitchFamily="18" charset="0"/>
              </a:rPr>
              <a:t>参数必须要实例化，即参数变量必须有具体的值</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80000"/>
              </a:lnSpc>
              <a:buFont typeface="Wingdings" panose="05000000000000000000" pitchFamily="2" charset="2"/>
              <a:buChar char="Ø"/>
            </a:pPr>
            <a:endParaRPr lang="en-US" altLang="zh-CN" sz="1800" b="1" dirty="0">
              <a:latin typeface="Times New Roman" panose="02020603050405020304" pitchFamily="18" charset="0"/>
            </a:endParaRP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在</a:t>
            </a:r>
            <a:r>
              <a:rPr lang="en-US" altLang="zh-CN" sz="2400" b="1" dirty="0">
                <a:latin typeface="Times New Roman" panose="02020603050405020304" pitchFamily="18" charset="0"/>
                <a:cs typeface="Times New Roman" panose="02020603050405020304" pitchFamily="18" charset="0"/>
              </a:rPr>
              <a:t>Java</a:t>
            </a:r>
            <a:r>
              <a:rPr lang="zh-CN" altLang="en-US" sz="2400" b="1" dirty="0">
                <a:latin typeface="Times New Roman" panose="02020603050405020304" pitchFamily="18" charset="0"/>
              </a:rPr>
              <a:t>中，方法的所有参数都是</a:t>
            </a:r>
            <a:r>
              <a:rPr lang="zh-CN" altLang="en-US" sz="2400" b="1" dirty="0"/>
              <a:t>“</a:t>
            </a:r>
            <a:r>
              <a:rPr lang="zh-CN" altLang="en-US" sz="2400" b="1" dirty="0">
                <a:solidFill>
                  <a:srgbClr val="FF0000"/>
                </a:solidFill>
                <a:latin typeface="Times New Roman" panose="02020603050405020304" pitchFamily="18" charset="0"/>
              </a:rPr>
              <a:t>传值</a:t>
            </a:r>
            <a:r>
              <a:rPr lang="zh-CN" altLang="en-US" sz="2400" b="1" dirty="0"/>
              <a:t>”</a:t>
            </a:r>
            <a:r>
              <a:rPr lang="zh-CN" altLang="en-US" sz="2400" b="1" dirty="0">
                <a:latin typeface="Times New Roman" panose="02020603050405020304" pitchFamily="18" charset="0"/>
              </a:rPr>
              <a:t>的，也就是说，方法中参数变量的值是调用者指定的值的拷贝。</a:t>
            </a:r>
            <a:endParaRPr lang="en-US" altLang="zh-CN" sz="2400" b="1" dirty="0">
              <a:latin typeface="Times New Roman" panose="02020603050405020304" pitchFamily="18" charset="0"/>
            </a:endParaRPr>
          </a:p>
          <a:p>
            <a:pPr algn="just" eaLnBrk="1" hangingPunct="1">
              <a:lnSpc>
                <a:spcPct val="80000"/>
              </a:lnSpc>
              <a:buFont typeface="Wingdings" panose="05000000000000000000" pitchFamily="2" charset="2"/>
              <a:buChar char="Ø"/>
            </a:pPr>
            <a:endParaRPr lang="en-US" altLang="zh-CN" sz="1600" b="1" dirty="0">
              <a:latin typeface="Times New Roman" panose="02020603050405020304" pitchFamily="18" charset="0"/>
            </a:endParaRPr>
          </a:p>
          <a:p>
            <a:pPr algn="just" eaLnBrk="1" hangingPunct="1">
              <a:lnSpc>
                <a:spcPct val="80000"/>
              </a:lnSpc>
              <a:buFont typeface="Wingdings" panose="05000000000000000000" pitchFamily="2" charset="2"/>
              <a:buChar char="Ø"/>
            </a:pPr>
            <a:r>
              <a:rPr lang="zh-CN" altLang="en-US" sz="2400" b="1" dirty="0">
                <a:latin typeface="Times New Roman" panose="02020603050405020304" pitchFamily="18" charset="0"/>
              </a:rPr>
              <a:t>如果向方法的</a:t>
            </a:r>
            <a:r>
              <a:rPr lang="en-US" altLang="zh-CN" sz="2400" b="1" dirty="0" err="1">
                <a:latin typeface="Times New Roman" panose="02020603050405020304" pitchFamily="18" charset="0"/>
                <a:cs typeface="Times New Roman" panose="02020603050405020304" pitchFamily="18" charset="0"/>
              </a:rPr>
              <a:t>int</a:t>
            </a:r>
            <a:r>
              <a:rPr lang="zh-CN" altLang="en-US" sz="2400" b="1" dirty="0">
                <a:latin typeface="Times New Roman" panose="02020603050405020304" pitchFamily="18" charset="0"/>
              </a:rPr>
              <a:t>型参数</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rPr>
              <a:t>传递一个</a:t>
            </a:r>
            <a:r>
              <a:rPr lang="en-US" altLang="zh-CN" sz="2400" b="1" dirty="0" err="1">
                <a:latin typeface="Times New Roman" panose="02020603050405020304" pitchFamily="18" charset="0"/>
                <a:cs typeface="Times New Roman" panose="02020603050405020304" pitchFamily="18" charset="0"/>
              </a:rPr>
              <a:t>int</a:t>
            </a:r>
            <a:r>
              <a:rPr lang="zh-CN" altLang="en-US" sz="2400" b="1" dirty="0">
                <a:latin typeface="Times New Roman" panose="02020603050405020304" pitchFamily="18" charset="0"/>
              </a:rPr>
              <a:t>值，那么参数</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rPr>
              <a:t>得到的值是传递</a:t>
            </a:r>
            <a:r>
              <a:rPr lang="zh-CN" altLang="en-US" sz="2400" b="1" dirty="0">
                <a:solidFill>
                  <a:srgbClr val="FF0066"/>
                </a:solidFill>
                <a:latin typeface="Times New Roman" panose="02020603050405020304" pitchFamily="18" charset="0"/>
              </a:rPr>
              <a:t>值的拷贝</a:t>
            </a:r>
            <a:r>
              <a:rPr lang="zh-CN" altLang="en-US" sz="2400" b="1" dirty="0">
                <a:latin typeface="Times New Roman" panose="02020603050405020304" pitchFamily="18" charset="0"/>
              </a:rPr>
              <a:t>。方法如果改变参数的值，不会影响向参数</a:t>
            </a:r>
            <a:r>
              <a:rPr lang="zh-CN" altLang="en-US" sz="2400" b="1" dirty="0"/>
              <a:t>“</a:t>
            </a:r>
            <a:r>
              <a:rPr lang="zh-CN" altLang="en-US" sz="2400" b="1" dirty="0">
                <a:latin typeface="Times New Roman" panose="02020603050405020304" pitchFamily="18" charset="0"/>
              </a:rPr>
              <a:t>传值</a:t>
            </a:r>
            <a:r>
              <a:rPr lang="zh-CN" altLang="en-US" sz="2400" b="1" dirty="0"/>
              <a:t>”</a:t>
            </a:r>
            <a:r>
              <a:rPr lang="zh-CN" altLang="en-US" sz="2400" b="1" dirty="0">
                <a:latin typeface="Times New Roman" panose="02020603050405020304" pitchFamily="18" charset="0"/>
              </a:rPr>
              <a:t>的变量的值。</a:t>
            </a:r>
            <a:endParaRPr lang="en-US" altLang="zh-CN" sz="2400" b="1" dirty="0">
              <a:latin typeface="Times New Roman" panose="02020603050405020304" pitchFamily="18" charset="0"/>
            </a:endParaRPr>
          </a:p>
        </p:txBody>
      </p:sp>
      <p:sp>
        <p:nvSpPr>
          <p:cNvPr id="58371" name="Text Box 4">
            <a:extLst>
              <a:ext uri="{FF2B5EF4-FFF2-40B4-BE49-F238E27FC236}">
                <a16:creationId xmlns:a16="http://schemas.microsoft.com/office/drawing/2014/main" id="{E816694B-49CD-4F37-BD21-16A0EAB871AD}"/>
              </a:ext>
            </a:extLst>
          </p:cNvPr>
          <p:cNvSpPr txBox="1">
            <a:spLocks noChangeArrowheads="1"/>
          </p:cNvSpPr>
          <p:nvPr/>
        </p:nvSpPr>
        <p:spPr bwMode="auto">
          <a:xfrm>
            <a:off x="535360" y="980777"/>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solidFill>
                  <a:srgbClr val="0000CC"/>
                </a:solidFill>
                <a:latin typeface="Tahoma" panose="020B0604030504040204" pitchFamily="34" charset="0"/>
              </a:rPr>
              <a:t>4</a:t>
            </a:r>
            <a:r>
              <a:rPr kumimoji="1" lang="zh-CN" altLang="en-US" sz="2400">
                <a:solidFill>
                  <a:srgbClr val="0000CC"/>
                </a:solidFill>
                <a:latin typeface="Tahoma" panose="020B0604030504040204" pitchFamily="34" charset="0"/>
              </a:rPr>
              <a:t>．参数传值</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F2FA1862-579A-4F39-BE12-7AA0DE636F41}"/>
              </a:ext>
            </a:extLst>
          </p:cNvPr>
          <p:cNvSpPr>
            <a:spLocks noGrp="1" noChangeArrowheads="1"/>
          </p:cNvSpPr>
          <p:nvPr>
            <p:ph type="body" idx="1"/>
          </p:nvPr>
        </p:nvSpPr>
        <p:spPr>
          <a:xfrm>
            <a:off x="611981" y="896938"/>
            <a:ext cx="7848600" cy="4032250"/>
          </a:xfrm>
        </p:spPr>
        <p:txBody>
          <a:bodyPr/>
          <a:lstStyle/>
          <a:p>
            <a:pPr algn="just" eaLnBrk="1" hangingPunct="1">
              <a:buFontTx/>
              <a:buNone/>
            </a:pPr>
            <a:r>
              <a:rPr lang="en-US" altLang="zh-CN" sz="2400" b="1" dirty="0"/>
              <a:t>①Java</a:t>
            </a:r>
            <a:r>
              <a:rPr lang="zh-CN" altLang="en-US" sz="2400" b="1" dirty="0">
                <a:latin typeface="Times New Roman" panose="02020603050405020304" pitchFamily="18" charset="0"/>
              </a:rPr>
              <a:t>的引用型数据包括：</a:t>
            </a:r>
            <a:endParaRPr lang="en-US" altLang="zh-CN" sz="2400" b="1" dirty="0">
              <a:latin typeface="Times New Roman" panose="02020603050405020304" pitchFamily="18" charset="0"/>
            </a:endParaRPr>
          </a:p>
          <a:p>
            <a:pPr lvl="1" algn="just" eaLnBrk="1" hangingPunct="1">
              <a:buFont typeface="Wingdings" panose="05000000000000000000" pitchFamily="2" charset="2"/>
              <a:buChar char="Ø"/>
            </a:pPr>
            <a:r>
              <a:rPr lang="zh-CN" altLang="en-US" sz="2400" b="1" dirty="0">
                <a:latin typeface="Times New Roman" panose="02020603050405020304" pitchFamily="18" charset="0"/>
              </a:rPr>
              <a:t>对象、数组和接口。</a:t>
            </a:r>
            <a:endParaRPr lang="en-US" altLang="zh-CN" sz="2400" b="1" dirty="0">
              <a:latin typeface="Times New Roman" panose="02020603050405020304" pitchFamily="18" charset="0"/>
            </a:endParaRPr>
          </a:p>
          <a:p>
            <a:pPr algn="just" eaLnBrk="1" hangingPunct="1">
              <a:buFontTx/>
              <a:buNone/>
            </a:pPr>
            <a:r>
              <a:rPr lang="zh-CN" altLang="zh-CN" sz="2400" b="1" dirty="0"/>
              <a:t>②</a:t>
            </a:r>
            <a:r>
              <a:rPr lang="zh-CN" altLang="en-US" sz="2400" b="1" dirty="0">
                <a:latin typeface="Times New Roman" panose="02020603050405020304" pitchFamily="18" charset="0"/>
              </a:rPr>
              <a:t>引用类型参数的传值：</a:t>
            </a:r>
          </a:p>
          <a:p>
            <a:pPr lvl="1" algn="just" eaLnBrk="1" hangingPunct="1">
              <a:buFont typeface="Wingdings" panose="05000000000000000000" pitchFamily="2" charset="2"/>
              <a:buChar char="Ø"/>
            </a:pPr>
            <a:r>
              <a:rPr lang="zh-CN" altLang="en-US" sz="2400" b="1" dirty="0">
                <a:latin typeface="Times New Roman" panose="02020603050405020304" pitchFamily="18" charset="0"/>
              </a:rPr>
              <a:t>当参数是引用类型时，</a:t>
            </a:r>
            <a:r>
              <a:rPr lang="zh-CN" altLang="en-US" sz="2400" b="1" dirty="0">
                <a:solidFill>
                  <a:srgbClr val="0000FF"/>
                </a:solidFill>
              </a:rPr>
              <a:t>“</a:t>
            </a:r>
            <a:r>
              <a:rPr lang="zh-CN" altLang="en-US" sz="2400" b="1" dirty="0">
                <a:solidFill>
                  <a:srgbClr val="0000FF"/>
                </a:solidFill>
                <a:latin typeface="Times New Roman" panose="02020603050405020304" pitchFamily="18" charset="0"/>
              </a:rPr>
              <a:t>传值</a:t>
            </a:r>
            <a:r>
              <a:rPr lang="zh-CN" altLang="en-US" sz="2400" b="1" dirty="0">
                <a:solidFill>
                  <a:srgbClr val="0000FF"/>
                </a:solidFill>
              </a:rPr>
              <a:t>”</a:t>
            </a:r>
            <a:r>
              <a:rPr lang="zh-CN" altLang="en-US" sz="2400" b="1" dirty="0">
                <a:solidFill>
                  <a:srgbClr val="0000FF"/>
                </a:solidFill>
                <a:latin typeface="Times New Roman" panose="02020603050405020304" pitchFamily="18" charset="0"/>
              </a:rPr>
              <a:t>传递的是引用的值</a:t>
            </a:r>
            <a:r>
              <a:rPr lang="zh-CN" altLang="en-US" sz="2400" b="1" dirty="0">
                <a:latin typeface="Times New Roman" panose="02020603050405020304" pitchFamily="18" charset="0"/>
              </a:rPr>
              <a:t>，而不是变量所引用的实体。</a:t>
            </a:r>
            <a:endParaRPr lang="zh-CN" altLang="en-US" sz="2400" b="1" dirty="0"/>
          </a:p>
          <a:p>
            <a:pPr algn="just" eaLnBrk="1" hangingPunct="1">
              <a:buFont typeface="Wingdings" panose="05000000000000000000" pitchFamily="2" charset="2"/>
              <a:buChar char="Ø"/>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如果改变参数变量所引用的实体，就会导致原变量的实体发生同样的变化，因为，两个引用型变量如果具有同样的引用，就会用同样的实体。但是，改变参数的引用不会影响向其传值的变量的引用。</a:t>
            </a:r>
            <a:endParaRPr lang="zh-CN" altLang="en-US" sz="2400" b="1" dirty="0"/>
          </a:p>
        </p:txBody>
      </p:sp>
      <p:sp>
        <p:nvSpPr>
          <p:cNvPr id="59395" name="Text Box 2">
            <a:extLst>
              <a:ext uri="{FF2B5EF4-FFF2-40B4-BE49-F238E27FC236}">
                <a16:creationId xmlns:a16="http://schemas.microsoft.com/office/drawing/2014/main" id="{0F6E0E19-22B2-45A5-87FB-7890157CE97A}"/>
              </a:ext>
            </a:extLst>
          </p:cNvPr>
          <p:cNvSpPr txBox="1">
            <a:spLocks noChangeArrowheads="1"/>
          </p:cNvSpPr>
          <p:nvPr/>
        </p:nvSpPr>
        <p:spPr bwMode="auto">
          <a:xfrm>
            <a:off x="323850" y="333375"/>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Clr>
                <a:schemeClr val="folHlink"/>
              </a:buClr>
              <a:buSzPct val="60000"/>
              <a:buFont typeface="Wingdings" panose="05000000000000000000" pitchFamily="2" charset="2"/>
              <a:buChar char="ü"/>
            </a:pPr>
            <a:r>
              <a:rPr kumimoji="1" lang="zh-CN" altLang="en-US" sz="2400" dirty="0">
                <a:latin typeface="黑体" panose="02010609060101010101" pitchFamily="49" charset="-122"/>
                <a:ea typeface="黑体" panose="02010609060101010101" pitchFamily="49" charset="-122"/>
              </a:rPr>
              <a:t>引用类型参数的传值</a:t>
            </a:r>
          </a:p>
        </p:txBody>
      </p:sp>
      <p:grpSp>
        <p:nvGrpSpPr>
          <p:cNvPr id="59396" name="Group 3">
            <a:extLst>
              <a:ext uri="{FF2B5EF4-FFF2-40B4-BE49-F238E27FC236}">
                <a16:creationId xmlns:a16="http://schemas.microsoft.com/office/drawing/2014/main" id="{057DA935-6C26-4CDF-8C35-0F5541B8D318}"/>
              </a:ext>
            </a:extLst>
          </p:cNvPr>
          <p:cNvGrpSpPr>
            <a:grpSpLocks/>
          </p:cNvGrpSpPr>
          <p:nvPr/>
        </p:nvGrpSpPr>
        <p:grpSpPr bwMode="auto">
          <a:xfrm>
            <a:off x="2591593" y="4654551"/>
            <a:ext cx="3960813" cy="1511300"/>
            <a:chOff x="975" y="346"/>
            <a:chExt cx="2495" cy="952"/>
          </a:xfrm>
        </p:grpSpPr>
        <p:sp>
          <p:nvSpPr>
            <p:cNvPr id="59398" name="Text Box 4">
              <a:extLst>
                <a:ext uri="{FF2B5EF4-FFF2-40B4-BE49-F238E27FC236}">
                  <a16:creationId xmlns:a16="http://schemas.microsoft.com/office/drawing/2014/main" id="{4C69D289-152E-4BDE-AE74-3699F0C9F699}"/>
                </a:ext>
              </a:extLst>
            </p:cNvPr>
            <p:cNvSpPr txBox="1">
              <a:spLocks noChangeArrowheads="1"/>
            </p:cNvSpPr>
            <p:nvPr/>
          </p:nvSpPr>
          <p:spPr bwMode="auto">
            <a:xfrm>
              <a:off x="975" y="752"/>
              <a:ext cx="49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引用 </a:t>
              </a:r>
              <a:endParaRPr kumimoji="1" lang="zh-CN" altLang="en-US" sz="2400">
                <a:latin typeface="Tahoma" panose="020B0604030504040204" pitchFamily="34" charset="0"/>
              </a:endParaRPr>
            </a:p>
          </p:txBody>
        </p:sp>
        <p:sp>
          <p:nvSpPr>
            <p:cNvPr id="59399" name="Text Box 5">
              <a:extLst>
                <a:ext uri="{FF2B5EF4-FFF2-40B4-BE49-F238E27FC236}">
                  <a16:creationId xmlns:a16="http://schemas.microsoft.com/office/drawing/2014/main" id="{69C7A1DE-6283-40F8-9A78-003E5CB2B10B}"/>
                </a:ext>
              </a:extLst>
            </p:cNvPr>
            <p:cNvSpPr txBox="1">
              <a:spLocks noChangeArrowheads="1"/>
            </p:cNvSpPr>
            <p:nvPr/>
          </p:nvSpPr>
          <p:spPr bwMode="auto">
            <a:xfrm>
              <a:off x="2971" y="754"/>
              <a:ext cx="49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引用 </a:t>
              </a:r>
              <a:endParaRPr kumimoji="1" lang="zh-CN" altLang="en-US" sz="2400">
                <a:latin typeface="Tahoma" panose="020B0604030504040204" pitchFamily="34" charset="0"/>
              </a:endParaRPr>
            </a:p>
          </p:txBody>
        </p:sp>
        <p:sp>
          <p:nvSpPr>
            <p:cNvPr id="59400" name="Line 6">
              <a:extLst>
                <a:ext uri="{FF2B5EF4-FFF2-40B4-BE49-F238E27FC236}">
                  <a16:creationId xmlns:a16="http://schemas.microsoft.com/office/drawing/2014/main" id="{B5C685E7-6455-48CD-9F17-0A8F20C6EDEB}"/>
                </a:ext>
              </a:extLst>
            </p:cNvPr>
            <p:cNvSpPr>
              <a:spLocks noChangeShapeType="1"/>
            </p:cNvSpPr>
            <p:nvPr/>
          </p:nvSpPr>
          <p:spPr bwMode="auto">
            <a:xfrm>
              <a:off x="1202" y="572"/>
              <a:ext cx="19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9401" name="Group 7">
              <a:extLst>
                <a:ext uri="{FF2B5EF4-FFF2-40B4-BE49-F238E27FC236}">
                  <a16:creationId xmlns:a16="http://schemas.microsoft.com/office/drawing/2014/main" id="{8B229FA2-E2E4-4093-9003-3AFCE9796392}"/>
                </a:ext>
              </a:extLst>
            </p:cNvPr>
            <p:cNvGrpSpPr>
              <a:grpSpLocks/>
            </p:cNvGrpSpPr>
            <p:nvPr/>
          </p:nvGrpSpPr>
          <p:grpSpPr bwMode="auto">
            <a:xfrm>
              <a:off x="1985" y="663"/>
              <a:ext cx="499" cy="635"/>
              <a:chOff x="2097" y="845"/>
              <a:chExt cx="499" cy="635"/>
            </a:xfrm>
          </p:grpSpPr>
          <p:sp>
            <p:nvSpPr>
              <p:cNvPr id="59407" name="Oval 8">
                <a:extLst>
                  <a:ext uri="{FF2B5EF4-FFF2-40B4-BE49-F238E27FC236}">
                    <a16:creationId xmlns:a16="http://schemas.microsoft.com/office/drawing/2014/main" id="{90125906-3417-41B9-A853-2C90EA9D3E5F}"/>
                  </a:ext>
                </a:extLst>
              </p:cNvPr>
              <p:cNvSpPr>
                <a:spLocks noChangeArrowheads="1"/>
              </p:cNvSpPr>
              <p:nvPr/>
            </p:nvSpPr>
            <p:spPr bwMode="auto">
              <a:xfrm>
                <a:off x="2109" y="845"/>
                <a:ext cx="453" cy="635"/>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59408" name="Text Box 9">
                <a:extLst>
                  <a:ext uri="{FF2B5EF4-FFF2-40B4-BE49-F238E27FC236}">
                    <a16:creationId xmlns:a16="http://schemas.microsoft.com/office/drawing/2014/main" id="{B08114F3-AEE6-412E-AFEB-9DA8E2797337}"/>
                  </a:ext>
                </a:extLst>
              </p:cNvPr>
              <p:cNvSpPr txBox="1">
                <a:spLocks noChangeArrowheads="1"/>
              </p:cNvSpPr>
              <p:nvPr/>
            </p:nvSpPr>
            <p:spPr bwMode="auto">
              <a:xfrm>
                <a:off x="2097" y="1042"/>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latin typeface="Tahoma" panose="020B0604030504040204" pitchFamily="34" charset="0"/>
                  </a:rPr>
                  <a:t>实体 </a:t>
                </a:r>
                <a:endParaRPr kumimoji="1" lang="zh-CN" altLang="en-US" sz="2400">
                  <a:latin typeface="Tahoma" panose="020B0604030504040204" pitchFamily="34" charset="0"/>
                </a:endParaRPr>
              </a:p>
            </p:txBody>
          </p:sp>
        </p:grpSp>
        <p:sp>
          <p:nvSpPr>
            <p:cNvPr id="59402" name="Line 10">
              <a:extLst>
                <a:ext uri="{FF2B5EF4-FFF2-40B4-BE49-F238E27FC236}">
                  <a16:creationId xmlns:a16="http://schemas.microsoft.com/office/drawing/2014/main" id="{E5929494-C7AB-4B26-A3AD-F03249337EC7}"/>
                </a:ext>
              </a:extLst>
            </p:cNvPr>
            <p:cNvSpPr>
              <a:spLocks noChangeShapeType="1"/>
            </p:cNvSpPr>
            <p:nvPr/>
          </p:nvSpPr>
          <p:spPr bwMode="auto">
            <a:xfrm>
              <a:off x="1474" y="754"/>
              <a:ext cx="59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3" name="Line 11">
              <a:extLst>
                <a:ext uri="{FF2B5EF4-FFF2-40B4-BE49-F238E27FC236}">
                  <a16:creationId xmlns:a16="http://schemas.microsoft.com/office/drawing/2014/main" id="{27F72672-D0FB-4BCF-ABF2-59DCD8332F73}"/>
                </a:ext>
              </a:extLst>
            </p:cNvPr>
            <p:cNvSpPr>
              <a:spLocks noChangeShapeType="1"/>
            </p:cNvSpPr>
            <p:nvPr/>
          </p:nvSpPr>
          <p:spPr bwMode="auto">
            <a:xfrm flipH="1">
              <a:off x="2381" y="754"/>
              <a:ext cx="59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4" name="Line 12">
              <a:extLst>
                <a:ext uri="{FF2B5EF4-FFF2-40B4-BE49-F238E27FC236}">
                  <a16:creationId xmlns:a16="http://schemas.microsoft.com/office/drawing/2014/main" id="{0C81A860-6407-45C2-A6CC-663A0AD875C5}"/>
                </a:ext>
              </a:extLst>
            </p:cNvPr>
            <p:cNvSpPr>
              <a:spLocks noChangeShapeType="1"/>
            </p:cNvSpPr>
            <p:nvPr/>
          </p:nvSpPr>
          <p:spPr bwMode="auto">
            <a:xfrm>
              <a:off x="1202" y="572"/>
              <a:ext cx="0"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5" name="Line 13">
              <a:extLst>
                <a:ext uri="{FF2B5EF4-FFF2-40B4-BE49-F238E27FC236}">
                  <a16:creationId xmlns:a16="http://schemas.microsoft.com/office/drawing/2014/main" id="{8FC48EC4-37A2-45E6-98ED-2ED31EE174DB}"/>
                </a:ext>
              </a:extLst>
            </p:cNvPr>
            <p:cNvSpPr>
              <a:spLocks noChangeShapeType="1"/>
            </p:cNvSpPr>
            <p:nvPr/>
          </p:nvSpPr>
          <p:spPr bwMode="auto">
            <a:xfrm>
              <a:off x="3198" y="572"/>
              <a:ext cx="0" cy="18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6" name="Text Box 14">
              <a:extLst>
                <a:ext uri="{FF2B5EF4-FFF2-40B4-BE49-F238E27FC236}">
                  <a16:creationId xmlns:a16="http://schemas.microsoft.com/office/drawing/2014/main" id="{7CB3363F-B859-4EBF-8D86-9DE4C88A0070}"/>
                </a:ext>
              </a:extLst>
            </p:cNvPr>
            <p:cNvSpPr txBox="1">
              <a:spLocks noChangeArrowheads="1"/>
            </p:cNvSpPr>
            <p:nvPr/>
          </p:nvSpPr>
          <p:spPr bwMode="auto">
            <a:xfrm>
              <a:off x="1973" y="346"/>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ahoma" panose="020B0604030504040204" pitchFamily="34" charset="0"/>
                </a:rPr>
                <a:t>传值</a:t>
              </a:r>
              <a:r>
                <a:rPr kumimoji="1" lang="zh-CN" altLang="en-US" sz="2000">
                  <a:latin typeface="Tahoma" panose="020B0604030504040204" pitchFamily="34" charset="0"/>
                </a:rPr>
                <a:t> </a:t>
              </a:r>
              <a:endParaRPr kumimoji="1" lang="zh-CN" altLang="en-US" sz="2400">
                <a:latin typeface="Tahoma" panose="020B0604030504040204" pitchFamily="34" charset="0"/>
              </a:endParaRPr>
            </a:p>
          </p:txBody>
        </p:sp>
      </p:grpSp>
      <p:sp>
        <p:nvSpPr>
          <p:cNvPr id="59397" name="Text Box 15">
            <a:extLst>
              <a:ext uri="{FF2B5EF4-FFF2-40B4-BE49-F238E27FC236}">
                <a16:creationId xmlns:a16="http://schemas.microsoft.com/office/drawing/2014/main" id="{552B85C4-9AA8-412D-88B7-8345837ED85F}"/>
              </a:ext>
            </a:extLst>
          </p:cNvPr>
          <p:cNvSpPr txBox="1">
            <a:spLocks noChangeArrowheads="1"/>
          </p:cNvSpPr>
          <p:nvPr/>
        </p:nvSpPr>
        <p:spPr bwMode="auto">
          <a:xfrm>
            <a:off x="2483594" y="6165851"/>
            <a:ext cx="388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solidFill>
                  <a:srgbClr val="0070C0"/>
                </a:solidFill>
                <a:latin typeface="Tahoma" panose="020B0604030504040204" pitchFamily="34" charset="0"/>
              </a:rPr>
              <a:t>图：引用类型参数传值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2C11BDB3-0A7A-40E7-9C40-A616E739A1BC}"/>
              </a:ext>
            </a:extLst>
          </p:cNvPr>
          <p:cNvSpPr>
            <a:spLocks noChangeArrowheads="1"/>
          </p:cNvSpPr>
          <p:nvPr/>
        </p:nvSpPr>
        <p:spPr bwMode="auto">
          <a:xfrm>
            <a:off x="320040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35844" name="Text Box 4">
            <a:extLst>
              <a:ext uri="{FF2B5EF4-FFF2-40B4-BE49-F238E27FC236}">
                <a16:creationId xmlns:a16="http://schemas.microsoft.com/office/drawing/2014/main" id="{D82E73AB-2BC7-4C9A-A225-05C80FC7ED24}"/>
              </a:ext>
            </a:extLst>
          </p:cNvPr>
          <p:cNvSpPr txBox="1">
            <a:spLocks noChangeArrowheads="1"/>
          </p:cNvSpPr>
          <p:nvPr/>
        </p:nvSpPr>
        <p:spPr bwMode="auto">
          <a:xfrm>
            <a:off x="468313" y="620713"/>
            <a:ext cx="8424862" cy="2259012"/>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dirty="0">
                <a:latin typeface="Tahoma" panose="020B0604030504040204" pitchFamily="34" charset="0"/>
              </a:rPr>
              <a:t>public class Tom</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void f(</a:t>
            </a:r>
            <a:r>
              <a:rPr kumimoji="1" lang="en-US" altLang="zh-CN" sz="1800" dirty="0">
                <a:solidFill>
                  <a:srgbClr val="FF0066"/>
                </a:solidFill>
                <a:latin typeface="Tahoma" panose="020B0604030504040204" pitchFamily="34" charset="0"/>
              </a:rPr>
              <a:t>Jerry a</a:t>
            </a: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a:t>
            </a:r>
            <a:r>
              <a:rPr kumimoji="1" lang="en-US" altLang="zh-CN" sz="1800" dirty="0">
                <a:solidFill>
                  <a:srgbClr val="0000CC"/>
                </a:solidFill>
                <a:latin typeface="Tahoma" panose="020B0604030504040204" pitchFamily="34" charset="0"/>
              </a:rPr>
              <a:t> </a:t>
            </a:r>
            <a:r>
              <a:rPr kumimoji="1" lang="en-US" altLang="zh-CN" sz="1800" dirty="0" err="1">
                <a:solidFill>
                  <a:srgbClr val="0000CC"/>
                </a:solidFill>
                <a:latin typeface="Tahoma" panose="020B0604030504040204" pitchFamily="34" charset="0"/>
              </a:rPr>
              <a:t>a.setLeg</a:t>
            </a:r>
            <a:r>
              <a:rPr kumimoji="1" lang="en-US" altLang="zh-CN" sz="1800" dirty="0">
                <a:latin typeface="Tahoma" panose="020B0604030504040204" pitchFamily="34" charset="0"/>
              </a:rPr>
              <a:t>(12);  // </a:t>
            </a:r>
            <a:r>
              <a:rPr kumimoji="1" lang="zh-CN" altLang="en-US" sz="1800" dirty="0">
                <a:latin typeface="Tahoma" panose="020B0604030504040204" pitchFamily="34" charset="0"/>
              </a:rPr>
              <a:t>调用</a:t>
            </a:r>
            <a:r>
              <a:rPr kumimoji="1" lang="en-US" altLang="zh-CN" sz="1800" dirty="0">
                <a:latin typeface="Tahoma" panose="020B0604030504040204" pitchFamily="34" charset="0"/>
              </a:rPr>
              <a:t>a</a:t>
            </a:r>
            <a:r>
              <a:rPr kumimoji="1" lang="zh-CN" altLang="en-US" sz="1800" dirty="0">
                <a:latin typeface="Tahoma" panose="020B0604030504040204" pitchFamily="34" charset="0"/>
              </a:rPr>
              <a:t>的方法</a:t>
            </a:r>
            <a:r>
              <a:rPr kumimoji="1" lang="en-US" altLang="zh-CN" sz="1800" dirty="0" err="1">
                <a:latin typeface="Tahoma" panose="020B0604030504040204" pitchFamily="34" charset="0"/>
              </a:rPr>
              <a:t>setLeg</a:t>
            </a:r>
            <a:endParaRPr kumimoji="1" lang="en-US" altLang="zh-CN" sz="1800" dirty="0">
              <a:latin typeface="Tahoma" panose="020B0604030504040204" pitchFamily="34" charset="0"/>
            </a:endParaRPr>
          </a:p>
          <a:p>
            <a:pPr eaLnBrk="1" hangingPunct="1">
              <a:spcBef>
                <a:spcPct val="0"/>
              </a:spcBef>
              <a:buFontTx/>
              <a:buNone/>
            </a:pPr>
            <a:r>
              <a:rPr kumimoji="1" lang="en-US" altLang="zh-CN" sz="1800" dirty="0">
                <a:latin typeface="Tahoma" panose="020B0604030504040204" pitchFamily="34" charset="0"/>
              </a:rPr>
              <a:t>        a=null;  //</a:t>
            </a:r>
            <a:r>
              <a:rPr kumimoji="1" lang="zh-CN" altLang="en-US" sz="1800" dirty="0">
                <a:latin typeface="Tahoma" panose="020B0604030504040204" pitchFamily="34" charset="0"/>
              </a:rPr>
              <a:t>把</a:t>
            </a:r>
            <a:r>
              <a:rPr kumimoji="1" lang="en-US" altLang="zh-CN" sz="1800" dirty="0">
                <a:latin typeface="Tahoma" panose="020B0604030504040204" pitchFamily="34" charset="0"/>
              </a:rPr>
              <a:t>a</a:t>
            </a:r>
            <a:r>
              <a:rPr kumimoji="1" lang="zh-CN" altLang="en-US" sz="1800" dirty="0">
                <a:latin typeface="Tahoma" panose="020B0604030504040204" pitchFamily="34" charset="0"/>
              </a:rPr>
              <a:t>指向空对象</a:t>
            </a:r>
          </a:p>
          <a:p>
            <a:pPr eaLnBrk="1" hangingPunct="1">
              <a:spcBef>
                <a:spcPct val="0"/>
              </a:spcBef>
              <a:buFontTx/>
              <a:buNone/>
            </a:pPr>
            <a:r>
              <a:rPr kumimoji="1" lang="zh-CN" altLang="en-US" sz="1800" dirty="0">
                <a:latin typeface="Tahoma" panose="020B0604030504040204" pitchFamily="34" charset="0"/>
              </a:rPr>
              <a:t>     </a:t>
            </a:r>
            <a:r>
              <a:rPr kumimoji="1" lang="en-US" altLang="zh-CN" sz="1800" dirty="0">
                <a:latin typeface="Tahoma" panose="020B0604030504040204" pitchFamily="34" charset="0"/>
              </a:rPr>
              <a:t>} </a:t>
            </a:r>
          </a:p>
          <a:p>
            <a:pPr eaLnBrk="1" hangingPunct="1">
              <a:spcBef>
                <a:spcPct val="0"/>
              </a:spcBef>
              <a:buFontTx/>
              <a:buNone/>
            </a:pPr>
            <a:r>
              <a:rPr kumimoji="1" lang="en-US" altLang="zh-CN" sz="1600" b="0" dirty="0">
                <a:latin typeface="Tahoma" panose="020B0604030504040204" pitchFamily="34" charset="0"/>
              </a:rPr>
              <a:t>}</a:t>
            </a:r>
          </a:p>
        </p:txBody>
      </p:sp>
      <p:sp>
        <p:nvSpPr>
          <p:cNvPr id="35846" name="Text Box 6">
            <a:extLst>
              <a:ext uri="{FF2B5EF4-FFF2-40B4-BE49-F238E27FC236}">
                <a16:creationId xmlns:a16="http://schemas.microsoft.com/office/drawing/2014/main" id="{03EE0122-F3F5-4634-A8EE-C3D85B11859D}"/>
              </a:ext>
            </a:extLst>
          </p:cNvPr>
          <p:cNvSpPr txBox="1">
            <a:spLocks noChangeArrowheads="1"/>
          </p:cNvSpPr>
          <p:nvPr/>
        </p:nvSpPr>
        <p:spPr bwMode="auto">
          <a:xfrm>
            <a:off x="4430714" y="549275"/>
            <a:ext cx="4465762" cy="1200329"/>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a:solidFill>
                  <a:schemeClr val="bg1"/>
                </a:solidFill>
                <a:latin typeface="Tahoma" panose="020B0604030504040204" pitchFamily="34" charset="0"/>
              </a:rPr>
              <a:t>程序运行结果</a:t>
            </a:r>
            <a:r>
              <a:rPr kumimoji="1" lang="en-US" altLang="zh-CN" sz="1800">
                <a:solidFill>
                  <a:schemeClr val="bg1"/>
                </a:solidFill>
                <a:latin typeface="Tahoma" panose="020B0604030504040204" pitchFamily="34" charset="0"/>
              </a:rPr>
              <a:t>:</a:t>
            </a:r>
          </a:p>
          <a:p>
            <a:pPr eaLnBrk="1" hangingPunct="1">
              <a:spcBef>
                <a:spcPct val="0"/>
              </a:spcBef>
              <a:buFontTx/>
              <a:buNone/>
            </a:pPr>
            <a:r>
              <a:rPr kumimoji="1" lang="en-US" altLang="zh-CN" sz="1800">
                <a:solidFill>
                  <a:schemeClr val="bg1"/>
                </a:solidFill>
                <a:latin typeface="Tahoma" panose="020B0604030504040204" pitchFamily="34" charset="0"/>
              </a:rPr>
              <a:t>E:\1000&gt;java Example</a:t>
            </a:r>
          </a:p>
          <a:p>
            <a:pPr eaLnBrk="1" hangingPunct="1">
              <a:spcBef>
                <a:spcPct val="0"/>
              </a:spcBef>
              <a:buFontTx/>
              <a:buNone/>
            </a:pPr>
            <a:r>
              <a:rPr kumimoji="1" lang="zh-CN" altLang="en-US" sz="1800">
                <a:solidFill>
                  <a:schemeClr val="bg1"/>
                </a:solidFill>
                <a:latin typeface="Tahoma" panose="020B0604030504040204" pitchFamily="34" charset="0"/>
              </a:rPr>
              <a:t>在调用方法</a:t>
            </a:r>
            <a:r>
              <a:rPr kumimoji="1" lang="en-US" altLang="zh-CN" sz="1800">
                <a:solidFill>
                  <a:schemeClr val="bg1"/>
                </a:solidFill>
                <a:latin typeface="Tahoma" panose="020B0604030504040204" pitchFamily="34" charset="0"/>
              </a:rPr>
              <a:t>f</a:t>
            </a:r>
            <a:r>
              <a:rPr kumimoji="1" lang="zh-CN" altLang="en-US" sz="1800">
                <a:solidFill>
                  <a:schemeClr val="bg1"/>
                </a:solidFill>
                <a:latin typeface="Tahoma" panose="020B0604030504040204" pitchFamily="34" charset="0"/>
              </a:rPr>
              <a:t>之前</a:t>
            </a:r>
            <a:r>
              <a:rPr kumimoji="1" lang="en-US" altLang="zh-CN" sz="1800">
                <a:solidFill>
                  <a:schemeClr val="bg1"/>
                </a:solidFill>
                <a:latin typeface="Tahoma" panose="020B0604030504040204" pitchFamily="34" charset="0"/>
              </a:rPr>
              <a:t>, jerry</a:t>
            </a:r>
            <a:r>
              <a:rPr kumimoji="1" lang="zh-CN" altLang="en-US" sz="1800">
                <a:solidFill>
                  <a:schemeClr val="bg1"/>
                </a:solidFill>
                <a:latin typeface="Tahoma" panose="020B0604030504040204" pitchFamily="34" charset="0"/>
              </a:rPr>
              <a:t>的成员</a:t>
            </a:r>
            <a:r>
              <a:rPr kumimoji="1" lang="en-US" altLang="zh-CN" sz="1800">
                <a:solidFill>
                  <a:schemeClr val="bg1"/>
                </a:solidFill>
                <a:latin typeface="Tahoma" panose="020B0604030504040204" pitchFamily="34" charset="0"/>
              </a:rPr>
              <a:t>leg</a:t>
            </a:r>
            <a:r>
              <a:rPr kumimoji="1" lang="zh-CN" altLang="en-US" sz="1800">
                <a:solidFill>
                  <a:schemeClr val="bg1"/>
                </a:solidFill>
                <a:latin typeface="Tahoma" panose="020B0604030504040204" pitchFamily="34" charset="0"/>
              </a:rPr>
              <a:t>的值</a:t>
            </a:r>
            <a:r>
              <a:rPr kumimoji="1" lang="en-US" altLang="zh-CN" sz="1800">
                <a:solidFill>
                  <a:schemeClr val="bg1"/>
                </a:solidFill>
                <a:latin typeface="Tahoma" panose="020B0604030504040204" pitchFamily="34" charset="0"/>
              </a:rPr>
              <a:t>:</a:t>
            </a:r>
            <a:r>
              <a:rPr kumimoji="1" lang="en-US" altLang="zh-CN" sz="1800">
                <a:solidFill>
                  <a:srgbClr val="FF0066"/>
                </a:solidFill>
                <a:latin typeface="Tahoma" panose="020B0604030504040204" pitchFamily="34" charset="0"/>
              </a:rPr>
              <a:t>2</a:t>
            </a:r>
          </a:p>
          <a:p>
            <a:pPr eaLnBrk="1" hangingPunct="1">
              <a:spcBef>
                <a:spcPct val="0"/>
              </a:spcBef>
              <a:buFontTx/>
              <a:buNone/>
            </a:pPr>
            <a:r>
              <a:rPr kumimoji="1" lang="zh-CN" altLang="en-US" sz="1800">
                <a:solidFill>
                  <a:schemeClr val="bg1"/>
                </a:solidFill>
                <a:latin typeface="Tahoma" panose="020B0604030504040204" pitchFamily="34" charset="0"/>
              </a:rPr>
              <a:t>在调用方法之后</a:t>
            </a:r>
            <a:r>
              <a:rPr kumimoji="1" lang="en-US" altLang="zh-CN" sz="1800">
                <a:solidFill>
                  <a:schemeClr val="bg1"/>
                </a:solidFill>
                <a:latin typeface="Tahoma" panose="020B0604030504040204" pitchFamily="34" charset="0"/>
              </a:rPr>
              <a:t>, jerry</a:t>
            </a:r>
            <a:r>
              <a:rPr kumimoji="1" lang="zh-CN" altLang="en-US" sz="1800">
                <a:solidFill>
                  <a:schemeClr val="bg1"/>
                </a:solidFill>
                <a:latin typeface="Tahoma" panose="020B0604030504040204" pitchFamily="34" charset="0"/>
              </a:rPr>
              <a:t>的成员</a:t>
            </a:r>
            <a:r>
              <a:rPr kumimoji="1" lang="en-US" altLang="zh-CN" sz="1800">
                <a:solidFill>
                  <a:schemeClr val="bg1"/>
                </a:solidFill>
                <a:latin typeface="Tahoma" panose="020B0604030504040204" pitchFamily="34" charset="0"/>
              </a:rPr>
              <a:t>leg</a:t>
            </a:r>
            <a:r>
              <a:rPr kumimoji="1" lang="zh-CN" altLang="en-US" sz="1800">
                <a:solidFill>
                  <a:schemeClr val="bg1"/>
                </a:solidFill>
                <a:latin typeface="Tahoma" panose="020B0604030504040204" pitchFamily="34" charset="0"/>
              </a:rPr>
              <a:t>的值</a:t>
            </a:r>
            <a:r>
              <a:rPr kumimoji="1" lang="en-US" altLang="zh-CN" sz="1800">
                <a:solidFill>
                  <a:schemeClr val="bg1"/>
                </a:solidFill>
                <a:latin typeface="Tahoma" panose="020B0604030504040204" pitchFamily="34" charset="0"/>
              </a:rPr>
              <a:t>:</a:t>
            </a:r>
            <a:r>
              <a:rPr kumimoji="1" lang="en-US" altLang="zh-CN" sz="1800">
                <a:solidFill>
                  <a:srgbClr val="FF0066"/>
                </a:solidFill>
                <a:latin typeface="Tahoma" panose="020B0604030504040204" pitchFamily="34" charset="0"/>
              </a:rPr>
              <a:t>12</a:t>
            </a:r>
          </a:p>
        </p:txBody>
      </p:sp>
      <p:sp>
        <p:nvSpPr>
          <p:cNvPr id="61445" name="Text Box 7">
            <a:extLst>
              <a:ext uri="{FF2B5EF4-FFF2-40B4-BE49-F238E27FC236}">
                <a16:creationId xmlns:a16="http://schemas.microsoft.com/office/drawing/2014/main" id="{BAD74499-663A-445D-A5A2-C1657DC91ED8}"/>
              </a:ext>
            </a:extLst>
          </p:cNvPr>
          <p:cNvSpPr txBox="1">
            <a:spLocks noChangeArrowheads="1"/>
          </p:cNvSpPr>
          <p:nvPr/>
        </p:nvSpPr>
        <p:spPr bwMode="auto">
          <a:xfrm>
            <a:off x="395288" y="152400"/>
            <a:ext cx="741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000">
                <a:latin typeface="Tahoma" panose="020B0604030504040204" pitchFamily="34" charset="0"/>
              </a:rPr>
              <a:t>例：向方法的引用类型参数传值</a:t>
            </a:r>
            <a:endParaRPr kumimoji="1" lang="en-US" altLang="zh-CN" sz="2000">
              <a:latin typeface="Tahoma" panose="020B0604030504040204" pitchFamily="34" charset="0"/>
            </a:endParaRPr>
          </a:p>
        </p:txBody>
      </p:sp>
      <p:sp>
        <p:nvSpPr>
          <p:cNvPr id="35848" name="Rectangle 8">
            <a:extLst>
              <a:ext uri="{FF2B5EF4-FFF2-40B4-BE49-F238E27FC236}">
                <a16:creationId xmlns:a16="http://schemas.microsoft.com/office/drawing/2014/main" id="{00218F68-D939-4A03-AF89-C4539B9D6FD5}"/>
              </a:ext>
            </a:extLst>
          </p:cNvPr>
          <p:cNvSpPr>
            <a:spLocks noChangeArrowheads="1"/>
          </p:cNvSpPr>
          <p:nvPr/>
        </p:nvSpPr>
        <p:spPr bwMode="auto">
          <a:xfrm>
            <a:off x="468313" y="3128963"/>
            <a:ext cx="3382962" cy="31083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1800" dirty="0">
                <a:latin typeface="Tahoma" panose="020B0604030504040204" pitchFamily="34" charset="0"/>
              </a:rPr>
              <a:t>public class Jerry</a:t>
            </a:r>
          </a:p>
          <a:p>
            <a:pPr eaLnBrk="1" hangingPunct="1">
              <a:lnSpc>
                <a:spcPct val="110000"/>
              </a:lnSpc>
              <a:spcBef>
                <a:spcPct val="0"/>
              </a:spcBef>
              <a:buFontTx/>
              <a:buNone/>
            </a:pP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int</a:t>
            </a:r>
            <a:r>
              <a:rPr kumimoji="1" lang="en-US" altLang="zh-CN" sz="1800" dirty="0">
                <a:latin typeface="Tahoma" panose="020B0604030504040204" pitchFamily="34" charset="0"/>
              </a:rPr>
              <a:t> leg;</a:t>
            </a:r>
          </a:p>
          <a:p>
            <a:pPr eaLnBrk="1" hangingPunct="1">
              <a:lnSpc>
                <a:spcPct val="110000"/>
              </a:lnSpc>
              <a:spcBef>
                <a:spcPct val="0"/>
              </a:spcBef>
              <a:buFontTx/>
              <a:buNone/>
            </a:pPr>
            <a:r>
              <a:rPr kumimoji="1" lang="en-US" altLang="zh-CN" sz="1800" dirty="0">
                <a:latin typeface="Tahoma" panose="020B0604030504040204" pitchFamily="34" charset="0"/>
              </a:rPr>
              <a:t>     Jerry(</a:t>
            </a:r>
            <a:r>
              <a:rPr kumimoji="1" lang="en-US" altLang="zh-CN" sz="1800" dirty="0" err="1">
                <a:latin typeface="Tahoma" panose="020B0604030504040204" pitchFamily="34" charset="0"/>
              </a:rPr>
              <a:t>int</a:t>
            </a:r>
            <a:r>
              <a:rPr kumimoji="1" lang="en-US" altLang="zh-CN" sz="1800" dirty="0">
                <a:latin typeface="Tahoma" panose="020B0604030504040204" pitchFamily="34" charset="0"/>
              </a:rPr>
              <a:t> n)</a:t>
            </a:r>
          </a:p>
          <a:p>
            <a:pPr eaLnBrk="1" hangingPunct="1">
              <a:lnSpc>
                <a:spcPct val="110000"/>
              </a:lnSpc>
              <a:spcBef>
                <a:spcPct val="0"/>
              </a:spcBef>
              <a:buFontTx/>
              <a:buNone/>
            </a:pPr>
            <a:r>
              <a:rPr kumimoji="1" lang="en-US" altLang="zh-CN" sz="1800" dirty="0">
                <a:latin typeface="Tahoma" panose="020B0604030504040204" pitchFamily="34" charset="0"/>
              </a:rPr>
              <a:t>     {  leg=n;   }</a:t>
            </a:r>
          </a:p>
          <a:p>
            <a:pPr eaLnBrk="1" hangingPunct="1">
              <a:lnSpc>
                <a:spcPct val="110000"/>
              </a:lnSpc>
              <a:spcBef>
                <a:spcPct val="0"/>
              </a:spcBef>
              <a:buFontTx/>
              <a:buNone/>
            </a:pPr>
            <a:r>
              <a:rPr kumimoji="1" lang="en-US" altLang="zh-CN" sz="1800" dirty="0">
                <a:solidFill>
                  <a:srgbClr val="0000CC"/>
                </a:solidFill>
                <a:latin typeface="Tahoma" panose="020B0604030504040204" pitchFamily="34" charset="0"/>
              </a:rPr>
              <a:t>     void</a:t>
            </a:r>
            <a:r>
              <a:rPr kumimoji="1" lang="en-US" altLang="zh-CN" sz="1800" dirty="0">
                <a:latin typeface="Tahoma" panose="020B0604030504040204" pitchFamily="34" charset="0"/>
              </a:rPr>
              <a:t> </a:t>
            </a:r>
            <a:r>
              <a:rPr kumimoji="1" lang="en-US" altLang="zh-CN" sz="1800" dirty="0" err="1">
                <a:solidFill>
                  <a:srgbClr val="0000CC"/>
                </a:solidFill>
                <a:latin typeface="Tahoma" panose="020B0604030504040204" pitchFamily="34" charset="0"/>
              </a:rPr>
              <a:t>setLeg</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int</a:t>
            </a:r>
            <a:r>
              <a:rPr kumimoji="1" lang="en-US" altLang="zh-CN" sz="1800" dirty="0">
                <a:latin typeface="Tahoma" panose="020B0604030504040204" pitchFamily="34" charset="0"/>
              </a:rPr>
              <a:t> n)</a:t>
            </a:r>
          </a:p>
          <a:p>
            <a:pPr eaLnBrk="1" hangingPunct="1">
              <a:lnSpc>
                <a:spcPct val="110000"/>
              </a:lnSpc>
              <a:spcBef>
                <a:spcPct val="0"/>
              </a:spcBef>
              <a:buFontTx/>
              <a:buNone/>
            </a:pPr>
            <a:r>
              <a:rPr kumimoji="1" lang="en-US" altLang="zh-CN" sz="1800" dirty="0">
                <a:latin typeface="Tahoma" panose="020B0604030504040204" pitchFamily="34" charset="0"/>
              </a:rPr>
              <a:t>     {  leg=n;   }</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solidFill>
                  <a:srgbClr val="0000CC"/>
                </a:solidFill>
                <a:latin typeface="Tahoma" panose="020B0604030504040204" pitchFamily="34" charset="0"/>
              </a:rPr>
              <a:t>int</a:t>
            </a:r>
            <a:r>
              <a:rPr kumimoji="1" lang="en-US" altLang="zh-CN" sz="1800" dirty="0">
                <a:solidFill>
                  <a:srgbClr val="0000CC"/>
                </a:solidFill>
                <a:latin typeface="Tahoma" panose="020B0604030504040204" pitchFamily="34" charset="0"/>
              </a:rPr>
              <a:t> </a:t>
            </a:r>
            <a:r>
              <a:rPr kumimoji="1" lang="en-US" altLang="zh-CN" sz="1800" dirty="0" err="1">
                <a:solidFill>
                  <a:srgbClr val="0000CC"/>
                </a:solidFill>
                <a:latin typeface="Tahoma" panose="020B0604030504040204" pitchFamily="34" charset="0"/>
              </a:rPr>
              <a:t>getLeg</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  return leg;   }</a:t>
            </a:r>
          </a:p>
          <a:p>
            <a:pPr eaLnBrk="1" hangingPunct="1">
              <a:lnSpc>
                <a:spcPct val="110000"/>
              </a:lnSpc>
              <a:spcBef>
                <a:spcPct val="0"/>
              </a:spcBef>
              <a:buFontTx/>
              <a:buNone/>
            </a:pPr>
            <a:r>
              <a:rPr kumimoji="1" lang="en-US" altLang="zh-CN" sz="1800" dirty="0">
                <a:latin typeface="Tahoma" panose="020B0604030504040204" pitchFamily="34" charset="0"/>
              </a:rPr>
              <a:t>}</a:t>
            </a:r>
          </a:p>
        </p:txBody>
      </p:sp>
      <p:sp>
        <p:nvSpPr>
          <p:cNvPr id="35849" name="Text Box 9">
            <a:extLst>
              <a:ext uri="{FF2B5EF4-FFF2-40B4-BE49-F238E27FC236}">
                <a16:creationId xmlns:a16="http://schemas.microsoft.com/office/drawing/2014/main" id="{A399880C-179D-4E9A-892D-36A9EAAB8D89}"/>
              </a:ext>
            </a:extLst>
          </p:cNvPr>
          <p:cNvSpPr txBox="1">
            <a:spLocks noChangeArrowheads="1"/>
          </p:cNvSpPr>
          <p:nvPr/>
        </p:nvSpPr>
        <p:spPr bwMode="auto">
          <a:xfrm>
            <a:off x="3494076" y="2676525"/>
            <a:ext cx="5400749" cy="401320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en-US" altLang="zh-CN" sz="1800" dirty="0">
                <a:latin typeface="Tahoma" panose="020B0604030504040204" pitchFamily="34" charset="0"/>
              </a:rPr>
              <a:t>public class Example</a:t>
            </a:r>
          </a:p>
          <a:p>
            <a:pPr eaLnBrk="1" hangingPunct="1">
              <a:lnSpc>
                <a:spcPct val="110000"/>
              </a:lnSpc>
              <a:spcBef>
                <a:spcPct val="0"/>
              </a:spcBef>
              <a:buFontTx/>
              <a:buNone/>
            </a:pP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public static void main(String </a:t>
            </a:r>
            <a:r>
              <a:rPr kumimoji="1" lang="en-US" altLang="zh-CN" sz="1800" dirty="0" err="1">
                <a:latin typeface="Tahoma" panose="020B0604030504040204" pitchFamily="34" charset="0"/>
              </a:rPr>
              <a:t>args</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p>
          <a:p>
            <a:pPr eaLnBrk="1" hangingPunct="1">
              <a:lnSpc>
                <a:spcPct val="110000"/>
              </a:lnSpc>
              <a:spcBef>
                <a:spcPct val="0"/>
              </a:spcBef>
              <a:buFontTx/>
              <a:buNone/>
            </a:pPr>
            <a:r>
              <a:rPr kumimoji="1" lang="en-US" altLang="zh-CN" sz="1800" dirty="0">
                <a:latin typeface="Tahoma" panose="020B0604030504040204" pitchFamily="34" charset="0"/>
              </a:rPr>
              <a:t>       Tom tom=new Tom();</a:t>
            </a:r>
          </a:p>
          <a:p>
            <a:pPr eaLnBrk="1" hangingPunct="1">
              <a:lnSpc>
                <a:spcPct val="110000"/>
              </a:lnSpc>
              <a:spcBef>
                <a:spcPct val="0"/>
              </a:spcBef>
              <a:buFontTx/>
              <a:buNone/>
            </a:pPr>
            <a:r>
              <a:rPr kumimoji="1" lang="en-US" altLang="zh-CN" sz="1800" dirty="0">
                <a:latin typeface="Tahoma" panose="020B0604030504040204" pitchFamily="34" charset="0"/>
              </a:rPr>
              <a:t>       Jerry jerry=new Jerry(2);</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在调用方法</a:t>
            </a:r>
            <a:r>
              <a:rPr kumimoji="1" lang="en-US" altLang="zh-CN" sz="1800" dirty="0">
                <a:latin typeface="Tahoma" panose="020B0604030504040204" pitchFamily="34" charset="0"/>
              </a:rPr>
              <a:t>f</a:t>
            </a:r>
            <a:r>
              <a:rPr kumimoji="1" lang="zh-CN" altLang="en-US" sz="1800" dirty="0">
                <a:latin typeface="Tahoma" panose="020B0604030504040204" pitchFamily="34" charset="0"/>
              </a:rPr>
              <a:t>之前</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jerry</a:t>
            </a:r>
            <a:r>
              <a:rPr kumimoji="1" lang="zh-CN" altLang="en-US" sz="1800" dirty="0">
                <a:latin typeface="Tahoma" panose="020B0604030504040204" pitchFamily="34" charset="0"/>
              </a:rPr>
              <a:t>的成员</a:t>
            </a:r>
            <a:r>
              <a:rPr kumimoji="1" lang="en-US" altLang="zh-CN" sz="1800" dirty="0">
                <a:latin typeface="Tahoma" panose="020B0604030504040204" pitchFamily="34" charset="0"/>
              </a:rPr>
              <a:t>leg</a:t>
            </a:r>
            <a:r>
              <a:rPr kumimoji="1" lang="zh-CN" altLang="en-US" sz="1800" dirty="0">
                <a:latin typeface="Tahoma" panose="020B0604030504040204" pitchFamily="34" charset="0"/>
              </a:rPr>
              <a:t>的值</a:t>
            </a:r>
            <a:r>
              <a:rPr kumimoji="1" lang="en-US" altLang="zh-CN" sz="1800" dirty="0">
                <a:latin typeface="Tahoma" panose="020B0604030504040204" pitchFamily="34" charset="0"/>
              </a:rPr>
              <a:t>:"+</a:t>
            </a:r>
            <a:r>
              <a:rPr kumimoji="1" lang="en-US" altLang="zh-CN" sz="1800" dirty="0" err="1">
                <a:solidFill>
                  <a:srgbClr val="FF0066"/>
                </a:solidFill>
                <a:latin typeface="Tahoma" panose="020B0604030504040204" pitchFamily="34" charset="0"/>
              </a:rPr>
              <a:t>jerry.getLeg</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solidFill>
                  <a:srgbClr val="0000FF"/>
                </a:solidFill>
                <a:latin typeface="Tahoma" panose="020B0604030504040204" pitchFamily="34" charset="0"/>
              </a:rPr>
              <a:t>tom.f</a:t>
            </a:r>
            <a:r>
              <a:rPr kumimoji="1" lang="en-US" altLang="zh-CN" sz="1800" dirty="0">
                <a:solidFill>
                  <a:srgbClr val="0000FF"/>
                </a:solidFill>
                <a:latin typeface="Tahoma" panose="020B0604030504040204" pitchFamily="34" charset="0"/>
              </a:rPr>
              <a:t>(jerry);</a:t>
            </a:r>
          </a:p>
          <a:p>
            <a:pPr eaLnBrk="1" hangingPunct="1">
              <a:lnSpc>
                <a:spcPct val="110000"/>
              </a:lnSpc>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在调用方法</a:t>
            </a:r>
            <a:r>
              <a:rPr kumimoji="1" lang="en-US" altLang="zh-CN" sz="1800" dirty="0">
                <a:latin typeface="Tahoma" panose="020B0604030504040204" pitchFamily="34" charset="0"/>
              </a:rPr>
              <a:t>f</a:t>
            </a:r>
            <a:r>
              <a:rPr kumimoji="1" lang="zh-CN" altLang="en-US" sz="1800" dirty="0">
                <a:latin typeface="Tahoma" panose="020B0604030504040204" pitchFamily="34" charset="0"/>
              </a:rPr>
              <a:t>之后</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jerry</a:t>
            </a:r>
            <a:r>
              <a:rPr kumimoji="1" lang="zh-CN" altLang="en-US" sz="1800" dirty="0">
                <a:latin typeface="Tahoma" panose="020B0604030504040204" pitchFamily="34" charset="0"/>
              </a:rPr>
              <a:t>的成员</a:t>
            </a:r>
            <a:r>
              <a:rPr kumimoji="1" lang="en-US" altLang="zh-CN" sz="1800" dirty="0">
                <a:latin typeface="Tahoma" panose="020B0604030504040204" pitchFamily="34" charset="0"/>
              </a:rPr>
              <a:t>leg</a:t>
            </a:r>
            <a:r>
              <a:rPr kumimoji="1" lang="zh-CN" altLang="en-US" sz="1800" dirty="0">
                <a:latin typeface="Tahoma" panose="020B0604030504040204" pitchFamily="34" charset="0"/>
              </a:rPr>
              <a:t>的值</a:t>
            </a:r>
            <a:r>
              <a:rPr kumimoji="1" lang="en-US" altLang="zh-CN" sz="1800" dirty="0">
                <a:latin typeface="Tahoma" panose="020B0604030504040204" pitchFamily="34" charset="0"/>
              </a:rPr>
              <a:t>:"+</a:t>
            </a:r>
            <a:r>
              <a:rPr kumimoji="1" lang="en-US" altLang="zh-CN" sz="1800" dirty="0" err="1">
                <a:solidFill>
                  <a:srgbClr val="FF0066"/>
                </a:solidFill>
                <a:latin typeface="Tahoma" panose="020B0604030504040204" pitchFamily="34" charset="0"/>
              </a:rPr>
              <a:t>jerry.getLeg</a:t>
            </a:r>
            <a:r>
              <a:rPr kumimoji="1" lang="en-US" altLang="zh-CN" sz="1800" dirty="0">
                <a:latin typeface="Tahoma" panose="020B0604030504040204" pitchFamily="34" charset="0"/>
              </a:rPr>
              <a:t>());</a:t>
            </a:r>
          </a:p>
          <a:p>
            <a:pPr eaLnBrk="1" hangingPunct="1">
              <a:lnSpc>
                <a:spcPct val="110000"/>
              </a:lnSpc>
              <a:spcBef>
                <a:spcPct val="0"/>
              </a:spcBef>
              <a:buFontTx/>
              <a:buNone/>
            </a:pPr>
            <a:r>
              <a:rPr kumimoji="1" lang="en-US" altLang="zh-CN" sz="1800" dirty="0">
                <a:latin typeface="Tahoma" panose="020B0604030504040204" pitchFamily="34" charset="0"/>
              </a:rPr>
              <a:t>     }</a:t>
            </a:r>
          </a:p>
          <a:p>
            <a:pPr eaLnBrk="1" hangingPunct="1">
              <a:lnSpc>
                <a:spcPct val="110000"/>
              </a:lnSpc>
              <a:spcBef>
                <a:spcPct val="0"/>
              </a:spcBef>
              <a:buFontTx/>
              <a:buNone/>
            </a:pPr>
            <a:r>
              <a:rPr kumimoji="1" lang="en-US" altLang="zh-CN" sz="1800" dirty="0">
                <a:latin typeface="Tahoma" panose="020B0604030504040204" pitchFamily="34" charset="0"/>
              </a:rPr>
              <a:t>}</a:t>
            </a:r>
            <a:endParaRPr kumimoji="1" lang="en-US" altLang="zh-CN" sz="24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8"/>
                                        </p:tgtEl>
                                        <p:attrNameLst>
                                          <p:attrName>style.visibility</p:attrName>
                                        </p:attrNameLst>
                                      </p:cBhvr>
                                      <p:to>
                                        <p:strVal val="visible"/>
                                      </p:to>
                                    </p:set>
                                    <p:anim calcmode="lin" valueType="num">
                                      <p:cBhvr additive="base">
                                        <p:cTn id="13" dur="500" fill="hold"/>
                                        <p:tgtEl>
                                          <p:spTgt spid="35848"/>
                                        </p:tgtEl>
                                        <p:attrNameLst>
                                          <p:attrName>ppt_x</p:attrName>
                                        </p:attrNameLst>
                                      </p:cBhvr>
                                      <p:tavLst>
                                        <p:tav tm="0">
                                          <p:val>
                                            <p:strVal val="0-#ppt_w/2"/>
                                          </p:val>
                                        </p:tav>
                                        <p:tav tm="100000">
                                          <p:val>
                                            <p:strVal val="#ppt_x"/>
                                          </p:val>
                                        </p:tav>
                                      </p:tavLst>
                                    </p:anim>
                                    <p:anim calcmode="lin" valueType="num">
                                      <p:cBhvr additive="base">
                                        <p:cTn id="14"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9"/>
                                        </p:tgtEl>
                                        <p:attrNameLst>
                                          <p:attrName>style.visibility</p:attrName>
                                        </p:attrNameLst>
                                      </p:cBhvr>
                                      <p:to>
                                        <p:strVal val="visible"/>
                                      </p:to>
                                    </p:set>
                                    <p:anim calcmode="lin" valueType="num">
                                      <p:cBhvr additive="base">
                                        <p:cTn id="19" dur="500" fill="hold"/>
                                        <p:tgtEl>
                                          <p:spTgt spid="35849"/>
                                        </p:tgtEl>
                                        <p:attrNameLst>
                                          <p:attrName>ppt_x</p:attrName>
                                        </p:attrNameLst>
                                      </p:cBhvr>
                                      <p:tavLst>
                                        <p:tav tm="0">
                                          <p:val>
                                            <p:strVal val="#ppt_x"/>
                                          </p:val>
                                        </p:tav>
                                        <p:tav tm="100000">
                                          <p:val>
                                            <p:strVal val="#ppt_x"/>
                                          </p:val>
                                        </p:tav>
                                      </p:tavLst>
                                    </p:anim>
                                    <p:anim calcmode="lin" valueType="num">
                                      <p:cBhvr additive="base">
                                        <p:cTn id="20"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6"/>
                                        </p:tgtEl>
                                        <p:attrNameLst>
                                          <p:attrName>style.visibility</p:attrName>
                                        </p:attrNameLst>
                                      </p:cBhvr>
                                      <p:to>
                                        <p:strVal val="visible"/>
                                      </p:to>
                                    </p:set>
                                    <p:anim calcmode="lin" valueType="num">
                                      <p:cBhvr additive="base">
                                        <p:cTn id="25" dur="500" fill="hold"/>
                                        <p:tgtEl>
                                          <p:spTgt spid="35846"/>
                                        </p:tgtEl>
                                        <p:attrNameLst>
                                          <p:attrName>ppt_x</p:attrName>
                                        </p:attrNameLst>
                                      </p:cBhvr>
                                      <p:tavLst>
                                        <p:tav tm="0">
                                          <p:val>
                                            <p:strVal val="1+#ppt_w/2"/>
                                          </p:val>
                                        </p:tav>
                                        <p:tav tm="100000">
                                          <p:val>
                                            <p:strVal val="#ppt_x"/>
                                          </p:val>
                                        </p:tav>
                                      </p:tavLst>
                                    </p:anim>
                                    <p:anim calcmode="lin" valueType="num">
                                      <p:cBhvr additive="base">
                                        <p:cTn id="26"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6" grpId="0" animBg="1"/>
      <p:bldP spid="35848" grpId="0" animBg="1"/>
      <p:bldP spid="358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BD7B24B4-A464-4960-97DD-D30EBA03AC58}"/>
              </a:ext>
            </a:extLst>
          </p:cNvPr>
          <p:cNvSpPr txBox="1">
            <a:spLocks noChangeArrowheads="1"/>
          </p:cNvSpPr>
          <p:nvPr/>
        </p:nvSpPr>
        <p:spPr bwMode="auto">
          <a:xfrm>
            <a:off x="483809" y="2089817"/>
            <a:ext cx="8229600" cy="3355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kumimoji="1" lang="zh-CN" altLang="en-US" sz="2400">
                <a:solidFill>
                  <a:srgbClr val="0000FF"/>
                </a:solidFill>
                <a:latin typeface="宋体" panose="02010600030101010101" pitchFamily="2" charset="-122"/>
              </a:rPr>
              <a:t>类与对象的关系：  </a:t>
            </a:r>
            <a:r>
              <a:rPr kumimoji="1" lang="zh-CN" altLang="en-US" sz="2400">
                <a:latin typeface="宋体" panose="02010600030101010101" pitchFamily="2" charset="-122"/>
              </a:rPr>
              <a:t>类       </a:t>
            </a:r>
            <a:r>
              <a:rPr kumimoji="1" lang="zh-CN" altLang="en-US" sz="2800">
                <a:latin typeface="宋体" panose="02010600030101010101" pitchFamily="2" charset="-122"/>
                <a:sym typeface="Symbol" panose="05050102010706020507" pitchFamily="18" charset="2"/>
              </a:rPr>
              <a:t></a:t>
            </a:r>
            <a:r>
              <a:rPr kumimoji="1" lang="zh-CN" altLang="en-US" sz="2400">
                <a:latin typeface="宋体" panose="02010600030101010101" pitchFamily="2" charset="-122"/>
              </a:rPr>
              <a:t>    对象</a:t>
            </a:r>
          </a:p>
          <a:p>
            <a:pPr eaLnBrk="1" hangingPunct="1">
              <a:spcBef>
                <a:spcPct val="0"/>
              </a:spcBef>
              <a:buFontTx/>
              <a:buNone/>
            </a:pPr>
            <a:r>
              <a:rPr kumimoji="1" lang="zh-CN" altLang="en-US" sz="2400">
                <a:latin typeface="宋体" panose="02010600030101010101" pitchFamily="2" charset="-122"/>
              </a:rPr>
              <a:t>                  抽象定义      </a:t>
            </a:r>
            <a:r>
              <a:rPr kumimoji="1" lang="en-US" altLang="zh-CN" sz="2400">
                <a:latin typeface="宋体" panose="02010600030101010101" pitchFamily="2" charset="-122"/>
              </a:rPr>
              <a:t>	</a:t>
            </a:r>
            <a:r>
              <a:rPr kumimoji="1" lang="zh-CN" altLang="en-US" sz="2400">
                <a:latin typeface="宋体" panose="02010600030101010101" pitchFamily="2" charset="-122"/>
              </a:rPr>
              <a:t>实例          </a:t>
            </a:r>
          </a:p>
          <a:p>
            <a:pPr eaLnBrk="1" hangingPunct="1">
              <a:spcBef>
                <a:spcPct val="0"/>
              </a:spcBef>
              <a:buFontTx/>
              <a:buNone/>
            </a:pPr>
            <a:r>
              <a:rPr kumimoji="1" lang="zh-CN" altLang="en-US" sz="2400">
                <a:latin typeface="宋体" panose="02010600030101010101" pitchFamily="2" charset="-122"/>
              </a:rPr>
              <a:t> </a:t>
            </a:r>
            <a:endParaRPr kumimoji="1" lang="en-US" altLang="zh-CN" sz="2400">
              <a:latin typeface="宋体" panose="02010600030101010101" pitchFamily="2" charset="-122"/>
            </a:endParaRPr>
          </a:p>
          <a:p>
            <a:pPr eaLnBrk="1" hangingPunct="1">
              <a:spcBef>
                <a:spcPct val="0"/>
              </a:spcBef>
              <a:buFontTx/>
              <a:buNone/>
            </a:pPr>
            <a:endParaRPr kumimoji="1" lang="zh-CN" altLang="en-US" sz="2400">
              <a:latin typeface="宋体" panose="02010600030101010101" pitchFamily="2" charset="-122"/>
            </a:endParaRPr>
          </a:p>
          <a:p>
            <a:pPr marL="342900" indent="-342900" eaLnBrk="1" hangingPunct="1">
              <a:spcBef>
                <a:spcPct val="0"/>
              </a:spcBef>
              <a:buFont typeface="Wingdings" panose="05000000000000000000" pitchFamily="2" charset="2"/>
              <a:buChar char="Ø"/>
            </a:pPr>
            <a:r>
              <a:rPr kumimoji="1" lang="zh-CN" altLang="en-US" sz="2400">
                <a:latin typeface="宋体" panose="02010600030101010101" pitchFamily="2" charset="-122"/>
              </a:rPr>
              <a:t>例如：</a:t>
            </a:r>
            <a:r>
              <a:rPr kumimoji="1" lang="en-US" altLang="zh-CN" sz="2400">
                <a:latin typeface="宋体" panose="02010600030101010101" pitchFamily="2" charset="-122"/>
              </a:rPr>
              <a:t>	</a:t>
            </a:r>
            <a:r>
              <a:rPr kumimoji="1" lang="zh-CN" altLang="en-US" sz="2400">
                <a:latin typeface="宋体" panose="02010600030101010101" pitchFamily="2" charset="-122"/>
              </a:rPr>
              <a:t>模具 </a:t>
            </a:r>
            <a:r>
              <a:rPr kumimoji="1" lang="zh-CN" altLang="en-US" sz="2800">
                <a:latin typeface="宋体" panose="02010600030101010101" pitchFamily="2" charset="-122"/>
                <a:sym typeface="Symbol" panose="05050102010706020507" pitchFamily="18" charset="2"/>
              </a:rPr>
              <a:t></a:t>
            </a:r>
            <a:r>
              <a:rPr kumimoji="1" lang="zh-CN" altLang="en-US" sz="2800">
                <a:latin typeface="宋体" panose="02010600030101010101" pitchFamily="2" charset="-122"/>
              </a:rPr>
              <a:t> </a:t>
            </a:r>
            <a:r>
              <a:rPr kumimoji="1" lang="zh-CN" altLang="en-US" sz="2400">
                <a:latin typeface="宋体" panose="02010600030101010101" pitchFamily="2" charset="-122"/>
              </a:rPr>
              <a:t>由模具压出的工件</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  	</a:t>
            </a:r>
            <a:r>
              <a:rPr kumimoji="1" lang="zh-CN" altLang="en-US" sz="2400">
                <a:latin typeface="宋体" panose="02010600030101010101" pitchFamily="2" charset="-122"/>
              </a:rPr>
              <a:t>模板 </a:t>
            </a:r>
            <a:r>
              <a:rPr kumimoji="1" lang="zh-CN" altLang="en-US" sz="2800">
                <a:latin typeface="宋体" panose="02010600030101010101" pitchFamily="2" charset="-122"/>
                <a:sym typeface="Symbol" panose="05050102010706020507" pitchFamily="18" charset="2"/>
              </a:rPr>
              <a:t></a:t>
            </a:r>
            <a:r>
              <a:rPr kumimoji="1" lang="zh-CN" altLang="en-US" sz="2800">
                <a:latin typeface="宋体" panose="02010600030101010101" pitchFamily="2" charset="-122"/>
              </a:rPr>
              <a:t> </a:t>
            </a:r>
            <a:r>
              <a:rPr kumimoji="1" lang="zh-CN" altLang="en-US" sz="2400">
                <a:latin typeface="宋体" panose="02010600030101010101" pitchFamily="2" charset="-122"/>
              </a:rPr>
              <a:t>应用模板产生的文件</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	</a:t>
            </a:r>
            <a:r>
              <a:rPr kumimoji="1" lang="zh-CN" altLang="en-US" sz="2400">
                <a:latin typeface="宋体" panose="02010600030101010101" pitchFamily="2" charset="-122"/>
              </a:rPr>
              <a:t>类型 </a:t>
            </a:r>
            <a:r>
              <a:rPr kumimoji="1" lang="zh-CN" altLang="en-US" sz="2800">
                <a:latin typeface="宋体" panose="02010600030101010101" pitchFamily="2" charset="-122"/>
                <a:sym typeface="Symbol" panose="05050102010706020507" pitchFamily="18" charset="2"/>
              </a:rPr>
              <a:t></a:t>
            </a:r>
            <a:r>
              <a:rPr kumimoji="1" lang="zh-CN" altLang="en-US" sz="2400">
                <a:latin typeface="宋体" panose="02010600030101010101" pitchFamily="2" charset="-122"/>
              </a:rPr>
              <a:t> 变量</a:t>
            </a:r>
            <a:r>
              <a:rPr kumimoji="1" lang="en-US" altLang="zh-CN" sz="2400">
                <a:latin typeface="宋体" panose="02010600030101010101" pitchFamily="2" charset="-122"/>
              </a:rPr>
              <a:t>, </a:t>
            </a:r>
            <a:r>
              <a:rPr kumimoji="1" lang="zh-CN" altLang="en-US" sz="2400">
                <a:latin typeface="宋体" panose="02010600030101010101" pitchFamily="2" charset="-122"/>
              </a:rPr>
              <a:t>如 </a:t>
            </a:r>
            <a:r>
              <a:rPr kumimoji="1" lang="en-US" altLang="zh-CN" sz="2400">
                <a:latin typeface="宋体" panose="02010600030101010101" pitchFamily="2" charset="-122"/>
              </a:rPr>
              <a:t>C </a:t>
            </a:r>
            <a:r>
              <a:rPr kumimoji="1" lang="zh-CN" altLang="en-US" sz="2400">
                <a:latin typeface="宋体" panose="02010600030101010101" pitchFamily="2" charset="-122"/>
              </a:rPr>
              <a:t>语言中的 </a:t>
            </a:r>
          </a:p>
          <a:p>
            <a:pPr eaLnBrk="1" hangingPunct="1">
              <a:spcBef>
                <a:spcPct val="0"/>
              </a:spcBef>
              <a:buFontTx/>
              <a:buNone/>
            </a:pPr>
            <a:r>
              <a:rPr kumimoji="1" lang="zh-CN" altLang="en-US" sz="2400">
                <a:latin typeface="宋体" panose="02010600030101010101" pitchFamily="2" charset="-122"/>
              </a:rPr>
              <a:t>        	</a:t>
            </a:r>
            <a:r>
              <a:rPr kumimoji="1" lang="en-US" altLang="zh-CN" sz="2400">
                <a:latin typeface="宋体" panose="02010600030101010101" pitchFamily="2" charset="-122"/>
              </a:rPr>
              <a:t>int </a:t>
            </a:r>
            <a:r>
              <a:rPr kumimoji="1" lang="en-US" altLang="zh-CN" sz="2800">
                <a:latin typeface="宋体" panose="02010600030101010101" pitchFamily="2" charset="-122"/>
                <a:sym typeface="Symbol" panose="05050102010706020507" pitchFamily="18" charset="2"/>
              </a:rPr>
              <a:t></a:t>
            </a:r>
            <a:r>
              <a:rPr kumimoji="1" lang="en-US" altLang="zh-CN" sz="2400">
                <a:latin typeface="宋体" panose="02010600030101010101" pitchFamily="2" charset="-122"/>
              </a:rPr>
              <a:t> int x; </a:t>
            </a:r>
            <a:endParaRPr kumimoji="1" lang="en-US" altLang="zh-CN" sz="2400">
              <a:latin typeface="Tahoma" panose="020B0604030504040204" pitchFamily="34" charset="0"/>
            </a:endParaRPr>
          </a:p>
        </p:txBody>
      </p:sp>
      <p:sp>
        <p:nvSpPr>
          <p:cNvPr id="9219" name="Text Box 3">
            <a:extLst>
              <a:ext uri="{FF2B5EF4-FFF2-40B4-BE49-F238E27FC236}">
                <a16:creationId xmlns:a16="http://schemas.microsoft.com/office/drawing/2014/main" id="{13DB52B5-F5A9-4F79-BDEF-09BDC630F6AD}"/>
              </a:ext>
            </a:extLst>
          </p:cNvPr>
          <p:cNvSpPr txBox="1">
            <a:spLocks noChangeArrowheads="1"/>
          </p:cNvSpPr>
          <p:nvPr/>
        </p:nvSpPr>
        <p:spPr bwMode="auto">
          <a:xfrm>
            <a:off x="457200" y="791253"/>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a:solidFill>
                  <a:srgbClr val="FF0066"/>
                </a:solidFill>
              </a:rPr>
              <a:t>B. </a:t>
            </a:r>
            <a:r>
              <a:rPr lang="zh-CN" altLang="en-US" sz="2800">
                <a:solidFill>
                  <a:srgbClr val="FF0066"/>
                </a:solidFill>
              </a:rPr>
              <a:t>类与对象的关系</a:t>
            </a:r>
          </a:p>
          <a:p>
            <a:pPr eaLnBrk="1" hangingPunct="1">
              <a:lnSpc>
                <a:spcPct val="80000"/>
              </a:lnSpc>
              <a:buFontTx/>
              <a:buNone/>
            </a:pPr>
            <a:endParaRPr kumimoji="1" lang="zh-CN" altLang="en-US" sz="3600">
              <a:solidFill>
                <a:srgbClr val="FF0066"/>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F83EE3FB-EF61-4210-A9C9-9BF5B7D22EF5}"/>
              </a:ext>
            </a:extLst>
          </p:cNvPr>
          <p:cNvSpPr txBox="1">
            <a:spLocks noChangeArrowheads="1"/>
          </p:cNvSpPr>
          <p:nvPr/>
        </p:nvSpPr>
        <p:spPr bwMode="auto">
          <a:xfrm>
            <a:off x="468313" y="333375"/>
            <a:ext cx="8135937"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0"/>
              </a:spcBef>
              <a:buFont typeface="Wingdings" panose="05000000000000000000" pitchFamily="2" charset="2"/>
              <a:buChar char="Ø"/>
            </a:pPr>
            <a:r>
              <a:rPr kumimoji="1" lang="zh-CN" altLang="en-US" sz="2400">
                <a:solidFill>
                  <a:srgbClr val="0000FF"/>
                </a:solidFill>
                <a:latin typeface="微软雅黑" panose="020B0503020204020204" pitchFamily="34" charset="-122"/>
                <a:ea typeface="微软雅黑" panose="020B0503020204020204" pitchFamily="34" charset="-122"/>
              </a:rPr>
              <a:t>结论</a:t>
            </a:r>
            <a:r>
              <a:rPr kumimoji="1" lang="en-US" altLang="zh-CN" sz="2400">
                <a:latin typeface="宋体" panose="02010600030101010101" pitchFamily="2" charset="-122"/>
              </a:rPr>
              <a:t>:</a:t>
            </a:r>
            <a:r>
              <a:rPr kumimoji="1" lang="zh-CN" altLang="en-US" sz="2400">
                <a:latin typeface="宋体" panose="02010600030101010101" pitchFamily="2" charset="-122"/>
              </a:rPr>
              <a:t>在上述例中，</a:t>
            </a:r>
            <a:r>
              <a:rPr kumimoji="1" lang="en-US" altLang="zh-CN" sz="2400">
                <a:latin typeface="宋体" panose="02010600030101010101" pitchFamily="2" charset="-122"/>
              </a:rPr>
              <a:t>tom</a:t>
            </a:r>
            <a:r>
              <a:rPr kumimoji="1" lang="zh-CN" altLang="en-US" sz="2400">
                <a:latin typeface="宋体" panose="02010600030101010101" pitchFamily="2" charset="-122"/>
              </a:rPr>
              <a:t>调用方法</a:t>
            </a:r>
            <a:r>
              <a:rPr kumimoji="1" lang="en-US" altLang="zh-CN" sz="2400">
                <a:latin typeface="宋体" panose="02010600030101010101" pitchFamily="2" charset="-122"/>
              </a:rPr>
              <a:t>f</a:t>
            </a:r>
            <a:r>
              <a:rPr kumimoji="1" lang="zh-CN" altLang="en-US" sz="2400">
                <a:latin typeface="宋体" panose="02010600030101010101" pitchFamily="2" charset="-122"/>
              </a:rPr>
              <a:t>把对象</a:t>
            </a:r>
            <a:r>
              <a:rPr kumimoji="1" lang="en-US" altLang="zh-CN" sz="2400">
                <a:latin typeface="宋体" panose="02010600030101010101" pitchFamily="2" charset="-122"/>
              </a:rPr>
              <a:t>jerry</a:t>
            </a:r>
            <a:r>
              <a:rPr kumimoji="1" lang="zh-CN" altLang="en-US" sz="2400">
                <a:latin typeface="宋体" panose="02010600030101010101" pitchFamily="2" charset="-122"/>
              </a:rPr>
              <a:t>的引用“传值”给参数</a:t>
            </a:r>
            <a:r>
              <a:rPr kumimoji="1" lang="en-US" altLang="zh-CN" sz="2400">
                <a:latin typeface="宋体" panose="02010600030101010101" pitchFamily="2" charset="-122"/>
              </a:rPr>
              <a:t>a</a:t>
            </a:r>
            <a:r>
              <a:rPr kumimoji="1" lang="zh-CN" altLang="en-US" sz="2400">
                <a:latin typeface="宋体" panose="02010600030101010101" pitchFamily="2" charset="-122"/>
              </a:rPr>
              <a:t>后，对象</a:t>
            </a:r>
            <a:r>
              <a:rPr kumimoji="1" lang="en-US" altLang="zh-CN" sz="2400">
                <a:latin typeface="宋体" panose="02010600030101010101" pitchFamily="2" charset="-122"/>
              </a:rPr>
              <a:t>jerry</a:t>
            </a:r>
            <a:r>
              <a:rPr kumimoji="1" lang="zh-CN" altLang="en-US" sz="2400">
                <a:latin typeface="宋体" panose="02010600030101010101" pitchFamily="2" charset="-122"/>
              </a:rPr>
              <a:t>和对象</a:t>
            </a:r>
            <a:r>
              <a:rPr kumimoji="1" lang="en-US" altLang="zh-CN" sz="2400">
                <a:latin typeface="宋体" panose="02010600030101010101" pitchFamily="2" charset="-122"/>
              </a:rPr>
              <a:t>a</a:t>
            </a:r>
            <a:r>
              <a:rPr kumimoji="1" lang="zh-CN" altLang="en-US" sz="2400">
                <a:latin typeface="宋体" panose="02010600030101010101" pitchFamily="2" charset="-122"/>
              </a:rPr>
              <a:t>就具有同样的成员变量，即同样实体。因此，</a:t>
            </a:r>
            <a:r>
              <a:rPr kumimoji="1" lang="en-US" altLang="zh-CN" sz="2400">
                <a:latin typeface="宋体" panose="02010600030101010101" pitchFamily="2" charset="-122"/>
              </a:rPr>
              <a:t>jerry</a:t>
            </a:r>
            <a:r>
              <a:rPr kumimoji="1" lang="zh-CN" altLang="en-US" sz="2400">
                <a:latin typeface="宋体" panose="02010600030101010101" pitchFamily="2" charset="-122"/>
              </a:rPr>
              <a:t>和</a:t>
            </a:r>
            <a:r>
              <a:rPr kumimoji="1" lang="en-US" altLang="zh-CN" sz="2400">
                <a:latin typeface="宋体" panose="02010600030101010101" pitchFamily="2" charset="-122"/>
              </a:rPr>
              <a:t>a</a:t>
            </a:r>
            <a:r>
              <a:rPr kumimoji="1" lang="zh-CN" altLang="en-US" sz="2400">
                <a:latin typeface="宋体" panose="02010600030101010101" pitchFamily="2" charset="-122"/>
              </a:rPr>
              <a:t>就具有同样的功能，也就是说</a:t>
            </a:r>
            <a:r>
              <a:rPr kumimoji="1" lang="en-US" altLang="zh-CN" sz="2400">
                <a:latin typeface="宋体" panose="02010600030101010101" pitchFamily="2" charset="-122"/>
              </a:rPr>
              <a:t>a</a:t>
            </a:r>
            <a:r>
              <a:rPr kumimoji="1" lang="zh-CN" altLang="en-US" sz="2400">
                <a:latin typeface="宋体" panose="02010600030101010101" pitchFamily="2" charset="-122"/>
              </a:rPr>
              <a:t>调用方法产生的行为和</a:t>
            </a:r>
            <a:r>
              <a:rPr kumimoji="1" lang="en-US" altLang="zh-CN" sz="2400">
                <a:latin typeface="宋体" panose="02010600030101010101" pitchFamily="2" charset="-122"/>
              </a:rPr>
              <a:t>jerry</a:t>
            </a:r>
            <a:r>
              <a:rPr kumimoji="1" lang="zh-CN" altLang="en-US" sz="2400">
                <a:latin typeface="宋体" panose="02010600030101010101" pitchFamily="2" charset="-122"/>
              </a:rPr>
              <a:t>调用同一方法产生的行为完全相同。</a:t>
            </a:r>
            <a:r>
              <a:rPr kumimoji="1" lang="zh-CN" altLang="en-US" sz="2400">
                <a:solidFill>
                  <a:srgbClr val="0000FF"/>
                </a:solidFill>
                <a:latin typeface="宋体" panose="02010600030101010101" pitchFamily="2" charset="-122"/>
              </a:rPr>
              <a:t>当对象</a:t>
            </a:r>
            <a:r>
              <a:rPr kumimoji="1" lang="en-US" altLang="zh-CN" sz="2400">
                <a:solidFill>
                  <a:srgbClr val="0000FF"/>
                </a:solidFill>
                <a:latin typeface="宋体" panose="02010600030101010101" pitchFamily="2" charset="-122"/>
              </a:rPr>
              <a:t>a</a:t>
            </a:r>
            <a:r>
              <a:rPr kumimoji="1" lang="zh-CN" altLang="en-US" sz="2400">
                <a:solidFill>
                  <a:srgbClr val="0000FF"/>
                </a:solidFill>
                <a:latin typeface="宋体" panose="02010600030101010101" pitchFamily="2" charset="-122"/>
              </a:rPr>
              <a:t>执行</a:t>
            </a:r>
            <a:r>
              <a:rPr kumimoji="1" lang="en-US" altLang="zh-CN" sz="2400">
                <a:solidFill>
                  <a:srgbClr val="0000FF"/>
                </a:solidFill>
                <a:latin typeface="宋体" panose="02010600030101010101" pitchFamily="2" charset="-122"/>
              </a:rPr>
              <a:t>a=null</a:t>
            </a:r>
            <a:r>
              <a:rPr kumimoji="1" lang="zh-CN" altLang="en-US" sz="2400">
                <a:solidFill>
                  <a:srgbClr val="0000FF"/>
                </a:solidFill>
                <a:latin typeface="宋体" panose="02010600030101010101" pitchFamily="2" charset="-122"/>
              </a:rPr>
              <a:t>后</a:t>
            </a:r>
            <a:r>
              <a:rPr kumimoji="1" lang="zh-CN" altLang="en-US" sz="2400">
                <a:latin typeface="宋体" panose="02010600030101010101" pitchFamily="2" charset="-122"/>
              </a:rPr>
              <a:t>，</a:t>
            </a:r>
            <a:r>
              <a:rPr kumimoji="1" lang="en-US" altLang="zh-CN" sz="2400">
                <a:latin typeface="宋体" panose="02010600030101010101" pitchFamily="2" charset="-122"/>
              </a:rPr>
              <a:t>a</a:t>
            </a:r>
            <a:r>
              <a:rPr kumimoji="1" lang="zh-CN" altLang="en-US" sz="2400">
                <a:latin typeface="宋体" panose="02010600030101010101" pitchFamily="2" charset="-122"/>
              </a:rPr>
              <a:t>就不再有任何实体，变成一个空对象，如果再执行</a:t>
            </a:r>
            <a:r>
              <a:rPr kumimoji="1" lang="en-US" altLang="zh-CN" sz="2400">
                <a:latin typeface="宋体" panose="02010600030101010101" pitchFamily="2" charset="-122"/>
              </a:rPr>
              <a:t>a.setLeg(100)</a:t>
            </a:r>
            <a:r>
              <a:rPr kumimoji="1" lang="zh-CN" altLang="en-US" sz="2400">
                <a:latin typeface="宋体" panose="02010600030101010101" pitchFamily="2" charset="-122"/>
              </a:rPr>
              <a:t>就会引起</a:t>
            </a:r>
            <a:r>
              <a:rPr kumimoji="1" lang="en-US" altLang="zh-CN" sz="2400">
                <a:latin typeface="宋体" panose="02010600030101010101" pitchFamily="2" charset="-122"/>
              </a:rPr>
              <a:t>NullPointerExcetion</a:t>
            </a:r>
            <a:r>
              <a:rPr kumimoji="1" lang="zh-CN" altLang="en-US" sz="2400">
                <a:latin typeface="宋体" panose="02010600030101010101" pitchFamily="2" charset="-122"/>
              </a:rPr>
              <a:t>异常。但是，</a:t>
            </a:r>
            <a:r>
              <a:rPr kumimoji="1" lang="en-US" altLang="zh-CN" sz="2400">
                <a:latin typeface="宋体" panose="02010600030101010101" pitchFamily="2" charset="-122"/>
              </a:rPr>
              <a:t>jerry</a:t>
            </a:r>
            <a:r>
              <a:rPr kumimoji="1" lang="zh-CN" altLang="en-US" sz="2400">
                <a:latin typeface="宋体" panose="02010600030101010101" pitchFamily="2" charset="-122"/>
              </a:rPr>
              <a:t>的引用没有发生任何变化，它依然引用着原来的实体，仍然可以调用方法产生行为。</a:t>
            </a:r>
          </a:p>
        </p:txBody>
      </p:sp>
      <p:grpSp>
        <p:nvGrpSpPr>
          <p:cNvPr id="62467" name="Group 23">
            <a:extLst>
              <a:ext uri="{FF2B5EF4-FFF2-40B4-BE49-F238E27FC236}">
                <a16:creationId xmlns:a16="http://schemas.microsoft.com/office/drawing/2014/main" id="{FE992AC1-9D2B-48B4-8221-9527A1A47142}"/>
              </a:ext>
            </a:extLst>
          </p:cNvPr>
          <p:cNvGrpSpPr>
            <a:grpSpLocks/>
          </p:cNvGrpSpPr>
          <p:nvPr/>
        </p:nvGrpSpPr>
        <p:grpSpPr bwMode="auto">
          <a:xfrm>
            <a:off x="971550" y="3860800"/>
            <a:ext cx="2879725" cy="1008063"/>
            <a:chOff x="521" y="3022"/>
            <a:chExt cx="1814" cy="635"/>
          </a:xfrm>
        </p:grpSpPr>
        <p:sp>
          <p:nvSpPr>
            <p:cNvPr id="62493" name="Text Box 6">
              <a:extLst>
                <a:ext uri="{FF2B5EF4-FFF2-40B4-BE49-F238E27FC236}">
                  <a16:creationId xmlns:a16="http://schemas.microsoft.com/office/drawing/2014/main" id="{DEEA9BF3-B00C-4488-A188-F83E976F07C5}"/>
                </a:ext>
              </a:extLst>
            </p:cNvPr>
            <p:cNvSpPr txBox="1">
              <a:spLocks noChangeArrowheads="1"/>
            </p:cNvSpPr>
            <p:nvPr/>
          </p:nvSpPr>
          <p:spPr bwMode="auto">
            <a:xfrm>
              <a:off x="884" y="3203"/>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0xDDA</a:t>
              </a:r>
              <a:endParaRPr kumimoji="1" lang="en-US" altLang="zh-CN" sz="2400" b="0">
                <a:latin typeface="Tahoma" panose="020B0604030504040204" pitchFamily="34" charset="0"/>
              </a:endParaRPr>
            </a:p>
          </p:txBody>
        </p:sp>
        <p:grpSp>
          <p:nvGrpSpPr>
            <p:cNvPr id="62494" name="Group 7">
              <a:extLst>
                <a:ext uri="{FF2B5EF4-FFF2-40B4-BE49-F238E27FC236}">
                  <a16:creationId xmlns:a16="http://schemas.microsoft.com/office/drawing/2014/main" id="{8597904F-24FD-43A2-833E-33876FF2A1AA}"/>
                </a:ext>
              </a:extLst>
            </p:cNvPr>
            <p:cNvGrpSpPr>
              <a:grpSpLocks/>
            </p:cNvGrpSpPr>
            <p:nvPr/>
          </p:nvGrpSpPr>
          <p:grpSpPr bwMode="auto">
            <a:xfrm>
              <a:off x="1791" y="3022"/>
              <a:ext cx="544" cy="635"/>
              <a:chOff x="1746" y="1117"/>
              <a:chExt cx="544" cy="635"/>
            </a:xfrm>
          </p:grpSpPr>
          <p:sp>
            <p:nvSpPr>
              <p:cNvPr id="62497" name="Text Box 8">
                <a:extLst>
                  <a:ext uri="{FF2B5EF4-FFF2-40B4-BE49-F238E27FC236}">
                    <a16:creationId xmlns:a16="http://schemas.microsoft.com/office/drawing/2014/main" id="{18EA8AC8-77DF-4C2F-B2DD-398BBB8ACA04}"/>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a:t>
                </a:r>
                <a:endParaRPr kumimoji="1" lang="en-US" altLang="zh-CN" sz="2400" b="0">
                  <a:latin typeface="Tahoma" panose="020B0604030504040204" pitchFamily="34" charset="0"/>
                </a:endParaRPr>
              </a:p>
            </p:txBody>
          </p:sp>
          <p:sp>
            <p:nvSpPr>
              <p:cNvPr id="62498" name="Line 9">
                <a:extLst>
                  <a:ext uri="{FF2B5EF4-FFF2-40B4-BE49-F238E27FC236}">
                    <a16:creationId xmlns:a16="http://schemas.microsoft.com/office/drawing/2014/main" id="{19A1F0C9-1490-4AD6-890F-8B9971F51452}"/>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9" name="Line 10">
                <a:extLst>
                  <a:ext uri="{FF2B5EF4-FFF2-40B4-BE49-F238E27FC236}">
                    <a16:creationId xmlns:a16="http://schemas.microsoft.com/office/drawing/2014/main" id="{A02FA145-CAC1-4042-8D32-DFE64A7591B8}"/>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95" name="Line 11">
              <a:extLst>
                <a:ext uri="{FF2B5EF4-FFF2-40B4-BE49-F238E27FC236}">
                  <a16:creationId xmlns:a16="http://schemas.microsoft.com/office/drawing/2014/main" id="{218A26C3-88ED-4BB4-BF50-EB45C169CAFE}"/>
                </a:ext>
              </a:extLst>
            </p:cNvPr>
            <p:cNvSpPr>
              <a:spLocks noChangeShapeType="1"/>
            </p:cNvSpPr>
            <p:nvPr/>
          </p:nvSpPr>
          <p:spPr bwMode="auto">
            <a:xfrm>
              <a:off x="1337" y="3203"/>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6" name="Text Box 13">
              <a:extLst>
                <a:ext uri="{FF2B5EF4-FFF2-40B4-BE49-F238E27FC236}">
                  <a16:creationId xmlns:a16="http://schemas.microsoft.com/office/drawing/2014/main" id="{9BDAD79C-392C-4860-8D73-1FBEC87A0D7C}"/>
                </a:ext>
              </a:extLst>
            </p:cNvPr>
            <p:cNvSpPr txBox="1">
              <a:spLocks noChangeArrowheads="1"/>
            </p:cNvSpPr>
            <p:nvPr/>
          </p:nvSpPr>
          <p:spPr bwMode="auto">
            <a:xfrm>
              <a:off x="521" y="3206"/>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tom</a:t>
              </a:r>
              <a:endParaRPr kumimoji="1" lang="en-US" altLang="zh-CN" sz="2400" b="0">
                <a:latin typeface="Tahoma" panose="020B0604030504040204" pitchFamily="34" charset="0"/>
              </a:endParaRPr>
            </a:p>
          </p:txBody>
        </p:sp>
      </p:grpSp>
      <p:grpSp>
        <p:nvGrpSpPr>
          <p:cNvPr id="62468" name="Group 47">
            <a:extLst>
              <a:ext uri="{FF2B5EF4-FFF2-40B4-BE49-F238E27FC236}">
                <a16:creationId xmlns:a16="http://schemas.microsoft.com/office/drawing/2014/main" id="{AF0A05BB-A366-4D0D-B3B3-C94FBA81AD44}"/>
              </a:ext>
            </a:extLst>
          </p:cNvPr>
          <p:cNvGrpSpPr>
            <a:grpSpLocks/>
          </p:cNvGrpSpPr>
          <p:nvPr/>
        </p:nvGrpSpPr>
        <p:grpSpPr bwMode="auto">
          <a:xfrm>
            <a:off x="4767263" y="4437063"/>
            <a:ext cx="3692525" cy="1065212"/>
            <a:chOff x="3003" y="2750"/>
            <a:chExt cx="2326" cy="671"/>
          </a:xfrm>
        </p:grpSpPr>
        <p:grpSp>
          <p:nvGrpSpPr>
            <p:cNvPr id="62481" name="Group 14">
              <a:extLst>
                <a:ext uri="{FF2B5EF4-FFF2-40B4-BE49-F238E27FC236}">
                  <a16:creationId xmlns:a16="http://schemas.microsoft.com/office/drawing/2014/main" id="{1DBF7AEE-7BE5-46BA-A61E-CAB0C0B02186}"/>
                </a:ext>
              </a:extLst>
            </p:cNvPr>
            <p:cNvGrpSpPr>
              <a:grpSpLocks/>
            </p:cNvGrpSpPr>
            <p:nvPr/>
          </p:nvGrpSpPr>
          <p:grpSpPr bwMode="auto">
            <a:xfrm>
              <a:off x="3003" y="2750"/>
              <a:ext cx="2326" cy="635"/>
              <a:chOff x="476" y="1117"/>
              <a:chExt cx="2326" cy="635"/>
            </a:xfrm>
          </p:grpSpPr>
          <p:sp>
            <p:nvSpPr>
              <p:cNvPr id="62485" name="Text Box 15">
                <a:extLst>
                  <a:ext uri="{FF2B5EF4-FFF2-40B4-BE49-F238E27FC236}">
                    <a16:creationId xmlns:a16="http://schemas.microsoft.com/office/drawing/2014/main" id="{184967CC-197A-4F2F-B5D1-CE80DF29B870}"/>
                  </a:ext>
                </a:extLst>
              </p:cNvPr>
              <p:cNvSpPr txBox="1">
                <a:spLocks noChangeArrowheads="1"/>
              </p:cNvSpPr>
              <p:nvPr/>
            </p:nvSpPr>
            <p:spPr bwMode="auto">
              <a:xfrm>
                <a:off x="839" y="1298"/>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grpSp>
            <p:nvGrpSpPr>
              <p:cNvPr id="62486" name="Group 16">
                <a:extLst>
                  <a:ext uri="{FF2B5EF4-FFF2-40B4-BE49-F238E27FC236}">
                    <a16:creationId xmlns:a16="http://schemas.microsoft.com/office/drawing/2014/main" id="{FA1660F9-73C9-45DA-BD6F-215F56D40978}"/>
                  </a:ext>
                </a:extLst>
              </p:cNvPr>
              <p:cNvGrpSpPr>
                <a:grpSpLocks/>
              </p:cNvGrpSpPr>
              <p:nvPr/>
            </p:nvGrpSpPr>
            <p:grpSpPr bwMode="auto">
              <a:xfrm>
                <a:off x="1746" y="1117"/>
                <a:ext cx="544" cy="635"/>
                <a:chOff x="1746" y="1117"/>
                <a:chExt cx="544" cy="635"/>
              </a:xfrm>
            </p:grpSpPr>
            <p:sp>
              <p:nvSpPr>
                <p:cNvPr id="62490" name="Text Box 17">
                  <a:extLst>
                    <a:ext uri="{FF2B5EF4-FFF2-40B4-BE49-F238E27FC236}">
                      <a16:creationId xmlns:a16="http://schemas.microsoft.com/office/drawing/2014/main" id="{5CF9666E-2F01-4DB8-9B43-6F4A290BF316}"/>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12 </a:t>
                  </a:r>
                  <a:endParaRPr kumimoji="1" lang="en-US" altLang="zh-CN" sz="2400" b="0">
                    <a:latin typeface="Tahoma" panose="020B0604030504040204" pitchFamily="34" charset="0"/>
                  </a:endParaRPr>
                </a:p>
              </p:txBody>
            </p:sp>
            <p:sp>
              <p:nvSpPr>
                <p:cNvPr id="62491" name="Line 18">
                  <a:extLst>
                    <a:ext uri="{FF2B5EF4-FFF2-40B4-BE49-F238E27FC236}">
                      <a16:creationId xmlns:a16="http://schemas.microsoft.com/office/drawing/2014/main" id="{E14B09A4-7022-4927-9476-0BF45F6084FD}"/>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2" name="Line 19">
                  <a:extLst>
                    <a:ext uri="{FF2B5EF4-FFF2-40B4-BE49-F238E27FC236}">
                      <a16:creationId xmlns:a16="http://schemas.microsoft.com/office/drawing/2014/main" id="{1066B9A6-D493-4680-B0A5-A81410A8D67A}"/>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87" name="Line 20">
                <a:extLst>
                  <a:ext uri="{FF2B5EF4-FFF2-40B4-BE49-F238E27FC236}">
                    <a16:creationId xmlns:a16="http://schemas.microsoft.com/office/drawing/2014/main" id="{A2AE3595-6ACB-465A-8CF0-564E1EC92C38}"/>
                  </a:ext>
                </a:extLst>
              </p:cNvPr>
              <p:cNvSpPr>
                <a:spLocks noChangeShapeType="1"/>
              </p:cNvSpPr>
              <p:nvPr/>
            </p:nvSpPr>
            <p:spPr bwMode="auto">
              <a:xfrm>
                <a:off x="1292" y="1298"/>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8" name="Text Box 21">
                <a:extLst>
                  <a:ext uri="{FF2B5EF4-FFF2-40B4-BE49-F238E27FC236}">
                    <a16:creationId xmlns:a16="http://schemas.microsoft.com/office/drawing/2014/main" id="{0477B688-CA00-43CD-ACBB-C50193E27E9C}"/>
                  </a:ext>
                </a:extLst>
              </p:cNvPr>
              <p:cNvSpPr txBox="1">
                <a:spLocks noChangeArrowheads="1"/>
              </p:cNvSpPr>
              <p:nvPr/>
            </p:nvSpPr>
            <p:spPr bwMode="auto">
              <a:xfrm>
                <a:off x="2257" y="130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leg</a:t>
                </a:r>
                <a:endParaRPr kumimoji="1" lang="en-US" altLang="zh-CN" sz="2400" b="0">
                  <a:latin typeface="Tahoma" panose="020B0604030504040204" pitchFamily="34" charset="0"/>
                </a:endParaRPr>
              </a:p>
            </p:txBody>
          </p:sp>
          <p:sp>
            <p:nvSpPr>
              <p:cNvPr id="62489" name="Text Box 22">
                <a:extLst>
                  <a:ext uri="{FF2B5EF4-FFF2-40B4-BE49-F238E27FC236}">
                    <a16:creationId xmlns:a16="http://schemas.microsoft.com/office/drawing/2014/main" id="{04A370DD-7BAF-4F56-A347-C18D80E9A8AE}"/>
                  </a:ext>
                </a:extLst>
              </p:cNvPr>
              <p:cNvSpPr txBox="1">
                <a:spLocks noChangeArrowheads="1"/>
              </p:cNvSpPr>
              <p:nvPr/>
            </p:nvSpPr>
            <p:spPr bwMode="auto">
              <a:xfrm>
                <a:off x="476" y="130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jerry</a:t>
                </a:r>
                <a:endParaRPr kumimoji="1" lang="en-US" altLang="zh-CN" sz="2400" b="0">
                  <a:latin typeface="Tahoma" panose="020B0604030504040204" pitchFamily="34" charset="0"/>
                </a:endParaRPr>
              </a:p>
            </p:txBody>
          </p:sp>
        </p:grpSp>
        <p:grpSp>
          <p:nvGrpSpPr>
            <p:cNvPr id="62482" name="Group 33">
              <a:extLst>
                <a:ext uri="{FF2B5EF4-FFF2-40B4-BE49-F238E27FC236}">
                  <a16:creationId xmlns:a16="http://schemas.microsoft.com/office/drawing/2014/main" id="{787D799F-B35F-4A27-8178-CB7D5A491CE5}"/>
                </a:ext>
              </a:extLst>
            </p:cNvPr>
            <p:cNvGrpSpPr>
              <a:grpSpLocks/>
            </p:cNvGrpSpPr>
            <p:nvPr/>
          </p:nvGrpSpPr>
          <p:grpSpPr bwMode="auto">
            <a:xfrm>
              <a:off x="3152" y="3203"/>
              <a:ext cx="746" cy="218"/>
              <a:chOff x="2847" y="3520"/>
              <a:chExt cx="746" cy="218"/>
            </a:xfrm>
          </p:grpSpPr>
          <p:sp>
            <p:nvSpPr>
              <p:cNvPr id="62483" name="Text Box 25">
                <a:extLst>
                  <a:ext uri="{FF2B5EF4-FFF2-40B4-BE49-F238E27FC236}">
                    <a16:creationId xmlns:a16="http://schemas.microsoft.com/office/drawing/2014/main" id="{3087C5DE-91B0-4710-83D0-EBB32CB0CE82}"/>
                  </a:ext>
                </a:extLst>
              </p:cNvPr>
              <p:cNvSpPr txBox="1">
                <a:spLocks noChangeArrowheads="1"/>
              </p:cNvSpPr>
              <p:nvPr/>
            </p:nvSpPr>
            <p:spPr bwMode="auto">
              <a:xfrm>
                <a:off x="3049" y="3520"/>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sp>
            <p:nvSpPr>
              <p:cNvPr id="62484" name="Text Box 32">
                <a:extLst>
                  <a:ext uri="{FF2B5EF4-FFF2-40B4-BE49-F238E27FC236}">
                    <a16:creationId xmlns:a16="http://schemas.microsoft.com/office/drawing/2014/main" id="{1CAECD8F-4FF8-483F-9002-861A9F2F5268}"/>
                  </a:ext>
                </a:extLst>
              </p:cNvPr>
              <p:cNvSpPr txBox="1">
                <a:spLocks noChangeArrowheads="1"/>
              </p:cNvSpPr>
              <p:nvPr/>
            </p:nvSpPr>
            <p:spPr bwMode="auto">
              <a:xfrm>
                <a:off x="2847" y="3523"/>
                <a:ext cx="2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a</a:t>
                </a:r>
                <a:endParaRPr kumimoji="1" lang="en-US" altLang="zh-CN" sz="2400" b="0">
                  <a:latin typeface="Tahoma" panose="020B0604030504040204" pitchFamily="34" charset="0"/>
                </a:endParaRPr>
              </a:p>
            </p:txBody>
          </p:sp>
        </p:grpSp>
      </p:grpSp>
      <p:sp>
        <p:nvSpPr>
          <p:cNvPr id="62469" name="Line 37">
            <a:extLst>
              <a:ext uri="{FF2B5EF4-FFF2-40B4-BE49-F238E27FC236}">
                <a16:creationId xmlns:a16="http://schemas.microsoft.com/office/drawing/2014/main" id="{A8EF1B6A-F2A1-461E-A9CB-56E07B0DEF4C}"/>
              </a:ext>
            </a:extLst>
          </p:cNvPr>
          <p:cNvSpPr>
            <a:spLocks noChangeShapeType="1"/>
          </p:cNvSpPr>
          <p:nvPr/>
        </p:nvSpPr>
        <p:spPr bwMode="auto">
          <a:xfrm flipV="1">
            <a:off x="6156325" y="4652963"/>
            <a:ext cx="576263" cy="431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2470" name="Group 38">
            <a:extLst>
              <a:ext uri="{FF2B5EF4-FFF2-40B4-BE49-F238E27FC236}">
                <a16:creationId xmlns:a16="http://schemas.microsoft.com/office/drawing/2014/main" id="{65540FB3-BD50-4BC9-8592-1EA45EB31EB5}"/>
              </a:ext>
            </a:extLst>
          </p:cNvPr>
          <p:cNvGrpSpPr>
            <a:grpSpLocks/>
          </p:cNvGrpSpPr>
          <p:nvPr/>
        </p:nvGrpSpPr>
        <p:grpSpPr bwMode="auto">
          <a:xfrm>
            <a:off x="971550" y="5013325"/>
            <a:ext cx="3692525" cy="1008063"/>
            <a:chOff x="476" y="1117"/>
            <a:chExt cx="2326" cy="635"/>
          </a:xfrm>
        </p:grpSpPr>
        <p:sp>
          <p:nvSpPr>
            <p:cNvPr id="62473" name="Text Box 39">
              <a:extLst>
                <a:ext uri="{FF2B5EF4-FFF2-40B4-BE49-F238E27FC236}">
                  <a16:creationId xmlns:a16="http://schemas.microsoft.com/office/drawing/2014/main" id="{5B2837C8-0A5C-4660-9C54-C2F7B050FF15}"/>
                </a:ext>
              </a:extLst>
            </p:cNvPr>
            <p:cNvSpPr txBox="1">
              <a:spLocks noChangeArrowheads="1"/>
            </p:cNvSpPr>
            <p:nvPr/>
          </p:nvSpPr>
          <p:spPr bwMode="auto">
            <a:xfrm>
              <a:off x="839" y="1298"/>
              <a:ext cx="544"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0xDEF</a:t>
              </a:r>
              <a:endParaRPr kumimoji="1" lang="en-US" altLang="zh-CN" sz="2400" b="0">
                <a:latin typeface="Tahoma" panose="020B0604030504040204" pitchFamily="34" charset="0"/>
              </a:endParaRPr>
            </a:p>
          </p:txBody>
        </p:sp>
        <p:grpSp>
          <p:nvGrpSpPr>
            <p:cNvPr id="62474" name="Group 40">
              <a:extLst>
                <a:ext uri="{FF2B5EF4-FFF2-40B4-BE49-F238E27FC236}">
                  <a16:creationId xmlns:a16="http://schemas.microsoft.com/office/drawing/2014/main" id="{8D0BBEF5-E182-4836-85E6-A8009AF9F3F1}"/>
                </a:ext>
              </a:extLst>
            </p:cNvPr>
            <p:cNvGrpSpPr>
              <a:grpSpLocks/>
            </p:cNvGrpSpPr>
            <p:nvPr/>
          </p:nvGrpSpPr>
          <p:grpSpPr bwMode="auto">
            <a:xfrm>
              <a:off x="1746" y="1117"/>
              <a:ext cx="544" cy="635"/>
              <a:chOff x="1746" y="1117"/>
              <a:chExt cx="544" cy="635"/>
            </a:xfrm>
          </p:grpSpPr>
          <p:sp>
            <p:nvSpPr>
              <p:cNvPr id="62478" name="Text Box 41">
                <a:extLst>
                  <a:ext uri="{FF2B5EF4-FFF2-40B4-BE49-F238E27FC236}">
                    <a16:creationId xmlns:a16="http://schemas.microsoft.com/office/drawing/2014/main" id="{7672E563-1101-48C9-B75E-E9B41E3B1BF9}"/>
                  </a:ext>
                </a:extLst>
              </p:cNvPr>
              <p:cNvSpPr txBox="1">
                <a:spLocks noChangeArrowheads="1"/>
              </p:cNvSpPr>
              <p:nvPr/>
            </p:nvSpPr>
            <p:spPr bwMode="auto">
              <a:xfrm>
                <a:off x="1746" y="1298"/>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0">
                    <a:latin typeface="Tahoma" panose="020B0604030504040204" pitchFamily="34" charset="0"/>
                  </a:rPr>
                  <a:t>   2 </a:t>
                </a:r>
                <a:endParaRPr kumimoji="1" lang="en-US" altLang="zh-CN" sz="2400" b="0">
                  <a:latin typeface="Tahoma" panose="020B0604030504040204" pitchFamily="34" charset="0"/>
                </a:endParaRPr>
              </a:p>
            </p:txBody>
          </p:sp>
          <p:sp>
            <p:nvSpPr>
              <p:cNvPr id="62479" name="Line 42">
                <a:extLst>
                  <a:ext uri="{FF2B5EF4-FFF2-40B4-BE49-F238E27FC236}">
                    <a16:creationId xmlns:a16="http://schemas.microsoft.com/office/drawing/2014/main" id="{24069C20-A50B-4A51-9FEB-B0D8B2CB8EF1}"/>
                  </a:ext>
                </a:extLst>
              </p:cNvPr>
              <p:cNvSpPr>
                <a:spLocks noChangeShapeType="1"/>
              </p:cNvSpPr>
              <p:nvPr/>
            </p:nvSpPr>
            <p:spPr bwMode="auto">
              <a:xfrm>
                <a:off x="1746"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80" name="Line 43">
                <a:extLst>
                  <a:ext uri="{FF2B5EF4-FFF2-40B4-BE49-F238E27FC236}">
                    <a16:creationId xmlns:a16="http://schemas.microsoft.com/office/drawing/2014/main" id="{61422FC6-F5F9-42CC-B220-BB549535FAD2}"/>
                  </a:ext>
                </a:extLst>
              </p:cNvPr>
              <p:cNvSpPr>
                <a:spLocks noChangeShapeType="1"/>
              </p:cNvSpPr>
              <p:nvPr/>
            </p:nvSpPr>
            <p:spPr bwMode="auto">
              <a:xfrm>
                <a:off x="2290" y="1117"/>
                <a:ext cx="0" cy="63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75" name="Line 44">
              <a:extLst>
                <a:ext uri="{FF2B5EF4-FFF2-40B4-BE49-F238E27FC236}">
                  <a16:creationId xmlns:a16="http://schemas.microsoft.com/office/drawing/2014/main" id="{CDBDA24F-7190-46C6-8996-3E88267F597A}"/>
                </a:ext>
              </a:extLst>
            </p:cNvPr>
            <p:cNvSpPr>
              <a:spLocks noChangeShapeType="1"/>
            </p:cNvSpPr>
            <p:nvPr/>
          </p:nvSpPr>
          <p:spPr bwMode="auto">
            <a:xfrm>
              <a:off x="1292" y="1298"/>
              <a:ext cx="45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6" name="Text Box 45">
              <a:extLst>
                <a:ext uri="{FF2B5EF4-FFF2-40B4-BE49-F238E27FC236}">
                  <a16:creationId xmlns:a16="http://schemas.microsoft.com/office/drawing/2014/main" id="{28FA7154-CE88-4289-8BFB-A5BAB7A4E35D}"/>
                </a:ext>
              </a:extLst>
            </p:cNvPr>
            <p:cNvSpPr txBox="1">
              <a:spLocks noChangeArrowheads="1"/>
            </p:cNvSpPr>
            <p:nvPr/>
          </p:nvSpPr>
          <p:spPr bwMode="auto">
            <a:xfrm>
              <a:off x="2257" y="1304"/>
              <a:ext cx="5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leg</a:t>
              </a:r>
              <a:endParaRPr kumimoji="1" lang="en-US" altLang="zh-CN" sz="2400" b="0">
                <a:latin typeface="Tahoma" panose="020B0604030504040204" pitchFamily="34" charset="0"/>
              </a:endParaRPr>
            </a:p>
          </p:txBody>
        </p:sp>
        <p:sp>
          <p:nvSpPr>
            <p:cNvPr id="62477" name="Text Box 46">
              <a:extLst>
                <a:ext uri="{FF2B5EF4-FFF2-40B4-BE49-F238E27FC236}">
                  <a16:creationId xmlns:a16="http://schemas.microsoft.com/office/drawing/2014/main" id="{7FA7C95B-F31D-4C7B-A35C-BA10CA3027D7}"/>
                </a:ext>
              </a:extLst>
            </p:cNvPr>
            <p:cNvSpPr txBox="1">
              <a:spLocks noChangeArrowheads="1"/>
            </p:cNvSpPr>
            <p:nvPr/>
          </p:nvSpPr>
          <p:spPr bwMode="auto">
            <a:xfrm>
              <a:off x="476" y="1301"/>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0">
                  <a:latin typeface="Tahoma" panose="020B0604030504040204" pitchFamily="34" charset="0"/>
                </a:rPr>
                <a:t>jerry</a:t>
              </a:r>
              <a:endParaRPr kumimoji="1" lang="en-US" altLang="zh-CN" sz="2400" b="0">
                <a:latin typeface="Tahoma" panose="020B0604030504040204" pitchFamily="34" charset="0"/>
              </a:endParaRPr>
            </a:p>
          </p:txBody>
        </p:sp>
      </p:grpSp>
      <p:sp>
        <p:nvSpPr>
          <p:cNvPr id="62471" name="Text Box 48">
            <a:extLst>
              <a:ext uri="{FF2B5EF4-FFF2-40B4-BE49-F238E27FC236}">
                <a16:creationId xmlns:a16="http://schemas.microsoft.com/office/drawing/2014/main" id="{B01EAF46-7CB2-4251-A837-FE932F00D60B}"/>
              </a:ext>
            </a:extLst>
          </p:cNvPr>
          <p:cNvSpPr txBox="1">
            <a:spLocks noChangeArrowheads="1"/>
          </p:cNvSpPr>
          <p:nvPr/>
        </p:nvSpPr>
        <p:spPr bwMode="auto">
          <a:xfrm>
            <a:off x="1484561" y="6126528"/>
            <a:ext cx="2232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70C0"/>
                </a:solidFill>
                <a:latin typeface="Tahoma" panose="020B0604030504040204" pitchFamily="34" charset="0"/>
              </a:rPr>
              <a:t>调用</a:t>
            </a:r>
            <a:r>
              <a:rPr kumimoji="1" lang="en-US" altLang="zh-CN" sz="2400">
                <a:solidFill>
                  <a:srgbClr val="0070C0"/>
                </a:solidFill>
                <a:latin typeface="Tahoma" panose="020B0604030504040204" pitchFamily="34" charset="0"/>
              </a:rPr>
              <a:t>f</a:t>
            </a:r>
            <a:r>
              <a:rPr kumimoji="1" lang="zh-CN" altLang="en-US" sz="2400">
                <a:solidFill>
                  <a:srgbClr val="0070C0"/>
                </a:solidFill>
                <a:latin typeface="Tahoma" panose="020B0604030504040204" pitchFamily="34" charset="0"/>
              </a:rPr>
              <a:t>方法之前</a:t>
            </a:r>
          </a:p>
        </p:txBody>
      </p:sp>
      <p:sp>
        <p:nvSpPr>
          <p:cNvPr id="62472" name="Text Box 49">
            <a:extLst>
              <a:ext uri="{FF2B5EF4-FFF2-40B4-BE49-F238E27FC236}">
                <a16:creationId xmlns:a16="http://schemas.microsoft.com/office/drawing/2014/main" id="{B7298D2C-28E8-4C0C-8302-D8F623BAFD61}"/>
              </a:ext>
            </a:extLst>
          </p:cNvPr>
          <p:cNvSpPr txBox="1">
            <a:spLocks noChangeArrowheads="1"/>
          </p:cNvSpPr>
          <p:nvPr/>
        </p:nvSpPr>
        <p:spPr bwMode="auto">
          <a:xfrm>
            <a:off x="5414963" y="6116638"/>
            <a:ext cx="2160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None/>
            </a:pPr>
            <a:r>
              <a:rPr kumimoji="1" lang="zh-CN" altLang="en-US" sz="2400">
                <a:solidFill>
                  <a:srgbClr val="0070C0"/>
                </a:solidFill>
                <a:latin typeface="Tahoma" panose="020B0604030504040204" pitchFamily="34" charset="0"/>
              </a:rPr>
              <a:t>调用</a:t>
            </a:r>
            <a:r>
              <a:rPr kumimoji="1" lang="en-US" altLang="zh-CN" sz="2400">
                <a:solidFill>
                  <a:srgbClr val="0070C0"/>
                </a:solidFill>
                <a:latin typeface="Tahoma" panose="020B0604030504040204" pitchFamily="34" charset="0"/>
              </a:rPr>
              <a:t>f</a:t>
            </a:r>
            <a:r>
              <a:rPr kumimoji="1" lang="zh-CN" altLang="en-US" sz="2400">
                <a:solidFill>
                  <a:srgbClr val="0070C0"/>
                </a:solidFill>
                <a:latin typeface="Tahoma" panose="020B0604030504040204" pitchFamily="34" charset="0"/>
              </a:rPr>
              <a:t>方法之后</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C690E75D-D157-4B9C-9763-26CC59745BBD}"/>
              </a:ext>
            </a:extLst>
          </p:cNvPr>
          <p:cNvSpPr>
            <a:spLocks noGrp="1" noChangeArrowheads="1"/>
          </p:cNvSpPr>
          <p:nvPr>
            <p:ph type="body" idx="1"/>
          </p:nvPr>
        </p:nvSpPr>
        <p:spPr>
          <a:xfrm>
            <a:off x="683418" y="5529903"/>
            <a:ext cx="7772400" cy="577850"/>
          </a:xfrm>
        </p:spPr>
        <p:txBody>
          <a:bodyPr/>
          <a:lstStyle/>
          <a:p>
            <a:pPr eaLnBrk="1" hangingPunct="1">
              <a:buFont typeface="Wingdings" panose="05000000000000000000" pitchFamily="2" charset="2"/>
              <a:buChar char="Ø"/>
            </a:pPr>
            <a:r>
              <a:rPr lang="zh-CN" altLang="en-US" sz="2400" b="1">
                <a:latin typeface="Times New Roman" panose="02020603050405020304" pitchFamily="18" charset="0"/>
              </a:rPr>
              <a:t>例子中</a:t>
            </a:r>
            <a:r>
              <a:rPr lang="en-US" altLang="zh-CN" sz="2400" b="1">
                <a:latin typeface="Times New Roman" panose="02020603050405020304" pitchFamily="18" charset="0"/>
              </a:rPr>
              <a:t>Area</a:t>
            </a:r>
            <a:r>
              <a:rPr lang="zh-CN" altLang="en-US" sz="2400" b="1">
                <a:latin typeface="Times New Roman" panose="02020603050405020304" pitchFamily="18" charset="0"/>
              </a:rPr>
              <a:t>类中</a:t>
            </a:r>
            <a:r>
              <a:rPr lang="en-US" altLang="zh-CN" sz="2400" b="1">
                <a:latin typeface="Times New Roman" panose="02020603050405020304" pitchFamily="18" charset="0"/>
                <a:hlinkClick r:id="rId3" action="ppaction://hlinkfile"/>
              </a:rPr>
              <a:t>getArea</a:t>
            </a:r>
            <a:r>
              <a:rPr lang="zh-CN" altLang="en-US" sz="2400" b="1">
                <a:latin typeface="Times New Roman" panose="02020603050405020304" pitchFamily="18" charset="0"/>
                <a:hlinkClick r:id="rId3" action="ppaction://hlinkfile"/>
              </a:rPr>
              <a:t>方法</a:t>
            </a:r>
            <a:r>
              <a:rPr lang="zh-CN" altLang="en-US" sz="2400" b="1">
                <a:latin typeface="Times New Roman" panose="02020603050405020304" pitchFamily="18" charset="0"/>
              </a:rPr>
              <a:t>是一个重载方法。</a:t>
            </a:r>
            <a:r>
              <a:rPr lang="zh-CN" altLang="en-US" sz="2400" b="1">
                <a:latin typeface="Times New Roman" panose="02020603050405020304" pitchFamily="18" charset="0"/>
                <a:hlinkClick r:id="rId4" action="ppaction://hlinksldjump"/>
              </a:rPr>
              <a:t>  </a:t>
            </a:r>
            <a:r>
              <a:rPr lang="zh-CN" altLang="en-US" sz="2400" b="1">
                <a:hlinkClick r:id="rId4" action="ppaction://hlinksldjump"/>
              </a:rPr>
              <a:t> </a:t>
            </a:r>
            <a:endParaRPr lang="zh-CN" altLang="en-US" sz="2400" b="1"/>
          </a:p>
        </p:txBody>
      </p:sp>
      <p:sp>
        <p:nvSpPr>
          <p:cNvPr id="63491" name="Text Box 6">
            <a:extLst>
              <a:ext uri="{FF2B5EF4-FFF2-40B4-BE49-F238E27FC236}">
                <a16:creationId xmlns:a16="http://schemas.microsoft.com/office/drawing/2014/main" id="{62D1A652-26A3-4A68-B83D-5DD32317A591}"/>
              </a:ext>
            </a:extLst>
          </p:cNvPr>
          <p:cNvSpPr txBox="1">
            <a:spLocks noChangeArrowheads="1"/>
          </p:cNvSpPr>
          <p:nvPr/>
        </p:nvSpPr>
        <p:spPr bwMode="auto">
          <a:xfrm>
            <a:off x="2087916" y="536507"/>
            <a:ext cx="49681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0">
                <a:solidFill>
                  <a:srgbClr val="FF0066"/>
                </a:solidFill>
                <a:latin typeface="Tahoma" panose="020B0604030504040204" pitchFamily="34" charset="0"/>
              </a:rPr>
              <a:t>7</a:t>
            </a:r>
            <a:r>
              <a:rPr kumimoji="1" lang="zh-CN" altLang="en-US" b="0">
                <a:solidFill>
                  <a:srgbClr val="FF0066"/>
                </a:solidFill>
                <a:latin typeface="Tahoma" panose="020B0604030504040204" pitchFamily="34" charset="0"/>
              </a:rPr>
              <a:t>： 方法重载</a:t>
            </a:r>
            <a:r>
              <a:rPr kumimoji="1" lang="zh-CN" altLang="en-US" b="0">
                <a:solidFill>
                  <a:srgbClr val="0000CC"/>
                </a:solidFill>
                <a:latin typeface="Tahoma" panose="020B0604030504040204" pitchFamily="34" charset="0"/>
              </a:rPr>
              <a:t> （</a:t>
            </a:r>
            <a:r>
              <a:rPr kumimoji="1" lang="en-US" altLang="zh-CN" b="0">
                <a:solidFill>
                  <a:srgbClr val="0000CC"/>
                </a:solidFill>
                <a:latin typeface="Tahoma" panose="020B0604030504040204" pitchFamily="34" charset="0"/>
              </a:rPr>
              <a:t>Overload</a:t>
            </a:r>
            <a:r>
              <a:rPr kumimoji="1" lang="zh-CN" altLang="en-US" b="0">
                <a:solidFill>
                  <a:srgbClr val="0000CC"/>
                </a:solidFill>
                <a:latin typeface="Tahoma" panose="020B0604030504040204" pitchFamily="34" charset="0"/>
              </a:rPr>
              <a:t>）</a:t>
            </a:r>
          </a:p>
        </p:txBody>
      </p:sp>
      <p:sp>
        <p:nvSpPr>
          <p:cNvPr id="63492" name="Text Box 7">
            <a:extLst>
              <a:ext uri="{FF2B5EF4-FFF2-40B4-BE49-F238E27FC236}">
                <a16:creationId xmlns:a16="http://schemas.microsoft.com/office/drawing/2014/main" id="{ECAA3325-B5AC-4FF9-B67E-17E9DFE4144C}"/>
              </a:ext>
            </a:extLst>
          </p:cNvPr>
          <p:cNvSpPr txBox="1">
            <a:spLocks noChangeArrowheads="1"/>
          </p:cNvSpPr>
          <p:nvPr/>
        </p:nvSpPr>
        <p:spPr bwMode="auto">
          <a:xfrm>
            <a:off x="611981" y="1499241"/>
            <a:ext cx="7920037"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None/>
            </a:pPr>
            <a:r>
              <a:rPr kumimoji="1" lang="en-US" altLang="zh-CN" sz="2400" dirty="0">
                <a:latin typeface="Tahoma" panose="020B0604030504040204" pitchFamily="34" charset="0"/>
              </a:rPr>
              <a:t>1</a:t>
            </a:r>
            <a:r>
              <a:rPr kumimoji="1" lang="zh-CN" altLang="en-US" sz="2400" dirty="0">
                <a:latin typeface="Tahoma" panose="020B0604030504040204" pitchFamily="34" charset="0"/>
              </a:rPr>
              <a:t>）</a:t>
            </a:r>
            <a:r>
              <a:rPr kumimoji="1" lang="zh-CN" altLang="en-US" sz="2400" dirty="0">
                <a:latin typeface="+mn-ea"/>
                <a:ea typeface="+mn-ea"/>
              </a:rPr>
              <a:t>方法重载</a:t>
            </a:r>
            <a:r>
              <a:rPr kumimoji="1" lang="zh-CN" altLang="en-US" sz="2400" dirty="0">
                <a:latin typeface="Tahoma" panose="020B0604030504040204" pitchFamily="34" charset="0"/>
              </a:rPr>
              <a:t>的</a:t>
            </a:r>
            <a:r>
              <a:rPr kumimoji="1" lang="zh-CN" altLang="en-US" sz="2400" dirty="0">
                <a:solidFill>
                  <a:srgbClr val="C00000"/>
                </a:solidFill>
                <a:latin typeface="微软雅黑" panose="020B0503020204020204" pitchFamily="34" charset="-122"/>
                <a:ea typeface="微软雅黑" panose="020B0503020204020204" pitchFamily="34" charset="-122"/>
              </a:rPr>
              <a:t>概念</a:t>
            </a:r>
          </a:p>
          <a:p>
            <a:pPr eaLnBrk="1" hangingPunct="1">
              <a:spcBef>
                <a:spcPct val="0"/>
              </a:spcBef>
              <a:spcAft>
                <a:spcPct val="40000"/>
              </a:spcAft>
              <a:buFontTx/>
              <a:buNone/>
            </a:pPr>
            <a:r>
              <a:rPr kumimoji="1" lang="zh-CN" altLang="en-US" sz="2400" dirty="0">
                <a:latin typeface="Tahoma" panose="020B0604030504040204" pitchFamily="34" charset="0"/>
              </a:rPr>
              <a:t>       方法重载是指一个类中可有多个方法具有</a:t>
            </a:r>
            <a:r>
              <a:rPr kumimoji="1" lang="zh-CN" altLang="en-US" sz="2400" dirty="0">
                <a:solidFill>
                  <a:srgbClr val="FF0066"/>
                </a:solidFill>
                <a:latin typeface="Tahoma" panose="020B0604030504040204" pitchFamily="34" charset="0"/>
              </a:rPr>
              <a:t>相同的名字</a:t>
            </a:r>
            <a:r>
              <a:rPr kumimoji="1" lang="zh-CN" altLang="en-US" sz="2400" dirty="0">
                <a:latin typeface="Tahoma" panose="020B0604030504040204" pitchFamily="34" charset="0"/>
              </a:rPr>
              <a:t>，但这些方法的</a:t>
            </a:r>
            <a:r>
              <a:rPr kumimoji="1" lang="zh-CN" altLang="en-US" sz="2400" dirty="0">
                <a:solidFill>
                  <a:srgbClr val="FF0066"/>
                </a:solidFill>
                <a:latin typeface="Tahoma" panose="020B0604030504040204" pitchFamily="34" charset="0"/>
              </a:rPr>
              <a:t>参数必须不同</a:t>
            </a:r>
            <a:r>
              <a:rPr kumimoji="1" lang="zh-CN" altLang="en-US" sz="2400" dirty="0">
                <a:latin typeface="Tahoma" panose="020B0604030504040204" pitchFamily="34" charset="0"/>
              </a:rPr>
              <a:t>（即或者是</a:t>
            </a:r>
            <a:r>
              <a:rPr kumimoji="1" lang="zh-CN" altLang="en-US" sz="2400" dirty="0">
                <a:solidFill>
                  <a:srgbClr val="FF0066"/>
                </a:solidFill>
                <a:latin typeface="Tahoma" panose="020B0604030504040204" pitchFamily="34" charset="0"/>
              </a:rPr>
              <a:t>参数的个数不同</a:t>
            </a:r>
            <a:r>
              <a:rPr kumimoji="1" lang="zh-CN" altLang="en-US" sz="2400" dirty="0">
                <a:latin typeface="Tahoma" panose="020B0604030504040204" pitchFamily="34" charset="0"/>
              </a:rPr>
              <a:t>，或者是</a:t>
            </a:r>
            <a:r>
              <a:rPr kumimoji="1" lang="zh-CN" altLang="en-US" sz="2400" dirty="0">
                <a:solidFill>
                  <a:srgbClr val="FF0066"/>
                </a:solidFill>
                <a:latin typeface="Tahoma" panose="020B0604030504040204" pitchFamily="34" charset="0"/>
              </a:rPr>
              <a:t>参数的类型不同，或者是排列顺序不同</a:t>
            </a:r>
            <a:r>
              <a:rPr kumimoji="1" lang="zh-CN" altLang="en-US" sz="2400" dirty="0">
                <a:latin typeface="Tahoma" panose="020B0604030504040204" pitchFamily="34" charset="0"/>
              </a:rPr>
              <a:t>）。 </a:t>
            </a:r>
          </a:p>
          <a:p>
            <a:pPr eaLnBrk="1" hangingPunct="1">
              <a:spcBef>
                <a:spcPct val="0"/>
              </a:spcBef>
              <a:spcAft>
                <a:spcPct val="20000"/>
              </a:spcAft>
              <a:buFontTx/>
              <a:buNone/>
            </a:pPr>
            <a:r>
              <a:rPr kumimoji="1" lang="en-US" altLang="zh-CN" sz="2400" dirty="0">
                <a:latin typeface="Tahoma" panose="020B0604030504040204" pitchFamily="34" charset="0"/>
              </a:rPr>
              <a:t>2</a:t>
            </a:r>
            <a:r>
              <a:rPr kumimoji="1" lang="zh-CN" altLang="en-US" sz="2400" dirty="0">
                <a:latin typeface="Tahoma" panose="020B0604030504040204" pitchFamily="34" charset="0"/>
              </a:rPr>
              <a:t>）方法重载的</a:t>
            </a:r>
            <a:r>
              <a:rPr kumimoji="1" lang="zh-CN" altLang="en-US" sz="2400" dirty="0">
                <a:solidFill>
                  <a:srgbClr val="C00000"/>
                </a:solidFill>
                <a:latin typeface="微软雅黑" panose="020B0503020204020204" pitchFamily="34" charset="-122"/>
                <a:ea typeface="微软雅黑" panose="020B0503020204020204" pitchFamily="34" charset="-122"/>
              </a:rPr>
              <a:t>特点</a:t>
            </a:r>
          </a:p>
          <a:p>
            <a:pPr eaLnBrk="1" hangingPunct="1">
              <a:spcBef>
                <a:spcPct val="0"/>
              </a:spcBef>
              <a:spcAft>
                <a:spcPct val="40000"/>
              </a:spcAft>
              <a:buFontTx/>
              <a:buNone/>
            </a:pPr>
            <a:r>
              <a:rPr kumimoji="1" lang="zh-CN" altLang="en-US" sz="2400" dirty="0">
                <a:latin typeface="Tahoma" panose="020B0604030504040204" pitchFamily="34" charset="0"/>
              </a:rPr>
              <a:t>    方法重载时方法的</a:t>
            </a:r>
            <a:r>
              <a:rPr kumimoji="1" lang="zh-CN" altLang="en-US" sz="2400" dirty="0">
                <a:solidFill>
                  <a:srgbClr val="FF0066"/>
                </a:solidFill>
                <a:latin typeface="Tahoma" panose="020B0604030504040204" pitchFamily="34" charset="0"/>
              </a:rPr>
              <a:t>返回类型和参数的名字不参与比较</a:t>
            </a:r>
            <a:r>
              <a:rPr kumimoji="1" lang="zh-CN" altLang="en-US" sz="2400" dirty="0">
                <a:latin typeface="Tahoma" panose="020B0604030504040204" pitchFamily="34" charset="0"/>
              </a:rPr>
              <a:t>，即与方法返回值和形参名无关；</a:t>
            </a:r>
          </a:p>
          <a:p>
            <a:pPr eaLnBrk="1" hangingPunct="1">
              <a:spcBef>
                <a:spcPct val="0"/>
              </a:spcBef>
              <a:spcAft>
                <a:spcPct val="20000"/>
              </a:spcAft>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）方法重载是</a:t>
            </a:r>
            <a:r>
              <a:rPr kumimoji="1" lang="zh-CN" altLang="en-US" sz="2400" dirty="0">
                <a:solidFill>
                  <a:srgbClr val="C00000"/>
                </a:solidFill>
                <a:latin typeface="微软雅黑" panose="020B0503020204020204" pitchFamily="34" charset="-122"/>
                <a:ea typeface="微软雅黑" panose="020B0503020204020204" pitchFamily="34" charset="-122"/>
              </a:rPr>
              <a:t>功能多态性</a:t>
            </a:r>
            <a:r>
              <a:rPr kumimoji="1" lang="zh-CN" altLang="en-US" sz="2400" dirty="0">
                <a:latin typeface="Tahoma" panose="020B0604030504040204" pitchFamily="34" charset="0"/>
              </a:rPr>
              <a:t>，是指向功能传递不同的消息，以便对象根据消息产生一定的行为。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60" name="Text Box 4">
            <a:extLst>
              <a:ext uri="{FF2B5EF4-FFF2-40B4-BE49-F238E27FC236}">
                <a16:creationId xmlns:a16="http://schemas.microsoft.com/office/drawing/2014/main" id="{EB198E9B-D28E-4706-AEFD-C8AC0BE0D76D}"/>
              </a:ext>
            </a:extLst>
          </p:cNvPr>
          <p:cNvSpPr txBox="1">
            <a:spLocks noChangeArrowheads="1"/>
          </p:cNvSpPr>
          <p:nvPr/>
        </p:nvSpPr>
        <p:spPr bwMode="auto">
          <a:xfrm>
            <a:off x="395288" y="836613"/>
            <a:ext cx="835342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dirty="0">
                <a:latin typeface="Tahoma" panose="020B0604030504040204" pitchFamily="34" charset="0"/>
              </a:rPr>
              <a:t>public class Shape</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float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(float r</a:t>
            </a: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   return 3.14f*r*r;    }</a:t>
            </a:r>
          </a:p>
          <a:p>
            <a:pPr eaLnBrk="1" hangingPunct="1">
              <a:spcBef>
                <a:spcPct val="0"/>
              </a:spcBef>
              <a:buFontTx/>
              <a:buNone/>
            </a:pPr>
            <a:r>
              <a:rPr kumimoji="1" lang="en-US" altLang="zh-CN" sz="1800" dirty="0">
                <a:latin typeface="Tahoma" panose="020B0604030504040204" pitchFamily="34" charset="0"/>
              </a:rPr>
              <a:t>   double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(float x, </a:t>
            </a:r>
            <a:r>
              <a:rPr kumimoji="1" lang="en-US" altLang="zh-CN" sz="1800" dirty="0" err="1">
                <a:solidFill>
                  <a:srgbClr val="0000CC"/>
                </a:solidFill>
                <a:latin typeface="Tahoma" panose="020B0604030504040204" pitchFamily="34" charset="0"/>
              </a:rPr>
              <a:t>int</a:t>
            </a:r>
            <a:r>
              <a:rPr kumimoji="1" lang="en-US" altLang="zh-CN" sz="1800" dirty="0">
                <a:solidFill>
                  <a:srgbClr val="0000CC"/>
                </a:solidFill>
                <a:latin typeface="Tahoma" panose="020B0604030504040204" pitchFamily="34" charset="0"/>
              </a:rPr>
              <a:t> y)</a:t>
            </a: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   return x*y;    }</a:t>
            </a:r>
          </a:p>
          <a:p>
            <a:pPr eaLnBrk="1" hangingPunct="1">
              <a:spcBef>
                <a:spcPct val="0"/>
              </a:spcBef>
              <a:buFontTx/>
              <a:buNone/>
            </a:pPr>
            <a:r>
              <a:rPr kumimoji="1" lang="en-US" altLang="zh-CN" sz="1800" dirty="0">
                <a:latin typeface="Tahoma" panose="020B0604030504040204" pitchFamily="34" charset="0"/>
              </a:rPr>
              <a:t>    float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a:t>
            </a:r>
            <a:r>
              <a:rPr kumimoji="1" lang="en-US" altLang="zh-CN" sz="1800" dirty="0" err="1">
                <a:solidFill>
                  <a:srgbClr val="0000CC"/>
                </a:solidFill>
                <a:latin typeface="Tahoma" panose="020B0604030504040204" pitchFamily="34" charset="0"/>
              </a:rPr>
              <a:t>int</a:t>
            </a:r>
            <a:r>
              <a:rPr kumimoji="1" lang="en-US" altLang="zh-CN" sz="1800" dirty="0">
                <a:solidFill>
                  <a:srgbClr val="0000CC"/>
                </a:solidFill>
                <a:latin typeface="Tahoma" panose="020B0604030504040204" pitchFamily="34" charset="0"/>
              </a:rPr>
              <a:t> x, float y) </a:t>
            </a:r>
          </a:p>
          <a:p>
            <a:pPr eaLnBrk="1" hangingPunct="1">
              <a:spcBef>
                <a:spcPct val="0"/>
              </a:spcBef>
              <a:buFontTx/>
              <a:buNone/>
            </a:pPr>
            <a:r>
              <a:rPr kumimoji="1" lang="en-US" altLang="zh-CN" sz="1800" dirty="0">
                <a:latin typeface="Tahoma" panose="020B0604030504040204" pitchFamily="34" charset="0"/>
              </a:rPr>
              <a:t>    {   return x*y;    }</a:t>
            </a:r>
          </a:p>
          <a:p>
            <a:pPr eaLnBrk="1" hangingPunct="1">
              <a:spcBef>
                <a:spcPct val="0"/>
              </a:spcBef>
              <a:buFontTx/>
              <a:buNone/>
            </a:pPr>
            <a:r>
              <a:rPr kumimoji="1" lang="en-US" altLang="zh-CN" sz="1800" dirty="0">
                <a:latin typeface="Tahoma" panose="020B0604030504040204" pitchFamily="34" charset="0"/>
              </a:rPr>
              <a:t>    double </a:t>
            </a:r>
            <a:r>
              <a:rPr kumimoji="1" lang="en-US" altLang="zh-CN" sz="1800" dirty="0" err="1">
                <a:solidFill>
                  <a:srgbClr val="0000CC"/>
                </a:solidFill>
                <a:latin typeface="Tahoma" panose="020B0604030504040204" pitchFamily="34" charset="0"/>
              </a:rPr>
              <a:t>getArea</a:t>
            </a:r>
            <a:r>
              <a:rPr kumimoji="1" lang="en-US" altLang="zh-CN" sz="1800" dirty="0">
                <a:solidFill>
                  <a:srgbClr val="0000CC"/>
                </a:solidFill>
                <a:latin typeface="Tahoma" panose="020B0604030504040204" pitchFamily="34" charset="0"/>
              </a:rPr>
              <a:t>(float x, float y, float z) </a:t>
            </a:r>
          </a:p>
          <a:p>
            <a:pPr eaLnBrk="1" hangingPunct="1">
              <a:spcBef>
                <a:spcPct val="0"/>
              </a:spcBef>
              <a:buFontTx/>
              <a:buNone/>
            </a:pPr>
            <a:r>
              <a:rPr kumimoji="1" lang="en-US" altLang="zh-CN" sz="1800" dirty="0">
                <a:latin typeface="Tahoma" panose="020B0604030504040204" pitchFamily="34" charset="0"/>
              </a:rPr>
              <a:t>    {   return (x*</a:t>
            </a:r>
            <a:r>
              <a:rPr kumimoji="1" lang="en-US" altLang="zh-CN" sz="1800" dirty="0" err="1">
                <a:latin typeface="Tahoma" panose="020B0604030504040204" pitchFamily="34" charset="0"/>
              </a:rPr>
              <a:t>x+y</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y+z</a:t>
            </a:r>
            <a:r>
              <a:rPr kumimoji="1" lang="en-US" altLang="zh-CN" sz="1800" dirty="0">
                <a:latin typeface="Tahoma" panose="020B0604030504040204" pitchFamily="34" charset="0"/>
              </a:rPr>
              <a:t>*z)*2.0;   }</a:t>
            </a:r>
          </a:p>
          <a:p>
            <a:pPr eaLnBrk="1" hangingPunct="1">
              <a:spcBef>
                <a:spcPct val="0"/>
              </a:spcBef>
              <a:buFontTx/>
              <a:buNone/>
            </a:pP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public class Example</a:t>
            </a:r>
          </a:p>
          <a:p>
            <a:pPr eaLnBrk="1" hangingPunct="1">
              <a:spcBef>
                <a:spcPct val="0"/>
              </a:spcBef>
              <a:buFontTx/>
              <a:buNone/>
            </a:pP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public static void main(String </a:t>
            </a:r>
            <a:r>
              <a:rPr kumimoji="1" lang="en-US" altLang="zh-CN" sz="1800" dirty="0" err="1">
                <a:latin typeface="Tahoma" panose="020B0604030504040204" pitchFamily="34" charset="0"/>
              </a:rPr>
              <a:t>args</a:t>
            </a:r>
            <a:r>
              <a:rPr kumimoji="1" lang="en-US" altLang="zh-CN" sz="1800" dirty="0">
                <a:latin typeface="Tahoma" panose="020B0604030504040204" pitchFamily="34" charset="0"/>
              </a:rPr>
              <a:t>[])</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     Shape s=new Shape();</a:t>
            </a:r>
          </a:p>
          <a:p>
            <a:pPr eaLnBrk="1" hangingPunct="1">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求半径是</a:t>
            </a:r>
            <a:r>
              <a:rPr kumimoji="1" lang="en-US" altLang="zh-CN" sz="1800" dirty="0">
                <a:latin typeface="Tahoma" panose="020B0604030504040204" pitchFamily="34" charset="0"/>
              </a:rPr>
              <a:t>100</a:t>
            </a:r>
            <a:r>
              <a:rPr kumimoji="1" lang="zh-CN" altLang="en-US" sz="1800" dirty="0">
                <a:latin typeface="Tahoma" panose="020B0604030504040204" pitchFamily="34" charset="0"/>
              </a:rPr>
              <a:t>的圆的面积</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s.getArea</a:t>
            </a:r>
            <a:r>
              <a:rPr kumimoji="1" lang="en-US" altLang="zh-CN" sz="1800" dirty="0">
                <a:latin typeface="Tahoma" panose="020B0604030504040204" pitchFamily="34" charset="0"/>
              </a:rPr>
              <a:t>(100));</a:t>
            </a:r>
          </a:p>
          <a:p>
            <a:pPr eaLnBrk="1" hangingPunct="1">
              <a:spcBef>
                <a:spcPct val="0"/>
              </a:spcBef>
              <a:buFontTx/>
              <a:buNone/>
            </a:pPr>
            <a:r>
              <a:rPr kumimoji="1" lang="en-US" altLang="zh-CN" sz="1800" dirty="0">
                <a:latin typeface="Tahoma" panose="020B0604030504040204" pitchFamily="34" charset="0"/>
              </a:rPr>
              <a:t>     </a:t>
            </a:r>
            <a:r>
              <a:rPr kumimoji="1" lang="en-US" altLang="zh-CN" sz="1800" dirty="0" err="1">
                <a:latin typeface="Tahoma" panose="020B0604030504040204" pitchFamily="34" charset="0"/>
              </a:rPr>
              <a:t>System.out.println</a:t>
            </a:r>
            <a:r>
              <a:rPr kumimoji="1" lang="en-US" altLang="zh-CN" sz="1800" dirty="0">
                <a:latin typeface="Tahoma" panose="020B0604030504040204" pitchFamily="34" charset="0"/>
              </a:rPr>
              <a:t>("</a:t>
            </a:r>
            <a:r>
              <a:rPr kumimoji="1" lang="zh-CN" altLang="en-US" sz="1800" dirty="0">
                <a:latin typeface="Tahoma" panose="020B0604030504040204" pitchFamily="34" charset="0"/>
              </a:rPr>
              <a:t>求单位立方体的表面积</a:t>
            </a:r>
            <a:r>
              <a:rPr kumimoji="1" lang="en-US" altLang="zh-CN" sz="1800" dirty="0">
                <a:latin typeface="Tahoma" panose="020B0604030504040204" pitchFamily="34" charset="0"/>
              </a:rPr>
              <a:t>:"+</a:t>
            </a:r>
            <a:r>
              <a:rPr kumimoji="1" lang="en-US" altLang="zh-CN" sz="1800" dirty="0" err="1">
                <a:latin typeface="Tahoma" panose="020B0604030504040204" pitchFamily="34" charset="0"/>
              </a:rPr>
              <a:t>s.getArea</a:t>
            </a:r>
            <a:r>
              <a:rPr kumimoji="1" lang="en-US" altLang="zh-CN" sz="1800" dirty="0">
                <a:latin typeface="Tahoma" panose="020B0604030504040204" pitchFamily="34" charset="0"/>
              </a:rPr>
              <a:t>(1,1,1));</a:t>
            </a:r>
          </a:p>
          <a:p>
            <a:pPr eaLnBrk="1" hangingPunct="1">
              <a:spcBef>
                <a:spcPct val="0"/>
              </a:spcBef>
              <a:buFontTx/>
              <a:buNone/>
            </a:pPr>
            <a:r>
              <a:rPr kumimoji="1" lang="en-US" altLang="zh-CN" sz="1800" dirty="0">
                <a:latin typeface="Tahoma" panose="020B0604030504040204" pitchFamily="34" charset="0"/>
              </a:rPr>
              <a:t>   }</a:t>
            </a:r>
          </a:p>
          <a:p>
            <a:pPr eaLnBrk="1" hangingPunct="1">
              <a:spcBef>
                <a:spcPct val="0"/>
              </a:spcBef>
              <a:buFontTx/>
              <a:buNone/>
            </a:pPr>
            <a:r>
              <a:rPr kumimoji="1" lang="en-US" altLang="zh-CN" sz="1800" dirty="0">
                <a:latin typeface="Tahoma" panose="020B0604030504040204" pitchFamily="34" charset="0"/>
              </a:rPr>
              <a:t>}</a:t>
            </a:r>
          </a:p>
        </p:txBody>
      </p:sp>
      <p:sp>
        <p:nvSpPr>
          <p:cNvPr id="96261" name="Text Box 5">
            <a:extLst>
              <a:ext uri="{FF2B5EF4-FFF2-40B4-BE49-F238E27FC236}">
                <a16:creationId xmlns:a16="http://schemas.microsoft.com/office/drawing/2014/main" id="{7735F48C-9EF7-4C84-B3DC-4E21B3056CD8}"/>
              </a:ext>
            </a:extLst>
          </p:cNvPr>
          <p:cNvSpPr txBox="1">
            <a:spLocks noChangeArrowheads="1"/>
          </p:cNvSpPr>
          <p:nvPr/>
        </p:nvSpPr>
        <p:spPr bwMode="auto">
          <a:xfrm>
            <a:off x="4500563" y="908050"/>
            <a:ext cx="4643437" cy="13112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a:solidFill>
                  <a:schemeClr val="bg1"/>
                </a:solidFill>
                <a:latin typeface="Tahoma" panose="020B0604030504040204" pitchFamily="34" charset="0"/>
              </a:rPr>
              <a:t>程序运行结果</a:t>
            </a:r>
            <a:r>
              <a:rPr kumimoji="1" lang="en-US" altLang="zh-CN" sz="2000">
                <a:solidFill>
                  <a:schemeClr val="bg1"/>
                </a:solidFill>
                <a:latin typeface="Tahoma" panose="020B0604030504040204" pitchFamily="34" charset="0"/>
              </a:rPr>
              <a:t>:</a:t>
            </a:r>
          </a:p>
          <a:p>
            <a:pPr eaLnBrk="1" hangingPunct="1">
              <a:spcBef>
                <a:spcPct val="0"/>
              </a:spcBef>
              <a:buFontTx/>
              <a:buNone/>
            </a:pPr>
            <a:r>
              <a:rPr kumimoji="1" lang="en-US" altLang="zh-CN" sz="2000">
                <a:solidFill>
                  <a:schemeClr val="bg1"/>
                </a:solidFill>
                <a:latin typeface="Tahoma" panose="020B0604030504040204" pitchFamily="34" charset="0"/>
              </a:rPr>
              <a:t>E:\1000&gt;java Example</a:t>
            </a:r>
          </a:p>
          <a:p>
            <a:pPr eaLnBrk="1" hangingPunct="1">
              <a:spcBef>
                <a:spcPct val="0"/>
              </a:spcBef>
              <a:buFontTx/>
              <a:buNone/>
            </a:pPr>
            <a:r>
              <a:rPr kumimoji="1" lang="zh-CN" altLang="en-US" sz="2000">
                <a:solidFill>
                  <a:schemeClr val="bg1"/>
                </a:solidFill>
                <a:latin typeface="Tahoma" panose="020B0604030504040204" pitchFamily="34" charset="0"/>
              </a:rPr>
              <a:t>求半径是</a:t>
            </a:r>
            <a:r>
              <a:rPr kumimoji="1" lang="en-US" altLang="zh-CN" sz="2000">
                <a:solidFill>
                  <a:schemeClr val="bg1"/>
                </a:solidFill>
                <a:latin typeface="Tahoma" panose="020B0604030504040204" pitchFamily="34" charset="0"/>
              </a:rPr>
              <a:t>100</a:t>
            </a:r>
            <a:r>
              <a:rPr kumimoji="1" lang="zh-CN" altLang="en-US" sz="2000">
                <a:solidFill>
                  <a:schemeClr val="bg1"/>
                </a:solidFill>
                <a:latin typeface="Tahoma" panose="020B0604030504040204" pitchFamily="34" charset="0"/>
              </a:rPr>
              <a:t>的圆的面积</a:t>
            </a:r>
            <a:r>
              <a:rPr kumimoji="1" lang="en-US" altLang="zh-CN" sz="2000">
                <a:solidFill>
                  <a:schemeClr val="bg1"/>
                </a:solidFill>
                <a:latin typeface="Tahoma" panose="020B0604030504040204" pitchFamily="34" charset="0"/>
              </a:rPr>
              <a:t>:31400.0</a:t>
            </a:r>
          </a:p>
          <a:p>
            <a:pPr eaLnBrk="1" hangingPunct="1">
              <a:spcBef>
                <a:spcPct val="0"/>
              </a:spcBef>
              <a:buFontTx/>
              <a:buNone/>
            </a:pPr>
            <a:r>
              <a:rPr kumimoji="1" lang="zh-CN" altLang="en-US" sz="2000">
                <a:solidFill>
                  <a:schemeClr val="bg1"/>
                </a:solidFill>
                <a:latin typeface="Tahoma" panose="020B0604030504040204" pitchFamily="34" charset="0"/>
              </a:rPr>
              <a:t>求单位立方体的表面积</a:t>
            </a:r>
            <a:r>
              <a:rPr kumimoji="1" lang="en-US" altLang="zh-CN" sz="2000">
                <a:solidFill>
                  <a:schemeClr val="bg1"/>
                </a:solidFill>
                <a:latin typeface="Tahoma" panose="020B0604030504040204" pitchFamily="34" charset="0"/>
              </a:rPr>
              <a:t>:6.0</a:t>
            </a:r>
          </a:p>
        </p:txBody>
      </p:sp>
      <p:sp>
        <p:nvSpPr>
          <p:cNvPr id="65540" name="Text Box 6">
            <a:extLst>
              <a:ext uri="{FF2B5EF4-FFF2-40B4-BE49-F238E27FC236}">
                <a16:creationId xmlns:a16="http://schemas.microsoft.com/office/drawing/2014/main" id="{E367090D-40EA-4D30-A251-2672E5749B40}"/>
              </a:ext>
            </a:extLst>
          </p:cNvPr>
          <p:cNvSpPr txBox="1">
            <a:spLocks noChangeArrowheads="1"/>
          </p:cNvSpPr>
          <p:nvPr/>
        </p:nvSpPr>
        <p:spPr bwMode="auto">
          <a:xfrm>
            <a:off x="323850" y="333375"/>
            <a:ext cx="8135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000">
                <a:latin typeface="Tahoma" panose="020B0604030504040204" pitchFamily="34" charset="0"/>
              </a:rPr>
              <a:t>例： 测试类</a:t>
            </a:r>
            <a:r>
              <a:rPr kumimoji="1" lang="en-US" altLang="zh-CN" sz="2000">
                <a:latin typeface="Tahoma" panose="020B0604030504040204" pitchFamily="34" charset="0"/>
              </a:rPr>
              <a:t>Area</a:t>
            </a:r>
            <a:r>
              <a:rPr kumimoji="1" lang="zh-CN" altLang="en-US" sz="2000">
                <a:latin typeface="Tahoma" panose="020B0604030504040204" pitchFamily="34" charset="0"/>
              </a:rPr>
              <a:t>的</a:t>
            </a:r>
            <a:r>
              <a:rPr kumimoji="1" lang="en-US" altLang="zh-CN" sz="2000">
                <a:latin typeface="Tahoma" panose="020B0604030504040204" pitchFamily="34" charset="0"/>
              </a:rPr>
              <a:t>getArea</a:t>
            </a:r>
            <a:r>
              <a:rPr kumimoji="1" lang="zh-CN" altLang="en-US" sz="2000">
                <a:latin typeface="Tahoma" panose="020B0604030504040204" pitchFamily="34" charset="0"/>
              </a:rPr>
              <a:t>方法是一个重载方法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blinds(horizontal)">
                                      <p:cBhvr>
                                        <p:cTn id="1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88748FCD-770F-4D2F-957E-81FB23224818}"/>
              </a:ext>
            </a:extLst>
          </p:cNvPr>
          <p:cNvSpPr txBox="1">
            <a:spLocks noChangeArrowheads="1"/>
          </p:cNvSpPr>
          <p:nvPr/>
        </p:nvSpPr>
        <p:spPr bwMode="auto">
          <a:xfrm>
            <a:off x="3060216" y="548680"/>
            <a:ext cx="30235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dirty="0">
                <a:solidFill>
                  <a:srgbClr val="FF0066"/>
                </a:solidFill>
                <a:latin typeface="Tahoma" panose="020B0604030504040204" pitchFamily="34" charset="0"/>
              </a:rPr>
              <a:t>8:  this </a:t>
            </a:r>
            <a:r>
              <a:rPr kumimoji="1" lang="zh-CN" altLang="en-US" dirty="0">
                <a:solidFill>
                  <a:srgbClr val="FF0066"/>
                </a:solidFill>
                <a:latin typeface="Tahoma" panose="020B0604030504040204" pitchFamily="34" charset="0"/>
              </a:rPr>
              <a:t>关键字</a:t>
            </a:r>
            <a:r>
              <a:rPr kumimoji="1" lang="zh-CN" altLang="en-US" dirty="0">
                <a:latin typeface="Tahoma" panose="020B0604030504040204" pitchFamily="34" charset="0"/>
              </a:rPr>
              <a:t> </a:t>
            </a:r>
          </a:p>
        </p:txBody>
      </p:sp>
      <p:sp>
        <p:nvSpPr>
          <p:cNvPr id="67587" name="Text Box 6">
            <a:extLst>
              <a:ext uri="{FF2B5EF4-FFF2-40B4-BE49-F238E27FC236}">
                <a16:creationId xmlns:a16="http://schemas.microsoft.com/office/drawing/2014/main" id="{D487AE24-E7F4-4809-93A9-CE00749C741E}"/>
              </a:ext>
            </a:extLst>
          </p:cNvPr>
          <p:cNvSpPr txBox="1">
            <a:spLocks noChangeArrowheads="1"/>
          </p:cNvSpPr>
          <p:nvPr/>
        </p:nvSpPr>
        <p:spPr bwMode="auto">
          <a:xfrm>
            <a:off x="539750" y="1412875"/>
            <a:ext cx="813593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30000"/>
              </a:spcAft>
              <a:buFontTx/>
              <a:buNone/>
            </a:pPr>
            <a:r>
              <a:rPr kumimoji="1" lang="zh-CN" altLang="en-US" sz="2400" dirty="0">
                <a:latin typeface="Tahoma" panose="020B0604030504040204" pitchFamily="34" charset="0"/>
              </a:rPr>
              <a:t>一、</a:t>
            </a:r>
            <a:r>
              <a:rPr kumimoji="1" lang="en-US" altLang="zh-CN" sz="2400" dirty="0">
                <a:latin typeface="Tahoma" panose="020B0604030504040204" pitchFamily="34" charset="0"/>
              </a:rPr>
              <a:t>this</a:t>
            </a:r>
            <a:r>
              <a:rPr kumimoji="1" lang="zh-CN" altLang="en-US" sz="2400" dirty="0">
                <a:latin typeface="Tahoma" panose="020B0604030504040204" pitchFamily="34" charset="0"/>
              </a:rPr>
              <a:t>的</a:t>
            </a:r>
            <a:r>
              <a:rPr kumimoji="1" lang="zh-CN" altLang="en-US" sz="2400" dirty="0">
                <a:solidFill>
                  <a:srgbClr val="C00000"/>
                </a:solidFill>
                <a:latin typeface="微软雅黑" panose="020B0503020204020204" pitchFamily="34" charset="-122"/>
                <a:ea typeface="微软雅黑" panose="020B0503020204020204" pitchFamily="34" charset="-122"/>
              </a:rPr>
              <a:t>概念</a:t>
            </a:r>
          </a:p>
          <a:p>
            <a:pPr eaLnBrk="1" hangingPunct="1">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this</a:t>
            </a:r>
            <a:r>
              <a:rPr kumimoji="1" lang="zh-CN" altLang="en-US" sz="2400" dirty="0">
                <a:latin typeface="Tahoma" panose="020B0604030504040204" pitchFamily="34" charset="0"/>
              </a:rPr>
              <a:t>代表调用成员方法的当前对象。</a:t>
            </a:r>
            <a:endParaRPr kumimoji="1" lang="en-US" altLang="zh-CN" sz="2400" dirty="0">
              <a:latin typeface="Tahoma" panose="020B0604030504040204" pitchFamily="34" charset="0"/>
            </a:endParaRPr>
          </a:p>
        </p:txBody>
      </p:sp>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539750" y="2562225"/>
            <a:ext cx="8135938"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30000"/>
              </a:spcAft>
              <a:buFontTx/>
              <a:buNone/>
            </a:pPr>
            <a:r>
              <a:rPr kumimoji="1" lang="zh-CN" altLang="en-US" sz="2400" dirty="0">
                <a:latin typeface="Tahoma" panose="020B0604030504040204" pitchFamily="34" charset="0"/>
              </a:rPr>
              <a:t>二、</a:t>
            </a:r>
            <a:r>
              <a:rPr kumimoji="1" lang="en-US" altLang="zh-CN" sz="2400" dirty="0">
                <a:latin typeface="Tahoma" panose="020B0604030504040204" pitchFamily="34" charset="0"/>
              </a:rPr>
              <a:t>this</a:t>
            </a:r>
            <a:r>
              <a:rPr kumimoji="1" lang="zh-CN" altLang="en-US" sz="2400" dirty="0">
                <a:latin typeface="Tahoma" panose="020B0604030504040204" pitchFamily="34" charset="0"/>
              </a:rPr>
              <a:t>的</a:t>
            </a:r>
            <a:r>
              <a:rPr kumimoji="1" lang="zh-CN" altLang="en-US" sz="2400" dirty="0">
                <a:solidFill>
                  <a:srgbClr val="C00000"/>
                </a:solidFill>
                <a:latin typeface="微软雅黑" panose="020B0503020204020204" pitchFamily="34" charset="-122"/>
                <a:ea typeface="微软雅黑" panose="020B0503020204020204" pitchFamily="34" charset="-122"/>
              </a:rPr>
              <a:t>使用</a:t>
            </a:r>
          </a:p>
          <a:p>
            <a:pPr eaLnBrk="1" hangingPunct="1">
              <a:lnSpc>
                <a:spcPct val="90000"/>
              </a:lnSpc>
              <a:spcBef>
                <a:spcPct val="0"/>
              </a:spcBef>
              <a:buFontTx/>
              <a:buNone/>
            </a:pPr>
            <a:r>
              <a:rPr kumimoji="1" lang="en-US" altLang="zh-CN" sz="2400" dirty="0">
                <a:latin typeface="Tahoma" panose="020B0604030504040204" pitchFamily="34" charset="0"/>
              </a:rPr>
              <a:t>1</a:t>
            </a:r>
            <a:r>
              <a:rPr kumimoji="1" lang="zh-CN" altLang="en-US" sz="2400" dirty="0">
                <a:latin typeface="Tahoma" panose="020B0604030504040204" pitchFamily="34" charset="0"/>
              </a:rPr>
              <a:t>．在构造方法中使用</a:t>
            </a:r>
            <a:r>
              <a:rPr kumimoji="1" lang="en-US" altLang="zh-CN" sz="2400" dirty="0">
                <a:latin typeface="Tahoma" panose="020B0604030504040204" pitchFamily="34" charset="0"/>
              </a:rPr>
              <a:t>this</a:t>
            </a:r>
          </a:p>
          <a:p>
            <a:pPr eaLnBrk="1" hangingPunct="1">
              <a:lnSpc>
                <a:spcPct val="90000"/>
              </a:lnSpc>
              <a:spcBef>
                <a:spcPct val="0"/>
              </a:spcBef>
              <a:buFontTx/>
              <a:buNone/>
            </a:pPr>
            <a:r>
              <a:rPr kumimoji="1" lang="en-US" altLang="zh-CN" sz="2400" dirty="0">
                <a:latin typeface="Tahoma" panose="020B0604030504040204" pitchFamily="34" charset="0"/>
              </a:rPr>
              <a:t>    this</a:t>
            </a:r>
            <a:r>
              <a:rPr kumimoji="1" lang="zh-CN" altLang="en-US" sz="2400" dirty="0">
                <a:latin typeface="Tahoma" panose="020B0604030504040204" pitchFamily="34" charset="0"/>
              </a:rPr>
              <a:t>关键字可以出现在类的构造方法中，代表使用该构造方法所创建的对象</a:t>
            </a:r>
            <a:r>
              <a:rPr kumimoji="1" lang="en-US" altLang="zh-CN" sz="2400" dirty="0">
                <a:latin typeface="Tahoma" panose="020B0604030504040204" pitchFamily="34" charset="0"/>
              </a:rPr>
              <a:t>.</a:t>
            </a:r>
            <a:endParaRPr kumimoji="1" lang="zh-CN" altLang="en-US" sz="2400" dirty="0">
              <a:latin typeface="Tahoma" panose="020B0604030504040204" pitchFamily="34" charset="0"/>
            </a:endParaRPr>
          </a:p>
          <a:p>
            <a:pPr eaLnBrk="1" hangingPunct="1">
              <a:lnSpc>
                <a:spcPct val="90000"/>
              </a:lnSpc>
              <a:spcBef>
                <a:spcPct val="0"/>
              </a:spcBef>
              <a:buFontTx/>
              <a:buNone/>
            </a:pPr>
            <a:r>
              <a:rPr kumimoji="1" lang="en-US" altLang="zh-CN" sz="2400" dirty="0">
                <a:latin typeface="Tahoma" panose="020B0604030504040204" pitchFamily="34" charset="0"/>
              </a:rPr>
              <a:t>2</a:t>
            </a:r>
            <a:r>
              <a:rPr kumimoji="1" lang="zh-CN" altLang="en-US" sz="2400" dirty="0">
                <a:latin typeface="Tahoma" panose="020B0604030504040204" pitchFamily="34" charset="0"/>
              </a:rPr>
              <a:t>．在实例方法中使用</a:t>
            </a:r>
            <a:r>
              <a:rPr kumimoji="1" lang="en-US" altLang="zh-CN" sz="2400" dirty="0">
                <a:latin typeface="Tahoma" panose="020B0604030504040204" pitchFamily="34" charset="0"/>
              </a:rPr>
              <a:t>this</a:t>
            </a:r>
          </a:p>
          <a:p>
            <a:pPr eaLnBrk="1" hangingPunct="1">
              <a:lnSpc>
                <a:spcPct val="90000"/>
              </a:lnSpc>
              <a:spcBef>
                <a:spcPct val="0"/>
              </a:spcBef>
              <a:buFontTx/>
              <a:buNone/>
            </a:pPr>
            <a:r>
              <a:rPr kumimoji="1" lang="en-US" altLang="zh-CN" sz="2400" dirty="0">
                <a:latin typeface="Tahoma" panose="020B0604030504040204" pitchFamily="34" charset="0"/>
              </a:rPr>
              <a:t>     this</a:t>
            </a:r>
            <a:r>
              <a:rPr kumimoji="1" lang="zh-CN" altLang="en-US" sz="2400" dirty="0">
                <a:latin typeface="Tahoma" panose="020B0604030504040204" pitchFamily="34" charset="0"/>
              </a:rPr>
              <a:t>关键字可以出现在类的实例方法中，代表使用该方法的当前对象。</a:t>
            </a:r>
            <a:endParaRPr kumimoji="1" lang="en-US" altLang="zh-CN" sz="2400" dirty="0">
              <a:latin typeface="Tahoma" panose="020B0604030504040204" pitchFamily="34" charset="0"/>
            </a:endParaRPr>
          </a:p>
          <a:p>
            <a:pPr eaLnBrk="1" hangingPunct="1">
              <a:spcBef>
                <a:spcPct val="0"/>
              </a:spcBef>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．类方法中不可以使用</a:t>
            </a:r>
            <a:r>
              <a:rPr kumimoji="1" lang="en-US" altLang="zh-CN" sz="2400" dirty="0">
                <a:latin typeface="Tahoma" panose="020B0604030504040204" pitchFamily="34" charset="0"/>
              </a:rPr>
              <a:t>this</a:t>
            </a:r>
          </a:p>
          <a:p>
            <a:pPr eaLnBrk="1" hangingPunct="1">
              <a:spcBef>
                <a:spcPct val="0"/>
              </a:spcBef>
              <a:buFontTx/>
              <a:buNone/>
            </a:pPr>
            <a:r>
              <a:rPr kumimoji="1" lang="en-US" altLang="zh-CN" sz="2400" dirty="0">
                <a:latin typeface="Tahoma" panose="020B0604030504040204" pitchFamily="34" charset="0"/>
              </a:rPr>
              <a:t>     this</a:t>
            </a:r>
            <a:r>
              <a:rPr kumimoji="1" lang="zh-CN" altLang="en-US" sz="2400" dirty="0">
                <a:latin typeface="Tahoma" panose="020B0604030504040204" pitchFamily="34" charset="0"/>
              </a:rPr>
              <a:t>不能出现在类方法中，这是因为，类方法属于类，而不属于任何具体的对象。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a:extLst>
              <a:ext uri="{FF2B5EF4-FFF2-40B4-BE49-F238E27FC236}">
                <a16:creationId xmlns:a16="http://schemas.microsoft.com/office/drawing/2014/main" id="{DE968B93-665C-4B8E-83B5-7060C2D71438}"/>
              </a:ext>
            </a:extLst>
          </p:cNvPr>
          <p:cNvSpPr txBox="1">
            <a:spLocks noChangeArrowheads="1"/>
          </p:cNvSpPr>
          <p:nvPr/>
        </p:nvSpPr>
        <p:spPr bwMode="auto">
          <a:xfrm>
            <a:off x="0" y="0"/>
            <a:ext cx="9144000" cy="9413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90000"/>
              </a:lnSpc>
              <a:spcBef>
                <a:spcPct val="0"/>
              </a:spcBef>
              <a:buFont typeface="Wingdings" panose="05000000000000000000" pitchFamily="2" charset="2"/>
              <a:buChar char="Ø"/>
            </a:pPr>
            <a:r>
              <a:rPr lang="zh-CN" altLang="en-US" sz="2400">
                <a:latin typeface="Tahoma" panose="020B0604030504040204" pitchFamily="34" charset="0"/>
              </a:rPr>
              <a:t>注</a:t>
            </a:r>
            <a:r>
              <a:rPr lang="en-US" altLang="zh-CN" sz="2400">
                <a:latin typeface="Tahoma" panose="020B0604030504040204" pitchFamily="34" charset="0"/>
              </a:rPr>
              <a:t>1</a:t>
            </a:r>
            <a:r>
              <a:rPr lang="zh-CN" altLang="en-US" sz="2400">
                <a:latin typeface="Tahoma" panose="020B0604030504040204" pitchFamily="34" charset="0"/>
              </a:rPr>
              <a:t>：在构造方法中调用其他的构造方法</a:t>
            </a:r>
            <a:r>
              <a:rPr lang="en-US" altLang="zh-CN" sz="2400">
                <a:latin typeface="Tahoma" panose="020B0604030504040204" pitchFamily="34" charset="0"/>
              </a:rPr>
              <a:t>, </a:t>
            </a:r>
            <a:r>
              <a:rPr lang="en-US" altLang="zh-CN" sz="2400">
                <a:solidFill>
                  <a:srgbClr val="FF0066"/>
                </a:solidFill>
                <a:latin typeface="Tahoma" panose="020B0604030504040204" pitchFamily="34" charset="0"/>
              </a:rPr>
              <a:t>this</a:t>
            </a:r>
            <a:r>
              <a:rPr lang="zh-CN" altLang="en-US" sz="2400">
                <a:solidFill>
                  <a:srgbClr val="FF0066"/>
                </a:solidFill>
                <a:latin typeface="Tahoma" panose="020B0604030504040204" pitchFamily="34" charset="0"/>
              </a:rPr>
              <a:t>必须放第一行</a:t>
            </a:r>
          </a:p>
          <a:p>
            <a:pPr eaLnBrk="1" hangingPunct="1">
              <a:lnSpc>
                <a:spcPct val="90000"/>
              </a:lnSpc>
              <a:spcBef>
                <a:spcPct val="50000"/>
              </a:spcBef>
              <a:buFontTx/>
              <a:buNone/>
            </a:pPr>
            <a:endParaRPr lang="en-US" altLang="zh-CN" sz="2400">
              <a:solidFill>
                <a:srgbClr val="FF0066"/>
              </a:solidFill>
              <a:latin typeface="Tahoma" panose="020B0604030504040204" pitchFamily="34" charset="0"/>
            </a:endParaRPr>
          </a:p>
        </p:txBody>
      </p:sp>
      <p:sp>
        <p:nvSpPr>
          <p:cNvPr id="68610" name="Rectangle 2">
            <a:extLst>
              <a:ext uri="{FF2B5EF4-FFF2-40B4-BE49-F238E27FC236}">
                <a16:creationId xmlns:a16="http://schemas.microsoft.com/office/drawing/2014/main" id="{8767C69C-21A9-46CB-AED7-5FC037FF24AA}"/>
              </a:ext>
            </a:extLst>
          </p:cNvPr>
          <p:cNvSpPr>
            <a:spLocks noGrp="1" noChangeArrowheads="1"/>
          </p:cNvSpPr>
          <p:nvPr>
            <p:ph type="body" idx="1"/>
          </p:nvPr>
        </p:nvSpPr>
        <p:spPr>
          <a:xfrm>
            <a:off x="0" y="548680"/>
            <a:ext cx="4572000" cy="6165850"/>
          </a:xfrm>
          <a:solidFill>
            <a:srgbClr val="0000FF"/>
          </a:solidFill>
          <a:ln w="28575">
            <a:solidFill>
              <a:srgbClr val="0000CC"/>
            </a:solidFill>
            <a:miter lim="800000"/>
            <a:headEnd/>
            <a:tailEnd/>
          </a:ln>
        </p:spPr>
        <p:txBody>
          <a:bodyPr/>
          <a:lstStyle/>
          <a:p>
            <a:pPr eaLnBrk="1" hangingPunct="1">
              <a:lnSpc>
                <a:spcPct val="80000"/>
              </a:lnSpc>
              <a:buFontTx/>
              <a:buNone/>
            </a:pPr>
            <a:r>
              <a:rPr lang="en-US" altLang="zh-CN" sz="2400" b="1" dirty="0">
                <a:solidFill>
                  <a:schemeClr val="bg1"/>
                </a:solidFill>
              </a:rPr>
              <a:t>public class Person {</a:t>
            </a:r>
          </a:p>
          <a:p>
            <a:pPr eaLnBrk="1" hangingPunct="1">
              <a:lnSpc>
                <a:spcPct val="80000"/>
              </a:lnSpc>
              <a:buFontTx/>
              <a:buNone/>
            </a:pPr>
            <a:r>
              <a:rPr lang="en-US" altLang="zh-CN" sz="2400" b="1" dirty="0">
                <a:solidFill>
                  <a:schemeClr val="bg1"/>
                </a:solidFill>
              </a:rPr>
              <a:t>	private String name;</a:t>
            </a:r>
          </a:p>
          <a:p>
            <a:pPr eaLnBrk="1" hangingPunct="1">
              <a:lnSpc>
                <a:spcPct val="80000"/>
              </a:lnSpc>
              <a:buFontTx/>
              <a:buNone/>
            </a:pPr>
            <a:r>
              <a:rPr lang="en-US" altLang="zh-CN" sz="2400" b="1" dirty="0">
                <a:solidFill>
                  <a:schemeClr val="bg1"/>
                </a:solidFill>
              </a:rPr>
              <a:t>	private </a:t>
            </a:r>
            <a:r>
              <a:rPr lang="en-US" altLang="zh-CN" sz="2400" b="1" dirty="0" err="1">
                <a:solidFill>
                  <a:schemeClr val="bg1"/>
                </a:solidFill>
              </a:rPr>
              <a:t>int</a:t>
            </a:r>
            <a:r>
              <a:rPr lang="en-US" altLang="zh-CN" sz="2400" b="1" dirty="0">
                <a:solidFill>
                  <a:schemeClr val="bg1"/>
                </a:solidFill>
              </a:rPr>
              <a:t> age;</a:t>
            </a:r>
          </a:p>
          <a:p>
            <a:pPr eaLnBrk="1" hangingPunct="1">
              <a:lnSpc>
                <a:spcPct val="80000"/>
              </a:lnSpc>
              <a:buFontTx/>
              <a:buNone/>
            </a:pPr>
            <a:r>
              <a:rPr lang="en-US" altLang="zh-CN" sz="2400" b="1" dirty="0">
                <a:solidFill>
                  <a:schemeClr val="bg1"/>
                </a:solidFill>
              </a:rPr>
              <a:t>	public Person() { }</a:t>
            </a:r>
          </a:p>
          <a:p>
            <a:pPr eaLnBrk="1" hangingPunct="1">
              <a:lnSpc>
                <a:spcPct val="80000"/>
              </a:lnSpc>
              <a:buFontTx/>
              <a:buNone/>
            </a:pPr>
            <a:r>
              <a:rPr lang="en-US" altLang="zh-CN" sz="2400" b="1" dirty="0">
                <a:solidFill>
                  <a:schemeClr val="bg1"/>
                </a:solidFill>
              </a:rPr>
              <a:t>	public Person(String name) {</a:t>
            </a:r>
          </a:p>
          <a:p>
            <a:pPr eaLnBrk="1" hangingPunct="1">
              <a:lnSpc>
                <a:spcPct val="80000"/>
              </a:lnSpc>
              <a:buFontTx/>
              <a:buNone/>
            </a:pPr>
            <a:r>
              <a:rPr lang="en-US" altLang="zh-CN" sz="2400" b="1" dirty="0">
                <a:solidFill>
                  <a:schemeClr val="bg1"/>
                </a:solidFill>
              </a:rPr>
              <a:t>		</a:t>
            </a:r>
            <a:r>
              <a:rPr lang="en-US" altLang="zh-CN" sz="2400" b="1" dirty="0"/>
              <a:t>this(name,18);</a:t>
            </a:r>
          </a:p>
          <a:p>
            <a:pPr eaLnBrk="1" hangingPunct="1">
              <a:lnSpc>
                <a:spcPct val="80000"/>
              </a:lnSpc>
              <a:buFontTx/>
              <a:buNone/>
            </a:pPr>
            <a:r>
              <a:rPr lang="en-US" altLang="zh-CN" sz="2400" b="1" dirty="0">
                <a:solidFill>
                  <a:schemeClr val="bg1"/>
                </a:solidFill>
              </a:rPr>
              <a:t>	}</a:t>
            </a:r>
          </a:p>
          <a:p>
            <a:pPr eaLnBrk="1" hangingPunct="1">
              <a:lnSpc>
                <a:spcPct val="80000"/>
              </a:lnSpc>
              <a:buFontTx/>
              <a:buNone/>
            </a:pPr>
            <a:r>
              <a:rPr lang="en-US" altLang="zh-CN" sz="2400" b="1" dirty="0">
                <a:solidFill>
                  <a:schemeClr val="bg1"/>
                </a:solidFill>
              </a:rPr>
              <a:t>	public Person(</a:t>
            </a:r>
            <a:r>
              <a:rPr lang="en-US" altLang="zh-CN" sz="2400" b="1" dirty="0" err="1">
                <a:solidFill>
                  <a:schemeClr val="bg1"/>
                </a:solidFill>
              </a:rPr>
              <a:t>int</a:t>
            </a:r>
            <a:r>
              <a:rPr lang="en-US" altLang="zh-CN" sz="2400" b="1" dirty="0">
                <a:solidFill>
                  <a:schemeClr val="bg1"/>
                </a:solidFill>
              </a:rPr>
              <a:t> age) {</a:t>
            </a:r>
          </a:p>
          <a:p>
            <a:pPr eaLnBrk="1" hangingPunct="1">
              <a:lnSpc>
                <a:spcPct val="80000"/>
              </a:lnSpc>
              <a:buFontTx/>
              <a:buNone/>
            </a:pPr>
            <a:r>
              <a:rPr lang="en-US" altLang="zh-CN" sz="2400" b="1" dirty="0">
                <a:solidFill>
                  <a:schemeClr val="bg1"/>
                </a:solidFill>
              </a:rPr>
              <a:t>		</a:t>
            </a:r>
            <a:r>
              <a:rPr lang="en-US" altLang="zh-CN" sz="2400" b="1" dirty="0"/>
              <a:t>this(“</a:t>
            </a:r>
            <a:r>
              <a:rPr lang="en-US" altLang="zh-CN" sz="2400" b="1" dirty="0" err="1"/>
              <a:t>anoymous</a:t>
            </a:r>
            <a:r>
              <a:rPr lang="en-US" altLang="zh-CN" sz="2400" b="1" dirty="0"/>
              <a:t>”,age);</a:t>
            </a:r>
          </a:p>
          <a:p>
            <a:pPr eaLnBrk="1" hangingPunct="1">
              <a:lnSpc>
                <a:spcPct val="80000"/>
              </a:lnSpc>
              <a:buFontTx/>
              <a:buNone/>
            </a:pPr>
            <a:r>
              <a:rPr lang="en-US" altLang="zh-CN" sz="2400" b="1" dirty="0">
                <a:solidFill>
                  <a:schemeClr val="bg1"/>
                </a:solidFill>
              </a:rPr>
              <a:t>	}</a:t>
            </a:r>
          </a:p>
          <a:p>
            <a:pPr eaLnBrk="1" hangingPunct="1">
              <a:lnSpc>
                <a:spcPct val="80000"/>
              </a:lnSpc>
              <a:buFontTx/>
              <a:buNone/>
            </a:pPr>
            <a:r>
              <a:rPr lang="en-US" altLang="zh-CN" sz="2400" b="1" dirty="0">
                <a:solidFill>
                  <a:schemeClr val="bg1"/>
                </a:solidFill>
              </a:rPr>
              <a:t>	public Person(String name,</a:t>
            </a:r>
          </a:p>
          <a:p>
            <a:pPr eaLnBrk="1" hangingPunct="1">
              <a:lnSpc>
                <a:spcPct val="80000"/>
              </a:lnSpc>
              <a:buFontTx/>
              <a:buNone/>
            </a:pPr>
            <a:r>
              <a:rPr lang="en-US" altLang="zh-CN" sz="2400" b="1" dirty="0">
                <a:solidFill>
                  <a:schemeClr val="bg1"/>
                </a:solidFill>
              </a:rPr>
              <a:t>                            </a:t>
            </a:r>
            <a:r>
              <a:rPr lang="en-US" altLang="zh-CN" sz="2400" b="1" dirty="0" err="1">
                <a:solidFill>
                  <a:schemeClr val="bg1"/>
                </a:solidFill>
              </a:rPr>
              <a:t>int</a:t>
            </a:r>
            <a:r>
              <a:rPr lang="en-US" altLang="zh-CN" sz="2400" b="1" dirty="0">
                <a:solidFill>
                  <a:schemeClr val="bg1"/>
                </a:solidFill>
              </a:rPr>
              <a:t> age) {</a:t>
            </a:r>
          </a:p>
          <a:p>
            <a:pPr eaLnBrk="1" hangingPunct="1">
              <a:lnSpc>
                <a:spcPct val="80000"/>
              </a:lnSpc>
              <a:buFontTx/>
              <a:buNone/>
            </a:pPr>
            <a:r>
              <a:rPr lang="en-US" altLang="zh-CN" sz="2400" b="1" dirty="0">
                <a:solidFill>
                  <a:schemeClr val="bg1"/>
                </a:solidFill>
              </a:rPr>
              <a:t>		</a:t>
            </a:r>
            <a:r>
              <a:rPr lang="en-US" altLang="zh-CN" sz="2400" b="1" dirty="0" err="1">
                <a:solidFill>
                  <a:schemeClr val="bg1"/>
                </a:solidFill>
              </a:rPr>
              <a:t>this.name</a:t>
            </a:r>
            <a:r>
              <a:rPr lang="en-US" altLang="zh-CN" sz="2400" b="1" dirty="0">
                <a:solidFill>
                  <a:schemeClr val="bg1"/>
                </a:solidFill>
              </a:rPr>
              <a:t>=name;</a:t>
            </a:r>
          </a:p>
          <a:p>
            <a:pPr eaLnBrk="1" hangingPunct="1">
              <a:lnSpc>
                <a:spcPct val="80000"/>
              </a:lnSpc>
              <a:buFontTx/>
              <a:buNone/>
            </a:pPr>
            <a:r>
              <a:rPr lang="en-US" altLang="zh-CN" sz="2400" b="1" dirty="0">
                <a:solidFill>
                  <a:schemeClr val="bg1"/>
                </a:solidFill>
              </a:rPr>
              <a:t>		</a:t>
            </a:r>
            <a:r>
              <a:rPr lang="en-US" altLang="zh-CN" sz="2400" b="1" dirty="0" err="1">
                <a:solidFill>
                  <a:schemeClr val="bg1"/>
                </a:solidFill>
              </a:rPr>
              <a:t>this.age</a:t>
            </a:r>
            <a:r>
              <a:rPr lang="en-US" altLang="zh-CN" sz="2400" b="1" dirty="0">
                <a:solidFill>
                  <a:schemeClr val="bg1"/>
                </a:solidFill>
              </a:rPr>
              <a:t>=age;</a:t>
            </a:r>
          </a:p>
          <a:p>
            <a:pPr eaLnBrk="1" hangingPunct="1">
              <a:lnSpc>
                <a:spcPct val="80000"/>
              </a:lnSpc>
              <a:buFontTx/>
              <a:buNone/>
            </a:pPr>
            <a:r>
              <a:rPr lang="en-US" altLang="zh-CN" sz="2400" b="1" dirty="0">
                <a:solidFill>
                  <a:schemeClr val="bg1"/>
                </a:solidFill>
              </a:rPr>
              <a:t>		}</a:t>
            </a:r>
          </a:p>
          <a:p>
            <a:pPr eaLnBrk="1" hangingPunct="1">
              <a:lnSpc>
                <a:spcPct val="80000"/>
              </a:lnSpc>
              <a:buFontTx/>
              <a:buNone/>
            </a:pPr>
            <a:r>
              <a:rPr lang="en-US" altLang="zh-CN" sz="2400" b="1" dirty="0">
                <a:solidFill>
                  <a:schemeClr val="bg1"/>
                </a:solidFill>
              </a:rPr>
              <a:t>}</a:t>
            </a:r>
          </a:p>
        </p:txBody>
      </p:sp>
      <p:sp>
        <p:nvSpPr>
          <p:cNvPr id="68611" name="Rectangle 3">
            <a:extLst>
              <a:ext uri="{FF2B5EF4-FFF2-40B4-BE49-F238E27FC236}">
                <a16:creationId xmlns:a16="http://schemas.microsoft.com/office/drawing/2014/main" id="{20F08941-A9F6-4E63-A124-FD5DA85FB1EB}"/>
              </a:ext>
            </a:extLst>
          </p:cNvPr>
          <p:cNvSpPr>
            <a:spLocks noChangeArrowheads="1"/>
          </p:cNvSpPr>
          <p:nvPr/>
        </p:nvSpPr>
        <p:spPr bwMode="auto">
          <a:xfrm>
            <a:off x="4572000" y="548680"/>
            <a:ext cx="4572000" cy="6165850"/>
          </a:xfrm>
          <a:prstGeom prst="rect">
            <a:avLst/>
          </a:prstGeom>
          <a:solidFill>
            <a:schemeClr val="hlink"/>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200" dirty="0">
                <a:solidFill>
                  <a:schemeClr val="bg1"/>
                </a:solidFill>
              </a:rPr>
              <a:t>public class Person {</a:t>
            </a:r>
          </a:p>
          <a:p>
            <a:pPr eaLnBrk="1" hangingPunct="1">
              <a:lnSpc>
                <a:spcPct val="80000"/>
              </a:lnSpc>
              <a:buFontTx/>
              <a:buNone/>
            </a:pPr>
            <a:r>
              <a:rPr lang="en-US" altLang="zh-CN" sz="2200" dirty="0">
                <a:solidFill>
                  <a:schemeClr val="bg1"/>
                </a:solidFill>
              </a:rPr>
              <a:t>	private String name;</a:t>
            </a:r>
          </a:p>
          <a:p>
            <a:pPr eaLnBrk="1" hangingPunct="1">
              <a:lnSpc>
                <a:spcPct val="80000"/>
              </a:lnSpc>
              <a:buFontTx/>
              <a:buNone/>
            </a:pPr>
            <a:r>
              <a:rPr lang="en-US" altLang="zh-CN" sz="2200" dirty="0">
                <a:solidFill>
                  <a:schemeClr val="bg1"/>
                </a:solidFill>
              </a:rPr>
              <a:t>	private </a:t>
            </a:r>
            <a:r>
              <a:rPr lang="en-US" altLang="zh-CN" sz="2200" dirty="0" err="1">
                <a:solidFill>
                  <a:schemeClr val="bg1"/>
                </a:solidFill>
              </a:rPr>
              <a:t>int</a:t>
            </a:r>
            <a:r>
              <a:rPr lang="en-US" altLang="zh-CN" sz="2200" dirty="0">
                <a:solidFill>
                  <a:schemeClr val="bg1"/>
                </a:solidFill>
              </a:rPr>
              <a:t> age;</a:t>
            </a:r>
          </a:p>
          <a:p>
            <a:pPr eaLnBrk="1" hangingPunct="1">
              <a:lnSpc>
                <a:spcPct val="80000"/>
              </a:lnSpc>
              <a:buFontTx/>
              <a:buNone/>
            </a:pPr>
            <a:r>
              <a:rPr lang="en-US" altLang="zh-CN" sz="2200" dirty="0">
                <a:solidFill>
                  <a:schemeClr val="bg1"/>
                </a:solidFill>
              </a:rPr>
              <a:t>	</a:t>
            </a:r>
            <a:r>
              <a:rPr lang="en-US" altLang="zh-CN" sz="2400" dirty="0">
                <a:solidFill>
                  <a:schemeClr val="bg1"/>
                </a:solidFill>
              </a:rPr>
              <a:t>public Person(String name) {</a:t>
            </a:r>
          </a:p>
          <a:p>
            <a:pPr eaLnBrk="1" hangingPunct="1">
              <a:lnSpc>
                <a:spcPct val="80000"/>
              </a:lnSpc>
              <a:buFontTx/>
              <a:buNone/>
            </a:pPr>
            <a:r>
              <a:rPr lang="en-US" altLang="zh-CN" sz="2400" dirty="0">
                <a:solidFill>
                  <a:schemeClr val="bg1"/>
                </a:solidFill>
              </a:rPr>
              <a:t>		</a:t>
            </a:r>
            <a:r>
              <a:rPr lang="en-US" altLang="zh-CN" sz="2400" dirty="0" err="1">
                <a:solidFill>
                  <a:schemeClr val="bg1"/>
                </a:solidFill>
              </a:rPr>
              <a:t>this.name</a:t>
            </a:r>
            <a:r>
              <a:rPr lang="en-US" altLang="zh-CN" sz="2400" dirty="0">
                <a:solidFill>
                  <a:schemeClr val="bg1"/>
                </a:solidFill>
              </a:rPr>
              <a:t> = name;</a:t>
            </a:r>
          </a:p>
          <a:p>
            <a:pPr eaLnBrk="1" hangingPunct="1">
              <a:lnSpc>
                <a:spcPct val="80000"/>
              </a:lnSpc>
              <a:buFontTx/>
              <a:buNone/>
            </a:pPr>
            <a:r>
              <a:rPr lang="en-US" altLang="zh-CN" sz="2400" dirty="0">
                <a:solidFill>
                  <a:schemeClr val="bg1"/>
                </a:solidFill>
              </a:rPr>
              <a:t>	}</a:t>
            </a:r>
          </a:p>
          <a:p>
            <a:pPr eaLnBrk="1" hangingPunct="1">
              <a:lnSpc>
                <a:spcPct val="80000"/>
              </a:lnSpc>
              <a:buFontTx/>
              <a:buNone/>
            </a:pPr>
            <a:r>
              <a:rPr lang="en-US" altLang="zh-CN" sz="2400" dirty="0">
                <a:solidFill>
                  <a:schemeClr val="bg1"/>
                </a:solidFill>
              </a:rPr>
              <a:t>	public Person(</a:t>
            </a:r>
            <a:r>
              <a:rPr lang="en-US" altLang="zh-CN" sz="2400" dirty="0" err="1">
                <a:solidFill>
                  <a:schemeClr val="bg1"/>
                </a:solidFill>
              </a:rPr>
              <a:t>int</a:t>
            </a:r>
            <a:r>
              <a:rPr lang="en-US" altLang="zh-CN" sz="2400" dirty="0">
                <a:solidFill>
                  <a:schemeClr val="bg1"/>
                </a:solidFill>
              </a:rPr>
              <a:t> age) {</a:t>
            </a:r>
          </a:p>
          <a:p>
            <a:pPr eaLnBrk="1" hangingPunct="1">
              <a:lnSpc>
                <a:spcPct val="80000"/>
              </a:lnSpc>
              <a:buFontTx/>
              <a:buNone/>
            </a:pPr>
            <a:r>
              <a:rPr lang="en-US" altLang="zh-CN" sz="2400" dirty="0">
                <a:solidFill>
                  <a:schemeClr val="bg1"/>
                </a:solidFill>
              </a:rPr>
              <a:t>		</a:t>
            </a:r>
            <a:r>
              <a:rPr lang="en-US" altLang="zh-CN" sz="2400" dirty="0" err="1">
                <a:solidFill>
                  <a:schemeClr val="bg1"/>
                </a:solidFill>
              </a:rPr>
              <a:t>this.age</a:t>
            </a:r>
            <a:r>
              <a:rPr lang="en-US" altLang="zh-CN" sz="2400" dirty="0">
                <a:solidFill>
                  <a:schemeClr val="bg1"/>
                </a:solidFill>
              </a:rPr>
              <a:t> =age;</a:t>
            </a:r>
          </a:p>
          <a:p>
            <a:pPr eaLnBrk="1" hangingPunct="1">
              <a:lnSpc>
                <a:spcPct val="80000"/>
              </a:lnSpc>
              <a:buFontTx/>
              <a:buNone/>
            </a:pPr>
            <a:r>
              <a:rPr lang="en-US" altLang="zh-CN" sz="2400" dirty="0">
                <a:solidFill>
                  <a:schemeClr val="bg1"/>
                </a:solidFill>
              </a:rPr>
              <a:t>	}</a:t>
            </a:r>
          </a:p>
          <a:p>
            <a:pPr eaLnBrk="1" hangingPunct="1">
              <a:lnSpc>
                <a:spcPct val="80000"/>
              </a:lnSpc>
              <a:buFontTx/>
              <a:buNone/>
            </a:pPr>
            <a:r>
              <a:rPr lang="en-US" altLang="zh-CN" sz="2400" dirty="0">
                <a:solidFill>
                  <a:schemeClr val="bg1"/>
                </a:solidFill>
              </a:rPr>
              <a:t>	public Person(String name, </a:t>
            </a:r>
          </a:p>
          <a:p>
            <a:pPr eaLnBrk="1" hangingPunct="1">
              <a:lnSpc>
                <a:spcPct val="80000"/>
              </a:lnSpc>
              <a:buFontTx/>
              <a:buNone/>
            </a:pPr>
            <a:r>
              <a:rPr lang="en-US" altLang="zh-CN" sz="2400" dirty="0">
                <a:solidFill>
                  <a:schemeClr val="bg1"/>
                </a:solidFill>
              </a:rPr>
              <a:t>                           </a:t>
            </a:r>
            <a:r>
              <a:rPr lang="en-US" altLang="zh-CN" sz="2400" dirty="0" err="1">
                <a:solidFill>
                  <a:schemeClr val="bg1"/>
                </a:solidFill>
              </a:rPr>
              <a:t>int</a:t>
            </a:r>
            <a:r>
              <a:rPr lang="en-US" altLang="zh-CN" sz="2400" dirty="0">
                <a:solidFill>
                  <a:schemeClr val="bg1"/>
                </a:solidFill>
              </a:rPr>
              <a:t> age) {</a:t>
            </a:r>
          </a:p>
          <a:p>
            <a:pPr eaLnBrk="1" hangingPunct="1">
              <a:lnSpc>
                <a:spcPct val="80000"/>
              </a:lnSpc>
              <a:buFontTx/>
              <a:buNone/>
            </a:pPr>
            <a:r>
              <a:rPr lang="en-US" altLang="zh-CN" sz="2400" dirty="0">
                <a:solidFill>
                  <a:schemeClr val="bg1"/>
                </a:solidFill>
              </a:rPr>
              <a:t>		this(name);</a:t>
            </a:r>
          </a:p>
          <a:p>
            <a:pPr eaLnBrk="1" hangingPunct="1">
              <a:lnSpc>
                <a:spcPct val="80000"/>
              </a:lnSpc>
              <a:buFontTx/>
              <a:buNone/>
            </a:pPr>
            <a:r>
              <a:rPr lang="en-US" altLang="zh-CN" sz="2400" dirty="0">
                <a:solidFill>
                  <a:schemeClr val="bg1"/>
                </a:solidFill>
              </a:rPr>
              <a:t>		</a:t>
            </a:r>
            <a:r>
              <a:rPr lang="en-US" altLang="zh-CN" sz="2400" dirty="0">
                <a:solidFill>
                  <a:srgbClr val="FF0066"/>
                </a:solidFill>
              </a:rPr>
              <a:t>this(age)</a:t>
            </a:r>
            <a:r>
              <a:rPr lang="zh-CN" altLang="en-US" sz="2400" dirty="0">
                <a:solidFill>
                  <a:srgbClr val="FF0066"/>
                </a:solidFill>
              </a:rPr>
              <a:t>；</a:t>
            </a:r>
            <a:r>
              <a:rPr lang="en-US" altLang="zh-CN" sz="2400" dirty="0">
                <a:solidFill>
                  <a:srgbClr val="FF0066"/>
                </a:solidFill>
              </a:rPr>
              <a:t>//</a:t>
            </a:r>
            <a:r>
              <a:rPr lang="en-US" altLang="zh-CN" dirty="0">
                <a:solidFill>
                  <a:srgbClr val="FF0066"/>
                </a:solidFill>
              </a:rPr>
              <a:t>×,</a:t>
            </a:r>
            <a:r>
              <a:rPr lang="en-US" altLang="zh-CN" sz="2400" dirty="0">
                <a:solidFill>
                  <a:srgbClr val="FF0066"/>
                </a:solidFill>
              </a:rPr>
              <a:t>this</a:t>
            </a:r>
            <a:r>
              <a:rPr lang="zh-CN" altLang="en-US" sz="2400" dirty="0">
                <a:solidFill>
                  <a:srgbClr val="FF0066"/>
                </a:solidFill>
              </a:rPr>
              <a:t>要放</a:t>
            </a:r>
          </a:p>
          <a:p>
            <a:pPr eaLnBrk="1" hangingPunct="1">
              <a:lnSpc>
                <a:spcPct val="80000"/>
              </a:lnSpc>
              <a:buFontTx/>
              <a:buNone/>
            </a:pPr>
            <a:r>
              <a:rPr lang="zh-CN" altLang="en-US" sz="2400" dirty="0">
                <a:solidFill>
                  <a:srgbClr val="FF0066"/>
                </a:solidFill>
              </a:rPr>
              <a:t>    </a:t>
            </a:r>
            <a:r>
              <a:rPr lang="en-US" altLang="zh-CN" sz="2200" dirty="0">
                <a:solidFill>
                  <a:srgbClr val="FF0066"/>
                </a:solidFill>
              </a:rPr>
              <a:t>} // </a:t>
            </a:r>
            <a:r>
              <a:rPr lang="zh-CN" altLang="en-US" sz="2200" dirty="0">
                <a:solidFill>
                  <a:srgbClr val="FF0066"/>
                </a:solidFill>
              </a:rPr>
              <a:t>第一行</a:t>
            </a:r>
          </a:p>
          <a:p>
            <a:pPr eaLnBrk="1" hangingPunct="1">
              <a:lnSpc>
                <a:spcPct val="80000"/>
              </a:lnSpc>
              <a:buFontTx/>
              <a:buNone/>
            </a:pPr>
            <a:r>
              <a:rPr lang="en-US" altLang="zh-CN" sz="2200" dirty="0">
                <a:solidFill>
                  <a:schemeClr val="bg1"/>
                </a:solidFill>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7035BC85-BA67-4A75-9638-6F6C207209B7}"/>
              </a:ext>
            </a:extLst>
          </p:cNvPr>
          <p:cNvSpPr>
            <a:spLocks noGrp="1" noChangeArrowheads="1"/>
          </p:cNvSpPr>
          <p:nvPr>
            <p:ph type="body" idx="1"/>
          </p:nvPr>
        </p:nvSpPr>
        <p:spPr>
          <a:xfrm>
            <a:off x="251520" y="620688"/>
            <a:ext cx="8640960" cy="2087959"/>
          </a:xfrm>
          <a:noFill/>
        </p:spPr>
        <p:txBody>
          <a:bodyPr/>
          <a:lstStyle/>
          <a:p>
            <a:pPr eaLnBrk="1" hangingPunct="1">
              <a:lnSpc>
                <a:spcPct val="90000"/>
              </a:lnSpc>
              <a:spcBef>
                <a:spcPct val="0"/>
              </a:spcBef>
              <a:buFont typeface="Wingdings" panose="05000000000000000000" pitchFamily="2" charset="2"/>
              <a:buChar char="Ø"/>
            </a:pPr>
            <a:r>
              <a:rPr lang="zh-CN" altLang="en-US" sz="2400" b="1" dirty="0"/>
              <a:t>注</a:t>
            </a:r>
            <a:r>
              <a:rPr lang="en-US" altLang="zh-CN" sz="2400" b="1" dirty="0"/>
              <a:t>2</a:t>
            </a:r>
            <a:r>
              <a:rPr lang="zh-CN" altLang="en-US" sz="2400" b="1" dirty="0"/>
              <a:t>：</a:t>
            </a:r>
            <a:r>
              <a:rPr lang="zh-CN" altLang="zh-CN" sz="2400" b="1" dirty="0"/>
              <a:t>若</a:t>
            </a:r>
            <a:r>
              <a:rPr lang="zh-CN" altLang="zh-CN" sz="2400" b="1" dirty="0">
                <a:solidFill>
                  <a:srgbClr val="0000FF"/>
                </a:solidFill>
              </a:rPr>
              <a:t>类中成员变量与该类方法中局部变量</a:t>
            </a:r>
            <a:r>
              <a:rPr lang="zh-CN" altLang="zh-CN" sz="2400" b="1" dirty="0"/>
              <a:t>相同</a:t>
            </a:r>
            <a:r>
              <a:rPr lang="zh-CN" altLang="en-US" sz="2400" b="1" dirty="0"/>
              <a:t>，</a:t>
            </a:r>
            <a:r>
              <a:rPr lang="zh-CN" altLang="en-US" sz="2400" b="1" dirty="0">
                <a:latin typeface="宋体" panose="02010600030101010101" pitchFamily="2" charset="-122"/>
              </a:rPr>
              <a:t>这时在该方法内要使用成员变量，则在成员变量前面加“</a:t>
            </a:r>
            <a:r>
              <a:rPr lang="en-US" altLang="zh-CN" sz="2400" b="1" dirty="0">
                <a:latin typeface="宋体" panose="02010600030101010101" pitchFamily="2" charset="-122"/>
              </a:rPr>
              <a:t>this.”</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eaLnBrk="1" hangingPunct="1">
              <a:lnSpc>
                <a:spcPct val="90000"/>
              </a:lnSpc>
              <a:spcBef>
                <a:spcPct val="0"/>
              </a:spcBef>
              <a:buFont typeface="Wingdings" panose="05000000000000000000" pitchFamily="2" charset="2"/>
              <a:buChar char="Ø"/>
            </a:pPr>
            <a:endParaRPr lang="en-US" altLang="zh-CN" sz="2400" b="1" dirty="0">
              <a:latin typeface="宋体" panose="02010600030101010101" pitchFamily="2" charset="-122"/>
            </a:endParaRPr>
          </a:p>
          <a:p>
            <a:pPr eaLnBrk="1" hangingPunct="1">
              <a:lnSpc>
                <a:spcPct val="90000"/>
              </a:lnSpc>
              <a:spcBef>
                <a:spcPct val="0"/>
              </a:spcBef>
              <a:buFont typeface="Wingdings" panose="05000000000000000000" pitchFamily="2" charset="2"/>
              <a:buChar char="Ø"/>
            </a:pPr>
            <a:r>
              <a:rPr kumimoji="1" lang="zh-CN" altLang="en-US" sz="2400" dirty="0">
                <a:latin typeface="Tahoma" panose="020B0604030504040204" pitchFamily="34" charset="0"/>
              </a:rPr>
              <a:t>说明</a:t>
            </a:r>
            <a:r>
              <a:rPr kumimoji="1" lang="en-US" altLang="zh-CN" sz="2400" dirty="0">
                <a:latin typeface="Tahoma" panose="020B0604030504040204" pitchFamily="34" charset="0"/>
              </a:rPr>
              <a:t>:</a:t>
            </a:r>
            <a:r>
              <a:rPr kumimoji="1" lang="zh-CN" altLang="en-US" sz="2400" dirty="0">
                <a:latin typeface="Tahoma" panose="020B0604030504040204" pitchFamily="34" charset="0"/>
              </a:rPr>
              <a:t>若类中的成员变量与该类方法中的局部变量相同，则在方法体中，类成员变量</a:t>
            </a:r>
            <a:r>
              <a:rPr kumimoji="1" lang="zh-CN" altLang="en-US" sz="2400" b="1" dirty="0">
                <a:solidFill>
                  <a:srgbClr val="FF0000"/>
                </a:solidFill>
                <a:latin typeface="Tahoma" panose="020B0604030504040204" pitchFamily="34" charset="0"/>
              </a:rPr>
              <a:t>被隐藏</a:t>
            </a:r>
            <a:r>
              <a:rPr kumimoji="1" lang="zh-CN" altLang="en-US" sz="2400" dirty="0">
                <a:latin typeface="Tahoma" panose="020B0604030504040204" pitchFamily="34" charset="0"/>
              </a:rPr>
              <a:t>，方法中变量有效。</a:t>
            </a:r>
            <a:endParaRPr kumimoji="1" lang="en-US" altLang="zh-CN" sz="2400" dirty="0">
              <a:latin typeface="Tahoma" panose="020B0604030504040204" pitchFamily="34" charset="0"/>
            </a:endParaRPr>
          </a:p>
          <a:p>
            <a:pPr eaLnBrk="1" hangingPunct="1">
              <a:lnSpc>
                <a:spcPct val="90000"/>
              </a:lnSpc>
              <a:spcBef>
                <a:spcPct val="0"/>
              </a:spcBef>
              <a:buFont typeface="Wingdings" panose="05000000000000000000" pitchFamily="2" charset="2"/>
              <a:buChar char="Ø"/>
            </a:pPr>
            <a:endParaRPr kumimoji="1" lang="zh-CN" altLang="en-US" sz="2400" dirty="0">
              <a:latin typeface="Tahoma" panose="020B0604030504040204" pitchFamily="34" charset="0"/>
            </a:endParaRPr>
          </a:p>
          <a:p>
            <a:pPr eaLnBrk="1" hangingPunct="1">
              <a:lnSpc>
                <a:spcPct val="90000"/>
              </a:lnSpc>
              <a:spcBef>
                <a:spcPct val="0"/>
              </a:spcBef>
              <a:buFont typeface="Wingdings" panose="05000000000000000000" pitchFamily="2" charset="2"/>
              <a:buChar char="Ø"/>
            </a:pPr>
            <a:r>
              <a:rPr lang="zh-CN" altLang="en-US" sz="2400" b="1" dirty="0">
                <a:latin typeface="宋体" panose="02010600030101010101" pitchFamily="2" charset="-122"/>
              </a:rPr>
              <a:t>如：</a:t>
            </a:r>
          </a:p>
        </p:txBody>
      </p:sp>
      <p:sp>
        <p:nvSpPr>
          <p:cNvPr id="69635" name="Text Box 5">
            <a:extLst>
              <a:ext uri="{FF2B5EF4-FFF2-40B4-BE49-F238E27FC236}">
                <a16:creationId xmlns:a16="http://schemas.microsoft.com/office/drawing/2014/main" id="{3B279243-D5CC-4731-8910-B2EA83D87F28}"/>
              </a:ext>
            </a:extLst>
          </p:cNvPr>
          <p:cNvSpPr txBox="1">
            <a:spLocks noChangeArrowheads="1"/>
          </p:cNvSpPr>
          <p:nvPr/>
        </p:nvSpPr>
        <p:spPr bwMode="auto">
          <a:xfrm>
            <a:off x="1331640" y="2585686"/>
            <a:ext cx="460851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t>public class Tom</a:t>
            </a:r>
          </a:p>
          <a:p>
            <a:pPr eaLnBrk="1" hangingPunct="1">
              <a:spcBef>
                <a:spcPct val="0"/>
              </a:spcBef>
              <a:buFontTx/>
              <a:buNone/>
            </a:pPr>
            <a:r>
              <a:rPr kumimoji="1" lang="en-US" altLang="zh-CN" sz="2400" dirty="0"/>
              <a:t>{</a:t>
            </a:r>
          </a:p>
          <a:p>
            <a:pPr eaLnBrk="1" hangingPunct="1">
              <a:spcBef>
                <a:spcPct val="0"/>
              </a:spcBef>
              <a:buFontTx/>
              <a:buNone/>
            </a:pPr>
            <a:r>
              <a:rPr kumimoji="1" lang="en-US" altLang="zh-CN" sz="2400" dirty="0"/>
              <a:t>    </a:t>
            </a:r>
            <a:r>
              <a:rPr kumimoji="1" lang="en-US" altLang="zh-CN" sz="2400" dirty="0" err="1"/>
              <a:t>int</a:t>
            </a:r>
            <a:r>
              <a:rPr kumimoji="1" lang="en-US" altLang="zh-CN" sz="2400" dirty="0"/>
              <a:t> x=188, y;</a:t>
            </a:r>
          </a:p>
          <a:p>
            <a:pPr eaLnBrk="1" hangingPunct="1">
              <a:spcBef>
                <a:spcPct val="0"/>
              </a:spcBef>
              <a:buFontTx/>
              <a:buNone/>
            </a:pPr>
            <a:r>
              <a:rPr kumimoji="1" lang="en-US" altLang="zh-CN" sz="2400" dirty="0"/>
              <a:t>    void f(x)</a:t>
            </a:r>
          </a:p>
          <a:p>
            <a:pPr eaLnBrk="1" hangingPunct="1">
              <a:spcBef>
                <a:spcPct val="0"/>
              </a:spcBef>
              <a:buFontTx/>
              <a:buNone/>
            </a:pPr>
            <a:r>
              <a:rPr kumimoji="1" lang="en-US" altLang="zh-CN" sz="2400" dirty="0"/>
              <a:t>    { </a:t>
            </a:r>
          </a:p>
          <a:p>
            <a:pPr eaLnBrk="1" hangingPunct="1">
              <a:spcBef>
                <a:spcPct val="0"/>
              </a:spcBef>
              <a:buFontTx/>
              <a:buNone/>
            </a:pPr>
            <a:r>
              <a:rPr kumimoji="1" lang="en-US" altLang="zh-CN" sz="2400" dirty="0"/>
              <a:t>	y=x;         //y</a:t>
            </a:r>
            <a:r>
              <a:rPr kumimoji="1" lang="zh-CN" altLang="en-US" sz="2400" dirty="0"/>
              <a:t>的值是</a:t>
            </a:r>
            <a:r>
              <a:rPr kumimoji="1" lang="en-US" altLang="zh-CN" sz="2400" dirty="0"/>
              <a:t>100	y=</a:t>
            </a:r>
            <a:r>
              <a:rPr kumimoji="1" lang="en-US" altLang="zh-CN" sz="2400" dirty="0" err="1">
                <a:solidFill>
                  <a:srgbClr val="FF0066"/>
                </a:solidFill>
              </a:rPr>
              <a:t>this.x</a:t>
            </a:r>
            <a:r>
              <a:rPr kumimoji="1" lang="en-US" altLang="zh-CN" sz="2400" dirty="0"/>
              <a:t>;  //y</a:t>
            </a:r>
            <a:r>
              <a:rPr kumimoji="1" lang="zh-CN" altLang="en-US" sz="2400" dirty="0"/>
              <a:t>的值是</a:t>
            </a:r>
            <a:r>
              <a:rPr kumimoji="1" lang="en-US" altLang="zh-CN" sz="2400" dirty="0"/>
              <a:t>188</a:t>
            </a:r>
          </a:p>
          <a:p>
            <a:pPr eaLnBrk="1" hangingPunct="1">
              <a:spcBef>
                <a:spcPct val="0"/>
              </a:spcBef>
              <a:buFontTx/>
              <a:buNone/>
            </a:pPr>
            <a:r>
              <a:rPr kumimoji="1" lang="en-US" altLang="zh-CN" sz="2400" dirty="0"/>
              <a:t>     }</a:t>
            </a:r>
          </a:p>
          <a:p>
            <a:pPr eaLnBrk="1" hangingPunct="1">
              <a:spcBef>
                <a:spcPct val="0"/>
              </a:spcBef>
              <a:buFontTx/>
              <a:buNone/>
            </a:pPr>
            <a:r>
              <a:rPr kumimoji="1" lang="en-US" altLang="zh-CN" sz="2400" dirty="0"/>
              <a:t>}</a:t>
            </a:r>
          </a:p>
        </p:txBody>
      </p:sp>
      <p:sp>
        <p:nvSpPr>
          <p:cNvPr id="2" name="文本框 1">
            <a:extLst>
              <a:ext uri="{FF2B5EF4-FFF2-40B4-BE49-F238E27FC236}">
                <a16:creationId xmlns:a16="http://schemas.microsoft.com/office/drawing/2014/main" id="{A7755FFE-055C-BA25-2F1C-EAFC793C0953}"/>
              </a:ext>
            </a:extLst>
          </p:cNvPr>
          <p:cNvSpPr txBox="1"/>
          <p:nvPr/>
        </p:nvSpPr>
        <p:spPr>
          <a:xfrm>
            <a:off x="539552" y="6525344"/>
            <a:ext cx="3722494" cy="430887"/>
          </a:xfrm>
          <a:prstGeom prst="rect">
            <a:avLst/>
          </a:prstGeom>
          <a:noFill/>
        </p:spPr>
        <p:txBody>
          <a:bodyPr wrap="none" rtlCol="0">
            <a:spAutoFit/>
          </a:bodyPr>
          <a:lstStyle/>
          <a:p>
            <a:r>
              <a:rPr kumimoji="1" lang="zh-CN" altLang="en-US" dirty="0">
                <a:solidFill>
                  <a:schemeClr val="tx1"/>
                </a:solidFill>
              </a:rPr>
              <a:t>参看</a:t>
            </a:r>
            <a:r>
              <a:rPr kumimoji="1" lang="en-US" altLang="zh-CN" dirty="0">
                <a:solidFill>
                  <a:schemeClr val="tx1"/>
                </a:solidFill>
              </a:rPr>
              <a:t>Fig08_04, fig08_05_06</a:t>
            </a:r>
            <a:endParaRPr kumimoji="1" lang="zh-CN" altLang="en-US"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88748FCD-770F-4D2F-957E-81FB23224818}"/>
              </a:ext>
            </a:extLst>
          </p:cNvPr>
          <p:cNvSpPr txBox="1">
            <a:spLocks noChangeArrowheads="1"/>
          </p:cNvSpPr>
          <p:nvPr/>
        </p:nvSpPr>
        <p:spPr bwMode="auto">
          <a:xfrm>
            <a:off x="3276047" y="467961"/>
            <a:ext cx="2591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9:  </a:t>
            </a:r>
            <a:r>
              <a:rPr kumimoji="1" lang="zh-CN" altLang="en-US">
                <a:solidFill>
                  <a:srgbClr val="FF0066"/>
                </a:solidFill>
                <a:latin typeface="Tahoma" panose="020B0604030504040204" pitchFamily="34" charset="0"/>
              </a:rPr>
              <a:t>枚举类型</a:t>
            </a:r>
            <a:endParaRPr kumimoji="1" lang="zh-CN" altLang="en-US">
              <a:latin typeface="Tahoma" panose="020B0604030504040204" pitchFamily="34" charset="0"/>
            </a:endParaRPr>
          </a:p>
        </p:txBody>
      </p:sp>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504030" y="1196752"/>
            <a:ext cx="8135938" cy="523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4300"/>
              </a:lnSpc>
              <a:buClr>
                <a:srgbClr val="FF0066"/>
              </a:buClr>
              <a:buFontTx/>
              <a:buNone/>
            </a:pPr>
            <a:r>
              <a:rPr kumimoji="1" lang="en-US" altLang="zh-CN">
                <a:latin typeface="微软雅黑" panose="020B0503020204020204" pitchFamily="34" charset="-122"/>
                <a:ea typeface="微软雅黑" panose="020B0503020204020204" pitchFamily="34" charset="-122"/>
              </a:rPr>
              <a:t>★ </a:t>
            </a:r>
            <a:r>
              <a:rPr lang="zh-CN" altLang="zh-CN" sz="2400">
                <a:solidFill>
                  <a:srgbClr val="FF0000"/>
                </a:solidFill>
                <a:latin typeface="微软雅黑" panose="020B0503020204020204" pitchFamily="34" charset="-122"/>
                <a:ea typeface="微软雅黑" panose="020B0503020204020204" pitchFamily="34" charset="-122"/>
              </a:rPr>
              <a:t>枚举类型</a:t>
            </a:r>
            <a:r>
              <a:rPr lang="zh-CN" altLang="en-US" sz="2200"/>
              <a:t>使用一组常量值来表示特定的数据集合，该集合中数据的数目确定，且这些数据能取预先定义的值。语法如下：</a:t>
            </a:r>
            <a:endParaRPr lang="en-US" altLang="zh-CN" sz="2200">
              <a:solidFill>
                <a:srgbClr val="FF0000"/>
              </a:solidFill>
              <a:latin typeface="微软雅黑" panose="020B0503020204020204" pitchFamily="34" charset="-122"/>
              <a:ea typeface="微软雅黑" panose="020B0503020204020204" pitchFamily="34" charset="-122"/>
            </a:endParaRPr>
          </a:p>
          <a:p>
            <a:pPr>
              <a:buFontTx/>
              <a:buNone/>
            </a:pPr>
            <a:r>
              <a:rPr lang="en-US" altLang="zh-CN" sz="1000"/>
              <a:t> </a:t>
            </a:r>
          </a:p>
          <a:p>
            <a:pPr>
              <a:buFontTx/>
              <a:buNone/>
            </a:pPr>
            <a:r>
              <a:rPr lang="en-US" altLang="zh-CN" sz="2000"/>
              <a:t> [</a:t>
            </a:r>
            <a:r>
              <a:rPr lang="zh-CN" altLang="en-US" sz="2000">
                <a:solidFill>
                  <a:srgbClr val="0000FF"/>
                </a:solidFill>
              </a:rPr>
              <a:t>访问控制</a:t>
            </a:r>
            <a:r>
              <a:rPr lang="zh-CN" altLang="zh-CN" sz="2000">
                <a:solidFill>
                  <a:srgbClr val="0000FF"/>
                </a:solidFill>
              </a:rPr>
              <a:t>修饰符</a:t>
            </a:r>
            <a:r>
              <a:rPr lang="en-US" altLang="zh-CN" sz="2000"/>
              <a:t>] </a:t>
            </a:r>
            <a:r>
              <a:rPr lang="en-US" altLang="zh-CN" sz="2000">
                <a:solidFill>
                  <a:srgbClr val="0000FF"/>
                </a:solidFill>
              </a:rPr>
              <a:t>enum</a:t>
            </a:r>
            <a:r>
              <a:rPr lang="en-US" altLang="zh-CN" sz="2000"/>
              <a:t> </a:t>
            </a:r>
            <a:r>
              <a:rPr lang="zh-CN" altLang="zh-CN" sz="2000">
                <a:solidFill>
                  <a:srgbClr val="0000FF"/>
                </a:solidFill>
              </a:rPr>
              <a:t>枚举类型名</a:t>
            </a:r>
          </a:p>
          <a:p>
            <a:pPr>
              <a:buFontTx/>
              <a:buNone/>
            </a:pPr>
            <a:r>
              <a:rPr lang="en-US" altLang="zh-CN" sz="2000"/>
              <a:t>  {</a:t>
            </a:r>
            <a:endParaRPr lang="zh-CN" altLang="zh-CN" sz="2000"/>
          </a:p>
          <a:p>
            <a:pPr>
              <a:buFontTx/>
              <a:buNone/>
            </a:pPr>
            <a:r>
              <a:rPr lang="en-US" altLang="zh-CN" sz="2000"/>
              <a:t>      </a:t>
            </a:r>
            <a:r>
              <a:rPr lang="zh-CN" altLang="zh-CN" sz="2000"/>
              <a:t>枚举成员</a:t>
            </a:r>
          </a:p>
          <a:p>
            <a:pPr>
              <a:buFontTx/>
              <a:buNone/>
            </a:pPr>
            <a:r>
              <a:rPr lang="en-US" altLang="zh-CN" sz="2000"/>
              <a:t>      </a:t>
            </a:r>
            <a:r>
              <a:rPr lang="zh-CN" altLang="zh-CN" sz="2000"/>
              <a:t>方法</a:t>
            </a:r>
          </a:p>
          <a:p>
            <a:pPr>
              <a:buFontTx/>
              <a:buNone/>
            </a:pPr>
            <a:r>
              <a:rPr lang="en-US" altLang="zh-CN" sz="2000"/>
              <a:t>  }</a:t>
            </a:r>
          </a:p>
          <a:p>
            <a:pPr>
              <a:buFontTx/>
              <a:buNone/>
            </a:pPr>
            <a:endParaRPr lang="en-US" altLang="zh-CN" sz="1000"/>
          </a:p>
          <a:p>
            <a:pPr marL="342900" indent="-342900">
              <a:buFont typeface="Wingdings" panose="05000000000000000000" pitchFamily="2" charset="2"/>
              <a:buChar char="Ø"/>
            </a:pPr>
            <a:r>
              <a:rPr lang="zh-CN" altLang="zh-CN" sz="2200">
                <a:solidFill>
                  <a:srgbClr val="FF0000"/>
                </a:solidFill>
              </a:rPr>
              <a:t>枚举类型名</a:t>
            </a:r>
            <a:r>
              <a:rPr lang="zh-CN" altLang="zh-CN" sz="2200"/>
              <a:t>：有两层含义，一是作为枚举名使用；二是表示枚举成员的数据类型，正因为如此，枚举成员也称为枚举实例或枚举对象。</a:t>
            </a:r>
            <a:endParaRPr lang="en-US" altLang="zh-CN" sz="2200"/>
          </a:p>
          <a:p>
            <a:pPr marL="342900" indent="-342900">
              <a:buFont typeface="Wingdings" panose="05000000000000000000" pitchFamily="2" charset="2"/>
              <a:buChar char="Ø"/>
            </a:pPr>
            <a:r>
              <a:rPr lang="en-US" altLang="zh-CN" sz="2200"/>
              <a:t>Java </a:t>
            </a:r>
            <a:r>
              <a:rPr lang="zh-CN" altLang="en-US" sz="2200"/>
              <a:t>语言中枚举类型均自动继承了</a:t>
            </a:r>
            <a:r>
              <a:rPr lang="en-US" altLang="zh-CN" sz="2200"/>
              <a:t>java.lang.Enum</a:t>
            </a:r>
            <a:r>
              <a:rPr lang="zh-CN" altLang="en-US" sz="2200"/>
              <a:t>类（该类继承了</a:t>
            </a:r>
            <a:r>
              <a:rPr lang="en-US" altLang="zh-CN" sz="2200"/>
              <a:t>Object</a:t>
            </a:r>
            <a:r>
              <a:rPr lang="zh-CN" altLang="en-US" sz="2200"/>
              <a:t>类）。</a:t>
            </a:r>
          </a:p>
        </p:txBody>
      </p:sp>
    </p:spTree>
    <p:extLst>
      <p:ext uri="{BB962C8B-B14F-4D97-AF65-F5344CB8AC3E}">
        <p14:creationId xmlns:p14="http://schemas.microsoft.com/office/powerpoint/2010/main" val="4052971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449783" y="1124744"/>
            <a:ext cx="8244434" cy="4032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ts val="4300"/>
              </a:lnSpc>
              <a:buClr>
                <a:srgbClr val="FF0066"/>
              </a:buClr>
              <a:buFont typeface="Wingdings" panose="05000000000000000000" pitchFamily="2" charset="2"/>
              <a:buChar char="u"/>
            </a:pPr>
            <a:r>
              <a:rPr lang="zh-CN" altLang="zh-CN" sz="2800" b="0">
                <a:solidFill>
                  <a:srgbClr val="C00000"/>
                </a:solidFill>
                <a:latin typeface="微软雅黑" panose="020B0503020204020204" pitchFamily="34" charset="-122"/>
                <a:ea typeface="微软雅黑" panose="020B0503020204020204" pitchFamily="34" charset="-122"/>
              </a:rPr>
              <a:t>不包含方法的</a:t>
            </a:r>
            <a:r>
              <a:rPr lang="zh-CN" altLang="zh-CN" sz="2800">
                <a:solidFill>
                  <a:srgbClr val="C00000"/>
                </a:solidFill>
                <a:latin typeface="微软雅黑" panose="020B0503020204020204" pitchFamily="34" charset="-122"/>
                <a:ea typeface="微软雅黑" panose="020B0503020204020204" pitchFamily="34" charset="-122"/>
              </a:rPr>
              <a:t>枚举类</a:t>
            </a:r>
            <a:endParaRPr lang="en-US" altLang="zh-CN" sz="2800">
              <a:solidFill>
                <a:srgbClr val="C00000"/>
              </a:solidFill>
              <a:latin typeface="微软雅黑" panose="020B0503020204020204" pitchFamily="34" charset="-122"/>
              <a:ea typeface="微软雅黑" panose="020B0503020204020204" pitchFamily="34" charset="-122"/>
            </a:endParaRPr>
          </a:p>
          <a:p>
            <a:pPr algn="just" eaLnBrk="1" hangingPunct="1">
              <a:lnSpc>
                <a:spcPts val="4300"/>
              </a:lnSpc>
              <a:buClr>
                <a:srgbClr val="FF0066"/>
              </a:buClr>
              <a:buNone/>
            </a:pPr>
            <a:endParaRPr lang="en-US" altLang="zh-CN" sz="800">
              <a:solidFill>
                <a:srgbClr val="C0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a:t>每个枚举类型的成员都可以看作是</a:t>
            </a:r>
            <a:r>
              <a:rPr lang="en-US" altLang="zh-CN" sz="2400"/>
              <a:t>Enum</a:t>
            </a:r>
            <a:r>
              <a:rPr lang="zh-CN" altLang="en-US" sz="2400"/>
              <a:t>类的实例，这些</a:t>
            </a:r>
            <a:r>
              <a:rPr lang="zh-CN" altLang="en-US" sz="2400">
                <a:solidFill>
                  <a:srgbClr val="C00000"/>
                </a:solidFill>
              </a:rPr>
              <a:t>枚举成员</a:t>
            </a:r>
            <a:r>
              <a:rPr lang="zh-CN" altLang="en-US" sz="2400">
                <a:solidFill>
                  <a:srgbClr val="0000FF"/>
                </a:solidFill>
              </a:rPr>
              <a:t>默认被</a:t>
            </a:r>
            <a:r>
              <a:rPr lang="en-US" altLang="zh-CN" sz="2400">
                <a:solidFill>
                  <a:srgbClr val="0000FF"/>
                </a:solidFill>
              </a:rPr>
              <a:t>final public static</a:t>
            </a:r>
            <a:r>
              <a:rPr lang="zh-CN" altLang="en-US" sz="2400">
                <a:solidFill>
                  <a:srgbClr val="0000FF"/>
                </a:solidFill>
              </a:rPr>
              <a:t>修饰</a:t>
            </a:r>
            <a:r>
              <a:rPr lang="zh-CN" altLang="en-US" sz="2400"/>
              <a:t>。</a:t>
            </a:r>
            <a:endParaRPr lang="en-US" altLang="zh-CN" sz="2400"/>
          </a:p>
          <a:p>
            <a:pPr marL="342900" indent="-342900">
              <a:buFont typeface="Wingdings" panose="05000000000000000000" pitchFamily="2" charset="2"/>
              <a:buChar char="Ø"/>
            </a:pPr>
            <a:r>
              <a:rPr lang="zh-CN" altLang="en-US" sz="2400"/>
              <a:t>当访问枚举类型的成员时，直接使用枚举名调用枚举成员即可，即“</a:t>
            </a:r>
            <a:r>
              <a:rPr lang="zh-CN" altLang="en-US" sz="2400">
                <a:solidFill>
                  <a:srgbClr val="0000FF"/>
                </a:solidFill>
              </a:rPr>
              <a:t>枚举名</a:t>
            </a:r>
            <a:r>
              <a:rPr lang="en-US" altLang="zh-CN" sz="2400">
                <a:solidFill>
                  <a:srgbClr val="0000FF"/>
                </a:solidFill>
              </a:rPr>
              <a:t>.</a:t>
            </a:r>
            <a:r>
              <a:rPr lang="zh-CN" altLang="en-US" sz="2400">
                <a:solidFill>
                  <a:srgbClr val="0000FF"/>
                </a:solidFill>
              </a:rPr>
              <a:t>枚举成员</a:t>
            </a:r>
            <a:r>
              <a:rPr lang="zh-CN" altLang="en-US" sz="2400"/>
              <a:t>”。</a:t>
            </a:r>
            <a:endParaRPr lang="en-US" altLang="zh-CN" sz="2400"/>
          </a:p>
          <a:p>
            <a:pPr marL="342900" indent="-342900">
              <a:buFont typeface="Wingdings" panose="05000000000000000000" pitchFamily="2" charset="2"/>
              <a:buChar char="Ø"/>
            </a:pPr>
            <a:r>
              <a:rPr lang="zh-CN" altLang="en-US" sz="2400"/>
              <a:t>当然如果不想使用这种形式取得枚举类的对象，也可使用</a:t>
            </a:r>
            <a:r>
              <a:rPr lang="en-US" altLang="zh-CN" sz="2400"/>
              <a:t>Enum</a:t>
            </a:r>
            <a:r>
              <a:rPr lang="zh-CN" altLang="en-US" sz="2400"/>
              <a:t>类定义的</a:t>
            </a:r>
            <a:r>
              <a:rPr lang="en-US" altLang="zh-CN" sz="2400"/>
              <a:t>valueOf()</a:t>
            </a:r>
            <a:r>
              <a:rPr lang="zh-CN" altLang="en-US" sz="2400"/>
              <a:t>方法，通过“枚举</a:t>
            </a:r>
            <a:r>
              <a:rPr lang="en-US" altLang="zh-CN" sz="2400"/>
              <a:t>.valueOf()”</a:t>
            </a:r>
            <a:r>
              <a:rPr lang="zh-CN" altLang="en-US" sz="2400"/>
              <a:t>的形式进行调用来获取枚举的对象。</a:t>
            </a:r>
            <a:endParaRPr lang="en-US" altLang="zh-CN" sz="2400"/>
          </a:p>
        </p:txBody>
      </p:sp>
    </p:spTree>
    <p:extLst>
      <p:ext uri="{BB962C8B-B14F-4D97-AF65-F5344CB8AC3E}">
        <p14:creationId xmlns:p14="http://schemas.microsoft.com/office/powerpoint/2010/main" val="253720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449783" y="260648"/>
            <a:ext cx="8244434" cy="651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Tx/>
              <a:buNone/>
            </a:pPr>
            <a:r>
              <a:rPr lang="en-US" altLang="zh-CN" sz="2400" dirty="0"/>
              <a:t>public class </a:t>
            </a:r>
            <a:r>
              <a:rPr lang="en-US" altLang="zh-CN" sz="2400" dirty="0" err="1"/>
              <a:t>TestEnum</a:t>
            </a:r>
            <a:r>
              <a:rPr lang="en-US" altLang="zh-CN" sz="2400" dirty="0"/>
              <a:t> {</a:t>
            </a:r>
          </a:p>
          <a:p>
            <a:pPr eaLnBrk="1" hangingPunct="1">
              <a:lnSpc>
                <a:spcPct val="90000"/>
              </a:lnSpc>
              <a:buFontTx/>
              <a:buNone/>
            </a:pPr>
            <a:r>
              <a:rPr lang="en-US" altLang="zh-CN" sz="2400" dirty="0">
                <a:solidFill>
                  <a:srgbClr val="0000CC"/>
                </a:solidFill>
              </a:rPr>
              <a:t>    public </a:t>
            </a:r>
            <a:r>
              <a:rPr lang="en-US" altLang="zh-CN" sz="2400" dirty="0" err="1">
                <a:solidFill>
                  <a:srgbClr val="0000CC"/>
                </a:solidFill>
              </a:rPr>
              <a:t>enum</a:t>
            </a:r>
            <a:r>
              <a:rPr lang="en-US" altLang="zh-CN" sz="2400" dirty="0">
                <a:solidFill>
                  <a:srgbClr val="0000CC"/>
                </a:solidFill>
              </a:rPr>
              <a:t> </a:t>
            </a:r>
            <a:r>
              <a:rPr lang="en-US" altLang="zh-CN" sz="2400" dirty="0" err="1">
                <a:solidFill>
                  <a:srgbClr val="0000CC"/>
                </a:solidFill>
              </a:rPr>
              <a:t>MyColor</a:t>
            </a:r>
            <a:r>
              <a:rPr lang="en-US" altLang="zh-CN" sz="2400" dirty="0">
                <a:solidFill>
                  <a:srgbClr val="0000CC"/>
                </a:solidFill>
              </a:rPr>
              <a:t> {RED, GREEN, BLUE };</a:t>
            </a:r>
          </a:p>
          <a:p>
            <a:pPr eaLnBrk="1" hangingPunct="1">
              <a:lnSpc>
                <a:spcPct val="90000"/>
              </a:lnSpc>
              <a:buFontTx/>
              <a:buNone/>
            </a:pPr>
            <a:r>
              <a:rPr lang="en-US" altLang="zh-CN" sz="2400" dirty="0"/>
              <a:t>    public static void main(String[ ] </a:t>
            </a:r>
            <a:r>
              <a:rPr lang="en-US" altLang="zh-CN" sz="2400" dirty="0" err="1"/>
              <a:t>args</a:t>
            </a:r>
            <a:r>
              <a:rPr lang="en-US" altLang="zh-CN" sz="2400" dirty="0"/>
              <a:t>) {</a:t>
            </a:r>
          </a:p>
          <a:p>
            <a:pPr eaLnBrk="1" hangingPunct="1">
              <a:lnSpc>
                <a:spcPct val="90000"/>
              </a:lnSpc>
              <a:buFontTx/>
              <a:buNone/>
            </a:pPr>
            <a:r>
              <a:rPr lang="en-US" altLang="zh-CN" sz="2400" dirty="0"/>
              <a:t>        </a:t>
            </a:r>
            <a:r>
              <a:rPr lang="en-US" altLang="zh-CN" sz="2400" dirty="0" err="1"/>
              <a:t>MyColor</a:t>
            </a:r>
            <a:r>
              <a:rPr lang="en-US" altLang="zh-CN" sz="2400" dirty="0"/>
              <a:t> m = </a:t>
            </a:r>
            <a:r>
              <a:rPr lang="en-US" altLang="zh-CN" sz="2400" dirty="0" err="1">
                <a:solidFill>
                  <a:srgbClr val="0000CC"/>
                </a:solidFill>
              </a:rPr>
              <a:t>MyColor.RED</a:t>
            </a:r>
            <a:r>
              <a:rPr lang="en-US" altLang="zh-CN" sz="2400" dirty="0"/>
              <a:t>;</a:t>
            </a:r>
          </a:p>
          <a:p>
            <a:pPr eaLnBrk="1" hangingPunct="1">
              <a:lnSpc>
                <a:spcPct val="90000"/>
              </a:lnSpc>
              <a:buFontTx/>
              <a:buNone/>
            </a:pPr>
            <a:r>
              <a:rPr lang="en-US" altLang="zh-CN" sz="2400" dirty="0"/>
              <a:t>        switch(m) {</a:t>
            </a:r>
          </a:p>
          <a:p>
            <a:pPr eaLnBrk="1" hangingPunct="1">
              <a:lnSpc>
                <a:spcPct val="90000"/>
              </a:lnSpc>
              <a:buFontTx/>
              <a:buNone/>
            </a:pPr>
            <a:r>
              <a:rPr lang="en-US" altLang="zh-CN" sz="2400" dirty="0"/>
              <a:t>            case RED:</a:t>
            </a:r>
          </a:p>
          <a:p>
            <a:pPr eaLnBrk="1" hangingPunct="1">
              <a:lnSpc>
                <a:spcPct val="90000"/>
              </a:lnSpc>
              <a:buFontTx/>
              <a:buNone/>
            </a:pPr>
            <a:r>
              <a:rPr lang="en-US" altLang="zh-CN" sz="2400" dirty="0"/>
              <a:t>                </a:t>
            </a:r>
            <a:r>
              <a:rPr lang="en-US" altLang="zh-CN" sz="2400" dirty="0" err="1"/>
              <a:t>System.out.println</a:t>
            </a:r>
            <a:r>
              <a:rPr lang="en-US" altLang="zh-CN" sz="2400" dirty="0"/>
              <a:t>(“red”); </a:t>
            </a:r>
          </a:p>
          <a:p>
            <a:pPr eaLnBrk="1" hangingPunct="1">
              <a:lnSpc>
                <a:spcPct val="90000"/>
              </a:lnSpc>
              <a:buFontTx/>
              <a:buNone/>
            </a:pPr>
            <a:r>
              <a:rPr lang="en-US" altLang="zh-CN" sz="2400" dirty="0"/>
              <a:t>                break;</a:t>
            </a:r>
          </a:p>
          <a:p>
            <a:pPr eaLnBrk="1" hangingPunct="1">
              <a:lnSpc>
                <a:spcPct val="90000"/>
              </a:lnSpc>
              <a:buFontTx/>
              <a:buNone/>
            </a:pPr>
            <a:r>
              <a:rPr lang="en-US" altLang="zh-CN" sz="2400" dirty="0"/>
              <a:t>            case GREEN:</a:t>
            </a:r>
          </a:p>
          <a:p>
            <a:pPr eaLnBrk="1" hangingPunct="1">
              <a:lnSpc>
                <a:spcPct val="90000"/>
              </a:lnSpc>
              <a:buFontTx/>
              <a:buNone/>
            </a:pPr>
            <a:r>
              <a:rPr lang="en-US" altLang="zh-CN" sz="2400" dirty="0"/>
              <a:t>	     </a:t>
            </a:r>
            <a:r>
              <a:rPr lang="en-US" altLang="zh-CN" sz="2400" dirty="0" err="1"/>
              <a:t>System.out.println</a:t>
            </a:r>
            <a:r>
              <a:rPr lang="en-US" altLang="zh-CN" sz="2400" dirty="0"/>
              <a:t>(“green”); </a:t>
            </a:r>
          </a:p>
          <a:p>
            <a:pPr eaLnBrk="1" hangingPunct="1">
              <a:lnSpc>
                <a:spcPct val="90000"/>
              </a:lnSpc>
              <a:buFontTx/>
              <a:buNone/>
            </a:pPr>
            <a:r>
              <a:rPr lang="en-US" altLang="zh-CN" sz="2400" dirty="0"/>
              <a:t>                break;</a:t>
            </a:r>
          </a:p>
          <a:p>
            <a:pPr eaLnBrk="1" hangingPunct="1">
              <a:lnSpc>
                <a:spcPct val="90000"/>
              </a:lnSpc>
              <a:buFontTx/>
              <a:buNone/>
            </a:pPr>
            <a:r>
              <a:rPr lang="en-US" altLang="zh-CN" sz="2400" dirty="0"/>
              <a:t>	default: </a:t>
            </a:r>
          </a:p>
          <a:p>
            <a:pPr eaLnBrk="1" hangingPunct="1">
              <a:lnSpc>
                <a:spcPct val="90000"/>
              </a:lnSpc>
              <a:buFontTx/>
              <a:buNone/>
            </a:pPr>
            <a:r>
              <a:rPr lang="en-US" altLang="zh-CN" sz="2400" dirty="0"/>
              <a:t>                </a:t>
            </a:r>
            <a:r>
              <a:rPr lang="en-US" altLang="zh-CN" sz="2400" dirty="0" err="1"/>
              <a:t>System.out.println</a:t>
            </a:r>
            <a:r>
              <a:rPr lang="en-US" altLang="zh-CN" sz="2400" dirty="0"/>
              <a:t>(“blue”);</a:t>
            </a:r>
          </a:p>
          <a:p>
            <a:pPr eaLnBrk="1" hangingPunct="1">
              <a:lnSpc>
                <a:spcPct val="90000"/>
              </a:lnSpc>
              <a:buFontTx/>
              <a:buNone/>
            </a:pPr>
            <a:r>
              <a:rPr lang="en-US" altLang="zh-CN" sz="2400" dirty="0"/>
              <a:t>        }</a:t>
            </a:r>
          </a:p>
          <a:p>
            <a:pPr eaLnBrk="1" hangingPunct="1">
              <a:lnSpc>
                <a:spcPct val="90000"/>
              </a:lnSpc>
              <a:buFontTx/>
              <a:buNone/>
            </a:pPr>
            <a:r>
              <a:rPr lang="en-US" altLang="zh-CN" sz="2400" dirty="0"/>
              <a:t>    }</a:t>
            </a:r>
          </a:p>
          <a:p>
            <a:pPr eaLnBrk="1" hangingPunct="1">
              <a:lnSpc>
                <a:spcPct val="90000"/>
              </a:lnSpc>
              <a:buFontTx/>
              <a:buNone/>
            </a:pPr>
            <a:r>
              <a:rPr lang="en-US" altLang="zh-CN" sz="2400" dirty="0"/>
              <a:t>}</a:t>
            </a:r>
          </a:p>
        </p:txBody>
      </p:sp>
    </p:spTree>
    <p:extLst>
      <p:ext uri="{BB962C8B-B14F-4D97-AF65-F5344CB8AC3E}">
        <p14:creationId xmlns:p14="http://schemas.microsoft.com/office/powerpoint/2010/main" val="3761849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Text Box 8">
            <a:extLst>
              <a:ext uri="{FF2B5EF4-FFF2-40B4-BE49-F238E27FC236}">
                <a16:creationId xmlns:a16="http://schemas.microsoft.com/office/drawing/2014/main" id="{3B23EA06-1E66-4623-A88E-B4137AE23DC6}"/>
              </a:ext>
            </a:extLst>
          </p:cNvPr>
          <p:cNvSpPr txBox="1">
            <a:spLocks noChangeArrowheads="1"/>
          </p:cNvSpPr>
          <p:nvPr/>
        </p:nvSpPr>
        <p:spPr bwMode="auto">
          <a:xfrm>
            <a:off x="143000" y="30812"/>
            <a:ext cx="8893496" cy="689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ts val="4300"/>
              </a:lnSpc>
              <a:buClr>
                <a:srgbClr val="FF0066"/>
              </a:buClr>
              <a:buFont typeface="Wingdings" panose="05000000000000000000" pitchFamily="2" charset="2"/>
              <a:buChar char="u"/>
            </a:pPr>
            <a:r>
              <a:rPr lang="zh-CN" altLang="en-US" sz="2400" b="0" dirty="0">
                <a:solidFill>
                  <a:srgbClr val="C00000"/>
                </a:solidFill>
                <a:latin typeface="微软雅黑" panose="020B0503020204020204" pitchFamily="34" charset="-122"/>
                <a:ea typeface="微软雅黑" panose="020B0503020204020204" pitchFamily="34" charset="-122"/>
              </a:rPr>
              <a:t>包含属性和方法的</a:t>
            </a:r>
            <a:r>
              <a:rPr lang="zh-CN" altLang="zh-CN" sz="2400" dirty="0">
                <a:solidFill>
                  <a:srgbClr val="C00000"/>
                </a:solidFill>
                <a:latin typeface="微软雅黑" panose="020B0503020204020204" pitchFamily="34" charset="-122"/>
                <a:ea typeface="微软雅黑" panose="020B0503020204020204" pitchFamily="34" charset="-122"/>
              </a:rPr>
              <a:t>枚举类</a:t>
            </a:r>
            <a:endParaRPr lang="en-US" altLang="zh-CN" sz="2400" dirty="0">
              <a:solidFill>
                <a:srgbClr val="C00000"/>
              </a:solidFill>
              <a:latin typeface="微软雅黑" panose="020B0503020204020204" pitchFamily="34" charset="-122"/>
              <a:ea typeface="微软雅黑" panose="020B0503020204020204" pitchFamily="34" charset="-122"/>
            </a:endParaRPr>
          </a:p>
          <a:p>
            <a:pPr marL="342900" indent="-342900">
              <a:buClr>
                <a:srgbClr val="FF0066"/>
              </a:buClr>
              <a:buFont typeface="Wingdings" panose="05000000000000000000" pitchFamily="2" charset="2"/>
              <a:buChar char="Ø"/>
            </a:pPr>
            <a:r>
              <a:rPr lang="zh-CN" altLang="zh-CN" sz="2200" dirty="0"/>
              <a:t>枚举也是一种类，所以它具有与其他类几乎相同的特性，因此可以定义枚举的属性、构造方法以及方法。</a:t>
            </a:r>
            <a:r>
              <a:rPr lang="zh-CN" altLang="en-US" sz="2200" dirty="0"/>
              <a:t>例子如下：</a:t>
            </a:r>
            <a:endParaRPr lang="en-US" altLang="zh-CN" sz="2200" dirty="0"/>
          </a:p>
          <a:p>
            <a:pPr>
              <a:buClr>
                <a:srgbClr val="FF0066"/>
              </a:buClr>
              <a:buNone/>
            </a:pPr>
            <a:endParaRPr lang="en-US" altLang="zh-CN" sz="800" dirty="0"/>
          </a:p>
          <a:p>
            <a:pPr>
              <a:buClr>
                <a:srgbClr val="FF0066"/>
              </a:buClr>
              <a:buNone/>
            </a:pPr>
            <a:r>
              <a:rPr lang="en-US" altLang="zh-CN" sz="1800" dirty="0">
                <a:effectLst>
                  <a:outerShdw blurRad="38100" dist="38100" dir="2700000" algn="tl">
                    <a:srgbClr val="000000">
                      <a:alpha val="43137"/>
                    </a:srgbClr>
                  </a:outerShdw>
                </a:effectLst>
              </a:rPr>
              <a:t>public</a:t>
            </a:r>
            <a:r>
              <a:rPr lang="en-US" altLang="zh-CN" sz="1800" dirty="0"/>
              <a:t> </a:t>
            </a:r>
            <a:r>
              <a:rPr lang="en-US" altLang="zh-CN" sz="1800" dirty="0" err="1">
                <a:solidFill>
                  <a:srgbClr val="FF0000"/>
                </a:solidFill>
                <a:effectLst>
                  <a:outerShdw blurRad="38100" dist="38100" dir="2700000" algn="tl">
                    <a:srgbClr val="000000">
                      <a:alpha val="43137"/>
                    </a:srgbClr>
                  </a:outerShdw>
                </a:effectLst>
              </a:rPr>
              <a:t>enum</a:t>
            </a:r>
            <a:r>
              <a:rPr lang="en-US" altLang="zh-CN" sz="1800" dirty="0"/>
              <a:t> </a:t>
            </a:r>
            <a:r>
              <a:rPr lang="en-US" altLang="zh-CN" sz="1800" dirty="0">
                <a:solidFill>
                  <a:srgbClr val="0000FF"/>
                </a:solidFill>
                <a:effectLst>
                  <a:outerShdw blurRad="38100" dist="38100" dir="2700000" algn="tl">
                    <a:srgbClr val="000000">
                      <a:alpha val="43137"/>
                    </a:srgbClr>
                  </a:outerShdw>
                </a:effectLst>
              </a:rPr>
              <a:t>Color</a:t>
            </a:r>
            <a:r>
              <a:rPr lang="en-US" altLang="zh-CN" sz="1800" dirty="0"/>
              <a:t> {  </a:t>
            </a:r>
          </a:p>
          <a:p>
            <a:pPr>
              <a:buClr>
                <a:srgbClr val="FF0066"/>
              </a:buClr>
              <a:buNone/>
            </a:pPr>
            <a:r>
              <a:rPr lang="en-US" altLang="zh-CN" sz="1800" dirty="0"/>
              <a:t>    RED("</a:t>
            </a:r>
            <a:r>
              <a:rPr lang="zh-CN" altLang="en-US" sz="1800" dirty="0"/>
              <a:t>红色</a:t>
            </a:r>
            <a:r>
              <a:rPr lang="en-US" altLang="zh-CN" sz="1800" dirty="0"/>
              <a:t>", 1), GREEN("</a:t>
            </a:r>
            <a:r>
              <a:rPr lang="zh-CN" altLang="en-US" sz="1800" dirty="0"/>
              <a:t>绿色</a:t>
            </a:r>
            <a:r>
              <a:rPr lang="en-US" altLang="zh-CN" sz="1800" dirty="0"/>
              <a:t>", 2), BLANK("</a:t>
            </a:r>
            <a:r>
              <a:rPr lang="zh-CN" altLang="en-US" sz="1800" dirty="0"/>
              <a:t>白色</a:t>
            </a:r>
            <a:r>
              <a:rPr lang="en-US" altLang="zh-CN" sz="1800" dirty="0"/>
              <a:t>", 3), YELLOW("</a:t>
            </a:r>
            <a:r>
              <a:rPr lang="zh-CN" altLang="en-US" sz="1800" dirty="0"/>
              <a:t>黄色</a:t>
            </a:r>
            <a:r>
              <a:rPr lang="en-US" altLang="zh-CN" sz="1800" dirty="0"/>
              <a:t>", 4);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成员变量  </a:t>
            </a:r>
          </a:p>
          <a:p>
            <a:pPr>
              <a:buClr>
                <a:srgbClr val="FF0066"/>
              </a:buClr>
              <a:buNone/>
            </a:pPr>
            <a:r>
              <a:rPr lang="zh-CN" altLang="en-US" sz="1800" dirty="0"/>
              <a:t> </a:t>
            </a:r>
            <a:r>
              <a:rPr lang="en-US" altLang="zh-CN" sz="1800" dirty="0"/>
              <a:t>   private String name;  </a:t>
            </a:r>
          </a:p>
          <a:p>
            <a:pPr>
              <a:buClr>
                <a:srgbClr val="FF0066"/>
              </a:buClr>
              <a:buNone/>
            </a:pPr>
            <a:r>
              <a:rPr lang="en-US" altLang="zh-CN" sz="1800" dirty="0"/>
              <a:t>    private int index;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构造方法  </a:t>
            </a:r>
          </a:p>
          <a:p>
            <a:pPr>
              <a:buClr>
                <a:srgbClr val="FF0066"/>
              </a:buClr>
              <a:buNone/>
            </a:pPr>
            <a:r>
              <a:rPr lang="zh-CN" altLang="en-US" sz="1800" dirty="0"/>
              <a:t> </a:t>
            </a:r>
            <a:r>
              <a:rPr lang="en-US" altLang="zh-CN" sz="1800" dirty="0"/>
              <a:t>   private Color(String name, int index) {  </a:t>
            </a:r>
          </a:p>
          <a:p>
            <a:pPr>
              <a:buClr>
                <a:srgbClr val="FF0066"/>
              </a:buClr>
              <a:buNone/>
            </a:pPr>
            <a:r>
              <a:rPr lang="en-US" altLang="zh-CN" sz="1800" dirty="0"/>
              <a:t>        </a:t>
            </a:r>
            <a:r>
              <a:rPr lang="en-US" altLang="zh-CN" sz="1800" dirty="0" err="1"/>
              <a:t>this.name</a:t>
            </a:r>
            <a:r>
              <a:rPr lang="en-US" altLang="zh-CN" sz="1800" dirty="0"/>
              <a:t> = name;  </a:t>
            </a:r>
          </a:p>
          <a:p>
            <a:pPr>
              <a:buClr>
                <a:srgbClr val="FF0066"/>
              </a:buClr>
              <a:buNone/>
            </a:pPr>
            <a:r>
              <a:rPr lang="en-US" altLang="zh-CN" sz="1800" dirty="0"/>
              <a:t>        </a:t>
            </a:r>
            <a:r>
              <a:rPr lang="en-US" altLang="zh-CN" sz="1800" dirty="0" err="1"/>
              <a:t>this.index</a:t>
            </a:r>
            <a:r>
              <a:rPr lang="en-US" altLang="zh-CN" sz="1800" dirty="0"/>
              <a:t> = index;  </a:t>
            </a:r>
          </a:p>
          <a:p>
            <a:pPr>
              <a:buClr>
                <a:srgbClr val="FF0066"/>
              </a:buClr>
              <a:buNone/>
            </a:pPr>
            <a:r>
              <a:rPr lang="en-US" altLang="zh-CN" sz="1800" dirty="0"/>
              <a:t>    }  </a:t>
            </a:r>
          </a:p>
          <a:p>
            <a:pPr>
              <a:buClr>
                <a:srgbClr val="FF0066"/>
              </a:buClr>
              <a:buNone/>
            </a:pPr>
            <a:r>
              <a:rPr lang="en-US" altLang="zh-CN" sz="1800" dirty="0"/>
              <a:t>    </a:t>
            </a:r>
            <a:r>
              <a:rPr lang="en-US" altLang="zh-CN" sz="1800" dirty="0">
                <a:solidFill>
                  <a:srgbClr val="0000FF"/>
                </a:solidFill>
              </a:rPr>
              <a:t>//</a:t>
            </a:r>
            <a:r>
              <a:rPr lang="zh-CN" altLang="en-US" sz="1800" dirty="0">
                <a:solidFill>
                  <a:srgbClr val="0000FF"/>
                </a:solidFill>
              </a:rPr>
              <a:t>普通方法  </a:t>
            </a:r>
          </a:p>
          <a:p>
            <a:pPr>
              <a:buClr>
                <a:srgbClr val="FF0066"/>
              </a:buClr>
              <a:buNone/>
            </a:pPr>
            <a:r>
              <a:rPr lang="en-US" altLang="zh-CN" sz="1800" dirty="0"/>
              <a:t>    public static String </a:t>
            </a:r>
            <a:r>
              <a:rPr lang="en-US" altLang="zh-CN" sz="1800" dirty="0" err="1"/>
              <a:t>getName</a:t>
            </a:r>
            <a:r>
              <a:rPr lang="en-US" altLang="zh-CN" sz="1800" dirty="0"/>
              <a:t>(int index) {  </a:t>
            </a:r>
          </a:p>
          <a:p>
            <a:pPr>
              <a:buClr>
                <a:srgbClr val="FF0066"/>
              </a:buClr>
              <a:buNone/>
            </a:pPr>
            <a:r>
              <a:rPr lang="en-US" altLang="zh-CN" sz="1800" dirty="0"/>
              <a:t>        for (</a:t>
            </a:r>
            <a:r>
              <a:rPr lang="en-US" altLang="zh-CN" sz="1800" dirty="0">
                <a:highlight>
                  <a:srgbClr val="99CCFF"/>
                </a:highlight>
              </a:rPr>
              <a:t>Color c : </a:t>
            </a:r>
            <a:r>
              <a:rPr lang="en-US" altLang="zh-CN" sz="1800" dirty="0" err="1">
                <a:highlight>
                  <a:srgbClr val="99CCFF"/>
                </a:highlight>
              </a:rPr>
              <a:t>Color.values</a:t>
            </a:r>
            <a:r>
              <a:rPr lang="en-US" altLang="zh-CN" sz="1800" dirty="0">
                <a:highlight>
                  <a:srgbClr val="99CCFF"/>
                </a:highlight>
              </a:rPr>
              <a:t>()</a:t>
            </a:r>
            <a:r>
              <a:rPr lang="en-US" altLang="zh-CN" sz="1800" dirty="0"/>
              <a:t>) {  </a:t>
            </a:r>
            <a:r>
              <a:rPr lang="en-US" altLang="zh-CN" sz="1800" dirty="0">
                <a:highlight>
                  <a:srgbClr val="99CCFF"/>
                </a:highlight>
              </a:rPr>
              <a:t>if (</a:t>
            </a:r>
            <a:r>
              <a:rPr lang="en-US" altLang="zh-CN" sz="1800" dirty="0" err="1">
                <a:highlight>
                  <a:srgbClr val="99CCFF"/>
                </a:highlight>
              </a:rPr>
              <a:t>c.getIndex</a:t>
            </a:r>
            <a:r>
              <a:rPr lang="en-US" altLang="zh-CN" sz="1800" dirty="0">
                <a:highlight>
                  <a:srgbClr val="99CCFF"/>
                </a:highlight>
              </a:rPr>
              <a:t>() == index) { return </a:t>
            </a:r>
            <a:r>
              <a:rPr lang="en-US" altLang="zh-CN" sz="1800" dirty="0" err="1">
                <a:highlight>
                  <a:srgbClr val="99CCFF"/>
                </a:highlight>
              </a:rPr>
              <a:t>c.name</a:t>
            </a:r>
            <a:r>
              <a:rPr lang="en-US" altLang="zh-CN" sz="1800" dirty="0">
                <a:highlight>
                  <a:srgbClr val="99CCFF"/>
                </a:highlight>
              </a:rPr>
              <a:t>; }</a:t>
            </a:r>
            <a:r>
              <a:rPr lang="en-US" altLang="zh-CN" sz="1800" dirty="0"/>
              <a:t>  } </a:t>
            </a:r>
          </a:p>
          <a:p>
            <a:pPr>
              <a:buClr>
                <a:srgbClr val="FF0066"/>
              </a:buClr>
              <a:buNone/>
            </a:pPr>
            <a:r>
              <a:rPr lang="en-US" altLang="zh-CN" sz="1800" dirty="0"/>
              <a:t>        return null;  </a:t>
            </a:r>
          </a:p>
          <a:p>
            <a:pPr>
              <a:buClr>
                <a:srgbClr val="FF0066"/>
              </a:buClr>
              <a:buNone/>
            </a:pPr>
            <a:r>
              <a:rPr lang="en-US" altLang="zh-CN" sz="1800" dirty="0"/>
              <a:t>    }</a:t>
            </a:r>
          </a:p>
          <a:p>
            <a:pPr>
              <a:buClr>
                <a:srgbClr val="FF0066"/>
              </a:buClr>
              <a:buNone/>
            </a:pPr>
            <a:r>
              <a:rPr lang="en-US" altLang="zh-CN" sz="1800" dirty="0"/>
              <a:t>}</a:t>
            </a:r>
          </a:p>
        </p:txBody>
      </p:sp>
      <p:sp>
        <p:nvSpPr>
          <p:cNvPr id="2" name="文本框 1">
            <a:extLst>
              <a:ext uri="{FF2B5EF4-FFF2-40B4-BE49-F238E27FC236}">
                <a16:creationId xmlns:a16="http://schemas.microsoft.com/office/drawing/2014/main" id="{A2718E41-EB0B-1927-C444-4231F8E4A064}"/>
              </a:ext>
            </a:extLst>
          </p:cNvPr>
          <p:cNvSpPr txBox="1"/>
          <p:nvPr/>
        </p:nvSpPr>
        <p:spPr>
          <a:xfrm>
            <a:off x="3635896" y="6427113"/>
            <a:ext cx="3549818" cy="430887"/>
          </a:xfrm>
          <a:prstGeom prst="rect">
            <a:avLst/>
          </a:prstGeom>
          <a:noFill/>
        </p:spPr>
        <p:txBody>
          <a:bodyPr wrap="none" rtlCol="0">
            <a:spAutoFit/>
          </a:bodyPr>
          <a:lstStyle/>
          <a:p>
            <a:r>
              <a:rPr kumimoji="1" lang="zh-CN" altLang="en-US" dirty="0">
                <a:solidFill>
                  <a:schemeClr val="tx1"/>
                </a:solidFill>
              </a:rPr>
              <a:t>参看</a:t>
            </a:r>
            <a:r>
              <a:rPr kumimoji="1" lang="en-US" altLang="zh-CN" dirty="0">
                <a:solidFill>
                  <a:schemeClr val="tx1"/>
                </a:solidFill>
              </a:rPr>
              <a:t>fig06_08,fig08_10_11</a:t>
            </a:r>
            <a:endParaRPr kumimoji="1" lang="zh-CN" altLang="en-US" dirty="0">
              <a:solidFill>
                <a:schemeClr val="tx1"/>
              </a:solidFill>
            </a:endParaRPr>
          </a:p>
        </p:txBody>
      </p:sp>
    </p:spTree>
    <p:extLst>
      <p:ext uri="{BB962C8B-B14F-4D97-AF65-F5344CB8AC3E}">
        <p14:creationId xmlns:p14="http://schemas.microsoft.com/office/powerpoint/2010/main" val="125355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027C658A-3B64-4362-B125-31FB5B9CF0D1}"/>
              </a:ext>
            </a:extLst>
          </p:cNvPr>
          <p:cNvSpPr>
            <a:spLocks noGrp="1" noChangeArrowheads="1"/>
          </p:cNvSpPr>
          <p:nvPr>
            <p:ph type="body" idx="1"/>
          </p:nvPr>
        </p:nvSpPr>
        <p:spPr>
          <a:xfrm>
            <a:off x="323528" y="692696"/>
            <a:ext cx="8291264" cy="5865813"/>
          </a:xfrm>
        </p:spPr>
        <p:txBody>
          <a:bodyPr/>
          <a:lstStyle/>
          <a:p>
            <a:pPr eaLnBrk="1" hangingPunct="1">
              <a:buFontTx/>
              <a:buNone/>
            </a:pPr>
            <a:r>
              <a:rPr lang="en-US" altLang="zh-CN" sz="2800" b="1">
                <a:solidFill>
                  <a:srgbClr val="FF0066"/>
                </a:solidFill>
              </a:rPr>
              <a:t>   C. </a:t>
            </a:r>
            <a:r>
              <a:rPr lang="zh-CN" altLang="en-US" sz="2800" b="1">
                <a:solidFill>
                  <a:srgbClr val="FF0066"/>
                </a:solidFill>
              </a:rPr>
              <a:t>面向对象的基本思想</a:t>
            </a:r>
            <a:br>
              <a:rPr lang="zh-CN" altLang="en-US" sz="2800">
                <a:solidFill>
                  <a:srgbClr val="FF0066"/>
                </a:solidFill>
              </a:rPr>
            </a:br>
            <a:endParaRPr lang="zh-CN" altLang="en-US" sz="2800">
              <a:solidFill>
                <a:srgbClr val="FF0066"/>
              </a:solidFill>
            </a:endParaRPr>
          </a:p>
          <a:p>
            <a:pPr eaLnBrk="1" hangingPunct="1">
              <a:buFontTx/>
              <a:buNone/>
            </a:pPr>
            <a:r>
              <a:rPr lang="zh-CN" altLang="en-US" sz="2400" b="1">
                <a:solidFill>
                  <a:srgbClr val="C00000"/>
                </a:solidFill>
              </a:rPr>
              <a:t>           </a:t>
            </a:r>
            <a:r>
              <a:rPr lang="zh-CN" altLang="en-US" sz="2800" b="1">
                <a:solidFill>
                  <a:srgbClr val="C00000"/>
                </a:solidFill>
              </a:rPr>
              <a:t>面向对象</a:t>
            </a:r>
            <a:r>
              <a:rPr lang="zh-CN" altLang="en-US" sz="2400"/>
              <a:t>是一种新兴的程序设计方法</a:t>
            </a:r>
            <a:r>
              <a:rPr lang="en-US" altLang="zh-CN" sz="2400"/>
              <a:t>,</a:t>
            </a:r>
            <a:r>
              <a:rPr lang="zh-CN" altLang="en-US" sz="2400"/>
              <a:t>或者是一种新的程序设计规范 </a:t>
            </a:r>
            <a:r>
              <a:rPr lang="en-US" altLang="zh-CN" sz="2400"/>
              <a:t>(paradigm),</a:t>
            </a:r>
            <a:r>
              <a:rPr lang="zh-CN" altLang="en-US" sz="2400"/>
              <a:t>其基本思想是使用</a:t>
            </a:r>
            <a:r>
              <a:rPr lang="zh-CN" altLang="en-US" sz="2400" b="1">
                <a:solidFill>
                  <a:srgbClr val="0000CC"/>
                </a:solidFill>
              </a:rPr>
              <a:t>对象、类</a:t>
            </a:r>
            <a:r>
              <a:rPr lang="zh-CN" altLang="en-US" sz="2400">
                <a:solidFill>
                  <a:srgbClr val="0000CC"/>
                </a:solidFill>
              </a:rPr>
              <a:t>、封装、继承、消息等基本概念</a:t>
            </a:r>
            <a:r>
              <a:rPr lang="zh-CN" altLang="en-US" sz="2400"/>
              <a:t>进行程序设计。从现实世界中客观存在的事物（即对象）出发来构造软件系统，并且在系统构造中</a:t>
            </a:r>
            <a:r>
              <a:rPr lang="zh-CN" altLang="en-US" sz="2400">
                <a:solidFill>
                  <a:srgbClr val="0000CC"/>
                </a:solidFill>
              </a:rPr>
              <a:t>尽可能运用人类的自然思维方式</a:t>
            </a:r>
            <a:r>
              <a:rPr lang="zh-CN" altLang="en-US" sz="2400"/>
              <a:t>。力图使对计算机语言中对事物的描述与现实世界中该事物的本来面目尽可能的一致。</a:t>
            </a:r>
            <a:endParaRPr lang="en-US" altLang="zh-CN" sz="2400"/>
          </a:p>
          <a:p>
            <a:pPr eaLnBrk="1" hangingPunct="1">
              <a:buFontTx/>
              <a:buNone/>
            </a:pPr>
            <a:r>
              <a:rPr lang="en-US" altLang="zh-CN" sz="2400"/>
              <a:t>            </a:t>
            </a:r>
            <a:r>
              <a:rPr lang="zh-CN" altLang="en-US" sz="2400"/>
              <a:t>开发一个软件是为了解决某些问题，这些问题所涉及的业务范围称作该软件的</a:t>
            </a:r>
            <a:r>
              <a:rPr lang="zh-CN" altLang="en-US" sz="2400" b="1">
                <a:solidFill>
                  <a:srgbClr val="C00000"/>
                </a:solidFill>
              </a:rPr>
              <a:t>问题域</a:t>
            </a:r>
            <a:r>
              <a:rPr lang="zh-CN" altLang="en-US" sz="2400"/>
              <a:t>。其应用领域不仅仅是软件，还有计算机体系结构和人工智能等。</a:t>
            </a:r>
          </a:p>
          <a:p>
            <a:pPr eaLnBrk="1" hangingPunct="1">
              <a:buFontTx/>
              <a:buNone/>
            </a:pP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5">
            <a:extLst>
              <a:ext uri="{FF2B5EF4-FFF2-40B4-BE49-F238E27FC236}">
                <a16:creationId xmlns:a16="http://schemas.microsoft.com/office/drawing/2014/main" id="{932ED6CC-5FFA-467D-99D9-0529C3B033DB}"/>
              </a:ext>
            </a:extLst>
          </p:cNvPr>
          <p:cNvSpPr txBox="1">
            <a:spLocks noChangeArrowheads="1"/>
          </p:cNvSpPr>
          <p:nvPr/>
        </p:nvSpPr>
        <p:spPr bwMode="auto">
          <a:xfrm>
            <a:off x="1835696" y="395953"/>
            <a:ext cx="53285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9:  </a:t>
            </a:r>
            <a:r>
              <a:rPr kumimoji="1" lang="zh-CN" altLang="en-US">
                <a:solidFill>
                  <a:srgbClr val="FF0066"/>
                </a:solidFill>
                <a:latin typeface="Tahoma" panose="020B0604030504040204" pitchFamily="34" charset="0"/>
              </a:rPr>
              <a:t>包</a:t>
            </a:r>
            <a:r>
              <a:rPr kumimoji="1" lang="en-US" altLang="zh-CN">
                <a:solidFill>
                  <a:srgbClr val="FF0066"/>
                </a:solidFill>
                <a:latin typeface="Tahoma" panose="020B0604030504040204" pitchFamily="34" charset="0"/>
              </a:rPr>
              <a:t>(package)</a:t>
            </a:r>
            <a:r>
              <a:rPr kumimoji="1" lang="zh-CN" altLang="en-US">
                <a:solidFill>
                  <a:srgbClr val="FF0066"/>
                </a:solidFill>
                <a:latin typeface="Tahoma" panose="020B0604030504040204" pitchFamily="34" charset="0"/>
              </a:rPr>
              <a:t>与</a:t>
            </a:r>
            <a:r>
              <a:rPr kumimoji="1" lang="en-US" altLang="zh-CN">
                <a:solidFill>
                  <a:srgbClr val="FF0066"/>
                </a:solidFill>
                <a:latin typeface="Tahoma" panose="020B0604030504040204" pitchFamily="34" charset="0"/>
              </a:rPr>
              <a:t>import </a:t>
            </a:r>
          </a:p>
        </p:txBody>
      </p:sp>
      <p:sp>
        <p:nvSpPr>
          <p:cNvPr id="70659" name="Text Box 7">
            <a:extLst>
              <a:ext uri="{FF2B5EF4-FFF2-40B4-BE49-F238E27FC236}">
                <a16:creationId xmlns:a16="http://schemas.microsoft.com/office/drawing/2014/main" id="{6F73C8E1-8200-42FD-9552-162168F47981}"/>
              </a:ext>
            </a:extLst>
          </p:cNvPr>
          <p:cNvSpPr txBox="1">
            <a:spLocks noChangeArrowheads="1"/>
          </p:cNvSpPr>
          <p:nvPr/>
        </p:nvSpPr>
        <p:spPr bwMode="auto">
          <a:xfrm>
            <a:off x="250825" y="1340768"/>
            <a:ext cx="7416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200">
                <a:latin typeface="Tahoma" panose="020B0604030504040204" pitchFamily="34" charset="0"/>
              </a:rPr>
              <a:t>一、包的概念</a:t>
            </a:r>
          </a:p>
        </p:txBody>
      </p:sp>
      <p:sp>
        <p:nvSpPr>
          <p:cNvPr id="70660" name="Text Box 8">
            <a:extLst>
              <a:ext uri="{FF2B5EF4-FFF2-40B4-BE49-F238E27FC236}">
                <a16:creationId xmlns:a16="http://schemas.microsoft.com/office/drawing/2014/main" id="{28654DEB-ECF8-45AB-A980-08C1C26C4D2D}"/>
              </a:ext>
            </a:extLst>
          </p:cNvPr>
          <p:cNvSpPr txBox="1">
            <a:spLocks noChangeArrowheads="1"/>
          </p:cNvSpPr>
          <p:nvPr/>
        </p:nvSpPr>
        <p:spPr bwMode="auto">
          <a:xfrm>
            <a:off x="250825" y="1845593"/>
            <a:ext cx="8497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a:latin typeface="Tahoma" panose="020B0604030504040204" pitchFamily="34" charset="0"/>
              </a:rPr>
              <a:t>★ </a:t>
            </a:r>
            <a:r>
              <a:rPr kumimoji="1" lang="zh-CN" altLang="en-US" sz="2200">
                <a:solidFill>
                  <a:srgbClr val="C00000"/>
                </a:solidFill>
                <a:latin typeface="微软雅黑" panose="020B0503020204020204" pitchFamily="34" charset="-122"/>
                <a:ea typeface="微软雅黑" panose="020B0503020204020204" pitchFamily="34" charset="-122"/>
              </a:rPr>
              <a:t>包</a:t>
            </a:r>
            <a:r>
              <a:rPr kumimoji="1" lang="en-US" altLang="zh-CN" sz="2200">
                <a:solidFill>
                  <a:srgbClr val="C00000"/>
                </a:solidFill>
                <a:latin typeface="微软雅黑" panose="020B0503020204020204" pitchFamily="34" charset="-122"/>
                <a:ea typeface="微软雅黑" panose="020B0503020204020204" pitchFamily="34" charset="-122"/>
              </a:rPr>
              <a:t>packge</a:t>
            </a:r>
            <a:r>
              <a:rPr kumimoji="1" lang="zh-CN" altLang="en-US" sz="2200">
                <a:solidFill>
                  <a:srgbClr val="C00000"/>
                </a:solidFill>
                <a:latin typeface="微软雅黑" panose="020B0503020204020204" pitchFamily="34" charset="-122"/>
                <a:ea typeface="微软雅黑" panose="020B0503020204020204" pitchFamily="34" charset="-122"/>
              </a:rPr>
              <a:t>的定义</a:t>
            </a:r>
            <a:r>
              <a:rPr kumimoji="1" lang="zh-CN" altLang="en-US" sz="2200">
                <a:latin typeface="Tahoma" panose="020B0604030504040204" pitchFamily="34" charset="0"/>
              </a:rPr>
              <a:t>：包将功能类似的类放到一组</a:t>
            </a:r>
            <a:r>
              <a:rPr kumimoji="1" lang="en-US" altLang="zh-CN" sz="2200">
                <a:latin typeface="Tahoma" panose="020B0604030504040204" pitchFamily="34" charset="0"/>
              </a:rPr>
              <a:t>,</a:t>
            </a:r>
            <a:r>
              <a:rPr kumimoji="1" lang="zh-CN" altLang="en-US" sz="2200">
                <a:latin typeface="Tahoma" panose="020B0604030504040204" pitchFamily="34" charset="0"/>
              </a:rPr>
              <a:t>并按照类与类的关系，分层分类组识；是基于树形结构的有效管理机制；</a:t>
            </a:r>
          </a:p>
        </p:txBody>
      </p:sp>
      <p:sp>
        <p:nvSpPr>
          <p:cNvPr id="70661" name="Text Box 9">
            <a:extLst>
              <a:ext uri="{FF2B5EF4-FFF2-40B4-BE49-F238E27FC236}">
                <a16:creationId xmlns:a16="http://schemas.microsoft.com/office/drawing/2014/main" id="{884D1A3B-4159-4751-9A2E-C1AFAB502C88}"/>
              </a:ext>
            </a:extLst>
          </p:cNvPr>
          <p:cNvSpPr txBox="1">
            <a:spLocks noChangeArrowheads="1"/>
          </p:cNvSpPr>
          <p:nvPr/>
        </p:nvSpPr>
        <p:spPr bwMode="auto">
          <a:xfrm>
            <a:off x="971550" y="2852738"/>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400">
              <a:latin typeface="Tahoma" panose="020B0604030504040204" pitchFamily="34" charset="0"/>
            </a:endParaRPr>
          </a:p>
        </p:txBody>
      </p:sp>
      <p:sp>
        <p:nvSpPr>
          <p:cNvPr id="70662" name="Text Box 10">
            <a:extLst>
              <a:ext uri="{FF2B5EF4-FFF2-40B4-BE49-F238E27FC236}">
                <a16:creationId xmlns:a16="http://schemas.microsoft.com/office/drawing/2014/main" id="{73AEFB60-543F-4B7F-9EF3-B3E64390C607}"/>
              </a:ext>
            </a:extLst>
          </p:cNvPr>
          <p:cNvSpPr txBox="1">
            <a:spLocks noChangeArrowheads="1"/>
          </p:cNvSpPr>
          <p:nvPr/>
        </p:nvSpPr>
        <p:spPr bwMode="auto">
          <a:xfrm>
            <a:off x="250825" y="2925093"/>
            <a:ext cx="8208963" cy="38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通过关键字</a:t>
            </a:r>
            <a:r>
              <a:rPr kumimoji="1" lang="en-US" altLang="zh-CN" sz="2200">
                <a:latin typeface="Tahoma" panose="020B0604030504040204" pitchFamily="34" charset="0"/>
              </a:rPr>
              <a:t>package</a:t>
            </a:r>
            <a:r>
              <a:rPr kumimoji="1" lang="zh-CN" altLang="en-US" sz="2200">
                <a:latin typeface="Tahoma" panose="020B0604030504040204" pitchFamily="34" charset="0"/>
              </a:rPr>
              <a:t>声明包语句。</a:t>
            </a:r>
            <a:r>
              <a:rPr kumimoji="1" lang="en-US" altLang="zh-CN" sz="2200">
                <a:latin typeface="Tahoma" panose="020B0604030504040204" pitchFamily="34" charset="0"/>
              </a:rPr>
              <a:t>package </a:t>
            </a:r>
            <a:r>
              <a:rPr kumimoji="1" lang="zh-CN" altLang="en-US" sz="2200">
                <a:latin typeface="Tahoma" panose="020B0604030504040204" pitchFamily="34" charset="0"/>
              </a:rPr>
              <a:t>语句作为</a:t>
            </a:r>
            <a:r>
              <a:rPr kumimoji="1" lang="en-US" altLang="zh-CN" sz="2200">
                <a:latin typeface="Tahoma" panose="020B0604030504040204" pitchFamily="34" charset="0"/>
              </a:rPr>
              <a:t>Java</a:t>
            </a:r>
            <a:r>
              <a:rPr kumimoji="1" lang="zh-CN" altLang="en-US" sz="2200">
                <a:latin typeface="Tahoma" panose="020B0604030504040204" pitchFamily="34" charset="0"/>
              </a:rPr>
              <a:t>源文件的第一条语句，指明该源文件定义的类所在的包。</a:t>
            </a:r>
            <a:r>
              <a:rPr kumimoji="1" lang="en-US" altLang="zh-CN" sz="2200">
                <a:latin typeface="Tahoma" panose="020B0604030504040204" pitchFamily="34" charset="0"/>
              </a:rPr>
              <a:t>package</a:t>
            </a:r>
            <a:r>
              <a:rPr kumimoji="1" lang="zh-CN" altLang="en-US" sz="2200">
                <a:latin typeface="Tahoma" panose="020B0604030504040204" pitchFamily="34" charset="0"/>
              </a:rPr>
              <a:t>语句的一般格式为：</a:t>
            </a:r>
            <a:r>
              <a:rPr kumimoji="1" lang="en-US" altLang="zh-CN" sz="2200">
                <a:solidFill>
                  <a:srgbClr val="0000FF"/>
                </a:solidFill>
                <a:latin typeface="Tahoma" panose="020B0604030504040204" pitchFamily="34" charset="0"/>
              </a:rPr>
              <a:t>package  </a:t>
            </a:r>
            <a:r>
              <a:rPr kumimoji="1" lang="zh-CN" altLang="en-US" sz="2200">
                <a:solidFill>
                  <a:srgbClr val="0000FF"/>
                </a:solidFill>
                <a:latin typeface="Tahoma" panose="020B0604030504040204" pitchFamily="34" charset="0"/>
              </a:rPr>
              <a:t>包名</a:t>
            </a:r>
            <a:r>
              <a:rPr kumimoji="1" lang="en-US" altLang="zh-CN" sz="2200">
                <a:solidFill>
                  <a:srgbClr val="0000FF"/>
                </a:solidFill>
                <a:latin typeface="Tahoma" panose="020B0604030504040204" pitchFamily="34" charset="0"/>
              </a:rPr>
              <a:t>;</a:t>
            </a:r>
          </a:p>
          <a:p>
            <a:pPr eaLnBrk="1" hangingPunct="1">
              <a:spcBef>
                <a:spcPct val="5000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如果源程序中省略了</a:t>
            </a:r>
            <a:r>
              <a:rPr kumimoji="1" lang="en-US" altLang="zh-CN" sz="2200">
                <a:latin typeface="Tahoma" panose="020B0604030504040204" pitchFamily="34" charset="0"/>
              </a:rPr>
              <a:t>package</a:t>
            </a:r>
            <a:r>
              <a:rPr kumimoji="1" lang="zh-CN" altLang="en-US" sz="2200">
                <a:latin typeface="Tahoma" panose="020B0604030504040204" pitchFamily="34" charset="0"/>
              </a:rPr>
              <a:t>语句，源文件中所定义命名的类被隐含地认为是无名包（</a:t>
            </a:r>
            <a:r>
              <a:rPr kumimoji="1" lang="en-US" altLang="zh-CN" sz="2200" b="0">
                <a:latin typeface="Tahoma" panose="020B0604030504040204" pitchFamily="34" charset="0"/>
              </a:rPr>
              <a:t>default</a:t>
            </a:r>
            <a:r>
              <a:rPr kumimoji="1" lang="zh-CN" altLang="en-US" sz="2200">
                <a:latin typeface="Tahoma" panose="020B0604030504040204" pitchFamily="34" charset="0"/>
              </a:rPr>
              <a:t>）的一部分，即源文件中定义命名的类在同一个包中，但该包没有名字。</a:t>
            </a:r>
          </a:p>
          <a:p>
            <a:pPr eaLnBrk="1" hangingPunct="1">
              <a:spcBef>
                <a:spcPct val="50000"/>
              </a:spcBef>
              <a:buFontTx/>
              <a:buNone/>
            </a:pPr>
            <a:r>
              <a:rPr kumimoji="1" lang="zh-CN" altLang="en-US" sz="2200">
                <a:latin typeface="Tahoma" panose="020B0604030504040204" pitchFamily="34" charset="0"/>
              </a:rPr>
              <a:t>★ 包名可以是一个</a:t>
            </a:r>
            <a:r>
              <a:rPr kumimoji="1" lang="zh-CN" altLang="en-US" sz="2200">
                <a:solidFill>
                  <a:srgbClr val="FF0066"/>
                </a:solidFill>
                <a:latin typeface="Tahoma" panose="020B0604030504040204" pitchFamily="34" charset="0"/>
              </a:rPr>
              <a:t>合法</a:t>
            </a:r>
            <a:r>
              <a:rPr kumimoji="1" lang="zh-CN" altLang="en-US" sz="2200">
                <a:latin typeface="Tahoma" panose="020B0604030504040204" pitchFamily="34" charset="0"/>
              </a:rPr>
              <a:t>的标识符，也可以是若干个标识符加</a:t>
            </a:r>
            <a:r>
              <a:rPr kumimoji="1" lang="zh-CN" altLang="en-US" sz="2200">
                <a:latin typeface="Times New Roman" panose="02020603050405020304" pitchFamily="18" charset="0"/>
              </a:rPr>
              <a:t>“</a:t>
            </a:r>
            <a:r>
              <a:rPr kumimoji="1" lang="en-US" altLang="zh-CN" sz="2200">
                <a:latin typeface="Tahoma" panose="020B0604030504040204" pitchFamily="34" charset="0"/>
              </a:rPr>
              <a:t>.</a:t>
            </a:r>
            <a:r>
              <a:rPr kumimoji="1" lang="en-US" altLang="zh-CN" sz="2200">
                <a:latin typeface="Times New Roman" panose="02020603050405020304" pitchFamily="18" charset="0"/>
              </a:rPr>
              <a:t>”</a:t>
            </a:r>
            <a:r>
              <a:rPr kumimoji="1" lang="zh-CN" altLang="en-US" sz="2200">
                <a:latin typeface="Tahoma" panose="020B0604030504040204" pitchFamily="34" charset="0"/>
              </a:rPr>
              <a:t>分割而成， </a:t>
            </a:r>
            <a:r>
              <a:rPr lang="en-US" altLang="zh-CN" sz="2200">
                <a:latin typeface="Tahoma" panose="020B0604030504040204" pitchFamily="34" charset="0"/>
              </a:rPr>
              <a:t>Java </a:t>
            </a:r>
            <a:r>
              <a:rPr lang="zh-CN" altLang="en-US" sz="2200">
                <a:latin typeface="Tahoma" panose="020B0604030504040204" pitchFamily="34" charset="0"/>
              </a:rPr>
              <a:t>编译器把包对应于</a:t>
            </a:r>
            <a:r>
              <a:rPr lang="zh-CN" altLang="en-US" sz="2200">
                <a:solidFill>
                  <a:srgbClr val="FF0066"/>
                </a:solidFill>
                <a:latin typeface="Tahoma" panose="020B0604030504040204" pitchFamily="34" charset="0"/>
              </a:rPr>
              <a:t>文件系统的目录管理</a:t>
            </a:r>
            <a:r>
              <a:rPr lang="zh-CN" altLang="en-US" sz="2200">
                <a:latin typeface="Tahoma" panose="020B0604030504040204" pitchFamily="34" charset="0"/>
              </a:rPr>
              <a:t>，用</a:t>
            </a:r>
            <a:r>
              <a:rPr lang="zh-CN" altLang="en-US" sz="2200"/>
              <a:t>‘</a:t>
            </a:r>
            <a:r>
              <a:rPr lang="en-US" altLang="zh-CN" sz="2200">
                <a:latin typeface="Tahoma" panose="020B0604030504040204" pitchFamily="34" charset="0"/>
              </a:rPr>
              <a:t>.</a:t>
            </a:r>
            <a:r>
              <a:rPr lang="en-US" altLang="zh-CN" sz="2200"/>
              <a:t>’</a:t>
            </a:r>
            <a:r>
              <a:rPr lang="zh-CN" altLang="en-US" sz="2200">
                <a:latin typeface="Tahoma" panose="020B0604030504040204" pitchFamily="34" charset="0"/>
              </a:rPr>
              <a:t>来指明包（目录）的层次。 </a:t>
            </a:r>
            <a:r>
              <a:rPr kumimoji="1" lang="zh-CN" altLang="en-US" sz="2200">
                <a:latin typeface="Tahoma" panose="020B0604030504040204" pitchFamily="34" charset="0"/>
              </a:rPr>
              <a:t>如： </a:t>
            </a:r>
            <a:r>
              <a:rPr kumimoji="1" lang="en-US" altLang="zh-CN" sz="2200">
                <a:latin typeface="Tahoma" panose="020B0604030504040204" pitchFamily="34" charset="0"/>
              </a:rPr>
              <a:t>sun.com.cn;</a:t>
            </a:r>
          </a:p>
          <a:p>
            <a:pPr eaLnBrk="1" hangingPunct="1">
              <a:lnSpc>
                <a:spcPct val="90000"/>
              </a:lnSpc>
              <a:buClr>
                <a:schemeClr val="folHlink"/>
              </a:buClr>
              <a:buSzPct val="60000"/>
              <a:buFont typeface="Wingdings" panose="05000000000000000000" pitchFamily="2" charset="2"/>
              <a:buNone/>
            </a:pPr>
            <a:r>
              <a:rPr kumimoji="1" lang="en-US" altLang="zh-CN" sz="2200">
                <a:latin typeface="Tahoma" panose="020B0604030504040204" pitchFamily="34"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F209F920-4F5E-463A-82F0-04924150EC96}"/>
              </a:ext>
            </a:extLst>
          </p:cNvPr>
          <p:cNvSpPr>
            <a:spLocks noGrp="1" noChangeArrowheads="1"/>
          </p:cNvSpPr>
          <p:nvPr>
            <p:ph type="body" idx="1"/>
          </p:nvPr>
        </p:nvSpPr>
        <p:spPr>
          <a:xfrm>
            <a:off x="217487" y="980728"/>
            <a:ext cx="8709025" cy="5040312"/>
          </a:xfrm>
        </p:spPr>
        <p:txBody>
          <a:bodyPr/>
          <a:lstStyle/>
          <a:p>
            <a:pPr algn="just" eaLnBrk="1" hangingPunct="1">
              <a:buFontTx/>
              <a:buNone/>
            </a:pPr>
            <a:r>
              <a:rPr kumimoji="1" lang="en-US" altLang="zh-CN" sz="2400" b="1" dirty="0"/>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编译和生成包：有两种方式</a:t>
            </a:r>
          </a:p>
          <a:p>
            <a:pPr algn="just" eaLnBrk="1" hangingPunct="1">
              <a:buFontTx/>
              <a:buNone/>
            </a:pPr>
            <a:r>
              <a:rPr lang="en-US" altLang="zh-CN" sz="2400" b="1" dirty="0">
                <a:solidFill>
                  <a:srgbClr val="FF00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）手动创建目录</a:t>
            </a:r>
          </a:p>
          <a:p>
            <a:pPr marL="0" indent="0" algn="just" eaLnBrk="1" hangingPunct="1">
              <a:buNone/>
            </a:pPr>
            <a:r>
              <a:rPr lang="zh-CN" altLang="en-US" sz="2400" b="1" dirty="0">
                <a:latin typeface="Times New Roman" panose="02020603050405020304" pitchFamily="18" charset="0"/>
              </a:rPr>
              <a:t>    程序如果使用了包语句，例如：</a:t>
            </a:r>
            <a:endParaRPr lang="zh-CN" altLang="en-US" sz="2400" b="1" dirty="0"/>
          </a:p>
          <a:p>
            <a:pPr algn="just" eaLnBrk="1" hangingPunct="1">
              <a:buFontTx/>
              <a:buNone/>
            </a:pPr>
            <a:r>
              <a:rPr lang="zh-CN" altLang="en-US" sz="2400" b="1" dirty="0"/>
              <a:t>    </a:t>
            </a:r>
            <a:r>
              <a:rPr lang="en-US" altLang="zh-CN" sz="2400" b="1" dirty="0">
                <a:solidFill>
                  <a:srgbClr val="0000CC"/>
                </a:solidFill>
              </a:rPr>
              <a:t>package </a:t>
            </a:r>
            <a:r>
              <a:rPr lang="en-US" altLang="zh-CN" sz="2400" b="1" dirty="0" err="1">
                <a:solidFill>
                  <a:srgbClr val="0000CC"/>
                </a:solidFill>
              </a:rPr>
              <a:t>cn.edu.xmu.software</a:t>
            </a:r>
            <a:r>
              <a:rPr lang="en-US" altLang="zh-CN" sz="2400" b="1" dirty="0">
                <a:solidFill>
                  <a:srgbClr val="0000CC"/>
                </a:solidFill>
              </a:rPr>
              <a:t>;</a:t>
            </a:r>
          </a:p>
          <a:p>
            <a:pPr algn="just" eaLnBrk="1" hangingPunct="1">
              <a:buFontTx/>
              <a:buNone/>
            </a:pPr>
            <a:endParaRPr lang="en-US" altLang="zh-CN" sz="1800" b="1" dirty="0">
              <a:solidFill>
                <a:srgbClr val="0000CC"/>
              </a:solidFill>
            </a:endParaRPr>
          </a:p>
          <a:p>
            <a:pPr algn="just" eaLnBrk="1" hangingPunct="1">
              <a:buFont typeface="Wingdings" panose="05000000000000000000" pitchFamily="2" charset="2"/>
              <a:buChar char="Ø"/>
            </a:pPr>
            <a:r>
              <a:rPr lang="zh-CN" altLang="en-US" sz="2400" b="1" dirty="0">
                <a:latin typeface="Times New Roman" panose="02020603050405020304" pitchFamily="18" charset="0"/>
              </a:rPr>
              <a:t>那么你的目录结构必须包含有如下的结构（要自己</a:t>
            </a:r>
            <a:r>
              <a:rPr lang="zh-CN" altLang="en-US" sz="2400" b="1" dirty="0">
                <a:solidFill>
                  <a:srgbClr val="0000FF"/>
                </a:solidFill>
                <a:latin typeface="Times New Roman" panose="02020603050405020304" pitchFamily="18" charset="0"/>
              </a:rPr>
              <a:t>手动</a:t>
            </a:r>
            <a:r>
              <a:rPr lang="zh-CN" altLang="en-US" sz="2400" b="1" dirty="0">
                <a:latin typeface="Times New Roman" panose="02020603050405020304" pitchFamily="18" charset="0"/>
              </a:rPr>
              <a:t>创建相应的目录）</a:t>
            </a:r>
            <a:r>
              <a:rPr lang="en-US" altLang="zh-CN" sz="2400" b="1" dirty="0"/>
              <a:t>…\</a:t>
            </a:r>
            <a:r>
              <a:rPr lang="en-US" altLang="zh-CN" sz="2400" b="1" dirty="0" err="1"/>
              <a:t>cn</a:t>
            </a:r>
            <a:r>
              <a:rPr lang="en-US" altLang="zh-CN" sz="2400" b="1" dirty="0"/>
              <a:t>\</a:t>
            </a:r>
            <a:r>
              <a:rPr lang="en-US" altLang="zh-CN" sz="2400" b="1" dirty="0" err="1"/>
              <a:t>edu</a:t>
            </a:r>
            <a:r>
              <a:rPr lang="en-US" altLang="zh-CN" sz="2400" b="1" dirty="0"/>
              <a:t>\</a:t>
            </a:r>
            <a:r>
              <a:rPr lang="en-US" altLang="zh-CN" sz="2400" b="1" dirty="0" err="1"/>
              <a:t>xmu</a:t>
            </a:r>
            <a:r>
              <a:rPr lang="en-US" altLang="zh-CN" sz="2400" b="1" dirty="0"/>
              <a:t>\software</a:t>
            </a:r>
            <a:r>
              <a:rPr lang="zh-CN" altLang="en-US" sz="2400" b="1" dirty="0"/>
              <a:t>。</a:t>
            </a:r>
            <a:endParaRPr lang="en-US" altLang="zh-CN" sz="2400" b="1" dirty="0"/>
          </a:p>
          <a:p>
            <a:pPr algn="just" eaLnBrk="1" hangingPunct="1">
              <a:buFont typeface="Wingdings" panose="05000000000000000000" pitchFamily="2" charset="2"/>
              <a:buChar char="Ø"/>
            </a:pPr>
            <a:r>
              <a:rPr lang="zh-CN" altLang="en-US" sz="2400" b="1" dirty="0">
                <a:latin typeface="Times New Roman" panose="02020603050405020304" pitchFamily="18" charset="0"/>
              </a:rPr>
              <a:t>比如源文件</a:t>
            </a:r>
            <a:r>
              <a:rPr lang="en-US" altLang="zh-CN" sz="2400" b="1" dirty="0" err="1">
                <a:latin typeface="Times New Roman" panose="02020603050405020304" pitchFamily="18" charset="0"/>
              </a:rPr>
              <a:t>Cat.java</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目录下，必须在这个目录下再创建一系列子目录，如：</a:t>
            </a:r>
            <a:r>
              <a:rPr lang="en-US" altLang="zh-CN" sz="2400" dirty="0"/>
              <a:t>c:\1000\</a:t>
            </a:r>
            <a:r>
              <a:rPr lang="en-US" altLang="zh-CN" sz="2400" b="1" dirty="0" err="1"/>
              <a:t>cn</a:t>
            </a:r>
            <a:r>
              <a:rPr lang="en-US" altLang="zh-CN" sz="2400" b="1" dirty="0"/>
              <a:t>\</a:t>
            </a:r>
            <a:r>
              <a:rPr lang="en-US" altLang="zh-CN" sz="2400" b="1" dirty="0" err="1"/>
              <a:t>edu</a:t>
            </a:r>
            <a:r>
              <a:rPr lang="en-US" altLang="zh-CN" sz="2400" b="1" dirty="0"/>
              <a:t>\</a:t>
            </a:r>
            <a:r>
              <a:rPr lang="en-US" altLang="zh-CN" sz="2400" b="1" dirty="0" err="1"/>
              <a:t>xmu</a:t>
            </a:r>
            <a:r>
              <a:rPr lang="en-US" altLang="zh-CN" sz="2400" b="1" dirty="0"/>
              <a:t>\software</a:t>
            </a:r>
          </a:p>
          <a:p>
            <a:pPr algn="just" eaLnBrk="1" hangingPunct="1">
              <a:buFont typeface="Wingdings" panose="05000000000000000000" pitchFamily="2" charset="2"/>
              <a:buChar char="Ø"/>
            </a:pPr>
            <a:r>
              <a:rPr lang="en-US" altLang="zh-CN" sz="2400" b="1" dirty="0" err="1">
                <a:latin typeface="Times New Roman" panose="02020603050405020304" pitchFamily="18" charset="0"/>
              </a:rPr>
              <a:t>Javac</a:t>
            </a:r>
            <a:r>
              <a:rPr lang="zh-CN" altLang="en-US" sz="2400" b="1" dirty="0">
                <a:latin typeface="Times New Roman" panose="02020603050405020304" pitchFamily="18" charset="0"/>
              </a:rPr>
              <a:t>编译器会在当前目录</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下生成</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文件，</a:t>
            </a:r>
            <a:r>
              <a:rPr lang="zh-CN" altLang="en-US" sz="2400" b="1" dirty="0">
                <a:solidFill>
                  <a:srgbClr val="FF0000"/>
                </a:solidFill>
                <a:latin typeface="Times New Roman" panose="02020603050405020304" pitchFamily="18" charset="0"/>
              </a:rPr>
              <a:t>手动</a:t>
            </a:r>
            <a:r>
              <a:rPr lang="zh-CN" altLang="en-US" sz="2400" b="1" dirty="0">
                <a:latin typeface="Times New Roman" panose="02020603050405020304" pitchFamily="18" charset="0"/>
              </a:rPr>
              <a:t>将</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拷贝到</a:t>
            </a:r>
            <a:r>
              <a:rPr lang="en-US" altLang="zh-CN" sz="2400" b="1" dirty="0"/>
              <a:t>c:\1000\</a:t>
            </a:r>
            <a:r>
              <a:rPr lang="en-US" altLang="zh-CN" sz="2400" b="1" dirty="0" err="1"/>
              <a:t>cn</a:t>
            </a:r>
            <a:r>
              <a:rPr lang="en-US" altLang="zh-CN" sz="2400" b="1" dirty="0"/>
              <a:t>\</a:t>
            </a:r>
            <a:r>
              <a:rPr lang="en-US" altLang="zh-CN" sz="2400" b="1" dirty="0" err="1"/>
              <a:t>edu</a:t>
            </a:r>
            <a:r>
              <a:rPr lang="en-US" altLang="zh-CN" sz="2400" b="1" dirty="0"/>
              <a:t>\</a:t>
            </a:r>
            <a:r>
              <a:rPr lang="en-US" altLang="zh-CN" sz="2400" b="1" dirty="0" err="1"/>
              <a:t>xmu</a:t>
            </a:r>
            <a:r>
              <a:rPr lang="en-US" altLang="zh-CN" sz="2400" b="1" dirty="0"/>
              <a:t>\software\</a:t>
            </a:r>
            <a:r>
              <a:rPr lang="zh-CN" altLang="en-US" sz="2400" b="1" dirty="0"/>
              <a:t>目录下。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4">
            <a:extLst>
              <a:ext uri="{FF2B5EF4-FFF2-40B4-BE49-F238E27FC236}">
                <a16:creationId xmlns:a16="http://schemas.microsoft.com/office/drawing/2014/main" id="{07EAD34E-ED70-4C37-ADA7-228CA84BBC02}"/>
              </a:ext>
            </a:extLst>
          </p:cNvPr>
          <p:cNvSpPr txBox="1">
            <a:spLocks noChangeArrowheads="1"/>
          </p:cNvSpPr>
          <p:nvPr/>
        </p:nvSpPr>
        <p:spPr bwMode="auto">
          <a:xfrm>
            <a:off x="467544" y="620688"/>
            <a:ext cx="8136209"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ahoma" panose="020B0604030504040204" pitchFamily="34" charset="0"/>
              </a:rPr>
              <a:t>例如：把</a:t>
            </a:r>
            <a:r>
              <a:rPr lang="en-US" altLang="zh-CN" sz="2400" dirty="0" err="1">
                <a:latin typeface="Tahoma" panose="020B0604030504040204" pitchFamily="34" charset="0"/>
              </a:rPr>
              <a:t>Cat.java</a:t>
            </a:r>
            <a:r>
              <a:rPr lang="en-US" altLang="zh-CN" sz="2400" dirty="0">
                <a:latin typeface="Tahoma" panose="020B0604030504040204" pitchFamily="34" charset="0"/>
              </a:rPr>
              <a:t> </a:t>
            </a:r>
            <a:r>
              <a:rPr lang="zh-CN" altLang="en-US" sz="2400" dirty="0">
                <a:latin typeface="Tahoma" panose="020B0604030504040204" pitchFamily="34" charset="0"/>
              </a:rPr>
              <a:t>放在目录 </a:t>
            </a:r>
            <a:r>
              <a:rPr lang="en-US" altLang="zh-CN" sz="2400" dirty="0">
                <a:latin typeface="Tahoma" panose="020B0604030504040204" pitchFamily="34" charset="0"/>
              </a:rPr>
              <a:t>c:\1000\</a:t>
            </a:r>
            <a:r>
              <a:rPr lang="zh-CN" altLang="en-US" sz="2400" dirty="0">
                <a:latin typeface="Tahoma" panose="020B0604030504040204" pitchFamily="34" charset="0"/>
              </a:rPr>
              <a:t>下</a:t>
            </a:r>
          </a:p>
          <a:p>
            <a:pPr eaLnBrk="1" hangingPunct="1">
              <a:spcBef>
                <a:spcPct val="0"/>
              </a:spcBef>
              <a:buFontTx/>
              <a:buNone/>
            </a:pPr>
            <a:r>
              <a:rPr kumimoji="1" lang="en-US" altLang="zh-CN" sz="2400" dirty="0">
                <a:solidFill>
                  <a:srgbClr val="FF0066"/>
                </a:solidFill>
                <a:latin typeface="Tahoma" panose="020B0604030504040204" pitchFamily="34" charset="0"/>
              </a:rPr>
              <a:t>package </a:t>
            </a:r>
            <a:r>
              <a:rPr lang="en-US" altLang="zh-CN" sz="2400" dirty="0" err="1">
                <a:solidFill>
                  <a:srgbClr val="FF0066"/>
                </a:solidFill>
                <a:latin typeface="Tahoma" panose="020B0604030504040204" pitchFamily="34" charset="0"/>
              </a:rPr>
              <a:t>cn.edu.xmu.software</a:t>
            </a:r>
            <a:r>
              <a:rPr kumimoji="1" lang="en-US" altLang="zh-CN" sz="2400" dirty="0">
                <a:solidFill>
                  <a:srgbClr val="FF0066"/>
                </a:solidFill>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public class Cat</a:t>
            </a:r>
          </a:p>
          <a:p>
            <a:pPr eaLnBrk="1" hangingPunct="1">
              <a:spcBef>
                <a:spcPct val="0"/>
              </a:spcBef>
              <a:buFontTx/>
              <a:buNone/>
            </a:pPr>
            <a:r>
              <a:rPr kumimoji="1" lang="en-US" altLang="zh-CN" sz="2400" dirty="0">
                <a:latin typeface="Tahoma" panose="020B0604030504040204" pitchFamily="34" charset="0"/>
              </a:rPr>
              <a:t>{	public static void main(String[] </a:t>
            </a:r>
            <a:r>
              <a:rPr kumimoji="1" lang="en-US" altLang="zh-CN" sz="2400" dirty="0" err="1">
                <a:latin typeface="Tahoma" panose="020B0604030504040204" pitchFamily="34" charset="0"/>
              </a:rPr>
              <a:t>args</a:t>
            </a: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Tahoma" panose="020B0604030504040204" pitchFamily="34" charset="0"/>
              </a:rPr>
              <a:t>just a test</a:t>
            </a:r>
            <a:r>
              <a:rPr kumimoji="1" lang="en-US" altLang="zh-CN" sz="2400" dirty="0">
                <a:latin typeface="Times New Roman" panose="02020603050405020304" pitchFamily="18" charset="0"/>
              </a:rPr>
              <a:t>”</a:t>
            </a: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a:p>
            <a:pPr eaLnBrk="1" hangingPunct="1">
              <a:spcBef>
                <a:spcPct val="0"/>
              </a:spcBef>
              <a:buFontTx/>
              <a:buNone/>
            </a:pPr>
            <a:endParaRPr kumimoji="1" lang="en-US" altLang="zh-CN" sz="2400" dirty="0">
              <a:latin typeface="Tahoma" panose="020B0604030504040204" pitchFamily="34" charset="0"/>
            </a:endParaRPr>
          </a:p>
          <a:p>
            <a:pPr marL="342900" indent="-342900" eaLnBrk="1" hangingPunct="1">
              <a:lnSpc>
                <a:spcPct val="90000"/>
              </a:lnSpc>
              <a:spcBef>
                <a:spcPct val="0"/>
              </a:spcBef>
              <a:buFont typeface="Wingdings" panose="05000000000000000000" pitchFamily="2" charset="2"/>
              <a:buChar char="Ø"/>
            </a:pPr>
            <a:r>
              <a:rPr lang="zh-CN" altLang="en-US" sz="2400" dirty="0">
                <a:latin typeface="Tahoma" panose="020B0604030504040204" pitchFamily="34" charset="0"/>
              </a:rPr>
              <a:t>然后编译源文件：</a:t>
            </a:r>
          </a:p>
          <a:p>
            <a:pPr eaLnBrk="1" hangingPunct="1">
              <a:lnSpc>
                <a:spcPct val="90000"/>
              </a:lnSpc>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c:\1000\&gt;</a:t>
            </a:r>
            <a:r>
              <a:rPr kumimoji="1" lang="en-US" altLang="zh-CN" sz="2400" dirty="0" err="1">
                <a:latin typeface="Tahoma" panose="020B0604030504040204" pitchFamily="34" charset="0"/>
              </a:rPr>
              <a:t>javac</a:t>
            </a:r>
            <a:r>
              <a:rPr kumimoji="1" lang="en-US" altLang="zh-CN" sz="2400" dirty="0">
                <a:latin typeface="Tahoma" panose="020B0604030504040204" pitchFamily="34" charset="0"/>
              </a:rPr>
              <a:t> </a:t>
            </a:r>
            <a:r>
              <a:rPr kumimoji="1" lang="en-US" altLang="zh-CN" sz="2400" dirty="0">
                <a:highlight>
                  <a:srgbClr val="FFFF00"/>
                </a:highlight>
                <a:latin typeface="Tahoma" panose="020B0604030504040204" pitchFamily="34" charset="0"/>
              </a:rPr>
              <a:t>–d . </a:t>
            </a:r>
            <a:r>
              <a:rPr kumimoji="1" lang="en-US" altLang="zh-CN" sz="2400" dirty="0" err="1">
                <a:latin typeface="Tahoma" panose="020B0604030504040204" pitchFamily="34" charset="0"/>
              </a:rPr>
              <a:t>Cat.java</a:t>
            </a:r>
            <a:r>
              <a:rPr kumimoji="1" lang="en-US" altLang="zh-CN" sz="2400" dirty="0">
                <a:latin typeface="Tahoma" panose="020B0604030504040204" pitchFamily="34" charset="0"/>
              </a:rPr>
              <a:t> </a:t>
            </a:r>
          </a:p>
          <a:p>
            <a:pPr marL="342900" indent="-342900" eaLnBrk="1" hangingPunct="1">
              <a:lnSpc>
                <a:spcPct val="90000"/>
              </a:lnSpc>
              <a:spcBef>
                <a:spcPct val="0"/>
              </a:spcBef>
              <a:buFont typeface="Wingdings" panose="05000000000000000000" pitchFamily="2" charset="2"/>
              <a:buChar char="Ø"/>
            </a:pPr>
            <a:r>
              <a:rPr kumimoji="1" lang="zh-CN" altLang="en-US" sz="2400" dirty="0">
                <a:latin typeface="Tahoma" panose="020B0604030504040204" pitchFamily="34" charset="0"/>
              </a:rPr>
              <a:t>然后把 </a:t>
            </a:r>
            <a:r>
              <a:rPr kumimoji="1" lang="en-US" altLang="zh-CN" sz="2400" dirty="0" err="1">
                <a:latin typeface="Tahoma" panose="020B0604030504040204" pitchFamily="34" charset="0"/>
              </a:rPr>
              <a:t>Cat.class</a:t>
            </a:r>
            <a:r>
              <a:rPr kumimoji="1" lang="en-US" altLang="zh-CN" sz="2400" dirty="0">
                <a:latin typeface="Tahoma" panose="020B0604030504040204" pitchFamily="34" charset="0"/>
              </a:rPr>
              <a:t> </a:t>
            </a:r>
            <a:r>
              <a:rPr kumimoji="1" lang="zh-CN" altLang="en-US" sz="2400" dirty="0">
                <a:latin typeface="Tahoma" panose="020B0604030504040204" pitchFamily="34" charset="0"/>
              </a:rPr>
              <a:t>放</a:t>
            </a:r>
            <a:r>
              <a:rPr kumimoji="1" lang="en-US" altLang="zh-CN" sz="2400" dirty="0">
                <a:latin typeface="Tahoma" panose="020B0604030504040204" pitchFamily="34" charset="0"/>
              </a:rPr>
              <a:t>software</a:t>
            </a:r>
            <a:r>
              <a:rPr kumimoji="1" lang="zh-CN" altLang="en-US" sz="2400" dirty="0">
                <a:latin typeface="Tahoma" panose="020B0604030504040204" pitchFamily="34" charset="0"/>
              </a:rPr>
              <a:t>目录下后</a:t>
            </a:r>
            <a:r>
              <a:rPr lang="zh-CN" altLang="en-US" sz="2400" dirty="0">
                <a:latin typeface="Tahoma" panose="020B0604030504040204" pitchFamily="34" charset="0"/>
              </a:rPr>
              <a:t>运行该程序</a:t>
            </a:r>
          </a:p>
          <a:p>
            <a:pPr eaLnBrk="1" hangingPunct="1">
              <a:lnSpc>
                <a:spcPct val="90000"/>
              </a:lnSpc>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c:\1000&gt;</a:t>
            </a:r>
            <a:r>
              <a:rPr kumimoji="1" lang="en-US" altLang="zh-CN" sz="2400" dirty="0">
                <a:solidFill>
                  <a:srgbClr val="0000CC"/>
                </a:solidFill>
                <a:latin typeface="Tahoma" panose="020B0604030504040204" pitchFamily="34" charset="0"/>
              </a:rPr>
              <a:t>java </a:t>
            </a:r>
            <a:r>
              <a:rPr lang="en-US" altLang="zh-CN" sz="2400" dirty="0" err="1">
                <a:solidFill>
                  <a:srgbClr val="FF0066"/>
                </a:solidFill>
                <a:latin typeface="Tahoma" panose="020B0604030504040204" pitchFamily="34" charset="0"/>
              </a:rPr>
              <a:t>cn.edu.xmu.software</a:t>
            </a:r>
            <a:r>
              <a:rPr kumimoji="1" lang="en-US" altLang="zh-CN" sz="2400" dirty="0" err="1">
                <a:solidFill>
                  <a:srgbClr val="FF0066"/>
                </a:solidFill>
                <a:latin typeface="Tahoma" panose="020B0604030504040204" pitchFamily="34" charset="0"/>
              </a:rPr>
              <a:t>.Cat</a:t>
            </a:r>
            <a:r>
              <a:rPr lang="en-US" altLang="zh-CN" sz="2400" dirty="0">
                <a:latin typeface="Tahoma" panose="020B0604030504040204" pitchFamily="34" charset="0"/>
              </a:rPr>
              <a:t> </a:t>
            </a:r>
          </a:p>
          <a:p>
            <a:pPr marL="342900" indent="-342900" eaLnBrk="1" hangingPunct="1">
              <a:lnSpc>
                <a:spcPct val="90000"/>
              </a:lnSpc>
              <a:spcBef>
                <a:spcPct val="0"/>
              </a:spcBef>
              <a:buFont typeface="Wingdings" panose="05000000000000000000" pitchFamily="2" charset="2"/>
              <a:buChar char="Ø"/>
            </a:pPr>
            <a:r>
              <a:rPr lang="zh-CN" altLang="en-US" sz="2400" dirty="0">
                <a:latin typeface="Tahoma" panose="020B0604030504040204" pitchFamily="34" charset="0"/>
              </a:rPr>
              <a:t>注意：类</a:t>
            </a:r>
            <a:r>
              <a:rPr lang="en-US" altLang="zh-CN" sz="2400" dirty="0">
                <a:latin typeface="Tahoma" panose="020B0604030504040204" pitchFamily="34" charset="0"/>
              </a:rPr>
              <a:t>Cat</a:t>
            </a:r>
            <a:r>
              <a:rPr lang="zh-CN" altLang="en-US" sz="2400" dirty="0">
                <a:latin typeface="Tahoma" panose="020B0604030504040204" pitchFamily="34" charset="0"/>
              </a:rPr>
              <a:t>的全名已经是</a:t>
            </a:r>
            <a:r>
              <a:rPr lang="en-US" altLang="zh-CN" sz="2400" dirty="0" err="1">
                <a:latin typeface="Tahoma" panose="020B0604030504040204" pitchFamily="34" charset="0"/>
              </a:rPr>
              <a:t>cn.edu.xmu.software</a:t>
            </a:r>
            <a:r>
              <a:rPr kumimoji="1" lang="en-US" altLang="zh-CN" sz="2400" dirty="0" err="1">
                <a:latin typeface="Tahoma" panose="020B0604030504040204" pitchFamily="34" charset="0"/>
              </a:rPr>
              <a:t>.Cat</a:t>
            </a:r>
            <a:r>
              <a:rPr kumimoji="1" lang="zh-CN" altLang="en-US" sz="2400" dirty="0">
                <a:latin typeface="Tahoma" panose="020B0604030504040204" pitchFamily="34" charset="0"/>
              </a:rPr>
              <a:t>。</a:t>
            </a:r>
            <a:endParaRPr lang="en-US" altLang="zh-CN" sz="2400" dirty="0">
              <a:latin typeface="Tahoma" panose="020B0604030504040204" pitchFamily="34" charset="0"/>
            </a:endParaRPr>
          </a:p>
          <a:p>
            <a:pPr eaLnBrk="1" hangingPunct="1">
              <a:spcBef>
                <a:spcPct val="0"/>
              </a:spcBef>
              <a:buFontTx/>
              <a:buNone/>
            </a:pPr>
            <a:endParaRPr kumimoji="1" lang="en-US" altLang="zh-CN" sz="2400" dirty="0">
              <a:latin typeface="Tahoma" panose="020B0604030504040204" pitchFamily="34" charset="0"/>
            </a:endParaRPr>
          </a:p>
        </p:txBody>
      </p:sp>
      <p:sp>
        <p:nvSpPr>
          <p:cNvPr id="73731" name="Rectangle 8">
            <a:extLst>
              <a:ext uri="{FF2B5EF4-FFF2-40B4-BE49-F238E27FC236}">
                <a16:creationId xmlns:a16="http://schemas.microsoft.com/office/drawing/2014/main" id="{18A59CD0-54B4-4071-B684-C6C465263825}"/>
              </a:ext>
            </a:extLst>
          </p:cNvPr>
          <p:cNvSpPr>
            <a:spLocks noGrp="1" noChangeArrowheads="1"/>
          </p:cNvSpPr>
          <p:nvPr>
            <p:ph type="body" idx="1"/>
          </p:nvPr>
        </p:nvSpPr>
        <p:spPr>
          <a:xfrm>
            <a:off x="540247" y="5286350"/>
            <a:ext cx="8137599" cy="1008062"/>
          </a:xfrm>
          <a:noFill/>
        </p:spPr>
        <p:txBody>
          <a:bodyPr/>
          <a:lstStyle/>
          <a:p>
            <a:pPr eaLnBrk="1" hangingPunct="1">
              <a:lnSpc>
                <a:spcPct val="80000"/>
              </a:lnSpc>
              <a:buFont typeface="Wingdings" panose="05000000000000000000" pitchFamily="2" charset="2"/>
              <a:buChar char="ü"/>
            </a:pPr>
            <a:r>
              <a:rPr lang="zh-CN" altLang="en-US" sz="2000" b="1" dirty="0">
                <a:solidFill>
                  <a:srgbClr val="0070C0"/>
                </a:solidFill>
              </a:rPr>
              <a:t>包名应该避免与其他包名冲突。如果你的包需要在全世界是唯一的，</a:t>
            </a:r>
            <a:r>
              <a:rPr lang="en-US" altLang="zh-CN" sz="2000" b="1" dirty="0">
                <a:solidFill>
                  <a:srgbClr val="0070C0"/>
                </a:solidFill>
              </a:rPr>
              <a:t>Sun</a:t>
            </a:r>
            <a:r>
              <a:rPr lang="zh-CN" altLang="en-US" sz="2000" b="1" dirty="0">
                <a:solidFill>
                  <a:srgbClr val="0070C0"/>
                </a:solidFill>
              </a:rPr>
              <a:t>公司建议大家使用自己所在公司的</a:t>
            </a:r>
            <a:r>
              <a:rPr lang="en-US" altLang="zh-CN" sz="2000" b="1" dirty="0">
                <a:solidFill>
                  <a:srgbClr val="0070C0"/>
                </a:solidFill>
              </a:rPr>
              <a:t>Internet</a:t>
            </a:r>
            <a:r>
              <a:rPr lang="zh-CN" altLang="en-US" sz="2000" b="1" dirty="0">
                <a:solidFill>
                  <a:srgbClr val="0070C0"/>
                </a:solidFill>
              </a:rPr>
              <a:t>域名倒置后做包名，例如，将域名“</a:t>
            </a:r>
            <a:r>
              <a:rPr lang="en-US" altLang="zh-CN" sz="2000" b="1" dirty="0" err="1">
                <a:solidFill>
                  <a:srgbClr val="0070C0"/>
                </a:solidFill>
              </a:rPr>
              <a:t>sina.com.cn</a:t>
            </a:r>
            <a:r>
              <a:rPr lang="en-US" altLang="zh-CN" sz="2000" b="1" dirty="0">
                <a:solidFill>
                  <a:srgbClr val="0070C0"/>
                </a:solidFill>
              </a:rPr>
              <a:t>”</a:t>
            </a:r>
            <a:r>
              <a:rPr lang="zh-CN" altLang="en-US" sz="2000" b="1" dirty="0">
                <a:solidFill>
                  <a:srgbClr val="0070C0"/>
                </a:solidFill>
              </a:rPr>
              <a:t>的倒置“</a:t>
            </a:r>
            <a:r>
              <a:rPr lang="en-US" altLang="zh-CN" sz="2000" b="1" dirty="0" err="1">
                <a:solidFill>
                  <a:srgbClr val="0070C0"/>
                </a:solidFill>
              </a:rPr>
              <a:t>cn.com.sina</a:t>
            </a:r>
            <a:r>
              <a:rPr lang="en-US" altLang="zh-CN" sz="2000" b="1" dirty="0">
                <a:solidFill>
                  <a:srgbClr val="0070C0"/>
                </a:solidFill>
              </a:rPr>
              <a:t>”</a:t>
            </a:r>
            <a:r>
              <a:rPr lang="zh-CN" altLang="en-US" sz="2000" b="1" dirty="0">
                <a:solidFill>
                  <a:srgbClr val="0070C0"/>
                </a:solidFill>
              </a:rPr>
              <a:t>做包名。</a:t>
            </a:r>
          </a:p>
          <a:p>
            <a:pPr eaLnBrk="1" hangingPunct="1">
              <a:lnSpc>
                <a:spcPct val="80000"/>
              </a:lnSpc>
              <a:buFontTx/>
              <a:buNone/>
            </a:pPr>
            <a:r>
              <a:rPr lang="zh-CN" altLang="en-US" sz="24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02F9CC6B-719C-4D19-A654-37308A19F457}"/>
              </a:ext>
            </a:extLst>
          </p:cNvPr>
          <p:cNvSpPr>
            <a:spLocks noGrp="1" noChangeArrowheads="1"/>
          </p:cNvSpPr>
          <p:nvPr>
            <p:ph type="body" idx="1"/>
          </p:nvPr>
        </p:nvSpPr>
        <p:spPr>
          <a:xfrm>
            <a:off x="827088" y="1125538"/>
            <a:ext cx="7777162" cy="5543550"/>
          </a:xfrm>
        </p:spPr>
        <p:txBody>
          <a:bodyPr/>
          <a:lstStyle/>
          <a:p>
            <a:pPr algn="just" eaLnBrk="1" hangingPunct="1">
              <a:lnSpc>
                <a:spcPct val="90000"/>
              </a:lnSpc>
              <a:spcAft>
                <a:spcPct val="20000"/>
              </a:spcAft>
              <a:buFontTx/>
              <a:buNone/>
            </a:pPr>
            <a:r>
              <a:rPr lang="en-US" altLang="en-US" sz="2400" b="1" dirty="0"/>
              <a:t>★</a:t>
            </a:r>
            <a:r>
              <a:rPr lang="en-US" altLang="zh-CN" sz="2400" b="1" dirty="0" err="1"/>
              <a:t>javac</a:t>
            </a:r>
            <a:r>
              <a:rPr lang="zh-CN" altLang="en-US" sz="2400" b="1" dirty="0">
                <a:latin typeface="Times New Roman" panose="02020603050405020304" pitchFamily="18" charset="0"/>
              </a:rPr>
              <a:t>使用参数</a:t>
            </a:r>
            <a:r>
              <a:rPr lang="en-US" altLang="zh-CN" sz="2400" b="1" dirty="0"/>
              <a:t>-d</a:t>
            </a:r>
            <a:r>
              <a:rPr lang="zh-CN" altLang="en-US" sz="2400" b="1" dirty="0">
                <a:latin typeface="Times New Roman" panose="02020603050405020304" pitchFamily="18" charset="0"/>
              </a:rPr>
              <a:t>指定生成的字节码文件所在的目录。</a:t>
            </a:r>
          </a:p>
          <a:p>
            <a:pPr algn="just" eaLnBrk="1" hangingPunct="1">
              <a:lnSpc>
                <a:spcPct val="90000"/>
              </a:lnSpc>
              <a:spcAft>
                <a:spcPct val="20000"/>
              </a:spcAft>
              <a:buFontTx/>
              <a:buNone/>
            </a:pPr>
            <a:endParaRPr lang="zh-CN" altLang="en-US" sz="2400" b="1" dirty="0">
              <a:latin typeface="Times New Roman" panose="02020603050405020304" pitchFamily="18" charset="0"/>
            </a:endParaRPr>
          </a:p>
          <a:p>
            <a:pPr algn="just" eaLnBrk="1" hangingPunct="1">
              <a:lnSpc>
                <a:spcPct val="90000"/>
              </a:lnSpc>
              <a:spcAft>
                <a:spcPct val="20000"/>
              </a:spcAft>
              <a:buFontTx/>
              <a:buNone/>
            </a:pPr>
            <a:r>
              <a:rPr lang="zh-CN" altLang="en-US" sz="2400" b="1" dirty="0"/>
              <a:t>①</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不使用参数</a:t>
            </a:r>
            <a:r>
              <a:rPr lang="en-US" altLang="zh-CN" sz="2400" b="1" dirty="0">
                <a:solidFill>
                  <a:srgbClr val="0000FF"/>
                </a:solidFill>
              </a:rPr>
              <a:t>-d</a:t>
            </a:r>
            <a:r>
              <a:rPr lang="zh-CN" altLang="en-US" sz="2400" b="1" dirty="0">
                <a:latin typeface="Times New Roman" panose="02020603050405020304" pitchFamily="18" charset="0"/>
              </a:rPr>
              <a:t>，</a:t>
            </a:r>
            <a:r>
              <a:rPr lang="en-US" altLang="zh-CN" sz="2400" b="1" dirty="0" err="1"/>
              <a:t>javac</a:t>
            </a:r>
            <a:r>
              <a:rPr lang="zh-CN" altLang="en-US" sz="2400" b="1" dirty="0">
                <a:latin typeface="Times New Roman" panose="02020603050405020304" pitchFamily="18" charset="0"/>
              </a:rPr>
              <a:t>在当前目录生成字节码文件。</a:t>
            </a:r>
          </a:p>
          <a:p>
            <a:pPr algn="just" eaLnBrk="1" hangingPunct="1">
              <a:lnSpc>
                <a:spcPct val="90000"/>
              </a:lnSpc>
              <a:spcAft>
                <a:spcPct val="20000"/>
              </a:spcAft>
              <a:buFontTx/>
              <a:buNone/>
            </a:pPr>
            <a:endParaRPr lang="zh-CN" altLang="en-US" sz="2400" b="1" dirty="0"/>
          </a:p>
          <a:p>
            <a:pPr algn="just" eaLnBrk="1" hangingPunct="1">
              <a:lnSpc>
                <a:spcPct val="90000"/>
              </a:lnSpc>
              <a:spcAft>
                <a:spcPct val="20000"/>
              </a:spcAft>
              <a:buFontTx/>
              <a:buNone/>
            </a:pPr>
            <a:r>
              <a:rPr lang="zh-CN" altLang="en-US" sz="2400" b="1" dirty="0"/>
              <a:t>②</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源文件没有包名，使用参数</a:t>
            </a:r>
            <a:r>
              <a:rPr lang="en-US" altLang="zh-CN" sz="2400" b="1" dirty="0">
                <a:solidFill>
                  <a:srgbClr val="0000FF"/>
                </a:solidFill>
              </a:rPr>
              <a:t>-d</a:t>
            </a:r>
            <a:r>
              <a:rPr lang="zh-CN" altLang="en-US" sz="2400" b="1" dirty="0">
                <a:latin typeface="Times New Roman" panose="02020603050405020304" pitchFamily="18" charset="0"/>
              </a:rPr>
              <a:t>可以将字节码文件存放到你指定的有效目录中，例如：</a:t>
            </a:r>
            <a:endParaRPr lang="zh-CN" altLang="en-US" sz="2400" b="1" dirty="0"/>
          </a:p>
          <a:p>
            <a:pPr algn="just" eaLnBrk="1" hangingPunct="1">
              <a:lnSpc>
                <a:spcPct val="90000"/>
              </a:lnSpc>
              <a:buFontTx/>
              <a:buNone/>
            </a:pPr>
            <a:r>
              <a:rPr lang="zh-CN" altLang="en-US" sz="2400" b="1" dirty="0"/>
              <a:t>    </a:t>
            </a:r>
            <a:r>
              <a:rPr lang="en-US" altLang="zh-CN" sz="2400" b="1" dirty="0" err="1"/>
              <a:t>javac</a:t>
            </a:r>
            <a:r>
              <a:rPr lang="en-US" altLang="zh-CN" sz="2400" b="1" dirty="0"/>
              <a:t> –d  c:\temp  </a:t>
            </a:r>
            <a:r>
              <a:rPr lang="en-US" altLang="zh-CN" sz="2400" b="1" dirty="0" err="1"/>
              <a:t>Cat.java</a:t>
            </a:r>
            <a:endParaRPr lang="en-US" altLang="zh-CN" sz="2400" b="1" dirty="0"/>
          </a:p>
          <a:p>
            <a:pPr algn="just" eaLnBrk="1" hangingPunct="1">
              <a:lnSpc>
                <a:spcPct val="90000"/>
              </a:lnSpc>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编译器将把字节码文件</a:t>
            </a:r>
            <a:r>
              <a:rPr lang="en-US" altLang="zh-CN" sz="2400" b="1" dirty="0" err="1">
                <a:latin typeface="Times New Roman" panose="02020603050405020304" pitchFamily="18" charset="0"/>
              </a:rPr>
              <a:t>Cat.class</a:t>
            </a:r>
            <a:r>
              <a:rPr lang="zh-CN" altLang="en-US" sz="2400" b="1" dirty="0">
                <a:latin typeface="Times New Roman" panose="02020603050405020304" pitchFamily="18" charset="0"/>
              </a:rPr>
              <a:t>存放到</a:t>
            </a:r>
            <a:r>
              <a:rPr lang="en-US" altLang="zh-CN" sz="2400" b="1" dirty="0">
                <a:latin typeface="Times New Roman" panose="02020603050405020304" pitchFamily="18" charset="0"/>
              </a:rPr>
              <a:t>c:\temp</a:t>
            </a:r>
            <a:r>
              <a:rPr lang="zh-CN" altLang="en-US" sz="2400" b="1" dirty="0">
                <a:latin typeface="Times New Roman" panose="02020603050405020304" pitchFamily="18" charset="0"/>
              </a:rPr>
              <a:t>下</a:t>
            </a:r>
          </a:p>
          <a:p>
            <a:pPr algn="just" eaLnBrk="1" hangingPunct="1">
              <a:lnSpc>
                <a:spcPct val="90000"/>
              </a:lnSpc>
              <a:buFontTx/>
              <a:buNone/>
            </a:pPr>
            <a:endParaRPr lang="zh-CN" altLang="en-US" sz="2400" b="1" dirty="0"/>
          </a:p>
          <a:p>
            <a:pPr eaLnBrk="1" hangingPunct="1">
              <a:lnSpc>
                <a:spcPct val="90000"/>
              </a:lnSpc>
              <a:buFontTx/>
              <a:buNone/>
            </a:pPr>
            <a:r>
              <a:rPr lang="zh-CN" altLang="en-US" sz="2400" b="1" dirty="0"/>
              <a:t>③</a:t>
            </a:r>
            <a:r>
              <a:rPr lang="zh-CN" altLang="en-US" sz="2400" b="1" dirty="0">
                <a:latin typeface="Times New Roman" panose="02020603050405020304" pitchFamily="18" charset="0"/>
              </a:rPr>
              <a:t>如果</a:t>
            </a:r>
            <a:r>
              <a:rPr lang="zh-CN" altLang="en-US" sz="2400" b="1" dirty="0">
                <a:solidFill>
                  <a:srgbClr val="0000FF"/>
                </a:solidFill>
                <a:latin typeface="Times New Roman" panose="02020603050405020304" pitchFamily="18" charset="0"/>
              </a:rPr>
              <a:t>源文件中使用包语句，使用参数</a:t>
            </a:r>
            <a:r>
              <a:rPr lang="en-US" altLang="zh-CN" sz="2400" b="1" dirty="0">
                <a:solidFill>
                  <a:srgbClr val="0000FF"/>
                </a:solidFill>
              </a:rPr>
              <a:t>-d</a:t>
            </a:r>
            <a:r>
              <a:rPr lang="zh-CN" altLang="en-US" sz="2400" b="1" dirty="0">
                <a:solidFill>
                  <a:srgbClr val="0000FF"/>
                </a:solidFill>
                <a:latin typeface="Times New Roman" panose="02020603050405020304" pitchFamily="18" charset="0"/>
              </a:rPr>
              <a:t>时</a:t>
            </a:r>
            <a:r>
              <a:rPr lang="zh-CN" altLang="en-US" sz="2400" b="1" dirty="0">
                <a:latin typeface="Times New Roman" panose="02020603050405020304" pitchFamily="18" charset="0"/>
              </a:rPr>
              <a:t>要格外小心。假设源文件的包名是</a:t>
            </a:r>
            <a:r>
              <a:rPr lang="en-US" altLang="zh-CN" sz="2400" b="1" dirty="0" err="1"/>
              <a:t>cn.edu.xmu.software</a:t>
            </a:r>
            <a:r>
              <a:rPr lang="zh-CN" altLang="en-US" sz="2400" b="1" dirty="0">
                <a:latin typeface="Times New Roman" panose="02020603050405020304" pitchFamily="18" charset="0"/>
              </a:rPr>
              <a:t>，保存在</a:t>
            </a:r>
            <a:r>
              <a:rPr lang="en-US" altLang="zh-CN" sz="2400" b="1" dirty="0">
                <a:latin typeface="Times New Roman" panose="02020603050405020304" pitchFamily="18" charset="0"/>
              </a:rPr>
              <a:t>c</a:t>
            </a:r>
            <a:r>
              <a:rPr lang="en-US" altLang="zh-CN" sz="2400" b="1" dirty="0"/>
              <a:t>:\1000</a:t>
            </a:r>
            <a:r>
              <a:rPr lang="zh-CN" altLang="en-US" sz="2400" b="1" dirty="0">
                <a:latin typeface="Times New Roman" panose="02020603050405020304" pitchFamily="18" charset="0"/>
              </a:rPr>
              <a:t>中</a:t>
            </a:r>
            <a:r>
              <a:rPr lang="en-US" altLang="zh-CN" sz="2400" b="1" dirty="0">
                <a:latin typeface="Times New Roman" panose="02020603050405020304" pitchFamily="18" charset="0"/>
              </a:rPr>
              <a:t>;</a:t>
            </a:r>
          </a:p>
        </p:txBody>
      </p:sp>
      <p:sp>
        <p:nvSpPr>
          <p:cNvPr id="75779" name="Text Box 4">
            <a:extLst>
              <a:ext uri="{FF2B5EF4-FFF2-40B4-BE49-F238E27FC236}">
                <a16:creationId xmlns:a16="http://schemas.microsoft.com/office/drawing/2014/main" id="{24AB4D32-51C6-4CEB-ABC4-E6BAD8B66D43}"/>
              </a:ext>
            </a:extLst>
          </p:cNvPr>
          <p:cNvSpPr txBox="1">
            <a:spLocks noChangeArrowheads="1"/>
          </p:cNvSpPr>
          <p:nvPr/>
        </p:nvSpPr>
        <p:spPr bwMode="auto">
          <a:xfrm>
            <a:off x="611188" y="631825"/>
            <a:ext cx="7416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buFontTx/>
              <a:buNone/>
            </a:pPr>
            <a:r>
              <a:rPr kumimoji="1" lang="en-US" altLang="zh-CN" sz="2400">
                <a:solidFill>
                  <a:srgbClr val="FF0000"/>
                </a:solidFill>
                <a:latin typeface="Tahoma" panose="020B0604030504040204" pitchFamily="34" charset="0"/>
              </a:rPr>
              <a:t>2</a:t>
            </a:r>
            <a:r>
              <a:rPr kumimoji="1" lang="zh-CN" altLang="en-US" sz="2400">
                <a:solidFill>
                  <a:srgbClr val="FF0000"/>
                </a:solidFill>
                <a:latin typeface="Tahoma" panose="020B0604030504040204" pitchFamily="34" charset="0"/>
              </a:rPr>
              <a:t>）使用参数</a:t>
            </a:r>
            <a:r>
              <a:rPr kumimoji="1" lang="zh-CN" altLang="en-US" sz="2400">
                <a:solidFill>
                  <a:srgbClr val="FF0000"/>
                </a:solidFill>
                <a:latin typeface="Times New Roman" panose="02020603050405020304" pitchFamily="18" charset="0"/>
              </a:rPr>
              <a:t>“</a:t>
            </a:r>
            <a:r>
              <a:rPr kumimoji="1" lang="en-US" altLang="zh-CN" sz="2400">
                <a:solidFill>
                  <a:srgbClr val="FF0000"/>
                </a:solidFill>
                <a:latin typeface="Times New Roman" panose="02020603050405020304" pitchFamily="18" charset="0"/>
              </a:rPr>
              <a:t>–</a:t>
            </a:r>
            <a:r>
              <a:rPr kumimoji="1" lang="en-US" altLang="zh-CN" sz="2400">
                <a:solidFill>
                  <a:srgbClr val="FF0000"/>
                </a:solidFill>
                <a:latin typeface="Tahoma" panose="020B0604030504040204" pitchFamily="34" charset="0"/>
              </a:rPr>
              <a:t>d</a:t>
            </a:r>
            <a:r>
              <a:rPr kumimoji="1" lang="en-US" altLang="zh-CN" sz="2400">
                <a:solidFill>
                  <a:srgbClr val="FF0000"/>
                </a:solidFill>
                <a:latin typeface="Times New Roman" panose="02020603050405020304" pitchFamily="18" charset="0"/>
              </a:rPr>
              <a:t>”</a:t>
            </a:r>
            <a:r>
              <a:rPr kumimoji="1" lang="zh-CN" altLang="en-US" sz="2400">
                <a:solidFill>
                  <a:srgbClr val="FF0000"/>
                </a:solidFill>
                <a:latin typeface="Tahoma" panose="020B0604030504040204" pitchFamily="34" charset="0"/>
              </a:rPr>
              <a:t>编译源文件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6C6C2706-3AC6-494E-AC01-E99316447D6B}"/>
              </a:ext>
            </a:extLst>
          </p:cNvPr>
          <p:cNvSpPr>
            <a:spLocks noGrp="1" noChangeArrowheads="1"/>
          </p:cNvSpPr>
          <p:nvPr>
            <p:ph type="body" idx="1"/>
          </p:nvPr>
        </p:nvSpPr>
        <p:spPr>
          <a:xfrm>
            <a:off x="0" y="693738"/>
            <a:ext cx="8964613" cy="5183187"/>
          </a:xfrm>
        </p:spPr>
        <p:txBody>
          <a:bodyPr/>
          <a:lstStyle/>
          <a:p>
            <a:pPr algn="just" eaLnBrk="1" hangingPunct="1">
              <a:lnSpc>
                <a:spcPct val="90000"/>
              </a:lnSpc>
              <a:buFont typeface="Wingdings" panose="05000000000000000000" pitchFamily="2" charset="2"/>
              <a:buChar char="Ø"/>
            </a:pPr>
            <a:r>
              <a:rPr lang="zh-CN" altLang="en-US" sz="2400" b="1">
                <a:latin typeface="Times New Roman" panose="02020603050405020304" pitchFamily="18" charset="0"/>
              </a:rPr>
              <a:t>下述编译命令：</a:t>
            </a:r>
            <a:endParaRPr lang="zh-CN" altLang="en-US" sz="2400" b="1"/>
          </a:p>
          <a:p>
            <a:pPr algn="just" eaLnBrk="1" hangingPunct="1">
              <a:lnSpc>
                <a:spcPct val="90000"/>
              </a:lnSpc>
              <a:buFontTx/>
              <a:buNone/>
            </a:pPr>
            <a:r>
              <a:rPr lang="zh-CN" altLang="en-US" sz="2400" b="1"/>
              <a:t>     </a:t>
            </a:r>
            <a:r>
              <a:rPr lang="en-US" altLang="zh-CN" sz="2400" b="1"/>
              <a:t>c:\1000\javac </a:t>
            </a:r>
            <a:r>
              <a:rPr lang="en-US" altLang="zh-CN" sz="2400" b="1">
                <a:solidFill>
                  <a:srgbClr val="7030A0"/>
                </a:solidFill>
              </a:rPr>
              <a:t>–d  c:\temp</a:t>
            </a:r>
            <a:r>
              <a:rPr lang="en-US" altLang="zh-CN" sz="2400" b="1"/>
              <a:t>  Cat.java</a:t>
            </a:r>
          </a:p>
          <a:p>
            <a:pPr eaLnBrk="1" hangingPunct="1">
              <a:lnSpc>
                <a:spcPct val="90000"/>
              </a:lnSpc>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会在</a:t>
            </a:r>
            <a:r>
              <a:rPr lang="en-US" altLang="zh-CN" sz="2400" b="1">
                <a:latin typeface="Times New Roman" panose="02020603050405020304" pitchFamily="18" charset="0"/>
              </a:rPr>
              <a:t>c:</a:t>
            </a:r>
            <a:r>
              <a:rPr lang="en-US" altLang="zh-CN" sz="2400" b="1"/>
              <a:t>\temp</a:t>
            </a:r>
            <a:r>
              <a:rPr lang="zh-CN" altLang="en-US" sz="2400" b="1">
                <a:latin typeface="Times New Roman" panose="02020603050405020304" pitchFamily="18" charset="0"/>
              </a:rPr>
              <a:t>目录下</a:t>
            </a:r>
            <a:r>
              <a:rPr lang="zh-CN" altLang="en-US" sz="2400" b="1">
                <a:solidFill>
                  <a:srgbClr val="FF0000"/>
                </a:solidFill>
                <a:latin typeface="Times New Roman" panose="02020603050405020304" pitchFamily="18" charset="0"/>
              </a:rPr>
              <a:t>自动新建子目录结构</a:t>
            </a:r>
            <a:r>
              <a:rPr lang="en-US" altLang="zh-CN" sz="2400" b="1"/>
              <a:t>cn\edu\xmu\software </a:t>
            </a:r>
            <a:r>
              <a:rPr lang="zh-CN" altLang="en-US" sz="2400" b="1">
                <a:latin typeface="Times New Roman" panose="02020603050405020304" pitchFamily="18" charset="0"/>
              </a:rPr>
              <a:t>并将字节码文件存放到</a:t>
            </a:r>
            <a:r>
              <a:rPr lang="en-US" altLang="zh-CN" sz="2400" b="1">
                <a:latin typeface="Times New Roman" panose="02020603050405020304" pitchFamily="18" charset="0"/>
              </a:rPr>
              <a:t>c</a:t>
            </a:r>
            <a:r>
              <a:rPr lang="en-US" altLang="zh-CN" sz="2400" b="1"/>
              <a:t>:\temp\cn\edu\xmu\software</a:t>
            </a:r>
            <a:r>
              <a:rPr lang="zh-CN" altLang="en-US" sz="2400" b="1">
                <a:latin typeface="Times New Roman" panose="02020603050405020304" pitchFamily="18" charset="0"/>
              </a:rPr>
              <a:t>中。</a:t>
            </a:r>
            <a:endParaRPr lang="zh-CN" altLang="en-US" sz="2400" b="1"/>
          </a:p>
          <a:p>
            <a:pPr algn="just" eaLnBrk="1" hangingPunct="1">
              <a:lnSpc>
                <a:spcPct val="90000"/>
              </a:lnSpc>
              <a:buFontTx/>
              <a:buNone/>
            </a:pPr>
            <a:r>
              <a:rPr lang="zh-CN" altLang="en-US" sz="2400" b="1"/>
              <a:t>    </a:t>
            </a:r>
            <a:endParaRPr lang="en-US" altLang="zh-CN" sz="2400" b="1"/>
          </a:p>
          <a:p>
            <a:pPr algn="just" eaLnBrk="1" hangingPunct="1">
              <a:lnSpc>
                <a:spcPct val="90000"/>
              </a:lnSpc>
              <a:buFont typeface="Wingdings" panose="05000000000000000000" pitchFamily="2" charset="2"/>
              <a:buChar char="Ø"/>
            </a:pPr>
            <a:r>
              <a:rPr lang="zh-CN" altLang="en-US" sz="2400" b="1"/>
              <a:t>所以上述</a:t>
            </a:r>
            <a:r>
              <a:rPr lang="en-US" altLang="zh-CN" sz="2400" b="1"/>
              <a:t>Cat</a:t>
            </a:r>
            <a:r>
              <a:rPr lang="zh-CN" altLang="en-US" sz="2400" b="1"/>
              <a:t>例子中可以这样编译、运行：</a:t>
            </a:r>
          </a:p>
          <a:p>
            <a:pPr lvl="1" algn="just" eaLnBrk="1" hangingPunct="1">
              <a:lnSpc>
                <a:spcPct val="90000"/>
              </a:lnSpc>
              <a:buFontTx/>
              <a:buNone/>
            </a:pPr>
            <a:r>
              <a:rPr lang="en-US" altLang="zh-CN" sz="2400" b="1"/>
              <a:t>c:\1000 &gt;javac –d</a:t>
            </a:r>
            <a:r>
              <a:rPr lang="en-US" altLang="zh-CN" sz="2400" b="1">
                <a:solidFill>
                  <a:srgbClr val="FF0066"/>
                </a:solidFill>
              </a:rPr>
              <a:t> </a:t>
            </a:r>
            <a:r>
              <a:rPr lang="en-US" altLang="zh-CN" sz="2400" b="1"/>
              <a:t>Cat.java</a:t>
            </a:r>
            <a:r>
              <a:rPr lang="zh-CN" altLang="en-US" sz="2400" b="1"/>
              <a:t>（假设</a:t>
            </a:r>
            <a:r>
              <a:rPr lang="en-US" altLang="zh-CN" sz="2400" b="1"/>
              <a:t>Cat.java</a:t>
            </a:r>
            <a:r>
              <a:rPr lang="zh-CN" altLang="en-US" sz="2400" b="1"/>
              <a:t>在</a:t>
            </a:r>
            <a:r>
              <a:rPr lang="en-US" altLang="zh-CN" sz="2400" b="1"/>
              <a:t>c:\1000</a:t>
            </a:r>
            <a:r>
              <a:rPr lang="zh-CN" altLang="en-US" sz="2400" b="1"/>
              <a:t>目录下</a:t>
            </a:r>
            <a:r>
              <a:rPr lang="en-US" altLang="zh-CN" sz="2400" b="1"/>
              <a:t>)</a:t>
            </a:r>
          </a:p>
          <a:p>
            <a:pPr lvl="1" algn="just" eaLnBrk="1" hangingPunct="1">
              <a:lnSpc>
                <a:spcPct val="90000"/>
              </a:lnSpc>
              <a:buFontTx/>
              <a:buNone/>
            </a:pPr>
            <a:r>
              <a:rPr lang="en-US" altLang="zh-CN" sz="2400" b="1"/>
              <a:t>c:\1000&gt;java cn.edu.xmu.software.Cat</a:t>
            </a:r>
          </a:p>
          <a:p>
            <a:pPr lvl="1" eaLnBrk="1" hangingPunct="1">
              <a:lnSpc>
                <a:spcPct val="90000"/>
              </a:lnSpc>
              <a:buFontTx/>
              <a:buNone/>
            </a:pPr>
            <a:r>
              <a:rPr lang="en-US" altLang="zh-CN" sz="2400" b="1"/>
              <a:t>(</a:t>
            </a:r>
            <a:r>
              <a:rPr lang="zh-CN" altLang="en-US" sz="2400" b="1">
                <a:solidFill>
                  <a:srgbClr val="FF0066"/>
                </a:solidFill>
              </a:rPr>
              <a:t>不用手动创建子目录</a:t>
            </a:r>
            <a:r>
              <a:rPr lang="en-US" altLang="zh-CN" sz="2400" b="1">
                <a:solidFill>
                  <a:srgbClr val="FF0066"/>
                </a:solidFill>
              </a:rPr>
              <a:t>cn\edu\xmu\software,</a:t>
            </a:r>
            <a:r>
              <a:rPr lang="zh-CN" altLang="en-US" sz="2400" b="1">
                <a:solidFill>
                  <a:srgbClr val="FF0066"/>
                </a:solidFill>
              </a:rPr>
              <a:t>会在当前目录下自动创建和包名相对应的子目录</a:t>
            </a:r>
            <a:r>
              <a:rPr lang="zh-CN" altLang="en-US" sz="2400" b="1"/>
              <a:t>）</a:t>
            </a:r>
          </a:p>
        </p:txBody>
      </p:sp>
      <p:sp>
        <p:nvSpPr>
          <p:cNvPr id="3" name="Rectangle 8">
            <a:extLst>
              <a:ext uri="{FF2B5EF4-FFF2-40B4-BE49-F238E27FC236}">
                <a16:creationId xmlns:a16="http://schemas.microsoft.com/office/drawing/2014/main" id="{CCA08308-C87B-4EEC-9A79-A5BD0DED0D22}"/>
              </a:ext>
            </a:extLst>
          </p:cNvPr>
          <p:cNvSpPr txBox="1">
            <a:spLocks noChangeArrowheads="1"/>
          </p:cNvSpPr>
          <p:nvPr/>
        </p:nvSpPr>
        <p:spPr bwMode="auto">
          <a:xfrm>
            <a:off x="2124075" y="5516563"/>
            <a:ext cx="51847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800" b="0">
                <a:solidFill>
                  <a:srgbClr val="CC00CC"/>
                </a:solidFill>
              </a:rPr>
              <a:t>——</a:t>
            </a:r>
            <a:r>
              <a:rPr lang="zh-CN" altLang="en-US" sz="2800" b="0">
                <a:solidFill>
                  <a:srgbClr val="CC00CC"/>
                </a:solidFill>
              </a:rPr>
              <a:t>在</a:t>
            </a:r>
            <a:r>
              <a:rPr lang="en-US" altLang="zh-CN" sz="2800" b="0">
                <a:solidFill>
                  <a:srgbClr val="CC00CC"/>
                </a:solidFill>
              </a:rPr>
              <a:t>eclipse</a:t>
            </a:r>
            <a:r>
              <a:rPr lang="zh-CN" altLang="en-US" sz="2800" b="0">
                <a:solidFill>
                  <a:srgbClr val="CC00CC"/>
                </a:solidFill>
              </a:rPr>
              <a:t>中没有这么麻烦！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4">
            <a:extLst>
              <a:ext uri="{FF2B5EF4-FFF2-40B4-BE49-F238E27FC236}">
                <a16:creationId xmlns:a16="http://schemas.microsoft.com/office/drawing/2014/main" id="{353BB86E-EB8D-4346-954C-650FA731C00A}"/>
              </a:ext>
            </a:extLst>
          </p:cNvPr>
          <p:cNvSpPr txBox="1">
            <a:spLocks noChangeArrowheads="1"/>
          </p:cNvSpPr>
          <p:nvPr/>
        </p:nvSpPr>
        <p:spPr bwMode="auto">
          <a:xfrm>
            <a:off x="2960819" y="836712"/>
            <a:ext cx="32223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a:solidFill>
                  <a:srgbClr val="FF0066"/>
                </a:solidFill>
                <a:latin typeface="Tahoma" panose="020B0604030504040204" pitchFamily="34" charset="0"/>
              </a:rPr>
              <a:t>二、</a:t>
            </a:r>
            <a:r>
              <a:rPr kumimoji="1" lang="en-US" altLang="zh-CN">
                <a:solidFill>
                  <a:srgbClr val="FF0066"/>
                </a:solidFill>
                <a:latin typeface="Tahoma" panose="020B0604030504040204" pitchFamily="34" charset="0"/>
              </a:rPr>
              <a:t>import</a:t>
            </a:r>
            <a:r>
              <a:rPr kumimoji="1" lang="zh-CN" altLang="en-US">
                <a:solidFill>
                  <a:srgbClr val="FF0066"/>
                </a:solidFill>
                <a:latin typeface="Tahoma" panose="020B0604030504040204" pitchFamily="34" charset="0"/>
              </a:rPr>
              <a:t>语句</a:t>
            </a:r>
          </a:p>
        </p:txBody>
      </p:sp>
      <p:sp>
        <p:nvSpPr>
          <p:cNvPr id="77827" name="Text Box 5">
            <a:extLst>
              <a:ext uri="{FF2B5EF4-FFF2-40B4-BE49-F238E27FC236}">
                <a16:creationId xmlns:a16="http://schemas.microsoft.com/office/drawing/2014/main" id="{0899080D-68AD-4B15-B898-8734413F21DF}"/>
              </a:ext>
            </a:extLst>
          </p:cNvPr>
          <p:cNvSpPr txBox="1">
            <a:spLocks noChangeArrowheads="1"/>
          </p:cNvSpPr>
          <p:nvPr/>
        </p:nvSpPr>
        <p:spPr bwMode="auto">
          <a:xfrm>
            <a:off x="719931" y="2060848"/>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a:latin typeface="Tahoma" panose="020B0604030504040204" pitchFamily="34" charset="0"/>
              </a:rPr>
              <a:t>★</a:t>
            </a:r>
            <a:r>
              <a:rPr kumimoji="1" lang="zh-CN" altLang="en-US" sz="2400">
                <a:solidFill>
                  <a:srgbClr val="0000FF"/>
                </a:solidFill>
                <a:latin typeface="Tahoma" panose="020B0604030504040204" pitchFamily="34" charset="0"/>
              </a:rPr>
              <a:t>语句格式</a:t>
            </a:r>
            <a:r>
              <a:rPr kumimoji="1" lang="en-US" altLang="zh-CN" sz="2400">
                <a:latin typeface="Tahoma" panose="020B0604030504040204" pitchFamily="34" charset="0"/>
              </a:rPr>
              <a:t>:   import </a:t>
            </a:r>
            <a:r>
              <a:rPr kumimoji="1" lang="zh-CN" altLang="en-US" sz="2400">
                <a:latin typeface="Tahoma" panose="020B0604030504040204" pitchFamily="34" charset="0"/>
              </a:rPr>
              <a:t>类名</a:t>
            </a:r>
            <a:r>
              <a:rPr kumimoji="1" lang="en-US" altLang="zh-CN" sz="2400">
                <a:latin typeface="Tahoma" panose="020B0604030504040204" pitchFamily="34" charset="0"/>
              </a:rPr>
              <a:t>;</a:t>
            </a:r>
          </a:p>
        </p:txBody>
      </p:sp>
      <p:sp>
        <p:nvSpPr>
          <p:cNvPr id="77828" name="Text Box 6">
            <a:extLst>
              <a:ext uri="{FF2B5EF4-FFF2-40B4-BE49-F238E27FC236}">
                <a16:creationId xmlns:a16="http://schemas.microsoft.com/office/drawing/2014/main" id="{2907BDFB-1DC6-408A-81DC-6F937B19D3E2}"/>
              </a:ext>
            </a:extLst>
          </p:cNvPr>
          <p:cNvSpPr txBox="1">
            <a:spLocks noChangeArrowheads="1"/>
          </p:cNvSpPr>
          <p:nvPr/>
        </p:nvSpPr>
        <p:spPr bwMode="auto">
          <a:xfrm>
            <a:off x="725223" y="2637681"/>
            <a:ext cx="77041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kumimoji="1" lang="zh-CN" altLang="en-US" sz="2400">
                <a:latin typeface="Tahoma" panose="020B0604030504040204" pitchFamily="34" charset="0"/>
              </a:rPr>
              <a:t>例</a:t>
            </a:r>
            <a:r>
              <a:rPr kumimoji="1" lang="en-US" altLang="zh-CN" sz="2400">
                <a:latin typeface="Tahoma" panose="020B0604030504040204" pitchFamily="34" charset="0"/>
              </a:rPr>
              <a:t>:  import java.util.*;</a:t>
            </a:r>
          </a:p>
          <a:p>
            <a:pPr eaLnBrk="1" hangingPunct="1">
              <a:spcBef>
                <a:spcPct val="0"/>
              </a:spcBef>
              <a:buFontTx/>
              <a:buNone/>
            </a:pPr>
            <a:r>
              <a:rPr kumimoji="1" lang="en-US" altLang="zh-CN" sz="2400">
                <a:latin typeface="Tahoma" panose="020B0604030504040204" pitchFamily="34" charset="0"/>
              </a:rPr>
              <a:t>       	import </a:t>
            </a:r>
            <a:r>
              <a:rPr lang="en-US" altLang="zh-CN" sz="2400">
                <a:latin typeface="Tahoma" panose="020B0604030504040204" pitchFamily="34" charset="0"/>
              </a:rPr>
              <a:t>cn.edu.xmu.software.*</a:t>
            </a:r>
            <a:r>
              <a:rPr kumimoji="1" lang="en-US" altLang="zh-CN" sz="2400">
                <a:latin typeface="Tahoma" panose="020B0604030504040204" pitchFamily="34" charset="0"/>
              </a:rPr>
              <a:t>;</a:t>
            </a:r>
          </a:p>
          <a:p>
            <a:pPr eaLnBrk="1" hangingPunct="1">
              <a:spcBef>
                <a:spcPct val="0"/>
              </a:spcBef>
              <a:buFontTx/>
              <a:buNone/>
            </a:pPr>
            <a:r>
              <a:rPr kumimoji="1" lang="en-US" altLang="zh-CN" sz="2400">
                <a:latin typeface="Tahoma" panose="020B0604030504040204" pitchFamily="34" charset="0"/>
              </a:rPr>
              <a:t>       	import java.awt.*;</a:t>
            </a:r>
          </a:p>
          <a:p>
            <a:pPr eaLnBrk="1" hangingPunct="1">
              <a:spcBef>
                <a:spcPct val="0"/>
              </a:spcBef>
              <a:buFontTx/>
              <a:buNone/>
            </a:pPr>
            <a:r>
              <a:rPr kumimoji="1" lang="en-US" altLang="zh-CN" sz="2400">
                <a:latin typeface="Tahoma" panose="020B0604030504040204" pitchFamily="34" charset="0"/>
              </a:rPr>
              <a:t>       	import java.awt.event.*;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17BD45A5-4CD4-4B94-9EAD-79E5B96892F3}"/>
              </a:ext>
            </a:extLst>
          </p:cNvPr>
          <p:cNvSpPr>
            <a:spLocks noGrp="1" noChangeArrowheads="1"/>
          </p:cNvSpPr>
          <p:nvPr>
            <p:ph type="body" idx="1"/>
          </p:nvPr>
        </p:nvSpPr>
        <p:spPr>
          <a:xfrm>
            <a:off x="539552" y="980728"/>
            <a:ext cx="7849567" cy="4679925"/>
          </a:xfrm>
        </p:spPr>
        <p:txBody>
          <a:bodyPr/>
          <a:lstStyle/>
          <a:p>
            <a:pPr algn="just" eaLnBrk="1" hangingPunct="1">
              <a:lnSpc>
                <a:spcPct val="80000"/>
              </a:lnSpc>
              <a:spcAft>
                <a:spcPct val="20000"/>
              </a:spcAft>
              <a:buFont typeface="Wingdings" panose="05000000000000000000" pitchFamily="2" charset="2"/>
              <a:buChar char="Ø"/>
            </a:pPr>
            <a:r>
              <a:rPr lang="en-US" altLang="zh-CN" sz="2400" b="1"/>
              <a:t>Java</a:t>
            </a:r>
            <a:r>
              <a:rPr lang="zh-CN" altLang="en-US" sz="2400" b="1"/>
              <a:t>提供了大约</a:t>
            </a:r>
            <a:r>
              <a:rPr lang="en-US" altLang="zh-CN" sz="2400" b="1"/>
              <a:t>130</a:t>
            </a:r>
            <a:r>
              <a:rPr lang="zh-CN" altLang="en-US" sz="2400" b="1"/>
              <a:t>多个包，</a:t>
            </a:r>
            <a:r>
              <a:rPr kumimoji="1" lang="zh-CN" altLang="en-US" sz="2400" b="1"/>
              <a:t>包括</a:t>
            </a:r>
            <a:r>
              <a:rPr kumimoji="1" lang="en-US" altLang="zh-CN" sz="2400" b="1"/>
              <a:t>Java</a:t>
            </a:r>
            <a:r>
              <a:rPr kumimoji="1" lang="zh-CN" altLang="en-US" sz="2400" b="1"/>
              <a:t>语言标准包和自定义包。常用标准包有：</a:t>
            </a:r>
          </a:p>
          <a:p>
            <a:pPr eaLnBrk="1" hangingPunct="1">
              <a:lnSpc>
                <a:spcPct val="80000"/>
              </a:lnSpc>
              <a:buFontTx/>
              <a:buNone/>
            </a:pPr>
            <a:endParaRPr kumimoji="1" lang="zh-CN" altLang="en-US" sz="2400" b="1"/>
          </a:p>
          <a:p>
            <a:pPr eaLnBrk="1" hangingPunct="1">
              <a:lnSpc>
                <a:spcPct val="80000"/>
              </a:lnSpc>
              <a:buFontTx/>
              <a:buNone/>
            </a:pPr>
            <a:r>
              <a:rPr kumimoji="1" lang="zh-CN" altLang="en-US" sz="2400" b="1"/>
              <a:t>	</a:t>
            </a:r>
            <a:r>
              <a:rPr kumimoji="1" lang="en-US" altLang="zh-CN" sz="2400" b="1"/>
              <a:t>java.lang   	</a:t>
            </a:r>
            <a:r>
              <a:rPr kumimoji="1" lang="zh-CN" altLang="en-US" sz="2400" b="1"/>
              <a:t>语言包如</a:t>
            </a:r>
            <a:r>
              <a:rPr kumimoji="1" lang="en-US" altLang="zh-CN" sz="2400" b="1"/>
              <a:t>String</a:t>
            </a:r>
            <a:r>
              <a:rPr kumimoji="1" lang="zh-CN" altLang="en-US" sz="2400" b="1"/>
              <a:t>，</a:t>
            </a:r>
            <a:r>
              <a:rPr kumimoji="1" lang="en-US" altLang="zh-CN" sz="2400" b="1"/>
              <a:t>Math</a:t>
            </a:r>
            <a:r>
              <a:rPr kumimoji="1" lang="zh-CN" altLang="en-US" sz="2400" b="1"/>
              <a:t>，</a:t>
            </a:r>
            <a:r>
              <a:rPr kumimoji="1" lang="en-US" altLang="zh-CN" sz="2400" b="1"/>
              <a:t>Thread</a:t>
            </a:r>
          </a:p>
          <a:p>
            <a:pPr eaLnBrk="1" hangingPunct="1">
              <a:lnSpc>
                <a:spcPct val="80000"/>
              </a:lnSpc>
              <a:buFontTx/>
              <a:buNone/>
            </a:pPr>
            <a:r>
              <a:rPr kumimoji="1" lang="zh-CN" altLang="en-US" sz="2400" b="1"/>
              <a:t>	</a:t>
            </a:r>
            <a:r>
              <a:rPr kumimoji="1" lang="en-US" altLang="zh-CN" sz="2400" b="1"/>
              <a:t>java.io            	</a:t>
            </a:r>
            <a:r>
              <a:rPr kumimoji="1" lang="zh-CN" altLang="en-US" sz="2400" b="1"/>
              <a:t>输入输出包</a:t>
            </a:r>
          </a:p>
          <a:p>
            <a:pPr eaLnBrk="1" hangingPunct="1">
              <a:lnSpc>
                <a:spcPct val="80000"/>
              </a:lnSpc>
              <a:buFontTx/>
              <a:buNone/>
            </a:pPr>
            <a:r>
              <a:rPr kumimoji="1" lang="zh-CN" altLang="en-US" sz="2400" b="1"/>
              <a:t>	</a:t>
            </a:r>
            <a:r>
              <a:rPr kumimoji="1" lang="en-US" altLang="zh-CN" sz="2400" b="1"/>
              <a:t>java.applet     	</a:t>
            </a:r>
            <a:r>
              <a:rPr kumimoji="1" lang="zh-CN" altLang="en-US" sz="2400" b="1"/>
              <a:t>小程序应用包</a:t>
            </a:r>
          </a:p>
          <a:p>
            <a:pPr eaLnBrk="1" hangingPunct="1">
              <a:lnSpc>
                <a:spcPct val="80000"/>
              </a:lnSpc>
              <a:buFontTx/>
              <a:buNone/>
            </a:pPr>
            <a:r>
              <a:rPr kumimoji="1" lang="zh-CN" altLang="en-US" sz="2400" b="1"/>
              <a:t>    </a:t>
            </a:r>
            <a:r>
              <a:rPr kumimoji="1" lang="en-US" altLang="zh-CN" sz="2400" b="1"/>
              <a:t>java.awt         	</a:t>
            </a:r>
            <a:r>
              <a:rPr kumimoji="1" lang="zh-CN" altLang="en-US" sz="2400" b="1"/>
              <a:t>抽象窗口工具包 </a:t>
            </a:r>
            <a:r>
              <a:rPr kumimoji="1" lang="en-US" altLang="zh-CN" sz="2400" b="1"/>
              <a:t>Gui</a:t>
            </a:r>
          </a:p>
          <a:p>
            <a:pPr algn="just" eaLnBrk="1" hangingPunct="1">
              <a:lnSpc>
                <a:spcPct val="80000"/>
              </a:lnSpc>
              <a:buFontTx/>
              <a:buNone/>
            </a:pPr>
            <a:r>
              <a:rPr lang="en-US" altLang="zh-CN" sz="2400" b="1"/>
              <a:t>    java.awt.image   </a:t>
            </a:r>
            <a:r>
              <a:rPr lang="zh-CN" altLang="en-US" sz="2400" b="1"/>
              <a:t>包含抽象窗口工具集中的图像处理类</a:t>
            </a:r>
            <a:endParaRPr kumimoji="1" lang="zh-CN" altLang="en-US" sz="2400" b="1"/>
          </a:p>
          <a:p>
            <a:pPr eaLnBrk="1" hangingPunct="1">
              <a:lnSpc>
                <a:spcPct val="80000"/>
              </a:lnSpc>
              <a:buFontTx/>
              <a:buNone/>
            </a:pPr>
            <a:r>
              <a:rPr kumimoji="1" lang="zh-CN" altLang="en-US" sz="2400" b="1"/>
              <a:t>    </a:t>
            </a:r>
            <a:r>
              <a:rPr kumimoji="1" lang="en-US" altLang="zh-CN" sz="2400" b="1"/>
              <a:t>javax.swing        	</a:t>
            </a:r>
            <a:r>
              <a:rPr kumimoji="1" lang="zh-CN" altLang="en-US" sz="2400" b="1"/>
              <a:t>界面应用扩展包</a:t>
            </a:r>
          </a:p>
          <a:p>
            <a:pPr eaLnBrk="1" hangingPunct="1">
              <a:lnSpc>
                <a:spcPct val="80000"/>
              </a:lnSpc>
              <a:buFontTx/>
              <a:buNone/>
            </a:pPr>
            <a:r>
              <a:rPr kumimoji="1" lang="zh-CN" altLang="en-US" sz="2400" b="1"/>
              <a:t>    </a:t>
            </a:r>
            <a:r>
              <a:rPr kumimoji="1" lang="en-US" altLang="zh-CN" sz="2400" b="1"/>
              <a:t>java.util               </a:t>
            </a:r>
            <a:r>
              <a:rPr kumimoji="1" lang="zh-CN" altLang="en-US" sz="2400" b="1"/>
              <a:t>实用工具包。</a:t>
            </a:r>
            <a:endParaRPr kumimoji="1" lang="en-US" altLang="zh-CN" sz="2400" b="1"/>
          </a:p>
          <a:p>
            <a:pPr eaLnBrk="1" hangingPunct="1">
              <a:lnSpc>
                <a:spcPct val="80000"/>
              </a:lnSpc>
              <a:buFontTx/>
              <a:buNone/>
            </a:pPr>
            <a:r>
              <a:rPr kumimoji="1" lang="en-US" altLang="zh-CN" sz="2400" b="1"/>
              <a:t>   </a:t>
            </a:r>
            <a:r>
              <a:rPr kumimoji="1" lang="zh-CN" altLang="en-US" sz="2400" b="1"/>
              <a:t> </a:t>
            </a:r>
            <a:r>
              <a:rPr kumimoji="1" lang="en-US" altLang="zh-CN" sz="2400" b="1"/>
              <a:t>java.net               </a:t>
            </a:r>
            <a:r>
              <a:rPr kumimoji="1" lang="zh-CN" altLang="en-US" sz="2400" b="1"/>
              <a:t>网络应用包</a:t>
            </a:r>
          </a:p>
          <a:p>
            <a:pPr eaLnBrk="1" hangingPunct="1">
              <a:lnSpc>
                <a:spcPct val="80000"/>
              </a:lnSpc>
              <a:buFontTx/>
              <a:buNone/>
            </a:pPr>
            <a:r>
              <a:rPr kumimoji="1" lang="zh-CN" altLang="en-US" sz="2400" b="1"/>
              <a:t>    </a:t>
            </a:r>
            <a:r>
              <a:rPr kumimoji="1" lang="en-US" altLang="zh-CN" sz="2400" b="1"/>
              <a:t>java.beans          </a:t>
            </a:r>
            <a:r>
              <a:rPr kumimoji="1" lang="zh-CN" altLang="en-US" sz="2400" b="1"/>
              <a:t>组件开发包   </a:t>
            </a:r>
          </a:p>
          <a:p>
            <a:pPr eaLnBrk="1" hangingPunct="1">
              <a:lnSpc>
                <a:spcPct val="80000"/>
              </a:lnSpc>
            </a:pPr>
            <a:endParaRPr kumimoji="1" lang="zh-CN" altLang="en-US" sz="2400" b="1"/>
          </a:p>
          <a:p>
            <a:pPr algn="just" eaLnBrk="1" hangingPunct="1">
              <a:lnSpc>
                <a:spcPct val="80000"/>
              </a:lnSpc>
              <a:buFontTx/>
              <a:buNone/>
            </a:pPr>
            <a:endParaRPr lang="zh-CN" altLang="en-US" sz="2400" b="1"/>
          </a:p>
          <a:p>
            <a:pPr algn="just" eaLnBrk="1" hangingPunct="1">
              <a:lnSpc>
                <a:spcPct val="80000"/>
              </a:lnSpc>
              <a:buFontTx/>
              <a:buNone/>
            </a:pPr>
            <a:endParaRPr lang="en-US" altLang="zh-CN" sz="2400"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CB1E6927-0B43-4D6D-94DE-AF0A9D4EFFC0}"/>
              </a:ext>
            </a:extLst>
          </p:cNvPr>
          <p:cNvSpPr txBox="1">
            <a:spLocks noChangeArrowheads="1"/>
          </p:cNvSpPr>
          <p:nvPr/>
        </p:nvSpPr>
        <p:spPr bwMode="auto">
          <a:xfrm>
            <a:off x="431192" y="1556792"/>
            <a:ext cx="8281615"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zh-CN" sz="2400">
                <a:latin typeface="Tahoma" panose="020B0604030504040204" pitchFamily="34" charset="0"/>
              </a:rPr>
              <a:t>⑴</a:t>
            </a:r>
            <a:r>
              <a:rPr kumimoji="1" lang="en-US" altLang="zh-CN" sz="2400">
                <a:latin typeface="Tahoma" panose="020B0604030504040204" pitchFamily="34" charset="0"/>
              </a:rPr>
              <a:t> </a:t>
            </a:r>
            <a:r>
              <a:rPr kumimoji="1" lang="zh-CN" altLang="en-US" sz="2400">
                <a:latin typeface="Tahoma" panose="020B0604030504040204" pitchFamily="34" charset="0"/>
              </a:rPr>
              <a:t>使用</a:t>
            </a:r>
            <a:r>
              <a:rPr kumimoji="1" lang="en-US" altLang="zh-CN" sz="2400">
                <a:latin typeface="Tahoma" panose="020B0604030504040204" pitchFamily="34" charset="0"/>
              </a:rPr>
              <a:t>import </a:t>
            </a:r>
            <a:r>
              <a:rPr kumimoji="1" lang="zh-CN" altLang="en-US" sz="2400">
                <a:latin typeface="Tahoma" panose="020B0604030504040204" pitchFamily="34" charset="0"/>
              </a:rPr>
              <a:t>语句可以引入包中的类。一个类如果未声明为</a:t>
            </a:r>
            <a:r>
              <a:rPr kumimoji="1" lang="en-US" altLang="zh-CN" sz="2400">
                <a:latin typeface="Tahoma" panose="020B0604030504040204" pitchFamily="34" charset="0"/>
              </a:rPr>
              <a:t>public</a:t>
            </a:r>
            <a:r>
              <a:rPr kumimoji="1" lang="zh-CN" altLang="en-US" sz="2400">
                <a:latin typeface="Tahoma" panose="020B0604030504040204" pitchFamily="34" charset="0"/>
              </a:rPr>
              <a:t>的，</a:t>
            </a:r>
            <a:r>
              <a:rPr kumimoji="1" lang="zh-CN" altLang="en-US" sz="2400">
                <a:solidFill>
                  <a:srgbClr val="FF0000"/>
                </a:solidFill>
                <a:latin typeface="Tahoma" panose="020B0604030504040204" pitchFamily="34" charset="0"/>
              </a:rPr>
              <a:t>则只能在其所在的包中被使用</a:t>
            </a:r>
            <a:r>
              <a:rPr kumimoji="1" lang="zh-CN" altLang="en-US" sz="2400">
                <a:latin typeface="Tahoma" panose="020B0604030504040204" pitchFamily="34" charset="0"/>
              </a:rPr>
              <a:t>，其他包中的类即使在源文件中使用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语句也无法引入它。</a:t>
            </a:r>
          </a:p>
          <a:p>
            <a:pPr eaLnBrk="1" hangingPunct="1">
              <a:spcBef>
                <a:spcPct val="0"/>
              </a:spcBef>
              <a:buFontTx/>
              <a:buNone/>
            </a:pPr>
            <a:endParaRPr kumimoji="1" lang="zh-CN" altLang="en-US" sz="2400">
              <a:latin typeface="Tahoma" panose="020B0604030504040204" pitchFamily="34" charset="0"/>
            </a:endParaRPr>
          </a:p>
          <a:p>
            <a:pPr eaLnBrk="1" hangingPunct="1">
              <a:lnSpc>
                <a:spcPct val="90000"/>
              </a:lnSpc>
              <a:spcBef>
                <a:spcPct val="0"/>
              </a:spcBef>
              <a:buFontTx/>
              <a:buNone/>
            </a:pPr>
            <a:r>
              <a:rPr kumimoji="1" lang="zh-CN" altLang="en-US" sz="2400">
                <a:latin typeface="Tahoma" panose="020B0604030504040204" pitchFamily="34" charset="0"/>
              </a:rPr>
              <a:t>⑵ 可以不在源文件开头使用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语句导入要使用的有包名中的类，而是在程序代码中每次用到该类时都给出其</a:t>
            </a:r>
            <a:r>
              <a:rPr kumimoji="1" lang="zh-CN" altLang="en-US" sz="2400">
                <a:solidFill>
                  <a:srgbClr val="0000FF"/>
                </a:solidFill>
                <a:latin typeface="Tahoma" panose="020B0604030504040204" pitchFamily="34" charset="0"/>
              </a:rPr>
              <a:t>完整的包层次</a:t>
            </a:r>
            <a:r>
              <a:rPr kumimoji="1" lang="zh-CN" altLang="en-US" sz="2400">
                <a:latin typeface="Tahoma" panose="020B0604030504040204" pitchFamily="34" charset="0"/>
              </a:rPr>
              <a:t>。 </a:t>
            </a:r>
          </a:p>
          <a:p>
            <a:pPr eaLnBrk="1" hangingPunct="1">
              <a:lnSpc>
                <a:spcPct val="90000"/>
              </a:lnSpc>
              <a:spcBef>
                <a:spcPct val="0"/>
              </a:spcBef>
              <a:buFontTx/>
              <a:buNone/>
            </a:pPr>
            <a:endParaRPr kumimoji="1" lang="zh-CN" altLang="en-US" sz="2400">
              <a:latin typeface="Tahoma" panose="020B0604030504040204" pitchFamily="34" charset="0"/>
            </a:endParaRPr>
          </a:p>
          <a:p>
            <a:pPr eaLnBrk="1" hangingPunct="1">
              <a:lnSpc>
                <a:spcPct val="90000"/>
              </a:lnSpc>
              <a:spcBef>
                <a:spcPct val="0"/>
              </a:spcBef>
              <a:buFontTx/>
              <a:buNone/>
            </a:pPr>
            <a:r>
              <a:rPr kumimoji="1" lang="zh-CN" altLang="en-US" sz="2400">
                <a:latin typeface="Tahoma" panose="020B0604030504040204" pitchFamily="34" charset="0"/>
              </a:rPr>
              <a:t>⑶ 如果使用</a:t>
            </a:r>
            <a:r>
              <a:rPr kumimoji="1" lang="en-US" altLang="zh-CN" sz="2400">
                <a:latin typeface="Tahoma" panose="020B0604030504040204" pitchFamily="34" charset="0"/>
              </a:rPr>
              <a:t>import</a:t>
            </a:r>
            <a:r>
              <a:rPr kumimoji="1" lang="zh-CN" altLang="en-US" sz="2400">
                <a:latin typeface="Tahoma" panose="020B0604030504040204" pitchFamily="34" charset="0"/>
              </a:rPr>
              <a:t>语句引入了整个包中的类，那么可能会增加编译时间。但绝对不会影响程序运行的性能。</a:t>
            </a:r>
          </a:p>
        </p:txBody>
      </p:sp>
      <p:sp>
        <p:nvSpPr>
          <p:cNvPr id="81923" name="Text Box 9">
            <a:extLst>
              <a:ext uri="{FF2B5EF4-FFF2-40B4-BE49-F238E27FC236}">
                <a16:creationId xmlns:a16="http://schemas.microsoft.com/office/drawing/2014/main" id="{EF208C9B-B561-4D7F-9419-E582D5EFED6C}"/>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260B8C56-6B1E-4A88-BB31-30C1F5021B6A}"/>
              </a:ext>
            </a:extLst>
          </p:cNvPr>
          <p:cNvSpPr>
            <a:spLocks noGrp="1" noChangeArrowheads="1"/>
          </p:cNvSpPr>
          <p:nvPr>
            <p:ph type="body" idx="1"/>
          </p:nvPr>
        </p:nvSpPr>
        <p:spPr>
          <a:xfrm>
            <a:off x="539552" y="1700808"/>
            <a:ext cx="7702550" cy="4248150"/>
          </a:xfrm>
        </p:spPr>
        <p:txBody>
          <a:bodyPr/>
          <a:lstStyle/>
          <a:p>
            <a:pPr algn="just" eaLnBrk="1" hangingPunct="1">
              <a:lnSpc>
                <a:spcPct val="90000"/>
              </a:lnSpc>
              <a:buFontTx/>
              <a:buNone/>
            </a:pPr>
            <a:r>
              <a:rPr lang="en-US" altLang="zh-CN" sz="2400" b="1"/>
              <a:t>1 .</a:t>
            </a:r>
            <a:r>
              <a:rPr lang="zh-CN" altLang="en-US" sz="2400" b="1"/>
              <a:t>使用</a:t>
            </a:r>
            <a:r>
              <a:rPr lang="zh-CN" altLang="en-US" sz="2400" b="1">
                <a:solidFill>
                  <a:srgbClr val="0000FF"/>
                </a:solidFill>
              </a:rPr>
              <a:t>类库中的类</a:t>
            </a:r>
          </a:p>
          <a:p>
            <a:pPr eaLnBrk="1" hangingPunct="1">
              <a:lnSpc>
                <a:spcPct val="90000"/>
              </a:lnSpc>
              <a:buFont typeface="Wingdings" panose="05000000000000000000" pitchFamily="2" charset="2"/>
              <a:buChar char="Ø"/>
            </a:pPr>
            <a:r>
              <a:rPr lang="zh-CN" altLang="en-US" sz="2400" b="1"/>
              <a:t>为了能使用</a:t>
            </a:r>
            <a:r>
              <a:rPr lang="en-US" altLang="zh-CN" sz="2400" b="1"/>
              <a:t>Java</a:t>
            </a:r>
            <a:r>
              <a:rPr lang="zh-CN" altLang="en-US" sz="2400" b="1"/>
              <a:t>提供的类，我们可以使用</a:t>
            </a:r>
            <a:r>
              <a:rPr lang="en-US" altLang="zh-CN" sz="2400" b="1"/>
              <a:t>import</a:t>
            </a:r>
            <a:r>
              <a:rPr lang="zh-CN" altLang="en-US" sz="2400" b="1"/>
              <a:t>语句来引入包中的类。在一个</a:t>
            </a:r>
            <a:r>
              <a:rPr lang="en-US" altLang="zh-CN" sz="2400" b="1"/>
              <a:t>Java</a:t>
            </a:r>
            <a:r>
              <a:rPr lang="zh-CN" altLang="en-US" sz="2400" b="1"/>
              <a:t>源程序中可以有多个</a:t>
            </a:r>
            <a:r>
              <a:rPr lang="en-US" altLang="zh-CN" sz="2400" b="1"/>
              <a:t>import</a:t>
            </a:r>
            <a:r>
              <a:rPr lang="zh-CN" altLang="en-US" sz="2400" b="1"/>
              <a:t>语句，它们必须写在</a:t>
            </a:r>
            <a:r>
              <a:rPr lang="en-US" altLang="zh-CN" sz="2400" b="1"/>
              <a:t>package</a:t>
            </a:r>
            <a:r>
              <a:rPr lang="zh-CN" altLang="en-US" sz="2400" b="1"/>
              <a:t>语句（假如有</a:t>
            </a:r>
            <a:r>
              <a:rPr lang="en-US" altLang="zh-CN" sz="2400" b="1"/>
              <a:t>package</a:t>
            </a:r>
            <a:r>
              <a:rPr lang="zh-CN" altLang="en-US" sz="2400" b="1"/>
              <a:t>语句的话）后面，但在类的定义之前。 </a:t>
            </a:r>
            <a:endParaRPr lang="en-US" altLang="zh-CN" sz="2400" b="1"/>
          </a:p>
          <a:p>
            <a:pPr eaLnBrk="1" hangingPunct="1">
              <a:lnSpc>
                <a:spcPct val="90000"/>
              </a:lnSpc>
              <a:buFontTx/>
              <a:buNone/>
            </a:pPr>
            <a:endParaRPr lang="en-US" altLang="zh-CN" sz="2400" b="1"/>
          </a:p>
          <a:p>
            <a:pPr eaLnBrk="1" hangingPunct="1">
              <a:lnSpc>
                <a:spcPct val="90000"/>
              </a:lnSpc>
              <a:buFont typeface="Wingdings" panose="05000000000000000000" pitchFamily="2" charset="2"/>
              <a:buChar char="Ø"/>
            </a:pPr>
            <a:r>
              <a:rPr kumimoji="1" lang="en-US" altLang="zh-CN" sz="2400" b="1">
                <a:latin typeface="Tahoma" panose="020B0604030504040204" pitchFamily="34" charset="0"/>
              </a:rPr>
              <a:t>Java</a:t>
            </a:r>
            <a:r>
              <a:rPr kumimoji="1" lang="zh-CN" altLang="en-US" sz="2400" b="1">
                <a:latin typeface="Tahoma" panose="020B0604030504040204" pitchFamily="34" charset="0"/>
              </a:rPr>
              <a:t>运行平台由所需要的</a:t>
            </a:r>
            <a:r>
              <a:rPr kumimoji="1" lang="en-US" altLang="zh-CN" sz="2400" b="1">
                <a:latin typeface="Tahoma" panose="020B0604030504040204" pitchFamily="34" charset="0"/>
              </a:rPr>
              <a:t>Java</a:t>
            </a:r>
            <a:r>
              <a:rPr kumimoji="1" lang="zh-CN" altLang="en-US" sz="2400" b="1">
                <a:latin typeface="Tahoma" panose="020B0604030504040204" pitchFamily="34" charset="0"/>
              </a:rPr>
              <a:t>类库和虚拟机组成，这些类库被包含在一个</a:t>
            </a:r>
            <a:r>
              <a:rPr kumimoji="1" lang="en-US" altLang="zh-CN" sz="2400" b="1">
                <a:latin typeface="Tahoma" panose="020B0604030504040204" pitchFamily="34" charset="0"/>
              </a:rPr>
              <a:t>jre\lib</a:t>
            </a:r>
            <a:r>
              <a:rPr kumimoji="1" lang="zh-CN" altLang="en-US" sz="2400" b="1">
                <a:latin typeface="Tahoma" panose="020B0604030504040204" pitchFamily="34" charset="0"/>
              </a:rPr>
              <a:t>中的压缩文件</a:t>
            </a:r>
            <a:r>
              <a:rPr kumimoji="1" lang="en-US" altLang="zh-CN" sz="2400" b="1">
                <a:latin typeface="Tahoma" panose="020B0604030504040204" pitchFamily="34" charset="0"/>
              </a:rPr>
              <a:t>rt.jar</a:t>
            </a:r>
            <a:r>
              <a:rPr kumimoji="1" lang="zh-CN" altLang="en-US" sz="2400" b="1">
                <a:latin typeface="Tahoma" panose="020B0604030504040204" pitchFamily="34" charset="0"/>
              </a:rPr>
              <a:t>中，当程序执行时，</a:t>
            </a:r>
            <a:r>
              <a:rPr kumimoji="1" lang="en-US" altLang="zh-CN" sz="2400" b="1">
                <a:latin typeface="Tahoma" panose="020B0604030504040204" pitchFamily="34" charset="0"/>
              </a:rPr>
              <a:t>Java</a:t>
            </a:r>
            <a:r>
              <a:rPr kumimoji="1" lang="zh-CN" altLang="en-US" sz="2400" b="1">
                <a:latin typeface="Tahoma" panose="020B0604030504040204" pitchFamily="34" charset="0"/>
              </a:rPr>
              <a:t>运行平台从类库中加载程序真正使用的类字节码到内存。</a:t>
            </a:r>
            <a:endParaRPr lang="zh-CN" altLang="en-US" sz="2400" b="1"/>
          </a:p>
        </p:txBody>
      </p:sp>
      <p:sp>
        <p:nvSpPr>
          <p:cNvPr id="3" name="Text Box 9">
            <a:extLst>
              <a:ext uri="{FF2B5EF4-FFF2-40B4-BE49-F238E27FC236}">
                <a16:creationId xmlns:a16="http://schemas.microsoft.com/office/drawing/2014/main" id="{C40505CF-EC66-4979-B727-DBA7D7F110D0}"/>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4">
            <a:extLst>
              <a:ext uri="{FF2B5EF4-FFF2-40B4-BE49-F238E27FC236}">
                <a16:creationId xmlns:a16="http://schemas.microsoft.com/office/drawing/2014/main" id="{4E8890BA-D4CE-485A-AD09-DF2E6A7B73DE}"/>
              </a:ext>
            </a:extLst>
          </p:cNvPr>
          <p:cNvSpPr txBox="1">
            <a:spLocks noChangeArrowheads="1"/>
          </p:cNvSpPr>
          <p:nvPr/>
        </p:nvSpPr>
        <p:spPr bwMode="auto">
          <a:xfrm>
            <a:off x="395288" y="1052513"/>
            <a:ext cx="8748712"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rgbClr val="FF0066"/>
                </a:solidFill>
                <a:latin typeface="Tahoma" panose="020B0604030504040204" pitchFamily="34" charset="0"/>
              </a:rPr>
              <a:t>import </a:t>
            </a:r>
            <a:r>
              <a:rPr kumimoji="1" lang="en-US" altLang="zh-CN" sz="2400" dirty="0" err="1">
                <a:solidFill>
                  <a:srgbClr val="FF0066"/>
                </a:solidFill>
                <a:latin typeface="Tahoma" panose="020B0604030504040204" pitchFamily="34" charset="0"/>
              </a:rPr>
              <a:t>java.util.Date</a:t>
            </a:r>
            <a:r>
              <a:rPr kumimoji="1" lang="en-US" altLang="zh-CN" sz="2400" dirty="0">
                <a:solidFill>
                  <a:srgbClr val="FF0066"/>
                </a:solidFill>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public class Example </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    public static void main(String </a:t>
            </a:r>
            <a:r>
              <a:rPr kumimoji="1" lang="en-US" altLang="zh-CN" sz="2400" dirty="0" err="1">
                <a:latin typeface="Tahoma" panose="020B0604030504040204" pitchFamily="34" charset="0"/>
              </a:rPr>
              <a:t>args</a:t>
            </a:r>
            <a:r>
              <a:rPr kumimoji="1" lang="en-US" altLang="zh-CN" sz="2400" dirty="0">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a:solidFill>
                  <a:srgbClr val="FF0066"/>
                </a:solidFill>
                <a:latin typeface="Tahoma" panose="020B0604030504040204" pitchFamily="34" charset="0"/>
              </a:rPr>
              <a:t>Date date1=new Date(); </a:t>
            </a:r>
          </a:p>
          <a:p>
            <a:pPr eaLnBrk="1" hangingPunct="1">
              <a:spcBef>
                <a:spcPct val="0"/>
              </a:spcBef>
              <a:buFontTx/>
              <a:buNone/>
            </a:pPr>
            <a:r>
              <a:rPr kumimoji="1" lang="en-US" altLang="zh-CN" sz="2400" dirty="0">
                <a:solidFill>
                  <a:srgbClr val="FF0066"/>
                </a:solidFill>
                <a:latin typeface="Tahoma" panose="020B0604030504040204" pitchFamily="34" charset="0"/>
              </a:rPr>
              <a:t>       </a:t>
            </a:r>
            <a:r>
              <a:rPr kumimoji="1" lang="en-US" altLang="zh-CN" sz="2400" dirty="0" err="1">
                <a:solidFill>
                  <a:srgbClr val="FF0066"/>
                </a:solidFill>
                <a:latin typeface="Tahoma" panose="020B0604030504040204" pitchFamily="34" charset="0"/>
              </a:rPr>
              <a:t>java.util.Date</a:t>
            </a:r>
            <a:r>
              <a:rPr kumimoji="1" lang="en-US" altLang="zh-CN" sz="2400" dirty="0">
                <a:solidFill>
                  <a:srgbClr val="FF0066"/>
                </a:solidFill>
                <a:latin typeface="Tahoma" panose="020B0604030504040204" pitchFamily="34" charset="0"/>
              </a:rPr>
              <a:t> date2= new </a:t>
            </a:r>
            <a:r>
              <a:rPr kumimoji="1" lang="en-US" altLang="zh-CN" sz="2400" dirty="0" err="1">
                <a:solidFill>
                  <a:srgbClr val="FF0066"/>
                </a:solidFill>
                <a:latin typeface="Tahoma" panose="020B0604030504040204" pitchFamily="34" charset="0"/>
              </a:rPr>
              <a:t>java.util.Date</a:t>
            </a:r>
            <a:r>
              <a:rPr kumimoji="1" lang="en-US" altLang="zh-CN" sz="2400" dirty="0">
                <a:solidFill>
                  <a:srgbClr val="FF0066"/>
                </a:solidFill>
                <a:latin typeface="Tahoma" panose="020B0604030504040204" pitchFamily="34" charset="0"/>
              </a:rPr>
              <a:t>();</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zh-CN" altLang="en-US" sz="2400" dirty="0">
                <a:latin typeface="Tahoma" panose="020B0604030504040204" pitchFamily="34" charset="0"/>
              </a:rPr>
              <a:t>本地机器的时间</a:t>
            </a:r>
            <a:r>
              <a:rPr kumimoji="1" lang="en-US" altLang="zh-CN" sz="2400" dirty="0">
                <a:latin typeface="Tahoma" panose="020B0604030504040204" pitchFamily="34" charset="0"/>
              </a:rPr>
              <a:t>:"+date1);  </a:t>
            </a:r>
          </a:p>
          <a:p>
            <a:pPr eaLnBrk="1" hangingPunct="1">
              <a:spcBef>
                <a:spcPct val="0"/>
              </a:spcBef>
              <a:buFontTx/>
              <a:buNone/>
            </a:pPr>
            <a:r>
              <a:rPr kumimoji="1" lang="en-US" altLang="zh-CN" sz="2400" dirty="0">
                <a:latin typeface="Tahoma" panose="020B0604030504040204" pitchFamily="34" charset="0"/>
              </a:rPr>
              <a:t>       </a:t>
            </a:r>
            <a:r>
              <a:rPr kumimoji="1" lang="en-US" altLang="zh-CN" sz="2400" dirty="0" err="1">
                <a:latin typeface="Tahoma" panose="020B0604030504040204" pitchFamily="34" charset="0"/>
              </a:rPr>
              <a:t>System.out.println</a:t>
            </a:r>
            <a:r>
              <a:rPr kumimoji="1" lang="en-US" altLang="zh-CN" sz="2400" dirty="0">
                <a:latin typeface="Tahoma" panose="020B0604030504040204" pitchFamily="34" charset="0"/>
              </a:rPr>
              <a:t>("</a:t>
            </a:r>
            <a:r>
              <a:rPr kumimoji="1" lang="zh-CN" altLang="en-US" sz="2400" dirty="0">
                <a:latin typeface="Tahoma" panose="020B0604030504040204" pitchFamily="34" charset="0"/>
              </a:rPr>
              <a:t>本地机器的时间</a:t>
            </a:r>
            <a:r>
              <a:rPr kumimoji="1" lang="en-US" altLang="zh-CN" sz="2400" dirty="0">
                <a:latin typeface="Tahoma" panose="020B0604030504040204" pitchFamily="34" charset="0"/>
              </a:rPr>
              <a:t>:"+date2);</a:t>
            </a:r>
          </a:p>
          <a:p>
            <a:pPr eaLnBrk="1" hangingPunct="1">
              <a:spcBef>
                <a:spcPct val="0"/>
              </a:spcBef>
              <a:buFontTx/>
              <a:buNone/>
            </a:pPr>
            <a:r>
              <a:rPr kumimoji="1" lang="en-US" altLang="zh-CN" sz="2400" dirty="0">
                <a:latin typeface="Tahoma" panose="020B0604030504040204" pitchFamily="34" charset="0"/>
              </a:rPr>
              <a:t>    }</a:t>
            </a:r>
          </a:p>
          <a:p>
            <a:pPr eaLnBrk="1" hangingPunct="1">
              <a:spcBef>
                <a:spcPct val="0"/>
              </a:spcBef>
              <a:buFontTx/>
              <a:buNone/>
            </a:pPr>
            <a:r>
              <a:rPr kumimoji="1" lang="en-US" altLang="zh-CN" sz="2400" dirty="0">
                <a:latin typeface="Tahoma" panose="020B0604030504040204" pitchFamily="34" charset="0"/>
              </a:rPr>
              <a:t>}</a:t>
            </a:r>
          </a:p>
        </p:txBody>
      </p:sp>
      <p:sp>
        <p:nvSpPr>
          <p:cNvPr id="84995" name="Text Box 5">
            <a:extLst>
              <a:ext uri="{FF2B5EF4-FFF2-40B4-BE49-F238E27FC236}">
                <a16:creationId xmlns:a16="http://schemas.microsoft.com/office/drawing/2014/main" id="{381ADC7C-961F-462D-91F1-A286E9F47397}"/>
              </a:ext>
            </a:extLst>
          </p:cNvPr>
          <p:cNvSpPr txBox="1">
            <a:spLocks noChangeArrowheads="1"/>
          </p:cNvSpPr>
          <p:nvPr/>
        </p:nvSpPr>
        <p:spPr bwMode="auto">
          <a:xfrm>
            <a:off x="250825" y="333375"/>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kumimoji="1" lang="zh-CN" altLang="en-US" sz="2400">
                <a:latin typeface="Tahoma" panose="020B0604030504040204" pitchFamily="34" charset="0"/>
              </a:rPr>
              <a:t>例：使用</a:t>
            </a:r>
            <a:r>
              <a:rPr kumimoji="1" lang="en-US" altLang="zh-CN" sz="2400">
                <a:latin typeface="Tahoma" panose="020B0604030504040204" pitchFamily="34" charset="0"/>
              </a:rPr>
              <a:t>java.util</a:t>
            </a:r>
            <a:r>
              <a:rPr kumimoji="1" lang="zh-CN" altLang="en-US" sz="2400">
                <a:latin typeface="Tahoma" panose="020B0604030504040204" pitchFamily="34" charset="0"/>
              </a:rPr>
              <a:t>包中的</a:t>
            </a:r>
            <a:r>
              <a:rPr kumimoji="1" lang="en-US" altLang="zh-CN" sz="2400">
                <a:latin typeface="Tahoma" panose="020B0604030504040204" pitchFamily="34" charset="0"/>
              </a:rPr>
              <a:t>Date</a:t>
            </a:r>
            <a:r>
              <a:rPr kumimoji="1" lang="zh-CN" altLang="en-US" sz="2400">
                <a:latin typeface="Tahoma" panose="020B0604030504040204" pitchFamily="34" charset="0"/>
              </a:rPr>
              <a:t>类</a:t>
            </a:r>
            <a:r>
              <a:rPr kumimoji="1" lang="en-US" altLang="zh-CN" sz="2400">
                <a:latin typeface="Tahoma" panose="020B0604030504040204" pitchFamily="34" charset="0"/>
              </a:rPr>
              <a:t>,</a:t>
            </a:r>
            <a:r>
              <a:rPr kumimoji="1" lang="zh-CN" altLang="en-US" sz="2400">
                <a:latin typeface="Tahoma" panose="020B0604030504040204" pitchFamily="34" charset="0"/>
              </a:rPr>
              <a:t>显示本机当前时间</a:t>
            </a:r>
            <a:r>
              <a:rPr kumimoji="1" lang="en-US" altLang="zh-CN" sz="2400">
                <a:latin typeface="Tahoma" panose="020B0604030504040204" pitchFamily="34" charset="0"/>
              </a:rPr>
              <a:t>;</a:t>
            </a:r>
          </a:p>
        </p:txBody>
      </p:sp>
      <p:sp>
        <p:nvSpPr>
          <p:cNvPr id="84996" name="Text Box 6">
            <a:extLst>
              <a:ext uri="{FF2B5EF4-FFF2-40B4-BE49-F238E27FC236}">
                <a16:creationId xmlns:a16="http://schemas.microsoft.com/office/drawing/2014/main" id="{B2945708-2522-4B95-B410-52DB365C0AAC}"/>
              </a:ext>
            </a:extLst>
          </p:cNvPr>
          <p:cNvSpPr txBox="1">
            <a:spLocks noChangeArrowheads="1"/>
          </p:cNvSpPr>
          <p:nvPr/>
        </p:nvSpPr>
        <p:spPr bwMode="auto">
          <a:xfrm>
            <a:off x="1331913" y="4575175"/>
            <a:ext cx="7200900" cy="2282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solidFill>
                  <a:schemeClr val="bg1"/>
                </a:solidFill>
                <a:latin typeface="Tahoma" panose="020B0604030504040204" pitchFamily="34" charset="0"/>
              </a:rPr>
              <a:t>运行结果</a:t>
            </a:r>
            <a:r>
              <a:rPr kumimoji="1" lang="en-US" altLang="zh-CN" sz="2400">
                <a:solidFill>
                  <a:schemeClr val="bg1"/>
                </a:solidFill>
                <a:latin typeface="Tahoma" panose="020B0604030504040204" pitchFamily="34" charset="0"/>
              </a:rPr>
              <a:t>:</a:t>
            </a:r>
          </a:p>
          <a:p>
            <a:pPr eaLnBrk="1" hangingPunct="1">
              <a:spcBef>
                <a:spcPct val="0"/>
              </a:spcBef>
              <a:buFontTx/>
              <a:buNone/>
            </a:pPr>
            <a:r>
              <a:rPr kumimoji="1" lang="en-US" altLang="zh-CN" sz="2400" b="0">
                <a:solidFill>
                  <a:schemeClr val="bg1"/>
                </a:solidFill>
                <a:latin typeface="Tahoma" panose="020B0604030504040204" pitchFamily="34" charset="0"/>
              </a:rPr>
              <a:t>C:\temp&gt;javac Example.java</a:t>
            </a:r>
          </a:p>
          <a:p>
            <a:pPr eaLnBrk="1" hangingPunct="1">
              <a:spcBef>
                <a:spcPct val="0"/>
              </a:spcBef>
              <a:buFontTx/>
              <a:buNone/>
            </a:pPr>
            <a:endParaRPr kumimoji="1" lang="en-US" altLang="zh-CN" sz="2400" b="0">
              <a:solidFill>
                <a:schemeClr val="bg1"/>
              </a:solidFill>
              <a:latin typeface="Tahoma" panose="020B0604030504040204" pitchFamily="34" charset="0"/>
            </a:endParaRPr>
          </a:p>
          <a:p>
            <a:pPr eaLnBrk="1" hangingPunct="1">
              <a:spcBef>
                <a:spcPct val="0"/>
              </a:spcBef>
              <a:buFontTx/>
              <a:buNone/>
            </a:pPr>
            <a:r>
              <a:rPr kumimoji="1" lang="en-US" altLang="zh-CN" sz="2400" b="0">
                <a:solidFill>
                  <a:schemeClr val="bg1"/>
                </a:solidFill>
                <a:latin typeface="Tahoma" panose="020B0604030504040204" pitchFamily="34" charset="0"/>
              </a:rPr>
              <a:t>C:\temp&gt;java Example</a:t>
            </a:r>
          </a:p>
          <a:p>
            <a:pPr eaLnBrk="1" hangingPunct="1">
              <a:spcBef>
                <a:spcPct val="0"/>
              </a:spcBef>
              <a:buFontTx/>
              <a:buNone/>
            </a:pPr>
            <a:r>
              <a:rPr kumimoji="1" lang="zh-CN" altLang="en-US" sz="2400" b="0">
                <a:solidFill>
                  <a:schemeClr val="bg1"/>
                </a:solidFill>
                <a:latin typeface="Tahoma" panose="020B0604030504040204" pitchFamily="34" charset="0"/>
              </a:rPr>
              <a:t>本地机器的时间</a:t>
            </a:r>
            <a:r>
              <a:rPr kumimoji="1" lang="en-US" altLang="zh-CN" sz="2400" b="0">
                <a:solidFill>
                  <a:schemeClr val="bg1"/>
                </a:solidFill>
                <a:latin typeface="Tahoma" panose="020B0604030504040204" pitchFamily="34" charset="0"/>
              </a:rPr>
              <a:t>:Mon Sep 29 16:54:05 CST 2008</a:t>
            </a:r>
          </a:p>
          <a:p>
            <a:pPr eaLnBrk="1" hangingPunct="1">
              <a:spcBef>
                <a:spcPct val="0"/>
              </a:spcBef>
              <a:buFontTx/>
              <a:buNone/>
            </a:pPr>
            <a:r>
              <a:rPr kumimoji="1" lang="zh-CN" altLang="en-US" sz="2400" b="0">
                <a:solidFill>
                  <a:schemeClr val="bg1"/>
                </a:solidFill>
                <a:latin typeface="Tahoma" panose="020B0604030504040204" pitchFamily="34" charset="0"/>
              </a:rPr>
              <a:t>本地机器的时间</a:t>
            </a:r>
            <a:r>
              <a:rPr kumimoji="1" lang="en-US" altLang="zh-CN" sz="2400" b="0">
                <a:solidFill>
                  <a:schemeClr val="bg1"/>
                </a:solidFill>
                <a:latin typeface="Tahoma" panose="020B0604030504040204" pitchFamily="34" charset="0"/>
              </a:rPr>
              <a:t>:Mon Sep 29 16:54:05 CST 2008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38DB63-BD7B-47C6-8AA1-5B862D0E1970}"/>
              </a:ext>
            </a:extLst>
          </p:cNvPr>
          <p:cNvSpPr>
            <a:spLocks noGrp="1" noChangeArrowheads="1"/>
          </p:cNvSpPr>
          <p:nvPr>
            <p:ph type="title"/>
          </p:nvPr>
        </p:nvSpPr>
        <p:spPr/>
        <p:txBody>
          <a:bodyPr/>
          <a:lstStyle/>
          <a:p>
            <a:pPr algn="l" eaLnBrk="1" hangingPunct="1"/>
            <a:r>
              <a:rPr lang="en-US" altLang="zh-CN" sz="2800" b="1">
                <a:solidFill>
                  <a:srgbClr val="FF0066"/>
                </a:solidFill>
              </a:rPr>
              <a:t>D. </a:t>
            </a:r>
            <a:r>
              <a:rPr lang="zh-CN" altLang="en-US" sz="2800" b="1">
                <a:solidFill>
                  <a:srgbClr val="FF0066"/>
                </a:solidFill>
              </a:rPr>
              <a:t>面向对象的基本特征</a:t>
            </a:r>
            <a:br>
              <a:rPr lang="zh-CN" altLang="en-US" sz="2800" b="1">
                <a:solidFill>
                  <a:srgbClr val="FF0066"/>
                </a:solidFill>
              </a:rPr>
            </a:br>
            <a:endParaRPr lang="zh-CN" altLang="en-US" sz="2800" b="1">
              <a:solidFill>
                <a:srgbClr val="FF0066"/>
              </a:solidFill>
            </a:endParaRPr>
          </a:p>
        </p:txBody>
      </p:sp>
      <p:sp>
        <p:nvSpPr>
          <p:cNvPr id="12291" name="Rectangle 3">
            <a:extLst>
              <a:ext uri="{FF2B5EF4-FFF2-40B4-BE49-F238E27FC236}">
                <a16:creationId xmlns:a16="http://schemas.microsoft.com/office/drawing/2014/main" id="{1B2D3224-FDC5-480B-982E-FE752306C8C6}"/>
              </a:ext>
            </a:extLst>
          </p:cNvPr>
          <p:cNvSpPr>
            <a:spLocks noGrp="1" noChangeArrowheads="1"/>
          </p:cNvSpPr>
          <p:nvPr>
            <p:ph type="body" idx="1"/>
          </p:nvPr>
        </p:nvSpPr>
        <p:spPr>
          <a:xfrm>
            <a:off x="457200" y="1125538"/>
            <a:ext cx="8229600" cy="5732462"/>
          </a:xfrm>
        </p:spPr>
        <p:txBody>
          <a:bodyPr/>
          <a:lstStyle/>
          <a:p>
            <a:pPr marL="457200" indent="-457200" eaLnBrk="1" hangingPunct="1">
              <a:lnSpc>
                <a:spcPct val="80000"/>
              </a:lnSpc>
              <a:buFontTx/>
              <a:buAutoNum type="arabicParenBoth"/>
            </a:pPr>
            <a:r>
              <a:rPr lang="zh-CN" altLang="en-US" sz="2400" b="1" dirty="0">
                <a:solidFill>
                  <a:srgbClr val="0000CC"/>
                </a:solidFill>
              </a:rPr>
              <a:t>封装性 </a:t>
            </a:r>
            <a:r>
              <a:rPr lang="en-US" altLang="zh-CN" sz="2400" b="1" dirty="0">
                <a:solidFill>
                  <a:srgbClr val="0000CC"/>
                </a:solidFill>
              </a:rPr>
              <a:t>(Encapsulation)</a:t>
            </a:r>
          </a:p>
          <a:p>
            <a:pPr marL="457200" indent="-457200" eaLnBrk="1" hangingPunct="1">
              <a:lnSpc>
                <a:spcPct val="80000"/>
              </a:lnSpc>
              <a:buFontTx/>
              <a:buNone/>
            </a:pPr>
            <a:br>
              <a:rPr lang="en-US" altLang="zh-CN" sz="2400" dirty="0"/>
            </a:br>
            <a:r>
              <a:rPr lang="zh-CN" altLang="en-US" sz="2400" b="1" dirty="0">
                <a:solidFill>
                  <a:srgbClr val="C00000"/>
                </a:solidFill>
                <a:latin typeface="微软雅黑" panose="020B0503020204020204" pitchFamily="34" charset="-122"/>
                <a:ea typeface="微软雅黑" panose="020B0503020204020204" pitchFamily="34" charset="-122"/>
              </a:rPr>
              <a:t>封装性</a:t>
            </a:r>
            <a:r>
              <a:rPr lang="zh-CN" altLang="en-US" sz="2400" b="1" dirty="0"/>
              <a:t>就是把对象的属性和服务结合成一个独立的相同单位，并尽可能隐蔽对象的内部细节，包含两个含义：</a:t>
            </a:r>
          </a:p>
          <a:p>
            <a:pPr marL="457200" indent="-457200" eaLnBrk="1" hangingPunct="1">
              <a:lnSpc>
                <a:spcPct val="80000"/>
              </a:lnSpc>
              <a:buFontTx/>
              <a:buNone/>
            </a:pPr>
            <a:br>
              <a:rPr lang="zh-CN" altLang="en-US" sz="2400" b="1" dirty="0"/>
            </a:br>
            <a:r>
              <a:rPr lang="zh-CN" altLang="en-US" sz="2400" b="1" dirty="0"/>
              <a:t>◇ 把对象的全部属性和全部服务结合在一起，形成一个不可分割的独立单位（即对象）。</a:t>
            </a:r>
          </a:p>
          <a:p>
            <a:pPr marL="457200" indent="-457200" eaLnBrk="1" hangingPunct="1">
              <a:lnSpc>
                <a:spcPct val="80000"/>
              </a:lnSpc>
              <a:buFontTx/>
              <a:buNone/>
            </a:pPr>
            <a:br>
              <a:rPr lang="zh-CN" altLang="en-US" sz="2400" b="1" dirty="0"/>
            </a:br>
            <a:r>
              <a:rPr lang="zh-CN" altLang="en-US" sz="2400" b="1" dirty="0"/>
              <a:t>◇ 信息隐蔽，即尽可能隐蔽对象的内部细节，对外形成一个边界</a:t>
            </a:r>
            <a:r>
              <a:rPr lang="en-US" altLang="zh-CN" sz="2400" b="1" dirty="0"/>
              <a:t>〔</a:t>
            </a:r>
            <a:r>
              <a:rPr lang="zh-CN" altLang="en-US" sz="2400" b="1" dirty="0"/>
              <a:t>或者说形成一道屏障</a:t>
            </a:r>
            <a:r>
              <a:rPr lang="en-US" altLang="zh-CN" sz="2400" b="1" dirty="0"/>
              <a:t>〕</a:t>
            </a:r>
            <a:r>
              <a:rPr lang="zh-CN" altLang="en-US" sz="2400" b="1" dirty="0"/>
              <a:t>，只保留有限的对外接口使之与外部发生联系。</a:t>
            </a:r>
            <a:br>
              <a:rPr lang="zh-CN" altLang="en-US" sz="2400" b="1" dirty="0"/>
            </a:br>
            <a:endParaRPr lang="zh-CN" altLang="en-US" sz="2400" b="1" dirty="0"/>
          </a:p>
          <a:p>
            <a:pPr marL="457200" indent="-457200" eaLnBrk="1" hangingPunct="1">
              <a:lnSpc>
                <a:spcPct val="80000"/>
              </a:lnSpc>
              <a:buFontTx/>
              <a:buNone/>
            </a:pPr>
            <a:r>
              <a:rPr lang="zh-CN" altLang="en-US" sz="2400" b="1" dirty="0"/>
              <a:t>　  </a:t>
            </a:r>
            <a:r>
              <a:rPr lang="zh-CN" altLang="en-US" sz="2400" b="1" dirty="0">
                <a:solidFill>
                  <a:srgbClr val="0070C0"/>
                </a:solidFill>
              </a:rPr>
              <a:t>封装的原则</a:t>
            </a:r>
            <a:r>
              <a:rPr lang="zh-CN" altLang="en-US" sz="2400" b="1" dirty="0"/>
              <a:t>在软件上的反映是：要求使对象以外的部分不能随意存取对象的内部数据（属性），从而有效的避免了外部错误对它的</a:t>
            </a:r>
            <a:r>
              <a:rPr lang="en-US" altLang="zh-CN" sz="2400" b="1" dirty="0"/>
              <a:t>"</a:t>
            </a:r>
            <a:r>
              <a:rPr lang="zh-CN" altLang="en-US" sz="2400" b="1" dirty="0"/>
              <a:t>交叉感染</a:t>
            </a:r>
            <a:r>
              <a:rPr lang="en-US" altLang="zh-CN" sz="2400" b="1" dirty="0"/>
              <a:t>"</a:t>
            </a:r>
            <a:r>
              <a:rPr lang="zh-CN" altLang="en-US" sz="2400" b="1" dirty="0"/>
              <a:t>，使软件错误能够局部化，大大减少查错和排错的难度。</a:t>
            </a:r>
            <a:br>
              <a:rPr lang="zh-CN" altLang="en-US" sz="2400" b="1" dirty="0"/>
            </a:br>
            <a:endParaRPr lang="zh-CN" altLang="en-US"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15CA85C6-9836-4926-8596-FD62DED87419}"/>
              </a:ext>
            </a:extLst>
          </p:cNvPr>
          <p:cNvSpPr>
            <a:spLocks noGrp="1" noChangeArrowheads="1"/>
          </p:cNvSpPr>
          <p:nvPr>
            <p:ph type="body" idx="1"/>
          </p:nvPr>
        </p:nvSpPr>
        <p:spPr>
          <a:xfrm>
            <a:off x="539552" y="1412776"/>
            <a:ext cx="7772400" cy="5040312"/>
          </a:xfrm>
        </p:spPr>
        <p:txBody>
          <a:bodyPr/>
          <a:lstStyle/>
          <a:p>
            <a:pPr algn="just" eaLnBrk="1" hangingPunct="1">
              <a:lnSpc>
                <a:spcPct val="90000"/>
              </a:lnSpc>
              <a:buFontTx/>
              <a:buNone/>
            </a:pPr>
            <a:r>
              <a:rPr lang="en-US" altLang="zh-CN" sz="2400" b="1" dirty="0"/>
              <a:t>2</a:t>
            </a:r>
            <a:r>
              <a:rPr lang="zh-CN" altLang="en-US" sz="2400" b="1" dirty="0">
                <a:latin typeface="Times New Roman" panose="02020603050405020304" pitchFamily="18" charset="0"/>
              </a:rPr>
              <a:t>．使用</a:t>
            </a:r>
            <a:r>
              <a:rPr lang="zh-CN" altLang="en-US" sz="2400" b="1" dirty="0">
                <a:solidFill>
                  <a:srgbClr val="0000FF"/>
                </a:solidFill>
                <a:latin typeface="Times New Roman" panose="02020603050405020304" pitchFamily="18" charset="0"/>
              </a:rPr>
              <a:t>自定义包中的类</a:t>
            </a:r>
            <a:endParaRPr lang="zh-CN" altLang="en-US" sz="2400" b="1" dirty="0">
              <a:solidFill>
                <a:srgbClr val="0000FF"/>
              </a:solidFill>
            </a:endParaRPr>
          </a:p>
          <a:p>
            <a:pPr marL="0" indent="0" algn="just" eaLnBrk="1" hangingPunct="1">
              <a:lnSpc>
                <a:spcPct val="90000"/>
              </a:lnSpc>
              <a:buNone/>
            </a:pPr>
            <a:r>
              <a:rPr kumimoji="1" lang="zh-CN" altLang="zh-CN" sz="2400" dirty="0">
                <a:latin typeface="Tahoma" panose="020B0604030504040204" pitchFamily="34" charset="0"/>
              </a:rPr>
              <a:t>★</a:t>
            </a:r>
            <a:r>
              <a:rPr lang="zh-CN" altLang="en-US" sz="2400" b="1" dirty="0">
                <a:latin typeface="Times New Roman" panose="02020603050405020304" pitchFamily="18" charset="0"/>
              </a:rPr>
              <a:t>使用</a:t>
            </a:r>
            <a:r>
              <a:rPr lang="en-US" altLang="zh-CN" sz="2400" b="1" dirty="0"/>
              <a:t>import</a:t>
            </a:r>
            <a:r>
              <a:rPr lang="zh-CN" altLang="en-US" sz="2400" b="1" dirty="0">
                <a:latin typeface="Times New Roman" panose="02020603050405020304" pitchFamily="18" charset="0"/>
              </a:rPr>
              <a:t>语句引入自定义包中的类</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对单独的类进行编译，生成字节码文件然后供其它类使用。</a:t>
            </a:r>
            <a:endParaRPr lang="en-US" altLang="zh-CN" sz="2400" b="1" dirty="0">
              <a:latin typeface="Times New Roman" panose="02020603050405020304" pitchFamily="18" charset="0"/>
            </a:endParaRPr>
          </a:p>
          <a:p>
            <a:pPr marL="0" indent="0" algn="just" eaLnBrk="1" hangingPunct="1">
              <a:lnSpc>
                <a:spcPct val="90000"/>
              </a:lnSpc>
              <a:buNone/>
            </a:pPr>
            <a:endParaRPr lang="en-US" altLang="zh-CN" sz="2000" b="1" dirty="0">
              <a:latin typeface="Times New Roman" panose="02020603050405020304" pitchFamily="18" charset="0"/>
            </a:endParaRPr>
          </a:p>
          <a:p>
            <a:pPr algn="just" eaLnBrk="1" hangingPunct="1">
              <a:lnSpc>
                <a:spcPct val="90000"/>
              </a:lnSpc>
              <a:buFont typeface="Wingdings" panose="05000000000000000000" pitchFamily="2" charset="2"/>
              <a:buChar char="Ø"/>
            </a:pPr>
            <a:r>
              <a:rPr lang="zh-CN" altLang="en-US" sz="2400" b="1" dirty="0">
                <a:latin typeface="Times New Roman" panose="02020603050405020304" pitchFamily="18" charset="0"/>
              </a:rPr>
              <a:t>如：</a:t>
            </a:r>
            <a:r>
              <a:rPr lang="en-US" altLang="zh-CN" sz="2400" b="1" dirty="0"/>
              <a:t>import </a:t>
            </a:r>
            <a:r>
              <a:rPr lang="en-US" altLang="zh-CN" sz="2400" b="1" dirty="0" err="1"/>
              <a:t>cn.edu.xmu.software</a:t>
            </a:r>
            <a:r>
              <a:rPr lang="en-US" altLang="zh-CN" sz="2400" b="1" dirty="0"/>
              <a:t>.*;</a:t>
            </a:r>
            <a:endParaRPr lang="zh-CN" altLang="en-US" sz="2400" b="1" dirty="0">
              <a:latin typeface="Times New Roman" panose="02020603050405020304" pitchFamily="18" charset="0"/>
            </a:endParaRPr>
          </a:p>
          <a:p>
            <a:pPr eaLnBrk="1" hangingPunct="1">
              <a:lnSpc>
                <a:spcPct val="90000"/>
              </a:lnSpc>
              <a:buFont typeface="Wingdings" panose="05000000000000000000" pitchFamily="2" charset="2"/>
              <a:buChar char="Ø"/>
            </a:pPr>
            <a:r>
              <a:rPr lang="zh-CN" altLang="en-US" sz="2400" b="1" dirty="0">
                <a:latin typeface="Times New Roman" panose="02020603050405020304" pitchFamily="18" charset="0"/>
              </a:rPr>
              <a:t>再如</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源文件</a:t>
            </a:r>
            <a:r>
              <a:rPr lang="en-US" altLang="zh-CN" sz="2400" b="1" dirty="0" err="1">
                <a:latin typeface="Times New Roman" panose="02020603050405020304" pitchFamily="18" charset="0"/>
              </a:rPr>
              <a:t>Cat</a:t>
            </a:r>
            <a:r>
              <a:rPr lang="en-US" altLang="zh-CN" sz="2400" b="1" dirty="0" err="1"/>
              <a:t>.java</a:t>
            </a:r>
            <a:r>
              <a:rPr lang="zh-CN" altLang="en-US" sz="2400" b="1" dirty="0">
                <a:latin typeface="Times New Roman" panose="02020603050405020304" pitchFamily="18" charset="0"/>
              </a:rPr>
              <a:t>只有一个类组成，这个类可以被其它的程序引入使用，该源文件的包名是</a:t>
            </a:r>
            <a:endParaRPr lang="en-US" altLang="zh-CN" sz="2400" b="1" dirty="0">
              <a:latin typeface="Times New Roman" panose="02020603050405020304" pitchFamily="18" charset="0"/>
            </a:endParaRPr>
          </a:p>
          <a:p>
            <a:pPr marL="0" indent="0" algn="ctr" eaLnBrk="1" hangingPunct="1">
              <a:lnSpc>
                <a:spcPct val="90000"/>
              </a:lnSpc>
              <a:buNone/>
            </a:pPr>
            <a:r>
              <a:rPr lang="en-US" altLang="zh-CN" sz="2400" b="1" dirty="0" err="1"/>
              <a:t>cn.edu.xmu.software</a:t>
            </a:r>
            <a:endParaRPr lang="zh-CN" altLang="en-US" sz="2400" b="1" dirty="0"/>
          </a:p>
          <a:p>
            <a:pPr algn="just" eaLnBrk="1" hangingPunct="1">
              <a:lnSpc>
                <a:spcPct val="90000"/>
              </a:lnSpc>
              <a:buFontTx/>
              <a:buNone/>
            </a:pPr>
            <a:r>
              <a:rPr lang="zh-CN" altLang="en-US" sz="2400" b="1" dirty="0">
                <a:latin typeface="Times New Roman" panose="02020603050405020304" pitchFamily="18" charset="0"/>
              </a:rPr>
              <a:t>    为了使程序能使用</a:t>
            </a:r>
            <a:r>
              <a:rPr lang="en-US" altLang="zh-CN" sz="2400" b="1" dirty="0" err="1"/>
              <a:t>cn.edu.xmu.software</a:t>
            </a:r>
            <a:r>
              <a:rPr lang="zh-CN" altLang="en-US" sz="2400" b="1" dirty="0">
                <a:latin typeface="Times New Roman" panose="02020603050405020304" pitchFamily="18" charset="0"/>
              </a:rPr>
              <a:t>包中的类，我们必须在</a:t>
            </a:r>
            <a:r>
              <a:rPr lang="en-US" altLang="zh-CN" sz="2400" b="1" dirty="0" err="1">
                <a:solidFill>
                  <a:srgbClr val="0000FF"/>
                </a:solidFill>
              </a:rPr>
              <a:t>classpath</a:t>
            </a:r>
            <a:r>
              <a:rPr lang="zh-CN" altLang="en-US" sz="2400" b="1" dirty="0">
                <a:latin typeface="Times New Roman" panose="02020603050405020304" pitchFamily="18" charset="0"/>
              </a:rPr>
              <a:t>中指明我们包的位置，假设</a:t>
            </a:r>
            <a:r>
              <a:rPr lang="en-US" altLang="zh-CN" sz="2400" b="1" dirty="0" err="1">
                <a:latin typeface="Times New Roman" panose="02020603050405020304" pitchFamily="18" charset="0"/>
              </a:rPr>
              <a:t>Cat.java</a:t>
            </a:r>
            <a:r>
              <a:rPr lang="zh-CN" altLang="en-US" sz="2400" b="1" dirty="0">
                <a:latin typeface="Times New Roman" panose="02020603050405020304" pitchFamily="18" charset="0"/>
              </a:rPr>
              <a:t>的位置是：</a:t>
            </a:r>
            <a:r>
              <a:rPr lang="en-US" altLang="zh-CN" sz="2400" b="1" dirty="0">
                <a:latin typeface="Times New Roman" panose="02020603050405020304" pitchFamily="18" charset="0"/>
              </a:rPr>
              <a:t>c</a:t>
            </a:r>
            <a:r>
              <a:rPr lang="en-US" altLang="zh-CN" sz="2400" b="1" dirty="0"/>
              <a:t>:\1000</a:t>
            </a:r>
            <a:r>
              <a:rPr lang="zh-CN" altLang="en-US" sz="2400" b="1" dirty="0">
                <a:latin typeface="Times New Roman" panose="02020603050405020304" pitchFamily="18" charset="0"/>
              </a:rPr>
              <a:t>，更新</a:t>
            </a:r>
            <a:r>
              <a:rPr lang="en-US" altLang="zh-CN" sz="2400" b="1" dirty="0" err="1"/>
              <a:t>classpath</a:t>
            </a:r>
            <a:r>
              <a:rPr lang="zh-CN" altLang="en-US" sz="2400" b="1" dirty="0">
                <a:latin typeface="Times New Roman" panose="02020603050405020304" pitchFamily="18" charset="0"/>
              </a:rPr>
              <a:t>的设置，在命令行执行如下命令：</a:t>
            </a:r>
            <a:endParaRPr lang="zh-CN" altLang="en-US" sz="2400" b="1" dirty="0"/>
          </a:p>
          <a:p>
            <a:pPr algn="ctr" eaLnBrk="1" hangingPunct="1">
              <a:lnSpc>
                <a:spcPct val="90000"/>
              </a:lnSpc>
              <a:buFontTx/>
              <a:buNone/>
            </a:pPr>
            <a:r>
              <a:rPr lang="zh-CN" altLang="en-US" sz="2400" b="1" dirty="0"/>
              <a:t>    </a:t>
            </a:r>
            <a:r>
              <a:rPr lang="en-US" altLang="zh-CN" sz="2400" b="1" dirty="0"/>
              <a:t>set </a:t>
            </a:r>
            <a:r>
              <a:rPr lang="en-US" altLang="zh-CN" sz="2400" b="1" dirty="0" err="1"/>
              <a:t>classpath</a:t>
            </a:r>
            <a:r>
              <a:rPr lang="en-US" altLang="zh-CN" sz="2400" b="1" dirty="0"/>
              <a:t>=.;c:\1000;</a:t>
            </a:r>
          </a:p>
        </p:txBody>
      </p:sp>
      <p:sp>
        <p:nvSpPr>
          <p:cNvPr id="3" name="Text Box 9">
            <a:extLst>
              <a:ext uri="{FF2B5EF4-FFF2-40B4-BE49-F238E27FC236}">
                <a16:creationId xmlns:a16="http://schemas.microsoft.com/office/drawing/2014/main" id="{E32595AD-29AA-4993-A33E-891CE78915E7}"/>
              </a:ext>
            </a:extLst>
          </p:cNvPr>
          <p:cNvSpPr txBox="1">
            <a:spLocks noChangeArrowheads="1"/>
          </p:cNvSpPr>
          <p:nvPr/>
        </p:nvSpPr>
        <p:spPr bwMode="auto">
          <a:xfrm>
            <a:off x="401817" y="692696"/>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en-US" altLang="zh-CN" sz="2800">
                <a:latin typeface="Tahoma" panose="020B0604030504040204" pitchFamily="34" charset="0"/>
              </a:rPr>
              <a:t>import</a:t>
            </a:r>
            <a:r>
              <a:rPr kumimoji="1" lang="zh-CN" altLang="en-US" sz="2800">
                <a:latin typeface="Tahoma" panose="020B0604030504040204" pitchFamily="34" charset="0"/>
              </a:rPr>
              <a:t>使用：</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D0FB06BE-1F9C-4780-AE44-E4D4DCCEAE99}"/>
              </a:ext>
            </a:extLst>
          </p:cNvPr>
          <p:cNvSpPr>
            <a:spLocks noGrp="1" noChangeArrowheads="1"/>
          </p:cNvSpPr>
          <p:nvPr>
            <p:ph type="body" idx="1"/>
          </p:nvPr>
        </p:nvSpPr>
        <p:spPr>
          <a:xfrm>
            <a:off x="573088" y="693738"/>
            <a:ext cx="7997825" cy="3743325"/>
          </a:xfrm>
        </p:spPr>
        <p:txBody>
          <a:bodyPr/>
          <a:lstStyle/>
          <a:p>
            <a:pPr algn="just" eaLnBrk="1" hangingPunct="1">
              <a:buFont typeface="Wingdings" panose="05000000000000000000" pitchFamily="2" charset="2"/>
              <a:buChar char="Ø"/>
            </a:pPr>
            <a:r>
              <a:rPr lang="zh-CN" altLang="en-US" sz="2400" b="1" dirty="0">
                <a:latin typeface="Times New Roman" panose="02020603050405020304" pitchFamily="18" charset="0"/>
              </a:rPr>
              <a:t>编译要被使用的源文件</a:t>
            </a:r>
            <a:r>
              <a:rPr lang="en-US" altLang="zh-CN" sz="2400" b="1" dirty="0" err="1">
                <a:latin typeface="Times New Roman" panose="02020603050405020304" pitchFamily="18" charset="0"/>
              </a:rPr>
              <a:t>Cat.java</a:t>
            </a:r>
            <a:endParaRPr lang="en-US" altLang="zh-CN" sz="2400" b="1" dirty="0">
              <a:latin typeface="Times New Roman" panose="02020603050405020304" pitchFamily="18" charset="0"/>
            </a:endParaRPr>
          </a:p>
          <a:p>
            <a:pPr algn="just" eaLnBrk="1" hangingPunct="1">
              <a:buFontTx/>
              <a:buNone/>
            </a:pPr>
            <a:r>
              <a:rPr lang="en-US" altLang="zh-CN" sz="2400" b="1" dirty="0">
                <a:latin typeface="Times New Roman" panose="02020603050405020304" pitchFamily="18" charset="0"/>
              </a:rPr>
              <a:t>	c</a:t>
            </a:r>
            <a:r>
              <a:rPr lang="en-US" altLang="zh-CN" sz="2400" b="1" dirty="0"/>
              <a:t>:\1000&gt; </a:t>
            </a:r>
            <a:r>
              <a:rPr lang="en-US" altLang="zh-CN" sz="2400" b="1" dirty="0" err="1"/>
              <a:t>javac</a:t>
            </a:r>
            <a:r>
              <a:rPr lang="en-US" altLang="zh-CN" sz="2400" b="1" dirty="0"/>
              <a:t> –d </a:t>
            </a:r>
            <a:r>
              <a:rPr lang="en-US" altLang="zh-CN" sz="2400" b="1" dirty="0">
                <a:solidFill>
                  <a:srgbClr val="FF0066"/>
                </a:solidFill>
              </a:rPr>
              <a:t>. </a:t>
            </a:r>
            <a:r>
              <a:rPr lang="en-US" altLang="zh-CN" sz="2400" b="1" dirty="0" err="1"/>
              <a:t>Cat.java</a:t>
            </a:r>
            <a:endParaRPr lang="en-US" altLang="zh-CN" sz="2400" b="1" dirty="0"/>
          </a:p>
          <a:p>
            <a:pPr algn="just" eaLnBrk="1" hangingPunct="1">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c:\1000</a:t>
            </a:r>
            <a:r>
              <a:rPr lang="zh-CN" altLang="en-US" sz="2400" b="1" dirty="0">
                <a:latin typeface="Times New Roman" panose="02020603050405020304" pitchFamily="18" charset="0"/>
              </a:rPr>
              <a:t>目录下会自动生成和包名一致的子目录</a:t>
            </a:r>
            <a:endParaRPr lang="en-US" altLang="zh-CN" sz="2400" b="1" dirty="0">
              <a:latin typeface="Times New Roman" panose="02020603050405020304" pitchFamily="18" charset="0"/>
            </a:endParaRPr>
          </a:p>
          <a:p>
            <a:pPr algn="just" eaLnBrk="1" hangingPunct="1">
              <a:buFontTx/>
              <a:buNone/>
            </a:pPr>
            <a:endParaRPr lang="en-US" altLang="zh-CN" sz="2400" b="1" dirty="0">
              <a:latin typeface="Times New Roman" panose="02020603050405020304" pitchFamily="18" charset="0"/>
            </a:endParaRPr>
          </a:p>
          <a:p>
            <a:pPr eaLnBrk="1" hangingPunct="1">
              <a:lnSpc>
                <a:spcPct val="80000"/>
              </a:lnSpc>
              <a:buFont typeface="Wingdings" panose="05000000000000000000" pitchFamily="2" charset="2"/>
              <a:buChar char="Ø"/>
            </a:pPr>
            <a:r>
              <a:rPr lang="en-US" altLang="zh-CN" sz="2400" b="1" dirty="0" err="1"/>
              <a:t>Cat.class</a:t>
            </a:r>
            <a:r>
              <a:rPr lang="en-US" altLang="zh-CN" sz="2400" b="1" dirty="0"/>
              <a:t> </a:t>
            </a:r>
            <a:r>
              <a:rPr lang="zh-CN" altLang="en-US" sz="2400" b="1" dirty="0"/>
              <a:t>实际存放的位置是</a:t>
            </a:r>
            <a:r>
              <a:rPr lang="en-US" altLang="zh-CN" sz="2400" b="1" u="sng" dirty="0">
                <a:solidFill>
                  <a:srgbClr val="FF0066"/>
                </a:solidFill>
              </a:rPr>
              <a:t>c:\1000</a:t>
            </a:r>
            <a:r>
              <a:rPr lang="en-US" altLang="zh-CN" sz="2400" b="1" dirty="0"/>
              <a:t>\</a:t>
            </a:r>
            <a:r>
              <a:rPr lang="en-US" altLang="zh-CN" sz="2400" b="1" u="sng" dirty="0" err="1">
                <a:solidFill>
                  <a:srgbClr val="0000CC"/>
                </a:solidFill>
              </a:rPr>
              <a:t>cn</a:t>
            </a:r>
            <a:r>
              <a:rPr lang="en-US" altLang="zh-CN" sz="2400" b="1" u="sng" dirty="0">
                <a:solidFill>
                  <a:srgbClr val="0000CC"/>
                </a:solidFill>
              </a:rPr>
              <a:t>\</a:t>
            </a:r>
            <a:r>
              <a:rPr lang="en-US" altLang="zh-CN" sz="2400" b="1" u="sng" dirty="0" err="1">
                <a:solidFill>
                  <a:srgbClr val="0000CC"/>
                </a:solidFill>
              </a:rPr>
              <a:t>edu</a:t>
            </a:r>
            <a:r>
              <a:rPr lang="en-US" altLang="zh-CN" sz="2400" b="1" u="sng" dirty="0">
                <a:solidFill>
                  <a:srgbClr val="0000CC"/>
                </a:solidFill>
              </a:rPr>
              <a:t>\</a:t>
            </a:r>
            <a:r>
              <a:rPr lang="en-US" altLang="zh-CN" sz="2400" b="1" u="sng" dirty="0" err="1">
                <a:solidFill>
                  <a:srgbClr val="0000CC"/>
                </a:solidFill>
              </a:rPr>
              <a:t>xmu</a:t>
            </a:r>
            <a:r>
              <a:rPr lang="en-US" altLang="zh-CN" sz="2400" b="1" u="sng" dirty="0">
                <a:solidFill>
                  <a:srgbClr val="0000CC"/>
                </a:solidFill>
              </a:rPr>
              <a:t>\software</a:t>
            </a:r>
          </a:p>
          <a:p>
            <a:pPr algn="just" eaLnBrk="1" hangingPunct="1">
              <a:lnSpc>
                <a:spcPct val="80000"/>
              </a:lnSpc>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在</a:t>
            </a:r>
            <a:r>
              <a:rPr lang="en-US" altLang="zh-CN" sz="2400" b="1" dirty="0">
                <a:latin typeface="Times New Roman" panose="02020603050405020304" pitchFamily="18" charset="0"/>
              </a:rPr>
              <a:t>Dog</a:t>
            </a:r>
            <a:r>
              <a:rPr lang="zh-CN" altLang="en-US" sz="2400" b="1" dirty="0">
                <a:latin typeface="Times New Roman" panose="02020603050405020304" pitchFamily="18" charset="0"/>
              </a:rPr>
              <a:t>这个类中如果要用</a:t>
            </a:r>
            <a:r>
              <a:rPr lang="en-US" altLang="zh-CN" sz="2400" b="1" dirty="0">
                <a:latin typeface="Times New Roman" panose="02020603050405020304" pitchFamily="18" charset="0"/>
              </a:rPr>
              <a:t>Cat</a:t>
            </a:r>
            <a:r>
              <a:rPr lang="zh-CN" altLang="en-US" sz="2400" b="1" dirty="0">
                <a:latin typeface="Times New Roman" panose="02020603050405020304" pitchFamily="18" charset="0"/>
              </a:rPr>
              <a:t>类，则在程序中需要：</a:t>
            </a:r>
          </a:p>
          <a:p>
            <a:pPr algn="just" eaLnBrk="1" hangingPunct="1">
              <a:buFontTx/>
              <a:buNone/>
            </a:pPr>
            <a:endParaRPr lang="zh-CN" altLang="en-US" sz="2400" b="1" dirty="0">
              <a:latin typeface="Times New Roman" panose="02020603050405020304" pitchFamily="18" charset="0"/>
            </a:endParaRPr>
          </a:p>
          <a:p>
            <a:pPr algn="just" eaLnBrk="1" hangingPunct="1">
              <a:buFontTx/>
              <a:buNone/>
            </a:pPr>
            <a:endParaRPr lang="zh-CN" altLang="en-US" sz="2400" b="1" dirty="0">
              <a:latin typeface="Times New Roman" panose="02020603050405020304" pitchFamily="18" charset="0"/>
            </a:endParaRPr>
          </a:p>
        </p:txBody>
      </p:sp>
      <p:sp>
        <p:nvSpPr>
          <p:cNvPr id="88067" name="AutoShape 5">
            <a:extLst>
              <a:ext uri="{FF2B5EF4-FFF2-40B4-BE49-F238E27FC236}">
                <a16:creationId xmlns:a16="http://schemas.microsoft.com/office/drawing/2014/main" id="{40E2D47D-B570-4885-A58B-56580B8CE1B9}"/>
              </a:ext>
            </a:extLst>
          </p:cNvPr>
          <p:cNvSpPr>
            <a:spLocks noChangeArrowheads="1"/>
          </p:cNvSpPr>
          <p:nvPr/>
        </p:nvSpPr>
        <p:spPr bwMode="auto">
          <a:xfrm>
            <a:off x="5148263" y="908050"/>
            <a:ext cx="863600" cy="649288"/>
          </a:xfrm>
          <a:prstGeom prst="wedgeRectCallout">
            <a:avLst>
              <a:gd name="adj1" fmla="val -43750"/>
              <a:gd name="adj2" fmla="val 70000"/>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zh-CN" sz="1600" b="0">
              <a:latin typeface="Tahoma" panose="020B0604030504040204" pitchFamily="34" charset="0"/>
            </a:endParaRPr>
          </a:p>
        </p:txBody>
      </p:sp>
      <p:sp>
        <p:nvSpPr>
          <p:cNvPr id="4" name="Line 6">
            <a:extLst>
              <a:ext uri="{FF2B5EF4-FFF2-40B4-BE49-F238E27FC236}">
                <a16:creationId xmlns:a16="http://schemas.microsoft.com/office/drawing/2014/main" id="{0051FA29-5996-49EA-BA96-C80BD06C4E13}"/>
              </a:ext>
            </a:extLst>
          </p:cNvPr>
          <p:cNvSpPr>
            <a:spLocks noChangeShapeType="1"/>
          </p:cNvSpPr>
          <p:nvPr/>
        </p:nvSpPr>
        <p:spPr bwMode="auto">
          <a:xfrm>
            <a:off x="1692276" y="3112294"/>
            <a:ext cx="576263" cy="15113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 name="Group 12">
            <a:extLst>
              <a:ext uri="{FF2B5EF4-FFF2-40B4-BE49-F238E27FC236}">
                <a16:creationId xmlns:a16="http://schemas.microsoft.com/office/drawing/2014/main" id="{FEE69D0C-E50C-4399-AF4C-CEF627807B5F}"/>
              </a:ext>
            </a:extLst>
          </p:cNvPr>
          <p:cNvGrpSpPr>
            <a:grpSpLocks/>
          </p:cNvGrpSpPr>
          <p:nvPr/>
        </p:nvGrpSpPr>
        <p:grpSpPr bwMode="auto">
          <a:xfrm>
            <a:off x="1336481" y="4623594"/>
            <a:ext cx="2305050" cy="1655763"/>
            <a:chOff x="2562" y="663"/>
            <a:chExt cx="1452" cy="1043"/>
          </a:xfrm>
        </p:grpSpPr>
        <p:sp>
          <p:nvSpPr>
            <p:cNvPr id="88074" name="Oval 7">
              <a:extLst>
                <a:ext uri="{FF2B5EF4-FFF2-40B4-BE49-F238E27FC236}">
                  <a16:creationId xmlns:a16="http://schemas.microsoft.com/office/drawing/2014/main" id="{DACBED14-0F16-403A-A194-95BC6BBCFEA3}"/>
                </a:ext>
              </a:extLst>
            </p:cNvPr>
            <p:cNvSpPr>
              <a:spLocks noChangeArrowheads="1"/>
            </p:cNvSpPr>
            <p:nvPr/>
          </p:nvSpPr>
          <p:spPr bwMode="auto">
            <a:xfrm>
              <a:off x="2562" y="663"/>
              <a:ext cx="1452" cy="1043"/>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88075" name="Text Box 8">
              <a:extLst>
                <a:ext uri="{FF2B5EF4-FFF2-40B4-BE49-F238E27FC236}">
                  <a16:creationId xmlns:a16="http://schemas.microsoft.com/office/drawing/2014/main" id="{75CD79AE-F6F3-48CB-9BF9-73E516243821}"/>
                </a:ext>
              </a:extLst>
            </p:cNvPr>
            <p:cNvSpPr txBox="1">
              <a:spLocks noChangeArrowheads="1"/>
            </p:cNvSpPr>
            <p:nvPr/>
          </p:nvSpPr>
          <p:spPr bwMode="auto">
            <a:xfrm>
              <a:off x="2804" y="928"/>
              <a:ext cx="1088" cy="40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dirty="0">
                  <a:latin typeface="Tahoma" panose="020B0604030504040204" pitchFamily="34" charset="0"/>
                </a:rPr>
                <a:t>此路径要设在</a:t>
              </a:r>
              <a:r>
                <a:rPr kumimoji="1" lang="en-US" altLang="zh-CN" sz="1800" dirty="0" err="1">
                  <a:latin typeface="Tahoma" panose="020B0604030504040204" pitchFamily="34" charset="0"/>
                </a:rPr>
                <a:t>classpath</a:t>
              </a:r>
              <a:r>
                <a:rPr kumimoji="1" lang="zh-CN" altLang="en-US" sz="1800" dirty="0">
                  <a:latin typeface="Tahoma" panose="020B0604030504040204" pitchFamily="34" charset="0"/>
                </a:rPr>
                <a:t>中</a:t>
              </a:r>
            </a:p>
          </p:txBody>
        </p:sp>
      </p:grpSp>
      <p:grpSp>
        <p:nvGrpSpPr>
          <p:cNvPr id="8" name="Group 13">
            <a:extLst>
              <a:ext uri="{FF2B5EF4-FFF2-40B4-BE49-F238E27FC236}">
                <a16:creationId xmlns:a16="http://schemas.microsoft.com/office/drawing/2014/main" id="{BA103D67-C421-4FAE-9455-2DC0486A6766}"/>
              </a:ext>
            </a:extLst>
          </p:cNvPr>
          <p:cNvGrpSpPr>
            <a:grpSpLocks/>
          </p:cNvGrpSpPr>
          <p:nvPr/>
        </p:nvGrpSpPr>
        <p:grpSpPr bwMode="auto">
          <a:xfrm>
            <a:off x="4794055" y="4580876"/>
            <a:ext cx="3875087" cy="2130425"/>
            <a:chOff x="4399" y="618"/>
            <a:chExt cx="1361" cy="1043"/>
          </a:xfrm>
        </p:grpSpPr>
        <p:sp>
          <p:nvSpPr>
            <p:cNvPr id="88072" name="Oval 9">
              <a:extLst>
                <a:ext uri="{FF2B5EF4-FFF2-40B4-BE49-F238E27FC236}">
                  <a16:creationId xmlns:a16="http://schemas.microsoft.com/office/drawing/2014/main" id="{50BC3706-6F59-4876-9FD0-887729FFD9D7}"/>
                </a:ext>
              </a:extLst>
            </p:cNvPr>
            <p:cNvSpPr>
              <a:spLocks noChangeArrowheads="1"/>
            </p:cNvSpPr>
            <p:nvPr/>
          </p:nvSpPr>
          <p:spPr bwMode="auto">
            <a:xfrm>
              <a:off x="4399" y="618"/>
              <a:ext cx="1361" cy="1043"/>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88073" name="Text Box 10">
              <a:extLst>
                <a:ext uri="{FF2B5EF4-FFF2-40B4-BE49-F238E27FC236}">
                  <a16:creationId xmlns:a16="http://schemas.microsoft.com/office/drawing/2014/main" id="{F06D9A43-3F45-4B3A-94FE-0795651C4659}"/>
                </a:ext>
              </a:extLst>
            </p:cNvPr>
            <p:cNvSpPr txBox="1">
              <a:spLocks noChangeArrowheads="1"/>
            </p:cNvSpPr>
            <p:nvPr/>
          </p:nvSpPr>
          <p:spPr bwMode="auto">
            <a:xfrm>
              <a:off x="4468" y="865"/>
              <a:ext cx="1292" cy="452"/>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a:latin typeface="Tahoma" panose="020B0604030504040204" pitchFamily="34" charset="0"/>
                </a:rPr>
                <a:t>包名映射到硬盘的路径：要</a:t>
              </a:r>
              <a:r>
                <a:rPr kumimoji="1" lang="en-US" altLang="zh-CN" sz="1800">
                  <a:latin typeface="Tahoma" panose="020B0604030504040204" pitchFamily="34" charset="0"/>
                </a:rPr>
                <a:t>import</a:t>
              </a:r>
              <a:r>
                <a:rPr kumimoji="1" lang="zh-CN" altLang="en-US" sz="1800">
                  <a:latin typeface="Tahoma" panose="020B0604030504040204" pitchFamily="34" charset="0"/>
                </a:rPr>
                <a:t>这个包名或者写上包的全名：</a:t>
              </a:r>
              <a:r>
                <a:rPr lang="en-US" altLang="zh-CN" sz="1800">
                  <a:latin typeface="Tahoma" panose="020B0604030504040204" pitchFamily="34" charset="0"/>
                </a:rPr>
                <a:t>cn.edu.xmu.software.Cat</a:t>
              </a:r>
            </a:p>
          </p:txBody>
        </p:sp>
      </p:grpSp>
      <p:sp>
        <p:nvSpPr>
          <p:cNvPr id="11" name="Line 11">
            <a:extLst>
              <a:ext uri="{FF2B5EF4-FFF2-40B4-BE49-F238E27FC236}">
                <a16:creationId xmlns:a16="http://schemas.microsoft.com/office/drawing/2014/main" id="{92D9AB90-955E-4425-9A45-DD77DCA9A1C4}"/>
              </a:ext>
            </a:extLst>
          </p:cNvPr>
          <p:cNvSpPr>
            <a:spLocks noChangeShapeType="1"/>
          </p:cNvSpPr>
          <p:nvPr/>
        </p:nvSpPr>
        <p:spPr bwMode="auto">
          <a:xfrm>
            <a:off x="6299799" y="3429000"/>
            <a:ext cx="431800" cy="11668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a:extLst>
              <a:ext uri="{FF2B5EF4-FFF2-40B4-BE49-F238E27FC236}">
                <a16:creationId xmlns:a16="http://schemas.microsoft.com/office/drawing/2014/main" id="{BC064FFA-17C3-4873-B437-EFF255A7DB01}"/>
              </a:ext>
            </a:extLst>
          </p:cNvPr>
          <p:cNvSpPr>
            <a:spLocks noGrp="1" noChangeArrowheads="1"/>
          </p:cNvSpPr>
          <p:nvPr>
            <p:ph type="body" idx="1"/>
          </p:nvPr>
        </p:nvSpPr>
        <p:spPr>
          <a:xfrm>
            <a:off x="1043608" y="1844824"/>
            <a:ext cx="6480720" cy="4320778"/>
          </a:xfrm>
        </p:spPr>
        <p:txBody>
          <a:bodyPr/>
          <a:lstStyle/>
          <a:p>
            <a:pPr eaLnBrk="1" hangingPunct="1">
              <a:lnSpc>
                <a:spcPct val="80000"/>
              </a:lnSpc>
              <a:buFontTx/>
              <a:buNone/>
            </a:pPr>
            <a:r>
              <a:rPr lang="en-US" altLang="zh-CN" sz="2000" b="1" dirty="0"/>
              <a:t>package </a:t>
            </a:r>
            <a:r>
              <a:rPr lang="en-US" altLang="zh-CN" sz="2000" b="1" dirty="0" err="1"/>
              <a:t>cn.edu.xmu.software</a:t>
            </a:r>
            <a:r>
              <a:rPr lang="en-US" altLang="zh-CN" sz="2000" b="1" dirty="0"/>
              <a:t>;</a:t>
            </a:r>
          </a:p>
          <a:p>
            <a:pPr eaLnBrk="1" hangingPunct="1">
              <a:lnSpc>
                <a:spcPct val="80000"/>
              </a:lnSpc>
              <a:buFontTx/>
              <a:buNone/>
            </a:pPr>
            <a:r>
              <a:rPr lang="en-US" altLang="zh-CN" sz="2000" b="1" dirty="0"/>
              <a:t>public class Cat {</a:t>
            </a:r>
            <a:br>
              <a:rPr lang="en-US" altLang="zh-CN" sz="2000" b="1" dirty="0"/>
            </a:br>
            <a:r>
              <a:rPr lang="en-US" altLang="zh-CN" sz="2000" b="1" dirty="0"/>
              <a:t>public void speak(){</a:t>
            </a:r>
          </a:p>
          <a:p>
            <a:pPr eaLnBrk="1" hangingPunct="1">
              <a:lnSpc>
                <a:spcPct val="80000"/>
              </a:lnSpc>
              <a:buFontTx/>
              <a:buNone/>
            </a:pPr>
            <a:r>
              <a:rPr lang="en-US" altLang="zh-CN" sz="2000" b="1" dirty="0"/>
              <a:t>		</a:t>
            </a:r>
            <a:r>
              <a:rPr lang="en-US" altLang="zh-CN" sz="2000" b="1" dirty="0" err="1"/>
              <a:t>System.out.println</a:t>
            </a:r>
            <a:r>
              <a:rPr lang="en-US" altLang="zh-CN" sz="2000" b="1" dirty="0"/>
              <a:t>(“</a:t>
            </a:r>
            <a:r>
              <a:rPr lang="en-US" altLang="zh-CN" sz="2000" b="1" dirty="0" err="1"/>
              <a:t>miao</a:t>
            </a:r>
            <a:r>
              <a:rPr lang="en-US" altLang="zh-CN" sz="2000" b="1" dirty="0"/>
              <a:t> </a:t>
            </a:r>
            <a:r>
              <a:rPr lang="en-US" altLang="zh-CN" sz="2000" b="1" dirty="0" err="1"/>
              <a:t>miao</a:t>
            </a:r>
            <a:r>
              <a:rPr lang="en-US" altLang="zh-CN" sz="2000" b="1" dirty="0"/>
              <a:t>”);}	</a:t>
            </a:r>
          </a:p>
          <a:p>
            <a:pPr eaLnBrk="1" hangingPunct="1">
              <a:lnSpc>
                <a:spcPct val="80000"/>
              </a:lnSpc>
              <a:buFontTx/>
              <a:buNone/>
            </a:pPr>
            <a:r>
              <a:rPr lang="en-US" altLang="zh-CN" sz="2000" b="1" dirty="0"/>
              <a:t>}</a:t>
            </a:r>
          </a:p>
          <a:p>
            <a:pPr eaLnBrk="1" hangingPunct="1">
              <a:lnSpc>
                <a:spcPct val="80000"/>
              </a:lnSpc>
              <a:buFontTx/>
              <a:buNone/>
            </a:pPr>
            <a:endParaRPr lang="en-US" altLang="zh-CN" sz="2000" b="1" dirty="0"/>
          </a:p>
          <a:p>
            <a:pPr eaLnBrk="1" hangingPunct="1">
              <a:lnSpc>
                <a:spcPct val="80000"/>
              </a:lnSpc>
              <a:buFontTx/>
              <a:buNone/>
            </a:pPr>
            <a:r>
              <a:rPr lang="en-US" altLang="zh-CN" sz="2000" b="1" dirty="0"/>
              <a:t>//</a:t>
            </a:r>
            <a:r>
              <a:rPr lang="en-US" altLang="zh-CN" sz="2000" b="1" dirty="0" err="1"/>
              <a:t>Dog.java</a:t>
            </a:r>
            <a:r>
              <a:rPr lang="zh-CN" altLang="en-US" sz="2000" b="1" dirty="0"/>
              <a:t>存放位置 </a:t>
            </a:r>
            <a:r>
              <a:rPr lang="en-US" altLang="zh-CN" sz="2000" b="1" dirty="0"/>
              <a:t>c:\temp\</a:t>
            </a:r>
            <a:r>
              <a:rPr lang="en-US" altLang="zh-CN" sz="2000" b="1" dirty="0" err="1"/>
              <a:t>Dog.java</a:t>
            </a:r>
            <a:endParaRPr lang="en-US" altLang="zh-CN" sz="2000" b="1" dirty="0"/>
          </a:p>
          <a:p>
            <a:pPr eaLnBrk="1" hangingPunct="1">
              <a:lnSpc>
                <a:spcPct val="80000"/>
              </a:lnSpc>
              <a:buFontTx/>
              <a:buNone/>
            </a:pPr>
            <a:r>
              <a:rPr lang="en-US" altLang="zh-CN" sz="2000" b="1" dirty="0"/>
              <a:t>import </a:t>
            </a:r>
            <a:r>
              <a:rPr lang="en-US" altLang="zh-CN" sz="2000" b="1" dirty="0" err="1"/>
              <a:t>cn.edu.xmu.software.Cat</a:t>
            </a:r>
            <a:r>
              <a:rPr lang="en-US" altLang="zh-CN" sz="2000" b="1" dirty="0"/>
              <a:t>;</a:t>
            </a:r>
          </a:p>
          <a:p>
            <a:pPr eaLnBrk="1" hangingPunct="1">
              <a:lnSpc>
                <a:spcPct val="80000"/>
              </a:lnSpc>
              <a:buFontTx/>
              <a:buNone/>
            </a:pPr>
            <a:r>
              <a:rPr lang="en-US" altLang="zh-CN" sz="2000" b="1" dirty="0"/>
              <a:t>public class Dog {</a:t>
            </a:r>
            <a:br>
              <a:rPr lang="en-US" altLang="zh-CN" sz="2000" b="1" dirty="0"/>
            </a:br>
            <a:r>
              <a:rPr lang="en-US" altLang="zh-CN" sz="2000" b="1" dirty="0"/>
              <a:t>	public static void main(String [ ] </a:t>
            </a:r>
            <a:r>
              <a:rPr lang="en-US" altLang="zh-CN" sz="2000" b="1" dirty="0" err="1"/>
              <a:t>args</a:t>
            </a:r>
            <a:r>
              <a:rPr lang="en-US" altLang="zh-CN" sz="2000" b="1" dirty="0"/>
              <a:t>)</a:t>
            </a:r>
            <a:br>
              <a:rPr lang="en-US" altLang="zh-CN" sz="2000" b="1" dirty="0"/>
            </a:br>
            <a:r>
              <a:rPr lang="en-US" altLang="zh-CN" sz="2000" b="1" dirty="0"/>
              <a:t>	{</a:t>
            </a:r>
            <a:br>
              <a:rPr lang="en-US" altLang="zh-CN" sz="2000" b="1" dirty="0"/>
            </a:br>
            <a:r>
              <a:rPr lang="en-US" altLang="zh-CN" sz="2000" b="1" dirty="0"/>
              <a:t>	    Cat cat = new Cat();</a:t>
            </a:r>
            <a:br>
              <a:rPr lang="en-US" altLang="zh-CN" sz="2000" b="1" dirty="0"/>
            </a:br>
            <a:r>
              <a:rPr lang="en-US" altLang="zh-CN" sz="2000" b="1" dirty="0"/>
              <a:t> 	    </a:t>
            </a:r>
            <a:r>
              <a:rPr lang="en-US" altLang="zh-CN" sz="2000" b="1" dirty="0" err="1"/>
              <a:t>cat.speak</a:t>
            </a:r>
            <a:r>
              <a:rPr lang="en-US" altLang="zh-CN" sz="2000" b="1" dirty="0"/>
              <a:t>(); </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a:t>
            </a:r>
          </a:p>
        </p:txBody>
      </p:sp>
      <p:sp>
        <p:nvSpPr>
          <p:cNvPr id="3" name="Rectangle 3">
            <a:extLst>
              <a:ext uri="{FF2B5EF4-FFF2-40B4-BE49-F238E27FC236}">
                <a16:creationId xmlns:a16="http://schemas.microsoft.com/office/drawing/2014/main" id="{14AB6406-FA4B-4C58-B938-0348B8D57466}"/>
              </a:ext>
            </a:extLst>
          </p:cNvPr>
          <p:cNvSpPr txBox="1">
            <a:spLocks noChangeArrowheads="1"/>
          </p:cNvSpPr>
          <p:nvPr/>
        </p:nvSpPr>
        <p:spPr bwMode="auto">
          <a:xfrm>
            <a:off x="642392" y="587907"/>
            <a:ext cx="785921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endParaRPr lang="zh-CN" altLang="en-US" sz="1400" b="0"/>
          </a:p>
          <a:p>
            <a:pPr eaLnBrk="1" hangingPunct="1">
              <a:lnSpc>
                <a:spcPct val="80000"/>
              </a:lnSpc>
              <a:buFont typeface="Wingdings" panose="05000000000000000000" pitchFamily="2" charset="2"/>
              <a:buChar char="Ø"/>
            </a:pPr>
            <a:r>
              <a:rPr lang="zh-CN" altLang="en-US" sz="2400" b="1">
                <a:latin typeface="Times New Roman" panose="02020603050405020304" pitchFamily="18" charset="0"/>
              </a:rPr>
              <a:t>下面的源文件</a:t>
            </a:r>
            <a:r>
              <a:rPr lang="en-US" altLang="zh-CN" sz="2400" b="1">
                <a:latin typeface="Times New Roman" panose="02020603050405020304" pitchFamily="18" charset="0"/>
              </a:rPr>
              <a:t>Dog.java</a:t>
            </a:r>
            <a:r>
              <a:rPr lang="zh-CN" altLang="en-US" sz="2400" b="1">
                <a:latin typeface="Times New Roman" panose="02020603050405020304" pitchFamily="18" charset="0"/>
              </a:rPr>
              <a:t>保存在 </a:t>
            </a:r>
            <a:r>
              <a:rPr lang="en-US" altLang="zh-CN" sz="2400" b="1">
                <a:latin typeface="Times New Roman" panose="02020603050405020304" pitchFamily="18" charset="0"/>
              </a:rPr>
              <a:t>c:\temp</a:t>
            </a:r>
            <a:r>
              <a:rPr lang="zh-CN" altLang="en-US" sz="2400" b="1">
                <a:latin typeface="Times New Roman" panose="02020603050405020304" pitchFamily="18" charset="0"/>
              </a:rPr>
              <a:t>目录中，并用</a:t>
            </a:r>
            <a:r>
              <a:rPr lang="en-US" altLang="zh-CN" sz="2400" b="1">
                <a:latin typeface="Times New Roman" panose="02020603050405020304" pitchFamily="18" charset="0"/>
              </a:rPr>
              <a:t>import</a:t>
            </a:r>
            <a:r>
              <a:rPr lang="zh-CN" altLang="en-US" sz="2400" b="1">
                <a:latin typeface="Times New Roman" panose="02020603050405020304" pitchFamily="18" charset="0"/>
              </a:rPr>
              <a:t>语句引入包</a:t>
            </a:r>
            <a:r>
              <a:rPr lang="en-US" altLang="zh-CN" sz="2400" b="1"/>
              <a:t>cn.edu.xmu.software</a:t>
            </a:r>
            <a:r>
              <a:rPr lang="zh-CN" altLang="en-US" sz="2400" b="1">
                <a:latin typeface="Times New Roman" panose="02020603050405020304" pitchFamily="18" charset="0"/>
              </a:rPr>
              <a:t>中的</a:t>
            </a:r>
            <a:r>
              <a:rPr lang="en-US" altLang="zh-CN" sz="2400" b="1">
                <a:latin typeface="Times New Roman" panose="02020603050405020304" pitchFamily="18" charset="0"/>
              </a:rPr>
              <a:t>Cat</a:t>
            </a:r>
            <a:r>
              <a:rPr lang="zh-CN" altLang="en-US" sz="2400" b="1">
                <a:latin typeface="Times New Roman" panose="02020603050405020304" pitchFamily="18" charset="0"/>
              </a:rPr>
              <a:t>类。 </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anim calcmode="lin" valueType="num">
                                      <p:cBhvr additive="base">
                                        <p:cTn id="11" dur="500" fill="hold"/>
                                        <p:tgtEl>
                                          <p:spTgt spid="2396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9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anim calcmode="lin" valueType="num">
                                      <p:cBhvr additive="base">
                                        <p:cTn id="15" dur="500" fill="hold"/>
                                        <p:tgtEl>
                                          <p:spTgt spid="2396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96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anim calcmode="lin" valueType="num">
                                      <p:cBhvr additive="base">
                                        <p:cTn id="19" dur="500" fill="hold"/>
                                        <p:tgtEl>
                                          <p:spTgt spid="2396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9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9619">
                                            <p:txEl>
                                              <p:pRg st="5" end="5"/>
                                            </p:txEl>
                                          </p:spTgt>
                                        </p:tgtEl>
                                        <p:attrNameLst>
                                          <p:attrName>style.visibility</p:attrName>
                                        </p:attrNameLst>
                                      </p:cBhvr>
                                      <p:to>
                                        <p:strVal val="visible"/>
                                      </p:to>
                                    </p:set>
                                    <p:anim calcmode="lin" valueType="num">
                                      <p:cBhvr additive="base">
                                        <p:cTn id="25" dur="500" fill="hold"/>
                                        <p:tgtEl>
                                          <p:spTgt spid="23961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61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9619">
                                            <p:txEl>
                                              <p:pRg st="6" end="6"/>
                                            </p:txEl>
                                          </p:spTgt>
                                        </p:tgtEl>
                                        <p:attrNameLst>
                                          <p:attrName>style.visibility</p:attrName>
                                        </p:attrNameLst>
                                      </p:cBhvr>
                                      <p:to>
                                        <p:strVal val="visible"/>
                                      </p:to>
                                    </p:set>
                                    <p:anim calcmode="lin" valueType="num">
                                      <p:cBhvr additive="base">
                                        <p:cTn id="29" dur="500" fill="hold"/>
                                        <p:tgtEl>
                                          <p:spTgt spid="23961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961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9619">
                                            <p:txEl>
                                              <p:pRg st="7" end="7"/>
                                            </p:txEl>
                                          </p:spTgt>
                                        </p:tgtEl>
                                        <p:attrNameLst>
                                          <p:attrName>style.visibility</p:attrName>
                                        </p:attrNameLst>
                                      </p:cBhvr>
                                      <p:to>
                                        <p:strVal val="visible"/>
                                      </p:to>
                                    </p:set>
                                    <p:anim calcmode="lin" valueType="num">
                                      <p:cBhvr additive="base">
                                        <p:cTn id="33" dur="500" fill="hold"/>
                                        <p:tgtEl>
                                          <p:spTgt spid="2396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961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9619">
                                            <p:txEl>
                                              <p:pRg st="8" end="8"/>
                                            </p:txEl>
                                          </p:spTgt>
                                        </p:tgtEl>
                                        <p:attrNameLst>
                                          <p:attrName>style.visibility</p:attrName>
                                        </p:attrNameLst>
                                      </p:cBhvr>
                                      <p:to>
                                        <p:strVal val="visible"/>
                                      </p:to>
                                    </p:set>
                                    <p:anim calcmode="lin" valueType="num">
                                      <p:cBhvr additive="base">
                                        <p:cTn id="37" dur="500" fill="hold"/>
                                        <p:tgtEl>
                                          <p:spTgt spid="23961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961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9619">
                                            <p:txEl>
                                              <p:pRg st="9" end="9"/>
                                            </p:txEl>
                                          </p:spTgt>
                                        </p:tgtEl>
                                        <p:attrNameLst>
                                          <p:attrName>style.visibility</p:attrName>
                                        </p:attrNameLst>
                                      </p:cBhvr>
                                      <p:to>
                                        <p:strVal val="visible"/>
                                      </p:to>
                                    </p:set>
                                    <p:anim calcmode="lin" valueType="num">
                                      <p:cBhvr additive="base">
                                        <p:cTn id="41" dur="500" fill="hold"/>
                                        <p:tgtEl>
                                          <p:spTgt spid="23961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961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 calcmode="lin" valueType="num">
                                      <p:cBhvr additive="base">
                                        <p:cTn id="4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5">
            <a:extLst>
              <a:ext uri="{FF2B5EF4-FFF2-40B4-BE49-F238E27FC236}">
                <a16:creationId xmlns:a16="http://schemas.microsoft.com/office/drawing/2014/main" id="{4173F602-F447-4E4D-9228-CBBFC94A137F}"/>
              </a:ext>
            </a:extLst>
          </p:cNvPr>
          <p:cNvSpPr txBox="1">
            <a:spLocks noChangeArrowheads="1"/>
          </p:cNvSpPr>
          <p:nvPr/>
        </p:nvSpPr>
        <p:spPr bwMode="auto">
          <a:xfrm>
            <a:off x="684175" y="1196752"/>
            <a:ext cx="777564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latin typeface="Tahoma" panose="020B0604030504040204" pitchFamily="34" charset="0"/>
              </a:rPr>
              <a:t>3</a:t>
            </a:r>
            <a:r>
              <a:rPr kumimoji="1" lang="zh-CN" altLang="en-US" sz="2400" dirty="0">
                <a:latin typeface="Tahoma" panose="020B0604030504040204" pitchFamily="34" charset="0"/>
              </a:rPr>
              <a:t>．使用</a:t>
            </a:r>
            <a:r>
              <a:rPr kumimoji="1" lang="zh-CN" altLang="en-US" sz="2400" dirty="0">
                <a:solidFill>
                  <a:srgbClr val="0000FF"/>
                </a:solidFill>
                <a:latin typeface="Tahoma" panose="020B0604030504040204" pitchFamily="34" charset="0"/>
              </a:rPr>
              <a:t>无名包中的类</a:t>
            </a:r>
          </a:p>
          <a:p>
            <a:pPr eaLnBrk="1" hangingPunct="1">
              <a:spcBef>
                <a:spcPct val="0"/>
              </a:spcBef>
              <a:buFontTx/>
              <a:buNone/>
            </a:pPr>
            <a:r>
              <a:rPr kumimoji="1" lang="zh-CN" altLang="en-US" sz="2400" dirty="0">
                <a:latin typeface="Tahoma" panose="020B0604030504040204" pitchFamily="34" charset="0"/>
              </a:rPr>
              <a:t>     假如上述</a:t>
            </a:r>
            <a:r>
              <a:rPr kumimoji="1" lang="en-US" altLang="zh-CN" sz="2400" b="0" dirty="0" err="1">
                <a:latin typeface="Tahoma" panose="020B0604030504040204" pitchFamily="34" charset="0"/>
              </a:rPr>
              <a:t>Cat.java</a:t>
            </a:r>
            <a:r>
              <a:rPr kumimoji="1" lang="zh-CN" altLang="en-US" sz="2400" dirty="0">
                <a:latin typeface="Tahoma" panose="020B0604030504040204" pitchFamily="34" charset="0"/>
              </a:rPr>
              <a:t>源文件中没有使用包语句，如果有程序要使用</a:t>
            </a:r>
            <a:r>
              <a:rPr kumimoji="1" lang="en-US" altLang="zh-CN" sz="2400" b="0" dirty="0">
                <a:latin typeface="Tahoma" panose="020B0604030504040204" pitchFamily="34" charset="0"/>
              </a:rPr>
              <a:t>Cat</a:t>
            </a:r>
            <a:r>
              <a:rPr kumimoji="1" lang="zh-CN" altLang="en-US" sz="2400" dirty="0">
                <a:latin typeface="Tahoma" panose="020B0604030504040204" pitchFamily="34" charset="0"/>
              </a:rPr>
              <a:t>类，则可将该类的字节码文件存放在当前程序所在的目录中或者</a:t>
            </a:r>
            <a:r>
              <a:rPr kumimoji="1" lang="zh-CN" altLang="en-US" sz="2400" dirty="0">
                <a:solidFill>
                  <a:srgbClr val="FF0066"/>
                </a:solidFill>
                <a:latin typeface="Tahoma" panose="020B0604030504040204" pitchFamily="34" charset="0"/>
              </a:rPr>
              <a:t>设定</a:t>
            </a:r>
            <a:r>
              <a:rPr kumimoji="1" lang="en-US" altLang="zh-CN" sz="2400" dirty="0">
                <a:solidFill>
                  <a:srgbClr val="FF0066"/>
                </a:solidFill>
                <a:latin typeface="Tahoma" panose="020B0604030504040204" pitchFamily="34" charset="0"/>
              </a:rPr>
              <a:t>cat</a:t>
            </a:r>
            <a:r>
              <a:rPr kumimoji="1" lang="zh-CN" altLang="en-US" sz="2400" dirty="0">
                <a:solidFill>
                  <a:srgbClr val="FF0066"/>
                </a:solidFill>
                <a:latin typeface="Tahoma" panose="020B0604030504040204" pitchFamily="34" charset="0"/>
              </a:rPr>
              <a:t>类的路径到</a:t>
            </a:r>
            <a:r>
              <a:rPr kumimoji="1" lang="en-US" altLang="zh-CN" sz="2400" dirty="0" err="1">
                <a:solidFill>
                  <a:srgbClr val="FF0066"/>
                </a:solidFill>
                <a:latin typeface="Tahoma" panose="020B0604030504040204" pitchFamily="34" charset="0"/>
              </a:rPr>
              <a:t>classpath</a:t>
            </a:r>
            <a:r>
              <a:rPr kumimoji="1" lang="zh-CN" altLang="en-US" sz="2400" dirty="0">
                <a:solidFill>
                  <a:srgbClr val="FF0066"/>
                </a:solidFill>
                <a:latin typeface="Tahoma" panose="020B0604030504040204" pitchFamily="34" charset="0"/>
              </a:rPr>
              <a:t>中</a:t>
            </a:r>
            <a:r>
              <a:rPr kumimoji="1" lang="zh-CN" altLang="en-US" sz="2400" dirty="0">
                <a:latin typeface="Tahoma" panose="020B0604030504040204" pitchFamily="34" charset="0"/>
              </a:rPr>
              <a:t>。</a:t>
            </a:r>
          </a:p>
          <a:p>
            <a:pPr eaLnBrk="1" hangingPunct="1">
              <a:spcBef>
                <a:spcPct val="0"/>
              </a:spcBef>
              <a:buFontTx/>
              <a:buNone/>
            </a:pPr>
            <a:endParaRPr kumimoji="1" lang="zh-CN" altLang="en-US" sz="2400" dirty="0">
              <a:latin typeface="Tahoma" panose="020B0604030504040204" pitchFamily="34" charset="0"/>
            </a:endParaRPr>
          </a:p>
          <a:p>
            <a:pPr eaLnBrk="1" hangingPunct="1">
              <a:spcBef>
                <a:spcPct val="0"/>
              </a:spcBef>
              <a:spcAft>
                <a:spcPct val="20000"/>
              </a:spcAft>
              <a:buFontTx/>
              <a:buNone/>
            </a:pPr>
            <a:r>
              <a:rPr kumimoji="1" lang="en-US" altLang="zh-CN" sz="2400" dirty="0">
                <a:latin typeface="Tahoma" panose="020B0604030504040204" pitchFamily="34" charset="0"/>
              </a:rPr>
              <a:t>4</a:t>
            </a:r>
            <a:r>
              <a:rPr kumimoji="1" lang="zh-CN" altLang="en-US" sz="2400" dirty="0">
                <a:latin typeface="Tahoma" panose="020B0604030504040204" pitchFamily="34" charset="0"/>
              </a:rPr>
              <a:t>．避免类名混淆</a:t>
            </a:r>
          </a:p>
          <a:p>
            <a:pPr eaLnBrk="1" hangingPunct="1">
              <a:spcBef>
                <a:spcPct val="0"/>
              </a:spcBef>
              <a:buFontTx/>
              <a:buNone/>
            </a:pPr>
            <a:r>
              <a:rPr kumimoji="1" lang="zh-CN" altLang="en-US" sz="2400" dirty="0">
                <a:latin typeface="Tahoma" panose="020B0604030504040204" pitchFamily="34" charset="0"/>
              </a:rPr>
              <a:t>    </a:t>
            </a:r>
            <a:r>
              <a:rPr kumimoji="1" lang="en-US" altLang="zh-CN" sz="2400" dirty="0">
                <a:latin typeface="Tahoma" panose="020B0604030504040204" pitchFamily="34" charset="0"/>
              </a:rPr>
              <a:t>Java</a:t>
            </a:r>
            <a:r>
              <a:rPr kumimoji="1" lang="zh-CN" altLang="en-US" sz="2400" dirty="0">
                <a:latin typeface="Tahoma" panose="020B0604030504040204" pitchFamily="34" charset="0"/>
              </a:rPr>
              <a:t>运行环境总是先到</a:t>
            </a:r>
            <a:r>
              <a:rPr kumimoji="1" lang="zh-CN" altLang="en-US" sz="2400" dirty="0">
                <a:solidFill>
                  <a:srgbClr val="FF0066"/>
                </a:solidFill>
                <a:latin typeface="Tahoma" panose="020B0604030504040204" pitchFamily="34" charset="0"/>
              </a:rPr>
              <a:t>程序所在目录中</a:t>
            </a:r>
            <a:r>
              <a:rPr kumimoji="1" lang="zh-CN" altLang="en-US" sz="2400" dirty="0">
                <a:latin typeface="Tahoma" panose="020B0604030504040204" pitchFamily="34" charset="0"/>
              </a:rPr>
              <a:t>寻找程序所使用的类，然后加载到内存。如果在当前目录没有发现该类，就到</a:t>
            </a:r>
            <a:r>
              <a:rPr kumimoji="1" lang="en-US" altLang="zh-CN" sz="2400" dirty="0">
                <a:latin typeface="Tahoma" panose="020B0604030504040204" pitchFamily="34" charset="0"/>
              </a:rPr>
              <a:t>import</a:t>
            </a:r>
            <a:r>
              <a:rPr kumimoji="1" lang="zh-CN" altLang="en-US" sz="2400" dirty="0">
                <a:latin typeface="Tahoma" panose="020B0604030504040204" pitchFamily="34" charset="0"/>
              </a:rPr>
              <a:t>语句所指的包中查找。</a:t>
            </a:r>
          </a:p>
          <a:p>
            <a:pPr eaLnBrk="1" hangingPunct="1">
              <a:spcBef>
                <a:spcPct val="0"/>
              </a:spcBef>
              <a:buFontTx/>
              <a:buNone/>
            </a:pPr>
            <a:endParaRPr kumimoji="1" lang="en-US" altLang="zh-CN" sz="2400" b="0" dirty="0">
              <a:solidFill>
                <a:srgbClr val="FF0066"/>
              </a:solidFill>
              <a:latin typeface="Tahoma" panose="020B060403050404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7E04C09-F396-4095-8821-47570B0CAB4A}"/>
              </a:ext>
            </a:extLst>
          </p:cNvPr>
          <p:cNvSpPr>
            <a:spLocks noGrp="1" noChangeArrowheads="1"/>
          </p:cNvSpPr>
          <p:nvPr>
            <p:ph type="body" idx="1"/>
          </p:nvPr>
        </p:nvSpPr>
        <p:spPr>
          <a:xfrm>
            <a:off x="503932" y="1717097"/>
            <a:ext cx="8136135" cy="1092223"/>
          </a:xfrm>
        </p:spPr>
        <p:txBody>
          <a:bodyPr/>
          <a:lstStyle/>
          <a:p>
            <a:pPr eaLnBrk="1" hangingPunct="1">
              <a:lnSpc>
                <a:spcPct val="80000"/>
              </a:lnSpc>
              <a:buFontTx/>
              <a:buNone/>
            </a:pPr>
            <a:r>
              <a:rPr kumimoji="1" lang="zh-CN" altLang="zh-CN" sz="2400">
                <a:latin typeface="Tahoma" panose="020B0604030504040204" pitchFamily="34" charset="0"/>
              </a:rPr>
              <a:t>★</a:t>
            </a:r>
            <a:r>
              <a:rPr kumimoji="1" lang="zh-CN" altLang="en-US" sz="2400" b="1">
                <a:solidFill>
                  <a:srgbClr val="C00000"/>
                </a:solidFill>
                <a:latin typeface="微软雅黑" panose="020B0503020204020204" pitchFamily="34" charset="-122"/>
                <a:ea typeface="微软雅黑" panose="020B0503020204020204" pitchFamily="34" charset="-122"/>
              </a:rPr>
              <a:t>访问控制</a:t>
            </a:r>
            <a:r>
              <a:rPr kumimoji="1" lang="zh-CN" altLang="en-US" sz="2400" b="1">
                <a:latin typeface="宋体" panose="02010600030101010101" pitchFamily="2" charset="-122"/>
              </a:rPr>
              <a:t>是指对</a:t>
            </a:r>
            <a:r>
              <a:rPr kumimoji="1" lang="en-US" altLang="zh-CN" sz="2400" b="1">
                <a:latin typeface="宋体" panose="02010600030101010101" pitchFamily="2" charset="-122"/>
              </a:rPr>
              <a:t>Java</a:t>
            </a:r>
            <a:r>
              <a:rPr kumimoji="1" lang="zh-CN" altLang="en-US" sz="2400" b="1">
                <a:latin typeface="宋体" panose="02010600030101010101" pitchFamily="2" charset="-122"/>
              </a:rPr>
              <a:t>类或类中成员的操作进行限制，即规定其在多大范围内可以被直接访问。</a:t>
            </a:r>
            <a:r>
              <a:rPr lang="zh-CN" altLang="en-US" sz="2400" b="1"/>
              <a:t>所用到的修饰符有</a:t>
            </a:r>
            <a:r>
              <a:rPr lang="en-US" altLang="zh-CN" sz="2400" b="1">
                <a:solidFill>
                  <a:srgbClr val="FF0066"/>
                </a:solidFill>
              </a:rPr>
              <a:t>public</a:t>
            </a:r>
            <a:r>
              <a:rPr lang="zh-CN" altLang="en-US" sz="2400" b="1">
                <a:solidFill>
                  <a:srgbClr val="FF0066"/>
                </a:solidFill>
              </a:rPr>
              <a:t>，</a:t>
            </a:r>
            <a:r>
              <a:rPr lang="en-US" altLang="zh-CN" sz="2400" b="1">
                <a:solidFill>
                  <a:srgbClr val="FF0066"/>
                </a:solidFill>
              </a:rPr>
              <a:t>protected</a:t>
            </a:r>
            <a:r>
              <a:rPr lang="zh-CN" altLang="en-US" sz="2400" b="1">
                <a:solidFill>
                  <a:srgbClr val="FF0066"/>
                </a:solidFill>
              </a:rPr>
              <a:t>，</a:t>
            </a:r>
            <a:r>
              <a:rPr lang="en-US" altLang="zh-CN" sz="2400" b="1">
                <a:solidFill>
                  <a:srgbClr val="FF0066"/>
                </a:solidFill>
              </a:rPr>
              <a:t>friendly (default)</a:t>
            </a:r>
            <a:r>
              <a:rPr lang="zh-CN" altLang="en-US" sz="2400" b="1">
                <a:solidFill>
                  <a:srgbClr val="FF0066"/>
                </a:solidFill>
              </a:rPr>
              <a:t>， </a:t>
            </a:r>
            <a:r>
              <a:rPr lang="en-US" altLang="zh-CN" sz="2400" b="1">
                <a:solidFill>
                  <a:srgbClr val="FF0066"/>
                </a:solidFill>
              </a:rPr>
              <a:t>private</a:t>
            </a:r>
            <a:r>
              <a:rPr lang="zh-CN" altLang="en-US" sz="2400" b="1">
                <a:solidFill>
                  <a:srgbClr val="FF0066"/>
                </a:solidFill>
              </a:rPr>
              <a:t>。</a:t>
            </a:r>
            <a:endParaRPr lang="en-US" altLang="zh-CN" sz="2400" b="1">
              <a:solidFill>
                <a:srgbClr val="FF0066"/>
              </a:solidFill>
            </a:endParaRPr>
          </a:p>
        </p:txBody>
      </p:sp>
      <p:sp>
        <p:nvSpPr>
          <p:cNvPr id="91139" name="Text Box 3">
            <a:extLst>
              <a:ext uri="{FF2B5EF4-FFF2-40B4-BE49-F238E27FC236}">
                <a16:creationId xmlns:a16="http://schemas.microsoft.com/office/drawing/2014/main" id="{DFF2AA86-990B-437B-B72F-50E427B6F959}"/>
              </a:ext>
            </a:extLst>
          </p:cNvPr>
          <p:cNvSpPr txBox="1">
            <a:spLocks noChangeArrowheads="1"/>
          </p:cNvSpPr>
          <p:nvPr/>
        </p:nvSpPr>
        <p:spPr bwMode="auto">
          <a:xfrm>
            <a:off x="2699792" y="683638"/>
            <a:ext cx="33120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11</a:t>
            </a:r>
            <a:r>
              <a:rPr kumimoji="1" lang="zh-CN" altLang="en-US">
                <a:solidFill>
                  <a:srgbClr val="FF0066"/>
                </a:solidFill>
                <a:latin typeface="Tahoma" panose="020B0604030504040204" pitchFamily="34" charset="0"/>
              </a:rPr>
              <a:t>：  访问权限</a:t>
            </a:r>
            <a:r>
              <a:rPr kumimoji="1" lang="zh-CN" altLang="en-US">
                <a:latin typeface="Tahoma" panose="020B0604030504040204" pitchFamily="34" charset="0"/>
              </a:rPr>
              <a:t> </a:t>
            </a:r>
          </a:p>
        </p:txBody>
      </p:sp>
      <p:pic>
        <p:nvPicPr>
          <p:cNvPr id="91140" name="Picture 4">
            <a:extLst>
              <a:ext uri="{FF2B5EF4-FFF2-40B4-BE49-F238E27FC236}">
                <a16:creationId xmlns:a16="http://schemas.microsoft.com/office/drawing/2014/main" id="{0FA1EA05-1B5A-47D8-B158-33FA74707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3357563"/>
            <a:ext cx="8675687" cy="1800225"/>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C6017F4-AE56-44BD-B15E-FB5B2BEF2639}"/>
              </a:ext>
            </a:extLst>
          </p:cNvPr>
          <p:cNvSpPr>
            <a:spLocks noGrp="1" noChangeArrowheads="1"/>
          </p:cNvSpPr>
          <p:nvPr>
            <p:ph type="body" idx="1"/>
          </p:nvPr>
        </p:nvSpPr>
        <p:spPr>
          <a:xfrm>
            <a:off x="323850" y="5516563"/>
            <a:ext cx="8351838" cy="1008062"/>
          </a:xfrm>
        </p:spPr>
        <p:txBody>
          <a:bodyPr/>
          <a:lstStyle/>
          <a:p>
            <a:pPr algn="just" eaLnBrk="1" hangingPunct="1">
              <a:lnSpc>
                <a:spcPct val="90000"/>
              </a:lnSpc>
              <a:spcAft>
                <a:spcPct val="20000"/>
              </a:spcAft>
              <a:buFontTx/>
              <a:buNone/>
            </a:pPr>
            <a:r>
              <a:rPr lang="zh-CN" altLang="zh-CN" sz="2800" b="1"/>
              <a:t>☆</a:t>
            </a:r>
            <a:r>
              <a:rPr lang="zh-CN" altLang="en-US" sz="2400" b="1">
                <a:latin typeface="宋体" panose="02010600030101010101" pitchFamily="2" charset="-122"/>
              </a:rPr>
              <a:t>对于私有成员变量或方法，只有在</a:t>
            </a:r>
            <a:r>
              <a:rPr lang="zh-CN" altLang="en-US" sz="2400" b="1">
                <a:solidFill>
                  <a:srgbClr val="FF0066"/>
                </a:solidFill>
                <a:latin typeface="宋体" panose="02010600030101010101" pitchFamily="2" charset="-122"/>
              </a:rPr>
              <a:t>本类中</a:t>
            </a:r>
            <a:r>
              <a:rPr lang="zh-CN" altLang="en-US" sz="2400" b="1">
                <a:latin typeface="宋体" panose="02010600030101010101" pitchFamily="2" charset="-122"/>
              </a:rPr>
              <a:t>创建该类的对象时、或在该类内部才可以访问。</a:t>
            </a:r>
          </a:p>
        </p:txBody>
      </p:sp>
      <p:sp>
        <p:nvSpPr>
          <p:cNvPr id="93187" name="Text Box 4">
            <a:extLst>
              <a:ext uri="{FF2B5EF4-FFF2-40B4-BE49-F238E27FC236}">
                <a16:creationId xmlns:a16="http://schemas.microsoft.com/office/drawing/2014/main" id="{CDC3A8DD-134F-465C-A252-18518DC988AA}"/>
              </a:ext>
            </a:extLst>
          </p:cNvPr>
          <p:cNvSpPr txBox="1">
            <a:spLocks noChangeArrowheads="1"/>
          </p:cNvSpPr>
          <p:nvPr/>
        </p:nvSpPr>
        <p:spPr bwMode="auto">
          <a:xfrm>
            <a:off x="395288" y="549275"/>
            <a:ext cx="8065144"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1</a:t>
            </a:r>
            <a:r>
              <a:rPr kumimoji="1" lang="zh-CN" altLang="en-US" sz="2400">
                <a:latin typeface="Tahoma" panose="020B0604030504040204" pitchFamily="34" charset="0"/>
              </a:rPr>
              <a:t>．私有变量和私有方法</a:t>
            </a:r>
          </a:p>
          <a:p>
            <a:pPr eaLnBrk="1" hangingPunct="1">
              <a:spcBef>
                <a:spcPct val="0"/>
              </a:spcBef>
              <a:buFontTx/>
              <a:buNone/>
            </a:pPr>
            <a:r>
              <a:rPr kumimoji="1" lang="zh-CN" altLang="en-US" sz="2400">
                <a:latin typeface="Tahoma" panose="020B0604030504040204" pitchFamily="34" charset="0"/>
              </a:rPr>
              <a:t>  </a:t>
            </a: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用</a:t>
            </a:r>
            <a:r>
              <a:rPr kumimoji="1" lang="zh-CN" altLang="en-US" sz="2400">
                <a:solidFill>
                  <a:srgbClr val="0000FF"/>
                </a:solidFill>
                <a:latin typeface="Tahoma" panose="020B0604030504040204" pitchFamily="34" charset="0"/>
              </a:rPr>
              <a:t>关键字</a:t>
            </a:r>
            <a:r>
              <a:rPr kumimoji="1" lang="en-US" altLang="zh-CN" sz="2400">
                <a:solidFill>
                  <a:srgbClr val="0000FF"/>
                </a:solidFill>
                <a:latin typeface="Tahoma" panose="020B0604030504040204" pitchFamily="34" charset="0"/>
              </a:rPr>
              <a:t>private</a:t>
            </a:r>
            <a:r>
              <a:rPr kumimoji="1" lang="zh-CN" altLang="en-US" sz="2400">
                <a:latin typeface="Tahoma" panose="020B0604030504040204" pitchFamily="34" charset="0"/>
              </a:rPr>
              <a:t>修饰的成员变量和方法被称为私有变量和私有方法。</a:t>
            </a:r>
          </a:p>
        </p:txBody>
      </p:sp>
      <p:sp>
        <p:nvSpPr>
          <p:cNvPr id="93188" name="Text Box 5">
            <a:extLst>
              <a:ext uri="{FF2B5EF4-FFF2-40B4-BE49-F238E27FC236}">
                <a16:creationId xmlns:a16="http://schemas.microsoft.com/office/drawing/2014/main" id="{067F56D4-D91D-43DE-871B-DFE1BA9632E8}"/>
              </a:ext>
            </a:extLst>
          </p:cNvPr>
          <p:cNvSpPr txBox="1">
            <a:spLocks noChangeArrowheads="1"/>
          </p:cNvSpPr>
          <p:nvPr/>
        </p:nvSpPr>
        <p:spPr bwMode="auto">
          <a:xfrm>
            <a:off x="395288" y="2492375"/>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private</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private</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3189" name="Text Box 6">
            <a:extLst>
              <a:ext uri="{FF2B5EF4-FFF2-40B4-BE49-F238E27FC236}">
                <a16:creationId xmlns:a16="http://schemas.microsoft.com/office/drawing/2014/main" id="{9204F43D-1228-4C83-B07C-66AA38BC431C}"/>
              </a:ext>
            </a:extLst>
          </p:cNvPr>
          <p:cNvSpPr txBox="1">
            <a:spLocks noChangeArrowheads="1"/>
          </p:cNvSpPr>
          <p:nvPr/>
        </p:nvSpPr>
        <p:spPr bwMode="auto">
          <a:xfrm>
            <a:off x="4932363" y="2482850"/>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r>
              <a:rPr kumimoji="1" lang="zh-CN" altLang="en-US" sz="2200">
                <a:solidFill>
                  <a:srgbClr val="FF0066"/>
                </a:solidFill>
                <a:latin typeface="Tahoma" panose="020B0604030504040204" pitchFamily="34" charset="0"/>
              </a:rPr>
              <a:t>非法</a:t>
            </a: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   //</a:t>
            </a:r>
            <a:r>
              <a:rPr kumimoji="1" lang="zh-CN" altLang="en-US" sz="2200">
                <a:solidFill>
                  <a:srgbClr val="FF0066"/>
                </a:solidFill>
                <a:latin typeface="Tahoma" panose="020B0604030504040204" pitchFamily="34" charset="0"/>
              </a:rPr>
              <a:t>非法</a:t>
            </a: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3190" name="Line 7">
            <a:extLst>
              <a:ext uri="{FF2B5EF4-FFF2-40B4-BE49-F238E27FC236}">
                <a16:creationId xmlns:a16="http://schemas.microsoft.com/office/drawing/2014/main" id="{46F6DB2A-7CD5-4814-9BEE-68DA9737B5F8}"/>
              </a:ext>
            </a:extLst>
          </p:cNvPr>
          <p:cNvSpPr>
            <a:spLocks noChangeShapeType="1"/>
          </p:cNvSpPr>
          <p:nvPr/>
        </p:nvSpPr>
        <p:spPr bwMode="auto">
          <a:xfrm>
            <a:off x="4427538" y="2708275"/>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77B61B3-DF66-40F5-B6A1-BD267660303E}"/>
              </a:ext>
            </a:extLst>
          </p:cNvPr>
          <p:cNvSpPr>
            <a:spLocks noGrp="1" noChangeArrowheads="1"/>
          </p:cNvSpPr>
          <p:nvPr>
            <p:ph type="body" idx="1"/>
          </p:nvPr>
        </p:nvSpPr>
        <p:spPr>
          <a:xfrm>
            <a:off x="323850" y="5516563"/>
            <a:ext cx="8351838" cy="1008062"/>
          </a:xfrm>
        </p:spPr>
        <p:txBody>
          <a:bodyPr/>
          <a:lstStyle/>
          <a:p>
            <a:pPr algn="just" eaLnBrk="1" hangingPunct="1">
              <a:lnSpc>
                <a:spcPct val="90000"/>
              </a:lnSpc>
              <a:spcAft>
                <a:spcPct val="20000"/>
              </a:spcAft>
              <a:buFontTx/>
              <a:buNone/>
            </a:pPr>
            <a:r>
              <a:rPr lang="zh-CN" altLang="zh-CN" sz="2800" b="1"/>
              <a:t>☆</a:t>
            </a:r>
            <a:r>
              <a:rPr lang="zh-CN" altLang="en-US" sz="2400" b="1"/>
              <a:t>当我们在</a:t>
            </a:r>
            <a:r>
              <a:rPr lang="zh-CN" altLang="en-US" sz="2400" b="1">
                <a:solidFill>
                  <a:srgbClr val="FF0066"/>
                </a:solidFill>
              </a:rPr>
              <a:t>任何一个类</a:t>
            </a:r>
            <a:r>
              <a:rPr lang="zh-CN" altLang="en-US" sz="2400" b="1"/>
              <a:t>中用类</a:t>
            </a:r>
            <a:r>
              <a:rPr lang="en-US" altLang="zh-CN" sz="2400" b="1"/>
              <a:t>A</a:t>
            </a:r>
            <a:r>
              <a:rPr lang="zh-CN" altLang="en-US" sz="2400" b="1"/>
              <a:t>创建了一个对象</a:t>
            </a:r>
            <a:r>
              <a:rPr lang="en-US" altLang="zh-CN" sz="2400" b="1"/>
              <a:t>a</a:t>
            </a:r>
            <a:r>
              <a:rPr lang="zh-CN" altLang="en-US" sz="2400" b="1"/>
              <a:t>后，即可以访问</a:t>
            </a:r>
            <a:r>
              <a:rPr lang="en-US" altLang="zh-CN" sz="2400" b="1"/>
              <a:t>a</a:t>
            </a:r>
            <a:r>
              <a:rPr lang="zh-CN" altLang="en-US" sz="2400" b="1"/>
              <a:t>的</a:t>
            </a:r>
            <a:r>
              <a:rPr lang="en-US" altLang="zh-CN" sz="2400" b="1"/>
              <a:t>public</a:t>
            </a:r>
            <a:r>
              <a:rPr lang="zh-CN" altLang="en-US" sz="2400" b="1"/>
              <a:t>变量和</a:t>
            </a:r>
            <a:r>
              <a:rPr lang="en-US" altLang="zh-CN" sz="2400" b="1"/>
              <a:t>public</a:t>
            </a:r>
            <a:r>
              <a:rPr lang="zh-CN" altLang="en-US" sz="2400" b="1"/>
              <a:t>方法</a:t>
            </a:r>
            <a:r>
              <a:rPr lang="zh-CN" altLang="en-US" sz="2400" b="1">
                <a:latin typeface="宋体" panose="02010600030101010101" pitchFamily="2" charset="-122"/>
              </a:rPr>
              <a:t>。</a:t>
            </a:r>
          </a:p>
        </p:txBody>
      </p:sp>
      <p:sp>
        <p:nvSpPr>
          <p:cNvPr id="94211" name="Text Box 4">
            <a:extLst>
              <a:ext uri="{FF2B5EF4-FFF2-40B4-BE49-F238E27FC236}">
                <a16:creationId xmlns:a16="http://schemas.microsoft.com/office/drawing/2014/main" id="{703DC623-B9A6-4065-A32A-53BFD47A14D7}"/>
              </a:ext>
            </a:extLst>
          </p:cNvPr>
          <p:cNvSpPr txBox="1">
            <a:spLocks noChangeArrowheads="1"/>
          </p:cNvSpPr>
          <p:nvPr/>
        </p:nvSpPr>
        <p:spPr bwMode="auto">
          <a:xfrm>
            <a:off x="395288" y="549275"/>
            <a:ext cx="79200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2</a:t>
            </a:r>
            <a:r>
              <a:rPr kumimoji="1" lang="zh-CN" altLang="en-US" sz="2400">
                <a:latin typeface="Tahoma" panose="020B0604030504040204" pitchFamily="34" charset="0"/>
              </a:rPr>
              <a:t>．公有变量和公有方法</a:t>
            </a:r>
            <a:endParaRPr kumimoji="1" lang="en-US" altLang="zh-CN" sz="2400">
              <a:latin typeface="Tahoma" panose="020B0604030504040204" pitchFamily="34" charset="0"/>
            </a:endParaRPr>
          </a:p>
          <a:p>
            <a:pPr eaLnBrk="1" hangingPunct="1">
              <a:spcBef>
                <a:spcPct val="0"/>
              </a:spcBef>
              <a:buFontTx/>
              <a:buNone/>
            </a:pP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用</a:t>
            </a:r>
            <a:r>
              <a:rPr kumimoji="1" lang="zh-CN" altLang="en-US" sz="2400">
                <a:solidFill>
                  <a:srgbClr val="0000FF"/>
                </a:solidFill>
                <a:latin typeface="Tahoma" panose="020B0604030504040204" pitchFamily="34" charset="0"/>
              </a:rPr>
              <a:t>关键字</a:t>
            </a:r>
            <a:r>
              <a:rPr kumimoji="1" lang="en-US" altLang="zh-CN" sz="2400">
                <a:solidFill>
                  <a:srgbClr val="0000FF"/>
                </a:solidFill>
                <a:latin typeface="Tahoma" panose="020B0604030504040204" pitchFamily="34" charset="0"/>
              </a:rPr>
              <a:t>public</a:t>
            </a:r>
            <a:r>
              <a:rPr kumimoji="1" lang="zh-CN" altLang="en-US" sz="2400">
                <a:latin typeface="Tahoma" panose="020B0604030504040204" pitchFamily="34" charset="0"/>
              </a:rPr>
              <a:t>修饰的成员变量和方法被称为公有变量和公有方法。</a:t>
            </a:r>
          </a:p>
        </p:txBody>
      </p:sp>
      <p:sp>
        <p:nvSpPr>
          <p:cNvPr id="94212" name="Text Box 5">
            <a:extLst>
              <a:ext uri="{FF2B5EF4-FFF2-40B4-BE49-F238E27FC236}">
                <a16:creationId xmlns:a16="http://schemas.microsoft.com/office/drawing/2014/main" id="{5CA51DB7-C837-4B92-AEB2-79F7D57F28B7}"/>
              </a:ext>
            </a:extLst>
          </p:cNvPr>
          <p:cNvSpPr txBox="1">
            <a:spLocks noChangeArrowheads="1"/>
          </p:cNvSpPr>
          <p:nvPr/>
        </p:nvSpPr>
        <p:spPr bwMode="auto">
          <a:xfrm>
            <a:off x="395288" y="2492375"/>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public</a:t>
            </a: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a:t>
            </a:r>
            <a:r>
              <a:rPr kumimoji="1" lang="en-US" altLang="zh-CN" sz="2200">
                <a:solidFill>
                  <a:srgbClr val="CC00CC"/>
                </a:solidFill>
                <a:latin typeface="Tahoma" panose="020B0604030504040204" pitchFamily="34" charset="0"/>
              </a:rPr>
              <a:t>public</a:t>
            </a: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4213" name="Text Box 6">
            <a:extLst>
              <a:ext uri="{FF2B5EF4-FFF2-40B4-BE49-F238E27FC236}">
                <a16:creationId xmlns:a16="http://schemas.microsoft.com/office/drawing/2014/main" id="{1E4E72C4-C482-4C27-AE8E-AA2291A7A271}"/>
              </a:ext>
            </a:extLst>
          </p:cNvPr>
          <p:cNvSpPr txBox="1">
            <a:spLocks noChangeArrowheads="1"/>
          </p:cNvSpPr>
          <p:nvPr/>
        </p:nvSpPr>
        <p:spPr bwMode="auto">
          <a:xfrm>
            <a:off x="4932363" y="2482850"/>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r>
              <a:rPr kumimoji="1" lang="zh-CN" altLang="en-US" sz="2200">
                <a:solidFill>
                  <a:srgbClr val="FF0066"/>
                </a:solidFill>
                <a:latin typeface="Tahoma" panose="020B0604030504040204" pitchFamily="34" charset="0"/>
              </a:rPr>
              <a:t>合法</a:t>
            </a: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   //</a:t>
            </a:r>
            <a:r>
              <a:rPr kumimoji="1" lang="zh-CN" altLang="en-US" sz="2200">
                <a:solidFill>
                  <a:srgbClr val="FF0066"/>
                </a:solidFill>
                <a:latin typeface="Tahoma" panose="020B0604030504040204" pitchFamily="34" charset="0"/>
              </a:rPr>
              <a:t>合法</a:t>
            </a: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4214" name="Line 7">
            <a:extLst>
              <a:ext uri="{FF2B5EF4-FFF2-40B4-BE49-F238E27FC236}">
                <a16:creationId xmlns:a16="http://schemas.microsoft.com/office/drawing/2014/main" id="{3B88A610-4878-42DE-815D-F3DD2DE2943F}"/>
              </a:ext>
            </a:extLst>
          </p:cNvPr>
          <p:cNvSpPr>
            <a:spLocks noChangeShapeType="1"/>
          </p:cNvSpPr>
          <p:nvPr/>
        </p:nvSpPr>
        <p:spPr bwMode="auto">
          <a:xfrm>
            <a:off x="4427538" y="2708275"/>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a:extLst>
              <a:ext uri="{FF2B5EF4-FFF2-40B4-BE49-F238E27FC236}">
                <a16:creationId xmlns:a16="http://schemas.microsoft.com/office/drawing/2014/main" id="{57A1FE92-CF21-4343-ABBA-704900A2660D}"/>
              </a:ext>
            </a:extLst>
          </p:cNvPr>
          <p:cNvSpPr txBox="1">
            <a:spLocks noChangeArrowheads="1"/>
          </p:cNvSpPr>
          <p:nvPr/>
        </p:nvSpPr>
        <p:spPr bwMode="auto">
          <a:xfrm>
            <a:off x="395289" y="549275"/>
            <a:ext cx="799313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3</a:t>
            </a:r>
            <a:r>
              <a:rPr kumimoji="1" lang="zh-CN" altLang="en-US" sz="2400">
                <a:latin typeface="Tahoma" panose="020B0604030504040204" pitchFamily="34" charset="0"/>
              </a:rPr>
              <a:t>．</a:t>
            </a:r>
            <a:r>
              <a:rPr lang="zh-CN" altLang="en-US" sz="2400">
                <a:latin typeface="Times New Roman" panose="02020603050405020304" pitchFamily="18" charset="0"/>
              </a:rPr>
              <a:t>友好</a:t>
            </a:r>
            <a:r>
              <a:rPr kumimoji="1" lang="zh-CN" altLang="en-US" sz="2400">
                <a:latin typeface="Tahoma" panose="020B0604030504040204" pitchFamily="34" charset="0"/>
              </a:rPr>
              <a:t>变量和</a:t>
            </a:r>
            <a:r>
              <a:rPr lang="zh-CN" altLang="en-US" sz="2400">
                <a:latin typeface="Times New Roman" panose="02020603050405020304" pitchFamily="18" charset="0"/>
              </a:rPr>
              <a:t>友好</a:t>
            </a:r>
            <a:r>
              <a:rPr kumimoji="1" lang="zh-CN" altLang="en-US" sz="2400">
                <a:latin typeface="Tahoma" panose="020B0604030504040204" pitchFamily="34" charset="0"/>
              </a:rPr>
              <a:t>方法</a:t>
            </a:r>
            <a:endParaRPr kumimoji="1" lang="en-US" altLang="zh-CN" sz="2400">
              <a:latin typeface="Tahoma" panose="020B0604030504040204" pitchFamily="34" charset="0"/>
            </a:endParaRPr>
          </a:p>
          <a:p>
            <a:pPr eaLnBrk="1" hangingPunct="1">
              <a:spcBef>
                <a:spcPct val="0"/>
              </a:spcBef>
              <a:buFontTx/>
              <a:buNone/>
            </a:pP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不用</a:t>
            </a:r>
            <a:r>
              <a:rPr kumimoji="1" lang="en-US" altLang="zh-CN" sz="2400">
                <a:latin typeface="Tahoma" panose="020B0604030504040204" pitchFamily="34" charset="0"/>
              </a:rPr>
              <a:t>private</a:t>
            </a:r>
            <a:r>
              <a:rPr kumimoji="1" lang="zh-CN" altLang="en-US" sz="2400">
                <a:latin typeface="Tahoma" panose="020B0604030504040204" pitchFamily="34" charset="0"/>
              </a:rPr>
              <a:t>、</a:t>
            </a:r>
            <a:r>
              <a:rPr kumimoji="1" lang="en-US" altLang="zh-CN" sz="2400">
                <a:latin typeface="Tahoma" panose="020B0604030504040204" pitchFamily="34" charset="0"/>
              </a:rPr>
              <a:t>public </a:t>
            </a:r>
            <a:r>
              <a:rPr kumimoji="1" lang="zh-CN" altLang="en-US" sz="2400">
                <a:latin typeface="Tahoma" panose="020B0604030504040204" pitchFamily="34" charset="0"/>
              </a:rPr>
              <a:t>、</a:t>
            </a:r>
            <a:r>
              <a:rPr kumimoji="1" lang="en-US" altLang="zh-CN" sz="2400">
                <a:latin typeface="Tahoma" panose="020B0604030504040204" pitchFamily="34" charset="0"/>
              </a:rPr>
              <a:t>protected</a:t>
            </a:r>
            <a:r>
              <a:rPr kumimoji="1" lang="zh-CN" altLang="en-US" sz="2400">
                <a:latin typeface="Tahoma" panose="020B0604030504040204" pitchFamily="34" charset="0"/>
              </a:rPr>
              <a:t>修饰符（也称</a:t>
            </a:r>
            <a:r>
              <a:rPr kumimoji="1" lang="zh-CN" altLang="en-US" sz="2400">
                <a:solidFill>
                  <a:srgbClr val="0000FF"/>
                </a:solidFill>
                <a:latin typeface="Tahoma" panose="020B0604030504040204" pitchFamily="34" charset="0"/>
              </a:rPr>
              <a:t>默认修饰符</a:t>
            </a:r>
            <a:r>
              <a:rPr kumimoji="1" lang="zh-CN" altLang="en-US" sz="2400">
                <a:latin typeface="Tahoma" panose="020B0604030504040204" pitchFamily="34" charset="0"/>
              </a:rPr>
              <a:t>）的成员变量和方法被称为友好变量和友好方法。</a:t>
            </a:r>
            <a:endParaRPr kumimoji="1" lang="en-US" altLang="zh-CN" sz="2400">
              <a:latin typeface="Tahoma" panose="020B0604030504040204" pitchFamily="34" charset="0"/>
            </a:endParaRPr>
          </a:p>
          <a:p>
            <a:pPr eaLnBrk="1" hangingPunct="1">
              <a:spcBef>
                <a:spcPct val="0"/>
              </a:spcBef>
              <a:buFontTx/>
              <a:buNone/>
            </a:pPr>
            <a:endParaRPr kumimoji="1" lang="en-US" altLang="zh-CN" sz="1800">
              <a:latin typeface="Tahoma" panose="020B0604030504040204" pitchFamily="34" charset="0"/>
            </a:endParaRPr>
          </a:p>
          <a:p>
            <a:pPr marL="342900" indent="-342900" eaLnBrk="1" hangingPunct="1">
              <a:spcBef>
                <a:spcPct val="0"/>
              </a:spcBef>
              <a:buFont typeface="Wingdings" panose="05000000000000000000" pitchFamily="2" charset="2"/>
              <a:buChar char="Ø"/>
            </a:pPr>
            <a:r>
              <a:rPr kumimoji="1" lang="zh-CN" altLang="en-US" sz="2400">
                <a:latin typeface="Tahoma" panose="020B0604030504040204" pitchFamily="34" charset="0"/>
              </a:rPr>
              <a:t>例如：</a:t>
            </a:r>
          </a:p>
        </p:txBody>
      </p:sp>
      <p:sp>
        <p:nvSpPr>
          <p:cNvPr id="95235" name="Text Box 5">
            <a:extLst>
              <a:ext uri="{FF2B5EF4-FFF2-40B4-BE49-F238E27FC236}">
                <a16:creationId xmlns:a16="http://schemas.microsoft.com/office/drawing/2014/main" id="{8EB3C5B2-173F-4527-8226-F2BB6CC73877}"/>
              </a:ext>
            </a:extLst>
          </p:cNvPr>
          <p:cNvSpPr txBox="1">
            <a:spLocks noChangeArrowheads="1"/>
          </p:cNvSpPr>
          <p:nvPr/>
        </p:nvSpPr>
        <p:spPr bwMode="auto">
          <a:xfrm>
            <a:off x="395288" y="2862461"/>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a:latin typeface="Tahoma" panose="020B0604030504040204" pitchFamily="34" charset="0"/>
              </a:rPr>
              <a:t>class A</a:t>
            </a:r>
          </a:p>
          <a:p>
            <a:pPr eaLnBrk="1" hangingPunct="1">
              <a:spcBef>
                <a:spcPct val="0"/>
              </a:spcBef>
              <a:buFontTx/>
              <a:buNone/>
            </a:pPr>
            <a:r>
              <a:rPr kumimoji="1" lang="en-US" altLang="zh-CN" sz="2200">
                <a:latin typeface="Tahoma" panose="020B0604030504040204" pitchFamily="34" charset="0"/>
              </a:rPr>
              <a:t>{</a:t>
            </a:r>
          </a:p>
          <a:p>
            <a:pPr eaLnBrk="1" hangingPunct="1">
              <a:spcBef>
                <a:spcPct val="0"/>
              </a:spcBef>
              <a:buFontTx/>
              <a:buNone/>
            </a:pPr>
            <a:r>
              <a:rPr kumimoji="1" lang="en-US" altLang="zh-CN" sz="2200">
                <a:latin typeface="Tahoma" panose="020B0604030504040204" pitchFamily="34" charset="0"/>
              </a:rPr>
              <a:t>    float weigt;</a:t>
            </a:r>
          </a:p>
          <a:p>
            <a:pPr eaLnBrk="1" hangingPunct="1">
              <a:spcBef>
                <a:spcPct val="0"/>
              </a:spcBef>
              <a:buFontTx/>
              <a:buNone/>
            </a:pPr>
            <a:r>
              <a:rPr kumimoji="1" lang="en-US" altLang="zh-CN" sz="2200">
                <a:latin typeface="Tahoma" panose="020B0604030504040204" pitchFamily="34" charset="0"/>
              </a:rPr>
              <a:t>    float f(float a)</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a:p>
            <a:pPr eaLnBrk="1" hangingPunct="1">
              <a:spcBef>
                <a:spcPct val="0"/>
              </a:spcBef>
              <a:buFontTx/>
              <a:buNone/>
            </a:pPr>
            <a:r>
              <a:rPr kumimoji="1" lang="en-US" altLang="zh-CN" sz="2200">
                <a:latin typeface="Tahoma" panose="020B0604030504040204" pitchFamily="34" charset="0"/>
              </a:rPr>
              <a:t>    }</a:t>
            </a:r>
          </a:p>
        </p:txBody>
      </p:sp>
      <p:sp>
        <p:nvSpPr>
          <p:cNvPr id="95236" name="Text Box 6">
            <a:extLst>
              <a:ext uri="{FF2B5EF4-FFF2-40B4-BE49-F238E27FC236}">
                <a16:creationId xmlns:a16="http://schemas.microsoft.com/office/drawing/2014/main" id="{C18F628A-D91A-4085-AE37-F35CE18BEEB0}"/>
              </a:ext>
            </a:extLst>
          </p:cNvPr>
          <p:cNvSpPr txBox="1">
            <a:spLocks noChangeArrowheads="1"/>
          </p:cNvSpPr>
          <p:nvPr/>
        </p:nvSpPr>
        <p:spPr bwMode="auto">
          <a:xfrm>
            <a:off x="4427538" y="2852936"/>
            <a:ext cx="46799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a:latin typeface="Tahoma" panose="020B0604030504040204" pitchFamily="34" charset="0"/>
              </a:rPr>
              <a:t>class B</a:t>
            </a:r>
          </a:p>
          <a:p>
            <a:pPr eaLnBrk="1" hangingPunct="1">
              <a:lnSpc>
                <a:spcPct val="90000"/>
              </a:lnSpc>
              <a:spcBef>
                <a:spcPct val="0"/>
              </a:spcBef>
              <a:buFontTx/>
              <a:buNone/>
            </a:pP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void g()</a:t>
            </a:r>
          </a:p>
          <a:p>
            <a:pPr eaLnBrk="1" hangingPunct="1">
              <a:lnSpc>
                <a:spcPct val="90000"/>
              </a:lnSpc>
              <a:spcBef>
                <a:spcPct val="0"/>
              </a:spcBef>
              <a:buFontTx/>
              <a:buNone/>
            </a:pPr>
            <a:r>
              <a:rPr kumimoji="1" lang="en-US" altLang="zh-CN" sz="2200">
                <a:latin typeface="Tahoma" panose="020B0604030504040204" pitchFamily="34" charset="0"/>
              </a:rPr>
              <a:t>     {  </a:t>
            </a:r>
            <a:r>
              <a:rPr kumimoji="1" lang="en-US" altLang="zh-CN" sz="220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a:solidFill>
                  <a:srgbClr val="0000CC"/>
                </a:solidFill>
                <a:latin typeface="Tahoma" panose="020B0604030504040204" pitchFamily="34" charset="0"/>
              </a:rPr>
              <a:t>         </a:t>
            </a:r>
            <a:r>
              <a:rPr kumimoji="1" lang="en-US" altLang="zh-CN" sz="2200">
                <a:latin typeface="Tahoma" panose="020B0604030504040204" pitchFamily="34" charset="0"/>
              </a:rPr>
              <a:t>//</a:t>
            </a:r>
            <a:r>
              <a:rPr kumimoji="1" lang="zh-CN" altLang="en-US" sz="2200">
                <a:latin typeface="Tahoma" panose="020B0604030504040204" pitchFamily="34" charset="0"/>
              </a:rPr>
              <a:t>若</a:t>
            </a:r>
            <a:r>
              <a:rPr kumimoji="1" lang="en-US" altLang="zh-CN" sz="2200">
                <a:latin typeface="Tahoma" panose="020B0604030504040204" pitchFamily="34" charset="0"/>
              </a:rPr>
              <a:t>B</a:t>
            </a:r>
            <a:r>
              <a:rPr kumimoji="1" lang="zh-CN" altLang="en-US" sz="2200">
                <a:latin typeface="Tahoma" panose="020B0604030504040204" pitchFamily="34" charset="0"/>
              </a:rPr>
              <a:t>与</a:t>
            </a:r>
            <a:r>
              <a:rPr kumimoji="1" lang="en-US" altLang="zh-CN" sz="2200">
                <a:latin typeface="Tahoma" panose="020B0604030504040204" pitchFamily="34" charset="0"/>
              </a:rPr>
              <a:t>A</a:t>
            </a:r>
            <a:r>
              <a:rPr kumimoji="1" lang="zh-CN" altLang="en-US" sz="2200">
                <a:latin typeface="Tahoma" panose="020B0604030504040204" pitchFamily="34" charset="0"/>
              </a:rPr>
              <a:t>是同一个包中的类，</a:t>
            </a:r>
            <a:endParaRPr kumimoji="1" lang="en-US" altLang="zh-CN" sz="2200">
              <a:latin typeface="Tahoma" panose="020B0604030504040204" pitchFamily="34" charset="0"/>
            </a:endParaRPr>
          </a:p>
          <a:p>
            <a:pPr eaLnBrk="1" hangingPunct="1">
              <a:lnSpc>
                <a:spcPct val="90000"/>
              </a:lnSpc>
              <a:spcBef>
                <a:spcPct val="0"/>
              </a:spcBef>
              <a:buFontTx/>
              <a:buNone/>
            </a:pPr>
            <a:r>
              <a:rPr kumimoji="1" lang="en-US" altLang="zh-CN" sz="2200">
                <a:latin typeface="Tahoma" panose="020B0604030504040204" pitchFamily="34" charset="0"/>
              </a:rPr>
              <a:t>         //</a:t>
            </a:r>
            <a:r>
              <a:rPr kumimoji="1" lang="zh-CN" altLang="en-US" sz="2200">
                <a:latin typeface="Tahoma" panose="020B0604030504040204" pitchFamily="34" charset="0"/>
              </a:rPr>
              <a:t>则合法，否则非法</a:t>
            </a:r>
            <a:endParaRPr kumimoji="1" lang="en-US" altLang="zh-CN" sz="2200">
              <a:latin typeface="Tahoma" panose="020B0604030504040204" pitchFamily="34" charset="0"/>
            </a:endParaRPr>
          </a:p>
          <a:p>
            <a:pPr eaLnBrk="1" hangingPunct="1">
              <a:lnSpc>
                <a:spcPct val="90000"/>
              </a:lnSpc>
              <a:spcBef>
                <a:spcPct val="0"/>
              </a:spcBef>
              <a:buFontTx/>
              <a:buNone/>
            </a:pPr>
            <a:r>
              <a:rPr kumimoji="1" lang="en-US" altLang="zh-CN" sz="2200">
                <a:latin typeface="Tahoma" panose="020B0604030504040204" pitchFamily="34" charset="0"/>
              </a:rPr>
              <a:t>         </a:t>
            </a:r>
            <a:r>
              <a:rPr kumimoji="1" lang="en-US" altLang="zh-CN" sz="2200">
                <a:solidFill>
                  <a:srgbClr val="FF0066"/>
                </a:solidFill>
                <a:latin typeface="Tahoma" panose="020B0604030504040204" pitchFamily="34" charset="0"/>
              </a:rPr>
              <a:t>a.weight=23f;  </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solidFill>
                  <a:srgbClr val="FF0066"/>
                </a:solidFill>
                <a:latin typeface="Tahoma" panose="020B0604030504040204" pitchFamily="34" charset="0"/>
              </a:rPr>
              <a:t>         </a:t>
            </a:r>
            <a:r>
              <a:rPr kumimoji="1" lang="en-US" altLang="zh-CN" sz="2200">
                <a:solidFill>
                  <a:srgbClr val="FF0066"/>
                </a:solidFill>
                <a:latin typeface="Tahoma" panose="020B0604030504040204" pitchFamily="34" charset="0"/>
              </a:rPr>
              <a:t>a.f(3f);</a:t>
            </a:r>
            <a:endParaRPr kumimoji="1" lang="zh-CN" altLang="en-US" sz="220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a:latin typeface="Tahoma" panose="020B0604030504040204" pitchFamily="34" charset="0"/>
              </a:rPr>
              <a:t>      </a:t>
            </a:r>
            <a:r>
              <a:rPr kumimoji="1" lang="en-US" altLang="zh-CN" sz="2200">
                <a:latin typeface="Tahoma" panose="020B0604030504040204" pitchFamily="34" charset="0"/>
              </a:rPr>
              <a:t>}</a:t>
            </a:r>
          </a:p>
          <a:p>
            <a:pPr eaLnBrk="1" hangingPunct="1">
              <a:lnSpc>
                <a:spcPct val="90000"/>
              </a:lnSpc>
              <a:spcBef>
                <a:spcPct val="0"/>
              </a:spcBef>
              <a:buFontTx/>
              <a:buNone/>
            </a:pPr>
            <a:r>
              <a:rPr kumimoji="1" lang="en-US" altLang="zh-CN" sz="2200">
                <a:latin typeface="Tahoma" panose="020B0604030504040204" pitchFamily="34" charset="0"/>
              </a:rPr>
              <a:t>} </a:t>
            </a:r>
          </a:p>
        </p:txBody>
      </p:sp>
      <p:sp>
        <p:nvSpPr>
          <p:cNvPr id="95237" name="Line 7">
            <a:extLst>
              <a:ext uri="{FF2B5EF4-FFF2-40B4-BE49-F238E27FC236}">
                <a16:creationId xmlns:a16="http://schemas.microsoft.com/office/drawing/2014/main" id="{A7B04A9B-230F-413A-9CFC-FA1B2D355D39}"/>
              </a:ext>
            </a:extLst>
          </p:cNvPr>
          <p:cNvSpPr>
            <a:spLocks noChangeShapeType="1"/>
          </p:cNvSpPr>
          <p:nvPr/>
        </p:nvSpPr>
        <p:spPr bwMode="auto">
          <a:xfrm>
            <a:off x="3635375" y="3078361"/>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91A0922-CAD0-4989-A197-26C16FB0C662}"/>
              </a:ext>
            </a:extLst>
          </p:cNvPr>
          <p:cNvSpPr>
            <a:spLocks noGrp="1" noChangeArrowheads="1"/>
          </p:cNvSpPr>
          <p:nvPr>
            <p:ph type="body" idx="1"/>
          </p:nvPr>
        </p:nvSpPr>
        <p:spPr>
          <a:xfrm>
            <a:off x="234156" y="5373216"/>
            <a:ext cx="8675687" cy="1008062"/>
          </a:xfrm>
        </p:spPr>
        <p:txBody>
          <a:bodyPr/>
          <a:lstStyle/>
          <a:p>
            <a:pPr algn="just" eaLnBrk="1" hangingPunct="1">
              <a:lnSpc>
                <a:spcPct val="90000"/>
              </a:lnSpc>
              <a:spcAft>
                <a:spcPct val="20000"/>
              </a:spcAft>
              <a:buFontTx/>
              <a:buNone/>
            </a:pPr>
            <a:r>
              <a:rPr lang="zh-CN" altLang="zh-CN" sz="2800" b="1"/>
              <a:t>☆</a:t>
            </a:r>
            <a:r>
              <a:rPr lang="zh-CN" altLang="en-US" sz="2400" b="1"/>
              <a:t>假如</a:t>
            </a:r>
            <a:r>
              <a:rPr lang="en-US" altLang="zh-CN" sz="2400" b="1"/>
              <a:t>B</a:t>
            </a:r>
            <a:r>
              <a:rPr lang="zh-CN" altLang="en-US" sz="2400" b="1"/>
              <a:t>与</a:t>
            </a:r>
            <a:r>
              <a:rPr lang="en-US" altLang="zh-CN" sz="2400" b="1"/>
              <a:t>A</a:t>
            </a:r>
            <a:r>
              <a:rPr lang="zh-CN" altLang="en-US" sz="2400" b="1"/>
              <a:t>是同一个包中的类，那么</a:t>
            </a:r>
            <a:r>
              <a:rPr lang="en-US" altLang="zh-CN" sz="2400" b="1"/>
              <a:t>B</a:t>
            </a:r>
            <a:r>
              <a:rPr lang="zh-CN" altLang="en-US" sz="2400" b="1"/>
              <a:t>类中的</a:t>
            </a:r>
            <a:r>
              <a:rPr lang="en-US" altLang="zh-CN" sz="2400" b="1"/>
              <a:t>a.weight</a:t>
            </a:r>
            <a:r>
              <a:rPr lang="zh-CN" altLang="en-US" sz="2400" b="1"/>
              <a:t>、</a:t>
            </a:r>
            <a:r>
              <a:rPr lang="en-US" altLang="zh-CN" sz="2400" b="1"/>
              <a:t>a.f(3f)</a:t>
            </a:r>
            <a:r>
              <a:rPr lang="zh-CN" altLang="en-US" sz="2400" b="1"/>
              <a:t>都是合法的。与友好变量、友好方法不同的是：继承的类可以访问</a:t>
            </a:r>
            <a:r>
              <a:rPr lang="en-US" altLang="zh-CN" sz="2400" b="1"/>
              <a:t>protected</a:t>
            </a:r>
            <a:r>
              <a:rPr lang="zh-CN" altLang="en-US" sz="2400" b="1"/>
              <a:t>的变量和方法（即使不在同一个包中）。</a:t>
            </a:r>
          </a:p>
          <a:p>
            <a:pPr algn="just" eaLnBrk="1" hangingPunct="1">
              <a:lnSpc>
                <a:spcPct val="90000"/>
              </a:lnSpc>
              <a:spcAft>
                <a:spcPct val="20000"/>
              </a:spcAft>
              <a:buFontTx/>
              <a:buNone/>
            </a:pPr>
            <a:endParaRPr lang="zh-CN" altLang="en-US" sz="2400" b="1"/>
          </a:p>
          <a:p>
            <a:pPr algn="just" eaLnBrk="1" hangingPunct="1">
              <a:lnSpc>
                <a:spcPct val="90000"/>
              </a:lnSpc>
              <a:spcAft>
                <a:spcPct val="20000"/>
              </a:spcAft>
              <a:buFontTx/>
              <a:buNone/>
            </a:pPr>
            <a:endParaRPr lang="zh-CN" altLang="en-US" sz="2400" b="1">
              <a:latin typeface="宋体" panose="02010600030101010101" pitchFamily="2" charset="-122"/>
            </a:endParaRPr>
          </a:p>
        </p:txBody>
      </p:sp>
      <p:sp>
        <p:nvSpPr>
          <p:cNvPr id="96259" name="Text Box 4">
            <a:extLst>
              <a:ext uri="{FF2B5EF4-FFF2-40B4-BE49-F238E27FC236}">
                <a16:creationId xmlns:a16="http://schemas.microsoft.com/office/drawing/2014/main" id="{73842B4A-1ADB-428F-948C-B6B31031D041}"/>
              </a:ext>
            </a:extLst>
          </p:cNvPr>
          <p:cNvSpPr txBox="1">
            <a:spLocks noChangeArrowheads="1"/>
          </p:cNvSpPr>
          <p:nvPr/>
        </p:nvSpPr>
        <p:spPr bwMode="auto">
          <a:xfrm>
            <a:off x="395288" y="549275"/>
            <a:ext cx="820916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a:latin typeface="Tahoma" panose="020B0604030504040204" pitchFamily="34" charset="0"/>
              </a:rPr>
              <a:t>4</a:t>
            </a:r>
            <a:r>
              <a:rPr kumimoji="1" lang="zh-CN" altLang="en-US" sz="2400">
                <a:latin typeface="Tahoma" panose="020B0604030504040204" pitchFamily="34" charset="0"/>
              </a:rPr>
              <a:t>．</a:t>
            </a:r>
            <a:r>
              <a:rPr lang="zh-CN" altLang="en-US" sz="2400">
                <a:latin typeface="Times New Roman" panose="02020603050405020304" pitchFamily="18" charset="0"/>
              </a:rPr>
              <a:t>受保护的成员</a:t>
            </a:r>
            <a:r>
              <a:rPr kumimoji="1" lang="zh-CN" altLang="en-US" sz="2400">
                <a:latin typeface="Tahoma" panose="020B0604030504040204" pitchFamily="34" charset="0"/>
              </a:rPr>
              <a:t>变量和方法</a:t>
            </a:r>
            <a:endParaRPr kumimoji="1" lang="en-US" altLang="zh-CN" sz="2400">
              <a:latin typeface="Tahoma" panose="020B0604030504040204" pitchFamily="34" charset="0"/>
            </a:endParaRPr>
          </a:p>
          <a:p>
            <a:pPr eaLnBrk="1" hangingPunct="1">
              <a:spcBef>
                <a:spcPct val="0"/>
              </a:spcBef>
              <a:buFontTx/>
              <a:buNone/>
            </a:pPr>
            <a:endParaRPr kumimoji="1" lang="en-US" altLang="zh-CN" sz="2400">
              <a:latin typeface="Tahoma" panose="020B0604030504040204" pitchFamily="34" charset="0"/>
            </a:endParaRPr>
          </a:p>
          <a:p>
            <a:pPr eaLnBrk="1" hangingPunct="1">
              <a:spcBef>
                <a:spcPct val="0"/>
              </a:spcBef>
              <a:buFontTx/>
              <a:buNone/>
            </a:pPr>
            <a:r>
              <a:rPr kumimoji="1" lang="zh-CN" altLang="zh-CN" sz="2400">
                <a:latin typeface="Tahoma" panose="020B0604030504040204" pitchFamily="34" charset="0"/>
              </a:rPr>
              <a:t>★</a:t>
            </a:r>
            <a:r>
              <a:rPr kumimoji="1" lang="zh-CN" altLang="en-US" sz="2400">
                <a:latin typeface="Tahoma" panose="020B0604030504040204" pitchFamily="34" charset="0"/>
              </a:rPr>
              <a:t>用</a:t>
            </a:r>
            <a:r>
              <a:rPr kumimoji="1" lang="en-US" altLang="zh-CN" sz="2400">
                <a:solidFill>
                  <a:srgbClr val="0000FF"/>
                </a:solidFill>
                <a:latin typeface="Tahoma" panose="020B0604030504040204" pitchFamily="34" charset="0"/>
              </a:rPr>
              <a:t>protected</a:t>
            </a:r>
            <a:r>
              <a:rPr kumimoji="1" lang="zh-CN" altLang="en-US" sz="2400">
                <a:latin typeface="Tahoma" panose="020B0604030504040204" pitchFamily="34" charset="0"/>
              </a:rPr>
              <a:t>修饰的成员变量和方法被称为受保护的成员变量和受保护的方法。</a:t>
            </a:r>
          </a:p>
        </p:txBody>
      </p:sp>
      <p:sp>
        <p:nvSpPr>
          <p:cNvPr id="96260" name="Text Box 5">
            <a:extLst>
              <a:ext uri="{FF2B5EF4-FFF2-40B4-BE49-F238E27FC236}">
                <a16:creationId xmlns:a16="http://schemas.microsoft.com/office/drawing/2014/main" id="{9A5745DA-FC70-4413-A79F-E2F60141A290}"/>
              </a:ext>
            </a:extLst>
          </p:cNvPr>
          <p:cNvSpPr txBox="1">
            <a:spLocks noChangeArrowheads="1"/>
          </p:cNvSpPr>
          <p:nvPr/>
        </p:nvSpPr>
        <p:spPr bwMode="auto">
          <a:xfrm>
            <a:off x="395288" y="2420218"/>
            <a:ext cx="439261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200" dirty="0">
                <a:latin typeface="Tahoma" panose="020B0604030504040204" pitchFamily="34" charset="0"/>
              </a:rPr>
              <a:t>public class A</a:t>
            </a:r>
          </a:p>
          <a:p>
            <a:pPr eaLnBrk="1" hangingPunct="1">
              <a:spcBef>
                <a:spcPct val="0"/>
              </a:spcBef>
              <a:buFontTx/>
              <a:buNone/>
            </a:pP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r>
              <a:rPr kumimoji="1" lang="en-US" altLang="zh-CN" sz="2200" dirty="0">
                <a:solidFill>
                  <a:srgbClr val="CC00CC"/>
                </a:solidFill>
                <a:latin typeface="Tahoma" panose="020B0604030504040204" pitchFamily="34" charset="0"/>
              </a:rPr>
              <a:t>protected</a:t>
            </a:r>
            <a:r>
              <a:rPr kumimoji="1" lang="en-US" altLang="zh-CN" sz="2200" dirty="0">
                <a:latin typeface="Tahoma" panose="020B0604030504040204" pitchFamily="34" charset="0"/>
              </a:rPr>
              <a:t> float </a:t>
            </a:r>
            <a:r>
              <a:rPr kumimoji="1" lang="en-US" altLang="zh-CN" sz="2200" dirty="0" err="1">
                <a:latin typeface="Tahoma" panose="020B0604030504040204" pitchFamily="34" charset="0"/>
              </a:rPr>
              <a:t>weigt</a:t>
            </a:r>
            <a:r>
              <a:rPr kumimoji="1" lang="en-US" altLang="zh-CN" sz="2200" dirty="0">
                <a:latin typeface="Tahoma" panose="020B0604030504040204" pitchFamily="34" charset="0"/>
              </a:rPr>
              <a:t>;</a:t>
            </a:r>
          </a:p>
          <a:p>
            <a:pPr eaLnBrk="1" hangingPunct="1">
              <a:spcBef>
                <a:spcPct val="0"/>
              </a:spcBef>
              <a:buFontTx/>
              <a:buNone/>
            </a:pPr>
            <a:r>
              <a:rPr kumimoji="1" lang="en-US" altLang="zh-CN" sz="2200" dirty="0">
                <a:latin typeface="Tahoma" panose="020B0604030504040204" pitchFamily="34" charset="0"/>
              </a:rPr>
              <a:t>    </a:t>
            </a:r>
            <a:r>
              <a:rPr kumimoji="1" lang="en-US" altLang="zh-CN" sz="2200" dirty="0">
                <a:solidFill>
                  <a:srgbClr val="CC00CC"/>
                </a:solidFill>
                <a:latin typeface="Tahoma" panose="020B0604030504040204" pitchFamily="34" charset="0"/>
              </a:rPr>
              <a:t>protected</a:t>
            </a:r>
            <a:r>
              <a:rPr kumimoji="1" lang="en-US" altLang="zh-CN" sz="2200" dirty="0">
                <a:latin typeface="Tahoma" panose="020B0604030504040204" pitchFamily="34" charset="0"/>
              </a:rPr>
              <a:t> float f(float a)</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a:t>
            </a:r>
          </a:p>
          <a:p>
            <a:pPr eaLnBrk="1" hangingPunct="1">
              <a:spcBef>
                <a:spcPct val="0"/>
              </a:spcBef>
              <a:buFontTx/>
              <a:buNone/>
            </a:pPr>
            <a:r>
              <a:rPr kumimoji="1" lang="en-US" altLang="zh-CN" sz="2200" dirty="0">
                <a:latin typeface="Tahoma" panose="020B0604030504040204" pitchFamily="34" charset="0"/>
              </a:rPr>
              <a:t>    }</a:t>
            </a:r>
          </a:p>
        </p:txBody>
      </p:sp>
      <p:sp>
        <p:nvSpPr>
          <p:cNvPr id="96261" name="Text Box 6">
            <a:extLst>
              <a:ext uri="{FF2B5EF4-FFF2-40B4-BE49-F238E27FC236}">
                <a16:creationId xmlns:a16="http://schemas.microsoft.com/office/drawing/2014/main" id="{F660CB14-2B3A-4F79-9651-EFDBDAEC8378}"/>
              </a:ext>
            </a:extLst>
          </p:cNvPr>
          <p:cNvSpPr txBox="1">
            <a:spLocks noChangeArrowheads="1"/>
          </p:cNvSpPr>
          <p:nvPr/>
        </p:nvSpPr>
        <p:spPr bwMode="auto">
          <a:xfrm>
            <a:off x="4932363" y="2410693"/>
            <a:ext cx="4067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kumimoji="1" lang="en-US" altLang="zh-CN" sz="2200" dirty="0">
                <a:latin typeface="Tahoma" panose="020B0604030504040204" pitchFamily="34" charset="0"/>
              </a:rPr>
              <a:t>public class B</a:t>
            </a:r>
          </a:p>
          <a:p>
            <a:pPr eaLnBrk="1" hangingPunct="1">
              <a:lnSpc>
                <a:spcPct val="90000"/>
              </a:lnSpc>
              <a:spcBef>
                <a:spcPct val="0"/>
              </a:spcBef>
              <a:buFontTx/>
              <a:buNone/>
            </a:pPr>
            <a:r>
              <a:rPr kumimoji="1" lang="en-US" altLang="zh-CN" sz="2200" dirty="0">
                <a:latin typeface="Tahoma" panose="020B0604030504040204" pitchFamily="34" charset="0"/>
              </a:rPr>
              <a:t>{</a:t>
            </a:r>
          </a:p>
          <a:p>
            <a:pPr eaLnBrk="1" hangingPunct="1">
              <a:lnSpc>
                <a:spcPct val="90000"/>
              </a:lnSpc>
              <a:spcBef>
                <a:spcPct val="0"/>
              </a:spcBef>
              <a:buFontTx/>
              <a:buNone/>
            </a:pPr>
            <a:r>
              <a:rPr kumimoji="1" lang="en-US" altLang="zh-CN" sz="2200" dirty="0">
                <a:latin typeface="Tahoma" panose="020B0604030504040204" pitchFamily="34" charset="0"/>
              </a:rPr>
              <a:t>     void g()</a:t>
            </a:r>
          </a:p>
          <a:p>
            <a:pPr eaLnBrk="1" hangingPunct="1">
              <a:lnSpc>
                <a:spcPct val="90000"/>
              </a:lnSpc>
              <a:spcBef>
                <a:spcPct val="0"/>
              </a:spcBef>
              <a:buFontTx/>
              <a:buNone/>
            </a:pPr>
            <a:r>
              <a:rPr kumimoji="1" lang="en-US" altLang="zh-CN" sz="2200" dirty="0">
                <a:latin typeface="Tahoma" panose="020B0604030504040204" pitchFamily="34" charset="0"/>
              </a:rPr>
              <a:t>     {  </a:t>
            </a:r>
            <a:r>
              <a:rPr kumimoji="1" lang="en-US" altLang="zh-CN" sz="2200" dirty="0">
                <a:solidFill>
                  <a:srgbClr val="0000CC"/>
                </a:solidFill>
                <a:latin typeface="Tahoma" panose="020B0604030504040204" pitchFamily="34" charset="0"/>
              </a:rPr>
              <a:t>A a=new A();</a:t>
            </a:r>
          </a:p>
          <a:p>
            <a:pPr eaLnBrk="1" hangingPunct="1">
              <a:lnSpc>
                <a:spcPct val="90000"/>
              </a:lnSpc>
              <a:spcBef>
                <a:spcPct val="0"/>
              </a:spcBef>
              <a:buFontTx/>
              <a:buNone/>
            </a:pPr>
            <a:r>
              <a:rPr kumimoji="1" lang="en-US" altLang="zh-CN" sz="2200" dirty="0">
                <a:latin typeface="Tahoma" panose="020B0604030504040204" pitchFamily="34" charset="0"/>
              </a:rPr>
              <a:t>         </a:t>
            </a:r>
            <a:r>
              <a:rPr kumimoji="1" lang="en-US" altLang="zh-CN" sz="2200" dirty="0" err="1">
                <a:solidFill>
                  <a:srgbClr val="FF0066"/>
                </a:solidFill>
                <a:latin typeface="Tahoma" panose="020B0604030504040204" pitchFamily="34" charset="0"/>
              </a:rPr>
              <a:t>a.weight</a:t>
            </a:r>
            <a:r>
              <a:rPr kumimoji="1" lang="en-US" altLang="zh-CN" sz="2200" dirty="0">
                <a:solidFill>
                  <a:srgbClr val="FF0066"/>
                </a:solidFill>
                <a:latin typeface="Tahoma" panose="020B0604030504040204" pitchFamily="34" charset="0"/>
              </a:rPr>
              <a:t>=23f;</a:t>
            </a:r>
            <a:endParaRPr kumimoji="1" lang="zh-CN" altLang="en-US" sz="2200" dirty="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dirty="0">
                <a:solidFill>
                  <a:srgbClr val="FF0066"/>
                </a:solidFill>
                <a:latin typeface="Tahoma" panose="020B0604030504040204" pitchFamily="34" charset="0"/>
              </a:rPr>
              <a:t>         </a:t>
            </a:r>
            <a:r>
              <a:rPr kumimoji="1" lang="en-US" altLang="zh-CN" sz="2200" dirty="0" err="1">
                <a:solidFill>
                  <a:srgbClr val="FF0066"/>
                </a:solidFill>
                <a:latin typeface="Tahoma" panose="020B0604030504040204" pitchFamily="34" charset="0"/>
              </a:rPr>
              <a:t>a.f</a:t>
            </a:r>
            <a:r>
              <a:rPr kumimoji="1" lang="en-US" altLang="zh-CN" sz="2200" dirty="0">
                <a:solidFill>
                  <a:srgbClr val="FF0066"/>
                </a:solidFill>
                <a:latin typeface="Tahoma" panose="020B0604030504040204" pitchFamily="34" charset="0"/>
              </a:rPr>
              <a:t>(3f);</a:t>
            </a:r>
            <a:endParaRPr kumimoji="1" lang="zh-CN" altLang="en-US" sz="2200" dirty="0">
              <a:solidFill>
                <a:srgbClr val="FF0066"/>
              </a:solidFill>
              <a:latin typeface="Tahoma" panose="020B0604030504040204" pitchFamily="34" charset="0"/>
            </a:endParaRPr>
          </a:p>
          <a:p>
            <a:pPr eaLnBrk="1" hangingPunct="1">
              <a:lnSpc>
                <a:spcPct val="90000"/>
              </a:lnSpc>
              <a:spcBef>
                <a:spcPct val="0"/>
              </a:spcBef>
              <a:buFontTx/>
              <a:buNone/>
            </a:pPr>
            <a:r>
              <a:rPr kumimoji="1" lang="zh-CN" altLang="en-US" sz="2200" dirty="0">
                <a:latin typeface="Tahoma" panose="020B0604030504040204" pitchFamily="34" charset="0"/>
              </a:rPr>
              <a:t>      </a:t>
            </a:r>
            <a:r>
              <a:rPr kumimoji="1" lang="en-US" altLang="zh-CN" sz="2200" dirty="0">
                <a:latin typeface="Tahoma" panose="020B0604030504040204" pitchFamily="34" charset="0"/>
              </a:rPr>
              <a:t>}</a:t>
            </a:r>
          </a:p>
          <a:p>
            <a:pPr eaLnBrk="1" hangingPunct="1">
              <a:lnSpc>
                <a:spcPct val="90000"/>
              </a:lnSpc>
              <a:spcBef>
                <a:spcPct val="0"/>
              </a:spcBef>
              <a:buFontTx/>
              <a:buNone/>
            </a:pPr>
            <a:r>
              <a:rPr kumimoji="1" lang="en-US" altLang="zh-CN" sz="2200" dirty="0">
                <a:latin typeface="Tahoma" panose="020B0604030504040204" pitchFamily="34" charset="0"/>
              </a:rPr>
              <a:t>} </a:t>
            </a:r>
          </a:p>
        </p:txBody>
      </p:sp>
      <p:sp>
        <p:nvSpPr>
          <p:cNvPr id="96262" name="Line 7">
            <a:extLst>
              <a:ext uri="{FF2B5EF4-FFF2-40B4-BE49-F238E27FC236}">
                <a16:creationId xmlns:a16="http://schemas.microsoft.com/office/drawing/2014/main" id="{7D345DCD-3F05-46B0-9C2D-4AD8BF747FDA}"/>
              </a:ext>
            </a:extLst>
          </p:cNvPr>
          <p:cNvSpPr>
            <a:spLocks noChangeShapeType="1"/>
          </p:cNvSpPr>
          <p:nvPr/>
        </p:nvSpPr>
        <p:spPr bwMode="auto">
          <a:xfrm>
            <a:off x="4427538" y="2636118"/>
            <a:ext cx="0" cy="2305050"/>
          </a:xfrm>
          <a:prstGeom prst="line">
            <a:avLst/>
          </a:prstGeom>
          <a:noFill/>
          <a:ln w="28575">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5A64CBC4-B593-4342-AE1E-D5CACA351CE7}"/>
              </a:ext>
            </a:extLst>
          </p:cNvPr>
          <p:cNvSpPr>
            <a:spLocks noGrp="1" noChangeArrowheads="1"/>
          </p:cNvSpPr>
          <p:nvPr>
            <p:ph type="body" idx="1"/>
          </p:nvPr>
        </p:nvSpPr>
        <p:spPr>
          <a:xfrm>
            <a:off x="611560" y="1196752"/>
            <a:ext cx="7848872" cy="3024882"/>
          </a:xfrm>
        </p:spPr>
        <p:txBody>
          <a:bodyPr/>
          <a:lstStyle/>
          <a:p>
            <a:pPr algn="just" eaLnBrk="1" hangingPunct="1">
              <a:spcAft>
                <a:spcPct val="20000"/>
              </a:spcAft>
              <a:buFontTx/>
              <a:buNone/>
            </a:pPr>
            <a:r>
              <a:rPr lang="en-US" altLang="zh-CN" b="1" dirty="0"/>
              <a:t>5</a:t>
            </a:r>
            <a:r>
              <a:rPr lang="zh-CN" altLang="en-US" b="1" dirty="0"/>
              <a:t>．关于构造方法</a:t>
            </a:r>
            <a:endParaRPr lang="en-US" altLang="zh-CN" b="1" dirty="0"/>
          </a:p>
          <a:p>
            <a:pPr algn="just" eaLnBrk="1" hangingPunct="1">
              <a:spcAft>
                <a:spcPct val="20000"/>
              </a:spcAft>
              <a:buFontTx/>
              <a:buNone/>
            </a:pPr>
            <a:endParaRPr lang="zh-CN" altLang="en-US" sz="2400" b="1" dirty="0"/>
          </a:p>
          <a:p>
            <a:pPr algn="just" eaLnBrk="1" hangingPunct="1">
              <a:buFontTx/>
              <a:buNone/>
            </a:pPr>
            <a:r>
              <a:rPr lang="en-US" altLang="en-US" b="1" dirty="0"/>
              <a:t>★ </a:t>
            </a:r>
            <a:r>
              <a:rPr lang="en-US" altLang="zh-CN" sz="2800" b="1" dirty="0"/>
              <a:t>private, public, protected, friendly</a:t>
            </a:r>
            <a:r>
              <a:rPr lang="zh-CN" altLang="en-US" sz="2800" b="1" dirty="0">
                <a:latin typeface="Times New Roman" panose="02020603050405020304" pitchFamily="18" charset="0"/>
              </a:rPr>
              <a:t>修饰符的意义也</a:t>
            </a:r>
            <a:r>
              <a:rPr lang="zh-CN" altLang="en-US" sz="2800" b="1" dirty="0">
                <a:solidFill>
                  <a:srgbClr val="0000FF"/>
                </a:solidFill>
                <a:latin typeface="Times New Roman" panose="02020603050405020304" pitchFamily="18" charset="0"/>
              </a:rPr>
              <a:t>同样适合于构造方法</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FontTx/>
              <a:buNone/>
            </a:pPr>
            <a:endParaRPr lang="en-US" altLang="zh-CN" sz="2800" b="1" dirty="0">
              <a:latin typeface="Times New Roman" panose="02020603050405020304" pitchFamily="18" charset="0"/>
            </a:endParaRPr>
          </a:p>
          <a:p>
            <a:pPr algn="just" eaLnBrk="1" hangingPunct="1">
              <a:buFontTx/>
              <a:buNone/>
            </a:pPr>
            <a:r>
              <a:rPr lang="en-US" altLang="en-US" sz="2800" b="1" dirty="0"/>
              <a:t>★ </a:t>
            </a:r>
            <a:r>
              <a:rPr lang="zh-CN" altLang="en-US" sz="2800" b="1" dirty="0">
                <a:latin typeface="Times New Roman" panose="02020603050405020304" pitchFamily="18" charset="0"/>
              </a:rPr>
              <a:t>注：</a:t>
            </a:r>
            <a:r>
              <a:rPr lang="en-US" altLang="zh-CN" sz="2800" b="1" dirty="0">
                <a:solidFill>
                  <a:srgbClr val="FF0000"/>
                </a:solidFill>
                <a:latin typeface="Times New Roman" panose="02020603050405020304" pitchFamily="18" charset="0"/>
              </a:rPr>
              <a:t>protected</a:t>
            </a:r>
            <a:r>
              <a:rPr lang="zh-CN" altLang="en-US" sz="2800" b="1" dirty="0">
                <a:solidFill>
                  <a:srgbClr val="FF0000"/>
                </a:solidFill>
                <a:latin typeface="Times New Roman" panose="02020603050405020304" pitchFamily="18" charset="0"/>
              </a:rPr>
              <a:t>不能修饰类</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private</a:t>
            </a:r>
            <a:r>
              <a:rPr lang="zh-CN" altLang="en-US" sz="2800" b="1" dirty="0">
                <a:latin typeface="Times New Roman" panose="02020603050405020304" pitchFamily="18" charset="0"/>
              </a:rPr>
              <a:t>一般不用于修饰外部类。</a:t>
            </a:r>
            <a:endParaRPr lang="en-US" altLang="zh-CN" sz="2800" b="1"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AE47FD6D-61CA-4B22-80FC-95122BACD206}"/>
              </a:ext>
            </a:extLst>
          </p:cNvPr>
          <p:cNvSpPr>
            <a:spLocks noGrp="1" noChangeArrowheads="1"/>
          </p:cNvSpPr>
          <p:nvPr>
            <p:ph type="body" idx="1"/>
          </p:nvPr>
        </p:nvSpPr>
        <p:spPr>
          <a:xfrm>
            <a:off x="457200" y="496093"/>
            <a:ext cx="8229600" cy="5865813"/>
          </a:xfrm>
        </p:spPr>
        <p:txBody>
          <a:bodyPr/>
          <a:lstStyle/>
          <a:p>
            <a:pPr eaLnBrk="1" hangingPunct="1">
              <a:lnSpc>
                <a:spcPct val="90000"/>
              </a:lnSpc>
              <a:buFontTx/>
              <a:buNone/>
            </a:pPr>
            <a:r>
              <a:rPr lang="en-US" altLang="zh-CN" sz="2400" b="1" dirty="0">
                <a:solidFill>
                  <a:srgbClr val="0000CC"/>
                </a:solidFill>
              </a:rPr>
              <a:t>(2)</a:t>
            </a:r>
            <a:r>
              <a:rPr lang="zh-CN" altLang="en-US" sz="2400" b="1" dirty="0">
                <a:solidFill>
                  <a:srgbClr val="0000CC"/>
                </a:solidFill>
              </a:rPr>
              <a:t> 继承性 </a:t>
            </a:r>
            <a:r>
              <a:rPr lang="en-US" altLang="zh-CN" sz="2400" b="1" dirty="0">
                <a:solidFill>
                  <a:srgbClr val="0000CC"/>
                </a:solidFill>
              </a:rPr>
              <a:t>(Inheritance)</a:t>
            </a:r>
            <a:br>
              <a:rPr lang="en-US" altLang="zh-CN" sz="2400" b="1" dirty="0"/>
            </a:br>
            <a:r>
              <a:rPr lang="zh-CN" altLang="en-US" sz="2400" dirty="0"/>
              <a:t>　</a:t>
            </a:r>
            <a:r>
              <a:rPr lang="zh-CN" altLang="en-US" sz="2400" b="1" dirty="0"/>
              <a:t>　特殊类的对象拥有其一般类的全部属性与服务，称作</a:t>
            </a:r>
            <a:r>
              <a:rPr lang="zh-CN" altLang="en-US" sz="2400" b="1" dirty="0">
                <a:latin typeface="+mn-ea"/>
              </a:rPr>
              <a:t>特殊类对一般类的</a:t>
            </a:r>
            <a:r>
              <a:rPr lang="zh-CN" altLang="en-US" sz="2400" b="1" dirty="0">
                <a:solidFill>
                  <a:srgbClr val="C00000"/>
                </a:solidFill>
                <a:latin typeface="微软雅黑" panose="020B0503020204020204" pitchFamily="34" charset="-122"/>
                <a:ea typeface="微软雅黑" panose="020B0503020204020204" pitchFamily="34" charset="-122"/>
              </a:rPr>
              <a:t>继承</a:t>
            </a:r>
            <a:r>
              <a:rPr lang="zh-CN" altLang="en-US" sz="2400" b="1" dirty="0"/>
              <a:t>。例如，轮船、客轮；人、大人。一个类可以是多个一般类的特殊类，它从多个一般类中继承了属性与服务，这称为多继承。例如，客轮是轮船和客运工具的特殊类。在</a:t>
            </a:r>
            <a:r>
              <a:rPr lang="en-US" altLang="zh-CN" sz="2400" b="1" dirty="0"/>
              <a:t>Java</a:t>
            </a:r>
            <a:r>
              <a:rPr lang="zh-CN" altLang="en-US" sz="2400" b="1" dirty="0"/>
              <a:t>语言中，通常我们称一般类为父类（</a:t>
            </a:r>
            <a:r>
              <a:rPr lang="en-US" altLang="zh-CN" sz="2400" b="1" dirty="0"/>
              <a:t>superclass, </a:t>
            </a:r>
            <a:r>
              <a:rPr lang="zh-CN" altLang="en-US" sz="2400" b="1" dirty="0"/>
              <a:t>超类），特殊类为子类</a:t>
            </a:r>
            <a:r>
              <a:rPr lang="en-US" altLang="zh-CN" sz="2400" b="1" dirty="0"/>
              <a:t>(subclass)</a:t>
            </a:r>
            <a:r>
              <a:rPr lang="zh-CN" altLang="en-US" sz="2400" b="1" dirty="0"/>
              <a:t>。</a:t>
            </a:r>
            <a:br>
              <a:rPr lang="zh-CN" altLang="en-US" sz="2400" b="1" dirty="0"/>
            </a:br>
            <a:endParaRPr lang="zh-CN" altLang="en-US" sz="2400" b="1" dirty="0"/>
          </a:p>
          <a:p>
            <a:pPr eaLnBrk="1" hangingPunct="1">
              <a:lnSpc>
                <a:spcPct val="90000"/>
              </a:lnSpc>
              <a:buFontTx/>
              <a:buNone/>
            </a:pPr>
            <a:r>
              <a:rPr lang="en-US" altLang="zh-CN" sz="2400" b="1" dirty="0">
                <a:solidFill>
                  <a:srgbClr val="0000CC"/>
                </a:solidFill>
              </a:rPr>
              <a:t>(3)</a:t>
            </a:r>
            <a:r>
              <a:rPr lang="zh-CN" altLang="en-US" sz="2400" b="1" dirty="0">
                <a:solidFill>
                  <a:srgbClr val="0000CC"/>
                </a:solidFill>
              </a:rPr>
              <a:t> 多态性 </a:t>
            </a:r>
            <a:r>
              <a:rPr lang="en-US" altLang="zh-CN" sz="2400" b="1" dirty="0">
                <a:solidFill>
                  <a:srgbClr val="0000CC"/>
                </a:solidFill>
              </a:rPr>
              <a:t>(Polymorphism)</a:t>
            </a:r>
            <a:br>
              <a:rPr lang="en-US" altLang="zh-CN" sz="2400" b="1" dirty="0"/>
            </a:br>
            <a:r>
              <a:rPr lang="zh-CN" altLang="en-US" sz="2400" b="1" dirty="0"/>
              <a:t>　　对象的</a:t>
            </a:r>
            <a:r>
              <a:rPr lang="zh-CN" altLang="en-US" sz="2400" b="1" dirty="0">
                <a:solidFill>
                  <a:srgbClr val="C00000"/>
                </a:solidFill>
                <a:latin typeface="微软雅黑" panose="020B0503020204020204" pitchFamily="34" charset="-122"/>
                <a:ea typeface="微软雅黑" panose="020B0503020204020204" pitchFamily="34" charset="-122"/>
              </a:rPr>
              <a:t>多态性</a:t>
            </a:r>
            <a:r>
              <a:rPr lang="zh-CN" altLang="en-US" sz="2400" b="1" dirty="0"/>
              <a:t>是指在一般类中定义的属性或服务被特殊类继承之后，可以具有不同的数据类型或表现出不同的行为。这使得同一个属性或服务在一般类及其各个特殊类中具有不同的语义。例如：“几何图形”的“绘图”方法，“椭圆”和“多边形”都是“几何图”的子类，其“绘图”方法功能不同； “人类”的“职业”方法， “学生”和“老师”都是“人类”的子类，其“职业”方法不同，学生是学习，老师是教书。</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13BFE082-CCD9-4B0B-9D41-3C1BC0D9CEB6}"/>
              </a:ext>
            </a:extLst>
          </p:cNvPr>
          <p:cNvSpPr txBox="1">
            <a:spLocks noChangeArrowheads="1"/>
          </p:cNvSpPr>
          <p:nvPr/>
        </p:nvSpPr>
        <p:spPr bwMode="auto">
          <a:xfrm>
            <a:off x="2592164" y="541218"/>
            <a:ext cx="38882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12:  </a:t>
            </a:r>
            <a:r>
              <a:rPr lang="zh-CN" altLang="en-US">
                <a:solidFill>
                  <a:srgbClr val="FF0066"/>
                </a:solidFill>
                <a:latin typeface="Tahoma" panose="020B0604030504040204" pitchFamily="34" charset="0"/>
              </a:rPr>
              <a:t>子类与父类</a:t>
            </a:r>
          </a:p>
        </p:txBody>
      </p:sp>
      <p:sp>
        <p:nvSpPr>
          <p:cNvPr id="99331" name="Text Box 3">
            <a:extLst>
              <a:ext uri="{FF2B5EF4-FFF2-40B4-BE49-F238E27FC236}">
                <a16:creationId xmlns:a16="http://schemas.microsoft.com/office/drawing/2014/main" id="{717E88AA-E0CA-415F-A9F0-51EFA6DE583A}"/>
              </a:ext>
            </a:extLst>
          </p:cNvPr>
          <p:cNvSpPr txBox="1">
            <a:spLocks noChangeArrowheads="1"/>
          </p:cNvSpPr>
          <p:nvPr/>
        </p:nvSpPr>
        <p:spPr bwMode="auto">
          <a:xfrm>
            <a:off x="468313" y="1604417"/>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1</a:t>
            </a:r>
            <a:r>
              <a:rPr lang="zh-CN" altLang="en-US" sz="2400">
                <a:latin typeface="Tahoma" panose="020B0604030504040204" pitchFamily="34" charset="0"/>
              </a:rPr>
              <a:t>、子类与父类的</a:t>
            </a:r>
            <a:r>
              <a:rPr lang="zh-CN" altLang="en-US" sz="2400">
                <a:solidFill>
                  <a:srgbClr val="C00000"/>
                </a:solidFill>
                <a:latin typeface="微软雅黑" panose="020B0503020204020204" pitchFamily="34" charset="-122"/>
                <a:ea typeface="微软雅黑" panose="020B0503020204020204" pitchFamily="34" charset="-122"/>
              </a:rPr>
              <a:t>概念</a:t>
            </a:r>
          </a:p>
        </p:txBody>
      </p:sp>
      <p:sp>
        <p:nvSpPr>
          <p:cNvPr id="99332" name="Text Box 4">
            <a:extLst>
              <a:ext uri="{FF2B5EF4-FFF2-40B4-BE49-F238E27FC236}">
                <a16:creationId xmlns:a16="http://schemas.microsoft.com/office/drawing/2014/main" id="{E8EB35AE-4762-45AA-88E9-F26EEB422D26}"/>
              </a:ext>
            </a:extLst>
          </p:cNvPr>
          <p:cNvSpPr txBox="1">
            <a:spLocks noChangeArrowheads="1"/>
          </p:cNvSpPr>
          <p:nvPr/>
        </p:nvSpPr>
        <p:spPr bwMode="auto">
          <a:xfrm>
            <a:off x="468313" y="2107654"/>
            <a:ext cx="79201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2400"/>
              <a:t>★</a:t>
            </a:r>
            <a:r>
              <a:rPr lang="zh-CN" altLang="en-US" sz="2400">
                <a:solidFill>
                  <a:srgbClr val="C00000"/>
                </a:solidFill>
                <a:latin typeface="+mn-ea"/>
                <a:ea typeface="+mn-ea"/>
              </a:rPr>
              <a:t>继承</a:t>
            </a:r>
            <a:r>
              <a:rPr lang="zh-CN" altLang="en-US" sz="2400">
                <a:latin typeface="Tahoma" panose="020B0604030504040204" pitchFamily="34" charset="0"/>
              </a:rPr>
              <a:t>是一种由已有的类创建新类的机制。由继承而得到的类称为</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子类</a:t>
            </a:r>
            <a:r>
              <a:rPr lang="zh-CN" altLang="en-US" sz="2400">
                <a:latin typeface="Tahoma" panose="020B0604030504040204" pitchFamily="34" charset="0"/>
              </a:rPr>
              <a:t>，被继承的类称为</a:t>
            </a:r>
            <a:r>
              <a:rPr lang="zh-CN" altLang="en-US" sz="2400">
                <a:solidFill>
                  <a:srgbClr val="FF0000"/>
                </a:solidFill>
                <a:effectLst>
                  <a:outerShdw blurRad="38100" dist="38100" dir="2700000" algn="tl">
                    <a:srgbClr val="000000">
                      <a:alpha val="43137"/>
                    </a:srgbClr>
                  </a:outerShdw>
                </a:effectLst>
                <a:latin typeface="Tahoma" panose="020B0604030504040204" pitchFamily="34" charset="0"/>
              </a:rPr>
              <a:t>父类</a:t>
            </a:r>
            <a:r>
              <a:rPr lang="zh-CN" altLang="en-US" sz="2400">
                <a:latin typeface="Tahoma" panose="020B0604030504040204" pitchFamily="34" charset="0"/>
              </a:rPr>
              <a:t>（超类）；</a:t>
            </a:r>
          </a:p>
        </p:txBody>
      </p:sp>
      <p:sp>
        <p:nvSpPr>
          <p:cNvPr id="99333" name="Text Box 5">
            <a:extLst>
              <a:ext uri="{FF2B5EF4-FFF2-40B4-BE49-F238E27FC236}">
                <a16:creationId xmlns:a16="http://schemas.microsoft.com/office/drawing/2014/main" id="{1842FFCB-984F-44A8-A6F5-8D97CA90D947}"/>
              </a:ext>
            </a:extLst>
          </p:cNvPr>
          <p:cNvSpPr txBox="1">
            <a:spLocks noChangeArrowheads="1"/>
          </p:cNvSpPr>
          <p:nvPr/>
        </p:nvSpPr>
        <p:spPr bwMode="auto">
          <a:xfrm>
            <a:off x="539750" y="3044279"/>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2</a:t>
            </a:r>
            <a:r>
              <a:rPr lang="zh-CN" altLang="en-US" sz="2400">
                <a:latin typeface="Tahoma" panose="020B0604030504040204" pitchFamily="34" charset="0"/>
              </a:rPr>
              <a:t>、继承的</a:t>
            </a:r>
            <a:r>
              <a:rPr lang="zh-CN" altLang="en-US" sz="2400">
                <a:solidFill>
                  <a:srgbClr val="C00000"/>
                </a:solidFill>
                <a:latin typeface="微软雅黑" panose="020B0503020204020204" pitchFamily="34" charset="-122"/>
                <a:ea typeface="微软雅黑" panose="020B0503020204020204" pitchFamily="34" charset="-122"/>
              </a:rPr>
              <a:t>特点</a:t>
            </a:r>
          </a:p>
        </p:txBody>
      </p:sp>
      <p:sp>
        <p:nvSpPr>
          <p:cNvPr id="99334" name="Text Box 6">
            <a:extLst>
              <a:ext uri="{FF2B5EF4-FFF2-40B4-BE49-F238E27FC236}">
                <a16:creationId xmlns:a16="http://schemas.microsoft.com/office/drawing/2014/main" id="{45841761-F89A-4D56-AE06-1273945E3DAD}"/>
              </a:ext>
            </a:extLst>
          </p:cNvPr>
          <p:cNvSpPr txBox="1">
            <a:spLocks noChangeArrowheads="1"/>
          </p:cNvSpPr>
          <p:nvPr/>
        </p:nvSpPr>
        <p:spPr bwMode="auto">
          <a:xfrm>
            <a:off x="468313" y="3476079"/>
            <a:ext cx="81359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ahoma" panose="020B0604030504040204" pitchFamily="34" charset="0"/>
              </a:rPr>
              <a:t>   ☆</a:t>
            </a:r>
            <a:r>
              <a:rPr lang="zh-CN" altLang="en-US" sz="2400">
                <a:latin typeface="Tahoma" panose="020B0604030504040204" pitchFamily="34" charset="0"/>
              </a:rPr>
              <a:t>利用继承可以有效实现代码的重用，子类只需添加新的功能代码；</a:t>
            </a:r>
          </a:p>
          <a:p>
            <a:pPr eaLnBrk="1" hangingPunct="1">
              <a:spcBef>
                <a:spcPct val="0"/>
              </a:spcBef>
              <a:buFontTx/>
              <a:buNone/>
            </a:pPr>
            <a:r>
              <a:rPr lang="zh-CN" altLang="en-US" sz="2400">
                <a:latin typeface="Tahoma" panose="020B0604030504040204" pitchFamily="34" charset="0"/>
              </a:rPr>
              <a:t>   ☆父类可以是</a:t>
            </a:r>
            <a:r>
              <a:rPr lang="en-US" altLang="zh-CN" sz="2400">
                <a:latin typeface="Tahoma" panose="020B0604030504040204" pitchFamily="34" charset="0"/>
              </a:rPr>
              <a:t>Java</a:t>
            </a:r>
            <a:r>
              <a:rPr lang="zh-CN" altLang="en-US" sz="2400">
                <a:latin typeface="Tahoma" panose="020B0604030504040204" pitchFamily="34" charset="0"/>
              </a:rPr>
              <a:t>库中的类，也可以是自已编写的类；</a:t>
            </a:r>
          </a:p>
          <a:p>
            <a:pPr eaLnBrk="1" hangingPunct="1">
              <a:spcBef>
                <a:spcPct val="0"/>
              </a:spcBef>
              <a:buFontTx/>
              <a:buNone/>
            </a:pPr>
            <a:r>
              <a:rPr lang="zh-CN" altLang="en-US" sz="2400">
                <a:latin typeface="Tahoma" panose="020B0604030504040204" pitchFamily="34" charset="0"/>
              </a:rPr>
              <a:t>   </a:t>
            </a:r>
            <a:r>
              <a:rPr lang="en-US" altLang="en-US" sz="2400">
                <a:latin typeface="Tahoma" panose="020B0604030504040204" pitchFamily="34" charset="0"/>
              </a:rPr>
              <a:t>☆</a:t>
            </a:r>
            <a:r>
              <a:rPr lang="en-US" altLang="zh-CN" sz="2400">
                <a:latin typeface="Tahoma" panose="020B0604030504040204" pitchFamily="34" charset="0"/>
              </a:rPr>
              <a:t>Java</a:t>
            </a:r>
            <a:r>
              <a:rPr lang="zh-CN" altLang="en-US" sz="2400">
                <a:latin typeface="Tahoma" panose="020B0604030504040204" pitchFamily="34" charset="0"/>
              </a:rPr>
              <a:t>不支持多重继承，即子类</a:t>
            </a:r>
            <a:r>
              <a:rPr lang="zh-CN" altLang="en-US" sz="2400">
                <a:solidFill>
                  <a:srgbClr val="FF0066"/>
                </a:solidFill>
                <a:effectLst>
                  <a:outerShdw blurRad="38100" dist="38100" dir="2700000" algn="tl">
                    <a:srgbClr val="000000">
                      <a:alpha val="43137"/>
                    </a:srgbClr>
                  </a:outerShdw>
                </a:effectLst>
                <a:latin typeface="Tahoma" panose="020B0604030504040204" pitchFamily="34" charset="0"/>
              </a:rPr>
              <a:t>只能有一个父类</a:t>
            </a:r>
            <a:r>
              <a:rPr lang="zh-CN" altLang="en-US" sz="2400">
                <a:latin typeface="Tahoma" panose="020B0604030504040204" pitchFamily="34" charset="0"/>
              </a:rPr>
              <a:t>；</a:t>
            </a:r>
          </a:p>
        </p:txBody>
      </p:sp>
      <p:sp>
        <p:nvSpPr>
          <p:cNvPr id="99335" name="Text Box 7">
            <a:extLst>
              <a:ext uri="{FF2B5EF4-FFF2-40B4-BE49-F238E27FC236}">
                <a16:creationId xmlns:a16="http://schemas.microsoft.com/office/drawing/2014/main" id="{46B10954-6ED0-4851-B591-B3BC32586F6C}"/>
              </a:ext>
            </a:extLst>
          </p:cNvPr>
          <p:cNvSpPr txBox="1">
            <a:spLocks noChangeArrowheads="1"/>
          </p:cNvSpPr>
          <p:nvPr/>
        </p:nvSpPr>
        <p:spPr bwMode="auto">
          <a:xfrm>
            <a:off x="612775" y="5203279"/>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ahoma" panose="020B0604030504040204" pitchFamily="34" charset="0"/>
              </a:rPr>
              <a:t>3</a:t>
            </a:r>
            <a:r>
              <a:rPr lang="zh-CN" altLang="en-US" sz="2400">
                <a:latin typeface="Tahoma" panose="020B0604030504040204" pitchFamily="34" charset="0"/>
              </a:rPr>
              <a:t>、子类与父类的定义</a:t>
            </a:r>
          </a:p>
        </p:txBody>
      </p:sp>
      <p:sp>
        <p:nvSpPr>
          <p:cNvPr id="99336" name="Text Box 8">
            <a:extLst>
              <a:ext uri="{FF2B5EF4-FFF2-40B4-BE49-F238E27FC236}">
                <a16:creationId xmlns:a16="http://schemas.microsoft.com/office/drawing/2014/main" id="{0F37BD45-C6A5-4DCE-836E-8A50779C5E8C}"/>
              </a:ext>
            </a:extLst>
          </p:cNvPr>
          <p:cNvSpPr txBox="1">
            <a:spLocks noChangeArrowheads="1"/>
          </p:cNvSpPr>
          <p:nvPr/>
        </p:nvSpPr>
        <p:spPr bwMode="auto">
          <a:xfrm>
            <a:off x="755650" y="5708104"/>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ahoma" panose="020B0604030504040204" pitchFamily="34" charset="0"/>
              </a:rPr>
              <a:t>使用关键字</a:t>
            </a:r>
            <a:r>
              <a:rPr lang="en-US" altLang="zh-CN" sz="2400">
                <a:solidFill>
                  <a:srgbClr val="0000FF"/>
                </a:solidFill>
                <a:latin typeface="Tahoma" panose="020B0604030504040204" pitchFamily="34" charset="0"/>
              </a:rPr>
              <a:t>extends</a:t>
            </a:r>
            <a:r>
              <a:rPr lang="zh-CN" altLang="en-US" sz="2400">
                <a:latin typeface="Tahoma" panose="020B0604030504040204" pitchFamily="34" charset="0"/>
              </a:rPr>
              <a:t>来声明一个类是另一个类的的子类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485846BB-DCAA-4749-B3CE-6352119B3B5B}"/>
              </a:ext>
            </a:extLst>
          </p:cNvPr>
          <p:cNvSpPr txBox="1">
            <a:spLocks noChangeArrowheads="1"/>
          </p:cNvSpPr>
          <p:nvPr/>
        </p:nvSpPr>
        <p:spPr bwMode="auto">
          <a:xfrm>
            <a:off x="286369" y="790828"/>
            <a:ext cx="8246072" cy="493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0"/>
              </a:spcBef>
              <a:buFontTx/>
              <a:buNone/>
            </a:pPr>
            <a:r>
              <a:rPr lang="en-US" altLang="en-US" sz="2400" dirty="0"/>
              <a:t>★</a:t>
            </a:r>
            <a:r>
              <a:rPr lang="zh-CN" altLang="en-US" dirty="0">
                <a:solidFill>
                  <a:srgbClr val="0000FF"/>
                </a:solidFill>
                <a:latin typeface="Tahoma" panose="020B0604030504040204" pitchFamily="34" charset="0"/>
              </a:rPr>
              <a:t>一般格式</a:t>
            </a:r>
            <a:r>
              <a:rPr lang="zh-CN" altLang="en-US" dirty="0">
                <a:latin typeface="Tahoma" panose="020B0604030504040204" pitchFamily="34" charset="0"/>
              </a:rPr>
              <a:t>： </a:t>
            </a:r>
          </a:p>
          <a:p>
            <a:pPr lvl="1" eaLnBrk="1" hangingPunct="1">
              <a:spcBef>
                <a:spcPct val="0"/>
              </a:spcBef>
              <a:buFontTx/>
              <a:buNone/>
            </a:pPr>
            <a:endParaRPr lang="en-US" altLang="zh-CN" sz="1000" dirty="0">
              <a:latin typeface="Tahoma" panose="020B0604030504040204" pitchFamily="34" charset="0"/>
            </a:endParaRPr>
          </a:p>
          <a:p>
            <a:pPr lvl="1" eaLnBrk="1" hangingPunct="1">
              <a:spcBef>
                <a:spcPct val="0"/>
              </a:spcBef>
              <a:buFontTx/>
              <a:buNone/>
            </a:pPr>
            <a:r>
              <a:rPr lang="en-US" altLang="zh-CN" sz="2400" dirty="0">
                <a:latin typeface="Tahoma" panose="020B0604030504040204" pitchFamily="34" charset="0"/>
              </a:rPr>
              <a:t>public class </a:t>
            </a:r>
            <a:r>
              <a:rPr lang="zh-CN" altLang="en-US" sz="2400" dirty="0">
                <a:latin typeface="Tahoma" panose="020B0604030504040204" pitchFamily="34" charset="0"/>
              </a:rPr>
              <a:t>子类名 </a:t>
            </a:r>
            <a:r>
              <a:rPr lang="en-US" altLang="zh-CN" sz="2400" dirty="0">
                <a:solidFill>
                  <a:srgbClr val="CC00CC"/>
                </a:solidFill>
                <a:latin typeface="Tahoma" panose="020B0604030504040204" pitchFamily="34" charset="0"/>
              </a:rPr>
              <a:t>extends</a:t>
            </a:r>
            <a:r>
              <a:rPr lang="en-US" altLang="zh-CN" sz="2400" dirty="0">
                <a:latin typeface="Tahoma" panose="020B0604030504040204" pitchFamily="34" charset="0"/>
              </a:rPr>
              <a:t> </a:t>
            </a:r>
            <a:r>
              <a:rPr lang="zh-CN" altLang="en-US" sz="2400" dirty="0">
                <a:latin typeface="Tahoma" panose="020B0604030504040204" pitchFamily="34" charset="0"/>
              </a:rPr>
              <a:t>父类名</a:t>
            </a:r>
          </a:p>
          <a:p>
            <a:pPr lvl="1" eaLnBrk="1" hangingPunct="1">
              <a:spcBef>
                <a:spcPct val="0"/>
              </a:spcBef>
              <a:buFontTx/>
              <a:buNone/>
            </a:pPr>
            <a:r>
              <a:rPr lang="en-US" altLang="zh-CN" sz="2400" dirty="0">
                <a:latin typeface="Tahoma" panose="020B0604030504040204" pitchFamily="34" charset="0"/>
              </a:rPr>
              <a:t>{</a:t>
            </a:r>
          </a:p>
          <a:p>
            <a:pPr lvl="1" eaLnBrk="1" hangingPunct="1">
              <a:spcBef>
                <a:spcPct val="0"/>
              </a:spcBef>
              <a:buFontTx/>
              <a:buNone/>
            </a:pPr>
            <a:r>
              <a:rPr lang="en-US" altLang="zh-CN" sz="2400" dirty="0">
                <a:latin typeface="Tahoma" panose="020B0604030504040204" pitchFamily="34" charset="0"/>
              </a:rPr>
              <a:t>	</a:t>
            </a:r>
            <a:r>
              <a:rPr lang="en-US" altLang="zh-CN" sz="2400" dirty="0"/>
              <a:t>……</a:t>
            </a:r>
            <a:endParaRPr lang="en-US" altLang="zh-CN" sz="2400" dirty="0">
              <a:latin typeface="Tahoma" panose="020B0604030504040204" pitchFamily="34" charset="0"/>
            </a:endParaRPr>
          </a:p>
          <a:p>
            <a:pPr lvl="1" eaLnBrk="1" hangingPunct="1">
              <a:spcBef>
                <a:spcPct val="0"/>
              </a:spcBef>
              <a:buFontTx/>
              <a:buNone/>
            </a:pPr>
            <a:r>
              <a:rPr lang="en-US" altLang="zh-CN" sz="2400" dirty="0">
                <a:latin typeface="Tahoma" panose="020B0604030504040204" pitchFamily="34" charset="0"/>
              </a:rPr>
              <a:t>}</a:t>
            </a:r>
          </a:p>
          <a:p>
            <a:pPr eaLnBrk="1" hangingPunct="1">
              <a:spcBef>
                <a:spcPct val="0"/>
              </a:spcBef>
              <a:buFontTx/>
              <a:buNone/>
            </a:pPr>
            <a:endParaRPr lang="en-US" altLang="zh-CN" sz="2400" dirty="0">
              <a:latin typeface="Tahoma" panose="020B0604030504040204" pitchFamily="34" charset="0"/>
            </a:endParaRPr>
          </a:p>
          <a:p>
            <a:pPr marL="800100" lvl="1" indent="-342900" eaLnBrk="1" hangingPunct="1">
              <a:spcBef>
                <a:spcPct val="0"/>
              </a:spcBef>
              <a:buFont typeface="Wingdings" panose="05000000000000000000" pitchFamily="2" charset="2"/>
              <a:buChar char="Ø"/>
            </a:pPr>
            <a:r>
              <a:rPr lang="zh-CN" altLang="en-US" sz="2400" dirty="0">
                <a:latin typeface="Tahoma" panose="020B0604030504040204" pitchFamily="34" charset="0"/>
              </a:rPr>
              <a:t>如果一个类的声明中没有关键字</a:t>
            </a:r>
            <a:r>
              <a:rPr lang="en-US" altLang="zh-CN" sz="2400" dirty="0">
                <a:latin typeface="Tahoma" panose="020B0604030504040204" pitchFamily="34" charset="0"/>
              </a:rPr>
              <a:t>extends</a:t>
            </a:r>
            <a:r>
              <a:rPr lang="zh-CN" altLang="en-US" sz="2400" dirty="0">
                <a:latin typeface="Tahoma" panose="020B0604030504040204" pitchFamily="34" charset="0"/>
              </a:rPr>
              <a:t>，则这个类</a:t>
            </a:r>
            <a:r>
              <a:rPr lang="zh-CN" altLang="en-US" sz="2400" dirty="0">
                <a:solidFill>
                  <a:srgbClr val="FF0000"/>
                </a:solidFill>
                <a:latin typeface="Tahoma" panose="020B0604030504040204" pitchFamily="34" charset="0"/>
              </a:rPr>
              <a:t>默认是</a:t>
            </a:r>
            <a:r>
              <a:rPr lang="en-US" altLang="zh-CN" sz="2400" dirty="0">
                <a:solidFill>
                  <a:srgbClr val="FF0000"/>
                </a:solidFill>
                <a:latin typeface="Tahoma" panose="020B0604030504040204" pitchFamily="34" charset="0"/>
              </a:rPr>
              <a:t>Object</a:t>
            </a:r>
            <a:r>
              <a:rPr lang="zh-CN" altLang="en-US" sz="2400" dirty="0">
                <a:solidFill>
                  <a:srgbClr val="FF0000"/>
                </a:solidFill>
                <a:latin typeface="Tahoma" panose="020B0604030504040204" pitchFamily="34" charset="0"/>
              </a:rPr>
              <a:t>的子类</a:t>
            </a:r>
            <a:r>
              <a:rPr lang="en-US" altLang="zh-CN" sz="2400" dirty="0">
                <a:latin typeface="Tahoma" panose="020B0604030504040204" pitchFamily="34" charset="0"/>
              </a:rPr>
              <a:t>——Object</a:t>
            </a:r>
            <a:r>
              <a:rPr lang="zh-CN" altLang="en-US" sz="2400" dirty="0">
                <a:latin typeface="Tahoma" panose="020B0604030504040204" pitchFamily="34" charset="0"/>
              </a:rPr>
              <a:t>是</a:t>
            </a:r>
            <a:r>
              <a:rPr lang="en-US" altLang="zh-CN" sz="2400" dirty="0" err="1">
                <a:latin typeface="Tahoma" panose="020B0604030504040204" pitchFamily="34" charset="0"/>
              </a:rPr>
              <a:t>java.lang</a:t>
            </a:r>
            <a:r>
              <a:rPr lang="zh-CN" altLang="en-US" sz="2400" dirty="0">
                <a:latin typeface="Tahoma" panose="020B0604030504040204" pitchFamily="34" charset="0"/>
              </a:rPr>
              <a:t>中的类。</a:t>
            </a:r>
          </a:p>
          <a:p>
            <a:pPr eaLnBrk="1" hangingPunct="1">
              <a:spcBef>
                <a:spcPct val="0"/>
              </a:spcBef>
              <a:buFontTx/>
              <a:buNone/>
            </a:pPr>
            <a:endParaRPr lang="zh-CN" altLang="en-US" sz="2200" dirty="0">
              <a:latin typeface="Tahoma" panose="020B0604030504040204" pitchFamily="34" charset="0"/>
            </a:endParaRPr>
          </a:p>
          <a:p>
            <a:pPr lvl="2" eaLnBrk="1" hangingPunct="1">
              <a:lnSpc>
                <a:spcPct val="90000"/>
              </a:lnSpc>
              <a:spcBef>
                <a:spcPct val="0"/>
              </a:spcBef>
              <a:buNone/>
            </a:pPr>
            <a:r>
              <a:rPr lang="en-US" altLang="zh-CN" dirty="0">
                <a:latin typeface="Tahoma" panose="020B0604030504040204" pitchFamily="34" charset="0"/>
              </a:rPr>
              <a:t>public class A</a:t>
            </a:r>
          </a:p>
          <a:p>
            <a:pPr lvl="2" eaLnBrk="1" hangingPunct="1">
              <a:lnSpc>
                <a:spcPct val="90000"/>
              </a:lnSpc>
              <a:spcBef>
                <a:spcPct val="0"/>
              </a:spcBef>
              <a:buNone/>
            </a:pPr>
            <a:r>
              <a:rPr lang="en-US" altLang="zh-CN" dirty="0">
                <a:latin typeface="Tahoma" panose="020B0604030504040204" pitchFamily="34" charset="0"/>
              </a:rPr>
              <a:t>{</a:t>
            </a:r>
          </a:p>
          <a:p>
            <a:pPr lvl="2" eaLnBrk="1" hangingPunct="1">
              <a:lnSpc>
                <a:spcPct val="90000"/>
              </a:lnSpc>
              <a:spcBef>
                <a:spcPct val="0"/>
              </a:spcBef>
              <a:buNone/>
            </a:pPr>
            <a:r>
              <a:rPr lang="en-US" altLang="zh-CN" dirty="0">
                <a:latin typeface="Tahoma" panose="020B0604030504040204" pitchFamily="34" charset="0"/>
              </a:rPr>
              <a:t>    </a:t>
            </a:r>
            <a:r>
              <a:rPr lang="en-US" altLang="zh-CN" dirty="0"/>
              <a:t>……</a:t>
            </a:r>
            <a:endParaRPr lang="en-US" altLang="zh-CN" dirty="0">
              <a:latin typeface="Tahoma" panose="020B0604030504040204" pitchFamily="34" charset="0"/>
            </a:endParaRPr>
          </a:p>
          <a:p>
            <a:pPr lvl="2" eaLnBrk="1" hangingPunct="1">
              <a:lnSpc>
                <a:spcPct val="90000"/>
              </a:lnSpc>
              <a:spcBef>
                <a:spcPct val="0"/>
              </a:spcBef>
              <a:buNone/>
            </a:pPr>
            <a:r>
              <a:rPr lang="en-US" altLang="zh-CN" dirty="0">
                <a:latin typeface="Tahoma" panose="020B0604030504040204" pitchFamily="34" charset="0"/>
              </a:rPr>
              <a:t>}</a:t>
            </a:r>
          </a:p>
        </p:txBody>
      </p:sp>
      <p:sp>
        <p:nvSpPr>
          <p:cNvPr id="2" name="箭头: 下 1">
            <a:extLst>
              <a:ext uri="{FF2B5EF4-FFF2-40B4-BE49-F238E27FC236}">
                <a16:creationId xmlns:a16="http://schemas.microsoft.com/office/drawing/2014/main" id="{5849F7ED-FE89-4105-BC3C-E17A3F41E00A}"/>
              </a:ext>
            </a:extLst>
          </p:cNvPr>
          <p:cNvSpPr/>
          <p:nvPr/>
        </p:nvSpPr>
        <p:spPr bwMode="auto">
          <a:xfrm rot="16200000">
            <a:off x="3851920" y="4465338"/>
            <a:ext cx="288032" cy="1008112"/>
          </a:xfrm>
          <a:prstGeom prst="downArrow">
            <a:avLst/>
          </a:prstGeom>
          <a:solidFill>
            <a:srgbClr val="0070C0"/>
          </a:solidFill>
          <a:ln>
            <a:noFill/>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Tx/>
              <a:buSzTx/>
              <a:buFontTx/>
              <a:buNone/>
              <a:tabLst/>
            </a:pP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662075FB-FF3E-478D-A23B-394F4D102EFA}"/>
              </a:ext>
            </a:extLst>
          </p:cNvPr>
          <p:cNvSpPr/>
          <p:nvPr/>
        </p:nvSpPr>
        <p:spPr>
          <a:xfrm>
            <a:off x="4212222" y="4147578"/>
            <a:ext cx="4572000" cy="1754326"/>
          </a:xfrm>
          <a:prstGeom prst="rect">
            <a:avLst/>
          </a:prstGeom>
        </p:spPr>
        <p:txBody>
          <a:bodyPr>
            <a:spAutoFit/>
          </a:bodyPr>
          <a:lstStyle/>
          <a:p>
            <a:pPr lvl="1" eaLnBrk="1" hangingPunct="1">
              <a:lnSpc>
                <a:spcPct val="90000"/>
              </a:lnSpc>
            </a:pPr>
            <a:r>
              <a:rPr lang="en-US" altLang="zh-CN" sz="2400" dirty="0">
                <a:solidFill>
                  <a:schemeClr val="tx1"/>
                </a:solidFill>
                <a:latin typeface="Tahoma" panose="020B0604030504040204" pitchFamily="34" charset="0"/>
              </a:rPr>
              <a:t>public class A  </a:t>
            </a:r>
            <a:r>
              <a:rPr lang="en-US" altLang="zh-CN" sz="2400" dirty="0">
                <a:solidFill>
                  <a:srgbClr val="FF0066"/>
                </a:solidFill>
                <a:latin typeface="Tahoma" panose="020B0604030504040204" pitchFamily="34" charset="0"/>
              </a:rPr>
              <a:t>extends Object</a:t>
            </a:r>
          </a:p>
          <a:p>
            <a:pPr lvl="1" eaLnBrk="1" hangingPunct="1">
              <a:lnSpc>
                <a:spcPct val="90000"/>
              </a:lnSpc>
            </a:pPr>
            <a:r>
              <a:rPr lang="en-US" altLang="zh-CN" sz="2400" dirty="0">
                <a:solidFill>
                  <a:schemeClr val="tx1"/>
                </a:solidFill>
                <a:latin typeface="Tahoma" panose="020B0604030504040204" pitchFamily="34" charset="0"/>
              </a:rPr>
              <a:t>{</a:t>
            </a:r>
          </a:p>
          <a:p>
            <a:pPr lvl="1" eaLnBrk="1" hangingPunct="1">
              <a:lnSpc>
                <a:spcPct val="90000"/>
              </a:lnSpc>
            </a:pPr>
            <a:r>
              <a:rPr lang="en-US" altLang="zh-CN" sz="2400" dirty="0">
                <a:solidFill>
                  <a:schemeClr val="tx1"/>
                </a:solidFill>
                <a:latin typeface="Tahoma" panose="020B0604030504040204" pitchFamily="34" charset="0"/>
              </a:rPr>
              <a:t>    </a:t>
            </a:r>
            <a:r>
              <a:rPr lang="en-US" altLang="zh-CN" sz="2400" dirty="0">
                <a:solidFill>
                  <a:schemeClr val="tx1"/>
                </a:solidFill>
              </a:rPr>
              <a:t>……</a:t>
            </a:r>
            <a:endParaRPr lang="en-US" altLang="zh-CN" sz="2400" dirty="0">
              <a:solidFill>
                <a:schemeClr val="tx1"/>
              </a:solidFill>
              <a:latin typeface="Tahoma" panose="020B0604030504040204" pitchFamily="34" charset="0"/>
            </a:endParaRPr>
          </a:p>
          <a:p>
            <a:pPr lvl="1" eaLnBrk="1" hangingPunct="1">
              <a:lnSpc>
                <a:spcPct val="90000"/>
              </a:lnSpc>
            </a:pPr>
            <a:r>
              <a:rPr lang="en-US" altLang="zh-CN" sz="2400" dirty="0">
                <a:solidFill>
                  <a:schemeClr val="tx1"/>
                </a:solidFill>
                <a:latin typeface="Tahoma" panose="020B0604030504040204" pitchFamily="34" charset="0"/>
              </a:rPr>
              <a:t>}</a:t>
            </a:r>
            <a:endParaRPr lang="zh-CN" altLang="en-US" sz="2400" dirty="0">
              <a:solidFill>
                <a:schemeClr val="tx1"/>
              </a:solidFill>
            </a:endParaRPr>
          </a:p>
        </p:txBody>
      </p:sp>
      <p:sp>
        <p:nvSpPr>
          <p:cNvPr id="4" name="矩形 3">
            <a:extLst>
              <a:ext uri="{FF2B5EF4-FFF2-40B4-BE49-F238E27FC236}">
                <a16:creationId xmlns:a16="http://schemas.microsoft.com/office/drawing/2014/main" id="{47A26530-8383-44FF-A33E-F4064FE89758}"/>
              </a:ext>
            </a:extLst>
          </p:cNvPr>
          <p:cNvSpPr/>
          <p:nvPr/>
        </p:nvSpPr>
        <p:spPr>
          <a:xfrm>
            <a:off x="3002466" y="4427655"/>
            <a:ext cx="1497526" cy="430887"/>
          </a:xfrm>
          <a:prstGeom prst="rect">
            <a:avLst/>
          </a:prstGeom>
        </p:spPr>
        <p:txBody>
          <a:bodyPr wrap="none">
            <a:spAutoFit/>
          </a:bodyPr>
          <a:lstStyle/>
          <a:p>
            <a:pPr lvl="1" eaLnBrk="1" hangingPunct="1"/>
            <a:r>
              <a:rPr lang="zh-CN" altLang="en-US" dirty="0">
                <a:solidFill>
                  <a:schemeClr val="tx1"/>
                </a:solidFill>
                <a:latin typeface="Tahoma" panose="020B0604030504040204" pitchFamily="34" charset="0"/>
              </a:rPr>
              <a:t>等同于</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0014A6E-6414-4066-B47D-8CA055CA8118}"/>
              </a:ext>
            </a:extLst>
          </p:cNvPr>
          <p:cNvSpPr>
            <a:spLocks noGrp="1" noChangeArrowheads="1"/>
          </p:cNvSpPr>
          <p:nvPr>
            <p:ph type="body" idx="1"/>
          </p:nvPr>
        </p:nvSpPr>
        <p:spPr>
          <a:xfrm>
            <a:off x="539750" y="1052513"/>
            <a:ext cx="8064500" cy="2447925"/>
          </a:xfrm>
        </p:spPr>
        <p:txBody>
          <a:bodyPr/>
          <a:lstStyle/>
          <a:p>
            <a:pPr eaLnBrk="1" hangingPunct="1">
              <a:buFontTx/>
              <a:buNone/>
            </a:pPr>
            <a:r>
              <a:rPr lang="en-US" altLang="zh-CN" sz="2400" b="1">
                <a:latin typeface="宋体" panose="02010600030101010101" pitchFamily="2" charset="-122"/>
              </a:rPr>
              <a:t>1</a:t>
            </a:r>
            <a:r>
              <a:rPr lang="zh-CN" altLang="en-US" sz="2400" b="1">
                <a:latin typeface="宋体" panose="02010600030101010101" pitchFamily="2" charset="-122"/>
              </a:rPr>
              <a:t>．继承性概念</a:t>
            </a:r>
          </a:p>
          <a:p>
            <a:pPr eaLnBrk="1" hangingPunct="1">
              <a:buFontTx/>
              <a:buNone/>
            </a:pPr>
            <a:r>
              <a:rPr lang="zh-CN" altLang="en-US" sz="2400" b="1">
                <a:latin typeface="宋体" panose="02010600030101010101" pitchFamily="2" charset="-122"/>
              </a:rPr>
              <a:t>  </a:t>
            </a:r>
            <a:r>
              <a:rPr lang="zh-CN" altLang="en-US" sz="2400" b="1"/>
              <a:t>◆</a:t>
            </a:r>
            <a:r>
              <a:rPr lang="zh-CN" altLang="en-US" sz="2400" b="1">
                <a:latin typeface="宋体" panose="02010600030101010101" pitchFamily="2" charset="-122"/>
              </a:rPr>
              <a:t>类继承是子类继承父类的成员变量和方法作为自己的成员变量和方法。 </a:t>
            </a:r>
            <a:endParaRPr lang="zh-CN" altLang="en-US" sz="2400" b="1"/>
          </a:p>
        </p:txBody>
      </p:sp>
      <p:sp>
        <p:nvSpPr>
          <p:cNvPr id="102403" name="Text Box 3">
            <a:extLst>
              <a:ext uri="{FF2B5EF4-FFF2-40B4-BE49-F238E27FC236}">
                <a16:creationId xmlns:a16="http://schemas.microsoft.com/office/drawing/2014/main" id="{20BF961B-32B5-4D89-8711-DD36B2FFBA1D}"/>
              </a:ext>
            </a:extLst>
          </p:cNvPr>
          <p:cNvSpPr txBox="1">
            <a:spLocks noChangeArrowheads="1"/>
          </p:cNvSpPr>
          <p:nvPr/>
        </p:nvSpPr>
        <p:spPr bwMode="auto">
          <a:xfrm>
            <a:off x="2700114" y="332656"/>
            <a:ext cx="3959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13:  </a:t>
            </a:r>
            <a:r>
              <a:rPr lang="zh-CN" altLang="en-US">
                <a:solidFill>
                  <a:srgbClr val="FF0066"/>
                </a:solidFill>
                <a:latin typeface="Tahoma" panose="020B0604030504040204" pitchFamily="34" charset="0"/>
              </a:rPr>
              <a:t>子类的继承性</a:t>
            </a:r>
          </a:p>
        </p:txBody>
      </p:sp>
      <p:sp>
        <p:nvSpPr>
          <p:cNvPr id="102404" name="Rectangle 4">
            <a:extLst>
              <a:ext uri="{FF2B5EF4-FFF2-40B4-BE49-F238E27FC236}">
                <a16:creationId xmlns:a16="http://schemas.microsoft.com/office/drawing/2014/main" id="{8EEDA9C1-A917-45D5-B62B-AFBC58514165}"/>
              </a:ext>
            </a:extLst>
          </p:cNvPr>
          <p:cNvSpPr>
            <a:spLocks noChangeArrowheads="1"/>
          </p:cNvSpPr>
          <p:nvPr/>
        </p:nvSpPr>
        <p:spPr bwMode="auto">
          <a:xfrm>
            <a:off x="539750" y="2420938"/>
            <a:ext cx="82804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Tx/>
              <a:buNone/>
            </a:pPr>
            <a:r>
              <a:rPr lang="en-US" altLang="zh-CN" sz="2400">
                <a:latin typeface="宋体" panose="02010600030101010101" pitchFamily="2" charset="-122"/>
              </a:rPr>
              <a:t>2</a:t>
            </a:r>
            <a:r>
              <a:rPr lang="zh-CN" altLang="en-US" sz="2400">
                <a:latin typeface="宋体" panose="02010600030101010101" pitchFamily="2" charset="-122"/>
              </a:rPr>
              <a:t>．</a:t>
            </a:r>
            <a:r>
              <a:rPr lang="zh-CN" altLang="en-US" sz="2400"/>
              <a:t>子类和父类</a:t>
            </a:r>
            <a:r>
              <a:rPr lang="zh-CN" altLang="en-US" sz="2400">
                <a:solidFill>
                  <a:srgbClr val="0000FF"/>
                </a:solidFill>
                <a:effectLst>
                  <a:outerShdw blurRad="38100" dist="38100" dir="2700000" algn="tl">
                    <a:srgbClr val="000000">
                      <a:alpha val="43137"/>
                    </a:srgbClr>
                  </a:outerShdw>
                </a:effectLst>
              </a:rPr>
              <a:t>在同一包中</a:t>
            </a:r>
            <a:r>
              <a:rPr lang="zh-CN" altLang="en-US" sz="2400"/>
              <a:t>的继承性</a:t>
            </a:r>
            <a:endParaRPr lang="zh-CN" altLang="en-US" sz="2400">
              <a:latin typeface="宋体" panose="02010600030101010101" pitchFamily="2" charset="-122"/>
            </a:endParaRPr>
          </a:p>
          <a:p>
            <a:pPr eaLnBrk="1" hangingPunct="1">
              <a:spcBef>
                <a:spcPct val="0"/>
              </a:spcBef>
              <a:buFontTx/>
              <a:buNone/>
            </a:pPr>
            <a:r>
              <a:rPr lang="zh-CN" altLang="en-US" sz="2400"/>
              <a:t>    ◆子类继承其父类中</a:t>
            </a:r>
            <a:r>
              <a:rPr lang="zh-CN" altLang="en-US" sz="2400">
                <a:solidFill>
                  <a:srgbClr val="FF0066"/>
                </a:solidFill>
              </a:rPr>
              <a:t>不是</a:t>
            </a:r>
            <a:r>
              <a:rPr lang="en-US" altLang="zh-CN" sz="2400">
                <a:solidFill>
                  <a:srgbClr val="FF0066"/>
                </a:solidFill>
              </a:rPr>
              <a:t>private</a:t>
            </a:r>
            <a:r>
              <a:rPr lang="zh-CN" altLang="en-US" sz="2400">
                <a:solidFill>
                  <a:srgbClr val="FF0066"/>
                </a:solidFill>
              </a:rPr>
              <a:t>的成员变量</a:t>
            </a:r>
            <a:r>
              <a:rPr lang="zh-CN" altLang="en-US" sz="2400"/>
              <a:t>作为自己的</a:t>
            </a:r>
          </a:p>
          <a:p>
            <a:pPr eaLnBrk="1" hangingPunct="1">
              <a:spcBef>
                <a:spcPct val="0"/>
              </a:spcBef>
              <a:buFontTx/>
              <a:buNone/>
            </a:pPr>
            <a:r>
              <a:rPr lang="zh-CN" altLang="en-US" sz="2400"/>
              <a:t>    成员变量；</a:t>
            </a:r>
          </a:p>
          <a:p>
            <a:pPr eaLnBrk="1" hangingPunct="1">
              <a:spcBef>
                <a:spcPct val="0"/>
              </a:spcBef>
              <a:buFontTx/>
              <a:buNone/>
            </a:pPr>
            <a:r>
              <a:rPr lang="zh-CN" altLang="en-US" sz="2400"/>
              <a:t>    ◆子类继承其父类中</a:t>
            </a:r>
            <a:r>
              <a:rPr lang="zh-CN" altLang="en-US" sz="2400">
                <a:solidFill>
                  <a:srgbClr val="FF0066"/>
                </a:solidFill>
              </a:rPr>
              <a:t>不是</a:t>
            </a:r>
            <a:r>
              <a:rPr lang="en-US" altLang="zh-CN" sz="2400">
                <a:solidFill>
                  <a:srgbClr val="FF0066"/>
                </a:solidFill>
              </a:rPr>
              <a:t>private</a:t>
            </a:r>
            <a:r>
              <a:rPr lang="zh-CN" altLang="en-US" sz="2400">
                <a:solidFill>
                  <a:srgbClr val="FF0066"/>
                </a:solidFill>
              </a:rPr>
              <a:t>的方法</a:t>
            </a:r>
            <a:r>
              <a:rPr lang="zh-CN" altLang="en-US" sz="2400"/>
              <a:t>作为自己的方法。</a:t>
            </a:r>
          </a:p>
          <a:p>
            <a:pPr eaLnBrk="1" hangingPunct="1">
              <a:spcBef>
                <a:spcPct val="0"/>
              </a:spcBef>
              <a:buFontTx/>
              <a:buNone/>
            </a:pPr>
            <a:r>
              <a:rPr lang="zh-CN" altLang="en-US" sz="2400"/>
              <a:t>    ◆子类继承其父类中继承的成员变量以及方法的</a:t>
            </a:r>
            <a:r>
              <a:rPr lang="zh-CN" altLang="en-US" sz="2400">
                <a:solidFill>
                  <a:srgbClr val="FF0066"/>
                </a:solidFill>
              </a:rPr>
              <a:t>访问权</a:t>
            </a:r>
          </a:p>
          <a:p>
            <a:pPr eaLnBrk="1" hangingPunct="1">
              <a:spcBef>
                <a:spcPct val="0"/>
              </a:spcBef>
              <a:buFontTx/>
              <a:buNone/>
            </a:pPr>
            <a:r>
              <a:rPr lang="zh-CN" altLang="en-US" sz="2400">
                <a:solidFill>
                  <a:srgbClr val="FF0066"/>
                </a:solidFill>
              </a:rPr>
              <a:t>    限保持不变</a:t>
            </a:r>
            <a:r>
              <a:rPr lang="zh-CN" altLang="en-US" sz="2400"/>
              <a:t>。</a:t>
            </a:r>
          </a:p>
        </p:txBody>
      </p:sp>
      <p:sp>
        <p:nvSpPr>
          <p:cNvPr id="102405" name="Rectangle 2">
            <a:extLst>
              <a:ext uri="{FF2B5EF4-FFF2-40B4-BE49-F238E27FC236}">
                <a16:creationId xmlns:a16="http://schemas.microsoft.com/office/drawing/2014/main" id="{BFEE361C-7CAE-4D7D-A582-87540ABFF526}"/>
              </a:ext>
            </a:extLst>
          </p:cNvPr>
          <p:cNvSpPr txBox="1">
            <a:spLocks noChangeArrowheads="1"/>
          </p:cNvSpPr>
          <p:nvPr/>
        </p:nvSpPr>
        <p:spPr bwMode="auto">
          <a:xfrm>
            <a:off x="611188" y="4868863"/>
            <a:ext cx="7993062"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buFontTx/>
              <a:buNone/>
            </a:pPr>
            <a:r>
              <a:rPr lang="en-US" altLang="zh-CN" sz="2400">
                <a:latin typeface="宋体" panose="02010600030101010101" pitchFamily="2" charset="-122"/>
              </a:rPr>
              <a:t>  </a:t>
            </a:r>
            <a:r>
              <a:rPr lang="zh-CN" altLang="en-US" sz="2400">
                <a:latin typeface="宋体" panose="02010600030101010101" pitchFamily="2" charset="-122"/>
              </a:rPr>
              <a:t>子类和父类</a:t>
            </a:r>
            <a:r>
              <a:rPr lang="zh-CN" altLang="en-US" sz="2400">
                <a:solidFill>
                  <a:srgbClr val="0000FF"/>
                </a:solidFill>
                <a:effectLst>
                  <a:outerShdw blurRad="38100" dist="38100" dir="2700000" algn="tl">
                    <a:srgbClr val="000000">
                      <a:alpha val="43137"/>
                    </a:srgbClr>
                  </a:outerShdw>
                </a:effectLst>
                <a:latin typeface="宋体" panose="02010600030101010101" pitchFamily="2" charset="-122"/>
              </a:rPr>
              <a:t>不在同一包中</a:t>
            </a:r>
            <a:r>
              <a:rPr lang="zh-CN" altLang="en-US" sz="2400">
                <a:latin typeface="宋体" panose="02010600030101010101" pitchFamily="2" charset="-122"/>
              </a:rPr>
              <a:t>的继承性</a:t>
            </a:r>
          </a:p>
          <a:p>
            <a:pPr eaLnBrk="1" hangingPunct="1">
              <a:buFontTx/>
              <a:buNone/>
            </a:pPr>
            <a:r>
              <a:rPr lang="zh-CN" altLang="en-US" sz="2400">
                <a:latin typeface="宋体" panose="02010600030101010101" pitchFamily="2" charset="-122"/>
              </a:rPr>
              <a:t>  </a:t>
            </a:r>
            <a:r>
              <a:rPr lang="zh-CN" altLang="en-US" sz="2400"/>
              <a:t>◆</a:t>
            </a:r>
            <a:r>
              <a:rPr lang="zh-CN" altLang="en-US" sz="2400">
                <a:latin typeface="宋体" panose="02010600030101010101" pitchFamily="2" charset="-122"/>
              </a:rPr>
              <a:t>子类和父类不在同一个包中，子类只能继承父类的</a:t>
            </a:r>
            <a:r>
              <a:rPr lang="en-US" altLang="zh-CN" sz="2400">
                <a:solidFill>
                  <a:srgbClr val="FF0066"/>
                </a:solidFill>
              </a:rPr>
              <a:t>protected</a:t>
            </a:r>
            <a:r>
              <a:rPr lang="zh-CN" altLang="en-US" sz="2400">
                <a:solidFill>
                  <a:srgbClr val="FF0066"/>
                </a:solidFill>
              </a:rPr>
              <a:t>、</a:t>
            </a:r>
            <a:r>
              <a:rPr lang="en-US" altLang="zh-CN" sz="2400">
                <a:solidFill>
                  <a:srgbClr val="FF0066"/>
                </a:solidFill>
              </a:rPr>
              <a:t>public</a:t>
            </a:r>
            <a:r>
              <a:rPr lang="zh-CN" altLang="en-US" sz="2400">
                <a:latin typeface="宋体" panose="02010600030101010101" pitchFamily="2" charset="-122"/>
              </a:rPr>
              <a:t>成员变量和方法，继承的成员或方法的访问权限不变。</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a:extLst>
              <a:ext uri="{FF2B5EF4-FFF2-40B4-BE49-F238E27FC236}">
                <a16:creationId xmlns:a16="http://schemas.microsoft.com/office/drawing/2014/main" id="{31FBC2B4-BF83-4555-B62F-E58D2B44BFC0}"/>
              </a:ext>
            </a:extLst>
          </p:cNvPr>
          <p:cNvSpPr txBox="1">
            <a:spLocks noChangeArrowheads="1"/>
          </p:cNvSpPr>
          <p:nvPr/>
        </p:nvSpPr>
        <p:spPr bwMode="auto">
          <a:xfrm>
            <a:off x="0" y="765175"/>
            <a:ext cx="5761038"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300" dirty="0">
                <a:latin typeface="Tahoma" panose="020B0604030504040204" pitchFamily="34" charset="0"/>
              </a:rPr>
              <a:t>public class Person {</a:t>
            </a:r>
          </a:p>
          <a:p>
            <a:pPr eaLnBrk="1" hangingPunct="1">
              <a:lnSpc>
                <a:spcPct val="90000"/>
              </a:lnSpc>
              <a:spcBef>
                <a:spcPct val="0"/>
              </a:spcBef>
              <a:buFontTx/>
              <a:buNone/>
            </a:pPr>
            <a:r>
              <a:rPr lang="en-US" altLang="zh-CN" sz="2300" dirty="0">
                <a:latin typeface="Tahoma" panose="020B0604030504040204" pitchFamily="34" charset="0"/>
              </a:rPr>
              <a:t>    private String name;</a:t>
            </a:r>
          </a:p>
          <a:p>
            <a:pPr eaLnBrk="1" hangingPunct="1">
              <a:lnSpc>
                <a:spcPct val="90000"/>
              </a:lnSpc>
              <a:spcBef>
                <a:spcPct val="0"/>
              </a:spcBef>
              <a:buFontTx/>
              <a:buNone/>
            </a:pPr>
            <a:r>
              <a:rPr lang="en-US" altLang="zh-CN" sz="2300" dirty="0">
                <a:latin typeface="Tahoma" panose="020B0604030504040204" pitchFamily="34" charset="0"/>
              </a:rPr>
              <a:t>    public void </a:t>
            </a:r>
            <a:r>
              <a:rPr lang="en-US" altLang="zh-CN" sz="2300" dirty="0" err="1">
                <a:latin typeface="Tahoma" panose="020B0604030504040204" pitchFamily="34" charset="0"/>
              </a:rPr>
              <a:t>setName</a:t>
            </a:r>
            <a:r>
              <a:rPr lang="en-US" altLang="zh-CN" sz="2300" dirty="0">
                <a:latin typeface="Tahoma" panose="020B0604030504040204" pitchFamily="34" charset="0"/>
              </a:rPr>
              <a:t>(String name)</a:t>
            </a:r>
            <a:r>
              <a:rPr lang="en-US" altLang="zh-CN" sz="2300" dirty="0">
                <a:solidFill>
                  <a:schemeClr val="bg1"/>
                </a:solidFill>
                <a:latin typeface="Tahoma" panose="020B0604030504040204" pitchFamily="34" charset="0"/>
              </a:rPr>
              <a:t> </a:t>
            </a:r>
            <a:endParaRPr lang="en-US" altLang="zh-CN" sz="2300" dirty="0">
              <a:latin typeface="Tahoma" panose="020B0604030504040204" pitchFamily="34" charset="0"/>
            </a:endParaRP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a:t>
            </a:r>
            <a:r>
              <a:rPr lang="en-US" altLang="zh-CN" sz="2300" dirty="0" err="1">
                <a:latin typeface="Tahoma" panose="020B0604030504040204" pitchFamily="34" charset="0"/>
              </a:rPr>
              <a:t>this.name</a:t>
            </a:r>
            <a:r>
              <a:rPr lang="en-US" altLang="zh-CN" sz="2300" dirty="0">
                <a:latin typeface="Tahoma" panose="020B0604030504040204" pitchFamily="34" charset="0"/>
              </a:rPr>
              <a:t>=name;</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public String </a:t>
            </a:r>
            <a:r>
              <a:rPr lang="en-US" altLang="zh-CN" sz="2300" dirty="0" err="1">
                <a:latin typeface="Tahoma" panose="020B0604030504040204" pitchFamily="34" charset="0"/>
              </a:rPr>
              <a:t>getName</a:t>
            </a:r>
            <a:r>
              <a:rPr lang="en-US" altLang="zh-CN" sz="2300" dirty="0">
                <a:latin typeface="Tahoma" panose="020B0604030504040204" pitchFamily="34" charset="0"/>
              </a:rPr>
              <a:t>()</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return name;</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a:t>
            </a:r>
          </a:p>
        </p:txBody>
      </p:sp>
      <p:sp>
        <p:nvSpPr>
          <p:cNvPr id="104451" name="Text Box 4">
            <a:extLst>
              <a:ext uri="{FF2B5EF4-FFF2-40B4-BE49-F238E27FC236}">
                <a16:creationId xmlns:a16="http://schemas.microsoft.com/office/drawing/2014/main" id="{CA9ACAFB-4A5F-4F9E-ACF4-A209E4D2DEDF}"/>
              </a:ext>
            </a:extLst>
          </p:cNvPr>
          <p:cNvSpPr txBox="1">
            <a:spLocks noChangeArrowheads="1"/>
          </p:cNvSpPr>
          <p:nvPr/>
        </p:nvSpPr>
        <p:spPr bwMode="auto">
          <a:xfrm>
            <a:off x="179388" y="188913"/>
            <a:ext cx="8964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a:latin typeface="Tahoma" panose="020B0604030504040204" pitchFamily="34" charset="0"/>
              </a:rPr>
              <a:t>例：</a:t>
            </a:r>
            <a:r>
              <a:rPr lang="zh-CN" altLang="en-US" sz="2200">
                <a:latin typeface="Tahoma" panose="020B0604030504040204" pitchFamily="34" charset="0"/>
              </a:rPr>
              <a:t>研究子类的继承性，其中</a:t>
            </a:r>
            <a:r>
              <a:rPr lang="en-US" altLang="zh-CN" sz="2200">
                <a:latin typeface="Tahoma" panose="020B0604030504040204" pitchFamily="34" charset="0"/>
              </a:rPr>
              <a:t>Student</a:t>
            </a:r>
            <a:r>
              <a:rPr lang="zh-CN" altLang="en-US" sz="2200">
                <a:latin typeface="Tahoma" panose="020B0604030504040204" pitchFamily="34" charset="0"/>
              </a:rPr>
              <a:t>类是</a:t>
            </a:r>
            <a:r>
              <a:rPr lang="en-US" altLang="zh-CN" sz="2200">
                <a:latin typeface="Tahoma" panose="020B0604030504040204" pitchFamily="34" charset="0"/>
              </a:rPr>
              <a:t>Person</a:t>
            </a:r>
            <a:r>
              <a:rPr lang="zh-CN" altLang="en-US" sz="2200">
                <a:latin typeface="Tahoma" panose="020B0604030504040204" pitchFamily="34" charset="0"/>
              </a:rPr>
              <a:t>类的子类</a:t>
            </a:r>
          </a:p>
        </p:txBody>
      </p:sp>
      <p:sp>
        <p:nvSpPr>
          <p:cNvPr id="104452" name="Text Box 5">
            <a:extLst>
              <a:ext uri="{FF2B5EF4-FFF2-40B4-BE49-F238E27FC236}">
                <a16:creationId xmlns:a16="http://schemas.microsoft.com/office/drawing/2014/main" id="{DACDB410-56F6-470A-A8C6-A86A64C70F18}"/>
              </a:ext>
            </a:extLst>
          </p:cNvPr>
          <p:cNvSpPr txBox="1">
            <a:spLocks noChangeArrowheads="1"/>
          </p:cNvSpPr>
          <p:nvPr/>
        </p:nvSpPr>
        <p:spPr bwMode="auto">
          <a:xfrm>
            <a:off x="2411413" y="3894138"/>
            <a:ext cx="6156325" cy="26400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300" dirty="0">
                <a:latin typeface="Tahoma" panose="020B0604030504040204" pitchFamily="34" charset="0"/>
              </a:rPr>
              <a:t>public class Student </a:t>
            </a:r>
            <a:r>
              <a:rPr lang="en-US" altLang="zh-CN" sz="2300" dirty="0">
                <a:solidFill>
                  <a:srgbClr val="FF0066"/>
                </a:solidFill>
                <a:latin typeface="Tahoma" panose="020B0604030504040204" pitchFamily="34" charset="0"/>
              </a:rPr>
              <a:t>extends </a:t>
            </a:r>
            <a:r>
              <a:rPr lang="en-US" altLang="zh-CN" sz="2300" dirty="0">
                <a:latin typeface="Tahoma" panose="020B0604030504040204" pitchFamily="34" charset="0"/>
              </a:rPr>
              <a:t>Person </a:t>
            </a:r>
          </a:p>
          <a:p>
            <a:pPr eaLnBrk="1" hangingPunct="1">
              <a:lnSpc>
                <a:spcPct val="90000"/>
              </a:lnSpc>
              <a:spcBef>
                <a:spcPct val="0"/>
              </a:spcBef>
              <a:buFontTx/>
              <a:buNone/>
            </a:pPr>
            <a:r>
              <a:rPr lang="en-US" altLang="zh-CN" sz="2300" dirty="0">
                <a:latin typeface="Tahoma" panose="020B0604030504040204" pitchFamily="34" charset="0"/>
              </a:rPr>
              <a:t>{  </a:t>
            </a:r>
          </a:p>
          <a:p>
            <a:pPr eaLnBrk="1" hangingPunct="1">
              <a:lnSpc>
                <a:spcPct val="90000"/>
              </a:lnSpc>
              <a:spcBef>
                <a:spcPct val="0"/>
              </a:spcBef>
              <a:buFontTx/>
              <a:buNone/>
            </a:pPr>
            <a:r>
              <a:rPr lang="en-US" altLang="zh-CN" sz="2300" dirty="0">
                <a:latin typeface="Tahoma" panose="020B0604030504040204" pitchFamily="34" charset="0"/>
              </a:rPr>
              <a:t>    private String school;</a:t>
            </a:r>
          </a:p>
          <a:p>
            <a:pPr eaLnBrk="1" hangingPunct="1">
              <a:lnSpc>
                <a:spcPct val="90000"/>
              </a:lnSpc>
              <a:spcBef>
                <a:spcPct val="0"/>
              </a:spcBef>
              <a:buFontTx/>
              <a:buNone/>
            </a:pPr>
            <a:r>
              <a:rPr lang="en-US" altLang="zh-CN" sz="2300" dirty="0">
                <a:latin typeface="Tahoma" panose="020B0604030504040204" pitchFamily="34" charset="0"/>
              </a:rPr>
              <a:t>    public String </a:t>
            </a:r>
            <a:r>
              <a:rPr lang="en-US" altLang="zh-CN" sz="2300" dirty="0" err="1">
                <a:latin typeface="Tahoma" panose="020B0604030504040204" pitchFamily="34" charset="0"/>
              </a:rPr>
              <a:t>getSchool</a:t>
            </a:r>
            <a:r>
              <a:rPr lang="en-US" altLang="zh-CN" sz="2300" dirty="0">
                <a:latin typeface="Tahoma" panose="020B0604030504040204" pitchFamily="34" charset="0"/>
              </a:rPr>
              <a:t>()</a:t>
            </a:r>
          </a:p>
          <a:p>
            <a:pPr eaLnBrk="1" hangingPunct="1">
              <a:lnSpc>
                <a:spcPct val="90000"/>
              </a:lnSpc>
              <a:spcBef>
                <a:spcPct val="0"/>
              </a:spcBef>
              <a:buFontTx/>
              <a:buNone/>
            </a:pPr>
            <a:r>
              <a:rPr lang="en-US" altLang="zh-CN" sz="2300" dirty="0">
                <a:latin typeface="Tahoma" panose="020B0604030504040204" pitchFamily="34" charset="0"/>
              </a:rPr>
              <a:t>    { return school; }</a:t>
            </a:r>
          </a:p>
          <a:p>
            <a:pPr eaLnBrk="1" hangingPunct="1">
              <a:lnSpc>
                <a:spcPct val="90000"/>
              </a:lnSpc>
              <a:spcBef>
                <a:spcPct val="0"/>
              </a:spcBef>
              <a:buFontTx/>
              <a:buNone/>
            </a:pPr>
            <a:r>
              <a:rPr lang="en-US" altLang="zh-CN" sz="2300" dirty="0">
                <a:latin typeface="Tahoma" panose="020B0604030504040204" pitchFamily="34" charset="0"/>
              </a:rPr>
              <a:t>    public void </a:t>
            </a:r>
            <a:r>
              <a:rPr lang="en-US" altLang="zh-CN" sz="2300" dirty="0" err="1">
                <a:latin typeface="Tahoma" panose="020B0604030504040204" pitchFamily="34" charset="0"/>
              </a:rPr>
              <a:t>setSchool</a:t>
            </a:r>
            <a:r>
              <a:rPr lang="en-US" altLang="zh-CN" sz="2300" dirty="0">
                <a:latin typeface="Tahoma" panose="020B0604030504040204" pitchFamily="34" charset="0"/>
              </a:rPr>
              <a:t>(String school) </a:t>
            </a:r>
          </a:p>
          <a:p>
            <a:pPr eaLnBrk="1" hangingPunct="1">
              <a:lnSpc>
                <a:spcPct val="90000"/>
              </a:lnSpc>
              <a:spcBef>
                <a:spcPct val="0"/>
              </a:spcBef>
              <a:buFontTx/>
              <a:buNone/>
            </a:pPr>
            <a:r>
              <a:rPr lang="en-US" altLang="zh-CN" sz="2300" dirty="0">
                <a:latin typeface="Tahoma" panose="020B0604030504040204" pitchFamily="34" charset="0"/>
              </a:rPr>
              <a:t>    { </a:t>
            </a:r>
            <a:r>
              <a:rPr lang="en-US" altLang="zh-CN" sz="2300" dirty="0" err="1">
                <a:latin typeface="Tahoma" panose="020B0604030504040204" pitchFamily="34" charset="0"/>
              </a:rPr>
              <a:t>this.school</a:t>
            </a:r>
            <a:r>
              <a:rPr lang="en-US" altLang="zh-CN" sz="2300" dirty="0">
                <a:latin typeface="Tahoma" panose="020B0604030504040204" pitchFamily="34" charset="0"/>
              </a:rPr>
              <a:t> =school; } </a:t>
            </a:r>
          </a:p>
          <a:p>
            <a:pPr eaLnBrk="1" hangingPunct="1">
              <a:lnSpc>
                <a:spcPct val="90000"/>
              </a:lnSpc>
              <a:spcBef>
                <a:spcPct val="0"/>
              </a:spcBef>
              <a:buFontTx/>
              <a:buNone/>
            </a:pPr>
            <a:r>
              <a:rPr lang="en-US" altLang="zh-CN" sz="2300" dirty="0">
                <a:latin typeface="Tahoma" panose="020B0604030504040204" pitchFamily="34" charset="0"/>
              </a:rPr>
              <a:t>}</a:t>
            </a:r>
          </a:p>
        </p:txBody>
      </p:sp>
      <p:sp>
        <p:nvSpPr>
          <p:cNvPr id="104453" name="AutoShape 6">
            <a:extLst>
              <a:ext uri="{FF2B5EF4-FFF2-40B4-BE49-F238E27FC236}">
                <a16:creationId xmlns:a16="http://schemas.microsoft.com/office/drawing/2014/main" id="{9FE891B7-56E1-4EB8-B254-0B52C3D7D5F8}"/>
              </a:ext>
            </a:extLst>
          </p:cNvPr>
          <p:cNvSpPr>
            <a:spLocks noChangeArrowheads="1"/>
          </p:cNvSpPr>
          <p:nvPr/>
        </p:nvSpPr>
        <p:spPr bwMode="auto">
          <a:xfrm>
            <a:off x="5724525" y="1484313"/>
            <a:ext cx="3419475" cy="1871662"/>
          </a:xfrm>
          <a:prstGeom prst="wedgeRectCallout">
            <a:avLst>
              <a:gd name="adj1" fmla="val -72282"/>
              <a:gd name="adj2" fmla="val 78838"/>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zh-CN" altLang="en-US" sz="2200">
                <a:solidFill>
                  <a:schemeClr val="bg1"/>
                </a:solidFill>
                <a:latin typeface="Tahoma" panose="020B0604030504040204" pitchFamily="34" charset="0"/>
              </a:rPr>
              <a:t>通过继承，简化</a:t>
            </a:r>
            <a:r>
              <a:rPr lang="en-US" altLang="zh-CN" sz="2200">
                <a:solidFill>
                  <a:schemeClr val="bg1"/>
                </a:solidFill>
                <a:latin typeface="Tahoma" panose="020B0604030504040204" pitchFamily="34" charset="0"/>
              </a:rPr>
              <a:t>Student</a:t>
            </a:r>
            <a:r>
              <a:rPr lang="zh-CN" altLang="en-US" sz="2200">
                <a:solidFill>
                  <a:schemeClr val="bg1"/>
                </a:solidFill>
                <a:latin typeface="Tahoma" panose="020B0604030504040204" pitchFamily="34" charset="0"/>
              </a:rPr>
              <a:t>类的定义。在</a:t>
            </a:r>
            <a:r>
              <a:rPr lang="en-US" altLang="zh-CN" sz="2200">
                <a:solidFill>
                  <a:schemeClr val="bg1"/>
                </a:solidFill>
                <a:latin typeface="Tahoma" panose="020B0604030504040204" pitchFamily="34" charset="0"/>
              </a:rPr>
              <a:t>Student</a:t>
            </a:r>
            <a:r>
              <a:rPr lang="zh-CN" altLang="en-US" sz="2200">
                <a:solidFill>
                  <a:schemeClr val="bg1"/>
                </a:solidFill>
                <a:latin typeface="Tahoma" panose="020B0604030504040204" pitchFamily="34" charset="0"/>
              </a:rPr>
              <a:t>类中隐藏着另外两个方法</a:t>
            </a:r>
            <a:r>
              <a:rPr lang="en-US" altLang="zh-CN" sz="2200">
                <a:solidFill>
                  <a:schemeClr val="bg1"/>
                </a:solidFill>
                <a:latin typeface="Tahoma" panose="020B0604030504040204" pitchFamily="34" charset="0"/>
              </a:rPr>
              <a:t>setName</a:t>
            </a:r>
            <a:r>
              <a:rPr lang="zh-CN" altLang="en-US" sz="2200">
                <a:solidFill>
                  <a:schemeClr val="bg1"/>
                </a:solidFill>
                <a:latin typeface="Tahoma" panose="020B0604030504040204" pitchFamily="34" charset="0"/>
              </a:rPr>
              <a:t>和</a:t>
            </a:r>
            <a:r>
              <a:rPr lang="en-US" altLang="zh-CN" sz="2200">
                <a:solidFill>
                  <a:schemeClr val="bg1"/>
                </a:solidFill>
                <a:latin typeface="Tahoma" panose="020B0604030504040204" pitchFamily="34" charset="0"/>
              </a:rPr>
              <a:t>getName</a:t>
            </a:r>
            <a:r>
              <a:rPr lang="zh-CN" altLang="en-US" sz="2200">
                <a:solidFill>
                  <a:schemeClr val="bg1"/>
                </a:solidFill>
                <a:latin typeface="Tahoma" panose="020B0604030504040204" pitchFamily="34" charset="0"/>
              </a:rPr>
              <a:t>及一个成员变量</a:t>
            </a:r>
            <a:r>
              <a:rPr lang="en-US" altLang="zh-CN" sz="2200">
                <a:solidFill>
                  <a:schemeClr val="bg1"/>
                </a:solidFill>
                <a:latin typeface="Tahoma" panose="020B0604030504040204" pitchFamily="34" charset="0"/>
              </a:rPr>
              <a:t>name(</a:t>
            </a:r>
            <a:r>
              <a:rPr lang="zh-CN" altLang="en-US" sz="2200">
                <a:solidFill>
                  <a:schemeClr val="bg1"/>
                </a:solidFill>
                <a:latin typeface="Tahoma" panose="020B0604030504040204" pitchFamily="34" charset="0"/>
              </a:rPr>
              <a:t>被限制使用）</a:t>
            </a:r>
          </a:p>
          <a:p>
            <a:pPr algn="ctr" eaLnBrk="1" hangingPunct="1">
              <a:lnSpc>
                <a:spcPct val="90000"/>
              </a:lnSpc>
              <a:spcBef>
                <a:spcPct val="0"/>
              </a:spcBef>
              <a:buFontTx/>
              <a:buNone/>
            </a:pPr>
            <a:endParaRPr lang="en-US" altLang="zh-CN" sz="2200">
              <a:solidFill>
                <a:schemeClr val="bg1"/>
              </a:solidFill>
              <a:latin typeface="Tahoma" panose="020B060403050404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3">
            <a:extLst>
              <a:ext uri="{FF2B5EF4-FFF2-40B4-BE49-F238E27FC236}">
                <a16:creationId xmlns:a16="http://schemas.microsoft.com/office/drawing/2014/main" id="{7B803F0C-168A-44C2-B9FF-D3E1A91E1E5F}"/>
              </a:ext>
            </a:extLst>
          </p:cNvPr>
          <p:cNvSpPr txBox="1">
            <a:spLocks noChangeArrowheads="1"/>
          </p:cNvSpPr>
          <p:nvPr/>
        </p:nvSpPr>
        <p:spPr bwMode="auto">
          <a:xfrm>
            <a:off x="755650" y="549275"/>
            <a:ext cx="80645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dirty="0"/>
              <a:t>测试</a:t>
            </a:r>
            <a:r>
              <a:rPr lang="en-US" altLang="zh-CN" sz="2400" dirty="0"/>
              <a:t>Student</a:t>
            </a:r>
            <a:r>
              <a:rPr lang="zh-CN" altLang="en-US" sz="2400" dirty="0"/>
              <a:t>类：</a:t>
            </a:r>
          </a:p>
          <a:p>
            <a:pPr eaLnBrk="1" hangingPunct="1">
              <a:spcBef>
                <a:spcPct val="0"/>
              </a:spcBef>
              <a:buFontTx/>
              <a:buNone/>
            </a:pPr>
            <a:endParaRPr lang="zh-CN" altLang="en-US" sz="2400" dirty="0"/>
          </a:p>
          <a:p>
            <a:pPr eaLnBrk="1" hangingPunct="1">
              <a:spcBef>
                <a:spcPct val="0"/>
              </a:spcBef>
              <a:buFontTx/>
              <a:buNone/>
            </a:pPr>
            <a:r>
              <a:rPr lang="en-US" altLang="zh-CN" sz="2400" dirty="0"/>
              <a:t>public class Test {</a:t>
            </a:r>
          </a:p>
          <a:p>
            <a:pPr eaLnBrk="1" hangingPunct="1">
              <a:spcBef>
                <a:spcPct val="0"/>
              </a:spcBef>
              <a:buFontTx/>
              <a:buNone/>
            </a:pPr>
            <a:r>
              <a:rPr lang="en-US" altLang="zh-CN" sz="2400" dirty="0"/>
              <a:t>    public static void main(String </a:t>
            </a:r>
            <a:r>
              <a:rPr lang="en-US" altLang="zh-CN" sz="2400" dirty="0" err="1"/>
              <a:t>arg</a:t>
            </a:r>
            <a:r>
              <a:rPr lang="en-US" altLang="zh-CN" sz="2400" dirty="0"/>
              <a:t>[])</a:t>
            </a:r>
          </a:p>
          <a:p>
            <a:pPr eaLnBrk="1" hangingPunct="1">
              <a:spcBef>
                <a:spcPct val="0"/>
              </a:spcBef>
              <a:buFontTx/>
              <a:buNone/>
            </a:pPr>
            <a:r>
              <a:rPr lang="en-US" altLang="zh-CN" sz="2400" dirty="0"/>
              <a:t>    {</a:t>
            </a:r>
          </a:p>
          <a:p>
            <a:pPr eaLnBrk="1" hangingPunct="1">
              <a:spcBef>
                <a:spcPct val="0"/>
              </a:spcBef>
              <a:buFontTx/>
              <a:buNone/>
            </a:pPr>
            <a:r>
              <a:rPr lang="en-US" altLang="zh-CN" sz="2400" dirty="0"/>
              <a:t>        Student student = new Student();</a:t>
            </a:r>
          </a:p>
          <a:p>
            <a:pPr eaLnBrk="1" hangingPunct="1">
              <a:spcBef>
                <a:spcPct val="0"/>
              </a:spcBef>
              <a:buFontTx/>
              <a:buNone/>
            </a:pPr>
            <a:r>
              <a:rPr lang="en-US" altLang="zh-CN" sz="2400" dirty="0"/>
              <a:t>        </a:t>
            </a:r>
            <a:r>
              <a:rPr lang="en-US" altLang="zh-CN" sz="2400" dirty="0" err="1"/>
              <a:t>student.</a:t>
            </a:r>
            <a:r>
              <a:rPr lang="en-US" altLang="zh-CN" sz="2400" dirty="0" err="1">
                <a:solidFill>
                  <a:srgbClr val="FF0066"/>
                </a:solidFill>
              </a:rPr>
              <a:t>setName</a:t>
            </a:r>
            <a:r>
              <a:rPr lang="en-US" altLang="zh-CN" sz="2400" dirty="0"/>
              <a:t>(“John”); </a:t>
            </a:r>
          </a:p>
          <a:p>
            <a:pPr eaLnBrk="1" hangingPunct="1">
              <a:spcBef>
                <a:spcPct val="0"/>
              </a:spcBef>
              <a:buFontTx/>
              <a:buNone/>
            </a:pPr>
            <a:r>
              <a:rPr lang="en-US" altLang="zh-CN" sz="2400" dirty="0"/>
              <a:t>        </a:t>
            </a:r>
            <a:r>
              <a:rPr lang="en-US" altLang="zh-CN" sz="2400" dirty="0" err="1"/>
              <a:t>student.setSchool</a:t>
            </a:r>
            <a:r>
              <a:rPr lang="en-US" altLang="zh-CN" sz="2400" dirty="0"/>
              <a:t>(“</a:t>
            </a:r>
            <a:r>
              <a:rPr lang="en-US" altLang="zh-CN" sz="2400" dirty="0" err="1"/>
              <a:t>xmu</a:t>
            </a:r>
            <a:r>
              <a:rPr lang="en-US" altLang="zh-CN" sz="2400" dirty="0"/>
              <a:t>”); </a:t>
            </a:r>
          </a:p>
          <a:p>
            <a:pPr eaLnBrk="1" hangingPunct="1">
              <a:spcBef>
                <a:spcPct val="0"/>
              </a:spcBef>
              <a:buFontTx/>
              <a:buNone/>
            </a:pPr>
            <a:endParaRPr lang="en-US" altLang="zh-CN" sz="2400" dirty="0"/>
          </a:p>
          <a:p>
            <a:pPr eaLnBrk="1" hangingPunct="1">
              <a:spcBef>
                <a:spcPct val="0"/>
              </a:spcBef>
              <a:buFontTx/>
              <a:buNone/>
            </a:pPr>
            <a:r>
              <a:rPr lang="en-US" altLang="zh-CN" sz="2400" dirty="0"/>
              <a:t>        </a:t>
            </a:r>
            <a:r>
              <a:rPr lang="en-US" altLang="zh-CN" sz="2400" dirty="0" err="1"/>
              <a:t>System.out.println</a:t>
            </a:r>
            <a:r>
              <a:rPr lang="en-US" altLang="zh-CN" sz="2400" dirty="0"/>
              <a:t>(</a:t>
            </a:r>
            <a:r>
              <a:rPr lang="en-US" altLang="zh-CN" sz="2400" dirty="0" err="1"/>
              <a:t>student.</a:t>
            </a:r>
            <a:r>
              <a:rPr lang="en-US" altLang="zh-CN" sz="2400" dirty="0" err="1">
                <a:solidFill>
                  <a:srgbClr val="FF0066"/>
                </a:solidFill>
              </a:rPr>
              <a:t>getName</a:t>
            </a:r>
            <a:r>
              <a:rPr lang="en-US" altLang="zh-CN" sz="2400" dirty="0">
                <a:solidFill>
                  <a:srgbClr val="FF0066"/>
                </a:solidFill>
              </a:rPr>
              <a:t>()</a:t>
            </a:r>
            <a:r>
              <a:rPr lang="en-US" altLang="zh-CN" sz="2400" dirty="0"/>
              <a:t> );</a:t>
            </a:r>
          </a:p>
          <a:p>
            <a:pPr eaLnBrk="1" hangingPunct="1">
              <a:spcBef>
                <a:spcPct val="0"/>
              </a:spcBef>
              <a:buFontTx/>
              <a:buNone/>
            </a:pPr>
            <a:r>
              <a:rPr lang="en-US" altLang="zh-CN" sz="2400" dirty="0"/>
              <a:t>        </a:t>
            </a:r>
            <a:r>
              <a:rPr lang="en-US" altLang="zh-CN" sz="2400" dirty="0" err="1"/>
              <a:t>System.out.println</a:t>
            </a:r>
            <a:r>
              <a:rPr lang="en-US" altLang="zh-CN" sz="2400" dirty="0"/>
              <a:t>(</a:t>
            </a:r>
            <a:r>
              <a:rPr lang="en-US" altLang="zh-CN" sz="2400" dirty="0" err="1"/>
              <a:t>student.getSchool</a:t>
            </a:r>
            <a:r>
              <a:rPr lang="en-US" altLang="zh-CN" sz="2400" dirty="0"/>
              <a:t>());</a:t>
            </a:r>
          </a:p>
          <a:p>
            <a:pPr eaLnBrk="1" hangingPunct="1">
              <a:spcBef>
                <a:spcPct val="0"/>
              </a:spcBef>
              <a:buFontTx/>
              <a:buNone/>
            </a:pPr>
            <a:r>
              <a:rPr lang="en-US" altLang="zh-CN" sz="2400" dirty="0"/>
              <a:t>    }</a:t>
            </a:r>
          </a:p>
          <a:p>
            <a:pPr eaLnBrk="1" hangingPunct="1">
              <a:spcBef>
                <a:spcPct val="0"/>
              </a:spcBef>
              <a:buFontTx/>
              <a:buNone/>
            </a:pPr>
            <a:r>
              <a:rPr lang="en-US" altLang="zh-CN" sz="2400" dirty="0"/>
              <a:t>}</a:t>
            </a:r>
          </a:p>
          <a:p>
            <a:pPr eaLnBrk="1" hangingPunct="1">
              <a:spcBef>
                <a:spcPct val="0"/>
              </a:spcBef>
              <a:buFontTx/>
              <a:buNone/>
            </a:pPr>
            <a:endParaRPr lang="en-US" altLang="zh-CN" sz="2400" dirty="0"/>
          </a:p>
          <a:p>
            <a:pPr eaLnBrk="1" hangingPunct="1">
              <a:spcBef>
                <a:spcPct val="0"/>
              </a:spcBef>
              <a:buFontTx/>
              <a:buNone/>
            </a:pPr>
            <a:endParaRPr lang="en-US" altLang="zh-CN" sz="2400" dirty="0"/>
          </a:p>
        </p:txBody>
      </p:sp>
      <p:sp>
        <p:nvSpPr>
          <p:cNvPr id="105475" name="AutoShape 7">
            <a:extLst>
              <a:ext uri="{FF2B5EF4-FFF2-40B4-BE49-F238E27FC236}">
                <a16:creationId xmlns:a16="http://schemas.microsoft.com/office/drawing/2014/main" id="{4C01C94C-834D-4022-A651-D11073260ADF}"/>
              </a:ext>
            </a:extLst>
          </p:cNvPr>
          <p:cNvSpPr>
            <a:spLocks noChangeArrowheads="1"/>
          </p:cNvSpPr>
          <p:nvPr/>
        </p:nvSpPr>
        <p:spPr bwMode="auto">
          <a:xfrm>
            <a:off x="6588125" y="1125538"/>
            <a:ext cx="1368425" cy="647700"/>
          </a:xfrm>
          <a:prstGeom prst="wedgeRectCallout">
            <a:avLst>
              <a:gd name="adj1" fmla="val -245245"/>
              <a:gd name="adj2" fmla="val 237255"/>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latin typeface="Tahoma" panose="020B0604030504040204" pitchFamily="34" charset="0"/>
            </a:endParaRPr>
          </a:p>
        </p:txBody>
      </p:sp>
      <p:sp>
        <p:nvSpPr>
          <p:cNvPr id="105476" name="AutoShape 8">
            <a:extLst>
              <a:ext uri="{FF2B5EF4-FFF2-40B4-BE49-F238E27FC236}">
                <a16:creationId xmlns:a16="http://schemas.microsoft.com/office/drawing/2014/main" id="{A7E5F403-F0FF-4BDF-B27C-5119F6499675}"/>
              </a:ext>
            </a:extLst>
          </p:cNvPr>
          <p:cNvSpPr>
            <a:spLocks noChangeArrowheads="1"/>
          </p:cNvSpPr>
          <p:nvPr/>
        </p:nvSpPr>
        <p:spPr bwMode="auto">
          <a:xfrm>
            <a:off x="6516688" y="1052513"/>
            <a:ext cx="1944687" cy="1152525"/>
          </a:xfrm>
          <a:prstGeom prst="wedgeRectCallout">
            <a:avLst>
              <a:gd name="adj1" fmla="val -93671"/>
              <a:gd name="adj2" fmla="val 212120"/>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用父类继承的方法</a:t>
            </a:r>
          </a:p>
        </p:txBody>
      </p:sp>
      <p:sp>
        <p:nvSpPr>
          <p:cNvPr id="105477" name="AutoShape 10">
            <a:extLst>
              <a:ext uri="{FF2B5EF4-FFF2-40B4-BE49-F238E27FC236}">
                <a16:creationId xmlns:a16="http://schemas.microsoft.com/office/drawing/2014/main" id="{736AC222-4438-4A7F-83B5-FB688E304C28}"/>
              </a:ext>
            </a:extLst>
          </p:cNvPr>
          <p:cNvSpPr>
            <a:spLocks noChangeArrowheads="1"/>
          </p:cNvSpPr>
          <p:nvPr/>
        </p:nvSpPr>
        <p:spPr bwMode="auto">
          <a:xfrm>
            <a:off x="6877050" y="5013325"/>
            <a:ext cx="1944688" cy="576263"/>
          </a:xfrm>
          <a:prstGeom prst="wedgeRectCallout">
            <a:avLst>
              <a:gd name="adj1" fmla="val -130815"/>
              <a:gd name="adj2" fmla="val -135676"/>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用自己的方法</a:t>
            </a:r>
          </a:p>
        </p:txBody>
      </p:sp>
      <p:sp>
        <p:nvSpPr>
          <p:cNvPr id="105478" name="AutoShape 11">
            <a:extLst>
              <a:ext uri="{FF2B5EF4-FFF2-40B4-BE49-F238E27FC236}">
                <a16:creationId xmlns:a16="http://schemas.microsoft.com/office/drawing/2014/main" id="{E7DA2E4C-5B69-42C2-9C84-149A16D2082D}"/>
              </a:ext>
            </a:extLst>
          </p:cNvPr>
          <p:cNvSpPr>
            <a:spLocks noChangeArrowheads="1"/>
          </p:cNvSpPr>
          <p:nvPr/>
        </p:nvSpPr>
        <p:spPr bwMode="auto">
          <a:xfrm>
            <a:off x="6948488" y="2997200"/>
            <a:ext cx="1944687" cy="576263"/>
          </a:xfrm>
          <a:prstGeom prst="wedgeRectCallout">
            <a:avLst>
              <a:gd name="adj1" fmla="val -192366"/>
              <a:gd name="adj2" fmla="val 24106"/>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zh-CN" altLang="en-US" sz="2200">
                <a:latin typeface="Tahoma" panose="020B0604030504040204" pitchFamily="34" charset="0"/>
              </a:rPr>
              <a:t>用自己的方法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1966FB2-0001-44BA-AE3F-3157089B82AD}"/>
              </a:ext>
            </a:extLst>
          </p:cNvPr>
          <p:cNvSpPr>
            <a:spLocks noGrp="1" noChangeArrowheads="1"/>
          </p:cNvSpPr>
          <p:nvPr>
            <p:ph type="body" idx="1"/>
          </p:nvPr>
        </p:nvSpPr>
        <p:spPr>
          <a:xfrm>
            <a:off x="539750" y="1365796"/>
            <a:ext cx="8208963" cy="4871516"/>
          </a:xfrm>
        </p:spPr>
        <p:txBody>
          <a:bodyPr/>
          <a:lstStyle/>
          <a:p>
            <a:pPr eaLnBrk="1" hangingPunct="1">
              <a:buFontTx/>
              <a:buNone/>
            </a:pPr>
            <a:r>
              <a:rPr lang="en-US" altLang="zh-CN" sz="2400" b="1" dirty="0"/>
              <a:t>◆</a:t>
            </a:r>
            <a:r>
              <a:rPr lang="zh-CN" altLang="en-US" sz="2400" b="1" dirty="0"/>
              <a:t>一个类</a:t>
            </a:r>
            <a:r>
              <a:rPr lang="en-US" altLang="zh-CN" sz="2400" b="1" dirty="0"/>
              <a:t>A</a:t>
            </a:r>
            <a:r>
              <a:rPr lang="zh-CN" altLang="en-US" sz="2400" b="1" dirty="0"/>
              <a:t>中的</a:t>
            </a:r>
            <a:r>
              <a:rPr lang="en-US" altLang="zh-CN" sz="2400" b="1" dirty="0"/>
              <a:t>protected</a:t>
            </a:r>
            <a:r>
              <a:rPr lang="zh-CN" altLang="en-US" sz="2400" b="1" dirty="0"/>
              <a:t>成员变量和方法可以被它的</a:t>
            </a:r>
            <a:r>
              <a:rPr lang="zh-CN" altLang="en-US" sz="2400" b="1" dirty="0">
                <a:solidFill>
                  <a:srgbClr val="0000FF"/>
                </a:solidFill>
              </a:rPr>
              <a:t>直接子类和间接子类继承</a:t>
            </a:r>
            <a:r>
              <a:rPr lang="zh-CN" altLang="en-US" sz="2400" b="1" dirty="0"/>
              <a:t>；</a:t>
            </a:r>
            <a:endParaRPr lang="en-US" altLang="zh-CN" sz="2400" b="1" dirty="0"/>
          </a:p>
          <a:p>
            <a:pPr eaLnBrk="1" hangingPunct="1">
              <a:buFontTx/>
              <a:buNone/>
            </a:pPr>
            <a:endParaRPr lang="zh-CN" altLang="en-US" sz="1200" b="1" dirty="0"/>
          </a:p>
          <a:p>
            <a:pPr eaLnBrk="1" hangingPunct="1">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例如</a:t>
            </a:r>
            <a:r>
              <a:rPr lang="zh-CN" altLang="en-US" sz="2000" b="1" dirty="0"/>
              <a:t>：</a:t>
            </a:r>
            <a:r>
              <a:rPr lang="en-US" altLang="zh-CN" sz="2000" b="1" dirty="0"/>
              <a:t>B</a:t>
            </a:r>
            <a:r>
              <a:rPr lang="zh-CN" altLang="en-US" sz="2000" b="1" dirty="0"/>
              <a:t>是</a:t>
            </a:r>
            <a:r>
              <a:rPr lang="en-US" altLang="zh-CN" sz="2000" b="1" dirty="0"/>
              <a:t>A</a:t>
            </a:r>
            <a:r>
              <a:rPr lang="zh-CN" altLang="en-US" sz="2000" b="1" dirty="0"/>
              <a:t>的子类，</a:t>
            </a:r>
            <a:r>
              <a:rPr lang="en-US" altLang="zh-CN" sz="2000" b="1" dirty="0"/>
              <a:t>C</a:t>
            </a:r>
            <a:r>
              <a:rPr lang="zh-CN" altLang="en-US" sz="2000" b="1" dirty="0"/>
              <a:t>是</a:t>
            </a:r>
            <a:r>
              <a:rPr lang="en-US" altLang="zh-CN" sz="2000" b="1" dirty="0"/>
              <a:t>B</a:t>
            </a:r>
            <a:r>
              <a:rPr lang="zh-CN" altLang="en-US" sz="2000" b="1" dirty="0"/>
              <a:t>的子类 ，</a:t>
            </a:r>
            <a:r>
              <a:rPr lang="en-US" altLang="zh-CN" sz="2000" b="1" dirty="0"/>
              <a:t>D</a:t>
            </a:r>
            <a:r>
              <a:rPr lang="zh-CN" altLang="en-US" sz="2000" b="1" dirty="0"/>
              <a:t>又是</a:t>
            </a:r>
            <a:r>
              <a:rPr lang="en-US" altLang="zh-CN" sz="2000" b="1" dirty="0"/>
              <a:t>C</a:t>
            </a:r>
            <a:r>
              <a:rPr lang="zh-CN" altLang="en-US" sz="2000" b="1" dirty="0"/>
              <a:t>的子类，那么</a:t>
            </a:r>
            <a:r>
              <a:rPr lang="en-US" altLang="zh-CN" sz="2000" b="1" dirty="0"/>
              <a:t>B</a:t>
            </a:r>
            <a:r>
              <a:rPr lang="zh-CN" altLang="en-US" sz="2000" b="1" dirty="0"/>
              <a:t>、</a:t>
            </a:r>
            <a:r>
              <a:rPr lang="en-US" altLang="zh-CN" sz="2000" b="1" dirty="0"/>
              <a:t>C</a:t>
            </a:r>
            <a:r>
              <a:rPr lang="zh-CN" altLang="en-US" sz="2000" b="1" dirty="0"/>
              <a:t>和</a:t>
            </a:r>
            <a:r>
              <a:rPr lang="en-US" altLang="zh-CN" sz="2000" b="1" dirty="0"/>
              <a:t>D</a:t>
            </a:r>
            <a:r>
              <a:rPr lang="zh-CN" altLang="en-US" sz="2000" b="1" dirty="0"/>
              <a:t>类都继承了</a:t>
            </a:r>
            <a:r>
              <a:rPr lang="en-US" altLang="zh-CN" sz="2000" b="1" dirty="0"/>
              <a:t>A</a:t>
            </a:r>
            <a:r>
              <a:rPr lang="zh-CN" altLang="en-US" sz="2000" b="1" dirty="0"/>
              <a:t>的</a:t>
            </a:r>
            <a:r>
              <a:rPr lang="en-US" altLang="zh-CN" sz="2000" b="1" dirty="0"/>
              <a:t>protected</a:t>
            </a:r>
            <a:r>
              <a:rPr lang="zh-CN" altLang="en-US" sz="2000" b="1" dirty="0"/>
              <a:t>成员变量和方法。</a:t>
            </a:r>
            <a:endParaRPr lang="en-US" altLang="zh-CN" sz="2000" b="1" dirty="0"/>
          </a:p>
          <a:p>
            <a:pPr eaLnBrk="1" hangingPunct="1">
              <a:buFont typeface="Wingdings" panose="05000000000000000000" pitchFamily="2" charset="2"/>
              <a:buChar char="Ø"/>
            </a:pPr>
            <a:endParaRPr lang="zh-CN" altLang="en-US" sz="2400" b="1" dirty="0"/>
          </a:p>
          <a:p>
            <a:pPr eaLnBrk="1" hangingPunct="1">
              <a:buFontTx/>
              <a:buNone/>
            </a:pPr>
            <a:r>
              <a:rPr lang="zh-CN" altLang="en-US" sz="2400" b="1" dirty="0"/>
              <a:t>◆</a:t>
            </a:r>
            <a:r>
              <a:rPr lang="zh-CN" altLang="en-US" sz="2400" b="1" dirty="0">
                <a:solidFill>
                  <a:srgbClr val="CC00CC"/>
                </a:solidFill>
              </a:rPr>
              <a:t>如果在另外一个类中</a:t>
            </a:r>
            <a:r>
              <a:rPr lang="zh-CN" altLang="en-US" sz="2400" b="1" dirty="0"/>
              <a:t>，比如</a:t>
            </a:r>
            <a:r>
              <a:rPr lang="en-US" altLang="zh-CN" sz="2400" b="1" dirty="0"/>
              <a:t>E</a:t>
            </a:r>
            <a:r>
              <a:rPr lang="zh-CN" altLang="en-US" sz="2400" b="1" dirty="0"/>
              <a:t>类，用</a:t>
            </a:r>
            <a:r>
              <a:rPr lang="en-US" altLang="zh-CN" sz="2400" b="1" dirty="0"/>
              <a:t>D</a:t>
            </a:r>
            <a:r>
              <a:rPr lang="zh-CN" altLang="en-US" sz="2400" b="1" dirty="0"/>
              <a:t>类创建了一个对象</a:t>
            </a:r>
            <a:r>
              <a:rPr lang="en-US" altLang="zh-CN" sz="2400" b="1" dirty="0"/>
              <a:t>object</a:t>
            </a:r>
            <a:r>
              <a:rPr lang="zh-CN" altLang="en-US" sz="2400" b="1" dirty="0"/>
              <a:t>，该对象通过</a:t>
            </a:r>
            <a:r>
              <a:rPr lang="en-US" altLang="zh-CN" sz="2400" b="1" dirty="0">
                <a:latin typeface="Tahoma" panose="020B0604030504040204" pitchFamily="34" charset="0"/>
              </a:rPr>
              <a:t>”</a:t>
            </a:r>
            <a:r>
              <a:rPr lang="en-US" altLang="zh-CN" sz="2400" b="1" dirty="0"/>
              <a:t>.</a:t>
            </a:r>
            <a:r>
              <a:rPr lang="en-US" altLang="zh-CN" sz="2400" b="1" dirty="0">
                <a:latin typeface="Tahoma" panose="020B0604030504040204" pitchFamily="34" charset="0"/>
              </a:rPr>
              <a:t>”</a:t>
            </a:r>
            <a:r>
              <a:rPr lang="zh-CN" altLang="en-US" sz="2400" b="1" dirty="0"/>
              <a:t>运算符访问</a:t>
            </a:r>
            <a:r>
              <a:rPr lang="en-US" altLang="zh-CN" sz="2400" b="1" dirty="0"/>
              <a:t>protected</a:t>
            </a:r>
            <a:r>
              <a:rPr lang="zh-CN" altLang="en-US" sz="2400" b="1" dirty="0"/>
              <a:t>变量，</a:t>
            </a:r>
            <a:r>
              <a:rPr lang="en-US" altLang="zh-CN" sz="2400" b="1" dirty="0"/>
              <a:t>protected</a:t>
            </a:r>
            <a:r>
              <a:rPr lang="zh-CN" altLang="en-US" sz="2400" b="1" dirty="0"/>
              <a:t>方法的权限如下列所述：</a:t>
            </a:r>
            <a:endParaRPr lang="en-US" altLang="zh-CN" sz="2400" b="1" dirty="0"/>
          </a:p>
          <a:p>
            <a:pPr eaLnBrk="1" hangingPunct="1">
              <a:buFontTx/>
              <a:buNone/>
            </a:pPr>
            <a:endParaRPr lang="en-US" altLang="zh-CN" sz="1200" b="1" dirty="0"/>
          </a:p>
          <a:p>
            <a:pPr eaLnBrk="1" hangingPunct="1">
              <a:buFont typeface="Wingdings" panose="05000000000000000000" pitchFamily="2" charset="2"/>
              <a:buChar char="ü"/>
            </a:pPr>
            <a:r>
              <a:rPr lang="zh-CN" altLang="en-US" sz="2000" b="1" dirty="0"/>
              <a:t>如果子类</a:t>
            </a:r>
            <a:r>
              <a:rPr lang="en-US" altLang="zh-CN" sz="2000" b="1" dirty="0"/>
              <a:t>D</a:t>
            </a:r>
            <a:r>
              <a:rPr lang="zh-CN" altLang="en-US" sz="2000" b="1" dirty="0"/>
              <a:t>的对象的</a:t>
            </a:r>
            <a:r>
              <a:rPr lang="en-US" altLang="zh-CN" sz="2000" b="1" dirty="0"/>
              <a:t>protected</a:t>
            </a:r>
            <a:r>
              <a:rPr lang="zh-CN" altLang="en-US" sz="2000" b="1" dirty="0"/>
              <a:t>成员变量或</a:t>
            </a:r>
            <a:r>
              <a:rPr lang="en-US" altLang="zh-CN" sz="2000" b="1" dirty="0"/>
              <a:t>protected</a:t>
            </a:r>
            <a:r>
              <a:rPr lang="zh-CN" altLang="en-US" sz="2000" b="1" dirty="0"/>
              <a:t>方法是从父类继承的，那么就要一直追溯到该</a:t>
            </a:r>
            <a:r>
              <a:rPr lang="en-US" altLang="zh-CN" sz="2000" b="1" dirty="0"/>
              <a:t>protected</a:t>
            </a:r>
            <a:r>
              <a:rPr lang="zh-CN" altLang="en-US" sz="2000" b="1" dirty="0"/>
              <a:t>成员变量或方法的</a:t>
            </a:r>
            <a:r>
              <a:rPr lang="zh-CN" altLang="en-US" sz="2000" b="1" dirty="0">
                <a:latin typeface="Tahoma" panose="020B0604030504040204" pitchFamily="34" charset="0"/>
              </a:rPr>
              <a:t>“</a:t>
            </a:r>
            <a:r>
              <a:rPr lang="zh-CN" altLang="en-US" sz="2000" b="1" dirty="0"/>
              <a:t>祖先</a:t>
            </a:r>
            <a:r>
              <a:rPr lang="zh-CN" altLang="en-US" sz="2000" b="1" dirty="0">
                <a:latin typeface="Tahoma" panose="020B0604030504040204" pitchFamily="34" charset="0"/>
              </a:rPr>
              <a:t>”</a:t>
            </a:r>
            <a:r>
              <a:rPr lang="zh-CN" altLang="en-US" sz="2000" b="1" dirty="0"/>
              <a:t>类，即</a:t>
            </a:r>
            <a:r>
              <a:rPr lang="en-US" altLang="zh-CN" sz="2000" b="1" dirty="0"/>
              <a:t>A</a:t>
            </a:r>
            <a:r>
              <a:rPr lang="zh-CN" altLang="en-US" sz="2000" b="1" dirty="0"/>
              <a:t>类，</a:t>
            </a:r>
            <a:r>
              <a:rPr lang="zh-CN" altLang="en-US" sz="2000" b="1" dirty="0">
                <a:solidFill>
                  <a:srgbClr val="CC00CC"/>
                </a:solidFill>
              </a:rPr>
              <a:t>如果</a:t>
            </a:r>
            <a:r>
              <a:rPr lang="en-US" altLang="zh-CN" sz="2000" b="1" dirty="0">
                <a:solidFill>
                  <a:srgbClr val="CC00CC"/>
                </a:solidFill>
              </a:rPr>
              <a:t>E</a:t>
            </a:r>
            <a:r>
              <a:rPr lang="zh-CN" altLang="en-US" sz="2000" b="1" dirty="0">
                <a:solidFill>
                  <a:srgbClr val="CC00CC"/>
                </a:solidFill>
              </a:rPr>
              <a:t>类和</a:t>
            </a:r>
            <a:r>
              <a:rPr lang="en-US" altLang="zh-CN" sz="2000" b="1" dirty="0">
                <a:solidFill>
                  <a:srgbClr val="CC00CC"/>
                </a:solidFill>
              </a:rPr>
              <a:t>A</a:t>
            </a:r>
            <a:r>
              <a:rPr lang="zh-CN" altLang="en-US" sz="2000" b="1" dirty="0">
                <a:solidFill>
                  <a:srgbClr val="CC00CC"/>
                </a:solidFill>
              </a:rPr>
              <a:t>类不在同一个包中</a:t>
            </a:r>
            <a:r>
              <a:rPr lang="zh-CN" altLang="en-US" sz="2000" b="1" dirty="0"/>
              <a:t>，</a:t>
            </a:r>
            <a:r>
              <a:rPr lang="en-US" altLang="zh-CN" sz="2000" b="1" dirty="0"/>
              <a:t>object</a:t>
            </a:r>
            <a:r>
              <a:rPr lang="zh-CN" altLang="en-US" sz="2000" b="1" dirty="0"/>
              <a:t>对象能访问继承的</a:t>
            </a:r>
            <a:r>
              <a:rPr lang="en-US" altLang="zh-CN" sz="2000" b="1" dirty="0"/>
              <a:t>protected</a:t>
            </a:r>
            <a:r>
              <a:rPr lang="zh-CN" altLang="en-US" sz="2000" b="1" dirty="0"/>
              <a:t>变量和</a:t>
            </a:r>
            <a:r>
              <a:rPr lang="en-US" altLang="zh-CN" sz="2000" b="1" dirty="0"/>
              <a:t>protected</a:t>
            </a:r>
            <a:r>
              <a:rPr lang="zh-CN" altLang="en-US" sz="2000" b="1" dirty="0"/>
              <a:t>方法。如果在一个包中，</a:t>
            </a:r>
            <a:r>
              <a:rPr lang="en-US" altLang="zh-CN" sz="2000" b="1" dirty="0"/>
              <a:t> object</a:t>
            </a:r>
            <a:r>
              <a:rPr lang="zh-CN" altLang="en-US" sz="2000" b="1" dirty="0"/>
              <a:t>对象能访问继承的</a:t>
            </a:r>
            <a:r>
              <a:rPr lang="en-US" altLang="zh-CN" sz="2000" b="1" dirty="0"/>
              <a:t>protected</a:t>
            </a:r>
            <a:r>
              <a:rPr lang="zh-CN" altLang="en-US" sz="2000" b="1" dirty="0"/>
              <a:t>、</a:t>
            </a:r>
            <a:r>
              <a:rPr lang="en-US" altLang="zh-CN" sz="2000" b="1" dirty="0"/>
              <a:t>friendly</a:t>
            </a:r>
            <a:r>
              <a:rPr lang="zh-CN" altLang="en-US" sz="2000" b="1" dirty="0"/>
              <a:t>变量和方法。</a:t>
            </a:r>
          </a:p>
          <a:p>
            <a:pPr eaLnBrk="1" hangingPunct="1">
              <a:buFontTx/>
              <a:buNone/>
            </a:pPr>
            <a:endParaRPr lang="zh-CN" altLang="en-US" sz="2400" b="1" dirty="0"/>
          </a:p>
        </p:txBody>
      </p:sp>
      <p:sp>
        <p:nvSpPr>
          <p:cNvPr id="117763" name="Text Box 3">
            <a:extLst>
              <a:ext uri="{FF2B5EF4-FFF2-40B4-BE49-F238E27FC236}">
                <a16:creationId xmlns:a16="http://schemas.microsoft.com/office/drawing/2014/main" id="{77CD2708-D7C3-4465-82E6-8F6630D334B0}"/>
              </a:ext>
            </a:extLst>
          </p:cNvPr>
          <p:cNvSpPr txBox="1">
            <a:spLocks noChangeArrowheads="1"/>
          </p:cNvSpPr>
          <p:nvPr/>
        </p:nvSpPr>
        <p:spPr bwMode="auto">
          <a:xfrm>
            <a:off x="359569" y="567006"/>
            <a:ext cx="8424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dirty="0">
                <a:latin typeface="Tahoma" panose="020B0604030504040204" pitchFamily="34" charset="0"/>
              </a:rPr>
              <a:t>3</a:t>
            </a:r>
            <a:r>
              <a:rPr lang="zh-CN" altLang="en-US" sz="2800" dirty="0">
                <a:latin typeface="Tahoma" panose="020B0604030504040204" pitchFamily="34" charset="0"/>
              </a:rPr>
              <a:t>．访问修饰符</a:t>
            </a:r>
            <a:r>
              <a:rPr lang="en-US" altLang="zh-CN" sz="2800" dirty="0">
                <a:latin typeface="Tahoma" panose="020B0604030504040204" pitchFamily="34" charset="0"/>
              </a:rPr>
              <a:t>protected</a:t>
            </a:r>
            <a:r>
              <a:rPr lang="zh-CN" altLang="en-US" sz="2800" dirty="0">
                <a:latin typeface="Tahoma" panose="020B0604030504040204" pitchFamily="34" charset="0"/>
              </a:rPr>
              <a:t>的</a:t>
            </a:r>
            <a:r>
              <a:rPr lang="zh-CN" altLang="en-US" sz="2800" dirty="0">
                <a:solidFill>
                  <a:srgbClr val="FF0000"/>
                </a:solidFill>
                <a:effectLst>
                  <a:outerShdw blurRad="38100" dist="38100" dir="2700000" algn="tl">
                    <a:srgbClr val="000000">
                      <a:alpha val="43137"/>
                    </a:srgbClr>
                  </a:outerShdw>
                </a:effectLst>
                <a:latin typeface="Tahoma" panose="020B0604030504040204" pitchFamily="34" charset="0"/>
              </a:rPr>
              <a:t>进一步说明</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1862B05-A28B-4F60-9B84-EA8FA2583518}"/>
              </a:ext>
            </a:extLst>
          </p:cNvPr>
          <p:cNvSpPr>
            <a:spLocks noGrp="1" noChangeArrowheads="1"/>
          </p:cNvSpPr>
          <p:nvPr>
            <p:ph type="body" idx="1"/>
          </p:nvPr>
        </p:nvSpPr>
        <p:spPr>
          <a:xfrm>
            <a:off x="611188" y="1412776"/>
            <a:ext cx="8085847" cy="2016125"/>
          </a:xfrm>
        </p:spPr>
        <p:txBody>
          <a:bodyPr/>
          <a:lstStyle/>
          <a:p>
            <a:pPr eaLnBrk="1" hangingPunct="1">
              <a:spcAft>
                <a:spcPct val="20000"/>
              </a:spcAft>
              <a:buFontTx/>
              <a:buNone/>
            </a:pPr>
            <a:r>
              <a:rPr lang="en-US" altLang="zh-CN" sz="2400" b="1"/>
              <a:t>1</a:t>
            </a:r>
            <a:r>
              <a:rPr lang="zh-CN" altLang="en-US" sz="2400" b="1"/>
              <a:t>、子类对象创建时调用构造方法的过程</a:t>
            </a:r>
          </a:p>
          <a:p>
            <a:pPr eaLnBrk="1" hangingPunct="1">
              <a:spcBef>
                <a:spcPct val="0"/>
              </a:spcBef>
              <a:buFontTx/>
              <a:buNone/>
            </a:pPr>
            <a:r>
              <a:rPr lang="en-US" altLang="en-US" sz="2400"/>
              <a:t>★</a:t>
            </a:r>
            <a:r>
              <a:rPr lang="zh-CN" altLang="en-US" sz="2400" b="1"/>
              <a:t>当用子类的构造方法创建一个子类的对象时，</a:t>
            </a:r>
            <a:r>
              <a:rPr lang="zh-CN" altLang="en-US" sz="2400" b="1">
                <a:solidFill>
                  <a:srgbClr val="FF0066"/>
                </a:solidFill>
                <a:effectLst>
                  <a:outerShdw blurRad="38100" dist="38100" dir="2700000" algn="tl">
                    <a:srgbClr val="000000">
                      <a:alpha val="43137"/>
                    </a:srgbClr>
                  </a:outerShdw>
                </a:effectLst>
              </a:rPr>
              <a:t>子类的构</a:t>
            </a:r>
          </a:p>
          <a:p>
            <a:pPr eaLnBrk="1" hangingPunct="1">
              <a:spcBef>
                <a:spcPct val="0"/>
              </a:spcBef>
              <a:buFontTx/>
              <a:buNone/>
            </a:pPr>
            <a:r>
              <a:rPr lang="zh-CN" altLang="en-US" sz="2400" b="1">
                <a:solidFill>
                  <a:srgbClr val="FF0066"/>
                </a:solidFill>
                <a:effectLst>
                  <a:outerShdw blurRad="38100" dist="38100" dir="2700000" algn="tl">
                    <a:srgbClr val="000000">
                      <a:alpha val="43137"/>
                    </a:srgbClr>
                  </a:outerShdw>
                </a:effectLst>
              </a:rPr>
              <a:t>造方法总是先调用父类的某个构造方法</a:t>
            </a:r>
            <a:r>
              <a:rPr lang="zh-CN" altLang="en-US" sz="2400" b="1"/>
              <a:t>，如果子类的构造</a:t>
            </a:r>
          </a:p>
          <a:p>
            <a:pPr eaLnBrk="1" hangingPunct="1">
              <a:spcBef>
                <a:spcPct val="0"/>
              </a:spcBef>
              <a:buFontTx/>
              <a:buNone/>
            </a:pPr>
            <a:r>
              <a:rPr lang="zh-CN" altLang="en-US" sz="2400" b="1"/>
              <a:t>方法没有指明使用父类的哪个构造方法，子类就调用父类</a:t>
            </a:r>
          </a:p>
          <a:p>
            <a:pPr eaLnBrk="1" hangingPunct="1">
              <a:spcBef>
                <a:spcPct val="0"/>
              </a:spcBef>
              <a:buFontTx/>
              <a:buNone/>
            </a:pPr>
            <a:r>
              <a:rPr lang="zh-CN" altLang="en-US" sz="2400" b="1"/>
              <a:t>的</a:t>
            </a:r>
            <a:r>
              <a:rPr lang="zh-CN" altLang="en-US" sz="2400" b="1">
                <a:solidFill>
                  <a:srgbClr val="FF0066"/>
                </a:solidFill>
              </a:rPr>
              <a:t>不带参数</a:t>
            </a:r>
            <a:r>
              <a:rPr lang="zh-CN" altLang="en-US" sz="2400" b="1"/>
              <a:t>的构造方法；</a:t>
            </a:r>
          </a:p>
        </p:txBody>
      </p:sp>
      <p:sp>
        <p:nvSpPr>
          <p:cNvPr id="106499" name="Text Box 3">
            <a:extLst>
              <a:ext uri="{FF2B5EF4-FFF2-40B4-BE49-F238E27FC236}">
                <a16:creationId xmlns:a16="http://schemas.microsoft.com/office/drawing/2014/main" id="{15C89C84-BBD3-4CD6-80AB-CC42325BDE56}"/>
              </a:ext>
            </a:extLst>
          </p:cNvPr>
          <p:cNvSpPr txBox="1">
            <a:spLocks noChangeArrowheads="1"/>
          </p:cNvSpPr>
          <p:nvPr/>
        </p:nvSpPr>
        <p:spPr bwMode="auto">
          <a:xfrm>
            <a:off x="2095842" y="480257"/>
            <a:ext cx="50221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14</a:t>
            </a:r>
            <a:r>
              <a:rPr lang="zh-CN" altLang="en-US">
                <a:solidFill>
                  <a:srgbClr val="FF0066"/>
                </a:solidFill>
                <a:latin typeface="Tahoma" panose="020B0604030504040204" pitchFamily="34" charset="0"/>
              </a:rPr>
              <a:t>：</a:t>
            </a:r>
            <a:r>
              <a:rPr lang="zh-CN" altLang="en-US">
                <a:solidFill>
                  <a:srgbClr val="FF0066"/>
                </a:solidFill>
                <a:latin typeface="宋体" panose="02010600030101010101" pitchFamily="2" charset="-122"/>
              </a:rPr>
              <a:t>子类对象的构造过程</a:t>
            </a:r>
          </a:p>
        </p:txBody>
      </p:sp>
      <p:sp>
        <p:nvSpPr>
          <p:cNvPr id="106500" name="Text Box 4">
            <a:extLst>
              <a:ext uri="{FF2B5EF4-FFF2-40B4-BE49-F238E27FC236}">
                <a16:creationId xmlns:a16="http://schemas.microsoft.com/office/drawing/2014/main" id="{85A153EC-5263-4B7D-9FFA-929795F1BA68}"/>
              </a:ext>
            </a:extLst>
          </p:cNvPr>
          <p:cNvSpPr txBox="1">
            <a:spLocks noChangeArrowheads="1"/>
          </p:cNvSpPr>
          <p:nvPr/>
        </p:nvSpPr>
        <p:spPr bwMode="auto">
          <a:xfrm>
            <a:off x="611188" y="3655839"/>
            <a:ext cx="4392612"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0000"/>
              </a:spcAft>
              <a:buFontTx/>
              <a:buNone/>
            </a:pPr>
            <a:r>
              <a:rPr lang="en-US" altLang="zh-CN" sz="2400">
                <a:latin typeface="Tahoma" panose="020B0604030504040204" pitchFamily="34" charset="0"/>
              </a:rPr>
              <a:t>2</a:t>
            </a:r>
            <a:r>
              <a:rPr lang="zh-CN" altLang="en-US" sz="2400">
                <a:latin typeface="Tahoma" panose="020B0604030504040204" pitchFamily="34" charset="0"/>
              </a:rPr>
              <a:t>、子类对象构造时的</a:t>
            </a:r>
            <a:r>
              <a:rPr lang="zh-CN" altLang="en-US" sz="2400">
                <a:solidFill>
                  <a:srgbClr val="C00000"/>
                </a:solidFill>
                <a:latin typeface="微软雅黑" panose="020B0503020204020204" pitchFamily="34" charset="-122"/>
                <a:ea typeface="微软雅黑" panose="020B0503020204020204" pitchFamily="34" charset="-122"/>
              </a:rPr>
              <a:t>内存构成</a:t>
            </a:r>
          </a:p>
          <a:p>
            <a:pPr eaLnBrk="1" hangingPunct="1">
              <a:spcBef>
                <a:spcPct val="0"/>
              </a:spcBef>
              <a:buFontTx/>
              <a:buNone/>
            </a:pPr>
            <a:r>
              <a:rPr lang="zh-CN" altLang="en-US" sz="2400">
                <a:latin typeface="Tahoma" panose="020B0604030504040204" pitchFamily="34" charset="0"/>
              </a:rPr>
              <a:t>  ◆ 子类未继承的成员；</a:t>
            </a:r>
          </a:p>
          <a:p>
            <a:pPr eaLnBrk="1" hangingPunct="1">
              <a:spcBef>
                <a:spcPct val="0"/>
              </a:spcBef>
              <a:buFontTx/>
              <a:buNone/>
            </a:pPr>
            <a:r>
              <a:rPr lang="zh-CN" altLang="en-US" sz="2400">
                <a:latin typeface="Tahoma" panose="020B0604030504040204" pitchFamily="34" charset="0"/>
              </a:rPr>
              <a:t>  ◆ 子类继承父类的成员；</a:t>
            </a:r>
          </a:p>
          <a:p>
            <a:pPr eaLnBrk="1" hangingPunct="1">
              <a:spcBef>
                <a:spcPct val="0"/>
              </a:spcBef>
              <a:buFontTx/>
              <a:buNone/>
            </a:pPr>
            <a:r>
              <a:rPr lang="zh-CN" altLang="en-US" sz="2400">
                <a:latin typeface="Tahoma" panose="020B0604030504040204" pitchFamily="34" charset="0"/>
              </a:rPr>
              <a:t>  ◆ 子类中声明的成员； </a:t>
            </a:r>
          </a:p>
        </p:txBody>
      </p:sp>
      <p:grpSp>
        <p:nvGrpSpPr>
          <p:cNvPr id="106501" name="Group 5">
            <a:extLst>
              <a:ext uri="{FF2B5EF4-FFF2-40B4-BE49-F238E27FC236}">
                <a16:creationId xmlns:a16="http://schemas.microsoft.com/office/drawing/2014/main" id="{AC403563-DF2E-46D4-824C-20AD4ADE0286}"/>
              </a:ext>
            </a:extLst>
          </p:cNvPr>
          <p:cNvGrpSpPr>
            <a:grpSpLocks/>
          </p:cNvGrpSpPr>
          <p:nvPr/>
        </p:nvGrpSpPr>
        <p:grpSpPr bwMode="auto">
          <a:xfrm>
            <a:off x="4356100" y="3697114"/>
            <a:ext cx="4392613" cy="3116262"/>
            <a:chOff x="5229" y="7643"/>
            <a:chExt cx="3825" cy="3432"/>
          </a:xfrm>
        </p:grpSpPr>
        <p:grpSp>
          <p:nvGrpSpPr>
            <p:cNvPr id="106503" name="Group 6">
              <a:extLst>
                <a:ext uri="{FF2B5EF4-FFF2-40B4-BE49-F238E27FC236}">
                  <a16:creationId xmlns:a16="http://schemas.microsoft.com/office/drawing/2014/main" id="{1C8790EC-2B96-46C2-8D58-D6943323CCD0}"/>
                </a:ext>
              </a:extLst>
            </p:cNvPr>
            <p:cNvGrpSpPr>
              <a:grpSpLocks/>
            </p:cNvGrpSpPr>
            <p:nvPr/>
          </p:nvGrpSpPr>
          <p:grpSpPr bwMode="auto">
            <a:xfrm>
              <a:off x="5229" y="7643"/>
              <a:ext cx="3825" cy="2918"/>
              <a:chOff x="5229" y="7799"/>
              <a:chExt cx="3825" cy="2918"/>
            </a:xfrm>
          </p:grpSpPr>
          <p:grpSp>
            <p:nvGrpSpPr>
              <p:cNvPr id="106505" name="Group 7">
                <a:extLst>
                  <a:ext uri="{FF2B5EF4-FFF2-40B4-BE49-F238E27FC236}">
                    <a16:creationId xmlns:a16="http://schemas.microsoft.com/office/drawing/2014/main" id="{A8D71439-39F5-4242-B0B2-A3BED83110C4}"/>
                  </a:ext>
                </a:extLst>
              </p:cNvPr>
              <p:cNvGrpSpPr>
                <a:grpSpLocks/>
              </p:cNvGrpSpPr>
              <p:nvPr/>
            </p:nvGrpSpPr>
            <p:grpSpPr bwMode="auto">
              <a:xfrm>
                <a:off x="6639" y="7799"/>
                <a:ext cx="2415" cy="936"/>
                <a:chOff x="4095" y="5771"/>
                <a:chExt cx="2625" cy="936"/>
              </a:xfrm>
            </p:grpSpPr>
            <p:sp>
              <p:nvSpPr>
                <p:cNvPr id="106517" name="Text Box 8">
                  <a:extLst>
                    <a:ext uri="{FF2B5EF4-FFF2-40B4-BE49-F238E27FC236}">
                      <a16:creationId xmlns:a16="http://schemas.microsoft.com/office/drawing/2014/main" id="{4D50CAA0-8F9A-4453-B9C6-247345A2ED5E}"/>
                    </a:ext>
                  </a:extLst>
                </p:cNvPr>
                <p:cNvSpPr txBox="1">
                  <a:spLocks noChangeArrowheads="1"/>
                </p:cNvSpPr>
                <p:nvPr/>
              </p:nvSpPr>
              <p:spPr bwMode="auto">
                <a:xfrm>
                  <a:off x="4725" y="5771"/>
                  <a:ext cx="1995" cy="468"/>
                </a:xfrm>
                <a:prstGeom prst="rect">
                  <a:avLst/>
                </a:prstGeom>
                <a:solidFill>
                  <a:srgbClr val="C0C0C0"/>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子类未继承的成员变量</a:t>
                  </a:r>
                </a:p>
                <a:p>
                  <a:pPr eaLnBrk="1" hangingPunct="1">
                    <a:spcBef>
                      <a:spcPct val="0"/>
                    </a:spcBef>
                    <a:buFontTx/>
                    <a:buNone/>
                  </a:pPr>
                  <a:endParaRPr lang="en-US" altLang="zh-CN" sz="2400">
                    <a:solidFill>
                      <a:srgbClr val="0000FF"/>
                    </a:solidFill>
                    <a:latin typeface="Tahoma" panose="020B0604030504040204" pitchFamily="34" charset="0"/>
                  </a:endParaRPr>
                </a:p>
              </p:txBody>
            </p:sp>
            <p:sp>
              <p:nvSpPr>
                <p:cNvPr id="106518" name="Text Box 9">
                  <a:extLst>
                    <a:ext uri="{FF2B5EF4-FFF2-40B4-BE49-F238E27FC236}">
                      <a16:creationId xmlns:a16="http://schemas.microsoft.com/office/drawing/2014/main" id="{C04028FE-5BF9-484A-9006-645B5714FE68}"/>
                    </a:ext>
                  </a:extLst>
                </p:cNvPr>
                <p:cNvSpPr txBox="1">
                  <a:spLocks noChangeArrowheads="1"/>
                </p:cNvSpPr>
                <p:nvPr/>
              </p:nvSpPr>
              <p:spPr bwMode="auto">
                <a:xfrm>
                  <a:off x="4725" y="6239"/>
                  <a:ext cx="1995" cy="468"/>
                </a:xfrm>
                <a:prstGeom prst="rect">
                  <a:avLst/>
                </a:prstGeom>
                <a:solidFill>
                  <a:srgbClr val="C0C0C0"/>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子类未继承的成员方法</a:t>
                  </a:r>
                  <a:endParaRPr lang="zh-CN" altLang="en-US" sz="1600">
                    <a:solidFill>
                      <a:srgbClr val="0000FF"/>
                    </a:solidFill>
                    <a:latin typeface="Tahoma" panose="020B0604030504040204" pitchFamily="34" charset="0"/>
                  </a:endParaRPr>
                </a:p>
              </p:txBody>
            </p:sp>
            <p:grpSp>
              <p:nvGrpSpPr>
                <p:cNvPr id="106519" name="Group 10">
                  <a:extLst>
                    <a:ext uri="{FF2B5EF4-FFF2-40B4-BE49-F238E27FC236}">
                      <a16:creationId xmlns:a16="http://schemas.microsoft.com/office/drawing/2014/main" id="{CB08EDA1-9F63-4BE4-B160-6632094C684D}"/>
                    </a:ext>
                  </a:extLst>
                </p:cNvPr>
                <p:cNvGrpSpPr>
                  <a:grpSpLocks/>
                </p:cNvGrpSpPr>
                <p:nvPr/>
              </p:nvGrpSpPr>
              <p:grpSpPr bwMode="auto">
                <a:xfrm>
                  <a:off x="4095" y="6239"/>
                  <a:ext cx="450" cy="313"/>
                  <a:chOff x="1755" y="9047"/>
                  <a:chExt cx="450" cy="313"/>
                </a:xfrm>
              </p:grpSpPr>
              <p:sp>
                <p:nvSpPr>
                  <p:cNvPr id="106520" name="Line 11">
                    <a:extLst>
                      <a:ext uri="{FF2B5EF4-FFF2-40B4-BE49-F238E27FC236}">
                        <a16:creationId xmlns:a16="http://schemas.microsoft.com/office/drawing/2014/main" id="{66E1F248-E414-42AE-AE2D-3D1D8A2E17E9}"/>
                      </a:ext>
                    </a:extLst>
                  </p:cNvPr>
                  <p:cNvSpPr>
                    <a:spLocks noChangeShapeType="1"/>
                  </p:cNvSpPr>
                  <p:nvPr/>
                </p:nvSpPr>
                <p:spPr bwMode="auto">
                  <a:xfrm>
                    <a:off x="1785" y="9047"/>
                    <a:ext cx="42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06521" name="Line 12">
                    <a:extLst>
                      <a:ext uri="{FF2B5EF4-FFF2-40B4-BE49-F238E27FC236}">
                        <a16:creationId xmlns:a16="http://schemas.microsoft.com/office/drawing/2014/main" id="{4DAB665E-FB5E-4743-B62F-31FF8B777EAE}"/>
                      </a:ext>
                    </a:extLst>
                  </p:cNvPr>
                  <p:cNvSpPr>
                    <a:spLocks noChangeShapeType="1"/>
                  </p:cNvSpPr>
                  <p:nvPr/>
                </p:nvSpPr>
                <p:spPr bwMode="auto">
                  <a:xfrm flipH="1">
                    <a:off x="1755" y="9047"/>
                    <a:ext cx="450" cy="3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grpSp>
            <p:nvGrpSpPr>
              <p:cNvPr id="106506" name="Group 13">
                <a:extLst>
                  <a:ext uri="{FF2B5EF4-FFF2-40B4-BE49-F238E27FC236}">
                    <a16:creationId xmlns:a16="http://schemas.microsoft.com/office/drawing/2014/main" id="{06C100D3-A03A-4653-960B-C2623F1B9604}"/>
                  </a:ext>
                </a:extLst>
              </p:cNvPr>
              <p:cNvGrpSpPr>
                <a:grpSpLocks/>
              </p:cNvGrpSpPr>
              <p:nvPr/>
            </p:nvGrpSpPr>
            <p:grpSpPr bwMode="auto">
              <a:xfrm>
                <a:off x="5229" y="8221"/>
                <a:ext cx="3780" cy="2496"/>
                <a:chOff x="2730" y="6551"/>
                <a:chExt cx="3780" cy="2496"/>
              </a:xfrm>
            </p:grpSpPr>
            <p:sp>
              <p:nvSpPr>
                <p:cNvPr id="106507" name="Text Box 14">
                  <a:extLst>
                    <a:ext uri="{FF2B5EF4-FFF2-40B4-BE49-F238E27FC236}">
                      <a16:creationId xmlns:a16="http://schemas.microsoft.com/office/drawing/2014/main" id="{4B5DAF87-D80E-425E-817F-27E0C80CB528}"/>
                    </a:ext>
                  </a:extLst>
                </p:cNvPr>
                <p:cNvSpPr txBox="1">
                  <a:spLocks noChangeArrowheads="1"/>
                </p:cNvSpPr>
                <p:nvPr/>
              </p:nvSpPr>
              <p:spPr bwMode="auto">
                <a:xfrm>
                  <a:off x="2730" y="7175"/>
                  <a:ext cx="1050"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2000">
                      <a:solidFill>
                        <a:srgbClr val="0000FF"/>
                      </a:solidFill>
                      <a:latin typeface="Times New Roman" panose="02020603050405020304" pitchFamily="18" charset="0"/>
                    </a:rPr>
                    <a:t>引用</a:t>
                  </a:r>
                  <a:endParaRPr lang="zh-CN" altLang="en-US" sz="2000">
                    <a:solidFill>
                      <a:srgbClr val="0000FF"/>
                    </a:solidFill>
                    <a:latin typeface="Tahoma" panose="020B0604030504040204" pitchFamily="34" charset="0"/>
                  </a:endParaRPr>
                </a:p>
              </p:txBody>
            </p:sp>
            <p:sp>
              <p:nvSpPr>
                <p:cNvPr id="106508" name="Text Box 15">
                  <a:extLst>
                    <a:ext uri="{FF2B5EF4-FFF2-40B4-BE49-F238E27FC236}">
                      <a16:creationId xmlns:a16="http://schemas.microsoft.com/office/drawing/2014/main" id="{27A5276B-7B23-455A-BE27-0551BDCDD8D6}"/>
                    </a:ext>
                  </a:extLst>
                </p:cNvPr>
                <p:cNvSpPr txBox="1">
                  <a:spLocks noChangeArrowheads="1"/>
                </p:cNvSpPr>
                <p:nvPr/>
              </p:nvSpPr>
              <p:spPr bwMode="auto">
                <a:xfrm>
                  <a:off x="2730" y="6551"/>
                  <a:ext cx="115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a:solidFill>
                        <a:srgbClr val="0000FF"/>
                      </a:solidFill>
                      <a:latin typeface="Times New Roman" panose="02020603050405020304" pitchFamily="18" charset="0"/>
                    </a:rPr>
                    <a:t>子类对象</a:t>
                  </a:r>
                  <a:endParaRPr lang="zh-CN" altLang="en-US" sz="2000">
                    <a:solidFill>
                      <a:srgbClr val="0000FF"/>
                    </a:solidFill>
                    <a:latin typeface="Tahoma" panose="020B0604030504040204" pitchFamily="34" charset="0"/>
                  </a:endParaRPr>
                </a:p>
              </p:txBody>
            </p:sp>
            <p:sp>
              <p:nvSpPr>
                <p:cNvPr id="106509" name="Text Box 16">
                  <a:extLst>
                    <a:ext uri="{FF2B5EF4-FFF2-40B4-BE49-F238E27FC236}">
                      <a16:creationId xmlns:a16="http://schemas.microsoft.com/office/drawing/2014/main" id="{E2D66C6E-8A4B-4E70-82D0-5D7AF61DB141}"/>
                    </a:ext>
                  </a:extLst>
                </p:cNvPr>
                <p:cNvSpPr txBox="1">
                  <a:spLocks noChangeArrowheads="1"/>
                </p:cNvSpPr>
                <p:nvPr/>
              </p:nvSpPr>
              <p:spPr bwMode="auto">
                <a:xfrm>
                  <a:off x="4725" y="7175"/>
                  <a:ext cx="1785" cy="468"/>
                </a:xfrm>
                <a:prstGeom prst="rect">
                  <a:avLst/>
                </a:prstGeom>
                <a:solidFill>
                  <a:srgbClr val="CC99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子类继承的成员变量</a:t>
                  </a:r>
                  <a:endParaRPr lang="zh-CN" altLang="en-US" sz="1600">
                    <a:solidFill>
                      <a:srgbClr val="0000FF"/>
                    </a:solidFill>
                    <a:latin typeface="Tahoma" panose="020B0604030504040204" pitchFamily="34" charset="0"/>
                  </a:endParaRPr>
                </a:p>
              </p:txBody>
            </p:sp>
            <p:sp>
              <p:nvSpPr>
                <p:cNvPr id="106510" name="Text Box 17">
                  <a:extLst>
                    <a:ext uri="{FF2B5EF4-FFF2-40B4-BE49-F238E27FC236}">
                      <a16:creationId xmlns:a16="http://schemas.microsoft.com/office/drawing/2014/main" id="{2301F06D-23F8-499B-93E4-662A5D8DE4A4}"/>
                    </a:ext>
                  </a:extLst>
                </p:cNvPr>
                <p:cNvSpPr txBox="1">
                  <a:spLocks noChangeArrowheads="1"/>
                </p:cNvSpPr>
                <p:nvPr/>
              </p:nvSpPr>
              <p:spPr bwMode="auto">
                <a:xfrm>
                  <a:off x="4725" y="7643"/>
                  <a:ext cx="1785" cy="468"/>
                </a:xfrm>
                <a:prstGeom prst="rect">
                  <a:avLst/>
                </a:prstGeom>
                <a:solidFill>
                  <a:srgbClr val="CC99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子类继承的成员方法</a:t>
                  </a:r>
                  <a:endParaRPr lang="zh-CN" altLang="en-US" sz="1600">
                    <a:solidFill>
                      <a:srgbClr val="0000FF"/>
                    </a:solidFill>
                    <a:latin typeface="Tahoma" panose="020B0604030504040204" pitchFamily="34" charset="0"/>
                  </a:endParaRPr>
                </a:p>
              </p:txBody>
            </p:sp>
            <p:sp>
              <p:nvSpPr>
                <p:cNvPr id="106511" name="Text Box 18">
                  <a:extLst>
                    <a:ext uri="{FF2B5EF4-FFF2-40B4-BE49-F238E27FC236}">
                      <a16:creationId xmlns:a16="http://schemas.microsoft.com/office/drawing/2014/main" id="{7E6CC480-75E9-41EC-87B7-EFDAA6C8EB45}"/>
                    </a:ext>
                  </a:extLst>
                </p:cNvPr>
                <p:cNvSpPr txBox="1">
                  <a:spLocks noChangeArrowheads="1"/>
                </p:cNvSpPr>
                <p:nvPr/>
              </p:nvSpPr>
              <p:spPr bwMode="auto">
                <a:xfrm>
                  <a:off x="4725" y="8111"/>
                  <a:ext cx="1785"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子类声明的成员变量</a:t>
                  </a:r>
                  <a:endParaRPr lang="zh-CN" altLang="en-US" sz="1600">
                    <a:solidFill>
                      <a:srgbClr val="0000FF"/>
                    </a:solidFill>
                    <a:latin typeface="Tahoma" panose="020B0604030504040204" pitchFamily="34" charset="0"/>
                  </a:endParaRPr>
                </a:p>
              </p:txBody>
            </p:sp>
            <p:sp>
              <p:nvSpPr>
                <p:cNvPr id="106512" name="Text Box 19">
                  <a:extLst>
                    <a:ext uri="{FF2B5EF4-FFF2-40B4-BE49-F238E27FC236}">
                      <a16:creationId xmlns:a16="http://schemas.microsoft.com/office/drawing/2014/main" id="{2297363A-45FC-4F33-8ED9-88961A62CCEF}"/>
                    </a:ext>
                  </a:extLst>
                </p:cNvPr>
                <p:cNvSpPr txBox="1">
                  <a:spLocks noChangeArrowheads="1"/>
                </p:cNvSpPr>
                <p:nvPr/>
              </p:nvSpPr>
              <p:spPr bwMode="auto">
                <a:xfrm>
                  <a:off x="4725" y="8579"/>
                  <a:ext cx="1785" cy="468"/>
                </a:xfrm>
                <a:prstGeom prst="rect">
                  <a:avLst/>
                </a:prstGeom>
                <a:solidFill>
                  <a:srgbClr val="FFFFFF"/>
                </a:solidFill>
                <a:ln w="9525">
                  <a:solidFill>
                    <a:srgbClr val="000000"/>
                  </a:solidFill>
                  <a:miter lim="800000"/>
                  <a:headEnd/>
                  <a:tailEnd/>
                </a:ln>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900">
                      <a:latin typeface="Times New Roman" panose="02020603050405020304" pitchFamily="18" charset="0"/>
                    </a:rPr>
                    <a:t>  </a:t>
                  </a:r>
                  <a:r>
                    <a:rPr lang="zh-CN" altLang="en-US" sz="1600">
                      <a:solidFill>
                        <a:srgbClr val="0000FF"/>
                      </a:solidFill>
                      <a:latin typeface="Times New Roman" panose="02020603050405020304" pitchFamily="18" charset="0"/>
                    </a:rPr>
                    <a:t>子类声明的成员方法</a:t>
                  </a:r>
                  <a:endParaRPr lang="zh-CN" altLang="en-US" sz="1600">
                    <a:solidFill>
                      <a:srgbClr val="0000FF"/>
                    </a:solidFill>
                    <a:latin typeface="Tahoma" panose="020B0604030504040204" pitchFamily="34" charset="0"/>
                  </a:endParaRPr>
                </a:p>
              </p:txBody>
            </p:sp>
            <p:sp>
              <p:nvSpPr>
                <p:cNvPr id="106513" name="Line 20">
                  <a:extLst>
                    <a:ext uri="{FF2B5EF4-FFF2-40B4-BE49-F238E27FC236}">
                      <a16:creationId xmlns:a16="http://schemas.microsoft.com/office/drawing/2014/main" id="{18AF0B2C-00EB-48AE-BBEA-1DECA20B7B12}"/>
                    </a:ext>
                  </a:extLst>
                </p:cNvPr>
                <p:cNvSpPr>
                  <a:spLocks noChangeShapeType="1"/>
                </p:cNvSpPr>
                <p:nvPr/>
              </p:nvSpPr>
              <p:spPr bwMode="auto">
                <a:xfrm>
                  <a:off x="3780" y="7175"/>
                  <a:ext cx="9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nvGrpSpPr>
                <p:cNvPr id="106514" name="Group 21">
                  <a:extLst>
                    <a:ext uri="{FF2B5EF4-FFF2-40B4-BE49-F238E27FC236}">
                      <a16:creationId xmlns:a16="http://schemas.microsoft.com/office/drawing/2014/main" id="{AE4CCD0C-8E94-42D7-9E0A-E4B191BA029C}"/>
                    </a:ext>
                  </a:extLst>
                </p:cNvPr>
                <p:cNvGrpSpPr>
                  <a:grpSpLocks/>
                </p:cNvGrpSpPr>
                <p:nvPr/>
              </p:nvGrpSpPr>
              <p:grpSpPr bwMode="auto">
                <a:xfrm>
                  <a:off x="3990" y="7955"/>
                  <a:ext cx="630" cy="468"/>
                  <a:chOff x="3990" y="8111"/>
                  <a:chExt cx="630" cy="468"/>
                </a:xfrm>
              </p:grpSpPr>
              <p:sp>
                <p:nvSpPr>
                  <p:cNvPr id="106515" name="Line 22">
                    <a:extLst>
                      <a:ext uri="{FF2B5EF4-FFF2-40B4-BE49-F238E27FC236}">
                        <a16:creationId xmlns:a16="http://schemas.microsoft.com/office/drawing/2014/main" id="{61F3C455-7755-4B70-9BBD-3B07C0D333DF}"/>
                      </a:ext>
                    </a:extLst>
                  </p:cNvPr>
                  <p:cNvSpPr>
                    <a:spLocks noChangeShapeType="1"/>
                  </p:cNvSpPr>
                  <p:nvPr/>
                </p:nvSpPr>
                <p:spPr bwMode="auto">
                  <a:xfrm>
                    <a:off x="3990" y="8423"/>
                    <a:ext cx="21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106516" name="Line 23">
                    <a:extLst>
                      <a:ext uri="{FF2B5EF4-FFF2-40B4-BE49-F238E27FC236}">
                        <a16:creationId xmlns:a16="http://schemas.microsoft.com/office/drawing/2014/main" id="{8B2FC456-B87F-46C2-A068-A48DF83FEEDA}"/>
                      </a:ext>
                    </a:extLst>
                  </p:cNvPr>
                  <p:cNvSpPr>
                    <a:spLocks noChangeShapeType="1"/>
                  </p:cNvSpPr>
                  <p:nvPr/>
                </p:nvSpPr>
                <p:spPr bwMode="auto">
                  <a:xfrm flipV="1">
                    <a:off x="4200" y="8111"/>
                    <a:ext cx="42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grpSp>
        <p:sp>
          <p:nvSpPr>
            <p:cNvPr id="106504" name="Text Box 24">
              <a:extLst>
                <a:ext uri="{FF2B5EF4-FFF2-40B4-BE49-F238E27FC236}">
                  <a16:creationId xmlns:a16="http://schemas.microsoft.com/office/drawing/2014/main" id="{AC0D1F5E-1712-4C1D-8C14-346C1323DA45}"/>
                </a:ext>
              </a:extLst>
            </p:cNvPr>
            <p:cNvSpPr txBox="1">
              <a:spLocks noChangeArrowheads="1"/>
            </p:cNvSpPr>
            <p:nvPr/>
          </p:nvSpPr>
          <p:spPr bwMode="auto">
            <a:xfrm>
              <a:off x="5754" y="10607"/>
              <a:ext cx="262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ahoma" panose="020B0604030504040204" pitchFamily="34" charset="0"/>
              </a:endParaRPr>
            </a:p>
          </p:txBody>
        </p:sp>
      </p:grpSp>
      <p:sp>
        <p:nvSpPr>
          <p:cNvPr id="106502" name="Text Box 25">
            <a:extLst>
              <a:ext uri="{FF2B5EF4-FFF2-40B4-BE49-F238E27FC236}">
                <a16:creationId xmlns:a16="http://schemas.microsoft.com/office/drawing/2014/main" id="{9FA5BE81-27E8-4E59-8B09-5107EA52B524}"/>
              </a:ext>
            </a:extLst>
          </p:cNvPr>
          <p:cNvSpPr txBox="1">
            <a:spLocks noChangeArrowheads="1"/>
          </p:cNvSpPr>
          <p:nvPr/>
        </p:nvSpPr>
        <p:spPr bwMode="auto">
          <a:xfrm>
            <a:off x="4284663" y="5759276"/>
            <a:ext cx="2303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a:solidFill>
                  <a:srgbClr val="0000FF"/>
                </a:solidFill>
                <a:latin typeface="Tahoma" panose="020B0604030504040204" pitchFamily="34" charset="0"/>
              </a:rPr>
              <a:t>子类对象内存示意图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3D3C8BF8-2A2B-4EAA-BBE7-C55FE5F14341}"/>
              </a:ext>
            </a:extLst>
          </p:cNvPr>
          <p:cNvSpPr txBox="1">
            <a:spLocks noChangeArrowheads="1"/>
          </p:cNvSpPr>
          <p:nvPr/>
        </p:nvSpPr>
        <p:spPr bwMode="auto">
          <a:xfrm>
            <a:off x="395474" y="458956"/>
            <a:ext cx="835305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ahoma" panose="020B0604030504040204" pitchFamily="34" charset="0"/>
              </a:rPr>
              <a:t>3</a:t>
            </a:r>
            <a:r>
              <a:rPr lang="zh-CN" altLang="en-US" sz="2400" dirty="0">
                <a:latin typeface="Tahoma" panose="020B0604030504040204" pitchFamily="34" charset="0"/>
              </a:rPr>
              <a:t>、创建的子类对象实体</a:t>
            </a:r>
          </a:p>
          <a:p>
            <a:pPr eaLnBrk="1" hangingPunct="1">
              <a:spcBef>
                <a:spcPct val="50000"/>
              </a:spcBef>
              <a:buFontTx/>
              <a:buNone/>
            </a:pPr>
            <a:r>
              <a:rPr lang="zh-CN" altLang="en-US" sz="2400" dirty="0">
                <a:latin typeface="Tahoma" panose="020B0604030504040204" pitchFamily="34" charset="0"/>
              </a:rPr>
              <a:t>   ◆由于构造子类对象时，父类的成员变量也都分配了内存空间，但只有其中一部分（继承的那部分）做为子类对象的成员变量； </a:t>
            </a:r>
          </a:p>
          <a:p>
            <a:pPr eaLnBrk="1" hangingPunct="1">
              <a:spcBef>
                <a:spcPct val="50000"/>
              </a:spcBef>
              <a:buFontTx/>
              <a:buNone/>
            </a:pPr>
            <a:r>
              <a:rPr lang="zh-CN" altLang="en-US" sz="2400" dirty="0">
                <a:latin typeface="Tahoma" panose="020B0604030504040204" pitchFamily="34" charset="0"/>
              </a:rPr>
              <a:t>   ◆</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父类的</a:t>
            </a:r>
            <a:r>
              <a:rPr lang="en-US" altLang="zh-CN" sz="2400" dirty="0">
                <a:solidFill>
                  <a:srgbClr val="FF0000"/>
                </a:solidFill>
                <a:effectLst>
                  <a:outerShdw blurRad="38100" dist="38100" dir="2700000" algn="tl">
                    <a:srgbClr val="000000">
                      <a:alpha val="43137"/>
                    </a:srgbClr>
                  </a:outerShdw>
                </a:effectLst>
                <a:latin typeface="Tahoma" panose="020B0604030504040204" pitchFamily="34" charset="0"/>
              </a:rPr>
              <a:t>private</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成员变量</a:t>
            </a:r>
            <a:r>
              <a:rPr lang="zh-CN" altLang="en-US" sz="2400" dirty="0">
                <a:latin typeface="Tahoma" panose="020B0604030504040204" pitchFamily="34" charset="0"/>
              </a:rPr>
              <a:t>尽管分配了内存空间， 但它们不作为子类的成员变量，即父类的私有成员不归子类管理；方法的继承性与成员变量相同；</a:t>
            </a:r>
          </a:p>
          <a:p>
            <a:pPr eaLnBrk="1" hangingPunct="1">
              <a:spcBef>
                <a:spcPct val="50000"/>
              </a:spcBef>
              <a:buFontTx/>
              <a:buNone/>
            </a:pPr>
            <a:r>
              <a:rPr lang="zh-CN" altLang="en-US" sz="2400" dirty="0">
                <a:latin typeface="Tahoma" panose="020B0604030504040204" pitchFamily="34" charset="0"/>
              </a:rPr>
              <a:t>   ◆</a:t>
            </a:r>
            <a:r>
              <a:rPr lang="zh-CN" altLang="en-US" sz="2400" dirty="0">
                <a:solidFill>
                  <a:srgbClr val="FF0000"/>
                </a:solidFill>
                <a:effectLst>
                  <a:outerShdw blurRad="38100" dist="38100" dir="2700000" algn="tl">
                    <a:srgbClr val="000000">
                      <a:alpha val="43137"/>
                    </a:srgbClr>
                  </a:outerShdw>
                </a:effectLst>
                <a:latin typeface="Tahoma" panose="020B0604030504040204" pitchFamily="34" charset="0"/>
              </a:rPr>
              <a:t>若子类和父类不在同一包中</a:t>
            </a:r>
            <a:r>
              <a:rPr lang="zh-CN" altLang="en-US" sz="2400" dirty="0">
                <a:latin typeface="Tahoma" panose="020B0604030504040204" pitchFamily="34" charset="0"/>
              </a:rPr>
              <a:t>，尽管父类的友好成员分配了内存空间，但也不作为子类的成员。</a:t>
            </a:r>
            <a:endParaRPr lang="en-US" altLang="zh-CN" sz="2400" dirty="0">
              <a:latin typeface="Tahoma" panose="020B0604030504040204" pitchFamily="34" charset="0"/>
            </a:endParaRPr>
          </a:p>
          <a:p>
            <a:pPr eaLnBrk="1" hangingPunct="1">
              <a:spcBef>
                <a:spcPct val="50000"/>
              </a:spcBef>
              <a:buFontTx/>
              <a:buNone/>
            </a:pPr>
            <a:endParaRPr lang="zh-CN" altLang="en-US" sz="1200" dirty="0">
              <a:latin typeface="Tahoma" panose="020B0604030504040204" pitchFamily="34" charset="0"/>
            </a:endParaRPr>
          </a:p>
          <a:p>
            <a:pPr marL="342900" indent="-342900" eaLnBrk="1" hangingPunct="1">
              <a:spcBef>
                <a:spcPct val="50000"/>
              </a:spcBef>
              <a:buFont typeface="Wingdings" panose="05000000000000000000" pitchFamily="2" charset="2"/>
              <a:buChar char="ü"/>
            </a:pPr>
            <a:r>
              <a:rPr lang="zh-CN" altLang="en-US" sz="2000" dirty="0">
                <a:latin typeface="Tahoma" panose="020B0604030504040204" pitchFamily="34" charset="0"/>
              </a:rPr>
              <a:t>通过上图，给我们有感觉好象：子类创建对象时似乎浪费了一些内存，因为当用子类创建对象时，父类的成员变量也都分配了内存空间，但只将其中一部分做为子类对象的成员变量，但实际情况并非如此，我们需注意到，</a:t>
            </a:r>
            <a:r>
              <a:rPr lang="zh-CN" altLang="en-US" sz="2000" dirty="0">
                <a:solidFill>
                  <a:srgbClr val="0000FF"/>
                </a:solidFill>
                <a:latin typeface="Tahoma" panose="020B0604030504040204" pitchFamily="34" charset="0"/>
              </a:rPr>
              <a:t>子类中还有一部分方法是从父类继承的，这部分方法可以操作这些变量</a:t>
            </a:r>
            <a:r>
              <a:rPr lang="zh-CN" altLang="en-US" sz="2000" dirty="0">
                <a:latin typeface="Tahoma" panose="020B0604030504040204"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BCE0DB9-1377-482A-AF46-6243CBFE2948}"/>
              </a:ext>
            </a:extLst>
          </p:cNvPr>
          <p:cNvSpPr>
            <a:spLocks noGrp="1" noChangeArrowheads="1"/>
          </p:cNvSpPr>
          <p:nvPr>
            <p:ph type="body" idx="1"/>
          </p:nvPr>
        </p:nvSpPr>
        <p:spPr>
          <a:xfrm>
            <a:off x="539749" y="1975584"/>
            <a:ext cx="8064500" cy="2160587"/>
          </a:xfrm>
        </p:spPr>
        <p:txBody>
          <a:bodyPr/>
          <a:lstStyle/>
          <a:p>
            <a:pPr eaLnBrk="1" hangingPunct="1">
              <a:spcAft>
                <a:spcPct val="20000"/>
              </a:spcAft>
              <a:buFontTx/>
              <a:buNone/>
            </a:pPr>
            <a:r>
              <a:rPr lang="en-US" altLang="zh-CN" sz="2400" b="1">
                <a:solidFill>
                  <a:srgbClr val="FF0000"/>
                </a:solidFill>
                <a:latin typeface="微软雅黑" panose="020B0503020204020204" pitchFamily="34" charset="-122"/>
                <a:ea typeface="微软雅黑" panose="020B0503020204020204" pitchFamily="34" charset="-122"/>
              </a:rPr>
              <a:t>1</a:t>
            </a:r>
            <a:r>
              <a:rPr lang="zh-CN" altLang="en-US" sz="2400" b="1">
                <a:solidFill>
                  <a:srgbClr val="FF0000"/>
                </a:solidFill>
                <a:latin typeface="微软雅黑" panose="020B0503020204020204" pitchFamily="34" charset="-122"/>
                <a:ea typeface="微软雅黑" panose="020B0503020204020204" pitchFamily="34" charset="-122"/>
              </a:rPr>
              <a:t>．成员变量的隐藏</a:t>
            </a:r>
          </a:p>
          <a:p>
            <a:pPr eaLnBrk="1" hangingPunct="1">
              <a:buFontTx/>
              <a:buNone/>
            </a:pPr>
            <a:r>
              <a:rPr lang="zh-CN" altLang="en-US" sz="2400" b="1">
                <a:latin typeface="宋体" panose="02010600030101010101" pitchFamily="2" charset="-122"/>
              </a:rPr>
              <a:t> </a:t>
            </a:r>
            <a:r>
              <a:rPr lang="en-US" altLang="en-US" sz="2400"/>
              <a:t>★</a:t>
            </a:r>
            <a:r>
              <a:rPr lang="zh-CN" altLang="en-US" sz="2400" b="1">
                <a:latin typeface="宋体" panose="02010600030101010101" pitchFamily="2" charset="-122"/>
              </a:rPr>
              <a:t>子类隐藏继承的成员变量，即当在子类中定义和父类中</a:t>
            </a:r>
            <a:r>
              <a:rPr lang="zh-CN" altLang="en-US" sz="2400" b="1">
                <a:solidFill>
                  <a:srgbClr val="0000FF"/>
                </a:solidFill>
                <a:latin typeface="宋体" panose="02010600030101010101" pitchFamily="2" charset="-122"/>
              </a:rPr>
              <a:t>同名的成员变量</a:t>
            </a:r>
            <a:r>
              <a:rPr lang="zh-CN" altLang="en-US" sz="2400" b="1">
                <a:latin typeface="宋体" panose="02010600030101010101" pitchFamily="2" charset="-122"/>
              </a:rPr>
              <a:t>时，子类就隐藏了继承的成员变量；这时子类对象以及子类自己声明定义的方法操作与父类同名的成员变量。</a:t>
            </a:r>
          </a:p>
        </p:txBody>
      </p:sp>
      <p:sp>
        <p:nvSpPr>
          <p:cNvPr id="108547" name="Rectangle 3">
            <a:extLst>
              <a:ext uri="{FF2B5EF4-FFF2-40B4-BE49-F238E27FC236}">
                <a16:creationId xmlns:a16="http://schemas.microsoft.com/office/drawing/2014/main" id="{A20D48F7-D66D-45AF-9A15-107B50C49F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08548" name="Text Box 4">
            <a:extLst>
              <a:ext uri="{FF2B5EF4-FFF2-40B4-BE49-F238E27FC236}">
                <a16:creationId xmlns:a16="http://schemas.microsoft.com/office/drawing/2014/main" id="{7BD387BC-2DB6-4553-8391-EDEA944D2394}"/>
              </a:ext>
            </a:extLst>
          </p:cNvPr>
          <p:cNvSpPr txBox="1">
            <a:spLocks noChangeArrowheads="1"/>
          </p:cNvSpPr>
          <p:nvPr/>
        </p:nvSpPr>
        <p:spPr bwMode="auto">
          <a:xfrm>
            <a:off x="1260016" y="781540"/>
            <a:ext cx="66239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solidFill>
                  <a:srgbClr val="FF0066"/>
                </a:solidFill>
                <a:latin typeface="Tahoma" panose="020B0604030504040204" pitchFamily="34" charset="0"/>
              </a:rPr>
              <a:t>15</a:t>
            </a:r>
            <a:r>
              <a:rPr lang="zh-CN" altLang="en-US">
                <a:solidFill>
                  <a:srgbClr val="FF0066"/>
                </a:solidFill>
                <a:latin typeface="Tahoma" panose="020B0604030504040204" pitchFamily="34" charset="0"/>
              </a:rPr>
              <a:t>：成员变量的隐藏和方法的覆盖</a:t>
            </a:r>
          </a:p>
        </p:txBody>
      </p:sp>
      <p:sp>
        <p:nvSpPr>
          <p:cNvPr id="108549" name="Text Box 5">
            <a:extLst>
              <a:ext uri="{FF2B5EF4-FFF2-40B4-BE49-F238E27FC236}">
                <a16:creationId xmlns:a16="http://schemas.microsoft.com/office/drawing/2014/main" id="{7D299142-3E04-4607-AE2D-9D5FD2B701C0}"/>
              </a:ext>
            </a:extLst>
          </p:cNvPr>
          <p:cNvSpPr txBox="1">
            <a:spLocks noChangeArrowheads="1"/>
          </p:cNvSpPr>
          <p:nvPr/>
        </p:nvSpPr>
        <p:spPr bwMode="auto">
          <a:xfrm>
            <a:off x="755649" y="4680684"/>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400">
                <a:latin typeface="Tahoma" panose="020B0604030504040204" pitchFamily="34" charset="0"/>
              </a:rPr>
              <a:t>例：子类隐藏了从父类继承的</a:t>
            </a:r>
            <a:r>
              <a:rPr lang="en-US" altLang="zh-CN" sz="2400">
                <a:latin typeface="Tahoma" panose="020B0604030504040204" pitchFamily="34" charset="0"/>
              </a:rPr>
              <a:t>double</a:t>
            </a:r>
            <a:r>
              <a:rPr lang="zh-CN" altLang="en-US" sz="2400">
                <a:latin typeface="Tahoma" panose="020B0604030504040204" pitchFamily="34" charset="0"/>
              </a:rPr>
              <a:t>型变量。该程序的运行结果如下：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a:extLst>
              <a:ext uri="{FF2B5EF4-FFF2-40B4-BE49-F238E27FC236}">
                <a16:creationId xmlns:a16="http://schemas.microsoft.com/office/drawing/2014/main" id="{F012C336-E2C4-4B69-8211-57CE9C35E835}"/>
              </a:ext>
            </a:extLst>
          </p:cNvPr>
          <p:cNvSpPr txBox="1">
            <a:spLocks noChangeArrowheads="1"/>
          </p:cNvSpPr>
          <p:nvPr/>
        </p:nvSpPr>
        <p:spPr bwMode="auto">
          <a:xfrm>
            <a:off x="323850" y="188913"/>
            <a:ext cx="7704138" cy="649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a:solidFill>
                  <a:srgbClr val="0066FF"/>
                </a:solidFill>
                <a:latin typeface="Tahoma" panose="020B0604030504040204" pitchFamily="34" charset="0"/>
              </a:rPr>
              <a:t>protected  double y=12.56;</a:t>
            </a:r>
          </a:p>
          <a:p>
            <a:pPr eaLnBrk="1" hangingPunct="1">
              <a:lnSpc>
                <a:spcPct val="90000"/>
              </a:lnSpc>
              <a:spcBef>
                <a:spcPct val="0"/>
              </a:spcBef>
              <a:buFontTx/>
              <a:buNone/>
            </a:pPr>
            <a:r>
              <a:rPr lang="en-US" altLang="zh-CN" sz="2200" dirty="0">
                <a:solidFill>
                  <a:srgbClr val="0066FF"/>
                </a:solidFill>
                <a:latin typeface="Tahoma" panose="020B0604030504040204" pitchFamily="34" charset="0"/>
              </a:rPr>
              <a:t>     </a:t>
            </a:r>
            <a:r>
              <a:rPr lang="en-US" altLang="zh-CN" sz="2200" dirty="0">
                <a:latin typeface="Tahoma" panose="020B0604030504040204" pitchFamily="34" charset="0"/>
              </a:rPr>
              <a:t>void f() { </a:t>
            </a:r>
            <a:r>
              <a:rPr lang="en-US" altLang="zh-CN" sz="2200" dirty="0" err="1">
                <a:latin typeface="Tahoma" panose="020B0604030504040204" pitchFamily="34" charset="0"/>
              </a:rPr>
              <a:t>System.out.printf</a:t>
            </a:r>
            <a:r>
              <a:rPr lang="en-US" altLang="zh-CN" sz="2200" dirty="0">
                <a:latin typeface="Tahoma" panose="020B0604030504040204" pitchFamily="34" charset="0"/>
              </a:rPr>
              <a:t>("y=%f\</a:t>
            </a:r>
            <a:r>
              <a:rPr lang="en-US" altLang="zh-CN" sz="2200" dirty="0" err="1">
                <a:latin typeface="Tahoma" panose="020B0604030504040204" pitchFamily="34" charset="0"/>
              </a:rPr>
              <a:t>n",y</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y=0;</a:t>
            </a:r>
          </a:p>
          <a:p>
            <a:pPr eaLnBrk="1" hangingPunct="1">
              <a:lnSpc>
                <a:spcPct val="90000"/>
              </a:lnSpc>
              <a:spcBef>
                <a:spcPct val="0"/>
              </a:spcBef>
              <a:buFontTx/>
              <a:buNone/>
            </a:pPr>
            <a:r>
              <a:rPr lang="en-US" altLang="zh-CN" sz="2200" dirty="0">
                <a:latin typeface="Tahoma" panose="020B0604030504040204" pitchFamily="34" charset="0"/>
              </a:rPr>
              <a:t>     void g()</a:t>
            </a:r>
          </a:p>
          <a:p>
            <a:pPr eaLnBrk="1" hangingPunct="1">
              <a:lnSpc>
                <a:spcPct val="90000"/>
              </a:lnSpc>
              <a:spcBef>
                <a:spcPct val="0"/>
              </a:spcBef>
              <a:buFontTx/>
              <a:buNone/>
            </a:pPr>
            <a:r>
              <a:rPr lang="en-US" altLang="zh-CN" sz="2200" dirty="0">
                <a:latin typeface="Tahoma" panose="020B0604030504040204" pitchFamily="34" charset="0"/>
              </a:rPr>
              <a:t>     {  y=y+100;</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System.out.printf</a:t>
            </a:r>
            <a:r>
              <a:rPr lang="en-US" altLang="zh-CN" sz="2200" dirty="0">
                <a:latin typeface="Tahoma" panose="020B0604030504040204" pitchFamily="34" charset="0"/>
              </a:rPr>
              <a:t>("y=%d\</a:t>
            </a:r>
            <a:r>
              <a:rPr lang="en-US" altLang="zh-CN" sz="2200" dirty="0" err="1">
                <a:latin typeface="Tahoma" panose="020B0604030504040204" pitchFamily="34" charset="0"/>
              </a:rPr>
              <a:t>n",y</a:t>
            </a:r>
            <a:r>
              <a:rPr lang="en-US" altLang="zh-CN" sz="2200" dirty="0">
                <a:latin typeface="Tahoma" panose="020B0604030504040204" pitchFamily="34" charset="0"/>
              </a:rPr>
              <a:t>);</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a:t>
            </a:r>
          </a:p>
          <a:p>
            <a:pPr eaLnBrk="1" hangingPunct="1">
              <a:lnSpc>
                <a:spcPct val="90000"/>
              </a:lnSpc>
              <a:spcBef>
                <a:spcPct val="0"/>
              </a:spcBef>
              <a:buFontTx/>
              <a:buNone/>
            </a:pPr>
            <a:endParaRPr lang="en-US" altLang="zh-CN" sz="2200" dirty="0">
              <a:latin typeface="Tahoma" panose="020B0604030504040204" pitchFamily="34" charset="0"/>
            </a:endParaRPr>
          </a:p>
          <a:p>
            <a:pPr eaLnBrk="1" hangingPunct="1">
              <a:lnSpc>
                <a:spcPct val="90000"/>
              </a:lnSpc>
              <a:spcBef>
                <a:spcPct val="0"/>
              </a:spcBef>
              <a:buFontTx/>
              <a:buNone/>
            </a:pPr>
            <a:r>
              <a:rPr lang="en-US" altLang="zh-CN" sz="2200" dirty="0">
                <a:latin typeface="Tahoma" panose="020B0604030504040204" pitchFamily="34" charset="0"/>
              </a:rPr>
              <a:t>public class Example</a:t>
            </a:r>
          </a:p>
          <a:p>
            <a:pPr eaLnBrk="1" hangingPunct="1">
              <a:lnSpc>
                <a:spcPct val="90000"/>
              </a:lnSpc>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  B  b=new B(); </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b.y</a:t>
            </a:r>
            <a:r>
              <a:rPr lang="en-US" altLang="zh-CN" sz="2200" dirty="0">
                <a:solidFill>
                  <a:srgbClr val="FF0066"/>
                </a:solidFill>
                <a:latin typeface="Tahoma" panose="020B0604030504040204" pitchFamily="34" charset="0"/>
              </a:rPr>
              <a:t> = -100;</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solidFill>
                  <a:srgbClr val="FF0066"/>
                </a:solidFill>
                <a:latin typeface="Tahoma" panose="020B0604030504040204" pitchFamily="34" charset="0"/>
              </a:rPr>
              <a:t>b.g</a:t>
            </a:r>
            <a:r>
              <a:rPr lang="en-US" altLang="zh-CN" sz="2200" dirty="0">
                <a:solidFill>
                  <a:srgbClr val="FF0066"/>
                </a:solidFill>
                <a:latin typeface="Tahoma" panose="020B0604030504040204" pitchFamily="34" charset="0"/>
              </a:rPr>
              <a:t>();</a:t>
            </a:r>
          </a:p>
          <a:p>
            <a:pPr eaLnBrk="1" hangingPunct="1">
              <a:lnSpc>
                <a:spcPct val="90000"/>
              </a:lnSpc>
              <a:spcBef>
                <a:spcPct val="0"/>
              </a:spcBef>
              <a:buFontTx/>
              <a:buNone/>
            </a:pPr>
            <a:r>
              <a:rPr lang="en-US" altLang="zh-CN" sz="2200" dirty="0">
                <a:solidFill>
                  <a:srgbClr val="FF0066"/>
                </a:solidFill>
                <a:latin typeface="Tahoma" panose="020B0604030504040204" pitchFamily="34" charset="0"/>
              </a:rPr>
              <a:t>         </a:t>
            </a:r>
            <a:r>
              <a:rPr lang="en-US" altLang="zh-CN" sz="2200" dirty="0" err="1">
                <a:solidFill>
                  <a:srgbClr val="FF0066"/>
                </a:solidFill>
                <a:latin typeface="Tahoma" panose="020B0604030504040204" pitchFamily="34" charset="0"/>
              </a:rPr>
              <a:t>b.f</a:t>
            </a:r>
            <a:r>
              <a:rPr lang="en-US" altLang="zh-CN" sz="2200" dirty="0">
                <a:solidFill>
                  <a:srgbClr val="FF0066"/>
                </a:solidFill>
                <a:latin typeface="Tahoma" panose="020B0604030504040204" pitchFamily="34" charset="0"/>
              </a:rPr>
              <a:t>();  //f</a:t>
            </a:r>
            <a:r>
              <a:rPr lang="zh-CN" altLang="en-US" sz="2200" dirty="0">
                <a:solidFill>
                  <a:srgbClr val="FF0066"/>
                </a:solidFill>
                <a:latin typeface="Tahoma" panose="020B0604030504040204" pitchFamily="34" charset="0"/>
              </a:rPr>
              <a:t>里调用的是父类的</a:t>
            </a:r>
            <a:r>
              <a:rPr lang="en-US" altLang="zh-CN" sz="2200" dirty="0">
                <a:solidFill>
                  <a:srgbClr val="FF0066"/>
                </a:solidFill>
                <a:latin typeface="Tahoma" panose="020B0604030504040204" pitchFamily="34" charset="0"/>
              </a:rPr>
              <a:t>y</a:t>
            </a:r>
          </a:p>
          <a:p>
            <a:pPr eaLnBrk="1" hangingPunct="1">
              <a:lnSpc>
                <a:spcPct val="90000"/>
              </a:lnSpc>
              <a:spcBef>
                <a:spcPct val="0"/>
              </a:spcBef>
              <a:buFontTx/>
              <a:buNone/>
            </a:pPr>
            <a:r>
              <a:rPr lang="en-US" altLang="zh-CN" sz="2200" dirty="0">
                <a:latin typeface="Tahoma" panose="020B0604030504040204" pitchFamily="34" charset="0"/>
              </a:rPr>
              <a:t>     }     </a:t>
            </a:r>
          </a:p>
          <a:p>
            <a:pPr eaLnBrk="1" hangingPunct="1">
              <a:lnSpc>
                <a:spcPct val="90000"/>
              </a:lnSpc>
              <a:spcBef>
                <a:spcPct val="0"/>
              </a:spcBef>
              <a:buFontTx/>
              <a:buNone/>
            </a:pPr>
            <a:r>
              <a:rPr lang="en-US" altLang="zh-CN" sz="2200" dirty="0">
                <a:latin typeface="Tahoma" panose="020B0604030504040204" pitchFamily="34" charset="0"/>
              </a:rPr>
              <a:t>}</a:t>
            </a:r>
          </a:p>
        </p:txBody>
      </p:sp>
      <p:sp>
        <p:nvSpPr>
          <p:cNvPr id="109571" name="Text Box 3">
            <a:extLst>
              <a:ext uri="{FF2B5EF4-FFF2-40B4-BE49-F238E27FC236}">
                <a16:creationId xmlns:a16="http://schemas.microsoft.com/office/drawing/2014/main" id="{53EA2EE9-CCD6-433E-B8FA-42E61ECB51E0}"/>
              </a:ext>
            </a:extLst>
          </p:cNvPr>
          <p:cNvSpPr txBox="1">
            <a:spLocks noChangeArrowheads="1"/>
          </p:cNvSpPr>
          <p:nvPr/>
        </p:nvSpPr>
        <p:spPr bwMode="auto">
          <a:xfrm>
            <a:off x="5220072" y="5003800"/>
            <a:ext cx="3743325" cy="1676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0">
                <a:solidFill>
                  <a:schemeClr val="bg1"/>
                </a:solidFill>
                <a:latin typeface="Tahoma" panose="020B0604030504040204" pitchFamily="34" charset="0"/>
              </a:rPr>
              <a:t>运行结果：</a:t>
            </a:r>
          </a:p>
          <a:p>
            <a:pPr eaLnBrk="1" hangingPunct="1">
              <a:spcBef>
                <a:spcPct val="0"/>
              </a:spcBef>
              <a:buFontTx/>
              <a:buNone/>
            </a:pPr>
            <a:r>
              <a:rPr lang="en-US" altLang="zh-CN" sz="2400" b="0">
                <a:solidFill>
                  <a:schemeClr val="bg1"/>
                </a:solidFill>
                <a:latin typeface="Tahoma" panose="020B0604030504040204" pitchFamily="34" charset="0"/>
              </a:rPr>
              <a:t>c:\1000&gt;java Example</a:t>
            </a:r>
          </a:p>
          <a:p>
            <a:pPr eaLnBrk="1" hangingPunct="1">
              <a:spcBef>
                <a:spcPct val="0"/>
              </a:spcBef>
              <a:buFontTx/>
              <a:buNone/>
            </a:pPr>
            <a:r>
              <a:rPr lang="en-US" altLang="zh-CN" sz="2800" b="0">
                <a:solidFill>
                  <a:schemeClr val="bg1"/>
                </a:solidFill>
                <a:latin typeface="Tahoma" panose="020B0604030504040204" pitchFamily="34" charset="0"/>
              </a:rPr>
              <a:t>y=0</a:t>
            </a:r>
          </a:p>
          <a:p>
            <a:pPr eaLnBrk="1" hangingPunct="1">
              <a:spcBef>
                <a:spcPct val="0"/>
              </a:spcBef>
              <a:buFontTx/>
              <a:buNone/>
            </a:pPr>
            <a:r>
              <a:rPr lang="en-US" altLang="zh-CN" sz="2800" b="0">
                <a:solidFill>
                  <a:schemeClr val="bg1"/>
                </a:solidFill>
                <a:latin typeface="Tahoma" panose="020B0604030504040204" pitchFamily="34" charset="0"/>
              </a:rPr>
              <a:t>y=12.560000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D6C7C96-0E45-4F46-AC04-29287ACFF322}"/>
              </a:ext>
            </a:extLst>
          </p:cNvPr>
          <p:cNvSpPr>
            <a:spLocks noGrp="1" noChangeArrowheads="1"/>
          </p:cNvSpPr>
          <p:nvPr>
            <p:ph type="body" idx="1"/>
          </p:nvPr>
        </p:nvSpPr>
        <p:spPr>
          <a:xfrm>
            <a:off x="395696" y="1700808"/>
            <a:ext cx="8352606" cy="1151905"/>
          </a:xfrm>
        </p:spPr>
        <p:txBody>
          <a:bodyPr/>
          <a:lstStyle/>
          <a:p>
            <a:pPr eaLnBrk="1" hangingPunct="1">
              <a:buFont typeface="Wingdings" panose="05000000000000000000" pitchFamily="2" charset="2"/>
              <a:buChar char="Ø"/>
            </a:pPr>
            <a:r>
              <a:rPr lang="zh-CN" altLang="en-US" sz="2400" b="1">
                <a:solidFill>
                  <a:srgbClr val="C00000"/>
                </a:solidFill>
                <a:latin typeface="+mn-ea"/>
              </a:rPr>
              <a:t>类</a:t>
            </a:r>
            <a:r>
              <a:rPr lang="zh-CN" altLang="en-US" sz="2400" b="1"/>
              <a:t>是</a:t>
            </a:r>
            <a:r>
              <a:rPr lang="en-US" altLang="zh-CN" sz="2400" b="1"/>
              <a:t>Java</a:t>
            </a:r>
            <a:r>
              <a:rPr lang="zh-CN" altLang="en-US" sz="2400" b="1"/>
              <a:t>中的一种重要的复合数据类型，是组成</a:t>
            </a:r>
            <a:r>
              <a:rPr lang="en-US" altLang="zh-CN" sz="2400" b="1"/>
              <a:t>Java</a:t>
            </a:r>
            <a:r>
              <a:rPr lang="zh-CN" altLang="en-US" sz="2400" b="1"/>
              <a:t>程序的基本要素。它封装了对象的状态和方法，是这一类对象的原形。一个类的实现包括两个部分：</a:t>
            </a:r>
            <a:r>
              <a:rPr lang="zh-CN" altLang="en-US" sz="2400" b="1">
                <a:solidFill>
                  <a:srgbClr val="0000CC"/>
                </a:solidFill>
              </a:rPr>
              <a:t>类声明和类体。</a:t>
            </a:r>
          </a:p>
        </p:txBody>
      </p:sp>
      <p:sp>
        <p:nvSpPr>
          <p:cNvPr id="16387" name="Text Box 6">
            <a:extLst>
              <a:ext uri="{FF2B5EF4-FFF2-40B4-BE49-F238E27FC236}">
                <a16:creationId xmlns:a16="http://schemas.microsoft.com/office/drawing/2014/main" id="{95273A5A-9090-450B-8763-9031FF24CF37}"/>
              </a:ext>
            </a:extLst>
          </p:cNvPr>
          <p:cNvSpPr txBox="1">
            <a:spLocks noChangeArrowheads="1"/>
          </p:cNvSpPr>
          <p:nvPr/>
        </p:nvSpPr>
        <p:spPr bwMode="auto">
          <a:xfrm>
            <a:off x="2821179" y="620688"/>
            <a:ext cx="35016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solidFill>
                  <a:srgbClr val="FF0066"/>
                </a:solidFill>
                <a:latin typeface="Tahoma" panose="020B0604030504040204" pitchFamily="34" charset="0"/>
              </a:rPr>
              <a:t>1</a:t>
            </a:r>
            <a:r>
              <a:rPr kumimoji="1" lang="zh-CN" altLang="en-US">
                <a:solidFill>
                  <a:srgbClr val="FF0066"/>
                </a:solidFill>
                <a:latin typeface="Tahoma" panose="020B0604030504040204" pitchFamily="34" charset="0"/>
              </a:rPr>
              <a:t>：类声明和类体</a:t>
            </a:r>
          </a:p>
        </p:txBody>
      </p:sp>
      <p:sp>
        <p:nvSpPr>
          <p:cNvPr id="16388" name="Text Box 7">
            <a:extLst>
              <a:ext uri="{FF2B5EF4-FFF2-40B4-BE49-F238E27FC236}">
                <a16:creationId xmlns:a16="http://schemas.microsoft.com/office/drawing/2014/main" id="{54F9238C-689F-4EDD-93D8-5AC46A5C12C7}"/>
              </a:ext>
            </a:extLst>
          </p:cNvPr>
          <p:cNvSpPr txBox="1">
            <a:spLocks noChangeArrowheads="1"/>
          </p:cNvSpPr>
          <p:nvPr/>
        </p:nvSpPr>
        <p:spPr bwMode="auto">
          <a:xfrm>
            <a:off x="429588" y="3573016"/>
            <a:ext cx="8064500" cy="230832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80000"/>
              </a:lnSpc>
              <a:spcBef>
                <a:spcPct val="50000"/>
              </a:spcBef>
              <a:buFont typeface="Wingdings" panose="05000000000000000000" pitchFamily="2" charset="2"/>
              <a:buChar char="Ø"/>
            </a:pPr>
            <a:r>
              <a:rPr kumimoji="1" lang="zh-CN" altLang="en-US" sz="2400" dirty="0">
                <a:solidFill>
                  <a:srgbClr val="0000CC"/>
                </a:solidFill>
              </a:rPr>
              <a:t>语法格式：</a:t>
            </a:r>
            <a:r>
              <a:rPr kumimoji="1" lang="en-US" altLang="zh-CN" sz="2400" dirty="0">
                <a:solidFill>
                  <a:srgbClr val="0000CC"/>
                </a:solidFill>
              </a:rPr>
              <a:t>[&lt;modifiers&gt;] class &lt;</a:t>
            </a:r>
            <a:r>
              <a:rPr kumimoji="1" lang="en-US" altLang="zh-CN" sz="2400" dirty="0" err="1">
                <a:solidFill>
                  <a:srgbClr val="0000CC"/>
                </a:solidFill>
              </a:rPr>
              <a:t>class_name</a:t>
            </a:r>
            <a:r>
              <a:rPr kumimoji="1" lang="en-US" altLang="zh-CN" sz="2400" dirty="0">
                <a:solidFill>
                  <a:srgbClr val="0000CC"/>
                </a:solidFill>
              </a:rPr>
              <a:t>&gt; {</a:t>
            </a:r>
          </a:p>
          <a:p>
            <a:pPr eaLnBrk="1" hangingPunct="1">
              <a:lnSpc>
                <a:spcPct val="80000"/>
              </a:lnSpc>
              <a:spcBef>
                <a:spcPct val="50000"/>
              </a:spcBef>
              <a:buFontTx/>
              <a:buNone/>
            </a:pPr>
            <a:r>
              <a:rPr kumimoji="1" lang="en-US" altLang="zh-CN" sz="2400" dirty="0">
                <a:solidFill>
                  <a:srgbClr val="0000CC"/>
                </a:solidFill>
              </a:rPr>
              <a:t>		      		[&lt;</a:t>
            </a:r>
            <a:r>
              <a:rPr kumimoji="1" lang="en-US" altLang="zh-CN" sz="2400" dirty="0" err="1">
                <a:solidFill>
                  <a:srgbClr val="0000CC"/>
                </a:solidFill>
              </a:rPr>
              <a:t>attribute_declarations</a:t>
            </a:r>
            <a:r>
              <a:rPr kumimoji="1" lang="en-US" altLang="zh-CN" sz="2400" dirty="0">
                <a:solidFill>
                  <a:srgbClr val="0000CC"/>
                </a:solidFill>
              </a:rPr>
              <a:t>&gt;]</a:t>
            </a:r>
          </a:p>
          <a:p>
            <a:pPr eaLnBrk="1" hangingPunct="1">
              <a:lnSpc>
                <a:spcPct val="80000"/>
              </a:lnSpc>
              <a:spcBef>
                <a:spcPct val="50000"/>
              </a:spcBef>
              <a:buFontTx/>
              <a:buNone/>
            </a:pPr>
            <a:r>
              <a:rPr kumimoji="1" lang="en-US" altLang="zh-CN" sz="2400" dirty="0">
                <a:solidFill>
                  <a:srgbClr val="0000CC"/>
                </a:solidFill>
              </a:rPr>
              <a:t>				[&lt;</a:t>
            </a:r>
            <a:r>
              <a:rPr kumimoji="1" lang="en-US" altLang="zh-CN" sz="2400" dirty="0" err="1">
                <a:solidFill>
                  <a:srgbClr val="0000CC"/>
                </a:solidFill>
              </a:rPr>
              <a:t>constructor_declarations</a:t>
            </a:r>
            <a:r>
              <a:rPr kumimoji="1" lang="en-US" altLang="zh-CN" sz="2400" dirty="0">
                <a:solidFill>
                  <a:srgbClr val="0000CC"/>
                </a:solidFill>
              </a:rPr>
              <a:t>&gt;]</a:t>
            </a:r>
          </a:p>
          <a:p>
            <a:pPr eaLnBrk="1" hangingPunct="1">
              <a:lnSpc>
                <a:spcPct val="80000"/>
              </a:lnSpc>
              <a:spcBef>
                <a:spcPct val="50000"/>
              </a:spcBef>
              <a:buFontTx/>
              <a:buNone/>
            </a:pPr>
            <a:r>
              <a:rPr kumimoji="1" lang="en-US" altLang="zh-CN" sz="2400" dirty="0">
                <a:solidFill>
                  <a:srgbClr val="0000CC"/>
                </a:solidFill>
              </a:rPr>
              <a:t>				[&lt;</a:t>
            </a:r>
            <a:r>
              <a:rPr kumimoji="1" lang="en-US" altLang="zh-CN" sz="2400" dirty="0" err="1">
                <a:solidFill>
                  <a:srgbClr val="0000CC"/>
                </a:solidFill>
              </a:rPr>
              <a:t>method_declarations</a:t>
            </a:r>
            <a:r>
              <a:rPr kumimoji="1" lang="en-US" altLang="zh-CN" sz="2400" dirty="0">
                <a:solidFill>
                  <a:srgbClr val="0000CC"/>
                </a:solidFill>
              </a:rPr>
              <a:t>&gt;]</a:t>
            </a:r>
          </a:p>
          <a:p>
            <a:pPr eaLnBrk="1" hangingPunct="1">
              <a:lnSpc>
                <a:spcPct val="80000"/>
              </a:lnSpc>
              <a:spcBef>
                <a:spcPct val="50000"/>
              </a:spcBef>
              <a:buFontTx/>
              <a:buNone/>
            </a:pPr>
            <a:r>
              <a:rPr kumimoji="1" lang="en-US" altLang="zh-CN" sz="2400" dirty="0">
                <a:solidFill>
                  <a:srgbClr val="0000CC"/>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23A7C8D-0DB7-472C-B801-4FF349376571}"/>
              </a:ext>
            </a:extLst>
          </p:cNvPr>
          <p:cNvSpPr>
            <a:spLocks noGrp="1" noChangeArrowheads="1"/>
          </p:cNvSpPr>
          <p:nvPr>
            <p:ph type="body" idx="1"/>
          </p:nvPr>
        </p:nvSpPr>
        <p:spPr>
          <a:xfrm>
            <a:off x="538163" y="1557338"/>
            <a:ext cx="8066087" cy="3815878"/>
          </a:xfrm>
        </p:spPr>
        <p:txBody>
          <a:bodyPr/>
          <a:lstStyle/>
          <a:p>
            <a:pPr marL="0" indent="0" eaLnBrk="1" hangingPunct="1">
              <a:lnSpc>
                <a:spcPct val="80000"/>
              </a:lnSpc>
              <a:buNone/>
            </a:pPr>
            <a:r>
              <a:rPr lang="en-US" altLang="en-US" sz="2400"/>
              <a:t>★</a:t>
            </a:r>
            <a:r>
              <a:rPr lang="zh-CN" altLang="en-US" sz="2400" b="1">
                <a:latin typeface="宋体" panose="02010600030101010101" pitchFamily="2" charset="-122"/>
              </a:rPr>
              <a:t>子类通过方法覆盖隐藏继承的方法：</a:t>
            </a:r>
            <a:endParaRPr lang="en-US" altLang="zh-CN" sz="2400" b="1">
              <a:latin typeface="宋体" panose="02010600030101010101" pitchFamily="2" charset="-122"/>
            </a:endParaRPr>
          </a:p>
          <a:p>
            <a:pPr marL="0" indent="0" eaLnBrk="1" hangingPunct="1">
              <a:lnSpc>
                <a:spcPct val="80000"/>
              </a:lnSpc>
              <a:buNone/>
            </a:pPr>
            <a:endParaRPr lang="zh-CN" altLang="en-US" sz="2400" b="1">
              <a:latin typeface="宋体" panose="02010600030101010101" pitchFamily="2" charset="-122"/>
            </a:endParaRPr>
          </a:p>
          <a:p>
            <a:pPr eaLnBrk="1" hangingPunct="1">
              <a:lnSpc>
                <a:spcPct val="80000"/>
              </a:lnSpc>
              <a:buClr>
                <a:schemeClr val="tx2"/>
              </a:buClr>
              <a:buFont typeface="Wingdings" panose="05000000000000000000" pitchFamily="2" charset="2"/>
              <a:buChar char="Ø"/>
            </a:pPr>
            <a:r>
              <a:rPr lang="zh-CN" altLang="en-US" sz="2400" b="1">
                <a:solidFill>
                  <a:srgbClr val="C00000"/>
                </a:solidFill>
                <a:latin typeface="+mn-ea"/>
              </a:rPr>
              <a:t>方法覆盖</a:t>
            </a:r>
            <a:r>
              <a:rPr lang="zh-CN" altLang="en-US" sz="2400" b="1">
                <a:latin typeface="宋体" panose="02010600030101010101" pitchFamily="2" charset="-122"/>
              </a:rPr>
              <a:t>是指：子类中定义一个方法，并且这个方法的</a:t>
            </a:r>
            <a:r>
              <a:rPr lang="zh-CN" altLang="en-US" sz="2400" b="1">
                <a:solidFill>
                  <a:srgbClr val="FF0066"/>
                </a:solidFill>
                <a:latin typeface="宋体" panose="02010600030101010101" pitchFamily="2" charset="-122"/>
              </a:rPr>
              <a:t>名字、返回类型、参数个数和类型与从父类继承的方法完全相同；</a:t>
            </a:r>
          </a:p>
          <a:p>
            <a:pPr eaLnBrk="1" hangingPunct="1">
              <a:lnSpc>
                <a:spcPct val="80000"/>
              </a:lnSpc>
              <a:buFont typeface="Wingdings" panose="05000000000000000000" pitchFamily="2" charset="2"/>
              <a:buChar char="Ø"/>
            </a:pPr>
            <a:r>
              <a:rPr lang="zh-CN" altLang="en-US" sz="2400" b="1">
                <a:latin typeface="宋体" panose="02010600030101010101" pitchFamily="2" charset="-122"/>
              </a:rPr>
              <a:t>覆盖方法</a:t>
            </a:r>
            <a:r>
              <a:rPr lang="zh-CN" altLang="en-US" sz="2400" b="1">
                <a:solidFill>
                  <a:srgbClr val="FF0066"/>
                </a:solidFill>
                <a:latin typeface="宋体" panose="02010600030101010101" pitchFamily="2" charset="-122"/>
              </a:rPr>
              <a:t>不能使用比被覆盖方法更严格的访问权限</a:t>
            </a:r>
            <a:r>
              <a:rPr lang="zh-CN" altLang="en-US" sz="2400" b="1">
                <a:latin typeface="宋体" panose="02010600030101010101" pitchFamily="2" charset="-122"/>
              </a:rPr>
              <a:t>；</a:t>
            </a:r>
            <a:r>
              <a:rPr lang="zh-CN" altLang="en-US" sz="2400" b="1">
                <a:latin typeface="Tahoma" panose="020B0604030504040204" pitchFamily="34" charset="0"/>
              </a:rPr>
              <a:t>如子类覆盖父类的方法</a:t>
            </a:r>
            <a:r>
              <a:rPr lang="en-US" altLang="zh-CN" sz="2400" b="1">
                <a:latin typeface="Tahoma" panose="020B0604030504040204" pitchFamily="34" charset="0"/>
              </a:rPr>
              <a:t>f(), </a:t>
            </a:r>
            <a:r>
              <a:rPr lang="zh-CN" altLang="en-US" sz="2400" b="1">
                <a:latin typeface="Tahoma" panose="020B0604030504040204" pitchFamily="34" charset="0"/>
              </a:rPr>
              <a:t>该方法在父类中访问权限是</a:t>
            </a:r>
            <a:r>
              <a:rPr lang="en-US" altLang="zh-CN" sz="2400" b="1">
                <a:latin typeface="Tahoma" panose="020B0604030504040204" pitchFamily="34" charset="0"/>
              </a:rPr>
              <a:t>protected </a:t>
            </a:r>
            <a:r>
              <a:rPr lang="zh-CN" altLang="en-US" sz="2400" b="1">
                <a:latin typeface="Tahoma" panose="020B0604030504040204" pitchFamily="34" charset="0"/>
              </a:rPr>
              <a:t>级别，则</a:t>
            </a:r>
            <a:r>
              <a:rPr lang="zh-CN" altLang="en-US" sz="2400">
                <a:latin typeface="Tahoma" panose="020B0604030504040204" pitchFamily="34" charset="0"/>
              </a:rPr>
              <a:t>覆盖</a:t>
            </a:r>
            <a:r>
              <a:rPr lang="zh-CN" altLang="en-US" sz="2400" b="1">
                <a:latin typeface="Tahoma" panose="020B0604030504040204" pitchFamily="34" charset="0"/>
              </a:rPr>
              <a:t>时级别可为</a:t>
            </a:r>
            <a:r>
              <a:rPr lang="en-US" altLang="zh-CN" sz="2400" b="1">
                <a:latin typeface="Tahoma" panose="020B0604030504040204" pitchFamily="34" charset="0"/>
              </a:rPr>
              <a:t>protected</a:t>
            </a:r>
            <a:r>
              <a:rPr lang="zh-CN" altLang="en-US" sz="2400" b="1">
                <a:latin typeface="Tahoma" panose="020B0604030504040204" pitchFamily="34" charset="0"/>
              </a:rPr>
              <a:t>或</a:t>
            </a:r>
            <a:r>
              <a:rPr lang="en-US" altLang="zh-CN" sz="2400" b="1">
                <a:latin typeface="Tahoma" panose="020B0604030504040204" pitchFamily="34" charset="0"/>
              </a:rPr>
              <a:t>public</a:t>
            </a:r>
            <a:r>
              <a:rPr lang="zh-CN" altLang="en-US" sz="2400" b="1">
                <a:latin typeface="Tahoma" panose="020B0604030504040204" pitchFamily="34" charset="0"/>
              </a:rPr>
              <a:t>，但不允许是</a:t>
            </a:r>
            <a:r>
              <a:rPr lang="en-US" altLang="zh-CN" sz="2400" b="1">
                <a:latin typeface="Tahoma" panose="020B0604030504040204" pitchFamily="34" charset="0"/>
              </a:rPr>
              <a:t>private</a:t>
            </a:r>
            <a:r>
              <a:rPr lang="zh-CN" altLang="en-US" sz="2400" b="1">
                <a:latin typeface="Tahoma" panose="020B0604030504040204" pitchFamily="34" charset="0"/>
              </a:rPr>
              <a:t>和友好的；</a:t>
            </a:r>
            <a:endParaRPr lang="zh-CN" altLang="en-US" sz="2400" b="1">
              <a:latin typeface="宋体" panose="02010600030101010101" pitchFamily="2" charset="-122"/>
            </a:endParaRPr>
          </a:p>
          <a:p>
            <a:pPr eaLnBrk="1" hangingPunct="1">
              <a:lnSpc>
                <a:spcPct val="80000"/>
              </a:lnSpc>
              <a:buFontTx/>
              <a:buNone/>
            </a:pPr>
            <a:r>
              <a:rPr lang="zh-CN" altLang="en-US" sz="2400" b="1">
                <a:solidFill>
                  <a:srgbClr val="FF0066"/>
                </a:solidFill>
                <a:latin typeface="宋体" panose="02010600030101010101" pitchFamily="2" charset="-122"/>
              </a:rPr>
              <a:t> （不允许声明抛出比被覆盖方法范围更大的异常类型）</a:t>
            </a:r>
          </a:p>
          <a:p>
            <a:pPr eaLnBrk="1" hangingPunct="1">
              <a:lnSpc>
                <a:spcPct val="80000"/>
              </a:lnSpc>
              <a:buFont typeface="Wingdings" panose="05000000000000000000" pitchFamily="2" charset="2"/>
              <a:buChar char="Ø"/>
            </a:pPr>
            <a:r>
              <a:rPr lang="zh-CN" altLang="en-US" sz="2400" b="1"/>
              <a:t>子类想使用被覆盖的方法，必须使用</a:t>
            </a:r>
            <a:r>
              <a:rPr lang="zh-CN" altLang="en-US" sz="2400" b="1">
                <a:solidFill>
                  <a:srgbClr val="0000FF"/>
                </a:solidFill>
              </a:rPr>
              <a:t>关键字</a:t>
            </a:r>
            <a:r>
              <a:rPr lang="en-US" altLang="zh-CN" sz="2400" b="1">
                <a:solidFill>
                  <a:srgbClr val="0000FF"/>
                </a:solidFill>
              </a:rPr>
              <a:t>super</a:t>
            </a:r>
            <a:r>
              <a:rPr lang="zh-CN" altLang="en-US" sz="2400" b="1"/>
              <a:t>。</a:t>
            </a:r>
          </a:p>
        </p:txBody>
      </p:sp>
      <p:sp>
        <p:nvSpPr>
          <p:cNvPr id="111619" name="Rectangle 3">
            <a:extLst>
              <a:ext uri="{FF2B5EF4-FFF2-40B4-BE49-F238E27FC236}">
                <a16:creationId xmlns:a16="http://schemas.microsoft.com/office/drawing/2014/main" id="{2CB9120C-5B6E-44F1-870E-987EB3947D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11620" name="Text Box 4">
            <a:extLst>
              <a:ext uri="{FF2B5EF4-FFF2-40B4-BE49-F238E27FC236}">
                <a16:creationId xmlns:a16="http://schemas.microsoft.com/office/drawing/2014/main" id="{42015EC1-E50D-433F-972F-103DC1C5893D}"/>
              </a:ext>
            </a:extLst>
          </p:cNvPr>
          <p:cNvSpPr txBox="1">
            <a:spLocks noChangeArrowheads="1"/>
          </p:cNvSpPr>
          <p:nvPr/>
        </p:nvSpPr>
        <p:spPr bwMode="auto">
          <a:xfrm>
            <a:off x="468313" y="62071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2400">
                <a:solidFill>
                  <a:srgbClr val="FF0000"/>
                </a:solidFill>
                <a:latin typeface="微软雅黑" panose="020B0503020204020204" pitchFamily="34" charset="-122"/>
                <a:ea typeface="微软雅黑" panose="020B0503020204020204" pitchFamily="34" charset="-122"/>
              </a:rPr>
              <a:t>2</a:t>
            </a:r>
            <a:r>
              <a:rPr lang="zh-CN" altLang="en-US" sz="2400">
                <a:solidFill>
                  <a:srgbClr val="FF0000"/>
                </a:solidFill>
                <a:latin typeface="微软雅黑" panose="020B0503020204020204" pitchFamily="34" charset="-122"/>
                <a:ea typeface="微软雅黑" panose="020B0503020204020204" pitchFamily="34" charset="-122"/>
              </a:rPr>
              <a:t>．方法的覆盖（</a:t>
            </a:r>
            <a:r>
              <a:rPr lang="en-US" altLang="zh-CN" sz="2400">
                <a:solidFill>
                  <a:srgbClr val="FF0000"/>
                </a:solidFill>
                <a:latin typeface="微软雅黑" panose="020B0503020204020204" pitchFamily="34" charset="-122"/>
                <a:ea typeface="微软雅黑" panose="020B0503020204020204" pitchFamily="34" charset="-122"/>
              </a:rPr>
              <a:t>override</a:t>
            </a:r>
            <a:r>
              <a:rPr lang="zh-CN" altLang="en-US" sz="240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a:extLst>
              <a:ext uri="{FF2B5EF4-FFF2-40B4-BE49-F238E27FC236}">
                <a16:creationId xmlns:a16="http://schemas.microsoft.com/office/drawing/2014/main" id="{CAEF1909-E6E7-41C0-8598-7E23A288E997}"/>
              </a:ext>
            </a:extLst>
          </p:cNvPr>
          <p:cNvSpPr txBox="1">
            <a:spLocks noChangeArrowheads="1"/>
          </p:cNvSpPr>
          <p:nvPr/>
        </p:nvSpPr>
        <p:spPr bwMode="auto">
          <a:xfrm>
            <a:off x="250825" y="981075"/>
            <a:ext cx="7129463" cy="17922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public void </a:t>
            </a:r>
            <a:r>
              <a:rPr lang="en-US" altLang="zh-CN" sz="2200" dirty="0">
                <a:solidFill>
                  <a:srgbClr val="FF0066"/>
                </a:solidFill>
                <a:latin typeface="Tahoma" panose="020B0604030504040204" pitchFamily="34" charset="0"/>
              </a:rPr>
              <a:t>speak</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zh-CN" altLang="en-US" sz="2200" dirty="0">
                <a:latin typeface="Tahoma" panose="020B0604030504040204" pitchFamily="34" charset="0"/>
              </a:rPr>
              <a:t>我喜欢</a:t>
            </a:r>
            <a:r>
              <a:rPr lang="en-US" altLang="zh-CN" sz="2200" dirty="0">
                <a:latin typeface="Tahoma" panose="020B0604030504040204" pitchFamily="34" charset="0"/>
              </a:rPr>
              <a:t>NBA");</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266243" name="Text Box 3">
            <a:extLst>
              <a:ext uri="{FF2B5EF4-FFF2-40B4-BE49-F238E27FC236}">
                <a16:creationId xmlns:a16="http://schemas.microsoft.com/office/drawing/2014/main" id="{E2D66EDC-A14F-4A34-94E4-15A0287D2DC8}"/>
              </a:ext>
            </a:extLst>
          </p:cNvPr>
          <p:cNvSpPr txBox="1">
            <a:spLocks noChangeArrowheads="1"/>
          </p:cNvSpPr>
          <p:nvPr/>
        </p:nvSpPr>
        <p:spPr bwMode="auto">
          <a:xfrm>
            <a:off x="250825" y="2852738"/>
            <a:ext cx="7129463" cy="17922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 A</a:t>
            </a:r>
          </a:p>
          <a:p>
            <a:pPr eaLnBrk="1" hangingPunct="1">
              <a:spcBef>
                <a:spcPct val="0"/>
              </a:spcBef>
              <a:buFontTx/>
              <a:buNone/>
            </a:pPr>
            <a:r>
              <a:rPr lang="en-US" altLang="zh-CN" sz="2200" dirty="0">
                <a:latin typeface="Tahoma" panose="020B0604030504040204" pitchFamily="34" charset="0"/>
              </a:rPr>
              <a:t>{   public void </a:t>
            </a:r>
            <a:r>
              <a:rPr lang="en-US" altLang="zh-CN" sz="2200" dirty="0">
                <a:solidFill>
                  <a:srgbClr val="FF0066"/>
                </a:solidFill>
                <a:latin typeface="Tahoma" panose="020B0604030504040204" pitchFamily="34" charset="0"/>
              </a:rPr>
              <a:t>speak</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System.out.println</a:t>
            </a:r>
            <a:r>
              <a:rPr lang="en-US" altLang="zh-CN" sz="2200" dirty="0">
                <a:latin typeface="Tahoma" panose="020B0604030504040204" pitchFamily="34" charset="0"/>
              </a:rPr>
              <a:t>("I love This Game");</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266244" name="Text Box 4">
            <a:extLst>
              <a:ext uri="{FF2B5EF4-FFF2-40B4-BE49-F238E27FC236}">
                <a16:creationId xmlns:a16="http://schemas.microsoft.com/office/drawing/2014/main" id="{C971EB03-A02C-478F-9611-8EE79D00ECD8}"/>
              </a:ext>
            </a:extLst>
          </p:cNvPr>
          <p:cNvSpPr txBox="1">
            <a:spLocks noChangeArrowheads="1"/>
          </p:cNvSpPr>
          <p:nvPr/>
        </p:nvSpPr>
        <p:spPr bwMode="auto">
          <a:xfrm>
            <a:off x="250825" y="4581525"/>
            <a:ext cx="7129463" cy="2044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latin typeface="Tahoma" panose="020B0604030504040204" pitchFamily="34" charset="0"/>
              </a:rPr>
              <a:t>public class Example</a:t>
            </a:r>
          </a:p>
          <a:p>
            <a:pPr eaLnBrk="1" hangingPunct="1">
              <a:spcBef>
                <a:spcPct val="0"/>
              </a:spcBef>
              <a:buFontTx/>
              <a:buNone/>
            </a:pPr>
            <a:r>
              <a:rPr lang="en-US" altLang="zh-CN" sz="2100" dirty="0">
                <a:latin typeface="Tahoma" panose="020B0604030504040204" pitchFamily="34" charset="0"/>
              </a:rPr>
              <a:t>{    public static void main(String </a:t>
            </a:r>
            <a:r>
              <a:rPr lang="en-US" altLang="zh-CN" sz="2100" dirty="0" err="1">
                <a:latin typeface="Tahoma" panose="020B0604030504040204" pitchFamily="34" charset="0"/>
              </a:rPr>
              <a:t>args</a:t>
            </a:r>
            <a:r>
              <a:rPr lang="en-US" altLang="zh-CN" sz="2100" dirty="0">
                <a:latin typeface="Tahoma" panose="020B0604030504040204" pitchFamily="34" charset="0"/>
              </a:rPr>
              <a:t>[ ])</a:t>
            </a:r>
          </a:p>
          <a:p>
            <a:pPr eaLnBrk="1" hangingPunct="1">
              <a:spcBef>
                <a:spcPct val="0"/>
              </a:spcBef>
              <a:buFontTx/>
              <a:buNone/>
            </a:pPr>
            <a:r>
              <a:rPr lang="en-US" altLang="zh-CN" sz="2100" dirty="0">
                <a:latin typeface="Tahoma" panose="020B0604030504040204" pitchFamily="34" charset="0"/>
              </a:rPr>
              <a:t>     {     B b=new B();</a:t>
            </a:r>
          </a:p>
          <a:p>
            <a:pPr eaLnBrk="1" hangingPunct="1">
              <a:spcBef>
                <a:spcPct val="0"/>
              </a:spcBef>
              <a:buFontTx/>
              <a:buNone/>
            </a:pPr>
            <a:r>
              <a:rPr lang="en-US" altLang="zh-CN" sz="2100" dirty="0">
                <a:latin typeface="Tahoma" panose="020B0604030504040204" pitchFamily="34" charset="0"/>
              </a:rPr>
              <a:t>	</a:t>
            </a:r>
            <a:r>
              <a:rPr lang="en-US" altLang="zh-CN" sz="2100" dirty="0" err="1">
                <a:latin typeface="Tahoma" panose="020B0604030504040204" pitchFamily="34" charset="0"/>
              </a:rPr>
              <a:t>b.speak</a:t>
            </a:r>
            <a:r>
              <a:rPr lang="en-US" altLang="zh-CN" sz="2100" dirty="0">
                <a:latin typeface="Tahoma" panose="020B0604030504040204" pitchFamily="34" charset="0"/>
              </a:rPr>
              <a:t>();</a:t>
            </a:r>
          </a:p>
          <a:p>
            <a:pPr eaLnBrk="1" hangingPunct="1">
              <a:spcBef>
                <a:spcPct val="0"/>
              </a:spcBef>
              <a:buFontTx/>
              <a:buNone/>
            </a:pPr>
            <a:r>
              <a:rPr lang="en-US" altLang="zh-CN" sz="2100" dirty="0">
                <a:latin typeface="Tahoma" panose="020B0604030504040204" pitchFamily="34" charset="0"/>
              </a:rPr>
              <a:t>     }  </a:t>
            </a:r>
          </a:p>
          <a:p>
            <a:pPr eaLnBrk="1" hangingPunct="1">
              <a:spcBef>
                <a:spcPct val="0"/>
              </a:spcBef>
              <a:buFontTx/>
              <a:buNone/>
            </a:pPr>
            <a:r>
              <a:rPr lang="en-US" altLang="zh-CN" sz="2100" dirty="0">
                <a:latin typeface="Tahoma" panose="020B0604030504040204" pitchFamily="34" charset="0"/>
              </a:rPr>
              <a:t>}</a:t>
            </a:r>
          </a:p>
        </p:txBody>
      </p:sp>
      <p:sp>
        <p:nvSpPr>
          <p:cNvPr id="266245" name="Text Box 5">
            <a:extLst>
              <a:ext uri="{FF2B5EF4-FFF2-40B4-BE49-F238E27FC236}">
                <a16:creationId xmlns:a16="http://schemas.microsoft.com/office/drawing/2014/main" id="{26C133CA-4E8A-4A6B-9E69-2C9316F87306}"/>
              </a:ext>
            </a:extLst>
          </p:cNvPr>
          <p:cNvSpPr txBox="1">
            <a:spLocks noChangeArrowheads="1"/>
          </p:cNvSpPr>
          <p:nvPr/>
        </p:nvSpPr>
        <p:spPr bwMode="auto">
          <a:xfrm>
            <a:off x="4643438" y="5445125"/>
            <a:ext cx="4249737" cy="10969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c:\1000&gt;java Example</a:t>
            </a:r>
          </a:p>
          <a:p>
            <a:pPr eaLnBrk="1" hangingPunct="1">
              <a:spcBef>
                <a:spcPct val="0"/>
              </a:spcBef>
              <a:buFontTx/>
              <a:buNone/>
            </a:pPr>
            <a:r>
              <a:rPr lang="en-US" altLang="zh-CN" sz="2200">
                <a:solidFill>
                  <a:schemeClr val="bg1"/>
                </a:solidFill>
                <a:latin typeface="Tahoma" panose="020B0604030504040204" pitchFamily="34" charset="0"/>
              </a:rPr>
              <a:t>I love This Game</a:t>
            </a:r>
          </a:p>
        </p:txBody>
      </p:sp>
      <p:sp>
        <p:nvSpPr>
          <p:cNvPr id="113670" name="Text Box 6">
            <a:extLst>
              <a:ext uri="{FF2B5EF4-FFF2-40B4-BE49-F238E27FC236}">
                <a16:creationId xmlns:a16="http://schemas.microsoft.com/office/drawing/2014/main" id="{C913CA18-6B37-46F8-8CCE-EF483E2F6137}"/>
              </a:ext>
            </a:extLst>
          </p:cNvPr>
          <p:cNvSpPr txBox="1">
            <a:spLocks noChangeArrowheads="1"/>
          </p:cNvSpPr>
          <p:nvPr/>
        </p:nvSpPr>
        <p:spPr bwMode="auto">
          <a:xfrm>
            <a:off x="107528" y="150813"/>
            <a:ext cx="741605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zh-CN" altLang="en-US" sz="1600">
                <a:latin typeface="Tahoma" panose="020B0604030504040204" pitchFamily="34" charset="0"/>
              </a:rPr>
              <a:t>：</a:t>
            </a:r>
            <a:r>
              <a:rPr lang="zh-CN" altLang="en-US" sz="2400">
                <a:latin typeface="Tahoma" panose="020B0604030504040204" pitchFamily="34" charset="0"/>
              </a:rPr>
              <a:t>子类继承父类的</a:t>
            </a:r>
            <a:r>
              <a:rPr lang="en-US" altLang="zh-CN" sz="2400">
                <a:latin typeface="Tahoma" panose="020B0604030504040204" pitchFamily="34" charset="0"/>
              </a:rPr>
              <a:t>speak()</a:t>
            </a:r>
            <a:r>
              <a:rPr lang="zh-CN" altLang="en-US" sz="2400">
                <a:latin typeface="Tahoma" panose="020B0604030504040204" pitchFamily="34" charset="0"/>
              </a:rPr>
              <a:t>方法和</a:t>
            </a:r>
            <a:r>
              <a:rPr lang="en-US" altLang="zh-CN" sz="2400">
                <a:latin typeface="Tahoma" panose="020B0604030504040204" pitchFamily="34" charset="0"/>
              </a:rPr>
              <a:t>cry()</a:t>
            </a:r>
            <a:r>
              <a:rPr lang="zh-CN" altLang="en-US" sz="2400">
                <a:latin typeface="Tahoma" panose="020B0604030504040204" pitchFamily="34" charset="0"/>
              </a:rPr>
              <a:t>方法，并通过覆盖掉</a:t>
            </a:r>
            <a:r>
              <a:rPr lang="en-US" altLang="zh-CN" sz="2400">
                <a:latin typeface="Tahoma" panose="020B0604030504040204" pitchFamily="34" charset="0"/>
              </a:rPr>
              <a:t>speak()</a:t>
            </a:r>
            <a:r>
              <a:rPr lang="zh-CN" altLang="en-US" sz="2400">
                <a:latin typeface="Tahoma" panose="020B0604030504040204" pitchFamily="34" charset="0"/>
              </a:rPr>
              <a:t>隐藏了继承的</a:t>
            </a:r>
            <a:r>
              <a:rPr lang="en-US" altLang="zh-CN" sz="2400">
                <a:latin typeface="Tahoma" panose="020B0604030504040204" pitchFamily="34" charset="0"/>
              </a:rPr>
              <a:t>speak()</a:t>
            </a:r>
            <a:r>
              <a:rPr lang="zh-CN" altLang="en-US" sz="2400">
                <a:latin typeface="Tahoma" panose="020B0604030504040204" pitchFamily="34" charset="0"/>
              </a:rPr>
              <a:t>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 calcmode="lin" valueType="num">
                                      <p:cBhvr additive="base">
                                        <p:cTn id="7" dur="500" fill="hold"/>
                                        <p:tgtEl>
                                          <p:spTgt spid="266242"/>
                                        </p:tgtEl>
                                        <p:attrNameLst>
                                          <p:attrName>ppt_x</p:attrName>
                                        </p:attrNameLst>
                                      </p:cBhvr>
                                      <p:tavLst>
                                        <p:tav tm="0">
                                          <p:val>
                                            <p:strVal val="0-#ppt_w/2"/>
                                          </p:val>
                                        </p:tav>
                                        <p:tav tm="100000">
                                          <p:val>
                                            <p:strVal val="#ppt_x"/>
                                          </p:val>
                                        </p:tav>
                                      </p:tavLst>
                                    </p:anim>
                                    <p:anim calcmode="lin" valueType="num">
                                      <p:cBhvr additive="base">
                                        <p:cTn id="8" dur="500" fill="hold"/>
                                        <p:tgtEl>
                                          <p:spTgt spid="2662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6243"/>
                                        </p:tgtEl>
                                        <p:attrNameLst>
                                          <p:attrName>style.visibility</p:attrName>
                                        </p:attrNameLst>
                                      </p:cBhvr>
                                      <p:to>
                                        <p:strVal val="visible"/>
                                      </p:to>
                                    </p:set>
                                    <p:anim calcmode="lin" valueType="num">
                                      <p:cBhvr additive="base">
                                        <p:cTn id="11" dur="500" fill="hold"/>
                                        <p:tgtEl>
                                          <p:spTgt spid="266243"/>
                                        </p:tgtEl>
                                        <p:attrNameLst>
                                          <p:attrName>ppt_x</p:attrName>
                                        </p:attrNameLst>
                                      </p:cBhvr>
                                      <p:tavLst>
                                        <p:tav tm="0">
                                          <p:val>
                                            <p:strVal val="0-#ppt_w/2"/>
                                          </p:val>
                                        </p:tav>
                                        <p:tav tm="100000">
                                          <p:val>
                                            <p:strVal val="#ppt_x"/>
                                          </p:val>
                                        </p:tav>
                                      </p:tavLst>
                                    </p:anim>
                                    <p:anim calcmode="lin" valueType="num">
                                      <p:cBhvr additive="base">
                                        <p:cTn id="12"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 calcmode="lin" valueType="num">
                                      <p:cBhvr additive="base">
                                        <p:cTn id="17" dur="500" fill="hold"/>
                                        <p:tgtEl>
                                          <p:spTgt spid="266244"/>
                                        </p:tgtEl>
                                        <p:attrNameLst>
                                          <p:attrName>ppt_x</p:attrName>
                                        </p:attrNameLst>
                                      </p:cBhvr>
                                      <p:tavLst>
                                        <p:tav tm="0">
                                          <p:val>
                                            <p:strVal val="1+#ppt_w/2"/>
                                          </p:val>
                                        </p:tav>
                                        <p:tav tm="100000">
                                          <p:val>
                                            <p:strVal val="#ppt_x"/>
                                          </p:val>
                                        </p:tav>
                                      </p:tavLst>
                                    </p:anim>
                                    <p:anim calcmode="lin" valueType="num">
                                      <p:cBhvr additive="base">
                                        <p:cTn id="18" dur="500" fill="hold"/>
                                        <p:tgtEl>
                                          <p:spTgt spid="26624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66245"/>
                                        </p:tgtEl>
                                        <p:attrNameLst>
                                          <p:attrName>style.visibility</p:attrName>
                                        </p:attrNameLst>
                                      </p:cBhvr>
                                      <p:to>
                                        <p:strVal val="visible"/>
                                      </p:to>
                                    </p:set>
                                    <p:anim calcmode="lin" valueType="num">
                                      <p:cBhvr additive="base">
                                        <p:cTn id="21" dur="500" fill="hold"/>
                                        <p:tgtEl>
                                          <p:spTgt spid="266245"/>
                                        </p:tgtEl>
                                        <p:attrNameLst>
                                          <p:attrName>ppt_x</p:attrName>
                                        </p:attrNameLst>
                                      </p:cBhvr>
                                      <p:tavLst>
                                        <p:tav tm="0">
                                          <p:val>
                                            <p:strVal val="1+#ppt_w/2"/>
                                          </p:val>
                                        </p:tav>
                                        <p:tav tm="100000">
                                          <p:val>
                                            <p:strVal val="#ppt_x"/>
                                          </p:val>
                                        </p:tav>
                                      </p:tavLst>
                                    </p:anim>
                                    <p:anim calcmode="lin" valueType="num">
                                      <p:cBhvr additive="base">
                                        <p:cTn id="22"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p:bldP spid="266243" grpId="0" animBg="1"/>
      <p:bldP spid="266244" grpId="0" animBg="1"/>
      <p:bldP spid="26624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AC09F851-D864-4F93-AEEB-A131CDE3AD4B}"/>
              </a:ext>
            </a:extLst>
          </p:cNvPr>
          <p:cNvSpPr txBox="1">
            <a:spLocks noChangeArrowheads="1"/>
          </p:cNvSpPr>
          <p:nvPr/>
        </p:nvSpPr>
        <p:spPr bwMode="auto">
          <a:xfrm>
            <a:off x="0" y="692150"/>
            <a:ext cx="4643438" cy="28003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public </a:t>
            </a:r>
            <a:r>
              <a:rPr lang="en-US" altLang="zh-CN" sz="2200" dirty="0" err="1">
                <a:latin typeface="Tahoma" panose="020B0604030504040204" pitchFamily="34" charset="0"/>
              </a:rPr>
              <a:t>int</a:t>
            </a: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f(</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x,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y)</a:t>
            </a:r>
          </a:p>
          <a:p>
            <a:pPr eaLnBrk="1" hangingPunct="1">
              <a:spcBef>
                <a:spcPct val="0"/>
              </a:spcBef>
              <a:buFontTx/>
              <a:buNone/>
            </a:pPr>
            <a:r>
              <a:rPr lang="en-US" altLang="zh-CN" sz="2200" dirty="0">
                <a:latin typeface="Tahoma" panose="020B0604030504040204" pitchFamily="34" charset="0"/>
              </a:rPr>
              <a:t>     {  return </a:t>
            </a:r>
            <a:r>
              <a:rPr lang="en-US" altLang="zh-CN" sz="2200" dirty="0" err="1">
                <a:latin typeface="Tahoma" panose="020B0604030504040204" pitchFamily="34" charset="0"/>
              </a:rPr>
              <a:t>x+y</a:t>
            </a: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public class B extends A</a:t>
            </a:r>
          </a:p>
          <a:p>
            <a:pPr eaLnBrk="1" hangingPunct="1">
              <a:spcBef>
                <a:spcPct val="0"/>
              </a:spcBef>
              <a:buFontTx/>
              <a:buNone/>
            </a:pPr>
            <a:r>
              <a:rPr lang="en-US" altLang="zh-CN" sz="2200" dirty="0">
                <a:latin typeface="Tahoma" panose="020B0604030504040204" pitchFamily="34" charset="0"/>
              </a:rPr>
              <a:t>{   public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f(</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x, </a:t>
            </a:r>
            <a:r>
              <a:rPr lang="en-US" altLang="zh-CN" sz="2200" dirty="0" err="1">
                <a:solidFill>
                  <a:srgbClr val="FF0066"/>
                </a:solidFill>
                <a:latin typeface="Tahoma" panose="020B0604030504040204" pitchFamily="34" charset="0"/>
              </a:rPr>
              <a:t>int</a:t>
            </a:r>
            <a:r>
              <a:rPr lang="en-US" altLang="zh-CN" sz="2200" dirty="0">
                <a:solidFill>
                  <a:srgbClr val="FF0066"/>
                </a:solidFill>
                <a:latin typeface="Tahoma" panose="020B0604030504040204" pitchFamily="34" charset="0"/>
              </a:rPr>
              <a:t> y, </a:t>
            </a:r>
            <a:r>
              <a:rPr lang="en-US" altLang="zh-CN" sz="2200" dirty="0" err="1">
                <a:solidFill>
                  <a:srgbClr val="0000FF"/>
                </a:solidFill>
                <a:latin typeface="Tahoma" panose="020B0604030504040204" pitchFamily="34" charset="0"/>
              </a:rPr>
              <a:t>int</a:t>
            </a:r>
            <a:r>
              <a:rPr lang="en-US" altLang="zh-CN" sz="2200" dirty="0">
                <a:solidFill>
                  <a:srgbClr val="0000FF"/>
                </a:solidFill>
                <a:latin typeface="Tahoma" panose="020B0604030504040204" pitchFamily="34" charset="0"/>
              </a:rPr>
              <a:t> z</a:t>
            </a:r>
            <a:r>
              <a:rPr lang="en-US" altLang="zh-CN" sz="2200" dirty="0">
                <a:solidFill>
                  <a:srgbClr val="FF0066"/>
                </a:solidFill>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return x*y;  }</a:t>
            </a:r>
          </a:p>
          <a:p>
            <a:pPr eaLnBrk="1" hangingPunct="1">
              <a:spcBef>
                <a:spcPct val="0"/>
              </a:spcBef>
              <a:buFontTx/>
              <a:buNone/>
            </a:pPr>
            <a:r>
              <a:rPr lang="en-US" altLang="zh-CN" sz="2200" dirty="0">
                <a:latin typeface="Tahoma" panose="020B0604030504040204" pitchFamily="34" charset="0"/>
              </a:rPr>
              <a:t>}</a:t>
            </a:r>
          </a:p>
        </p:txBody>
      </p:sp>
      <p:sp>
        <p:nvSpPr>
          <p:cNvPr id="115715" name="Text Box 3">
            <a:extLst>
              <a:ext uri="{FF2B5EF4-FFF2-40B4-BE49-F238E27FC236}">
                <a16:creationId xmlns:a16="http://schemas.microsoft.com/office/drawing/2014/main" id="{1081B807-7FC2-4AA0-921B-C2AFD666046D}"/>
              </a:ext>
            </a:extLst>
          </p:cNvPr>
          <p:cNvSpPr txBox="1">
            <a:spLocks noChangeArrowheads="1"/>
          </p:cNvSpPr>
          <p:nvPr/>
        </p:nvSpPr>
        <p:spPr bwMode="auto">
          <a:xfrm>
            <a:off x="0" y="3860800"/>
            <a:ext cx="7488238" cy="28003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a:t>
            </a:r>
            <a:r>
              <a:rPr lang="en-US" altLang="zh-CN" sz="2200" dirty="0" err="1">
                <a:latin typeface="Tahoma" panose="020B0604030504040204" pitchFamily="34" charset="0"/>
              </a:rPr>
              <a:t>int</a:t>
            </a:r>
            <a:r>
              <a:rPr lang="en-US" altLang="zh-CN" sz="2200" dirty="0">
                <a:latin typeface="Tahoma" panose="020B0604030504040204" pitchFamily="34" charset="0"/>
              </a:rPr>
              <a:t> z=0;</a:t>
            </a:r>
          </a:p>
          <a:p>
            <a:pPr eaLnBrk="1" hangingPunct="1">
              <a:spcBef>
                <a:spcPct val="0"/>
              </a:spcBef>
              <a:buFontTx/>
              <a:buNone/>
            </a:pPr>
            <a:r>
              <a:rPr lang="en-US" altLang="zh-CN" sz="2200" dirty="0">
                <a:latin typeface="Tahoma" panose="020B0604030504040204" pitchFamily="34" charset="0"/>
              </a:rPr>
              <a:t>         B b=new B();</a:t>
            </a:r>
          </a:p>
          <a:p>
            <a:pPr eaLnBrk="1" hangingPunct="1">
              <a:spcBef>
                <a:spcPct val="0"/>
              </a:spcBef>
              <a:buFontTx/>
              <a:buNone/>
            </a:pPr>
            <a:r>
              <a:rPr lang="en-US" altLang="zh-CN" sz="2200" dirty="0">
                <a:latin typeface="Tahoma" panose="020B0604030504040204" pitchFamily="34" charset="0"/>
              </a:rPr>
              <a:t>         z= </a:t>
            </a:r>
            <a:r>
              <a:rPr lang="en-US" altLang="zh-CN" sz="2200" dirty="0" err="1">
                <a:latin typeface="Tahoma" panose="020B0604030504040204" pitchFamily="34" charset="0"/>
              </a:rPr>
              <a:t>b.f</a:t>
            </a:r>
            <a:r>
              <a:rPr lang="en-US" altLang="zh-CN" sz="2200" dirty="0">
                <a:latin typeface="Tahoma" panose="020B0604030504040204" pitchFamily="34" charset="0"/>
              </a:rPr>
              <a:t>(10, 10);        </a:t>
            </a:r>
            <a:r>
              <a:rPr lang="en-US" altLang="zh-CN" sz="2200" dirty="0" err="1">
                <a:latin typeface="Tahoma" panose="020B0604030504040204" pitchFamily="34" charset="0"/>
              </a:rPr>
              <a:t>System.out.println</a:t>
            </a:r>
            <a:r>
              <a:rPr lang="en-US" altLang="zh-CN" sz="2200" dirty="0">
                <a:latin typeface="Tahoma" panose="020B0604030504040204" pitchFamily="34" charset="0"/>
              </a:rPr>
              <a:t>(z);</a:t>
            </a:r>
          </a:p>
          <a:p>
            <a:pPr eaLnBrk="1" hangingPunct="1">
              <a:spcBef>
                <a:spcPct val="0"/>
              </a:spcBef>
              <a:buFontTx/>
              <a:buNone/>
            </a:pPr>
            <a:r>
              <a:rPr lang="en-US" altLang="zh-CN" sz="2200" dirty="0">
                <a:latin typeface="Tahoma" panose="020B0604030504040204" pitchFamily="34" charset="0"/>
              </a:rPr>
              <a:t>         z= </a:t>
            </a:r>
            <a:r>
              <a:rPr lang="en-US" altLang="zh-CN" sz="2200" dirty="0" err="1">
                <a:latin typeface="Tahoma" panose="020B0604030504040204" pitchFamily="34" charset="0"/>
              </a:rPr>
              <a:t>b.f</a:t>
            </a:r>
            <a:r>
              <a:rPr lang="en-US" altLang="zh-CN" sz="2200" dirty="0">
                <a:latin typeface="Tahoma" panose="020B0604030504040204" pitchFamily="34" charset="0"/>
              </a:rPr>
              <a:t>(10, 10, 23);  </a:t>
            </a:r>
            <a:r>
              <a:rPr lang="en-US" altLang="zh-CN" sz="2200" dirty="0" err="1">
                <a:latin typeface="Tahoma" panose="020B0604030504040204" pitchFamily="34" charset="0"/>
              </a:rPr>
              <a:t>System.out.println</a:t>
            </a:r>
            <a:r>
              <a:rPr lang="en-US" altLang="zh-CN" sz="2200" dirty="0">
                <a:latin typeface="Tahoma" panose="020B0604030504040204" pitchFamily="34" charset="0"/>
              </a:rPr>
              <a:t>(z);</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 }</a:t>
            </a:r>
          </a:p>
        </p:txBody>
      </p:sp>
      <p:sp>
        <p:nvSpPr>
          <p:cNvPr id="115716" name="Text Box 4">
            <a:extLst>
              <a:ext uri="{FF2B5EF4-FFF2-40B4-BE49-F238E27FC236}">
                <a16:creationId xmlns:a16="http://schemas.microsoft.com/office/drawing/2014/main" id="{888454D9-2CD8-40BA-B4E5-DF549AF24A2B}"/>
              </a:ext>
            </a:extLst>
          </p:cNvPr>
          <p:cNvSpPr txBox="1">
            <a:spLocks noChangeArrowheads="1"/>
          </p:cNvSpPr>
          <p:nvPr/>
        </p:nvSpPr>
        <p:spPr bwMode="auto">
          <a:xfrm>
            <a:off x="0" y="19685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例：说明子类没有隐藏父类的</a:t>
            </a:r>
            <a:r>
              <a:rPr lang="en-US" altLang="zh-CN" sz="2400">
                <a:latin typeface="Tahoma" panose="020B0604030504040204" pitchFamily="34" charset="0"/>
              </a:rPr>
              <a:t>f()</a:t>
            </a:r>
            <a:r>
              <a:rPr lang="zh-CN" altLang="en-US" sz="2400">
                <a:latin typeface="Tahoma" panose="020B0604030504040204" pitchFamily="34" charset="0"/>
              </a:rPr>
              <a:t>方法的情况；</a:t>
            </a:r>
          </a:p>
        </p:txBody>
      </p:sp>
      <p:sp>
        <p:nvSpPr>
          <p:cNvPr id="115717" name="Text Box 5">
            <a:extLst>
              <a:ext uri="{FF2B5EF4-FFF2-40B4-BE49-F238E27FC236}">
                <a16:creationId xmlns:a16="http://schemas.microsoft.com/office/drawing/2014/main" id="{EC6120A1-9071-440E-9FC8-C568B70EB195}"/>
              </a:ext>
            </a:extLst>
          </p:cNvPr>
          <p:cNvSpPr txBox="1">
            <a:spLocks noChangeArrowheads="1"/>
          </p:cNvSpPr>
          <p:nvPr/>
        </p:nvSpPr>
        <p:spPr bwMode="auto">
          <a:xfrm>
            <a:off x="5508625" y="1844675"/>
            <a:ext cx="3168650" cy="17668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latin typeface="Tahoma" panose="020B0604030504040204" pitchFamily="34" charset="0"/>
              </a:rPr>
              <a:t>运行结果：</a:t>
            </a:r>
          </a:p>
          <a:p>
            <a:pPr eaLnBrk="1" hangingPunct="1">
              <a:spcBef>
                <a:spcPct val="0"/>
              </a:spcBef>
              <a:buFontTx/>
              <a:buNone/>
            </a:pPr>
            <a:r>
              <a:rPr lang="en-US" altLang="zh-CN" sz="2200">
                <a:solidFill>
                  <a:schemeClr val="bg1"/>
                </a:solidFill>
                <a:latin typeface="Tahoma" panose="020B0604030504040204" pitchFamily="34" charset="0"/>
              </a:rPr>
              <a:t>C:\1000&gt;java Example</a:t>
            </a:r>
          </a:p>
          <a:p>
            <a:pPr eaLnBrk="1" hangingPunct="1">
              <a:spcBef>
                <a:spcPct val="0"/>
              </a:spcBef>
              <a:buFontTx/>
              <a:buNone/>
            </a:pPr>
            <a:r>
              <a:rPr lang="en-US" altLang="zh-CN" sz="2200">
                <a:solidFill>
                  <a:schemeClr val="bg1"/>
                </a:solidFill>
                <a:latin typeface="Tahoma" panose="020B0604030504040204" pitchFamily="34" charset="0"/>
              </a:rPr>
              <a:t>20</a:t>
            </a:r>
          </a:p>
          <a:p>
            <a:pPr eaLnBrk="1" hangingPunct="1">
              <a:spcBef>
                <a:spcPct val="0"/>
              </a:spcBef>
              <a:buFontTx/>
              <a:buNone/>
            </a:pPr>
            <a:r>
              <a:rPr lang="en-US" altLang="zh-CN" sz="2200">
                <a:solidFill>
                  <a:schemeClr val="bg1"/>
                </a:solidFill>
                <a:latin typeface="Tahoma" panose="020B0604030504040204" pitchFamily="34" charset="0"/>
              </a:rPr>
              <a:t>100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1219DF78-D857-4190-824F-BD31B59F9BA4}"/>
              </a:ext>
            </a:extLst>
          </p:cNvPr>
          <p:cNvSpPr>
            <a:spLocks noGrp="1" noChangeArrowheads="1"/>
          </p:cNvSpPr>
          <p:nvPr>
            <p:ph type="body" idx="1"/>
          </p:nvPr>
        </p:nvSpPr>
        <p:spPr>
          <a:xfrm>
            <a:off x="197643" y="1268760"/>
            <a:ext cx="8748713" cy="3023741"/>
          </a:xfrm>
        </p:spPr>
        <p:txBody>
          <a:bodyPr/>
          <a:lstStyle/>
          <a:p>
            <a:pPr eaLnBrk="1" hangingPunct="1">
              <a:lnSpc>
                <a:spcPct val="90000"/>
              </a:lnSpc>
              <a:buFont typeface="Wingdings" panose="05000000000000000000" pitchFamily="2" charset="2"/>
              <a:buChar char="ü"/>
            </a:pPr>
            <a:r>
              <a:rPr lang="zh-CN" altLang="en-US" sz="2800" b="1" dirty="0">
                <a:solidFill>
                  <a:srgbClr val="FF0000"/>
                </a:solidFill>
                <a:latin typeface="宋体" panose="02010600030101010101" pitchFamily="2" charset="-122"/>
              </a:rPr>
              <a:t>对覆盖方法的新规定</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marL="0" indent="0" eaLnBrk="1" hangingPunct="1">
              <a:lnSpc>
                <a:spcPct val="90000"/>
              </a:lnSpc>
              <a:buNone/>
            </a:pPr>
            <a:r>
              <a:rPr lang="zh-CN" altLang="en-US" sz="1800" b="1" dirty="0">
                <a:latin typeface="宋体" panose="02010600030101010101" pitchFamily="2" charset="-122"/>
              </a:rPr>
              <a:t> </a:t>
            </a:r>
          </a:p>
          <a:p>
            <a:pPr eaLnBrk="1" hangingPunct="1">
              <a:lnSpc>
                <a:spcPct val="90000"/>
              </a:lnSpc>
              <a:buFont typeface="Wingdings" panose="05000000000000000000" pitchFamily="2" charset="2"/>
              <a:buChar char="Ø"/>
            </a:pPr>
            <a:r>
              <a:rPr lang="zh-CN" altLang="en-US" sz="2400" b="1" dirty="0">
                <a:latin typeface="宋体" panose="02010600030101010101" pitchFamily="2" charset="-122"/>
              </a:rPr>
              <a:t>以前对覆盖方法规定：名字、</a:t>
            </a:r>
            <a:r>
              <a:rPr lang="zh-CN" altLang="en-US" sz="2400" b="1" dirty="0">
                <a:solidFill>
                  <a:srgbClr val="FF0066"/>
                </a:solidFill>
                <a:latin typeface="宋体" panose="02010600030101010101" pitchFamily="2" charset="-122"/>
              </a:rPr>
              <a:t>返回类型</a:t>
            </a:r>
            <a:r>
              <a:rPr lang="zh-CN" altLang="en-US" sz="2400" b="1" dirty="0">
                <a:latin typeface="宋体" panose="02010600030101010101" pitchFamily="2" charset="-122"/>
              </a:rPr>
              <a:t>、参数个数和类型与从父类继承的方法完全相同。</a:t>
            </a:r>
            <a:endParaRPr lang="en-US" altLang="zh-CN" sz="2400" b="1" dirty="0">
              <a:latin typeface="宋体" panose="02010600030101010101" pitchFamily="2" charset="-122"/>
            </a:endParaRPr>
          </a:p>
          <a:p>
            <a:pPr marL="0" indent="0" eaLnBrk="1" hangingPunct="1">
              <a:lnSpc>
                <a:spcPct val="90000"/>
              </a:lnSpc>
              <a:buNone/>
            </a:pPr>
            <a:endParaRPr lang="zh-CN" altLang="en-US" sz="1800" b="1" dirty="0"/>
          </a:p>
          <a:p>
            <a:pPr eaLnBrk="1" hangingPunct="1">
              <a:lnSpc>
                <a:spcPct val="90000"/>
              </a:lnSpc>
              <a:buFont typeface="Wingdings" panose="05000000000000000000" pitchFamily="2" charset="2"/>
              <a:buChar char="Ø"/>
            </a:pPr>
            <a:r>
              <a:rPr lang="zh-CN" altLang="en-US" sz="2400" b="1" dirty="0"/>
              <a:t>自</a:t>
            </a:r>
            <a:r>
              <a:rPr lang="en-US" altLang="zh-CN" sz="2400" b="1" dirty="0"/>
              <a:t>J2SE5</a:t>
            </a:r>
            <a:r>
              <a:rPr lang="zh-CN" altLang="en-US" sz="2400" b="1" dirty="0"/>
              <a:t>后对重写方法 </a:t>
            </a:r>
            <a:r>
              <a:rPr lang="zh-CN" altLang="en-US" sz="2400" b="1" dirty="0">
                <a:solidFill>
                  <a:srgbClr val="FF0066"/>
                </a:solidFill>
              </a:rPr>
              <a:t>允许协变返回类型</a:t>
            </a:r>
            <a:r>
              <a:rPr lang="zh-CN" altLang="en-US" sz="2400" b="1" dirty="0"/>
              <a:t>，即：</a:t>
            </a:r>
            <a:r>
              <a:rPr lang="zh-CN" altLang="en-US" sz="2400" b="1" dirty="0">
                <a:latin typeface="宋体" panose="02010600030101010101" pitchFamily="2" charset="-122"/>
              </a:rPr>
              <a:t>覆盖</a:t>
            </a:r>
            <a:r>
              <a:rPr lang="zh-CN" altLang="en-US" sz="2400" b="1" dirty="0"/>
              <a:t>方法时可以修改其返回值的类型，但必须是</a:t>
            </a:r>
            <a:r>
              <a:rPr lang="zh-CN" altLang="en-US" sz="2400" b="1" dirty="0">
                <a:latin typeface="宋体" panose="02010600030101010101" pitchFamily="2" charset="-122"/>
              </a:rPr>
              <a:t>覆盖</a:t>
            </a:r>
            <a:r>
              <a:rPr lang="zh-CN" altLang="en-US" sz="2400" b="1" dirty="0"/>
              <a:t>方法返回值类型的</a:t>
            </a:r>
            <a:r>
              <a:rPr lang="zh-CN" altLang="en-US" sz="2400" b="1" dirty="0">
                <a:solidFill>
                  <a:srgbClr val="FF0066"/>
                </a:solidFill>
              </a:rPr>
              <a:t>子类或实现类型</a:t>
            </a:r>
            <a:r>
              <a:rPr lang="zh-CN" altLang="en-US" sz="2400" b="1" dirty="0"/>
              <a:t>（接口的内容在后面小结）。</a:t>
            </a:r>
          </a:p>
        </p:txBody>
      </p:sp>
    </p:spTree>
    <p:extLst>
      <p:ext uri="{BB962C8B-B14F-4D97-AF65-F5344CB8AC3E}">
        <p14:creationId xmlns:p14="http://schemas.microsoft.com/office/powerpoint/2010/main" val="2779174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EE22654-94D5-449C-BD5B-678FB64A58E8}"/>
              </a:ext>
            </a:extLst>
          </p:cNvPr>
          <p:cNvSpPr>
            <a:spLocks noGrp="1" noChangeArrowheads="1"/>
          </p:cNvSpPr>
          <p:nvPr>
            <p:ph type="body" idx="1"/>
          </p:nvPr>
        </p:nvSpPr>
        <p:spPr>
          <a:xfrm>
            <a:off x="539750" y="1700808"/>
            <a:ext cx="8064500" cy="4032349"/>
          </a:xfrm>
        </p:spPr>
        <p:txBody>
          <a:bodyPr/>
          <a:lstStyle/>
          <a:p>
            <a:pPr eaLnBrk="1" hangingPunct="1">
              <a:lnSpc>
                <a:spcPct val="90000"/>
              </a:lnSpc>
              <a:spcAft>
                <a:spcPct val="20000"/>
              </a:spcAft>
              <a:buFontTx/>
              <a:buNone/>
            </a:pPr>
            <a:r>
              <a:rPr lang="en-US" altLang="zh-CN" sz="2400" b="1"/>
              <a:t> </a:t>
            </a:r>
            <a:r>
              <a:rPr lang="en-US" altLang="en-US" sz="2400"/>
              <a:t>★</a:t>
            </a:r>
            <a:r>
              <a:rPr lang="zh-CN" altLang="en-US" sz="2400" b="1"/>
              <a:t>当存在命名冲突（子类中存在方法重写或添加同名属性）时，子类中的代码将自动使用子类中的同名属性或覆盖后的方法。 但也可以在子类中使用</a:t>
            </a:r>
            <a:r>
              <a:rPr lang="zh-CN" altLang="en-US" sz="2400" b="1">
                <a:solidFill>
                  <a:srgbClr val="C00000"/>
                </a:solidFill>
              </a:rPr>
              <a:t>关键字</a:t>
            </a:r>
            <a:r>
              <a:rPr lang="en-US" altLang="zh-CN" sz="2400" b="1">
                <a:solidFill>
                  <a:srgbClr val="C00000"/>
                </a:solidFill>
              </a:rPr>
              <a:t>super</a:t>
            </a:r>
            <a:r>
              <a:rPr lang="zh-CN" altLang="en-US" sz="2400" b="1"/>
              <a:t>引用父类中的成分：</a:t>
            </a:r>
            <a:endParaRPr lang="en-US" altLang="zh-CN" sz="2400" b="1"/>
          </a:p>
          <a:p>
            <a:pPr eaLnBrk="1" hangingPunct="1">
              <a:lnSpc>
                <a:spcPct val="90000"/>
              </a:lnSpc>
              <a:spcAft>
                <a:spcPct val="20000"/>
              </a:spcAft>
              <a:buFontTx/>
              <a:buNone/>
            </a:pPr>
            <a:endParaRPr lang="zh-CN" altLang="en-US" sz="2400" b="1"/>
          </a:p>
          <a:p>
            <a:pPr eaLnBrk="1" hangingPunct="1">
              <a:lnSpc>
                <a:spcPct val="90000"/>
              </a:lnSpc>
              <a:spcAft>
                <a:spcPct val="20000"/>
              </a:spcAft>
              <a:buFont typeface="Wingdings" panose="05000000000000000000" pitchFamily="2" charset="2"/>
              <a:buChar char="Ø"/>
            </a:pPr>
            <a:r>
              <a:rPr lang="en-US" altLang="zh-CN" sz="2400" b="1"/>
              <a:t>Super</a:t>
            </a:r>
            <a:r>
              <a:rPr lang="zh-CN" altLang="en-US" sz="2400" b="1"/>
              <a:t>关键字有</a:t>
            </a:r>
            <a:r>
              <a:rPr lang="zh-CN" altLang="en-US" sz="2400" b="1">
                <a:solidFill>
                  <a:srgbClr val="0000FF"/>
                </a:solidFill>
              </a:rPr>
              <a:t>两种用法</a:t>
            </a:r>
            <a:r>
              <a:rPr lang="zh-CN" altLang="en-US" sz="2400" b="1"/>
              <a:t>：</a:t>
            </a:r>
          </a:p>
          <a:p>
            <a:pPr eaLnBrk="1" hangingPunct="1">
              <a:lnSpc>
                <a:spcPct val="90000"/>
              </a:lnSpc>
              <a:buFontTx/>
              <a:buNone/>
            </a:pPr>
            <a:r>
              <a:rPr lang="zh-CN" altLang="en-US" sz="2400" b="1"/>
              <a:t>    </a:t>
            </a:r>
            <a:r>
              <a:rPr lang="en-US" altLang="zh-CN" sz="2400" b="1"/>
              <a:t>1</a:t>
            </a:r>
            <a:r>
              <a:rPr lang="zh-CN" altLang="en-US" sz="2400" b="1"/>
              <a:t>：一种是子类使用</a:t>
            </a:r>
            <a:r>
              <a:rPr lang="en-US" altLang="zh-CN" sz="2400" b="1">
                <a:solidFill>
                  <a:srgbClr val="FF0066"/>
                </a:solidFill>
              </a:rPr>
              <a:t>super</a:t>
            </a:r>
            <a:r>
              <a:rPr lang="zh-CN" altLang="en-US" sz="2400" b="1">
                <a:solidFill>
                  <a:srgbClr val="FF0066"/>
                </a:solidFill>
              </a:rPr>
              <a:t>调用被子类隐藏的成员变量和方法</a:t>
            </a:r>
            <a:r>
              <a:rPr lang="en-US" altLang="zh-CN" sz="2400" b="1">
                <a:solidFill>
                  <a:srgbClr val="FF0066"/>
                </a:solidFill>
              </a:rPr>
              <a:t>;</a:t>
            </a:r>
          </a:p>
          <a:p>
            <a:pPr eaLnBrk="1" hangingPunct="1">
              <a:lnSpc>
                <a:spcPct val="90000"/>
              </a:lnSpc>
              <a:buFontTx/>
              <a:buNone/>
            </a:pPr>
            <a:r>
              <a:rPr lang="en-US" altLang="zh-CN" sz="2400" b="1"/>
              <a:t>	2</a:t>
            </a:r>
            <a:r>
              <a:rPr lang="zh-CN" altLang="en-US" sz="2400" b="1"/>
              <a:t>：另一种用法是子类使用</a:t>
            </a:r>
            <a:r>
              <a:rPr lang="en-US" altLang="zh-CN" sz="2400" b="1">
                <a:solidFill>
                  <a:srgbClr val="FF0066"/>
                </a:solidFill>
              </a:rPr>
              <a:t>super</a:t>
            </a:r>
            <a:r>
              <a:rPr lang="zh-CN" altLang="en-US" sz="2400" b="1">
                <a:solidFill>
                  <a:srgbClr val="FF0066"/>
                </a:solidFill>
              </a:rPr>
              <a:t>调用父类的构造方法；</a:t>
            </a:r>
          </a:p>
          <a:p>
            <a:pPr eaLnBrk="1" hangingPunct="1">
              <a:lnSpc>
                <a:spcPct val="90000"/>
              </a:lnSpc>
              <a:buFontTx/>
              <a:buNone/>
            </a:pPr>
            <a:r>
              <a:rPr lang="zh-CN" altLang="en-US" sz="2400" b="1"/>
              <a:t>    </a:t>
            </a:r>
          </a:p>
        </p:txBody>
      </p:sp>
      <p:sp>
        <p:nvSpPr>
          <p:cNvPr id="118787" name="Text Box 3">
            <a:extLst>
              <a:ext uri="{FF2B5EF4-FFF2-40B4-BE49-F238E27FC236}">
                <a16:creationId xmlns:a16="http://schemas.microsoft.com/office/drawing/2014/main" id="{F0062905-032E-47A1-B2A8-8585E3110E42}"/>
              </a:ext>
            </a:extLst>
          </p:cNvPr>
          <p:cNvSpPr txBox="1">
            <a:spLocks noChangeArrowheads="1"/>
          </p:cNvSpPr>
          <p:nvPr/>
        </p:nvSpPr>
        <p:spPr bwMode="auto">
          <a:xfrm>
            <a:off x="2844192" y="692696"/>
            <a:ext cx="345561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16</a:t>
            </a:r>
            <a:r>
              <a:rPr lang="zh-CN" altLang="en-US" sz="2800">
                <a:solidFill>
                  <a:srgbClr val="FF0066"/>
                </a:solidFill>
                <a:latin typeface="Tahoma" panose="020B0604030504040204" pitchFamily="34" charset="0"/>
              </a:rPr>
              <a:t>：</a:t>
            </a:r>
            <a:r>
              <a:rPr lang="en-US" altLang="zh-CN" sz="2800">
                <a:solidFill>
                  <a:srgbClr val="FF0066"/>
                </a:solidFill>
                <a:latin typeface="Tahoma" panose="020B0604030504040204" pitchFamily="34" charset="0"/>
              </a:rPr>
              <a:t>Super </a:t>
            </a:r>
            <a:r>
              <a:rPr lang="zh-CN" altLang="en-US" sz="2800">
                <a:solidFill>
                  <a:srgbClr val="FF0066"/>
                </a:solidFill>
                <a:latin typeface="Tahoma" panose="020B0604030504040204" pitchFamily="34" charset="0"/>
              </a:rPr>
              <a:t>关键字</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085B00C9-2DB9-4CAE-9B37-B190E257BB52}"/>
              </a:ext>
            </a:extLst>
          </p:cNvPr>
          <p:cNvSpPr>
            <a:spLocks noGrp="1" noChangeArrowheads="1"/>
          </p:cNvSpPr>
          <p:nvPr>
            <p:ph type="body" idx="1"/>
          </p:nvPr>
        </p:nvSpPr>
        <p:spPr>
          <a:xfrm>
            <a:off x="755576" y="1124744"/>
            <a:ext cx="7550546" cy="4032423"/>
          </a:xfrm>
        </p:spPr>
        <p:txBody>
          <a:bodyPr/>
          <a:lstStyle/>
          <a:p>
            <a:pPr eaLnBrk="1" hangingPunct="1">
              <a:buFontTx/>
              <a:buNone/>
            </a:pPr>
            <a:r>
              <a:rPr lang="en-US" altLang="zh-CN" sz="2800" b="1"/>
              <a:t>1</a:t>
            </a:r>
            <a:r>
              <a:rPr lang="zh-CN" altLang="en-US" sz="2800" b="1"/>
              <a:t>．使用</a:t>
            </a:r>
            <a:r>
              <a:rPr lang="en-US" altLang="zh-CN" sz="2800" b="1"/>
              <a:t>super</a:t>
            </a:r>
            <a:r>
              <a:rPr lang="zh-CN" altLang="en-US" sz="2800" b="1"/>
              <a:t>操作</a:t>
            </a:r>
            <a:r>
              <a:rPr lang="zh-CN" altLang="en-US" sz="2800" b="1">
                <a:solidFill>
                  <a:srgbClr val="0000FF"/>
                </a:solidFill>
              </a:rPr>
              <a:t>被隐藏的成员变量和方法</a:t>
            </a:r>
            <a:endParaRPr lang="en-US" altLang="zh-CN" sz="2800" b="1">
              <a:solidFill>
                <a:srgbClr val="0000FF"/>
              </a:solidFill>
            </a:endParaRPr>
          </a:p>
          <a:p>
            <a:pPr eaLnBrk="1" hangingPunct="1">
              <a:buFontTx/>
              <a:buNone/>
            </a:pPr>
            <a:endParaRPr lang="zh-CN" altLang="en-US" sz="2400" b="1">
              <a:solidFill>
                <a:srgbClr val="0000FF"/>
              </a:solidFill>
            </a:endParaRPr>
          </a:p>
          <a:p>
            <a:pPr eaLnBrk="1" hangingPunct="1">
              <a:buFont typeface="Wingdings" panose="05000000000000000000" pitchFamily="2" charset="2"/>
              <a:buChar char="Ø"/>
            </a:pPr>
            <a:r>
              <a:rPr lang="zh-CN" altLang="en-US" sz="2400" b="1"/>
              <a:t>当子类中定义了一个方法，并且这个方法的名字、返回类型、参数个数和类型和父类的某个方法完全相同时，子类从父类继承的这个方法将被隐藏。如果我们在子类中想要使用被子类隐藏的成员变量或方法，就可以使用关键字</a:t>
            </a:r>
            <a:r>
              <a:rPr lang="en-US" altLang="zh-CN" sz="2400" b="1"/>
              <a:t>super</a:t>
            </a:r>
            <a:r>
              <a:rPr lang="zh-CN" altLang="en-US" sz="2400" b="1"/>
              <a:t>。</a:t>
            </a:r>
            <a:endParaRPr lang="en-US" altLang="zh-CN" sz="2400" b="1"/>
          </a:p>
          <a:p>
            <a:pPr eaLnBrk="1" hangingPunct="1">
              <a:buFont typeface="Wingdings" panose="05000000000000000000" pitchFamily="2" charset="2"/>
              <a:buChar char="Ø"/>
            </a:pPr>
            <a:endParaRPr lang="en-US" altLang="zh-CN" sz="2400" b="1"/>
          </a:p>
          <a:p>
            <a:pPr eaLnBrk="1" hangingPunct="1">
              <a:buFont typeface="Wingdings" panose="05000000000000000000" pitchFamily="2" charset="2"/>
              <a:buChar char="Ø"/>
            </a:pPr>
            <a:r>
              <a:rPr lang="zh-CN" altLang="en-US" sz="2400" b="1"/>
              <a:t>例子见下页：</a:t>
            </a:r>
            <a:endParaRPr lang="en-US" altLang="zh-CN" sz="2400" b="1"/>
          </a:p>
          <a:p>
            <a:pPr eaLnBrk="1" hangingPunct="1">
              <a:buFontTx/>
              <a:buNone/>
            </a:pPr>
            <a:endParaRPr lang="zh-CN" altLang="en-US" sz="2400" b="1"/>
          </a:p>
        </p:txBody>
      </p:sp>
      <p:sp>
        <p:nvSpPr>
          <p:cNvPr id="119811" name="Rectangle 3">
            <a:extLst>
              <a:ext uri="{FF2B5EF4-FFF2-40B4-BE49-F238E27FC236}">
                <a16:creationId xmlns:a16="http://schemas.microsoft.com/office/drawing/2014/main" id="{38B8ADEE-B4C9-4842-AD25-4B650DD0C037}"/>
              </a:ext>
            </a:extLst>
          </p:cNvPr>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a:extLst>
              <a:ext uri="{FF2B5EF4-FFF2-40B4-BE49-F238E27FC236}">
                <a16:creationId xmlns:a16="http://schemas.microsoft.com/office/drawing/2014/main" id="{61D26B52-FB5F-4064-8561-40B9279D5261}"/>
              </a:ext>
            </a:extLst>
          </p:cNvPr>
          <p:cNvSpPr txBox="1">
            <a:spLocks noChangeArrowheads="1"/>
          </p:cNvSpPr>
          <p:nvPr/>
        </p:nvSpPr>
        <p:spPr bwMode="auto">
          <a:xfrm>
            <a:off x="250825" y="908720"/>
            <a:ext cx="2952750" cy="30416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A </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m</a:t>
            </a:r>
            <a:r>
              <a:rPr lang="en-US" altLang="zh-CN" sz="2400" dirty="0">
                <a:latin typeface="Tahoma" panose="020B0604030504040204" pitchFamily="34" charset="0"/>
              </a:rPr>
              <a:t>=0, </a:t>
            </a:r>
            <a:r>
              <a:rPr lang="en-US" altLang="zh-CN" sz="2400" dirty="0">
                <a:solidFill>
                  <a:srgbClr val="0000FF"/>
                </a:solidFill>
                <a:latin typeface="Tahoma" panose="020B0604030504040204" pitchFamily="34" charset="0"/>
              </a:rPr>
              <a:t>n</a:t>
            </a:r>
            <a:r>
              <a:rPr lang="en-US" altLang="zh-CN" sz="2400" dirty="0">
                <a:latin typeface="Tahoma" panose="020B0604030504040204" pitchFamily="34" charset="0"/>
              </a:rPr>
              <a:t>=0;</a:t>
            </a:r>
          </a:p>
          <a:p>
            <a:pPr eaLnBrk="1" hangingPunct="1">
              <a:spcBef>
                <a:spcPct val="0"/>
              </a:spcBef>
              <a:buFontTx/>
              <a:buNone/>
            </a:pPr>
            <a:r>
              <a:rPr lang="en-US" altLang="zh-CN" sz="2400" dirty="0">
                <a:latin typeface="Tahoma" panose="020B0604030504040204" pitchFamily="34" charset="0"/>
              </a:rPr>
              <a:t>    </a:t>
            </a:r>
            <a:r>
              <a:rPr lang="en-US" altLang="zh-CN" sz="2400" dirty="0" err="1">
                <a:solidFill>
                  <a:srgbClr val="0000FF"/>
                </a:solidFill>
                <a:latin typeface="Tahoma" panose="020B0604030504040204" pitchFamily="34" charset="0"/>
              </a:rPr>
              <a:t>int</a:t>
            </a:r>
            <a:r>
              <a:rPr lang="en-US" altLang="zh-CN" sz="2400" dirty="0">
                <a:solidFill>
                  <a:srgbClr val="0000FF"/>
                </a:solidFill>
                <a:latin typeface="Tahoma" panose="020B0604030504040204" pitchFamily="34" charset="0"/>
              </a:rPr>
              <a:t>  f() </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return </a:t>
            </a:r>
            <a:r>
              <a:rPr lang="en-US" altLang="zh-CN" sz="2400" dirty="0" err="1">
                <a:latin typeface="Tahoma" panose="020B0604030504040204" pitchFamily="34" charset="0"/>
              </a:rPr>
              <a:t>m+n</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418819" name="Text Box 3">
            <a:extLst>
              <a:ext uri="{FF2B5EF4-FFF2-40B4-BE49-F238E27FC236}">
                <a16:creationId xmlns:a16="http://schemas.microsoft.com/office/drawing/2014/main" id="{FD02FB81-BD19-420F-BD93-CCBB304CB491}"/>
              </a:ext>
            </a:extLst>
          </p:cNvPr>
          <p:cNvSpPr txBox="1">
            <a:spLocks noChangeArrowheads="1"/>
          </p:cNvSpPr>
          <p:nvPr/>
        </p:nvSpPr>
        <p:spPr bwMode="auto">
          <a:xfrm>
            <a:off x="3419475" y="908720"/>
            <a:ext cx="5724525" cy="5632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B</a:t>
            </a:r>
            <a:r>
              <a:rPr lang="en-US" altLang="zh-CN" sz="2400" dirty="0">
                <a:solidFill>
                  <a:srgbClr val="0000FF"/>
                </a:solidFill>
                <a:latin typeface="Tahoma" panose="020B0604030504040204" pitchFamily="34" charset="0"/>
              </a:rPr>
              <a:t> </a:t>
            </a:r>
            <a:r>
              <a:rPr lang="en-US" altLang="zh-CN" sz="2400" dirty="0">
                <a:solidFill>
                  <a:srgbClr val="CC00CC"/>
                </a:solidFill>
                <a:latin typeface="Tahoma" panose="020B0604030504040204" pitchFamily="34" charset="0"/>
              </a:rPr>
              <a:t>extends</a:t>
            </a:r>
            <a:r>
              <a:rPr lang="en-US" altLang="zh-CN" sz="2400" dirty="0">
                <a:solidFill>
                  <a:srgbClr val="0000FF"/>
                </a:solidFill>
                <a:latin typeface="Tahoma" panose="020B0604030504040204" pitchFamily="34" charset="0"/>
              </a:rPr>
              <a:t> </a:t>
            </a:r>
            <a:r>
              <a:rPr lang="en-US" altLang="zh-CN" sz="2400" dirty="0">
                <a:latin typeface="Tahoma" panose="020B0604030504040204" pitchFamily="34" charset="0"/>
              </a:rPr>
              <a:t>A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m</a:t>
            </a:r>
            <a:r>
              <a:rPr lang="en-US" altLang="zh-CN" sz="2400" dirty="0">
                <a:latin typeface="Tahoma" panose="020B0604030504040204" pitchFamily="34" charset="0"/>
              </a:rPr>
              <a:t>=1, </a:t>
            </a:r>
            <a:r>
              <a:rPr lang="en-US" altLang="zh-CN" sz="2400" dirty="0">
                <a:solidFill>
                  <a:srgbClr val="0000FF"/>
                </a:solidFill>
                <a:latin typeface="Tahoma" panose="020B0604030504040204" pitchFamily="34" charset="0"/>
              </a:rPr>
              <a:t>n</a:t>
            </a:r>
            <a:r>
              <a:rPr lang="en-US" altLang="zh-CN" sz="2400" dirty="0">
                <a:latin typeface="Tahoma" panose="020B0604030504040204" pitchFamily="34" charset="0"/>
              </a:rPr>
              <a:t>=1;  //</a:t>
            </a:r>
            <a:r>
              <a:rPr lang="zh-CN" altLang="en-US" sz="2400" dirty="0">
                <a:latin typeface="Tahoma" panose="020B0604030504040204" pitchFamily="34" charset="0"/>
              </a:rPr>
              <a:t>与类</a:t>
            </a:r>
            <a:r>
              <a:rPr lang="en-US" altLang="zh-CN" sz="2400" dirty="0">
                <a:latin typeface="Tahoma" panose="020B0604030504040204" pitchFamily="34" charset="0"/>
              </a:rPr>
              <a:t>A</a:t>
            </a:r>
            <a:r>
              <a:rPr lang="zh-CN" altLang="en-US" sz="2400" dirty="0">
                <a:latin typeface="Tahoma" panose="020B0604030504040204" pitchFamily="34" charset="0"/>
              </a:rPr>
              <a:t>属性同名</a:t>
            </a:r>
          </a:p>
          <a:p>
            <a:pPr eaLnBrk="1" hangingPunct="1">
              <a:spcBef>
                <a:spcPct val="0"/>
              </a:spcBef>
              <a:buFontTx/>
              <a:buNone/>
            </a:pPr>
            <a:r>
              <a:rPr lang="zh-CN" altLang="en-US" sz="2400" dirty="0">
                <a:latin typeface="Tahoma" panose="020B0604030504040204" pitchFamily="34" charset="0"/>
              </a:rPr>
              <a:t>    </a:t>
            </a:r>
            <a:r>
              <a:rPr lang="en-US" altLang="zh-CN" sz="2400" dirty="0" err="1">
                <a:solidFill>
                  <a:srgbClr val="0000FF"/>
                </a:solidFill>
                <a:latin typeface="Tahoma" panose="020B0604030504040204" pitchFamily="34" charset="0"/>
              </a:rPr>
              <a:t>int</a:t>
            </a:r>
            <a:r>
              <a:rPr lang="en-US" altLang="zh-CN" sz="2400" dirty="0">
                <a:solidFill>
                  <a:srgbClr val="0000FF"/>
                </a:solidFill>
                <a:latin typeface="Tahoma" panose="020B0604030504040204" pitchFamily="34" charset="0"/>
              </a:rPr>
              <a:t> f() </a:t>
            </a:r>
          </a:p>
          <a:p>
            <a:pPr eaLnBrk="1" hangingPunct="1">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int</a:t>
            </a:r>
            <a:r>
              <a:rPr lang="en-US" altLang="zh-CN" sz="2400" dirty="0">
                <a:latin typeface="Tahoma" panose="020B0604030504040204" pitchFamily="34" charset="0"/>
              </a:rPr>
              <a:t> result=0;</a:t>
            </a:r>
          </a:p>
          <a:p>
            <a:pPr eaLnBrk="1" hangingPunct="1">
              <a:spcBef>
                <a:spcPct val="0"/>
              </a:spcBef>
              <a:buFontTx/>
              <a:buNone/>
            </a:pPr>
            <a:r>
              <a:rPr lang="en-US" altLang="zh-CN" sz="2400" dirty="0">
                <a:latin typeface="Tahoma" panose="020B0604030504040204" pitchFamily="34" charset="0"/>
              </a:rPr>
              <a:t>        </a:t>
            </a:r>
            <a:r>
              <a:rPr lang="en-US" altLang="zh-CN" sz="2400" dirty="0" err="1">
                <a:solidFill>
                  <a:srgbClr val="FF0066"/>
                </a:solidFill>
                <a:latin typeface="Tahoma" panose="020B0604030504040204" pitchFamily="34" charset="0"/>
              </a:rPr>
              <a:t>super.m</a:t>
            </a:r>
            <a:r>
              <a:rPr lang="en-US" altLang="zh-CN" sz="2400" dirty="0">
                <a:solidFill>
                  <a:srgbClr val="FF0066"/>
                </a:solidFill>
                <a:latin typeface="Tahoma" panose="020B0604030504040204" pitchFamily="34" charset="0"/>
              </a:rPr>
              <a:t>=10;//</a:t>
            </a:r>
            <a:r>
              <a:rPr lang="zh-CN" altLang="en-US" sz="2400" dirty="0">
                <a:solidFill>
                  <a:srgbClr val="FF0066"/>
                </a:solidFill>
                <a:latin typeface="Tahoma" panose="020B0604030504040204" pitchFamily="34" charset="0"/>
              </a:rPr>
              <a:t>调用父类成员变量</a:t>
            </a:r>
          </a:p>
          <a:p>
            <a:pPr eaLnBrk="1" hangingPunct="1">
              <a:spcBef>
                <a:spcPct val="0"/>
              </a:spcBef>
              <a:buFontTx/>
              <a:buNone/>
            </a:pPr>
            <a:r>
              <a:rPr lang="zh-CN" altLang="en-US" sz="2400" dirty="0">
                <a:solidFill>
                  <a:srgbClr val="FF0066"/>
                </a:solidFill>
                <a:latin typeface="Tahoma" panose="020B0604030504040204" pitchFamily="34" charset="0"/>
              </a:rPr>
              <a:t>        </a:t>
            </a:r>
            <a:r>
              <a:rPr lang="en-US" altLang="zh-CN" sz="2400" dirty="0" err="1">
                <a:solidFill>
                  <a:srgbClr val="FF0066"/>
                </a:solidFill>
                <a:latin typeface="Tahoma" panose="020B0604030504040204" pitchFamily="34" charset="0"/>
              </a:rPr>
              <a:t>super.n</a:t>
            </a:r>
            <a:r>
              <a:rPr lang="en-US" altLang="zh-CN" sz="2400" dirty="0">
                <a:solidFill>
                  <a:srgbClr val="FF0066"/>
                </a:solidFill>
                <a:latin typeface="Tahoma" panose="020B0604030504040204" pitchFamily="34" charset="0"/>
              </a:rPr>
              <a:t>=20 ;//</a:t>
            </a:r>
            <a:r>
              <a:rPr lang="zh-CN" altLang="en-US" sz="2400" dirty="0">
                <a:solidFill>
                  <a:srgbClr val="FF0066"/>
                </a:solidFill>
                <a:latin typeface="Tahoma" panose="020B0604030504040204" pitchFamily="34" charset="0"/>
              </a:rPr>
              <a:t>调用父类成员变量</a:t>
            </a:r>
            <a:r>
              <a:rPr lang="zh-CN" altLang="en-US" sz="2200" dirty="0">
                <a:latin typeface="Tahoma" panose="020B0604030504040204" pitchFamily="34" charset="0"/>
              </a:rPr>
              <a:t> </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result= </a:t>
            </a:r>
            <a:r>
              <a:rPr lang="en-US" altLang="zh-CN" sz="2400" dirty="0" err="1">
                <a:solidFill>
                  <a:srgbClr val="FF0066"/>
                </a:solidFill>
                <a:latin typeface="Tahoma" panose="020B0604030504040204" pitchFamily="34" charset="0"/>
              </a:rPr>
              <a:t>super.f</a:t>
            </a:r>
            <a:r>
              <a:rPr lang="en-US" altLang="zh-CN" sz="2400" dirty="0">
                <a:solidFill>
                  <a:srgbClr val="FF0066"/>
                </a:solidFill>
                <a:latin typeface="Tahoma" panose="020B0604030504040204" pitchFamily="34" charset="0"/>
              </a:rPr>
              <a:t>()</a:t>
            </a:r>
            <a:r>
              <a:rPr lang="en-US" altLang="zh-CN" sz="2400" dirty="0">
                <a:latin typeface="Tahoma" panose="020B0604030504040204" pitchFamily="34" charset="0"/>
              </a:rPr>
              <a:t> +(</a:t>
            </a:r>
            <a:r>
              <a:rPr lang="en-US" altLang="zh-CN" sz="2400" dirty="0" err="1">
                <a:latin typeface="Tahoma" panose="020B0604030504040204" pitchFamily="34" charset="0"/>
              </a:rPr>
              <a:t>m+n</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return result; </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g() </a:t>
            </a:r>
          </a:p>
          <a:p>
            <a:pPr eaLnBrk="1" hangingPunct="1">
              <a:spcBef>
                <a:spcPct val="0"/>
              </a:spcBef>
              <a:buFontTx/>
              <a:buNone/>
            </a:pPr>
            <a:r>
              <a:rPr lang="en-US" altLang="zh-CN" sz="2400" dirty="0">
                <a:latin typeface="Tahoma" panose="020B0604030504040204" pitchFamily="34" charset="0"/>
              </a:rPr>
              <a:t>    { </a:t>
            </a:r>
            <a:r>
              <a:rPr lang="en-US" altLang="zh-CN" sz="2400" dirty="0" err="1">
                <a:latin typeface="Tahoma" panose="020B0604030504040204" pitchFamily="34" charset="0"/>
              </a:rPr>
              <a:t>int</a:t>
            </a:r>
            <a:r>
              <a:rPr lang="en-US" altLang="zh-CN" sz="2400" dirty="0">
                <a:latin typeface="Tahoma" panose="020B0604030504040204" pitchFamily="34" charset="0"/>
              </a:rPr>
              <a:t> result=0;</a:t>
            </a:r>
          </a:p>
          <a:p>
            <a:pPr eaLnBrk="1" hangingPunct="1">
              <a:spcBef>
                <a:spcPct val="0"/>
              </a:spcBef>
              <a:buFontTx/>
              <a:buNone/>
            </a:pPr>
            <a:r>
              <a:rPr lang="en-US" altLang="zh-CN" sz="2400" dirty="0">
                <a:latin typeface="Tahoma" panose="020B0604030504040204" pitchFamily="34" charset="0"/>
              </a:rPr>
              <a:t>       result=</a:t>
            </a:r>
            <a:r>
              <a:rPr lang="en-US" altLang="zh-CN" sz="2400" dirty="0" err="1">
                <a:solidFill>
                  <a:srgbClr val="FF0066"/>
                </a:solidFill>
                <a:latin typeface="Tahoma" panose="020B0604030504040204" pitchFamily="34" charset="0"/>
              </a:rPr>
              <a:t>super.f</a:t>
            </a:r>
            <a:r>
              <a:rPr lang="en-US" altLang="zh-CN" sz="2400" dirty="0">
                <a:latin typeface="Tahoma" panose="020B0604030504040204" pitchFamily="34" charset="0"/>
              </a:rPr>
              <a:t>(); //</a:t>
            </a:r>
            <a:r>
              <a:rPr lang="zh-CN" altLang="en-US" sz="2400" dirty="0">
                <a:latin typeface="Tahoma" panose="020B0604030504040204" pitchFamily="34" charset="0"/>
              </a:rPr>
              <a:t>调用父类方法</a:t>
            </a:r>
          </a:p>
          <a:p>
            <a:pPr eaLnBrk="1" hangingPunct="1">
              <a:spcBef>
                <a:spcPct val="0"/>
              </a:spcBef>
              <a:buFontTx/>
              <a:buNone/>
            </a:pPr>
            <a:r>
              <a:rPr lang="zh-CN" altLang="en-US" sz="2400" dirty="0">
                <a:latin typeface="Tahoma" panose="020B0604030504040204" pitchFamily="34" charset="0"/>
              </a:rPr>
              <a:t>       </a:t>
            </a:r>
            <a:r>
              <a:rPr lang="en-US" altLang="zh-CN" sz="2400" dirty="0">
                <a:latin typeface="Tahoma" panose="020B0604030504040204" pitchFamily="34" charset="0"/>
              </a:rPr>
              <a:t>return result/2; </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120836" name="Text Box 6">
            <a:extLst>
              <a:ext uri="{FF2B5EF4-FFF2-40B4-BE49-F238E27FC236}">
                <a16:creationId xmlns:a16="http://schemas.microsoft.com/office/drawing/2014/main" id="{49A852B6-9383-4005-9FE4-16452C2A68B5}"/>
              </a:ext>
            </a:extLst>
          </p:cNvPr>
          <p:cNvSpPr txBox="1">
            <a:spLocks noChangeArrowheads="1"/>
          </p:cNvSpPr>
          <p:nvPr/>
        </p:nvSpPr>
        <p:spPr bwMode="auto">
          <a:xfrm>
            <a:off x="250825" y="244475"/>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 子类使用</a:t>
            </a:r>
            <a:r>
              <a:rPr lang="en-US" altLang="zh-CN" sz="2400">
                <a:latin typeface="Tahoma" panose="020B0604030504040204" pitchFamily="34" charset="0"/>
              </a:rPr>
              <a:t>super</a:t>
            </a:r>
            <a:r>
              <a:rPr lang="zh-CN" altLang="en-US" sz="2400">
                <a:latin typeface="Tahoma" panose="020B0604030504040204" pitchFamily="34" charset="0"/>
              </a:rPr>
              <a:t>调用被隐藏的成员变量和方法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blinds(horizontal)">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8819"/>
                                        </p:tgtEl>
                                        <p:attrNameLst>
                                          <p:attrName>style.visibility</p:attrName>
                                        </p:attrNameLst>
                                      </p:cBhvr>
                                      <p:to>
                                        <p:strVal val="visible"/>
                                      </p:to>
                                    </p:set>
                                    <p:animEffect transition="in" filter="blinds(horizontal)">
                                      <p:cBhvr>
                                        <p:cTn id="12" dur="500"/>
                                        <p:tgtEl>
                                          <p:spTgt spid="41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nimBg="1"/>
      <p:bldP spid="41881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Text Box 4">
            <a:extLst>
              <a:ext uri="{FF2B5EF4-FFF2-40B4-BE49-F238E27FC236}">
                <a16:creationId xmlns:a16="http://schemas.microsoft.com/office/drawing/2014/main" id="{724927A4-AD83-4DE5-8D2A-BC31580DC406}"/>
              </a:ext>
            </a:extLst>
          </p:cNvPr>
          <p:cNvSpPr txBox="1">
            <a:spLocks noChangeArrowheads="1"/>
          </p:cNvSpPr>
          <p:nvPr/>
        </p:nvSpPr>
        <p:spPr bwMode="auto">
          <a:xfrm>
            <a:off x="250825" y="333375"/>
            <a:ext cx="7993063" cy="55975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ahoma" panose="020B0604030504040204" pitchFamily="34" charset="0"/>
              </a:rPr>
              <a:t>public class Example</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public static void main(String </a:t>
            </a:r>
            <a:r>
              <a:rPr lang="en-US" altLang="zh-CN" sz="2400" dirty="0" err="1">
                <a:latin typeface="Tahoma" panose="020B0604030504040204" pitchFamily="34" charset="0"/>
              </a:rPr>
              <a:t>args</a:t>
            </a: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  </a:t>
            </a:r>
          </a:p>
          <a:p>
            <a:pPr eaLnBrk="1" hangingPunct="1">
              <a:spcBef>
                <a:spcPct val="0"/>
              </a:spcBef>
              <a:buFontTx/>
              <a:buNone/>
            </a:pPr>
            <a:r>
              <a:rPr lang="en-US" altLang="zh-CN" sz="2400" dirty="0">
                <a:latin typeface="Tahoma" panose="020B0604030504040204" pitchFamily="34" charset="0"/>
              </a:rPr>
              <a:t>       </a:t>
            </a:r>
            <a:r>
              <a:rPr lang="en-US" altLang="zh-CN" sz="2400" dirty="0">
                <a:solidFill>
                  <a:srgbClr val="0000FF"/>
                </a:solidFill>
                <a:latin typeface="Tahoma" panose="020B0604030504040204" pitchFamily="34" charset="0"/>
              </a:rPr>
              <a:t>B b=new B();</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b.m</a:t>
            </a:r>
            <a:r>
              <a:rPr lang="en-US" altLang="zh-CN" sz="2400" dirty="0">
                <a:latin typeface="Tahoma" panose="020B0604030504040204" pitchFamily="34" charset="0"/>
              </a:rPr>
              <a:t>=3;</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b.n</a:t>
            </a:r>
            <a:r>
              <a:rPr lang="en-US" altLang="zh-CN" sz="2400" dirty="0">
                <a:latin typeface="Tahoma" panose="020B0604030504040204" pitchFamily="34" charset="0"/>
              </a:rPr>
              <a:t>=7;</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r1=</a:t>
            </a:r>
            <a:r>
              <a:rPr lang="en-US" altLang="zh-CN" sz="2400" dirty="0" err="1">
                <a:solidFill>
                  <a:srgbClr val="CC00CC"/>
                </a:solidFill>
                <a:latin typeface="Tahoma" panose="020B0604030504040204" pitchFamily="34" charset="0"/>
              </a:rPr>
              <a:t>b.g</a:t>
            </a:r>
            <a:r>
              <a:rPr lang="en-US" altLang="zh-CN" sz="2400" dirty="0">
                <a:solidFill>
                  <a:srgbClr val="CC00CC"/>
                </a:solidFill>
                <a:latin typeface="Tahoma" panose="020B0604030504040204" pitchFamily="34" charset="0"/>
              </a:rPr>
              <a:t>()</a:t>
            </a: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r2=</a:t>
            </a:r>
            <a:r>
              <a:rPr lang="en-US" altLang="zh-CN" sz="2400" dirty="0" err="1">
                <a:solidFill>
                  <a:srgbClr val="CC00CC"/>
                </a:solidFill>
                <a:latin typeface="Tahoma" panose="020B0604030504040204" pitchFamily="34" charset="0"/>
              </a:rPr>
              <a:t>b.f</a:t>
            </a:r>
            <a:r>
              <a:rPr lang="en-US" altLang="zh-CN" sz="2400" dirty="0">
                <a:solidFill>
                  <a:srgbClr val="CC00CC"/>
                </a:solidFill>
                <a:latin typeface="Tahoma" panose="020B0604030504040204" pitchFamily="34" charset="0"/>
              </a:rPr>
              <a:t>()</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int</a:t>
            </a:r>
            <a:r>
              <a:rPr lang="en-US" altLang="zh-CN" sz="2400" dirty="0">
                <a:latin typeface="Tahoma" panose="020B0604030504040204" pitchFamily="34" charset="0"/>
              </a:rPr>
              <a:t> r3=</a:t>
            </a:r>
            <a:r>
              <a:rPr lang="en-US" altLang="zh-CN" sz="2400" dirty="0" err="1">
                <a:solidFill>
                  <a:srgbClr val="CC00CC"/>
                </a:solidFill>
                <a:latin typeface="Tahoma" panose="020B0604030504040204" pitchFamily="34" charset="0"/>
              </a:rPr>
              <a:t>b.g</a:t>
            </a:r>
            <a:r>
              <a:rPr lang="en-US" altLang="zh-CN" sz="2400" dirty="0">
                <a:solidFill>
                  <a:srgbClr val="CC00CC"/>
                </a:solidFill>
                <a:latin typeface="Tahoma" panose="020B0604030504040204" pitchFamily="34" charset="0"/>
              </a:rPr>
              <a:t>()</a:t>
            </a:r>
            <a:r>
              <a:rPr lang="en-US" altLang="zh-CN" sz="2400" dirty="0">
                <a:latin typeface="Tahoma" panose="020B0604030504040204" pitchFamily="34" charset="0"/>
              </a:rPr>
              <a:t>;</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System.out.println</a:t>
            </a:r>
            <a:r>
              <a:rPr lang="en-US" altLang="zh-CN" sz="2400" dirty="0">
                <a:latin typeface="Tahoma" panose="020B0604030504040204" pitchFamily="34" charset="0"/>
              </a:rPr>
              <a:t>("r1="+r1);</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System.out.println</a:t>
            </a:r>
            <a:r>
              <a:rPr lang="en-US" altLang="zh-CN" sz="2400" dirty="0">
                <a:latin typeface="Tahoma" panose="020B0604030504040204" pitchFamily="34" charset="0"/>
              </a:rPr>
              <a:t>("r2="+r2); </a:t>
            </a:r>
          </a:p>
          <a:p>
            <a:pPr eaLnBrk="1" hangingPunct="1">
              <a:spcBef>
                <a:spcPct val="0"/>
              </a:spcBef>
              <a:buFontTx/>
              <a:buNone/>
            </a:pPr>
            <a:r>
              <a:rPr lang="en-US" altLang="zh-CN" sz="2400" dirty="0">
                <a:latin typeface="Tahoma" panose="020B0604030504040204" pitchFamily="34" charset="0"/>
              </a:rPr>
              <a:t>       </a:t>
            </a:r>
            <a:r>
              <a:rPr lang="en-US" altLang="zh-CN" sz="2400" dirty="0" err="1">
                <a:latin typeface="Tahoma" panose="020B0604030504040204" pitchFamily="34" charset="0"/>
              </a:rPr>
              <a:t>System.out.println</a:t>
            </a:r>
            <a:r>
              <a:rPr lang="en-US" altLang="zh-CN" sz="2400" dirty="0">
                <a:latin typeface="Tahoma" panose="020B0604030504040204" pitchFamily="34" charset="0"/>
              </a:rPr>
              <a:t>("r3="+r3);</a:t>
            </a:r>
          </a:p>
          <a:p>
            <a:pPr eaLnBrk="1" hangingPunct="1">
              <a:spcBef>
                <a:spcPct val="0"/>
              </a:spcBef>
              <a:buFontTx/>
              <a:buNone/>
            </a:pPr>
            <a:r>
              <a:rPr lang="en-US" altLang="zh-CN" sz="2400" dirty="0">
                <a:latin typeface="Tahoma" panose="020B0604030504040204" pitchFamily="34" charset="0"/>
              </a:rPr>
              <a:t>    }</a:t>
            </a:r>
          </a:p>
          <a:p>
            <a:pPr eaLnBrk="1" hangingPunct="1">
              <a:spcBef>
                <a:spcPct val="0"/>
              </a:spcBef>
              <a:buFontTx/>
              <a:buNone/>
            </a:pPr>
            <a:r>
              <a:rPr lang="en-US" altLang="zh-CN" sz="2400" dirty="0">
                <a:latin typeface="Tahoma" panose="020B0604030504040204" pitchFamily="34" charset="0"/>
              </a:rPr>
              <a:t>}</a:t>
            </a:r>
          </a:p>
        </p:txBody>
      </p:sp>
      <p:sp>
        <p:nvSpPr>
          <p:cNvPr id="421893" name="Text Box 5">
            <a:extLst>
              <a:ext uri="{FF2B5EF4-FFF2-40B4-BE49-F238E27FC236}">
                <a16:creationId xmlns:a16="http://schemas.microsoft.com/office/drawing/2014/main" id="{39E54096-9466-4B5D-AACE-0FC207C1BD8C}"/>
              </a:ext>
            </a:extLst>
          </p:cNvPr>
          <p:cNvSpPr txBox="1">
            <a:spLocks noChangeArrowheads="1"/>
          </p:cNvSpPr>
          <p:nvPr/>
        </p:nvSpPr>
        <p:spPr bwMode="auto">
          <a:xfrm>
            <a:off x="6012160" y="4437112"/>
            <a:ext cx="3024187" cy="2282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solidFill>
                  <a:schemeClr val="bg1"/>
                </a:solidFill>
                <a:latin typeface="Tahoma" panose="020B0604030504040204" pitchFamily="34" charset="0"/>
              </a:rPr>
              <a:t>运行结果：</a:t>
            </a:r>
          </a:p>
          <a:p>
            <a:pPr eaLnBrk="1" hangingPunct="1">
              <a:spcBef>
                <a:spcPct val="0"/>
              </a:spcBef>
              <a:buFontTx/>
              <a:buNone/>
            </a:pPr>
            <a:r>
              <a:rPr lang="en-US" altLang="zh-CN" sz="2400">
                <a:solidFill>
                  <a:schemeClr val="bg1"/>
                </a:solidFill>
                <a:latin typeface="Tahoma" panose="020B0604030504040204" pitchFamily="34" charset="0"/>
              </a:rPr>
              <a:t>C:\1000&gt;java Example</a:t>
            </a:r>
          </a:p>
          <a:p>
            <a:pPr eaLnBrk="1" hangingPunct="1">
              <a:spcBef>
                <a:spcPct val="0"/>
              </a:spcBef>
              <a:buFontTx/>
              <a:buNone/>
            </a:pPr>
            <a:r>
              <a:rPr lang="en-US" altLang="zh-CN" sz="2400">
                <a:solidFill>
                  <a:schemeClr val="bg1"/>
                </a:solidFill>
                <a:latin typeface="Tahoma" panose="020B0604030504040204" pitchFamily="34" charset="0"/>
              </a:rPr>
              <a:t>r1=0</a:t>
            </a:r>
          </a:p>
          <a:p>
            <a:pPr eaLnBrk="1" hangingPunct="1">
              <a:spcBef>
                <a:spcPct val="0"/>
              </a:spcBef>
              <a:buFontTx/>
              <a:buNone/>
            </a:pPr>
            <a:r>
              <a:rPr lang="en-US" altLang="zh-CN" sz="2400">
                <a:solidFill>
                  <a:schemeClr val="bg1"/>
                </a:solidFill>
                <a:latin typeface="Tahoma" panose="020B0604030504040204" pitchFamily="34" charset="0"/>
              </a:rPr>
              <a:t>r2=40</a:t>
            </a:r>
          </a:p>
          <a:p>
            <a:pPr eaLnBrk="1" hangingPunct="1">
              <a:spcBef>
                <a:spcPct val="0"/>
              </a:spcBef>
              <a:buFontTx/>
              <a:buNone/>
            </a:pPr>
            <a:r>
              <a:rPr lang="en-US" altLang="zh-CN" sz="2400">
                <a:solidFill>
                  <a:schemeClr val="bg1"/>
                </a:solidFill>
                <a:latin typeface="Tahoma" panose="020B0604030504040204" pitchFamily="34" charset="0"/>
              </a:rPr>
              <a:t>r3=15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blinds(horizontal)">
                                      <p:cBhvr>
                                        <p:cTn id="7" dur="5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1893"/>
                                        </p:tgtEl>
                                        <p:attrNameLst>
                                          <p:attrName>style.visibility</p:attrName>
                                        </p:attrNameLst>
                                      </p:cBhvr>
                                      <p:to>
                                        <p:strVal val="visible"/>
                                      </p:to>
                                    </p:set>
                                    <p:animEffect transition="in" filter="blinds(horizontal)">
                                      <p:cBhvr>
                                        <p:cTn id="12"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nimBg="1"/>
      <p:bldP spid="42189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84FA172-D4B6-4A57-B843-4D2E0BDC8AE4}"/>
              </a:ext>
            </a:extLst>
          </p:cNvPr>
          <p:cNvSpPr>
            <a:spLocks noGrp="1" noChangeArrowheads="1"/>
          </p:cNvSpPr>
          <p:nvPr>
            <p:ph type="body" idx="1"/>
          </p:nvPr>
        </p:nvSpPr>
        <p:spPr>
          <a:xfrm>
            <a:off x="539750" y="1124198"/>
            <a:ext cx="8064500" cy="4393034"/>
          </a:xfrm>
        </p:spPr>
        <p:txBody>
          <a:bodyPr/>
          <a:lstStyle/>
          <a:p>
            <a:pPr eaLnBrk="1" hangingPunct="1">
              <a:lnSpc>
                <a:spcPct val="80000"/>
              </a:lnSpc>
              <a:spcAft>
                <a:spcPct val="20000"/>
              </a:spcAft>
              <a:buFontTx/>
              <a:buNone/>
            </a:pPr>
            <a:r>
              <a:rPr lang="en-US" altLang="zh-CN" sz="2800" b="1"/>
              <a:t>2</a:t>
            </a:r>
            <a:r>
              <a:rPr lang="zh-CN" altLang="en-US" sz="2800" b="1"/>
              <a:t>．使用</a:t>
            </a:r>
            <a:r>
              <a:rPr lang="en-US" altLang="zh-CN" sz="2800" b="1"/>
              <a:t>super</a:t>
            </a:r>
            <a:r>
              <a:rPr lang="zh-CN" altLang="en-US" sz="2800" b="1"/>
              <a:t>调用</a:t>
            </a:r>
            <a:r>
              <a:rPr lang="zh-CN" altLang="en-US" sz="2800" b="1">
                <a:solidFill>
                  <a:srgbClr val="0000FF"/>
                </a:solidFill>
              </a:rPr>
              <a:t>父类的构造方法</a:t>
            </a:r>
            <a:endParaRPr lang="en-US" altLang="zh-CN" sz="2800" b="1">
              <a:solidFill>
                <a:srgbClr val="0000FF"/>
              </a:solidFill>
            </a:endParaRPr>
          </a:p>
          <a:p>
            <a:pPr eaLnBrk="1" hangingPunct="1">
              <a:lnSpc>
                <a:spcPct val="80000"/>
              </a:lnSpc>
              <a:spcAft>
                <a:spcPct val="20000"/>
              </a:spcAft>
              <a:buFontTx/>
              <a:buNone/>
            </a:pPr>
            <a:endParaRPr lang="zh-CN" altLang="en-US" sz="2400" b="1">
              <a:solidFill>
                <a:srgbClr val="0000FF"/>
              </a:solidFill>
            </a:endParaRPr>
          </a:p>
          <a:p>
            <a:pPr marL="0" indent="0" eaLnBrk="1" hangingPunct="1">
              <a:lnSpc>
                <a:spcPct val="80000"/>
              </a:lnSpc>
              <a:buNone/>
            </a:pPr>
            <a:r>
              <a:rPr lang="en-US" altLang="en-US" sz="2400"/>
              <a:t>★</a:t>
            </a:r>
            <a:r>
              <a:rPr lang="zh-CN" altLang="en-US" sz="2400" b="1"/>
              <a:t>子类的构造过程中必须调用父类的构造方法。</a:t>
            </a:r>
            <a:endParaRPr lang="en-US" altLang="zh-CN" sz="2400" b="1"/>
          </a:p>
          <a:p>
            <a:pPr marL="0" indent="0" eaLnBrk="1" hangingPunct="1">
              <a:lnSpc>
                <a:spcPct val="80000"/>
              </a:lnSpc>
              <a:buNone/>
            </a:pPr>
            <a:endParaRPr lang="zh-CN" altLang="en-US" sz="2400" b="1"/>
          </a:p>
          <a:p>
            <a:pPr eaLnBrk="1" hangingPunct="1">
              <a:lnSpc>
                <a:spcPct val="80000"/>
              </a:lnSpc>
              <a:buFont typeface="Wingdings" panose="05000000000000000000" pitchFamily="2" charset="2"/>
              <a:buChar char="Ø"/>
            </a:pPr>
            <a:r>
              <a:rPr lang="zh-CN" altLang="en-US" sz="2400" b="1"/>
              <a:t>子类可以在自己的构造方法中</a:t>
            </a:r>
            <a:r>
              <a:rPr lang="zh-CN" altLang="en-US" sz="2400" b="1">
                <a:solidFill>
                  <a:srgbClr val="FF0000"/>
                </a:solidFill>
                <a:latin typeface="微软雅黑" panose="020B0503020204020204" pitchFamily="34" charset="-122"/>
                <a:ea typeface="微软雅黑" panose="020B0503020204020204" pitchFamily="34" charset="-122"/>
              </a:rPr>
              <a:t>显式使用</a:t>
            </a:r>
            <a:r>
              <a:rPr lang="en-US" altLang="zh-CN" sz="2400" b="1">
                <a:solidFill>
                  <a:srgbClr val="FF0000"/>
                </a:solidFill>
                <a:latin typeface="微软雅黑" panose="020B0503020204020204" pitchFamily="34" charset="-122"/>
                <a:ea typeface="微软雅黑" panose="020B0503020204020204" pitchFamily="34" charset="-122"/>
              </a:rPr>
              <a:t>super</a:t>
            </a:r>
            <a:r>
              <a:rPr lang="zh-CN" altLang="en-US" sz="2400" b="1"/>
              <a:t>调用父类的构造方法，使用</a:t>
            </a:r>
            <a:r>
              <a:rPr lang="en-US" altLang="zh-CN" sz="2400" b="1"/>
              <a:t>this</a:t>
            </a:r>
            <a:r>
              <a:rPr lang="zh-CN" altLang="en-US" sz="2400" b="1"/>
              <a:t>调用本类的其他构造方法。</a:t>
            </a:r>
          </a:p>
          <a:p>
            <a:pPr eaLnBrk="1" hangingPunct="1">
              <a:lnSpc>
                <a:spcPct val="80000"/>
              </a:lnSpc>
              <a:buFont typeface="Wingdings" panose="05000000000000000000" pitchFamily="2" charset="2"/>
              <a:buChar char="Ø"/>
            </a:pPr>
            <a:r>
              <a:rPr lang="zh-CN" altLang="en-US" sz="2400" b="1"/>
              <a:t>如果使用</a:t>
            </a:r>
            <a:r>
              <a:rPr lang="en-US" altLang="zh-CN" sz="2400" b="1"/>
              <a:t>super</a:t>
            </a:r>
            <a:r>
              <a:rPr lang="zh-CN" altLang="en-US" sz="2400" b="1"/>
              <a:t>，</a:t>
            </a:r>
            <a:r>
              <a:rPr lang="zh-CN" altLang="en-US" sz="2400" b="1">
                <a:solidFill>
                  <a:srgbClr val="CC00CC"/>
                </a:solidFill>
              </a:rPr>
              <a:t>必须写在子类构造方法的第一行</a:t>
            </a:r>
            <a:r>
              <a:rPr lang="zh-CN" altLang="en-US" sz="2400" b="1"/>
              <a:t>。</a:t>
            </a:r>
          </a:p>
          <a:p>
            <a:pPr eaLnBrk="1" hangingPunct="1">
              <a:lnSpc>
                <a:spcPct val="80000"/>
              </a:lnSpc>
              <a:buFont typeface="Wingdings" panose="05000000000000000000" pitchFamily="2" charset="2"/>
              <a:buChar char="Ø"/>
            </a:pPr>
            <a:r>
              <a:rPr lang="zh-CN" altLang="en-US" sz="2400" b="1"/>
              <a:t>如果子类的构造方法中没有显示地调用父类的构造方法，则系统</a:t>
            </a:r>
            <a:r>
              <a:rPr lang="zh-CN" altLang="en-US" sz="2400" b="1">
                <a:solidFill>
                  <a:srgbClr val="FF0066"/>
                </a:solidFill>
              </a:rPr>
              <a:t>默认调用父类无参数的构造方法</a:t>
            </a:r>
            <a:r>
              <a:rPr lang="zh-CN" altLang="en-US" sz="2400" b="1"/>
              <a:t>。</a:t>
            </a:r>
          </a:p>
          <a:p>
            <a:pPr eaLnBrk="1" hangingPunct="1">
              <a:lnSpc>
                <a:spcPct val="80000"/>
              </a:lnSpc>
              <a:buFont typeface="Wingdings" panose="05000000000000000000" pitchFamily="2" charset="2"/>
              <a:buChar char="Ø"/>
            </a:pPr>
            <a:r>
              <a:rPr lang="zh-CN" altLang="en-US" sz="2400" b="1"/>
              <a:t>如果子类的构造方法中没有显示调用构造方法、而父类中又没有无参的构造方法，则编译出错。（</a:t>
            </a:r>
            <a:r>
              <a:rPr lang="zh-CN" altLang="en-US" sz="2400" b="1">
                <a:solidFill>
                  <a:srgbClr val="FF0066"/>
                </a:solidFill>
              </a:rPr>
              <a:t>原因：若父类只有带参数的构造方法，则编译器不提供默认构造方法</a:t>
            </a:r>
            <a:r>
              <a:rPr lang="zh-CN" altLang="en-US" sz="2400" b="1"/>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C2150024-CC68-44C2-B7FD-5D0B4D34D772}"/>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273411" name="Text Box 3">
            <a:extLst>
              <a:ext uri="{FF2B5EF4-FFF2-40B4-BE49-F238E27FC236}">
                <a16:creationId xmlns:a16="http://schemas.microsoft.com/office/drawing/2014/main" id="{4EE75FED-3D34-4E10-99FC-B95C4857761F}"/>
              </a:ext>
            </a:extLst>
          </p:cNvPr>
          <p:cNvSpPr txBox="1">
            <a:spLocks noChangeArrowheads="1"/>
          </p:cNvSpPr>
          <p:nvPr/>
        </p:nvSpPr>
        <p:spPr bwMode="auto">
          <a:xfrm>
            <a:off x="0" y="548680"/>
            <a:ext cx="7812088"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A()  // </a:t>
            </a:r>
            <a:r>
              <a:rPr lang="zh-CN" altLang="en-US" sz="2200" dirty="0">
                <a:latin typeface="Tahoma" panose="020B0604030504040204" pitchFamily="34" charset="0"/>
              </a:rPr>
              <a:t>无参的构造函数</a:t>
            </a:r>
          </a:p>
          <a:p>
            <a:pPr eaLnBrk="1" hangingPunct="1">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273412" name="Text Box 4">
            <a:extLst>
              <a:ext uri="{FF2B5EF4-FFF2-40B4-BE49-F238E27FC236}">
                <a16:creationId xmlns:a16="http://schemas.microsoft.com/office/drawing/2014/main" id="{C7836060-6B4E-4080-B236-540F00767275}"/>
              </a:ext>
            </a:extLst>
          </p:cNvPr>
          <p:cNvSpPr txBox="1">
            <a:spLocks noChangeArrowheads="1"/>
          </p:cNvSpPr>
          <p:nvPr/>
        </p:nvSpPr>
        <p:spPr bwMode="auto">
          <a:xfrm>
            <a:off x="0" y="1988840"/>
            <a:ext cx="7812088" cy="2111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super();  //</a:t>
            </a:r>
            <a:r>
              <a:rPr lang="zh-CN" altLang="en-US" sz="2200" dirty="0">
                <a:solidFill>
                  <a:srgbClr val="FF0066"/>
                </a:solidFill>
                <a:latin typeface="Tahoma" panose="020B0604030504040204" pitchFamily="34" charset="0"/>
              </a:rPr>
              <a:t>显示调用父类构造器，可以省略</a:t>
            </a:r>
          </a:p>
          <a:p>
            <a:pPr eaLnBrk="1" hangingPunct="1">
              <a:spcBef>
                <a:spcPct val="0"/>
              </a:spcBef>
              <a:buFontTx/>
              <a:buNone/>
            </a:pPr>
            <a:r>
              <a:rPr lang="zh-CN" altLang="en-US"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273413" name="Text Box 5">
            <a:extLst>
              <a:ext uri="{FF2B5EF4-FFF2-40B4-BE49-F238E27FC236}">
                <a16:creationId xmlns:a16="http://schemas.microsoft.com/office/drawing/2014/main" id="{04C79380-F3A5-4B5D-8CB5-DE1D2C8088FD}"/>
              </a:ext>
            </a:extLst>
          </p:cNvPr>
          <p:cNvSpPr txBox="1">
            <a:spLocks noChangeArrowheads="1"/>
          </p:cNvSpPr>
          <p:nvPr/>
        </p:nvSpPr>
        <p:spPr bwMode="auto">
          <a:xfrm>
            <a:off x="0" y="4100859"/>
            <a:ext cx="7812088" cy="1776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26982" name="Text Box 6">
            <a:extLst>
              <a:ext uri="{FF2B5EF4-FFF2-40B4-BE49-F238E27FC236}">
                <a16:creationId xmlns:a16="http://schemas.microsoft.com/office/drawing/2014/main" id="{E96F0403-9445-42E2-844B-35AF7811E138}"/>
              </a:ext>
            </a:extLst>
          </p:cNvPr>
          <p:cNvSpPr txBox="1">
            <a:spLocks noChangeArrowheads="1"/>
          </p:cNvSpPr>
          <p:nvPr/>
        </p:nvSpPr>
        <p:spPr bwMode="auto">
          <a:xfrm>
            <a:off x="4458464" y="4847551"/>
            <a:ext cx="4606925" cy="1936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A Constructor called!!</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26983" name="Text Box 8">
            <a:extLst>
              <a:ext uri="{FF2B5EF4-FFF2-40B4-BE49-F238E27FC236}">
                <a16:creationId xmlns:a16="http://schemas.microsoft.com/office/drawing/2014/main" id="{9CEED85D-D0E1-42D2-95DF-1E70FDA873BB}"/>
              </a:ext>
            </a:extLst>
          </p:cNvPr>
          <p:cNvSpPr txBox="1">
            <a:spLocks noChangeArrowheads="1"/>
          </p:cNvSpPr>
          <p:nvPr/>
        </p:nvSpPr>
        <p:spPr bwMode="auto">
          <a:xfrm>
            <a:off x="0" y="116632"/>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1</a:t>
            </a:r>
            <a:r>
              <a:rPr lang="zh-CN" altLang="en-US" sz="2400">
                <a:latin typeface="Tahoma" panose="020B0604030504040204" pitchFamily="34" charset="0"/>
              </a:rPr>
              <a:t>：子类使用</a:t>
            </a:r>
            <a:r>
              <a:rPr lang="en-US" altLang="zh-CN" sz="2400">
                <a:latin typeface="Tahoma" panose="020B0604030504040204" pitchFamily="34" charset="0"/>
              </a:rPr>
              <a:t>super</a:t>
            </a:r>
            <a:r>
              <a:rPr lang="zh-CN" altLang="en-US" sz="2400">
                <a:latin typeface="Tahoma" panose="020B0604030504040204" pitchFamily="34" charset="0"/>
              </a:rPr>
              <a:t>调用</a:t>
            </a:r>
            <a:r>
              <a:rPr lang="zh-CN" altLang="en-US" sz="2200">
                <a:latin typeface="Tahoma" panose="020B0604030504040204" pitchFamily="34" charset="0"/>
              </a:rPr>
              <a:t>父类构造器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linds(horizontal)">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linds(horizontal)">
                                      <p:cBhvr>
                                        <p:cTn id="12" dur="500"/>
                                        <p:tgtEl>
                                          <p:spTgt spid="27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blinds(horizontal)">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p:bldP spid="273412" grpId="0" animBg="1"/>
      <p:bldP spid="27341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072928F-271C-4716-BCD9-5D9EA8F1573D}"/>
              </a:ext>
            </a:extLst>
          </p:cNvPr>
          <p:cNvSpPr>
            <a:spLocks noGrp="1" noChangeArrowheads="1"/>
          </p:cNvSpPr>
          <p:nvPr>
            <p:ph type="body" idx="1"/>
          </p:nvPr>
        </p:nvSpPr>
        <p:spPr>
          <a:xfrm>
            <a:off x="467544" y="765063"/>
            <a:ext cx="8208912" cy="5327873"/>
          </a:xfrm>
        </p:spPr>
        <p:txBody>
          <a:bodyPr/>
          <a:lstStyle/>
          <a:p>
            <a:pPr eaLnBrk="1" hangingPunct="1">
              <a:lnSpc>
                <a:spcPct val="90000"/>
              </a:lnSpc>
              <a:spcBef>
                <a:spcPct val="50000"/>
              </a:spcBef>
              <a:buFont typeface="Wingdings" panose="05000000000000000000" pitchFamily="2" charset="2"/>
              <a:buChar char="Ø"/>
            </a:pPr>
            <a:r>
              <a:rPr lang="zh-CN" altLang="en-US" sz="2400" b="1" dirty="0"/>
              <a:t>举例：</a:t>
            </a:r>
            <a:endParaRPr lang="en-US" altLang="zh-CN" sz="2400" b="1" dirty="0"/>
          </a:p>
          <a:p>
            <a:pPr eaLnBrk="1" hangingPunct="1">
              <a:lnSpc>
                <a:spcPct val="90000"/>
              </a:lnSpc>
              <a:spcBef>
                <a:spcPct val="50000"/>
              </a:spcBef>
              <a:buFont typeface="Wingdings" panose="05000000000000000000" pitchFamily="2" charset="2"/>
              <a:buChar char="Ø"/>
            </a:pPr>
            <a:endParaRPr lang="zh-CN" altLang="en-US" sz="800" b="1" dirty="0"/>
          </a:p>
          <a:p>
            <a:pPr algn="just" eaLnBrk="1" hangingPunct="1">
              <a:lnSpc>
                <a:spcPct val="90000"/>
              </a:lnSpc>
              <a:buFontTx/>
              <a:buNone/>
            </a:pPr>
            <a:r>
              <a:rPr lang="zh-CN" altLang="en-US" sz="2000" b="1" dirty="0"/>
              <a:t>    </a:t>
            </a:r>
            <a:r>
              <a:rPr lang="en-US" altLang="zh-CN" sz="2000" b="1" dirty="0"/>
              <a:t>public class  </a:t>
            </a:r>
            <a:r>
              <a:rPr lang="en-US" altLang="zh-CN" sz="2000" b="1" dirty="0">
                <a:solidFill>
                  <a:srgbClr val="0000FF"/>
                </a:solidFill>
              </a:rPr>
              <a:t>Dog</a:t>
            </a:r>
            <a:r>
              <a:rPr lang="en-US" altLang="zh-CN" sz="2000" b="1" dirty="0"/>
              <a:t> {</a:t>
            </a:r>
          </a:p>
          <a:p>
            <a:pPr algn="just" eaLnBrk="1" hangingPunct="1">
              <a:lnSpc>
                <a:spcPct val="90000"/>
              </a:lnSpc>
              <a:buFontTx/>
              <a:buNone/>
            </a:pPr>
            <a:r>
              <a:rPr lang="en-US" altLang="zh-CN" sz="2000" b="1" dirty="0"/>
              <a:t>    }</a:t>
            </a:r>
          </a:p>
          <a:p>
            <a:pPr algn="just" eaLnBrk="1" hangingPunct="1">
              <a:lnSpc>
                <a:spcPct val="90000"/>
              </a:lnSpc>
              <a:buFontTx/>
              <a:buNone/>
            </a:pPr>
            <a:endParaRPr lang="en-US" altLang="zh-CN" sz="2000" b="1" dirty="0"/>
          </a:p>
          <a:p>
            <a:pPr algn="just" eaLnBrk="1" hangingPunct="1">
              <a:lnSpc>
                <a:spcPct val="90000"/>
              </a:lnSpc>
              <a:buFontTx/>
              <a:buNone/>
            </a:pPr>
            <a:r>
              <a:rPr lang="en-US" altLang="zh-CN" sz="2000" b="1" dirty="0"/>
              <a:t>	public class </a:t>
            </a:r>
            <a:r>
              <a:rPr lang="en-US" altLang="zh-CN" sz="2000" b="1" dirty="0">
                <a:solidFill>
                  <a:srgbClr val="0000FF"/>
                </a:solidFill>
              </a:rPr>
              <a:t>Person</a:t>
            </a:r>
            <a:r>
              <a:rPr lang="en-US" altLang="zh-CN" sz="2000" b="1" dirty="0"/>
              <a:t> {</a:t>
            </a:r>
          </a:p>
          <a:p>
            <a:pPr algn="just" eaLnBrk="1" hangingPunct="1">
              <a:lnSpc>
                <a:spcPct val="90000"/>
              </a:lnSpc>
              <a:buFontTx/>
              <a:buNone/>
            </a:pPr>
            <a:r>
              <a:rPr lang="en-US" altLang="zh-CN" sz="2000" b="1" dirty="0"/>
              <a:t>		private </a:t>
            </a:r>
            <a:r>
              <a:rPr lang="en-US" altLang="zh-CN" sz="2000" b="1" dirty="0" err="1"/>
              <a:t>int</a:t>
            </a:r>
            <a:r>
              <a:rPr lang="en-US" altLang="zh-CN" sz="2000" b="1" dirty="0"/>
              <a:t> age; </a:t>
            </a:r>
          </a:p>
          <a:p>
            <a:pPr algn="just" eaLnBrk="1" hangingPunct="1">
              <a:lnSpc>
                <a:spcPct val="90000"/>
              </a:lnSpc>
              <a:buFontTx/>
              <a:buNone/>
            </a:pPr>
            <a:r>
              <a:rPr lang="en-US" altLang="zh-CN" sz="2000" b="1" dirty="0"/>
              <a:t>		public void </a:t>
            </a:r>
            <a:r>
              <a:rPr lang="en-US" altLang="zh-CN" sz="2000" b="1" dirty="0" err="1"/>
              <a:t>setAge</a:t>
            </a:r>
            <a:r>
              <a:rPr lang="en-US" altLang="zh-CN" sz="2000" b="1" dirty="0"/>
              <a:t>(</a:t>
            </a:r>
            <a:r>
              <a:rPr lang="en-US" altLang="zh-CN" sz="2000" b="1" dirty="0" err="1"/>
              <a:t>int</a:t>
            </a:r>
            <a:r>
              <a:rPr lang="en-US" altLang="zh-CN" sz="2000" b="1" dirty="0"/>
              <a:t> </a:t>
            </a:r>
            <a:r>
              <a:rPr lang="en-US" altLang="zh-CN" sz="2000" b="1" dirty="0" err="1"/>
              <a:t>i</a:t>
            </a:r>
            <a:r>
              <a:rPr lang="en-US" altLang="zh-CN" sz="2000" b="1" dirty="0"/>
              <a:t>) {	</a:t>
            </a:r>
          </a:p>
          <a:p>
            <a:pPr algn="just" eaLnBrk="1" hangingPunct="1">
              <a:lnSpc>
                <a:spcPct val="90000"/>
              </a:lnSpc>
              <a:buFontTx/>
              <a:buNone/>
            </a:pPr>
            <a:r>
              <a:rPr lang="en-US" altLang="zh-CN" sz="2000" b="1" dirty="0"/>
              <a:t>			age=</a:t>
            </a:r>
            <a:r>
              <a:rPr lang="en-US" altLang="zh-CN" sz="2000" b="1" dirty="0" err="1"/>
              <a:t>i</a:t>
            </a:r>
            <a:r>
              <a:rPr lang="en-US" altLang="zh-CN" sz="2000" b="1" dirty="0"/>
              <a:t>; </a:t>
            </a:r>
          </a:p>
          <a:p>
            <a:pPr algn="just" eaLnBrk="1" hangingPunct="1">
              <a:lnSpc>
                <a:spcPct val="90000"/>
              </a:lnSpc>
              <a:buFontTx/>
              <a:buNone/>
            </a:pPr>
            <a:r>
              <a:rPr lang="en-US" altLang="zh-CN" sz="2000" b="1" dirty="0"/>
              <a:t>		} 	</a:t>
            </a:r>
          </a:p>
          <a:p>
            <a:pPr algn="just" eaLnBrk="1" hangingPunct="1">
              <a:lnSpc>
                <a:spcPct val="90000"/>
              </a:lnSpc>
              <a:buFontTx/>
              <a:buNone/>
            </a:pPr>
            <a:r>
              <a:rPr lang="en-US" altLang="zh-CN" sz="2000" b="1" dirty="0"/>
              <a:t>     }</a:t>
            </a:r>
          </a:p>
          <a:p>
            <a:pPr algn="just" eaLnBrk="1" hangingPunct="1">
              <a:lnSpc>
                <a:spcPct val="90000"/>
              </a:lnSpc>
              <a:buFontTx/>
              <a:buNone/>
            </a:pPr>
            <a:endParaRPr lang="en-US" altLang="zh-CN" sz="2000" b="1" dirty="0"/>
          </a:p>
          <a:p>
            <a:pPr algn="just" eaLnBrk="1" hangingPunct="1">
              <a:lnSpc>
                <a:spcPct val="90000"/>
              </a:lnSpc>
            </a:pPr>
            <a:r>
              <a:rPr lang="en-US" altLang="zh-CN" sz="2000" b="1" dirty="0"/>
              <a:t>Dog</a:t>
            </a:r>
            <a:r>
              <a:rPr lang="zh-CN" altLang="en-US" sz="2000" b="1" dirty="0"/>
              <a:t>是一个没有类属性和方法的类。</a:t>
            </a:r>
          </a:p>
          <a:p>
            <a:pPr algn="just" eaLnBrk="1" hangingPunct="1">
              <a:lnSpc>
                <a:spcPct val="90000"/>
              </a:lnSpc>
            </a:pPr>
            <a:r>
              <a:rPr lang="en-US" altLang="zh-CN" sz="2000" b="1" dirty="0"/>
              <a:t>age </a:t>
            </a:r>
            <a:r>
              <a:rPr lang="zh-CN" altLang="en-US" sz="2000" b="1" dirty="0"/>
              <a:t>是类的属性，也叫类成员变量。</a:t>
            </a:r>
          </a:p>
          <a:p>
            <a:pPr algn="just" eaLnBrk="1" hangingPunct="1">
              <a:lnSpc>
                <a:spcPct val="90000"/>
              </a:lnSpc>
            </a:pPr>
            <a:r>
              <a:rPr lang="en-US" altLang="zh-CN" sz="2000" b="1" dirty="0" err="1"/>
              <a:t>setAge</a:t>
            </a:r>
            <a:r>
              <a:rPr lang="zh-CN" altLang="en-US" sz="2000" b="1" dirty="0"/>
              <a:t>方法也叫成员函数，它可以直接访问用一个类中的</a:t>
            </a:r>
            <a:r>
              <a:rPr lang="en-US" altLang="zh-CN" sz="2000" b="1" dirty="0"/>
              <a:t>age</a:t>
            </a:r>
            <a:r>
              <a:rPr lang="zh-CN" altLang="en-US" sz="2000" b="1" dirty="0"/>
              <a:t>变量。</a:t>
            </a:r>
          </a:p>
          <a:p>
            <a:pPr algn="just" eaLnBrk="1" hangingPunct="1">
              <a:lnSpc>
                <a:spcPct val="90000"/>
              </a:lnSpc>
              <a:buFontTx/>
              <a:buNone/>
            </a:pPr>
            <a:endParaRPr lang="zh-CN" altLang="en-US" sz="2000" b="1" dirty="0"/>
          </a:p>
          <a:p>
            <a:pPr algn="just" eaLnBrk="1" hangingPunct="1">
              <a:lnSpc>
                <a:spcPct val="90000"/>
              </a:lnSpc>
              <a:buFontTx/>
              <a:buNone/>
            </a:pPr>
            <a:endParaRPr lang="en-US" altLang="zh-CN" sz="2000"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093F8665-19BB-47A1-BDDA-7EDC00E620BC}"/>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95619" name="Text Box 3">
            <a:extLst>
              <a:ext uri="{FF2B5EF4-FFF2-40B4-BE49-F238E27FC236}">
                <a16:creationId xmlns:a16="http://schemas.microsoft.com/office/drawing/2014/main" id="{D8B16142-56E6-41C9-AEB3-034F1E3B9A91}"/>
              </a:ext>
            </a:extLst>
          </p:cNvPr>
          <p:cNvSpPr txBox="1">
            <a:spLocks noChangeArrowheads="1"/>
          </p:cNvSpPr>
          <p:nvPr/>
        </p:nvSpPr>
        <p:spPr bwMode="auto">
          <a:xfrm>
            <a:off x="0" y="476424"/>
            <a:ext cx="7812088" cy="144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   A() // </a:t>
            </a:r>
            <a:r>
              <a:rPr lang="zh-CN" altLang="en-US" sz="2200" dirty="0">
                <a:latin typeface="Tahoma" panose="020B0604030504040204" pitchFamily="34" charset="0"/>
              </a:rPr>
              <a:t>无参的构造函数</a:t>
            </a:r>
          </a:p>
          <a:p>
            <a:pPr eaLnBrk="1" hangingPunct="1">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95620" name="Text Box 4">
            <a:extLst>
              <a:ext uri="{FF2B5EF4-FFF2-40B4-BE49-F238E27FC236}">
                <a16:creationId xmlns:a16="http://schemas.microsoft.com/office/drawing/2014/main" id="{B3FB1D8B-DED4-4415-B5A4-BF7DAD64F7EB}"/>
              </a:ext>
            </a:extLst>
          </p:cNvPr>
          <p:cNvSpPr txBox="1">
            <a:spLocks noChangeArrowheads="1"/>
          </p:cNvSpPr>
          <p:nvPr/>
        </p:nvSpPr>
        <p:spPr bwMode="auto">
          <a:xfrm>
            <a:off x="0" y="1916286"/>
            <a:ext cx="7812088" cy="2111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这里会自动调用父类的无参的构造函数</a:t>
            </a:r>
            <a:endParaRPr lang="zh-CN" altLang="en-US" sz="2200" dirty="0">
              <a:latin typeface="Tahoma" panose="020B0604030504040204" pitchFamily="34" charset="0"/>
            </a:endParaRPr>
          </a:p>
          <a:p>
            <a:pPr eaLnBrk="1" hangingPunct="1">
              <a:spcBef>
                <a:spcPct val="0"/>
              </a:spcBef>
              <a:buFontTx/>
              <a:buNone/>
            </a:pPr>
            <a:r>
              <a:rPr lang="zh-CN" altLang="en-US"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95621" name="Text Box 5">
            <a:extLst>
              <a:ext uri="{FF2B5EF4-FFF2-40B4-BE49-F238E27FC236}">
                <a16:creationId xmlns:a16="http://schemas.microsoft.com/office/drawing/2014/main" id="{074D4D4F-4DDE-4DB6-A60B-FD3E0C089D4C}"/>
              </a:ext>
            </a:extLst>
          </p:cNvPr>
          <p:cNvSpPr txBox="1">
            <a:spLocks noChangeArrowheads="1"/>
          </p:cNvSpPr>
          <p:nvPr/>
        </p:nvSpPr>
        <p:spPr bwMode="auto">
          <a:xfrm>
            <a:off x="0" y="4018418"/>
            <a:ext cx="7812088" cy="1776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29030" name="Text Box 6">
            <a:extLst>
              <a:ext uri="{FF2B5EF4-FFF2-40B4-BE49-F238E27FC236}">
                <a16:creationId xmlns:a16="http://schemas.microsoft.com/office/drawing/2014/main" id="{962618EE-2331-44DB-AB55-124F44F93435}"/>
              </a:ext>
            </a:extLst>
          </p:cNvPr>
          <p:cNvSpPr txBox="1">
            <a:spLocks noChangeArrowheads="1"/>
          </p:cNvSpPr>
          <p:nvPr/>
        </p:nvSpPr>
        <p:spPr bwMode="auto">
          <a:xfrm>
            <a:off x="4427984" y="4826456"/>
            <a:ext cx="4606925" cy="1936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A Constructor called!!</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29031" name="Text Box 7">
            <a:extLst>
              <a:ext uri="{FF2B5EF4-FFF2-40B4-BE49-F238E27FC236}">
                <a16:creationId xmlns:a16="http://schemas.microsoft.com/office/drawing/2014/main" id="{B154746F-B53F-4B63-A293-F6CEAE42CE4E}"/>
              </a:ext>
            </a:extLst>
          </p:cNvPr>
          <p:cNvSpPr txBox="1">
            <a:spLocks noChangeArrowheads="1"/>
          </p:cNvSpPr>
          <p:nvPr/>
        </p:nvSpPr>
        <p:spPr bwMode="auto">
          <a:xfrm>
            <a:off x="0" y="44624"/>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2</a:t>
            </a:r>
            <a:r>
              <a:rPr lang="zh-CN" altLang="en-US" sz="2400">
                <a:latin typeface="Tahoma" panose="020B0604030504040204" pitchFamily="34" charset="0"/>
              </a:rPr>
              <a:t>：子类使用</a:t>
            </a:r>
            <a:r>
              <a:rPr lang="en-US" altLang="zh-CN" sz="2400">
                <a:latin typeface="Tahoma" panose="020B0604030504040204" pitchFamily="34" charset="0"/>
              </a:rPr>
              <a:t>super</a:t>
            </a:r>
            <a:r>
              <a:rPr lang="zh-CN" altLang="en-US" sz="2400">
                <a:latin typeface="Tahoma" panose="020B0604030504040204" pitchFamily="34" charset="0"/>
              </a:rPr>
              <a:t>调用</a:t>
            </a:r>
            <a:r>
              <a:rPr lang="zh-CN" altLang="en-US" sz="2200">
                <a:latin typeface="Tahoma" panose="020B0604030504040204" pitchFamily="34" charset="0"/>
              </a:rPr>
              <a:t>父类构造器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blinds(horizontal)">
                                      <p:cBhvr>
                                        <p:cTn id="7" dur="500"/>
                                        <p:tgtEl>
                                          <p:spTgt spid="495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20"/>
                                        </p:tgtEl>
                                        <p:attrNameLst>
                                          <p:attrName>style.visibility</p:attrName>
                                        </p:attrNameLst>
                                      </p:cBhvr>
                                      <p:to>
                                        <p:strVal val="visible"/>
                                      </p:to>
                                    </p:set>
                                    <p:animEffect transition="in" filter="blinds(horizontal)">
                                      <p:cBhvr>
                                        <p:cTn id="12" dur="500"/>
                                        <p:tgtEl>
                                          <p:spTgt spid="495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5621"/>
                                        </p:tgtEl>
                                        <p:attrNameLst>
                                          <p:attrName>style.visibility</p:attrName>
                                        </p:attrNameLst>
                                      </p:cBhvr>
                                      <p:to>
                                        <p:strVal val="visible"/>
                                      </p:to>
                                    </p:set>
                                    <p:animEffect transition="in" filter="blinds(horizontal)">
                                      <p:cBhvr>
                                        <p:cTn id="17" dur="500"/>
                                        <p:tgtEl>
                                          <p:spTgt spid="49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p:bldP spid="495620" grpId="0" animBg="1"/>
      <p:bldP spid="49562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31B0340B-30D3-4B53-AC38-5BFC9FBB3DF9}"/>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23939" name="Text Box 3">
            <a:extLst>
              <a:ext uri="{FF2B5EF4-FFF2-40B4-BE49-F238E27FC236}">
                <a16:creationId xmlns:a16="http://schemas.microsoft.com/office/drawing/2014/main" id="{35454E31-81BA-4B0A-9454-3D641A23B485}"/>
              </a:ext>
            </a:extLst>
          </p:cNvPr>
          <p:cNvSpPr txBox="1">
            <a:spLocks noChangeArrowheads="1"/>
          </p:cNvSpPr>
          <p:nvPr/>
        </p:nvSpPr>
        <p:spPr bwMode="auto">
          <a:xfrm>
            <a:off x="179388" y="692150"/>
            <a:ext cx="8280400" cy="11255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23940" name="Text Box 4">
            <a:extLst>
              <a:ext uri="{FF2B5EF4-FFF2-40B4-BE49-F238E27FC236}">
                <a16:creationId xmlns:a16="http://schemas.microsoft.com/office/drawing/2014/main" id="{A2915113-F514-4CAA-98F3-7103C395AC56}"/>
              </a:ext>
            </a:extLst>
          </p:cNvPr>
          <p:cNvSpPr txBox="1">
            <a:spLocks noChangeArrowheads="1"/>
          </p:cNvSpPr>
          <p:nvPr/>
        </p:nvSpPr>
        <p:spPr bwMode="auto">
          <a:xfrm>
            <a:off x="179388" y="1817549"/>
            <a:ext cx="8280400" cy="2465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super();//</a:t>
            </a:r>
            <a:r>
              <a:rPr lang="zh-CN" altLang="en-US" sz="2200" dirty="0">
                <a:solidFill>
                  <a:srgbClr val="FF0066"/>
                </a:solidFill>
                <a:latin typeface="Tahoma" panose="020B0604030504040204" pitchFamily="34" charset="0"/>
              </a:rPr>
              <a:t>如果父类没有构造函数，调用父类默认的构造</a:t>
            </a:r>
          </a:p>
          <a:p>
            <a:pPr eaLnBrk="1" hangingPunct="1">
              <a:spcBef>
                <a:spcPct val="0"/>
              </a:spcBef>
              <a:buFontTx/>
              <a:buNone/>
            </a:pPr>
            <a:r>
              <a:rPr lang="zh-CN" altLang="en-US" sz="2200" dirty="0">
                <a:solidFill>
                  <a:srgbClr val="FF0066"/>
                </a:solidFill>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函数</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即方法体为空的无参的构造函数。</a:t>
            </a:r>
          </a:p>
          <a:p>
            <a:pPr eaLnBrk="1" hangingPunct="1">
              <a:spcBef>
                <a:spcPct val="0"/>
              </a:spcBef>
              <a:buFontTx/>
              <a:buNone/>
            </a:pPr>
            <a:r>
              <a:rPr lang="en-US" altLang="zh-CN" sz="2200" dirty="0"/>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23941" name="Text Box 5">
            <a:extLst>
              <a:ext uri="{FF2B5EF4-FFF2-40B4-BE49-F238E27FC236}">
                <a16:creationId xmlns:a16="http://schemas.microsoft.com/office/drawing/2014/main" id="{5F8CA53D-C84C-4195-9189-ECDA9E97BA60}"/>
              </a:ext>
            </a:extLst>
          </p:cNvPr>
          <p:cNvSpPr txBox="1">
            <a:spLocks noChangeArrowheads="1"/>
          </p:cNvSpPr>
          <p:nvPr/>
        </p:nvSpPr>
        <p:spPr bwMode="auto">
          <a:xfrm>
            <a:off x="179388" y="4287674"/>
            <a:ext cx="8280400"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1078" name="Text Box 6">
            <a:extLst>
              <a:ext uri="{FF2B5EF4-FFF2-40B4-BE49-F238E27FC236}">
                <a16:creationId xmlns:a16="http://schemas.microsoft.com/office/drawing/2014/main" id="{7A68B082-0E34-4F40-999F-73485EFA7D95}"/>
              </a:ext>
            </a:extLst>
          </p:cNvPr>
          <p:cNvSpPr txBox="1">
            <a:spLocks noChangeArrowheads="1"/>
          </p:cNvSpPr>
          <p:nvPr/>
        </p:nvSpPr>
        <p:spPr bwMode="auto">
          <a:xfrm>
            <a:off x="4140200" y="5157788"/>
            <a:ext cx="4606925" cy="14335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31079" name="Text Box 7">
            <a:extLst>
              <a:ext uri="{FF2B5EF4-FFF2-40B4-BE49-F238E27FC236}">
                <a16:creationId xmlns:a16="http://schemas.microsoft.com/office/drawing/2014/main" id="{A7E79438-4FB5-4BB6-BE5A-10EE61090201}"/>
              </a:ext>
            </a:extLst>
          </p:cNvPr>
          <p:cNvSpPr txBox="1">
            <a:spLocks noChangeArrowheads="1"/>
          </p:cNvSpPr>
          <p:nvPr/>
        </p:nvSpPr>
        <p:spPr bwMode="auto">
          <a:xfrm>
            <a:off x="0" y="1889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3</a:t>
            </a:r>
            <a:r>
              <a:rPr lang="zh-CN" altLang="en-US" sz="2400">
                <a:latin typeface="Tahoma" panose="020B0604030504040204" pitchFamily="34" charset="0"/>
              </a:rPr>
              <a:t>：子类显示调用</a:t>
            </a:r>
            <a:r>
              <a:rPr lang="zh-CN" altLang="en-US" sz="2200">
                <a:latin typeface="Tahoma" panose="020B0604030504040204" pitchFamily="34" charset="0"/>
              </a:rPr>
              <a:t>父类构造器，父类提供默认的构造器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3939"/>
                                        </p:tgtEl>
                                        <p:attrNameLst>
                                          <p:attrName>style.visibility</p:attrName>
                                        </p:attrNameLst>
                                      </p:cBhvr>
                                      <p:to>
                                        <p:strVal val="visible"/>
                                      </p:to>
                                    </p:set>
                                    <p:animEffect transition="in" filter="blinds(horizontal)">
                                      <p:cBhvr>
                                        <p:cTn id="7" dur="500"/>
                                        <p:tgtEl>
                                          <p:spTgt spid="423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3940"/>
                                        </p:tgtEl>
                                        <p:attrNameLst>
                                          <p:attrName>style.visibility</p:attrName>
                                        </p:attrNameLst>
                                      </p:cBhvr>
                                      <p:to>
                                        <p:strVal val="visible"/>
                                      </p:to>
                                    </p:set>
                                    <p:animEffect transition="in" filter="blinds(horizontal)">
                                      <p:cBhvr>
                                        <p:cTn id="12" dur="500"/>
                                        <p:tgtEl>
                                          <p:spTgt spid="42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Effect transition="in" filter="blinds(horizontal)">
                                      <p:cBhvr>
                                        <p:cTn id="1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animBg="1"/>
      <p:bldP spid="423940" grpId="0" animBg="1"/>
      <p:bldP spid="42394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73427FF2-AF9D-465F-9F26-E95BF9C9E1E2}"/>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97667" name="Text Box 3">
            <a:extLst>
              <a:ext uri="{FF2B5EF4-FFF2-40B4-BE49-F238E27FC236}">
                <a16:creationId xmlns:a16="http://schemas.microsoft.com/office/drawing/2014/main" id="{6F4BEE0F-4B09-42ED-83E3-194DBBAD4C0A}"/>
              </a:ext>
            </a:extLst>
          </p:cNvPr>
          <p:cNvSpPr txBox="1">
            <a:spLocks noChangeArrowheads="1"/>
          </p:cNvSpPr>
          <p:nvPr/>
        </p:nvSpPr>
        <p:spPr bwMode="auto">
          <a:xfrm>
            <a:off x="179388" y="692150"/>
            <a:ext cx="8280400" cy="11255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spcBef>
                <a:spcPct val="0"/>
              </a:spcBef>
              <a:buFontTx/>
              <a:buNone/>
            </a:pP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97668" name="Text Box 4">
            <a:extLst>
              <a:ext uri="{FF2B5EF4-FFF2-40B4-BE49-F238E27FC236}">
                <a16:creationId xmlns:a16="http://schemas.microsoft.com/office/drawing/2014/main" id="{5285A0B9-6C19-42E2-B39B-7453D8134653}"/>
              </a:ext>
            </a:extLst>
          </p:cNvPr>
          <p:cNvSpPr txBox="1">
            <a:spLocks noChangeArrowheads="1"/>
          </p:cNvSpPr>
          <p:nvPr/>
        </p:nvSpPr>
        <p:spPr bwMode="auto">
          <a:xfrm>
            <a:off x="179388" y="1773238"/>
            <a:ext cx="8280400" cy="2465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a:t>
            </a:r>
            <a:r>
              <a:rPr lang="en-US" altLang="zh-CN" sz="2200" dirty="0">
                <a:solidFill>
                  <a:schemeClr val="bg1"/>
                </a:solidFill>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这里自动调用父类的默认的构造函数，</a:t>
            </a:r>
          </a:p>
          <a:p>
            <a:pPr eaLnBrk="1" hangingPunct="1">
              <a:spcBef>
                <a:spcPct val="0"/>
              </a:spcBef>
              <a:buFontTx/>
              <a:buNone/>
            </a:pPr>
            <a:r>
              <a:rPr lang="zh-CN" altLang="en-US" sz="2200" dirty="0">
                <a:solidFill>
                  <a:srgbClr val="FF0066"/>
                </a:solidFill>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即方法体为空的无参的构造函数。</a:t>
            </a:r>
          </a:p>
          <a:p>
            <a:pPr eaLnBrk="1" hangingPunct="1">
              <a:spcBef>
                <a:spcPct val="0"/>
              </a:spcBef>
              <a:buFontTx/>
              <a:buNone/>
            </a:pPr>
            <a:r>
              <a:rPr lang="zh-CN" altLang="en-US"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97669" name="Text Box 5">
            <a:extLst>
              <a:ext uri="{FF2B5EF4-FFF2-40B4-BE49-F238E27FC236}">
                <a16:creationId xmlns:a16="http://schemas.microsoft.com/office/drawing/2014/main" id="{0FC9F3D4-1766-4CA5-ACE4-F155119EF730}"/>
              </a:ext>
            </a:extLst>
          </p:cNvPr>
          <p:cNvSpPr txBox="1">
            <a:spLocks noChangeArrowheads="1"/>
          </p:cNvSpPr>
          <p:nvPr/>
        </p:nvSpPr>
        <p:spPr bwMode="auto">
          <a:xfrm>
            <a:off x="179388" y="4221163"/>
            <a:ext cx="8280400"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3126" name="Text Box 6">
            <a:extLst>
              <a:ext uri="{FF2B5EF4-FFF2-40B4-BE49-F238E27FC236}">
                <a16:creationId xmlns:a16="http://schemas.microsoft.com/office/drawing/2014/main" id="{8D66505B-508C-4F4E-8DDD-A9BEAB01E7FC}"/>
              </a:ext>
            </a:extLst>
          </p:cNvPr>
          <p:cNvSpPr txBox="1">
            <a:spLocks noChangeArrowheads="1"/>
          </p:cNvSpPr>
          <p:nvPr/>
        </p:nvSpPr>
        <p:spPr bwMode="auto">
          <a:xfrm>
            <a:off x="4140200" y="5157788"/>
            <a:ext cx="4606925" cy="14335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solidFill>
                  <a:schemeClr val="bg1"/>
                </a:solidFill>
              </a:rPr>
              <a:t>运行结果如下：</a:t>
            </a:r>
          </a:p>
          <a:p>
            <a:pPr eaLnBrk="1" hangingPunct="1">
              <a:spcBef>
                <a:spcPct val="50000"/>
              </a:spcBef>
              <a:buFontTx/>
              <a:buNone/>
            </a:pPr>
            <a:r>
              <a:rPr lang="en-US" altLang="zh-CN" sz="2200">
                <a:solidFill>
                  <a:schemeClr val="bg1"/>
                </a:solidFill>
                <a:latin typeface="Tahoma" panose="020B0604030504040204" pitchFamily="34" charset="0"/>
              </a:rPr>
              <a:t>C:\temp&gt;java Example</a:t>
            </a:r>
          </a:p>
          <a:p>
            <a:pPr eaLnBrk="1" hangingPunct="1">
              <a:spcBef>
                <a:spcPct val="50000"/>
              </a:spcBef>
              <a:buFontTx/>
              <a:buNone/>
            </a:pPr>
            <a:r>
              <a:rPr lang="en-US" altLang="zh-CN" sz="2200">
                <a:solidFill>
                  <a:schemeClr val="bg1"/>
                </a:solidFill>
                <a:latin typeface="Tahoma" panose="020B0604030504040204" pitchFamily="34" charset="0"/>
              </a:rPr>
              <a:t>B Constructor called!!</a:t>
            </a:r>
          </a:p>
        </p:txBody>
      </p:sp>
      <p:sp>
        <p:nvSpPr>
          <p:cNvPr id="133127" name="Text Box 7">
            <a:extLst>
              <a:ext uri="{FF2B5EF4-FFF2-40B4-BE49-F238E27FC236}">
                <a16:creationId xmlns:a16="http://schemas.microsoft.com/office/drawing/2014/main" id="{042DC59E-A34C-445D-BD07-4DE51036E9B5}"/>
              </a:ext>
            </a:extLst>
          </p:cNvPr>
          <p:cNvSpPr txBox="1">
            <a:spLocks noChangeArrowheads="1"/>
          </p:cNvSpPr>
          <p:nvPr/>
        </p:nvSpPr>
        <p:spPr bwMode="auto">
          <a:xfrm>
            <a:off x="0" y="1889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4</a:t>
            </a:r>
            <a:r>
              <a:rPr lang="zh-CN" altLang="en-US" sz="2400">
                <a:latin typeface="Tahoma" panose="020B0604030504040204" pitchFamily="34" charset="0"/>
              </a:rPr>
              <a:t>：子类显示调用</a:t>
            </a:r>
            <a:r>
              <a:rPr lang="zh-CN" altLang="en-US" sz="2200">
                <a:latin typeface="Tahoma" panose="020B0604030504040204" pitchFamily="34" charset="0"/>
              </a:rPr>
              <a:t>父类构造器，父类提供默认的构造器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blinds(horizontal)">
                                      <p:cBhvr>
                                        <p:cTn id="7" dur="500"/>
                                        <p:tgtEl>
                                          <p:spTgt spid="497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7668"/>
                                        </p:tgtEl>
                                        <p:attrNameLst>
                                          <p:attrName>style.visibility</p:attrName>
                                        </p:attrNameLst>
                                      </p:cBhvr>
                                      <p:to>
                                        <p:strVal val="visible"/>
                                      </p:to>
                                    </p:set>
                                    <p:animEffect transition="in" filter="blinds(horizontal)">
                                      <p:cBhvr>
                                        <p:cTn id="12" dur="500"/>
                                        <p:tgtEl>
                                          <p:spTgt spid="497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7669"/>
                                        </p:tgtEl>
                                        <p:attrNameLst>
                                          <p:attrName>style.visibility</p:attrName>
                                        </p:attrNameLst>
                                      </p:cBhvr>
                                      <p:to>
                                        <p:strVal val="visible"/>
                                      </p:to>
                                    </p:set>
                                    <p:animEffect transition="in" filter="blinds(horizontal)">
                                      <p:cBhvr>
                                        <p:cTn id="17" dur="500"/>
                                        <p:tgtEl>
                                          <p:spTgt spid="49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nimBg="1"/>
      <p:bldP spid="497668" grpId="0" animBg="1"/>
      <p:bldP spid="49766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Text Box 3">
            <a:extLst>
              <a:ext uri="{FF2B5EF4-FFF2-40B4-BE49-F238E27FC236}">
                <a16:creationId xmlns:a16="http://schemas.microsoft.com/office/drawing/2014/main" id="{105CECDC-B502-4533-8368-BB35DC731E77}"/>
              </a:ext>
            </a:extLst>
          </p:cNvPr>
          <p:cNvSpPr txBox="1">
            <a:spLocks noChangeArrowheads="1"/>
          </p:cNvSpPr>
          <p:nvPr/>
        </p:nvSpPr>
        <p:spPr bwMode="auto">
          <a:xfrm>
            <a:off x="179388" y="692150"/>
            <a:ext cx="8713787" cy="13938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a:t>
            </a:r>
            <a:r>
              <a:rPr lang="en-US" altLang="zh-CN" sz="2200" dirty="0" err="1">
                <a:latin typeface="Tahoma" panose="020B0604030504040204" pitchFamily="34" charset="0"/>
              </a:rPr>
              <a:t>int</a:t>
            </a:r>
            <a:r>
              <a:rPr lang="en-US" altLang="zh-CN" sz="2200" dirty="0">
                <a:latin typeface="Tahoma" panose="020B0604030504040204" pitchFamily="34" charset="0"/>
              </a:rPr>
              <a:t> x) //</a:t>
            </a:r>
            <a:r>
              <a:rPr lang="zh-CN" altLang="en-US" sz="2200" dirty="0">
                <a:latin typeface="Tahoma" panose="020B0604030504040204" pitchFamily="34" charset="0"/>
              </a:rPr>
              <a:t>父类定义了构造器就不提供默认的无参的构造器了</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430084" name="Text Box 4">
            <a:extLst>
              <a:ext uri="{FF2B5EF4-FFF2-40B4-BE49-F238E27FC236}">
                <a16:creationId xmlns:a16="http://schemas.microsoft.com/office/drawing/2014/main" id="{838870FB-B100-4A5A-873A-EA731ED3A2C3}"/>
              </a:ext>
            </a:extLst>
          </p:cNvPr>
          <p:cNvSpPr txBox="1">
            <a:spLocks noChangeArrowheads="1"/>
          </p:cNvSpPr>
          <p:nvPr/>
        </p:nvSpPr>
        <p:spPr bwMode="auto">
          <a:xfrm>
            <a:off x="179388" y="2080438"/>
            <a:ext cx="8713787" cy="21923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B()</a:t>
            </a:r>
          </a:p>
          <a:p>
            <a:pPr eaLnBrk="1" hangingPunct="1">
              <a:spcBef>
                <a:spcPct val="0"/>
              </a:spcBef>
              <a:buFontTx/>
              <a:buNone/>
            </a:pPr>
            <a:r>
              <a:rPr lang="en-US" altLang="zh-CN" sz="2200" dirty="0">
                <a:latin typeface="Tahoma" panose="020B0604030504040204" pitchFamily="34" charset="0"/>
              </a:rPr>
              <a:t>     {       </a:t>
            </a:r>
            <a:r>
              <a:rPr lang="en-US" altLang="zh-CN" sz="2200" dirty="0">
                <a:solidFill>
                  <a:srgbClr val="FF0066"/>
                </a:solidFill>
                <a:latin typeface="Tahoma" panose="020B0604030504040204" pitchFamily="34" charset="0"/>
              </a:rPr>
              <a:t>super();//</a:t>
            </a:r>
            <a:r>
              <a:rPr lang="zh-CN" altLang="en-US" sz="2200" dirty="0">
                <a:solidFill>
                  <a:srgbClr val="FF0066"/>
                </a:solidFill>
                <a:latin typeface="Tahoma" panose="020B0604030504040204" pitchFamily="34" charset="0"/>
              </a:rPr>
              <a:t>调用父类的无参构造器！</a:t>
            </a:r>
            <a:r>
              <a:rPr lang="en-US" altLang="zh-CN" sz="2600" dirty="0">
                <a:solidFill>
                  <a:srgbClr val="FF0066"/>
                </a:solidFill>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a:t>
            </a:r>
            <a:r>
              <a:rPr lang="en-US" altLang="zh-CN" sz="2200" dirty="0" err="1"/>
              <a:t>System.out.println</a:t>
            </a:r>
            <a:r>
              <a:rPr lang="en-US" altLang="zh-CN" sz="2200" dirty="0">
                <a:latin typeface="Tahoma" panose="020B0604030504040204" pitchFamily="34" charset="0"/>
              </a:rPr>
              <a:t>("B Constructor called!!");     </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30085" name="Text Box 5">
            <a:extLst>
              <a:ext uri="{FF2B5EF4-FFF2-40B4-BE49-F238E27FC236}">
                <a16:creationId xmlns:a16="http://schemas.microsoft.com/office/drawing/2014/main" id="{2B3CC9FF-E743-4181-A680-A03AF8D2290D}"/>
              </a:ext>
            </a:extLst>
          </p:cNvPr>
          <p:cNvSpPr txBox="1">
            <a:spLocks noChangeArrowheads="1"/>
          </p:cNvSpPr>
          <p:nvPr/>
        </p:nvSpPr>
        <p:spPr bwMode="auto">
          <a:xfrm>
            <a:off x="179388" y="4282123"/>
            <a:ext cx="8713787" cy="17954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5173" name="Text Box 6">
            <a:extLst>
              <a:ext uri="{FF2B5EF4-FFF2-40B4-BE49-F238E27FC236}">
                <a16:creationId xmlns:a16="http://schemas.microsoft.com/office/drawing/2014/main" id="{253EFC54-3ECD-4F85-B1DF-3A6B98118251}"/>
              </a:ext>
            </a:extLst>
          </p:cNvPr>
          <p:cNvSpPr txBox="1">
            <a:spLocks noChangeArrowheads="1"/>
          </p:cNvSpPr>
          <p:nvPr/>
        </p:nvSpPr>
        <p:spPr bwMode="auto">
          <a:xfrm>
            <a:off x="4633480" y="4624426"/>
            <a:ext cx="4356100" cy="2073275"/>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000">
                <a:solidFill>
                  <a:schemeClr val="bg1"/>
                </a:solidFill>
                <a:latin typeface="Tahoma" panose="020B0604030504040204" pitchFamily="34" charset="0"/>
              </a:rPr>
              <a:t>Example.java:7: </a:t>
            </a:r>
            <a:r>
              <a:rPr lang="zh-CN" altLang="en-US" sz="2000">
                <a:solidFill>
                  <a:schemeClr val="bg1"/>
                </a:solidFill>
                <a:latin typeface="Tahoma" panose="020B0604030504040204" pitchFamily="34" charset="0"/>
              </a:rPr>
              <a:t>找不到符号</a:t>
            </a:r>
          </a:p>
          <a:p>
            <a:pPr eaLnBrk="1" hangingPunct="1">
              <a:lnSpc>
                <a:spcPct val="90000"/>
              </a:lnSpc>
              <a:spcBef>
                <a:spcPct val="0"/>
              </a:spcBef>
              <a:buFontTx/>
              <a:buNone/>
            </a:pPr>
            <a:r>
              <a:rPr lang="zh-CN" altLang="en-US" sz="2000">
                <a:solidFill>
                  <a:schemeClr val="bg1"/>
                </a:solidFill>
                <a:latin typeface="Tahoma" panose="020B0604030504040204" pitchFamily="34" charset="0"/>
              </a:rPr>
              <a:t>符号： 构造函数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zh-CN" altLang="en-US" sz="2000">
                <a:solidFill>
                  <a:schemeClr val="bg1"/>
                </a:solidFill>
                <a:latin typeface="Tahoma" panose="020B0604030504040204" pitchFamily="34" charset="0"/>
              </a:rPr>
              <a:t>位置： 类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en-US" altLang="zh-CN" sz="2000">
                <a:solidFill>
                  <a:schemeClr val="bg1"/>
                </a:solidFill>
                <a:latin typeface="Tahoma" panose="020B0604030504040204" pitchFamily="34" charset="0"/>
              </a:rPr>
              <a:t>     {       super();</a:t>
            </a:r>
          </a:p>
          <a:p>
            <a:pPr eaLnBrk="1" hangingPunct="1">
              <a:lnSpc>
                <a:spcPct val="90000"/>
              </a:lnSpc>
              <a:spcBef>
                <a:spcPct val="0"/>
              </a:spcBef>
              <a:buFontTx/>
              <a:buNone/>
            </a:pPr>
            <a:r>
              <a:rPr lang="en-US" altLang="zh-CN" sz="2000">
                <a:solidFill>
                  <a:schemeClr val="bg1"/>
                </a:solidFill>
                <a:latin typeface="Tahoma" panose="020B0604030504040204" pitchFamily="34" charset="0"/>
              </a:rPr>
              <a:t>             ^</a:t>
            </a:r>
          </a:p>
          <a:p>
            <a:pPr eaLnBrk="1" hangingPunct="1">
              <a:lnSpc>
                <a:spcPct val="90000"/>
              </a:lnSpc>
              <a:spcBef>
                <a:spcPct val="0"/>
              </a:spcBef>
              <a:buFontTx/>
              <a:buNone/>
            </a:pPr>
            <a:r>
              <a:rPr lang="en-US" altLang="zh-CN" sz="2000">
                <a:solidFill>
                  <a:schemeClr val="bg1"/>
                </a:solidFill>
                <a:latin typeface="Tahoma" panose="020B0604030504040204" pitchFamily="34" charset="0"/>
              </a:rPr>
              <a:t>1 </a:t>
            </a:r>
            <a:r>
              <a:rPr lang="zh-CN" altLang="en-US" sz="2000">
                <a:solidFill>
                  <a:schemeClr val="bg1"/>
                </a:solidFill>
                <a:latin typeface="Tahoma" panose="020B0604030504040204" pitchFamily="34" charset="0"/>
              </a:rPr>
              <a:t>错误</a:t>
            </a:r>
          </a:p>
        </p:txBody>
      </p:sp>
      <p:sp>
        <p:nvSpPr>
          <p:cNvPr id="135174" name="Text Box 7">
            <a:extLst>
              <a:ext uri="{FF2B5EF4-FFF2-40B4-BE49-F238E27FC236}">
                <a16:creationId xmlns:a16="http://schemas.microsoft.com/office/drawing/2014/main" id="{E0270807-5DBA-44CE-B1B4-D4672C77EE2E}"/>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5</a:t>
            </a:r>
            <a:r>
              <a:rPr lang="zh-CN" altLang="en-US" sz="2400">
                <a:latin typeface="Tahoma" panose="020B0604030504040204" pitchFamily="34" charset="0"/>
              </a:rPr>
              <a:t>：子类显示调用</a:t>
            </a:r>
            <a:r>
              <a:rPr lang="zh-CN" altLang="en-US" sz="2200">
                <a:latin typeface="Tahoma" panose="020B0604030504040204" pitchFamily="34" charset="0"/>
              </a:rPr>
              <a:t>父类无参构造器，父类不提供无参的构造器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blinds(horizontal)">
                                      <p:cBhvr>
                                        <p:cTn id="7" dur="500"/>
                                        <p:tgtEl>
                                          <p:spTgt spid="430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084"/>
                                        </p:tgtEl>
                                        <p:attrNameLst>
                                          <p:attrName>style.visibility</p:attrName>
                                        </p:attrNameLst>
                                      </p:cBhvr>
                                      <p:to>
                                        <p:strVal val="visible"/>
                                      </p:to>
                                    </p:set>
                                    <p:animEffect transition="in" filter="blinds(horizontal)">
                                      <p:cBhvr>
                                        <p:cTn id="12" dur="500"/>
                                        <p:tgtEl>
                                          <p:spTgt spid="430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085"/>
                                        </p:tgtEl>
                                        <p:attrNameLst>
                                          <p:attrName>style.visibility</p:attrName>
                                        </p:attrNameLst>
                                      </p:cBhvr>
                                      <p:to>
                                        <p:strVal val="visible"/>
                                      </p:to>
                                    </p:set>
                                    <p:animEffect transition="in" filter="blinds(horizontal)">
                                      <p:cBhvr>
                                        <p:cTn id="17" dur="500"/>
                                        <p:tgtEl>
                                          <p:spTgt spid="430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animBg="1"/>
      <p:bldP spid="430084" grpId="0" animBg="1"/>
      <p:bldP spid="43008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a:extLst>
              <a:ext uri="{FF2B5EF4-FFF2-40B4-BE49-F238E27FC236}">
                <a16:creationId xmlns:a16="http://schemas.microsoft.com/office/drawing/2014/main" id="{2B7043D6-1FD5-495A-A6E1-51A615EE8230}"/>
              </a:ext>
            </a:extLst>
          </p:cNvPr>
          <p:cNvSpPr txBox="1">
            <a:spLocks noChangeArrowheads="1"/>
          </p:cNvSpPr>
          <p:nvPr/>
        </p:nvSpPr>
        <p:spPr bwMode="auto">
          <a:xfrm>
            <a:off x="179388" y="692150"/>
            <a:ext cx="8713787" cy="13938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a:t>
            </a:r>
            <a:r>
              <a:rPr lang="en-US" altLang="zh-CN" sz="2200" dirty="0" err="1">
                <a:latin typeface="Tahoma" panose="020B0604030504040204" pitchFamily="34" charset="0"/>
              </a:rPr>
              <a:t>int</a:t>
            </a:r>
            <a:r>
              <a:rPr lang="en-US" altLang="zh-CN" sz="2200" dirty="0">
                <a:latin typeface="Tahoma" panose="020B0604030504040204" pitchFamily="34" charset="0"/>
              </a:rPr>
              <a:t> x) //</a:t>
            </a:r>
            <a:r>
              <a:rPr lang="zh-CN" altLang="en-US" sz="2200" dirty="0">
                <a:latin typeface="Tahoma" panose="020B0604030504040204" pitchFamily="34" charset="0"/>
              </a:rPr>
              <a:t>父类定义了构造器就不提供默认的无参的构造器了</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 Constructor called!!</a:t>
            </a:r>
            <a:r>
              <a:rPr lang="en-US" altLang="zh-CN" sz="2200" dirty="0"/>
              <a:t>“</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a:t>
            </a:r>
          </a:p>
        </p:txBody>
      </p:sp>
      <p:sp>
        <p:nvSpPr>
          <p:cNvPr id="501763" name="Text Box 3">
            <a:extLst>
              <a:ext uri="{FF2B5EF4-FFF2-40B4-BE49-F238E27FC236}">
                <a16:creationId xmlns:a16="http://schemas.microsoft.com/office/drawing/2014/main" id="{0B3C21C5-ED4C-4957-BA09-CC80D41F22A7}"/>
              </a:ext>
            </a:extLst>
          </p:cNvPr>
          <p:cNvSpPr txBox="1">
            <a:spLocks noChangeArrowheads="1"/>
          </p:cNvSpPr>
          <p:nvPr/>
        </p:nvSpPr>
        <p:spPr bwMode="auto">
          <a:xfrm>
            <a:off x="179388" y="2080895"/>
            <a:ext cx="8713787" cy="26003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lnSpc>
                <a:spcPct val="90000"/>
              </a:lnSpc>
              <a:spcBef>
                <a:spcPct val="0"/>
              </a:spcBef>
              <a:buFontTx/>
              <a:buNone/>
            </a:pPr>
            <a:r>
              <a:rPr lang="en-US" altLang="zh-CN" sz="2200" dirty="0">
                <a:latin typeface="Tahoma" panose="020B0604030504040204" pitchFamily="34" charset="0"/>
              </a:rPr>
              <a:t>{   B()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这里会自动调用父类的无参构造器，</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("B Constructor called!!");    </a:t>
            </a:r>
          </a:p>
          <a:p>
            <a:pPr eaLnBrk="1" hangingPunct="1">
              <a:lnSpc>
                <a:spcPct val="90000"/>
              </a:lnSpc>
              <a:spcBef>
                <a:spcPct val="0"/>
              </a:spcBef>
              <a:buFontTx/>
              <a:buNone/>
            </a:pPr>
            <a:r>
              <a:rPr lang="en-US" altLang="zh-CN" sz="2200" dirty="0">
                <a:latin typeface="Tahoma" panose="020B0604030504040204" pitchFamily="34" charset="0"/>
              </a:rPr>
              <a:t>     }</a:t>
            </a:r>
          </a:p>
          <a:p>
            <a:pPr eaLnBrk="1" hangingPunct="1">
              <a:lnSpc>
                <a:spcPct val="90000"/>
              </a:lnSpc>
              <a:spcBef>
                <a:spcPct val="0"/>
              </a:spcBef>
              <a:buFontTx/>
              <a:buNone/>
            </a:pPr>
            <a:r>
              <a:rPr lang="en-US" altLang="zh-CN" sz="2200" dirty="0">
                <a:latin typeface="Tahoma" panose="020B0604030504040204" pitchFamily="34" charset="0"/>
              </a:rPr>
              <a:t>     B(</a:t>
            </a:r>
            <a:r>
              <a:rPr lang="en-US" altLang="zh-CN" sz="2200" dirty="0" err="1">
                <a:latin typeface="Tahoma" panose="020B0604030504040204" pitchFamily="34" charset="0"/>
              </a:rPr>
              <a:t>int</a:t>
            </a:r>
            <a:r>
              <a:rPr lang="en-US" altLang="zh-CN" sz="2200" dirty="0">
                <a:latin typeface="Tahoma" panose="020B0604030504040204" pitchFamily="34" charset="0"/>
              </a:rPr>
              <a:t> x) </a:t>
            </a:r>
          </a:p>
          <a:p>
            <a:pPr eaLnBrk="1" hangingPunct="1">
              <a:lnSpc>
                <a:spcPct val="90000"/>
              </a:lnSpc>
              <a:spcBef>
                <a:spcPct val="0"/>
              </a:spcBef>
              <a:buFontTx/>
              <a:buNone/>
            </a:pPr>
            <a:r>
              <a:rPr lang="en-US" altLang="zh-CN" sz="2200" dirty="0">
                <a:latin typeface="Tahoma" panose="020B0604030504040204" pitchFamily="34" charset="0"/>
              </a:rPr>
              <a:t>     {           super(x);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需要被显示调用，如不显示调用，编译器</a:t>
            </a:r>
          </a:p>
          <a:p>
            <a:pPr eaLnBrk="1" hangingPunct="1">
              <a:lnSpc>
                <a:spcPct val="90000"/>
              </a:lnSpc>
              <a:spcBef>
                <a:spcPct val="0"/>
              </a:spcBef>
              <a:buFontTx/>
              <a:buNone/>
            </a:pPr>
            <a:r>
              <a:rPr lang="zh-CN" altLang="en-US" sz="2200" dirty="0">
                <a:latin typeface="Tahoma" panose="020B0604030504040204" pitchFamily="34" charset="0"/>
              </a:rPr>
              <a:t>     </a:t>
            </a:r>
            <a:r>
              <a:rPr lang="en-US" altLang="zh-CN" sz="2200" dirty="0">
                <a:latin typeface="Tahoma" panose="020B0604030504040204" pitchFamily="34" charset="0"/>
              </a:rPr>
              <a:t>}                           </a:t>
            </a:r>
            <a:r>
              <a:rPr lang="en-US" altLang="zh-CN" sz="2200" dirty="0">
                <a:solidFill>
                  <a:srgbClr val="FF0066"/>
                </a:solidFill>
                <a:latin typeface="Tahoma" panose="020B0604030504040204" pitchFamily="34" charset="0"/>
              </a:rPr>
              <a:t>//</a:t>
            </a:r>
            <a:r>
              <a:rPr lang="zh-CN" altLang="en-US" sz="2200" dirty="0">
                <a:solidFill>
                  <a:srgbClr val="FF0066"/>
                </a:solidFill>
                <a:latin typeface="Tahoma" panose="020B0604030504040204" pitchFamily="34" charset="0"/>
              </a:rPr>
              <a:t>会调用无参的构造函数。</a:t>
            </a:r>
          </a:p>
          <a:p>
            <a:pPr eaLnBrk="1" hangingPunct="1">
              <a:spcBef>
                <a:spcPct val="0"/>
              </a:spcBef>
              <a:buFontTx/>
              <a:buNone/>
            </a:pPr>
            <a:r>
              <a:rPr lang="en-US" altLang="zh-CN" sz="2200" dirty="0">
                <a:latin typeface="Tahoma" panose="020B0604030504040204" pitchFamily="34" charset="0"/>
              </a:rPr>
              <a:t>}</a:t>
            </a:r>
          </a:p>
        </p:txBody>
      </p:sp>
      <p:sp>
        <p:nvSpPr>
          <p:cNvPr id="501764" name="Text Box 4">
            <a:extLst>
              <a:ext uri="{FF2B5EF4-FFF2-40B4-BE49-F238E27FC236}">
                <a16:creationId xmlns:a16="http://schemas.microsoft.com/office/drawing/2014/main" id="{039206ED-17B5-498F-8766-477BB2333D0B}"/>
              </a:ext>
            </a:extLst>
          </p:cNvPr>
          <p:cNvSpPr txBox="1">
            <a:spLocks noChangeArrowheads="1"/>
          </p:cNvSpPr>
          <p:nvPr/>
        </p:nvSpPr>
        <p:spPr bwMode="auto">
          <a:xfrm>
            <a:off x="179388" y="4683443"/>
            <a:ext cx="8713787" cy="2130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b1=new B();   </a:t>
            </a:r>
          </a:p>
          <a:p>
            <a:pPr eaLnBrk="1" hangingPunct="1">
              <a:spcBef>
                <a:spcPct val="0"/>
              </a:spcBef>
              <a:buFontTx/>
              <a:buNone/>
            </a:pPr>
            <a:r>
              <a:rPr lang="en-US" altLang="zh-CN" sz="2200" dirty="0">
                <a:latin typeface="Tahoma" panose="020B0604030504040204" pitchFamily="34" charset="0"/>
              </a:rPr>
              <a:t>	     B b2=new B(2);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7221" name="Text Box 5">
            <a:extLst>
              <a:ext uri="{FF2B5EF4-FFF2-40B4-BE49-F238E27FC236}">
                <a16:creationId xmlns:a16="http://schemas.microsoft.com/office/drawing/2014/main" id="{5772F555-6B70-49EF-936F-F67258D9F46F}"/>
              </a:ext>
            </a:extLst>
          </p:cNvPr>
          <p:cNvSpPr txBox="1">
            <a:spLocks noChangeArrowheads="1"/>
          </p:cNvSpPr>
          <p:nvPr/>
        </p:nvSpPr>
        <p:spPr bwMode="auto">
          <a:xfrm>
            <a:off x="4537075" y="4712017"/>
            <a:ext cx="4356100" cy="2073275"/>
          </a:xfrm>
          <a:prstGeom prst="rect">
            <a:avLst/>
          </a:prstGeom>
          <a:solidFill>
            <a:schemeClr val="tx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000">
                <a:solidFill>
                  <a:schemeClr val="bg1"/>
                </a:solidFill>
                <a:latin typeface="Tahoma" panose="020B0604030504040204" pitchFamily="34" charset="0"/>
              </a:rPr>
              <a:t>Example.java:7: </a:t>
            </a:r>
            <a:r>
              <a:rPr lang="zh-CN" altLang="en-US" sz="2000">
                <a:solidFill>
                  <a:schemeClr val="bg1"/>
                </a:solidFill>
                <a:latin typeface="Tahoma" panose="020B0604030504040204" pitchFamily="34" charset="0"/>
              </a:rPr>
              <a:t>找不到符号</a:t>
            </a:r>
          </a:p>
          <a:p>
            <a:pPr eaLnBrk="1" hangingPunct="1">
              <a:lnSpc>
                <a:spcPct val="90000"/>
              </a:lnSpc>
              <a:spcBef>
                <a:spcPct val="0"/>
              </a:spcBef>
              <a:buFontTx/>
              <a:buNone/>
            </a:pPr>
            <a:r>
              <a:rPr lang="zh-CN" altLang="en-US" sz="2000">
                <a:solidFill>
                  <a:schemeClr val="bg1"/>
                </a:solidFill>
                <a:latin typeface="Tahoma" panose="020B0604030504040204" pitchFamily="34" charset="0"/>
              </a:rPr>
              <a:t>符号： 构造函数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zh-CN" altLang="en-US" sz="2000">
                <a:solidFill>
                  <a:schemeClr val="bg1"/>
                </a:solidFill>
                <a:latin typeface="Tahoma" panose="020B0604030504040204" pitchFamily="34" charset="0"/>
              </a:rPr>
              <a:t>位置： 类 </a:t>
            </a:r>
            <a:r>
              <a:rPr lang="en-US" altLang="zh-CN" sz="2000">
                <a:solidFill>
                  <a:schemeClr val="bg1"/>
                </a:solidFill>
                <a:latin typeface="Tahoma" panose="020B0604030504040204" pitchFamily="34" charset="0"/>
              </a:rPr>
              <a:t>A</a:t>
            </a:r>
          </a:p>
          <a:p>
            <a:pPr eaLnBrk="1" hangingPunct="1">
              <a:lnSpc>
                <a:spcPct val="90000"/>
              </a:lnSpc>
              <a:spcBef>
                <a:spcPct val="0"/>
              </a:spcBef>
              <a:buFontTx/>
              <a:buNone/>
            </a:pPr>
            <a:r>
              <a:rPr lang="en-US" altLang="zh-CN" sz="2000">
                <a:solidFill>
                  <a:schemeClr val="bg1"/>
                </a:solidFill>
                <a:latin typeface="Tahoma" panose="020B0604030504040204" pitchFamily="34" charset="0"/>
              </a:rPr>
              <a:t>     {       super();</a:t>
            </a:r>
          </a:p>
          <a:p>
            <a:pPr eaLnBrk="1" hangingPunct="1">
              <a:lnSpc>
                <a:spcPct val="90000"/>
              </a:lnSpc>
              <a:spcBef>
                <a:spcPct val="0"/>
              </a:spcBef>
              <a:buFontTx/>
              <a:buNone/>
            </a:pPr>
            <a:r>
              <a:rPr lang="en-US" altLang="zh-CN" sz="2000">
                <a:solidFill>
                  <a:schemeClr val="bg1"/>
                </a:solidFill>
                <a:latin typeface="Tahoma" panose="020B0604030504040204" pitchFamily="34" charset="0"/>
              </a:rPr>
              <a:t>             ^</a:t>
            </a:r>
          </a:p>
          <a:p>
            <a:pPr eaLnBrk="1" hangingPunct="1">
              <a:lnSpc>
                <a:spcPct val="90000"/>
              </a:lnSpc>
              <a:spcBef>
                <a:spcPct val="0"/>
              </a:spcBef>
              <a:buFontTx/>
              <a:buNone/>
            </a:pPr>
            <a:r>
              <a:rPr lang="en-US" altLang="zh-CN" sz="2000">
                <a:solidFill>
                  <a:schemeClr val="bg1"/>
                </a:solidFill>
                <a:latin typeface="Tahoma" panose="020B0604030504040204" pitchFamily="34" charset="0"/>
              </a:rPr>
              <a:t>1 </a:t>
            </a:r>
            <a:r>
              <a:rPr lang="zh-CN" altLang="en-US" sz="2000">
                <a:solidFill>
                  <a:schemeClr val="bg1"/>
                </a:solidFill>
                <a:latin typeface="Tahoma" panose="020B0604030504040204" pitchFamily="34" charset="0"/>
              </a:rPr>
              <a:t>错误</a:t>
            </a:r>
          </a:p>
        </p:txBody>
      </p:sp>
      <p:sp>
        <p:nvSpPr>
          <p:cNvPr id="137222" name="Text Box 6">
            <a:extLst>
              <a:ext uri="{FF2B5EF4-FFF2-40B4-BE49-F238E27FC236}">
                <a16:creationId xmlns:a16="http://schemas.microsoft.com/office/drawing/2014/main" id="{BAD22032-6E04-44D9-BA68-717C97A241E6}"/>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6</a:t>
            </a:r>
            <a:r>
              <a:rPr lang="zh-CN" altLang="en-US" sz="2400">
                <a:latin typeface="Tahoma" panose="020B0604030504040204" pitchFamily="34" charset="0"/>
              </a:rPr>
              <a:t>：子类显示调用</a:t>
            </a:r>
            <a:r>
              <a:rPr lang="zh-CN" altLang="en-US" sz="2200">
                <a:latin typeface="Tahoma" panose="020B0604030504040204" pitchFamily="34" charset="0"/>
              </a:rPr>
              <a:t>父类无参构造器，父类不提供无参的构造器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63"/>
                                        </p:tgtEl>
                                        <p:attrNameLst>
                                          <p:attrName>style.visibility</p:attrName>
                                        </p:attrNameLst>
                                      </p:cBhvr>
                                      <p:to>
                                        <p:strVal val="visible"/>
                                      </p:to>
                                    </p:set>
                                    <p:animEffect transition="in" filter="blinds(horizontal)">
                                      <p:cBhvr>
                                        <p:cTn id="12" dur="500"/>
                                        <p:tgtEl>
                                          <p:spTgt spid="50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64"/>
                                        </p:tgtEl>
                                        <p:attrNameLst>
                                          <p:attrName>style.visibility</p:attrName>
                                        </p:attrNameLst>
                                      </p:cBhvr>
                                      <p:to>
                                        <p:strVal val="visible"/>
                                      </p:to>
                                    </p:set>
                                    <p:animEffect transition="in" filter="blinds(horizontal)">
                                      <p:cBhvr>
                                        <p:cTn id="17" dur="500"/>
                                        <p:tgtEl>
                                          <p:spTgt spid="50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nimBg="1"/>
      <p:bldP spid="501763" grpId="0" animBg="1"/>
      <p:bldP spid="50176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DC6AE4C0-5221-4905-BC81-4E3757921129}"/>
              </a:ext>
            </a:extLst>
          </p:cNvPr>
          <p:cNvSpPr txBox="1">
            <a:spLocks noChangeArrowheads="1"/>
          </p:cNvSpPr>
          <p:nvPr/>
        </p:nvSpPr>
        <p:spPr bwMode="auto">
          <a:xfrm>
            <a:off x="539750" y="476250"/>
            <a:ext cx="24479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200"/>
          </a:p>
        </p:txBody>
      </p:sp>
      <p:sp>
        <p:nvSpPr>
          <p:cNvPr id="434179" name="Text Box 3">
            <a:extLst>
              <a:ext uri="{FF2B5EF4-FFF2-40B4-BE49-F238E27FC236}">
                <a16:creationId xmlns:a16="http://schemas.microsoft.com/office/drawing/2014/main" id="{15E7620E-EB4F-4359-8971-C0D5326C591C}"/>
              </a:ext>
            </a:extLst>
          </p:cNvPr>
          <p:cNvSpPr txBox="1">
            <a:spLocks noChangeArrowheads="1"/>
          </p:cNvSpPr>
          <p:nvPr/>
        </p:nvSpPr>
        <p:spPr bwMode="auto">
          <a:xfrm>
            <a:off x="179388" y="692150"/>
            <a:ext cx="8713787" cy="169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A</a:t>
            </a:r>
          </a:p>
          <a:p>
            <a:pPr eaLnBrk="1" hangingPunct="1">
              <a:lnSpc>
                <a:spcPct val="90000"/>
              </a:lnSpc>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int</a:t>
            </a:r>
            <a:r>
              <a:rPr lang="en-US" altLang="zh-CN" sz="2200" dirty="0">
                <a:latin typeface="Tahoma" panose="020B0604030504040204" pitchFamily="34" charset="0"/>
              </a:rPr>
              <a:t> x;   </a:t>
            </a:r>
          </a:p>
          <a:p>
            <a:pPr eaLnBrk="1" hangingPunct="1">
              <a:lnSpc>
                <a:spcPct val="90000"/>
              </a:lnSpc>
              <a:spcBef>
                <a:spcPct val="0"/>
              </a:spcBef>
              <a:buFontTx/>
              <a:buNone/>
            </a:pPr>
            <a:r>
              <a:rPr lang="en-US" altLang="zh-CN" sz="2200" dirty="0">
                <a:latin typeface="Tahoma" panose="020B0604030504040204" pitchFamily="34" charset="0"/>
              </a:rPr>
              <a:t>     void f()</a:t>
            </a:r>
          </a:p>
          <a:p>
            <a:pPr eaLnBrk="1" hangingPunct="1">
              <a:lnSpc>
                <a:spcPct val="90000"/>
              </a:lnSpc>
              <a:spcBef>
                <a:spcPct val="0"/>
              </a:spcBef>
              <a:buFontTx/>
              <a:buNone/>
            </a:pPr>
            <a:r>
              <a:rPr lang="en-US" altLang="zh-CN" sz="2200" dirty="0">
                <a:latin typeface="Tahoma" panose="020B0604030504040204" pitchFamily="34" charset="0"/>
              </a:rPr>
              <a:t>     {    x=0;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a:t>“</a:t>
            </a:r>
            <a:r>
              <a:rPr lang="en-US" altLang="zh-CN" sz="2200" dirty="0">
                <a:latin typeface="Tahoma" panose="020B0604030504040204" pitchFamily="34" charset="0"/>
              </a:rPr>
              <a:t>x=</a:t>
            </a:r>
            <a:r>
              <a:rPr lang="en-US" altLang="zh-CN" sz="2200" dirty="0"/>
              <a:t>“</a:t>
            </a:r>
            <a:r>
              <a:rPr lang="en-US" altLang="zh-CN" sz="2200" dirty="0">
                <a:latin typeface="Tahoma" panose="020B0604030504040204" pitchFamily="34" charset="0"/>
              </a:rPr>
              <a:t>+x);}</a:t>
            </a:r>
          </a:p>
          <a:p>
            <a:pPr eaLnBrk="1" hangingPunct="1">
              <a:spcBef>
                <a:spcPct val="0"/>
              </a:spcBef>
              <a:buFontTx/>
              <a:buNone/>
            </a:pPr>
            <a:r>
              <a:rPr lang="en-US" altLang="zh-CN" sz="2200" dirty="0">
                <a:latin typeface="Tahoma" panose="020B0604030504040204" pitchFamily="34" charset="0"/>
              </a:rPr>
              <a:t>}</a:t>
            </a:r>
          </a:p>
        </p:txBody>
      </p:sp>
      <p:sp>
        <p:nvSpPr>
          <p:cNvPr id="434180" name="Text Box 4">
            <a:extLst>
              <a:ext uri="{FF2B5EF4-FFF2-40B4-BE49-F238E27FC236}">
                <a16:creationId xmlns:a16="http://schemas.microsoft.com/office/drawing/2014/main" id="{C32B7A54-8B35-4C2C-AA6C-2FE147DB1436}"/>
              </a:ext>
            </a:extLst>
          </p:cNvPr>
          <p:cNvSpPr txBox="1">
            <a:spLocks noChangeArrowheads="1"/>
          </p:cNvSpPr>
          <p:nvPr/>
        </p:nvSpPr>
        <p:spPr bwMode="auto">
          <a:xfrm>
            <a:off x="179388" y="2349500"/>
            <a:ext cx="8713787" cy="24653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B </a:t>
            </a:r>
            <a:r>
              <a:rPr lang="en-US" altLang="zh-CN" sz="2200" dirty="0">
                <a:solidFill>
                  <a:srgbClr val="0000FF"/>
                </a:solidFill>
                <a:latin typeface="Tahoma" panose="020B0604030504040204" pitchFamily="34" charset="0"/>
              </a:rPr>
              <a:t>extends</a:t>
            </a:r>
            <a:r>
              <a:rPr lang="en-US" altLang="zh-CN" sz="2200" dirty="0">
                <a:latin typeface="Tahoma" panose="020B0604030504040204" pitchFamily="34" charset="0"/>
              </a:rPr>
              <a:t> A</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int</a:t>
            </a:r>
            <a:r>
              <a:rPr lang="en-US" altLang="zh-CN" sz="2200" dirty="0">
                <a:latin typeface="Tahoma" panose="020B0604030504040204" pitchFamily="34" charset="0"/>
              </a:rPr>
              <a:t> x;   </a:t>
            </a:r>
          </a:p>
          <a:p>
            <a:pPr eaLnBrk="1" hangingPunct="1">
              <a:spcBef>
                <a:spcPct val="0"/>
              </a:spcBef>
              <a:buFontTx/>
              <a:buNone/>
            </a:pPr>
            <a:r>
              <a:rPr lang="en-US" altLang="zh-CN" sz="2200" dirty="0">
                <a:latin typeface="Tahoma" panose="020B0604030504040204" pitchFamily="34" charset="0"/>
              </a:rPr>
              <a:t>     void f() {</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super.f</a:t>
            </a:r>
            <a:r>
              <a:rPr lang="en-US" altLang="zh-CN" sz="2200" dirty="0">
                <a:latin typeface="Tahoma" panose="020B0604030504040204" pitchFamily="34" charset="0"/>
              </a:rPr>
              <a:t>();  x=1; </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System.out.println</a:t>
            </a:r>
            <a:r>
              <a:rPr lang="en-US" altLang="zh-CN" sz="2200" dirty="0">
                <a:latin typeface="Tahoma" panose="020B0604030504040204" pitchFamily="34" charset="0"/>
              </a:rPr>
              <a:t>(</a:t>
            </a:r>
            <a:r>
              <a:rPr lang="en-US" altLang="zh-CN" sz="2200" dirty="0"/>
              <a:t>“</a:t>
            </a:r>
            <a:r>
              <a:rPr lang="en-US" altLang="zh-CN" sz="2200" dirty="0">
                <a:latin typeface="Tahoma" panose="020B0604030504040204" pitchFamily="34" charset="0"/>
              </a:rPr>
              <a:t>x=</a:t>
            </a:r>
            <a:r>
              <a:rPr lang="en-US" altLang="zh-CN" sz="2200" dirty="0"/>
              <a:t>“</a:t>
            </a:r>
            <a:r>
              <a:rPr lang="en-US" altLang="zh-CN" sz="2200" dirty="0">
                <a:latin typeface="Tahoma" panose="020B0604030504040204" pitchFamily="34" charset="0"/>
              </a:rPr>
              <a:t>+x +</a:t>
            </a:r>
            <a:r>
              <a:rPr lang="en-US" altLang="zh-CN" sz="2200" dirty="0"/>
              <a:t>”</a:t>
            </a:r>
            <a:r>
              <a:rPr lang="en-US" altLang="zh-CN" sz="2200" dirty="0">
                <a:latin typeface="Tahoma" panose="020B0604030504040204" pitchFamily="34" charset="0"/>
              </a:rPr>
              <a:t>  super x=</a:t>
            </a:r>
            <a:r>
              <a:rPr lang="en-US" altLang="zh-CN" sz="2200" dirty="0"/>
              <a:t>“</a:t>
            </a:r>
            <a:r>
              <a:rPr lang="en-US" altLang="zh-CN" sz="2200" dirty="0">
                <a:latin typeface="Tahoma" panose="020B0604030504040204" pitchFamily="34" charset="0"/>
              </a:rPr>
              <a:t> + </a:t>
            </a:r>
            <a:r>
              <a:rPr lang="en-US" altLang="zh-CN" sz="2200" dirty="0" err="1">
                <a:latin typeface="Tahoma" panose="020B0604030504040204" pitchFamily="34" charset="0"/>
              </a:rPr>
              <a:t>super.x</a:t>
            </a: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a:t>
            </a:r>
          </a:p>
        </p:txBody>
      </p:sp>
      <p:sp>
        <p:nvSpPr>
          <p:cNvPr id="434181" name="Text Box 5">
            <a:extLst>
              <a:ext uri="{FF2B5EF4-FFF2-40B4-BE49-F238E27FC236}">
                <a16:creationId xmlns:a16="http://schemas.microsoft.com/office/drawing/2014/main" id="{7232C2C8-CB59-4410-8747-50C8E5D18D53}"/>
              </a:ext>
            </a:extLst>
          </p:cNvPr>
          <p:cNvSpPr txBox="1">
            <a:spLocks noChangeArrowheads="1"/>
          </p:cNvSpPr>
          <p:nvPr/>
        </p:nvSpPr>
        <p:spPr bwMode="auto">
          <a:xfrm>
            <a:off x="179388" y="4756150"/>
            <a:ext cx="8713787" cy="21304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dirty="0">
                <a:latin typeface="Tahoma" panose="020B0604030504040204" pitchFamily="34" charset="0"/>
              </a:rPr>
              <a:t>public class Example</a:t>
            </a:r>
          </a:p>
          <a:p>
            <a:pPr eaLnBrk="1" hangingPunct="1">
              <a:spcBef>
                <a:spcPct val="0"/>
              </a:spcBef>
              <a:buFontTx/>
              <a:buNone/>
            </a:pPr>
            <a:r>
              <a:rPr lang="en-US" altLang="zh-CN" sz="2200" dirty="0">
                <a:latin typeface="Tahoma" panose="020B0604030504040204" pitchFamily="34" charset="0"/>
              </a:rPr>
              <a:t>{    public static void main(String </a:t>
            </a:r>
            <a:r>
              <a:rPr lang="en-US" altLang="zh-CN" sz="2200" dirty="0" err="1">
                <a:latin typeface="Tahoma" panose="020B0604030504040204" pitchFamily="34" charset="0"/>
              </a:rPr>
              <a:t>args</a:t>
            </a:r>
            <a:r>
              <a:rPr lang="en-US" altLang="zh-CN" sz="2200" dirty="0">
                <a:latin typeface="Tahoma" panose="020B0604030504040204" pitchFamily="34" charset="0"/>
              </a:rPr>
              <a:t>[])</a:t>
            </a:r>
          </a:p>
          <a:p>
            <a:pPr eaLnBrk="1" hangingPunct="1">
              <a:spcBef>
                <a:spcPct val="0"/>
              </a:spcBef>
              <a:buFontTx/>
              <a:buNone/>
            </a:pPr>
            <a:r>
              <a:rPr lang="en-US" altLang="zh-CN" sz="2200" dirty="0">
                <a:latin typeface="Tahoma" panose="020B0604030504040204" pitchFamily="34" charset="0"/>
              </a:rPr>
              <a:t>     {         B b=new B();  </a:t>
            </a:r>
          </a:p>
          <a:p>
            <a:pPr eaLnBrk="1" hangingPunct="1">
              <a:spcBef>
                <a:spcPct val="0"/>
              </a:spcBef>
              <a:buFontTx/>
              <a:buNone/>
            </a:pPr>
            <a:r>
              <a:rPr lang="en-US" altLang="zh-CN" sz="2200" dirty="0">
                <a:latin typeface="Tahoma" panose="020B0604030504040204" pitchFamily="34" charset="0"/>
              </a:rPr>
              <a:t>	     </a:t>
            </a:r>
            <a:r>
              <a:rPr lang="en-US" altLang="zh-CN" sz="2200" dirty="0" err="1">
                <a:latin typeface="Tahoma" panose="020B0604030504040204" pitchFamily="34" charset="0"/>
              </a:rPr>
              <a:t>b.f</a:t>
            </a:r>
            <a:r>
              <a:rPr lang="en-US" altLang="zh-CN" sz="2200" dirty="0">
                <a:latin typeface="Tahoma" panose="020B0604030504040204" pitchFamily="34" charset="0"/>
              </a:rPr>
              <a:t>();       </a:t>
            </a:r>
          </a:p>
          <a:p>
            <a:pPr eaLnBrk="1" hangingPunct="1">
              <a:spcBef>
                <a:spcPct val="0"/>
              </a:spcBef>
              <a:buFontTx/>
              <a:buNone/>
            </a:pPr>
            <a:r>
              <a:rPr lang="en-US" altLang="zh-CN" sz="2200" dirty="0">
                <a:latin typeface="Tahoma" panose="020B0604030504040204" pitchFamily="34" charset="0"/>
              </a:rPr>
              <a:t>     }  </a:t>
            </a:r>
          </a:p>
          <a:p>
            <a:pPr eaLnBrk="1" hangingPunct="1">
              <a:spcBef>
                <a:spcPct val="0"/>
              </a:spcBef>
              <a:buFontTx/>
              <a:buNone/>
            </a:pPr>
            <a:r>
              <a:rPr lang="en-US" altLang="zh-CN" sz="2200" dirty="0">
                <a:latin typeface="Tahoma" panose="020B0604030504040204" pitchFamily="34" charset="0"/>
              </a:rPr>
              <a:t>}</a:t>
            </a:r>
          </a:p>
        </p:txBody>
      </p:sp>
      <p:sp>
        <p:nvSpPr>
          <p:cNvPr id="139270" name="Text Box 6">
            <a:extLst>
              <a:ext uri="{FF2B5EF4-FFF2-40B4-BE49-F238E27FC236}">
                <a16:creationId xmlns:a16="http://schemas.microsoft.com/office/drawing/2014/main" id="{22DF2188-7D52-4AF5-BFD5-57E1AA4DC714}"/>
              </a:ext>
            </a:extLst>
          </p:cNvPr>
          <p:cNvSpPr txBox="1">
            <a:spLocks noChangeArrowheads="1"/>
          </p:cNvSpPr>
          <p:nvPr/>
        </p:nvSpPr>
        <p:spPr bwMode="auto">
          <a:xfrm>
            <a:off x="4787900" y="5516563"/>
            <a:ext cx="4356100" cy="1301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bg1"/>
                </a:solidFill>
              </a:rPr>
              <a:t>运行结果如下：</a:t>
            </a:r>
          </a:p>
          <a:p>
            <a:pPr eaLnBrk="1" hangingPunct="1">
              <a:lnSpc>
                <a:spcPct val="90000"/>
              </a:lnSpc>
              <a:spcBef>
                <a:spcPct val="0"/>
              </a:spcBef>
              <a:buFontTx/>
              <a:buNone/>
            </a:pPr>
            <a:r>
              <a:rPr lang="en-US" altLang="zh-CN" sz="2200">
                <a:solidFill>
                  <a:schemeClr val="bg1"/>
                </a:solidFill>
                <a:latin typeface="Tahoma" panose="020B0604030504040204" pitchFamily="34" charset="0"/>
              </a:rPr>
              <a:t>x=0</a:t>
            </a:r>
          </a:p>
          <a:p>
            <a:pPr eaLnBrk="1" hangingPunct="1">
              <a:lnSpc>
                <a:spcPct val="90000"/>
              </a:lnSpc>
              <a:spcBef>
                <a:spcPct val="0"/>
              </a:spcBef>
              <a:buFontTx/>
              <a:buNone/>
            </a:pPr>
            <a:r>
              <a:rPr lang="en-US" altLang="zh-CN" sz="2200">
                <a:solidFill>
                  <a:schemeClr val="bg1"/>
                </a:solidFill>
                <a:latin typeface="Tahoma" panose="020B0604030504040204" pitchFamily="34" charset="0"/>
              </a:rPr>
              <a:t>x=1  super x=0</a:t>
            </a:r>
          </a:p>
          <a:p>
            <a:pPr eaLnBrk="1" hangingPunct="1">
              <a:lnSpc>
                <a:spcPct val="90000"/>
              </a:lnSpc>
              <a:spcBef>
                <a:spcPct val="0"/>
              </a:spcBef>
              <a:buFontTx/>
              <a:buNone/>
            </a:pPr>
            <a:endParaRPr lang="en-US" altLang="zh-CN" sz="2200">
              <a:solidFill>
                <a:schemeClr val="bg1"/>
              </a:solidFill>
              <a:latin typeface="Tahoma" panose="020B0604030504040204" pitchFamily="34" charset="0"/>
            </a:endParaRPr>
          </a:p>
        </p:txBody>
      </p:sp>
      <p:sp>
        <p:nvSpPr>
          <p:cNvPr id="139271" name="Text Box 7">
            <a:extLst>
              <a:ext uri="{FF2B5EF4-FFF2-40B4-BE49-F238E27FC236}">
                <a16:creationId xmlns:a16="http://schemas.microsoft.com/office/drawing/2014/main" id="{01F78BC0-4E2E-41D4-83C0-62B015F807BE}"/>
              </a:ext>
            </a:extLst>
          </p:cNvPr>
          <p:cNvSpPr txBox="1">
            <a:spLocks noChangeArrowheads="1"/>
          </p:cNvSpPr>
          <p:nvPr/>
        </p:nvSpPr>
        <p:spPr bwMode="auto">
          <a:xfrm>
            <a:off x="0" y="188913"/>
            <a:ext cx="8964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例</a:t>
            </a:r>
            <a:r>
              <a:rPr lang="en-US" altLang="zh-CN" sz="2400">
                <a:latin typeface="Tahoma" panose="020B0604030504040204" pitchFamily="34" charset="0"/>
              </a:rPr>
              <a:t>7</a:t>
            </a:r>
            <a:r>
              <a:rPr lang="zh-CN" altLang="en-US" sz="2400">
                <a:latin typeface="Tahoma" panose="020B0604030504040204" pitchFamily="34" charset="0"/>
              </a:rPr>
              <a:t>： 父类与子类都没有写构造函数，都使用默认的构造函数</a:t>
            </a:r>
            <a:endParaRPr lang="zh-CN" altLang="en-US" sz="22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blinds(horizontal)">
                                      <p:cBhvr>
                                        <p:cTn id="7" dur="500"/>
                                        <p:tgtEl>
                                          <p:spTgt spid="434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181"/>
                                        </p:tgtEl>
                                        <p:attrNameLst>
                                          <p:attrName>style.visibility</p:attrName>
                                        </p:attrNameLst>
                                      </p:cBhvr>
                                      <p:to>
                                        <p:strVal val="visible"/>
                                      </p:to>
                                    </p:set>
                                    <p:animEffect transition="in" filter="blinds(horizontal)">
                                      <p:cBhvr>
                                        <p:cTn id="17" dur="500"/>
                                        <p:tgtEl>
                                          <p:spTgt spid="434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nimBg="1"/>
      <p:bldP spid="434180" grpId="0" animBg="1"/>
      <p:bldP spid="43418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a:extLst>
              <a:ext uri="{FF2B5EF4-FFF2-40B4-BE49-F238E27FC236}">
                <a16:creationId xmlns:a16="http://schemas.microsoft.com/office/drawing/2014/main" id="{AF7C6C51-2A2D-401C-ABD9-C193E1A1CC72}"/>
              </a:ext>
            </a:extLst>
          </p:cNvPr>
          <p:cNvSpPr txBox="1">
            <a:spLocks noChangeArrowheads="1"/>
          </p:cNvSpPr>
          <p:nvPr/>
        </p:nvSpPr>
        <p:spPr bwMode="auto">
          <a:xfrm>
            <a:off x="0" y="188913"/>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400">
                <a:latin typeface="Tahoma" panose="020B0604030504040204" pitchFamily="34" charset="0"/>
              </a:rPr>
              <a:t>对例</a:t>
            </a:r>
            <a:r>
              <a:rPr lang="en-US" altLang="zh-CN" sz="2400">
                <a:latin typeface="Tahoma" panose="020B0604030504040204" pitchFamily="34" charset="0"/>
              </a:rPr>
              <a:t>7</a:t>
            </a:r>
            <a:r>
              <a:rPr lang="zh-CN" altLang="en-US" sz="2400">
                <a:latin typeface="Tahoma" panose="020B0604030504040204" pitchFamily="34" charset="0"/>
              </a:rPr>
              <a:t>进行内存分析的简单截图：</a:t>
            </a:r>
            <a:endParaRPr lang="zh-CN" altLang="en-US" sz="2200">
              <a:latin typeface="Tahoma" panose="020B0604030504040204" pitchFamily="34" charset="0"/>
            </a:endParaRPr>
          </a:p>
        </p:txBody>
      </p:sp>
      <p:sp>
        <p:nvSpPr>
          <p:cNvPr id="141315" name="Rectangle 6">
            <a:extLst>
              <a:ext uri="{FF2B5EF4-FFF2-40B4-BE49-F238E27FC236}">
                <a16:creationId xmlns:a16="http://schemas.microsoft.com/office/drawing/2014/main" id="{C3E669F5-EB88-425B-8FDA-A91A5B79C883}"/>
              </a:ext>
            </a:extLst>
          </p:cNvPr>
          <p:cNvSpPr>
            <a:spLocks noChangeArrowheads="1"/>
          </p:cNvSpPr>
          <p:nvPr/>
        </p:nvSpPr>
        <p:spPr bwMode="auto">
          <a:xfrm>
            <a:off x="611188" y="2349500"/>
            <a:ext cx="2232025" cy="4032250"/>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endParaRPr lang="zh-CN" altLang="en-US" sz="2200">
              <a:solidFill>
                <a:schemeClr val="bg1"/>
              </a:solidFill>
            </a:endParaRPr>
          </a:p>
        </p:txBody>
      </p:sp>
      <p:sp>
        <p:nvSpPr>
          <p:cNvPr id="141316" name="Rectangle 7">
            <a:extLst>
              <a:ext uri="{FF2B5EF4-FFF2-40B4-BE49-F238E27FC236}">
                <a16:creationId xmlns:a16="http://schemas.microsoft.com/office/drawing/2014/main" id="{B4CAF715-08B4-4843-ACD0-0C9632955215}"/>
              </a:ext>
            </a:extLst>
          </p:cNvPr>
          <p:cNvSpPr>
            <a:spLocks noChangeArrowheads="1"/>
          </p:cNvSpPr>
          <p:nvPr/>
        </p:nvSpPr>
        <p:spPr bwMode="auto">
          <a:xfrm>
            <a:off x="4427538" y="836613"/>
            <a:ext cx="4321175" cy="55451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endParaRPr lang="zh-CN" altLang="zh-CN" sz="2200">
              <a:solidFill>
                <a:schemeClr val="bg1"/>
              </a:solidFill>
              <a:latin typeface="Tahoma" panose="020B0604030504040204" pitchFamily="34" charset="0"/>
            </a:endParaRPr>
          </a:p>
        </p:txBody>
      </p:sp>
      <p:sp>
        <p:nvSpPr>
          <p:cNvPr id="141317" name="Rectangle 8">
            <a:extLst>
              <a:ext uri="{FF2B5EF4-FFF2-40B4-BE49-F238E27FC236}">
                <a16:creationId xmlns:a16="http://schemas.microsoft.com/office/drawing/2014/main" id="{F03564DF-8688-45A0-8D3C-3BB3EEF535FE}"/>
              </a:ext>
            </a:extLst>
          </p:cNvPr>
          <p:cNvSpPr>
            <a:spLocks noChangeArrowheads="1"/>
          </p:cNvSpPr>
          <p:nvPr/>
        </p:nvSpPr>
        <p:spPr bwMode="auto">
          <a:xfrm>
            <a:off x="1068388" y="5629275"/>
            <a:ext cx="1246187" cy="422275"/>
          </a:xfrm>
          <a:prstGeom prst="rect">
            <a:avLst/>
          </a:prstGeom>
          <a:solidFill>
            <a:srgbClr val="99CC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b: xxxx</a:t>
            </a:r>
          </a:p>
        </p:txBody>
      </p:sp>
      <p:sp>
        <p:nvSpPr>
          <p:cNvPr id="141318" name="Text Box 9">
            <a:extLst>
              <a:ext uri="{FF2B5EF4-FFF2-40B4-BE49-F238E27FC236}">
                <a16:creationId xmlns:a16="http://schemas.microsoft.com/office/drawing/2014/main" id="{BD3BA1D9-65EF-4484-A7C9-9D85D44B2862}"/>
              </a:ext>
            </a:extLst>
          </p:cNvPr>
          <p:cNvSpPr txBox="1">
            <a:spLocks noChangeArrowheads="1"/>
          </p:cNvSpPr>
          <p:nvPr/>
        </p:nvSpPr>
        <p:spPr bwMode="auto">
          <a:xfrm>
            <a:off x="4932363" y="1268413"/>
            <a:ext cx="2232025" cy="41814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r>
              <a:rPr lang="en-US" altLang="zh-CN" sz="2200">
                <a:solidFill>
                  <a:schemeClr val="bg1"/>
                </a:solidFill>
                <a:latin typeface="Tahoma" panose="020B0604030504040204" pitchFamily="34" charset="0"/>
              </a:rPr>
              <a:t>      </a:t>
            </a:r>
            <a:r>
              <a:rPr lang="zh-CN" altLang="en-US" sz="2200">
                <a:latin typeface="Tahoma" panose="020B0604030504040204" pitchFamily="34" charset="0"/>
              </a:rPr>
              <a:t>子类</a:t>
            </a:r>
          </a:p>
          <a:p>
            <a:pPr eaLnBrk="1" hangingPunct="1">
              <a:lnSpc>
                <a:spcPct val="90000"/>
              </a:lnSpc>
              <a:spcBef>
                <a:spcPct val="50000"/>
              </a:spcBef>
              <a:buFontTx/>
              <a:buNone/>
            </a:pPr>
            <a:endParaRPr lang="zh-CN" altLang="en-US"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p:txBody>
      </p:sp>
      <p:sp>
        <p:nvSpPr>
          <p:cNvPr id="141319" name="Text Box 10">
            <a:extLst>
              <a:ext uri="{FF2B5EF4-FFF2-40B4-BE49-F238E27FC236}">
                <a16:creationId xmlns:a16="http://schemas.microsoft.com/office/drawing/2014/main" id="{2BA3E451-B029-4649-B433-1CA347566D72}"/>
              </a:ext>
            </a:extLst>
          </p:cNvPr>
          <p:cNvSpPr txBox="1">
            <a:spLocks noChangeArrowheads="1"/>
          </p:cNvSpPr>
          <p:nvPr/>
        </p:nvSpPr>
        <p:spPr bwMode="auto">
          <a:xfrm>
            <a:off x="5219700" y="1484313"/>
            <a:ext cx="1584325" cy="18319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endParaRPr lang="en-US" altLang="zh-CN" sz="2200">
              <a:solidFill>
                <a:schemeClr val="bg1"/>
              </a:solidFill>
              <a:latin typeface="Tahoma" panose="020B0604030504040204" pitchFamily="34" charset="0"/>
            </a:endParaRPr>
          </a:p>
          <a:p>
            <a:pPr eaLnBrk="1" hangingPunct="1">
              <a:lnSpc>
                <a:spcPct val="90000"/>
              </a:lnSpc>
              <a:spcBef>
                <a:spcPct val="50000"/>
              </a:spcBef>
              <a:buFontTx/>
              <a:buNone/>
            </a:pPr>
            <a:r>
              <a:rPr lang="en-US" altLang="zh-CN" sz="2200">
                <a:latin typeface="Tahoma" panose="020B0604030504040204" pitchFamily="34" charset="0"/>
              </a:rPr>
              <a:t>   </a:t>
            </a:r>
            <a:r>
              <a:rPr lang="zh-CN" altLang="en-US" sz="2200">
                <a:latin typeface="Tahoma" panose="020B0604030504040204" pitchFamily="34" charset="0"/>
              </a:rPr>
              <a:t>父类</a:t>
            </a:r>
          </a:p>
        </p:txBody>
      </p:sp>
      <p:sp>
        <p:nvSpPr>
          <p:cNvPr id="141320" name="Text Box 11">
            <a:extLst>
              <a:ext uri="{FF2B5EF4-FFF2-40B4-BE49-F238E27FC236}">
                <a16:creationId xmlns:a16="http://schemas.microsoft.com/office/drawing/2014/main" id="{8541D13A-FC86-4B1B-89BC-6FA1D204C231}"/>
              </a:ext>
            </a:extLst>
          </p:cNvPr>
          <p:cNvSpPr txBox="1">
            <a:spLocks noChangeArrowheads="1"/>
          </p:cNvSpPr>
          <p:nvPr/>
        </p:nvSpPr>
        <p:spPr bwMode="auto">
          <a:xfrm>
            <a:off x="5364163" y="4437063"/>
            <a:ext cx="1512887" cy="4222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super</a:t>
            </a:r>
          </a:p>
        </p:txBody>
      </p:sp>
      <p:sp>
        <p:nvSpPr>
          <p:cNvPr id="141321" name="Text Box 12">
            <a:extLst>
              <a:ext uri="{FF2B5EF4-FFF2-40B4-BE49-F238E27FC236}">
                <a16:creationId xmlns:a16="http://schemas.microsoft.com/office/drawing/2014/main" id="{2EA0DA20-386E-4EEA-BE0B-BE4EFF3B5ADD}"/>
              </a:ext>
            </a:extLst>
          </p:cNvPr>
          <p:cNvSpPr txBox="1">
            <a:spLocks noChangeArrowheads="1"/>
          </p:cNvSpPr>
          <p:nvPr/>
        </p:nvSpPr>
        <p:spPr bwMode="auto">
          <a:xfrm>
            <a:off x="5364163" y="5013325"/>
            <a:ext cx="1512887" cy="4222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this</a:t>
            </a:r>
          </a:p>
        </p:txBody>
      </p:sp>
      <p:sp>
        <p:nvSpPr>
          <p:cNvPr id="141322" name="Oval 13">
            <a:extLst>
              <a:ext uri="{FF2B5EF4-FFF2-40B4-BE49-F238E27FC236}">
                <a16:creationId xmlns:a16="http://schemas.microsoft.com/office/drawing/2014/main" id="{2A18DD1C-31A4-4EC0-A303-A0C211B0B502}"/>
              </a:ext>
            </a:extLst>
          </p:cNvPr>
          <p:cNvSpPr>
            <a:spLocks noChangeArrowheads="1"/>
          </p:cNvSpPr>
          <p:nvPr/>
        </p:nvSpPr>
        <p:spPr bwMode="auto">
          <a:xfrm>
            <a:off x="5437188" y="1787525"/>
            <a:ext cx="1079500" cy="547688"/>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x:  0</a:t>
            </a:r>
          </a:p>
        </p:txBody>
      </p:sp>
      <p:sp>
        <p:nvSpPr>
          <p:cNvPr id="141323" name="Oval 14">
            <a:extLst>
              <a:ext uri="{FF2B5EF4-FFF2-40B4-BE49-F238E27FC236}">
                <a16:creationId xmlns:a16="http://schemas.microsoft.com/office/drawing/2014/main" id="{3299F8C5-4C3A-404C-8F5F-56C5504C1500}"/>
              </a:ext>
            </a:extLst>
          </p:cNvPr>
          <p:cNvSpPr>
            <a:spLocks noChangeArrowheads="1"/>
          </p:cNvSpPr>
          <p:nvPr/>
        </p:nvSpPr>
        <p:spPr bwMode="auto">
          <a:xfrm>
            <a:off x="5435600" y="3429000"/>
            <a:ext cx="1079500" cy="547688"/>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FontTx/>
              <a:buNone/>
            </a:pPr>
            <a:r>
              <a:rPr lang="en-US" altLang="zh-CN" sz="2200">
                <a:latin typeface="Tahoma" panose="020B0604030504040204" pitchFamily="34" charset="0"/>
              </a:rPr>
              <a:t>x:  1</a:t>
            </a:r>
          </a:p>
        </p:txBody>
      </p:sp>
      <p:sp>
        <p:nvSpPr>
          <p:cNvPr id="141324" name="Line 20">
            <a:extLst>
              <a:ext uri="{FF2B5EF4-FFF2-40B4-BE49-F238E27FC236}">
                <a16:creationId xmlns:a16="http://schemas.microsoft.com/office/drawing/2014/main" id="{AC8482B0-0E53-4230-9020-0A6230757F8D}"/>
              </a:ext>
            </a:extLst>
          </p:cNvPr>
          <p:cNvSpPr>
            <a:spLocks noChangeShapeType="1"/>
          </p:cNvSpPr>
          <p:nvPr/>
        </p:nvSpPr>
        <p:spPr bwMode="auto">
          <a:xfrm flipV="1">
            <a:off x="2268538" y="1341438"/>
            <a:ext cx="2590800" cy="43195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cxnSp>
        <p:nvCxnSpPr>
          <p:cNvPr id="141325" name="AutoShape 23">
            <a:extLst>
              <a:ext uri="{FF2B5EF4-FFF2-40B4-BE49-F238E27FC236}">
                <a16:creationId xmlns:a16="http://schemas.microsoft.com/office/drawing/2014/main" id="{4743AD05-BE98-4A6B-BBAC-6D7FBEE16891}"/>
              </a:ext>
            </a:extLst>
          </p:cNvPr>
          <p:cNvCxnSpPr>
            <a:cxnSpLocks noChangeShapeType="1"/>
            <a:stCxn id="141320" idx="3"/>
            <a:endCxn id="141319" idx="3"/>
          </p:cNvCxnSpPr>
          <p:nvPr/>
        </p:nvCxnSpPr>
        <p:spPr bwMode="auto">
          <a:xfrm flipH="1" flipV="1">
            <a:off x="6818313" y="2400300"/>
            <a:ext cx="73025" cy="2247900"/>
          </a:xfrm>
          <a:prstGeom prst="curvedConnector3">
            <a:avLst>
              <a:gd name="adj1" fmla="val -1147829"/>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26" name="AutoShape 24">
            <a:extLst>
              <a:ext uri="{FF2B5EF4-FFF2-40B4-BE49-F238E27FC236}">
                <a16:creationId xmlns:a16="http://schemas.microsoft.com/office/drawing/2014/main" id="{96DBB190-1C80-451E-B4A7-B4B63ADCE2BA}"/>
              </a:ext>
            </a:extLst>
          </p:cNvPr>
          <p:cNvCxnSpPr>
            <a:cxnSpLocks noChangeShapeType="1"/>
            <a:stCxn id="141321" idx="3"/>
            <a:endCxn id="141318" idx="0"/>
          </p:cNvCxnSpPr>
          <p:nvPr/>
        </p:nvCxnSpPr>
        <p:spPr bwMode="auto">
          <a:xfrm flipH="1" flipV="1">
            <a:off x="6048375" y="1254125"/>
            <a:ext cx="842963" cy="3970338"/>
          </a:xfrm>
          <a:prstGeom prst="curvedConnector4">
            <a:avLst>
              <a:gd name="adj1" fmla="val -180606"/>
              <a:gd name="adj2" fmla="val 105398"/>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327" name="AutoShape 25">
            <a:extLst>
              <a:ext uri="{FF2B5EF4-FFF2-40B4-BE49-F238E27FC236}">
                <a16:creationId xmlns:a16="http://schemas.microsoft.com/office/drawing/2014/main" id="{EACA80A7-CE7A-4458-9A76-70663AB31864}"/>
              </a:ext>
            </a:extLst>
          </p:cNvPr>
          <p:cNvCxnSpPr>
            <a:cxnSpLocks noChangeShapeType="1"/>
            <a:stCxn id="141321" idx="3"/>
            <a:endCxn id="141318" idx="0"/>
          </p:cNvCxnSpPr>
          <p:nvPr/>
        </p:nvCxnSpPr>
        <p:spPr bwMode="auto">
          <a:xfrm flipH="1" flipV="1">
            <a:off x="6048375" y="1254125"/>
            <a:ext cx="842963" cy="3970338"/>
          </a:xfrm>
          <a:prstGeom prst="curvedConnector4">
            <a:avLst>
              <a:gd name="adj1" fmla="val -164407"/>
              <a:gd name="adj2" fmla="val 105398"/>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F28C363-759F-4FE0-9D8B-74C97299E4F6}"/>
              </a:ext>
            </a:extLst>
          </p:cNvPr>
          <p:cNvSpPr>
            <a:spLocks noGrp="1" noChangeArrowheads="1"/>
          </p:cNvSpPr>
          <p:nvPr>
            <p:ph type="body" idx="1"/>
          </p:nvPr>
        </p:nvSpPr>
        <p:spPr>
          <a:xfrm>
            <a:off x="682625" y="1557462"/>
            <a:ext cx="7921823" cy="4751858"/>
          </a:xfrm>
        </p:spPr>
        <p:txBody>
          <a:bodyPr/>
          <a:lstStyle/>
          <a:p>
            <a:pPr eaLnBrk="1" hangingPunct="1">
              <a:lnSpc>
                <a:spcPct val="90000"/>
              </a:lnSpc>
              <a:buFont typeface="Wingdings" panose="05000000000000000000" pitchFamily="2" charset="2"/>
              <a:buChar char="Ø"/>
            </a:pPr>
            <a:r>
              <a:rPr lang="zh-CN" altLang="en-US" sz="2400" b="1" dirty="0"/>
              <a:t>在声明</a:t>
            </a:r>
            <a:r>
              <a:rPr lang="en-US" altLang="zh-CN" sz="2400" b="1" dirty="0"/>
              <a:t>Java</a:t>
            </a:r>
            <a:r>
              <a:rPr lang="zh-CN" altLang="en-US" sz="2400" b="1" dirty="0"/>
              <a:t>类，变量和方法时可以使用关键字</a:t>
            </a:r>
            <a:r>
              <a:rPr lang="en-US" altLang="zh-CN" sz="2400" b="1" dirty="0"/>
              <a:t>final</a:t>
            </a:r>
            <a:r>
              <a:rPr lang="zh-CN" altLang="en-US" sz="2400" b="1" dirty="0"/>
              <a:t>来修饰，以使其具有</a:t>
            </a:r>
            <a:r>
              <a:rPr lang="zh-CN" altLang="en-US" sz="2400" b="1" dirty="0">
                <a:solidFill>
                  <a:srgbClr val="FF0000"/>
                </a:solidFill>
                <a:effectLst>
                  <a:outerShdw blurRad="38100" dist="38100" dir="2700000" algn="tl">
                    <a:srgbClr val="000000">
                      <a:alpha val="43137"/>
                    </a:srgbClr>
                  </a:outerShdw>
                </a:effectLst>
              </a:rPr>
              <a:t>“终态”</a:t>
            </a:r>
            <a:r>
              <a:rPr lang="zh-CN" altLang="en-US" sz="2400" b="1" dirty="0"/>
              <a:t>的特性：</a:t>
            </a:r>
            <a:endParaRPr lang="en-US" altLang="zh-CN" sz="2400" b="1" dirty="0"/>
          </a:p>
          <a:p>
            <a:pPr eaLnBrk="1" hangingPunct="1">
              <a:lnSpc>
                <a:spcPct val="90000"/>
              </a:lnSpc>
              <a:buFontTx/>
              <a:buNone/>
            </a:pPr>
            <a:endParaRPr lang="zh-CN" altLang="en-US" sz="2400" b="1" dirty="0"/>
          </a:p>
          <a:p>
            <a:pPr eaLnBrk="1" hangingPunct="1">
              <a:lnSpc>
                <a:spcPct val="90000"/>
              </a:lnSpc>
              <a:buFontTx/>
              <a:buNone/>
            </a:pPr>
            <a:r>
              <a:rPr lang="en-US" altLang="en-US" sz="2400" b="1" dirty="0"/>
              <a:t>◆</a:t>
            </a:r>
            <a:r>
              <a:rPr lang="en-US" altLang="zh-CN" sz="2400" b="1" dirty="0">
                <a:solidFill>
                  <a:srgbClr val="0000FF"/>
                </a:solidFill>
              </a:rPr>
              <a:t>final</a:t>
            </a:r>
            <a:r>
              <a:rPr lang="zh-CN" altLang="en-US" sz="2400" b="1" dirty="0">
                <a:solidFill>
                  <a:srgbClr val="0000FF"/>
                </a:solidFill>
              </a:rPr>
              <a:t>类</a:t>
            </a:r>
            <a:r>
              <a:rPr lang="zh-CN" altLang="en-US" sz="2400" b="1" dirty="0"/>
              <a:t>不能被继承，即不能有子类，如：</a:t>
            </a:r>
          </a:p>
          <a:p>
            <a:pPr eaLnBrk="1" hangingPunct="1">
              <a:lnSpc>
                <a:spcPct val="90000"/>
              </a:lnSpc>
              <a:buFontTx/>
              <a:buNone/>
            </a:pPr>
            <a:r>
              <a:rPr lang="zh-CN" altLang="en-US" sz="2400" b="1" dirty="0"/>
              <a:t>    </a:t>
            </a:r>
            <a:r>
              <a:rPr lang="en-US" altLang="zh-CN" sz="2400" b="1" dirty="0"/>
              <a:t>final class A </a:t>
            </a:r>
          </a:p>
          <a:p>
            <a:pPr eaLnBrk="1" hangingPunct="1">
              <a:lnSpc>
                <a:spcPct val="90000"/>
              </a:lnSpc>
              <a:buFontTx/>
              <a:buNone/>
            </a:pPr>
            <a:r>
              <a:rPr lang="en-US" altLang="zh-CN" sz="2400" b="1" dirty="0"/>
              <a:t>    { </a:t>
            </a:r>
            <a:r>
              <a:rPr lang="en-US" altLang="zh-CN" sz="2400" b="1" dirty="0">
                <a:latin typeface="Tahoma" panose="020B0604030504040204" pitchFamily="34" charset="0"/>
              </a:rPr>
              <a:t>…</a:t>
            </a:r>
            <a:endParaRPr lang="en-US" altLang="zh-CN" sz="2400" b="1" dirty="0"/>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a:t>
            </a:r>
            <a:r>
              <a:rPr lang="en-US" altLang="zh-CN" sz="2400" b="1" dirty="0">
                <a:solidFill>
                  <a:srgbClr val="0000FF"/>
                </a:solidFill>
              </a:rPr>
              <a:t>final</a:t>
            </a:r>
            <a:r>
              <a:rPr lang="zh-CN" altLang="en-US" sz="2400" b="1" dirty="0">
                <a:solidFill>
                  <a:srgbClr val="0000FF"/>
                </a:solidFill>
              </a:rPr>
              <a:t>标记的方法</a:t>
            </a:r>
            <a:r>
              <a:rPr lang="zh-CN" altLang="en-US" sz="2400" b="1" dirty="0"/>
              <a:t>不能被子类重写。</a:t>
            </a:r>
          </a:p>
          <a:p>
            <a:pPr eaLnBrk="1" hangingPunct="1">
              <a:lnSpc>
                <a:spcPct val="90000"/>
              </a:lnSpc>
              <a:buFontTx/>
              <a:buNone/>
            </a:pPr>
            <a:r>
              <a:rPr lang="zh-CN" altLang="en-US" sz="2400" b="1" dirty="0"/>
              <a:t>◆</a:t>
            </a:r>
            <a:r>
              <a:rPr lang="en-US" altLang="zh-CN" sz="2400" b="1" dirty="0">
                <a:solidFill>
                  <a:srgbClr val="0000FF"/>
                </a:solidFill>
              </a:rPr>
              <a:t>final</a:t>
            </a:r>
            <a:r>
              <a:rPr lang="zh-CN" altLang="en-US" sz="2400" b="1" dirty="0">
                <a:solidFill>
                  <a:srgbClr val="0000FF"/>
                </a:solidFill>
              </a:rPr>
              <a:t>标记的变量</a:t>
            </a:r>
            <a:r>
              <a:rPr lang="zh-CN" altLang="en-US" sz="2400" b="1" dirty="0"/>
              <a:t>（成员变量或局部变量）即成员常量，只能赋值一次。</a:t>
            </a:r>
            <a:r>
              <a:rPr lang="en-US" altLang="zh-CN" sz="2400" b="1" dirty="0"/>
              <a:t>final</a:t>
            </a:r>
            <a:r>
              <a:rPr lang="zh-CN" altLang="en-US" sz="2400" b="1" dirty="0"/>
              <a:t>标记的成员变量必须在声明的同时或在每个构造方法中显示赋值，然后才能使用。</a:t>
            </a:r>
          </a:p>
          <a:p>
            <a:pPr eaLnBrk="1" hangingPunct="1">
              <a:lnSpc>
                <a:spcPct val="90000"/>
              </a:lnSpc>
              <a:buFontTx/>
              <a:buNone/>
            </a:pPr>
            <a:r>
              <a:rPr lang="zh-CN" altLang="en-US" sz="2400" b="1" dirty="0"/>
              <a:t>◆</a:t>
            </a:r>
            <a:r>
              <a:rPr lang="en-US" altLang="zh-CN" sz="2400" b="1" dirty="0"/>
              <a:t>final</a:t>
            </a:r>
            <a:r>
              <a:rPr lang="zh-CN" altLang="en-US" sz="2400" b="1" dirty="0"/>
              <a:t>不允许用于修饰构造方法、抽象类、以及抽象方法。</a:t>
            </a:r>
          </a:p>
        </p:txBody>
      </p:sp>
      <p:sp>
        <p:nvSpPr>
          <p:cNvPr id="142339" name="Text Box 4">
            <a:extLst>
              <a:ext uri="{FF2B5EF4-FFF2-40B4-BE49-F238E27FC236}">
                <a16:creationId xmlns:a16="http://schemas.microsoft.com/office/drawing/2014/main" id="{52B39063-CEAA-44CD-89FC-50EC068C8B70}"/>
              </a:ext>
            </a:extLst>
          </p:cNvPr>
          <p:cNvSpPr txBox="1">
            <a:spLocks noChangeArrowheads="1"/>
          </p:cNvSpPr>
          <p:nvPr/>
        </p:nvSpPr>
        <p:spPr bwMode="auto">
          <a:xfrm>
            <a:off x="539750" y="605632"/>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17</a:t>
            </a:r>
            <a:r>
              <a:rPr lang="zh-CN" altLang="en-US" sz="2800">
                <a:solidFill>
                  <a:srgbClr val="FF0066"/>
                </a:solidFill>
                <a:latin typeface="Tahoma" panose="020B0604030504040204" pitchFamily="34" charset="0"/>
              </a:rPr>
              <a:t>：  </a:t>
            </a:r>
            <a:r>
              <a:rPr lang="en-US" altLang="zh-CN" sz="2800">
                <a:solidFill>
                  <a:srgbClr val="FF0066"/>
                </a:solidFill>
                <a:latin typeface="Tahoma" panose="020B0604030504040204" pitchFamily="34" charset="0"/>
              </a:rPr>
              <a:t>final</a:t>
            </a:r>
            <a:r>
              <a:rPr lang="zh-CN" altLang="en-US" sz="2800">
                <a:solidFill>
                  <a:srgbClr val="FF0066"/>
                </a:solidFill>
                <a:latin typeface="Tahoma" panose="020B0604030504040204" pitchFamily="34" charset="0"/>
              </a:rPr>
              <a:t>类和</a:t>
            </a:r>
            <a:r>
              <a:rPr lang="en-US" altLang="zh-CN" sz="2800">
                <a:solidFill>
                  <a:srgbClr val="FF0066"/>
                </a:solidFill>
                <a:latin typeface="Tahoma" panose="020B0604030504040204" pitchFamily="34" charset="0"/>
              </a:rPr>
              <a:t>final</a:t>
            </a:r>
            <a:r>
              <a:rPr lang="zh-CN" altLang="en-US" sz="2800">
                <a:solidFill>
                  <a:srgbClr val="FF0066"/>
                </a:solidFill>
                <a:latin typeface="Tahoma" panose="020B0604030504040204" pitchFamily="34" charset="0"/>
              </a:rPr>
              <a:t>方法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D9E6938-8011-43E0-BEAE-E01C965E2997}"/>
              </a:ext>
            </a:extLst>
          </p:cNvPr>
          <p:cNvSpPr>
            <a:spLocks noGrp="1" noChangeArrowheads="1"/>
          </p:cNvSpPr>
          <p:nvPr>
            <p:ph type="body" idx="1"/>
          </p:nvPr>
        </p:nvSpPr>
        <p:spPr>
          <a:xfrm>
            <a:off x="611374" y="1988840"/>
            <a:ext cx="7921252" cy="3672185"/>
          </a:xfrm>
        </p:spPr>
        <p:txBody>
          <a:bodyPr/>
          <a:lstStyle/>
          <a:p>
            <a:pPr eaLnBrk="1" hangingPunct="1">
              <a:spcBef>
                <a:spcPct val="0"/>
              </a:spcBef>
              <a:spcAft>
                <a:spcPct val="20000"/>
              </a:spcAft>
              <a:buFontTx/>
              <a:buNone/>
            </a:pPr>
            <a:r>
              <a:rPr lang="zh-CN" altLang="zh-CN" sz="2400" b="1"/>
              <a:t>★</a:t>
            </a:r>
            <a:r>
              <a:rPr lang="zh-CN" altLang="en-US" sz="2400" b="1">
                <a:solidFill>
                  <a:srgbClr val="FF0000"/>
                </a:solidFill>
                <a:latin typeface="微软雅黑" panose="020B0503020204020204" pitchFamily="34" charset="-122"/>
                <a:ea typeface="微软雅黑" panose="020B0503020204020204" pitchFamily="34" charset="-122"/>
              </a:rPr>
              <a:t>上转型对象</a:t>
            </a:r>
            <a:r>
              <a:rPr lang="zh-CN" altLang="en-US" sz="2400" b="1">
                <a:latin typeface="宋体" panose="02010600030101010101" pitchFamily="2" charset="-122"/>
              </a:rPr>
              <a:t>是将子类的实例对象转换成父类对象；或把子类对象直接赋给父类的引用类型变量  </a:t>
            </a:r>
          </a:p>
          <a:p>
            <a:pPr eaLnBrk="1" hangingPunct="1">
              <a:buFontTx/>
              <a:buNone/>
            </a:pPr>
            <a:r>
              <a:rPr lang="zh-CN" altLang="en-US" sz="2400" b="1"/>
              <a:t>★</a:t>
            </a:r>
            <a:r>
              <a:rPr lang="en-US" altLang="zh-CN" sz="2400" b="1"/>
              <a:t>Java</a:t>
            </a:r>
            <a:r>
              <a:rPr lang="zh-CN" altLang="en-US" sz="2400" b="1"/>
              <a:t>引用变量与其所引用对象间的</a:t>
            </a:r>
            <a:r>
              <a:rPr lang="zh-CN" altLang="en-US" sz="2400" b="1">
                <a:solidFill>
                  <a:srgbClr val="FF0000"/>
                </a:solidFill>
                <a:effectLst>
                  <a:outerShdw blurRad="38100" dist="38100" dir="2700000" algn="tl">
                    <a:srgbClr val="000000">
                      <a:alpha val="43137"/>
                    </a:srgbClr>
                  </a:outerShdw>
                </a:effectLst>
              </a:rPr>
              <a:t>类型匹配关系</a:t>
            </a:r>
            <a:r>
              <a:rPr lang="zh-CN" altLang="en-US" sz="2400" b="1"/>
              <a:t>：</a:t>
            </a:r>
          </a:p>
          <a:p>
            <a:pPr eaLnBrk="1" hangingPunct="1"/>
            <a:r>
              <a:rPr lang="zh-CN" altLang="en-US" sz="2400" b="1">
                <a:solidFill>
                  <a:srgbClr val="0000FF"/>
                </a:solidFill>
              </a:rPr>
              <a:t>一个对象</a:t>
            </a:r>
            <a:r>
              <a:rPr lang="zh-CN" altLang="en-US" sz="2400" b="1"/>
              <a:t>只能属于一种确定的数据类型，该类型自对象创建直至销毁不能改变。</a:t>
            </a:r>
          </a:p>
          <a:p>
            <a:pPr eaLnBrk="1" hangingPunct="1"/>
            <a:r>
              <a:rPr lang="zh-CN" altLang="en-US" sz="2400" b="1">
                <a:solidFill>
                  <a:srgbClr val="0000FF"/>
                </a:solidFill>
              </a:rPr>
              <a:t>一个引用类型变量</a:t>
            </a:r>
            <a:r>
              <a:rPr lang="zh-CN" altLang="en-US" sz="2400" b="1"/>
              <a:t>可以引用（指向）</a:t>
            </a:r>
            <a:r>
              <a:rPr lang="zh-CN" altLang="en-US" sz="2400" b="1">
                <a:solidFill>
                  <a:srgbClr val="CC00CC"/>
                </a:solidFill>
              </a:rPr>
              <a:t>多种不同类型的</a:t>
            </a:r>
            <a:r>
              <a:rPr lang="zh-CN" altLang="en-US" sz="2400" b="1"/>
              <a:t>对象</a:t>
            </a:r>
            <a:r>
              <a:rPr lang="en-US" altLang="zh-CN" sz="2400" b="1"/>
              <a:t>——</a:t>
            </a:r>
            <a:r>
              <a:rPr lang="zh-CN" altLang="en-US" sz="2400" b="1"/>
              <a:t>既可以引用其声明类型的对象，也可以引用其声明类型的子类的对象。</a:t>
            </a:r>
          </a:p>
        </p:txBody>
      </p:sp>
      <p:sp>
        <p:nvSpPr>
          <p:cNvPr id="144387" name="Text Box 3">
            <a:extLst>
              <a:ext uri="{FF2B5EF4-FFF2-40B4-BE49-F238E27FC236}">
                <a16:creationId xmlns:a16="http://schemas.microsoft.com/office/drawing/2014/main" id="{9DCAC0DB-CBEE-4160-8395-6FED706A903C}"/>
              </a:ext>
            </a:extLst>
          </p:cNvPr>
          <p:cNvSpPr txBox="1">
            <a:spLocks noChangeArrowheads="1"/>
          </p:cNvSpPr>
          <p:nvPr/>
        </p:nvSpPr>
        <p:spPr bwMode="auto">
          <a:xfrm>
            <a:off x="611374" y="937418"/>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solidFill>
                  <a:srgbClr val="FF0066"/>
                </a:solidFill>
                <a:latin typeface="Tahoma" panose="020B0604030504040204" pitchFamily="34" charset="0"/>
              </a:rPr>
              <a:t>18:  </a:t>
            </a:r>
            <a:r>
              <a:rPr lang="zh-CN" altLang="en-US" sz="2800">
                <a:solidFill>
                  <a:srgbClr val="FF0066"/>
                </a:solidFill>
                <a:latin typeface="Tahoma" panose="020B0604030504040204" pitchFamily="34" charset="0"/>
              </a:rPr>
              <a:t>对象的上转型 </a:t>
            </a:r>
            <a:r>
              <a:rPr lang="en-US" altLang="zh-CN" sz="2800">
                <a:solidFill>
                  <a:srgbClr val="FF0066"/>
                </a:solidFill>
                <a:latin typeface="Tahoma" panose="020B0604030504040204" pitchFamily="34" charset="0"/>
              </a:rPr>
              <a:t>(upcasting)</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0520241-988E-41B4-BAC4-6C644381A3FA}"/>
              </a:ext>
            </a:extLst>
          </p:cNvPr>
          <p:cNvSpPr>
            <a:spLocks noGrp="1" noChangeArrowheads="1"/>
          </p:cNvSpPr>
          <p:nvPr>
            <p:ph type="body" idx="1"/>
          </p:nvPr>
        </p:nvSpPr>
        <p:spPr>
          <a:xfrm>
            <a:off x="359568" y="893530"/>
            <a:ext cx="8424863" cy="2808734"/>
          </a:xfrm>
        </p:spPr>
        <p:txBody>
          <a:bodyPr/>
          <a:lstStyle/>
          <a:p>
            <a:pPr eaLnBrk="1" hangingPunct="1">
              <a:lnSpc>
                <a:spcPct val="90000"/>
              </a:lnSpc>
              <a:spcBef>
                <a:spcPct val="0"/>
              </a:spcBef>
              <a:spcAft>
                <a:spcPct val="20000"/>
              </a:spcAft>
              <a:buFontTx/>
              <a:buNone/>
            </a:pPr>
            <a:r>
              <a:rPr lang="en-US" altLang="zh-CN" sz="2400" b="1"/>
              <a:t>★</a:t>
            </a:r>
            <a:r>
              <a:rPr lang="zh-CN" altLang="en-US" sz="2400" b="1"/>
              <a:t>例：</a:t>
            </a:r>
            <a:r>
              <a:rPr lang="zh-CN" altLang="en-US" sz="2400" b="1">
                <a:solidFill>
                  <a:srgbClr val="0000FF"/>
                </a:solidFill>
              </a:rPr>
              <a:t>设</a:t>
            </a:r>
            <a:r>
              <a:rPr lang="en-US" altLang="zh-CN" sz="2400" b="1">
                <a:solidFill>
                  <a:srgbClr val="0000FF"/>
                </a:solidFill>
              </a:rPr>
              <a:t>B</a:t>
            </a:r>
            <a:r>
              <a:rPr lang="zh-CN" altLang="en-US" sz="2400" b="1">
                <a:solidFill>
                  <a:srgbClr val="0000FF"/>
                </a:solidFill>
              </a:rPr>
              <a:t>是</a:t>
            </a:r>
            <a:r>
              <a:rPr lang="en-US" altLang="zh-CN" sz="2400" b="1">
                <a:solidFill>
                  <a:srgbClr val="0000FF"/>
                </a:solidFill>
              </a:rPr>
              <a:t>A</a:t>
            </a:r>
            <a:r>
              <a:rPr lang="zh-CN" altLang="en-US" sz="2400" b="1">
                <a:solidFill>
                  <a:srgbClr val="0000FF"/>
                </a:solidFill>
              </a:rPr>
              <a:t>的子类或间接子类</a:t>
            </a:r>
            <a:r>
              <a:rPr lang="zh-CN" altLang="en-US" sz="2400" b="1"/>
              <a:t>，当用子类</a:t>
            </a:r>
            <a:r>
              <a:rPr lang="en-US" altLang="zh-CN" sz="2400" b="1"/>
              <a:t>B</a:t>
            </a:r>
            <a:r>
              <a:rPr lang="zh-CN" altLang="en-US" sz="2400" b="1"/>
              <a:t>创建一个对象，并把这个对象的引用放到</a:t>
            </a:r>
            <a:r>
              <a:rPr lang="en-US" altLang="zh-CN" sz="2400" b="1"/>
              <a:t>A</a:t>
            </a:r>
            <a:r>
              <a:rPr lang="zh-CN" altLang="en-US" sz="2400" b="1"/>
              <a:t>类声明的对象中时， 比如：</a:t>
            </a:r>
            <a:endParaRPr lang="zh-CN" altLang="en-US" sz="2400" b="1">
              <a:latin typeface="宋体" panose="02010600030101010101" pitchFamily="2" charset="-122"/>
            </a:endParaRPr>
          </a:p>
          <a:p>
            <a:pPr eaLnBrk="1" hangingPunct="1">
              <a:lnSpc>
                <a:spcPct val="90000"/>
              </a:lnSpc>
              <a:spcBef>
                <a:spcPct val="0"/>
              </a:spcBef>
              <a:buFontTx/>
              <a:buNone/>
            </a:pPr>
            <a:r>
              <a:rPr lang="zh-CN" altLang="en-US" sz="2400" b="1">
                <a:latin typeface="宋体" panose="02010600030101010101" pitchFamily="2" charset="-122"/>
              </a:rPr>
              <a:t>     </a:t>
            </a:r>
            <a:r>
              <a:rPr lang="en-US" altLang="zh-CN" sz="2400" b="1">
                <a:solidFill>
                  <a:srgbClr val="CC00CC"/>
                </a:solidFill>
              </a:rPr>
              <a:t>A  a = new B();</a:t>
            </a:r>
            <a:r>
              <a:rPr lang="en-US" altLang="zh-CN" sz="2400" b="1"/>
              <a:t>  //a</a:t>
            </a:r>
            <a:r>
              <a:rPr lang="zh-CN" altLang="en-US" sz="2400" b="1"/>
              <a:t>为上转型对象，通过子类创建；</a:t>
            </a:r>
          </a:p>
          <a:p>
            <a:pPr eaLnBrk="1" hangingPunct="1">
              <a:lnSpc>
                <a:spcPct val="90000"/>
              </a:lnSpc>
              <a:spcBef>
                <a:spcPct val="0"/>
              </a:spcBef>
              <a:buFontTx/>
              <a:buNone/>
            </a:pPr>
            <a:r>
              <a:rPr lang="zh-CN" altLang="en-US" sz="2400" b="1">
                <a:latin typeface="宋体" panose="02010600030101010101" pitchFamily="2" charset="-122"/>
              </a:rPr>
              <a:t>     或者</a:t>
            </a:r>
          </a:p>
          <a:p>
            <a:pPr eaLnBrk="1" hangingPunct="1">
              <a:lnSpc>
                <a:spcPct val="90000"/>
              </a:lnSpc>
              <a:spcBef>
                <a:spcPct val="0"/>
              </a:spcBef>
              <a:buFontTx/>
              <a:buNone/>
            </a:pPr>
            <a:r>
              <a:rPr lang="zh-CN" altLang="en-US" sz="2400" b="1">
                <a:latin typeface="宋体" panose="02010600030101010101" pitchFamily="2" charset="-122"/>
              </a:rPr>
              <a:t>     </a:t>
            </a:r>
            <a:r>
              <a:rPr lang="en-US" altLang="zh-CN" sz="2400" b="1"/>
              <a:t>A a; </a:t>
            </a:r>
          </a:p>
          <a:p>
            <a:pPr eaLnBrk="1" hangingPunct="1">
              <a:lnSpc>
                <a:spcPct val="90000"/>
              </a:lnSpc>
              <a:spcBef>
                <a:spcPct val="0"/>
              </a:spcBef>
              <a:buFontTx/>
              <a:buNone/>
            </a:pPr>
            <a:r>
              <a:rPr lang="en-US" altLang="zh-CN" sz="2400" b="1"/>
              <a:t>         B b=new B();</a:t>
            </a:r>
          </a:p>
          <a:p>
            <a:pPr eaLnBrk="1" hangingPunct="1">
              <a:lnSpc>
                <a:spcPct val="90000"/>
              </a:lnSpc>
              <a:spcBef>
                <a:spcPct val="0"/>
              </a:spcBef>
              <a:buFontTx/>
              <a:buNone/>
            </a:pPr>
            <a:r>
              <a:rPr lang="en-US" altLang="zh-CN" sz="2400" b="1"/>
              <a:t>         </a:t>
            </a:r>
            <a:r>
              <a:rPr lang="en-US" altLang="zh-CN" sz="2400" b="1">
                <a:solidFill>
                  <a:srgbClr val="CC00CC"/>
                </a:solidFill>
              </a:rPr>
              <a:t>a=b</a:t>
            </a:r>
            <a:r>
              <a:rPr lang="en-US" altLang="zh-CN" sz="2400" b="1"/>
              <a:t>;   //a</a:t>
            </a:r>
            <a:r>
              <a:rPr lang="zh-CN" altLang="en-US" sz="2400" b="1"/>
              <a:t>为上转型对象，通过子类创建；</a:t>
            </a:r>
          </a:p>
          <a:p>
            <a:pPr eaLnBrk="1" hangingPunct="1">
              <a:lnSpc>
                <a:spcPct val="90000"/>
              </a:lnSpc>
              <a:spcBef>
                <a:spcPct val="0"/>
              </a:spcBef>
              <a:buFontTx/>
              <a:buNone/>
            </a:pPr>
            <a:r>
              <a:rPr lang="zh-CN" altLang="en-US" sz="2400" b="1"/>
              <a:t>       </a:t>
            </a:r>
          </a:p>
          <a:p>
            <a:pPr eaLnBrk="1" hangingPunct="1">
              <a:lnSpc>
                <a:spcPct val="90000"/>
              </a:lnSpc>
              <a:spcBef>
                <a:spcPct val="0"/>
              </a:spcBef>
              <a:buFontTx/>
              <a:buNone/>
            </a:pPr>
            <a:endParaRPr lang="en-US" altLang="zh-CN" sz="2400" b="1"/>
          </a:p>
        </p:txBody>
      </p:sp>
      <p:sp>
        <p:nvSpPr>
          <p:cNvPr id="146435" name="Line 8">
            <a:extLst>
              <a:ext uri="{FF2B5EF4-FFF2-40B4-BE49-F238E27FC236}">
                <a16:creationId xmlns:a16="http://schemas.microsoft.com/office/drawing/2014/main" id="{8DA6617F-CBAC-4266-9CF7-F13E28CFFE1D}"/>
              </a:ext>
            </a:extLst>
          </p:cNvPr>
          <p:cNvSpPr>
            <a:spLocks noChangeShapeType="1"/>
          </p:cNvSpPr>
          <p:nvPr/>
        </p:nvSpPr>
        <p:spPr bwMode="auto">
          <a:xfrm>
            <a:off x="3720151" y="4414128"/>
            <a:ext cx="1223963" cy="0"/>
          </a:xfrm>
          <a:prstGeom prst="line">
            <a:avLst/>
          </a:prstGeom>
          <a:noFill/>
          <a:ln w="28575">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46436" name="Group 12">
            <a:extLst>
              <a:ext uri="{FF2B5EF4-FFF2-40B4-BE49-F238E27FC236}">
                <a16:creationId xmlns:a16="http://schemas.microsoft.com/office/drawing/2014/main" id="{38EBE28A-D214-4ECD-9866-DD8ECD7B5C49}"/>
              </a:ext>
            </a:extLst>
          </p:cNvPr>
          <p:cNvGrpSpPr>
            <a:grpSpLocks/>
          </p:cNvGrpSpPr>
          <p:nvPr/>
        </p:nvGrpSpPr>
        <p:grpSpPr bwMode="auto">
          <a:xfrm>
            <a:off x="1979612" y="4221088"/>
            <a:ext cx="5184775" cy="1295400"/>
            <a:chOff x="703" y="2472"/>
            <a:chExt cx="3266" cy="816"/>
          </a:xfrm>
        </p:grpSpPr>
        <p:sp>
          <p:nvSpPr>
            <p:cNvPr id="146437" name="Text Box 4">
              <a:extLst>
                <a:ext uri="{FF2B5EF4-FFF2-40B4-BE49-F238E27FC236}">
                  <a16:creationId xmlns:a16="http://schemas.microsoft.com/office/drawing/2014/main" id="{3CE676EF-2296-4D16-ABFC-D045C8D8BD37}"/>
                </a:ext>
              </a:extLst>
            </p:cNvPr>
            <p:cNvSpPr txBox="1">
              <a:spLocks noChangeArrowheads="1"/>
            </p:cNvSpPr>
            <p:nvPr/>
          </p:nvSpPr>
          <p:spPr bwMode="auto">
            <a:xfrm>
              <a:off x="703" y="2478"/>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0x3a478b</a:t>
              </a:r>
            </a:p>
          </p:txBody>
        </p:sp>
        <p:sp>
          <p:nvSpPr>
            <p:cNvPr id="146438" name="Text Box 5">
              <a:extLst>
                <a:ext uri="{FF2B5EF4-FFF2-40B4-BE49-F238E27FC236}">
                  <a16:creationId xmlns:a16="http://schemas.microsoft.com/office/drawing/2014/main" id="{8E18EF1B-BFAF-42FA-A038-E2CA279D0496}"/>
                </a:ext>
              </a:extLst>
            </p:cNvPr>
            <p:cNvSpPr txBox="1">
              <a:spLocks noChangeArrowheads="1"/>
            </p:cNvSpPr>
            <p:nvPr/>
          </p:nvSpPr>
          <p:spPr bwMode="auto">
            <a:xfrm>
              <a:off x="2562" y="2750"/>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null</a:t>
              </a:r>
            </a:p>
          </p:txBody>
        </p:sp>
        <p:sp>
          <p:nvSpPr>
            <p:cNvPr id="146439" name="Text Box 7">
              <a:extLst>
                <a:ext uri="{FF2B5EF4-FFF2-40B4-BE49-F238E27FC236}">
                  <a16:creationId xmlns:a16="http://schemas.microsoft.com/office/drawing/2014/main" id="{A8E81E30-42A9-49DB-AF8D-B6AC1318B766}"/>
                </a:ext>
              </a:extLst>
            </p:cNvPr>
            <p:cNvSpPr txBox="1">
              <a:spLocks noChangeArrowheads="1"/>
            </p:cNvSpPr>
            <p:nvPr/>
          </p:nvSpPr>
          <p:spPr bwMode="auto">
            <a:xfrm>
              <a:off x="2562" y="3022"/>
              <a:ext cx="1088" cy="26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0</a:t>
              </a:r>
            </a:p>
          </p:txBody>
        </p:sp>
        <p:sp>
          <p:nvSpPr>
            <p:cNvPr id="146440" name="Text Box 9">
              <a:extLst>
                <a:ext uri="{FF2B5EF4-FFF2-40B4-BE49-F238E27FC236}">
                  <a16:creationId xmlns:a16="http://schemas.microsoft.com/office/drawing/2014/main" id="{7BB91F50-37A1-45BC-990A-A5A6F8489A53}"/>
                </a:ext>
              </a:extLst>
            </p:cNvPr>
            <p:cNvSpPr txBox="1">
              <a:spLocks noChangeArrowheads="1"/>
            </p:cNvSpPr>
            <p:nvPr/>
          </p:nvSpPr>
          <p:spPr bwMode="auto">
            <a:xfrm>
              <a:off x="748" y="2840"/>
              <a:ext cx="1225" cy="2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A </a:t>
              </a:r>
              <a:r>
                <a:rPr lang="zh-CN" altLang="en-US" sz="2200">
                  <a:latin typeface="Tahoma" panose="020B0604030504040204" pitchFamily="34" charset="0"/>
                </a:rPr>
                <a:t>类型变量</a:t>
              </a:r>
              <a:r>
                <a:rPr lang="en-US" altLang="zh-CN" sz="2200">
                  <a:latin typeface="Tahoma" panose="020B0604030504040204" pitchFamily="34" charset="0"/>
                </a:rPr>
                <a:t>a</a:t>
              </a:r>
            </a:p>
          </p:txBody>
        </p:sp>
        <p:sp>
          <p:nvSpPr>
            <p:cNvPr id="146441" name="Text Box 10">
              <a:extLst>
                <a:ext uri="{FF2B5EF4-FFF2-40B4-BE49-F238E27FC236}">
                  <a16:creationId xmlns:a16="http://schemas.microsoft.com/office/drawing/2014/main" id="{51BB2097-1FA2-43DE-9ACF-E0FEE17B26B1}"/>
                </a:ext>
              </a:extLst>
            </p:cNvPr>
            <p:cNvSpPr txBox="1">
              <a:spLocks noChangeArrowheads="1"/>
            </p:cNvSpPr>
            <p:nvPr/>
          </p:nvSpPr>
          <p:spPr bwMode="auto">
            <a:xfrm>
              <a:off x="2517" y="2472"/>
              <a:ext cx="1452" cy="24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Tx/>
                <a:buNone/>
              </a:pPr>
              <a:r>
                <a:rPr lang="en-US" altLang="zh-CN" sz="2200">
                  <a:latin typeface="Tahoma" panose="020B0604030504040204" pitchFamily="34" charset="0"/>
                </a:rPr>
                <a:t>B</a:t>
              </a:r>
              <a:r>
                <a:rPr lang="zh-CN" altLang="en-US" sz="2200">
                  <a:latin typeface="Tahoma" panose="020B0604030504040204" pitchFamily="34" charset="0"/>
                </a:rPr>
                <a:t>类型对象</a:t>
              </a: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80008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200" b="1"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80008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200" b="1"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31595</TotalTime>
  <Words>20192</Words>
  <Application>Microsoft Macintosh PowerPoint</Application>
  <PresentationFormat>全屏显示(4:3)</PresentationFormat>
  <Paragraphs>2253</Paragraphs>
  <Slides>162</Slides>
  <Notes>94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162</vt:i4>
      </vt:variant>
    </vt:vector>
  </HeadingPairs>
  <TitlesOfParts>
    <vt:vector size="174" baseType="lpstr">
      <vt:lpstr>方正姚体</vt:lpstr>
      <vt:lpstr>黑体</vt:lpstr>
      <vt:lpstr>隶书</vt:lpstr>
      <vt:lpstr>宋体</vt:lpstr>
      <vt:lpstr>微软雅黑</vt:lpstr>
      <vt:lpstr>Arial</vt:lpstr>
      <vt:lpstr>Lucida Console</vt:lpstr>
      <vt:lpstr>Symbol</vt:lpstr>
      <vt:lpstr>Tahoma</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D. 面向对象的基本特征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采用的机制是动态绑定：实际new的是哪个对象就调用哪个对象的方法。对于父类的方法中有一个指针指向它的方法，当new出一个子类对象时，这个指针会指向子类的方法</vt:lpstr>
      <vt:lpstr>类和对象在Java虚拟机中的存放方式：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接口间的继承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thsy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面向对象知识</dc:title>
  <dc:creator>zheng yan</dc:creator>
  <cp:lastModifiedBy>Microsoft Office 用户</cp:lastModifiedBy>
  <cp:revision>1569</cp:revision>
  <dcterms:created xsi:type="dcterms:W3CDTF">2005-03-14T02:59:47Z</dcterms:created>
  <dcterms:modified xsi:type="dcterms:W3CDTF">2023-04-03T23:34:26Z</dcterms:modified>
</cp:coreProperties>
</file>