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sldIdLst>
    <p:sldId id="258" r:id="rId2"/>
    <p:sldId id="407" r:id="rId3"/>
    <p:sldId id="317" r:id="rId4"/>
    <p:sldId id="320" r:id="rId5"/>
    <p:sldId id="297" r:id="rId6"/>
    <p:sldId id="298" r:id="rId7"/>
    <p:sldId id="319" r:id="rId8"/>
    <p:sldId id="263" r:id="rId9"/>
    <p:sldId id="299" r:id="rId10"/>
    <p:sldId id="300" r:id="rId11"/>
    <p:sldId id="301" r:id="rId12"/>
    <p:sldId id="383" r:id="rId13"/>
    <p:sldId id="278" r:id="rId14"/>
    <p:sldId id="270" r:id="rId15"/>
    <p:sldId id="271" r:id="rId16"/>
    <p:sldId id="274" r:id="rId17"/>
    <p:sldId id="275" r:id="rId18"/>
    <p:sldId id="327" r:id="rId19"/>
    <p:sldId id="307" r:id="rId20"/>
    <p:sldId id="408" r:id="rId21"/>
    <p:sldId id="283" r:id="rId22"/>
    <p:sldId id="287" r:id="rId23"/>
    <p:sldId id="371" r:id="rId24"/>
    <p:sldId id="373" r:id="rId25"/>
    <p:sldId id="289" r:id="rId26"/>
    <p:sldId id="290" r:id="rId27"/>
    <p:sldId id="292" r:id="rId28"/>
    <p:sldId id="377" r:id="rId29"/>
    <p:sldId id="378" r:id="rId30"/>
    <p:sldId id="379" r:id="rId31"/>
    <p:sldId id="380" r:id="rId32"/>
    <p:sldId id="382" r:id="rId33"/>
    <p:sldId id="409" r:id="rId34"/>
    <p:sldId id="406" r:id="rId35"/>
    <p:sldId id="410"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9999"/>
    <a:srgbClr val="00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9" autoAdjust="0"/>
    <p:restoredTop sz="81640" autoAdjust="0"/>
  </p:normalViewPr>
  <p:slideViewPr>
    <p:cSldViewPr>
      <p:cViewPr varScale="1">
        <p:scale>
          <a:sx n="57" d="100"/>
          <a:sy n="57" d="100"/>
        </p:scale>
        <p:origin x="17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30DDF0B-C2BC-4A3F-BD64-9FCA7EEE868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43011" name="Rectangle 3">
            <a:extLst>
              <a:ext uri="{FF2B5EF4-FFF2-40B4-BE49-F238E27FC236}">
                <a16:creationId xmlns:a16="http://schemas.microsoft.com/office/drawing/2014/main" id="{2E41F38E-E578-4349-B991-524DB04BACF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endParaRPr lang="en-US" altLang="zh-CN"/>
          </a:p>
        </p:txBody>
      </p:sp>
      <p:sp>
        <p:nvSpPr>
          <p:cNvPr id="2052" name="Rectangle 4">
            <a:extLst>
              <a:ext uri="{FF2B5EF4-FFF2-40B4-BE49-F238E27FC236}">
                <a16:creationId xmlns:a16="http://schemas.microsoft.com/office/drawing/2014/main" id="{0A5E96CC-0CDE-4FE0-85FC-B15CCBA83EC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3" name="Rectangle 5">
            <a:extLst>
              <a:ext uri="{FF2B5EF4-FFF2-40B4-BE49-F238E27FC236}">
                <a16:creationId xmlns:a16="http://schemas.microsoft.com/office/drawing/2014/main" id="{86DADD46-305B-45E6-ACCD-76C8C25162CF}"/>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a:extLst>
              <a:ext uri="{FF2B5EF4-FFF2-40B4-BE49-F238E27FC236}">
                <a16:creationId xmlns:a16="http://schemas.microsoft.com/office/drawing/2014/main" id="{43D261F4-3FA3-483E-9DD8-974139BEACEC}"/>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43015" name="Rectangle 7">
            <a:extLst>
              <a:ext uri="{FF2B5EF4-FFF2-40B4-BE49-F238E27FC236}">
                <a16:creationId xmlns:a16="http://schemas.microsoft.com/office/drawing/2014/main" id="{23B5D53F-A003-41D8-B6ED-8D43C3EF391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87260ED1-EDDE-4BFD-9F39-92F0D3BBD30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1303A23A-BCEC-4068-A364-C1AEBBC5CA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803E37-4899-4E83-BA9A-903C30CF8A56}" type="slidenum">
              <a:rPr lang="en-US" altLang="zh-CN" smtClean="0">
                <a:latin typeface="Times New Roman" panose="02020603050405020304" pitchFamily="18" charset="0"/>
              </a:rPr>
              <a:pPr/>
              <a:t>1</a:t>
            </a:fld>
            <a:endParaRPr lang="en-US" altLang="zh-CN">
              <a:latin typeface="Times New Roman" panose="02020603050405020304" pitchFamily="18" charset="0"/>
            </a:endParaRPr>
          </a:p>
        </p:txBody>
      </p:sp>
      <p:sp>
        <p:nvSpPr>
          <p:cNvPr id="4099" name="Rectangle 2">
            <a:extLst>
              <a:ext uri="{FF2B5EF4-FFF2-40B4-BE49-F238E27FC236}">
                <a16:creationId xmlns:a16="http://schemas.microsoft.com/office/drawing/2014/main" id="{4AFA5E72-B78D-4CBC-942D-FEC2749D78A8}"/>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47BE998B-1F1D-4319-94B9-0F5E5298BA0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6FB75A6-6D16-434E-9274-1AD740A8C9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593151-504A-4AA5-BFBB-F027E7D87E46}" type="slidenum">
              <a:rPr lang="en-US" altLang="zh-CN" smtClean="0">
                <a:latin typeface="Times New Roman" panose="02020603050405020304" pitchFamily="18" charset="0"/>
              </a:rPr>
              <a:pPr/>
              <a:t>17</a:t>
            </a:fld>
            <a:endParaRPr lang="en-US" altLang="zh-CN">
              <a:latin typeface="Times New Roman" panose="02020603050405020304" pitchFamily="18" charset="0"/>
            </a:endParaRPr>
          </a:p>
        </p:txBody>
      </p:sp>
      <p:sp>
        <p:nvSpPr>
          <p:cNvPr id="29699" name="Rectangle 2">
            <a:extLst>
              <a:ext uri="{FF2B5EF4-FFF2-40B4-BE49-F238E27FC236}">
                <a16:creationId xmlns:a16="http://schemas.microsoft.com/office/drawing/2014/main" id="{D9C5C569-7343-4DF3-89C9-03E8DFF262C5}"/>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ED8E38D8-FAC0-4587-A78A-1E6B285F342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FE77C057-5930-48B2-8E29-2FD8795E3429}"/>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F10D6147-85FB-4B6C-8CA0-2FE16C55CEB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回顾：</a:t>
            </a:r>
            <a:r>
              <a:rPr lang="en-US" altLang="zh-CN"/>
              <a:t>DataInputStream </a:t>
            </a:r>
            <a:r>
              <a:rPr lang="zh-CN" altLang="en-US"/>
              <a:t>是数据输入流。它继承于</a:t>
            </a:r>
            <a:r>
              <a:rPr lang="en-US" altLang="zh-CN"/>
              <a:t>FilterInputStream</a:t>
            </a:r>
            <a:r>
              <a:rPr lang="zh-CN" altLang="en-US"/>
              <a:t>。</a:t>
            </a:r>
            <a:br>
              <a:rPr lang="en-US" altLang="zh-CN"/>
            </a:br>
            <a:r>
              <a:rPr lang="en-US" altLang="zh-CN"/>
              <a:t>DataInputStream </a:t>
            </a:r>
            <a:r>
              <a:rPr lang="zh-CN" altLang="en-US"/>
              <a:t>是</a:t>
            </a:r>
            <a:r>
              <a:rPr lang="zh-CN" altLang="en-US" b="1"/>
              <a:t>允许应用程序以与机器无关方式从底层输入流中读取基本 </a:t>
            </a:r>
            <a:r>
              <a:rPr lang="en-US" altLang="zh-CN" b="1"/>
              <a:t>Java </a:t>
            </a:r>
            <a:r>
              <a:rPr lang="zh-CN" altLang="en-US" b="1"/>
              <a:t>数据类型</a:t>
            </a:r>
            <a:endParaRPr lang="zh-CN" altLang="en-US"/>
          </a:p>
        </p:txBody>
      </p:sp>
      <p:sp>
        <p:nvSpPr>
          <p:cNvPr id="31748" name="灯片编号占位符 3">
            <a:extLst>
              <a:ext uri="{FF2B5EF4-FFF2-40B4-BE49-F238E27FC236}">
                <a16:creationId xmlns:a16="http://schemas.microsoft.com/office/drawing/2014/main" id="{EFB07634-301F-4655-A667-952E75A7F5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5680EC-BA1E-4E67-88AE-9B3B3F90D66F}" type="slidenum">
              <a:rPr lang="en-US" altLang="zh-CN" smtClean="0">
                <a:latin typeface="Times New Roman" panose="02020603050405020304" pitchFamily="18" charset="0"/>
              </a:rPr>
              <a:pPr/>
              <a:t>18</a:t>
            </a:fld>
            <a:endParaRPr lang="en-US"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F4F48F2-76E0-4CC5-B0C0-CE29F89CAF0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3972C3-1E69-4C5D-8284-FDF5FE111CD9}" type="slidenum">
              <a:rPr lang="en-US" altLang="zh-CN" smtClean="0">
                <a:latin typeface="Times New Roman" panose="02020603050405020304" pitchFamily="18" charset="0"/>
              </a:rPr>
              <a:pPr/>
              <a:t>20</a:t>
            </a:fld>
            <a:endParaRPr lang="en-US" altLang="zh-CN">
              <a:latin typeface="Times New Roman" panose="02020603050405020304" pitchFamily="18" charset="0"/>
            </a:endParaRPr>
          </a:p>
        </p:txBody>
      </p:sp>
      <p:sp>
        <p:nvSpPr>
          <p:cNvPr id="34819" name="Rectangle 2">
            <a:extLst>
              <a:ext uri="{FF2B5EF4-FFF2-40B4-BE49-F238E27FC236}">
                <a16:creationId xmlns:a16="http://schemas.microsoft.com/office/drawing/2014/main" id="{2F989E96-A5F5-4B38-BB21-6FB7C18A3655}"/>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DDD9CA34-0EF6-45FE-89C1-DF5E26D526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15B155E-74F6-4866-B2A9-D4E0804AB63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40EAB5-DAAE-40DC-A691-8EEF1337E15E}" type="slidenum">
              <a:rPr lang="en-US" altLang="zh-CN" smtClean="0">
                <a:latin typeface="Times New Roman" panose="02020603050405020304" pitchFamily="18" charset="0"/>
              </a:rPr>
              <a:pPr/>
              <a:t>21</a:t>
            </a:fld>
            <a:endParaRPr lang="en-US" altLang="zh-CN">
              <a:latin typeface="Times New Roman" panose="02020603050405020304" pitchFamily="18" charset="0"/>
            </a:endParaRPr>
          </a:p>
        </p:txBody>
      </p:sp>
      <p:sp>
        <p:nvSpPr>
          <p:cNvPr id="36867" name="Rectangle 2">
            <a:extLst>
              <a:ext uri="{FF2B5EF4-FFF2-40B4-BE49-F238E27FC236}">
                <a16:creationId xmlns:a16="http://schemas.microsoft.com/office/drawing/2014/main" id="{29A5B109-3E3D-48F0-B336-7694D13FA0F3}"/>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4A0E247D-D3C9-41E9-B54E-5F262FEF5E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5AA714C-541B-43DE-B10E-3ACB149266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7EC15E-94B1-4B21-BFE2-4BE16DA6B351}" type="slidenum">
              <a:rPr lang="en-US" altLang="zh-CN" smtClean="0">
                <a:latin typeface="Times New Roman" panose="02020603050405020304" pitchFamily="18" charset="0"/>
              </a:rPr>
              <a:pPr/>
              <a:t>22</a:t>
            </a:fld>
            <a:endParaRPr lang="en-US" altLang="zh-CN">
              <a:latin typeface="Times New Roman" panose="02020603050405020304" pitchFamily="18" charset="0"/>
            </a:endParaRPr>
          </a:p>
        </p:txBody>
      </p:sp>
      <p:sp>
        <p:nvSpPr>
          <p:cNvPr id="38915" name="Rectangle 2">
            <a:extLst>
              <a:ext uri="{FF2B5EF4-FFF2-40B4-BE49-F238E27FC236}">
                <a16:creationId xmlns:a16="http://schemas.microsoft.com/office/drawing/2014/main" id="{97C76D32-8322-4D61-A737-27E9C2C7AC64}"/>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E1F7A82-7765-417B-9D7A-1CA3A1C3706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09800AFB-5A10-47AF-9F82-EED2E37C85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2C23CA-DBD2-470E-903D-D51AB03EA0C9}" type="slidenum">
              <a:rPr lang="en-US" altLang="zh-CN" smtClean="0">
                <a:latin typeface="Times New Roman" panose="02020603050405020304" pitchFamily="18" charset="0"/>
              </a:rPr>
              <a:pPr/>
              <a:t>25</a:t>
            </a:fld>
            <a:endParaRPr lang="en-US" altLang="zh-CN">
              <a:latin typeface="Times New Roman" panose="02020603050405020304" pitchFamily="18" charset="0"/>
            </a:endParaRPr>
          </a:p>
        </p:txBody>
      </p:sp>
      <p:sp>
        <p:nvSpPr>
          <p:cNvPr id="43011" name="Rectangle 2">
            <a:extLst>
              <a:ext uri="{FF2B5EF4-FFF2-40B4-BE49-F238E27FC236}">
                <a16:creationId xmlns:a16="http://schemas.microsoft.com/office/drawing/2014/main" id="{8FF08A17-BA3A-433D-86A7-C1D3F2E3B239}"/>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321909CE-A8BB-4F88-891D-6C8FCD93C0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256DD3EA-F2F9-466A-89F2-B1E65E332B4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E7A06F-64FC-4207-8D90-A0BC8B8D8357}" type="slidenum">
              <a:rPr lang="en-US" altLang="zh-CN" smtClean="0">
                <a:latin typeface="Times New Roman" panose="02020603050405020304" pitchFamily="18" charset="0"/>
              </a:rPr>
              <a:pPr/>
              <a:t>26</a:t>
            </a:fld>
            <a:endParaRPr lang="en-US" altLang="zh-CN">
              <a:latin typeface="Times New Roman" panose="02020603050405020304" pitchFamily="18" charset="0"/>
            </a:endParaRPr>
          </a:p>
        </p:txBody>
      </p:sp>
      <p:sp>
        <p:nvSpPr>
          <p:cNvPr id="45059" name="Rectangle 2">
            <a:extLst>
              <a:ext uri="{FF2B5EF4-FFF2-40B4-BE49-F238E27FC236}">
                <a16:creationId xmlns:a16="http://schemas.microsoft.com/office/drawing/2014/main" id="{610AF30D-CAA1-47A3-B180-F85C6289546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DB43CC23-7586-489E-9D25-1A894B5A8A3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D5E9706-5247-4AE5-A70B-9D8D4CF4FA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1026FC-D8D5-49F3-B6D4-C66C15DC95A3}" type="slidenum">
              <a:rPr lang="en-US" altLang="zh-CN" smtClean="0">
                <a:latin typeface="Times New Roman" panose="02020603050405020304" pitchFamily="18" charset="0"/>
              </a:rPr>
              <a:pPr/>
              <a:t>27</a:t>
            </a:fld>
            <a:endParaRPr lang="en-US" altLang="zh-CN">
              <a:latin typeface="Times New Roman" panose="02020603050405020304" pitchFamily="18" charset="0"/>
            </a:endParaRPr>
          </a:p>
        </p:txBody>
      </p:sp>
      <p:sp>
        <p:nvSpPr>
          <p:cNvPr id="47107" name="Rectangle 2">
            <a:extLst>
              <a:ext uri="{FF2B5EF4-FFF2-40B4-BE49-F238E27FC236}">
                <a16:creationId xmlns:a16="http://schemas.microsoft.com/office/drawing/2014/main" id="{2083A48D-4518-43CA-BE8A-9E1B1DCB3510}"/>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1BDE9DBD-7AE4-4AA9-8D8D-EDBDEB3EF9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6ECD9F9-3D3C-4376-8795-C152C50121CC}"/>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360BE610-5A36-4C48-BDCF-9F9DA4276B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应用层：网络服务与最终用户的一个接口（</a:t>
            </a:r>
            <a:r>
              <a:rPr lang="en-US" altLang="zh-CN" b="1"/>
              <a:t>HTTP FTP TFTP SMTP SNMP DNS TELNET HTTPS POP3 DHCP</a:t>
            </a:r>
            <a:r>
              <a:rPr lang="zh-CN" altLang="en-US"/>
              <a:t>）</a:t>
            </a:r>
          </a:p>
          <a:p>
            <a:r>
              <a:rPr lang="zh-CN" altLang="en-US"/>
              <a:t>表示层：数据的表示、安全、压缩（在五层模型里面已经合并到了应用层）格式有，</a:t>
            </a:r>
            <a:r>
              <a:rPr lang="en-US" altLang="zh-CN" b="1"/>
              <a:t>JPEG</a:t>
            </a:r>
            <a:r>
              <a:rPr lang="zh-CN" altLang="en-US" b="1"/>
              <a:t>、</a:t>
            </a:r>
            <a:r>
              <a:rPr lang="en-US" altLang="zh-CN" b="1"/>
              <a:t>ASCll</a:t>
            </a:r>
            <a:r>
              <a:rPr lang="zh-CN" altLang="en-US" b="1"/>
              <a:t>、加密格式等</a:t>
            </a:r>
            <a:r>
              <a:rPr lang="zh-CN" altLang="en-US" baseline="30000"/>
              <a:t> </a:t>
            </a:r>
            <a:endParaRPr lang="zh-CN" altLang="en-US"/>
          </a:p>
          <a:p>
            <a:r>
              <a:rPr lang="zh-CN" altLang="en-US"/>
              <a:t>会话层：建立、管理、终止会话（在五层模型里面已经合并到了应用层）</a:t>
            </a:r>
          </a:p>
          <a:p>
            <a:r>
              <a:rPr lang="zh-CN" altLang="en-US"/>
              <a:t>传输层：定义传输数据的协议端口号，以及流控和差错校验（</a:t>
            </a:r>
            <a:r>
              <a:rPr lang="en-US" altLang="zh-CN" b="1"/>
              <a:t>TCP UDP</a:t>
            </a:r>
            <a:r>
              <a:rPr lang="zh-CN" altLang="en-US"/>
              <a:t>）</a:t>
            </a:r>
          </a:p>
          <a:p>
            <a:r>
              <a:rPr lang="zh-CN" altLang="en-US"/>
              <a:t>网络层：进行逻辑地址寻址，实现不同网络之间的路径选择</a:t>
            </a:r>
            <a:r>
              <a:rPr lang="zh-CN" altLang="en-US" b="1"/>
              <a:t>（</a:t>
            </a:r>
            <a:r>
              <a:rPr lang="en-US" altLang="zh-CN" b="1"/>
              <a:t>IPV4 IPV6</a:t>
            </a:r>
            <a:r>
              <a:rPr lang="zh-CN" altLang="en-US" b="1"/>
              <a:t>）</a:t>
            </a:r>
            <a:endParaRPr lang="en-US" altLang="zh-CN"/>
          </a:p>
          <a:p>
            <a:r>
              <a:rPr lang="zh-CN" altLang="en-US"/>
              <a:t>链路层：进行硬件地址寻址、差错校验等功能，将比特组合成字节进而组合成帧（</a:t>
            </a:r>
            <a:r>
              <a:rPr lang="en-US" altLang="zh-CN" b="1"/>
              <a:t>MAC</a:t>
            </a:r>
            <a:r>
              <a:rPr lang="zh-CN" altLang="en-US" b="1"/>
              <a:t>地址</a:t>
            </a:r>
            <a:r>
              <a:rPr lang="zh-CN" altLang="en-US"/>
              <a:t>）</a:t>
            </a:r>
          </a:p>
          <a:p>
            <a:r>
              <a:rPr lang="zh-CN" altLang="en-US"/>
              <a:t>物理层：建立、维护、断开物理连接</a:t>
            </a:r>
          </a:p>
        </p:txBody>
      </p:sp>
      <p:sp>
        <p:nvSpPr>
          <p:cNvPr id="6148" name="灯片编号占位符 3">
            <a:extLst>
              <a:ext uri="{FF2B5EF4-FFF2-40B4-BE49-F238E27FC236}">
                <a16:creationId xmlns:a16="http://schemas.microsoft.com/office/drawing/2014/main" id="{B0B1B906-079B-40F5-AB7E-DF013623CB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433054-FB60-4D4C-BB68-CC0B69781DAD}" type="slidenum">
              <a:rPr lang="en-US" altLang="zh-CN" smtClean="0">
                <a:latin typeface="Times New Roman" panose="02020603050405020304" pitchFamily="18" charset="0"/>
              </a:rPr>
              <a:pPr/>
              <a:t>2</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224D8AA5-8E4B-4583-9C44-616E72A5C461}"/>
              </a:ext>
            </a:extLst>
          </p:cNvPr>
          <p:cNvSpPr>
            <a:spLocks noGrp="1" noRot="1" noChangeAspect="1" noChangeArrowheads="1" noTextEdit="1"/>
          </p:cNvSpPr>
          <p:nvPr>
            <p:ph type="sldImg"/>
          </p:nvPr>
        </p:nvSpPr>
        <p:spPr>
          <a:ln/>
        </p:spPr>
      </p:sp>
      <p:sp>
        <p:nvSpPr>
          <p:cNvPr id="10243" name="备注占位符 2">
            <a:extLst>
              <a:ext uri="{FF2B5EF4-FFF2-40B4-BE49-F238E27FC236}">
                <a16:creationId xmlns:a16="http://schemas.microsoft.com/office/drawing/2014/main" id="{B78FDB40-8B7F-4DFF-BA3D-40F527FDC6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回顾：</a:t>
            </a:r>
            <a:r>
              <a:rPr lang="en-US" altLang="zh-CN"/>
              <a:t>JFrame</a:t>
            </a:r>
            <a:r>
              <a:rPr lang="zh-CN" altLang="en-US"/>
              <a:t>默认的是</a:t>
            </a:r>
            <a:r>
              <a:rPr lang="en-US" altLang="zh-CN"/>
              <a:t>BorderLayout</a:t>
            </a:r>
            <a:endParaRPr lang="zh-CN" altLang="en-US"/>
          </a:p>
        </p:txBody>
      </p:sp>
      <p:sp>
        <p:nvSpPr>
          <p:cNvPr id="10244" name="灯片编号占位符 3">
            <a:extLst>
              <a:ext uri="{FF2B5EF4-FFF2-40B4-BE49-F238E27FC236}">
                <a16:creationId xmlns:a16="http://schemas.microsoft.com/office/drawing/2014/main" id="{320AD711-E6FA-4AA1-AC1E-0C7C5BAB18F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467F32-67F0-4BAE-BBCE-ADB59D3D48CB}" type="slidenum">
              <a:rPr lang="en-US" altLang="zh-CN" smtClean="0">
                <a:latin typeface="Times New Roman" panose="02020603050405020304" pitchFamily="18" charset="0"/>
              </a:rPr>
              <a:pPr/>
              <a:t>5</a:t>
            </a:fld>
            <a:endParaRPr lang="en-US"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E8F364C7-0CC7-4DFA-B269-139793AC6013}"/>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A268F5A0-254B-4534-AEC9-12491F635F9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网页代码的显示功能（图片、文字、视频等）需要借助表示层的</a:t>
            </a:r>
            <a:r>
              <a:rPr lang="en-US" altLang="zh-CN"/>
              <a:t>API</a:t>
            </a:r>
            <a:r>
              <a:rPr lang="zh-CN" altLang="en-US"/>
              <a:t>来实现，</a:t>
            </a:r>
            <a:endParaRPr lang="en-US" altLang="zh-CN"/>
          </a:p>
          <a:p>
            <a:r>
              <a:rPr lang="zh-CN" altLang="en-US"/>
              <a:t>比如下页</a:t>
            </a:r>
            <a:r>
              <a:rPr lang="en-US" altLang="zh-CN"/>
              <a:t>PPT</a:t>
            </a:r>
            <a:r>
              <a:rPr lang="zh-CN" altLang="en-US"/>
              <a:t>中的</a:t>
            </a:r>
            <a:r>
              <a:rPr lang="en-US" altLang="zh-CN" b="1">
                <a:solidFill>
                  <a:srgbClr val="00B050"/>
                </a:solidFill>
              </a:rPr>
              <a:t>JEditorPane</a:t>
            </a:r>
            <a:r>
              <a:rPr lang="zh-CN" altLang="en-US" b="1">
                <a:solidFill>
                  <a:srgbClr val="00B050"/>
                </a:solidFill>
              </a:rPr>
              <a:t>类</a:t>
            </a:r>
            <a:endParaRPr lang="zh-CN" altLang="en-US"/>
          </a:p>
        </p:txBody>
      </p:sp>
      <p:sp>
        <p:nvSpPr>
          <p:cNvPr id="13316" name="灯片编号占位符 3">
            <a:extLst>
              <a:ext uri="{FF2B5EF4-FFF2-40B4-BE49-F238E27FC236}">
                <a16:creationId xmlns:a16="http://schemas.microsoft.com/office/drawing/2014/main" id="{FC098FAA-6A3C-4B74-B7C5-74A679D94C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EE73DA-587E-4F43-B7BA-A0CD2410BAA3}" type="slidenum">
              <a:rPr lang="en-US" altLang="zh-CN" smtClean="0">
                <a:latin typeface="Times New Roman" panose="02020603050405020304" pitchFamily="18" charset="0"/>
              </a:rPr>
              <a:pPr/>
              <a:t>7</a:t>
            </a:fld>
            <a:endParaRPr lang="en-US"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C9DFEFC-7F3A-447D-AECF-A4BD90EEF2B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50D4EF-B9D9-47A5-907C-C4175681B48E}" type="slidenum">
              <a:rPr lang="en-US" altLang="zh-CN" smtClean="0">
                <a:latin typeface="Times New Roman" panose="02020603050405020304" pitchFamily="18" charset="0"/>
              </a:rPr>
              <a:pPr/>
              <a:t>8</a:t>
            </a:fld>
            <a:endParaRPr lang="en-US" altLang="zh-CN">
              <a:latin typeface="Times New Roman" panose="02020603050405020304" pitchFamily="18" charset="0"/>
            </a:endParaRPr>
          </a:p>
        </p:txBody>
      </p:sp>
      <p:sp>
        <p:nvSpPr>
          <p:cNvPr id="15363" name="Rectangle 2">
            <a:extLst>
              <a:ext uri="{FF2B5EF4-FFF2-40B4-BE49-F238E27FC236}">
                <a16:creationId xmlns:a16="http://schemas.microsoft.com/office/drawing/2014/main" id="{3447F5BE-3E26-4183-8E8D-35CE8FD6FDE8}"/>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5E17CF54-1523-4CFA-A997-1D03550120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9652BA8-38A8-46C9-A17A-2D9D565ED4D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6FFCE4-516B-41B2-9F22-EB5C67D074AA}" type="slidenum">
              <a:rPr lang="en-US" altLang="zh-CN" smtClean="0">
                <a:latin typeface="Times New Roman" panose="02020603050405020304" pitchFamily="18" charset="0"/>
              </a:rPr>
              <a:pPr/>
              <a:t>13</a:t>
            </a:fld>
            <a:endParaRPr lang="en-US" altLang="zh-CN">
              <a:latin typeface="Times New Roman" panose="02020603050405020304" pitchFamily="18" charset="0"/>
            </a:endParaRPr>
          </a:p>
        </p:txBody>
      </p:sp>
      <p:sp>
        <p:nvSpPr>
          <p:cNvPr id="21507" name="Rectangle 2">
            <a:extLst>
              <a:ext uri="{FF2B5EF4-FFF2-40B4-BE49-F238E27FC236}">
                <a16:creationId xmlns:a16="http://schemas.microsoft.com/office/drawing/2014/main" id="{E969E383-72B1-404D-8A72-D42632785C4F}"/>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29D17266-6827-44AA-8817-6801EC1867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15AB5C6-3FE7-4631-BF03-A4BA565ECB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D2CE34-951E-44E8-9F32-543F49AD3DA6}" type="slidenum">
              <a:rPr lang="en-US" altLang="zh-CN" smtClean="0">
                <a:latin typeface="Times New Roman" panose="02020603050405020304" pitchFamily="18" charset="0"/>
              </a:rPr>
              <a:pPr/>
              <a:t>14</a:t>
            </a:fld>
            <a:endParaRPr lang="en-US" altLang="zh-CN">
              <a:latin typeface="Times New Roman" panose="02020603050405020304" pitchFamily="18" charset="0"/>
            </a:endParaRPr>
          </a:p>
        </p:txBody>
      </p:sp>
      <p:sp>
        <p:nvSpPr>
          <p:cNvPr id="23555" name="Rectangle 2">
            <a:extLst>
              <a:ext uri="{FF2B5EF4-FFF2-40B4-BE49-F238E27FC236}">
                <a16:creationId xmlns:a16="http://schemas.microsoft.com/office/drawing/2014/main" id="{354A081B-ED8B-4B1F-B6DD-F141B2CA8BA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29A77479-64CD-45C0-830C-FCE7B82BA1F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网络层与传输层</a:t>
            </a: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685DF48-8B7C-41BF-B7BC-15C58DCEFC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8C3976-9BDE-4542-82BE-4A5FE9419161}" type="slidenum">
              <a:rPr lang="en-US" altLang="zh-CN" smtClean="0">
                <a:latin typeface="Times New Roman" panose="02020603050405020304" pitchFamily="18" charset="0"/>
              </a:rPr>
              <a:pPr/>
              <a:t>15</a:t>
            </a:fld>
            <a:endParaRPr lang="en-US" altLang="zh-CN">
              <a:latin typeface="Times New Roman" panose="02020603050405020304" pitchFamily="18" charset="0"/>
            </a:endParaRPr>
          </a:p>
        </p:txBody>
      </p:sp>
      <p:sp>
        <p:nvSpPr>
          <p:cNvPr id="25603" name="Rectangle 2">
            <a:extLst>
              <a:ext uri="{FF2B5EF4-FFF2-40B4-BE49-F238E27FC236}">
                <a16:creationId xmlns:a16="http://schemas.microsoft.com/office/drawing/2014/main" id="{4F83CA0D-1C60-4672-B071-1F9FB3E2BBA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B0628E90-4916-4D3C-A3FB-2A1D533437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8967D0B-A2FB-4061-A3D6-DCAA7D7509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0D1A84-7126-4A1F-99DA-E56F8F548D4B}" type="slidenum">
              <a:rPr lang="en-US" altLang="zh-CN" smtClean="0">
                <a:latin typeface="Times New Roman" panose="02020603050405020304" pitchFamily="18" charset="0"/>
              </a:rPr>
              <a:pPr/>
              <a:t>16</a:t>
            </a:fld>
            <a:endParaRPr lang="en-US" altLang="zh-CN">
              <a:latin typeface="Times New Roman" panose="02020603050405020304" pitchFamily="18" charset="0"/>
            </a:endParaRPr>
          </a:p>
        </p:txBody>
      </p:sp>
      <p:sp>
        <p:nvSpPr>
          <p:cNvPr id="27651" name="Rectangle 2">
            <a:extLst>
              <a:ext uri="{FF2B5EF4-FFF2-40B4-BE49-F238E27FC236}">
                <a16:creationId xmlns:a16="http://schemas.microsoft.com/office/drawing/2014/main" id="{05C079ED-C1A3-4A37-9A9F-031D6D798982}"/>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F47851D4-4908-488A-BF0A-273BF61F03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4">
            <a:extLst>
              <a:ext uri="{FF2B5EF4-FFF2-40B4-BE49-F238E27FC236}">
                <a16:creationId xmlns:a16="http://schemas.microsoft.com/office/drawing/2014/main" id="{B2416DF9-4E7F-4FEE-93B8-A3F61784E3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9517C14-5B3E-40A8-A15A-CEDDD3EDE0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0F0C2E6-F5E8-4ABF-A94E-E917A7BC8A96}"/>
              </a:ext>
            </a:extLst>
          </p:cNvPr>
          <p:cNvSpPr>
            <a:spLocks noGrp="1" noChangeArrowheads="1"/>
          </p:cNvSpPr>
          <p:nvPr>
            <p:ph type="sldNum" sz="quarter" idx="12"/>
          </p:nvPr>
        </p:nvSpPr>
        <p:spPr>
          <a:ln/>
        </p:spPr>
        <p:txBody>
          <a:bodyPr/>
          <a:lstStyle>
            <a:lvl1pPr>
              <a:defRPr/>
            </a:lvl1pPr>
          </a:lstStyle>
          <a:p>
            <a:pPr>
              <a:defRPr/>
            </a:pPr>
            <a:fld id="{0BE0515F-E603-47C8-A27F-25A6B1169218}" type="slidenum">
              <a:rPr lang="en-US" altLang="zh-CN"/>
              <a:pPr>
                <a:defRPr/>
              </a:pPr>
              <a:t>‹#›</a:t>
            </a:fld>
            <a:endParaRPr lang="en-US" altLang="zh-CN"/>
          </a:p>
        </p:txBody>
      </p:sp>
    </p:spTree>
    <p:extLst>
      <p:ext uri="{BB962C8B-B14F-4D97-AF65-F5344CB8AC3E}">
        <p14:creationId xmlns:p14="http://schemas.microsoft.com/office/powerpoint/2010/main" val="144707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620BC90-C705-40A7-8C1F-64EDC48E32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AF351DA-A5B6-41DF-9A3B-0852F73058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590C66A-4F97-4FE0-958F-9F1D31F203CF}"/>
              </a:ext>
            </a:extLst>
          </p:cNvPr>
          <p:cNvSpPr>
            <a:spLocks noGrp="1" noChangeArrowheads="1"/>
          </p:cNvSpPr>
          <p:nvPr>
            <p:ph type="sldNum" sz="quarter" idx="12"/>
          </p:nvPr>
        </p:nvSpPr>
        <p:spPr>
          <a:ln/>
        </p:spPr>
        <p:txBody>
          <a:bodyPr/>
          <a:lstStyle>
            <a:lvl1pPr>
              <a:defRPr/>
            </a:lvl1pPr>
          </a:lstStyle>
          <a:p>
            <a:pPr>
              <a:defRPr/>
            </a:pPr>
            <a:fld id="{7453CE39-4E01-494C-8AF4-2F4B407E2510}" type="slidenum">
              <a:rPr lang="en-US" altLang="zh-CN"/>
              <a:pPr>
                <a:defRPr/>
              </a:pPr>
              <a:t>‹#›</a:t>
            </a:fld>
            <a:endParaRPr lang="en-US" altLang="zh-CN"/>
          </a:p>
        </p:txBody>
      </p:sp>
    </p:spTree>
    <p:extLst>
      <p:ext uri="{BB962C8B-B14F-4D97-AF65-F5344CB8AC3E}">
        <p14:creationId xmlns:p14="http://schemas.microsoft.com/office/powerpoint/2010/main" val="30364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1E21E4A-55BB-4E3A-B536-44813EE32B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233F7FD-DB04-4EB4-876C-663D11545A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F8F8E70-6BCE-414D-99E9-958DCE0861FE}"/>
              </a:ext>
            </a:extLst>
          </p:cNvPr>
          <p:cNvSpPr>
            <a:spLocks noGrp="1" noChangeArrowheads="1"/>
          </p:cNvSpPr>
          <p:nvPr>
            <p:ph type="sldNum" sz="quarter" idx="12"/>
          </p:nvPr>
        </p:nvSpPr>
        <p:spPr>
          <a:ln/>
        </p:spPr>
        <p:txBody>
          <a:bodyPr/>
          <a:lstStyle>
            <a:lvl1pPr>
              <a:defRPr/>
            </a:lvl1pPr>
          </a:lstStyle>
          <a:p>
            <a:pPr>
              <a:defRPr/>
            </a:pPr>
            <a:fld id="{FEFA42D3-049E-419A-A91F-34CBEBC3BFA0}" type="slidenum">
              <a:rPr lang="en-US" altLang="zh-CN"/>
              <a:pPr>
                <a:defRPr/>
              </a:pPr>
              <a:t>‹#›</a:t>
            </a:fld>
            <a:endParaRPr lang="en-US" altLang="zh-CN"/>
          </a:p>
        </p:txBody>
      </p:sp>
    </p:spTree>
    <p:extLst>
      <p:ext uri="{BB962C8B-B14F-4D97-AF65-F5344CB8AC3E}">
        <p14:creationId xmlns:p14="http://schemas.microsoft.com/office/powerpoint/2010/main" val="354478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C43A39C-DC3C-46FE-A6D3-0AD6920079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FCF64F0-3DA1-4E5D-96D6-8F888DAADDF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D36BA40-CFD0-479A-B8FB-E422AD13F952}"/>
              </a:ext>
            </a:extLst>
          </p:cNvPr>
          <p:cNvSpPr>
            <a:spLocks noGrp="1" noChangeArrowheads="1"/>
          </p:cNvSpPr>
          <p:nvPr>
            <p:ph type="sldNum" sz="quarter" idx="12"/>
          </p:nvPr>
        </p:nvSpPr>
        <p:spPr>
          <a:ln/>
        </p:spPr>
        <p:txBody>
          <a:bodyPr/>
          <a:lstStyle>
            <a:lvl1pPr>
              <a:defRPr/>
            </a:lvl1pPr>
          </a:lstStyle>
          <a:p>
            <a:pPr>
              <a:defRPr/>
            </a:pPr>
            <a:fld id="{CCC7BBB4-F7DA-4349-91E9-4E1C8A6EBC7A}" type="slidenum">
              <a:rPr lang="en-US" altLang="zh-CN"/>
              <a:pPr>
                <a:defRPr/>
              </a:pPr>
              <a:t>‹#›</a:t>
            </a:fld>
            <a:endParaRPr lang="en-US" altLang="zh-CN"/>
          </a:p>
        </p:txBody>
      </p:sp>
    </p:spTree>
    <p:extLst>
      <p:ext uri="{BB962C8B-B14F-4D97-AF65-F5344CB8AC3E}">
        <p14:creationId xmlns:p14="http://schemas.microsoft.com/office/powerpoint/2010/main" val="35004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E2EFBA36-4543-4E6B-8318-F5DA7470C3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B5A2C70-F0F0-4E6F-AC71-5FE018A10C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0CF7BA0-A69E-42CD-83E0-5B1730414457}"/>
              </a:ext>
            </a:extLst>
          </p:cNvPr>
          <p:cNvSpPr>
            <a:spLocks noGrp="1" noChangeArrowheads="1"/>
          </p:cNvSpPr>
          <p:nvPr>
            <p:ph type="sldNum" sz="quarter" idx="12"/>
          </p:nvPr>
        </p:nvSpPr>
        <p:spPr>
          <a:ln/>
        </p:spPr>
        <p:txBody>
          <a:bodyPr/>
          <a:lstStyle>
            <a:lvl1pPr>
              <a:defRPr/>
            </a:lvl1pPr>
          </a:lstStyle>
          <a:p>
            <a:pPr>
              <a:defRPr/>
            </a:pPr>
            <a:fld id="{ED212435-4F68-46DC-9F2A-20E1805B6C18}" type="slidenum">
              <a:rPr lang="en-US" altLang="zh-CN"/>
              <a:pPr>
                <a:defRPr/>
              </a:pPr>
              <a:t>‹#›</a:t>
            </a:fld>
            <a:endParaRPr lang="en-US" altLang="zh-CN"/>
          </a:p>
        </p:txBody>
      </p:sp>
    </p:spTree>
    <p:extLst>
      <p:ext uri="{BB962C8B-B14F-4D97-AF65-F5344CB8AC3E}">
        <p14:creationId xmlns:p14="http://schemas.microsoft.com/office/powerpoint/2010/main" val="235378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2B67190-7E85-455E-ACAB-CCCCA75391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B17D37A-1A4B-4432-A601-B33E6ED0CF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3D2AB26-A5EA-424C-9527-73D8C8EBB393}"/>
              </a:ext>
            </a:extLst>
          </p:cNvPr>
          <p:cNvSpPr>
            <a:spLocks noGrp="1" noChangeArrowheads="1"/>
          </p:cNvSpPr>
          <p:nvPr>
            <p:ph type="sldNum" sz="quarter" idx="12"/>
          </p:nvPr>
        </p:nvSpPr>
        <p:spPr>
          <a:ln/>
        </p:spPr>
        <p:txBody>
          <a:bodyPr/>
          <a:lstStyle>
            <a:lvl1pPr>
              <a:defRPr/>
            </a:lvl1pPr>
          </a:lstStyle>
          <a:p>
            <a:pPr>
              <a:defRPr/>
            </a:pPr>
            <a:fld id="{93DC5479-7FB9-4887-A48E-4A5402768C7E}" type="slidenum">
              <a:rPr lang="en-US" altLang="zh-CN"/>
              <a:pPr>
                <a:defRPr/>
              </a:pPr>
              <a:t>‹#›</a:t>
            </a:fld>
            <a:endParaRPr lang="en-US" altLang="zh-CN"/>
          </a:p>
        </p:txBody>
      </p:sp>
    </p:spTree>
    <p:extLst>
      <p:ext uri="{BB962C8B-B14F-4D97-AF65-F5344CB8AC3E}">
        <p14:creationId xmlns:p14="http://schemas.microsoft.com/office/powerpoint/2010/main" val="210712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AB116CD-A77C-4F6C-B7D3-8898B304FF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DB97C45-CA5D-430A-B378-5443BA3336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7F4BB55-DD48-497C-B763-25160A3A475E}"/>
              </a:ext>
            </a:extLst>
          </p:cNvPr>
          <p:cNvSpPr>
            <a:spLocks noGrp="1" noChangeArrowheads="1"/>
          </p:cNvSpPr>
          <p:nvPr>
            <p:ph type="sldNum" sz="quarter" idx="12"/>
          </p:nvPr>
        </p:nvSpPr>
        <p:spPr>
          <a:ln/>
        </p:spPr>
        <p:txBody>
          <a:bodyPr/>
          <a:lstStyle>
            <a:lvl1pPr>
              <a:defRPr/>
            </a:lvl1pPr>
          </a:lstStyle>
          <a:p>
            <a:pPr>
              <a:defRPr/>
            </a:pPr>
            <a:fld id="{326E39E4-F43A-4F11-8082-804B334E1F51}" type="slidenum">
              <a:rPr lang="en-US" altLang="zh-CN"/>
              <a:pPr>
                <a:defRPr/>
              </a:pPr>
              <a:t>‹#›</a:t>
            </a:fld>
            <a:endParaRPr lang="en-US" altLang="zh-CN"/>
          </a:p>
        </p:txBody>
      </p:sp>
    </p:spTree>
    <p:extLst>
      <p:ext uri="{BB962C8B-B14F-4D97-AF65-F5344CB8AC3E}">
        <p14:creationId xmlns:p14="http://schemas.microsoft.com/office/powerpoint/2010/main" val="233161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613AADA-3059-4B81-B76F-2C841F82F3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460D83F-EC94-4E6A-9AD1-DACFF3484F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6404162-9D88-4388-8283-EAB96EC7AD6A}"/>
              </a:ext>
            </a:extLst>
          </p:cNvPr>
          <p:cNvSpPr>
            <a:spLocks noGrp="1" noChangeArrowheads="1"/>
          </p:cNvSpPr>
          <p:nvPr>
            <p:ph type="sldNum" sz="quarter" idx="12"/>
          </p:nvPr>
        </p:nvSpPr>
        <p:spPr>
          <a:ln/>
        </p:spPr>
        <p:txBody>
          <a:bodyPr/>
          <a:lstStyle>
            <a:lvl1pPr>
              <a:defRPr/>
            </a:lvl1pPr>
          </a:lstStyle>
          <a:p>
            <a:pPr>
              <a:defRPr/>
            </a:pPr>
            <a:fld id="{EE1D7912-1059-464A-B2C0-95681868C310}" type="slidenum">
              <a:rPr lang="en-US" altLang="zh-CN"/>
              <a:pPr>
                <a:defRPr/>
              </a:pPr>
              <a:t>‹#›</a:t>
            </a:fld>
            <a:endParaRPr lang="en-US" altLang="zh-CN"/>
          </a:p>
        </p:txBody>
      </p:sp>
    </p:spTree>
    <p:extLst>
      <p:ext uri="{BB962C8B-B14F-4D97-AF65-F5344CB8AC3E}">
        <p14:creationId xmlns:p14="http://schemas.microsoft.com/office/powerpoint/2010/main" val="51381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1838A50-B7C2-41A3-9795-F186A97F4B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C46C47F-9BE3-4635-9BB2-4FFC5C81B8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0FB397A-C3E7-42C5-9B77-BA8A86A09FD4}"/>
              </a:ext>
            </a:extLst>
          </p:cNvPr>
          <p:cNvSpPr>
            <a:spLocks noGrp="1" noChangeArrowheads="1"/>
          </p:cNvSpPr>
          <p:nvPr>
            <p:ph type="sldNum" sz="quarter" idx="12"/>
          </p:nvPr>
        </p:nvSpPr>
        <p:spPr>
          <a:ln/>
        </p:spPr>
        <p:txBody>
          <a:bodyPr/>
          <a:lstStyle>
            <a:lvl1pPr>
              <a:defRPr/>
            </a:lvl1pPr>
          </a:lstStyle>
          <a:p>
            <a:pPr>
              <a:defRPr/>
            </a:pPr>
            <a:fld id="{1DDA5B63-4343-4B26-81E5-2322DCFD49D5}" type="slidenum">
              <a:rPr lang="en-US" altLang="zh-CN"/>
              <a:pPr>
                <a:defRPr/>
              </a:pPr>
              <a:t>‹#›</a:t>
            </a:fld>
            <a:endParaRPr lang="en-US" altLang="zh-CN"/>
          </a:p>
        </p:txBody>
      </p:sp>
    </p:spTree>
    <p:extLst>
      <p:ext uri="{BB962C8B-B14F-4D97-AF65-F5344CB8AC3E}">
        <p14:creationId xmlns:p14="http://schemas.microsoft.com/office/powerpoint/2010/main" val="335385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8062B8E8-D215-45DA-90B5-451E06213D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82DFA82-0CF2-435F-A1E0-8E1E5533C0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F02B064-78A7-452D-A074-BE1820BE4758}"/>
              </a:ext>
            </a:extLst>
          </p:cNvPr>
          <p:cNvSpPr>
            <a:spLocks noGrp="1" noChangeArrowheads="1"/>
          </p:cNvSpPr>
          <p:nvPr>
            <p:ph type="sldNum" sz="quarter" idx="12"/>
          </p:nvPr>
        </p:nvSpPr>
        <p:spPr>
          <a:ln/>
        </p:spPr>
        <p:txBody>
          <a:bodyPr/>
          <a:lstStyle>
            <a:lvl1pPr>
              <a:defRPr/>
            </a:lvl1pPr>
          </a:lstStyle>
          <a:p>
            <a:pPr>
              <a:defRPr/>
            </a:pPr>
            <a:fld id="{B0340578-B817-4F1A-9393-1A15362CB7C4}" type="slidenum">
              <a:rPr lang="en-US" altLang="zh-CN"/>
              <a:pPr>
                <a:defRPr/>
              </a:pPr>
              <a:t>‹#›</a:t>
            </a:fld>
            <a:endParaRPr lang="en-US" altLang="zh-CN"/>
          </a:p>
        </p:txBody>
      </p:sp>
    </p:spTree>
    <p:extLst>
      <p:ext uri="{BB962C8B-B14F-4D97-AF65-F5344CB8AC3E}">
        <p14:creationId xmlns:p14="http://schemas.microsoft.com/office/powerpoint/2010/main" val="360553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2D54BEF6-8C97-4108-AA63-046FD6A8BF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2017CF3-5E1E-4485-A656-7CBD097ACE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25D958-608F-4896-9B2B-82D68836B853}"/>
              </a:ext>
            </a:extLst>
          </p:cNvPr>
          <p:cNvSpPr>
            <a:spLocks noGrp="1" noChangeArrowheads="1"/>
          </p:cNvSpPr>
          <p:nvPr>
            <p:ph type="sldNum" sz="quarter" idx="12"/>
          </p:nvPr>
        </p:nvSpPr>
        <p:spPr>
          <a:ln/>
        </p:spPr>
        <p:txBody>
          <a:bodyPr/>
          <a:lstStyle>
            <a:lvl1pPr>
              <a:defRPr/>
            </a:lvl1pPr>
          </a:lstStyle>
          <a:p>
            <a:pPr>
              <a:defRPr/>
            </a:pPr>
            <a:fld id="{7DC40034-CE17-49C5-AC93-5E87C2987A13}" type="slidenum">
              <a:rPr lang="en-US" altLang="zh-CN"/>
              <a:pPr>
                <a:defRPr/>
              </a:pPr>
              <a:t>‹#›</a:t>
            </a:fld>
            <a:endParaRPr lang="en-US" altLang="zh-CN"/>
          </a:p>
        </p:txBody>
      </p:sp>
    </p:spTree>
    <p:extLst>
      <p:ext uri="{BB962C8B-B14F-4D97-AF65-F5344CB8AC3E}">
        <p14:creationId xmlns:p14="http://schemas.microsoft.com/office/powerpoint/2010/main" val="148876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18306D6-F8EB-4FE7-BCD6-D4D58C27D20D}"/>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7190E45B-58C1-4ED2-B623-2AC5EE97A999}"/>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2948" name="Rectangle 4">
            <a:extLst>
              <a:ext uri="{FF2B5EF4-FFF2-40B4-BE49-F238E27FC236}">
                <a16:creationId xmlns:a16="http://schemas.microsoft.com/office/drawing/2014/main" id="{29FF9C69-9AEC-4762-B300-E3BF07F1B567}"/>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82949" name="Rectangle 5">
            <a:extLst>
              <a:ext uri="{FF2B5EF4-FFF2-40B4-BE49-F238E27FC236}">
                <a16:creationId xmlns:a16="http://schemas.microsoft.com/office/drawing/2014/main" id="{74BCF4B0-C1EB-497B-8F8E-A045A32D87C4}"/>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82950" name="Rectangle 6">
            <a:extLst>
              <a:ext uri="{FF2B5EF4-FFF2-40B4-BE49-F238E27FC236}">
                <a16:creationId xmlns:a16="http://schemas.microsoft.com/office/drawing/2014/main" id="{88FE5468-55EE-4EA3-92BB-5A3A513B635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A76809B-BF33-4FDE-9B95-FA75A3A3BBB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91D82A-4944-48E1-B587-0309F859A721}"/>
              </a:ext>
            </a:extLst>
          </p:cNvPr>
          <p:cNvSpPr>
            <a:spLocks noGrp="1" noChangeArrowheads="1"/>
          </p:cNvSpPr>
          <p:nvPr>
            <p:ph type="title"/>
          </p:nvPr>
        </p:nvSpPr>
        <p:spPr/>
        <p:txBody>
          <a:bodyPr/>
          <a:lstStyle/>
          <a:p>
            <a:pPr eaLnBrk="1" hangingPunct="1"/>
            <a:r>
              <a:rPr lang="zh-CN" altLang="en-US" sz="3600" b="1">
                <a:latin typeface="Times New Roman" panose="02020603050405020304" pitchFamily="18" charset="0"/>
              </a:rPr>
              <a:t>第</a:t>
            </a:r>
            <a:r>
              <a:rPr lang="en-US" altLang="zh-CN" sz="3600" b="1">
                <a:latin typeface="Times New Roman" panose="02020603050405020304" pitchFamily="18" charset="0"/>
                <a:cs typeface="Times New Roman" panose="02020603050405020304" pitchFamily="18" charset="0"/>
              </a:rPr>
              <a:t>8</a:t>
            </a:r>
            <a:r>
              <a:rPr lang="zh-CN" altLang="en-US" sz="3600" b="1">
                <a:latin typeface="Times New Roman" panose="02020603050405020304" pitchFamily="18" charset="0"/>
              </a:rPr>
              <a:t>章</a:t>
            </a:r>
            <a:r>
              <a:rPr lang="zh-CN" altLang="en-US" sz="3600" b="1">
                <a:latin typeface="Times New Roman" panose="02020603050405020304" pitchFamily="18" charset="0"/>
                <a:cs typeface="Times New Roman" panose="02020603050405020304" pitchFamily="18" charset="0"/>
              </a:rPr>
              <a:t> </a:t>
            </a:r>
            <a:r>
              <a:rPr lang="en-US" altLang="zh-CN" sz="3600" b="1">
                <a:latin typeface="Times New Roman" panose="02020603050405020304" pitchFamily="18" charset="0"/>
                <a:cs typeface="Times New Roman" panose="02020603050405020304" pitchFamily="18" charset="0"/>
              </a:rPr>
              <a:t>Java</a:t>
            </a:r>
            <a:r>
              <a:rPr lang="zh-CN" altLang="en-US" sz="3600" b="1">
                <a:latin typeface="Times New Roman" panose="02020603050405020304" pitchFamily="18" charset="0"/>
              </a:rPr>
              <a:t>中的网络编程</a:t>
            </a:r>
          </a:p>
        </p:txBody>
      </p:sp>
      <p:sp>
        <p:nvSpPr>
          <p:cNvPr id="3075" name="Rectangle 3">
            <a:extLst>
              <a:ext uri="{FF2B5EF4-FFF2-40B4-BE49-F238E27FC236}">
                <a16:creationId xmlns:a16="http://schemas.microsoft.com/office/drawing/2014/main" id="{92D6F56E-746B-41FD-8433-49BFF3CE30E9}"/>
              </a:ext>
            </a:extLst>
          </p:cNvPr>
          <p:cNvSpPr>
            <a:spLocks noGrp="1" noChangeArrowheads="1"/>
          </p:cNvSpPr>
          <p:nvPr>
            <p:ph type="body" idx="1"/>
          </p:nvPr>
        </p:nvSpPr>
        <p:spPr>
          <a:xfrm>
            <a:off x="1403350" y="1341438"/>
            <a:ext cx="4392613" cy="4857750"/>
          </a:xfrm>
        </p:spPr>
        <p:txBody>
          <a:bodyPr/>
          <a:lstStyle/>
          <a:p>
            <a:pPr algn="r" eaLnBrk="1" hangingPunct="1">
              <a:lnSpc>
                <a:spcPct val="90000"/>
              </a:lnSpc>
              <a:buFontTx/>
              <a:buNone/>
            </a:pPr>
            <a:r>
              <a:rPr lang="en-US" altLang="zh-CN" b="1" u="sng">
                <a:latin typeface="Times New Roman" panose="02020603050405020304" pitchFamily="18" charset="0"/>
                <a:sym typeface="Wingdings" panose="05000000000000000000" pitchFamily="2" charset="2"/>
              </a:rPr>
              <a:t></a:t>
            </a:r>
            <a:r>
              <a:rPr lang="zh-CN" altLang="en-US" b="1" u="sng">
                <a:latin typeface="Times New Roman" panose="02020603050405020304" pitchFamily="18" charset="0"/>
              </a:rPr>
              <a:t>本章导读</a:t>
            </a:r>
          </a:p>
          <a:p>
            <a:pPr algn="just" eaLnBrk="1" hangingPunct="1">
              <a:lnSpc>
                <a:spcPct val="90000"/>
              </a:lnSpc>
              <a:buFontTx/>
              <a:buNone/>
            </a:pPr>
            <a:endParaRPr lang="en-US" altLang="zh-CN" sz="2200" b="1" u="sng">
              <a:latin typeface="Times New Roman" panose="02020603050405020304" pitchFamily="18" charset="0"/>
            </a:endParaRPr>
          </a:p>
          <a:p>
            <a:pPr algn="just" eaLnBrk="1" hangingPunct="1">
              <a:lnSpc>
                <a:spcPct val="90000"/>
              </a:lnSpc>
              <a:buFontTx/>
              <a:buNone/>
            </a:pPr>
            <a:endParaRPr lang="zh-CN" altLang="en-US" sz="2200" b="1" u="sng">
              <a:latin typeface="Times New Roman" panose="02020603050405020304" pitchFamily="18" charset="0"/>
            </a:endParaRPr>
          </a:p>
          <a:p>
            <a:pPr algn="just" eaLnBrk="1" hangingPunct="1">
              <a:lnSpc>
                <a:spcPct val="90000"/>
              </a:lnSpc>
              <a:buFontTx/>
              <a:buNone/>
            </a:pPr>
            <a:r>
              <a:rPr lang="en-US" altLang="zh-CN" sz="2800" b="1" u="sng">
                <a:latin typeface="楷体" panose="02010609060101010101" pitchFamily="49" charset="-122"/>
                <a:ea typeface="楷体" panose="02010609060101010101" pitchFamily="49" charset="-122"/>
              </a:rPr>
              <a:t>1. </a:t>
            </a:r>
            <a:r>
              <a:rPr lang="zh-CN" altLang="en-US" sz="2800" b="1" u="sng">
                <a:latin typeface="楷体" panose="02010609060101010101" pitchFamily="49" charset="-122"/>
                <a:ea typeface="楷体" panose="02010609060101010101" pitchFamily="49" charset="-122"/>
              </a:rPr>
              <a:t>计算机网络</a:t>
            </a:r>
            <a:endParaRPr lang="en-US" altLang="zh-CN" sz="2800" b="1" u="sng">
              <a:latin typeface="楷体" panose="02010609060101010101" pitchFamily="49" charset="-122"/>
              <a:ea typeface="楷体" panose="02010609060101010101" pitchFamily="49" charset="-122"/>
            </a:endParaRPr>
          </a:p>
          <a:p>
            <a:pPr algn="just" eaLnBrk="1" hangingPunct="1">
              <a:lnSpc>
                <a:spcPct val="90000"/>
              </a:lnSpc>
              <a:buFontTx/>
              <a:buNone/>
            </a:pPr>
            <a:r>
              <a:rPr lang="en-US" altLang="zh-CN" sz="2800" b="1" u="sng">
                <a:latin typeface="楷体" panose="02010609060101010101" pitchFamily="49" charset="-122"/>
                <a:ea typeface="楷体" panose="02010609060101010101" pitchFamily="49" charset="-122"/>
                <a:cs typeface="楷体_GB2312"/>
              </a:rPr>
              <a:t>2. URL</a:t>
            </a:r>
            <a:r>
              <a:rPr lang="zh-CN" altLang="en-US" sz="2800" b="1" u="sng">
                <a:latin typeface="楷体" panose="02010609060101010101" pitchFamily="49" charset="-122"/>
                <a:ea typeface="楷体" panose="02010609060101010101" pitchFamily="49" charset="-122"/>
                <a:cs typeface="楷体_GB2312"/>
              </a:rPr>
              <a:t>类</a:t>
            </a:r>
            <a:endParaRPr lang="en-US" altLang="zh-CN" sz="2800" b="1" u="sng">
              <a:latin typeface="楷体" panose="02010609060101010101" pitchFamily="49" charset="-122"/>
              <a:ea typeface="楷体" panose="02010609060101010101" pitchFamily="49" charset="-122"/>
              <a:cs typeface="楷体_GB2312"/>
            </a:endParaRPr>
          </a:p>
          <a:p>
            <a:pPr algn="just" eaLnBrk="1" hangingPunct="1">
              <a:lnSpc>
                <a:spcPct val="90000"/>
              </a:lnSpc>
              <a:buFontTx/>
              <a:buNone/>
            </a:pPr>
            <a:r>
              <a:rPr lang="en-US" altLang="zh-CN" sz="2800" b="1" u="sng">
                <a:latin typeface="楷体" panose="02010609060101010101" pitchFamily="49" charset="-122"/>
                <a:ea typeface="楷体" panose="02010609060101010101" pitchFamily="49" charset="-122"/>
                <a:cs typeface="楷体_GB2312"/>
              </a:rPr>
              <a:t>3. </a:t>
            </a:r>
            <a:r>
              <a:rPr lang="zh-CN" altLang="en-US" sz="2800" b="1" u="sng">
                <a:latin typeface="楷体" panose="02010609060101010101" pitchFamily="49" charset="-122"/>
                <a:ea typeface="楷体" panose="02010609060101010101" pitchFamily="49" charset="-122"/>
                <a:cs typeface="楷体_GB2312"/>
              </a:rPr>
              <a:t>套接字</a:t>
            </a:r>
            <a:r>
              <a:rPr lang="en-US" altLang="zh-CN" sz="2800" b="1" u="sng">
                <a:latin typeface="楷体" panose="02010609060101010101" pitchFamily="49" charset="-122"/>
                <a:ea typeface="楷体" panose="02010609060101010101" pitchFamily="49" charset="-122"/>
                <a:cs typeface="楷体_GB2312"/>
              </a:rPr>
              <a:t>Socket</a:t>
            </a:r>
          </a:p>
          <a:p>
            <a:pPr algn="just" eaLnBrk="1" hangingPunct="1">
              <a:lnSpc>
                <a:spcPct val="90000"/>
              </a:lnSpc>
              <a:buFontTx/>
              <a:buNone/>
            </a:pPr>
            <a:r>
              <a:rPr lang="en-US" altLang="zh-CN" sz="2800" b="1" u="sng">
                <a:latin typeface="楷体" panose="02010609060101010101" pitchFamily="49" charset="-122"/>
                <a:ea typeface="楷体" panose="02010609060101010101" pitchFamily="49" charset="-122"/>
              </a:rPr>
              <a:t>4. UDP</a:t>
            </a:r>
            <a:r>
              <a:rPr lang="zh-CN" altLang="en-US" sz="2800" b="1" u="sng">
                <a:latin typeface="楷体" panose="02010609060101010101" pitchFamily="49" charset="-122"/>
                <a:ea typeface="楷体" panose="02010609060101010101" pitchFamily="49" charset="-122"/>
              </a:rPr>
              <a:t>数据报</a:t>
            </a:r>
            <a:endParaRPr lang="en-US" altLang="zh-CN" sz="2800" b="1" u="sng">
              <a:latin typeface="楷体" panose="02010609060101010101" pitchFamily="49" charset="-122"/>
              <a:ea typeface="楷体" panose="02010609060101010101" pitchFamily="49" charset="-122"/>
            </a:endParaRPr>
          </a:p>
          <a:p>
            <a:pPr algn="just" eaLnBrk="1" hangingPunct="1">
              <a:lnSpc>
                <a:spcPct val="90000"/>
              </a:lnSpc>
              <a:buFontTx/>
              <a:buNone/>
            </a:pPr>
            <a:r>
              <a:rPr lang="en-US" altLang="zh-CN" sz="2800" b="1" u="sng">
                <a:latin typeface="楷体" panose="02010609060101010101" pitchFamily="49" charset="-122"/>
                <a:ea typeface="楷体" panose="02010609060101010101" pitchFamily="49" charset="-122"/>
              </a:rPr>
              <a:t>5. </a:t>
            </a:r>
            <a:r>
              <a:rPr lang="zh-CN" altLang="en-US" sz="2800" b="1" u="sng">
                <a:latin typeface="楷体" panose="02010609060101010101" pitchFamily="49" charset="-122"/>
                <a:ea typeface="楷体" panose="02010609060101010101" pitchFamily="49" charset="-122"/>
              </a:rPr>
              <a:t>广播数据包</a:t>
            </a:r>
          </a:p>
          <a:p>
            <a:pPr algn="just" eaLnBrk="1" hangingPunct="1">
              <a:lnSpc>
                <a:spcPct val="90000"/>
              </a:lnSpc>
              <a:buFontTx/>
              <a:buNone/>
            </a:pPr>
            <a:endParaRPr lang="en-US" altLang="zh-CN"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1BA8AED-8673-44AE-A636-4E9552E6861B}"/>
              </a:ext>
            </a:extLst>
          </p:cNvPr>
          <p:cNvSpPr>
            <a:spLocks noGrp="1" noChangeArrowheads="1"/>
          </p:cNvSpPr>
          <p:nvPr>
            <p:ph type="body" idx="1"/>
          </p:nvPr>
        </p:nvSpPr>
        <p:spPr>
          <a:xfrm>
            <a:off x="323850" y="333375"/>
            <a:ext cx="8280400" cy="6480175"/>
          </a:xfrm>
        </p:spPr>
        <p:txBody>
          <a:bodyPr/>
          <a:lstStyle/>
          <a:p>
            <a:pPr eaLnBrk="1" hangingPunct="1">
              <a:lnSpc>
                <a:spcPct val="80000"/>
              </a:lnSpc>
              <a:buFontTx/>
              <a:buNone/>
            </a:pPr>
            <a:r>
              <a:rPr lang="en-US" altLang="zh-CN" sz="1800" b="1"/>
              <a:t>class WinOne extends JFrame implements ActionListener, Runnable {</a:t>
            </a:r>
          </a:p>
          <a:p>
            <a:pPr eaLnBrk="1" hangingPunct="1">
              <a:lnSpc>
                <a:spcPct val="80000"/>
              </a:lnSpc>
              <a:buFontTx/>
              <a:buNone/>
            </a:pPr>
            <a:r>
              <a:rPr lang="en-US" altLang="zh-CN" sz="1800" b="1"/>
              <a:t>    JButton button;</a:t>
            </a:r>
          </a:p>
          <a:p>
            <a:pPr eaLnBrk="1" hangingPunct="1">
              <a:lnSpc>
                <a:spcPct val="80000"/>
              </a:lnSpc>
              <a:buFontTx/>
              <a:buNone/>
            </a:pPr>
            <a:r>
              <a:rPr lang="en-US" altLang="zh-CN" sz="1800" b="1"/>
              <a:t>    JTextField text;</a:t>
            </a:r>
          </a:p>
          <a:p>
            <a:pPr eaLnBrk="1" hangingPunct="1">
              <a:lnSpc>
                <a:spcPct val="80000"/>
              </a:lnSpc>
              <a:buFontTx/>
              <a:buNone/>
            </a:pPr>
            <a:r>
              <a:rPr lang="en-US" altLang="zh-CN" sz="1800" b="1"/>
              <a:t>    </a:t>
            </a:r>
            <a:r>
              <a:rPr lang="en-US" altLang="zh-CN" sz="1800" b="1">
                <a:solidFill>
                  <a:srgbClr val="00B050"/>
                </a:solidFill>
              </a:rPr>
              <a:t>JEditorPane editPane; </a:t>
            </a:r>
          </a:p>
          <a:p>
            <a:pPr eaLnBrk="1" hangingPunct="1">
              <a:lnSpc>
                <a:spcPct val="80000"/>
              </a:lnSpc>
              <a:buFontTx/>
              <a:buNone/>
            </a:pPr>
            <a:r>
              <a:rPr lang="en-US" altLang="zh-CN" sz="1800" b="1"/>
              <a:t>    </a:t>
            </a:r>
            <a:r>
              <a:rPr lang="en-US" altLang="zh-CN" sz="1800" b="1">
                <a:solidFill>
                  <a:srgbClr val="0070C0"/>
                </a:solidFill>
              </a:rPr>
              <a:t>Thread thread;</a:t>
            </a:r>
          </a:p>
          <a:p>
            <a:pPr eaLnBrk="1" hangingPunct="1">
              <a:lnSpc>
                <a:spcPct val="80000"/>
              </a:lnSpc>
              <a:buFontTx/>
              <a:buNone/>
            </a:pPr>
            <a:r>
              <a:rPr lang="en-US" altLang="zh-CN" sz="1800" b="1">
                <a:solidFill>
                  <a:srgbClr val="0070C0"/>
                </a:solidFill>
              </a:rPr>
              <a:t>    </a:t>
            </a:r>
            <a:r>
              <a:rPr lang="en-US" altLang="zh-CN" sz="1800" b="1">
                <a:solidFill>
                  <a:srgbClr val="3333FF"/>
                </a:solidFill>
              </a:rPr>
              <a:t>URL url;</a:t>
            </a:r>
          </a:p>
          <a:p>
            <a:pPr eaLnBrk="1" hangingPunct="1">
              <a:lnSpc>
                <a:spcPct val="80000"/>
              </a:lnSpc>
              <a:buFontTx/>
              <a:buNone/>
            </a:pPr>
            <a:endParaRPr lang="en-US" altLang="zh-CN" sz="1800" b="1"/>
          </a:p>
          <a:p>
            <a:pPr eaLnBrk="1" hangingPunct="1">
              <a:lnSpc>
                <a:spcPct val="80000"/>
              </a:lnSpc>
              <a:buFontTx/>
              <a:buNone/>
            </a:pPr>
            <a:r>
              <a:rPr lang="en-US" altLang="zh-CN" sz="1800" b="1"/>
              <a:t>    public WinOne() {</a:t>
            </a:r>
          </a:p>
          <a:p>
            <a:pPr eaLnBrk="1" hangingPunct="1">
              <a:lnSpc>
                <a:spcPct val="80000"/>
              </a:lnSpc>
              <a:buFontTx/>
              <a:buNone/>
            </a:pPr>
            <a:r>
              <a:rPr lang="en-US" altLang="zh-CN" sz="1800" b="1"/>
              <a:t>        text=new JTextField(20);</a:t>
            </a:r>
          </a:p>
          <a:p>
            <a:pPr eaLnBrk="1" hangingPunct="1">
              <a:lnSpc>
                <a:spcPct val="80000"/>
              </a:lnSpc>
              <a:buFontTx/>
              <a:buNone/>
            </a:pPr>
            <a:r>
              <a:rPr lang="en-US" altLang="zh-CN" sz="1800" b="1"/>
              <a:t>        </a:t>
            </a:r>
            <a:r>
              <a:rPr lang="en-US" altLang="zh-CN" sz="1800" b="1">
                <a:solidFill>
                  <a:srgbClr val="3333FF"/>
                </a:solidFill>
              </a:rPr>
              <a:t>editPane=new JEditorPane();</a:t>
            </a:r>
          </a:p>
          <a:p>
            <a:pPr eaLnBrk="1" hangingPunct="1">
              <a:lnSpc>
                <a:spcPct val="80000"/>
              </a:lnSpc>
              <a:buFontTx/>
              <a:buNone/>
            </a:pPr>
            <a:r>
              <a:rPr lang="en-US" altLang="zh-CN" sz="1800" b="1"/>
              <a:t>        editPane.setEditable(false);</a:t>
            </a:r>
          </a:p>
          <a:p>
            <a:pPr eaLnBrk="1" hangingPunct="1">
              <a:lnSpc>
                <a:spcPct val="80000"/>
              </a:lnSpc>
              <a:buFontTx/>
              <a:buNone/>
            </a:pPr>
            <a:r>
              <a:rPr lang="en-US" altLang="zh-CN" sz="1800" b="1"/>
              <a:t>        button=new JButton("</a:t>
            </a:r>
            <a:r>
              <a:rPr lang="zh-CN" altLang="en-US" sz="1800" b="1"/>
              <a:t>确定</a:t>
            </a:r>
            <a:r>
              <a:rPr lang="en-US" altLang="zh-CN" sz="1800" b="1"/>
              <a:t>");</a:t>
            </a:r>
          </a:p>
          <a:p>
            <a:pPr eaLnBrk="1" hangingPunct="1">
              <a:lnSpc>
                <a:spcPct val="80000"/>
              </a:lnSpc>
              <a:buFontTx/>
              <a:buNone/>
            </a:pPr>
            <a:r>
              <a:rPr lang="en-US" altLang="zh-CN" sz="1800" b="1"/>
              <a:t>        </a:t>
            </a:r>
            <a:r>
              <a:rPr lang="en-US" altLang="zh-CN" sz="1800" b="1">
                <a:solidFill>
                  <a:srgbClr val="0070C0"/>
                </a:solidFill>
              </a:rPr>
              <a:t>button.addActionListener(this);</a:t>
            </a:r>
          </a:p>
          <a:p>
            <a:pPr eaLnBrk="1" hangingPunct="1">
              <a:lnSpc>
                <a:spcPct val="80000"/>
              </a:lnSpc>
              <a:buFontTx/>
              <a:buNone/>
            </a:pPr>
            <a:r>
              <a:rPr lang="en-US" altLang="zh-CN" sz="1800" b="1">
                <a:solidFill>
                  <a:srgbClr val="0070C0"/>
                </a:solidFill>
              </a:rPr>
              <a:t>        thread=new Thread(this);</a:t>
            </a:r>
          </a:p>
          <a:p>
            <a:pPr eaLnBrk="1" hangingPunct="1">
              <a:lnSpc>
                <a:spcPct val="80000"/>
              </a:lnSpc>
              <a:buFontTx/>
              <a:buNone/>
            </a:pPr>
            <a:r>
              <a:rPr lang="en-US" altLang="zh-CN" sz="1800" b="1"/>
              <a:t>        JPanel p=new JPanel();</a:t>
            </a:r>
          </a:p>
          <a:p>
            <a:pPr eaLnBrk="1" hangingPunct="1">
              <a:lnSpc>
                <a:spcPct val="80000"/>
              </a:lnSpc>
              <a:buFontTx/>
              <a:buNone/>
            </a:pPr>
            <a:r>
              <a:rPr lang="en-US" altLang="zh-CN" sz="1800" b="1"/>
              <a:t>        p.add(new JLabel("</a:t>
            </a:r>
            <a:r>
              <a:rPr lang="zh-CN" altLang="en-US" sz="1800" b="1"/>
              <a:t>输入网址</a:t>
            </a:r>
            <a:r>
              <a:rPr lang="en-US" altLang="zh-CN" sz="1800" b="1"/>
              <a:t>:"));  p.add(text);  p.add(button);</a:t>
            </a:r>
          </a:p>
          <a:p>
            <a:pPr eaLnBrk="1" hangingPunct="1">
              <a:lnSpc>
                <a:spcPct val="80000"/>
              </a:lnSpc>
              <a:buFontTx/>
              <a:buNone/>
            </a:pPr>
            <a:r>
              <a:rPr lang="en-US" altLang="zh-CN" sz="1800" b="1"/>
              <a:t>        </a:t>
            </a:r>
            <a:r>
              <a:rPr lang="en-US" altLang="zh-CN" sz="1800" b="1">
                <a:solidFill>
                  <a:srgbClr val="3333FF"/>
                </a:solidFill>
              </a:rPr>
              <a:t>add(new JScrollPane(editPane), BorderLayout.CENTER);</a:t>
            </a:r>
          </a:p>
          <a:p>
            <a:pPr eaLnBrk="1" hangingPunct="1">
              <a:lnSpc>
                <a:spcPct val="80000"/>
              </a:lnSpc>
              <a:buFontTx/>
              <a:buNone/>
            </a:pPr>
            <a:r>
              <a:rPr lang="en-US" altLang="zh-CN" sz="1800" b="1"/>
              <a:t>        </a:t>
            </a:r>
            <a:r>
              <a:rPr lang="en-US" altLang="zh-CN" sz="1800" b="1">
                <a:solidFill>
                  <a:srgbClr val="0070C0"/>
                </a:solidFill>
              </a:rPr>
              <a:t>add(p, BorderLayout.NORTH);</a:t>
            </a:r>
          </a:p>
          <a:p>
            <a:pPr eaLnBrk="1" hangingPunct="1">
              <a:lnSpc>
                <a:spcPct val="80000"/>
              </a:lnSpc>
              <a:buFontTx/>
              <a:buNone/>
            </a:pPr>
            <a:r>
              <a:rPr lang="en-US" altLang="zh-CN" sz="1800" b="1"/>
              <a:t>        setBounds(60, 60, 400, 300);</a:t>
            </a:r>
          </a:p>
          <a:p>
            <a:pPr eaLnBrk="1" hangingPunct="1">
              <a:lnSpc>
                <a:spcPct val="80000"/>
              </a:lnSpc>
              <a:buFontTx/>
              <a:buNone/>
            </a:pPr>
            <a:r>
              <a:rPr lang="en-US" altLang="zh-CN" sz="1800" b="1"/>
              <a:t>        setVisible(true);</a:t>
            </a:r>
          </a:p>
          <a:p>
            <a:pPr eaLnBrk="1" hangingPunct="1">
              <a:lnSpc>
                <a:spcPct val="80000"/>
              </a:lnSpc>
              <a:buFontTx/>
              <a:buNone/>
            </a:pPr>
            <a:r>
              <a:rPr lang="en-US" altLang="zh-CN" sz="1800" b="1"/>
              <a:t>        validate();</a:t>
            </a:r>
          </a:p>
          <a:p>
            <a:pPr eaLnBrk="1" hangingPunct="1">
              <a:lnSpc>
                <a:spcPct val="80000"/>
              </a:lnSpc>
              <a:buFontTx/>
              <a:buNone/>
            </a:pPr>
            <a:r>
              <a:rPr lang="en-US" altLang="zh-CN" sz="1800" b="1"/>
              <a:t>        setDefaultCloseOperation(JFrame.EXIT_ON_CLOSE);</a:t>
            </a:r>
          </a:p>
          <a:p>
            <a:pPr eaLnBrk="1" hangingPunct="1">
              <a:lnSpc>
                <a:spcPct val="80000"/>
              </a:lnSpc>
              <a:buFontTx/>
              <a:buNone/>
            </a:pPr>
            <a:r>
              <a:rPr lang="en-US" altLang="zh-CN" sz="1800" b="1"/>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EE009DB-4C56-43A1-AEB0-3705B8B52FCB}"/>
              </a:ext>
            </a:extLst>
          </p:cNvPr>
          <p:cNvSpPr>
            <a:spLocks noGrp="1" noChangeArrowheads="1"/>
          </p:cNvSpPr>
          <p:nvPr>
            <p:ph type="body" idx="1"/>
          </p:nvPr>
        </p:nvSpPr>
        <p:spPr>
          <a:xfrm>
            <a:off x="354013" y="106363"/>
            <a:ext cx="8229600" cy="6742112"/>
          </a:xfrm>
        </p:spPr>
        <p:txBody>
          <a:bodyPr/>
          <a:lstStyle/>
          <a:p>
            <a:pPr eaLnBrk="1" hangingPunct="1">
              <a:lnSpc>
                <a:spcPct val="80000"/>
              </a:lnSpc>
              <a:buFontTx/>
              <a:buNone/>
            </a:pPr>
            <a:r>
              <a:rPr lang="en-US" altLang="zh-CN" sz="2000" b="1">
                <a:solidFill>
                  <a:srgbClr val="00B0F0"/>
                </a:solidFill>
              </a:rPr>
              <a:t>    //</a:t>
            </a:r>
            <a:r>
              <a:rPr lang="zh-CN" altLang="en-US" sz="2000" b="1">
                <a:solidFill>
                  <a:srgbClr val="00B0F0"/>
                </a:solidFill>
              </a:rPr>
              <a:t>每次按下</a:t>
            </a:r>
            <a:r>
              <a:rPr lang="en-US" altLang="zh-CN" sz="2000" b="1">
                <a:solidFill>
                  <a:srgbClr val="00B0F0"/>
                </a:solidFill>
              </a:rPr>
              <a:t>button</a:t>
            </a:r>
            <a:r>
              <a:rPr lang="zh-CN" altLang="en-US" sz="2000" b="1">
                <a:solidFill>
                  <a:srgbClr val="00B0F0"/>
                </a:solidFill>
              </a:rPr>
              <a:t>就会调用该函数，进而尝试启动新线程来加载页面</a:t>
            </a:r>
            <a:endParaRPr lang="en-US" altLang="zh-CN" sz="2000" b="1">
              <a:solidFill>
                <a:srgbClr val="00B0F0"/>
              </a:solidFill>
            </a:endParaRPr>
          </a:p>
          <a:p>
            <a:pPr eaLnBrk="1" hangingPunct="1">
              <a:lnSpc>
                <a:spcPct val="80000"/>
              </a:lnSpc>
              <a:buFontTx/>
              <a:buNone/>
            </a:pPr>
            <a:r>
              <a:rPr lang="en-US" altLang="zh-CN" sz="2000" b="1"/>
              <a:t>    public void actionPerformed(ActionEvent e) {</a:t>
            </a:r>
          </a:p>
          <a:p>
            <a:pPr eaLnBrk="1" hangingPunct="1">
              <a:lnSpc>
                <a:spcPct val="80000"/>
              </a:lnSpc>
              <a:buFontTx/>
              <a:buNone/>
            </a:pPr>
            <a:r>
              <a:rPr lang="en-US" altLang="zh-CN" sz="2000" b="1"/>
              <a:t>    if(!(thread.isAlive())) </a:t>
            </a:r>
          </a:p>
          <a:p>
            <a:pPr eaLnBrk="1" hangingPunct="1">
              <a:lnSpc>
                <a:spcPct val="80000"/>
              </a:lnSpc>
              <a:buFontTx/>
              <a:buNone/>
            </a:pPr>
            <a:r>
              <a:rPr lang="en-US" altLang="zh-CN" sz="2000" b="1"/>
              <a:t>        </a:t>
            </a:r>
            <a:r>
              <a:rPr lang="en-US" altLang="zh-CN" sz="2000" b="1">
                <a:solidFill>
                  <a:srgbClr val="3333FF"/>
                </a:solidFill>
              </a:rPr>
              <a:t>thread=new Thread(this);</a:t>
            </a:r>
          </a:p>
          <a:p>
            <a:pPr eaLnBrk="1" hangingPunct="1">
              <a:lnSpc>
                <a:spcPct val="80000"/>
              </a:lnSpc>
              <a:buFontTx/>
              <a:buNone/>
            </a:pPr>
            <a:r>
              <a:rPr lang="en-US" altLang="zh-CN" sz="2000" b="1"/>
              <a:t>        try{ thread.start(); }</a:t>
            </a:r>
          </a:p>
          <a:p>
            <a:pPr eaLnBrk="1" hangingPunct="1">
              <a:lnSpc>
                <a:spcPct val="80000"/>
              </a:lnSpc>
              <a:buFontTx/>
              <a:buNone/>
            </a:pPr>
            <a:r>
              <a:rPr lang="en-US" altLang="zh-CN" sz="2000" b="1"/>
              <a:t>        catch(Exception ee) {}</a:t>
            </a:r>
          </a:p>
          <a:p>
            <a:pPr eaLnBrk="1" hangingPunct="1">
              <a:lnSpc>
                <a:spcPct val="80000"/>
              </a:lnSpc>
              <a:buFontTx/>
              <a:buNone/>
            </a:pPr>
            <a:r>
              <a:rPr lang="en-US" altLang="zh-CN" sz="2000" b="1"/>
              <a:t>    }</a:t>
            </a:r>
          </a:p>
          <a:p>
            <a:pPr eaLnBrk="1" hangingPunct="1">
              <a:lnSpc>
                <a:spcPct val="80000"/>
              </a:lnSpc>
              <a:buFontTx/>
              <a:buNone/>
            </a:pPr>
            <a:endParaRPr lang="en-US" altLang="zh-CN" sz="2000" b="1"/>
          </a:p>
          <a:p>
            <a:pPr eaLnBrk="1" hangingPunct="1">
              <a:lnSpc>
                <a:spcPct val="80000"/>
              </a:lnSpc>
              <a:buFontTx/>
              <a:buNone/>
            </a:pPr>
            <a:r>
              <a:rPr lang="en-US" altLang="zh-CN" sz="2000" b="1"/>
              <a:t>    public void run() {</a:t>
            </a:r>
          </a:p>
          <a:p>
            <a:pPr eaLnBrk="1" hangingPunct="1">
              <a:lnSpc>
                <a:spcPct val="80000"/>
              </a:lnSpc>
              <a:buFontTx/>
              <a:buNone/>
            </a:pPr>
            <a:r>
              <a:rPr lang="en-US" altLang="zh-CN" sz="2000" b="1"/>
              <a:t>       try { int n=-1;</a:t>
            </a:r>
          </a:p>
          <a:p>
            <a:pPr eaLnBrk="1" hangingPunct="1">
              <a:lnSpc>
                <a:spcPct val="80000"/>
              </a:lnSpc>
              <a:buFontTx/>
              <a:buNone/>
            </a:pPr>
            <a:r>
              <a:rPr lang="en-US" altLang="zh-CN" sz="2000" b="1"/>
              <a:t>             editPane.setText(null);</a:t>
            </a:r>
          </a:p>
          <a:p>
            <a:pPr eaLnBrk="1" hangingPunct="1">
              <a:lnSpc>
                <a:spcPct val="80000"/>
              </a:lnSpc>
              <a:buFontTx/>
              <a:buNone/>
            </a:pPr>
            <a:r>
              <a:rPr lang="en-US" altLang="zh-CN" sz="2000" b="1"/>
              <a:t>             </a:t>
            </a:r>
            <a:r>
              <a:rPr lang="en-US" altLang="zh-CN" sz="2000" b="1">
                <a:solidFill>
                  <a:srgbClr val="3333FF"/>
                </a:solidFill>
              </a:rPr>
              <a:t>url=new URL(text.getText().trim());</a:t>
            </a:r>
          </a:p>
          <a:p>
            <a:pPr eaLnBrk="1" hangingPunct="1">
              <a:lnSpc>
                <a:spcPct val="80000"/>
              </a:lnSpc>
              <a:buFontTx/>
              <a:buNone/>
            </a:pPr>
            <a:r>
              <a:rPr lang="en-US" altLang="zh-CN" sz="2000" b="1"/>
              <a:t>             </a:t>
            </a:r>
            <a:r>
              <a:rPr lang="en-US" altLang="zh-CN" sz="2000" b="1">
                <a:solidFill>
                  <a:srgbClr val="3333FF"/>
                </a:solidFill>
              </a:rPr>
              <a:t>editPane.setPage(url);</a:t>
            </a:r>
          </a:p>
          <a:p>
            <a:pPr eaLnBrk="1" hangingPunct="1">
              <a:lnSpc>
                <a:spcPct val="80000"/>
              </a:lnSpc>
              <a:buFontTx/>
              <a:buNone/>
            </a:pPr>
            <a:r>
              <a:rPr lang="en-US" altLang="zh-CN" sz="2000" b="1"/>
              <a:t>       } catch(MalformedURLException e1) {</a:t>
            </a:r>
          </a:p>
          <a:p>
            <a:pPr eaLnBrk="1" hangingPunct="1">
              <a:lnSpc>
                <a:spcPct val="80000"/>
              </a:lnSpc>
              <a:buFontTx/>
              <a:buNone/>
            </a:pPr>
            <a:r>
              <a:rPr lang="en-US" altLang="zh-CN" sz="2000" b="1"/>
              <a:t>             text.setText(""+e1); </a:t>
            </a:r>
          </a:p>
          <a:p>
            <a:pPr eaLnBrk="1" hangingPunct="1">
              <a:lnSpc>
                <a:spcPct val="80000"/>
              </a:lnSpc>
              <a:buFontTx/>
              <a:buNone/>
            </a:pPr>
            <a:r>
              <a:rPr lang="en-US" altLang="zh-CN" sz="2000" b="1"/>
              <a:t>             return;</a:t>
            </a:r>
          </a:p>
          <a:p>
            <a:pPr eaLnBrk="1" hangingPunct="1">
              <a:lnSpc>
                <a:spcPct val="80000"/>
              </a:lnSpc>
              <a:buFontTx/>
              <a:buNone/>
            </a:pPr>
            <a:r>
              <a:rPr lang="en-US" altLang="zh-CN" sz="2000" b="1"/>
              <a:t>       }catch(IOException e1) {</a:t>
            </a:r>
          </a:p>
          <a:p>
            <a:pPr eaLnBrk="1" hangingPunct="1">
              <a:lnSpc>
                <a:spcPct val="80000"/>
              </a:lnSpc>
              <a:buFontTx/>
              <a:buNone/>
            </a:pPr>
            <a:r>
              <a:rPr lang="en-US" altLang="zh-CN" sz="2000" b="1"/>
              <a:t>             text.setText(""+e1);  </a:t>
            </a:r>
          </a:p>
          <a:p>
            <a:pPr eaLnBrk="1" hangingPunct="1">
              <a:lnSpc>
                <a:spcPct val="80000"/>
              </a:lnSpc>
              <a:buFontTx/>
              <a:buNone/>
            </a:pPr>
            <a:r>
              <a:rPr lang="en-US" altLang="zh-CN" sz="2000" b="1"/>
              <a:t>             return;</a:t>
            </a:r>
          </a:p>
          <a:p>
            <a:pPr eaLnBrk="1" hangingPunct="1">
              <a:lnSpc>
                <a:spcPct val="80000"/>
              </a:lnSpc>
              <a:buFontTx/>
              <a:buNone/>
            </a:pPr>
            <a:r>
              <a:rPr lang="en-US" altLang="zh-CN" sz="2000" b="1"/>
              <a:t>       }  </a:t>
            </a:r>
          </a:p>
          <a:p>
            <a:pPr eaLnBrk="1" hangingPunct="1">
              <a:lnSpc>
                <a:spcPct val="80000"/>
              </a:lnSpc>
              <a:buFontTx/>
              <a:buNone/>
            </a:pPr>
            <a:r>
              <a:rPr lang="en-US" altLang="zh-CN" sz="2000" b="1"/>
              <a:t>    }</a:t>
            </a:r>
          </a:p>
          <a:p>
            <a:pPr eaLnBrk="1" hangingPunct="1">
              <a:lnSpc>
                <a:spcPct val="80000"/>
              </a:lnSpc>
              <a:buFontTx/>
              <a:buNone/>
            </a:pPr>
            <a:r>
              <a:rPr lang="en-US" altLang="zh-CN" sz="2000" b="1"/>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a:extLst>
              <a:ext uri="{FF2B5EF4-FFF2-40B4-BE49-F238E27FC236}">
                <a16:creationId xmlns:a16="http://schemas.microsoft.com/office/drawing/2014/main" id="{C9AA49CC-9D37-47A7-BE93-602596CEF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33375"/>
            <a:ext cx="8280400" cy="63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63EC310A-3F53-4BBC-9250-4B1BF8336C27}"/>
              </a:ext>
            </a:extLst>
          </p:cNvPr>
          <p:cNvSpPr>
            <a:spLocks noGrp="1" noChangeArrowheads="1"/>
          </p:cNvSpPr>
          <p:nvPr>
            <p:ph type="body" idx="1"/>
          </p:nvPr>
        </p:nvSpPr>
        <p:spPr>
          <a:xfrm>
            <a:off x="468313" y="404813"/>
            <a:ext cx="7772400" cy="4114800"/>
          </a:xfrm>
        </p:spPr>
        <p:txBody>
          <a:bodyPr/>
          <a:lstStyle/>
          <a:p>
            <a:pPr algn="just" eaLnBrk="1" hangingPunct="1">
              <a:buFontTx/>
              <a:buNone/>
            </a:pPr>
            <a:r>
              <a:rPr lang="en-US" altLang="zh-CN" sz="2400" b="1"/>
              <a:t>    </a:t>
            </a:r>
            <a:endParaRPr lang="zh-CN" altLang="en-US" sz="2400" b="1"/>
          </a:p>
        </p:txBody>
      </p:sp>
      <p:pic>
        <p:nvPicPr>
          <p:cNvPr id="20483" name="Picture 24">
            <a:extLst>
              <a:ext uri="{FF2B5EF4-FFF2-40B4-BE49-F238E27FC236}">
                <a16:creationId xmlns:a16="http://schemas.microsoft.com/office/drawing/2014/main" id="{31662889-6208-4469-AE03-91DEEDA32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Rectangle 2">
            <a:extLst>
              <a:ext uri="{FF2B5EF4-FFF2-40B4-BE49-F238E27FC236}">
                <a16:creationId xmlns:a16="http://schemas.microsoft.com/office/drawing/2014/main" id="{845E780F-3F67-40A5-B08F-591212E51F2B}"/>
              </a:ext>
            </a:extLst>
          </p:cNvPr>
          <p:cNvSpPr>
            <a:spLocks noGrp="1" noChangeArrowheads="1"/>
          </p:cNvSpPr>
          <p:nvPr>
            <p:ph type="title"/>
          </p:nvPr>
        </p:nvSpPr>
        <p:spPr/>
        <p:txBody>
          <a:bodyPr/>
          <a:lstStyle/>
          <a:p>
            <a:pPr eaLnBrk="1" hangingPunct="1"/>
            <a:r>
              <a:rPr lang="en-US" altLang="zh-CN" sz="3200" b="1">
                <a:latin typeface="Times New Roman" panose="02020603050405020304" pitchFamily="18" charset="0"/>
              </a:rPr>
              <a:t>3. </a:t>
            </a:r>
            <a:r>
              <a:rPr lang="zh-CN" altLang="en-US" sz="3200" b="1">
                <a:latin typeface="Times New Roman" panose="02020603050405020304" pitchFamily="18" charset="0"/>
              </a:rPr>
              <a:t>套接字</a:t>
            </a:r>
            <a:r>
              <a:rPr lang="en-US" altLang="zh-CN" sz="3200" b="1"/>
              <a:t>Socket </a:t>
            </a:r>
          </a:p>
        </p:txBody>
      </p:sp>
      <p:sp>
        <p:nvSpPr>
          <p:cNvPr id="20485" name="矩形 1">
            <a:extLst>
              <a:ext uri="{FF2B5EF4-FFF2-40B4-BE49-F238E27FC236}">
                <a16:creationId xmlns:a16="http://schemas.microsoft.com/office/drawing/2014/main" id="{C4F45363-ECAB-4483-956C-80B25E3D841C}"/>
              </a:ext>
            </a:extLst>
          </p:cNvPr>
          <p:cNvSpPr>
            <a:spLocks noChangeArrowheads="1"/>
          </p:cNvSpPr>
          <p:nvPr/>
        </p:nvSpPr>
        <p:spPr bwMode="auto">
          <a:xfrm>
            <a:off x="611188" y="2636838"/>
            <a:ext cx="3240087" cy="863600"/>
          </a:xfrm>
          <a:prstGeom prst="rect">
            <a:avLst/>
          </a:prstGeom>
          <a:noFill/>
          <a:ln w="254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A0253E5-4E1B-4E9E-B68B-C313213134BE}"/>
              </a:ext>
            </a:extLst>
          </p:cNvPr>
          <p:cNvSpPr>
            <a:spLocks noGrp="1" noChangeArrowheads="1"/>
          </p:cNvSpPr>
          <p:nvPr>
            <p:ph type="title"/>
          </p:nvPr>
        </p:nvSpPr>
        <p:spPr/>
        <p:txBody>
          <a:bodyPr/>
          <a:lstStyle/>
          <a:p>
            <a:pPr eaLnBrk="1" hangingPunct="1"/>
            <a:r>
              <a:rPr lang="en-US" altLang="zh-CN" sz="3200" b="1">
                <a:latin typeface="Times New Roman" panose="02020603050405020304" pitchFamily="18" charset="0"/>
              </a:rPr>
              <a:t>3. </a:t>
            </a:r>
            <a:r>
              <a:rPr lang="zh-CN" altLang="en-US" sz="3200" b="1">
                <a:latin typeface="Times New Roman" panose="02020603050405020304" pitchFamily="18" charset="0"/>
              </a:rPr>
              <a:t>套接字</a:t>
            </a:r>
            <a:r>
              <a:rPr lang="en-US" altLang="zh-CN" sz="3200" b="1"/>
              <a:t>Socket </a:t>
            </a:r>
          </a:p>
        </p:txBody>
      </p:sp>
      <p:sp>
        <p:nvSpPr>
          <p:cNvPr id="19459" name="Rectangle 3">
            <a:extLst>
              <a:ext uri="{FF2B5EF4-FFF2-40B4-BE49-F238E27FC236}">
                <a16:creationId xmlns:a16="http://schemas.microsoft.com/office/drawing/2014/main" id="{4E8A50A5-DA39-4A2F-AEB2-6345A335F47B}"/>
              </a:ext>
            </a:extLst>
          </p:cNvPr>
          <p:cNvSpPr>
            <a:spLocks noGrp="1" noChangeArrowheads="1"/>
          </p:cNvSpPr>
          <p:nvPr>
            <p:ph type="body" idx="1"/>
          </p:nvPr>
        </p:nvSpPr>
        <p:spPr>
          <a:xfrm>
            <a:off x="287338" y="1628775"/>
            <a:ext cx="8532812" cy="4537075"/>
          </a:xfrm>
        </p:spPr>
        <p:txBody>
          <a:bodyPr/>
          <a:lstStyle/>
          <a:p>
            <a:pPr eaLnBrk="1" hangingPunct="1">
              <a:buClr>
                <a:srgbClr val="00B050"/>
              </a:buClr>
              <a:buFont typeface="Wingdings" panose="05000000000000000000" pitchFamily="2" charset="2"/>
              <a:buChar char="n"/>
              <a:defRPr/>
            </a:pPr>
            <a:r>
              <a:rPr lang="en-US" altLang="zh-CN" sz="2400" b="1" dirty="0">
                <a:latin typeface="Times New Roman" panose="02020603050405020304" pitchFamily="18" charset="0"/>
              </a:rPr>
              <a:t>java.net</a:t>
            </a:r>
            <a:r>
              <a:rPr lang="zh-CN" altLang="en-US" sz="2400" b="1" dirty="0">
                <a:latin typeface="Times New Roman" panose="02020603050405020304" pitchFamily="18" charset="0"/>
              </a:rPr>
              <a:t>包中定义的</a:t>
            </a:r>
            <a:r>
              <a:rPr lang="zh-CN" altLang="en-US" sz="2400" b="1" dirty="0">
                <a:solidFill>
                  <a:srgbClr val="FF0000"/>
                </a:solidFill>
                <a:latin typeface="Times New Roman" panose="02020603050405020304" pitchFamily="18" charset="0"/>
              </a:rPr>
              <a:t>两个类</a:t>
            </a:r>
            <a:r>
              <a:rPr lang="en-US" altLang="zh-CN" sz="2400" b="1" dirty="0">
                <a:solidFill>
                  <a:srgbClr val="FF0000"/>
                </a:solidFill>
                <a:latin typeface="Times New Roman" panose="02020603050405020304" pitchFamily="18" charset="0"/>
              </a:rPr>
              <a:t>Socket</a:t>
            </a:r>
            <a:r>
              <a:rPr lang="zh-CN" altLang="en-US" sz="2400" b="1" dirty="0">
                <a:solidFill>
                  <a:srgbClr val="FF0000"/>
                </a:solidFill>
                <a:latin typeface="Times New Roman" panose="02020603050405020304" pitchFamily="18" charset="0"/>
              </a:rPr>
              <a:t>和</a:t>
            </a:r>
            <a:r>
              <a:rPr lang="en-US" altLang="zh-CN" sz="2400" b="1" dirty="0" err="1">
                <a:solidFill>
                  <a:srgbClr val="FF0000"/>
                </a:solidFill>
                <a:latin typeface="Times New Roman" panose="02020603050405020304" pitchFamily="18" charset="0"/>
              </a:rPr>
              <a:t>ServerSocket</a:t>
            </a:r>
            <a:r>
              <a:rPr lang="zh-CN" altLang="en-US" sz="2400" b="1" dirty="0">
                <a:latin typeface="Times New Roman" panose="02020603050405020304" pitchFamily="18" charset="0"/>
              </a:rPr>
              <a:t>，分别用来实现双向连接的</a:t>
            </a:r>
            <a:r>
              <a:rPr lang="en-US" altLang="zh-CN" sz="2400" b="1" dirty="0">
                <a:latin typeface="Times New Roman" panose="02020603050405020304" pitchFamily="18" charset="0"/>
              </a:rPr>
              <a:t>client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server</a:t>
            </a:r>
            <a:r>
              <a:rPr lang="zh-CN" altLang="en-US" sz="2400" b="1" dirty="0">
                <a:latin typeface="Times New Roman" panose="02020603050405020304" pitchFamily="18" charset="0"/>
              </a:rPr>
              <a:t>端。 </a:t>
            </a:r>
            <a:endParaRPr lang="en-US" altLang="zh-CN" sz="2400" b="1" dirty="0">
              <a:latin typeface="Times New Roman" panose="02020603050405020304" pitchFamily="18" charset="0"/>
            </a:endParaRPr>
          </a:p>
          <a:p>
            <a:pPr marL="0" indent="0" eaLnBrk="1" hangingPunct="1">
              <a:buClr>
                <a:srgbClr val="00B050"/>
              </a:buClr>
              <a:buFontTx/>
              <a:buNone/>
              <a:defRPr/>
            </a:pPr>
            <a:endParaRPr lang="en-US" altLang="zh-CN" sz="1000" b="1" dirty="0">
              <a:latin typeface="Times New Roman" panose="02020603050405020304" pitchFamily="18" charset="0"/>
            </a:endParaRPr>
          </a:p>
          <a:p>
            <a:pPr lvl="1" eaLnBrk="1" hangingPunct="1">
              <a:buClr>
                <a:srgbClr val="00B050"/>
              </a:buClr>
              <a:buFont typeface="Wingdings" panose="05000000000000000000" pitchFamily="2" charset="2"/>
              <a:buChar char="p"/>
              <a:defRPr/>
            </a:pPr>
            <a:r>
              <a:rPr lang="zh-CN" altLang="en-US" sz="2200" b="1" dirty="0">
                <a:latin typeface="Times New Roman" panose="02020603050405020304" pitchFamily="18" charset="0"/>
              </a:rPr>
              <a:t>所谓套接字连接就是客户端的套接字对象和服务器端的套接字对象通过输入、输出流连接在一起。</a:t>
            </a:r>
            <a:endParaRPr lang="en-US" altLang="zh-CN" sz="2200" b="1" dirty="0">
              <a:latin typeface="Times New Roman" panose="02020603050405020304" pitchFamily="18" charset="0"/>
            </a:endParaRPr>
          </a:p>
          <a:p>
            <a:pPr lvl="1" eaLnBrk="1" hangingPunct="1">
              <a:buClr>
                <a:srgbClr val="00B050"/>
              </a:buClr>
              <a:buFont typeface="Wingdings" panose="05000000000000000000" pitchFamily="2" charset="2"/>
              <a:buChar char="p"/>
              <a:defRPr/>
            </a:pPr>
            <a:r>
              <a:rPr lang="en-US" altLang="zh-CN" sz="2200" b="1" dirty="0">
                <a:solidFill>
                  <a:srgbClr val="3333FF"/>
                </a:solidFill>
              </a:rPr>
              <a:t>IP</a:t>
            </a:r>
            <a:r>
              <a:rPr lang="zh-CN" altLang="en-US" sz="2200" b="1" dirty="0">
                <a:solidFill>
                  <a:srgbClr val="3333FF"/>
                </a:solidFill>
                <a:latin typeface="Times New Roman" panose="02020603050405020304" pitchFamily="18" charset="0"/>
              </a:rPr>
              <a:t>地址</a:t>
            </a:r>
            <a:r>
              <a:rPr lang="zh-CN" altLang="en-US" sz="2200" b="1" dirty="0">
                <a:latin typeface="Times New Roman" panose="02020603050405020304" pitchFamily="18" charset="0"/>
              </a:rPr>
              <a:t>与</a:t>
            </a:r>
            <a:r>
              <a:rPr lang="zh-CN" altLang="en-US" sz="2200" b="1" dirty="0">
                <a:solidFill>
                  <a:srgbClr val="3333FF"/>
                </a:solidFill>
                <a:latin typeface="Times New Roman" panose="02020603050405020304" pitchFamily="18" charset="0"/>
              </a:rPr>
              <a:t>端口号</a:t>
            </a:r>
            <a:r>
              <a:rPr lang="zh-CN" altLang="en-US" sz="2200" b="1" dirty="0">
                <a:latin typeface="Times New Roman" panose="02020603050405020304" pitchFamily="18" charset="0"/>
              </a:rPr>
              <a:t>的组合得出一个</a:t>
            </a:r>
            <a:r>
              <a:rPr lang="zh-CN" altLang="en-US" sz="2200" b="1" dirty="0">
                <a:solidFill>
                  <a:srgbClr val="3333FF"/>
                </a:solidFill>
                <a:latin typeface="Times New Roman" panose="02020603050405020304" pitchFamily="18" charset="0"/>
              </a:rPr>
              <a:t>网络套接字</a:t>
            </a:r>
            <a:r>
              <a:rPr lang="zh-CN" altLang="en-US" sz="2200" b="1" dirty="0">
                <a:latin typeface="Times New Roman" panose="02020603050405020304" pitchFamily="18" charset="0"/>
              </a:rPr>
              <a:t>。端口号被规定为一个</a:t>
            </a:r>
            <a:r>
              <a:rPr lang="en-US" altLang="zh-CN" sz="2200" b="1" dirty="0"/>
              <a:t>16</a:t>
            </a:r>
            <a:r>
              <a:rPr lang="zh-CN" altLang="en-US" sz="2200" b="1" dirty="0">
                <a:latin typeface="Times New Roman" panose="02020603050405020304" pitchFamily="18" charset="0"/>
              </a:rPr>
              <a:t>位的整数</a:t>
            </a:r>
            <a:r>
              <a:rPr lang="en-US" altLang="zh-CN" sz="2200" b="1" dirty="0"/>
              <a:t>0~65535</a:t>
            </a:r>
            <a:r>
              <a:rPr lang="zh-CN" altLang="en-US" sz="2200" b="1" dirty="0">
                <a:latin typeface="Times New Roman" panose="02020603050405020304" pitchFamily="18" charset="0"/>
              </a:rPr>
              <a:t>。其中，</a:t>
            </a:r>
            <a:r>
              <a:rPr lang="en-US" altLang="zh-CN" sz="2200" b="1" dirty="0"/>
              <a:t>0~1023</a:t>
            </a:r>
            <a:r>
              <a:rPr lang="zh-CN" altLang="en-US" sz="2200" b="1" dirty="0">
                <a:latin typeface="Times New Roman" panose="02020603050405020304" pitchFamily="18" charset="0"/>
              </a:rPr>
              <a:t>被预先定义的服务通信占用（如</a:t>
            </a:r>
            <a:r>
              <a:rPr lang="en-US" altLang="zh-CN" sz="2200" b="1" dirty="0"/>
              <a:t>telnet</a:t>
            </a:r>
            <a:r>
              <a:rPr lang="zh-CN" altLang="en-US" sz="2200" b="1" dirty="0">
                <a:latin typeface="Times New Roman" panose="02020603050405020304" pitchFamily="18" charset="0"/>
              </a:rPr>
              <a:t>占用端口</a:t>
            </a:r>
            <a:r>
              <a:rPr lang="en-US" altLang="zh-CN" sz="2200" b="1" dirty="0"/>
              <a:t>23</a:t>
            </a:r>
            <a:r>
              <a:rPr lang="zh-CN" altLang="en-US" sz="2200" b="1" dirty="0">
                <a:latin typeface="Times New Roman" panose="02020603050405020304" pitchFamily="18" charset="0"/>
              </a:rPr>
              <a:t>，</a:t>
            </a:r>
            <a:r>
              <a:rPr lang="en-US" altLang="zh-CN" sz="2200" b="1" dirty="0"/>
              <a:t>http</a:t>
            </a:r>
            <a:r>
              <a:rPr lang="zh-CN" altLang="en-US" sz="2200" b="1" dirty="0">
                <a:latin typeface="Times New Roman" panose="02020603050405020304" pitchFamily="18" charset="0"/>
              </a:rPr>
              <a:t>占用端口</a:t>
            </a:r>
            <a:r>
              <a:rPr lang="en-US" altLang="zh-CN" sz="2200" b="1" dirty="0"/>
              <a:t>80</a:t>
            </a:r>
            <a:r>
              <a:rPr lang="zh-CN" altLang="en-US" sz="2200" b="1" dirty="0">
                <a:latin typeface="Times New Roman" panose="02020603050405020304" pitchFamily="18" charset="0"/>
              </a:rPr>
              <a:t>等）。除非我们需要访问这些特定服务，否则，就应该使用</a:t>
            </a:r>
            <a:r>
              <a:rPr lang="en-US" altLang="zh-CN" sz="2200" b="1" dirty="0"/>
              <a:t>1024~65535</a:t>
            </a:r>
            <a:r>
              <a:rPr lang="zh-CN" altLang="en-US" sz="2200" b="1" dirty="0">
                <a:latin typeface="Times New Roman" panose="02020603050405020304" pitchFamily="18" charset="0"/>
              </a:rPr>
              <a:t>这些端口中的某一个进行通信，以免发生端口冲突。</a:t>
            </a:r>
            <a:r>
              <a:rPr lang="zh-CN" altLang="en-US" sz="2200" b="1" dirty="0"/>
              <a:t> </a:t>
            </a:r>
            <a:endParaRPr lang="en-US" altLang="zh-CN" sz="2200" b="1" dirty="0"/>
          </a:p>
          <a:p>
            <a:pPr lvl="1" eaLnBrk="1" hangingPunct="1">
              <a:buClr>
                <a:srgbClr val="00B050"/>
              </a:buClr>
              <a:buFont typeface="Wingdings" panose="05000000000000000000" pitchFamily="2" charset="2"/>
              <a:buChar char="p"/>
              <a:defRPr/>
            </a:pPr>
            <a:r>
              <a:rPr lang="zh-CN" altLang="en-US" sz="2200" b="1" dirty="0">
                <a:latin typeface="Times New Roman" panose="02020603050405020304" pitchFamily="18" charset="0"/>
              </a:rPr>
              <a:t>现在我们分三个步骤来说明套接字连接的基本模式。</a:t>
            </a:r>
            <a:endParaRPr lang="en-US" altLang="zh-CN" sz="2200" b="1" dirty="0"/>
          </a:p>
          <a:p>
            <a:pPr eaLnBrk="1" hangingPunct="1">
              <a:buClr>
                <a:srgbClr val="00B050"/>
              </a:buClr>
              <a:buFont typeface="Wingdings" panose="05000000000000000000" pitchFamily="2" charset="2"/>
              <a:buChar char="n"/>
              <a:defRPr/>
            </a:pPr>
            <a:endParaRPr lang="zh-CN" altLang="en-US" sz="2400" b="1" dirty="0">
              <a:latin typeface="Times New Roman" panose="02020603050405020304" pitchFamily="18" charset="0"/>
            </a:endParaRPr>
          </a:p>
          <a:p>
            <a:pPr eaLnBrk="1" hangingPunct="1">
              <a:defRPr/>
            </a:pPr>
            <a:endParaRPr lang="zh-CN" alt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69B0B2A5-9F1C-47F3-86DB-AAA171CCFCF6}"/>
              </a:ext>
            </a:extLst>
          </p:cNvPr>
          <p:cNvSpPr>
            <a:spLocks noGrp="1" noChangeArrowheads="1"/>
          </p:cNvSpPr>
          <p:nvPr>
            <p:ph type="body" idx="1"/>
          </p:nvPr>
        </p:nvSpPr>
        <p:spPr>
          <a:xfrm>
            <a:off x="323850" y="1700213"/>
            <a:ext cx="8208963" cy="3816350"/>
          </a:xfrm>
        </p:spPr>
        <p:txBody>
          <a:bodyPr/>
          <a:lstStyle/>
          <a:p>
            <a:pPr algn="just" eaLnBrk="1" hangingPunct="1">
              <a:buFontTx/>
              <a:buNone/>
            </a:pPr>
            <a:r>
              <a:rPr lang="zh-CN" altLang="en-US" sz="2400" b="1">
                <a:latin typeface="Times New Roman" panose="02020603050405020304" pitchFamily="18" charset="0"/>
              </a:rPr>
              <a:t>  （</a:t>
            </a:r>
            <a:r>
              <a:rPr lang="en-US" altLang="zh-CN" sz="2400" b="1"/>
              <a:t>1</a:t>
            </a:r>
            <a:r>
              <a:rPr lang="zh-CN" altLang="en-US" sz="2400" b="1">
                <a:latin typeface="Times New Roman" panose="02020603050405020304" pitchFamily="18" charset="0"/>
              </a:rPr>
              <a:t>）服务器建立</a:t>
            </a:r>
            <a:r>
              <a:rPr lang="en-US" altLang="zh-CN" sz="2400" b="1"/>
              <a:t>ServerSocket</a:t>
            </a:r>
            <a:r>
              <a:rPr lang="zh-CN" altLang="en-US" sz="2400" b="1">
                <a:latin typeface="Times New Roman" panose="02020603050405020304" pitchFamily="18" charset="0"/>
              </a:rPr>
              <a:t>对象</a:t>
            </a:r>
            <a:endParaRPr lang="zh-CN" altLang="en-US" sz="2400" b="1"/>
          </a:p>
          <a:p>
            <a:pPr algn="just" eaLnBrk="1" hangingPunct="1">
              <a:buFontTx/>
              <a:buNone/>
            </a:pPr>
            <a:r>
              <a:rPr lang="zh-CN" altLang="en-US" sz="2400" b="1"/>
              <a:t>            </a:t>
            </a:r>
            <a:r>
              <a:rPr lang="en-US" altLang="zh-CN" sz="2400" b="1">
                <a:solidFill>
                  <a:srgbClr val="FF0000"/>
                </a:solidFill>
              </a:rPr>
              <a:t>ServerSocket</a:t>
            </a:r>
            <a:r>
              <a:rPr lang="zh-CN" altLang="en-US" sz="2400" b="1">
                <a:solidFill>
                  <a:srgbClr val="FF0000"/>
                </a:solidFill>
                <a:latin typeface="Times New Roman" panose="02020603050405020304" pitchFamily="18" charset="0"/>
              </a:rPr>
              <a:t>对象</a:t>
            </a:r>
            <a:r>
              <a:rPr lang="zh-CN" altLang="en-US" sz="2400" b="1">
                <a:latin typeface="Times New Roman" panose="02020603050405020304" pitchFamily="18" charset="0"/>
              </a:rPr>
              <a:t>负责等待客户端请求、建立套接字连接，它的构造方法是：</a:t>
            </a:r>
            <a:r>
              <a:rPr lang="en-US" altLang="zh-CN" sz="2400" b="1">
                <a:solidFill>
                  <a:srgbClr val="3333FF"/>
                </a:solidFill>
              </a:rPr>
              <a:t>ServerSocket(int port) </a:t>
            </a:r>
          </a:p>
          <a:p>
            <a:pPr algn="just" eaLnBrk="1" hangingPunct="1">
              <a:buFontTx/>
              <a:buNone/>
            </a:pPr>
            <a:endParaRPr lang="en-US" altLang="zh-CN" sz="2000" b="1">
              <a:solidFill>
                <a:srgbClr val="3333FF"/>
              </a:solidFill>
            </a:endParaRPr>
          </a:p>
          <a:p>
            <a:pPr algn="just" eaLnBrk="1" hangingPunct="1">
              <a:buFontTx/>
              <a:buNone/>
            </a:pPr>
            <a:r>
              <a:rPr lang="en-US" altLang="zh-CN" sz="2000" b="1">
                <a:solidFill>
                  <a:srgbClr val="3333FF"/>
                </a:solidFill>
                <a:latin typeface="Times New Roman" panose="02020603050405020304" pitchFamily="18" charset="0"/>
              </a:rPr>
              <a:t>               </a:t>
            </a:r>
            <a:r>
              <a:rPr lang="zh-CN" altLang="en-US" sz="2400" b="1">
                <a:latin typeface="Times New Roman" panose="02020603050405020304" pitchFamily="18" charset="0"/>
              </a:rPr>
              <a:t>当服务器端的</a:t>
            </a:r>
            <a:r>
              <a:rPr lang="en-US" altLang="zh-CN" sz="2400" b="1"/>
              <a:t>ServerSocket</a:t>
            </a:r>
            <a:r>
              <a:rPr lang="zh-CN" altLang="en-US" sz="2400" b="1">
                <a:latin typeface="Times New Roman" panose="02020603050405020304" pitchFamily="18" charset="0"/>
              </a:rPr>
              <a:t>对象接收到了客户端的套接字连接请求后，就可以使用</a:t>
            </a:r>
            <a:r>
              <a:rPr lang="en-US" altLang="zh-CN" sz="2400" b="1">
                <a:solidFill>
                  <a:srgbClr val="3333FF"/>
                </a:solidFill>
              </a:rPr>
              <a:t>accept()</a:t>
            </a:r>
            <a:r>
              <a:rPr lang="zh-CN" altLang="en-US" sz="2400" b="1">
                <a:solidFill>
                  <a:srgbClr val="3333FF"/>
                </a:solidFill>
                <a:latin typeface="Times New Roman" panose="02020603050405020304" pitchFamily="18" charset="0"/>
              </a:rPr>
              <a:t>方法</a:t>
            </a:r>
            <a:r>
              <a:rPr lang="zh-CN" altLang="en-US" sz="2400" b="1">
                <a:latin typeface="Times New Roman" panose="02020603050405020304" pitchFamily="18" charset="0"/>
              </a:rPr>
              <a:t>接受该请求。</a:t>
            </a:r>
            <a:r>
              <a:rPr lang="zh-CN" altLang="en-US" sz="2400" b="1"/>
              <a:t>所谓“接收”客户端的套接字请求，就是</a:t>
            </a:r>
            <a:r>
              <a:rPr lang="en-US" altLang="zh-CN" sz="2400" b="1"/>
              <a:t>accept()</a:t>
            </a:r>
            <a:r>
              <a:rPr lang="zh-CN" altLang="en-US" sz="2400" b="1"/>
              <a:t>方法会返回一个</a:t>
            </a:r>
            <a:r>
              <a:rPr lang="en-US" altLang="zh-CN" sz="2400" b="1">
                <a:solidFill>
                  <a:srgbClr val="FF0000"/>
                </a:solidFill>
              </a:rPr>
              <a:t>Socket</a:t>
            </a:r>
            <a:r>
              <a:rPr lang="zh-CN" altLang="en-US" sz="2400" b="1">
                <a:solidFill>
                  <a:srgbClr val="FF0000"/>
                </a:solidFill>
              </a:rPr>
              <a:t>对象</a:t>
            </a:r>
            <a:r>
              <a:rPr lang="zh-CN" altLang="en-US" sz="2400" b="1"/>
              <a:t>，称作服务器端的套接字对象。</a:t>
            </a:r>
            <a:endParaRPr lang="en-US" altLang="zh-CN" sz="2400" b="1"/>
          </a:p>
          <a:p>
            <a:pPr eaLnBrk="1" hangingPunct="1">
              <a:buFontTx/>
              <a:buNone/>
            </a:pPr>
            <a:endParaRPr lang="en-US" altLang="zh-CN" sz="2400" b="1"/>
          </a:p>
        </p:txBody>
      </p:sp>
      <p:sp>
        <p:nvSpPr>
          <p:cNvPr id="24579" name="Rectangle 2">
            <a:extLst>
              <a:ext uri="{FF2B5EF4-FFF2-40B4-BE49-F238E27FC236}">
                <a16:creationId xmlns:a16="http://schemas.microsoft.com/office/drawing/2014/main" id="{8BD79418-2150-4C0D-8D0D-5B8B453D1051}"/>
              </a:ext>
            </a:extLst>
          </p:cNvPr>
          <p:cNvSpPr>
            <a:spLocks noGrp="1" noChangeArrowheads="1"/>
          </p:cNvSpPr>
          <p:nvPr>
            <p:ph type="title"/>
          </p:nvPr>
        </p:nvSpPr>
        <p:spPr/>
        <p:txBody>
          <a:bodyPr/>
          <a:lstStyle/>
          <a:p>
            <a:pPr eaLnBrk="1" hangingPunct="1"/>
            <a:r>
              <a:rPr lang="en-US" altLang="zh-CN" sz="3200" b="1">
                <a:latin typeface="Times New Roman" panose="02020603050405020304" pitchFamily="18" charset="0"/>
              </a:rPr>
              <a:t>3. </a:t>
            </a:r>
            <a:r>
              <a:rPr lang="zh-CN" altLang="en-US" sz="3200" b="1">
                <a:latin typeface="Times New Roman" panose="02020603050405020304" pitchFamily="18" charset="0"/>
              </a:rPr>
              <a:t>套接字</a:t>
            </a:r>
            <a:r>
              <a:rPr lang="en-US" altLang="zh-CN" sz="3200" b="1"/>
              <a:t>Socket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CB9FC678-03CD-4862-B4A0-3E59FBE071FB}"/>
              </a:ext>
            </a:extLst>
          </p:cNvPr>
          <p:cNvSpPr>
            <a:spLocks noGrp="1" noChangeArrowheads="1"/>
          </p:cNvSpPr>
          <p:nvPr>
            <p:ph type="body" idx="1"/>
          </p:nvPr>
        </p:nvSpPr>
        <p:spPr>
          <a:xfrm>
            <a:off x="250825" y="1700213"/>
            <a:ext cx="8388350" cy="4105275"/>
          </a:xfrm>
        </p:spPr>
        <p:txBody>
          <a:bodyPr/>
          <a:lstStyle/>
          <a:p>
            <a:pPr algn="just" eaLnBrk="1" hangingPunct="1">
              <a:lnSpc>
                <a:spcPct val="90000"/>
              </a:lnSpc>
              <a:buFontTx/>
              <a:buNone/>
            </a:pPr>
            <a:r>
              <a:rPr lang="zh-CN" altLang="en-US" sz="2400" b="1">
                <a:latin typeface="Times New Roman" panose="02020603050405020304" pitchFamily="18" charset="0"/>
              </a:rPr>
              <a:t>  （</a:t>
            </a:r>
            <a:r>
              <a:rPr lang="en-US" altLang="zh-CN" sz="2400" b="1"/>
              <a:t>2</a:t>
            </a:r>
            <a:r>
              <a:rPr lang="zh-CN" altLang="en-US" sz="2400" b="1">
                <a:latin typeface="Times New Roman" panose="02020603050405020304" pitchFamily="18" charset="0"/>
              </a:rPr>
              <a:t>）客户端创建</a:t>
            </a:r>
            <a:r>
              <a:rPr lang="en-US" altLang="zh-CN" sz="2400" b="1"/>
              <a:t>Socket</a:t>
            </a:r>
            <a:r>
              <a:rPr lang="zh-CN" altLang="en-US" sz="2400" b="1">
                <a:latin typeface="Times New Roman" panose="02020603050405020304" pitchFamily="18" charset="0"/>
              </a:rPr>
              <a:t>对象</a:t>
            </a:r>
            <a:endParaRPr lang="en-US" altLang="zh-CN" sz="2400" b="1"/>
          </a:p>
          <a:p>
            <a:pPr algn="just" eaLnBrk="1" hangingPunct="1">
              <a:lnSpc>
                <a:spcPct val="90000"/>
              </a:lnSpc>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客户端建立</a:t>
            </a:r>
            <a:r>
              <a:rPr lang="en-US" altLang="zh-CN" sz="2400" b="1"/>
              <a:t>Socket</a:t>
            </a:r>
            <a:r>
              <a:rPr lang="zh-CN" altLang="en-US" sz="2400" b="1">
                <a:latin typeface="Times New Roman" panose="02020603050405020304" pitchFamily="18" charset="0"/>
              </a:rPr>
              <a:t>对象的过程，就是向服务器端发出套接字连接请求，如果服务器端有</a:t>
            </a:r>
            <a:r>
              <a:rPr lang="en-US" altLang="zh-CN" sz="2400" b="1"/>
              <a:t>ServerSocket</a:t>
            </a:r>
            <a:r>
              <a:rPr lang="zh-CN" altLang="en-US" sz="2400" b="1">
                <a:latin typeface="Times New Roman" panose="02020603050405020304" pitchFamily="18" charset="0"/>
              </a:rPr>
              <a:t>对象正在相应端口上使用</a:t>
            </a:r>
            <a:r>
              <a:rPr lang="en-US" altLang="zh-CN" sz="2400" b="1"/>
              <a:t>accept</a:t>
            </a:r>
            <a:r>
              <a:rPr lang="zh-CN" altLang="en-US" sz="2400" b="1">
                <a:latin typeface="Times New Roman" panose="02020603050405020304" pitchFamily="18" charset="0"/>
              </a:rPr>
              <a:t>方法等待客户，那么双方的套接字对象就都诞生了。客户端可以使用</a:t>
            </a:r>
            <a:r>
              <a:rPr lang="en-US" altLang="zh-CN" sz="2400" b="1">
                <a:solidFill>
                  <a:srgbClr val="FF0000"/>
                </a:solidFill>
              </a:rPr>
              <a:t>Socket</a:t>
            </a:r>
            <a:r>
              <a:rPr lang="zh-CN" altLang="en-US" sz="2400" b="1">
                <a:solidFill>
                  <a:srgbClr val="FF0000"/>
                </a:solidFill>
                <a:latin typeface="Times New Roman" panose="02020603050405020304" pitchFamily="18" charset="0"/>
              </a:rPr>
              <a:t>类</a:t>
            </a:r>
            <a:r>
              <a:rPr lang="zh-CN" altLang="en-US" sz="2400" b="1">
                <a:latin typeface="Times New Roman" panose="02020603050405020304" pitchFamily="18" charset="0"/>
              </a:rPr>
              <a:t>创建对象，它的构造方法是：</a:t>
            </a:r>
            <a:r>
              <a:rPr lang="en-US" altLang="zh-CN" sz="2400" b="1">
                <a:solidFill>
                  <a:srgbClr val="3333FF"/>
                </a:solidFill>
              </a:rPr>
              <a:t>Socket(String host, int port)</a:t>
            </a:r>
            <a:r>
              <a:rPr lang="zh-CN" altLang="en-US" sz="2400" b="1"/>
              <a:t> </a:t>
            </a:r>
          </a:p>
          <a:p>
            <a:pPr algn="just" eaLnBrk="1" hangingPunct="1">
              <a:lnSpc>
                <a:spcPct val="90000"/>
              </a:lnSpc>
              <a:buFontTx/>
              <a:buNone/>
            </a:pPr>
            <a:endParaRPr lang="zh-CN" altLang="en-US" sz="2400" b="1"/>
          </a:p>
          <a:p>
            <a:pPr algn="just" eaLnBrk="1" hangingPunct="1">
              <a:lnSpc>
                <a:spcPct val="90000"/>
              </a:lnSpc>
              <a:buFontTx/>
              <a:buNone/>
            </a:pPr>
            <a:r>
              <a:rPr lang="zh-CN" altLang="en-US" sz="2400" b="1">
                <a:latin typeface="Times New Roman" panose="02020603050405020304" pitchFamily="18" charset="0"/>
              </a:rPr>
              <a:t>            也可以使用不带参数的构造方法</a:t>
            </a:r>
            <a:r>
              <a:rPr lang="en-US" altLang="zh-CN" sz="2400" b="1">
                <a:solidFill>
                  <a:srgbClr val="3333FF"/>
                </a:solidFill>
              </a:rPr>
              <a:t>Socket()</a:t>
            </a:r>
            <a:r>
              <a:rPr lang="zh-CN" altLang="en-US" sz="2400" b="1"/>
              <a:t>先创建客户端的套接字对象，</a:t>
            </a:r>
            <a:r>
              <a:rPr lang="zh-CN" altLang="en-US" sz="2400" b="1">
                <a:latin typeface="Times New Roman" panose="02020603050405020304" pitchFamily="18" charset="0"/>
              </a:rPr>
              <a:t>再调用</a:t>
            </a:r>
            <a:r>
              <a:rPr lang="en-US" altLang="zh-CN" sz="2400" b="1">
                <a:solidFill>
                  <a:srgbClr val="3333FF"/>
                </a:solidFill>
              </a:rPr>
              <a:t>connect(SocketAddress endpoint)</a:t>
            </a:r>
            <a:r>
              <a:rPr lang="zh-CN" altLang="en-US" sz="2400" b="1"/>
              <a:t>方法，与</a:t>
            </a:r>
            <a:r>
              <a:rPr lang="zh-CN" altLang="en-US" sz="2400" b="1">
                <a:latin typeface="Times New Roman" panose="02020603050405020304" pitchFamily="18" charset="0"/>
              </a:rPr>
              <a:t>参数</a:t>
            </a:r>
            <a:r>
              <a:rPr lang="en-US" altLang="zh-CN" sz="2400" b="1"/>
              <a:t>SocketAddress</a:t>
            </a:r>
            <a:r>
              <a:rPr lang="zh-CN" altLang="en-US" sz="2400" b="1">
                <a:latin typeface="Times New Roman" panose="02020603050405020304" pitchFamily="18" charset="0"/>
              </a:rPr>
              <a:t>指定的服务器端套接字建立连接。</a:t>
            </a:r>
            <a:endParaRPr lang="en-US" altLang="zh-CN" sz="2400" b="1">
              <a:latin typeface="Times New Roman" panose="02020603050405020304" pitchFamily="18" charset="0"/>
            </a:endParaRPr>
          </a:p>
          <a:p>
            <a:pPr algn="just" eaLnBrk="1" hangingPunct="1">
              <a:lnSpc>
                <a:spcPct val="90000"/>
              </a:lnSpc>
              <a:buFontTx/>
              <a:buNone/>
            </a:pPr>
            <a:endParaRPr lang="en-US" altLang="zh-CN" sz="2400" b="1">
              <a:latin typeface="Times New Roman" panose="02020603050405020304" pitchFamily="18" charset="0"/>
            </a:endParaRPr>
          </a:p>
          <a:p>
            <a:pPr algn="just" eaLnBrk="1" hangingPunct="1">
              <a:lnSpc>
                <a:spcPct val="90000"/>
              </a:lnSpc>
              <a:buFontTx/>
              <a:buNone/>
            </a:pPr>
            <a:endParaRPr lang="en-US" altLang="zh-CN" sz="2400" b="1"/>
          </a:p>
        </p:txBody>
      </p:sp>
      <p:sp>
        <p:nvSpPr>
          <p:cNvPr id="26627" name="Rectangle 2">
            <a:extLst>
              <a:ext uri="{FF2B5EF4-FFF2-40B4-BE49-F238E27FC236}">
                <a16:creationId xmlns:a16="http://schemas.microsoft.com/office/drawing/2014/main" id="{C43DF000-1497-4E1A-B93B-96A2914FEB71}"/>
              </a:ext>
            </a:extLst>
          </p:cNvPr>
          <p:cNvSpPr>
            <a:spLocks noGrp="1" noChangeArrowheads="1"/>
          </p:cNvSpPr>
          <p:nvPr>
            <p:ph type="title"/>
          </p:nvPr>
        </p:nvSpPr>
        <p:spPr/>
        <p:txBody>
          <a:bodyPr/>
          <a:lstStyle/>
          <a:p>
            <a:pPr eaLnBrk="1" hangingPunct="1"/>
            <a:r>
              <a:rPr lang="en-US" altLang="zh-CN" sz="3200" b="1">
                <a:latin typeface="Times New Roman" panose="02020603050405020304" pitchFamily="18" charset="0"/>
              </a:rPr>
              <a:t>3. </a:t>
            </a:r>
            <a:r>
              <a:rPr lang="zh-CN" altLang="en-US" sz="3200" b="1">
                <a:latin typeface="Times New Roman" panose="02020603050405020304" pitchFamily="18" charset="0"/>
              </a:rPr>
              <a:t>套接字</a:t>
            </a:r>
            <a:r>
              <a:rPr lang="en-US" altLang="zh-CN" sz="3200" b="1"/>
              <a:t>Socket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22B91725-41E4-4C1F-A61E-D3B9A8C4AA07}"/>
              </a:ext>
            </a:extLst>
          </p:cNvPr>
          <p:cNvSpPr>
            <a:spLocks noGrp="1" noChangeArrowheads="1"/>
          </p:cNvSpPr>
          <p:nvPr>
            <p:ph type="body" idx="1"/>
          </p:nvPr>
        </p:nvSpPr>
        <p:spPr>
          <a:xfrm>
            <a:off x="250825" y="1557338"/>
            <a:ext cx="8426450" cy="4391025"/>
          </a:xfrm>
        </p:spPr>
        <p:txBody>
          <a:bodyPr/>
          <a:lstStyle/>
          <a:p>
            <a:pPr algn="just" eaLnBrk="1" hangingPunct="1">
              <a:buFontTx/>
              <a:buNone/>
            </a:pPr>
            <a:r>
              <a:rPr lang="zh-CN" altLang="en-US" sz="2400" b="1"/>
              <a:t> （</a:t>
            </a:r>
            <a:r>
              <a:rPr lang="en-US" altLang="zh-CN" sz="2400" b="1"/>
              <a:t>3</a:t>
            </a:r>
            <a:r>
              <a:rPr lang="zh-CN" altLang="en-US" sz="2400" b="1"/>
              <a:t>）流连接</a:t>
            </a:r>
          </a:p>
          <a:p>
            <a:pPr algn="just" eaLnBrk="1" hangingPunct="1">
              <a:buFontTx/>
              <a:buNone/>
            </a:pPr>
            <a:r>
              <a:rPr lang="zh-CN" altLang="en-US" sz="2400" b="1"/>
              <a:t>            客户端和服务器端的套接字对象诞生以后，需要进行</a:t>
            </a:r>
            <a:r>
              <a:rPr lang="en-US" altLang="zh-CN" sz="2400" b="1"/>
              <a:t>I/O</a:t>
            </a:r>
            <a:r>
              <a:rPr lang="zh-CN" altLang="en-US" sz="2400" b="1"/>
              <a:t>流的连接，从而</a:t>
            </a:r>
            <a:r>
              <a:rPr lang="zh-CN" altLang="en-US" sz="2400" b="1">
                <a:latin typeface="Times New Roman" panose="02020603050405020304" pitchFamily="18" charset="0"/>
              </a:rPr>
              <a:t>当服务器端向这个输出流写入信息时，客户端通过相应的输入流就能读取，反之亦然。</a:t>
            </a:r>
            <a:endParaRPr lang="en-US" altLang="zh-CN" sz="2400" b="1"/>
          </a:p>
          <a:p>
            <a:pPr algn="just" eaLnBrk="1" hangingPunct="1">
              <a:buFontTx/>
              <a:buNone/>
            </a:pPr>
            <a:r>
              <a:rPr lang="en-US" altLang="zh-CN" sz="2400" b="1"/>
              <a:t>            </a:t>
            </a:r>
            <a:r>
              <a:rPr lang="zh-CN" altLang="en-US" sz="2400" b="1"/>
              <a:t>服务器端的</a:t>
            </a:r>
            <a:r>
              <a:rPr lang="en-US" altLang="zh-CN" sz="2400" b="1"/>
              <a:t>Socket</a:t>
            </a:r>
            <a:r>
              <a:rPr lang="zh-CN" altLang="en-US" sz="2400" b="1"/>
              <a:t>对象使用</a:t>
            </a:r>
            <a:r>
              <a:rPr lang="en-US" altLang="zh-CN" sz="2400" b="1">
                <a:solidFill>
                  <a:srgbClr val="3333FF"/>
                </a:solidFill>
              </a:rPr>
              <a:t>getOutputStream()</a:t>
            </a:r>
            <a:r>
              <a:rPr lang="zh-CN" altLang="en-US" sz="2400" b="1"/>
              <a:t>方法获得输出流（指向客户端</a:t>
            </a:r>
            <a:r>
              <a:rPr lang="en-US" altLang="zh-CN" sz="2400" b="1"/>
              <a:t>Socket</a:t>
            </a:r>
            <a:r>
              <a:rPr lang="zh-CN" altLang="en-US" sz="2400" b="1">
                <a:latin typeface="Times New Roman" panose="02020603050405020304" pitchFamily="18" charset="0"/>
              </a:rPr>
              <a:t>调</a:t>
            </a:r>
            <a:r>
              <a:rPr lang="zh-CN" altLang="en-US" sz="2400" b="1"/>
              <a:t>用</a:t>
            </a:r>
            <a:r>
              <a:rPr lang="en-US" altLang="zh-CN" sz="2400" b="1"/>
              <a:t>getInputStream()</a:t>
            </a:r>
            <a:r>
              <a:rPr lang="zh-CN" altLang="en-US" sz="2400" b="1"/>
              <a:t>方法获得的输入流）；</a:t>
            </a:r>
            <a:endParaRPr lang="en-US" altLang="zh-CN" sz="2400" b="1"/>
          </a:p>
          <a:p>
            <a:pPr algn="just" eaLnBrk="1" hangingPunct="1">
              <a:buFontTx/>
              <a:buNone/>
            </a:pPr>
            <a:r>
              <a:rPr lang="en-US" altLang="zh-CN" sz="2400" b="1"/>
              <a:t>            </a:t>
            </a:r>
            <a:r>
              <a:rPr lang="zh-CN" altLang="en-US" sz="2400" b="1"/>
              <a:t>服务器端的</a:t>
            </a:r>
            <a:r>
              <a:rPr lang="en-US" altLang="zh-CN" sz="2400" b="1"/>
              <a:t>Socket</a:t>
            </a:r>
            <a:r>
              <a:rPr lang="zh-CN" altLang="en-US" sz="2400" b="1"/>
              <a:t>对象使用</a:t>
            </a:r>
            <a:r>
              <a:rPr lang="en-US" altLang="zh-CN" sz="2400" b="1">
                <a:solidFill>
                  <a:srgbClr val="3333FF"/>
                </a:solidFill>
              </a:rPr>
              <a:t>getInputStream()</a:t>
            </a:r>
            <a:r>
              <a:rPr lang="zh-CN" altLang="en-US" sz="2400" b="1"/>
              <a:t>方法</a:t>
            </a:r>
            <a:r>
              <a:rPr lang="zh-CN" altLang="en-US" sz="2400" b="1">
                <a:latin typeface="Times New Roman" panose="02020603050405020304" pitchFamily="18" charset="0"/>
              </a:rPr>
              <a:t>获得输入流（指向客户端</a:t>
            </a:r>
            <a:r>
              <a:rPr lang="en-US" altLang="zh-CN" sz="2400" b="1"/>
              <a:t>Socket</a:t>
            </a:r>
            <a:r>
              <a:rPr lang="zh-CN" altLang="en-US" sz="2400" b="1">
                <a:latin typeface="Times New Roman" panose="02020603050405020304" pitchFamily="18" charset="0"/>
              </a:rPr>
              <a:t>对象调用</a:t>
            </a:r>
            <a:r>
              <a:rPr lang="en-US" altLang="zh-CN" sz="2400" b="1"/>
              <a:t>getOutputStream()</a:t>
            </a:r>
            <a:r>
              <a:rPr lang="zh-CN" altLang="en-US" sz="2400" b="1">
                <a:latin typeface="Times New Roman" panose="02020603050405020304" pitchFamily="18" charset="0"/>
              </a:rPr>
              <a:t>方法获得的输出流）。</a:t>
            </a:r>
            <a:endParaRPr lang="en-US" altLang="zh-CN" sz="2400" b="1">
              <a:latin typeface="Times New Roman" panose="02020603050405020304" pitchFamily="18" charset="0"/>
            </a:endParaRPr>
          </a:p>
          <a:p>
            <a:pPr algn="just" eaLnBrk="1" hangingPunct="1">
              <a:buFontTx/>
              <a:buNone/>
            </a:pPr>
            <a:endParaRPr lang="en-US" altLang="zh-CN" sz="1600" b="1">
              <a:latin typeface="Times New Roman" panose="02020603050405020304" pitchFamily="18" charset="0"/>
            </a:endParaRPr>
          </a:p>
          <a:p>
            <a:pPr lvl="1" algn="just" eaLnBrk="1" hangingPunct="1">
              <a:buFont typeface="Wingdings" panose="05000000000000000000" pitchFamily="2" charset="2"/>
              <a:buChar char="Ø"/>
            </a:pPr>
            <a:r>
              <a:rPr lang="zh-CN" altLang="en-US" sz="2000" b="1">
                <a:latin typeface="Times New Roman" panose="02020603050405020304" pitchFamily="18" charset="0"/>
              </a:rPr>
              <a:t>在下面的例子中，客户端向服务器端发出</a:t>
            </a:r>
            <a:r>
              <a:rPr lang="en-US" altLang="zh-CN" sz="2000" b="1"/>
              <a:t>ASCII</a:t>
            </a:r>
            <a:r>
              <a:rPr lang="zh-CN" altLang="en-US" sz="2000" b="1">
                <a:latin typeface="Times New Roman" panose="02020603050405020304" pitchFamily="18" charset="0"/>
              </a:rPr>
              <a:t>表的顺序值：</a:t>
            </a:r>
            <a:r>
              <a:rPr lang="en-US" altLang="zh-CN" sz="2000" b="1"/>
              <a:t>1~127</a:t>
            </a:r>
            <a:r>
              <a:rPr lang="zh-CN" altLang="en-US" sz="2000" b="1">
                <a:latin typeface="Times New Roman" panose="02020603050405020304" pitchFamily="18" charset="0"/>
              </a:rPr>
              <a:t>；服务器接收这些数据，并将对应的字符返回给客户。</a:t>
            </a:r>
            <a:endParaRPr lang="en-US" altLang="zh-CN" sz="2000" b="1"/>
          </a:p>
          <a:p>
            <a:pPr algn="just" eaLnBrk="1" hangingPunct="1">
              <a:buFontTx/>
              <a:buNone/>
            </a:pPr>
            <a:endParaRPr lang="zh-CN" altLang="en-US" sz="2400" b="1"/>
          </a:p>
          <a:p>
            <a:pPr algn="just" eaLnBrk="1" hangingPunct="1">
              <a:buFontTx/>
              <a:buNone/>
            </a:pPr>
            <a:endParaRPr lang="zh-CN" altLang="en-US" sz="2400" b="1"/>
          </a:p>
        </p:txBody>
      </p:sp>
      <p:sp>
        <p:nvSpPr>
          <p:cNvPr id="28675" name="Rectangle 2">
            <a:extLst>
              <a:ext uri="{FF2B5EF4-FFF2-40B4-BE49-F238E27FC236}">
                <a16:creationId xmlns:a16="http://schemas.microsoft.com/office/drawing/2014/main" id="{E6C42FF9-D3D5-4D57-9E03-1958E4475448}"/>
              </a:ext>
            </a:extLst>
          </p:cNvPr>
          <p:cNvSpPr>
            <a:spLocks noGrp="1" noChangeArrowheads="1"/>
          </p:cNvSpPr>
          <p:nvPr>
            <p:ph type="title"/>
          </p:nvPr>
        </p:nvSpPr>
        <p:spPr/>
        <p:txBody>
          <a:bodyPr/>
          <a:lstStyle/>
          <a:p>
            <a:pPr eaLnBrk="1" hangingPunct="1"/>
            <a:r>
              <a:rPr lang="en-US" altLang="zh-CN" sz="3200" b="1">
                <a:latin typeface="Times New Roman" panose="02020603050405020304" pitchFamily="18" charset="0"/>
              </a:rPr>
              <a:t>3. </a:t>
            </a:r>
            <a:r>
              <a:rPr lang="zh-CN" altLang="en-US" sz="3200" b="1">
                <a:latin typeface="Times New Roman" panose="02020603050405020304" pitchFamily="18" charset="0"/>
              </a:rPr>
              <a:t>套接字</a:t>
            </a:r>
            <a:r>
              <a:rPr lang="en-US" altLang="zh-CN" sz="3200" b="1"/>
              <a:t>Socket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FFF4DAF-9E66-41C9-AD1A-942E95DE5306}"/>
              </a:ext>
            </a:extLst>
          </p:cNvPr>
          <p:cNvSpPr>
            <a:spLocks noGrp="1" noChangeArrowheads="1"/>
          </p:cNvSpPr>
          <p:nvPr>
            <p:ph type="body" idx="1"/>
          </p:nvPr>
        </p:nvSpPr>
        <p:spPr>
          <a:xfrm>
            <a:off x="206375" y="187325"/>
            <a:ext cx="8686800" cy="6337300"/>
          </a:xfrm>
        </p:spPr>
        <p:txBody>
          <a:bodyPr/>
          <a:lstStyle/>
          <a:p>
            <a:pPr eaLnBrk="1" hangingPunct="1">
              <a:lnSpc>
                <a:spcPct val="80000"/>
              </a:lnSpc>
              <a:buFontTx/>
              <a:buNone/>
            </a:pPr>
            <a:r>
              <a:rPr lang="en-US" altLang="zh-CN" sz="1800" b="1"/>
              <a:t>// </a:t>
            </a:r>
            <a:r>
              <a:rPr lang="zh-CN" altLang="en-US" sz="1800" b="1"/>
              <a:t>服务器端程序</a:t>
            </a:r>
          </a:p>
          <a:p>
            <a:pPr eaLnBrk="1" hangingPunct="1">
              <a:lnSpc>
                <a:spcPct val="80000"/>
              </a:lnSpc>
              <a:buFontTx/>
              <a:buNone/>
            </a:pPr>
            <a:r>
              <a:rPr lang="en-US" altLang="zh-CN" sz="1800" b="1"/>
              <a:t>import java.io.*;</a:t>
            </a:r>
          </a:p>
          <a:p>
            <a:pPr eaLnBrk="1" hangingPunct="1">
              <a:lnSpc>
                <a:spcPct val="80000"/>
              </a:lnSpc>
              <a:buFontTx/>
              <a:buNone/>
            </a:pPr>
            <a:r>
              <a:rPr lang="en-US" altLang="zh-CN" sz="1800" b="1">
                <a:solidFill>
                  <a:srgbClr val="FF0000"/>
                </a:solidFill>
              </a:rPr>
              <a:t>import java.net.*;</a:t>
            </a:r>
          </a:p>
          <a:p>
            <a:pPr eaLnBrk="1" hangingPunct="1">
              <a:lnSpc>
                <a:spcPct val="80000"/>
              </a:lnSpc>
              <a:buFontTx/>
              <a:buNone/>
            </a:pPr>
            <a:r>
              <a:rPr lang="en-US" altLang="zh-CN" sz="1800" b="1"/>
              <a:t>public class Server {</a:t>
            </a:r>
          </a:p>
          <a:p>
            <a:pPr eaLnBrk="1" hangingPunct="1">
              <a:lnSpc>
                <a:spcPct val="80000"/>
              </a:lnSpc>
              <a:buFontTx/>
              <a:buNone/>
            </a:pPr>
            <a:r>
              <a:rPr lang="en-US" altLang="zh-CN" sz="1800" b="1"/>
              <a:t>   public static void main(String args[]) {</a:t>
            </a:r>
          </a:p>
          <a:p>
            <a:pPr eaLnBrk="1" hangingPunct="1">
              <a:lnSpc>
                <a:spcPct val="80000"/>
              </a:lnSpc>
              <a:buFontTx/>
              <a:buNone/>
            </a:pPr>
            <a:r>
              <a:rPr lang="en-US" altLang="zh-CN" sz="1800" b="1"/>
              <a:t>       </a:t>
            </a:r>
            <a:r>
              <a:rPr lang="en-US" altLang="zh-CN" sz="1800" b="1">
                <a:solidFill>
                  <a:srgbClr val="3333FF"/>
                </a:solidFill>
              </a:rPr>
              <a:t>ServerSocket server=null;</a:t>
            </a:r>
          </a:p>
          <a:p>
            <a:pPr eaLnBrk="1" hangingPunct="1">
              <a:lnSpc>
                <a:spcPct val="80000"/>
              </a:lnSpc>
              <a:buFontTx/>
              <a:buNone/>
            </a:pPr>
            <a:r>
              <a:rPr lang="en-US" altLang="zh-CN" sz="1800" b="1">
                <a:solidFill>
                  <a:srgbClr val="3333FF"/>
                </a:solidFill>
              </a:rPr>
              <a:t>       Socket you=null;</a:t>
            </a:r>
          </a:p>
          <a:p>
            <a:pPr eaLnBrk="1" hangingPunct="1">
              <a:lnSpc>
                <a:spcPct val="80000"/>
              </a:lnSpc>
              <a:buFontTx/>
              <a:buNone/>
            </a:pPr>
            <a:r>
              <a:rPr lang="en-US" altLang="zh-CN" sz="1800" b="1"/>
              <a:t>       DataOutputStream out=null;</a:t>
            </a:r>
          </a:p>
          <a:p>
            <a:pPr eaLnBrk="1" hangingPunct="1">
              <a:lnSpc>
                <a:spcPct val="80000"/>
              </a:lnSpc>
              <a:buFontTx/>
              <a:buNone/>
            </a:pPr>
            <a:r>
              <a:rPr lang="en-US" altLang="zh-CN" sz="1800" b="1"/>
              <a:t>       DataInputStream  in=null;</a:t>
            </a:r>
          </a:p>
          <a:p>
            <a:pPr eaLnBrk="1" hangingPunct="1">
              <a:lnSpc>
                <a:spcPct val="80000"/>
              </a:lnSpc>
              <a:buFontTx/>
              <a:buNone/>
            </a:pPr>
            <a:r>
              <a:rPr lang="en-US" altLang="zh-CN" sz="1800" b="1"/>
              <a:t>       try{  </a:t>
            </a:r>
            <a:r>
              <a:rPr lang="en-US" altLang="zh-CN" sz="1800" b="1">
                <a:solidFill>
                  <a:srgbClr val="3333FF"/>
                </a:solidFill>
              </a:rPr>
              <a:t>server=new ServerSocket(4331);</a:t>
            </a:r>
            <a:r>
              <a:rPr lang="en-US" altLang="zh-CN" sz="1800" b="1"/>
              <a:t> }</a:t>
            </a:r>
          </a:p>
          <a:p>
            <a:pPr eaLnBrk="1" hangingPunct="1">
              <a:lnSpc>
                <a:spcPct val="80000"/>
              </a:lnSpc>
              <a:buFontTx/>
              <a:buNone/>
            </a:pPr>
            <a:r>
              <a:rPr lang="en-US" altLang="zh-CN" sz="1800" b="1"/>
              <a:t>       catch(IOException e1) { System.out.println("ERRO:"+e1); } </a:t>
            </a:r>
          </a:p>
          <a:p>
            <a:pPr eaLnBrk="1" hangingPunct="1">
              <a:lnSpc>
                <a:spcPct val="80000"/>
              </a:lnSpc>
              <a:buFontTx/>
              <a:buNone/>
            </a:pPr>
            <a:r>
              <a:rPr lang="en-US" altLang="zh-CN" sz="1800" b="1"/>
              <a:t>       try{  </a:t>
            </a:r>
            <a:r>
              <a:rPr lang="en-US" altLang="zh-CN" sz="1800" b="1">
                <a:solidFill>
                  <a:srgbClr val="3333FF"/>
                </a:solidFill>
              </a:rPr>
              <a:t>you=server.accept();  //</a:t>
            </a:r>
            <a:r>
              <a:rPr lang="zh-CN" altLang="en-US" sz="1800" b="1">
                <a:solidFill>
                  <a:srgbClr val="3333FF"/>
                </a:solidFill>
              </a:rPr>
              <a:t>等待客户连接</a:t>
            </a:r>
          </a:p>
          <a:p>
            <a:pPr eaLnBrk="1" hangingPunct="1">
              <a:lnSpc>
                <a:spcPct val="80000"/>
              </a:lnSpc>
              <a:buFontTx/>
              <a:buNone/>
            </a:pPr>
            <a:r>
              <a:rPr lang="zh-CN" altLang="en-US" sz="1800" b="1"/>
              <a:t>               </a:t>
            </a:r>
            <a:r>
              <a:rPr lang="en-US" altLang="zh-CN" sz="1800" b="1">
                <a:solidFill>
                  <a:srgbClr val="00B0F0"/>
                </a:solidFill>
              </a:rPr>
              <a:t>in=new DataInputStream( </a:t>
            </a:r>
            <a:r>
              <a:rPr lang="en-US" altLang="zh-CN" sz="1800" b="1">
                <a:solidFill>
                  <a:schemeClr val="hlink"/>
                </a:solidFill>
              </a:rPr>
              <a:t>you.getInputStream()</a:t>
            </a:r>
            <a:r>
              <a:rPr lang="en-US" altLang="zh-CN" sz="1800" b="1">
                <a:solidFill>
                  <a:srgbClr val="3333FF"/>
                </a:solidFill>
              </a:rPr>
              <a:t> </a:t>
            </a:r>
            <a:r>
              <a:rPr lang="en-US" altLang="zh-CN" sz="1800" b="1">
                <a:solidFill>
                  <a:srgbClr val="00B0F0"/>
                </a:solidFill>
              </a:rPr>
              <a:t>);</a:t>
            </a:r>
          </a:p>
          <a:p>
            <a:pPr eaLnBrk="1" hangingPunct="1">
              <a:lnSpc>
                <a:spcPct val="80000"/>
              </a:lnSpc>
              <a:buFontTx/>
              <a:buNone/>
            </a:pPr>
            <a:r>
              <a:rPr lang="en-US" altLang="zh-CN" sz="1800" b="1">
                <a:solidFill>
                  <a:srgbClr val="3333FF"/>
                </a:solidFill>
              </a:rPr>
              <a:t>               </a:t>
            </a:r>
            <a:r>
              <a:rPr lang="en-US" altLang="zh-CN" sz="1800" b="1">
                <a:solidFill>
                  <a:srgbClr val="00B0F0"/>
                </a:solidFill>
              </a:rPr>
              <a:t>out=new DataOutputStream( </a:t>
            </a:r>
            <a:r>
              <a:rPr lang="en-US" altLang="zh-CN" sz="1800" b="1">
                <a:solidFill>
                  <a:schemeClr val="hlink"/>
                </a:solidFill>
              </a:rPr>
              <a:t>you.getOutputStream() </a:t>
            </a:r>
            <a:r>
              <a:rPr lang="en-US" altLang="zh-CN" sz="1800" b="1">
                <a:solidFill>
                  <a:srgbClr val="00B0F0"/>
                </a:solidFill>
              </a:rPr>
              <a:t>);</a:t>
            </a:r>
          </a:p>
          <a:p>
            <a:pPr eaLnBrk="1" hangingPunct="1">
              <a:lnSpc>
                <a:spcPct val="80000"/>
              </a:lnSpc>
              <a:buFontTx/>
              <a:buNone/>
            </a:pPr>
            <a:r>
              <a:rPr lang="en-US" altLang="zh-CN" sz="1800" b="1"/>
              <a:t>               while(true) {</a:t>
            </a:r>
          </a:p>
          <a:p>
            <a:pPr eaLnBrk="1" hangingPunct="1">
              <a:lnSpc>
                <a:spcPct val="80000"/>
              </a:lnSpc>
              <a:buFontTx/>
              <a:buNone/>
            </a:pPr>
            <a:r>
              <a:rPr lang="en-US" altLang="zh-CN" sz="1800" b="1"/>
              <a:t>                   </a:t>
            </a:r>
            <a:r>
              <a:rPr lang="en-US" altLang="zh-CN" sz="1800" b="1">
                <a:solidFill>
                  <a:srgbClr val="0070C0"/>
                </a:solidFill>
              </a:rPr>
              <a:t>int m=in.readInt(); </a:t>
            </a:r>
          </a:p>
          <a:p>
            <a:pPr eaLnBrk="1" hangingPunct="1">
              <a:lnSpc>
                <a:spcPct val="80000"/>
              </a:lnSpc>
              <a:buFontTx/>
              <a:buNone/>
            </a:pPr>
            <a:r>
              <a:rPr lang="en-US" altLang="zh-CN" sz="1800" b="1">
                <a:solidFill>
                  <a:srgbClr val="0070C0"/>
                </a:solidFill>
              </a:rPr>
              <a:t>                   out.writeUTF("</a:t>
            </a:r>
            <a:r>
              <a:rPr lang="zh-CN" altLang="en-US" sz="1800" b="1">
                <a:solidFill>
                  <a:srgbClr val="0070C0"/>
                </a:solidFill>
              </a:rPr>
              <a:t>你说的数对应的字符是</a:t>
            </a:r>
            <a:r>
              <a:rPr lang="en-US" altLang="zh-CN" sz="1800" b="1">
                <a:solidFill>
                  <a:srgbClr val="0070C0"/>
                </a:solidFill>
              </a:rPr>
              <a:t>:"+(char)m);</a:t>
            </a:r>
          </a:p>
          <a:p>
            <a:pPr eaLnBrk="1" hangingPunct="1">
              <a:lnSpc>
                <a:spcPct val="80000"/>
              </a:lnSpc>
              <a:buFontTx/>
              <a:buNone/>
            </a:pPr>
            <a:r>
              <a:rPr lang="en-US" altLang="zh-CN" sz="1800" b="1"/>
              <a:t>                   System.out.println("</a:t>
            </a:r>
            <a:r>
              <a:rPr lang="zh-CN" altLang="en-US" sz="1800" b="1"/>
              <a:t>服务器收到</a:t>
            </a:r>
            <a:r>
              <a:rPr lang="en-US" altLang="zh-CN" sz="1800" b="1"/>
              <a:t>:"+m);</a:t>
            </a:r>
          </a:p>
          <a:p>
            <a:pPr eaLnBrk="1" hangingPunct="1">
              <a:lnSpc>
                <a:spcPct val="80000"/>
              </a:lnSpc>
              <a:buFontTx/>
              <a:buNone/>
            </a:pPr>
            <a:r>
              <a:rPr lang="en-US" altLang="zh-CN" sz="1800" b="1"/>
              <a:t>                   Thread.sleep(500);</a:t>
            </a:r>
          </a:p>
          <a:p>
            <a:pPr eaLnBrk="1" hangingPunct="1">
              <a:lnSpc>
                <a:spcPct val="80000"/>
              </a:lnSpc>
              <a:buFontTx/>
              <a:buNone/>
            </a:pPr>
            <a:r>
              <a:rPr lang="en-US" altLang="zh-CN" sz="1800" b="1"/>
              <a:t>               }</a:t>
            </a:r>
          </a:p>
          <a:p>
            <a:pPr eaLnBrk="1" hangingPunct="1">
              <a:lnSpc>
                <a:spcPct val="80000"/>
              </a:lnSpc>
              <a:buFontTx/>
              <a:buNone/>
            </a:pPr>
            <a:r>
              <a:rPr lang="en-US" altLang="zh-CN" sz="1800" b="1"/>
              <a:t>       } catch(IOException e) { System.out.println(""+e);</a:t>
            </a:r>
          </a:p>
          <a:p>
            <a:pPr eaLnBrk="1" hangingPunct="1">
              <a:lnSpc>
                <a:spcPct val="80000"/>
              </a:lnSpc>
              <a:buFontTx/>
              <a:buNone/>
            </a:pPr>
            <a:r>
              <a:rPr lang="en-US" altLang="zh-CN" sz="1800" b="1"/>
              <a:t>       }</a:t>
            </a:r>
            <a:r>
              <a:rPr lang="zh-CN" altLang="en-US" sz="1800" b="1"/>
              <a:t> </a:t>
            </a:r>
            <a:r>
              <a:rPr lang="en-US" altLang="zh-CN" sz="1800" b="1"/>
              <a:t>catch(InterruptedException e) {}</a:t>
            </a:r>
          </a:p>
          <a:p>
            <a:pPr eaLnBrk="1" hangingPunct="1">
              <a:lnSpc>
                <a:spcPct val="80000"/>
              </a:lnSpc>
              <a:buFontTx/>
              <a:buNone/>
            </a:pPr>
            <a:r>
              <a:rPr lang="en-US" altLang="zh-CN" sz="1800" b="1"/>
              <a:t>    }</a:t>
            </a:r>
          </a:p>
          <a:p>
            <a:pPr eaLnBrk="1" hangingPunct="1">
              <a:lnSpc>
                <a:spcPct val="80000"/>
              </a:lnSpc>
              <a:buFontTx/>
              <a:buNone/>
            </a:pPr>
            <a:r>
              <a:rPr lang="en-US" altLang="zh-CN" sz="1800" b="1"/>
              <a:t>}</a:t>
            </a:r>
            <a:endParaRPr lang="en-US" altLang="zh-CN" sz="1800" b="1">
              <a:solidFill>
                <a:srgbClr val="3333FF"/>
              </a:solidFill>
            </a:endParaRPr>
          </a:p>
          <a:p>
            <a:pPr eaLnBrk="1" hangingPunct="1">
              <a:lnSpc>
                <a:spcPct val="80000"/>
              </a:lnSpc>
              <a:buFontTx/>
              <a:buNone/>
            </a:pPr>
            <a:r>
              <a:rPr lang="en-US" altLang="zh-CN" sz="1800" b="1"/>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6D5C9088-DBF5-45D7-996D-AC23EDBE12C2}"/>
              </a:ext>
            </a:extLst>
          </p:cNvPr>
          <p:cNvSpPr>
            <a:spLocks noGrp="1" noChangeArrowheads="1"/>
          </p:cNvSpPr>
          <p:nvPr>
            <p:ph type="body" idx="1"/>
          </p:nvPr>
        </p:nvSpPr>
        <p:spPr>
          <a:xfrm>
            <a:off x="34925" y="0"/>
            <a:ext cx="8569325" cy="6453188"/>
          </a:xfrm>
        </p:spPr>
        <p:txBody>
          <a:bodyPr/>
          <a:lstStyle/>
          <a:p>
            <a:pPr eaLnBrk="1" hangingPunct="1">
              <a:lnSpc>
                <a:spcPct val="80000"/>
              </a:lnSpc>
              <a:buFontTx/>
              <a:buNone/>
            </a:pPr>
            <a:r>
              <a:rPr lang="en-US" altLang="zh-CN" sz="1800" b="1"/>
              <a:t>// </a:t>
            </a:r>
            <a:r>
              <a:rPr lang="zh-CN" altLang="en-US" sz="1800" b="1"/>
              <a:t>客户端程序</a:t>
            </a:r>
          </a:p>
          <a:p>
            <a:pPr eaLnBrk="1" hangingPunct="1">
              <a:lnSpc>
                <a:spcPct val="80000"/>
              </a:lnSpc>
              <a:buFontTx/>
              <a:buNone/>
            </a:pPr>
            <a:r>
              <a:rPr lang="en-US" altLang="zh-CN" sz="1800" b="1"/>
              <a:t>import java.io.*;</a:t>
            </a:r>
          </a:p>
          <a:p>
            <a:pPr eaLnBrk="1" hangingPunct="1">
              <a:lnSpc>
                <a:spcPct val="80000"/>
              </a:lnSpc>
              <a:buFontTx/>
              <a:buNone/>
            </a:pPr>
            <a:r>
              <a:rPr lang="en-US" altLang="zh-CN" sz="1800" b="1">
                <a:solidFill>
                  <a:srgbClr val="FF0000"/>
                </a:solidFill>
              </a:rPr>
              <a:t>import java.net.*;</a:t>
            </a:r>
          </a:p>
          <a:p>
            <a:pPr eaLnBrk="1" hangingPunct="1">
              <a:lnSpc>
                <a:spcPct val="80000"/>
              </a:lnSpc>
              <a:buFontTx/>
              <a:buNone/>
            </a:pPr>
            <a:r>
              <a:rPr lang="en-US" altLang="zh-CN" sz="1800" b="1"/>
              <a:t>public class Client {</a:t>
            </a:r>
          </a:p>
          <a:p>
            <a:pPr eaLnBrk="1" hangingPunct="1">
              <a:lnSpc>
                <a:spcPct val="80000"/>
              </a:lnSpc>
              <a:buFontTx/>
              <a:buNone/>
            </a:pPr>
            <a:r>
              <a:rPr lang="en-US" altLang="zh-CN" sz="1800" b="1"/>
              <a:t>    public static void main(String args[ ]) {</a:t>
            </a:r>
          </a:p>
          <a:p>
            <a:pPr eaLnBrk="1" hangingPunct="1">
              <a:lnSpc>
                <a:spcPct val="80000"/>
              </a:lnSpc>
              <a:buFontTx/>
              <a:buNone/>
            </a:pPr>
            <a:r>
              <a:rPr lang="en-US" altLang="zh-CN" sz="1800" b="1"/>
              <a:t>        String s=null;</a:t>
            </a:r>
          </a:p>
          <a:p>
            <a:pPr eaLnBrk="1" hangingPunct="1">
              <a:lnSpc>
                <a:spcPct val="80000"/>
              </a:lnSpc>
              <a:buFontTx/>
              <a:buNone/>
            </a:pPr>
            <a:r>
              <a:rPr lang="en-US" altLang="zh-CN" sz="1800" b="1"/>
              <a:t>        </a:t>
            </a:r>
            <a:r>
              <a:rPr lang="en-US" altLang="zh-CN" sz="1800" b="1">
                <a:solidFill>
                  <a:srgbClr val="3333FF"/>
                </a:solidFill>
              </a:rPr>
              <a:t>Socket mysocket;</a:t>
            </a:r>
          </a:p>
          <a:p>
            <a:pPr eaLnBrk="1" hangingPunct="1">
              <a:lnSpc>
                <a:spcPct val="80000"/>
              </a:lnSpc>
              <a:buFontTx/>
              <a:buNone/>
            </a:pPr>
            <a:r>
              <a:rPr lang="en-US" altLang="zh-CN" sz="1800" b="1"/>
              <a:t>        DataInputStream in=null;</a:t>
            </a:r>
          </a:p>
          <a:p>
            <a:pPr eaLnBrk="1" hangingPunct="1">
              <a:lnSpc>
                <a:spcPct val="80000"/>
              </a:lnSpc>
              <a:buFontTx/>
              <a:buNone/>
            </a:pPr>
            <a:r>
              <a:rPr lang="en-US" altLang="zh-CN" sz="1800" b="1"/>
              <a:t>        DataOutputStream out=null;</a:t>
            </a:r>
          </a:p>
          <a:p>
            <a:pPr eaLnBrk="1" hangingPunct="1">
              <a:lnSpc>
                <a:spcPct val="80000"/>
              </a:lnSpc>
              <a:buFontTx/>
              <a:buNone/>
            </a:pPr>
            <a:r>
              <a:rPr lang="en-US" altLang="zh-CN" sz="1800" b="1"/>
              <a:t>        int i=1;</a:t>
            </a:r>
          </a:p>
          <a:p>
            <a:pPr eaLnBrk="1" hangingPunct="1">
              <a:lnSpc>
                <a:spcPct val="80000"/>
              </a:lnSpc>
              <a:buFontTx/>
              <a:buNone/>
            </a:pPr>
            <a:r>
              <a:rPr lang="en-US" altLang="zh-CN" sz="1800" b="1"/>
              <a:t>        try{  </a:t>
            </a:r>
            <a:r>
              <a:rPr lang="en-US" altLang="zh-CN" sz="1800" b="1">
                <a:solidFill>
                  <a:srgbClr val="3333FF"/>
                </a:solidFill>
              </a:rPr>
              <a:t>mysocket=new Socket("localhost", 4331);</a:t>
            </a:r>
          </a:p>
          <a:p>
            <a:pPr eaLnBrk="1" hangingPunct="1">
              <a:lnSpc>
                <a:spcPct val="80000"/>
              </a:lnSpc>
              <a:buFontTx/>
              <a:buNone/>
            </a:pPr>
            <a:r>
              <a:rPr lang="en-US" altLang="zh-CN" sz="1800" b="1">
                <a:solidFill>
                  <a:srgbClr val="3333FF"/>
                </a:solidFill>
              </a:rPr>
              <a:t>                </a:t>
            </a:r>
            <a:r>
              <a:rPr lang="en-US" altLang="zh-CN" sz="1800" b="1">
                <a:solidFill>
                  <a:srgbClr val="00B0F0"/>
                </a:solidFill>
              </a:rPr>
              <a:t>in=new DataInputStream( </a:t>
            </a:r>
            <a:r>
              <a:rPr lang="en-US" altLang="zh-CN" sz="1800" b="1">
                <a:solidFill>
                  <a:srgbClr val="009999"/>
                </a:solidFill>
              </a:rPr>
              <a:t>mysocket.getInputStream() </a:t>
            </a:r>
            <a:r>
              <a:rPr lang="en-US" altLang="zh-CN" sz="1800" b="1">
                <a:solidFill>
                  <a:srgbClr val="00B0F0"/>
                </a:solidFill>
              </a:rPr>
              <a:t>);</a:t>
            </a:r>
          </a:p>
          <a:p>
            <a:pPr eaLnBrk="1" hangingPunct="1">
              <a:lnSpc>
                <a:spcPct val="80000"/>
              </a:lnSpc>
              <a:buFontTx/>
              <a:buNone/>
            </a:pPr>
            <a:r>
              <a:rPr lang="en-US" altLang="zh-CN" sz="1800" b="1">
                <a:solidFill>
                  <a:srgbClr val="00B0F0"/>
                </a:solidFill>
              </a:rPr>
              <a:t>                out=new DataOutputStream( </a:t>
            </a:r>
            <a:r>
              <a:rPr lang="en-US" altLang="zh-CN" sz="1800" b="1">
                <a:solidFill>
                  <a:srgbClr val="009999"/>
                </a:solidFill>
              </a:rPr>
              <a:t>mysocket.getOutputStream() </a:t>
            </a:r>
            <a:r>
              <a:rPr lang="en-US" altLang="zh-CN" sz="1800" b="1">
                <a:solidFill>
                  <a:srgbClr val="00B0F0"/>
                </a:solidFill>
              </a:rPr>
              <a:t>); </a:t>
            </a:r>
          </a:p>
          <a:p>
            <a:pPr eaLnBrk="1" hangingPunct="1">
              <a:lnSpc>
                <a:spcPct val="80000"/>
              </a:lnSpc>
              <a:buFontTx/>
              <a:buNone/>
            </a:pPr>
            <a:r>
              <a:rPr lang="en-US" altLang="zh-CN" sz="1800" b="1"/>
              <a:t>                out.writeInt(i);  //</a:t>
            </a:r>
            <a:r>
              <a:rPr lang="zh-CN" altLang="en-US" sz="1800" b="1"/>
              <a:t>通过</a:t>
            </a:r>
            <a:r>
              <a:rPr lang="en-US" altLang="zh-CN" sz="1800" b="1"/>
              <a:t>out</a:t>
            </a:r>
            <a:r>
              <a:rPr lang="zh-CN" altLang="en-US" sz="1800" b="1"/>
              <a:t>向服务器写入信息</a:t>
            </a:r>
          </a:p>
          <a:p>
            <a:pPr eaLnBrk="1" hangingPunct="1">
              <a:lnSpc>
                <a:spcPct val="80000"/>
              </a:lnSpc>
              <a:buFontTx/>
              <a:buNone/>
            </a:pPr>
            <a:r>
              <a:rPr lang="zh-CN" altLang="en-US" sz="1800" b="1"/>
              <a:t>                </a:t>
            </a:r>
            <a:r>
              <a:rPr lang="en-US" altLang="zh-CN" sz="1800" b="1"/>
              <a:t>while(true) {</a:t>
            </a:r>
          </a:p>
          <a:p>
            <a:pPr eaLnBrk="1" hangingPunct="1">
              <a:lnSpc>
                <a:spcPct val="80000"/>
              </a:lnSpc>
              <a:buFontTx/>
              <a:buNone/>
            </a:pPr>
            <a:r>
              <a:rPr lang="en-US" altLang="zh-CN" sz="1800" b="1"/>
              <a:t>                    i=(i+1)%128;    </a:t>
            </a:r>
          </a:p>
          <a:p>
            <a:pPr eaLnBrk="1" hangingPunct="1">
              <a:lnSpc>
                <a:spcPct val="80000"/>
              </a:lnSpc>
              <a:buFontTx/>
              <a:buNone/>
            </a:pPr>
            <a:r>
              <a:rPr lang="en-US" altLang="zh-CN" sz="1800" b="1"/>
              <a:t>                    </a:t>
            </a:r>
            <a:r>
              <a:rPr lang="en-US" altLang="zh-CN" sz="1800" b="1">
                <a:solidFill>
                  <a:srgbClr val="0070C0"/>
                </a:solidFill>
              </a:rPr>
              <a:t>s=in.readUTF(); </a:t>
            </a:r>
            <a:r>
              <a:rPr lang="en-US" altLang="zh-CN" sz="1800" b="1">
                <a:solidFill>
                  <a:srgbClr val="3333FF"/>
                </a:solidFill>
              </a:rPr>
              <a:t> </a:t>
            </a:r>
            <a:r>
              <a:rPr lang="en-US" altLang="zh-CN" sz="1800" b="1"/>
              <a:t>//</a:t>
            </a:r>
            <a:r>
              <a:rPr lang="zh-CN" altLang="en-US" sz="1800" b="1"/>
              <a:t>堵塞状态，除非读取到信息  </a:t>
            </a:r>
            <a:endParaRPr lang="en-US" altLang="zh-CN" sz="1800" b="1"/>
          </a:p>
          <a:p>
            <a:pPr eaLnBrk="1" hangingPunct="1">
              <a:lnSpc>
                <a:spcPct val="80000"/>
              </a:lnSpc>
              <a:buFontTx/>
              <a:buNone/>
            </a:pPr>
            <a:r>
              <a:rPr lang="en-US" altLang="zh-CN" sz="1800" b="1"/>
              <a:t>		      </a:t>
            </a:r>
            <a:r>
              <a:rPr lang="en-US" altLang="zh-CN" sz="1800" b="1">
                <a:solidFill>
                  <a:srgbClr val="0070C0"/>
                </a:solidFill>
              </a:rPr>
              <a:t>out.writeInt(i);</a:t>
            </a:r>
          </a:p>
          <a:p>
            <a:pPr eaLnBrk="1" hangingPunct="1">
              <a:lnSpc>
                <a:spcPct val="80000"/>
              </a:lnSpc>
              <a:buFontTx/>
              <a:buNone/>
            </a:pPr>
            <a:r>
              <a:rPr lang="en-US" altLang="zh-CN" sz="1800" b="1"/>
              <a:t>                    System.out.println("</a:t>
            </a:r>
            <a:r>
              <a:rPr lang="zh-CN" altLang="en-US" sz="1800" b="1"/>
              <a:t>客户收到</a:t>
            </a:r>
            <a:r>
              <a:rPr lang="en-US" altLang="zh-CN" sz="1800" b="1"/>
              <a:t>:"+s);</a:t>
            </a:r>
          </a:p>
          <a:p>
            <a:pPr eaLnBrk="1" hangingPunct="1">
              <a:lnSpc>
                <a:spcPct val="80000"/>
              </a:lnSpc>
              <a:buFontTx/>
              <a:buNone/>
            </a:pPr>
            <a:r>
              <a:rPr lang="en-US" altLang="zh-CN" sz="1800" b="1"/>
              <a:t>                    Thread.sleep(500);</a:t>
            </a:r>
          </a:p>
          <a:p>
            <a:pPr eaLnBrk="1" hangingPunct="1">
              <a:lnSpc>
                <a:spcPct val="80000"/>
              </a:lnSpc>
              <a:buFontTx/>
              <a:buNone/>
            </a:pPr>
            <a:r>
              <a:rPr lang="en-US" altLang="zh-CN" sz="1800" b="1"/>
              <a:t>             } </a:t>
            </a:r>
          </a:p>
          <a:p>
            <a:pPr eaLnBrk="1" hangingPunct="1">
              <a:lnSpc>
                <a:spcPct val="80000"/>
              </a:lnSpc>
              <a:buFontTx/>
              <a:buNone/>
            </a:pPr>
            <a:r>
              <a:rPr lang="en-US" altLang="zh-CN" sz="1800" b="1"/>
              <a:t>        } catch(IOException e) { System.out.println("</a:t>
            </a:r>
            <a:r>
              <a:rPr lang="zh-CN" altLang="en-US" sz="1800" b="1"/>
              <a:t>无法连接</a:t>
            </a:r>
            <a:r>
              <a:rPr lang="en-US" altLang="zh-CN" sz="1800" b="1"/>
              <a:t>");</a:t>
            </a:r>
          </a:p>
          <a:p>
            <a:pPr eaLnBrk="1" hangingPunct="1">
              <a:lnSpc>
                <a:spcPct val="80000"/>
              </a:lnSpc>
              <a:buFontTx/>
              <a:buNone/>
            </a:pPr>
            <a:r>
              <a:rPr lang="en-US" altLang="zh-CN" sz="1800" b="1"/>
              <a:t>        } catch(InterruptedException e) {}</a:t>
            </a:r>
          </a:p>
          <a:p>
            <a:pPr eaLnBrk="1" hangingPunct="1">
              <a:lnSpc>
                <a:spcPct val="80000"/>
              </a:lnSpc>
              <a:buFontTx/>
              <a:buNone/>
            </a:pPr>
            <a:r>
              <a:rPr lang="en-US" altLang="zh-CN" sz="1800" b="1"/>
              <a:t>    }</a:t>
            </a:r>
          </a:p>
          <a:p>
            <a:pPr eaLnBrk="1" hangingPunct="1">
              <a:lnSpc>
                <a:spcPct val="80000"/>
              </a:lnSpc>
              <a:buFontTx/>
              <a:buNone/>
            </a:pPr>
            <a:r>
              <a:rPr lang="en-US" altLang="zh-CN" sz="1800" b="1"/>
              <a:t>}</a:t>
            </a:r>
          </a:p>
          <a:p>
            <a:pPr eaLnBrk="1" hangingPunct="1">
              <a:lnSpc>
                <a:spcPct val="80000"/>
              </a:lnSpc>
              <a:buFontTx/>
              <a:buNone/>
            </a:pPr>
            <a:r>
              <a:rPr lang="zh-CN" altLang="en-US" sz="1800" b="1"/>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DE0CD05-E424-46D3-A63A-1B8B50FE677E}"/>
              </a:ext>
            </a:extLst>
          </p:cNvPr>
          <p:cNvSpPr>
            <a:spLocks noGrp="1" noChangeArrowheads="1"/>
          </p:cNvSpPr>
          <p:nvPr>
            <p:ph type="title"/>
          </p:nvPr>
        </p:nvSpPr>
        <p:spPr>
          <a:xfrm>
            <a:off x="457200" y="347663"/>
            <a:ext cx="8229600" cy="633412"/>
          </a:xfrm>
        </p:spPr>
        <p:txBody>
          <a:bodyPr/>
          <a:lstStyle/>
          <a:p>
            <a:pPr eaLnBrk="1" hangingPunct="1"/>
            <a:r>
              <a:rPr lang="en-US" altLang="zh-CN" sz="3200" b="1"/>
              <a:t>1. </a:t>
            </a:r>
            <a:r>
              <a:rPr lang="zh-CN" altLang="en-US" sz="3200" b="1"/>
              <a:t>计算机网络</a:t>
            </a:r>
          </a:p>
        </p:txBody>
      </p:sp>
      <p:pic>
        <p:nvPicPr>
          <p:cNvPr id="5123" name="图片 2">
            <a:extLst>
              <a:ext uri="{FF2B5EF4-FFF2-40B4-BE49-F238E27FC236}">
                <a16:creationId xmlns:a16="http://schemas.microsoft.com/office/drawing/2014/main" id="{A242A0CD-A5DB-4987-B245-F47F68063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412875"/>
            <a:ext cx="31146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矩形 4">
            <a:extLst>
              <a:ext uri="{FF2B5EF4-FFF2-40B4-BE49-F238E27FC236}">
                <a16:creationId xmlns:a16="http://schemas.microsoft.com/office/drawing/2014/main" id="{E91900CC-120C-46A5-8CBA-F9A6F3A32262}"/>
              </a:ext>
            </a:extLst>
          </p:cNvPr>
          <p:cNvSpPr>
            <a:spLocks noChangeArrowheads="1"/>
          </p:cNvSpPr>
          <p:nvPr/>
        </p:nvSpPr>
        <p:spPr bwMode="auto">
          <a:xfrm>
            <a:off x="3175" y="1341438"/>
            <a:ext cx="5289550"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400" b="1">
              <a:solidFill>
                <a:srgbClr val="000000"/>
              </a:solidFill>
            </a:endParaRPr>
          </a:p>
          <a:p>
            <a:pPr eaLnBrk="1" hangingPunct="1">
              <a:lnSpc>
                <a:spcPct val="80000"/>
              </a:lnSpc>
              <a:buFontTx/>
              <a:buNone/>
            </a:pPr>
            <a:r>
              <a:rPr lang="zh-CN" altLang="en-US" sz="2400" b="1">
                <a:solidFill>
                  <a:srgbClr val="3333FF"/>
                </a:solidFill>
              </a:rPr>
              <a:t>           计算机网络</a:t>
            </a:r>
            <a:r>
              <a:rPr lang="zh-CN" altLang="en-US" sz="2400" b="1"/>
              <a:t>是指把分布在不同地理区域的计算机互连成一个规模大、功能强的网络系统，从而实现计算机之间的实现资源共享。</a:t>
            </a:r>
            <a:endParaRPr lang="en-US" altLang="zh-CN" sz="2400" b="1">
              <a:solidFill>
                <a:srgbClr val="3333FF"/>
              </a:solidFill>
            </a:endParaRPr>
          </a:p>
          <a:p>
            <a:pPr eaLnBrk="1" hangingPunct="1">
              <a:lnSpc>
                <a:spcPct val="80000"/>
              </a:lnSpc>
              <a:buFontTx/>
              <a:buNone/>
            </a:pPr>
            <a:r>
              <a:rPr lang="zh-CN" altLang="en-US" sz="2400" b="1">
                <a:solidFill>
                  <a:srgbClr val="3333FF"/>
                </a:solidFill>
              </a:rPr>
              <a:t>            </a:t>
            </a:r>
            <a:endParaRPr lang="en-US" altLang="zh-CN" sz="2400" b="1">
              <a:solidFill>
                <a:srgbClr val="3333FF"/>
              </a:solidFill>
            </a:endParaRPr>
          </a:p>
          <a:p>
            <a:pPr eaLnBrk="1" hangingPunct="1">
              <a:lnSpc>
                <a:spcPct val="80000"/>
              </a:lnSpc>
              <a:buFontTx/>
              <a:buNone/>
            </a:pPr>
            <a:r>
              <a:rPr lang="zh-CN" altLang="en-US" sz="2400" b="1">
                <a:solidFill>
                  <a:srgbClr val="3333FF"/>
                </a:solidFill>
              </a:rPr>
              <a:t>           通信协议是指</a:t>
            </a:r>
            <a:r>
              <a:rPr lang="zh-CN" altLang="en-US" sz="2400" b="1"/>
              <a:t>在</a:t>
            </a:r>
            <a:r>
              <a:rPr lang="zh-CN" altLang="en-US" sz="2400" b="1">
                <a:solidFill>
                  <a:srgbClr val="000000"/>
                </a:solidFill>
              </a:rPr>
              <a:t>计算机网络中实现通信必须有的、对速率、传输代码、代码结构、传输控制步骤，出错控制等制定标准。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FC656BF-0D36-4DD6-8EA6-ED5031005707}"/>
              </a:ext>
            </a:extLst>
          </p:cNvPr>
          <p:cNvSpPr>
            <a:spLocks noGrp="1" noChangeArrowheads="1"/>
          </p:cNvSpPr>
          <p:nvPr>
            <p:ph type="title"/>
          </p:nvPr>
        </p:nvSpPr>
        <p:spPr/>
        <p:txBody>
          <a:bodyPr/>
          <a:lstStyle/>
          <a:p>
            <a:pPr eaLnBrk="1" hangingPunct="1"/>
            <a:r>
              <a:rPr lang="en-US" altLang="zh-CN" sz="3200" b="1">
                <a:solidFill>
                  <a:srgbClr val="000000"/>
                </a:solidFill>
              </a:rPr>
              <a:t>4. UDP</a:t>
            </a:r>
            <a:r>
              <a:rPr lang="zh-CN" altLang="en-US" sz="3200" b="1">
                <a:solidFill>
                  <a:srgbClr val="000000"/>
                </a:solidFill>
                <a:latin typeface="Times New Roman" panose="02020603050405020304" pitchFamily="18" charset="0"/>
              </a:rPr>
              <a:t>数据报</a:t>
            </a:r>
            <a:r>
              <a:rPr lang="zh-CN" altLang="en-US" sz="3200" b="1"/>
              <a:t> </a:t>
            </a:r>
          </a:p>
        </p:txBody>
      </p:sp>
      <p:sp>
        <p:nvSpPr>
          <p:cNvPr id="33795" name="Rectangle 3">
            <a:extLst>
              <a:ext uri="{FF2B5EF4-FFF2-40B4-BE49-F238E27FC236}">
                <a16:creationId xmlns:a16="http://schemas.microsoft.com/office/drawing/2014/main" id="{6BDF987E-D7A4-4F7E-86E2-053B41436969}"/>
              </a:ext>
            </a:extLst>
          </p:cNvPr>
          <p:cNvSpPr>
            <a:spLocks noGrp="1" noChangeArrowheads="1"/>
          </p:cNvSpPr>
          <p:nvPr>
            <p:ph type="body" idx="1"/>
          </p:nvPr>
        </p:nvSpPr>
        <p:spPr>
          <a:xfrm>
            <a:off x="611188" y="1690688"/>
            <a:ext cx="7848600" cy="4114800"/>
          </a:xfrm>
        </p:spPr>
        <p:txBody>
          <a:bodyPr/>
          <a:lstStyle/>
          <a:p>
            <a:pPr algn="just" eaLnBrk="1" hangingPunct="1">
              <a:buClr>
                <a:srgbClr val="00B050"/>
              </a:buClr>
              <a:buFont typeface="Wingdings" panose="05000000000000000000" pitchFamily="2" charset="2"/>
              <a:buChar char="n"/>
            </a:pPr>
            <a:r>
              <a:rPr lang="zh-CN" altLang="en-US" sz="2400" b="1">
                <a:latin typeface="Times New Roman" panose="02020603050405020304" pitchFamily="18" charset="0"/>
              </a:rPr>
              <a:t>与基于</a:t>
            </a:r>
            <a:r>
              <a:rPr lang="en-US" altLang="zh-CN" sz="2400" b="1">
                <a:latin typeface="Times New Roman" panose="02020603050405020304" pitchFamily="18" charset="0"/>
              </a:rPr>
              <a:t>TCP</a:t>
            </a:r>
            <a:r>
              <a:rPr lang="zh-CN" altLang="en-US" sz="2400" b="1">
                <a:latin typeface="Times New Roman" panose="02020603050405020304" pitchFamily="18" charset="0"/>
              </a:rPr>
              <a:t>协议（</a:t>
            </a:r>
            <a:r>
              <a:rPr lang="en-US" altLang="zh-CN" sz="2400" b="1">
                <a:latin typeface="Times New Roman" panose="02020603050405020304" pitchFamily="18" charset="0"/>
              </a:rPr>
              <a:t>Socket</a:t>
            </a:r>
            <a:r>
              <a:rPr lang="zh-CN" altLang="en-US" sz="2400" b="1">
                <a:latin typeface="Times New Roman" panose="02020603050405020304" pitchFamily="18" charset="0"/>
              </a:rPr>
              <a:t>）的通信不同，基于</a:t>
            </a:r>
            <a:r>
              <a:rPr lang="en-US" altLang="zh-CN" sz="2400" b="1">
                <a:latin typeface="Times New Roman" panose="02020603050405020304" pitchFamily="18" charset="0"/>
              </a:rPr>
              <a:t>UDP</a:t>
            </a:r>
            <a:r>
              <a:rPr lang="zh-CN" altLang="en-US" sz="2400" b="1">
                <a:latin typeface="Times New Roman" panose="02020603050405020304" pitchFamily="18" charset="0"/>
              </a:rPr>
              <a:t>协议的通信不提供可靠性保证，但信息传递更快。</a:t>
            </a:r>
            <a:endParaRPr lang="en-US" altLang="zh-CN" sz="2400" b="1">
              <a:latin typeface="Times New Roman" panose="02020603050405020304" pitchFamily="18" charset="0"/>
            </a:endParaRPr>
          </a:p>
          <a:p>
            <a:pPr algn="just" eaLnBrk="1" hangingPunct="1">
              <a:buClr>
                <a:srgbClr val="00B050"/>
              </a:buClr>
              <a:buFont typeface="Wingdings" panose="05000000000000000000" pitchFamily="2" charset="2"/>
              <a:buChar char="n"/>
            </a:pPr>
            <a:endParaRPr lang="en-US" altLang="zh-CN" sz="1000" b="1">
              <a:latin typeface="Times New Roman" panose="02020603050405020304" pitchFamily="18" charset="0"/>
            </a:endParaRPr>
          </a:p>
          <a:p>
            <a:pPr lvl="1" algn="just" eaLnBrk="1" hangingPunct="1">
              <a:buClr>
                <a:srgbClr val="00B050"/>
              </a:buClr>
              <a:buFont typeface="Wingdings" panose="05000000000000000000" pitchFamily="2" charset="2"/>
              <a:buChar char="p"/>
            </a:pPr>
            <a:r>
              <a:rPr lang="zh-CN" altLang="en-US" sz="2400" b="1"/>
              <a:t>将数据打包成数据报：</a:t>
            </a:r>
            <a:r>
              <a:rPr lang="en-US" altLang="zh-CN" sz="2400" b="1">
                <a:solidFill>
                  <a:srgbClr val="FF0000"/>
                </a:solidFill>
              </a:rPr>
              <a:t>DatagramPacket</a:t>
            </a:r>
            <a:r>
              <a:rPr lang="zh-CN" altLang="en-US" sz="2400" b="1">
                <a:solidFill>
                  <a:srgbClr val="FF0000"/>
                </a:solidFill>
              </a:rPr>
              <a:t>类</a:t>
            </a:r>
            <a:endParaRPr lang="en-US" altLang="zh-CN" sz="2400" b="1"/>
          </a:p>
          <a:p>
            <a:pPr lvl="1" eaLnBrk="1" hangingPunct="1">
              <a:buClr>
                <a:srgbClr val="00B050"/>
              </a:buClr>
              <a:buFont typeface="Wingdings" panose="05000000000000000000" pitchFamily="2" charset="2"/>
              <a:buChar char="p"/>
            </a:pPr>
            <a:r>
              <a:rPr lang="zh-CN" altLang="en-US" sz="2400" b="1"/>
              <a:t>发送和接收数据报：</a:t>
            </a:r>
            <a:r>
              <a:rPr lang="en-US" altLang="zh-CN" sz="2400" b="1">
                <a:solidFill>
                  <a:srgbClr val="FF0000"/>
                </a:solidFill>
              </a:rPr>
              <a:t>DatagramSocket</a:t>
            </a:r>
            <a:r>
              <a:rPr lang="zh-CN" altLang="en-US" sz="2400" b="1">
                <a:solidFill>
                  <a:srgbClr val="FF0000"/>
                </a:solidFill>
              </a:rPr>
              <a:t>类</a:t>
            </a:r>
            <a:endParaRPr lang="zh-CN" alt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6A4D0280-A82A-4918-96B5-C59B9323C97B}"/>
              </a:ext>
            </a:extLst>
          </p:cNvPr>
          <p:cNvSpPr>
            <a:spLocks noGrp="1" noChangeArrowheads="1"/>
          </p:cNvSpPr>
          <p:nvPr>
            <p:ph type="body" idx="1"/>
          </p:nvPr>
        </p:nvSpPr>
        <p:spPr>
          <a:xfrm>
            <a:off x="250825" y="1700213"/>
            <a:ext cx="8570913" cy="4392612"/>
          </a:xfrm>
        </p:spPr>
        <p:txBody>
          <a:bodyPr/>
          <a:lstStyle/>
          <a:p>
            <a:pPr algn="just" eaLnBrk="1" hangingPunct="1">
              <a:lnSpc>
                <a:spcPct val="80000"/>
              </a:lnSpc>
              <a:buFontTx/>
              <a:buNone/>
              <a:defRPr/>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．发送数据</a:t>
            </a:r>
          </a:p>
          <a:p>
            <a:pPr algn="just" eaLnBrk="1" hangingPunct="1">
              <a:lnSpc>
                <a:spcPct val="80000"/>
              </a:lnSpc>
              <a:buFontTx/>
              <a:buNone/>
              <a:defRP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）首先创建</a:t>
            </a:r>
            <a:r>
              <a:rPr lang="en-US" altLang="zh-CN" sz="2400" b="1" dirty="0" err="1">
                <a:latin typeface="Times New Roman" panose="02020603050405020304" pitchFamily="18" charset="0"/>
              </a:rPr>
              <a:t>DatagramPacket</a:t>
            </a:r>
            <a:r>
              <a:rPr lang="zh-CN" altLang="en-US" sz="2400" b="1" dirty="0">
                <a:latin typeface="Times New Roman" panose="02020603050405020304" pitchFamily="18" charset="0"/>
              </a:rPr>
              <a:t>对象，即调用该类的以下构造方法将数据打包：</a:t>
            </a:r>
            <a:r>
              <a:rPr lang="en-US" altLang="zh-CN" sz="2400" b="1" dirty="0">
                <a:latin typeface="Times New Roman" panose="02020603050405020304" pitchFamily="18" charset="0"/>
              </a:rPr>
              <a:t>   </a:t>
            </a:r>
          </a:p>
          <a:p>
            <a:pPr algn="just" eaLnBrk="1" hangingPunct="1">
              <a:lnSpc>
                <a:spcPct val="80000"/>
              </a:lnSpc>
              <a:buFontTx/>
              <a:buNone/>
              <a:defRPr/>
            </a:pPr>
            <a:r>
              <a:rPr lang="en-US" altLang="zh-CN" sz="1000" b="1" dirty="0">
                <a:latin typeface="Times New Roman" panose="02020603050405020304" pitchFamily="18" charset="0"/>
              </a:rPr>
              <a:t>  </a:t>
            </a:r>
          </a:p>
          <a:p>
            <a:pPr marL="0" indent="0" algn="just" eaLnBrk="1" hangingPunct="1">
              <a:lnSpc>
                <a:spcPct val="80000"/>
              </a:lnSpc>
              <a:buFontTx/>
              <a:buNone/>
              <a:defRPr/>
            </a:pPr>
            <a:r>
              <a:rPr lang="en-US" altLang="zh-CN" sz="2200" b="1" dirty="0">
                <a:solidFill>
                  <a:srgbClr val="3333FF"/>
                </a:solidFill>
              </a:rPr>
              <a:t>            </a:t>
            </a:r>
            <a:r>
              <a:rPr lang="en-US" altLang="zh-CN" sz="2200" b="1" dirty="0" err="1">
                <a:solidFill>
                  <a:srgbClr val="3333FF"/>
                </a:solidFill>
              </a:rPr>
              <a:t>DatagramPacket</a:t>
            </a:r>
            <a:r>
              <a:rPr lang="en-US" altLang="zh-CN" sz="2200" b="1" dirty="0">
                <a:solidFill>
                  <a:srgbClr val="3333FF"/>
                </a:solidFill>
              </a:rPr>
              <a:t>(byte[ ] </a:t>
            </a:r>
            <a:r>
              <a:rPr lang="en-US" altLang="zh-CN" sz="2200" b="1" dirty="0" err="1">
                <a:solidFill>
                  <a:srgbClr val="3333FF"/>
                </a:solidFill>
              </a:rPr>
              <a:t>buf</a:t>
            </a:r>
            <a:r>
              <a:rPr lang="en-US" altLang="zh-CN" sz="2200" b="1" dirty="0">
                <a:solidFill>
                  <a:srgbClr val="3333FF"/>
                </a:solidFill>
              </a:rPr>
              <a:t>, int length,</a:t>
            </a:r>
          </a:p>
          <a:p>
            <a:pPr algn="just" eaLnBrk="1" hangingPunct="1">
              <a:lnSpc>
                <a:spcPct val="80000"/>
              </a:lnSpc>
              <a:buFontTx/>
              <a:buNone/>
              <a:defRPr/>
            </a:pPr>
            <a:r>
              <a:rPr lang="en-US" altLang="zh-CN" sz="2200" b="1" dirty="0">
                <a:solidFill>
                  <a:srgbClr val="3333FF"/>
                </a:solidFill>
              </a:rPr>
              <a:t>                                          </a:t>
            </a:r>
            <a:r>
              <a:rPr lang="en-US" altLang="zh-CN" sz="2200" b="1" dirty="0" err="1">
                <a:solidFill>
                  <a:srgbClr val="3333FF"/>
                </a:solidFill>
              </a:rPr>
              <a:t>InetAddress</a:t>
            </a:r>
            <a:r>
              <a:rPr lang="en-US" altLang="zh-CN" sz="2200" b="1" dirty="0">
                <a:solidFill>
                  <a:srgbClr val="3333FF"/>
                </a:solidFill>
              </a:rPr>
              <a:t> address, int port)</a:t>
            </a:r>
            <a:endParaRPr lang="en-US" altLang="zh-CN" sz="2200" b="1" dirty="0">
              <a:solidFill>
                <a:srgbClr val="3333FF"/>
              </a:solidFill>
              <a:latin typeface="Times New Roman" panose="02020603050405020304" pitchFamily="18" charset="0"/>
            </a:endParaRPr>
          </a:p>
          <a:p>
            <a:pPr algn="ctr" eaLnBrk="1" hangingPunct="1">
              <a:buFontTx/>
              <a:buNone/>
              <a:defRPr/>
            </a:pPr>
            <a:r>
              <a:rPr lang="en-US" altLang="zh-CN" sz="2200" b="1" dirty="0" err="1">
                <a:solidFill>
                  <a:srgbClr val="3333FF"/>
                </a:solidFill>
              </a:rPr>
              <a:t>DatagramPacket</a:t>
            </a:r>
            <a:r>
              <a:rPr lang="en-US" altLang="zh-CN" sz="2200" b="1" dirty="0">
                <a:solidFill>
                  <a:srgbClr val="3333FF"/>
                </a:solidFill>
              </a:rPr>
              <a:t>(byte[ ] </a:t>
            </a:r>
            <a:r>
              <a:rPr lang="en-US" altLang="zh-CN" sz="2200" b="1" dirty="0" err="1">
                <a:solidFill>
                  <a:srgbClr val="3333FF"/>
                </a:solidFill>
              </a:rPr>
              <a:t>buf</a:t>
            </a:r>
            <a:r>
              <a:rPr lang="en-US" altLang="zh-CN" sz="2200" b="1" dirty="0">
                <a:solidFill>
                  <a:srgbClr val="3333FF"/>
                </a:solidFill>
              </a:rPr>
              <a:t>, int offset, int length, </a:t>
            </a:r>
          </a:p>
          <a:p>
            <a:pPr eaLnBrk="1" hangingPunct="1">
              <a:buFontTx/>
              <a:buNone/>
              <a:defRPr/>
            </a:pPr>
            <a:r>
              <a:rPr lang="en-US" altLang="zh-CN" sz="2200" b="1" dirty="0">
                <a:solidFill>
                  <a:srgbClr val="3333FF"/>
                </a:solidFill>
              </a:rPr>
              <a:t>                                          </a:t>
            </a:r>
            <a:r>
              <a:rPr lang="en-US" altLang="zh-CN" sz="2200" b="1" dirty="0" err="1">
                <a:solidFill>
                  <a:srgbClr val="3333FF"/>
                </a:solidFill>
              </a:rPr>
              <a:t>InetAddress</a:t>
            </a:r>
            <a:r>
              <a:rPr lang="en-US" altLang="zh-CN" sz="2200" b="1" dirty="0">
                <a:solidFill>
                  <a:srgbClr val="3333FF"/>
                </a:solidFill>
              </a:rPr>
              <a:t> address, int port) </a:t>
            </a:r>
            <a:br>
              <a:rPr lang="en-US" altLang="zh-CN" sz="2000" b="1" dirty="0">
                <a:solidFill>
                  <a:srgbClr val="000000"/>
                </a:solidFill>
              </a:rPr>
            </a:br>
            <a:endParaRPr lang="zh-CN" altLang="en-US" sz="2400" b="1" dirty="0">
              <a:latin typeface="Times New Roman" panose="02020603050405020304" pitchFamily="18" charset="0"/>
            </a:endParaRPr>
          </a:p>
          <a:p>
            <a:pPr algn="just" eaLnBrk="1" hangingPunct="1">
              <a:lnSpc>
                <a:spcPct val="80000"/>
              </a:lnSpc>
              <a:buFontTx/>
              <a:buNone/>
              <a:defRPr/>
            </a:pPr>
            <a:r>
              <a:rPr lang="zh-CN" altLang="en-US" sz="2400" b="1" dirty="0"/>
              <a:t>  </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）然后再用</a:t>
            </a:r>
            <a:r>
              <a:rPr lang="en-US" altLang="zh-CN" sz="2400" b="1" dirty="0" err="1"/>
              <a:t>DatagramSocket</a:t>
            </a:r>
            <a:r>
              <a:rPr lang="zh-CN" altLang="en-US" sz="2400" b="1" dirty="0">
                <a:latin typeface="Times New Roman" panose="02020603050405020304" pitchFamily="18" charset="0"/>
              </a:rPr>
              <a:t>类的不带参数的构造方法</a:t>
            </a:r>
            <a:r>
              <a:rPr lang="en-US" altLang="zh-CN" sz="2400" b="1" dirty="0" err="1">
                <a:solidFill>
                  <a:srgbClr val="3333FF"/>
                </a:solidFill>
              </a:rPr>
              <a:t>DatagramSocket</a:t>
            </a:r>
            <a:r>
              <a:rPr lang="en-US" altLang="zh-CN" sz="2400" b="1" dirty="0">
                <a:solidFill>
                  <a:srgbClr val="3333FF"/>
                </a:solidFill>
              </a:rPr>
              <a:t>()</a:t>
            </a:r>
            <a:r>
              <a:rPr lang="zh-CN" altLang="en-US" sz="2400" b="1" dirty="0">
                <a:latin typeface="Times New Roman" panose="02020603050405020304" pitchFamily="18" charset="0"/>
              </a:rPr>
              <a:t>创建该类的一个对象，再调用该对象的</a:t>
            </a:r>
            <a:r>
              <a:rPr lang="en-US" altLang="zh-CN" sz="2400" b="1" dirty="0">
                <a:solidFill>
                  <a:srgbClr val="3333FF"/>
                </a:solidFill>
              </a:rPr>
              <a:t>send</a:t>
            </a:r>
            <a:r>
              <a:rPr lang="zh-CN" altLang="en-US" sz="2400" b="1" dirty="0"/>
              <a:t>方法</a:t>
            </a:r>
            <a:r>
              <a:rPr lang="zh-CN" altLang="en-US" sz="2400" b="1" dirty="0">
                <a:latin typeface="Times New Roman" panose="02020603050405020304" pitchFamily="18" charset="0"/>
              </a:rPr>
              <a:t>发送数据报。</a:t>
            </a:r>
            <a:endParaRPr lang="zh-CN" altLang="en-US" sz="2400" b="1" dirty="0"/>
          </a:p>
          <a:p>
            <a:pPr algn="just" eaLnBrk="1" hangingPunct="1">
              <a:lnSpc>
                <a:spcPct val="80000"/>
              </a:lnSpc>
              <a:buFontTx/>
              <a:buNone/>
              <a:defRPr/>
            </a:pPr>
            <a:r>
              <a:rPr lang="zh-CN" altLang="en-US" sz="2400" b="1" dirty="0">
                <a:solidFill>
                  <a:srgbClr val="3333FF"/>
                </a:solidFill>
              </a:rPr>
              <a:t> </a:t>
            </a:r>
            <a:endParaRPr lang="en-US" altLang="zh-CN" sz="2400" b="1" dirty="0">
              <a:solidFill>
                <a:srgbClr val="0000CC"/>
              </a:solidFill>
            </a:endParaRPr>
          </a:p>
          <a:p>
            <a:pPr algn="just" eaLnBrk="1" hangingPunct="1">
              <a:lnSpc>
                <a:spcPct val="80000"/>
              </a:lnSpc>
              <a:buFontTx/>
              <a:buNone/>
              <a:defRPr/>
            </a:pPr>
            <a:endParaRPr lang="en-US" altLang="zh-CN" sz="2400" b="1" dirty="0">
              <a:solidFill>
                <a:srgbClr val="0000CC"/>
              </a:solidFill>
            </a:endParaRPr>
          </a:p>
          <a:p>
            <a:pPr algn="just" eaLnBrk="1" hangingPunct="1">
              <a:lnSpc>
                <a:spcPct val="80000"/>
              </a:lnSpc>
              <a:buFontTx/>
              <a:buNone/>
              <a:defRPr/>
            </a:pPr>
            <a:r>
              <a:rPr lang="en-US" altLang="zh-CN" sz="2400" b="1" dirty="0"/>
              <a:t> </a:t>
            </a:r>
            <a:endParaRPr lang="en-US" altLang="zh-CN" sz="2400" b="1" dirty="0">
              <a:solidFill>
                <a:srgbClr val="0000CC"/>
              </a:solidFill>
            </a:endParaRPr>
          </a:p>
        </p:txBody>
      </p:sp>
      <p:sp>
        <p:nvSpPr>
          <p:cNvPr id="35843" name="Rectangle 2">
            <a:extLst>
              <a:ext uri="{FF2B5EF4-FFF2-40B4-BE49-F238E27FC236}">
                <a16:creationId xmlns:a16="http://schemas.microsoft.com/office/drawing/2014/main" id="{5B77E193-43A5-4FFA-8151-8550F2D50237}"/>
              </a:ext>
            </a:extLst>
          </p:cNvPr>
          <p:cNvSpPr>
            <a:spLocks noGrp="1" noChangeArrowheads="1"/>
          </p:cNvSpPr>
          <p:nvPr>
            <p:ph type="title"/>
          </p:nvPr>
        </p:nvSpPr>
        <p:spPr/>
        <p:txBody>
          <a:bodyPr/>
          <a:lstStyle/>
          <a:p>
            <a:pPr eaLnBrk="1" hangingPunct="1"/>
            <a:r>
              <a:rPr lang="en-US" altLang="zh-CN" sz="3200" b="1">
                <a:solidFill>
                  <a:srgbClr val="000000"/>
                </a:solidFill>
              </a:rPr>
              <a:t>4. UDP</a:t>
            </a:r>
            <a:r>
              <a:rPr lang="zh-CN" altLang="en-US" sz="3200" b="1">
                <a:solidFill>
                  <a:srgbClr val="000000"/>
                </a:solidFill>
                <a:latin typeface="Times New Roman" panose="02020603050405020304" pitchFamily="18" charset="0"/>
              </a:rPr>
              <a:t>数据报</a:t>
            </a:r>
            <a:r>
              <a:rPr lang="zh-CN" altLang="en-US" sz="3200" b="1"/>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517DBFE9-36BB-4790-9D7F-8EAD4921FDB2}"/>
              </a:ext>
            </a:extLst>
          </p:cNvPr>
          <p:cNvSpPr>
            <a:spLocks noGrp="1" noChangeArrowheads="1"/>
          </p:cNvSpPr>
          <p:nvPr>
            <p:ph type="body" idx="1"/>
          </p:nvPr>
        </p:nvSpPr>
        <p:spPr>
          <a:xfrm>
            <a:off x="287338" y="1844675"/>
            <a:ext cx="8532812" cy="3816350"/>
          </a:xfrm>
        </p:spPr>
        <p:txBody>
          <a:bodyPr/>
          <a:lstStyle/>
          <a:p>
            <a:pPr algn="just" eaLnBrk="1" hangingPunct="1">
              <a:lnSpc>
                <a:spcPct val="80000"/>
              </a:lnSpc>
              <a:buFontTx/>
              <a:buNone/>
            </a:pPr>
            <a:r>
              <a:rPr lang="en-US" altLang="zh-CN" sz="2400" b="1"/>
              <a:t>2</a:t>
            </a:r>
            <a:r>
              <a:rPr lang="zh-CN" altLang="en-US" sz="2400" b="1">
                <a:latin typeface="Times New Roman" panose="02020603050405020304" pitchFamily="18" charset="0"/>
              </a:rPr>
              <a:t>．接收数据</a:t>
            </a:r>
            <a:endParaRPr lang="zh-CN" altLang="en-US" sz="2400" b="1"/>
          </a:p>
          <a:p>
            <a:pPr eaLnBrk="1" hangingPunct="1">
              <a:lnSpc>
                <a:spcPct val="80000"/>
              </a:lnSpc>
              <a:buFontTx/>
              <a:buNone/>
            </a:pPr>
            <a:r>
              <a:rPr lang="zh-CN" altLang="en-US" sz="2400" b="1">
                <a:latin typeface="Times New Roman" panose="02020603050405020304" pitchFamily="18" charset="0"/>
              </a:rPr>
              <a:t>  （</a:t>
            </a:r>
            <a:r>
              <a:rPr lang="en-US" altLang="zh-CN" sz="2400" b="1">
                <a:latin typeface="Times New Roman" panose="02020603050405020304" pitchFamily="18" charset="0"/>
              </a:rPr>
              <a:t>1</a:t>
            </a:r>
            <a:r>
              <a:rPr lang="zh-CN" altLang="en-US" sz="2400" b="1">
                <a:latin typeface="Times New Roman" panose="02020603050405020304" pitchFamily="18" charset="0"/>
              </a:rPr>
              <a:t>）</a:t>
            </a:r>
            <a:r>
              <a:rPr lang="en-US" altLang="zh-CN" sz="2400" b="1"/>
              <a:t>DatagramSocket</a:t>
            </a:r>
            <a:r>
              <a:rPr lang="zh-CN" altLang="en-US" sz="2400" b="1">
                <a:latin typeface="Times New Roman" panose="02020603050405020304" pitchFamily="18" charset="0"/>
              </a:rPr>
              <a:t>类的</a:t>
            </a:r>
            <a:r>
              <a:rPr lang="en-US" altLang="zh-CN" sz="2400" b="1">
                <a:solidFill>
                  <a:srgbClr val="3333FF"/>
                </a:solidFill>
              </a:rPr>
              <a:t>DatagramSocket(int port)</a:t>
            </a:r>
            <a:r>
              <a:rPr lang="zh-CN" altLang="en-US" sz="2400" b="1">
                <a:latin typeface="Times New Roman" panose="02020603050405020304" pitchFamily="18" charset="0"/>
              </a:rPr>
              <a:t>构造方法用于创建该类的一个对象，其中的参数必须和待接收的数据包的端口号相同。该对象的</a:t>
            </a:r>
            <a:r>
              <a:rPr lang="en-US" altLang="zh-CN" sz="2400" b="1">
                <a:solidFill>
                  <a:srgbClr val="3333FF"/>
                </a:solidFill>
              </a:rPr>
              <a:t>receive(DatagramPacket pack)</a:t>
            </a:r>
            <a:r>
              <a:rPr lang="zh-CN" altLang="en-US" sz="2400" b="1">
                <a:latin typeface="Times New Roman" panose="02020603050405020304" pitchFamily="18" charset="0"/>
              </a:rPr>
              <a:t>方法</a:t>
            </a:r>
            <a:r>
              <a:rPr lang="zh-CN" altLang="en-US" sz="2400" b="1"/>
              <a:t>用于</a:t>
            </a:r>
            <a:r>
              <a:rPr lang="zh-CN" altLang="en-US" sz="2400" b="1">
                <a:latin typeface="Times New Roman" panose="02020603050405020304" pitchFamily="18" charset="0"/>
              </a:rPr>
              <a:t>接收数据包。</a:t>
            </a:r>
            <a:endParaRPr lang="en-US" altLang="zh-CN" sz="2400" b="1">
              <a:latin typeface="Times New Roman" panose="02020603050405020304" pitchFamily="18" charset="0"/>
            </a:endParaRPr>
          </a:p>
          <a:p>
            <a:pPr eaLnBrk="1" hangingPunct="1">
              <a:lnSpc>
                <a:spcPct val="80000"/>
              </a:lnSpc>
              <a:buFontTx/>
              <a:buNone/>
            </a:pPr>
            <a:endParaRPr lang="en-US" altLang="zh-CN" sz="2400" b="1">
              <a:latin typeface="Times New Roman" panose="02020603050405020304" pitchFamily="18" charset="0"/>
            </a:endParaRPr>
          </a:p>
          <a:p>
            <a:pPr eaLnBrk="1" hangingPunct="1">
              <a:lnSpc>
                <a:spcPct val="80000"/>
              </a:lnSpc>
              <a:buFontTx/>
              <a:buNone/>
            </a:pPr>
            <a:r>
              <a:rPr lang="zh-CN" altLang="en-US" sz="2400" b="1">
                <a:latin typeface="Times New Roman" panose="02020603050405020304" pitchFamily="18" charset="0"/>
              </a:rPr>
              <a:t>  （</a:t>
            </a:r>
            <a:r>
              <a:rPr lang="en-US" altLang="zh-CN" sz="2400" b="1">
                <a:latin typeface="Times New Roman" panose="02020603050405020304" pitchFamily="18" charset="0"/>
              </a:rPr>
              <a:t>2</a:t>
            </a:r>
            <a:r>
              <a:rPr lang="zh-CN" altLang="en-US" sz="2400" b="1">
                <a:latin typeface="Times New Roman" panose="02020603050405020304" pitchFamily="18" charset="0"/>
              </a:rPr>
              <a:t>）上述</a:t>
            </a:r>
            <a:r>
              <a:rPr lang="en-US" altLang="zh-CN" sz="2400" b="1"/>
              <a:t>receive</a:t>
            </a:r>
            <a:r>
              <a:rPr lang="zh-CN" altLang="en-US" sz="2400" b="1"/>
              <a:t>方法</a:t>
            </a:r>
            <a:r>
              <a:rPr lang="zh-CN" altLang="en-US" sz="2400" b="1">
                <a:latin typeface="Times New Roman" panose="02020603050405020304" pitchFamily="18" charset="0"/>
              </a:rPr>
              <a:t>有一个用于</a:t>
            </a:r>
            <a:r>
              <a:rPr lang="zh-CN" altLang="en-US" sz="2400" b="1">
                <a:solidFill>
                  <a:srgbClr val="FF0000"/>
                </a:solidFill>
                <a:latin typeface="Times New Roman" panose="02020603050405020304" pitchFamily="18" charset="0"/>
              </a:rPr>
              <a:t>接收数据报的参数</a:t>
            </a:r>
            <a:r>
              <a:rPr lang="en-US" altLang="zh-CN" sz="2400" b="1">
                <a:solidFill>
                  <a:srgbClr val="FF0000"/>
                </a:solidFill>
              </a:rPr>
              <a:t>pack</a:t>
            </a:r>
            <a:r>
              <a:rPr lang="zh-CN" altLang="en-US" sz="2400" b="1">
                <a:latin typeface="Times New Roman" panose="02020603050405020304" pitchFamily="18" charset="0"/>
              </a:rPr>
              <a:t>。因</a:t>
            </a:r>
            <a:r>
              <a:rPr lang="zh-CN" altLang="en-US" sz="2400" b="1">
                <a:solidFill>
                  <a:srgbClr val="000000"/>
                </a:solidFill>
                <a:latin typeface="Times New Roman" panose="02020603050405020304" pitchFamily="18" charset="0"/>
              </a:rPr>
              <a:t>此我们必须预备一个数据报，以便收取数据。这时需使用</a:t>
            </a:r>
            <a:r>
              <a:rPr lang="en-US" altLang="zh-CN" sz="2400" b="1">
                <a:solidFill>
                  <a:srgbClr val="000000"/>
                </a:solidFill>
              </a:rPr>
              <a:t>DatagramPack</a:t>
            </a:r>
            <a:r>
              <a:rPr lang="zh-CN" altLang="en-US" sz="2400" b="1">
                <a:solidFill>
                  <a:srgbClr val="000000"/>
                </a:solidFill>
                <a:latin typeface="Times New Roman" panose="02020603050405020304" pitchFamily="18" charset="0"/>
              </a:rPr>
              <a:t>类的另外一个构造方法：</a:t>
            </a:r>
            <a:r>
              <a:rPr lang="en-US" altLang="zh-CN" sz="2400" b="1">
                <a:solidFill>
                  <a:srgbClr val="3333FF"/>
                </a:solidFill>
              </a:rPr>
              <a:t>DatagramPack(byte data[ ], int length)</a:t>
            </a:r>
            <a:r>
              <a:rPr lang="zh-CN" altLang="en-US" sz="2400" b="1">
                <a:latin typeface="Times New Roman" panose="02020603050405020304" pitchFamily="18" charset="0"/>
              </a:rPr>
              <a:t>创建一个用于接收收据的数据包。</a:t>
            </a:r>
            <a:endParaRPr lang="en-US" altLang="zh-CN" sz="2200" b="1">
              <a:solidFill>
                <a:srgbClr val="0000CC"/>
              </a:solidFill>
            </a:endParaRPr>
          </a:p>
        </p:txBody>
      </p:sp>
      <p:sp>
        <p:nvSpPr>
          <p:cNvPr id="37891" name="Rectangle 2">
            <a:extLst>
              <a:ext uri="{FF2B5EF4-FFF2-40B4-BE49-F238E27FC236}">
                <a16:creationId xmlns:a16="http://schemas.microsoft.com/office/drawing/2014/main" id="{5C335B2F-C8F8-4CF5-857C-1C4D7AAE880F}"/>
              </a:ext>
            </a:extLst>
          </p:cNvPr>
          <p:cNvSpPr>
            <a:spLocks noGrp="1" noChangeArrowheads="1"/>
          </p:cNvSpPr>
          <p:nvPr>
            <p:ph type="title"/>
          </p:nvPr>
        </p:nvSpPr>
        <p:spPr/>
        <p:txBody>
          <a:bodyPr/>
          <a:lstStyle/>
          <a:p>
            <a:pPr eaLnBrk="1" hangingPunct="1"/>
            <a:r>
              <a:rPr lang="en-US" altLang="zh-CN" sz="3200" b="1">
                <a:solidFill>
                  <a:srgbClr val="000000"/>
                </a:solidFill>
              </a:rPr>
              <a:t>4. UDP</a:t>
            </a:r>
            <a:r>
              <a:rPr lang="zh-CN" altLang="en-US" sz="3200" b="1">
                <a:solidFill>
                  <a:srgbClr val="000000"/>
                </a:solidFill>
                <a:latin typeface="Times New Roman" panose="02020603050405020304" pitchFamily="18" charset="0"/>
              </a:rPr>
              <a:t>数据报</a:t>
            </a:r>
            <a:r>
              <a:rPr lang="zh-CN" altLang="en-US" sz="3200" b="1"/>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B6E577E5-746F-444A-AB65-74C7C6110A21}"/>
              </a:ext>
            </a:extLst>
          </p:cNvPr>
          <p:cNvSpPr>
            <a:spLocks noGrp="1" noChangeArrowheads="1"/>
          </p:cNvSpPr>
          <p:nvPr>
            <p:ph type="body" idx="1"/>
          </p:nvPr>
        </p:nvSpPr>
        <p:spPr>
          <a:xfrm>
            <a:off x="684213" y="692150"/>
            <a:ext cx="7775575" cy="4537075"/>
          </a:xfrm>
        </p:spPr>
        <p:txBody>
          <a:bodyPr/>
          <a:lstStyle/>
          <a:p>
            <a:pPr eaLnBrk="1" hangingPunct="1">
              <a:lnSpc>
                <a:spcPct val="80000"/>
              </a:lnSpc>
              <a:buFont typeface="Wingdings" panose="05000000000000000000" pitchFamily="2" charset="2"/>
              <a:buChar char="Ø"/>
            </a:pPr>
            <a:r>
              <a:rPr lang="zh-CN" altLang="en-US" sz="2200" b="1">
                <a:latin typeface="Times New Roman" panose="02020603050405020304" pitchFamily="18" charset="0"/>
              </a:rPr>
              <a:t>基于</a:t>
            </a:r>
            <a:r>
              <a:rPr lang="en-US" altLang="zh-CN" sz="2200" b="1">
                <a:latin typeface="Times New Roman" panose="02020603050405020304" pitchFamily="18" charset="0"/>
              </a:rPr>
              <a:t>UDP</a:t>
            </a:r>
            <a:r>
              <a:rPr lang="zh-CN" altLang="en-US" sz="2200" b="1">
                <a:latin typeface="Times New Roman" panose="02020603050405020304" pitchFamily="18" charset="0"/>
              </a:rPr>
              <a:t>协议发送</a:t>
            </a:r>
            <a:r>
              <a:rPr lang="en-US" altLang="zh-CN" sz="2200" b="1">
                <a:latin typeface="Times New Roman" panose="02020603050405020304" pitchFamily="18" charset="0"/>
              </a:rPr>
              <a:t>"hello world"</a:t>
            </a:r>
            <a:r>
              <a:rPr lang="zh-CN" altLang="en-US" sz="2200" b="1">
                <a:latin typeface="Times New Roman" panose="02020603050405020304" pitchFamily="18" charset="0"/>
              </a:rPr>
              <a:t>的简单例子</a:t>
            </a:r>
            <a:endParaRPr lang="en-US" altLang="zh-CN" sz="2200" b="1"/>
          </a:p>
          <a:p>
            <a:pPr eaLnBrk="1" hangingPunct="1">
              <a:lnSpc>
                <a:spcPct val="80000"/>
              </a:lnSpc>
              <a:buFontTx/>
              <a:buNone/>
            </a:pPr>
            <a:endParaRPr lang="en-US" altLang="zh-CN" sz="2000" b="1"/>
          </a:p>
          <a:p>
            <a:pPr eaLnBrk="1" hangingPunct="1">
              <a:lnSpc>
                <a:spcPct val="80000"/>
              </a:lnSpc>
              <a:buFontTx/>
              <a:buNone/>
            </a:pPr>
            <a:r>
              <a:rPr lang="en-US" altLang="zh-CN" sz="2000" b="1">
                <a:solidFill>
                  <a:srgbClr val="FF0000"/>
                </a:solidFill>
              </a:rPr>
              <a:t>import java.net.*;</a:t>
            </a:r>
          </a:p>
          <a:p>
            <a:pPr eaLnBrk="1" hangingPunct="1">
              <a:lnSpc>
                <a:spcPct val="80000"/>
              </a:lnSpc>
              <a:buFontTx/>
              <a:buNone/>
            </a:pPr>
            <a:r>
              <a:rPr lang="en-US" altLang="zh-CN" sz="2000" b="1"/>
              <a:t>public class UdpSend {</a:t>
            </a:r>
          </a:p>
          <a:p>
            <a:pPr eaLnBrk="1" hangingPunct="1">
              <a:lnSpc>
                <a:spcPct val="80000"/>
              </a:lnSpc>
              <a:buFontTx/>
              <a:buNone/>
            </a:pPr>
            <a:r>
              <a:rPr lang="en-US" altLang="zh-CN" sz="2000" b="1"/>
              <a:t>	public static void main(String [] args) throws Exception</a:t>
            </a:r>
          </a:p>
          <a:p>
            <a:pPr eaLnBrk="1" hangingPunct="1">
              <a:lnSpc>
                <a:spcPct val="80000"/>
              </a:lnSpc>
              <a:buFontTx/>
              <a:buNone/>
            </a:pPr>
            <a:r>
              <a:rPr lang="en-US" altLang="zh-CN" sz="2000" b="1"/>
              <a:t>	{</a:t>
            </a:r>
          </a:p>
          <a:p>
            <a:pPr eaLnBrk="1" hangingPunct="1">
              <a:lnSpc>
                <a:spcPct val="80000"/>
              </a:lnSpc>
              <a:buFontTx/>
              <a:buNone/>
            </a:pPr>
            <a:r>
              <a:rPr lang="en-US" altLang="zh-CN" sz="2000" b="1"/>
              <a:t>	    DatagramSocket ds = new DatagramSocket();</a:t>
            </a:r>
          </a:p>
          <a:p>
            <a:pPr eaLnBrk="1" hangingPunct="1">
              <a:lnSpc>
                <a:spcPct val="80000"/>
              </a:lnSpc>
              <a:buFontTx/>
              <a:buNone/>
            </a:pPr>
            <a:r>
              <a:rPr lang="en-US" altLang="zh-CN" sz="2000" b="1"/>
              <a:t>	    String str = “hello world”; // </a:t>
            </a:r>
            <a:r>
              <a:rPr lang="zh-CN" altLang="en-US" sz="2000" b="1"/>
              <a:t>试试换成中文</a:t>
            </a:r>
          </a:p>
          <a:p>
            <a:pPr eaLnBrk="1" hangingPunct="1">
              <a:lnSpc>
                <a:spcPct val="80000"/>
              </a:lnSpc>
              <a:buFontTx/>
              <a:buNone/>
            </a:pPr>
            <a:r>
              <a:rPr lang="zh-CN" altLang="en-US" sz="2000" b="1"/>
              <a:t>	    </a:t>
            </a:r>
            <a:r>
              <a:rPr lang="en-US" altLang="zh-CN" sz="2000" b="1"/>
              <a:t>DatagramPacket dp = </a:t>
            </a:r>
            <a:r>
              <a:rPr lang="en-US" altLang="zh-CN" sz="2000" b="1">
                <a:solidFill>
                  <a:srgbClr val="3333FF"/>
                </a:solidFill>
              </a:rPr>
              <a:t>new  </a:t>
            </a:r>
          </a:p>
          <a:p>
            <a:pPr eaLnBrk="1" hangingPunct="1">
              <a:lnSpc>
                <a:spcPct val="80000"/>
              </a:lnSpc>
              <a:buFontTx/>
              <a:buNone/>
            </a:pPr>
            <a:r>
              <a:rPr lang="en-US" altLang="zh-CN" sz="2000" b="1">
                <a:solidFill>
                  <a:srgbClr val="3333FF"/>
                </a:solidFill>
              </a:rPr>
              <a:t>             DatagramPacket(str.getBytes(), str.length(),</a:t>
            </a:r>
          </a:p>
          <a:p>
            <a:pPr eaLnBrk="1" hangingPunct="1">
              <a:lnSpc>
                <a:spcPct val="80000"/>
              </a:lnSpc>
              <a:buFontTx/>
              <a:buNone/>
            </a:pPr>
            <a:r>
              <a:rPr lang="en-US" altLang="zh-CN" sz="2000" b="1">
                <a:solidFill>
                  <a:srgbClr val="3333FF"/>
                </a:solidFill>
              </a:rPr>
              <a:t>             InetAddress.getByName ("127.0.0.1"), 3000);</a:t>
            </a:r>
          </a:p>
          <a:p>
            <a:pPr eaLnBrk="1" hangingPunct="1">
              <a:lnSpc>
                <a:spcPct val="80000"/>
              </a:lnSpc>
              <a:buFontTx/>
              <a:buNone/>
            </a:pPr>
            <a:r>
              <a:rPr lang="en-US" altLang="zh-CN" sz="2000" b="1">
                <a:solidFill>
                  <a:srgbClr val="3333FF"/>
                </a:solidFill>
              </a:rPr>
              <a:t>	    ds.send(dp);</a:t>
            </a:r>
          </a:p>
          <a:p>
            <a:pPr eaLnBrk="1" hangingPunct="1">
              <a:lnSpc>
                <a:spcPct val="80000"/>
              </a:lnSpc>
              <a:buFontTx/>
              <a:buNone/>
            </a:pPr>
            <a:r>
              <a:rPr lang="en-US" altLang="zh-CN" sz="2000" b="1"/>
              <a:t>	    ds.close();</a:t>
            </a:r>
          </a:p>
          <a:p>
            <a:pPr eaLnBrk="1" hangingPunct="1">
              <a:lnSpc>
                <a:spcPct val="80000"/>
              </a:lnSpc>
              <a:buFontTx/>
              <a:buNone/>
            </a:pPr>
            <a:r>
              <a:rPr lang="en-US" altLang="zh-CN" sz="2000" b="1"/>
              <a:t>	}</a:t>
            </a:r>
          </a:p>
          <a:p>
            <a:pPr eaLnBrk="1" hangingPunct="1">
              <a:lnSpc>
                <a:spcPct val="80000"/>
              </a:lnSpc>
              <a:buFontTx/>
              <a:buNone/>
            </a:pPr>
            <a:r>
              <a:rPr lang="en-US" altLang="zh-CN" sz="2000" b="1"/>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6354A4D-059C-4478-86FF-8312F58102B0}"/>
              </a:ext>
            </a:extLst>
          </p:cNvPr>
          <p:cNvSpPr>
            <a:spLocks noGrp="1" noChangeArrowheads="1"/>
          </p:cNvSpPr>
          <p:nvPr>
            <p:ph type="body" idx="1"/>
          </p:nvPr>
        </p:nvSpPr>
        <p:spPr>
          <a:xfrm>
            <a:off x="468313" y="549275"/>
            <a:ext cx="8542337" cy="5792788"/>
          </a:xfrm>
        </p:spPr>
        <p:txBody>
          <a:bodyPr/>
          <a:lstStyle/>
          <a:p>
            <a:pPr eaLnBrk="1" hangingPunct="1">
              <a:lnSpc>
                <a:spcPct val="80000"/>
              </a:lnSpc>
              <a:buFontTx/>
              <a:buNone/>
            </a:pPr>
            <a:r>
              <a:rPr lang="en-US" altLang="zh-CN" sz="2000" b="1">
                <a:solidFill>
                  <a:srgbClr val="FF0000"/>
                </a:solidFill>
              </a:rPr>
              <a:t>import java.net.*;</a:t>
            </a:r>
          </a:p>
          <a:p>
            <a:pPr eaLnBrk="1" hangingPunct="1">
              <a:lnSpc>
                <a:spcPct val="80000"/>
              </a:lnSpc>
              <a:buFontTx/>
              <a:buNone/>
            </a:pPr>
            <a:r>
              <a:rPr lang="en-US" altLang="zh-CN" sz="2000" b="1"/>
              <a:t>public class UdpRecv {</a:t>
            </a:r>
          </a:p>
          <a:p>
            <a:pPr eaLnBrk="1" hangingPunct="1">
              <a:lnSpc>
                <a:spcPct val="80000"/>
              </a:lnSpc>
              <a:buFontTx/>
              <a:buNone/>
            </a:pPr>
            <a:r>
              <a:rPr lang="en-US" altLang="zh-CN" sz="2000" b="1"/>
              <a:t>	public static void main(String [ ] args) throws Exception</a:t>
            </a:r>
          </a:p>
          <a:p>
            <a:pPr eaLnBrk="1" hangingPunct="1">
              <a:lnSpc>
                <a:spcPct val="80000"/>
              </a:lnSpc>
              <a:buFontTx/>
              <a:buNone/>
            </a:pPr>
            <a:r>
              <a:rPr lang="en-US" altLang="zh-CN" sz="2000" b="1"/>
              <a:t>	{</a:t>
            </a:r>
          </a:p>
          <a:p>
            <a:pPr eaLnBrk="1" hangingPunct="1">
              <a:lnSpc>
                <a:spcPct val="80000"/>
              </a:lnSpc>
              <a:buFontTx/>
              <a:buNone/>
            </a:pPr>
            <a:r>
              <a:rPr lang="en-US" altLang="zh-CN" sz="2000" b="1"/>
              <a:t>	    byte[ ] buf = new byte[1024];</a:t>
            </a:r>
          </a:p>
          <a:p>
            <a:pPr eaLnBrk="1" hangingPunct="1">
              <a:lnSpc>
                <a:spcPct val="80000"/>
              </a:lnSpc>
              <a:buFontTx/>
              <a:buNone/>
            </a:pPr>
            <a:r>
              <a:rPr lang="en-US" altLang="zh-CN" sz="2000" b="1">
                <a:solidFill>
                  <a:srgbClr val="3333FF"/>
                </a:solidFill>
              </a:rPr>
              <a:t>         DatagramSocket ds = new DatagramSocket(3000);</a:t>
            </a:r>
          </a:p>
          <a:p>
            <a:pPr eaLnBrk="1" hangingPunct="1">
              <a:lnSpc>
                <a:spcPct val="80000"/>
              </a:lnSpc>
              <a:buFontTx/>
              <a:buNone/>
            </a:pPr>
            <a:r>
              <a:rPr lang="en-US" altLang="zh-CN" sz="2000" b="1">
                <a:solidFill>
                  <a:srgbClr val="3333FF"/>
                </a:solidFill>
              </a:rPr>
              <a:t>	    DatagramPacket dp = new DatagramPacket(buf, 1024);</a:t>
            </a:r>
          </a:p>
          <a:p>
            <a:pPr eaLnBrk="1" hangingPunct="1">
              <a:lnSpc>
                <a:spcPct val="80000"/>
              </a:lnSpc>
              <a:buFontTx/>
              <a:buNone/>
            </a:pPr>
            <a:r>
              <a:rPr lang="en-US" altLang="zh-CN" sz="2000" b="1">
                <a:solidFill>
                  <a:srgbClr val="3333FF"/>
                </a:solidFill>
              </a:rPr>
              <a:t>	    ds.receive(dp);</a:t>
            </a:r>
            <a:r>
              <a:rPr lang="zh-CN" altLang="en-US" sz="2000" b="1">
                <a:solidFill>
                  <a:srgbClr val="3333FF"/>
                </a:solidFill>
              </a:rPr>
              <a:t>	</a:t>
            </a:r>
            <a:r>
              <a:rPr lang="zh-CN" altLang="en-US" sz="2000" b="1"/>
              <a:t>	</a:t>
            </a:r>
          </a:p>
          <a:p>
            <a:pPr eaLnBrk="1" hangingPunct="1">
              <a:lnSpc>
                <a:spcPct val="80000"/>
              </a:lnSpc>
              <a:buFontTx/>
              <a:buNone/>
            </a:pPr>
            <a:r>
              <a:rPr lang="zh-CN" altLang="en-US" sz="2000" b="1"/>
              <a:t>	    </a:t>
            </a:r>
            <a:r>
              <a:rPr lang="en-US" altLang="zh-CN" sz="2000" b="1"/>
              <a:t>String strRecv = new String(</a:t>
            </a:r>
            <a:r>
              <a:rPr lang="en-US" altLang="zh-CN" sz="2000" b="1">
                <a:solidFill>
                  <a:srgbClr val="00B050"/>
                </a:solidFill>
              </a:rPr>
              <a:t>dp.getData(), 0, dp.getLength()</a:t>
            </a:r>
            <a:r>
              <a:rPr lang="en-US" altLang="zh-CN" sz="2000" b="1"/>
              <a:t>) +</a:t>
            </a:r>
          </a:p>
          <a:p>
            <a:pPr eaLnBrk="1" hangingPunct="1">
              <a:lnSpc>
                <a:spcPct val="80000"/>
              </a:lnSpc>
              <a:buFontTx/>
              <a:buNone/>
            </a:pPr>
            <a:r>
              <a:rPr lang="en-US" altLang="zh-CN" sz="2000" b="1"/>
              <a:t>			            " from " + </a:t>
            </a:r>
            <a:r>
              <a:rPr lang="en-US" altLang="zh-CN" sz="2000" b="1">
                <a:solidFill>
                  <a:srgbClr val="00B050"/>
                </a:solidFill>
              </a:rPr>
              <a:t>dp.getAddress().getHostAddress() </a:t>
            </a:r>
            <a:r>
              <a:rPr lang="en-US" altLang="zh-CN" sz="2000" b="1"/>
              <a:t>+                     </a:t>
            </a:r>
          </a:p>
          <a:p>
            <a:pPr eaLnBrk="1" hangingPunct="1">
              <a:lnSpc>
                <a:spcPct val="80000"/>
              </a:lnSpc>
              <a:buFontTx/>
              <a:buNone/>
            </a:pPr>
            <a:r>
              <a:rPr lang="en-US" altLang="zh-CN" sz="2000" b="1"/>
              <a:t>                                      ":"+</a:t>
            </a:r>
            <a:r>
              <a:rPr lang="en-US" altLang="zh-CN" sz="2000" b="1">
                <a:solidFill>
                  <a:srgbClr val="00B050"/>
                </a:solidFill>
              </a:rPr>
              <a:t>dp.getPort()</a:t>
            </a:r>
            <a:r>
              <a:rPr lang="en-US" altLang="zh-CN" sz="2000" b="1"/>
              <a:t>;</a:t>
            </a:r>
          </a:p>
          <a:p>
            <a:pPr eaLnBrk="1" hangingPunct="1">
              <a:lnSpc>
                <a:spcPct val="80000"/>
              </a:lnSpc>
              <a:buFontTx/>
              <a:buNone/>
            </a:pPr>
            <a:r>
              <a:rPr lang="en-US" altLang="zh-CN" sz="2000" b="1"/>
              <a:t>	    System.out.println(strRecv);</a:t>
            </a:r>
          </a:p>
          <a:p>
            <a:pPr eaLnBrk="1" hangingPunct="1">
              <a:lnSpc>
                <a:spcPct val="80000"/>
              </a:lnSpc>
              <a:buFontTx/>
              <a:buNone/>
            </a:pPr>
            <a:r>
              <a:rPr lang="en-US" altLang="zh-CN" sz="2000" b="1"/>
              <a:t>	    ds.close();</a:t>
            </a:r>
          </a:p>
          <a:p>
            <a:pPr eaLnBrk="1" hangingPunct="1">
              <a:lnSpc>
                <a:spcPct val="80000"/>
              </a:lnSpc>
              <a:buFontTx/>
              <a:buNone/>
            </a:pPr>
            <a:r>
              <a:rPr lang="en-US" altLang="zh-CN" sz="2000" b="1"/>
              <a:t>	}</a:t>
            </a:r>
          </a:p>
          <a:p>
            <a:pPr eaLnBrk="1" hangingPunct="1">
              <a:lnSpc>
                <a:spcPct val="80000"/>
              </a:lnSpc>
              <a:buFontTx/>
              <a:buNone/>
            </a:pPr>
            <a:r>
              <a:rPr lang="en-US" altLang="zh-CN" sz="2000" b="1"/>
              <a:t>}</a:t>
            </a:r>
          </a:p>
        </p:txBody>
      </p:sp>
      <p:sp>
        <p:nvSpPr>
          <p:cNvPr id="40963" name="Text Box 3">
            <a:extLst>
              <a:ext uri="{FF2B5EF4-FFF2-40B4-BE49-F238E27FC236}">
                <a16:creationId xmlns:a16="http://schemas.microsoft.com/office/drawing/2014/main" id="{C0503057-3520-4F78-8247-5BA7BB2C311F}"/>
              </a:ext>
            </a:extLst>
          </p:cNvPr>
          <p:cNvSpPr txBox="1">
            <a:spLocks noChangeArrowheads="1"/>
          </p:cNvSpPr>
          <p:nvPr/>
        </p:nvSpPr>
        <p:spPr bwMode="auto">
          <a:xfrm>
            <a:off x="3922713" y="5876925"/>
            <a:ext cx="4826000"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chemeClr val="bg1"/>
                </a:solidFill>
              </a:rPr>
              <a:t>hello world from 127.0.0.1:1126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0F784CE-8DCA-40A0-B864-5A73F8163359}"/>
              </a:ext>
            </a:extLst>
          </p:cNvPr>
          <p:cNvSpPr>
            <a:spLocks noGrp="1" noChangeArrowheads="1"/>
          </p:cNvSpPr>
          <p:nvPr>
            <p:ph type="title"/>
          </p:nvPr>
        </p:nvSpPr>
        <p:spPr/>
        <p:txBody>
          <a:bodyPr/>
          <a:lstStyle/>
          <a:p>
            <a:pPr eaLnBrk="1" hangingPunct="1"/>
            <a:r>
              <a:rPr lang="en-US" altLang="zh-CN" sz="3200" b="1">
                <a:latin typeface="Times New Roman" panose="02020603050405020304" pitchFamily="18" charset="0"/>
              </a:rPr>
              <a:t>5. </a:t>
            </a:r>
            <a:r>
              <a:rPr lang="zh-CN" altLang="en-US" sz="3200" b="1">
                <a:latin typeface="Times New Roman" panose="02020603050405020304" pitchFamily="18" charset="0"/>
              </a:rPr>
              <a:t>广播数据报</a:t>
            </a:r>
            <a:r>
              <a:rPr lang="zh-CN" altLang="en-US" sz="3200" b="1"/>
              <a:t> </a:t>
            </a:r>
          </a:p>
        </p:txBody>
      </p:sp>
      <p:sp>
        <p:nvSpPr>
          <p:cNvPr id="41987" name="Rectangle 3">
            <a:extLst>
              <a:ext uri="{FF2B5EF4-FFF2-40B4-BE49-F238E27FC236}">
                <a16:creationId xmlns:a16="http://schemas.microsoft.com/office/drawing/2014/main" id="{5E26D1CC-9B7A-4FE7-B0A0-CF378177C57F}"/>
              </a:ext>
            </a:extLst>
          </p:cNvPr>
          <p:cNvSpPr>
            <a:spLocks noGrp="1" noChangeArrowheads="1"/>
          </p:cNvSpPr>
          <p:nvPr>
            <p:ph type="body" idx="1"/>
          </p:nvPr>
        </p:nvSpPr>
        <p:spPr>
          <a:xfrm>
            <a:off x="684213" y="1628775"/>
            <a:ext cx="7848600" cy="5040313"/>
          </a:xfrm>
        </p:spPr>
        <p:txBody>
          <a:bodyPr/>
          <a:lstStyle/>
          <a:p>
            <a:pPr algn="just" eaLnBrk="1" hangingPunct="1">
              <a:lnSpc>
                <a:spcPct val="90000"/>
              </a:lnSpc>
              <a:buClr>
                <a:srgbClr val="00B050"/>
              </a:buClr>
              <a:buFont typeface="Wingdings" panose="05000000000000000000" pitchFamily="2" charset="2"/>
              <a:buChar char="n"/>
            </a:pPr>
            <a:r>
              <a:rPr lang="zh-CN" altLang="en-US" sz="2200" b="1">
                <a:solidFill>
                  <a:srgbClr val="FF0000"/>
                </a:solidFill>
                <a:latin typeface="微软雅黑" panose="020B0503020204020204" pitchFamily="34" charset="-122"/>
                <a:ea typeface="微软雅黑" panose="020B0503020204020204" pitchFamily="34" charset="-122"/>
              </a:rPr>
              <a:t>广播数据报类似于</a:t>
            </a:r>
            <a:r>
              <a:rPr lang="zh-CN" altLang="en-US" sz="2200" b="1">
                <a:latin typeface="Times New Roman" panose="02020603050405020304" pitchFamily="18" charset="0"/>
              </a:rPr>
              <a:t>电台广播，进行广播的电台需在指定波段和频率上广播信息，接收者只有将收音机调到指定的波段和频率上才能收听到广播的内容。</a:t>
            </a:r>
            <a:endParaRPr lang="en-US" altLang="zh-CN" sz="2200" b="1">
              <a:latin typeface="Times New Roman" panose="02020603050405020304" pitchFamily="18" charset="0"/>
            </a:endParaRPr>
          </a:p>
          <a:p>
            <a:pPr algn="just" eaLnBrk="1" hangingPunct="1">
              <a:lnSpc>
                <a:spcPct val="90000"/>
              </a:lnSpc>
              <a:buFontTx/>
              <a:buNone/>
            </a:pPr>
            <a:endParaRPr lang="zh-CN" altLang="en-US" sz="1000" b="1"/>
          </a:p>
          <a:p>
            <a:pPr eaLnBrk="1" hangingPunct="1">
              <a:lnSpc>
                <a:spcPct val="90000"/>
              </a:lnSpc>
              <a:buClr>
                <a:srgbClr val="00B050"/>
              </a:buClr>
              <a:buFont typeface="Wingdings" panose="05000000000000000000" pitchFamily="2" charset="2"/>
              <a:buChar char="n"/>
            </a:pPr>
            <a:r>
              <a:rPr lang="en-US" altLang="zh-CN" sz="2200" b="1"/>
              <a:t>Internet</a:t>
            </a:r>
            <a:r>
              <a:rPr lang="zh-CN" altLang="en-US" sz="2200" b="1">
                <a:latin typeface="Times New Roman" panose="02020603050405020304" pitchFamily="18" charset="0"/>
              </a:rPr>
              <a:t>的地址是</a:t>
            </a:r>
            <a:r>
              <a:rPr lang="en-US" altLang="zh-CN" sz="2200" b="1">
                <a:solidFill>
                  <a:srgbClr val="3333FF"/>
                </a:solidFill>
              </a:rPr>
              <a:t>a.b.c.d</a:t>
            </a:r>
            <a:r>
              <a:rPr lang="zh-CN" altLang="en-US" sz="2200" b="1">
                <a:latin typeface="Times New Roman" panose="02020603050405020304" pitchFamily="18" charset="0"/>
              </a:rPr>
              <a:t>的形式。该地址的一部分代表用户自己的主机，而另一部分代表用户所在的网络。</a:t>
            </a:r>
          </a:p>
          <a:p>
            <a:pPr lvl="1" eaLnBrk="1" hangingPunct="1">
              <a:lnSpc>
                <a:spcPct val="90000"/>
              </a:lnSpc>
              <a:buFontTx/>
              <a:buNone/>
            </a:pPr>
            <a:r>
              <a:rPr lang="en-US" altLang="zh-CN" sz="2000" b="1">
                <a:solidFill>
                  <a:srgbClr val="3333FF"/>
                </a:solidFill>
              </a:rPr>
              <a:t>A</a:t>
            </a:r>
            <a:r>
              <a:rPr lang="zh-CN" altLang="en-US" sz="2000" b="1">
                <a:solidFill>
                  <a:srgbClr val="3333FF"/>
                </a:solidFill>
                <a:latin typeface="Times New Roman" panose="02020603050405020304" pitchFamily="18" charset="0"/>
              </a:rPr>
              <a:t>类地址</a:t>
            </a:r>
            <a:r>
              <a:rPr lang="zh-CN" altLang="en-US" sz="2000" b="1">
                <a:latin typeface="Times New Roman" panose="02020603050405020304" pitchFamily="18" charset="0"/>
              </a:rPr>
              <a:t>：当</a:t>
            </a:r>
            <a:r>
              <a:rPr lang="en-US" altLang="zh-CN" sz="2000" b="1"/>
              <a:t>a</a:t>
            </a:r>
            <a:r>
              <a:rPr lang="zh-CN" altLang="en-US" sz="2000" b="1">
                <a:latin typeface="Times New Roman" panose="02020603050405020304" pitchFamily="18" charset="0"/>
              </a:rPr>
              <a:t>小于</a:t>
            </a:r>
            <a:r>
              <a:rPr lang="en-US" altLang="zh-CN" sz="2000" b="1"/>
              <a:t>128</a:t>
            </a:r>
            <a:r>
              <a:rPr lang="zh-CN" altLang="en-US" sz="2000" b="1">
                <a:latin typeface="Times New Roman" panose="02020603050405020304" pitchFamily="18" charset="0"/>
              </a:rPr>
              <a:t>，那么</a:t>
            </a:r>
            <a:r>
              <a:rPr lang="en-US" altLang="zh-CN" sz="2000" b="1"/>
              <a:t>b.c.d</a:t>
            </a:r>
            <a:r>
              <a:rPr lang="zh-CN" altLang="en-US" sz="2000" b="1">
                <a:latin typeface="Times New Roman" panose="02020603050405020304" pitchFamily="18" charset="0"/>
              </a:rPr>
              <a:t>就用来表示主机，</a:t>
            </a:r>
          </a:p>
          <a:p>
            <a:pPr lvl="1" eaLnBrk="1" hangingPunct="1">
              <a:lnSpc>
                <a:spcPct val="90000"/>
              </a:lnSpc>
              <a:buFontTx/>
              <a:buNone/>
            </a:pPr>
            <a:r>
              <a:rPr lang="en-US" altLang="zh-CN" sz="2000" b="1">
                <a:solidFill>
                  <a:srgbClr val="3333FF"/>
                </a:solidFill>
                <a:latin typeface="Times New Roman" panose="02020603050405020304" pitchFamily="18" charset="0"/>
              </a:rPr>
              <a:t>B</a:t>
            </a:r>
            <a:r>
              <a:rPr lang="zh-CN" altLang="en-US" sz="2000" b="1">
                <a:solidFill>
                  <a:srgbClr val="3333FF"/>
                </a:solidFill>
                <a:latin typeface="Times New Roman" panose="02020603050405020304" pitchFamily="18" charset="0"/>
              </a:rPr>
              <a:t>类地址</a:t>
            </a:r>
            <a:r>
              <a:rPr lang="zh-CN" altLang="en-US" sz="2000" b="1">
                <a:latin typeface="Times New Roman" panose="02020603050405020304" pitchFamily="18" charset="0"/>
              </a:rPr>
              <a:t>：</a:t>
            </a:r>
            <a:r>
              <a:rPr lang="en-US" altLang="zh-CN" sz="2000" b="1">
                <a:latin typeface="Times New Roman" panose="02020603050405020304" pitchFamily="18" charset="0"/>
              </a:rPr>
              <a:t>a</a:t>
            </a:r>
            <a:r>
              <a:rPr lang="zh-CN" altLang="en-US" sz="2000" b="1">
                <a:latin typeface="Times New Roman" panose="02020603050405020304" pitchFamily="18" charset="0"/>
              </a:rPr>
              <a:t>大于等于</a:t>
            </a:r>
            <a:r>
              <a:rPr lang="en-US" altLang="zh-CN" sz="2000" b="1">
                <a:latin typeface="Times New Roman" panose="02020603050405020304" pitchFamily="18" charset="0"/>
              </a:rPr>
              <a:t>128</a:t>
            </a:r>
            <a:r>
              <a:rPr lang="zh-CN" altLang="en-US" sz="2000" b="1">
                <a:latin typeface="Times New Roman" panose="02020603050405020304" pitchFamily="18" charset="0"/>
              </a:rPr>
              <a:t>并且小于</a:t>
            </a:r>
            <a:r>
              <a:rPr lang="en-US" altLang="zh-CN" sz="2000" b="1">
                <a:latin typeface="Times New Roman" panose="02020603050405020304" pitchFamily="18" charset="0"/>
              </a:rPr>
              <a:t>192</a:t>
            </a:r>
            <a:r>
              <a:rPr lang="zh-CN" altLang="en-US" sz="2000" b="1">
                <a:latin typeface="Times New Roman" panose="02020603050405020304" pitchFamily="18" charset="0"/>
              </a:rPr>
              <a:t>，则</a:t>
            </a:r>
            <a:r>
              <a:rPr lang="en-US" altLang="zh-CN" sz="2000" b="1">
                <a:latin typeface="Times New Roman" panose="02020603050405020304" pitchFamily="18" charset="0"/>
              </a:rPr>
              <a:t>a.b</a:t>
            </a:r>
            <a:r>
              <a:rPr lang="zh-CN" altLang="en-US" sz="2000" b="1">
                <a:latin typeface="Times New Roman" panose="02020603050405020304" pitchFamily="18" charset="0"/>
              </a:rPr>
              <a:t>表示网络地址，而  </a:t>
            </a:r>
            <a:endParaRPr lang="en-US" altLang="zh-CN" sz="2000" b="1">
              <a:latin typeface="Times New Roman" panose="02020603050405020304" pitchFamily="18" charset="0"/>
            </a:endParaRPr>
          </a:p>
          <a:p>
            <a:pPr lvl="1" eaLnBrk="1" hangingPunct="1">
              <a:lnSpc>
                <a:spcPct val="90000"/>
              </a:lnSpc>
              <a:buFontTx/>
              <a:buNone/>
            </a:pPr>
            <a:r>
              <a:rPr lang="en-US" altLang="zh-CN" sz="2000" b="1">
                <a:latin typeface="Times New Roman" panose="02020603050405020304" pitchFamily="18" charset="0"/>
              </a:rPr>
              <a:t>                   c.d</a:t>
            </a:r>
            <a:r>
              <a:rPr lang="zh-CN" altLang="en-US" sz="2000" b="1">
                <a:latin typeface="Times New Roman" panose="02020603050405020304" pitchFamily="18" charset="0"/>
              </a:rPr>
              <a:t>表示主机地址，</a:t>
            </a:r>
          </a:p>
          <a:p>
            <a:pPr lvl="1" eaLnBrk="1" hangingPunct="1">
              <a:lnSpc>
                <a:spcPct val="90000"/>
              </a:lnSpc>
              <a:buFontTx/>
              <a:buNone/>
            </a:pPr>
            <a:r>
              <a:rPr lang="en-US" altLang="zh-CN" sz="2000" b="1">
                <a:solidFill>
                  <a:srgbClr val="3333FF"/>
                </a:solidFill>
                <a:latin typeface="Times New Roman" panose="02020603050405020304" pitchFamily="18" charset="0"/>
              </a:rPr>
              <a:t>C</a:t>
            </a:r>
            <a:r>
              <a:rPr lang="zh-CN" altLang="en-US" sz="2000" b="1">
                <a:solidFill>
                  <a:srgbClr val="3333FF"/>
                </a:solidFill>
                <a:latin typeface="Times New Roman" panose="02020603050405020304" pitchFamily="18" charset="0"/>
              </a:rPr>
              <a:t>类地址</a:t>
            </a:r>
            <a:r>
              <a:rPr lang="zh-CN" altLang="en-US" sz="2000" b="1">
                <a:latin typeface="Times New Roman" panose="02020603050405020304" pitchFamily="18" charset="0"/>
              </a:rPr>
              <a:t>：</a:t>
            </a:r>
            <a:r>
              <a:rPr lang="en-US" altLang="zh-CN" sz="2000" b="1">
                <a:latin typeface="Times New Roman" panose="02020603050405020304" pitchFamily="18" charset="0"/>
              </a:rPr>
              <a:t>a</a:t>
            </a:r>
            <a:r>
              <a:rPr lang="zh-CN" altLang="en-US" sz="2000" b="1">
                <a:latin typeface="Times New Roman" panose="02020603050405020304" pitchFamily="18" charset="0"/>
              </a:rPr>
              <a:t>大于等于</a:t>
            </a:r>
            <a:r>
              <a:rPr lang="en-US" altLang="zh-CN" sz="2000" b="1">
                <a:latin typeface="Times New Roman" panose="02020603050405020304" pitchFamily="18" charset="0"/>
              </a:rPr>
              <a:t>192</a:t>
            </a:r>
            <a:r>
              <a:rPr lang="zh-CN" altLang="en-US" sz="2000" b="1">
                <a:latin typeface="Times New Roman" panose="02020603050405020304" pitchFamily="18" charset="0"/>
              </a:rPr>
              <a:t>，则网络地址是</a:t>
            </a:r>
            <a:r>
              <a:rPr lang="en-US" altLang="zh-CN" sz="2000" b="1">
                <a:latin typeface="Times New Roman" panose="02020603050405020304" pitchFamily="18" charset="0"/>
              </a:rPr>
              <a:t>a.b.c</a:t>
            </a:r>
            <a:r>
              <a:rPr lang="zh-CN" altLang="en-US" sz="2000" b="1">
                <a:latin typeface="Times New Roman" panose="02020603050405020304" pitchFamily="18" charset="0"/>
              </a:rPr>
              <a:t>，</a:t>
            </a:r>
            <a:r>
              <a:rPr lang="en-US" altLang="zh-CN" sz="2000" b="1">
                <a:latin typeface="Times New Roman" panose="02020603050405020304" pitchFamily="18" charset="0"/>
              </a:rPr>
              <a:t>d</a:t>
            </a:r>
            <a:r>
              <a:rPr lang="zh-CN" altLang="en-US" sz="2000" b="1">
                <a:latin typeface="Times New Roman" panose="02020603050405020304" pitchFamily="18" charset="0"/>
              </a:rPr>
              <a:t>表示主机地址。 </a:t>
            </a:r>
          </a:p>
          <a:p>
            <a:pPr lvl="1" eaLnBrk="1" hangingPunct="1">
              <a:lnSpc>
                <a:spcPct val="90000"/>
              </a:lnSpc>
              <a:buFontTx/>
              <a:buNone/>
            </a:pPr>
            <a:r>
              <a:rPr lang="en-US" altLang="zh-CN" sz="2000" b="1">
                <a:solidFill>
                  <a:srgbClr val="3333FF"/>
                </a:solidFill>
              </a:rPr>
              <a:t>D</a:t>
            </a:r>
            <a:r>
              <a:rPr lang="zh-CN" altLang="en-US" sz="2000" b="1">
                <a:solidFill>
                  <a:srgbClr val="3333FF"/>
                </a:solidFill>
                <a:latin typeface="Times New Roman" panose="02020603050405020304" pitchFamily="18" charset="0"/>
              </a:rPr>
              <a:t>类地址</a:t>
            </a:r>
            <a:r>
              <a:rPr lang="zh-CN" altLang="en-US" sz="2000" b="1">
                <a:solidFill>
                  <a:srgbClr val="000000"/>
                </a:solidFill>
                <a:latin typeface="Times New Roman" panose="02020603050405020304" pitchFamily="18" charset="0"/>
              </a:rPr>
              <a:t>：</a:t>
            </a:r>
            <a:r>
              <a:rPr lang="en-US" altLang="zh-CN" sz="2000" b="1">
                <a:solidFill>
                  <a:srgbClr val="000000"/>
                </a:solidFill>
              </a:rPr>
              <a:t>224.0.0.0</a:t>
            </a:r>
            <a:r>
              <a:rPr lang="zh-CN" altLang="en-US" sz="2000" b="1">
                <a:solidFill>
                  <a:srgbClr val="000000"/>
                </a:solidFill>
                <a:latin typeface="Times New Roman" panose="02020603050405020304" pitchFamily="18" charset="0"/>
              </a:rPr>
              <a:t>与</a:t>
            </a:r>
            <a:r>
              <a:rPr lang="en-US" altLang="zh-CN" sz="2000" b="1">
                <a:solidFill>
                  <a:srgbClr val="000000"/>
                </a:solidFill>
              </a:rPr>
              <a:t>239.255.255.255</a:t>
            </a:r>
            <a:r>
              <a:rPr lang="zh-CN" altLang="en-US" sz="2000" b="1">
                <a:solidFill>
                  <a:srgbClr val="000000"/>
                </a:solidFill>
                <a:latin typeface="Times New Roman" panose="02020603050405020304" pitchFamily="18" charset="0"/>
              </a:rPr>
              <a:t>之间，也称</a:t>
            </a:r>
            <a:r>
              <a:rPr lang="zh-CN" altLang="en-US" sz="2000" b="1">
                <a:latin typeface="Times New Roman" panose="02020603050405020304" pitchFamily="18" charset="0"/>
              </a:rPr>
              <a:t>组播地址。</a:t>
            </a:r>
            <a:endParaRPr lang="en-US" altLang="zh-CN" sz="2000" b="1">
              <a:solidFill>
                <a:srgbClr val="000000"/>
              </a:solidFill>
              <a:latin typeface="Times New Roman" panose="02020603050405020304" pitchFamily="18" charset="0"/>
            </a:endParaRPr>
          </a:p>
          <a:p>
            <a:pPr eaLnBrk="1" hangingPunct="1">
              <a:lnSpc>
                <a:spcPct val="90000"/>
              </a:lnSpc>
              <a:buFontTx/>
              <a:buNone/>
            </a:pPr>
            <a:endParaRPr lang="en-US" altLang="zh-CN" sz="1000" b="1">
              <a:solidFill>
                <a:srgbClr val="000000"/>
              </a:solidFill>
              <a:latin typeface="Times New Roman" panose="02020603050405020304" pitchFamily="18" charset="0"/>
            </a:endParaRPr>
          </a:p>
          <a:p>
            <a:pPr eaLnBrk="1" hangingPunct="1">
              <a:lnSpc>
                <a:spcPct val="90000"/>
              </a:lnSpc>
              <a:buClr>
                <a:srgbClr val="00B050"/>
              </a:buClr>
              <a:buFont typeface="Wingdings" panose="05000000000000000000" pitchFamily="2" charset="2"/>
              <a:buChar char="n"/>
            </a:pPr>
            <a:r>
              <a:rPr lang="en-US" altLang="zh-CN" sz="2200" b="1">
                <a:solidFill>
                  <a:srgbClr val="7030A0"/>
                </a:solidFill>
              </a:rPr>
              <a:t>D</a:t>
            </a:r>
            <a:r>
              <a:rPr lang="zh-CN" altLang="en-US" sz="2200" b="1">
                <a:solidFill>
                  <a:srgbClr val="7030A0"/>
                </a:solidFill>
                <a:latin typeface="Times New Roman" panose="02020603050405020304" pitchFamily="18" charset="0"/>
              </a:rPr>
              <a:t>类地址</a:t>
            </a:r>
            <a:r>
              <a:rPr lang="zh-CN" altLang="en-US" sz="2200" b="1">
                <a:solidFill>
                  <a:srgbClr val="000000"/>
                </a:solidFill>
                <a:latin typeface="Times New Roman" panose="02020603050405020304" pitchFamily="18" charset="0"/>
              </a:rPr>
              <a:t>并不代表某个特定主机，一</a:t>
            </a:r>
            <a:r>
              <a:rPr lang="zh-CN" altLang="en-US" sz="2200" b="1">
                <a:latin typeface="Times New Roman" panose="02020603050405020304" pitchFamily="18" charset="0"/>
              </a:rPr>
              <a:t>个具有</a:t>
            </a:r>
            <a:r>
              <a:rPr lang="en-US" altLang="zh-CN" sz="2200" b="1"/>
              <a:t>A</a:t>
            </a:r>
            <a:r>
              <a:rPr lang="zh-CN" altLang="en-US" sz="2200" b="1">
                <a:latin typeface="Times New Roman" panose="02020603050405020304" pitchFamily="18" charset="0"/>
              </a:rPr>
              <a:t>、</a:t>
            </a:r>
            <a:r>
              <a:rPr lang="en-US" altLang="zh-CN" sz="2200" b="1"/>
              <a:t>B</a:t>
            </a:r>
            <a:r>
              <a:rPr lang="zh-CN" altLang="en-US" sz="2200" b="1"/>
              <a:t>、</a:t>
            </a:r>
            <a:r>
              <a:rPr lang="en-US" altLang="zh-CN" sz="2200" b="1"/>
              <a:t>C</a:t>
            </a:r>
            <a:r>
              <a:rPr lang="zh-CN" altLang="en-US" sz="2200" b="1">
                <a:latin typeface="Times New Roman" panose="02020603050405020304" pitchFamily="18" charset="0"/>
              </a:rPr>
              <a:t>类地址的主机要广播数据或接收广播，必须先加入一个</a:t>
            </a:r>
            <a:r>
              <a:rPr lang="en-US" altLang="zh-CN" sz="2200" b="1"/>
              <a:t>D</a:t>
            </a:r>
            <a:r>
              <a:rPr lang="zh-CN" altLang="en-US" sz="2200" b="1">
                <a:latin typeface="Times New Roman" panose="02020603050405020304" pitchFamily="18" charset="0"/>
              </a:rPr>
              <a:t>类地址，然后才可以在某个端口上广播信息或接收信息。</a:t>
            </a:r>
            <a:endParaRPr lang="zh-CN" altLang="en-US" sz="22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01BE232F-B71B-44EF-922A-6CDB411BCA79}"/>
              </a:ext>
            </a:extLst>
          </p:cNvPr>
          <p:cNvSpPr>
            <a:spLocks noGrp="1" noChangeArrowheads="1"/>
          </p:cNvSpPr>
          <p:nvPr>
            <p:ph type="body" idx="1"/>
          </p:nvPr>
        </p:nvSpPr>
        <p:spPr>
          <a:xfrm>
            <a:off x="250825" y="1628775"/>
            <a:ext cx="8642350" cy="4824413"/>
          </a:xfrm>
        </p:spPr>
        <p:txBody>
          <a:bodyPr/>
          <a:lstStyle/>
          <a:p>
            <a:pPr algn="just" eaLnBrk="1" hangingPunct="1">
              <a:lnSpc>
                <a:spcPct val="90000"/>
              </a:lnSpc>
              <a:buClr>
                <a:srgbClr val="00B050"/>
              </a:buClr>
              <a:buFont typeface="Wingdings" panose="05000000000000000000" pitchFamily="2" charset="2"/>
              <a:buChar char="p"/>
            </a:pPr>
            <a:r>
              <a:rPr lang="zh-CN" altLang="en-US" sz="2200" b="1">
                <a:latin typeface="Times New Roman" panose="02020603050405020304" pitchFamily="18" charset="0"/>
              </a:rPr>
              <a:t>准备广播或接收的主机需经过下列步骤：</a:t>
            </a:r>
            <a:endParaRPr lang="en-US" altLang="zh-CN" sz="2200" b="1">
              <a:latin typeface="Times New Roman" panose="02020603050405020304" pitchFamily="18" charset="0"/>
            </a:endParaRPr>
          </a:p>
          <a:p>
            <a:pPr algn="just" eaLnBrk="1" hangingPunct="1">
              <a:lnSpc>
                <a:spcPct val="90000"/>
              </a:lnSpc>
              <a:buFontTx/>
              <a:buNone/>
            </a:pPr>
            <a:endParaRPr lang="zh-CN" altLang="en-US" sz="1000" b="1">
              <a:latin typeface="Times New Roman" panose="02020603050405020304" pitchFamily="18" charset="0"/>
            </a:endParaRPr>
          </a:p>
          <a:p>
            <a:pPr algn="just" eaLnBrk="1" hangingPunct="1">
              <a:lnSpc>
                <a:spcPct val="90000"/>
              </a:lnSpc>
              <a:buFontTx/>
              <a:buNone/>
            </a:pPr>
            <a:r>
              <a:rPr lang="zh-CN" altLang="en-US" sz="2200" b="1">
                <a:latin typeface="Times New Roman" panose="02020603050405020304" pitchFamily="18" charset="0"/>
              </a:rPr>
              <a:t>    </a:t>
            </a:r>
            <a:r>
              <a:rPr lang="en-US" altLang="zh-CN" sz="2200" b="1">
                <a:latin typeface="Times New Roman" panose="02020603050405020304" pitchFamily="18" charset="0"/>
              </a:rPr>
              <a:t>1</a:t>
            </a:r>
            <a:r>
              <a:rPr lang="zh-CN" altLang="en-US" sz="2200" b="1">
                <a:latin typeface="Times New Roman" panose="02020603050405020304" pitchFamily="18" charset="0"/>
              </a:rPr>
              <a:t>．设置组播地址</a:t>
            </a:r>
          </a:p>
          <a:p>
            <a:pPr algn="just" eaLnBrk="1" hangingPunct="1">
              <a:lnSpc>
                <a:spcPct val="90000"/>
              </a:lnSpc>
              <a:buFontTx/>
              <a:buNone/>
            </a:pPr>
            <a:r>
              <a:rPr lang="zh-CN" altLang="en-US" sz="2200" b="1">
                <a:latin typeface="Times New Roman" panose="02020603050405020304" pitchFamily="18" charset="0"/>
              </a:rPr>
              <a:t>          </a:t>
            </a:r>
            <a:r>
              <a:rPr lang="zh-CN" altLang="en-US" sz="2200" b="1">
                <a:solidFill>
                  <a:srgbClr val="FF0000"/>
                </a:solidFill>
                <a:latin typeface="Times New Roman" panose="02020603050405020304" pitchFamily="18" charset="0"/>
              </a:rPr>
              <a:t>使用</a:t>
            </a:r>
            <a:r>
              <a:rPr lang="en-US" altLang="zh-CN" sz="2200" b="1">
                <a:solidFill>
                  <a:srgbClr val="FF0000"/>
                </a:solidFill>
                <a:latin typeface="Times New Roman" panose="02020603050405020304" pitchFamily="18" charset="0"/>
              </a:rPr>
              <a:t>InetAddress</a:t>
            </a:r>
            <a:r>
              <a:rPr lang="zh-CN" altLang="en-US" sz="2200" b="1">
                <a:solidFill>
                  <a:srgbClr val="FF0000"/>
                </a:solidFill>
                <a:latin typeface="Times New Roman" panose="02020603050405020304" pitchFamily="18" charset="0"/>
              </a:rPr>
              <a:t>类</a:t>
            </a:r>
            <a:r>
              <a:rPr lang="zh-CN" altLang="en-US" sz="2200" b="1">
                <a:solidFill>
                  <a:srgbClr val="000000"/>
                </a:solidFill>
                <a:latin typeface="Times New Roman" panose="02020603050405020304" pitchFamily="18" charset="0"/>
              </a:rPr>
              <a:t>创建组播组地址。</a:t>
            </a:r>
            <a:endParaRPr lang="en-US" altLang="zh-CN" sz="2200" b="1">
              <a:solidFill>
                <a:srgbClr val="000000"/>
              </a:solidFill>
              <a:latin typeface="Times New Roman" panose="02020603050405020304" pitchFamily="18" charset="0"/>
            </a:endParaRPr>
          </a:p>
          <a:p>
            <a:pPr algn="just" eaLnBrk="1" hangingPunct="1">
              <a:lnSpc>
                <a:spcPct val="90000"/>
              </a:lnSpc>
              <a:buFontTx/>
              <a:buNone/>
            </a:pPr>
            <a:endParaRPr lang="en-US" altLang="zh-CN" sz="1000" b="1">
              <a:solidFill>
                <a:srgbClr val="3333FF"/>
              </a:solidFill>
              <a:latin typeface="Times New Roman" panose="02020603050405020304" pitchFamily="18" charset="0"/>
            </a:endParaRPr>
          </a:p>
          <a:p>
            <a:pPr eaLnBrk="1" hangingPunct="1">
              <a:lnSpc>
                <a:spcPct val="90000"/>
              </a:lnSpc>
              <a:buFontTx/>
              <a:buNone/>
            </a:pPr>
            <a:r>
              <a:rPr lang="en-US" altLang="zh-CN" sz="2200" b="1">
                <a:solidFill>
                  <a:srgbClr val="3333FF"/>
                </a:solidFill>
              </a:rPr>
              <a:t>    </a:t>
            </a:r>
            <a:r>
              <a:rPr lang="en-US" altLang="zh-CN" sz="2200" b="1"/>
              <a:t>2</a:t>
            </a:r>
            <a:r>
              <a:rPr lang="zh-CN" altLang="en-US" sz="2200" b="1">
                <a:latin typeface="Times New Roman" panose="02020603050405020304" pitchFamily="18" charset="0"/>
              </a:rPr>
              <a:t>．创建多点广播套接字</a:t>
            </a:r>
            <a:endParaRPr lang="zh-CN" altLang="en-US" sz="2200" b="1"/>
          </a:p>
          <a:p>
            <a:pPr eaLnBrk="1" hangingPunct="1">
              <a:lnSpc>
                <a:spcPct val="90000"/>
              </a:lnSpc>
              <a:buFontTx/>
              <a:buNone/>
            </a:pPr>
            <a:r>
              <a:rPr lang="zh-CN" altLang="en-US" sz="2200" b="1">
                <a:solidFill>
                  <a:srgbClr val="000000"/>
                </a:solidFill>
                <a:latin typeface="Times New Roman" panose="02020603050405020304" pitchFamily="18" charset="0"/>
              </a:rPr>
              <a:t>           使用</a:t>
            </a:r>
            <a:r>
              <a:rPr lang="en-US" altLang="zh-CN" sz="2200" b="1">
                <a:solidFill>
                  <a:srgbClr val="FF0000"/>
                </a:solidFill>
              </a:rPr>
              <a:t>MulticastSocket</a:t>
            </a:r>
            <a:r>
              <a:rPr lang="zh-CN" altLang="en-US" sz="2200" b="1">
                <a:solidFill>
                  <a:srgbClr val="FF0000"/>
                </a:solidFill>
                <a:latin typeface="Times New Roman" panose="02020603050405020304" pitchFamily="18" charset="0"/>
              </a:rPr>
              <a:t>类</a:t>
            </a:r>
            <a:r>
              <a:rPr lang="zh-CN" altLang="en-US" sz="2200" b="1">
                <a:solidFill>
                  <a:srgbClr val="000000"/>
                </a:solidFill>
                <a:latin typeface="Times New Roman" panose="02020603050405020304" pitchFamily="18" charset="0"/>
              </a:rPr>
              <a:t>创建一个多点广播套接字对象。它的构造方法</a:t>
            </a:r>
            <a:r>
              <a:rPr lang="en-US" altLang="zh-CN" sz="2200" b="1">
                <a:solidFill>
                  <a:srgbClr val="3333FF"/>
                </a:solidFill>
              </a:rPr>
              <a:t>public MulticastSocket(int port) throws IOException</a:t>
            </a:r>
            <a:r>
              <a:rPr lang="zh-CN" altLang="en-US" sz="2200" b="1">
                <a:solidFill>
                  <a:srgbClr val="000000"/>
                </a:solidFill>
                <a:latin typeface="Times New Roman" panose="02020603050405020304" pitchFamily="18" charset="0"/>
              </a:rPr>
              <a:t>创建的多点广播套接字可以在参数指定的端口上广播。</a:t>
            </a:r>
          </a:p>
          <a:p>
            <a:pPr eaLnBrk="1" hangingPunct="1">
              <a:lnSpc>
                <a:spcPct val="90000"/>
              </a:lnSpc>
              <a:buFontTx/>
              <a:buNone/>
            </a:pPr>
            <a:endParaRPr lang="zh-CN" altLang="en-US" sz="1000" b="1">
              <a:solidFill>
                <a:srgbClr val="000000"/>
              </a:solidFill>
            </a:endParaRPr>
          </a:p>
          <a:p>
            <a:pPr eaLnBrk="1" hangingPunct="1">
              <a:lnSpc>
                <a:spcPct val="90000"/>
              </a:lnSpc>
              <a:buFontTx/>
              <a:buNone/>
            </a:pPr>
            <a:r>
              <a:rPr lang="zh-CN" altLang="en-US" sz="2200" b="1"/>
              <a:t>    </a:t>
            </a:r>
            <a:r>
              <a:rPr lang="en-US" altLang="zh-CN" sz="2200" b="1"/>
              <a:t>3</a:t>
            </a:r>
            <a:r>
              <a:rPr lang="zh-CN" altLang="en-US" sz="2200" b="1">
                <a:latin typeface="Times New Roman" panose="02020603050405020304" pitchFamily="18" charset="0"/>
              </a:rPr>
              <a:t>．设置广播的范围</a:t>
            </a:r>
            <a:endParaRPr lang="zh-CN" altLang="en-US" sz="2200" b="1"/>
          </a:p>
          <a:p>
            <a:pPr eaLnBrk="1" hangingPunct="1">
              <a:lnSpc>
                <a:spcPct val="90000"/>
              </a:lnSpc>
              <a:buFontTx/>
              <a:buNone/>
            </a:pPr>
            <a:r>
              <a:rPr lang="zh-CN" altLang="en-US" sz="2200" b="1">
                <a:solidFill>
                  <a:srgbClr val="000000"/>
                </a:solidFill>
                <a:latin typeface="Times New Roman" panose="02020603050405020304" pitchFamily="18" charset="0"/>
              </a:rPr>
              <a:t>           准备广播的主机</a:t>
            </a:r>
            <a:r>
              <a:rPr lang="zh-CN" altLang="en-US" sz="2200" b="1">
                <a:latin typeface="Times New Roman" panose="02020603050405020304" pitchFamily="18" charset="0"/>
              </a:rPr>
              <a:t>必须</a:t>
            </a:r>
            <a:r>
              <a:rPr lang="zh-CN" altLang="en-US" sz="2200" b="1">
                <a:solidFill>
                  <a:srgbClr val="000000"/>
                </a:solidFill>
                <a:latin typeface="Times New Roman" panose="02020603050405020304" pitchFamily="18" charset="0"/>
              </a:rPr>
              <a:t>让多点</a:t>
            </a:r>
            <a:r>
              <a:rPr lang="en-US" altLang="zh-CN" sz="2200" b="1">
                <a:solidFill>
                  <a:srgbClr val="000000"/>
                </a:solidFill>
              </a:rPr>
              <a:t>MulticastSocket</a:t>
            </a:r>
            <a:r>
              <a:rPr lang="zh-CN" altLang="en-US" sz="2200" b="1">
                <a:solidFill>
                  <a:srgbClr val="000000"/>
                </a:solidFill>
                <a:latin typeface="Times New Roman" panose="02020603050405020304" pitchFamily="18" charset="0"/>
              </a:rPr>
              <a:t>对象调用方法：</a:t>
            </a:r>
            <a:r>
              <a:rPr lang="en-US" altLang="zh-CN" sz="2200" b="1">
                <a:solidFill>
                  <a:srgbClr val="3333FF"/>
                </a:solidFill>
              </a:rPr>
              <a:t>public void setTimeToLive(int ttl) throws IOException</a:t>
            </a:r>
            <a:r>
              <a:rPr lang="zh-CN" altLang="en-US" sz="2200" b="1"/>
              <a:t>。</a:t>
            </a:r>
            <a:r>
              <a:rPr lang="zh-CN" altLang="en-US" sz="2200" b="1">
                <a:solidFill>
                  <a:srgbClr val="000000"/>
                </a:solidFill>
              </a:rPr>
              <a:t>参数</a:t>
            </a:r>
            <a:r>
              <a:rPr lang="en-US" altLang="zh-CN" sz="2200" b="1">
                <a:solidFill>
                  <a:srgbClr val="000000"/>
                </a:solidFill>
              </a:rPr>
              <a:t>ttl</a:t>
            </a:r>
            <a:r>
              <a:rPr lang="zh-CN" altLang="en-US" sz="2200" b="1">
                <a:solidFill>
                  <a:srgbClr val="000000"/>
                </a:solidFill>
              </a:rPr>
              <a:t>的取值范围是 </a:t>
            </a:r>
            <a:r>
              <a:rPr lang="en-US" altLang="zh-CN" sz="2200" b="1">
                <a:solidFill>
                  <a:srgbClr val="000000"/>
                </a:solidFill>
              </a:rPr>
              <a:t>0~255</a:t>
            </a:r>
            <a:r>
              <a:rPr lang="zh-CN" altLang="en-US" sz="2200" b="1">
                <a:solidFill>
                  <a:srgbClr val="000000"/>
                </a:solidFill>
              </a:rPr>
              <a:t>，代表广播的数据能经过的路由器的最大数目。</a:t>
            </a:r>
            <a:endParaRPr lang="en-US" altLang="zh-CN" sz="2400" b="1"/>
          </a:p>
        </p:txBody>
      </p:sp>
      <p:sp>
        <p:nvSpPr>
          <p:cNvPr id="44035" name="Rectangle 2">
            <a:extLst>
              <a:ext uri="{FF2B5EF4-FFF2-40B4-BE49-F238E27FC236}">
                <a16:creationId xmlns:a16="http://schemas.microsoft.com/office/drawing/2014/main" id="{A418ED59-BD45-44BC-BED9-61BF726510F2}"/>
              </a:ext>
            </a:extLst>
          </p:cNvPr>
          <p:cNvSpPr>
            <a:spLocks noGrp="1" noChangeArrowheads="1"/>
          </p:cNvSpPr>
          <p:nvPr>
            <p:ph type="title"/>
          </p:nvPr>
        </p:nvSpPr>
        <p:spPr/>
        <p:txBody>
          <a:bodyPr/>
          <a:lstStyle/>
          <a:p>
            <a:pPr eaLnBrk="1" hangingPunct="1"/>
            <a:r>
              <a:rPr lang="en-US" altLang="zh-CN" sz="3200" b="1">
                <a:latin typeface="Times New Roman" panose="02020603050405020304" pitchFamily="18" charset="0"/>
              </a:rPr>
              <a:t>5. </a:t>
            </a:r>
            <a:r>
              <a:rPr lang="zh-CN" altLang="en-US" sz="3200" b="1">
                <a:latin typeface="Times New Roman" panose="02020603050405020304" pitchFamily="18" charset="0"/>
              </a:rPr>
              <a:t>广播数据报</a:t>
            </a:r>
            <a:r>
              <a:rPr lang="zh-CN" altLang="en-US" sz="3200" b="1"/>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E1C178D0-581D-4273-856B-3D4D9AD15E4B}"/>
              </a:ext>
            </a:extLst>
          </p:cNvPr>
          <p:cNvSpPr>
            <a:spLocks noGrp="1" noChangeArrowheads="1"/>
          </p:cNvSpPr>
          <p:nvPr>
            <p:ph type="body" idx="1"/>
          </p:nvPr>
        </p:nvSpPr>
        <p:spPr>
          <a:xfrm>
            <a:off x="395288" y="1773238"/>
            <a:ext cx="8289925" cy="4114800"/>
          </a:xfrm>
        </p:spPr>
        <p:txBody>
          <a:bodyPr/>
          <a:lstStyle/>
          <a:p>
            <a:pPr eaLnBrk="1" hangingPunct="1">
              <a:lnSpc>
                <a:spcPct val="90000"/>
              </a:lnSpc>
              <a:buFontTx/>
              <a:buNone/>
            </a:pPr>
            <a:r>
              <a:rPr lang="en-US" altLang="zh-CN" sz="2200" b="1"/>
              <a:t>4</a:t>
            </a:r>
            <a:r>
              <a:rPr lang="zh-CN" altLang="en-US" sz="2200" b="1">
                <a:latin typeface="Times New Roman" panose="02020603050405020304" pitchFamily="18" charset="0"/>
              </a:rPr>
              <a:t>．加入组播组</a:t>
            </a:r>
            <a:endParaRPr lang="zh-CN" altLang="en-US" sz="2200" b="1"/>
          </a:p>
          <a:p>
            <a:pPr eaLnBrk="1" hangingPunct="1">
              <a:lnSpc>
                <a:spcPct val="90000"/>
              </a:lnSpc>
              <a:buFontTx/>
              <a:buNone/>
            </a:pPr>
            <a:r>
              <a:rPr lang="zh-CN" altLang="en-US" sz="2200" b="1">
                <a:latin typeface="Times New Roman" panose="02020603050405020304" pitchFamily="18" charset="0"/>
              </a:rPr>
              <a:t>       准备广播或接收的主机调用</a:t>
            </a:r>
            <a:r>
              <a:rPr lang="en-US" altLang="zh-CN" sz="2200" b="1">
                <a:solidFill>
                  <a:srgbClr val="000000"/>
                </a:solidFill>
              </a:rPr>
              <a:t>MulticastSocket</a:t>
            </a:r>
            <a:r>
              <a:rPr lang="zh-CN" altLang="en-US" sz="2200" b="1">
                <a:solidFill>
                  <a:srgbClr val="000000"/>
                </a:solidFill>
                <a:latin typeface="Times New Roman" panose="02020603050405020304" pitchFamily="18" charset="0"/>
              </a:rPr>
              <a:t>对象的以下方法  </a:t>
            </a:r>
            <a:endParaRPr lang="en-US" altLang="zh-CN" sz="2200" b="1">
              <a:solidFill>
                <a:srgbClr val="000000"/>
              </a:solidFill>
              <a:latin typeface="Times New Roman" panose="02020603050405020304" pitchFamily="18" charset="0"/>
            </a:endParaRPr>
          </a:p>
          <a:p>
            <a:pPr eaLnBrk="1" hangingPunct="1">
              <a:lnSpc>
                <a:spcPct val="90000"/>
              </a:lnSpc>
              <a:buFontTx/>
              <a:buNone/>
            </a:pPr>
            <a:r>
              <a:rPr lang="en-US" altLang="zh-CN" sz="2200" b="1">
                <a:solidFill>
                  <a:srgbClr val="000000"/>
                </a:solidFill>
                <a:latin typeface="Times New Roman" panose="02020603050405020304" pitchFamily="18" charset="0"/>
              </a:rPr>
              <a:t>      </a:t>
            </a:r>
            <a:r>
              <a:rPr lang="zh-CN" altLang="en-US" sz="2200" b="1">
                <a:solidFill>
                  <a:srgbClr val="000000"/>
                </a:solidFill>
                <a:latin typeface="Times New Roman" panose="02020603050405020304" pitchFamily="18" charset="0"/>
              </a:rPr>
              <a:t>来加入或离开广播组：</a:t>
            </a:r>
            <a:endParaRPr lang="zh-CN" altLang="en-US" sz="2200" b="1"/>
          </a:p>
          <a:p>
            <a:pPr algn="ctr" eaLnBrk="1" hangingPunct="1">
              <a:lnSpc>
                <a:spcPct val="90000"/>
              </a:lnSpc>
              <a:buFontTx/>
              <a:buNone/>
            </a:pPr>
            <a:r>
              <a:rPr lang="en-US" altLang="zh-CN" sz="2000" b="1">
                <a:solidFill>
                  <a:srgbClr val="3333FF"/>
                </a:solidFill>
              </a:rPr>
              <a:t>  public void joinGroup(InetAddress a) throws IOException</a:t>
            </a:r>
          </a:p>
          <a:p>
            <a:pPr eaLnBrk="1" hangingPunct="1">
              <a:lnSpc>
                <a:spcPct val="90000"/>
              </a:lnSpc>
              <a:buFontTx/>
              <a:buNone/>
            </a:pPr>
            <a:r>
              <a:rPr lang="en-US" altLang="zh-CN" sz="2000" b="1">
                <a:solidFill>
                  <a:srgbClr val="3333FF"/>
                </a:solidFill>
              </a:rPr>
              <a:t>           public void leaveGroup(InetAddress a) throws IOException</a:t>
            </a:r>
          </a:p>
          <a:p>
            <a:pPr algn="ctr" eaLnBrk="1" hangingPunct="1">
              <a:lnSpc>
                <a:spcPct val="90000"/>
              </a:lnSpc>
              <a:buFontTx/>
              <a:buNone/>
            </a:pPr>
            <a:endParaRPr lang="en-US" altLang="zh-CN" sz="1000" b="1">
              <a:latin typeface="Times New Roman" panose="02020603050405020304" pitchFamily="18" charset="0"/>
            </a:endParaRPr>
          </a:p>
          <a:p>
            <a:pPr eaLnBrk="1" hangingPunct="1">
              <a:buFontTx/>
              <a:buNone/>
            </a:pPr>
            <a:r>
              <a:rPr lang="en-US" altLang="zh-CN" sz="2200" b="1"/>
              <a:t>5</a:t>
            </a:r>
            <a:r>
              <a:rPr lang="zh-CN" altLang="en-US" sz="2200" b="1">
                <a:latin typeface="Times New Roman" panose="02020603050405020304" pitchFamily="18" charset="0"/>
              </a:rPr>
              <a:t>．广播数据和接收数据</a:t>
            </a:r>
            <a:endParaRPr lang="zh-CN" altLang="en-US" sz="2200" b="1"/>
          </a:p>
          <a:p>
            <a:pPr eaLnBrk="1" hangingPunct="1">
              <a:buFontTx/>
              <a:buNone/>
            </a:pPr>
            <a:r>
              <a:rPr lang="zh-CN" altLang="en-US" sz="2200" b="1">
                <a:latin typeface="Times New Roman" panose="02020603050405020304" pitchFamily="18" charset="0"/>
              </a:rPr>
              <a:t>       调用</a:t>
            </a:r>
            <a:r>
              <a:rPr lang="en-US" altLang="zh-CN" sz="2200" b="1">
                <a:solidFill>
                  <a:srgbClr val="000000"/>
                </a:solidFill>
              </a:rPr>
              <a:t>MulticastSocket</a:t>
            </a:r>
            <a:r>
              <a:rPr lang="zh-CN" altLang="en-US" sz="2200" b="1">
                <a:solidFill>
                  <a:srgbClr val="000000"/>
                </a:solidFill>
                <a:latin typeface="Times New Roman" panose="02020603050405020304" pitchFamily="18" charset="0"/>
              </a:rPr>
              <a:t>对象的以下方法</a:t>
            </a:r>
            <a:r>
              <a:rPr lang="zh-CN" altLang="en-US" sz="2200" b="1">
                <a:latin typeface="Times New Roman" panose="02020603050405020304" pitchFamily="18" charset="0"/>
              </a:rPr>
              <a:t>进行广播或接收数据报：</a:t>
            </a:r>
            <a:endParaRPr lang="zh-CN" altLang="en-US" sz="2200" b="1"/>
          </a:p>
          <a:p>
            <a:pPr eaLnBrk="1" hangingPunct="1">
              <a:buFontTx/>
              <a:buNone/>
            </a:pPr>
            <a:r>
              <a:rPr lang="en-US" altLang="zh-CN" sz="2200" b="1">
                <a:solidFill>
                  <a:srgbClr val="3333FF"/>
                </a:solidFill>
              </a:rPr>
              <a:t>       </a:t>
            </a:r>
            <a:r>
              <a:rPr lang="en-US" altLang="zh-CN" sz="2000" b="1">
                <a:solidFill>
                  <a:srgbClr val="3333FF"/>
                </a:solidFill>
              </a:rPr>
              <a:t>public void send(DatagramPacket p) throws IOException</a:t>
            </a:r>
          </a:p>
          <a:p>
            <a:pPr eaLnBrk="1" hangingPunct="1">
              <a:buFontTx/>
              <a:buNone/>
            </a:pPr>
            <a:r>
              <a:rPr lang="en-US" altLang="zh-CN" sz="2000" b="1">
                <a:solidFill>
                  <a:srgbClr val="3333FF"/>
                </a:solidFill>
              </a:rPr>
              <a:t>        public void receive(DatagramPacket p) throws IOException</a:t>
            </a:r>
            <a:endParaRPr lang="zh-CN" altLang="en-US" sz="2000" b="1"/>
          </a:p>
          <a:p>
            <a:pPr eaLnBrk="1" hangingPunct="1">
              <a:lnSpc>
                <a:spcPct val="90000"/>
              </a:lnSpc>
              <a:buFontTx/>
              <a:buNone/>
            </a:pPr>
            <a:endParaRPr lang="en-US" altLang="zh-CN" sz="2200" b="1"/>
          </a:p>
        </p:txBody>
      </p:sp>
      <p:sp>
        <p:nvSpPr>
          <p:cNvPr id="46083" name="Rectangle 2">
            <a:extLst>
              <a:ext uri="{FF2B5EF4-FFF2-40B4-BE49-F238E27FC236}">
                <a16:creationId xmlns:a16="http://schemas.microsoft.com/office/drawing/2014/main" id="{2CE435BA-7604-4BD7-9348-D060BF53080C}"/>
              </a:ext>
            </a:extLst>
          </p:cNvPr>
          <p:cNvSpPr>
            <a:spLocks noGrp="1" noChangeArrowheads="1"/>
          </p:cNvSpPr>
          <p:nvPr>
            <p:ph type="title"/>
          </p:nvPr>
        </p:nvSpPr>
        <p:spPr/>
        <p:txBody>
          <a:bodyPr/>
          <a:lstStyle/>
          <a:p>
            <a:pPr eaLnBrk="1" hangingPunct="1"/>
            <a:r>
              <a:rPr lang="en-US" altLang="zh-CN" sz="3200" b="1">
                <a:latin typeface="Times New Roman" panose="02020603050405020304" pitchFamily="18" charset="0"/>
              </a:rPr>
              <a:t>5. </a:t>
            </a:r>
            <a:r>
              <a:rPr lang="zh-CN" altLang="en-US" sz="3200" b="1">
                <a:latin typeface="Times New Roman" panose="02020603050405020304" pitchFamily="18" charset="0"/>
              </a:rPr>
              <a:t>广播数据报</a:t>
            </a:r>
            <a:r>
              <a:rPr lang="zh-CN" altLang="en-US" sz="3200" b="1"/>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62677890-3BA4-4430-911E-2DA83A5AE77C}"/>
              </a:ext>
            </a:extLst>
          </p:cNvPr>
          <p:cNvSpPr>
            <a:spLocks noGrp="1" noChangeArrowheads="1"/>
          </p:cNvSpPr>
          <p:nvPr>
            <p:ph type="body" idx="1"/>
          </p:nvPr>
        </p:nvSpPr>
        <p:spPr>
          <a:xfrm>
            <a:off x="730250" y="1844675"/>
            <a:ext cx="7729538" cy="3744913"/>
          </a:xfrm>
        </p:spPr>
        <p:txBody>
          <a:bodyPr/>
          <a:lstStyle/>
          <a:p>
            <a:pPr eaLnBrk="1" hangingPunct="1">
              <a:lnSpc>
                <a:spcPct val="80000"/>
              </a:lnSpc>
              <a:buFont typeface="Wingdings" panose="05000000000000000000" pitchFamily="2" charset="2"/>
              <a:buChar char="Ø"/>
            </a:pPr>
            <a:r>
              <a:rPr lang="zh-CN" altLang="en-US" sz="2200" b="1">
                <a:latin typeface="Times New Roman" panose="02020603050405020304" pitchFamily="18" charset="0"/>
              </a:rPr>
              <a:t>在下面的例子中，一个主机不断地重复广播奥运会新闻，加入到同一组的主机都可以随时接收广播的信息。接收者将正在接收的信息放入一个文本区，把已接收到的全部信息放入另一个文本区。</a:t>
            </a:r>
            <a:endParaRPr lang="en-US" altLang="zh-CN" sz="2200" b="1"/>
          </a:p>
          <a:p>
            <a:pPr eaLnBrk="1" hangingPunct="1">
              <a:lnSpc>
                <a:spcPct val="80000"/>
              </a:lnSpc>
              <a:buFontTx/>
              <a:buNone/>
            </a:pPr>
            <a:endParaRPr lang="en-US" altLang="zh-CN" sz="2000" b="1"/>
          </a:p>
          <a:p>
            <a:pPr lvl="1" eaLnBrk="1" hangingPunct="1">
              <a:lnSpc>
                <a:spcPct val="80000"/>
              </a:lnSpc>
              <a:buFontTx/>
              <a:buNone/>
            </a:pPr>
            <a:r>
              <a:rPr lang="en-US" altLang="zh-CN" sz="2000" b="1"/>
              <a:t>1</a:t>
            </a:r>
            <a:r>
              <a:rPr lang="zh-CN" altLang="en-US" sz="2000" b="1"/>
              <a:t>）广播数据报的主机</a:t>
            </a:r>
            <a:endParaRPr lang="en-US" altLang="zh-CN" sz="2000" b="1"/>
          </a:p>
          <a:p>
            <a:pPr lvl="1" eaLnBrk="1" hangingPunct="1">
              <a:lnSpc>
                <a:spcPct val="80000"/>
              </a:lnSpc>
              <a:buFontTx/>
              <a:buNone/>
            </a:pPr>
            <a:endParaRPr lang="zh-CN" altLang="en-US" sz="1000" b="1"/>
          </a:p>
          <a:p>
            <a:pPr lvl="1" eaLnBrk="1" hangingPunct="1">
              <a:lnSpc>
                <a:spcPct val="80000"/>
              </a:lnSpc>
              <a:buFontTx/>
              <a:buNone/>
            </a:pPr>
            <a:r>
              <a:rPr lang="en-US" altLang="zh-CN" sz="2000" b="1">
                <a:solidFill>
                  <a:srgbClr val="FF0000"/>
                </a:solidFill>
              </a:rPr>
              <a:t>import java.net.*;</a:t>
            </a:r>
          </a:p>
          <a:p>
            <a:pPr lvl="1" eaLnBrk="1" hangingPunct="1">
              <a:lnSpc>
                <a:spcPct val="80000"/>
              </a:lnSpc>
              <a:buFontTx/>
              <a:buNone/>
            </a:pPr>
            <a:r>
              <a:rPr lang="en-US" altLang="zh-CN" sz="2000" b="1"/>
              <a:t>public class BroadCast </a:t>
            </a:r>
            <a:r>
              <a:rPr lang="en-US" altLang="zh-CN" sz="2000" b="1">
                <a:solidFill>
                  <a:srgbClr val="3333FF"/>
                </a:solidFill>
              </a:rPr>
              <a:t>extends Thread </a:t>
            </a:r>
            <a:r>
              <a:rPr lang="en-US" altLang="zh-CN" sz="2000" b="1"/>
              <a:t>{</a:t>
            </a:r>
          </a:p>
          <a:p>
            <a:pPr lvl="1" eaLnBrk="1" hangingPunct="1">
              <a:lnSpc>
                <a:spcPct val="80000"/>
              </a:lnSpc>
              <a:buFontTx/>
              <a:buNone/>
            </a:pPr>
            <a:r>
              <a:rPr lang="en-US" altLang="zh-CN" sz="2000" b="1"/>
              <a:t>     public static void main(String args[]) {</a:t>
            </a:r>
          </a:p>
          <a:p>
            <a:pPr lvl="1" eaLnBrk="1" hangingPunct="1">
              <a:lnSpc>
                <a:spcPct val="80000"/>
              </a:lnSpc>
              <a:buFontTx/>
              <a:buNone/>
            </a:pPr>
            <a:r>
              <a:rPr lang="en-US" altLang="zh-CN" sz="2000" b="1"/>
              <a:t>        new BroadCast().start();</a:t>
            </a:r>
          </a:p>
          <a:p>
            <a:pPr lvl="1" eaLnBrk="1" hangingPunct="1">
              <a:lnSpc>
                <a:spcPct val="80000"/>
              </a:lnSpc>
              <a:buFontTx/>
              <a:buNone/>
            </a:pPr>
            <a:r>
              <a:rPr lang="en-US" altLang="zh-CN" sz="2000" b="1"/>
              <a:t>    }</a:t>
            </a:r>
          </a:p>
          <a:p>
            <a:pPr eaLnBrk="1" hangingPunct="1">
              <a:lnSpc>
                <a:spcPct val="80000"/>
              </a:lnSpc>
              <a:buFontTx/>
              <a:buNone/>
            </a:pPr>
            <a:endParaRPr lang="en-US" altLang="zh-CN" sz="2000" b="1"/>
          </a:p>
          <a:p>
            <a:pPr eaLnBrk="1" hangingPunct="1">
              <a:lnSpc>
                <a:spcPct val="80000"/>
              </a:lnSpc>
              <a:buFontTx/>
              <a:buNone/>
            </a:pPr>
            <a:r>
              <a:rPr lang="en-US" altLang="zh-CN" sz="2000" b="1"/>
              <a:t>    </a:t>
            </a:r>
          </a:p>
        </p:txBody>
      </p:sp>
      <p:sp>
        <p:nvSpPr>
          <p:cNvPr id="48131" name="Rectangle 2">
            <a:extLst>
              <a:ext uri="{FF2B5EF4-FFF2-40B4-BE49-F238E27FC236}">
                <a16:creationId xmlns:a16="http://schemas.microsoft.com/office/drawing/2014/main" id="{EA7E16D6-11DA-48C9-8AB3-955CFC93CFDD}"/>
              </a:ext>
            </a:extLst>
          </p:cNvPr>
          <p:cNvSpPr>
            <a:spLocks noGrp="1" noChangeArrowheads="1"/>
          </p:cNvSpPr>
          <p:nvPr>
            <p:ph type="title"/>
          </p:nvPr>
        </p:nvSpPr>
        <p:spPr/>
        <p:txBody>
          <a:bodyPr/>
          <a:lstStyle/>
          <a:p>
            <a:pPr eaLnBrk="1" hangingPunct="1"/>
            <a:r>
              <a:rPr lang="en-US" altLang="zh-CN" sz="3200" b="1">
                <a:latin typeface="Times New Roman" panose="02020603050405020304" pitchFamily="18" charset="0"/>
              </a:rPr>
              <a:t>5. </a:t>
            </a:r>
            <a:r>
              <a:rPr lang="zh-CN" altLang="en-US" sz="3200" b="1">
                <a:latin typeface="Times New Roman" panose="02020603050405020304" pitchFamily="18" charset="0"/>
              </a:rPr>
              <a:t>广播数据报</a:t>
            </a:r>
            <a:r>
              <a:rPr lang="zh-CN" altLang="en-US" sz="3200" b="1"/>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9D26330-9632-4F20-A61F-9C82D6D6B780}"/>
              </a:ext>
            </a:extLst>
          </p:cNvPr>
          <p:cNvSpPr>
            <a:spLocks noGrp="1" noChangeArrowheads="1"/>
          </p:cNvSpPr>
          <p:nvPr>
            <p:ph type="body" idx="1"/>
          </p:nvPr>
        </p:nvSpPr>
        <p:spPr>
          <a:xfrm>
            <a:off x="107950" y="260350"/>
            <a:ext cx="8785225" cy="6481763"/>
          </a:xfrm>
        </p:spPr>
        <p:txBody>
          <a:bodyPr/>
          <a:lstStyle/>
          <a:p>
            <a:pPr eaLnBrk="1" hangingPunct="1">
              <a:lnSpc>
                <a:spcPct val="80000"/>
              </a:lnSpc>
              <a:buFontTx/>
              <a:buNone/>
            </a:pPr>
            <a:r>
              <a:rPr lang="en-US" altLang="zh-CN" sz="2000" b="1"/>
              <a:t>    String s="</a:t>
            </a:r>
            <a:r>
              <a:rPr lang="zh-CN" altLang="en-US" sz="2000" b="1"/>
              <a:t>中国奥运代表团已经获得</a:t>
            </a:r>
            <a:r>
              <a:rPr lang="en-US" altLang="zh-CN" sz="2000" b="1"/>
              <a:t>58</a:t>
            </a:r>
            <a:r>
              <a:rPr lang="zh-CN" altLang="en-US" sz="2000" b="1"/>
              <a:t>枚金牌</a:t>
            </a:r>
            <a:r>
              <a:rPr lang="en-US" altLang="zh-CN" sz="2000" b="1"/>
              <a:t>"; </a:t>
            </a:r>
          </a:p>
          <a:p>
            <a:pPr eaLnBrk="1" hangingPunct="1">
              <a:lnSpc>
                <a:spcPct val="80000"/>
              </a:lnSpc>
              <a:buFontTx/>
              <a:buNone/>
            </a:pPr>
            <a:r>
              <a:rPr lang="en-US" altLang="zh-CN" sz="2000" b="1"/>
              <a:t>    </a:t>
            </a:r>
            <a:r>
              <a:rPr lang="en-US" altLang="zh-CN" sz="2000">
                <a:solidFill>
                  <a:srgbClr val="3333FF"/>
                </a:solidFill>
              </a:rPr>
              <a:t>InetAddress group=null;             </a:t>
            </a:r>
            <a:endParaRPr lang="zh-CN" altLang="en-US" sz="2000">
              <a:solidFill>
                <a:srgbClr val="3333FF"/>
              </a:solidFill>
            </a:endParaRPr>
          </a:p>
          <a:p>
            <a:pPr eaLnBrk="1" hangingPunct="1">
              <a:lnSpc>
                <a:spcPct val="80000"/>
              </a:lnSpc>
              <a:buFontTx/>
              <a:buNone/>
            </a:pPr>
            <a:r>
              <a:rPr lang="zh-CN" altLang="en-US" sz="2000">
                <a:solidFill>
                  <a:srgbClr val="3333FF"/>
                </a:solidFill>
              </a:rPr>
              <a:t>    </a:t>
            </a:r>
            <a:r>
              <a:rPr lang="en-US" altLang="zh-CN" sz="2000">
                <a:solidFill>
                  <a:srgbClr val="3333FF"/>
                </a:solidFill>
              </a:rPr>
              <a:t>MulticastSocket socket=null; </a:t>
            </a:r>
            <a:r>
              <a:rPr lang="en-US" altLang="zh-CN" sz="2000" b="1"/>
              <a:t>         </a:t>
            </a:r>
            <a:endParaRPr lang="zh-CN" altLang="en-US" sz="2000" b="1"/>
          </a:p>
          <a:p>
            <a:pPr eaLnBrk="1" hangingPunct="1">
              <a:lnSpc>
                <a:spcPct val="80000"/>
              </a:lnSpc>
              <a:buFontTx/>
              <a:buNone/>
            </a:pPr>
            <a:r>
              <a:rPr lang="zh-CN" altLang="en-US" sz="2000" b="1"/>
              <a:t>    </a:t>
            </a:r>
            <a:r>
              <a:rPr lang="en-US" altLang="zh-CN" sz="2000" b="1"/>
              <a:t>BroadCast() {</a:t>
            </a:r>
          </a:p>
          <a:p>
            <a:pPr eaLnBrk="1" hangingPunct="1">
              <a:lnSpc>
                <a:spcPct val="80000"/>
              </a:lnSpc>
              <a:buFontTx/>
              <a:buNone/>
            </a:pPr>
            <a:r>
              <a:rPr lang="en-US" altLang="zh-CN" sz="2000" b="1"/>
              <a:t>        try{ </a:t>
            </a:r>
            <a:r>
              <a:rPr lang="en-US" altLang="zh-CN" sz="2000" b="1">
                <a:solidFill>
                  <a:srgbClr val="3333FF"/>
                </a:solidFill>
              </a:rPr>
              <a:t>group=InetAddress.getByName("239.255.8.0");  </a:t>
            </a:r>
            <a:r>
              <a:rPr lang="en-US" altLang="zh-CN" sz="2000" b="1"/>
              <a:t>//</a:t>
            </a:r>
            <a:r>
              <a:rPr lang="zh-CN" altLang="en-US" sz="2000" b="1"/>
              <a:t>设置组播地址</a:t>
            </a:r>
            <a:endParaRPr lang="en-US" altLang="zh-CN" sz="2000" b="1"/>
          </a:p>
          <a:p>
            <a:pPr eaLnBrk="1" hangingPunct="1">
              <a:lnSpc>
                <a:spcPct val="80000"/>
              </a:lnSpc>
              <a:buFontTx/>
              <a:buNone/>
            </a:pPr>
            <a:r>
              <a:rPr lang="en-US" altLang="zh-CN" sz="2000" b="1">
                <a:solidFill>
                  <a:srgbClr val="3333FF"/>
                </a:solidFill>
              </a:rPr>
              <a:t>               socket=new MulticastSocket(5858);  </a:t>
            </a:r>
            <a:r>
              <a:rPr lang="en-US" altLang="zh-CN" sz="2000" b="1"/>
              <a:t>//</a:t>
            </a:r>
            <a:r>
              <a:rPr lang="zh-CN" altLang="en-US" sz="2000" b="1"/>
              <a:t>创建多点广播套接字</a:t>
            </a:r>
          </a:p>
          <a:p>
            <a:pPr eaLnBrk="1" hangingPunct="1">
              <a:lnSpc>
                <a:spcPct val="80000"/>
              </a:lnSpc>
              <a:buFontTx/>
              <a:buNone/>
            </a:pPr>
            <a:r>
              <a:rPr lang="zh-CN" altLang="en-US" sz="2000" b="1">
                <a:solidFill>
                  <a:srgbClr val="3333FF"/>
                </a:solidFill>
              </a:rPr>
              <a:t>               </a:t>
            </a:r>
            <a:r>
              <a:rPr lang="en-US" altLang="zh-CN" sz="2000" b="1">
                <a:solidFill>
                  <a:srgbClr val="3333FF"/>
                </a:solidFill>
              </a:rPr>
              <a:t>socket.setTimeToLive(0);  </a:t>
            </a:r>
            <a:r>
              <a:rPr lang="en-US" altLang="zh-CN" sz="2000" b="1"/>
              <a:t>//</a:t>
            </a:r>
            <a:r>
              <a:rPr lang="zh-CN" altLang="en-US" sz="2000" b="1"/>
              <a:t>发送数据报的范围为本地网络</a:t>
            </a:r>
          </a:p>
          <a:p>
            <a:pPr eaLnBrk="1" hangingPunct="1">
              <a:lnSpc>
                <a:spcPct val="80000"/>
              </a:lnSpc>
              <a:buFontTx/>
              <a:buNone/>
            </a:pPr>
            <a:r>
              <a:rPr lang="zh-CN" altLang="en-US" sz="2000" b="1">
                <a:solidFill>
                  <a:srgbClr val="3333FF"/>
                </a:solidFill>
              </a:rPr>
              <a:t>               </a:t>
            </a:r>
            <a:r>
              <a:rPr lang="en-US" altLang="zh-CN" sz="2000" b="1">
                <a:solidFill>
                  <a:srgbClr val="3333FF"/>
                </a:solidFill>
              </a:rPr>
              <a:t>socket.joinGroup(group);   </a:t>
            </a:r>
            <a:r>
              <a:rPr lang="en-US" altLang="zh-CN" sz="2000" b="1">
                <a:solidFill>
                  <a:srgbClr val="0000CC"/>
                </a:solidFill>
              </a:rPr>
              <a:t>       </a:t>
            </a:r>
          </a:p>
          <a:p>
            <a:pPr eaLnBrk="1" hangingPunct="1">
              <a:lnSpc>
                <a:spcPct val="80000"/>
              </a:lnSpc>
              <a:buFontTx/>
              <a:buNone/>
            </a:pPr>
            <a:r>
              <a:rPr lang="en-US" altLang="zh-CN" sz="2000" b="1"/>
              <a:t>        } catch(Exception e) {}</a:t>
            </a:r>
          </a:p>
          <a:p>
            <a:pPr eaLnBrk="1" hangingPunct="1">
              <a:lnSpc>
                <a:spcPct val="80000"/>
              </a:lnSpc>
              <a:buFontTx/>
              <a:buNone/>
            </a:pPr>
            <a:r>
              <a:rPr lang="en-US" altLang="zh-CN" sz="2000" b="1"/>
              <a:t>    }</a:t>
            </a:r>
            <a:endParaRPr lang="en-US" altLang="zh-CN" sz="2400" b="1"/>
          </a:p>
          <a:p>
            <a:pPr eaLnBrk="1" hangingPunct="1">
              <a:lnSpc>
                <a:spcPct val="80000"/>
              </a:lnSpc>
              <a:buFontTx/>
              <a:buNone/>
            </a:pPr>
            <a:r>
              <a:rPr lang="en-US" altLang="zh-CN" sz="2000" b="1"/>
              <a:t>    public void run() {</a:t>
            </a:r>
          </a:p>
          <a:p>
            <a:pPr eaLnBrk="1" hangingPunct="1">
              <a:lnSpc>
                <a:spcPct val="80000"/>
              </a:lnSpc>
              <a:buFontTx/>
              <a:buNone/>
            </a:pPr>
            <a:r>
              <a:rPr lang="en-US" altLang="zh-CN" sz="2000" b="1"/>
              <a:t>        while(true) {</a:t>
            </a:r>
          </a:p>
          <a:p>
            <a:pPr eaLnBrk="1" hangingPunct="1">
              <a:lnSpc>
                <a:spcPct val="80000"/>
              </a:lnSpc>
              <a:buFontTx/>
              <a:buNone/>
            </a:pPr>
            <a:r>
              <a:rPr lang="en-US" altLang="zh-CN" sz="2000" b="1"/>
              <a:t>           try{ DatagramPacket packet=null;  //</a:t>
            </a:r>
            <a:r>
              <a:rPr lang="zh-CN" altLang="en-US" sz="2000" b="1"/>
              <a:t>待广播的数据报</a:t>
            </a:r>
          </a:p>
          <a:p>
            <a:pPr eaLnBrk="1" hangingPunct="1">
              <a:lnSpc>
                <a:spcPct val="80000"/>
              </a:lnSpc>
              <a:buFontTx/>
              <a:buNone/>
            </a:pPr>
            <a:r>
              <a:rPr lang="zh-CN" altLang="en-US" sz="2000" b="1"/>
              <a:t>                  </a:t>
            </a:r>
            <a:r>
              <a:rPr lang="en-US" altLang="zh-CN" sz="2000" b="1"/>
              <a:t>byte data[]=s.getBytes(); </a:t>
            </a:r>
          </a:p>
          <a:p>
            <a:pPr eaLnBrk="1" hangingPunct="1">
              <a:lnSpc>
                <a:spcPct val="80000"/>
              </a:lnSpc>
              <a:buFontTx/>
              <a:buNone/>
            </a:pPr>
            <a:r>
              <a:rPr lang="en-US" altLang="zh-CN" sz="2000" b="1"/>
              <a:t>                  </a:t>
            </a:r>
            <a:r>
              <a:rPr lang="en-US" altLang="zh-CN" sz="2000" b="1">
                <a:solidFill>
                  <a:srgbClr val="7030A0"/>
                </a:solidFill>
              </a:rPr>
              <a:t>packet=new DatagramPacket(data, data.length, group, 5858); </a:t>
            </a:r>
          </a:p>
          <a:p>
            <a:pPr eaLnBrk="1" hangingPunct="1">
              <a:lnSpc>
                <a:spcPct val="80000"/>
              </a:lnSpc>
              <a:buFontTx/>
              <a:buNone/>
            </a:pPr>
            <a:r>
              <a:rPr lang="en-US" altLang="zh-CN" sz="2000" b="1"/>
              <a:t>                  System.out.println(new String(data)); </a:t>
            </a:r>
          </a:p>
          <a:p>
            <a:pPr eaLnBrk="1" hangingPunct="1">
              <a:lnSpc>
                <a:spcPct val="80000"/>
              </a:lnSpc>
              <a:buFontTx/>
              <a:buNone/>
            </a:pPr>
            <a:r>
              <a:rPr lang="en-US" altLang="zh-CN" sz="2000" b="1"/>
              <a:t>                  </a:t>
            </a:r>
            <a:r>
              <a:rPr lang="en-US" altLang="zh-CN" sz="2000" b="1">
                <a:solidFill>
                  <a:srgbClr val="7030A0"/>
                </a:solidFill>
              </a:rPr>
              <a:t>socket.send(packet);  </a:t>
            </a:r>
            <a:r>
              <a:rPr lang="en-US" altLang="zh-CN" sz="2000" b="1"/>
              <a:t>//</a:t>
            </a:r>
            <a:r>
              <a:rPr lang="zh-CN" altLang="en-US" sz="2000" b="1"/>
              <a:t>广播数据报</a:t>
            </a:r>
          </a:p>
          <a:p>
            <a:pPr eaLnBrk="1" hangingPunct="1">
              <a:lnSpc>
                <a:spcPct val="80000"/>
              </a:lnSpc>
              <a:buFontTx/>
              <a:buNone/>
            </a:pPr>
            <a:r>
              <a:rPr lang="zh-CN" altLang="en-US" sz="2000" b="1"/>
              <a:t>                  </a:t>
            </a:r>
            <a:r>
              <a:rPr lang="en-US" altLang="zh-CN" sz="2000" b="1"/>
              <a:t>sleep(2000);</a:t>
            </a:r>
          </a:p>
          <a:p>
            <a:pPr eaLnBrk="1" hangingPunct="1">
              <a:lnSpc>
                <a:spcPct val="80000"/>
              </a:lnSpc>
              <a:buFontTx/>
              <a:buNone/>
            </a:pPr>
            <a:r>
              <a:rPr lang="en-US" altLang="zh-CN" sz="2000" b="1"/>
              <a:t>           } catch(Exception e){}</a:t>
            </a:r>
          </a:p>
          <a:p>
            <a:pPr eaLnBrk="1" hangingPunct="1">
              <a:lnSpc>
                <a:spcPct val="80000"/>
              </a:lnSpc>
              <a:buFontTx/>
              <a:buNone/>
            </a:pPr>
            <a:r>
              <a:rPr lang="en-US" altLang="zh-CN" sz="2000" b="1"/>
              <a:t>        }</a:t>
            </a:r>
          </a:p>
          <a:p>
            <a:pPr eaLnBrk="1" hangingPunct="1">
              <a:lnSpc>
                <a:spcPct val="80000"/>
              </a:lnSpc>
              <a:buFontTx/>
              <a:buNone/>
            </a:pPr>
            <a:r>
              <a:rPr lang="en-US" altLang="zh-CN" sz="2000" b="1"/>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AD101B0C-5C7C-46C2-A0D0-09D74AB81C8B}"/>
              </a:ext>
            </a:extLst>
          </p:cNvPr>
          <p:cNvSpPr>
            <a:spLocks noGrp="1" noChangeArrowheads="1"/>
          </p:cNvSpPr>
          <p:nvPr>
            <p:ph type="body" idx="1"/>
          </p:nvPr>
        </p:nvSpPr>
        <p:spPr>
          <a:xfrm>
            <a:off x="385763" y="1412875"/>
            <a:ext cx="8289925" cy="5184775"/>
          </a:xfrm>
        </p:spPr>
        <p:txBody>
          <a:bodyPr/>
          <a:lstStyle/>
          <a:p>
            <a:pPr eaLnBrk="1" hangingPunct="1">
              <a:lnSpc>
                <a:spcPct val="80000"/>
              </a:lnSpc>
              <a:buFontTx/>
              <a:buNone/>
            </a:pPr>
            <a:r>
              <a:rPr lang="en-US" altLang="zh-CN" sz="2400" b="1"/>
              <a:t>java.net </a:t>
            </a:r>
            <a:r>
              <a:rPr lang="zh-CN" altLang="en-US" sz="2400" b="1"/>
              <a:t>包定义了</a:t>
            </a:r>
            <a:r>
              <a:rPr lang="en-US" altLang="zh-CN" sz="2400" b="1">
                <a:solidFill>
                  <a:srgbClr val="FF0000"/>
                </a:solidFill>
              </a:rPr>
              <a:t>URL</a:t>
            </a:r>
            <a:r>
              <a:rPr lang="zh-CN" altLang="en-US" sz="2400" b="1">
                <a:solidFill>
                  <a:srgbClr val="FF0000"/>
                </a:solidFill>
              </a:rPr>
              <a:t>类</a:t>
            </a:r>
            <a:r>
              <a:rPr lang="zh-CN" altLang="en-US" sz="2400" b="1"/>
              <a:t>，它的构造方法如下：</a:t>
            </a:r>
            <a:endParaRPr lang="en-US" altLang="zh-CN" sz="2400" b="1"/>
          </a:p>
          <a:p>
            <a:pPr eaLnBrk="1" hangingPunct="1">
              <a:lnSpc>
                <a:spcPct val="80000"/>
              </a:lnSpc>
              <a:buFontTx/>
              <a:buNone/>
            </a:pPr>
            <a:endParaRPr lang="en-US" altLang="zh-CN" sz="2000" b="1"/>
          </a:p>
          <a:p>
            <a:pPr eaLnBrk="1" hangingPunct="1">
              <a:lnSpc>
                <a:spcPct val="80000"/>
              </a:lnSpc>
              <a:buClr>
                <a:schemeClr val="tx1"/>
              </a:buClr>
              <a:buFont typeface="Wingdings" panose="05000000000000000000" pitchFamily="2" charset="2"/>
              <a:buChar char="Ø"/>
            </a:pPr>
            <a:r>
              <a:rPr lang="en-US" altLang="zh-CN" sz="2200" b="1">
                <a:solidFill>
                  <a:srgbClr val="3333FF"/>
                </a:solidFill>
              </a:rPr>
              <a:t>public URL (String spec) throws MalformedURLException;</a:t>
            </a:r>
            <a:r>
              <a:rPr lang="zh-CN" altLang="en-US" sz="2200" b="1"/>
              <a:t>该构造方法使用字符串初始化一个</a:t>
            </a:r>
            <a:r>
              <a:rPr lang="en-US" altLang="zh-CN" sz="2200" b="1"/>
              <a:t>URL</a:t>
            </a:r>
            <a:r>
              <a:rPr lang="zh-CN" altLang="en-US" sz="2200" b="1"/>
              <a:t>对象，例如：</a:t>
            </a:r>
            <a:endParaRPr lang="en-US" altLang="zh-CN" sz="2200" b="1"/>
          </a:p>
          <a:p>
            <a:pPr eaLnBrk="1" hangingPunct="1">
              <a:lnSpc>
                <a:spcPct val="80000"/>
              </a:lnSpc>
              <a:buClr>
                <a:schemeClr val="tx1"/>
              </a:buClr>
              <a:buFont typeface="Wingdings" panose="05000000000000000000" pitchFamily="2" charset="2"/>
              <a:buChar char="Ø"/>
            </a:pPr>
            <a:endParaRPr lang="zh-CN" altLang="en-US" sz="800" b="1"/>
          </a:p>
          <a:p>
            <a:pPr lvl="1" eaLnBrk="1" hangingPunct="1">
              <a:lnSpc>
                <a:spcPct val="80000"/>
              </a:lnSpc>
              <a:buFontTx/>
              <a:buNone/>
            </a:pPr>
            <a:r>
              <a:rPr lang="en-US" altLang="zh-CN" sz="2000" b="1">
                <a:solidFill>
                  <a:srgbClr val="009999"/>
                </a:solidFill>
              </a:rPr>
              <a:t>try { url=new URL("http://yahoo.com.cn"); }</a:t>
            </a:r>
          </a:p>
          <a:p>
            <a:pPr lvl="1" eaLnBrk="1" hangingPunct="1">
              <a:lnSpc>
                <a:spcPct val="80000"/>
              </a:lnSpc>
              <a:buFontTx/>
              <a:buNone/>
            </a:pPr>
            <a:r>
              <a:rPr lang="en-US" altLang="zh-CN" sz="2000" b="1">
                <a:solidFill>
                  <a:srgbClr val="009999"/>
                </a:solidFill>
              </a:rPr>
              <a:t>catch(MalformedURLException e) </a:t>
            </a:r>
          </a:p>
          <a:p>
            <a:pPr lvl="1" eaLnBrk="1" hangingPunct="1">
              <a:lnSpc>
                <a:spcPct val="80000"/>
              </a:lnSpc>
              <a:buFontTx/>
              <a:buNone/>
            </a:pPr>
            <a:r>
              <a:rPr lang="en-US" altLang="zh-CN" sz="2000" b="1">
                <a:solidFill>
                  <a:srgbClr val="009999"/>
                </a:solidFill>
              </a:rPr>
              <a:t>{ System.out.println ("Bad URL:"+url); }</a:t>
            </a:r>
          </a:p>
          <a:p>
            <a:pPr lvl="1" eaLnBrk="1" hangingPunct="1">
              <a:lnSpc>
                <a:spcPct val="80000"/>
              </a:lnSpc>
              <a:buFontTx/>
              <a:buNone/>
            </a:pPr>
            <a:r>
              <a:rPr lang="zh-CN" altLang="en-US" sz="2000" b="1"/>
              <a:t>该</a:t>
            </a:r>
            <a:r>
              <a:rPr lang="en-US" altLang="en-US" sz="2000" b="1"/>
              <a:t>URL</a:t>
            </a:r>
            <a:r>
              <a:rPr lang="zh-CN" altLang="en-US" sz="2000" b="1"/>
              <a:t>对象使用的协议是</a:t>
            </a:r>
            <a:r>
              <a:rPr lang="en-US" altLang="en-US" sz="2000" b="1"/>
              <a:t>http</a:t>
            </a:r>
            <a:r>
              <a:rPr lang="zh-CN" altLang="en-US" sz="2000" b="1"/>
              <a:t>协议，它包含的地址是 </a:t>
            </a:r>
            <a:endParaRPr lang="en-US" altLang="zh-CN" sz="2000" b="1"/>
          </a:p>
          <a:p>
            <a:pPr lvl="1" eaLnBrk="1" hangingPunct="1">
              <a:lnSpc>
                <a:spcPct val="80000"/>
              </a:lnSpc>
              <a:buFontTx/>
              <a:buNone/>
            </a:pPr>
            <a:r>
              <a:rPr lang="en-US" altLang="en-US" sz="2000" b="1"/>
              <a:t>yahoo.com.cn</a:t>
            </a:r>
            <a:r>
              <a:rPr lang="zh-CN" altLang="en-US" sz="2000" b="1"/>
              <a:t>，所包含的资源是默认的主页。</a:t>
            </a:r>
          </a:p>
          <a:p>
            <a:pPr eaLnBrk="1" hangingPunct="1">
              <a:lnSpc>
                <a:spcPct val="80000"/>
              </a:lnSpc>
              <a:buFontTx/>
              <a:buNone/>
            </a:pPr>
            <a:endParaRPr lang="zh-CN" altLang="en-US" sz="2000" b="1"/>
          </a:p>
          <a:p>
            <a:pPr eaLnBrk="1" hangingPunct="1">
              <a:lnSpc>
                <a:spcPct val="80000"/>
              </a:lnSpc>
              <a:buClr>
                <a:schemeClr val="tx1"/>
              </a:buClr>
              <a:buFont typeface="Wingdings" panose="05000000000000000000" pitchFamily="2" charset="2"/>
              <a:buChar char="Ø"/>
            </a:pPr>
            <a:r>
              <a:rPr lang="en-US" altLang="en-US" sz="2200" b="1">
                <a:solidFill>
                  <a:srgbClr val="3333FF"/>
                </a:solidFill>
              </a:rPr>
              <a:t>public URL(String protocol, String host, String file) throws MalformedURLException</a:t>
            </a:r>
            <a:r>
              <a:rPr lang="zh-CN" altLang="en-US" sz="2200" b="1"/>
              <a:t>   </a:t>
            </a:r>
            <a:endParaRPr lang="en-US" altLang="en-US" sz="2200" b="1">
              <a:solidFill>
                <a:srgbClr val="3333FF"/>
              </a:solidFill>
            </a:endParaRPr>
          </a:p>
          <a:p>
            <a:pPr eaLnBrk="1" hangingPunct="1">
              <a:lnSpc>
                <a:spcPct val="80000"/>
              </a:lnSpc>
              <a:buFontTx/>
              <a:buNone/>
            </a:pPr>
            <a:r>
              <a:rPr lang="en-US" altLang="en-US" sz="2400" b="1"/>
              <a:t>    </a:t>
            </a:r>
            <a:r>
              <a:rPr lang="en-US" altLang="en-US" sz="2200" b="1"/>
              <a:t>该构造方法构造的URL对象的协议、地址和资源分别由参数protocol、host和file指定</a:t>
            </a:r>
            <a:endParaRPr lang="zh-CN" altLang="en-US" sz="2200" b="1"/>
          </a:p>
        </p:txBody>
      </p:sp>
      <p:sp>
        <p:nvSpPr>
          <p:cNvPr id="7171" name="Rectangle 2">
            <a:extLst>
              <a:ext uri="{FF2B5EF4-FFF2-40B4-BE49-F238E27FC236}">
                <a16:creationId xmlns:a16="http://schemas.microsoft.com/office/drawing/2014/main" id="{771090BE-8258-4077-BC45-0E68CE59CA5C}"/>
              </a:ext>
            </a:extLst>
          </p:cNvPr>
          <p:cNvSpPr>
            <a:spLocks noGrp="1" noChangeArrowheads="1"/>
          </p:cNvSpPr>
          <p:nvPr>
            <p:ph type="title"/>
          </p:nvPr>
        </p:nvSpPr>
        <p:spPr>
          <a:xfrm>
            <a:off x="323850" y="115888"/>
            <a:ext cx="8229600" cy="908050"/>
          </a:xfrm>
        </p:spPr>
        <p:txBody>
          <a:bodyPr/>
          <a:lstStyle/>
          <a:p>
            <a:pPr eaLnBrk="1" hangingPunct="1"/>
            <a:r>
              <a:rPr lang="en-US" altLang="zh-CN" sz="3200" b="1"/>
              <a:t>2. URL</a:t>
            </a:r>
            <a:r>
              <a:rPr lang="zh-CN" altLang="en-US" sz="3200" b="1"/>
              <a:t>类</a:t>
            </a:r>
            <a:endParaRPr lang="en-US" altLang="zh-CN" sz="32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0A4934B-61E3-4722-A416-762D457A5C05}"/>
              </a:ext>
            </a:extLst>
          </p:cNvPr>
          <p:cNvSpPr>
            <a:spLocks noGrp="1" noChangeArrowheads="1"/>
          </p:cNvSpPr>
          <p:nvPr>
            <p:ph type="body" idx="1"/>
          </p:nvPr>
        </p:nvSpPr>
        <p:spPr>
          <a:xfrm>
            <a:off x="539750" y="404813"/>
            <a:ext cx="7200900" cy="6192837"/>
          </a:xfrm>
        </p:spPr>
        <p:txBody>
          <a:bodyPr/>
          <a:lstStyle/>
          <a:p>
            <a:pPr eaLnBrk="1" hangingPunct="1">
              <a:lnSpc>
                <a:spcPct val="80000"/>
              </a:lnSpc>
              <a:buFontTx/>
              <a:buNone/>
            </a:pPr>
            <a:r>
              <a:rPr lang="en-US" altLang="zh-CN" sz="2000" b="1"/>
              <a:t>2</a:t>
            </a:r>
            <a:r>
              <a:rPr lang="zh-CN" altLang="en-US" sz="2000" b="1"/>
              <a:t>）接收数据报的主机</a:t>
            </a:r>
            <a:endParaRPr lang="en-US" altLang="zh-CN" sz="2000" b="1"/>
          </a:p>
          <a:p>
            <a:pPr eaLnBrk="1" hangingPunct="1">
              <a:lnSpc>
                <a:spcPct val="80000"/>
              </a:lnSpc>
              <a:buFontTx/>
              <a:buNone/>
            </a:pPr>
            <a:endParaRPr lang="zh-CN" altLang="en-US" sz="2000" b="1"/>
          </a:p>
          <a:p>
            <a:pPr eaLnBrk="1" hangingPunct="1">
              <a:lnSpc>
                <a:spcPct val="80000"/>
              </a:lnSpc>
              <a:buFontTx/>
              <a:buNone/>
            </a:pPr>
            <a:r>
              <a:rPr lang="en-US" altLang="zh-CN" sz="2000" b="1">
                <a:solidFill>
                  <a:srgbClr val="FF0000"/>
                </a:solidFill>
              </a:rPr>
              <a:t>import java.net.*;</a:t>
            </a:r>
          </a:p>
          <a:p>
            <a:pPr eaLnBrk="1" hangingPunct="1">
              <a:lnSpc>
                <a:spcPct val="80000"/>
              </a:lnSpc>
              <a:buFontTx/>
              <a:buNone/>
            </a:pPr>
            <a:r>
              <a:rPr lang="en-US" altLang="zh-CN" sz="2000" b="1"/>
              <a:t>import java.awt.*; </a:t>
            </a:r>
          </a:p>
          <a:p>
            <a:pPr eaLnBrk="1" hangingPunct="1">
              <a:lnSpc>
                <a:spcPct val="80000"/>
              </a:lnSpc>
              <a:buFontTx/>
              <a:buNone/>
            </a:pPr>
            <a:r>
              <a:rPr lang="en-US" altLang="zh-CN" sz="2000" b="1"/>
              <a:t>import java.awt.event.*;</a:t>
            </a:r>
          </a:p>
          <a:p>
            <a:pPr eaLnBrk="1" hangingPunct="1">
              <a:lnSpc>
                <a:spcPct val="80000"/>
              </a:lnSpc>
              <a:buFontTx/>
              <a:buNone/>
            </a:pPr>
            <a:r>
              <a:rPr lang="en-US" altLang="zh-CN" sz="2000" b="1"/>
              <a:t>import javax.swing.*;</a:t>
            </a:r>
          </a:p>
          <a:p>
            <a:pPr eaLnBrk="1" hangingPunct="1">
              <a:lnSpc>
                <a:spcPct val="80000"/>
              </a:lnSpc>
              <a:buFontTx/>
              <a:buNone/>
            </a:pPr>
            <a:endParaRPr lang="en-US" altLang="zh-CN" sz="2000" b="1"/>
          </a:p>
          <a:p>
            <a:pPr eaLnBrk="1" hangingPunct="1">
              <a:lnSpc>
                <a:spcPct val="80000"/>
              </a:lnSpc>
              <a:buFontTx/>
              <a:buNone/>
            </a:pPr>
            <a:r>
              <a:rPr lang="en-US" altLang="zh-CN" sz="2000" b="1"/>
              <a:t>public class Receive extends JFrame </a:t>
            </a:r>
          </a:p>
          <a:p>
            <a:pPr eaLnBrk="1" hangingPunct="1">
              <a:lnSpc>
                <a:spcPct val="80000"/>
              </a:lnSpc>
              <a:buFontTx/>
              <a:buNone/>
            </a:pPr>
            <a:r>
              <a:rPr lang="en-US" altLang="zh-CN" sz="2000" b="1">
                <a:solidFill>
                  <a:srgbClr val="3333FF"/>
                </a:solidFill>
              </a:rPr>
              <a:t>         </a:t>
            </a:r>
            <a:r>
              <a:rPr lang="en-US" altLang="zh-CN" sz="2000" b="1">
                <a:solidFill>
                  <a:srgbClr val="00B0F0"/>
                </a:solidFill>
              </a:rPr>
              <a:t>implement Runnable, ActionListener </a:t>
            </a:r>
            <a:r>
              <a:rPr lang="en-US" altLang="zh-CN" sz="2000" b="1"/>
              <a:t>{</a:t>
            </a:r>
          </a:p>
          <a:p>
            <a:pPr eaLnBrk="1" hangingPunct="1">
              <a:lnSpc>
                <a:spcPct val="80000"/>
              </a:lnSpc>
              <a:buFontTx/>
              <a:buNone/>
            </a:pPr>
            <a:r>
              <a:rPr lang="en-US" altLang="zh-CN" sz="2000" b="1"/>
              <a:t>     public static void main(String args[]) {</a:t>
            </a:r>
          </a:p>
          <a:p>
            <a:pPr eaLnBrk="1" hangingPunct="1">
              <a:lnSpc>
                <a:spcPct val="80000"/>
              </a:lnSpc>
              <a:buFontTx/>
              <a:buNone/>
            </a:pPr>
            <a:r>
              <a:rPr lang="en-US" altLang="zh-CN" sz="2000" b="1"/>
              <a:t>         </a:t>
            </a:r>
            <a:r>
              <a:rPr lang="en-US" altLang="zh-CN" sz="2000" b="1">
                <a:solidFill>
                  <a:srgbClr val="0070C0"/>
                </a:solidFill>
              </a:rPr>
              <a:t>new Receive();</a:t>
            </a:r>
          </a:p>
          <a:p>
            <a:pPr eaLnBrk="1" hangingPunct="1">
              <a:lnSpc>
                <a:spcPct val="80000"/>
              </a:lnSpc>
              <a:buFontTx/>
              <a:buNone/>
            </a:pPr>
            <a:r>
              <a:rPr lang="en-US" altLang="zh-CN" sz="2000" b="1"/>
              <a:t>     }</a:t>
            </a:r>
          </a:p>
          <a:p>
            <a:pPr eaLnBrk="1" hangingPunct="1">
              <a:lnSpc>
                <a:spcPct val="80000"/>
              </a:lnSpc>
              <a:buFontTx/>
              <a:buNone/>
            </a:pPr>
            <a:endParaRPr lang="zh-CN" altLang="en-US" sz="2000" b="1"/>
          </a:p>
          <a:p>
            <a:pPr eaLnBrk="1" hangingPunct="1">
              <a:lnSpc>
                <a:spcPct val="80000"/>
              </a:lnSpc>
              <a:buFontTx/>
              <a:buNone/>
            </a:pPr>
            <a:r>
              <a:rPr lang="zh-CN" altLang="en-US" sz="2000">
                <a:solidFill>
                  <a:srgbClr val="3333FF"/>
                </a:solidFill>
              </a:rPr>
              <a:t>    </a:t>
            </a:r>
            <a:r>
              <a:rPr lang="en-US" altLang="zh-CN" sz="2000">
                <a:solidFill>
                  <a:srgbClr val="3333FF"/>
                </a:solidFill>
              </a:rPr>
              <a:t>InetAddress group=null; </a:t>
            </a:r>
          </a:p>
          <a:p>
            <a:pPr eaLnBrk="1" hangingPunct="1">
              <a:lnSpc>
                <a:spcPct val="80000"/>
              </a:lnSpc>
              <a:buFontTx/>
              <a:buNone/>
            </a:pPr>
            <a:r>
              <a:rPr lang="en-US" altLang="zh-CN" sz="2000">
                <a:solidFill>
                  <a:srgbClr val="3333FF"/>
                </a:solidFill>
              </a:rPr>
              <a:t>    MulticastSocket socket=null;        </a:t>
            </a:r>
            <a:endParaRPr lang="zh-CN" altLang="en-US" sz="2000">
              <a:solidFill>
                <a:srgbClr val="3333FF"/>
              </a:solidFill>
            </a:endParaRPr>
          </a:p>
          <a:p>
            <a:pPr eaLnBrk="1" hangingPunct="1">
              <a:lnSpc>
                <a:spcPct val="80000"/>
              </a:lnSpc>
              <a:buFontTx/>
              <a:buNone/>
            </a:pPr>
            <a:r>
              <a:rPr lang="zh-CN" altLang="en-US" sz="2000" b="1"/>
              <a:t>    </a:t>
            </a:r>
            <a:r>
              <a:rPr lang="en-US" altLang="zh-CN" sz="2000" b="1"/>
              <a:t>JButton startReceive, stopReceive;   </a:t>
            </a:r>
          </a:p>
          <a:p>
            <a:pPr eaLnBrk="1" hangingPunct="1">
              <a:lnSpc>
                <a:spcPct val="80000"/>
              </a:lnSpc>
              <a:buFontTx/>
              <a:buNone/>
            </a:pPr>
            <a:r>
              <a:rPr lang="en-US" altLang="zh-CN" sz="2000" b="1"/>
              <a:t>    JTextArea showArea;  </a:t>
            </a:r>
          </a:p>
          <a:p>
            <a:pPr eaLnBrk="1" hangingPunct="1">
              <a:lnSpc>
                <a:spcPct val="80000"/>
              </a:lnSpc>
              <a:buFontTx/>
              <a:buNone/>
            </a:pPr>
            <a:r>
              <a:rPr lang="en-US" altLang="zh-CN" sz="2000" b="1"/>
              <a:t>    Thread thread; </a:t>
            </a:r>
          </a:p>
          <a:p>
            <a:pPr eaLnBrk="1" hangingPunct="1">
              <a:lnSpc>
                <a:spcPct val="80000"/>
              </a:lnSpc>
              <a:buFontTx/>
              <a:buNone/>
            </a:pPr>
            <a:r>
              <a:rPr lang="en-US" altLang="zh-CN" sz="2000" b="1"/>
              <a:t>    boolean stop=false;</a:t>
            </a:r>
          </a:p>
          <a:p>
            <a:pPr eaLnBrk="1" hangingPunct="1">
              <a:lnSpc>
                <a:spcPct val="80000"/>
              </a:lnSpc>
              <a:buFontTx/>
              <a:buNone/>
            </a:pPr>
            <a:endParaRPr lang="en-US" altLang="zh-CN" sz="2000" b="1"/>
          </a:p>
          <a:p>
            <a:pPr eaLnBrk="1" hangingPunct="1">
              <a:lnSpc>
                <a:spcPct val="80000"/>
              </a:lnSpc>
              <a:buFontTx/>
              <a:buNone/>
            </a:pPr>
            <a:endParaRPr lang="en-US" altLang="zh-CN" sz="1800" b="1"/>
          </a:p>
          <a:p>
            <a:pPr eaLnBrk="1" hangingPunct="1">
              <a:lnSpc>
                <a:spcPct val="80000"/>
              </a:lnSpc>
              <a:buFontTx/>
              <a:buNone/>
            </a:pPr>
            <a:endParaRPr lang="en-US" altLang="zh-CN" sz="1800" b="1"/>
          </a:p>
          <a:p>
            <a:pPr eaLnBrk="1" hangingPunct="1">
              <a:lnSpc>
                <a:spcPct val="80000"/>
              </a:lnSpc>
              <a:buFontTx/>
              <a:buNone/>
            </a:pPr>
            <a:r>
              <a:rPr lang="en-US" altLang="zh-CN" sz="1800" b="1"/>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C52F88-66F5-4012-B71F-2E1E934C8971}"/>
              </a:ext>
            </a:extLst>
          </p:cNvPr>
          <p:cNvSpPr>
            <a:spLocks noGrp="1" noChangeArrowheads="1"/>
          </p:cNvSpPr>
          <p:nvPr>
            <p:ph type="body" idx="1"/>
          </p:nvPr>
        </p:nvSpPr>
        <p:spPr>
          <a:xfrm>
            <a:off x="250825" y="188913"/>
            <a:ext cx="8686800" cy="6264275"/>
          </a:xfrm>
        </p:spPr>
        <p:txBody>
          <a:bodyPr/>
          <a:lstStyle/>
          <a:p>
            <a:pPr eaLnBrk="1" hangingPunct="1">
              <a:lnSpc>
                <a:spcPct val="80000"/>
              </a:lnSpc>
              <a:buFontTx/>
              <a:buNone/>
            </a:pPr>
            <a:r>
              <a:rPr lang="en-US" altLang="zh-CN" sz="1800" b="1"/>
              <a:t>public </a:t>
            </a:r>
            <a:r>
              <a:rPr lang="en-US" altLang="zh-CN" sz="1800" b="1">
                <a:solidFill>
                  <a:srgbClr val="0070C0"/>
                </a:solidFill>
              </a:rPr>
              <a:t>Receive</a:t>
            </a:r>
            <a:r>
              <a:rPr lang="en-US" altLang="zh-CN" sz="1800" b="1"/>
              <a:t>() {</a:t>
            </a:r>
          </a:p>
          <a:p>
            <a:pPr eaLnBrk="1" hangingPunct="1">
              <a:lnSpc>
                <a:spcPct val="80000"/>
              </a:lnSpc>
              <a:buFontTx/>
              <a:buNone/>
            </a:pPr>
            <a:r>
              <a:rPr lang="en-US" altLang="zh-CN" sz="1800" b="1"/>
              <a:t>    super("</a:t>
            </a:r>
            <a:r>
              <a:rPr lang="zh-CN" altLang="en-US" sz="1800" b="1"/>
              <a:t>定时接收信息</a:t>
            </a:r>
            <a:r>
              <a:rPr lang="en-US" altLang="zh-CN" sz="1800" b="1"/>
              <a:t>");</a:t>
            </a:r>
          </a:p>
          <a:p>
            <a:pPr eaLnBrk="1" hangingPunct="1">
              <a:lnSpc>
                <a:spcPct val="80000"/>
              </a:lnSpc>
              <a:buFontTx/>
              <a:buNone/>
            </a:pPr>
            <a:r>
              <a:rPr lang="en-US" altLang="zh-CN" sz="1800" b="1"/>
              <a:t>    thread=new Thread(this);</a:t>
            </a:r>
          </a:p>
          <a:p>
            <a:pPr eaLnBrk="1" hangingPunct="1">
              <a:lnSpc>
                <a:spcPct val="80000"/>
              </a:lnSpc>
              <a:buFontTx/>
              <a:buNone/>
            </a:pPr>
            <a:r>
              <a:rPr lang="en-US" altLang="zh-CN" sz="1800" b="1"/>
              <a:t>    startReceive=new JButton("</a:t>
            </a:r>
            <a:r>
              <a:rPr lang="zh-CN" altLang="en-US" sz="1800" b="1"/>
              <a:t>开始接收</a:t>
            </a:r>
            <a:r>
              <a:rPr lang="en-US" altLang="zh-CN" sz="1800" b="1"/>
              <a:t>");</a:t>
            </a:r>
          </a:p>
          <a:p>
            <a:pPr eaLnBrk="1" hangingPunct="1">
              <a:lnSpc>
                <a:spcPct val="80000"/>
              </a:lnSpc>
              <a:buFontTx/>
              <a:buNone/>
            </a:pPr>
            <a:r>
              <a:rPr lang="en-US" altLang="zh-CN" sz="1800" b="1"/>
              <a:t>    stopReceive=new JButton("</a:t>
            </a:r>
            <a:r>
              <a:rPr lang="zh-CN" altLang="en-US" sz="1800" b="1"/>
              <a:t>停止接收</a:t>
            </a:r>
            <a:r>
              <a:rPr lang="en-US" altLang="zh-CN" sz="1800" b="1"/>
              <a:t>"); </a:t>
            </a:r>
          </a:p>
          <a:p>
            <a:pPr eaLnBrk="1" hangingPunct="1">
              <a:lnSpc>
                <a:spcPct val="80000"/>
              </a:lnSpc>
              <a:buFontTx/>
              <a:buNone/>
            </a:pPr>
            <a:r>
              <a:rPr lang="en-US" altLang="zh-CN" sz="1800" b="1"/>
              <a:t>    </a:t>
            </a:r>
            <a:r>
              <a:rPr lang="en-US" altLang="zh-CN" sz="1800" b="1">
                <a:solidFill>
                  <a:srgbClr val="00B0F0"/>
                </a:solidFill>
              </a:rPr>
              <a:t>startReceive.addActionListener(this); </a:t>
            </a:r>
          </a:p>
          <a:p>
            <a:pPr eaLnBrk="1" hangingPunct="1">
              <a:lnSpc>
                <a:spcPct val="80000"/>
              </a:lnSpc>
              <a:buFontTx/>
              <a:buNone/>
            </a:pPr>
            <a:r>
              <a:rPr lang="en-US" altLang="zh-CN" sz="1800" b="1">
                <a:solidFill>
                  <a:srgbClr val="00B0F0"/>
                </a:solidFill>
              </a:rPr>
              <a:t>    stopReceive.addActionListener(this); </a:t>
            </a:r>
          </a:p>
          <a:p>
            <a:pPr eaLnBrk="1" hangingPunct="1">
              <a:lnSpc>
                <a:spcPct val="80000"/>
              </a:lnSpc>
              <a:buFontTx/>
              <a:buNone/>
            </a:pPr>
            <a:r>
              <a:rPr lang="en-US" altLang="zh-CN" sz="1800" b="1"/>
              <a:t>    showArea=new JTextArea(10,10);</a:t>
            </a:r>
          </a:p>
          <a:p>
            <a:pPr eaLnBrk="1" hangingPunct="1">
              <a:lnSpc>
                <a:spcPct val="80000"/>
              </a:lnSpc>
              <a:buFontTx/>
              <a:buNone/>
            </a:pPr>
            <a:r>
              <a:rPr lang="en-US" altLang="zh-CN" sz="1800" b="1"/>
              <a:t>    JPanel north=new JPanel();</a:t>
            </a:r>
          </a:p>
          <a:p>
            <a:pPr eaLnBrk="1" hangingPunct="1">
              <a:lnSpc>
                <a:spcPct val="80000"/>
              </a:lnSpc>
              <a:buFontTx/>
              <a:buNone/>
            </a:pPr>
            <a:r>
              <a:rPr lang="en-US" altLang="zh-CN" sz="1800" b="1"/>
              <a:t>    north.add(startReceive);</a:t>
            </a:r>
          </a:p>
          <a:p>
            <a:pPr eaLnBrk="1" hangingPunct="1">
              <a:lnSpc>
                <a:spcPct val="80000"/>
              </a:lnSpc>
              <a:buFontTx/>
              <a:buNone/>
            </a:pPr>
            <a:r>
              <a:rPr lang="en-US" altLang="zh-CN" sz="1800" b="1"/>
              <a:t>    north.add(stopReceive);</a:t>
            </a:r>
          </a:p>
          <a:p>
            <a:pPr eaLnBrk="1" hangingPunct="1">
              <a:lnSpc>
                <a:spcPct val="80000"/>
              </a:lnSpc>
              <a:buFontTx/>
              <a:buNone/>
            </a:pPr>
            <a:r>
              <a:rPr lang="en-US" altLang="zh-CN" sz="1800" b="1"/>
              <a:t>    Container con=getContentPane();</a:t>
            </a:r>
          </a:p>
          <a:p>
            <a:pPr eaLnBrk="1" hangingPunct="1">
              <a:lnSpc>
                <a:spcPct val="80000"/>
              </a:lnSpc>
              <a:buFontTx/>
              <a:buNone/>
            </a:pPr>
            <a:r>
              <a:rPr lang="en-US" altLang="zh-CN" sz="1800" b="1"/>
              <a:t>    con.add(north,BorderLayout.NORTH);</a:t>
            </a:r>
          </a:p>
          <a:p>
            <a:pPr eaLnBrk="1" hangingPunct="1">
              <a:lnSpc>
                <a:spcPct val="80000"/>
              </a:lnSpc>
              <a:buFontTx/>
              <a:buNone/>
            </a:pPr>
            <a:r>
              <a:rPr lang="en-US" altLang="zh-CN" sz="1800" b="1"/>
              <a:t>    con.add(new JScrollPane(showArea),BorderLayout.CENTER);</a:t>
            </a:r>
          </a:p>
          <a:p>
            <a:pPr eaLnBrk="1" hangingPunct="1">
              <a:lnSpc>
                <a:spcPct val="80000"/>
              </a:lnSpc>
              <a:buFontTx/>
              <a:buNone/>
            </a:pPr>
            <a:r>
              <a:rPr lang="en-US" altLang="zh-CN" sz="1800" b="1"/>
              <a:t>    setDefaultCloseOperation(JFrame.EXIT_ON_CLOSE);</a:t>
            </a:r>
          </a:p>
          <a:p>
            <a:pPr eaLnBrk="1" hangingPunct="1">
              <a:lnSpc>
                <a:spcPct val="80000"/>
              </a:lnSpc>
              <a:buFontTx/>
              <a:buNone/>
            </a:pPr>
            <a:r>
              <a:rPr lang="en-US" altLang="zh-CN" sz="1800" b="1"/>
              <a:t>    setSize(320,300);</a:t>
            </a:r>
          </a:p>
          <a:p>
            <a:pPr eaLnBrk="1" hangingPunct="1">
              <a:lnSpc>
                <a:spcPct val="80000"/>
              </a:lnSpc>
              <a:buFontTx/>
              <a:buNone/>
            </a:pPr>
            <a:r>
              <a:rPr lang="en-US" altLang="zh-CN" sz="1800" b="1"/>
              <a:t>    validate();</a:t>
            </a:r>
          </a:p>
          <a:p>
            <a:pPr eaLnBrk="1" hangingPunct="1">
              <a:lnSpc>
                <a:spcPct val="80000"/>
              </a:lnSpc>
              <a:buFontTx/>
              <a:buNone/>
            </a:pPr>
            <a:r>
              <a:rPr lang="en-US" altLang="zh-CN" sz="1800" b="1"/>
              <a:t>    setVisible(true);   </a:t>
            </a:r>
          </a:p>
          <a:p>
            <a:pPr eaLnBrk="1" hangingPunct="1">
              <a:lnSpc>
                <a:spcPct val="80000"/>
              </a:lnSpc>
              <a:buFontTx/>
              <a:buNone/>
            </a:pPr>
            <a:endParaRPr lang="en-US" altLang="zh-CN" sz="1800" b="1"/>
          </a:p>
          <a:p>
            <a:pPr eaLnBrk="1" hangingPunct="1">
              <a:lnSpc>
                <a:spcPct val="80000"/>
              </a:lnSpc>
              <a:buFontTx/>
              <a:buNone/>
            </a:pPr>
            <a:r>
              <a:rPr lang="en-US" altLang="zh-CN" sz="1800" b="1"/>
              <a:t>    try{ </a:t>
            </a:r>
            <a:r>
              <a:rPr lang="en-US" altLang="zh-CN" sz="1800" b="1">
                <a:solidFill>
                  <a:srgbClr val="3333FF"/>
                </a:solidFill>
              </a:rPr>
              <a:t>group=InetAddress.getByName("239.255.8.0"); </a:t>
            </a:r>
          </a:p>
          <a:p>
            <a:pPr eaLnBrk="1" hangingPunct="1">
              <a:lnSpc>
                <a:spcPct val="80000"/>
              </a:lnSpc>
              <a:buFontTx/>
              <a:buNone/>
            </a:pPr>
            <a:r>
              <a:rPr lang="en-US" altLang="zh-CN" sz="1800" b="1">
                <a:solidFill>
                  <a:srgbClr val="3333FF"/>
                </a:solidFill>
              </a:rPr>
              <a:t>           socket=new MulticastSocket(5858);        </a:t>
            </a:r>
          </a:p>
          <a:p>
            <a:pPr eaLnBrk="1" hangingPunct="1">
              <a:lnSpc>
                <a:spcPct val="80000"/>
              </a:lnSpc>
              <a:buFontTx/>
              <a:buNone/>
            </a:pPr>
            <a:r>
              <a:rPr lang="en-US" altLang="zh-CN" sz="1800" b="1">
                <a:solidFill>
                  <a:srgbClr val="3333FF"/>
                </a:solidFill>
              </a:rPr>
              <a:t>           socket.joinGroup(group);       </a:t>
            </a:r>
          </a:p>
          <a:p>
            <a:pPr eaLnBrk="1" hangingPunct="1">
              <a:lnSpc>
                <a:spcPct val="80000"/>
              </a:lnSpc>
              <a:buFontTx/>
              <a:buNone/>
            </a:pPr>
            <a:r>
              <a:rPr lang="en-US" altLang="zh-CN" sz="1800" b="1"/>
              <a:t>       } catch(Exception e) {} </a:t>
            </a:r>
          </a:p>
          <a:p>
            <a:pPr eaLnBrk="1" hangingPunct="1">
              <a:lnSpc>
                <a:spcPct val="80000"/>
              </a:lnSpc>
              <a:buFontTx/>
              <a:buNone/>
            </a:pPr>
            <a:r>
              <a:rPr lang="en-US" altLang="zh-CN" sz="1800" b="1"/>
              <a:t>    }</a:t>
            </a:r>
          </a:p>
          <a:p>
            <a:pPr eaLnBrk="1" hangingPunct="1">
              <a:lnSpc>
                <a:spcPct val="80000"/>
              </a:lnSpc>
              <a:buFontTx/>
              <a:buNone/>
            </a:pPr>
            <a:endParaRPr lang="en-US" altLang="zh-CN" sz="1800" b="1"/>
          </a:p>
          <a:p>
            <a:pPr eaLnBrk="1" hangingPunct="1">
              <a:lnSpc>
                <a:spcPct val="80000"/>
              </a:lnSpc>
              <a:buFontTx/>
              <a:buNone/>
            </a:pPr>
            <a:endParaRPr lang="en-US" altLang="zh-CN" sz="20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BE06810-1187-428A-8AF2-DB90ED9C97F0}"/>
              </a:ext>
            </a:extLst>
          </p:cNvPr>
          <p:cNvSpPr>
            <a:spLocks noGrp="1" noChangeArrowheads="1"/>
          </p:cNvSpPr>
          <p:nvPr>
            <p:ph type="body" idx="1"/>
          </p:nvPr>
        </p:nvSpPr>
        <p:spPr>
          <a:xfrm>
            <a:off x="682625" y="693738"/>
            <a:ext cx="8066088" cy="5183187"/>
          </a:xfrm>
        </p:spPr>
        <p:txBody>
          <a:bodyPr/>
          <a:lstStyle/>
          <a:p>
            <a:pPr eaLnBrk="1" hangingPunct="1">
              <a:lnSpc>
                <a:spcPct val="80000"/>
              </a:lnSpc>
              <a:buFontTx/>
              <a:buNone/>
            </a:pPr>
            <a:r>
              <a:rPr lang="en-US" altLang="zh-CN" sz="2000" b="1"/>
              <a:t>public void </a:t>
            </a:r>
            <a:r>
              <a:rPr lang="en-US" altLang="zh-CN" sz="2000" b="1">
                <a:solidFill>
                  <a:srgbClr val="00B0F0"/>
                </a:solidFill>
              </a:rPr>
              <a:t>actionPerformed</a:t>
            </a:r>
            <a:r>
              <a:rPr lang="en-US" altLang="zh-CN" sz="2000" b="1"/>
              <a:t>(ActionEvent e) {</a:t>
            </a:r>
          </a:p>
          <a:p>
            <a:pPr eaLnBrk="1" hangingPunct="1">
              <a:lnSpc>
                <a:spcPct val="80000"/>
              </a:lnSpc>
              <a:buFontTx/>
              <a:buNone/>
            </a:pPr>
            <a:r>
              <a:rPr lang="en-US" altLang="zh-CN" sz="2000" b="1"/>
              <a:t>    if(</a:t>
            </a:r>
            <a:r>
              <a:rPr lang="en-US" altLang="zh-CN" sz="2000" b="1">
                <a:solidFill>
                  <a:srgbClr val="00B0F0"/>
                </a:solidFill>
              </a:rPr>
              <a:t>e.getSource()==startReceive</a:t>
            </a:r>
            <a:r>
              <a:rPr lang="en-US" altLang="zh-CN" sz="2000" b="1"/>
              <a:t>)  //</a:t>
            </a:r>
            <a:r>
              <a:rPr lang="zh-CN" altLang="en-US" sz="2000" b="1"/>
              <a:t>点击了开始接收按钮</a:t>
            </a:r>
            <a:endParaRPr lang="en-US" altLang="zh-CN" sz="2000" b="1"/>
          </a:p>
          <a:p>
            <a:pPr eaLnBrk="1" hangingPunct="1">
              <a:lnSpc>
                <a:spcPct val="80000"/>
              </a:lnSpc>
              <a:buFontTx/>
              <a:buNone/>
            </a:pPr>
            <a:r>
              <a:rPr lang="en-US" altLang="zh-CN" sz="2000" b="1"/>
              <a:t>    {</a:t>
            </a:r>
          </a:p>
          <a:p>
            <a:pPr eaLnBrk="1" hangingPunct="1">
              <a:lnSpc>
                <a:spcPct val="80000"/>
              </a:lnSpc>
              <a:buFontTx/>
              <a:buNone/>
            </a:pPr>
            <a:r>
              <a:rPr lang="en-US" altLang="zh-CN" sz="2000" b="1"/>
              <a:t>        if(!(thread.isAlive())) {</a:t>
            </a:r>
          </a:p>
          <a:p>
            <a:pPr eaLnBrk="1" hangingPunct="1">
              <a:lnSpc>
                <a:spcPct val="80000"/>
              </a:lnSpc>
              <a:buFontTx/>
              <a:buNone/>
            </a:pPr>
            <a:r>
              <a:rPr lang="en-US" altLang="zh-CN" sz="2000" b="1"/>
              <a:t>            </a:t>
            </a:r>
            <a:r>
              <a:rPr lang="en-US" altLang="zh-CN" sz="2000" b="1">
                <a:solidFill>
                  <a:srgbClr val="3333FF"/>
                </a:solidFill>
              </a:rPr>
              <a:t>thread=new Thread(this);</a:t>
            </a:r>
          </a:p>
          <a:p>
            <a:pPr eaLnBrk="1" hangingPunct="1">
              <a:lnSpc>
                <a:spcPct val="80000"/>
              </a:lnSpc>
              <a:buFontTx/>
              <a:buNone/>
            </a:pPr>
            <a:r>
              <a:rPr lang="en-US" altLang="zh-CN" sz="2000" b="1">
                <a:solidFill>
                  <a:srgbClr val="3333FF"/>
                </a:solidFill>
              </a:rPr>
              <a:t>            </a:t>
            </a:r>
            <a:r>
              <a:rPr lang="en-US" altLang="zh-CN" sz="2000" b="1">
                <a:solidFill>
                  <a:schemeClr val="tx2"/>
                </a:solidFill>
              </a:rPr>
              <a:t>stop=false;</a:t>
            </a:r>
          </a:p>
          <a:p>
            <a:pPr eaLnBrk="1" hangingPunct="1">
              <a:lnSpc>
                <a:spcPct val="80000"/>
              </a:lnSpc>
              <a:buFontTx/>
              <a:buNone/>
            </a:pPr>
            <a:r>
              <a:rPr lang="en-US" altLang="zh-CN" sz="2000" b="1"/>
              <a:t>        }</a:t>
            </a:r>
          </a:p>
          <a:p>
            <a:pPr eaLnBrk="1" hangingPunct="1">
              <a:lnSpc>
                <a:spcPct val="80000"/>
              </a:lnSpc>
              <a:buFontTx/>
              <a:buNone/>
            </a:pPr>
            <a:r>
              <a:rPr lang="en-US" altLang="zh-CN" sz="2000" b="1"/>
              <a:t>        try{ </a:t>
            </a:r>
          </a:p>
          <a:p>
            <a:pPr eaLnBrk="1" hangingPunct="1">
              <a:lnSpc>
                <a:spcPct val="80000"/>
              </a:lnSpc>
              <a:buFontTx/>
              <a:buNone/>
            </a:pPr>
            <a:r>
              <a:rPr lang="en-US" altLang="zh-CN" sz="2000" b="1"/>
              <a:t>            thread.start();</a:t>
            </a:r>
          </a:p>
          <a:p>
            <a:pPr eaLnBrk="1" hangingPunct="1">
              <a:lnSpc>
                <a:spcPct val="80000"/>
              </a:lnSpc>
              <a:buFontTx/>
              <a:buNone/>
            </a:pPr>
            <a:r>
              <a:rPr lang="en-US" altLang="zh-CN" sz="2000" b="1"/>
              <a:t>        }</a:t>
            </a:r>
          </a:p>
          <a:p>
            <a:pPr eaLnBrk="1" hangingPunct="1">
              <a:lnSpc>
                <a:spcPct val="80000"/>
              </a:lnSpc>
              <a:buFontTx/>
              <a:buNone/>
            </a:pPr>
            <a:r>
              <a:rPr lang="en-US" altLang="zh-CN" sz="2000" b="1"/>
              <a:t>        catch(Exception ee) {}</a:t>
            </a:r>
          </a:p>
          <a:p>
            <a:pPr eaLnBrk="1" hangingPunct="1">
              <a:lnSpc>
                <a:spcPct val="80000"/>
              </a:lnSpc>
              <a:buFontTx/>
              <a:buNone/>
            </a:pPr>
            <a:r>
              <a:rPr lang="en-US" altLang="zh-CN" sz="2000" b="1"/>
              <a:t>    }</a:t>
            </a:r>
          </a:p>
          <a:p>
            <a:pPr eaLnBrk="1" hangingPunct="1">
              <a:lnSpc>
                <a:spcPct val="80000"/>
              </a:lnSpc>
              <a:buFontTx/>
              <a:buNone/>
            </a:pPr>
            <a:r>
              <a:rPr lang="en-US" altLang="zh-CN" sz="2000" b="1"/>
              <a:t>    if(</a:t>
            </a:r>
            <a:r>
              <a:rPr lang="en-US" altLang="zh-CN" sz="2000" b="1">
                <a:solidFill>
                  <a:srgbClr val="00B0F0"/>
                </a:solidFill>
              </a:rPr>
              <a:t>e.getSource()==stopReceive</a:t>
            </a:r>
            <a:r>
              <a:rPr lang="en-US" altLang="zh-CN" sz="2000" b="1"/>
              <a:t>) //</a:t>
            </a:r>
            <a:r>
              <a:rPr lang="zh-CN" altLang="en-US" sz="2000" b="1"/>
              <a:t>点击了停止接收按钮</a:t>
            </a:r>
            <a:endParaRPr lang="en-US" altLang="zh-CN" sz="2000" b="1"/>
          </a:p>
          <a:p>
            <a:pPr eaLnBrk="1" hangingPunct="1">
              <a:lnSpc>
                <a:spcPct val="80000"/>
              </a:lnSpc>
              <a:buFontTx/>
              <a:buNone/>
            </a:pPr>
            <a:r>
              <a:rPr lang="en-US" altLang="zh-CN" sz="2000" b="1"/>
              <a:t>    { </a:t>
            </a:r>
          </a:p>
          <a:p>
            <a:pPr eaLnBrk="1" hangingPunct="1">
              <a:lnSpc>
                <a:spcPct val="80000"/>
              </a:lnSpc>
              <a:buFontTx/>
              <a:buNone/>
            </a:pPr>
            <a:r>
              <a:rPr lang="en-US" altLang="zh-CN" sz="2000" b="1"/>
              <a:t>        stop=true; </a:t>
            </a:r>
          </a:p>
          <a:p>
            <a:pPr eaLnBrk="1" hangingPunct="1">
              <a:lnSpc>
                <a:spcPct val="80000"/>
              </a:lnSpc>
              <a:buFontTx/>
              <a:buNone/>
            </a:pPr>
            <a:r>
              <a:rPr lang="en-US" altLang="zh-CN" sz="2000" b="1"/>
              <a:t>    }</a:t>
            </a:r>
          </a:p>
          <a:p>
            <a:pPr eaLnBrk="1" hangingPunct="1">
              <a:lnSpc>
                <a:spcPct val="80000"/>
              </a:lnSpc>
              <a:buFontTx/>
              <a:buNone/>
            </a:pPr>
            <a:r>
              <a:rPr lang="en-US" altLang="zh-CN" sz="2000" b="1"/>
              <a:t>}</a:t>
            </a:r>
          </a:p>
          <a:p>
            <a:pPr eaLnBrk="1" hangingPunct="1">
              <a:lnSpc>
                <a:spcPct val="80000"/>
              </a:lnSpc>
              <a:buFontTx/>
              <a:buNone/>
            </a:pPr>
            <a:endParaRPr lang="en-US" altLang="zh-CN" sz="2000" b="1"/>
          </a:p>
          <a:p>
            <a:pPr eaLnBrk="1" hangingPunct="1">
              <a:lnSpc>
                <a:spcPct val="80000"/>
              </a:lnSpc>
              <a:buFontTx/>
              <a:buNone/>
            </a:pPr>
            <a:endParaRPr lang="en-US" altLang="zh-CN" sz="20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CFF0891-EAC9-412E-B3F3-8A16D0331477}"/>
              </a:ext>
            </a:extLst>
          </p:cNvPr>
          <p:cNvSpPr>
            <a:spLocks noGrp="1" noChangeArrowheads="1"/>
          </p:cNvSpPr>
          <p:nvPr>
            <p:ph type="body" idx="1"/>
          </p:nvPr>
        </p:nvSpPr>
        <p:spPr>
          <a:xfrm>
            <a:off x="179388" y="333375"/>
            <a:ext cx="8569325" cy="6264275"/>
          </a:xfrm>
        </p:spPr>
        <p:txBody>
          <a:bodyPr/>
          <a:lstStyle/>
          <a:p>
            <a:pPr eaLnBrk="1" hangingPunct="1">
              <a:lnSpc>
                <a:spcPct val="80000"/>
              </a:lnSpc>
              <a:buFontTx/>
              <a:buNone/>
            </a:pPr>
            <a:endParaRPr lang="en-US" altLang="zh-CN" sz="2000" b="1"/>
          </a:p>
          <a:p>
            <a:pPr eaLnBrk="1" hangingPunct="1">
              <a:lnSpc>
                <a:spcPct val="80000"/>
              </a:lnSpc>
              <a:buFontTx/>
              <a:buNone/>
            </a:pPr>
            <a:r>
              <a:rPr lang="en-US" altLang="zh-CN" sz="2000" b="1"/>
              <a:t>public void run() {</a:t>
            </a:r>
          </a:p>
          <a:p>
            <a:pPr eaLnBrk="1" hangingPunct="1">
              <a:lnSpc>
                <a:spcPct val="80000"/>
              </a:lnSpc>
              <a:buFontTx/>
              <a:buNone/>
            </a:pPr>
            <a:r>
              <a:rPr lang="en-US" altLang="zh-CN" sz="2000" b="1"/>
              <a:t>    while(true) {</a:t>
            </a:r>
          </a:p>
          <a:p>
            <a:pPr eaLnBrk="1" hangingPunct="1">
              <a:lnSpc>
                <a:spcPct val="80000"/>
              </a:lnSpc>
              <a:buFontTx/>
              <a:buNone/>
            </a:pPr>
            <a:r>
              <a:rPr lang="en-US" altLang="zh-CN" sz="2000" b="1"/>
              <a:t>        byte data[ ]=new byte[8192];</a:t>
            </a:r>
          </a:p>
          <a:p>
            <a:pPr eaLnBrk="1" hangingPunct="1">
              <a:lnSpc>
                <a:spcPct val="80000"/>
              </a:lnSpc>
              <a:buFontTx/>
              <a:buNone/>
            </a:pPr>
            <a:r>
              <a:rPr lang="en-US" altLang="zh-CN" sz="2000" b="1"/>
              <a:t>        </a:t>
            </a:r>
            <a:r>
              <a:rPr lang="en-US" altLang="zh-CN" sz="2000" b="1">
                <a:solidFill>
                  <a:srgbClr val="3333FF"/>
                </a:solidFill>
              </a:rPr>
              <a:t>DatagramPacket packet = new DatagramPacket(data, data.length, </a:t>
            </a:r>
          </a:p>
          <a:p>
            <a:pPr eaLnBrk="1" hangingPunct="1">
              <a:lnSpc>
                <a:spcPct val="80000"/>
              </a:lnSpc>
              <a:buFontTx/>
              <a:buNone/>
            </a:pPr>
            <a:r>
              <a:rPr lang="en-US" altLang="zh-CN" sz="2000" b="1">
                <a:solidFill>
                  <a:srgbClr val="3333FF"/>
                </a:solidFill>
              </a:rPr>
              <a:t>                                                                                           group, 5858); </a:t>
            </a:r>
          </a:p>
          <a:p>
            <a:pPr eaLnBrk="1" hangingPunct="1">
              <a:lnSpc>
                <a:spcPct val="80000"/>
              </a:lnSpc>
              <a:buFontTx/>
              <a:buNone/>
            </a:pPr>
            <a:r>
              <a:rPr lang="en-US" altLang="zh-CN" sz="2000" b="1">
                <a:solidFill>
                  <a:srgbClr val="3333FF"/>
                </a:solidFill>
              </a:rPr>
              <a:t>        try { socket.receive(packet);</a:t>
            </a:r>
          </a:p>
          <a:p>
            <a:pPr eaLnBrk="1" hangingPunct="1">
              <a:lnSpc>
                <a:spcPct val="80000"/>
              </a:lnSpc>
              <a:buFontTx/>
              <a:buNone/>
            </a:pPr>
            <a:r>
              <a:rPr lang="en-US" altLang="zh-CN" sz="2000" b="1"/>
              <a:t>                </a:t>
            </a:r>
            <a:r>
              <a:rPr lang="en-US" altLang="zh-CN" sz="2000" b="1">
                <a:solidFill>
                  <a:srgbClr val="3333FF"/>
                </a:solidFill>
              </a:rPr>
              <a:t>String message=new String(packet.getData(), </a:t>
            </a:r>
          </a:p>
          <a:p>
            <a:pPr eaLnBrk="1" hangingPunct="1">
              <a:lnSpc>
                <a:spcPct val="80000"/>
              </a:lnSpc>
              <a:buFontTx/>
              <a:buNone/>
            </a:pPr>
            <a:r>
              <a:rPr lang="en-US" altLang="zh-CN" sz="2000" b="1"/>
              <a:t>                                                                 </a:t>
            </a:r>
            <a:r>
              <a:rPr lang="en-US" altLang="zh-CN" sz="2000" b="1">
                <a:solidFill>
                  <a:srgbClr val="3333FF"/>
                </a:solidFill>
              </a:rPr>
              <a:t>0, packet.getLength());</a:t>
            </a:r>
          </a:p>
          <a:p>
            <a:pPr eaLnBrk="1" hangingPunct="1">
              <a:lnSpc>
                <a:spcPct val="80000"/>
              </a:lnSpc>
              <a:buFontTx/>
              <a:buNone/>
            </a:pPr>
            <a:r>
              <a:rPr lang="en-US" altLang="zh-CN" sz="2000" b="1"/>
              <a:t>                showArea.append("\n"+message);</a:t>
            </a:r>
          </a:p>
          <a:p>
            <a:pPr eaLnBrk="1" hangingPunct="1">
              <a:lnSpc>
                <a:spcPct val="80000"/>
              </a:lnSpc>
              <a:buFontTx/>
              <a:buNone/>
            </a:pPr>
            <a:r>
              <a:rPr lang="en-US" altLang="zh-CN" sz="2000" b="1"/>
              <a:t>                showArea.setCaretPosition(showArea.getText().length());</a:t>
            </a:r>
          </a:p>
          <a:p>
            <a:pPr eaLnBrk="1" hangingPunct="1">
              <a:lnSpc>
                <a:spcPct val="80000"/>
              </a:lnSpc>
              <a:buFontTx/>
              <a:buNone/>
            </a:pPr>
            <a:r>
              <a:rPr lang="en-US" altLang="zh-CN" sz="2000" b="1"/>
              <a:t>          } catch(Exception e) {}</a:t>
            </a:r>
          </a:p>
          <a:p>
            <a:pPr eaLnBrk="1" hangingPunct="1">
              <a:lnSpc>
                <a:spcPct val="80000"/>
              </a:lnSpc>
              <a:buFontTx/>
              <a:buNone/>
            </a:pPr>
            <a:r>
              <a:rPr lang="en-US" altLang="zh-CN" sz="2000" b="1"/>
              <a:t>          if(stop==true)</a:t>
            </a:r>
          </a:p>
          <a:p>
            <a:pPr eaLnBrk="1" hangingPunct="1">
              <a:lnSpc>
                <a:spcPct val="80000"/>
              </a:lnSpc>
              <a:buFontTx/>
              <a:buNone/>
            </a:pPr>
            <a:r>
              <a:rPr lang="en-US" altLang="zh-CN" sz="2000" b="1"/>
              <a:t>             break;</a:t>
            </a:r>
          </a:p>
          <a:p>
            <a:pPr eaLnBrk="1" hangingPunct="1">
              <a:lnSpc>
                <a:spcPct val="80000"/>
              </a:lnSpc>
              <a:buFontTx/>
              <a:buNone/>
            </a:pPr>
            <a:r>
              <a:rPr lang="en-US" altLang="zh-CN" sz="2000" b="1"/>
              <a:t>       } </a:t>
            </a:r>
          </a:p>
          <a:p>
            <a:pPr eaLnBrk="1" hangingPunct="1">
              <a:lnSpc>
                <a:spcPct val="80000"/>
              </a:lnSpc>
              <a:buFontTx/>
              <a:buNone/>
            </a:pPr>
            <a:r>
              <a:rPr lang="en-US" altLang="zh-CN" sz="2000" b="1"/>
              <a:t>    }</a:t>
            </a:r>
          </a:p>
          <a:p>
            <a:pPr eaLnBrk="1" hangingPunct="1">
              <a:lnSpc>
                <a:spcPct val="80000"/>
              </a:lnSpc>
              <a:buFontTx/>
              <a:buNone/>
            </a:pPr>
            <a:r>
              <a:rPr lang="en-US" altLang="zh-CN" sz="2000" b="1"/>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5">
            <a:extLst>
              <a:ext uri="{FF2B5EF4-FFF2-40B4-BE49-F238E27FC236}">
                <a16:creationId xmlns:a16="http://schemas.microsoft.com/office/drawing/2014/main" id="{F339D0F1-356B-42BC-AC01-41D0D3EFB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0"/>
            <a:ext cx="785812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4">
            <a:extLst>
              <a:ext uri="{FF2B5EF4-FFF2-40B4-BE49-F238E27FC236}">
                <a16:creationId xmlns:a16="http://schemas.microsoft.com/office/drawing/2014/main" id="{98DA43C5-74C8-4E7B-B323-3F4FCF2CA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2419350"/>
            <a:ext cx="6084887"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05AEFB-EC15-6041-8A53-4E04942D1573}"/>
              </a:ext>
            </a:extLst>
          </p:cNvPr>
          <p:cNvSpPr txBox="1"/>
          <p:nvPr/>
        </p:nvSpPr>
        <p:spPr>
          <a:xfrm>
            <a:off x="1043608" y="620688"/>
            <a:ext cx="1907445" cy="369332"/>
          </a:xfrm>
          <a:prstGeom prst="rect">
            <a:avLst/>
          </a:prstGeom>
          <a:noFill/>
        </p:spPr>
        <p:txBody>
          <a:bodyPr wrap="none" rtlCol="0">
            <a:spAutoFit/>
          </a:bodyPr>
          <a:lstStyle/>
          <a:p>
            <a:r>
              <a:rPr kumimoji="1" lang="zh-CN" altLang="en-US" dirty="0"/>
              <a:t>例子：</a:t>
            </a:r>
            <a:r>
              <a:rPr kumimoji="1" lang="en-US" altLang="zh-CN" dirty="0" err="1"/>
              <a:t>TicTacToe</a:t>
            </a:r>
            <a:endParaRPr kumimoji="1" lang="zh-CN" altLang="en-US" dirty="0"/>
          </a:p>
        </p:txBody>
      </p:sp>
    </p:spTree>
    <p:extLst>
      <p:ext uri="{BB962C8B-B14F-4D97-AF65-F5344CB8AC3E}">
        <p14:creationId xmlns:p14="http://schemas.microsoft.com/office/powerpoint/2010/main" val="148552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4A367B20-92D5-42CA-8EE0-CAD4CADD02BD}"/>
              </a:ext>
            </a:extLst>
          </p:cNvPr>
          <p:cNvSpPr>
            <a:spLocks noGrp="1" noChangeArrowheads="1"/>
          </p:cNvSpPr>
          <p:nvPr>
            <p:ph type="body" idx="1"/>
          </p:nvPr>
        </p:nvSpPr>
        <p:spPr>
          <a:xfrm>
            <a:off x="457200" y="1341438"/>
            <a:ext cx="8362950" cy="5073650"/>
          </a:xfrm>
        </p:spPr>
        <p:txBody>
          <a:bodyPr/>
          <a:lstStyle/>
          <a:p>
            <a:pPr eaLnBrk="1" hangingPunct="1">
              <a:lnSpc>
                <a:spcPct val="90000"/>
              </a:lnSpc>
              <a:buFont typeface="Wingdings" panose="05000000000000000000" pitchFamily="2" charset="2"/>
              <a:buChar char="Ø"/>
            </a:pPr>
            <a:r>
              <a:rPr lang="en-US" altLang="zh-CN" sz="2200" b="1"/>
              <a:t>URL</a:t>
            </a:r>
            <a:r>
              <a:rPr lang="zh-CN" altLang="en-US" sz="2200" b="1"/>
              <a:t>对象调用下面的</a:t>
            </a:r>
            <a:r>
              <a:rPr lang="en-US" altLang="en-US" sz="2200" b="1"/>
              <a:t>方法可以返回一个输入流，该输入流指向URL对象所包含的资源</a:t>
            </a:r>
            <a:r>
              <a:rPr lang="zh-CN" altLang="en-US" sz="2200" b="1"/>
              <a:t>，</a:t>
            </a:r>
            <a:r>
              <a:rPr lang="en-US" altLang="en-US" sz="2200" b="1"/>
              <a:t>通过该输入流可以将服务器上的资源信息读入到客户端</a:t>
            </a:r>
            <a:r>
              <a:rPr lang="zh-CN" altLang="en-US" sz="2200" b="1"/>
              <a:t>：</a:t>
            </a:r>
            <a:endParaRPr lang="en-US" altLang="en-US" sz="2200" b="1"/>
          </a:p>
          <a:p>
            <a:pPr eaLnBrk="1" hangingPunct="1">
              <a:lnSpc>
                <a:spcPct val="90000"/>
              </a:lnSpc>
              <a:buFontTx/>
              <a:buNone/>
            </a:pPr>
            <a:endParaRPr lang="en-US" altLang="en-US" sz="1000" b="1">
              <a:solidFill>
                <a:srgbClr val="3333FF"/>
              </a:solidFill>
            </a:endParaRPr>
          </a:p>
          <a:p>
            <a:pPr algn="ctr" eaLnBrk="1" hangingPunct="1">
              <a:lnSpc>
                <a:spcPct val="90000"/>
              </a:lnSpc>
              <a:buFontTx/>
              <a:buNone/>
            </a:pPr>
            <a:r>
              <a:rPr lang="en-US" altLang="en-US" sz="2200" b="1">
                <a:solidFill>
                  <a:srgbClr val="3333FF"/>
                </a:solidFill>
              </a:rPr>
              <a:t>    public final InputStream openStream() throws IOException</a:t>
            </a:r>
            <a:endParaRPr lang="en-US" altLang="zh-CN" sz="2400" b="1"/>
          </a:p>
        </p:txBody>
      </p:sp>
      <p:sp>
        <p:nvSpPr>
          <p:cNvPr id="4" name="矩形 1">
            <a:extLst>
              <a:ext uri="{FF2B5EF4-FFF2-40B4-BE49-F238E27FC236}">
                <a16:creationId xmlns:a16="http://schemas.microsoft.com/office/drawing/2014/main" id="{D85750CA-9044-45B4-8F62-51B846529A9C}"/>
              </a:ext>
            </a:extLst>
          </p:cNvPr>
          <p:cNvSpPr>
            <a:spLocks noChangeArrowheads="1"/>
          </p:cNvSpPr>
          <p:nvPr/>
        </p:nvSpPr>
        <p:spPr bwMode="auto">
          <a:xfrm>
            <a:off x="827088" y="3217863"/>
            <a:ext cx="7632700" cy="35242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90000"/>
              </a:lnSpc>
              <a:buClr>
                <a:srgbClr val="00B050"/>
              </a:buClr>
              <a:buFont typeface="Wingdings" panose="05000000000000000000" pitchFamily="2" charset="2"/>
              <a:buChar char="p"/>
              <a:defRPr/>
            </a:pPr>
            <a:r>
              <a:rPr lang="en-US" altLang="en-US" sz="2000" b="1" dirty="0" err="1"/>
              <a:t>下面的例子在一个文本框中输入网址，然后点击确定按钮读取服务器上的资源</a:t>
            </a:r>
            <a:r>
              <a:rPr lang="zh-CN" altLang="en-US" sz="2000" b="1" dirty="0"/>
              <a:t>。</a:t>
            </a:r>
            <a:r>
              <a:rPr lang="en-US" altLang="en-US" sz="2000" b="1" dirty="0"/>
              <a:t>由</a:t>
            </a:r>
            <a:r>
              <a:rPr lang="zh-CN" altLang="en-US" sz="2000" b="1" dirty="0"/>
              <a:t>于</a:t>
            </a:r>
            <a:r>
              <a:rPr lang="en-US" altLang="en-US" sz="2000" b="1" dirty="0" err="1"/>
              <a:t>网络速度</a:t>
            </a:r>
            <a:r>
              <a:rPr lang="zh-CN" altLang="en-US" sz="2000" b="1" dirty="0"/>
              <a:t>等</a:t>
            </a:r>
            <a:r>
              <a:rPr lang="en-US" altLang="en-US" sz="2000" b="1" dirty="0" err="1"/>
              <a:t>因素可能引起堵塞，因此，程序需在一个线程中读取URL资源，以免堵塞主线程</a:t>
            </a:r>
            <a:r>
              <a:rPr lang="en-US" altLang="en-US" sz="2000" b="1" dirty="0"/>
              <a:t>。</a:t>
            </a:r>
          </a:p>
          <a:p>
            <a:pPr eaLnBrk="1" hangingPunct="1">
              <a:lnSpc>
                <a:spcPct val="90000"/>
              </a:lnSpc>
              <a:defRPr/>
            </a:pPr>
            <a:endParaRPr lang="en-US" altLang="en-US" sz="1000" b="1" dirty="0"/>
          </a:p>
          <a:p>
            <a:pPr lvl="1" eaLnBrk="1" hangingPunct="1">
              <a:lnSpc>
                <a:spcPct val="80000"/>
              </a:lnSpc>
              <a:defRPr/>
            </a:pPr>
            <a:r>
              <a:rPr lang="en-US" altLang="zh-CN" sz="2000" b="1" dirty="0"/>
              <a:t>import </a:t>
            </a:r>
            <a:r>
              <a:rPr lang="en-US" altLang="zh-CN" sz="2000" b="1" dirty="0" err="1"/>
              <a:t>javax.swing</a:t>
            </a:r>
            <a:r>
              <a:rPr lang="en-US" altLang="zh-CN" sz="2000" b="1" dirty="0"/>
              <a:t>.*;</a:t>
            </a:r>
          </a:p>
          <a:p>
            <a:pPr lvl="1" eaLnBrk="1" hangingPunct="1">
              <a:lnSpc>
                <a:spcPct val="80000"/>
              </a:lnSpc>
              <a:defRPr/>
            </a:pPr>
            <a:r>
              <a:rPr lang="en-US" altLang="zh-CN" sz="2000" b="1" dirty="0"/>
              <a:t>import </a:t>
            </a:r>
            <a:r>
              <a:rPr lang="en-US" altLang="zh-CN" sz="2000" b="1" dirty="0" err="1"/>
              <a:t>java.awt</a:t>
            </a:r>
            <a:r>
              <a:rPr lang="en-US" altLang="zh-CN" sz="2000" b="1" dirty="0"/>
              <a:t>.*;</a:t>
            </a:r>
          </a:p>
          <a:p>
            <a:pPr lvl="1" eaLnBrk="1" hangingPunct="1">
              <a:lnSpc>
                <a:spcPct val="80000"/>
              </a:lnSpc>
              <a:defRPr/>
            </a:pPr>
            <a:r>
              <a:rPr lang="en-US" altLang="zh-CN" sz="2000" b="1" dirty="0"/>
              <a:t>import </a:t>
            </a:r>
            <a:r>
              <a:rPr lang="en-US" altLang="zh-CN" sz="2000" b="1" dirty="0" err="1"/>
              <a:t>java.awt.event</a:t>
            </a:r>
            <a:r>
              <a:rPr lang="en-US" altLang="zh-CN" sz="2000" b="1" dirty="0"/>
              <a:t>.*;</a:t>
            </a:r>
          </a:p>
          <a:p>
            <a:pPr lvl="1" eaLnBrk="1" hangingPunct="1">
              <a:lnSpc>
                <a:spcPct val="80000"/>
              </a:lnSpc>
              <a:defRPr/>
            </a:pPr>
            <a:r>
              <a:rPr lang="en-US" altLang="zh-CN" sz="2000" b="1" dirty="0">
                <a:solidFill>
                  <a:srgbClr val="FF0000"/>
                </a:solidFill>
              </a:rPr>
              <a:t>import java.net.*;</a:t>
            </a:r>
          </a:p>
          <a:p>
            <a:pPr lvl="1" eaLnBrk="1" hangingPunct="1">
              <a:lnSpc>
                <a:spcPct val="80000"/>
              </a:lnSpc>
              <a:defRPr/>
            </a:pPr>
            <a:r>
              <a:rPr lang="en-US" altLang="zh-CN" sz="2000" b="1" dirty="0"/>
              <a:t>import java.io.*;</a:t>
            </a:r>
          </a:p>
          <a:p>
            <a:pPr lvl="1" eaLnBrk="1" hangingPunct="1">
              <a:lnSpc>
                <a:spcPct val="80000"/>
              </a:lnSpc>
              <a:defRPr/>
            </a:pPr>
            <a:r>
              <a:rPr lang="en-US" altLang="zh-CN" sz="2000" b="1" dirty="0"/>
              <a:t>public class URLDemo1 {</a:t>
            </a:r>
          </a:p>
          <a:p>
            <a:pPr lvl="1" eaLnBrk="1" hangingPunct="1">
              <a:lnSpc>
                <a:spcPct val="80000"/>
              </a:lnSpc>
              <a:defRPr/>
            </a:pPr>
            <a:r>
              <a:rPr lang="en-US" altLang="zh-CN" sz="2000" b="1" dirty="0"/>
              <a:t>    public static void main(String </a:t>
            </a:r>
            <a:r>
              <a:rPr lang="en-US" altLang="zh-CN" sz="2000" b="1" dirty="0" err="1"/>
              <a:t>args</a:t>
            </a:r>
            <a:r>
              <a:rPr lang="en-US" altLang="zh-CN" sz="2000" b="1" dirty="0"/>
              <a:t>[]) {</a:t>
            </a:r>
          </a:p>
          <a:p>
            <a:pPr lvl="1" eaLnBrk="1" hangingPunct="1">
              <a:lnSpc>
                <a:spcPct val="80000"/>
              </a:lnSpc>
              <a:defRPr/>
            </a:pPr>
            <a:r>
              <a:rPr lang="en-US" altLang="zh-CN" sz="2000" b="1" dirty="0"/>
              <a:t>        new </a:t>
            </a:r>
            <a:r>
              <a:rPr lang="en-US" altLang="zh-CN" sz="2000" b="1" dirty="0" err="1"/>
              <a:t>NetWin</a:t>
            </a:r>
            <a:r>
              <a:rPr lang="en-US" altLang="zh-CN" sz="2000" b="1" dirty="0"/>
              <a:t>();</a:t>
            </a:r>
          </a:p>
          <a:p>
            <a:pPr lvl="1" eaLnBrk="1" hangingPunct="1">
              <a:lnSpc>
                <a:spcPct val="80000"/>
              </a:lnSpc>
              <a:defRPr/>
            </a:pPr>
            <a:r>
              <a:rPr lang="en-US" altLang="zh-CN" sz="2000" b="1" dirty="0"/>
              <a:t>    }</a:t>
            </a:r>
          </a:p>
          <a:p>
            <a:pPr lvl="1" eaLnBrk="1" hangingPunct="1">
              <a:lnSpc>
                <a:spcPct val="80000"/>
              </a:lnSpc>
              <a:defRPr/>
            </a:pPr>
            <a:r>
              <a:rPr lang="en-US" altLang="zh-CN" sz="2000" b="1" dirty="0"/>
              <a:t>}</a:t>
            </a:r>
            <a:endParaRPr lang="en-US" altLang="en-US" sz="2000" b="1" dirty="0"/>
          </a:p>
        </p:txBody>
      </p:sp>
      <p:sp>
        <p:nvSpPr>
          <p:cNvPr id="8196" name="Rectangle 2">
            <a:extLst>
              <a:ext uri="{FF2B5EF4-FFF2-40B4-BE49-F238E27FC236}">
                <a16:creationId xmlns:a16="http://schemas.microsoft.com/office/drawing/2014/main" id="{6FB4CE85-D498-443D-861D-851ECDC5C62A}"/>
              </a:ext>
            </a:extLst>
          </p:cNvPr>
          <p:cNvSpPr>
            <a:spLocks noGrp="1" noChangeArrowheads="1"/>
          </p:cNvSpPr>
          <p:nvPr>
            <p:ph type="title"/>
          </p:nvPr>
        </p:nvSpPr>
        <p:spPr>
          <a:xfrm>
            <a:off x="323850" y="115888"/>
            <a:ext cx="8229600" cy="908050"/>
          </a:xfrm>
        </p:spPr>
        <p:txBody>
          <a:bodyPr/>
          <a:lstStyle/>
          <a:p>
            <a:pPr eaLnBrk="1" hangingPunct="1"/>
            <a:r>
              <a:rPr lang="en-US" altLang="zh-CN" sz="3200" b="1"/>
              <a:t>2. URL</a:t>
            </a:r>
            <a:r>
              <a:rPr lang="zh-CN" altLang="en-US" sz="3200" b="1"/>
              <a:t>类</a:t>
            </a:r>
            <a:endParaRPr lang="en-US" altLang="zh-CN" sz="3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392A7F7-A3CF-49E2-AD85-B589AEBF0322}"/>
              </a:ext>
            </a:extLst>
          </p:cNvPr>
          <p:cNvSpPr>
            <a:spLocks noGrp="1" noChangeArrowheads="1"/>
          </p:cNvSpPr>
          <p:nvPr>
            <p:ph type="body" idx="1"/>
          </p:nvPr>
        </p:nvSpPr>
        <p:spPr>
          <a:xfrm>
            <a:off x="179388" y="188913"/>
            <a:ext cx="7993062" cy="6624637"/>
          </a:xfrm>
        </p:spPr>
        <p:txBody>
          <a:bodyPr/>
          <a:lstStyle/>
          <a:p>
            <a:pPr eaLnBrk="1" hangingPunct="1">
              <a:lnSpc>
                <a:spcPct val="80000"/>
              </a:lnSpc>
              <a:buFontTx/>
              <a:buNone/>
            </a:pPr>
            <a:r>
              <a:rPr lang="en-US" altLang="zh-CN" sz="1800" b="1"/>
              <a:t>class NetWin extends JFrame implements ActionListener, Runnable {</a:t>
            </a:r>
          </a:p>
          <a:p>
            <a:pPr eaLnBrk="1" hangingPunct="1">
              <a:lnSpc>
                <a:spcPct val="80000"/>
              </a:lnSpc>
              <a:buFontTx/>
              <a:buNone/>
            </a:pPr>
            <a:r>
              <a:rPr lang="en-US" altLang="zh-CN" sz="1800" b="1"/>
              <a:t>    JButton button;</a:t>
            </a:r>
          </a:p>
          <a:p>
            <a:pPr eaLnBrk="1" hangingPunct="1">
              <a:lnSpc>
                <a:spcPct val="80000"/>
              </a:lnSpc>
              <a:buFontTx/>
              <a:buNone/>
            </a:pPr>
            <a:r>
              <a:rPr lang="en-US" altLang="zh-CN" sz="1800" b="1"/>
              <a:t>    JTextField text;</a:t>
            </a:r>
          </a:p>
          <a:p>
            <a:pPr eaLnBrk="1" hangingPunct="1">
              <a:lnSpc>
                <a:spcPct val="80000"/>
              </a:lnSpc>
              <a:buFontTx/>
              <a:buNone/>
            </a:pPr>
            <a:r>
              <a:rPr lang="en-US" altLang="zh-CN" sz="1800" b="1"/>
              <a:t>    JTextArea area; </a:t>
            </a:r>
          </a:p>
          <a:p>
            <a:pPr eaLnBrk="1" hangingPunct="1">
              <a:lnSpc>
                <a:spcPct val="80000"/>
              </a:lnSpc>
              <a:buFontTx/>
              <a:buNone/>
            </a:pPr>
            <a:r>
              <a:rPr lang="en-US" altLang="zh-CN" sz="1800" b="1"/>
              <a:t>    </a:t>
            </a:r>
            <a:r>
              <a:rPr lang="en-US" altLang="zh-CN" sz="1800" b="1">
                <a:solidFill>
                  <a:srgbClr val="0070C0"/>
                </a:solidFill>
              </a:rPr>
              <a:t>byte b[ ]=new byte[118];</a:t>
            </a:r>
          </a:p>
          <a:p>
            <a:pPr eaLnBrk="1" hangingPunct="1">
              <a:lnSpc>
                <a:spcPct val="80000"/>
              </a:lnSpc>
              <a:buFontTx/>
              <a:buNone/>
            </a:pPr>
            <a:r>
              <a:rPr lang="en-US" altLang="zh-CN" sz="1800" b="1">
                <a:solidFill>
                  <a:srgbClr val="0070C0"/>
                </a:solidFill>
              </a:rPr>
              <a:t>    Thread thread; </a:t>
            </a:r>
          </a:p>
          <a:p>
            <a:pPr eaLnBrk="1" hangingPunct="1">
              <a:lnSpc>
                <a:spcPct val="80000"/>
              </a:lnSpc>
              <a:buFontTx/>
              <a:buNone/>
            </a:pPr>
            <a:r>
              <a:rPr lang="en-US" altLang="zh-CN" sz="1800" b="1"/>
              <a:t>    </a:t>
            </a:r>
            <a:r>
              <a:rPr lang="en-US" altLang="zh-CN" sz="1800" b="1">
                <a:solidFill>
                  <a:srgbClr val="3333FF"/>
                </a:solidFill>
              </a:rPr>
              <a:t>URL url;</a:t>
            </a:r>
            <a:endParaRPr lang="en-US" altLang="zh-CN" sz="1800" b="1"/>
          </a:p>
          <a:p>
            <a:pPr eaLnBrk="1" hangingPunct="1">
              <a:lnSpc>
                <a:spcPct val="80000"/>
              </a:lnSpc>
              <a:buFontTx/>
              <a:buNone/>
            </a:pPr>
            <a:endParaRPr lang="en-US" altLang="zh-CN" sz="1800" b="1"/>
          </a:p>
          <a:p>
            <a:pPr eaLnBrk="1" hangingPunct="1">
              <a:lnSpc>
                <a:spcPct val="80000"/>
              </a:lnSpc>
              <a:buFontTx/>
              <a:buNone/>
            </a:pPr>
            <a:r>
              <a:rPr lang="en-US" altLang="zh-CN" sz="1800" b="1"/>
              <a:t>    NetWin() {</a:t>
            </a:r>
          </a:p>
          <a:p>
            <a:pPr eaLnBrk="1" hangingPunct="1">
              <a:lnSpc>
                <a:spcPct val="80000"/>
              </a:lnSpc>
              <a:buFontTx/>
              <a:buNone/>
            </a:pPr>
            <a:r>
              <a:rPr lang="en-US" altLang="zh-CN" sz="1800" b="1"/>
              <a:t>        text=new JTextField(20);</a:t>
            </a:r>
          </a:p>
          <a:p>
            <a:pPr eaLnBrk="1" hangingPunct="1">
              <a:lnSpc>
                <a:spcPct val="80000"/>
              </a:lnSpc>
              <a:buFontTx/>
              <a:buNone/>
            </a:pPr>
            <a:r>
              <a:rPr lang="en-US" altLang="zh-CN" sz="1800" b="1"/>
              <a:t>        area=new JTextArea(12, 12);</a:t>
            </a:r>
          </a:p>
          <a:p>
            <a:pPr eaLnBrk="1" hangingPunct="1">
              <a:lnSpc>
                <a:spcPct val="80000"/>
              </a:lnSpc>
              <a:buFontTx/>
              <a:buNone/>
            </a:pPr>
            <a:r>
              <a:rPr lang="en-US" altLang="zh-CN" sz="1800" b="1"/>
              <a:t>        button=new JButton("</a:t>
            </a:r>
            <a:r>
              <a:rPr lang="zh-CN" altLang="en-US" sz="1800" b="1"/>
              <a:t>确定</a:t>
            </a:r>
            <a:r>
              <a:rPr lang="en-US" altLang="zh-CN" sz="1800" b="1"/>
              <a:t>");</a:t>
            </a:r>
          </a:p>
          <a:p>
            <a:pPr eaLnBrk="1" hangingPunct="1">
              <a:lnSpc>
                <a:spcPct val="80000"/>
              </a:lnSpc>
              <a:buFontTx/>
              <a:buNone/>
            </a:pPr>
            <a:r>
              <a:rPr lang="en-US" altLang="zh-CN" sz="1800" b="1"/>
              <a:t>        </a:t>
            </a:r>
            <a:r>
              <a:rPr lang="en-US" altLang="zh-CN" sz="1800" b="1">
                <a:solidFill>
                  <a:srgbClr val="0070C0"/>
                </a:solidFill>
              </a:rPr>
              <a:t>button.addActionListener(this);</a:t>
            </a:r>
          </a:p>
          <a:p>
            <a:pPr eaLnBrk="1" hangingPunct="1">
              <a:lnSpc>
                <a:spcPct val="80000"/>
              </a:lnSpc>
              <a:buFontTx/>
              <a:buNone/>
            </a:pPr>
            <a:r>
              <a:rPr lang="en-US" altLang="zh-CN" sz="1800" b="1">
                <a:solidFill>
                  <a:srgbClr val="0070C0"/>
                </a:solidFill>
              </a:rPr>
              <a:t>        thread=new Thread(this);</a:t>
            </a:r>
          </a:p>
          <a:p>
            <a:pPr eaLnBrk="1" hangingPunct="1">
              <a:lnSpc>
                <a:spcPct val="80000"/>
              </a:lnSpc>
              <a:buFontTx/>
              <a:buNone/>
            </a:pPr>
            <a:r>
              <a:rPr lang="en-US" altLang="zh-CN" sz="1800" b="1"/>
              <a:t>        JPanel p=new JPanel();</a:t>
            </a:r>
          </a:p>
          <a:p>
            <a:pPr eaLnBrk="1" hangingPunct="1">
              <a:lnSpc>
                <a:spcPct val="80000"/>
              </a:lnSpc>
              <a:buFontTx/>
              <a:buNone/>
            </a:pPr>
            <a:r>
              <a:rPr lang="en-US" altLang="zh-CN" sz="1800" b="1"/>
              <a:t>        p.add(new JLabel("</a:t>
            </a:r>
            <a:r>
              <a:rPr lang="zh-CN" altLang="en-US" sz="1800" b="1"/>
              <a:t>输入网址</a:t>
            </a:r>
            <a:r>
              <a:rPr lang="en-US" altLang="zh-CN" sz="1800" b="1"/>
              <a:t>:"));</a:t>
            </a:r>
          </a:p>
          <a:p>
            <a:pPr eaLnBrk="1" hangingPunct="1">
              <a:lnSpc>
                <a:spcPct val="80000"/>
              </a:lnSpc>
              <a:buFontTx/>
              <a:buNone/>
            </a:pPr>
            <a:r>
              <a:rPr lang="en-US" altLang="zh-CN" sz="1800" b="1"/>
              <a:t>        p.add(text); </a:t>
            </a:r>
          </a:p>
          <a:p>
            <a:pPr eaLnBrk="1" hangingPunct="1">
              <a:lnSpc>
                <a:spcPct val="80000"/>
              </a:lnSpc>
              <a:buFontTx/>
              <a:buNone/>
            </a:pPr>
            <a:r>
              <a:rPr lang="en-US" altLang="zh-CN" sz="1800" b="1"/>
              <a:t>        p.add(button);</a:t>
            </a:r>
          </a:p>
          <a:p>
            <a:pPr eaLnBrk="1" hangingPunct="1">
              <a:lnSpc>
                <a:spcPct val="80000"/>
              </a:lnSpc>
              <a:buFontTx/>
              <a:buNone/>
            </a:pPr>
            <a:r>
              <a:rPr lang="en-US" altLang="zh-CN" sz="1800" b="1"/>
              <a:t>        </a:t>
            </a:r>
            <a:r>
              <a:rPr lang="en-US" altLang="zh-CN" sz="1800" b="1">
                <a:solidFill>
                  <a:srgbClr val="0070C0"/>
                </a:solidFill>
              </a:rPr>
              <a:t>add(new JScrollPane(area), BorderLayout.CENTER);</a:t>
            </a:r>
          </a:p>
          <a:p>
            <a:pPr eaLnBrk="1" hangingPunct="1">
              <a:lnSpc>
                <a:spcPct val="80000"/>
              </a:lnSpc>
              <a:buFontTx/>
              <a:buNone/>
            </a:pPr>
            <a:r>
              <a:rPr lang="en-US" altLang="zh-CN" sz="1800" b="1"/>
              <a:t>        </a:t>
            </a:r>
            <a:r>
              <a:rPr lang="en-US" altLang="zh-CN" sz="1800" b="1">
                <a:solidFill>
                  <a:srgbClr val="0070C0"/>
                </a:solidFill>
              </a:rPr>
              <a:t>add(p, BorderLayout.NORTH);</a:t>
            </a:r>
          </a:p>
          <a:p>
            <a:pPr eaLnBrk="1" hangingPunct="1">
              <a:lnSpc>
                <a:spcPct val="80000"/>
              </a:lnSpc>
              <a:buFontTx/>
              <a:buNone/>
            </a:pPr>
            <a:r>
              <a:rPr lang="en-US" altLang="zh-CN" sz="1800" b="1"/>
              <a:t>        setBounds(60, 60, 400, 300);</a:t>
            </a:r>
          </a:p>
          <a:p>
            <a:pPr eaLnBrk="1" hangingPunct="1">
              <a:lnSpc>
                <a:spcPct val="80000"/>
              </a:lnSpc>
              <a:buFontTx/>
              <a:buNone/>
            </a:pPr>
            <a:r>
              <a:rPr lang="en-US" altLang="zh-CN" sz="1800" b="1"/>
              <a:t>        setVisible(true);</a:t>
            </a:r>
          </a:p>
          <a:p>
            <a:pPr eaLnBrk="1" hangingPunct="1">
              <a:lnSpc>
                <a:spcPct val="80000"/>
              </a:lnSpc>
              <a:buFontTx/>
              <a:buNone/>
            </a:pPr>
            <a:r>
              <a:rPr lang="en-US" altLang="zh-CN" sz="1800" b="1"/>
              <a:t>        setDefaultCloseOperation(JFrame.EXIT_ON_CLOSE);</a:t>
            </a:r>
          </a:p>
          <a:p>
            <a:pPr eaLnBrk="1" hangingPunct="1">
              <a:lnSpc>
                <a:spcPct val="80000"/>
              </a:lnSpc>
              <a:buFontTx/>
              <a:buNone/>
            </a:pPr>
            <a:r>
              <a:rPr lang="en-US" altLang="zh-CN" sz="1800" b="1"/>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87095E9-B16B-4A8B-8E81-9B0B35596707}"/>
              </a:ext>
            </a:extLst>
          </p:cNvPr>
          <p:cNvSpPr>
            <a:spLocks noGrp="1" noChangeArrowheads="1"/>
          </p:cNvSpPr>
          <p:nvPr>
            <p:ph type="body" idx="1"/>
          </p:nvPr>
        </p:nvSpPr>
        <p:spPr>
          <a:xfrm>
            <a:off x="179388" y="144463"/>
            <a:ext cx="8229600" cy="6597650"/>
          </a:xfrm>
        </p:spPr>
        <p:txBody>
          <a:bodyPr/>
          <a:lstStyle/>
          <a:p>
            <a:pPr eaLnBrk="1" hangingPunct="1">
              <a:lnSpc>
                <a:spcPct val="80000"/>
              </a:lnSpc>
              <a:buFontTx/>
              <a:buNone/>
            </a:pPr>
            <a:r>
              <a:rPr lang="en-US" altLang="zh-CN" sz="1800" b="1"/>
              <a:t>    public void actionPerformed(ActionEvent e) {</a:t>
            </a:r>
          </a:p>
          <a:p>
            <a:pPr eaLnBrk="1" hangingPunct="1">
              <a:lnSpc>
                <a:spcPct val="80000"/>
              </a:lnSpc>
              <a:buFontTx/>
              <a:buNone/>
            </a:pPr>
            <a:r>
              <a:rPr lang="en-US" altLang="zh-CN" sz="1800" b="1"/>
              <a:t>        if(!(thread.isAlive()))  </a:t>
            </a:r>
          </a:p>
          <a:p>
            <a:pPr eaLnBrk="1" hangingPunct="1">
              <a:lnSpc>
                <a:spcPct val="80000"/>
              </a:lnSpc>
              <a:buFontTx/>
              <a:buNone/>
            </a:pPr>
            <a:r>
              <a:rPr lang="en-US" altLang="zh-CN" sz="1800" b="1"/>
              <a:t>            thread = new Thread(this);</a:t>
            </a:r>
          </a:p>
          <a:p>
            <a:pPr eaLnBrk="1" hangingPunct="1">
              <a:lnSpc>
                <a:spcPct val="80000"/>
              </a:lnSpc>
              <a:buFontTx/>
              <a:buNone/>
            </a:pPr>
            <a:r>
              <a:rPr lang="en-US" altLang="zh-CN" sz="1800" b="1"/>
              <a:t>        try{ </a:t>
            </a:r>
            <a:r>
              <a:rPr lang="en-US" altLang="zh-CN" sz="1800" b="1">
                <a:solidFill>
                  <a:srgbClr val="0070C0"/>
                </a:solidFill>
              </a:rPr>
              <a:t>thread.start(); </a:t>
            </a:r>
            <a:r>
              <a:rPr lang="en-US" altLang="zh-CN" sz="1800" b="1"/>
              <a:t>} </a:t>
            </a:r>
          </a:p>
          <a:p>
            <a:pPr eaLnBrk="1" hangingPunct="1">
              <a:lnSpc>
                <a:spcPct val="80000"/>
              </a:lnSpc>
              <a:buFontTx/>
              <a:buNone/>
            </a:pPr>
            <a:r>
              <a:rPr lang="en-US" altLang="zh-CN" sz="1800" b="1"/>
              <a:t>        catch(Exception ee) { }</a:t>
            </a:r>
          </a:p>
          <a:p>
            <a:pPr eaLnBrk="1" hangingPunct="1">
              <a:lnSpc>
                <a:spcPct val="80000"/>
              </a:lnSpc>
              <a:buFontTx/>
              <a:buNone/>
            </a:pPr>
            <a:r>
              <a:rPr lang="en-US" altLang="zh-CN" sz="1800" b="1"/>
              <a:t>    }</a:t>
            </a:r>
          </a:p>
          <a:p>
            <a:pPr eaLnBrk="1" hangingPunct="1">
              <a:lnSpc>
                <a:spcPct val="80000"/>
              </a:lnSpc>
              <a:buFontTx/>
              <a:buNone/>
            </a:pPr>
            <a:endParaRPr lang="en-US" altLang="zh-CN" sz="1800" b="1"/>
          </a:p>
          <a:p>
            <a:pPr eaLnBrk="1" hangingPunct="1">
              <a:lnSpc>
                <a:spcPct val="80000"/>
              </a:lnSpc>
              <a:buFontTx/>
              <a:buNone/>
            </a:pPr>
            <a:r>
              <a:rPr lang="en-US" altLang="zh-CN" sz="1800" b="1"/>
              <a:t>    public void run() {</a:t>
            </a:r>
          </a:p>
          <a:p>
            <a:pPr eaLnBrk="1" hangingPunct="1">
              <a:lnSpc>
                <a:spcPct val="80000"/>
              </a:lnSpc>
              <a:buFontTx/>
              <a:buNone/>
            </a:pPr>
            <a:r>
              <a:rPr lang="en-US" altLang="zh-CN" sz="1800" b="1"/>
              <a:t>        try { int n=-1;</a:t>
            </a:r>
          </a:p>
          <a:p>
            <a:pPr eaLnBrk="1" hangingPunct="1">
              <a:lnSpc>
                <a:spcPct val="80000"/>
              </a:lnSpc>
              <a:buFontTx/>
              <a:buNone/>
            </a:pPr>
            <a:r>
              <a:rPr lang="en-US" altLang="zh-CN" sz="1800" b="1"/>
              <a:t>              area.setText(null);</a:t>
            </a:r>
          </a:p>
          <a:p>
            <a:pPr eaLnBrk="1" hangingPunct="1">
              <a:lnSpc>
                <a:spcPct val="80000"/>
              </a:lnSpc>
              <a:buFontTx/>
              <a:buNone/>
            </a:pPr>
            <a:r>
              <a:rPr lang="en-US" altLang="zh-CN" sz="1800" b="1"/>
              <a:t>              </a:t>
            </a:r>
            <a:r>
              <a:rPr lang="en-US" altLang="zh-CN" sz="1800" b="1">
                <a:solidFill>
                  <a:srgbClr val="3333FF"/>
                </a:solidFill>
              </a:rPr>
              <a:t>url=new URL(text.getText().trim());</a:t>
            </a:r>
          </a:p>
          <a:p>
            <a:pPr eaLnBrk="1" hangingPunct="1">
              <a:lnSpc>
                <a:spcPct val="80000"/>
              </a:lnSpc>
              <a:buFontTx/>
              <a:buNone/>
            </a:pPr>
            <a:r>
              <a:rPr lang="en-US" altLang="zh-CN" sz="1800" b="1">
                <a:solidFill>
                  <a:srgbClr val="3333FF"/>
                </a:solidFill>
              </a:rPr>
              <a:t>              InputStream in = url.openStream();</a:t>
            </a:r>
          </a:p>
          <a:p>
            <a:pPr eaLnBrk="1" hangingPunct="1">
              <a:lnSpc>
                <a:spcPct val="80000"/>
              </a:lnSpc>
              <a:buFontTx/>
              <a:buNone/>
            </a:pPr>
            <a:r>
              <a:rPr lang="en-US" altLang="zh-CN" sz="1800" b="1"/>
              <a:t>              while((</a:t>
            </a:r>
            <a:r>
              <a:rPr lang="en-US" altLang="zh-CN" sz="1800" b="1">
                <a:solidFill>
                  <a:schemeClr val="tx2"/>
                </a:solidFill>
              </a:rPr>
              <a:t>n=in.read(b))! = -1</a:t>
            </a:r>
            <a:r>
              <a:rPr lang="en-US" altLang="zh-CN" sz="1800" b="1"/>
              <a:t>) {</a:t>
            </a:r>
          </a:p>
          <a:p>
            <a:pPr eaLnBrk="1" hangingPunct="1">
              <a:lnSpc>
                <a:spcPct val="80000"/>
              </a:lnSpc>
              <a:buFontTx/>
              <a:buNone/>
            </a:pPr>
            <a:r>
              <a:rPr lang="en-US" altLang="zh-CN" sz="1800" b="1"/>
              <a:t>                 </a:t>
            </a:r>
            <a:r>
              <a:rPr lang="en-US" altLang="zh-CN" sz="1800" b="1">
                <a:solidFill>
                  <a:srgbClr val="0070C0"/>
                </a:solidFill>
              </a:rPr>
              <a:t>String s=new String(b, 0, n);</a:t>
            </a:r>
          </a:p>
          <a:p>
            <a:pPr eaLnBrk="1" hangingPunct="1">
              <a:lnSpc>
                <a:spcPct val="80000"/>
              </a:lnSpc>
              <a:buFontTx/>
              <a:buNone/>
            </a:pPr>
            <a:r>
              <a:rPr lang="en-US" altLang="zh-CN" sz="1800" b="1">
                <a:solidFill>
                  <a:srgbClr val="0070C0"/>
                </a:solidFill>
              </a:rPr>
              <a:t>                 area.append(s);    </a:t>
            </a:r>
          </a:p>
          <a:p>
            <a:pPr eaLnBrk="1" hangingPunct="1">
              <a:lnSpc>
                <a:spcPct val="80000"/>
              </a:lnSpc>
              <a:buFontTx/>
              <a:buNone/>
            </a:pPr>
            <a:r>
              <a:rPr lang="en-US" altLang="zh-CN" sz="1800" b="1"/>
              <a:t>              }</a:t>
            </a:r>
          </a:p>
          <a:p>
            <a:pPr eaLnBrk="1" hangingPunct="1">
              <a:lnSpc>
                <a:spcPct val="80000"/>
              </a:lnSpc>
              <a:buFontTx/>
              <a:buNone/>
            </a:pPr>
            <a:r>
              <a:rPr lang="en-US" altLang="zh-CN" sz="1800" b="1"/>
              <a:t>        } catch(MalformedURLException e1) {</a:t>
            </a:r>
          </a:p>
          <a:p>
            <a:pPr eaLnBrk="1" hangingPunct="1">
              <a:lnSpc>
                <a:spcPct val="80000"/>
              </a:lnSpc>
              <a:buFontTx/>
              <a:buNone/>
            </a:pPr>
            <a:r>
              <a:rPr lang="en-US" altLang="zh-CN" sz="1800" b="1"/>
              <a:t>              text.setText(""+e1);</a:t>
            </a:r>
          </a:p>
          <a:p>
            <a:pPr eaLnBrk="1" hangingPunct="1">
              <a:lnSpc>
                <a:spcPct val="80000"/>
              </a:lnSpc>
              <a:buFontTx/>
              <a:buNone/>
            </a:pPr>
            <a:r>
              <a:rPr lang="en-US" altLang="zh-CN" sz="1800" b="1"/>
              <a:t>              return;</a:t>
            </a:r>
          </a:p>
          <a:p>
            <a:pPr eaLnBrk="1" hangingPunct="1">
              <a:lnSpc>
                <a:spcPct val="80000"/>
              </a:lnSpc>
              <a:buFontTx/>
              <a:buNone/>
            </a:pPr>
            <a:r>
              <a:rPr lang="en-US" altLang="zh-CN" sz="1800" b="1"/>
              <a:t>        } catch(IOException e1) {</a:t>
            </a:r>
          </a:p>
          <a:p>
            <a:pPr eaLnBrk="1" hangingPunct="1">
              <a:lnSpc>
                <a:spcPct val="80000"/>
              </a:lnSpc>
              <a:buFontTx/>
              <a:buNone/>
            </a:pPr>
            <a:r>
              <a:rPr lang="en-US" altLang="zh-CN" sz="1800" b="1"/>
              <a:t>              text.setText(""+e1);</a:t>
            </a:r>
          </a:p>
          <a:p>
            <a:pPr eaLnBrk="1" hangingPunct="1">
              <a:lnSpc>
                <a:spcPct val="80000"/>
              </a:lnSpc>
              <a:buFontTx/>
              <a:buNone/>
            </a:pPr>
            <a:r>
              <a:rPr lang="en-US" altLang="zh-CN" sz="1800" b="1"/>
              <a:t>              return;</a:t>
            </a:r>
          </a:p>
          <a:p>
            <a:pPr eaLnBrk="1" hangingPunct="1">
              <a:lnSpc>
                <a:spcPct val="80000"/>
              </a:lnSpc>
              <a:buFontTx/>
              <a:buNone/>
            </a:pPr>
            <a:r>
              <a:rPr lang="en-US" altLang="zh-CN" sz="1800" b="1"/>
              <a:t>        }  </a:t>
            </a:r>
          </a:p>
          <a:p>
            <a:pPr eaLnBrk="1" hangingPunct="1">
              <a:lnSpc>
                <a:spcPct val="80000"/>
              </a:lnSpc>
              <a:buFontTx/>
              <a:buNone/>
            </a:pPr>
            <a:r>
              <a:rPr lang="en-US" altLang="zh-CN" sz="1800" b="1"/>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a:extLst>
              <a:ext uri="{FF2B5EF4-FFF2-40B4-BE49-F238E27FC236}">
                <a16:creationId xmlns:a16="http://schemas.microsoft.com/office/drawing/2014/main" id="{1F330845-0E23-4343-BE9E-6C4EC0A3E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052513"/>
            <a:ext cx="5759450"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55D35A8A-888F-435A-8BAC-6B11E491A537}"/>
              </a:ext>
            </a:extLst>
          </p:cNvPr>
          <p:cNvSpPr>
            <a:spLocks noGrp="1" noChangeArrowheads="1"/>
          </p:cNvSpPr>
          <p:nvPr>
            <p:ph type="body" idx="1"/>
          </p:nvPr>
        </p:nvSpPr>
        <p:spPr>
          <a:xfrm>
            <a:off x="395288" y="1557338"/>
            <a:ext cx="8229600" cy="4114800"/>
          </a:xfrm>
        </p:spPr>
        <p:txBody>
          <a:bodyPr/>
          <a:lstStyle/>
          <a:p>
            <a:pPr marL="0" indent="0" algn="just" eaLnBrk="1" hangingPunct="1">
              <a:buFontTx/>
              <a:buNone/>
              <a:defRPr/>
            </a:pPr>
            <a:r>
              <a:rPr lang="en-US" altLang="zh-CN" sz="2200" b="1" dirty="0"/>
              <a:t>       </a:t>
            </a:r>
            <a:r>
              <a:rPr lang="en-US" altLang="zh-CN" sz="2200" b="1" dirty="0" err="1"/>
              <a:t>Javax.swing</a:t>
            </a:r>
            <a:r>
              <a:rPr lang="zh-CN" altLang="en-US" sz="2200" b="1" dirty="0">
                <a:latin typeface="Times New Roman" panose="02020603050405020304" pitchFamily="18" charset="0"/>
              </a:rPr>
              <a:t>包中的</a:t>
            </a:r>
            <a:r>
              <a:rPr lang="en-US" altLang="zh-CN" sz="2200" b="1" dirty="0" err="1">
                <a:solidFill>
                  <a:srgbClr val="FF0000"/>
                </a:solidFill>
              </a:rPr>
              <a:t>JEditorPane</a:t>
            </a:r>
            <a:r>
              <a:rPr lang="zh-CN" altLang="en-US" sz="2200" b="1" dirty="0">
                <a:solidFill>
                  <a:srgbClr val="FF0000"/>
                </a:solidFill>
                <a:latin typeface="Times New Roman" panose="02020603050405020304" pitchFamily="18" charset="0"/>
              </a:rPr>
              <a:t>类</a:t>
            </a:r>
            <a:r>
              <a:rPr lang="zh-CN" altLang="en-US" sz="2200" b="1" dirty="0">
                <a:latin typeface="Times New Roman" panose="02020603050405020304" pitchFamily="18" charset="0"/>
              </a:rPr>
              <a:t>可以解释执行</a:t>
            </a:r>
            <a:r>
              <a:rPr lang="en-US" altLang="zh-CN" sz="2200" b="1" dirty="0"/>
              <a:t>html</a:t>
            </a:r>
            <a:r>
              <a:rPr lang="zh-CN" altLang="en-US" sz="2200" b="1" dirty="0">
                <a:latin typeface="Times New Roman" panose="02020603050405020304" pitchFamily="18" charset="0"/>
              </a:rPr>
              <a:t>文件。也就是说，如果把</a:t>
            </a:r>
            <a:r>
              <a:rPr lang="en-US" altLang="zh-CN" sz="2200" b="1" dirty="0"/>
              <a:t>html</a:t>
            </a:r>
            <a:r>
              <a:rPr lang="zh-CN" altLang="en-US" sz="2200" b="1" dirty="0">
                <a:latin typeface="Times New Roman" panose="02020603050405020304" pitchFamily="18" charset="0"/>
              </a:rPr>
              <a:t>文件读入到</a:t>
            </a:r>
            <a:r>
              <a:rPr lang="en-US" altLang="zh-CN" sz="2200" b="1" dirty="0" err="1"/>
              <a:t>JEditorPane</a:t>
            </a:r>
            <a:r>
              <a:rPr lang="zh-CN" altLang="en-US" sz="2200" b="1" dirty="0">
                <a:latin typeface="Times New Roman" panose="02020603050405020304" pitchFamily="18" charset="0"/>
              </a:rPr>
              <a:t>，该</a:t>
            </a:r>
            <a:r>
              <a:rPr lang="en-US" altLang="zh-CN" sz="2200" b="1" dirty="0"/>
              <a:t>html</a:t>
            </a:r>
            <a:r>
              <a:rPr lang="zh-CN" altLang="en-US" sz="2200" b="1" dirty="0">
                <a:latin typeface="Times New Roman" panose="02020603050405020304" pitchFamily="18" charset="0"/>
              </a:rPr>
              <a:t>文件的</a:t>
            </a:r>
            <a:r>
              <a:rPr lang="zh-CN" altLang="en-US" sz="2200" b="1" dirty="0">
                <a:solidFill>
                  <a:srgbClr val="000000"/>
                </a:solidFill>
                <a:latin typeface="Times New Roman" panose="02020603050405020304" pitchFamily="18" charset="0"/>
              </a:rPr>
              <a:t>网页</a:t>
            </a:r>
            <a:r>
              <a:rPr lang="zh-CN" altLang="en-US" sz="2200" b="1" dirty="0">
                <a:latin typeface="Times New Roman" panose="02020603050405020304" pitchFamily="18" charset="0"/>
              </a:rPr>
              <a:t>运行效果就会</a:t>
            </a:r>
            <a:r>
              <a:rPr lang="zh-CN" altLang="en-US" sz="2200" b="1" dirty="0">
                <a:solidFill>
                  <a:srgbClr val="000000"/>
                </a:solidFill>
                <a:latin typeface="Times New Roman" panose="02020603050405020304" pitchFamily="18" charset="0"/>
              </a:rPr>
              <a:t>显示在</a:t>
            </a:r>
            <a:r>
              <a:rPr lang="en-US" altLang="zh-CN" sz="2200" b="1" dirty="0" err="1">
                <a:solidFill>
                  <a:srgbClr val="000000"/>
                </a:solidFill>
              </a:rPr>
              <a:t>JEditorPane</a:t>
            </a:r>
            <a:r>
              <a:rPr lang="zh-CN" altLang="en-US" sz="2200" b="1" dirty="0">
                <a:solidFill>
                  <a:srgbClr val="000000"/>
                </a:solidFill>
                <a:latin typeface="Times New Roman" panose="02020603050405020304" pitchFamily="18" charset="0"/>
              </a:rPr>
              <a:t>中</a:t>
            </a:r>
            <a:r>
              <a:rPr lang="zh-CN" altLang="en-US" sz="2200" b="1" dirty="0">
                <a:latin typeface="Times New Roman" panose="02020603050405020304" pitchFamily="18" charset="0"/>
              </a:rPr>
              <a:t>。</a:t>
            </a:r>
            <a:endParaRPr lang="en-US" altLang="zh-CN" sz="2200" b="1" dirty="0">
              <a:latin typeface="Times New Roman" panose="02020603050405020304" pitchFamily="18" charset="0"/>
            </a:endParaRPr>
          </a:p>
          <a:p>
            <a:pPr algn="just" eaLnBrk="1" hangingPunct="1">
              <a:buFontTx/>
              <a:buNone/>
              <a:defRPr/>
            </a:pPr>
            <a:r>
              <a:rPr lang="en-US" altLang="zh-CN" sz="1000" b="1" dirty="0">
                <a:latin typeface="Times New Roman" panose="02020603050405020304" pitchFamily="18" charset="0"/>
              </a:rPr>
              <a:t>    </a:t>
            </a:r>
          </a:p>
          <a:p>
            <a:pPr algn="just" eaLnBrk="1" hangingPunct="1">
              <a:buFont typeface="Wingdings" panose="05000000000000000000" pitchFamily="2" charset="2"/>
              <a:buChar char="Ø"/>
              <a:defRPr/>
            </a:pPr>
            <a:r>
              <a:rPr lang="zh-CN" altLang="en-US" sz="2200" b="1" dirty="0">
                <a:latin typeface="Times New Roman" panose="02020603050405020304" pitchFamily="18" charset="0"/>
              </a:rPr>
              <a:t>它的构造方法如下：</a:t>
            </a:r>
            <a:endParaRPr lang="zh-CN" altLang="en-US" sz="2200" b="1" dirty="0"/>
          </a:p>
          <a:p>
            <a:pPr lvl="1" algn="just" eaLnBrk="1" hangingPunct="1">
              <a:lnSpc>
                <a:spcPct val="90000"/>
              </a:lnSpc>
              <a:buFontTx/>
              <a:buNone/>
              <a:defRPr/>
            </a:pPr>
            <a:r>
              <a:rPr lang="en-US" altLang="zh-CN" sz="2200" b="1" dirty="0">
                <a:solidFill>
                  <a:srgbClr val="3333FF"/>
                </a:solidFill>
              </a:rPr>
              <a:t>public </a:t>
            </a:r>
            <a:r>
              <a:rPr lang="en-US" altLang="zh-CN" sz="2200" b="1" dirty="0" err="1">
                <a:solidFill>
                  <a:srgbClr val="3333FF"/>
                </a:solidFill>
              </a:rPr>
              <a:t>JEditorPane</a:t>
            </a:r>
            <a:r>
              <a:rPr lang="en-US" altLang="zh-CN" sz="2200" b="1" dirty="0">
                <a:solidFill>
                  <a:srgbClr val="3333FF"/>
                </a:solidFill>
              </a:rPr>
              <a:t>()</a:t>
            </a:r>
          </a:p>
          <a:p>
            <a:pPr lvl="1" algn="just" eaLnBrk="1" hangingPunct="1">
              <a:lnSpc>
                <a:spcPct val="90000"/>
              </a:lnSpc>
              <a:buFontTx/>
              <a:buNone/>
              <a:defRPr/>
            </a:pPr>
            <a:r>
              <a:rPr lang="en-US" altLang="zh-CN" sz="2200" b="1" dirty="0">
                <a:solidFill>
                  <a:srgbClr val="3333FF"/>
                </a:solidFill>
              </a:rPr>
              <a:t>public </a:t>
            </a:r>
            <a:r>
              <a:rPr lang="en-US" altLang="zh-CN" sz="2200" b="1" dirty="0" err="1">
                <a:solidFill>
                  <a:srgbClr val="3333FF"/>
                </a:solidFill>
              </a:rPr>
              <a:t>JEditorPane</a:t>
            </a:r>
            <a:r>
              <a:rPr lang="en-US" altLang="zh-CN" sz="2200" b="1" dirty="0">
                <a:solidFill>
                  <a:srgbClr val="3333FF"/>
                </a:solidFill>
              </a:rPr>
              <a:t>(URL </a:t>
            </a:r>
            <a:r>
              <a:rPr lang="en-US" altLang="zh-CN" sz="2200" b="1" dirty="0" err="1">
                <a:solidFill>
                  <a:srgbClr val="3333FF"/>
                </a:solidFill>
              </a:rPr>
              <a:t>initialPage</a:t>
            </a:r>
            <a:r>
              <a:rPr lang="en-US" altLang="zh-CN" sz="2200" b="1" dirty="0">
                <a:solidFill>
                  <a:srgbClr val="3333FF"/>
                </a:solidFill>
              </a:rPr>
              <a:t>) throws </a:t>
            </a:r>
            <a:r>
              <a:rPr lang="en-US" altLang="zh-CN" sz="2200" b="1" dirty="0" err="1">
                <a:solidFill>
                  <a:srgbClr val="3333FF"/>
                </a:solidFill>
              </a:rPr>
              <a:t>IOException</a:t>
            </a:r>
            <a:endParaRPr lang="en-US" altLang="zh-CN" sz="2200" b="1" dirty="0">
              <a:solidFill>
                <a:srgbClr val="3333FF"/>
              </a:solidFill>
            </a:endParaRPr>
          </a:p>
          <a:p>
            <a:pPr lvl="1" algn="just" eaLnBrk="1" hangingPunct="1">
              <a:lnSpc>
                <a:spcPct val="90000"/>
              </a:lnSpc>
              <a:buFontTx/>
              <a:buNone/>
              <a:defRPr/>
            </a:pPr>
            <a:r>
              <a:rPr lang="en-US" altLang="zh-CN" sz="2200" b="1" dirty="0">
                <a:solidFill>
                  <a:srgbClr val="3333FF"/>
                </a:solidFill>
              </a:rPr>
              <a:t>public </a:t>
            </a:r>
            <a:r>
              <a:rPr lang="en-US" altLang="zh-CN" sz="2200" b="1" dirty="0" err="1">
                <a:solidFill>
                  <a:srgbClr val="3333FF"/>
                </a:solidFill>
              </a:rPr>
              <a:t>JEditorPane</a:t>
            </a:r>
            <a:r>
              <a:rPr lang="en-US" altLang="zh-CN" sz="2200" b="1" dirty="0">
                <a:solidFill>
                  <a:srgbClr val="3333FF"/>
                </a:solidFill>
              </a:rPr>
              <a:t>(String </a:t>
            </a:r>
            <a:r>
              <a:rPr lang="en-US" altLang="zh-CN" sz="2200" b="1" dirty="0" err="1">
                <a:solidFill>
                  <a:srgbClr val="3333FF"/>
                </a:solidFill>
              </a:rPr>
              <a:t>url</a:t>
            </a:r>
            <a:r>
              <a:rPr lang="en-US" altLang="zh-CN" sz="2200" b="1" dirty="0">
                <a:solidFill>
                  <a:srgbClr val="3333FF"/>
                </a:solidFill>
              </a:rPr>
              <a:t>) throws </a:t>
            </a:r>
            <a:r>
              <a:rPr lang="en-US" altLang="zh-CN" sz="2200" b="1" dirty="0" err="1">
                <a:solidFill>
                  <a:srgbClr val="3333FF"/>
                </a:solidFill>
              </a:rPr>
              <a:t>IOException</a:t>
            </a:r>
            <a:endParaRPr lang="en-US" altLang="zh-CN" sz="2200" b="1" dirty="0">
              <a:solidFill>
                <a:srgbClr val="3333FF"/>
              </a:solidFill>
            </a:endParaRPr>
          </a:p>
          <a:p>
            <a:pPr algn="just" eaLnBrk="1" hangingPunct="1">
              <a:lnSpc>
                <a:spcPct val="90000"/>
              </a:lnSpc>
              <a:buFontTx/>
              <a:buNone/>
              <a:defRPr/>
            </a:pPr>
            <a:endParaRPr lang="en-US" altLang="zh-CN" sz="2200" b="1" dirty="0">
              <a:solidFill>
                <a:srgbClr val="3333FF"/>
              </a:solidFill>
            </a:endParaRPr>
          </a:p>
          <a:p>
            <a:pPr algn="just" eaLnBrk="1" hangingPunct="1">
              <a:lnSpc>
                <a:spcPct val="90000"/>
              </a:lnSpc>
              <a:buFont typeface="Wingdings" panose="05000000000000000000" pitchFamily="2" charset="2"/>
              <a:buChar char="Ø"/>
              <a:defRPr/>
            </a:pPr>
            <a:r>
              <a:rPr lang="en-US" altLang="zh-CN" sz="2200" b="1" dirty="0" err="1"/>
              <a:t>JEditorPane</a:t>
            </a:r>
            <a:r>
              <a:rPr lang="zh-CN" altLang="en-US" sz="2200" b="1" dirty="0">
                <a:latin typeface="Times New Roman" panose="02020603050405020304" pitchFamily="18" charset="0"/>
              </a:rPr>
              <a:t>对象调用下面的函数可以显示新的</a:t>
            </a:r>
            <a:r>
              <a:rPr lang="en-US" altLang="zh-CN" sz="2200" b="1" dirty="0"/>
              <a:t>URL</a:t>
            </a:r>
            <a:r>
              <a:rPr lang="zh-CN" altLang="en-US" sz="2200" b="1" dirty="0">
                <a:latin typeface="Times New Roman" panose="02020603050405020304" pitchFamily="18" charset="0"/>
              </a:rPr>
              <a:t>中的资源：</a:t>
            </a:r>
            <a:endParaRPr lang="zh-CN" altLang="en-US" sz="2200" b="1" dirty="0"/>
          </a:p>
          <a:p>
            <a:pPr algn="just" eaLnBrk="1" hangingPunct="1">
              <a:lnSpc>
                <a:spcPct val="90000"/>
              </a:lnSpc>
              <a:buFontTx/>
              <a:buNone/>
              <a:defRPr/>
            </a:pPr>
            <a:r>
              <a:rPr lang="zh-CN" altLang="en-US" sz="2200" b="1" dirty="0"/>
              <a:t>      </a:t>
            </a:r>
            <a:r>
              <a:rPr lang="en-US" altLang="zh-CN" sz="2200" b="1" dirty="0">
                <a:solidFill>
                  <a:srgbClr val="3333FF"/>
                </a:solidFill>
              </a:rPr>
              <a:t>public void </a:t>
            </a:r>
            <a:r>
              <a:rPr lang="en-US" altLang="zh-CN" sz="2200" b="1" dirty="0" err="1">
                <a:solidFill>
                  <a:srgbClr val="3333FF"/>
                </a:solidFill>
              </a:rPr>
              <a:t>setPage</a:t>
            </a:r>
            <a:r>
              <a:rPr lang="en-US" altLang="zh-CN" sz="2200" b="1" dirty="0">
                <a:solidFill>
                  <a:srgbClr val="3333FF"/>
                </a:solidFill>
              </a:rPr>
              <a:t>(URL page) throws </a:t>
            </a:r>
            <a:r>
              <a:rPr lang="en-US" altLang="zh-CN" sz="2200" b="1" dirty="0" err="1">
                <a:solidFill>
                  <a:srgbClr val="3333FF"/>
                </a:solidFill>
              </a:rPr>
              <a:t>IOException</a:t>
            </a:r>
            <a:endParaRPr lang="en-US" altLang="zh-CN" sz="2200" b="1" dirty="0">
              <a:solidFill>
                <a:srgbClr val="3333FF"/>
              </a:solidFill>
            </a:endParaRPr>
          </a:p>
          <a:p>
            <a:pPr algn="just" eaLnBrk="1" hangingPunct="1">
              <a:lnSpc>
                <a:spcPct val="90000"/>
              </a:lnSpc>
              <a:buFontTx/>
              <a:buNone/>
              <a:defRPr/>
            </a:pPr>
            <a:r>
              <a:rPr lang="en-US" altLang="zh-CN" sz="2200" b="1" dirty="0">
                <a:latin typeface="Times New Roman" panose="02020603050405020304" pitchFamily="18" charset="0"/>
              </a:rPr>
              <a:t>     </a:t>
            </a:r>
            <a:endParaRPr lang="zh-CN" altLang="en-US" sz="2200" b="1" dirty="0"/>
          </a:p>
          <a:p>
            <a:pPr eaLnBrk="1" hangingPunct="1">
              <a:buFontTx/>
              <a:buNone/>
              <a:defRPr/>
            </a:pPr>
            <a:endParaRPr lang="en-US" altLang="zh-CN" sz="2400" b="1" dirty="0"/>
          </a:p>
        </p:txBody>
      </p:sp>
      <p:sp>
        <p:nvSpPr>
          <p:cNvPr id="14339" name="Rectangle 2">
            <a:extLst>
              <a:ext uri="{FF2B5EF4-FFF2-40B4-BE49-F238E27FC236}">
                <a16:creationId xmlns:a16="http://schemas.microsoft.com/office/drawing/2014/main" id="{E85AF286-A23D-4887-A0BC-D0E4844299AB}"/>
              </a:ext>
            </a:extLst>
          </p:cNvPr>
          <p:cNvSpPr>
            <a:spLocks noGrp="1" noChangeArrowheads="1"/>
          </p:cNvSpPr>
          <p:nvPr>
            <p:ph type="title"/>
          </p:nvPr>
        </p:nvSpPr>
        <p:spPr>
          <a:xfrm>
            <a:off x="323850" y="115888"/>
            <a:ext cx="8229600" cy="908050"/>
          </a:xfrm>
        </p:spPr>
        <p:txBody>
          <a:bodyPr/>
          <a:lstStyle/>
          <a:p>
            <a:pPr eaLnBrk="1" hangingPunct="1"/>
            <a:r>
              <a:rPr lang="en-US" altLang="zh-CN" sz="3200" b="1"/>
              <a:t>2. URL</a:t>
            </a:r>
            <a:r>
              <a:rPr lang="zh-CN" altLang="en-US" sz="3200" b="1"/>
              <a:t>类</a:t>
            </a:r>
            <a:endParaRPr lang="en-US" altLang="zh-CN" sz="3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F4DD62E2-7FE6-4434-8D26-10F907B41C0E}"/>
              </a:ext>
            </a:extLst>
          </p:cNvPr>
          <p:cNvSpPr>
            <a:spLocks noGrp="1" noChangeArrowheads="1"/>
          </p:cNvSpPr>
          <p:nvPr>
            <p:ph type="body" idx="1"/>
          </p:nvPr>
        </p:nvSpPr>
        <p:spPr>
          <a:xfrm>
            <a:off x="971550" y="1916113"/>
            <a:ext cx="7366000" cy="3457575"/>
          </a:xfrm>
        </p:spPr>
        <p:txBody>
          <a:bodyPr/>
          <a:lstStyle/>
          <a:p>
            <a:pPr eaLnBrk="1" hangingPunct="1">
              <a:lnSpc>
                <a:spcPct val="80000"/>
              </a:lnSpc>
              <a:buFontTx/>
              <a:buNone/>
            </a:pPr>
            <a:r>
              <a:rPr lang="en-US" altLang="zh-CN" sz="2200" b="1">
                <a:solidFill>
                  <a:srgbClr val="3333FF"/>
                </a:solidFill>
              </a:rPr>
              <a:t>import javax.swing.*;</a:t>
            </a:r>
          </a:p>
          <a:p>
            <a:pPr eaLnBrk="1" hangingPunct="1">
              <a:lnSpc>
                <a:spcPct val="80000"/>
              </a:lnSpc>
              <a:buFontTx/>
              <a:buNone/>
            </a:pPr>
            <a:r>
              <a:rPr lang="en-US" altLang="zh-CN" sz="2200" b="1"/>
              <a:t>import java.awt.*;</a:t>
            </a:r>
          </a:p>
          <a:p>
            <a:pPr eaLnBrk="1" hangingPunct="1">
              <a:lnSpc>
                <a:spcPct val="80000"/>
              </a:lnSpc>
              <a:buFontTx/>
              <a:buNone/>
            </a:pPr>
            <a:r>
              <a:rPr lang="en-US" altLang="zh-CN" sz="2200" b="1"/>
              <a:t>import java.awt.event.*;</a:t>
            </a:r>
          </a:p>
          <a:p>
            <a:pPr eaLnBrk="1" hangingPunct="1">
              <a:lnSpc>
                <a:spcPct val="80000"/>
              </a:lnSpc>
              <a:buFontTx/>
              <a:buNone/>
            </a:pPr>
            <a:r>
              <a:rPr lang="en-US" altLang="zh-CN" sz="2200" b="1">
                <a:solidFill>
                  <a:srgbClr val="3333FF"/>
                </a:solidFill>
              </a:rPr>
              <a:t>import java.net.*;</a:t>
            </a:r>
          </a:p>
          <a:p>
            <a:pPr eaLnBrk="1" hangingPunct="1">
              <a:lnSpc>
                <a:spcPct val="80000"/>
              </a:lnSpc>
              <a:buFontTx/>
              <a:buNone/>
            </a:pPr>
            <a:r>
              <a:rPr lang="en-US" altLang="zh-CN" sz="2200" b="1"/>
              <a:t>import java.io.*;</a:t>
            </a:r>
          </a:p>
          <a:p>
            <a:pPr eaLnBrk="1" hangingPunct="1">
              <a:lnSpc>
                <a:spcPct val="80000"/>
              </a:lnSpc>
              <a:buFontTx/>
              <a:buNone/>
            </a:pPr>
            <a:r>
              <a:rPr lang="en-US" altLang="zh-CN" sz="2200" b="1"/>
              <a:t>public class URLDemo2 {</a:t>
            </a:r>
          </a:p>
          <a:p>
            <a:pPr eaLnBrk="1" hangingPunct="1">
              <a:lnSpc>
                <a:spcPct val="80000"/>
              </a:lnSpc>
              <a:buFontTx/>
              <a:buNone/>
            </a:pPr>
            <a:r>
              <a:rPr lang="en-US" altLang="zh-CN" sz="2200" b="1"/>
              <a:t>    public static void main(String args[]) {</a:t>
            </a:r>
          </a:p>
          <a:p>
            <a:pPr eaLnBrk="1" hangingPunct="1">
              <a:lnSpc>
                <a:spcPct val="80000"/>
              </a:lnSpc>
              <a:buFontTx/>
              <a:buNone/>
            </a:pPr>
            <a:r>
              <a:rPr lang="en-US" altLang="zh-CN" sz="2200" b="1"/>
              <a:t>        new WinOne();</a:t>
            </a:r>
          </a:p>
          <a:p>
            <a:pPr eaLnBrk="1" hangingPunct="1">
              <a:lnSpc>
                <a:spcPct val="80000"/>
              </a:lnSpc>
              <a:buFontTx/>
              <a:buNone/>
            </a:pPr>
            <a:r>
              <a:rPr lang="en-US" altLang="zh-CN" sz="2200" b="1"/>
              <a:t>    }</a:t>
            </a:r>
          </a:p>
          <a:p>
            <a:pPr eaLnBrk="1" hangingPunct="1">
              <a:lnSpc>
                <a:spcPct val="80000"/>
              </a:lnSpc>
              <a:buFontTx/>
              <a:buNone/>
            </a:pPr>
            <a:r>
              <a:rPr lang="en-US" altLang="zh-CN" sz="2200" b="1"/>
              <a:t>}</a:t>
            </a:r>
          </a:p>
        </p:txBody>
      </p:sp>
      <p:sp>
        <p:nvSpPr>
          <p:cNvPr id="16387" name="矩形 1">
            <a:extLst>
              <a:ext uri="{FF2B5EF4-FFF2-40B4-BE49-F238E27FC236}">
                <a16:creationId xmlns:a16="http://schemas.microsoft.com/office/drawing/2014/main" id="{429D0C36-87EF-4C21-A01C-B3D36991C9EF}"/>
              </a:ext>
            </a:extLst>
          </p:cNvPr>
          <p:cNvSpPr>
            <a:spLocks noChangeArrowheads="1"/>
          </p:cNvSpPr>
          <p:nvPr/>
        </p:nvSpPr>
        <p:spPr bwMode="auto">
          <a:xfrm>
            <a:off x="684213" y="765175"/>
            <a:ext cx="7272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
                <a:srgbClr val="00B050"/>
              </a:buClr>
              <a:buFont typeface="Wingdings" panose="05000000000000000000" pitchFamily="2" charset="2"/>
              <a:buChar char="p"/>
            </a:pPr>
            <a:r>
              <a:rPr lang="zh-CN" altLang="en-US" sz="2200" b="1">
                <a:latin typeface="Times New Roman" panose="02020603050405020304" pitchFamily="18" charset="0"/>
              </a:rPr>
              <a:t>在下面的例子中，我们用</a:t>
            </a:r>
            <a:r>
              <a:rPr lang="en-US" altLang="zh-CN" sz="2200" b="1">
                <a:solidFill>
                  <a:srgbClr val="FF0000"/>
                </a:solidFill>
              </a:rPr>
              <a:t>JEditorPane</a:t>
            </a:r>
            <a:r>
              <a:rPr lang="zh-CN" altLang="en-US" sz="2200" b="1">
                <a:solidFill>
                  <a:srgbClr val="FF0000"/>
                </a:solidFill>
                <a:latin typeface="Times New Roman" panose="02020603050405020304" pitchFamily="18" charset="0"/>
              </a:rPr>
              <a:t>对象</a:t>
            </a:r>
            <a:r>
              <a:rPr lang="zh-CN" altLang="en-US" sz="2200" b="1">
                <a:latin typeface="Times New Roman" panose="02020603050405020304" pitchFamily="18" charset="0"/>
              </a:rPr>
              <a:t>显示网页。</a:t>
            </a:r>
            <a:endParaRPr lang="zh-CN" altLang="en-US" sz="2200" b="1">
              <a:solidFill>
                <a:schemeClr val="accent1"/>
              </a:solidFill>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3300</TotalTime>
  <Words>4030</Words>
  <Application>Microsoft Macintosh PowerPoint</Application>
  <PresentationFormat>全屏显示(4:3)</PresentationFormat>
  <Paragraphs>464</Paragraphs>
  <Slides>35</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楷体</vt:lpstr>
      <vt:lpstr>楷体_GB2312</vt:lpstr>
      <vt:lpstr>宋体</vt:lpstr>
      <vt:lpstr>微软雅黑</vt:lpstr>
      <vt:lpstr>Arial</vt:lpstr>
      <vt:lpstr>Times New Roman</vt:lpstr>
      <vt:lpstr>Wingdings</vt:lpstr>
      <vt:lpstr>默认设计模板</vt:lpstr>
      <vt:lpstr>第8章 Java中的网络编程</vt:lpstr>
      <vt:lpstr>1. 计算机网络</vt:lpstr>
      <vt:lpstr>2. URL类</vt:lpstr>
      <vt:lpstr>2. URL类</vt:lpstr>
      <vt:lpstr>PowerPoint 演示文稿</vt:lpstr>
      <vt:lpstr>PowerPoint 演示文稿</vt:lpstr>
      <vt:lpstr>PowerPoint 演示文稿</vt:lpstr>
      <vt:lpstr>2. URL类</vt:lpstr>
      <vt:lpstr>PowerPoint 演示文稿</vt:lpstr>
      <vt:lpstr>PowerPoint 演示文稿</vt:lpstr>
      <vt:lpstr>PowerPoint 演示文稿</vt:lpstr>
      <vt:lpstr>PowerPoint 演示文稿</vt:lpstr>
      <vt:lpstr>3. 套接字Socket </vt:lpstr>
      <vt:lpstr>3. 套接字Socket </vt:lpstr>
      <vt:lpstr>3. 套接字Socket </vt:lpstr>
      <vt:lpstr>3. 套接字Socket </vt:lpstr>
      <vt:lpstr>3. 套接字Socket </vt:lpstr>
      <vt:lpstr>PowerPoint 演示文稿</vt:lpstr>
      <vt:lpstr>PowerPoint 演示文稿</vt:lpstr>
      <vt:lpstr>4. UDP数据报 </vt:lpstr>
      <vt:lpstr>4. UDP数据报 </vt:lpstr>
      <vt:lpstr>4. UDP数据报 </vt:lpstr>
      <vt:lpstr>PowerPoint 演示文稿</vt:lpstr>
      <vt:lpstr>PowerPoint 演示文稿</vt:lpstr>
      <vt:lpstr>5. 广播数据报 </vt:lpstr>
      <vt:lpstr>5. 广播数据报 </vt:lpstr>
      <vt:lpstr>5. 广播数据报 </vt:lpstr>
      <vt:lpstr>5. 广播数据报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第8章 Java 中的网络编程</dc:title>
  <dc:creator>郑艳</dc:creator>
  <cp:lastModifiedBy>Microsoft Office 用户</cp:lastModifiedBy>
  <cp:revision>357</cp:revision>
  <dcterms:modified xsi:type="dcterms:W3CDTF">2023-05-29T01:55:35Z</dcterms:modified>
</cp:coreProperties>
</file>