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1" r:id="rId5"/>
    <p:sldId id="258" r:id="rId6"/>
    <p:sldId id="262" r:id="rId7"/>
    <p:sldId id="268" r:id="rId8"/>
    <p:sldId id="309" r:id="rId9"/>
    <p:sldId id="267" r:id="rId10"/>
    <p:sldId id="284" r:id="rId11"/>
    <p:sldId id="272" r:id="rId12"/>
    <p:sldId id="350" r:id="rId13"/>
    <p:sldId id="351" r:id="rId14"/>
    <p:sldId id="358" r:id="rId15"/>
    <p:sldId id="359" r:id="rId16"/>
    <p:sldId id="347" r:id="rId17"/>
    <p:sldId id="348" r:id="rId18"/>
  </p:sldIdLst>
  <p:sldSz cx="9144000" cy="6858000" type="screen4x3"/>
  <p:notesSz cx="6783070" cy="9928225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60"/>
  </p:normalViewPr>
  <p:slideViewPr>
    <p:cSldViewPr showGuides="1"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6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3630613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接连接符 11"/>
          <p:cNvSpPr>
            <a:spLocks noChangeShapeType="1"/>
          </p:cNvSpPr>
          <p:nvPr/>
        </p:nvSpPr>
        <p:spPr bwMode="auto">
          <a:xfrm rot="5400000">
            <a:off x="3160713" y="3324225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20775B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10400" cy="99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程序设计实践课程说明（</a:t>
            </a:r>
            <a:r>
              <a:rPr lang="en-US" altLang="zh-CN" kern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kern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罗 斌   吴克青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课程项目介绍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在线考试系统</a:t>
            </a:r>
            <a:r>
              <a:rPr lang="en-US" altLang="zh-CN" b="1" dirty="0" smtClean="0"/>
              <a:t>B/S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项目功能需求：</a:t>
            </a:r>
            <a:endParaRPr lang="zh-CN" altLang="en-US" sz="1600" dirty="0" smtClean="0"/>
          </a:p>
          <a:p>
            <a:pPr lvl="1" eaLnBrk="1" hangingPunct="1"/>
            <a:r>
              <a:rPr lang="zh-CN" altLang="en-US" b="1" dirty="0" smtClean="0"/>
              <a:t>功能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（第一阶段）</a:t>
            </a:r>
            <a:r>
              <a:rPr lang="en-US" altLang="zh-CN" b="1" dirty="0" smtClean="0"/>
              <a:t>: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数据库建表，服务器平台搭建，网页界面设计（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用户登录，包括管理员、用户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修改个人信息，电话，邮箱，密码等（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管理员可对用户进行管理：增加、修改、删除用户（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试题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录入</a:t>
            </a:r>
            <a:r>
              <a:rPr lang="zh-CN" altLang="en-US" dirty="0"/>
              <a:t>、修改、删除（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 smtClean="0"/>
              <a:t>试题信息包括：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题目所属专业分类（必选类，专业方向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，专业方向</a:t>
            </a:r>
            <a:r>
              <a:rPr lang="en-US" altLang="zh-CN" dirty="0" smtClean="0"/>
              <a:t>2……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2.</a:t>
            </a:r>
            <a:r>
              <a:rPr lang="zh-CN" altLang="en-US" dirty="0" smtClean="0"/>
              <a:t>试题题干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3.</a:t>
            </a:r>
            <a:r>
              <a:rPr lang="zh-CN" altLang="en-US" dirty="0" smtClean="0"/>
              <a:t>试题类型（是非、单选、多选）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3.</a:t>
            </a:r>
            <a:r>
              <a:rPr lang="zh-CN" altLang="en-US" dirty="0" smtClean="0"/>
              <a:t>备选答案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在线考试系统</a:t>
            </a:r>
            <a:r>
              <a:rPr lang="en-US" altLang="zh-CN" b="1" smtClean="0"/>
              <a:t>B/S</a:t>
            </a:r>
            <a:r>
              <a:rPr lang="zh-CN" altLang="en-US" b="1" smtClean="0"/>
              <a:t>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功能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（第二阶段）</a:t>
            </a:r>
            <a:endParaRPr lang="zh-CN" altLang="en-US" b="1" dirty="0" smtClean="0"/>
          </a:p>
          <a:p>
            <a:pPr lvl="2" eaLnBrk="1" hangingPunct="1"/>
            <a:r>
              <a:rPr lang="zh-CN" altLang="en-US" dirty="0" smtClean="0"/>
              <a:t>由用户选择所熟悉专业方向（从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个专业方向中选择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 ），仅从用户所选答题方向中进行抽题（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实时评分，对用户提交的答案进行判断并评分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项目</a:t>
            </a:r>
            <a:r>
              <a:rPr lang="zh-CN" altLang="en-US" dirty="0" smtClean="0"/>
              <a:t>文档和代码规范（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zh-CN" altLang="en-US" dirty="0" smtClean="0"/>
          </a:p>
          <a:p>
            <a:pPr lvl="1" eaLnBrk="1" hangingPunct="1"/>
            <a:r>
              <a:rPr lang="zh-CN" altLang="en-US" b="1" dirty="0" smtClean="0"/>
              <a:t> 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功能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（扩展）</a:t>
            </a:r>
            <a:endParaRPr lang="zh-CN" altLang="en-US" b="1" dirty="0" smtClean="0"/>
          </a:p>
          <a:p>
            <a:pPr lvl="2" eaLnBrk="1" hangingPunct="1"/>
            <a:r>
              <a:rPr lang="zh-CN" altLang="en-US" dirty="0" smtClean="0"/>
              <a:t>题干或备选答案可显示图片或视频（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2" eaLnBrk="1" hangingPunct="1"/>
            <a:endParaRPr lang="zh-CN" altLang="en-US" dirty="0" smtClean="0"/>
          </a:p>
          <a:p>
            <a:pPr lvl="1">
              <a:buFont typeface="Wingdings 3" panose="05040102010807070707" pitchFamily="18" charset="2"/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在线医疗咨询管理系统</a:t>
            </a:r>
            <a:endParaRPr b="1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项目功能需求：</a:t>
            </a:r>
            <a:endParaRPr lang="zh-CN" altLang="en-US" sz="1600" dirty="0" smtClean="0"/>
          </a:p>
          <a:p>
            <a:pPr lvl="1" eaLnBrk="1" hangingPunct="1"/>
            <a:r>
              <a:rPr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功能1(第一阶段):基础建设与用户管理(50分)</a:t>
            </a:r>
            <a:endParaRPr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1.数据库建表与服务器平台搭建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·建立医生表、患者表、预约表等。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·选择合适的数据库系统。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·配置服务器软件</a:t>
            </a:r>
            <a:r>
              <a:rPr 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2.网页界面设计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·设计易于使用的网页界面。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·确保医疗专业性和用户隐私保护。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3.用户登录与角色管理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·实现用户注册、登录功能。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·用户角色包括管理员、医生、患者。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·管理员具备用户管理权限。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4.个人信息管理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·用户可更新个人信息，如联系方式、密码等。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5.医生信息管理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·管理员可管理医生信息，包括专长、预约时间等。</a:t>
            </a:r>
            <a:endParaRPr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在线医疗咨询管理系统</a:t>
            </a:r>
            <a:r>
              <a:rPr lang="zh-CN" altLang="en-US" b="1" smtClean="0"/>
              <a:t>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功能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（第二阶段）:预约与咨询服务(40分)</a:t>
            </a:r>
            <a:endParaRPr lang="zh-CN" altLang="en-US" b="1" dirty="0" smtClean="0"/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1.预约系统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·患者可预约医生。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·医生可查看和管理预约。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2.在线咨询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·实现患者与医生的在线文字咨询。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3.医疗记录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·患者可查看自己的医疗记录和咨询历史。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·医生可更新患者的医疗记录。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 smtClean="0"/>
              <a:t>功能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（可选）</a:t>
            </a:r>
            <a:endParaRPr lang="zh-CN" altLang="en-US" b="1" dirty="0" smtClean="0"/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扩展查询功能</a:t>
            </a:r>
            <a:endParaRPr lang="zh-CN" altLang="en-US" sz="16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·患者可按专长、地理位置等筛选医生。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分）</a:t>
            </a:r>
            <a:endParaRPr lang="en-US" altLang="zh-CN" sz="1800" dirty="0" smtClean="0"/>
          </a:p>
          <a:p>
            <a:pPr lvl="2" eaLnBrk="1" hangingPunct="1"/>
            <a:endParaRPr lang="zh-CN" altLang="en-US" dirty="0" smtClean="0"/>
          </a:p>
          <a:p>
            <a:pPr lvl="1">
              <a:buFont typeface="Wingdings 3" panose="05040102010807070707" pitchFamily="18" charset="2"/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项目列表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、在线考试系统</a:t>
            </a: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人）</a:t>
            </a:r>
            <a:endParaRPr lang="en-US" altLang="zh-CN" b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在线医疗咨询管理系统</a:t>
            </a: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人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组队吧！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   </a:t>
            </a:r>
            <a:r>
              <a:rPr lang="zh-CN" altLang="en-US" dirty="0"/>
              <a:t>请大家自由组队（每队人数</a:t>
            </a:r>
            <a:r>
              <a:rPr lang="en-US" altLang="zh-CN" dirty="0"/>
              <a:t>5</a:t>
            </a:r>
            <a:r>
              <a:rPr lang="zh-CN" altLang="en-US" dirty="0"/>
              <a:t>人），并登记到在线文档中。</a:t>
            </a:r>
            <a:endParaRPr lang="en-US" altLang="zh-CN" dirty="0"/>
          </a:p>
          <a:p>
            <a:pPr algn="r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1. </a:t>
            </a:r>
            <a:r>
              <a:rPr lang="zh-CN" altLang="en-US" dirty="0"/>
              <a:t>组名</a:t>
            </a: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2. </a:t>
            </a:r>
            <a:r>
              <a:rPr lang="zh-CN" altLang="en-US" dirty="0"/>
              <a:t>组长（学号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手机号）</a:t>
            </a: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3. </a:t>
            </a:r>
            <a:r>
              <a:rPr lang="zh-CN" altLang="en-US" dirty="0"/>
              <a:t>其他成员（学号</a:t>
            </a:r>
            <a:r>
              <a:rPr lang="en-US" altLang="zh-CN" dirty="0"/>
              <a:t>+</a:t>
            </a:r>
            <a:r>
              <a:rPr lang="zh-CN" altLang="en-US" dirty="0"/>
              <a:t>姓名）</a:t>
            </a:r>
            <a:endParaRPr lang="en-US" altLang="zh-CN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4. </a:t>
            </a:r>
            <a:r>
              <a:rPr lang="zh-CN" altLang="en-US" dirty="0"/>
              <a:t>项目名</a:t>
            </a:r>
            <a:endParaRPr lang="en-US" altLang="zh-CN" dirty="0"/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/>
          </a:p>
        </p:txBody>
      </p:sp>
      <p:pic>
        <p:nvPicPr>
          <p:cNvPr id="2" name="图片 1" descr="课程群二维码"/>
          <p:cNvPicPr>
            <a:picLocks noChangeAspect="1"/>
          </p:cNvPicPr>
          <p:nvPr/>
        </p:nvPicPr>
        <p:blipFill>
          <a:blip r:embed="rId1"/>
          <a:srcRect l="7901" t="15556" r="7160" b="24444"/>
          <a:stretch>
            <a:fillRect/>
          </a:stretch>
        </p:blipFill>
        <p:spPr>
          <a:xfrm>
            <a:off x="5257800" y="2057400"/>
            <a:ext cx="3276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3434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罗  斌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robin@xmu.edu.cn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吴克青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kqwu@xmu.edu.cn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内容占位符 3"/>
          <p:cNvSpPr>
            <a:spLocks noGrp="1"/>
          </p:cNvSpPr>
          <p:nvPr>
            <p:ph sz="quarter" idx="2"/>
          </p:nvPr>
        </p:nvSpPr>
        <p:spPr>
          <a:xfrm>
            <a:off x="4632325" y="1216025"/>
            <a:ext cx="4041775" cy="4937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助教</a:t>
            </a:r>
            <a:endParaRPr lang="en-US" altLang="zh-CN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</a:rPr>
              <a:t>程龙雨</a:t>
            </a:r>
            <a:endParaRPr dirty="0">
              <a:solidFill>
                <a:schemeClr val="tx1"/>
              </a:solidFill>
            </a:endParaRPr>
          </a:p>
          <a:p>
            <a:pPr lvl="1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</a:rPr>
              <a:t>尹祥博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  <a:p>
            <a:pPr eaLnBrk="1" hangingPunct="1"/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zh-CN" altLang="en-US" dirty="0" smtClean="0"/>
              <a:t>：</a:t>
            </a:r>
            <a:r>
              <a:rPr lang="en-US" altLang="zh-CN" dirty="0"/>
              <a:t>622404542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课程组织及考核方式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课程形式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实践课程，以自己动手为主，学会运用互联网上各种学习资源，如：专业论坛、在线教程、人工智能等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第一周，主要学习</a:t>
            </a:r>
            <a:r>
              <a:rPr lang="en-US" altLang="zh-CN" dirty="0"/>
              <a:t>Linux</a:t>
            </a:r>
            <a:r>
              <a:rPr lang="zh-CN" altLang="en-US" dirty="0"/>
              <a:t>基本操作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第二至四周，以组为单位选题，每组</a:t>
            </a:r>
            <a:r>
              <a:rPr lang="en-US" altLang="zh-CN" dirty="0"/>
              <a:t>5</a:t>
            </a:r>
            <a:r>
              <a:rPr lang="zh-CN" altLang="en-US" dirty="0"/>
              <a:t>人</a:t>
            </a:r>
            <a:endParaRPr lang="zh-CN" altLang="en-US" dirty="0"/>
          </a:p>
          <a:p>
            <a:pPr marL="0" indent="0"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dirty="0"/>
              <a:t>小组内各成员应分工明确，由小组组长负责安排计划，详细制定每位成员应该完成哪些功能，所有的组员要积极配合，协力完成整个项目的开发。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个人最终成绩</a:t>
            </a:r>
            <a:r>
              <a:rPr lang="en-US" altLang="zh-CN" sz="2800" dirty="0"/>
              <a:t> = </a:t>
            </a:r>
            <a:r>
              <a:rPr lang="zh-CN" sz="2800" dirty="0">
                <a:sym typeface="+mn-ea"/>
              </a:rPr>
              <a:t>操作系统实验</a:t>
            </a:r>
            <a:r>
              <a:rPr lang="zh-CN" altLang="en-US" sz="2800" dirty="0">
                <a:sym typeface="+mn-ea"/>
              </a:rPr>
              <a:t>报告（</a:t>
            </a:r>
            <a:r>
              <a:rPr lang="en-US" altLang="zh-CN" sz="2800" dirty="0">
                <a:sym typeface="+mn-ea"/>
              </a:rPr>
              <a:t>30</a:t>
            </a:r>
            <a:r>
              <a:rPr lang="en-US" altLang="zh-CN" sz="2800" dirty="0">
                <a:sym typeface="+mn-ea"/>
              </a:rPr>
              <a:t>%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 + </a:t>
            </a:r>
            <a:r>
              <a:rPr lang="zh-CN" altLang="en-US" sz="2800" dirty="0"/>
              <a:t>项目期末成绩（</a:t>
            </a:r>
            <a:r>
              <a:rPr lang="en-US" altLang="zh-CN" sz="2800" dirty="0"/>
              <a:t>50%</a:t>
            </a:r>
            <a:r>
              <a:rPr lang="zh-CN" altLang="en-US" sz="2800" dirty="0"/>
              <a:t>）</a:t>
            </a:r>
            <a:r>
              <a:rPr lang="en-US" altLang="zh-CN" sz="2800" dirty="0"/>
              <a:t> + </a:t>
            </a:r>
            <a:r>
              <a:rPr lang="zh-CN" altLang="en-US" sz="2800" dirty="0"/>
              <a:t>个人考勤成绩（</a:t>
            </a:r>
            <a:r>
              <a:rPr lang="en-US" altLang="zh-CN" sz="2800" dirty="0"/>
              <a:t>20%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/>
              <a:t>1</a:t>
            </a:r>
            <a:r>
              <a:rPr lang="zh-CN" altLang="en-US" sz="2800" dirty="0"/>
              <a:t>、项目成绩由两部分成绩组成：</a:t>
            </a:r>
            <a:endParaRPr lang="zh-CN" altLang="en-US" sz="28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200" dirty="0"/>
              <a:t>最后一次课，分组进行汇报，成绩总分为</a:t>
            </a:r>
            <a:r>
              <a:rPr lang="en-US" altLang="zh-CN" sz="2200" dirty="0"/>
              <a:t>100</a:t>
            </a:r>
            <a:r>
              <a:rPr lang="zh-CN" altLang="en-US" sz="2200" dirty="0"/>
              <a:t>分，占总成绩</a:t>
            </a:r>
            <a:r>
              <a:rPr lang="en-US" altLang="zh-CN" sz="2200" dirty="0"/>
              <a:t>50%</a:t>
            </a:r>
            <a:r>
              <a:rPr lang="zh-CN" altLang="en-US" sz="2200" dirty="0"/>
              <a:t>），其中包含小组功能点演示和代码文档提交</a:t>
            </a:r>
            <a:endParaRPr lang="zh-CN" altLang="en-US" sz="22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200" dirty="0"/>
              <a:t>汇报要求：</a:t>
            </a:r>
            <a:endParaRPr lang="zh-CN" altLang="en-US" sz="2200" dirty="0"/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900" dirty="0">
                <a:solidFill>
                  <a:srgbClr val="FF0000"/>
                </a:solidFill>
              </a:rPr>
              <a:t>第四周周三前</a:t>
            </a:r>
            <a:r>
              <a:rPr lang="zh-CN" altLang="en-US" sz="1900" dirty="0"/>
              <a:t>，需将小组项目文档、项目代码上传到</a:t>
            </a:r>
            <a:r>
              <a:rPr lang="en-US" altLang="zh-CN" sz="1900" dirty="0"/>
              <a:t>ftp</a:t>
            </a:r>
            <a:endParaRPr lang="zh-CN" altLang="en-US" sz="1900" dirty="0"/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900" dirty="0"/>
              <a:t>分小组上讲台，准备演示文稿，介绍系统的运行界面和主要功能。</a:t>
            </a:r>
            <a:endParaRPr lang="zh-CN" altLang="en-US" sz="1900" dirty="0"/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900" dirty="0"/>
              <a:t>老师提问，小组人员按照要求回答问题，展示项目成果和代码。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考核方式（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/>
              <a:t>2</a:t>
            </a:r>
            <a:r>
              <a:rPr lang="zh-CN" altLang="en-US" sz="2800" dirty="0"/>
              <a:t>、考勤成绩（</a:t>
            </a:r>
            <a:r>
              <a:rPr lang="en-US" altLang="zh-CN" sz="2800" dirty="0"/>
              <a:t>100</a:t>
            </a:r>
            <a:r>
              <a:rPr lang="zh-CN" altLang="en-US" sz="2800" dirty="0"/>
              <a:t>分，占总成绩</a:t>
            </a:r>
            <a:r>
              <a:rPr lang="en-US" altLang="zh-CN" sz="2800" dirty="0"/>
              <a:t>20%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500" dirty="0"/>
              <a:t>缺勤</a:t>
            </a:r>
            <a:r>
              <a:rPr lang="en-US" altLang="zh-CN" sz="2500" dirty="0"/>
              <a:t>26</a:t>
            </a:r>
            <a:r>
              <a:rPr lang="zh-CN" altLang="en-US" sz="2500" dirty="0"/>
              <a:t>学时以上的总成绩记为零分，直接重修（含因私请假）</a:t>
            </a:r>
            <a:endParaRPr lang="en-US" altLang="zh-CN" sz="25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根据</a:t>
            </a:r>
            <a:r>
              <a:rPr lang="en-US" altLang="zh-CN" sz="2800" dirty="0"/>
              <a:t>《</a:t>
            </a:r>
            <a:r>
              <a:rPr lang="zh-CN" altLang="en-US" sz="2800" dirty="0"/>
              <a:t>厦门大学本科生学籍管理规定</a:t>
            </a:r>
            <a:r>
              <a:rPr lang="en-US" altLang="zh-CN" sz="2800" dirty="0"/>
              <a:t>》</a:t>
            </a:r>
            <a:r>
              <a:rPr lang="zh-CN" altLang="en-US" sz="2800" dirty="0"/>
              <a:t>第十二条 “</a:t>
            </a:r>
            <a:r>
              <a:rPr lang="zh-CN" altLang="en-US" sz="2800" b="1" dirty="0"/>
              <a:t>一门课程缺课的学时累计达到该门课程总学时数的</a:t>
            </a:r>
            <a:r>
              <a:rPr lang="en-US" altLang="zh-CN" sz="2800" b="1" dirty="0"/>
              <a:t>1/3</a:t>
            </a:r>
            <a:r>
              <a:rPr lang="zh-CN" altLang="en-US" sz="2800" b="1" dirty="0"/>
              <a:t>者（获准部分免听者除外），或者实验课缺做实验达</a:t>
            </a:r>
            <a:r>
              <a:rPr lang="en-US" altLang="zh-CN" sz="2800" b="1" dirty="0"/>
              <a:t>1/3</a:t>
            </a:r>
            <a:r>
              <a:rPr lang="zh-CN" altLang="en-US" sz="2800" b="1" dirty="0"/>
              <a:t>者，该门课程必须重修。</a:t>
            </a:r>
            <a:r>
              <a:rPr lang="zh-CN" altLang="en-US" sz="2800" dirty="0"/>
              <a:t>” 短学期期间缺勤时间（包括事假、病假等请假，不包括学校及学院安排的公务外出）</a:t>
            </a:r>
            <a:r>
              <a:rPr lang="en-US" altLang="zh-CN" sz="2800" dirty="0">
                <a:sym typeface="+mn-ea"/>
              </a:rPr>
              <a:t>26</a:t>
            </a:r>
            <a:r>
              <a:rPr lang="zh-CN" altLang="en-US" sz="2800" dirty="0">
                <a:sym typeface="+mn-ea"/>
              </a:rPr>
              <a:t>学时</a:t>
            </a:r>
            <a:r>
              <a:rPr lang="zh-CN" altLang="en-US" sz="2800" dirty="0"/>
              <a:t>，没有成绩，必须重修。</a:t>
            </a:r>
            <a:endParaRPr lang="en-US" altLang="zh-CN" sz="2500" dirty="0"/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考核方式（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严格执行请假制度，因公请假不影响考勤成绩。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大一、大二学生短学期请假的审批流程如下：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、学生填写请假条（学院官方假条）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、交所在班级的辅导员审批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、交任课教师审批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考核方式（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最终考核时间：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FF0000"/>
                </a:solidFill>
              </a:rPr>
              <a:t>小学期第四周周四</a:t>
            </a:r>
            <a:r>
              <a:rPr lang="zh-CN" altLang="en-US" sz="2400" dirty="0">
                <a:solidFill>
                  <a:schemeClr val="tx1"/>
                </a:solidFill>
              </a:rPr>
              <a:t>（分组演示考核），须全员参加，未参加的同学本课程的最终成绩扣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分。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/>
              <a:t>考勤：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</a:rPr>
              <a:t>学校考勤小程序点名签到</a:t>
            </a:r>
            <a:r>
              <a:rPr lang="zh-CN" altLang="en-US" sz="2400" dirty="0">
                <a:solidFill>
                  <a:schemeClr val="tx1"/>
                </a:solidFill>
              </a:rPr>
              <a:t>，随时抽查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</a:rPr>
              <a:t>请假：需如实向辅导员汇报情况，并签学院请假条交至老师处备案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实验室要求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保持自己座位的整洁，及时清理垃圾，特别是纸巾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下课请关机，并检查座位避免物品遗失，特别是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实践环节严禁打网络游戏和看片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/>
              <a:t>屡次警告不改者个人成绩直接扣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2fd4c49-0ed2-4c2e-b4c3-93a48831b21e"/>
  <p:tag name="COMMONDATA" val="eyJoZGlkIjoiMGY5NjYwZTM5OWVlY2JmZjg3NDU1ODE3NGQxMzA0ZTcifQ=="/>
  <p:tag name="commondata" val="eyJoZGlkIjoiY2VmYTJhNjhlMzczYjFkYmRjYjg2MmRmYzRhNDYxOD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1787</Words>
  <Application>WPS 演示</Application>
  <PresentationFormat>全屏显示(4:3)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Tahoma</vt:lpstr>
      <vt:lpstr>Bookman Old Style</vt:lpstr>
      <vt:lpstr>Wingdings 3</vt:lpstr>
      <vt:lpstr>Wingdings 3</vt:lpstr>
      <vt:lpstr>Gill Sans MT</vt:lpstr>
      <vt:lpstr>微软雅黑</vt:lpstr>
      <vt:lpstr>Arial Unicode MS</vt:lpstr>
      <vt:lpstr>Calibri</vt:lpstr>
      <vt:lpstr>华文新魏</vt:lpstr>
      <vt:lpstr>质朴</vt:lpstr>
      <vt:lpstr>Java程序设计实践课程说明（2024年）</vt:lpstr>
      <vt:lpstr>联系方式</vt:lpstr>
      <vt:lpstr>课程组织及考核方式</vt:lpstr>
      <vt:lpstr>课程形式 </vt:lpstr>
      <vt:lpstr>考核方式</vt:lpstr>
      <vt:lpstr>考核方式（2）</vt:lpstr>
      <vt:lpstr>考核方式（3）</vt:lpstr>
      <vt:lpstr>考核方式（4）</vt:lpstr>
      <vt:lpstr>实验室要求</vt:lpstr>
      <vt:lpstr>课程项目介绍</vt:lpstr>
      <vt:lpstr>在线考试系统B/S</vt:lpstr>
      <vt:lpstr>在线考试系统B/S（2）</vt:lpstr>
      <vt:lpstr>在线考试系统B/S</vt:lpstr>
      <vt:lpstr>在线考试系统B/S（2）</vt:lpstr>
      <vt:lpstr>项目列表</vt:lpstr>
      <vt:lpstr>组队吧！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</dc:creator>
  <cp:lastModifiedBy>燊燊</cp:lastModifiedBy>
  <cp:revision>633</cp:revision>
  <dcterms:created xsi:type="dcterms:W3CDTF">2023-06-27T09:24:00Z</dcterms:created>
  <dcterms:modified xsi:type="dcterms:W3CDTF">2024-06-24T07:55:54Z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127F5D8116854D518B81231B45174CD8_13</vt:lpwstr>
  </property>
  <property fmtid="{D5CDD505-2E9C-101B-9397-08002B2CF9AE}" pid="4" name="KSOProductBuildVer">
    <vt:lpwstr>2052-12.1.0.16929</vt:lpwstr>
  </property>
</Properties>
</file>