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4"/>
  </p:notesMasterIdLst>
  <p:handoutMasterIdLst>
    <p:handoutMasterId r:id="rId15"/>
  </p:handoutMasterIdLst>
  <p:sldIdLst>
    <p:sldId id="256" r:id="rId2"/>
    <p:sldId id="643" r:id="rId3"/>
    <p:sldId id="635" r:id="rId4"/>
    <p:sldId id="633" r:id="rId5"/>
    <p:sldId id="577" r:id="rId6"/>
    <p:sldId id="417" r:id="rId7"/>
    <p:sldId id="637" r:id="rId8"/>
    <p:sldId id="638" r:id="rId9"/>
    <p:sldId id="639" r:id="rId10"/>
    <p:sldId id="640" r:id="rId11"/>
    <p:sldId id="641" r:id="rId12"/>
    <p:sldId id="642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0099"/>
    <a:srgbClr val="0066FF"/>
    <a:srgbClr val="B2B2B2"/>
    <a:srgbClr val="6699FF"/>
    <a:srgbClr val="00FF99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3" autoAdjust="0"/>
    <p:restoredTop sz="80860" autoAdjust="0"/>
  </p:normalViewPr>
  <p:slideViewPr>
    <p:cSldViewPr>
      <p:cViewPr varScale="1">
        <p:scale>
          <a:sx n="81" d="100"/>
          <a:sy n="81" d="100"/>
        </p:scale>
        <p:origin x="25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73D9C83-8CAB-49AF-B70E-540D4AABC3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A44C7DA-9DFD-4753-904B-7E4F36D354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9B7BBBAB-ADEE-4353-9836-0F9B7D7FA6D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FA2AF13B-1452-4CCE-B559-AADD5DA7C95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B3BD92-3A18-4DC8-ABE5-2D02DB1270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F2B44305-ED54-40FC-A7BC-10CEFB17AB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FEC85577-D04F-45A9-B0D8-AD8CF16E3D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5DC8FD9-B6CA-49D4-92F1-D098587D20E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05" name="Rectangle 5">
            <a:extLst>
              <a:ext uri="{FF2B5EF4-FFF2-40B4-BE49-F238E27FC236}">
                <a16:creationId xmlns:a16="http://schemas.microsoft.com/office/drawing/2014/main" id="{13C9D419-CC9A-4F08-A5B1-B1FB3BFFF1B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58406" name="Rectangle 6">
            <a:extLst>
              <a:ext uri="{FF2B5EF4-FFF2-40B4-BE49-F238E27FC236}">
                <a16:creationId xmlns:a16="http://schemas.microsoft.com/office/drawing/2014/main" id="{2AB835E1-1B1B-42BE-9CB1-FA5E7C8BA2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07" name="Rectangle 7">
            <a:extLst>
              <a:ext uri="{FF2B5EF4-FFF2-40B4-BE49-F238E27FC236}">
                <a16:creationId xmlns:a16="http://schemas.microsoft.com/office/drawing/2014/main" id="{7AF2FA31-A714-48CE-B917-4059BDA155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2EA9CE6-B92D-471B-9826-7E22902C1E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BC50EB7B-D7B0-4AF1-AF47-8DC37F9689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ED5B0E34-46A4-45DF-806C-BF3C74C94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F6ADAF1A-866C-4DB4-9ED8-4BEA466D36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F14260-A5AB-4B03-9B39-D90D5D208A79}" type="slidenum">
              <a:rPr lang="en-US" altLang="zh-CN" smtClean="0">
                <a:latin typeface="Times New Roman" panose="02020603050405020304" pitchFamily="18" charset="0"/>
              </a:rPr>
              <a:pPr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F1CE7-9C51-46E7-B0A6-FE79B695C50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11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C++</a:t>
            </a:r>
            <a:r>
              <a:rPr lang="zh-CN" altLang="en-US"/>
              <a:t>类比学习：类似的内容一起记忆，不同的内容着重理解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F1CE7-9C51-46E7-B0A6-FE79B695C50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707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C++</a:t>
            </a:r>
            <a:r>
              <a:rPr lang="zh-CN" altLang="en-US"/>
              <a:t>类比学习：类似的内容一起记忆，不同的内容着重理解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F1CE7-9C51-46E7-B0A6-FE79B695C50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72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1E63B506-46E5-414C-B3AA-0654C8745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EEE37E73-CDB6-42DD-8008-46C3618EE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学校要求：缺席达到三分之一上者，不允许参加期末考核</a:t>
            </a:r>
            <a:endParaRPr lang="en-US" altLang="zh-CN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43D6A545-EB60-4A6D-9EAC-0F523781A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68D540-EACE-49CB-A970-9FC76E80286F}" type="slidenum">
              <a:rPr lang="en-US" altLang="zh-CN" smtClean="0"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50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1E63B506-46E5-414C-B3AA-0654C8745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EEE37E73-CDB6-42DD-8008-46C3618EE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学校要求：缺席达到三分之一上者，不允许参加期末考核</a:t>
            </a:r>
            <a:endParaRPr lang="en-US" altLang="zh-CN" dirty="0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43D6A545-EB60-4A6D-9EAC-0F523781A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68D540-EACE-49CB-A970-9FC76E80286F}" type="slidenum">
              <a:rPr lang="en-US" altLang="zh-CN" smtClean="0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32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59C5A77-4C47-4B52-B1D0-76836F61D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36318C-0DE2-4AC4-A2E3-92D8BC9B5CF2}" type="slidenum">
              <a:rPr lang="en-US" altLang="zh-CN" smtClean="0">
                <a:latin typeface="Times New Roman" panose="02020603050405020304" pitchFamily="18" charset="0"/>
              </a:rPr>
              <a:pPr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5F22C03-5C11-46AA-87DD-E8B3B7EE0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DC876CC-EFA0-4BA4-9DCB-C3A8B1689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7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D04E75D0-65E2-4C4A-B2D0-A994F29CB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6DC7A1DF-CFBE-4270-A9A9-3DD22D7B7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1F8A9357-39B6-4D42-8375-DA6964DA9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900" b="1">
                <a:solidFill>
                  <a:srgbClr val="008000"/>
                </a:solidFill>
                <a:latin typeface="Lucida Console" panose="020B0609040504020204" pitchFamily="49" charset="0"/>
                <a:ea typeface="宋体" panose="02010600030101010101" pitchFamily="2" charset="-122"/>
              </a:defRPr>
            </a:lvl1pPr>
            <a:lvl2pPr marL="742950" indent="-285750">
              <a:defRPr sz="1900" b="1">
                <a:solidFill>
                  <a:srgbClr val="008000"/>
                </a:solidFill>
                <a:latin typeface="Lucida Console" panose="020B0609040504020204" pitchFamily="49" charset="0"/>
                <a:ea typeface="宋体" panose="02010600030101010101" pitchFamily="2" charset="-122"/>
              </a:defRPr>
            </a:lvl2pPr>
            <a:lvl3pPr marL="1143000" indent="-228600">
              <a:defRPr sz="1900" b="1">
                <a:solidFill>
                  <a:srgbClr val="008000"/>
                </a:solidFill>
                <a:latin typeface="Lucida Console" panose="020B0609040504020204" pitchFamily="49" charset="0"/>
                <a:ea typeface="宋体" panose="02010600030101010101" pitchFamily="2" charset="-122"/>
              </a:defRPr>
            </a:lvl3pPr>
            <a:lvl4pPr marL="1600200" indent="-228600">
              <a:defRPr sz="1900" b="1">
                <a:solidFill>
                  <a:srgbClr val="008000"/>
                </a:solidFill>
                <a:latin typeface="Lucida Console" panose="020B0609040504020204" pitchFamily="49" charset="0"/>
                <a:ea typeface="宋体" panose="02010600030101010101" pitchFamily="2" charset="-122"/>
              </a:defRPr>
            </a:lvl4pPr>
            <a:lvl5pPr marL="2057400" indent="-228600">
              <a:defRPr sz="1900" b="1">
                <a:solidFill>
                  <a:srgbClr val="008000"/>
                </a:solidFill>
                <a:latin typeface="Lucida Console" panose="020B060904050402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008000"/>
                </a:solidFill>
                <a:latin typeface="Lucida Console" panose="020B060904050402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008000"/>
                </a:solidFill>
                <a:latin typeface="Lucida Console" panose="020B060904050402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008000"/>
                </a:solidFill>
                <a:latin typeface="Lucida Console" panose="020B060904050402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008000"/>
                </a:solidFill>
                <a:latin typeface="Lucida Console" panose="020B0609040504020204" pitchFamily="49" charset="0"/>
                <a:ea typeface="宋体" panose="02010600030101010101" pitchFamily="2" charset="-122"/>
              </a:defRPr>
            </a:lvl9pPr>
          </a:lstStyle>
          <a:p>
            <a:fld id="{4C41CE24-EF57-4343-A4EC-FB63AA293A3D}" type="slidenum"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65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C++</a:t>
            </a:r>
            <a:r>
              <a:rPr lang="zh-CN" altLang="en-US"/>
              <a:t>类比学习：类似的内容一起记忆，不同的内容着重理解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F1CE7-9C51-46E7-B0A6-FE79B695C50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976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C++</a:t>
            </a:r>
            <a:r>
              <a:rPr lang="zh-CN" altLang="en-US"/>
              <a:t>类比学习：类似的内容一起记忆，不同的内容着重理解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F1CE7-9C51-46E7-B0A6-FE79B695C50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976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C++</a:t>
            </a:r>
            <a:r>
              <a:rPr lang="zh-CN" altLang="en-US"/>
              <a:t>类比学习：类似的内容一起记忆，不同的内容着重理解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F1CE7-9C51-46E7-B0A6-FE79B695C50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265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C++</a:t>
            </a:r>
            <a:r>
              <a:rPr lang="zh-CN" altLang="en-US"/>
              <a:t>类比学习：类似的内容一起记忆，不同的内容着重理解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F1CE7-9C51-46E7-B0A6-FE79B695C50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59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F2AEDF-DAB7-41BC-8447-226A3E6F8E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EAC365-592B-47B8-AB18-0EFDA318E2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D81227-C1C7-4186-8544-432D394411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245A2-86C2-4055-991A-57AED47D6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06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C6C780-F276-4616-AEA8-BE20C6C4E8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989DE1-3372-4D07-9BFC-2206A19924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F1550E-8138-4E80-8647-4775FD8821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36621-6530-411B-A87F-D29D0AC1BA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54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DE856F-0729-44DD-8960-99E15F0436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14982B-CE3D-4628-8359-80410BFC00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C73246-82C8-40C9-B2D7-460F13A907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79170-DF16-4D53-863D-B7068BD92F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863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D17240-2872-4C44-9844-F354A02160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F542854-D657-4200-9BC6-A7CCE3DE0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A5A98D-1E27-4EB7-84FC-899A8BC4B6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B5F6A-3ED4-43F6-8214-079931E5F3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28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1BA741-63A9-4B3C-ABBF-25F4215AD3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128418-3830-4BEB-8E34-B5E694CB0B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C009E0-C27F-4BFD-93D0-9CD3FA91B2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C4340-90A1-43B1-98C3-C3FB67CA12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78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0E8FBD-4F75-470A-9BEF-5FF90B2EF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8DDD90-6C70-4DF5-B927-F79B27B0A8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CCD352-CF5B-4B48-A841-E643654D7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A66FD-87D9-47ED-BDCF-E0557AB8A2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32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95DEE-63F8-4224-9090-475B38715C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44D4C7-2834-496A-BC0D-50ADBFB6D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B1D68-D8C1-47EB-AFF8-38DA95F964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51FFE-0E72-4548-A40A-14A1533583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44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B161A54-493C-4317-8F69-D4702F1A66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ED59C4B-C636-447C-BAB5-6346B1F11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5A9E603-FEAF-4984-889A-4A87405B07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5296D-BB0F-4C91-A88B-35C06ACF6C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53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1423048-0415-4E68-B4A7-1C08E75644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62C2CB-A686-4672-98A6-B756E70BF9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5D27B5C-C4DD-42DC-A6BB-2F7760C46B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DB635-A78E-4DE9-B63A-48AF4F6EC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689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9881EF2-2305-4C8A-9DB4-A1631E3CFD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336584-B11B-4D99-92E5-B85E3DD0B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C4CB3BA-2821-4135-9701-CE19735E3B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F1D88-A458-4357-BC63-84A590957C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35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6C525-E81C-4274-8CDD-1C6627D801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D3EC1A-4120-4ED6-A9B7-7378B88054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9774BA-38DE-424A-8F74-892C31ABC6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4D001-8255-4BFD-BBCC-E383C2D660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37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B6046-5223-4F6E-853A-1F913D94DC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53C51-82A6-474E-9345-801E4E3E02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68D0B9-D681-4869-814D-21242219A9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EF7D3-4579-4632-8B9C-0B463F1A15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56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20762CF-54A4-4418-806E-36B1F462D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2A168C-5729-495E-9587-75D208759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70692" name="Rectangle 4">
            <a:extLst>
              <a:ext uri="{FF2B5EF4-FFF2-40B4-BE49-F238E27FC236}">
                <a16:creationId xmlns:a16="http://schemas.microsoft.com/office/drawing/2014/main" id="{5CDD7D32-7754-45B2-AAD2-56FA9C7192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0693" name="Rectangle 5">
            <a:extLst>
              <a:ext uri="{FF2B5EF4-FFF2-40B4-BE49-F238E27FC236}">
                <a16:creationId xmlns:a16="http://schemas.microsoft.com/office/drawing/2014/main" id="{D144FE40-0E82-467F-8EE0-C2381913CA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0694" name="Rectangle 6">
            <a:extLst>
              <a:ext uri="{FF2B5EF4-FFF2-40B4-BE49-F238E27FC236}">
                <a16:creationId xmlns:a16="http://schemas.microsoft.com/office/drawing/2014/main" id="{1BE7BACD-641D-453F-88C6-935CE046EB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91CD422-560F-4B37-B4BC-BDC6519CDB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fx.cn/javadoc/17/javafx.graphics/javafx/application/package-tre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jfx.cn/javadoc/17/javafx.graphics/javafx/scene/package-tree.html" TargetMode="External"/><Relationship Id="rId4" Type="http://schemas.openxmlformats.org/officeDocument/2006/relationships/hyperlink" Target="https://openjfx.cn/javadoc/17/javafx.graphics/javafx/stage/package-tre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A14E201-E9E6-453B-B070-18C6474CCB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8313" y="836712"/>
            <a:ext cx="7772400" cy="2079526"/>
          </a:xfrm>
          <a:noFill/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5400" b="1" dirty="0">
                <a:solidFill>
                  <a:srgbClr val="FF0066"/>
                </a:solidFill>
                <a:latin typeface="宋体" panose="02010600030101010101" pitchFamily="2" charset="-122"/>
              </a:rPr>
              <a:t>    Java</a:t>
            </a:r>
            <a:r>
              <a:rPr lang="zh-CN" altLang="en-US" sz="5400" b="1" dirty="0">
                <a:solidFill>
                  <a:srgbClr val="FF0066"/>
                </a:solidFill>
                <a:latin typeface="宋体" panose="02010600030101010101" pitchFamily="2" charset="-122"/>
              </a:rPr>
              <a:t>程序设计</a:t>
            </a:r>
            <a:br>
              <a:rPr lang="en-US" altLang="zh-CN" sz="5400" b="1" dirty="0">
                <a:solidFill>
                  <a:srgbClr val="FF0066"/>
                </a:solidFill>
                <a:latin typeface="宋体" panose="02010600030101010101" pitchFamily="2" charset="-122"/>
              </a:rPr>
            </a:br>
            <a:r>
              <a:rPr lang="zh-CN" altLang="en-US" sz="5400" b="1" dirty="0">
                <a:solidFill>
                  <a:srgbClr val="FF0066"/>
                </a:solidFill>
                <a:latin typeface="宋体" panose="02010600030101010101" pitchFamily="2" charset="-122"/>
              </a:rPr>
              <a:t>课程回顾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A72E97E-BE31-4340-AD9B-323158A5AD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2023-2024</a:t>
            </a:r>
            <a:r>
              <a:rPr lang="zh-CN" altLang="en-US" sz="40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40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40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sz="40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sz="40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148" name="Picture 5" descr="java">
            <a:extLst>
              <a:ext uri="{FF2B5EF4-FFF2-40B4-BE49-F238E27FC236}">
                <a16:creationId xmlns:a16="http://schemas.microsoft.com/office/drawing/2014/main" id="{0B4428BC-6FBC-47D2-879F-AC4FBDF3F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0"/>
            <a:ext cx="2233613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6B9481-3025-4797-A397-5C60D832D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66"/>
                </a:solidFill>
              </a:rPr>
              <a:t>第六章 </a:t>
            </a:r>
            <a:r>
              <a:rPr lang="en-US" altLang="zh-CN" sz="4000" dirty="0">
                <a:solidFill>
                  <a:srgbClr val="FF0066"/>
                </a:solidFill>
              </a:rPr>
              <a:t>IO</a:t>
            </a:r>
            <a:r>
              <a:rPr lang="zh-CN" altLang="en-US" sz="4000" dirty="0">
                <a:solidFill>
                  <a:srgbClr val="FF0066"/>
                </a:solidFill>
              </a:rPr>
              <a:t>流和</a:t>
            </a:r>
            <a:r>
              <a:rPr lang="en-US" altLang="zh-CN" sz="4000" dirty="0">
                <a:solidFill>
                  <a:srgbClr val="FF0066"/>
                </a:solidFill>
              </a:rPr>
              <a:t>JDBC</a:t>
            </a:r>
            <a:endParaRPr lang="zh-CN" altLang="en-US" sz="4000" dirty="0">
              <a:solidFill>
                <a:srgbClr val="FF0066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28160A1-ECCE-41F3-862A-951CFC066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熟悉</a:t>
            </a:r>
            <a:r>
              <a:rPr lang="en-US" altLang="zh-CN" sz="2800" b="1" dirty="0"/>
              <a:t>IO</a:t>
            </a:r>
            <a:r>
              <a:rPr lang="zh-CN" altLang="en-US" sz="2800" b="1" dirty="0"/>
              <a:t>流分类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能分别不同种类的流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能写程序完成基本的文本文件读写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了解</a:t>
            </a:r>
            <a:r>
              <a:rPr lang="en-US" altLang="zh-CN" sz="2800" b="1" dirty="0"/>
              <a:t>File</a:t>
            </a:r>
            <a:r>
              <a:rPr lang="zh-CN" altLang="en-US" sz="2800" b="1" dirty="0"/>
              <a:t>类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对象序列化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熟悉</a:t>
            </a:r>
            <a:r>
              <a:rPr lang="en-US" altLang="zh-CN" sz="2800" b="1" dirty="0"/>
              <a:t>JDBC</a:t>
            </a:r>
            <a:r>
              <a:rPr lang="zh-CN" altLang="en-US" sz="2800" b="1" dirty="0"/>
              <a:t>链接的几个关键步骤和相关类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407486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6B9481-3025-4797-A397-5C60D832D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66"/>
                </a:solidFill>
              </a:rPr>
              <a:t>第七章 线程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28160A1-ECCE-41F3-862A-951CFC066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熟悉线程的生命周期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能写多线程的程序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能写程序实现线程同步程序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能写生产者，消费者程序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Runnable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Thread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线程池</a:t>
            </a:r>
            <a:endParaRPr lang="en-US" altLang="zh-CN" sz="2800" b="1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05294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6B9481-3025-4797-A397-5C60D832D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66"/>
                </a:solidFill>
              </a:rPr>
              <a:t>第八章 网络编程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28160A1-ECCE-41F3-862A-951CFC066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 b="1" dirty="0"/>
              <a:t>套接字</a:t>
            </a:r>
            <a:r>
              <a:rPr lang="en-US" altLang="zh-CN" sz="2800" b="1" dirty="0"/>
              <a:t>Socket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b="1" dirty="0"/>
              <a:t>UDP</a:t>
            </a:r>
            <a:r>
              <a:rPr lang="zh-CN" altLang="en-US" sz="2800" b="1" dirty="0"/>
              <a:t>数据报</a:t>
            </a:r>
            <a:endParaRPr lang="en-US" altLang="zh-CN" sz="2800" b="1" dirty="0"/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b="1" dirty="0"/>
              <a:t>广播数据包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79339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D53E66E-1BF0-4AD5-BC42-76E51B8102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476250"/>
            <a:ext cx="7772400" cy="1143000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4000" dirty="0">
                <a:solidFill>
                  <a:srgbClr val="FF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考核方式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3C84E09-210B-4F18-BED6-F57E9DA29A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1988840"/>
            <a:ext cx="7993062" cy="3649662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平时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考勤、实验、大作业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30%</a:t>
            </a:r>
          </a:p>
          <a:p>
            <a:pPr algn="l" eaLnBrk="1" hangingPunct="1"/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二次上机考试：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40%</a:t>
            </a:r>
          </a:p>
          <a:p>
            <a:pPr algn="l" eaLnBrk="1" hangingPunct="1"/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期末笔试：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253392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D53E66E-1BF0-4AD5-BC42-76E51B8102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476250"/>
            <a:ext cx="7772400" cy="1143000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4000" dirty="0">
                <a:solidFill>
                  <a:srgbClr val="FF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期末笔试题型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3C84E09-210B-4F18-BED6-F57E9DA29A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1988840"/>
            <a:ext cx="7993062" cy="3649662"/>
          </a:xfrm>
        </p:spPr>
        <p:txBody>
          <a:bodyPr/>
          <a:lstStyle/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选择题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10%</a:t>
            </a: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en-US" altLang="zh-CN" sz="28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判断题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10%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简答题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30%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填空（含编程）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44289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863B92B-A62A-48F3-B4A4-94A9415F1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66"/>
                </a:solidFill>
                <a:ea typeface="华文琥珀" panose="02010800040101010101" pitchFamily="2" charset="-122"/>
              </a:rPr>
              <a:t>第 一章</a:t>
            </a:r>
            <a:r>
              <a:rPr lang="zh-CN" altLang="en-US" sz="4800" dirty="0">
                <a:solidFill>
                  <a:srgbClr val="FF0066"/>
                </a:solidFill>
                <a:ea typeface="华文琥珀" panose="02010800040101010101" pitchFamily="2" charset="-122"/>
              </a:rPr>
              <a:t> </a:t>
            </a:r>
            <a:r>
              <a:rPr lang="zh-CN" altLang="en-US" sz="4000" dirty="0"/>
              <a:t> </a:t>
            </a:r>
            <a:r>
              <a:rPr lang="en-US" altLang="zh-CN" sz="4000" b="1" dirty="0">
                <a:solidFill>
                  <a:srgbClr val="FF0066"/>
                </a:solidFill>
              </a:rPr>
              <a:t>Java </a:t>
            </a:r>
            <a:r>
              <a:rPr lang="zh-CN" altLang="en-US" sz="4000" b="1" dirty="0">
                <a:solidFill>
                  <a:srgbClr val="FF0066"/>
                </a:solidFill>
              </a:rPr>
              <a:t>简介</a:t>
            </a:r>
            <a:br>
              <a:rPr lang="zh-CN" altLang="en-US" sz="4000" b="1" dirty="0">
                <a:solidFill>
                  <a:srgbClr val="FF0066"/>
                </a:solidFill>
              </a:rPr>
            </a:br>
            <a:endParaRPr lang="zh-CN" altLang="en-US" sz="2800" b="1" dirty="0">
              <a:solidFill>
                <a:srgbClr val="FF0066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0256ED4-C7A8-4EBE-A39D-68AA8F365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Java </a:t>
            </a:r>
            <a:r>
              <a:rPr lang="zh-CN" altLang="en-US" sz="2800" b="1" dirty="0"/>
              <a:t>的历史</a:t>
            </a:r>
            <a:r>
              <a:rPr lang="zh-CN" altLang="en-US" sz="2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Java </a:t>
            </a:r>
            <a:r>
              <a:rPr lang="zh-CN" altLang="en-US" sz="2800" b="1" dirty="0"/>
              <a:t>的特点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Java </a:t>
            </a:r>
            <a:r>
              <a:rPr lang="zh-CN" altLang="en-US" sz="2800" b="1" dirty="0"/>
              <a:t>工具包的安装与配置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Java</a:t>
            </a:r>
            <a:r>
              <a:rPr lang="zh-CN" altLang="en-US" sz="2800" b="1" dirty="0"/>
              <a:t> 应用程序</a:t>
            </a:r>
          </a:p>
        </p:txBody>
      </p:sp>
    </p:spTree>
    <p:extLst>
      <p:ext uri="{BB962C8B-B14F-4D97-AF65-F5344CB8AC3E}">
        <p14:creationId xmlns:p14="http://schemas.microsoft.com/office/powerpoint/2010/main" val="243241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1307" name="Group 75">
            <a:extLst>
              <a:ext uri="{FF2B5EF4-FFF2-40B4-BE49-F238E27FC236}">
                <a16:creationId xmlns:a16="http://schemas.microsoft.com/office/drawing/2014/main" id="{E7B2A385-9708-4DD7-A7F2-FDC11B3C26EF}"/>
              </a:ext>
            </a:extLst>
          </p:cNvPr>
          <p:cNvGraphicFramePr>
            <a:graphicFrameLocks noGrp="1"/>
          </p:cNvGraphicFramePr>
          <p:nvPr>
            <p:ph/>
            <p:extLst/>
          </p:nvPr>
        </p:nvGraphicFramePr>
        <p:xfrm>
          <a:off x="532730" y="599282"/>
          <a:ext cx="8078540" cy="5659436"/>
        </p:xfrm>
        <a:graphic>
          <a:graphicData uri="http://schemas.openxmlformats.org/drawingml/2006/table">
            <a:tbl>
              <a:tblPr/>
              <a:tblGrid>
                <a:gridCol w="1446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29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abstract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default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if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private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throw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84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boolean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do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implements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protected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throws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6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break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double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import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public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transient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02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byte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else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instanceof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return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try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02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case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extends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short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void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04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catch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final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interface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static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volatile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02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char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finally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long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super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while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02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class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float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native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switch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6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const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for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new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synchronized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602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continue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goto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package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this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01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6B9481-3025-4797-A397-5C60D832D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66"/>
                </a:solidFill>
              </a:rPr>
              <a:t>第二章 </a:t>
            </a:r>
            <a:r>
              <a:rPr lang="en-US" altLang="zh-CN" sz="4000" dirty="0">
                <a:solidFill>
                  <a:srgbClr val="FF0066"/>
                </a:solidFill>
              </a:rPr>
              <a:t>Java</a:t>
            </a:r>
            <a:r>
              <a:rPr lang="zh-CN" altLang="en-US" sz="4000" dirty="0">
                <a:solidFill>
                  <a:srgbClr val="FF0066"/>
                </a:solidFill>
              </a:rPr>
              <a:t>的基本知识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28160A1-ECCE-41F3-862A-951CFC066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Java</a:t>
            </a:r>
            <a:r>
              <a:rPr lang="zh-CN" altLang="en-US" sz="2800" b="1" dirty="0"/>
              <a:t>标识符规则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Java</a:t>
            </a:r>
            <a:r>
              <a:rPr lang="zh-CN" altLang="en-US" sz="2800" b="1" dirty="0"/>
              <a:t>常用关键字</a:t>
            </a:r>
            <a:endParaRPr lang="zh-CN" altLang="en-US" sz="2800" b="1" u="sng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数据类型分类及区别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基本数据类型及之间的类型转换规则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If else while for</a:t>
            </a:r>
            <a:r>
              <a:rPr lang="zh-CN" altLang="en-US" sz="2800" b="1" dirty="0"/>
              <a:t>等控制语句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一维及多维数组的声明、创建、初始化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&amp;&amp;</a:t>
            </a:r>
            <a:r>
              <a:rPr lang="zh-CN" altLang="en-US" sz="2800" b="1" dirty="0"/>
              <a:t> 等逻辑运算符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6B9481-3025-4797-A397-5C60D832D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66"/>
                </a:solidFill>
              </a:rPr>
              <a:t>第三章 面向对象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28160A1-ECCE-41F3-862A-951CFC066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继承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封装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程序结构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多态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动态绑定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抽象类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接口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err="1"/>
              <a:t>super,this</a:t>
            </a:r>
            <a:r>
              <a:rPr lang="en-US" altLang="zh-CN" sz="2800" b="1" dirty="0"/>
              <a:t>, final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枚举类型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方法重载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异常处理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6B9481-3025-4797-A397-5C60D832D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66"/>
                </a:solidFill>
              </a:rPr>
              <a:t>第四章 范型与容器类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28160A1-ECCE-41F3-862A-951CFC066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范型方法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范型类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各种容器类的使用（</a:t>
            </a:r>
            <a:r>
              <a:rPr lang="en-US" altLang="zh-CN" sz="2800" b="1" dirty="0"/>
              <a:t>List,ArrayList,LikedList,Set,HashSet,TreeSet,Map,HashMap,TreeMap)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Object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String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err="1"/>
              <a:t>StringBuffer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简单的正则表达式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11106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6B9481-3025-4797-A397-5C60D832D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66"/>
                </a:solidFill>
              </a:rPr>
              <a:t>第五章 图形用户界面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28160A1-ECCE-41F3-862A-951CFC066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了解</a:t>
            </a:r>
            <a:r>
              <a:rPr lang="en-US" altLang="zh-CN" sz="2800" b="1" dirty="0" err="1"/>
              <a:t>fxml</a:t>
            </a:r>
            <a:r>
              <a:rPr lang="zh-CN" altLang="en-US" sz="2800" b="1" dirty="0"/>
              <a:t>文件和程序各部分的关系</a:t>
            </a:r>
            <a:endParaRPr lang="en-US" altLang="zh-CN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i="0" u="none" strike="noStrike" dirty="0">
                <a:solidFill>
                  <a:srgbClr val="4A6782"/>
                </a:solidFill>
                <a:effectLst/>
                <a:latin typeface="DejaVu Sans"/>
                <a:hlinkClick r:id="rId3"/>
              </a:rPr>
              <a:t>了解</a:t>
            </a:r>
            <a:r>
              <a:rPr lang="en-US" altLang="zh-CN" sz="2800" b="0" i="0" u="none" strike="noStrike" dirty="0">
                <a:solidFill>
                  <a:srgbClr val="4A6782"/>
                </a:solidFill>
                <a:effectLst/>
                <a:latin typeface="DejaVu Sans"/>
                <a:hlinkClick r:id="rId3"/>
              </a:rPr>
              <a:t>javafx.application</a:t>
            </a:r>
            <a:r>
              <a:rPr lang="zh-CN" altLang="en-US" sz="2800" b="0" i="0" u="none" strike="noStrike" dirty="0">
                <a:solidFill>
                  <a:srgbClr val="4A6782"/>
                </a:solidFill>
                <a:effectLst/>
                <a:latin typeface="DejaVu Sans"/>
              </a:rPr>
              <a:t>、</a:t>
            </a:r>
            <a:r>
              <a:rPr lang="en-US" altLang="zh-CN" sz="2800" b="0" i="0" dirty="0">
                <a:solidFill>
                  <a:srgbClr val="353833"/>
                </a:solidFill>
                <a:effectLst/>
                <a:latin typeface="DejaVu Sans"/>
              </a:rPr>
              <a:t> </a:t>
            </a:r>
          </a:p>
          <a:p>
            <a:pPr marL="0" indent="0">
              <a:buNone/>
            </a:pPr>
            <a:r>
              <a:rPr lang="en-US" altLang="zh-CN" sz="2800" b="0" i="0" u="none" strike="noStrike" dirty="0">
                <a:solidFill>
                  <a:srgbClr val="4A6782"/>
                </a:solidFill>
                <a:effectLst/>
                <a:latin typeface="DejaVu Sans"/>
                <a:hlinkClick r:id="rId4"/>
              </a:rPr>
              <a:t>javafx.stage</a:t>
            </a:r>
            <a:r>
              <a:rPr lang="zh-CN" altLang="en-US" sz="2800" dirty="0">
                <a:solidFill>
                  <a:srgbClr val="353833"/>
                </a:solidFill>
                <a:latin typeface="DejaVu Sans"/>
              </a:rPr>
              <a:t>、</a:t>
            </a:r>
            <a:r>
              <a:rPr lang="en-US" altLang="zh-CN" sz="2800" b="0" i="0" u="none" strike="noStrike" dirty="0">
                <a:solidFill>
                  <a:srgbClr val="4A6782"/>
                </a:solidFill>
                <a:effectLst/>
                <a:latin typeface="DejaVu Sans"/>
                <a:hlinkClick r:id="rId5"/>
              </a:rPr>
              <a:t>javafx.scene</a:t>
            </a:r>
            <a:r>
              <a:rPr lang="zh-CN" altLang="en-US" sz="2800" u="none" strike="noStrike" dirty="0">
                <a:solidFill>
                  <a:srgbClr val="353833"/>
                </a:solidFill>
                <a:latin typeface="DejaVu Sans"/>
              </a:rPr>
              <a:t>关系</a:t>
            </a:r>
            <a:endParaRPr lang="en-US" altLang="zh-CN" sz="2800" b="0" i="0" dirty="0">
              <a:solidFill>
                <a:srgbClr val="353833"/>
              </a:solidFill>
              <a:effectLst/>
              <a:latin typeface="DejaVu Sans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151700038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8789</TotalTime>
  <Words>501</Words>
  <Application>Microsoft Macintosh PowerPoint</Application>
  <PresentationFormat>全屏显示(4:3)</PresentationFormat>
  <Paragraphs>137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华文琥珀</vt:lpstr>
      <vt:lpstr>华文行楷</vt:lpstr>
      <vt:lpstr>楷体</vt:lpstr>
      <vt:lpstr>宋体</vt:lpstr>
      <vt:lpstr>DejaVu Sans</vt:lpstr>
      <vt:lpstr>Arial</vt:lpstr>
      <vt:lpstr>Courier New</vt:lpstr>
      <vt:lpstr>Tahoma</vt:lpstr>
      <vt:lpstr>Times New Roman</vt:lpstr>
      <vt:lpstr>默认设计模板</vt:lpstr>
      <vt:lpstr>    Java程序设计 课程回顾</vt:lpstr>
      <vt:lpstr>考核方式</vt:lpstr>
      <vt:lpstr>期末笔试题型</vt:lpstr>
      <vt:lpstr>第 一章  Java 简介 </vt:lpstr>
      <vt:lpstr>PowerPoint 演示文稿</vt:lpstr>
      <vt:lpstr>第二章 Java的基本知识</vt:lpstr>
      <vt:lpstr>第三章 面向对象</vt:lpstr>
      <vt:lpstr>第四章 范型与容器类</vt:lpstr>
      <vt:lpstr>第五章 图形用户界面</vt:lpstr>
      <vt:lpstr>第六章 IO流和JDBC</vt:lpstr>
      <vt:lpstr>第七章 线程</vt:lpstr>
      <vt:lpstr>第八章 网络编程</vt:lpstr>
    </vt:vector>
  </TitlesOfParts>
  <Company>china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程序设计</dc:title>
  <dc:creator>zhengyan</dc:creator>
  <cp:lastModifiedBy>Microsoft Office 用户</cp:lastModifiedBy>
  <cp:revision>833</cp:revision>
  <dcterms:created xsi:type="dcterms:W3CDTF">2003-03-10T03:08:59Z</dcterms:created>
  <dcterms:modified xsi:type="dcterms:W3CDTF">2024-06-04T10:28:59Z</dcterms:modified>
</cp:coreProperties>
</file>