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2" r:id="rId5"/>
    <p:sldId id="260" r:id="rId6"/>
    <p:sldId id="261" r:id="rId7"/>
    <p:sldId id="259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90" r:id="rId21"/>
    <p:sldId id="291" r:id="rId22"/>
    <p:sldId id="293" r:id="rId23"/>
    <p:sldId id="29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7" r:id="rId32"/>
    <p:sldId id="328" r:id="rId33"/>
    <p:sldId id="332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8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D60AB-39A3-485F-874B-76AB9B4D0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E0D30D-B8A3-461F-B6A7-06D843308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542F3-4E06-4279-8EDD-E88D2368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632E-D6E2-4CA2-8CC1-8520FA2F5333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C5FE1-D62D-4E67-A581-C53D2BBA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2139B-A804-4418-A45B-D6B120EB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95E0-3174-44E5-AD47-B5915A3F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10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56EE2-E575-474E-ABC3-455AE99A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236E5B-4374-45FC-BD8C-63DB93F1F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6AA1D-2DBE-4B71-B954-C26AA31C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632E-D6E2-4CA2-8CC1-8520FA2F5333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ACCDF-C182-4C0F-809A-B9C75E24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A7E54B-806A-4756-9052-BAFBA43C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95E0-3174-44E5-AD47-B5915A3F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70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9EBF5B-1BEF-4848-968A-BCA678F1F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A0BBF5-5D42-4A44-8417-4E991A5F0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224AF-7EC5-4B83-9959-37B12FE8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632E-D6E2-4CA2-8CC1-8520FA2F5333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ED734-6291-434D-9AB6-BEA096C3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C6882-592A-4C13-B0E9-FF556C13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95E0-3174-44E5-AD47-B5915A3F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42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2AF3C-E220-4296-9257-440999B7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564E9-7C4B-4CC7-ACE6-A3A682B6C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31F1E-866E-4F27-8379-EFAE2B272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632E-D6E2-4CA2-8CC1-8520FA2F5333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565C8E-22F4-4FB4-81F2-CD7BB161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9249A-C1A0-453E-88C8-D615D765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95E0-3174-44E5-AD47-B5915A3F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51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CE9C7-A6D8-480A-B9E8-8B29CD9C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52D6C1-D887-489A-964E-317F4712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96098-ACEA-44DC-B183-AB5CD5B2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632E-D6E2-4CA2-8CC1-8520FA2F5333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34B1C-2CE9-469D-9444-A00D3547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117E8-676E-4C67-818C-345A2D6B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95E0-3174-44E5-AD47-B5915A3F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19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FBD55-4EB8-4B95-B78D-1D56FC7A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FC144-8B55-4909-B72B-0A1CC2999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F4CB4E-17B5-4022-B46D-2057C4C70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10025A-0FD4-4112-988F-1298F9D8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632E-D6E2-4CA2-8CC1-8520FA2F5333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03B5DF-A58A-4C81-B2DE-6E928199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215B06-DAA6-4576-963F-90C11D22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95E0-3174-44E5-AD47-B5915A3F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50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5A3DA-6B66-4A81-9E63-31B54731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95E156-FF3A-4DA7-B337-F92A56875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2F2698-C89E-4593-80CD-C5B2F6ED2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2EE88F-1708-4E2C-9FE3-E1C92BE14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872C10-4932-439A-88EA-0D4E22231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FC2209-5F96-41D6-95A7-92F17F74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632E-D6E2-4CA2-8CC1-8520FA2F5333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FAB863-96B7-41F4-B602-0ED1B2BA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1ED4B5-57C7-42B6-AEAA-A752655C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95E0-3174-44E5-AD47-B5915A3F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59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C2D18-D6B4-4BAA-B22C-49A065CD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D9972A-6352-4B27-B219-BBAB0FD9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632E-D6E2-4CA2-8CC1-8520FA2F5333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36C332-7648-460F-AD00-2EC9AA51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2B44D3-47D7-4B9A-B236-DC32BF00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95E0-3174-44E5-AD47-B5915A3F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96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E95DAD-8C6D-4895-BF8D-CD4A8699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632E-D6E2-4CA2-8CC1-8520FA2F5333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67367C-9A5D-44A0-997C-616A65A8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D8202E-5E03-4BCE-BEA8-FE728FCF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95E0-3174-44E5-AD47-B5915A3F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4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ACAE7-046B-4957-BED8-521001A5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57100-72DF-43A2-BC5B-77B63AABF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F3F351-D48A-4B1D-8FF9-66C64C254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127CD7-C581-4405-95C6-057DB37A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632E-D6E2-4CA2-8CC1-8520FA2F5333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B4425B-D4E8-47B3-B80E-69D6A3B9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9F10AB-4051-4DB0-9B34-C3F679F0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95E0-3174-44E5-AD47-B5915A3F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49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E90CF-10D3-4591-9AAF-A318A240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096530-E30A-45E2-BD90-0AC8C9036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39F51A-455C-4299-A9F1-BE41E71B1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642DE3-8363-4A3F-8939-C3ABC6D6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632E-D6E2-4CA2-8CC1-8520FA2F5333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FA78F7-F3C3-4709-BD41-2E4A6889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CED5D-9890-41C8-9737-71BD5864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95E0-3174-44E5-AD47-B5915A3F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8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BB4A6E-99ED-450C-AD24-2BA8EF0E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B3D806-BDA2-490B-81DB-BCCAA8E4A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FDAB9-26EE-4CCB-AEFF-7422F1919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E632E-D6E2-4CA2-8CC1-8520FA2F5333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585E67-A4FD-4A8A-9F79-B47356D5C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FED2D-3C03-44A6-B2A6-6789AA0D7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95E0-3174-44E5-AD47-B5915A3F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06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4.wmf"/><Relationship Id="rId5" Type="http://schemas.openxmlformats.org/officeDocument/2006/relationships/image" Target="../media/image1.jpeg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11.wmf"/><Relationship Id="rId9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1.jpeg"/><Relationship Id="rId4" Type="http://schemas.openxmlformats.org/officeDocument/2006/relationships/image" Target="../media/image3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1.jpeg"/><Relationship Id="rId4" Type="http://schemas.openxmlformats.org/officeDocument/2006/relationships/image" Target="../media/image3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6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jpeg"/><Relationship Id="rId4" Type="http://schemas.openxmlformats.org/officeDocument/2006/relationships/image" Target="../media/image3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6B8B26D7-557B-400E-B0CE-33550A114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691" y="1640877"/>
            <a:ext cx="870061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第二章  简单电阻电路的分析方法</a:t>
            </a:r>
          </a:p>
        </p:txBody>
      </p:sp>
    </p:spTree>
    <p:extLst>
      <p:ext uri="{BB962C8B-B14F-4D97-AF65-F5344CB8AC3E}">
        <p14:creationId xmlns:p14="http://schemas.microsoft.com/office/powerpoint/2010/main" val="425064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F57002FF-0DEC-4A3B-92AC-6D614226D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33400"/>
            <a:ext cx="15176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(4)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功率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EC4ACD2D-2946-48DD-B507-ED0DE2173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981075"/>
            <a:ext cx="5315194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，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3D76F978-ED8B-4685-BA68-08691480F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728928"/>
            <a:ext cx="5092456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 :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 :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kumimoji="1" lang="en-US" altLang="zh-CN" sz="2800" b="1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462931C4-3C11-48DD-B5C7-A0F1A56CD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968" y="2503088"/>
            <a:ext cx="6289431" cy="224676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总功率    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eq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…+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=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=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+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kumimoji="1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800" b="1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E0362AB0-7A40-4626-A1D6-71743BA29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091" y="4732987"/>
            <a:ext cx="8208962" cy="101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FF00"/>
                </a:solidFill>
                <a:ea typeface="仿宋_GB2312" pitchFamily="49" charset="-122"/>
              </a:rPr>
              <a:t>（</a:t>
            </a:r>
            <a:r>
              <a:rPr lang="en-US" altLang="zh-CN" sz="2400" b="1" dirty="0">
                <a:solidFill>
                  <a:srgbClr val="FFFF00"/>
                </a:solidFill>
                <a:ea typeface="仿宋_GB2312" pitchFamily="49" charset="-122"/>
              </a:rPr>
              <a:t>1</a:t>
            </a:r>
            <a:r>
              <a:rPr lang="zh-CN" altLang="en-US" sz="2400" b="1" dirty="0">
                <a:solidFill>
                  <a:srgbClr val="FFFF00"/>
                </a:solidFill>
                <a:ea typeface="仿宋_GB2312" pitchFamily="49" charset="-122"/>
              </a:rPr>
              <a:t>） 电阻串连时，各电阻消耗的功率与电阻大小成正比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FF00"/>
                </a:solidFill>
                <a:ea typeface="仿宋_GB2312" pitchFamily="49" charset="-122"/>
              </a:rPr>
              <a:t>（</a:t>
            </a:r>
            <a:r>
              <a:rPr lang="en-US" altLang="zh-CN" sz="2400" b="1" dirty="0">
                <a:solidFill>
                  <a:srgbClr val="FFFF00"/>
                </a:solidFill>
                <a:ea typeface="仿宋_GB2312" pitchFamily="49" charset="-122"/>
              </a:rPr>
              <a:t>2</a:t>
            </a:r>
            <a:r>
              <a:rPr lang="zh-CN" altLang="en-US" sz="2400" b="1" dirty="0">
                <a:solidFill>
                  <a:srgbClr val="FFFF00"/>
                </a:solidFill>
                <a:ea typeface="仿宋_GB2312" pitchFamily="49" charset="-122"/>
              </a:rPr>
              <a:t>） 等效电阻消耗的功率等于各串连电阻消耗功率的总和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0A66E6DC-57A0-4C71-BAA7-105A77727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594" y="3896520"/>
            <a:ext cx="863600" cy="457200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  <a:ea typeface="宋体" panose="02010600030101010101" pitchFamily="2" charset="-122"/>
              </a:rPr>
              <a:t>表明</a:t>
            </a:r>
          </a:p>
        </p:txBody>
      </p:sp>
    </p:spTree>
    <p:extLst>
      <p:ext uri="{BB962C8B-B14F-4D97-AF65-F5344CB8AC3E}">
        <p14:creationId xmlns:p14="http://schemas.microsoft.com/office/powerpoint/2010/main" val="102283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E30CCB84-1A1E-4233-9D92-97D000F7F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57201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仿宋_GB2312" pitchFamily="49" charset="-122"/>
                <a:ea typeface="仿宋_GB2312" pitchFamily="49" charset="-122"/>
              </a:rPr>
              <a:t>2.  </a:t>
            </a:r>
            <a:r>
              <a:rPr kumimoji="1" lang="zh-CN" altLang="en-US" sz="2800" b="1">
                <a:latin typeface="仿宋_GB2312" pitchFamily="49" charset="-122"/>
                <a:ea typeface="仿宋_GB2312" pitchFamily="49" charset="-122"/>
              </a:rPr>
              <a:t>电阻并联 </a:t>
            </a:r>
            <a:r>
              <a:rPr kumimoji="1" lang="en-US" altLang="zh-CN" sz="2800" b="1">
                <a:latin typeface="仿宋_GB2312" pitchFamily="49" charset="-122"/>
                <a:ea typeface="仿宋_GB2312" pitchFamily="49" charset="-122"/>
              </a:rPr>
              <a:t>(Parallel Connection)</a:t>
            </a:r>
            <a:endParaRPr kumimoji="1" lang="en-US" altLang="zh-CN" sz="2800"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C52A2EA5-AAA1-48DA-A6A2-8509EA5AAB8B}"/>
              </a:ext>
            </a:extLst>
          </p:cNvPr>
          <p:cNvGrpSpPr>
            <a:grpSpLocks/>
          </p:cNvGrpSpPr>
          <p:nvPr/>
        </p:nvGrpSpPr>
        <p:grpSpPr bwMode="auto">
          <a:xfrm>
            <a:off x="4294188" y="1196975"/>
            <a:ext cx="5602288" cy="2413000"/>
            <a:chOff x="1745" y="754"/>
            <a:chExt cx="3529" cy="1520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C1CA95B6-97C4-4FB2-8538-6C8EAFFA2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5" y="1164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B7FCE33D-BA35-41DD-8E67-CF3F85F36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1" y="1164"/>
              <a:ext cx="1223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5A7EAD59-5924-44B6-AF9B-4EAA30E278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051" y="1700"/>
              <a:ext cx="1072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79D82D79-BC6A-4DA4-A9F5-883CC93D42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534" y="1700"/>
              <a:ext cx="1072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FC861D6F-30C4-46F1-9730-BA8E4FB61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1" y="2236"/>
              <a:ext cx="1223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D98C935E-4208-4265-9BF4-147681BA7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4" y="1164"/>
              <a:ext cx="425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109B3EC2-5066-4B25-81E8-93DA238F4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9" y="2236"/>
              <a:ext cx="426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D3A918A5-3CE7-45EE-903A-40C67F134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5" y="1164"/>
              <a:ext cx="425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649DBEC4-C8DB-41E9-B92B-E514C0F98CF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327" y="1700"/>
              <a:ext cx="1072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B3CEA0BD-7472-4FF8-987A-0C99C547F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5" y="2236"/>
              <a:ext cx="425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2B81B51D-925F-4976-B9B1-88F5282EC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7" y="1164"/>
              <a:ext cx="425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48130AF4-1E3D-41A4-AD39-BC42834DB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236"/>
              <a:ext cx="425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D56198C3-B884-458C-81EA-DF1CAFCB9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2" y="1164"/>
              <a:ext cx="372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EDFF2535-6F28-419B-B5C4-F4B491EE9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2" y="2236"/>
              <a:ext cx="372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F7D628A2-EB8F-43D6-A125-34F678E73D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288" y="1700"/>
              <a:ext cx="1072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C402913B-39B4-4CBC-AECB-C4F5ACAC9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483"/>
              <a:ext cx="341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800" b="1" i="1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F281558A-0AC1-4BAE-AE59-F30E9F493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1483"/>
              <a:ext cx="342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800" b="1" i="1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Rectangle 22">
              <a:extLst>
                <a:ext uri="{FF2B5EF4-FFF2-40B4-BE49-F238E27FC236}">
                  <a16:creationId xmlns:a16="http://schemas.microsoft.com/office/drawing/2014/main" id="{F5F75A2B-8D35-4C72-A787-A7732A5CD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" y="1483"/>
              <a:ext cx="341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1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34FB5760-492E-4DB1-9798-753C6BAD7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1483"/>
              <a:ext cx="350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1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471CC29E-6FCF-4A01-B6F3-51E006663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1" y="1072"/>
              <a:ext cx="425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5">
              <a:extLst>
                <a:ext uri="{FF2B5EF4-FFF2-40B4-BE49-F238E27FC236}">
                  <a16:creationId xmlns:a16="http://schemas.microsoft.com/office/drawing/2014/main" id="{062BAE54-5EAF-4452-8BB0-967AEF1D6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8" y="754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5" name="Rectangle 26">
              <a:extLst>
                <a:ext uri="{FF2B5EF4-FFF2-40B4-BE49-F238E27FC236}">
                  <a16:creationId xmlns:a16="http://schemas.microsoft.com/office/drawing/2014/main" id="{7BDEA3E9-D3DF-420A-BBDA-434DED7F1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" y="1108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ommonBullets" pitchFamily="34" charset="2"/>
                </a:rPr>
                <a:t>+</a:t>
              </a:r>
            </a:p>
          </p:txBody>
        </p:sp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DD85BB9E-421F-40B7-8AC1-82F4977DE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5" y="156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4B1FFB6E-BF55-419E-A2FC-5E8DE2FF3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9" y="1574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8DB127E5-46D3-42C9-A681-F948C9236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" y="1574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9" name="Rectangle 30">
              <a:extLst>
                <a:ext uri="{FF2B5EF4-FFF2-40B4-BE49-F238E27FC236}">
                  <a16:creationId xmlns:a16="http://schemas.microsoft.com/office/drawing/2014/main" id="{5DF2782D-839D-4556-9107-67E431D83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574"/>
              <a:ext cx="133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0" name="Rectangle 31">
              <a:extLst>
                <a:ext uri="{FF2B5EF4-FFF2-40B4-BE49-F238E27FC236}">
                  <a16:creationId xmlns:a16="http://schemas.microsoft.com/office/drawing/2014/main" id="{2E418EA9-67A3-40B0-8703-57C7DAA5E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" y="1574"/>
              <a:ext cx="133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BCD77884-16C7-463A-A678-938473F23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2" y="1217"/>
              <a:ext cx="0" cy="28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579D74D8-3AE9-4782-88F0-06EFE584D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" y="1153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BAF55F1D-45FF-43CD-9725-4766140F9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1" y="1153"/>
              <a:ext cx="3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51D40272-5302-4A32-8119-F1B349AB4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" y="1164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endPara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B82D4847-3818-43C5-8B67-7C36ADA6C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3" y="185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A97FEBC8-51C0-407E-BB1E-3ED3BC513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1" y="1243"/>
              <a:ext cx="0" cy="28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0A8BEA62-666A-4316-9683-2D75E1839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8" y="1217"/>
              <a:ext cx="0" cy="28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C3098C45-7B9C-4E6E-9C43-720185566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5" y="1164"/>
              <a:ext cx="0" cy="28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Oval 40">
              <a:extLst>
                <a:ext uri="{FF2B5EF4-FFF2-40B4-BE49-F238E27FC236}">
                  <a16:creationId xmlns:a16="http://schemas.microsoft.com/office/drawing/2014/main" id="{BE827DF1-53B8-4476-AD74-0390D33B0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" y="2198"/>
              <a:ext cx="75" cy="76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0" name="Oval 41">
              <a:extLst>
                <a:ext uri="{FF2B5EF4-FFF2-40B4-BE49-F238E27FC236}">
                  <a16:creationId xmlns:a16="http://schemas.microsoft.com/office/drawing/2014/main" id="{4BD66CAC-FBC7-4A9F-A1CD-EC1C8659F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" y="1126"/>
              <a:ext cx="75" cy="76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41" name="Text Box 42">
            <a:extLst>
              <a:ext uri="{FF2B5EF4-FFF2-40B4-BE49-F238E27FC236}">
                <a16:creationId xmlns:a16="http://schemas.microsoft.com/office/drawing/2014/main" id="{D4D2577A-4E48-4693-B7E6-8D3E91C00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1268413"/>
            <a:ext cx="236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(1) 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电路特点</a:t>
            </a:r>
          </a:p>
        </p:txBody>
      </p:sp>
      <p:sp>
        <p:nvSpPr>
          <p:cNvPr id="42" name="Text Box 43">
            <a:extLst>
              <a:ext uri="{FF2B5EF4-FFF2-40B4-BE49-F238E27FC236}">
                <a16:creationId xmlns:a16="http://schemas.microsoft.com/office/drawing/2014/main" id="{294F4EA8-948F-4803-A75C-482E6A101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3933825"/>
            <a:ext cx="8316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(a) </a:t>
            </a:r>
            <a:r>
              <a:rPr kumimoji="1" lang="zh-CN" altLang="zh-CN" sz="2400" b="1">
                <a:latin typeface="仿宋_GB2312" pitchFamily="49" charset="-122"/>
                <a:ea typeface="仿宋_GB2312" pitchFamily="49" charset="-122"/>
              </a:rPr>
              <a:t>各电阻两端分别接在一起，两端为同一电压 </a:t>
            </a:r>
            <a:r>
              <a:rPr kumimoji="1"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KVL</a:t>
            </a:r>
            <a:r>
              <a:rPr kumimoji="1"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B874051A-440E-48EF-A045-BA878B317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7244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(b) 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总电流等于流过各并联电阻的电流之和</a:t>
            </a:r>
            <a:r>
              <a:rPr kumimoji="1" lang="zh-CN" altLang="zh-CN" sz="2400" b="1"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KCL</a:t>
            </a:r>
            <a:r>
              <a:rPr kumimoji="1"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4" name="Text Box 45">
            <a:extLst>
              <a:ext uri="{FF2B5EF4-FFF2-40B4-BE49-F238E27FC236}">
                <a16:creationId xmlns:a16="http://schemas.microsoft.com/office/drawing/2014/main" id="{8BF12F88-2261-4C66-9CA6-73E24530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4" y="5516564"/>
            <a:ext cx="4968875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= i</a:t>
            </a:r>
            <a:r>
              <a:rPr kumimoji="1" lang="en-US" altLang="zh-CN" sz="32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+ i</a:t>
            </a:r>
            <a:r>
              <a:rPr kumimoji="1" lang="en-US" altLang="zh-CN" sz="32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3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3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Math4" pitchFamily="2" charset="2"/>
              </a:rPr>
              <a:t> …</a:t>
            </a:r>
            <a:r>
              <a:rPr kumimoji="1" lang="en-US" altLang="zh-CN" sz="3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kumimoji="1" lang="en-US" altLang="zh-CN" sz="32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200" i="1" baseline="-2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3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+ …+i</a:t>
            </a:r>
            <a:r>
              <a:rPr kumimoji="1" lang="en-US" altLang="zh-CN" sz="32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40263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22E152A0-AA81-4295-A433-1C5A029641D5}"/>
              </a:ext>
            </a:extLst>
          </p:cNvPr>
          <p:cNvGrpSpPr>
            <a:grpSpLocks/>
          </p:cNvGrpSpPr>
          <p:nvPr/>
        </p:nvGrpSpPr>
        <p:grpSpPr bwMode="auto">
          <a:xfrm>
            <a:off x="7464425" y="1318895"/>
            <a:ext cx="990600" cy="762000"/>
            <a:chOff x="3648" y="1008"/>
            <a:chExt cx="624" cy="480"/>
          </a:xfrm>
        </p:grpSpPr>
        <p:sp>
          <p:nvSpPr>
            <p:cNvPr id="3" name="AutoShape 4">
              <a:extLst>
                <a:ext uri="{FF2B5EF4-FFF2-40B4-BE49-F238E27FC236}">
                  <a16:creationId xmlns:a16="http://schemas.microsoft.com/office/drawing/2014/main" id="{8095A393-340E-41A8-BFD1-64DE00C39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200"/>
              <a:ext cx="624" cy="288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4131D15A-5956-4C88-9EE7-D4DFF6584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00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等效</a:t>
              </a:r>
            </a:p>
          </p:txBody>
        </p:sp>
      </p:grpSp>
      <p:sp>
        <p:nvSpPr>
          <p:cNvPr id="5" name="Text Box 6">
            <a:extLst>
              <a:ext uri="{FF2B5EF4-FFF2-40B4-BE49-F238E27FC236}">
                <a16:creationId xmlns:a16="http://schemas.microsoft.com/office/drawing/2014/main" id="{A45761C5-8F57-4A4D-8325-6F08CE521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5" y="3009585"/>
            <a:ext cx="1557337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KCL: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4A86F0A-91F4-4FF1-94E0-569FAA188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605" y="2961644"/>
            <a:ext cx="3817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= 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+ 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sym typeface="Math4" pitchFamily="2" charset="2"/>
              </a:rPr>
              <a:t> …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+ …+i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557CEB9F-A393-46A4-8322-85E2E7C09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031" y="3521076"/>
            <a:ext cx="8135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=u/R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+u/R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sym typeface="Math4" pitchFamily="2" charset="2"/>
              </a:rPr>
              <a:t> …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+u/R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=u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/R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/R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sym typeface="Math4" pitchFamily="2" charset="2"/>
              </a:rPr>
              <a:t>…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/R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uG</a:t>
            </a:r>
            <a:r>
              <a:rPr kumimoji="1" lang="en-US" altLang="zh-CN" sz="28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eq</a:t>
            </a:r>
            <a:endParaRPr kumimoji="1" lang="en-US" altLang="zh-CN" sz="2800" b="1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7A49BE4D-98F1-42C0-8616-6AE87D670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5" y="4198620"/>
            <a:ext cx="2305050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 =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 R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为电导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3D42DE2C-4063-4994-8253-1AA3748B2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75895"/>
            <a:ext cx="2090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(2) 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等效电阻</a:t>
            </a:r>
          </a:p>
        </p:txBody>
      </p:sp>
      <p:grpSp>
        <p:nvGrpSpPr>
          <p:cNvPr id="10" name="Group 11">
            <a:extLst>
              <a:ext uri="{FF2B5EF4-FFF2-40B4-BE49-F238E27FC236}">
                <a16:creationId xmlns:a16="http://schemas.microsoft.com/office/drawing/2014/main" id="{16D779C1-3950-40C7-9925-F009F75BA4F2}"/>
              </a:ext>
            </a:extLst>
          </p:cNvPr>
          <p:cNvGrpSpPr>
            <a:grpSpLocks/>
          </p:cNvGrpSpPr>
          <p:nvPr/>
        </p:nvGrpSpPr>
        <p:grpSpPr bwMode="auto">
          <a:xfrm>
            <a:off x="8656638" y="426720"/>
            <a:ext cx="1981200" cy="2241550"/>
            <a:chOff x="4272" y="288"/>
            <a:chExt cx="1248" cy="1412"/>
          </a:xfrm>
        </p:grpSpPr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54CABA1-7979-4BDD-BB45-45FFC6F19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" y="705"/>
              <a:ext cx="597" cy="2"/>
            </a:xfrm>
            <a:custGeom>
              <a:avLst/>
              <a:gdLst>
                <a:gd name="T0" fmla="*/ 0 w 597"/>
                <a:gd name="T1" fmla="*/ 0 h 2"/>
                <a:gd name="T2" fmla="*/ 597 w 597"/>
                <a:gd name="T3" fmla="*/ 2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97" h="2">
                  <a:moveTo>
                    <a:pt x="0" y="0"/>
                  </a:moveTo>
                  <a:lnTo>
                    <a:pt x="597" y="2"/>
                  </a:lnTo>
                </a:path>
              </a:pathLst>
            </a:custGeom>
            <a:noFill/>
            <a:ln w="38100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F9A074D0-9333-4AB3-8589-FCF8A2CDE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" y="1667"/>
              <a:ext cx="561" cy="1"/>
            </a:xfrm>
            <a:custGeom>
              <a:avLst/>
              <a:gdLst>
                <a:gd name="T0" fmla="*/ 0 w 561"/>
                <a:gd name="T1" fmla="*/ 1 h 1"/>
                <a:gd name="T2" fmla="*/ 561 w 561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61" h="1">
                  <a:moveTo>
                    <a:pt x="0" y="1"/>
                  </a:moveTo>
                  <a:lnTo>
                    <a:pt x="561" y="0"/>
                  </a:lnTo>
                </a:path>
              </a:pathLst>
            </a:custGeom>
            <a:noFill/>
            <a:ln w="38100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6D176C39-6CA0-43E1-A22F-EBE800EA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" y="702"/>
              <a:ext cx="3" cy="966"/>
            </a:xfrm>
            <a:custGeom>
              <a:avLst/>
              <a:gdLst>
                <a:gd name="T0" fmla="*/ 0 w 3"/>
                <a:gd name="T1" fmla="*/ 0 h 966"/>
                <a:gd name="T2" fmla="*/ 3 w 3"/>
                <a:gd name="T3" fmla="*/ 966 h 96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966">
                  <a:moveTo>
                    <a:pt x="0" y="0"/>
                  </a:moveTo>
                  <a:lnTo>
                    <a:pt x="3" y="966"/>
                  </a:lnTo>
                </a:path>
              </a:pathLst>
            </a:custGeom>
            <a:noFill/>
            <a:ln w="38100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B853C7FC-FA7D-4FBE-BFB4-26E25D6607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624"/>
              <a:ext cx="2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0D6891D0-1EE9-4668-845B-450237205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76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466CE890-9AE5-4078-A24C-96238290D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05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38EB4E00-D580-4622-B7CE-DB7CE494C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296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F4B45D63-11A4-4612-9194-3005AEF23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88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5243C3BC-CC5A-4387-96B2-4E26960CA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1008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eq</a:t>
              </a:r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B9BD222E-36E6-478E-A6F5-610C48AED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" y="1036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1" name="Oval 22">
              <a:extLst>
                <a:ext uri="{FF2B5EF4-FFF2-40B4-BE49-F238E27FC236}">
                  <a16:creationId xmlns:a16="http://schemas.microsoft.com/office/drawing/2014/main" id="{C861967A-41F3-4670-BAE3-EA192B463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632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2" name="Oval 23">
              <a:extLst>
                <a:ext uri="{FF2B5EF4-FFF2-40B4-BE49-F238E27FC236}">
                  <a16:creationId xmlns:a16="http://schemas.microsoft.com/office/drawing/2014/main" id="{F5F79048-1E38-4E9B-A2D8-D36897A6A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672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23" name="Text Box 24">
            <a:extLst>
              <a:ext uri="{FF2B5EF4-FFF2-40B4-BE49-F238E27FC236}">
                <a16:creationId xmlns:a16="http://schemas.microsoft.com/office/drawing/2014/main" id="{4291D042-9AC3-4FEF-B24E-C2461891D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5" y="4990783"/>
            <a:ext cx="5041900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等效电导等于并联的各电导之和</a:t>
            </a:r>
            <a:endParaRPr kumimoji="1"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Text Box 25">
            <a:extLst>
              <a:ext uri="{FF2B5EF4-FFF2-40B4-BE49-F238E27FC236}">
                <a16:creationId xmlns:a16="http://schemas.microsoft.com/office/drawing/2014/main" id="{FF155EF9-BF05-47AE-8523-79C79F286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1" y="996633"/>
            <a:ext cx="569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kumimoji="1" lang="en-US" altLang="zh-CN" sz="2800" b="1" i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" name="Group 26">
            <a:extLst>
              <a:ext uri="{FF2B5EF4-FFF2-40B4-BE49-F238E27FC236}">
                <a16:creationId xmlns:a16="http://schemas.microsoft.com/office/drawing/2014/main" id="{341FC96F-7C80-4E00-BB9E-A7E7A7BFE4F1}"/>
              </a:ext>
            </a:extLst>
          </p:cNvPr>
          <p:cNvGrpSpPr>
            <a:grpSpLocks/>
          </p:cNvGrpSpPr>
          <p:nvPr/>
        </p:nvGrpSpPr>
        <p:grpSpPr bwMode="auto">
          <a:xfrm>
            <a:off x="2149475" y="512446"/>
            <a:ext cx="5032374" cy="2246313"/>
            <a:chOff x="258" y="518"/>
            <a:chExt cx="3170" cy="1415"/>
          </a:xfrm>
        </p:grpSpPr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A685DDA-F358-459A-9A74-D04CC9587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823"/>
              <a:ext cx="1223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1CE06FF6-2C12-46CA-93A7-5B6A50C0B2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64" y="1359"/>
              <a:ext cx="1072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58FE0134-40EA-41C8-B514-EF7B90310C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047" y="1359"/>
              <a:ext cx="1072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60CF964B-5665-4A1E-9297-99A092F22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1895"/>
              <a:ext cx="1223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E82E2255-F907-44F9-A222-E2CE9F0AD9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7" y="823"/>
              <a:ext cx="425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DAD3375D-22DD-428A-8C2C-E6F488936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2" y="1895"/>
              <a:ext cx="426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1A69CF7D-A6A2-4530-81AC-FD9158313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" y="823"/>
              <a:ext cx="425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AC270FCD-C9DF-41DA-A408-6744015F30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840" y="1359"/>
              <a:ext cx="1072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61933414-DFDA-4952-B222-8E459F2BB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" y="1895"/>
              <a:ext cx="425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3938A275-179C-4BE9-B72F-530DA49A5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0" y="823"/>
              <a:ext cx="425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D0E9B31B-DA9F-4616-80F3-3C9840E5B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3" y="1895"/>
              <a:ext cx="425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913D0A45-27E9-4A4E-ABC3-5A4C5D7B7F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5" y="823"/>
              <a:ext cx="372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8DD9C2D4-F4D3-438F-BB69-DE81FFC21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5" y="1895"/>
              <a:ext cx="372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89CD6B4D-EA80-4C9D-AA82-7CA3DE2195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801" y="1359"/>
              <a:ext cx="1072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41">
              <a:extLst>
                <a:ext uri="{FF2B5EF4-FFF2-40B4-BE49-F238E27FC236}">
                  <a16:creationId xmlns:a16="http://schemas.microsoft.com/office/drawing/2014/main" id="{8B343C32-5DAC-42DB-A294-278EEBE17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" y="1142"/>
              <a:ext cx="341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800" b="1" i="1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" name="Rectangle 42">
              <a:extLst>
                <a:ext uri="{FF2B5EF4-FFF2-40B4-BE49-F238E27FC236}">
                  <a16:creationId xmlns:a16="http://schemas.microsoft.com/office/drawing/2014/main" id="{C1A44D02-18C7-40F6-8EBF-CC3CC523C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1142"/>
              <a:ext cx="342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800" b="1" i="1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Rectangle 43">
              <a:extLst>
                <a:ext uri="{FF2B5EF4-FFF2-40B4-BE49-F238E27FC236}">
                  <a16:creationId xmlns:a16="http://schemas.microsoft.com/office/drawing/2014/main" id="{77166EC3-4D03-4DAE-82D1-F667217DF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1142"/>
              <a:ext cx="341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1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43" name="Rectangle 44">
              <a:extLst>
                <a:ext uri="{FF2B5EF4-FFF2-40B4-BE49-F238E27FC236}">
                  <a16:creationId xmlns:a16="http://schemas.microsoft.com/office/drawing/2014/main" id="{FB280175-D8EA-4915-B999-8EB84657F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5" y="1142"/>
              <a:ext cx="350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1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37ECFBC1-6C63-4BA2-9BAD-47DCB7742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731"/>
              <a:ext cx="42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46">
              <a:extLst>
                <a:ext uri="{FF2B5EF4-FFF2-40B4-BE49-F238E27FC236}">
                  <a16:creationId xmlns:a16="http://schemas.microsoft.com/office/drawing/2014/main" id="{46CB66B4-6BA4-4E78-BC2B-2CFE5DFEB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" y="518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90EA7169-D0A8-457F-86C1-19B3C5258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" y="767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ommonBullets" pitchFamily="34" charset="2"/>
                </a:rPr>
                <a:t>+</a:t>
              </a:r>
            </a:p>
          </p:txBody>
        </p:sp>
        <p:sp>
          <p:nvSpPr>
            <p:cNvPr id="47" name="Text Box 48">
              <a:extLst>
                <a:ext uri="{FF2B5EF4-FFF2-40B4-BE49-F238E27FC236}">
                  <a16:creationId xmlns:a16="http://schemas.microsoft.com/office/drawing/2014/main" id="{FA9AD4A4-C21B-43EC-9C68-DFA61774B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" y="1226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48" name="Rectangle 49">
              <a:extLst>
                <a:ext uri="{FF2B5EF4-FFF2-40B4-BE49-F238E27FC236}">
                  <a16:creationId xmlns:a16="http://schemas.microsoft.com/office/drawing/2014/main" id="{706FA048-5586-44FE-8693-223C01E4B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1233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9" name="Rectangle 50">
              <a:extLst>
                <a:ext uri="{FF2B5EF4-FFF2-40B4-BE49-F238E27FC236}">
                  <a16:creationId xmlns:a16="http://schemas.microsoft.com/office/drawing/2014/main" id="{A1EA4BE4-F14F-4179-8846-7DB2D0C50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" y="1233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02DAD657-DE46-40A3-BA49-17C651A7B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" y="1233"/>
              <a:ext cx="133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" name="Rectangle 52">
              <a:extLst>
                <a:ext uri="{FF2B5EF4-FFF2-40B4-BE49-F238E27FC236}">
                  <a16:creationId xmlns:a16="http://schemas.microsoft.com/office/drawing/2014/main" id="{1181A711-1CDF-4EC6-890F-6030DA435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1" y="1233"/>
              <a:ext cx="133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6DA707AE-82B3-4720-AF0C-8E1335AD4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5" y="876"/>
              <a:ext cx="0" cy="28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Text Box 54">
              <a:extLst>
                <a:ext uri="{FF2B5EF4-FFF2-40B4-BE49-F238E27FC236}">
                  <a16:creationId xmlns:a16="http://schemas.microsoft.com/office/drawing/2014/main" id="{F5C76236-B58C-4450-B6B5-B39024A58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799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Text Box 55">
              <a:extLst>
                <a:ext uri="{FF2B5EF4-FFF2-40B4-BE49-F238E27FC236}">
                  <a16:creationId xmlns:a16="http://schemas.microsoft.com/office/drawing/2014/main" id="{41562BA3-501D-4C35-968F-308B1692C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4" y="823"/>
              <a:ext cx="3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Text Box 56">
              <a:extLst>
                <a:ext uri="{FF2B5EF4-FFF2-40B4-BE49-F238E27FC236}">
                  <a16:creationId xmlns:a16="http://schemas.microsoft.com/office/drawing/2014/main" id="{21B60DC5-CAC9-4A4B-8530-EA2D39771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4" y="823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endPara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Text Box 57">
              <a:extLst>
                <a:ext uri="{FF2B5EF4-FFF2-40B4-BE49-F238E27FC236}">
                  <a16:creationId xmlns:a16="http://schemas.microsoft.com/office/drawing/2014/main" id="{E7752554-1973-4A1D-A4DA-C11ABFAEB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" y="15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662BFE6C-DB3D-43AD-888D-2D67654E2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4" y="876"/>
              <a:ext cx="0" cy="28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08D4100B-DCFA-46A4-96E2-258C51235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1" y="876"/>
              <a:ext cx="0" cy="28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BB074E2E-26CF-44E9-B026-8D39BE279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8" y="823"/>
              <a:ext cx="0" cy="28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Oval 61">
              <a:extLst>
                <a:ext uri="{FF2B5EF4-FFF2-40B4-BE49-F238E27FC236}">
                  <a16:creationId xmlns:a16="http://schemas.microsoft.com/office/drawing/2014/main" id="{AB120C75-E07B-4784-BC4F-1F8ABB3B4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" y="1857"/>
              <a:ext cx="75" cy="76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1" name="Oval 62">
              <a:extLst>
                <a:ext uri="{FF2B5EF4-FFF2-40B4-BE49-F238E27FC236}">
                  <a16:creationId xmlns:a16="http://schemas.microsoft.com/office/drawing/2014/main" id="{ACCE8CEF-A551-422B-BF7A-B4429F2B1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" y="785"/>
              <a:ext cx="75" cy="76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2" name="Object 63">
            <a:extLst>
              <a:ext uri="{FF2B5EF4-FFF2-40B4-BE49-F238E27FC236}">
                <a16:creationId xmlns:a16="http://schemas.microsoft.com/office/drawing/2014/main" id="{4555D0AA-E9D2-460D-A0E0-73F1E21170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6750" y="3947795"/>
          <a:ext cx="47069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2222280" imgH="431640" progId="Equation.DSMT4">
                  <p:embed/>
                </p:oleObj>
              </mc:Choice>
              <mc:Fallback>
                <p:oleObj name="Equation" r:id="rId3" imgW="2222280" imgH="431640" progId="Equation.DSMT4">
                  <p:embed/>
                  <p:pic>
                    <p:nvPicPr>
                      <p:cNvPr id="62" name="Object 63">
                        <a:extLst>
                          <a:ext uri="{FF2B5EF4-FFF2-40B4-BE49-F238E27FC236}">
                            <a16:creationId xmlns:a16="http://schemas.microsoft.com/office/drawing/2014/main" id="{4555D0AA-E9D2-460D-A0E0-73F1E21170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947795"/>
                        <a:ext cx="470693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4">
            <a:extLst>
              <a:ext uri="{FF2B5EF4-FFF2-40B4-BE49-F238E27FC236}">
                <a16:creationId xmlns:a16="http://schemas.microsoft.com/office/drawing/2014/main" id="{8EAEC6B0-5806-482E-B29D-3923CB4BD5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0125" y="5573395"/>
          <a:ext cx="582295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5" imgW="2755800" imgH="444240" progId="Equation.DSMT4">
                  <p:embed/>
                </p:oleObj>
              </mc:Choice>
              <mc:Fallback>
                <p:oleObj name="Equation" r:id="rId5" imgW="2755800" imgH="444240" progId="Equation.DSMT4">
                  <p:embed/>
                  <p:pic>
                    <p:nvPicPr>
                      <p:cNvPr id="63" name="Object 64">
                        <a:extLst>
                          <a:ext uri="{FF2B5EF4-FFF2-40B4-BE49-F238E27FC236}">
                            <a16:creationId xmlns:a16="http://schemas.microsoft.com/office/drawing/2014/main" id="{8EAEC6B0-5806-482E-B29D-3923CB4BD5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25" y="5573395"/>
                        <a:ext cx="582295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8823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3D813DEC-B2F0-4D7D-9F70-0865AB7EB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195" y="370524"/>
            <a:ext cx="4227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（</a:t>
            </a: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3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） 并联电阻的电流分配</a:t>
            </a: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78A4DEAC-4314-4819-B02C-5AA39C0F4C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1550" y="1092835"/>
          <a:ext cx="309880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3" imgW="1104840" imgH="419040" progId="Equation.DSMT4">
                  <p:embed/>
                </p:oleObj>
              </mc:Choice>
              <mc:Fallback>
                <p:oleObj name="Equation" r:id="rId3" imgW="1104840" imgH="41904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78A4DEAC-4314-4819-B02C-5AA39C0F4C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1092835"/>
                        <a:ext cx="3098800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6">
            <a:extLst>
              <a:ext uri="{FF2B5EF4-FFF2-40B4-BE49-F238E27FC236}">
                <a16:creationId xmlns:a16="http://schemas.microsoft.com/office/drawing/2014/main" id="{A0620736-D321-4FF7-9184-6F0FE76E9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732474"/>
            <a:ext cx="2735263" cy="287337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zh-CN" altLang="en-US" sz="2400" b="1">
              <a:solidFill>
                <a:srgbClr val="FFFF00"/>
              </a:solidFill>
              <a:ea typeface="仿宋_GB2312" pitchFamily="49" charset="-122"/>
            </a:endParaRPr>
          </a:p>
        </p:txBody>
      </p:sp>
      <p:sp>
        <p:nvSpPr>
          <p:cNvPr id="6" name="AutoShape 7" descr="羊皮纸">
            <a:extLst>
              <a:ext uri="{FF2B5EF4-FFF2-40B4-BE49-F238E27FC236}">
                <a16:creationId xmlns:a16="http://schemas.microsoft.com/office/drawing/2014/main" id="{C2CE0FF2-286C-4A46-BABA-681016D70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1" y="372111"/>
            <a:ext cx="3529013" cy="576263"/>
          </a:xfrm>
          <a:prstGeom prst="wedgeRoundRectCallout">
            <a:avLst>
              <a:gd name="adj1" fmla="val -85852"/>
              <a:gd name="adj2" fmla="val 140634"/>
              <a:gd name="adj3" fmla="val 16667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400" b="1">
                <a:ea typeface="仿宋_GB2312" pitchFamily="49" charset="-122"/>
              </a:rPr>
              <a:t>电流分配与电导成正比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130129BA-763D-417A-B9A8-EEF900283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1596073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FD7BA872-9043-4BA0-B296-5E693EFB75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3588" y="1092835"/>
          <a:ext cx="168910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6" imgW="583920" imgH="419040" progId="Equation.DSMT4">
                  <p:embed/>
                </p:oleObj>
              </mc:Choice>
              <mc:Fallback>
                <p:oleObj name="Equation" r:id="rId6" imgW="583920" imgH="419040" progId="Equation.DSMT4">
                  <p:embed/>
                  <p:pic>
                    <p:nvPicPr>
                      <p:cNvPr id="8" name="Object 9">
                        <a:extLst>
                          <a:ext uri="{FF2B5EF4-FFF2-40B4-BE49-F238E27FC236}">
                            <a16:creationId xmlns:a16="http://schemas.microsoft.com/office/drawing/2014/main" id="{FD7BA872-9043-4BA0-B296-5E693EFB75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3588" y="1092835"/>
                        <a:ext cx="1689100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0A6E9875-C0F3-4215-87C2-DD765B30B0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9950" y="3955098"/>
          <a:ext cx="4110038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8" imgW="1612800" imgH="431640" progId="Equation.DSMT4">
                  <p:embed/>
                </p:oleObj>
              </mc:Choice>
              <mc:Fallback>
                <p:oleObj name="Equation" r:id="rId8" imgW="1612800" imgH="431640" progId="Equation.DSMT4">
                  <p:embed/>
                  <p:pic>
                    <p:nvPicPr>
                      <p:cNvPr id="9" name="Object 10">
                        <a:extLst>
                          <a:ext uri="{FF2B5EF4-FFF2-40B4-BE49-F238E27FC236}">
                            <a16:creationId xmlns:a16="http://schemas.microsoft.com/office/drawing/2014/main" id="{0A6E9875-C0F3-4215-87C2-DD765B30B0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0" y="3955098"/>
                        <a:ext cx="4110038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0DA92AD0-FFF4-4467-91AA-F00C41FAB3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1380" y="5211605"/>
          <a:ext cx="5837237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10" imgW="2234880" imgH="431640" progId="Equation.DSMT4">
                  <p:embed/>
                </p:oleObj>
              </mc:Choice>
              <mc:Fallback>
                <p:oleObj name="Equation" r:id="rId10" imgW="2234880" imgH="431640" progId="Equation.DSMT4">
                  <p:embed/>
                  <p:pic>
                    <p:nvPicPr>
                      <p:cNvPr id="10" name="Object 11">
                        <a:extLst>
                          <a:ext uri="{FF2B5EF4-FFF2-40B4-BE49-F238E27FC236}">
                            <a16:creationId xmlns:a16="http://schemas.microsoft.com/office/drawing/2014/main" id="{0DA92AD0-FFF4-4467-91AA-F00C41FAB3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380" y="5211605"/>
                        <a:ext cx="5837237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>
            <a:extLst>
              <a:ext uri="{FF2B5EF4-FFF2-40B4-BE49-F238E27FC236}">
                <a16:creationId xmlns:a16="http://schemas.microsoft.com/office/drawing/2014/main" id="{6E4584F9-FC90-47FA-897E-16DFD09E20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13438" y="2804160"/>
          <a:ext cx="4110037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12" imgW="1676160" imgH="431640" progId="Equation.DSMT4">
                  <p:embed/>
                </p:oleObj>
              </mc:Choice>
              <mc:Fallback>
                <p:oleObj name="Equation" r:id="rId12" imgW="1676160" imgH="431640" progId="Equation.DSMT4">
                  <p:embed/>
                  <p:pic>
                    <p:nvPicPr>
                      <p:cNvPr id="11" name="Object 12">
                        <a:extLst>
                          <a:ext uri="{FF2B5EF4-FFF2-40B4-BE49-F238E27FC236}">
                            <a16:creationId xmlns:a16="http://schemas.microsoft.com/office/drawing/2014/main" id="{6E4584F9-FC90-47FA-897E-16DFD09E20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3438" y="2804160"/>
                        <a:ext cx="4110037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3">
            <a:extLst>
              <a:ext uri="{FF2B5EF4-FFF2-40B4-BE49-F238E27FC236}">
                <a16:creationId xmlns:a16="http://schemas.microsoft.com/office/drawing/2014/main" id="{8F57A4F9-D17F-4522-B5B9-BC52090F2BE7}"/>
              </a:ext>
            </a:extLst>
          </p:cNvPr>
          <p:cNvGrpSpPr>
            <a:grpSpLocks/>
          </p:cNvGrpSpPr>
          <p:nvPr/>
        </p:nvGrpSpPr>
        <p:grpSpPr bwMode="auto">
          <a:xfrm>
            <a:off x="2201864" y="3035936"/>
            <a:ext cx="3292475" cy="2536825"/>
            <a:chOff x="427" y="1842"/>
            <a:chExt cx="2074" cy="1598"/>
          </a:xfrm>
        </p:grpSpPr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81DB404-F7FE-43FD-B04B-F998A2EFB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" y="3216"/>
              <a:ext cx="1446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936E71D-A2ED-434B-AE75-D398AD4F8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250"/>
              <a:ext cx="1446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F8C794B5-77EA-4B12-BD16-61035EB91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5" y="2250"/>
              <a:ext cx="0" cy="966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A9C300BA-7623-40E5-A9EA-39F7208BA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250"/>
              <a:ext cx="0" cy="966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25046266-2F6C-45E3-A4F5-3117D3413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2617"/>
              <a:ext cx="116" cy="233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5958DD0A-7F1B-45E1-AE85-EE21C05CA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" y="2582"/>
              <a:ext cx="116" cy="233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398F64D0-75C8-470A-9937-F8FBC1EFF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" y="2474"/>
              <a:ext cx="545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75EC0BEF-CC3C-4EEB-96A2-C2B862DAC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5" y="2409"/>
              <a:ext cx="5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B8B59949-4CFA-4165-8B2C-F14DBA725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" y="2381"/>
              <a:ext cx="0" cy="4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67787568-C93F-4CE2-A278-F27823C61E7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125" y="2279"/>
              <a:ext cx="0" cy="4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6BE5A28A-0AD2-43F1-A49A-D627FE78E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" y="2148"/>
              <a:ext cx="44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5">
              <a:extLst>
                <a:ext uri="{FF2B5EF4-FFF2-40B4-BE49-F238E27FC236}">
                  <a16:creationId xmlns:a16="http://schemas.microsoft.com/office/drawing/2014/main" id="{869FC1C5-6176-49DA-A861-9637A6653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2264"/>
              <a:ext cx="3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6CCEB8B1-ADC4-48EC-AD57-A870C5ECC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160"/>
              <a:ext cx="3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9D3E0B5B-CBA6-4C70-A719-2CD0C1A5D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" y="1842"/>
              <a:ext cx="290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7" name="Text Box 28">
              <a:extLst>
                <a:ext uri="{FF2B5EF4-FFF2-40B4-BE49-F238E27FC236}">
                  <a16:creationId xmlns:a16="http://schemas.microsoft.com/office/drawing/2014/main" id="{83BDE00A-6E3F-451C-84D6-C09998BE3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" y="3086"/>
              <a:ext cx="140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E3131844-E67C-4FB7-889D-6661EC692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113"/>
              <a:ext cx="1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6FA0A5B6-62B1-4F8E-AA50-07F0C2FDD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" y="2138"/>
              <a:ext cx="1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81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7DADB8A0-E3F4-4CD3-A5DC-22702F9DF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333375"/>
            <a:ext cx="180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（</a:t>
            </a: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4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） 功率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ED45D182-CC06-499C-A3C0-8E51608AA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1052513"/>
            <a:ext cx="5759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，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FA69264-9FB0-423E-9AC5-78D5FDC69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0" y="1773238"/>
            <a:ext cx="5327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 :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 :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kumimoji="1" lang="en-US" altLang="zh-CN" sz="2800" b="1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64D03E07-4EEA-4F2E-B527-4F51E88FF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349500"/>
            <a:ext cx="6480175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总功率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eq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…+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=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=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+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kumimoji="1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800" b="1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3A703557-BA1F-44C2-AA99-54A87F7ED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551" y="5297655"/>
            <a:ext cx="8208963" cy="101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FF00"/>
                </a:solidFill>
                <a:ea typeface="仿宋_GB2312" pitchFamily="49" charset="-122"/>
              </a:rPr>
              <a:t>（</a:t>
            </a:r>
            <a:r>
              <a:rPr lang="en-US" altLang="zh-CN" sz="2400" b="1" dirty="0">
                <a:solidFill>
                  <a:srgbClr val="FFFF00"/>
                </a:solidFill>
                <a:ea typeface="仿宋_GB2312" pitchFamily="49" charset="-122"/>
              </a:rPr>
              <a:t>1</a:t>
            </a:r>
            <a:r>
              <a:rPr lang="zh-CN" altLang="en-US" sz="2400" b="1" dirty="0">
                <a:solidFill>
                  <a:srgbClr val="FFFF00"/>
                </a:solidFill>
                <a:ea typeface="仿宋_GB2312" pitchFamily="49" charset="-122"/>
              </a:rPr>
              <a:t>） 电阻并连时，各电阻消耗的功率与电阻大小成反比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FF00"/>
                </a:solidFill>
                <a:ea typeface="仿宋_GB2312" pitchFamily="49" charset="-122"/>
              </a:rPr>
              <a:t>（</a:t>
            </a:r>
            <a:r>
              <a:rPr lang="en-US" altLang="zh-CN" sz="2400" b="1" dirty="0">
                <a:solidFill>
                  <a:srgbClr val="FFFF00"/>
                </a:solidFill>
                <a:ea typeface="仿宋_GB2312" pitchFamily="49" charset="-122"/>
              </a:rPr>
              <a:t>2</a:t>
            </a:r>
            <a:r>
              <a:rPr lang="zh-CN" altLang="en-US" sz="2400" b="1" dirty="0">
                <a:solidFill>
                  <a:srgbClr val="FFFF00"/>
                </a:solidFill>
                <a:ea typeface="仿宋_GB2312" pitchFamily="49" charset="-122"/>
              </a:rPr>
              <a:t>） 等效电阻消耗的功率等于各串连电阻消耗功率的总和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D82576D0-C892-49EF-BFE7-6999B340B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545" y="4584700"/>
            <a:ext cx="1008062" cy="519113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</a:rPr>
              <a:t>表明</a:t>
            </a:r>
          </a:p>
        </p:txBody>
      </p:sp>
    </p:spTree>
    <p:extLst>
      <p:ext uri="{BB962C8B-B14F-4D97-AF65-F5344CB8AC3E}">
        <p14:creationId xmlns:p14="http://schemas.microsoft.com/office/powerpoint/2010/main" val="60466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B0F33042-8EC2-40E9-83A8-5C4558047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986" y="453391"/>
            <a:ext cx="3097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仿宋_GB2312" pitchFamily="49" charset="-122"/>
                <a:ea typeface="仿宋_GB2312" pitchFamily="49" charset="-122"/>
              </a:rPr>
              <a:t>3. </a:t>
            </a:r>
            <a:r>
              <a:rPr kumimoji="1" lang="zh-CN" altLang="en-US" sz="2800" b="1">
                <a:latin typeface="仿宋_GB2312" pitchFamily="49" charset="-122"/>
                <a:ea typeface="仿宋_GB2312" pitchFamily="49" charset="-122"/>
              </a:rPr>
              <a:t>电阻的串并联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CE71A194-6390-4AFF-92E1-E5AEDC76F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010" y="1318578"/>
            <a:ext cx="719138" cy="519112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例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6A6A4E64-3BA3-4A9E-8F0B-74891A244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3273" y="308929"/>
            <a:ext cx="55435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仿宋_GB2312" pitchFamily="49" charset="-122"/>
              </a:rPr>
              <a:t>电路中有电阻的串联，又有电阻的并联，这种连接方式称电阻的串并联。</a:t>
            </a:r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FC15112C-5245-4A51-A4B1-753C64B28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8235" y="5349240"/>
            <a:ext cx="7191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50516562-A943-47B6-AC5B-F2AC65458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511" y="1390015"/>
            <a:ext cx="432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仿宋_GB2312" pitchFamily="49" charset="-122"/>
              </a:rPr>
              <a:t>计算各支路的电压和电流。</a:t>
            </a: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98F8DE00-34CD-43BF-8EA0-2264F834DA88}"/>
              </a:ext>
            </a:extLst>
          </p:cNvPr>
          <p:cNvGrpSpPr>
            <a:grpSpLocks/>
          </p:cNvGrpSpPr>
          <p:nvPr/>
        </p:nvGrpSpPr>
        <p:grpSpPr bwMode="auto">
          <a:xfrm>
            <a:off x="1640523" y="1605916"/>
            <a:ext cx="4970462" cy="2544763"/>
            <a:chOff x="67" y="1071"/>
            <a:chExt cx="3131" cy="1603"/>
          </a:xfrm>
        </p:grpSpPr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A4B207E2-3194-4C97-B421-8579B53C2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" y="1071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95823373-BEC7-4036-9AF2-7ADC7B704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887"/>
              <a:ext cx="363" cy="317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26A4BBF4-C449-4BFA-8A66-F644A3ED5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570"/>
              <a:ext cx="817" cy="1043"/>
            </a:xfrm>
            <a:prstGeom prst="rect">
              <a:avLst/>
            </a:prstGeom>
            <a:noFill/>
            <a:ln w="38100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345838E8-E2B2-4C69-A241-9190AF89B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114"/>
              <a:ext cx="499" cy="499"/>
            </a:xfrm>
            <a:prstGeom prst="rect">
              <a:avLst/>
            </a:prstGeom>
            <a:noFill/>
            <a:ln w="38100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E57BB5F8-14A6-4F43-9E27-B02FD723C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1570"/>
              <a:ext cx="907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9CCF86C6-4764-4816-AAE3-90CED1F53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1570"/>
              <a:ext cx="0" cy="544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267DF686-4E95-4C57-BF58-850061741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2613"/>
              <a:ext cx="680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CF7E2330-6336-420E-8F19-11D7DA6ED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479"/>
              <a:ext cx="318" cy="1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C14D5141-4528-4E17-9A00-8C536A4B7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479"/>
              <a:ext cx="318" cy="1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F771286E-A709-477D-B2C5-C9C0CA65A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205"/>
              <a:ext cx="137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B4F72CA0-EF9E-4ACE-8A15-5007FD08C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1933"/>
              <a:ext cx="136" cy="31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01E35F03-113C-4148-8BB9-D0D4A98F8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706"/>
              <a:ext cx="13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2CD74DB5-B7DC-4624-A759-EABA4A6A0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205"/>
              <a:ext cx="13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1" name="Text Box 22">
              <a:extLst>
                <a:ext uri="{FF2B5EF4-FFF2-40B4-BE49-F238E27FC236}">
                  <a16:creationId xmlns:a16="http://schemas.microsoft.com/office/drawing/2014/main" id="{72A30A2D-E632-4D70-88CA-EBEB14F68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606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  <a:ea typeface="仿宋_GB2312" pitchFamily="49" charset="-122"/>
                </a:rPr>
                <a:t>+</a:t>
              </a:r>
            </a:p>
          </p:txBody>
        </p:sp>
        <p:sp>
          <p:nvSpPr>
            <p:cNvPr id="22" name="Text Box 23">
              <a:extLst>
                <a:ext uri="{FF2B5EF4-FFF2-40B4-BE49-F238E27FC236}">
                  <a16:creationId xmlns:a16="http://schemas.microsoft.com/office/drawing/2014/main" id="{6F62830E-A648-4F18-A3A6-A5852F6DE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" y="2069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  <a:ea typeface="仿宋_GB2312" pitchFamily="49" charset="-122"/>
                </a:rPr>
                <a:t>-</a:t>
              </a:r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D2CA9913-C7A3-45BF-A731-181B5C2F1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1433"/>
              <a:ext cx="22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8DF3B760-E9AB-4462-B6CB-30CE6B009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161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C195F74E-928B-484A-AB60-3F387A93E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2114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AFEBC552-28E9-4571-A34E-69F3E1180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2159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620D1AF8-7D39-417F-B18E-2EC16F712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3" y="1615"/>
              <a:ext cx="0" cy="2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6D8CDA16-8291-4DE3-88D3-F0DEB7CE8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1" y="1561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CA2218C0-B440-4734-BB82-1E0115B6B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" y="1515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0" name="Text Box 31">
              <a:extLst>
                <a:ext uri="{FF2B5EF4-FFF2-40B4-BE49-F238E27FC236}">
                  <a16:creationId xmlns:a16="http://schemas.microsoft.com/office/drawing/2014/main" id="{C1943BBB-1472-4962-BFA5-A25CBC08E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114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1" name="Text Box 32">
              <a:extLst>
                <a:ext uri="{FF2B5EF4-FFF2-40B4-BE49-F238E27FC236}">
                  <a16:creationId xmlns:a16="http://schemas.microsoft.com/office/drawing/2014/main" id="{696A7668-B041-4049-A80F-003320323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1" y="2114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C3F30556-E12D-45A3-888A-54D1BC36F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932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18 </a:t>
              </a:r>
              <a:r>
                <a:rPr kumimoji="1"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44FFCEA7-140B-476B-A221-2372C0591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9" y="1660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 </a:t>
              </a:r>
              <a:r>
                <a:rPr kumimoji="1"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0FE7CA2A-9461-4BDF-ABA5-167E45A8E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1" y="1207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 </a:t>
              </a:r>
              <a:r>
                <a:rPr kumimoji="1"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1EB3C4F2-6A34-4619-A2ED-60DC3FF45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2250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kumimoji="1"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05C0C3F9-ADA8-428C-A1DA-F8FE44F26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2386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 </a:t>
              </a:r>
              <a:r>
                <a:rPr kumimoji="1"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F2533D97-FFB7-4EDF-A90E-889D842D8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" y="1888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165V</a:t>
              </a:r>
            </a:p>
          </p:txBody>
        </p:sp>
      </p:grpSp>
      <p:grpSp>
        <p:nvGrpSpPr>
          <p:cNvPr id="38" name="Group 39">
            <a:extLst>
              <a:ext uri="{FF2B5EF4-FFF2-40B4-BE49-F238E27FC236}">
                <a16:creationId xmlns:a16="http://schemas.microsoft.com/office/drawing/2014/main" id="{48910452-4BD4-4327-B85F-9E6DA656AF8E}"/>
              </a:ext>
            </a:extLst>
          </p:cNvPr>
          <p:cNvGrpSpPr>
            <a:grpSpLocks/>
          </p:cNvGrpSpPr>
          <p:nvPr/>
        </p:nvGrpSpPr>
        <p:grpSpPr bwMode="auto">
          <a:xfrm>
            <a:off x="6250624" y="1605916"/>
            <a:ext cx="4427537" cy="2663825"/>
            <a:chOff x="2971" y="1071"/>
            <a:chExt cx="2789" cy="1678"/>
          </a:xfrm>
        </p:grpSpPr>
        <p:sp>
          <p:nvSpPr>
            <p:cNvPr id="39" name="Text Box 40">
              <a:extLst>
                <a:ext uri="{FF2B5EF4-FFF2-40B4-BE49-F238E27FC236}">
                  <a16:creationId xmlns:a16="http://schemas.microsoft.com/office/drawing/2014/main" id="{DD8C8ED8-4209-429C-AB86-B78C33EE1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2" y="1071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0" name="Oval 41">
              <a:extLst>
                <a:ext uri="{FF2B5EF4-FFF2-40B4-BE49-F238E27FC236}">
                  <a16:creationId xmlns:a16="http://schemas.microsoft.com/office/drawing/2014/main" id="{E00249B0-456F-4169-869A-BECF271D3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341"/>
              <a:ext cx="318" cy="40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1" name="AutoShape 42">
              <a:extLst>
                <a:ext uri="{FF2B5EF4-FFF2-40B4-BE49-F238E27FC236}">
                  <a16:creationId xmlns:a16="http://schemas.microsoft.com/office/drawing/2014/main" id="{0190DB99-9599-4253-B040-9600907BE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480"/>
              <a:ext cx="499" cy="136"/>
            </a:xfrm>
            <a:prstGeom prst="rightArrow">
              <a:avLst>
                <a:gd name="adj1" fmla="val 50000"/>
                <a:gd name="adj2" fmla="val 91728"/>
              </a:avLst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2" name="Text Box 43">
              <a:extLst>
                <a:ext uri="{FF2B5EF4-FFF2-40B4-BE49-F238E27FC236}">
                  <a16:creationId xmlns:a16="http://schemas.microsoft.com/office/drawing/2014/main" id="{3B94CBF9-8CCE-4429-893F-5C2E54812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" y="1907"/>
              <a:ext cx="5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165V</a:t>
              </a:r>
              <a:endParaRPr lang="en-US" altLang="zh-CN" sz="2400" b="1" i="1" dirty="0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43" name="Oval 44">
              <a:extLst>
                <a:ext uri="{FF2B5EF4-FFF2-40B4-BE49-F238E27FC236}">
                  <a16:creationId xmlns:a16="http://schemas.microsoft.com/office/drawing/2014/main" id="{B9D30B9C-81A9-4BA2-98A0-A920CE531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1862"/>
              <a:ext cx="342" cy="307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4AF2EF48-0974-4E87-A731-91581EF78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1555"/>
              <a:ext cx="770" cy="1011"/>
            </a:xfrm>
            <a:prstGeom prst="rect">
              <a:avLst/>
            </a:prstGeom>
            <a:noFill/>
            <a:ln w="38100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05C88959-BEE9-4916-B854-542940308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7" y="1555"/>
              <a:ext cx="855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0B57EB12-0A05-427E-8539-FAD3CF7BF1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11" y="1555"/>
              <a:ext cx="21" cy="1012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916FDD88-D10F-4403-9617-9AE35FB8A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7" y="2566"/>
              <a:ext cx="792" cy="1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Rectangle 49">
              <a:extLst>
                <a:ext uri="{FF2B5EF4-FFF2-40B4-BE49-F238E27FC236}">
                  <a16:creationId xmlns:a16="http://schemas.microsoft.com/office/drawing/2014/main" id="{B504D951-E0E0-4F1A-8A8E-69E306B42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1467"/>
              <a:ext cx="300" cy="131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9" name="Rectangle 50">
              <a:extLst>
                <a:ext uri="{FF2B5EF4-FFF2-40B4-BE49-F238E27FC236}">
                  <a16:creationId xmlns:a16="http://schemas.microsoft.com/office/drawing/2014/main" id="{43505913-4A3B-4B64-9F9F-41887491F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1509"/>
              <a:ext cx="300" cy="131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3A068FED-02A4-4F0E-8B98-0C83950EE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" y="1907"/>
              <a:ext cx="128" cy="30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" name="Rectangle 52">
              <a:extLst>
                <a:ext uri="{FF2B5EF4-FFF2-40B4-BE49-F238E27FC236}">
                  <a16:creationId xmlns:a16="http://schemas.microsoft.com/office/drawing/2014/main" id="{C1BD789C-18ED-47EE-90DA-6868111CA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1" y="1907"/>
              <a:ext cx="129" cy="263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2" name="Text Box 53">
              <a:extLst>
                <a:ext uri="{FF2B5EF4-FFF2-40B4-BE49-F238E27FC236}">
                  <a16:creationId xmlns:a16="http://schemas.microsoft.com/office/drawing/2014/main" id="{9C99973D-8257-4A17-A525-065383077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" y="1652"/>
              <a:ext cx="2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  <a:ea typeface="仿宋_GB2312" pitchFamily="49" charset="-122"/>
                </a:rPr>
                <a:t>+</a:t>
              </a:r>
            </a:p>
          </p:txBody>
        </p:sp>
        <p:sp>
          <p:nvSpPr>
            <p:cNvPr id="53" name="Text Box 54">
              <a:extLst>
                <a:ext uri="{FF2B5EF4-FFF2-40B4-BE49-F238E27FC236}">
                  <a16:creationId xmlns:a16="http://schemas.microsoft.com/office/drawing/2014/main" id="{5426D591-A57C-40E2-8CAB-DFCECC143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6" y="2039"/>
              <a:ext cx="2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  <a:ea typeface="仿宋_GB2312" pitchFamily="49" charset="-122"/>
                </a:rPr>
                <a:t>-</a:t>
              </a:r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D5766A2D-E34A-47A1-821D-74B43B4FC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1422"/>
              <a:ext cx="21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5FD2DE3C-8917-42AE-8663-6237328AF4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0" y="1598"/>
              <a:ext cx="0" cy="26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9EE34227-5FC4-4655-8E5A-BF49A4AA7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8" y="1598"/>
              <a:ext cx="0" cy="26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58">
              <a:extLst>
                <a:ext uri="{FF2B5EF4-FFF2-40B4-BE49-F238E27FC236}">
                  <a16:creationId xmlns:a16="http://schemas.microsoft.com/office/drawing/2014/main" id="{1EB6F667-2949-4E3F-9060-1F2C4C38E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1515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8" name="Text Box 59">
              <a:extLst>
                <a:ext uri="{FF2B5EF4-FFF2-40B4-BE49-F238E27FC236}">
                  <a16:creationId xmlns:a16="http://schemas.microsoft.com/office/drawing/2014/main" id="{92DAC570-E8C1-4922-8C6D-93F2E9FE3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8" y="1515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9" name="Text Box 60">
              <a:extLst>
                <a:ext uri="{FF2B5EF4-FFF2-40B4-BE49-F238E27FC236}">
                  <a16:creationId xmlns:a16="http://schemas.microsoft.com/office/drawing/2014/main" id="{44550B5C-3AD8-4E81-AA3E-E5CDDC048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1906"/>
              <a:ext cx="5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18 </a:t>
              </a:r>
              <a:r>
                <a:rPr kumimoji="1"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60" name="Text Box 61">
              <a:extLst>
                <a:ext uri="{FF2B5EF4-FFF2-40B4-BE49-F238E27FC236}">
                  <a16:creationId xmlns:a16="http://schemas.microsoft.com/office/drawing/2014/main" id="{32390E4A-501A-4D0A-B349-F397733A0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4" y="1907"/>
              <a:ext cx="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 </a:t>
              </a:r>
              <a:r>
                <a:rPr kumimoji="1"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61" name="Text Box 62">
              <a:extLst>
                <a:ext uri="{FF2B5EF4-FFF2-40B4-BE49-F238E27FC236}">
                  <a16:creationId xmlns:a16="http://schemas.microsoft.com/office/drawing/2014/main" id="{C8C71992-3BEA-4990-ABEA-802AE6CB3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4" y="1203"/>
              <a:ext cx="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 </a:t>
              </a:r>
              <a:r>
                <a:rPr kumimoji="1"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</p:grpSp>
      <p:sp>
        <p:nvSpPr>
          <p:cNvPr id="62" name="Line 63">
            <a:extLst>
              <a:ext uri="{FF2B5EF4-FFF2-40B4-BE49-F238E27FC236}">
                <a16:creationId xmlns:a16="http://schemas.microsoft.com/office/drawing/2014/main" id="{3244F733-ECC2-4195-8E93-54073B9BE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4448" y="4558665"/>
            <a:ext cx="576262" cy="8636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3" name="Group 64">
            <a:extLst>
              <a:ext uri="{FF2B5EF4-FFF2-40B4-BE49-F238E27FC236}">
                <a16:creationId xmlns:a16="http://schemas.microsoft.com/office/drawing/2014/main" id="{6906252B-DACB-4EEE-A714-A5AEFFFBCDAA}"/>
              </a:ext>
            </a:extLst>
          </p:cNvPr>
          <p:cNvGrpSpPr>
            <a:grpSpLocks/>
          </p:cNvGrpSpPr>
          <p:nvPr/>
        </p:nvGrpSpPr>
        <p:grpSpPr bwMode="auto">
          <a:xfrm>
            <a:off x="8914449" y="1461453"/>
            <a:ext cx="1150937" cy="1873250"/>
            <a:chOff x="4604" y="1298"/>
            <a:chExt cx="725" cy="1180"/>
          </a:xfrm>
        </p:grpSpPr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EBCC66C4-FDEE-430F-B18C-24C9B74DF1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93" y="1616"/>
              <a:ext cx="136" cy="862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1E7064D6-0813-4A34-BDE2-14520D4BB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4" y="1616"/>
              <a:ext cx="272" cy="816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Text Box 67">
              <a:extLst>
                <a:ext uri="{FF2B5EF4-FFF2-40B4-BE49-F238E27FC236}">
                  <a16:creationId xmlns:a16="http://schemas.microsoft.com/office/drawing/2014/main" id="{90DD5A61-FE6D-4298-AD34-86675F084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1298"/>
              <a:ext cx="454" cy="291"/>
            </a:xfrm>
            <a:prstGeom prst="rect">
              <a:avLst/>
            </a:prstGeom>
            <a:noFill/>
            <a:ln w="38100">
              <a:solidFill>
                <a:srgbClr val="66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 </a:t>
              </a:r>
              <a:r>
                <a:rPr kumimoji="1"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</p:grpSp>
      <p:graphicFrame>
        <p:nvGraphicFramePr>
          <p:cNvPr id="67" name="Object 68">
            <a:extLst>
              <a:ext uri="{FF2B5EF4-FFF2-40B4-BE49-F238E27FC236}">
                <a16:creationId xmlns:a16="http://schemas.microsoft.com/office/drawing/2014/main" id="{BB088E8F-96B6-410D-A89E-3B41BF8496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5710" y="4074478"/>
          <a:ext cx="26638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3" imgW="1066680" imgH="228600" progId="Equation.DSMT4">
                  <p:embed/>
                </p:oleObj>
              </mc:Choice>
              <mc:Fallback>
                <p:oleObj name="Equation" r:id="rId3" imgW="1066680" imgH="228600" progId="Equation.DSMT4">
                  <p:embed/>
                  <p:pic>
                    <p:nvPicPr>
                      <p:cNvPr id="67" name="Object 68">
                        <a:extLst>
                          <a:ext uri="{FF2B5EF4-FFF2-40B4-BE49-F238E27FC236}">
                            <a16:creationId xmlns:a16="http://schemas.microsoft.com/office/drawing/2014/main" id="{BB088E8F-96B6-410D-A89E-3B41BF8496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710" y="4074478"/>
                        <a:ext cx="266382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9">
            <a:extLst>
              <a:ext uri="{FF2B5EF4-FFF2-40B4-BE49-F238E27FC236}">
                <a16:creationId xmlns:a16="http://schemas.microsoft.com/office/drawing/2014/main" id="{B2B0D9DE-D459-4B23-B7FE-0AD488896A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8410" y="4087178"/>
          <a:ext cx="32258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5" imgW="1384200" imgH="228600" progId="Equation.DSMT4">
                  <p:embed/>
                </p:oleObj>
              </mc:Choice>
              <mc:Fallback>
                <p:oleObj name="Equation" r:id="rId5" imgW="1384200" imgH="228600" progId="Equation.DSMT4">
                  <p:embed/>
                  <p:pic>
                    <p:nvPicPr>
                      <p:cNvPr id="68" name="Object 69">
                        <a:extLst>
                          <a:ext uri="{FF2B5EF4-FFF2-40B4-BE49-F238E27FC236}">
                            <a16:creationId xmlns:a16="http://schemas.microsoft.com/office/drawing/2014/main" id="{B2B0D9DE-D459-4B23-B7FE-0AD488896A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8410" y="4087178"/>
                        <a:ext cx="322580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70">
            <a:extLst>
              <a:ext uri="{FF2B5EF4-FFF2-40B4-BE49-F238E27FC236}">
                <a16:creationId xmlns:a16="http://schemas.microsoft.com/office/drawing/2014/main" id="{E7DE118F-ADE7-4112-AA5F-DF2C45455F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5710" y="4623753"/>
          <a:ext cx="242411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7" imgW="965160" imgH="228600" progId="Equation.DSMT4">
                  <p:embed/>
                </p:oleObj>
              </mc:Choice>
              <mc:Fallback>
                <p:oleObj name="Equation" r:id="rId7" imgW="965160" imgH="228600" progId="Equation.DSMT4">
                  <p:embed/>
                  <p:pic>
                    <p:nvPicPr>
                      <p:cNvPr id="69" name="Object 70">
                        <a:extLst>
                          <a:ext uri="{FF2B5EF4-FFF2-40B4-BE49-F238E27FC236}">
                            <a16:creationId xmlns:a16="http://schemas.microsoft.com/office/drawing/2014/main" id="{E7DE118F-ADE7-4112-AA5F-DF2C45455F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710" y="4623753"/>
                        <a:ext cx="2424112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71">
            <a:extLst>
              <a:ext uri="{FF2B5EF4-FFF2-40B4-BE49-F238E27FC236}">
                <a16:creationId xmlns:a16="http://schemas.microsoft.com/office/drawing/2014/main" id="{8B3B015E-D9F5-4B9F-AEC5-B487D26B42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5710" y="5245199"/>
          <a:ext cx="257016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9" imgW="1028520" imgH="228600" progId="Equation.DSMT4">
                  <p:embed/>
                </p:oleObj>
              </mc:Choice>
              <mc:Fallback>
                <p:oleObj name="Equation" r:id="rId9" imgW="1028520" imgH="228600" progId="Equation.DSMT4">
                  <p:embed/>
                  <p:pic>
                    <p:nvPicPr>
                      <p:cNvPr id="70" name="Object 71">
                        <a:extLst>
                          <a:ext uri="{FF2B5EF4-FFF2-40B4-BE49-F238E27FC236}">
                            <a16:creationId xmlns:a16="http://schemas.microsoft.com/office/drawing/2014/main" id="{8B3B015E-D9F5-4B9F-AEC5-B487D26B42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710" y="5245199"/>
                        <a:ext cx="2570162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2">
            <a:extLst>
              <a:ext uri="{FF2B5EF4-FFF2-40B4-BE49-F238E27FC236}">
                <a16:creationId xmlns:a16="http://schemas.microsoft.com/office/drawing/2014/main" id="{EDA3C530-CD24-4008-8197-B9B47169D4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6348" y="4665028"/>
          <a:ext cx="32416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11" imgW="1396800" imgH="228600" progId="Equation.DSMT4">
                  <p:embed/>
                </p:oleObj>
              </mc:Choice>
              <mc:Fallback>
                <p:oleObj name="Equation" r:id="rId11" imgW="1396800" imgH="228600" progId="Equation.DSMT4">
                  <p:embed/>
                  <p:pic>
                    <p:nvPicPr>
                      <p:cNvPr id="71" name="Object 72">
                        <a:extLst>
                          <a:ext uri="{FF2B5EF4-FFF2-40B4-BE49-F238E27FC236}">
                            <a16:creationId xmlns:a16="http://schemas.microsoft.com/office/drawing/2014/main" id="{EDA3C530-CD24-4008-8197-B9B47169D4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348" y="4665028"/>
                        <a:ext cx="32416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3">
            <a:extLst>
              <a:ext uri="{FF2B5EF4-FFF2-40B4-BE49-F238E27FC236}">
                <a16:creationId xmlns:a16="http://schemas.microsoft.com/office/drawing/2014/main" id="{C3200F48-DD35-464E-89FD-92F4DD929A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6348" y="5293678"/>
          <a:ext cx="210978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13" imgW="901440" imgH="228600" progId="Equation.DSMT4">
                  <p:embed/>
                </p:oleObj>
              </mc:Choice>
              <mc:Fallback>
                <p:oleObj name="Equation" r:id="rId13" imgW="901440" imgH="228600" progId="Equation.DSMT4">
                  <p:embed/>
                  <p:pic>
                    <p:nvPicPr>
                      <p:cNvPr id="72" name="Object 73">
                        <a:extLst>
                          <a:ext uri="{FF2B5EF4-FFF2-40B4-BE49-F238E27FC236}">
                            <a16:creationId xmlns:a16="http://schemas.microsoft.com/office/drawing/2014/main" id="{C3200F48-DD35-464E-89FD-92F4DD929A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348" y="5293678"/>
                        <a:ext cx="2109787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74">
            <a:extLst>
              <a:ext uri="{FF2B5EF4-FFF2-40B4-BE49-F238E27FC236}">
                <a16:creationId xmlns:a16="http://schemas.microsoft.com/office/drawing/2014/main" id="{7940C734-C14C-484B-96A8-ABB38849C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5710" y="5908041"/>
          <a:ext cx="2570162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15" imgW="1028520" imgH="228600" progId="Equation.DSMT4">
                  <p:embed/>
                </p:oleObj>
              </mc:Choice>
              <mc:Fallback>
                <p:oleObj name="Equation" r:id="rId15" imgW="1028520" imgH="228600" progId="Equation.DSMT4">
                  <p:embed/>
                  <p:pic>
                    <p:nvPicPr>
                      <p:cNvPr id="73" name="Object 74">
                        <a:extLst>
                          <a:ext uri="{FF2B5EF4-FFF2-40B4-BE49-F238E27FC236}">
                            <a16:creationId xmlns:a16="http://schemas.microsoft.com/office/drawing/2014/main" id="{7940C734-C14C-484B-96A8-ABB38849CE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710" y="5908041"/>
                        <a:ext cx="2570162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5">
            <a:extLst>
              <a:ext uri="{FF2B5EF4-FFF2-40B4-BE49-F238E27FC236}">
                <a16:creationId xmlns:a16="http://schemas.microsoft.com/office/drawing/2014/main" id="{31EE6317-C7E0-4907-90CE-33D1A72D1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9998" y="5904865"/>
          <a:ext cx="298767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17" imgW="1193760" imgH="228600" progId="Equation.DSMT4">
                  <p:embed/>
                </p:oleObj>
              </mc:Choice>
              <mc:Fallback>
                <p:oleObj name="Equation" r:id="rId17" imgW="1193760" imgH="228600" progId="Equation.DSMT4">
                  <p:embed/>
                  <p:pic>
                    <p:nvPicPr>
                      <p:cNvPr id="74" name="Object 75">
                        <a:extLst>
                          <a:ext uri="{FF2B5EF4-FFF2-40B4-BE49-F238E27FC236}">
                            <a16:creationId xmlns:a16="http://schemas.microsoft.com/office/drawing/2014/main" id="{31EE6317-C7E0-4907-90CE-33D1A72D17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998" y="5904865"/>
                        <a:ext cx="2987675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2641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0">
            <a:extLst>
              <a:ext uri="{FF2B5EF4-FFF2-40B4-BE49-F238E27FC236}">
                <a16:creationId xmlns:a16="http://schemas.microsoft.com/office/drawing/2014/main" id="{ADAE6180-38ED-4ABB-B2A1-23C657B46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1" y="225426"/>
            <a:ext cx="595313" cy="519113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3" name="Text Box 71">
            <a:extLst>
              <a:ext uri="{FF2B5EF4-FFF2-40B4-BE49-F238E27FC236}">
                <a16:creationId xmlns:a16="http://schemas.microsoft.com/office/drawing/2014/main" id="{06425870-2414-49FC-8711-B414AE812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1" y="2339976"/>
            <a:ext cx="595313" cy="519113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4" name="Text Box 72">
            <a:extLst>
              <a:ext uri="{FF2B5EF4-FFF2-40B4-BE49-F238E27FC236}">
                <a16:creationId xmlns:a16="http://schemas.microsoft.com/office/drawing/2014/main" id="{BF47D1F1-5F65-4233-A3F9-C474011D1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950" y="2416175"/>
            <a:ext cx="307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① 用分流方法做</a:t>
            </a:r>
          </a:p>
        </p:txBody>
      </p:sp>
      <p:sp>
        <p:nvSpPr>
          <p:cNvPr id="5" name="Text Box 73">
            <a:extLst>
              <a:ext uri="{FF2B5EF4-FFF2-40B4-BE49-F238E27FC236}">
                <a16:creationId xmlns:a16="http://schemas.microsoft.com/office/drawing/2014/main" id="{FC457BA8-1B29-47ED-BA7A-0B7826E0D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694238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仿宋_GB2312" pitchFamily="49" charset="-122"/>
              </a:rPr>
              <a:t>②用分压方法做</a:t>
            </a:r>
          </a:p>
        </p:txBody>
      </p:sp>
      <p:graphicFrame>
        <p:nvGraphicFramePr>
          <p:cNvPr id="6" name="Object 74">
            <a:extLst>
              <a:ext uri="{FF2B5EF4-FFF2-40B4-BE49-F238E27FC236}">
                <a16:creationId xmlns:a16="http://schemas.microsoft.com/office/drawing/2014/main" id="{98C7EB82-6922-492D-BC15-1EC74992B4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3850" y="3032125"/>
          <a:ext cx="59594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3" imgW="2717640" imgH="330120" progId="Equation.DSMT4">
                  <p:embed/>
                </p:oleObj>
              </mc:Choice>
              <mc:Fallback>
                <p:oleObj name="Equation" r:id="rId3" imgW="2717640" imgH="330120" progId="Equation.DSMT4">
                  <p:embed/>
                  <p:pic>
                    <p:nvPicPr>
                      <p:cNvPr id="6" name="Object 74">
                        <a:extLst>
                          <a:ext uri="{FF2B5EF4-FFF2-40B4-BE49-F238E27FC236}">
                            <a16:creationId xmlns:a16="http://schemas.microsoft.com/office/drawing/2014/main" id="{98C7EB82-6922-492D-BC15-1EC74992B4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3032125"/>
                        <a:ext cx="59594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5">
            <a:extLst>
              <a:ext uri="{FF2B5EF4-FFF2-40B4-BE49-F238E27FC236}">
                <a16:creationId xmlns:a16="http://schemas.microsoft.com/office/drawing/2014/main" id="{125B55AA-6D95-4DAF-86B4-DCD091DC70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2275" y="5097463"/>
          <a:ext cx="353853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5" imgW="1307880" imgH="368280" progId="Equation.DSMT4">
                  <p:embed/>
                </p:oleObj>
              </mc:Choice>
              <mc:Fallback>
                <p:oleObj name="Equation" r:id="rId5" imgW="1307880" imgH="368280" progId="Equation.DSMT4">
                  <p:embed/>
                  <p:pic>
                    <p:nvPicPr>
                      <p:cNvPr id="7" name="Object 75">
                        <a:extLst>
                          <a:ext uri="{FF2B5EF4-FFF2-40B4-BE49-F238E27FC236}">
                            <a16:creationId xmlns:a16="http://schemas.microsoft.com/office/drawing/2014/main" id="{125B55AA-6D95-4DAF-86B4-DCD091DC70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5097463"/>
                        <a:ext cx="3538538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6">
            <a:extLst>
              <a:ext uri="{FF2B5EF4-FFF2-40B4-BE49-F238E27FC236}">
                <a16:creationId xmlns:a16="http://schemas.microsoft.com/office/drawing/2014/main" id="{9889B6CE-CCF5-4C00-8F24-ABF191FB6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6475" y="3892550"/>
          <a:ext cx="13335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7" imgW="482400" imgH="330120" progId="Equation.DSMT4">
                  <p:embed/>
                </p:oleObj>
              </mc:Choice>
              <mc:Fallback>
                <p:oleObj name="Equation" r:id="rId7" imgW="482400" imgH="330120" progId="Equation.DSMT4">
                  <p:embed/>
                  <p:pic>
                    <p:nvPicPr>
                      <p:cNvPr id="8" name="Object 76">
                        <a:extLst>
                          <a:ext uri="{FF2B5EF4-FFF2-40B4-BE49-F238E27FC236}">
                            <a16:creationId xmlns:a16="http://schemas.microsoft.com/office/drawing/2014/main" id="{9889B6CE-CCF5-4C00-8F24-ABF191FB6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475" y="3892550"/>
                        <a:ext cx="13335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7">
            <a:extLst>
              <a:ext uri="{FF2B5EF4-FFF2-40B4-BE49-F238E27FC236}">
                <a16:creationId xmlns:a16="http://schemas.microsoft.com/office/drawing/2014/main" id="{51098DA4-A9DD-44FB-BD0D-86088D501E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1475" y="3919538"/>
          <a:ext cx="330835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9" imgW="1218960" imgH="228600" progId="Equation.DSMT4">
                  <p:embed/>
                </p:oleObj>
              </mc:Choice>
              <mc:Fallback>
                <p:oleObj name="Equation" r:id="rId9" imgW="1218960" imgH="228600" progId="Equation.DSMT4">
                  <p:embed/>
                  <p:pic>
                    <p:nvPicPr>
                      <p:cNvPr id="9" name="Object 77">
                        <a:extLst>
                          <a:ext uri="{FF2B5EF4-FFF2-40B4-BE49-F238E27FC236}">
                            <a16:creationId xmlns:a16="http://schemas.microsoft.com/office/drawing/2014/main" id="{51098DA4-A9DD-44FB-BD0D-86088D501E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3919538"/>
                        <a:ext cx="3308350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8">
            <a:extLst>
              <a:ext uri="{FF2B5EF4-FFF2-40B4-BE49-F238E27FC236}">
                <a16:creationId xmlns:a16="http://schemas.microsoft.com/office/drawing/2014/main" id="{C379DFA2-60E7-4A7D-8715-149B0D3F51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5189538"/>
          <a:ext cx="16002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11" imgW="634680" imgH="330120" progId="Equation.DSMT4">
                  <p:embed/>
                </p:oleObj>
              </mc:Choice>
              <mc:Fallback>
                <p:oleObj name="Equation" r:id="rId11" imgW="634680" imgH="330120" progId="Equation.DSMT4">
                  <p:embed/>
                  <p:pic>
                    <p:nvPicPr>
                      <p:cNvPr id="10" name="Object 78">
                        <a:extLst>
                          <a:ext uri="{FF2B5EF4-FFF2-40B4-BE49-F238E27FC236}">
                            <a16:creationId xmlns:a16="http://schemas.microsoft.com/office/drawing/2014/main" id="{C379DFA2-60E7-4A7D-8715-149B0D3F51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189538"/>
                        <a:ext cx="16002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9">
            <a:extLst>
              <a:ext uri="{FF2B5EF4-FFF2-40B4-BE49-F238E27FC236}">
                <a16:creationId xmlns:a16="http://schemas.microsoft.com/office/drawing/2014/main" id="{0062DD08-C389-4BDC-AED0-CC36AB760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1916113"/>
            <a:ext cx="2627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仿宋_GB2312" pitchFamily="49" charset="-122"/>
                <a:ea typeface="仿宋_GB2312" pitchFamily="49" charset="-122"/>
              </a:rPr>
              <a:t>求：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,I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,U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en-US" altLang="zh-CN" sz="2400" b="1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" name="Group 80">
            <a:extLst>
              <a:ext uri="{FF2B5EF4-FFF2-40B4-BE49-F238E27FC236}">
                <a16:creationId xmlns:a16="http://schemas.microsoft.com/office/drawing/2014/main" id="{F1E594AE-3B87-493F-9E92-FEF01B61D4D3}"/>
              </a:ext>
            </a:extLst>
          </p:cNvPr>
          <p:cNvGrpSpPr>
            <a:grpSpLocks/>
          </p:cNvGrpSpPr>
          <p:nvPr/>
        </p:nvGrpSpPr>
        <p:grpSpPr bwMode="auto">
          <a:xfrm>
            <a:off x="1847850" y="158750"/>
            <a:ext cx="5619750" cy="2147888"/>
            <a:chOff x="567" y="210"/>
            <a:chExt cx="3540" cy="1353"/>
          </a:xfrm>
        </p:grpSpPr>
        <p:sp>
          <p:nvSpPr>
            <p:cNvPr id="13" name="Text Box 113">
              <a:extLst>
                <a:ext uri="{FF2B5EF4-FFF2-40B4-BE49-F238E27FC236}">
                  <a16:creationId xmlns:a16="http://schemas.microsoft.com/office/drawing/2014/main" id="{61608FE9-F7E9-49F3-9CDF-3B953C3C9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915"/>
              <a:ext cx="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12V</a:t>
              </a:r>
            </a:p>
          </p:txBody>
        </p:sp>
        <p:grpSp>
          <p:nvGrpSpPr>
            <p:cNvPr id="14" name="Group 81">
              <a:extLst>
                <a:ext uri="{FF2B5EF4-FFF2-40B4-BE49-F238E27FC236}">
                  <a16:creationId xmlns:a16="http://schemas.microsoft.com/office/drawing/2014/main" id="{70B3F521-5610-4A59-B8AE-A43DA86F0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0" y="687"/>
              <a:ext cx="420" cy="616"/>
              <a:chOff x="783" y="900"/>
              <a:chExt cx="420" cy="616"/>
            </a:xfrm>
          </p:grpSpPr>
          <p:sp>
            <p:nvSpPr>
              <p:cNvPr id="54" name="Text Box 84">
                <a:extLst>
                  <a:ext uri="{FF2B5EF4-FFF2-40B4-BE49-F238E27FC236}">
                    <a16:creationId xmlns:a16="http://schemas.microsoft.com/office/drawing/2014/main" id="{36CB6220-1FDB-468F-9933-54BE6E2AE1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6" y="122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55" name="Oval 82">
                <a:extLst>
                  <a:ext uri="{FF2B5EF4-FFF2-40B4-BE49-F238E27FC236}">
                    <a16:creationId xmlns:a16="http://schemas.microsoft.com/office/drawing/2014/main" id="{95B7DB9F-9E92-4393-9637-D083CC3BC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" y="1106"/>
                <a:ext cx="304" cy="327"/>
              </a:xfrm>
              <a:prstGeom prst="ellipse">
                <a:avLst/>
              </a:prstGeom>
              <a:solidFill>
                <a:srgbClr val="66CCFF"/>
              </a:soli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6" name="Text Box 83">
                <a:extLst>
                  <a:ext uri="{FF2B5EF4-FFF2-40B4-BE49-F238E27FC236}">
                    <a16:creationId xmlns:a16="http://schemas.microsoft.com/office/drawing/2014/main" id="{B72B9BB1-9B27-402A-9022-43689C0E48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" y="900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</a:p>
            </p:txBody>
          </p:sp>
        </p:grpSp>
        <p:sp>
          <p:nvSpPr>
            <p:cNvPr id="15" name="Line 85">
              <a:extLst>
                <a:ext uri="{FF2B5EF4-FFF2-40B4-BE49-F238E27FC236}">
                  <a16:creationId xmlns:a16="http://schemas.microsoft.com/office/drawing/2014/main" id="{8F1C4D4F-6AAA-4293-AEA9-5BAE2F4CA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3" y="555"/>
              <a:ext cx="2640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86">
              <a:extLst>
                <a:ext uri="{FF2B5EF4-FFF2-40B4-BE49-F238E27FC236}">
                  <a16:creationId xmlns:a16="http://schemas.microsoft.com/office/drawing/2014/main" id="{4E5D9870-C8E2-462B-AF28-1EA208AE0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3" y="1563"/>
              <a:ext cx="2640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87">
              <a:extLst>
                <a:ext uri="{FF2B5EF4-FFF2-40B4-BE49-F238E27FC236}">
                  <a16:creationId xmlns:a16="http://schemas.microsoft.com/office/drawing/2014/main" id="{1B196C77-4668-4CB2-B544-2C3D7DD19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3" y="555"/>
              <a:ext cx="0" cy="1008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88">
              <a:extLst>
                <a:ext uri="{FF2B5EF4-FFF2-40B4-BE49-F238E27FC236}">
                  <a16:creationId xmlns:a16="http://schemas.microsoft.com/office/drawing/2014/main" id="{2D3ADFC7-4BFC-4E22-9B68-A0E6228A9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5" y="555"/>
              <a:ext cx="0" cy="1008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89">
              <a:extLst>
                <a:ext uri="{FF2B5EF4-FFF2-40B4-BE49-F238E27FC236}">
                  <a16:creationId xmlns:a16="http://schemas.microsoft.com/office/drawing/2014/main" id="{0EE745CF-B716-4ECD-A39A-89F3E01A1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7" y="555"/>
              <a:ext cx="0" cy="1008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90">
              <a:extLst>
                <a:ext uri="{FF2B5EF4-FFF2-40B4-BE49-F238E27FC236}">
                  <a16:creationId xmlns:a16="http://schemas.microsoft.com/office/drawing/2014/main" id="{89356C34-D5C2-4D98-85EE-AA908F821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5" y="555"/>
              <a:ext cx="0" cy="1008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91">
              <a:extLst>
                <a:ext uri="{FF2B5EF4-FFF2-40B4-BE49-F238E27FC236}">
                  <a16:creationId xmlns:a16="http://schemas.microsoft.com/office/drawing/2014/main" id="{D93F6E10-04A7-4B25-A815-3E3A59FD5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1" y="555"/>
              <a:ext cx="0" cy="1008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92">
              <a:extLst>
                <a:ext uri="{FF2B5EF4-FFF2-40B4-BE49-F238E27FC236}">
                  <a16:creationId xmlns:a16="http://schemas.microsoft.com/office/drawing/2014/main" id="{7002368A-E239-477D-A953-89895780A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1" y="943"/>
              <a:ext cx="116" cy="233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3" name="Text Box 93">
              <a:extLst>
                <a:ext uri="{FF2B5EF4-FFF2-40B4-BE49-F238E27FC236}">
                  <a16:creationId xmlns:a16="http://schemas.microsoft.com/office/drawing/2014/main" id="{2B41D1EB-C431-4FE7-95CF-4DCE47F09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9" y="891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2R</a:t>
              </a:r>
            </a:p>
          </p:txBody>
        </p:sp>
        <p:sp>
          <p:nvSpPr>
            <p:cNvPr id="24" name="Rectangle 94">
              <a:extLst>
                <a:ext uri="{FF2B5EF4-FFF2-40B4-BE49-F238E27FC236}">
                  <a16:creationId xmlns:a16="http://schemas.microsoft.com/office/drawing/2014/main" id="{D98C3326-95E5-43D5-B4B5-CC61CE904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931"/>
              <a:ext cx="116" cy="233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5" name="Text Box 95">
              <a:extLst>
                <a:ext uri="{FF2B5EF4-FFF2-40B4-BE49-F238E27FC236}">
                  <a16:creationId xmlns:a16="http://schemas.microsoft.com/office/drawing/2014/main" id="{CD86C859-04F6-4B64-8CBB-1949C288A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5" y="891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2R</a:t>
              </a:r>
            </a:p>
          </p:txBody>
        </p:sp>
        <p:sp>
          <p:nvSpPr>
            <p:cNvPr id="26" name="Rectangle 96">
              <a:extLst>
                <a:ext uri="{FF2B5EF4-FFF2-40B4-BE49-F238E27FC236}">
                  <a16:creationId xmlns:a16="http://schemas.microsoft.com/office/drawing/2014/main" id="{81175DFF-2A29-4435-85D7-F3B84EE6A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919"/>
              <a:ext cx="116" cy="233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" name="Text Box 97">
              <a:extLst>
                <a:ext uri="{FF2B5EF4-FFF2-40B4-BE49-F238E27FC236}">
                  <a16:creationId xmlns:a16="http://schemas.microsoft.com/office/drawing/2014/main" id="{2817D0EF-9DEC-45D2-83E4-119C90EFF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891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2R</a:t>
              </a:r>
            </a:p>
          </p:txBody>
        </p:sp>
        <p:sp>
          <p:nvSpPr>
            <p:cNvPr id="28" name="Rectangle 98">
              <a:extLst>
                <a:ext uri="{FF2B5EF4-FFF2-40B4-BE49-F238E27FC236}">
                  <a16:creationId xmlns:a16="http://schemas.microsoft.com/office/drawing/2014/main" id="{3305F3D4-FADD-4807-B340-C6E01712A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" y="919"/>
              <a:ext cx="116" cy="233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9" name="Text Box 99">
              <a:extLst>
                <a:ext uri="{FF2B5EF4-FFF2-40B4-BE49-F238E27FC236}">
                  <a16:creationId xmlns:a16="http://schemas.microsoft.com/office/drawing/2014/main" id="{0421BE45-3E8F-457A-8091-7796F2ED4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891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2R</a:t>
              </a:r>
            </a:p>
          </p:txBody>
        </p:sp>
        <p:sp>
          <p:nvSpPr>
            <p:cNvPr id="30" name="Rectangle 100">
              <a:extLst>
                <a:ext uri="{FF2B5EF4-FFF2-40B4-BE49-F238E27FC236}">
                  <a16:creationId xmlns:a16="http://schemas.microsoft.com/office/drawing/2014/main" id="{6AE3001F-0AC1-4AD6-9DAC-D9EC118C5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150" y="426"/>
              <a:ext cx="116" cy="233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1" name="Rectangle 101">
              <a:extLst>
                <a:ext uri="{FF2B5EF4-FFF2-40B4-BE49-F238E27FC236}">
                  <a16:creationId xmlns:a16="http://schemas.microsoft.com/office/drawing/2014/main" id="{E995545D-CBBA-4E2D-8FBE-BD8F230794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813" y="451"/>
              <a:ext cx="116" cy="233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2" name="Text Box 102">
              <a:extLst>
                <a:ext uri="{FF2B5EF4-FFF2-40B4-BE49-F238E27FC236}">
                  <a16:creationId xmlns:a16="http://schemas.microsoft.com/office/drawing/2014/main" id="{C368632C-1EE6-4673-8A6A-4B01C6B75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3" y="21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33" name="Text Box 103">
              <a:extLst>
                <a:ext uri="{FF2B5EF4-FFF2-40B4-BE49-F238E27FC236}">
                  <a16:creationId xmlns:a16="http://schemas.microsoft.com/office/drawing/2014/main" id="{C8EAA537-0DB2-4EC2-B030-AF04D7A2D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5" y="239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34" name="Line 104">
              <a:extLst>
                <a:ext uri="{FF2B5EF4-FFF2-40B4-BE49-F238E27FC236}">
                  <a16:creationId xmlns:a16="http://schemas.microsoft.com/office/drawing/2014/main" id="{AB5727FB-78C8-4B29-8AD8-A9ED08954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7" y="618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105">
              <a:extLst>
                <a:ext uri="{FF2B5EF4-FFF2-40B4-BE49-F238E27FC236}">
                  <a16:creationId xmlns:a16="http://schemas.microsoft.com/office/drawing/2014/main" id="{F1A0D810-6A75-433D-BC4C-BE9A3B9D7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663"/>
              <a:ext cx="27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106">
              <a:extLst>
                <a:ext uri="{FF2B5EF4-FFF2-40B4-BE49-F238E27FC236}">
                  <a16:creationId xmlns:a16="http://schemas.microsoft.com/office/drawing/2014/main" id="{F078E900-E5DE-45C7-9924-5A50FC2CA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7" y="618"/>
              <a:ext cx="25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07">
              <a:extLst>
                <a:ext uri="{FF2B5EF4-FFF2-40B4-BE49-F238E27FC236}">
                  <a16:creationId xmlns:a16="http://schemas.microsoft.com/office/drawing/2014/main" id="{444BEF92-FEC5-418D-AE39-D23CF31C1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555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108">
              <a:extLst>
                <a:ext uri="{FF2B5EF4-FFF2-40B4-BE49-F238E27FC236}">
                  <a16:creationId xmlns:a16="http://schemas.microsoft.com/office/drawing/2014/main" id="{BAF5B8BB-CE09-40EC-A872-873742A025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1" y="61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109">
              <a:extLst>
                <a:ext uri="{FF2B5EF4-FFF2-40B4-BE49-F238E27FC236}">
                  <a16:creationId xmlns:a16="http://schemas.microsoft.com/office/drawing/2014/main" id="{F04A98EF-8614-4C08-BBCC-828201967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1" y="255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Text Box 110">
              <a:extLst>
                <a:ext uri="{FF2B5EF4-FFF2-40B4-BE49-F238E27FC236}">
                  <a16:creationId xmlns:a16="http://schemas.microsoft.com/office/drawing/2014/main" id="{B8FB1863-51A0-45B5-9590-8F7CC7D24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3" y="255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" name="Text Box 111">
              <a:extLst>
                <a:ext uri="{FF2B5EF4-FFF2-40B4-BE49-F238E27FC236}">
                  <a16:creationId xmlns:a16="http://schemas.microsoft.com/office/drawing/2014/main" id="{3397CA78-BD12-415F-BC36-07BC2E32F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7" y="267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Text Box 112">
              <a:extLst>
                <a:ext uri="{FF2B5EF4-FFF2-40B4-BE49-F238E27FC236}">
                  <a16:creationId xmlns:a16="http://schemas.microsoft.com/office/drawing/2014/main" id="{F76BA9BD-ACDF-4200-AE4D-F821C2D89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9" y="255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 Box 114">
              <a:extLst>
                <a:ext uri="{FF2B5EF4-FFF2-40B4-BE49-F238E27FC236}">
                  <a16:creationId xmlns:a16="http://schemas.microsoft.com/office/drawing/2014/main" id="{B0E773C5-2138-4CC9-A365-4E083C185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7" y="101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44" name="Text Box 115">
              <a:extLst>
                <a:ext uri="{FF2B5EF4-FFF2-40B4-BE49-F238E27FC236}">
                  <a16:creationId xmlns:a16="http://schemas.microsoft.com/office/drawing/2014/main" id="{5F0BCDAE-6ED2-4163-8FD5-E4101DEB7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3" y="907"/>
              <a:ext cx="3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4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45" name="Group 116">
              <a:extLst>
                <a:ext uri="{FF2B5EF4-FFF2-40B4-BE49-F238E27FC236}">
                  <a16:creationId xmlns:a16="http://schemas.microsoft.com/office/drawing/2014/main" id="{636B6C6B-4BD2-4203-9D30-070DAE8812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705"/>
              <a:ext cx="369" cy="615"/>
              <a:chOff x="276" y="2636"/>
              <a:chExt cx="324" cy="524"/>
            </a:xfrm>
          </p:grpSpPr>
          <p:sp>
            <p:nvSpPr>
              <p:cNvPr id="51" name="Text Box 117">
                <a:extLst>
                  <a:ext uri="{FF2B5EF4-FFF2-40B4-BE49-F238E27FC236}">
                    <a16:creationId xmlns:a16="http://schemas.microsoft.com/office/drawing/2014/main" id="{C429261A-E8FA-43CB-B4DC-774F2595C3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" y="2636"/>
                <a:ext cx="116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52" name="Text Box 118">
                <a:extLst>
                  <a:ext uri="{FF2B5EF4-FFF2-40B4-BE49-F238E27FC236}">
                    <a16:creationId xmlns:a16="http://schemas.microsoft.com/office/drawing/2014/main" id="{E118367B-3177-4DC6-8223-25C7E19125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" y="2912"/>
                <a:ext cx="144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53" name="Text Box 119">
                <a:extLst>
                  <a:ext uri="{FF2B5EF4-FFF2-40B4-BE49-F238E27FC236}">
                    <a16:creationId xmlns:a16="http://schemas.microsoft.com/office/drawing/2014/main" id="{7C8D372F-3CE7-44D8-B988-5CAA4F8527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6" y="2804"/>
                <a:ext cx="324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U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endPara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46" name="Group 120">
              <a:extLst>
                <a:ext uri="{FF2B5EF4-FFF2-40B4-BE49-F238E27FC236}">
                  <a16:creationId xmlns:a16="http://schemas.microsoft.com/office/drawing/2014/main" id="{EFF4775F-6353-4E0B-8556-E25D7B872C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0" y="717"/>
              <a:ext cx="415" cy="606"/>
              <a:chOff x="276" y="2633"/>
              <a:chExt cx="324" cy="531"/>
            </a:xfrm>
          </p:grpSpPr>
          <p:sp>
            <p:nvSpPr>
              <p:cNvPr id="48" name="Text Box 121">
                <a:extLst>
                  <a:ext uri="{FF2B5EF4-FFF2-40B4-BE49-F238E27FC236}">
                    <a16:creationId xmlns:a16="http://schemas.microsoft.com/office/drawing/2014/main" id="{F6BF9DA9-4196-4D85-9739-0F81BB26B1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" y="2633"/>
                <a:ext cx="116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49" name="Text Box 122">
                <a:extLst>
                  <a:ext uri="{FF2B5EF4-FFF2-40B4-BE49-F238E27FC236}">
                    <a16:creationId xmlns:a16="http://schemas.microsoft.com/office/drawing/2014/main" id="{E589A91B-34BD-4B4F-ACBA-AA4C4D7E46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" y="2909"/>
                <a:ext cx="144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50" name="Text Box 123">
                <a:extLst>
                  <a:ext uri="{FF2B5EF4-FFF2-40B4-BE49-F238E27FC236}">
                    <a16:creationId xmlns:a16="http://schemas.microsoft.com/office/drawing/2014/main" id="{FE8FB281-177A-48AC-B518-35C46CA44D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6" y="2800"/>
                <a:ext cx="324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U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endPara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47" name="Text Box 124">
              <a:extLst>
                <a:ext uri="{FF2B5EF4-FFF2-40B4-BE49-F238E27FC236}">
                  <a16:creationId xmlns:a16="http://schemas.microsoft.com/office/drawing/2014/main" id="{1B061F05-D163-48E1-8291-0F3B5ED8B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654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ea typeface="仿宋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031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utoUpdateAnimBg="0"/>
      <p:bldP spid="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A8348EAF-F0C4-4E28-9539-8CD93A153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091" y="572770"/>
            <a:ext cx="482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仿宋_GB2312" pitchFamily="49" charset="-122"/>
              </a:rPr>
              <a:t>（</a:t>
            </a:r>
            <a:r>
              <a:rPr lang="en-US" altLang="zh-CN" sz="2400" b="1">
                <a:ea typeface="仿宋_GB2312" pitchFamily="49" charset="-122"/>
              </a:rPr>
              <a:t>1</a:t>
            </a:r>
            <a:r>
              <a:rPr lang="zh-CN" altLang="en-US" sz="2400" b="1">
                <a:ea typeface="仿宋_GB2312" pitchFamily="49" charset="-122"/>
              </a:rPr>
              <a:t>） 求出等效电阻或等效电导；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39773892-5D0E-419C-BACE-705EEA52A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090" y="1123633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仿宋_GB2312" pitchFamily="49" charset="-122"/>
              </a:rPr>
              <a:t>（</a:t>
            </a:r>
            <a:r>
              <a:rPr lang="en-US" altLang="zh-CN" sz="2400" b="1">
                <a:ea typeface="仿宋_GB2312" pitchFamily="49" charset="-122"/>
              </a:rPr>
              <a:t>2</a:t>
            </a:r>
            <a:r>
              <a:rPr lang="zh-CN" altLang="en-US" sz="2400" b="1">
                <a:ea typeface="仿宋_GB2312" pitchFamily="49" charset="-122"/>
              </a:rPr>
              <a:t>） 应用欧姆定律求出总电压或总电流；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7DE3FD1-BF5E-486E-A336-10102F6C1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090" y="1653858"/>
            <a:ext cx="882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仿宋_GB2312" pitchFamily="49" charset="-122"/>
              </a:rPr>
              <a:t>（</a:t>
            </a:r>
            <a:r>
              <a:rPr lang="en-US" altLang="zh-CN" sz="2400" b="1">
                <a:ea typeface="仿宋_GB2312" pitchFamily="49" charset="-122"/>
              </a:rPr>
              <a:t>3</a:t>
            </a:r>
            <a:r>
              <a:rPr lang="zh-CN" altLang="en-US" sz="2400" b="1">
                <a:ea typeface="仿宋_GB2312" pitchFamily="49" charset="-122"/>
              </a:rPr>
              <a:t>） 应用欧姆定律或分压、分流公式求各电阻上的电流和电压 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6E74C159-82A9-4754-938B-B6E4D4CC0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6454" y="2230121"/>
            <a:ext cx="77755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以上的关键在于识别各电阻的串联、并联关系！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7C994EAF-4557-4DE0-8436-720CED3E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528" y="3022283"/>
            <a:ext cx="647700" cy="519112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4FC45822-C960-4433-98DC-2EEE9A8B1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3791" y="4246245"/>
            <a:ext cx="20161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4A8FB2C0-D1FF-40AA-B7F6-CE2321932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665" y="4462145"/>
            <a:ext cx="71438" cy="7143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id="{BDE61CB6-A314-41C3-8ACA-9D606E63B0F4}"/>
              </a:ext>
            </a:extLst>
          </p:cNvPr>
          <p:cNvGrpSpPr>
            <a:grpSpLocks/>
          </p:cNvGrpSpPr>
          <p:nvPr/>
        </p:nvGrpSpPr>
        <p:grpSpPr bwMode="auto">
          <a:xfrm>
            <a:off x="2096453" y="3238184"/>
            <a:ext cx="3744912" cy="2695575"/>
            <a:chOff x="249" y="2014"/>
            <a:chExt cx="2359" cy="1698"/>
          </a:xfrm>
        </p:grpSpPr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73B0F105-5348-4351-982B-D452358A7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2341"/>
              <a:ext cx="1632" cy="1362"/>
              <a:chOff x="476" y="2341"/>
              <a:chExt cx="1632" cy="1362"/>
            </a:xfrm>
          </p:grpSpPr>
          <p:sp>
            <p:nvSpPr>
              <p:cNvPr id="23" name="Line 13">
                <a:extLst>
                  <a:ext uri="{FF2B5EF4-FFF2-40B4-BE49-F238E27FC236}">
                    <a16:creationId xmlns:a16="http://schemas.microsoft.com/office/drawing/2014/main" id="{78A43259-EA38-4D91-9855-F84178482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2840"/>
                <a:ext cx="1497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4">
                <a:extLst>
                  <a:ext uri="{FF2B5EF4-FFF2-40B4-BE49-F238E27FC236}">
                    <a16:creationId xmlns:a16="http://schemas.microsoft.com/office/drawing/2014/main" id="{F2AB781B-7A89-461D-AD2A-9C22CC6A6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3657"/>
                <a:ext cx="1497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5">
                <a:extLst>
                  <a:ext uri="{FF2B5EF4-FFF2-40B4-BE49-F238E27FC236}">
                    <a16:creationId xmlns:a16="http://schemas.microsoft.com/office/drawing/2014/main" id="{38B93345-05AA-47B9-B6C1-4F7857691A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432"/>
                <a:ext cx="0" cy="1225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6">
                <a:extLst>
                  <a:ext uri="{FF2B5EF4-FFF2-40B4-BE49-F238E27FC236}">
                    <a16:creationId xmlns:a16="http://schemas.microsoft.com/office/drawing/2014/main" id="{D3CCD84F-2F4D-414E-870F-8D92B6EB0C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432"/>
                <a:ext cx="0" cy="1225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Oval 17">
                <a:extLst>
                  <a:ext uri="{FF2B5EF4-FFF2-40B4-BE49-F238E27FC236}">
                    <a16:creationId xmlns:a16="http://schemas.microsoft.com/office/drawing/2014/main" id="{CA22FC6A-613B-4B4B-85AE-3F61DADD3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612"/>
                <a:ext cx="90" cy="91"/>
              </a:xfrm>
              <a:prstGeom prst="ellips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8" name="Oval 18">
                <a:extLst>
                  <a:ext uri="{FF2B5EF4-FFF2-40B4-BE49-F238E27FC236}">
                    <a16:creationId xmlns:a16="http://schemas.microsoft.com/office/drawing/2014/main" id="{1E6CE4B5-6AE2-47B5-8461-1293C0F94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2795"/>
                <a:ext cx="90" cy="91"/>
              </a:xfrm>
              <a:prstGeom prst="ellips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9" name="Oval 19">
                <a:extLst>
                  <a:ext uri="{FF2B5EF4-FFF2-40B4-BE49-F238E27FC236}">
                    <a16:creationId xmlns:a16="http://schemas.microsoft.com/office/drawing/2014/main" id="{3CD36546-EDED-49AB-8B58-B44866830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2341"/>
                <a:ext cx="90" cy="91"/>
              </a:xfrm>
              <a:prstGeom prst="ellips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0" name="Oval 20">
                <a:extLst>
                  <a:ext uri="{FF2B5EF4-FFF2-40B4-BE49-F238E27FC236}">
                    <a16:creationId xmlns:a16="http://schemas.microsoft.com/office/drawing/2014/main" id="{841DC287-166C-4DCD-B598-5597278C8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2341"/>
                <a:ext cx="90" cy="91"/>
              </a:xfrm>
              <a:prstGeom prst="ellips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1" name="Oval 21">
                <a:extLst>
                  <a:ext uri="{FF2B5EF4-FFF2-40B4-BE49-F238E27FC236}">
                    <a16:creationId xmlns:a16="http://schemas.microsoft.com/office/drawing/2014/main" id="{485E7754-3DB4-4C7A-8762-4DF2C766C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2795"/>
                <a:ext cx="90" cy="91"/>
              </a:xfrm>
              <a:prstGeom prst="ellipse">
                <a:avLst/>
              </a:prstGeom>
              <a:solidFill>
                <a:srgbClr val="FFCC00"/>
              </a:solidFill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2" name="Oval 22">
                <a:extLst>
                  <a:ext uri="{FF2B5EF4-FFF2-40B4-BE49-F238E27FC236}">
                    <a16:creationId xmlns:a16="http://schemas.microsoft.com/office/drawing/2014/main" id="{814C43AA-5633-4303-A3F4-2C6AEC505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2795"/>
                <a:ext cx="90" cy="91"/>
              </a:xfrm>
              <a:prstGeom prst="ellipse">
                <a:avLst/>
              </a:prstGeom>
              <a:solidFill>
                <a:srgbClr val="FFCC00"/>
              </a:solidFill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3" name="Oval 23">
                <a:extLst>
                  <a:ext uri="{FF2B5EF4-FFF2-40B4-BE49-F238E27FC236}">
                    <a16:creationId xmlns:a16="http://schemas.microsoft.com/office/drawing/2014/main" id="{4462D904-3A7E-4D17-840E-5C5748C9E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3612"/>
                <a:ext cx="90" cy="91"/>
              </a:xfrm>
              <a:prstGeom prst="ellipse">
                <a:avLst/>
              </a:prstGeom>
              <a:solidFill>
                <a:srgbClr val="FFCC00"/>
              </a:solidFill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FE0E6F4-2FD1-4F02-98D8-0313CCC9F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113"/>
              <a:ext cx="182" cy="27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79820DF8-9EFD-4702-B722-77B866DFF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113"/>
              <a:ext cx="182" cy="27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3" name="Rectangle 26">
              <a:extLst>
                <a:ext uri="{FF2B5EF4-FFF2-40B4-BE49-F238E27FC236}">
                  <a16:creationId xmlns:a16="http://schemas.microsoft.com/office/drawing/2014/main" id="{E07821B4-447F-4309-A397-720C593B5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2750"/>
              <a:ext cx="364" cy="18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AB1BC00F-B73C-43B5-91B6-1A6CAD96B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750"/>
              <a:ext cx="364" cy="18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5" name="Text Box 28">
              <a:extLst>
                <a:ext uri="{FF2B5EF4-FFF2-40B4-BE49-F238E27FC236}">
                  <a16:creationId xmlns:a16="http://schemas.microsoft.com/office/drawing/2014/main" id="{317A326F-94DC-4446-8AE9-B434C68EE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2478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6" name="Text Box 29">
              <a:extLst>
                <a:ext uri="{FF2B5EF4-FFF2-40B4-BE49-F238E27FC236}">
                  <a16:creationId xmlns:a16="http://schemas.microsoft.com/office/drawing/2014/main" id="{57A48842-EA3E-4D14-9C6E-4A5B1D21B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3113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15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7" name="Text Box 30">
              <a:extLst>
                <a:ext uri="{FF2B5EF4-FFF2-40B4-BE49-F238E27FC236}">
                  <a16:creationId xmlns:a16="http://schemas.microsoft.com/office/drawing/2014/main" id="{1665B86D-1FD9-460B-8FD0-9C9855769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2478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8" name="Text Box 31">
              <a:extLst>
                <a:ext uri="{FF2B5EF4-FFF2-40B4-BE49-F238E27FC236}">
                  <a16:creationId xmlns:a16="http://schemas.microsoft.com/office/drawing/2014/main" id="{C6C65A43-3860-44A0-8250-8B59816B4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3113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9" name="Text Box 32">
              <a:extLst>
                <a:ext uri="{FF2B5EF4-FFF2-40B4-BE49-F238E27FC236}">
                  <a16:creationId xmlns:a16="http://schemas.microsoft.com/office/drawing/2014/main" id="{7A1DE487-DA68-49AE-84EC-F98A832C6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2024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d</a:t>
              </a:r>
              <a:endParaRPr lang="en-US" altLang="zh-CN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0" name="Text Box 33">
              <a:extLst>
                <a:ext uri="{FF2B5EF4-FFF2-40B4-BE49-F238E27FC236}">
                  <a16:creationId xmlns:a16="http://schemas.microsoft.com/office/drawing/2014/main" id="{24B4A816-705D-477D-9027-7F64542A8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2014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</a:t>
              </a:r>
              <a:endParaRPr lang="en-US" altLang="zh-CN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1" name="Text Box 34">
              <a:extLst>
                <a:ext uri="{FF2B5EF4-FFF2-40B4-BE49-F238E27FC236}">
                  <a16:creationId xmlns:a16="http://schemas.microsoft.com/office/drawing/2014/main" id="{B1AF31D1-DE14-4ED8-9340-55B5E4814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3385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lang="en-US" altLang="zh-CN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2" name="Text Box 35">
              <a:extLst>
                <a:ext uri="{FF2B5EF4-FFF2-40B4-BE49-F238E27FC236}">
                  <a16:creationId xmlns:a16="http://schemas.microsoft.com/office/drawing/2014/main" id="{E7821C99-523E-4FCF-9D35-00D48954B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614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en-US" altLang="zh-CN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34" name="Text Box 36">
            <a:extLst>
              <a:ext uri="{FF2B5EF4-FFF2-40B4-BE49-F238E27FC236}">
                <a16:creationId xmlns:a16="http://schemas.microsoft.com/office/drawing/2014/main" id="{1529A8C6-5B46-4096-9590-8F70F8321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3516" y="3022283"/>
            <a:ext cx="266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仿宋_GB2312" pitchFamily="49" charset="-122"/>
              </a:rPr>
              <a:t>求</a:t>
            </a:r>
            <a:r>
              <a:rPr lang="en-US" altLang="zh-CN" sz="2400" b="1">
                <a:ea typeface="仿宋_GB2312" pitchFamily="49" charset="-122"/>
              </a:rPr>
              <a:t>: 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, 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cd</a:t>
            </a:r>
          </a:p>
        </p:txBody>
      </p:sp>
      <p:graphicFrame>
        <p:nvGraphicFramePr>
          <p:cNvPr id="35" name="Object 37">
            <a:extLst>
              <a:ext uri="{FF2B5EF4-FFF2-40B4-BE49-F238E27FC236}">
                <a16:creationId xmlns:a16="http://schemas.microsoft.com/office/drawing/2014/main" id="{EA5F1D48-B083-4759-8905-25C17785C5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4403" y="3630295"/>
          <a:ext cx="40433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3" imgW="1650960" imgH="228600" progId="Equation.DSMT4">
                  <p:embed/>
                </p:oleObj>
              </mc:Choice>
              <mc:Fallback>
                <p:oleObj name="Equation" r:id="rId3" imgW="1650960" imgH="228600" progId="Equation.DSMT4">
                  <p:embed/>
                  <p:pic>
                    <p:nvPicPr>
                      <p:cNvPr id="35" name="Object 37">
                        <a:extLst>
                          <a:ext uri="{FF2B5EF4-FFF2-40B4-BE49-F238E27FC236}">
                            <a16:creationId xmlns:a16="http://schemas.microsoft.com/office/drawing/2014/main" id="{EA5F1D48-B083-4759-8905-25C17785C5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4403" y="3630295"/>
                        <a:ext cx="40433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8">
            <a:extLst>
              <a:ext uri="{FF2B5EF4-FFF2-40B4-BE49-F238E27FC236}">
                <a16:creationId xmlns:a16="http://schemas.microsoft.com/office/drawing/2014/main" id="{8116A541-6931-4FF2-B15C-C9A2EECA01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0278" y="4235133"/>
          <a:ext cx="336867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5" imgW="1371600" imgH="228600" progId="Equation.DSMT4">
                  <p:embed/>
                </p:oleObj>
              </mc:Choice>
              <mc:Fallback>
                <p:oleObj name="Equation" r:id="rId5" imgW="1371600" imgH="228600" progId="Equation.DSMT4">
                  <p:embed/>
                  <p:pic>
                    <p:nvPicPr>
                      <p:cNvPr id="36" name="Object 38">
                        <a:extLst>
                          <a:ext uri="{FF2B5EF4-FFF2-40B4-BE49-F238E27FC236}">
                            <a16:creationId xmlns:a16="http://schemas.microsoft.com/office/drawing/2014/main" id="{8116A541-6931-4FF2-B15C-C9A2EECA01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278" y="4235133"/>
                        <a:ext cx="3368675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39" descr="羊皮纸">
            <a:extLst>
              <a:ext uri="{FF2B5EF4-FFF2-40B4-BE49-F238E27FC236}">
                <a16:creationId xmlns:a16="http://schemas.microsoft.com/office/drawing/2014/main" id="{5B840840-6D7B-401A-BCAD-35FBDA774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5678" y="5109846"/>
            <a:ext cx="3744912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ea typeface="仿宋_GB2312" pitchFamily="49" charset="-122"/>
              </a:rPr>
              <a:t>等效电阻针对电路的某两端而言，否则无意义。</a:t>
            </a:r>
          </a:p>
        </p:txBody>
      </p:sp>
    </p:spTree>
    <p:extLst>
      <p:ext uri="{BB962C8B-B14F-4D97-AF65-F5344CB8AC3E}">
        <p14:creationId xmlns:p14="http://schemas.microsoft.com/office/powerpoint/2010/main" val="141719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34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BA7212FF-B812-4FF7-9C83-AC7025FE06C4}"/>
              </a:ext>
            </a:extLst>
          </p:cNvPr>
          <p:cNvGrpSpPr>
            <a:grpSpLocks/>
          </p:cNvGrpSpPr>
          <p:nvPr/>
        </p:nvGrpSpPr>
        <p:grpSpPr bwMode="auto">
          <a:xfrm>
            <a:off x="1919288" y="760731"/>
            <a:ext cx="4392612" cy="3140075"/>
            <a:chOff x="612" y="363"/>
            <a:chExt cx="2767" cy="1978"/>
          </a:xfrm>
        </p:grpSpPr>
        <p:sp>
          <p:nvSpPr>
            <p:cNvPr id="3" name="Oval 5">
              <a:extLst>
                <a:ext uri="{FF2B5EF4-FFF2-40B4-BE49-F238E27FC236}">
                  <a16:creationId xmlns:a16="http://schemas.microsoft.com/office/drawing/2014/main" id="{150719AB-6E4E-48BB-B988-2D033961E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" y="618"/>
              <a:ext cx="90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" name="Oval 6">
              <a:extLst>
                <a:ext uri="{FF2B5EF4-FFF2-40B4-BE49-F238E27FC236}">
                  <a16:creationId xmlns:a16="http://schemas.microsoft.com/office/drawing/2014/main" id="{7BA3879E-77A9-4A02-87B9-0383D9B33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618"/>
              <a:ext cx="90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" name="Text Box 7">
              <a:extLst>
                <a:ext uri="{FF2B5EF4-FFF2-40B4-BE49-F238E27FC236}">
                  <a16:creationId xmlns:a16="http://schemas.microsoft.com/office/drawing/2014/main" id="{83438757-8B11-41FA-8162-A578AB55F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9" y="1570"/>
              <a:ext cx="5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60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E75AEC83-02F2-4B91-BB1D-69B25EF1A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935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100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1EC4CE0F-1754-4C7B-B17D-8B28FB997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480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50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8385FC9C-699D-4871-A939-1D25D93CD7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026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10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90B1CF0D-53DB-4967-8238-D544F5BFC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9" y="427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D105C1FD-7AC3-49E4-AEA6-7590A6023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" y="363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CFA15489-EB63-4E5D-A9F8-E6F003C04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7" y="709"/>
              <a:ext cx="0" cy="1315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CC37089D-4AA5-4481-A641-36BD0DEB4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7" y="1389"/>
              <a:ext cx="816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808D93CB-0A4A-4056-A1DA-0913856F8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890"/>
              <a:ext cx="681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37211E19-18A9-48E4-8360-63F5A7A90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4" y="890"/>
              <a:ext cx="0" cy="1134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8909284B-9781-4ADC-9C9F-117CB73C5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024"/>
              <a:ext cx="681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A987BD27-255A-4749-9B41-026AE76EB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890"/>
              <a:ext cx="182" cy="27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CBED274F-5062-4BBA-A56F-CC322BC62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7" y="2024"/>
              <a:ext cx="816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1B5E7B17-0480-4048-B2D3-6DC663EB2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933"/>
              <a:ext cx="364" cy="18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2A994318-1582-4BFD-B0F3-2E275C1C7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709"/>
              <a:ext cx="0" cy="1315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22">
              <a:extLst>
                <a:ext uri="{FF2B5EF4-FFF2-40B4-BE49-F238E27FC236}">
                  <a16:creationId xmlns:a16="http://schemas.microsoft.com/office/drawing/2014/main" id="{42F47DA9-4FEB-4DEC-9C07-9BAF6332E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" y="1570"/>
              <a:ext cx="181" cy="273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18A77C6D-C4BB-41C4-BCEA-8617DEA5A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" y="981"/>
              <a:ext cx="182" cy="27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81F84CC9-7411-4B21-8DFB-80DC74D67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1480"/>
              <a:ext cx="181" cy="273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897DD8C1-BF95-4E25-B13B-B88DD1C27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1071"/>
              <a:ext cx="181" cy="273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2E94CB5E-D704-4BDE-BCE6-03F8B2C79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570"/>
              <a:ext cx="181" cy="273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5" name="Text Box 27">
              <a:extLst>
                <a:ext uri="{FF2B5EF4-FFF2-40B4-BE49-F238E27FC236}">
                  <a16:creationId xmlns:a16="http://schemas.microsoft.com/office/drawing/2014/main" id="{93E60520-0799-4C58-A0C5-A0B525286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570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40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26" name="Text Box 28">
              <a:extLst>
                <a:ext uri="{FF2B5EF4-FFF2-40B4-BE49-F238E27FC236}">
                  <a16:creationId xmlns:a16="http://schemas.microsoft.com/office/drawing/2014/main" id="{112B9D98-4831-4B2C-AAE5-194F76C0A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2053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80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27" name="Text Box 29">
              <a:extLst>
                <a:ext uri="{FF2B5EF4-FFF2-40B4-BE49-F238E27FC236}">
                  <a16:creationId xmlns:a16="http://schemas.microsoft.com/office/drawing/2014/main" id="{0AD380F1-DE0C-4DEE-8E14-2A9F51C13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" y="845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20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</p:grpSp>
      <p:grpSp>
        <p:nvGrpSpPr>
          <p:cNvPr id="28" name="Group 31">
            <a:extLst>
              <a:ext uri="{FF2B5EF4-FFF2-40B4-BE49-F238E27FC236}">
                <a16:creationId xmlns:a16="http://schemas.microsoft.com/office/drawing/2014/main" id="{02973410-A76E-4FC6-877F-13CCB6847AD5}"/>
              </a:ext>
            </a:extLst>
          </p:cNvPr>
          <p:cNvGrpSpPr>
            <a:grpSpLocks/>
          </p:cNvGrpSpPr>
          <p:nvPr/>
        </p:nvGrpSpPr>
        <p:grpSpPr bwMode="auto">
          <a:xfrm>
            <a:off x="6816726" y="3711894"/>
            <a:ext cx="2987675" cy="2636837"/>
            <a:chOff x="3470" y="2341"/>
            <a:chExt cx="1882" cy="1661"/>
          </a:xfrm>
        </p:grpSpPr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E78B0B05-562D-4F13-A57B-1C3B99392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596"/>
              <a:ext cx="90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966CDF7A-92D0-4BC9-ABA5-6CE680E88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2596"/>
              <a:ext cx="90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1" name="Text Box 34">
              <a:extLst>
                <a:ext uri="{FF2B5EF4-FFF2-40B4-BE49-F238E27FC236}">
                  <a16:creationId xmlns:a16="http://schemas.microsoft.com/office/drawing/2014/main" id="{428D5194-9F86-4F5C-B89E-6299D716A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2913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100</a:t>
              </a:r>
              <a:r>
                <a:rPr lang="en-US" altLang="zh-CN" sz="2400" b="1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 dirty="0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32" name="Text Box 35">
              <a:extLst>
                <a:ext uri="{FF2B5EF4-FFF2-40B4-BE49-F238E27FC236}">
                  <a16:creationId xmlns:a16="http://schemas.microsoft.com/office/drawing/2014/main" id="{0CF161EA-9D8D-40E2-B9E1-2F33C11D9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" y="3215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60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33" name="Text Box 36">
              <a:extLst>
                <a:ext uri="{FF2B5EF4-FFF2-40B4-BE49-F238E27FC236}">
                  <a16:creationId xmlns:a16="http://schemas.microsoft.com/office/drawing/2014/main" id="{32B2311E-E28B-49AD-BF21-806C2E7A8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2405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34" name="Text Box 37">
              <a:extLst>
                <a:ext uri="{FF2B5EF4-FFF2-40B4-BE49-F238E27FC236}">
                  <a16:creationId xmlns:a16="http://schemas.microsoft.com/office/drawing/2014/main" id="{3B6DA335-B2A9-40CD-BA28-E836E556B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2341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35" name="Line 38">
              <a:extLst>
                <a:ext uri="{FF2B5EF4-FFF2-40B4-BE49-F238E27FC236}">
                  <a16:creationId xmlns:a16="http://schemas.microsoft.com/office/drawing/2014/main" id="{E0BC4FFE-336E-4002-8DDA-DB53CCFC7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2687"/>
              <a:ext cx="0" cy="652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9">
              <a:extLst>
                <a:ext uri="{FF2B5EF4-FFF2-40B4-BE49-F238E27FC236}">
                  <a16:creationId xmlns:a16="http://schemas.microsoft.com/office/drawing/2014/main" id="{2A29C7D0-6677-440B-B66D-58CECCCB50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3367"/>
              <a:ext cx="816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40">
              <a:extLst>
                <a:ext uri="{FF2B5EF4-FFF2-40B4-BE49-F238E27FC236}">
                  <a16:creationId xmlns:a16="http://schemas.microsoft.com/office/drawing/2014/main" id="{D2A7D482-5990-4085-8F82-E733B9D87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2868"/>
              <a:ext cx="681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41">
              <a:extLst>
                <a:ext uri="{FF2B5EF4-FFF2-40B4-BE49-F238E27FC236}">
                  <a16:creationId xmlns:a16="http://schemas.microsoft.com/office/drawing/2014/main" id="{453E8786-2234-4362-9421-B0D467D37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2868"/>
              <a:ext cx="0" cy="1134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42">
              <a:extLst>
                <a:ext uri="{FF2B5EF4-FFF2-40B4-BE49-F238E27FC236}">
                  <a16:creationId xmlns:a16="http://schemas.microsoft.com/office/drawing/2014/main" id="{C45E1EE6-4C34-4992-AA4B-06C5EE277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4002"/>
              <a:ext cx="681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Rectangle 43">
              <a:extLst>
                <a:ext uri="{FF2B5EF4-FFF2-40B4-BE49-F238E27FC236}">
                  <a16:creationId xmlns:a16="http://schemas.microsoft.com/office/drawing/2014/main" id="{7A265C8E-1147-4535-8765-2644BE6BF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868"/>
              <a:ext cx="182" cy="27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1" name="Line 44">
              <a:extLst>
                <a:ext uri="{FF2B5EF4-FFF2-40B4-BE49-F238E27FC236}">
                  <a16:creationId xmlns:a16="http://schemas.microsoft.com/office/drawing/2014/main" id="{52E0C925-56E5-472B-A0DE-B1F0F39D9D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2687"/>
              <a:ext cx="0" cy="1315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45">
              <a:extLst>
                <a:ext uri="{FF2B5EF4-FFF2-40B4-BE49-F238E27FC236}">
                  <a16:creationId xmlns:a16="http://schemas.microsoft.com/office/drawing/2014/main" id="{B02FAF0C-9C09-4BCA-9A9E-574978280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3548"/>
              <a:ext cx="181" cy="273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3" name="Rectangle 46">
              <a:extLst>
                <a:ext uri="{FF2B5EF4-FFF2-40B4-BE49-F238E27FC236}">
                  <a16:creationId xmlns:a16="http://schemas.microsoft.com/office/drawing/2014/main" id="{044222D1-6710-4DFC-8676-A392CDC74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2959"/>
              <a:ext cx="182" cy="27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4" name="Rectangle 47">
              <a:extLst>
                <a:ext uri="{FF2B5EF4-FFF2-40B4-BE49-F238E27FC236}">
                  <a16:creationId xmlns:a16="http://schemas.microsoft.com/office/drawing/2014/main" id="{8DCBBA9B-85CC-44CC-9015-8612B244E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" y="3231"/>
              <a:ext cx="181" cy="273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5" name="Text Box 48">
              <a:extLst>
                <a:ext uri="{FF2B5EF4-FFF2-40B4-BE49-F238E27FC236}">
                  <a16:creationId xmlns:a16="http://schemas.microsoft.com/office/drawing/2014/main" id="{C00CC48D-031C-4351-8D00-75E551BDE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" y="3503"/>
              <a:ext cx="4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40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46" name="Text Box 49">
              <a:extLst>
                <a:ext uri="{FF2B5EF4-FFF2-40B4-BE49-F238E27FC236}">
                  <a16:creationId xmlns:a16="http://schemas.microsoft.com/office/drawing/2014/main" id="{20A72BAE-C589-4C7E-B992-4487AE12E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" y="2823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20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</p:grpSp>
      <p:sp>
        <p:nvSpPr>
          <p:cNvPr id="47" name="AutoShape 50">
            <a:extLst>
              <a:ext uri="{FF2B5EF4-FFF2-40B4-BE49-F238E27FC236}">
                <a16:creationId xmlns:a16="http://schemas.microsoft.com/office/drawing/2014/main" id="{43083081-D5EF-49B2-9351-76BA10862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1336994"/>
            <a:ext cx="863600" cy="142875"/>
          </a:xfrm>
          <a:prstGeom prst="rightArrow">
            <a:avLst>
              <a:gd name="adj1" fmla="val 50000"/>
              <a:gd name="adj2" fmla="val 15111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48" name="Group 51">
            <a:extLst>
              <a:ext uri="{FF2B5EF4-FFF2-40B4-BE49-F238E27FC236}">
                <a16:creationId xmlns:a16="http://schemas.microsoft.com/office/drawing/2014/main" id="{B08389D8-F984-4C98-AEA3-98A656D46A8B}"/>
              </a:ext>
            </a:extLst>
          </p:cNvPr>
          <p:cNvGrpSpPr>
            <a:grpSpLocks/>
          </p:cNvGrpSpPr>
          <p:nvPr/>
        </p:nvGrpSpPr>
        <p:grpSpPr bwMode="auto">
          <a:xfrm>
            <a:off x="2135189" y="3856356"/>
            <a:ext cx="3889375" cy="2016125"/>
            <a:chOff x="1020" y="2432"/>
            <a:chExt cx="2450" cy="1270"/>
          </a:xfrm>
        </p:grpSpPr>
        <p:sp>
          <p:nvSpPr>
            <p:cNvPr id="49" name="Oval 52">
              <a:extLst>
                <a:ext uri="{FF2B5EF4-FFF2-40B4-BE49-F238E27FC236}">
                  <a16:creationId xmlns:a16="http://schemas.microsoft.com/office/drawing/2014/main" id="{C0278D29-06FE-4A2A-BD35-F92DFE796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687"/>
              <a:ext cx="90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0" name="Oval 53">
              <a:extLst>
                <a:ext uri="{FF2B5EF4-FFF2-40B4-BE49-F238E27FC236}">
                  <a16:creationId xmlns:a16="http://schemas.microsoft.com/office/drawing/2014/main" id="{C24884A5-E5D9-4F7A-9DCF-20FCB3B4E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2687"/>
              <a:ext cx="90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" name="Text Box 54">
              <a:extLst>
                <a:ext uri="{FF2B5EF4-FFF2-40B4-BE49-F238E27FC236}">
                  <a16:creationId xmlns:a16="http://schemas.microsoft.com/office/drawing/2014/main" id="{B98EB33C-E53A-4990-BB64-9F10F0EDD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" y="2915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100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2" name="Text Box 55">
              <a:extLst>
                <a:ext uri="{FF2B5EF4-FFF2-40B4-BE49-F238E27FC236}">
                  <a16:creationId xmlns:a16="http://schemas.microsoft.com/office/drawing/2014/main" id="{BBBAF0EC-37BF-49B2-AC76-F2C29DA40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3142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100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3" name="Text Box 56">
              <a:extLst>
                <a:ext uri="{FF2B5EF4-FFF2-40B4-BE49-F238E27FC236}">
                  <a16:creationId xmlns:a16="http://schemas.microsoft.com/office/drawing/2014/main" id="{1293941A-E78E-42FC-8698-C35C40B25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496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4" name="Text Box 57">
              <a:extLst>
                <a:ext uri="{FF2B5EF4-FFF2-40B4-BE49-F238E27FC236}">
                  <a16:creationId xmlns:a16="http://schemas.microsoft.com/office/drawing/2014/main" id="{3E06F67A-D283-4985-9202-806F034C3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432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5" name="Line 58">
              <a:extLst>
                <a:ext uri="{FF2B5EF4-FFF2-40B4-BE49-F238E27FC236}">
                  <a16:creationId xmlns:a16="http://schemas.microsoft.com/office/drawing/2014/main" id="{FFFE0C7D-F517-4883-BAC1-ED79600A8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778"/>
              <a:ext cx="0" cy="879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59">
              <a:extLst>
                <a:ext uri="{FF2B5EF4-FFF2-40B4-BE49-F238E27FC236}">
                  <a16:creationId xmlns:a16="http://schemas.microsoft.com/office/drawing/2014/main" id="{B6DA1B0B-09FF-41EB-AC52-D66E88B0C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3657"/>
              <a:ext cx="816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60">
              <a:extLst>
                <a:ext uri="{FF2B5EF4-FFF2-40B4-BE49-F238E27FC236}">
                  <a16:creationId xmlns:a16="http://schemas.microsoft.com/office/drawing/2014/main" id="{4FB66E5D-64AD-4AAE-AB86-D37584DBF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2959"/>
              <a:ext cx="681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61">
              <a:extLst>
                <a:ext uri="{FF2B5EF4-FFF2-40B4-BE49-F238E27FC236}">
                  <a16:creationId xmlns:a16="http://schemas.microsoft.com/office/drawing/2014/main" id="{050BE152-804D-465B-93A9-56F6C927C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2959"/>
              <a:ext cx="0" cy="698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62">
              <a:extLst>
                <a:ext uri="{FF2B5EF4-FFF2-40B4-BE49-F238E27FC236}">
                  <a16:creationId xmlns:a16="http://schemas.microsoft.com/office/drawing/2014/main" id="{D352E90C-2865-4D34-864F-951C76AA7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3657"/>
              <a:ext cx="681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63">
              <a:extLst>
                <a:ext uri="{FF2B5EF4-FFF2-40B4-BE49-F238E27FC236}">
                  <a16:creationId xmlns:a16="http://schemas.microsoft.com/office/drawing/2014/main" id="{4B2C22C7-1414-40E6-AC35-069033682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" y="3113"/>
              <a:ext cx="182" cy="27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1" name="Line 64">
              <a:extLst>
                <a:ext uri="{FF2B5EF4-FFF2-40B4-BE49-F238E27FC236}">
                  <a16:creationId xmlns:a16="http://schemas.microsoft.com/office/drawing/2014/main" id="{A720142C-40DD-4F22-960D-9D317644D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2778"/>
              <a:ext cx="1" cy="924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Rectangle 65">
              <a:extLst>
                <a:ext uri="{FF2B5EF4-FFF2-40B4-BE49-F238E27FC236}">
                  <a16:creationId xmlns:a16="http://schemas.microsoft.com/office/drawing/2014/main" id="{712B2418-8C30-417B-A97C-67D8BD54D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3158"/>
              <a:ext cx="182" cy="27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D600CC65-8C20-40D4-B76B-A1111BBA4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3202"/>
              <a:ext cx="181" cy="273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4" name="Text Box 67">
              <a:extLst>
                <a:ext uri="{FF2B5EF4-FFF2-40B4-BE49-F238E27FC236}">
                  <a16:creationId xmlns:a16="http://schemas.microsoft.com/office/drawing/2014/main" id="{5BE5CD8F-AB36-4A06-AF84-1FC2C27FA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0" y="2914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20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</p:grpSp>
      <p:sp>
        <p:nvSpPr>
          <p:cNvPr id="65" name="AutoShape 68">
            <a:extLst>
              <a:ext uri="{FF2B5EF4-FFF2-40B4-BE49-F238E27FC236}">
                <a16:creationId xmlns:a16="http://schemas.microsoft.com/office/drawing/2014/main" id="{3214F70F-D9D6-42C9-A58A-1F5E1E7EA7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975726" y="3713481"/>
            <a:ext cx="863600" cy="142875"/>
          </a:xfrm>
          <a:prstGeom prst="rightArrow">
            <a:avLst>
              <a:gd name="adj1" fmla="val 50000"/>
              <a:gd name="adj2" fmla="val 15111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66" name="Group 69">
            <a:extLst>
              <a:ext uri="{FF2B5EF4-FFF2-40B4-BE49-F238E27FC236}">
                <a16:creationId xmlns:a16="http://schemas.microsoft.com/office/drawing/2014/main" id="{BE86ECE9-4AE7-426F-B081-B638F2CC9002}"/>
              </a:ext>
            </a:extLst>
          </p:cNvPr>
          <p:cNvGrpSpPr>
            <a:grpSpLocks/>
          </p:cNvGrpSpPr>
          <p:nvPr/>
        </p:nvGrpSpPr>
        <p:grpSpPr bwMode="auto">
          <a:xfrm>
            <a:off x="6743701" y="328930"/>
            <a:ext cx="2987675" cy="2636838"/>
            <a:chOff x="3447" y="0"/>
            <a:chExt cx="1882" cy="1661"/>
          </a:xfrm>
        </p:grpSpPr>
        <p:sp>
          <p:nvSpPr>
            <p:cNvPr id="67" name="Oval 70">
              <a:extLst>
                <a:ext uri="{FF2B5EF4-FFF2-40B4-BE49-F238E27FC236}">
                  <a16:creationId xmlns:a16="http://schemas.microsoft.com/office/drawing/2014/main" id="{AF0434C8-24C8-472E-B94C-BA9772F03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" y="255"/>
              <a:ext cx="90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8" name="Oval 71">
              <a:extLst>
                <a:ext uri="{FF2B5EF4-FFF2-40B4-BE49-F238E27FC236}">
                  <a16:creationId xmlns:a16="http://schemas.microsoft.com/office/drawing/2014/main" id="{BFBB1815-1167-4F0B-9652-3B31FD73D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" y="255"/>
              <a:ext cx="90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9" name="Text Box 72">
              <a:extLst>
                <a:ext uri="{FF2B5EF4-FFF2-40B4-BE49-F238E27FC236}">
                  <a16:creationId xmlns:a16="http://schemas.microsoft.com/office/drawing/2014/main" id="{39A7573C-2DEF-4ADF-9966-E15447463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1" y="1207"/>
              <a:ext cx="5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60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70" name="Text Box 73">
              <a:extLst>
                <a:ext uri="{FF2B5EF4-FFF2-40B4-BE49-F238E27FC236}">
                  <a16:creationId xmlns:a16="http://schemas.microsoft.com/office/drawing/2014/main" id="{2D23324E-BA7D-40B8-89FD-8C40A0417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5" y="572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100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71" name="Text Box 74">
              <a:extLst>
                <a:ext uri="{FF2B5EF4-FFF2-40B4-BE49-F238E27FC236}">
                  <a16:creationId xmlns:a16="http://schemas.microsoft.com/office/drawing/2014/main" id="{2A11DEA8-F2B6-453F-9012-922F598D7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874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60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72" name="Text Box 75">
              <a:extLst>
                <a:ext uri="{FF2B5EF4-FFF2-40B4-BE49-F238E27FC236}">
                  <a16:creationId xmlns:a16="http://schemas.microsoft.com/office/drawing/2014/main" id="{A740A636-F3C2-41A5-8217-CD8B272FC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1" y="64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73" name="Text Box 76">
              <a:extLst>
                <a:ext uri="{FF2B5EF4-FFF2-40B4-BE49-F238E27FC236}">
                  <a16:creationId xmlns:a16="http://schemas.microsoft.com/office/drawing/2014/main" id="{403BA0A3-8256-4040-8B0D-60CFDF868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7" y="0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74" name="Line 77">
              <a:extLst>
                <a:ext uri="{FF2B5EF4-FFF2-40B4-BE49-F238E27FC236}">
                  <a16:creationId xmlns:a16="http://schemas.microsoft.com/office/drawing/2014/main" id="{5434FC70-A520-4F9F-8C0B-C625F2D3B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9" y="346"/>
              <a:ext cx="0" cy="1315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78">
              <a:extLst>
                <a:ext uri="{FF2B5EF4-FFF2-40B4-BE49-F238E27FC236}">
                  <a16:creationId xmlns:a16="http://schemas.microsoft.com/office/drawing/2014/main" id="{FA277093-8DAA-41B0-A69A-51B98470E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9" y="1026"/>
              <a:ext cx="816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79">
              <a:extLst>
                <a:ext uri="{FF2B5EF4-FFF2-40B4-BE49-F238E27FC236}">
                  <a16:creationId xmlns:a16="http://schemas.microsoft.com/office/drawing/2014/main" id="{72E901FD-9394-476A-8D3E-B8A60D324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5" y="527"/>
              <a:ext cx="681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80">
              <a:extLst>
                <a:ext uri="{FF2B5EF4-FFF2-40B4-BE49-F238E27FC236}">
                  <a16:creationId xmlns:a16="http://schemas.microsoft.com/office/drawing/2014/main" id="{07DE7133-F454-412E-A62F-FBEE24708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6" y="527"/>
              <a:ext cx="0" cy="1134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81">
              <a:extLst>
                <a:ext uri="{FF2B5EF4-FFF2-40B4-BE49-F238E27FC236}">
                  <a16:creationId xmlns:a16="http://schemas.microsoft.com/office/drawing/2014/main" id="{DEC88486-0840-4409-A92F-AEF9CAC43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5" y="1661"/>
              <a:ext cx="681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82">
              <a:extLst>
                <a:ext uri="{FF2B5EF4-FFF2-40B4-BE49-F238E27FC236}">
                  <a16:creationId xmlns:a16="http://schemas.microsoft.com/office/drawing/2014/main" id="{159B5B89-B4BC-4955-A396-651E2377D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527"/>
              <a:ext cx="182" cy="27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0" name="Line 83">
              <a:extLst>
                <a:ext uri="{FF2B5EF4-FFF2-40B4-BE49-F238E27FC236}">
                  <a16:creationId xmlns:a16="http://schemas.microsoft.com/office/drawing/2014/main" id="{9ECA487D-839B-4084-AE3E-8D464E8D8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9" y="1661"/>
              <a:ext cx="816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84">
              <a:extLst>
                <a:ext uri="{FF2B5EF4-FFF2-40B4-BE49-F238E27FC236}">
                  <a16:creationId xmlns:a16="http://schemas.microsoft.com/office/drawing/2014/main" id="{85F52C80-F5E3-4E0A-BD5D-B0FF95559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5" y="346"/>
              <a:ext cx="0" cy="1315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Rectangle 85">
              <a:extLst>
                <a:ext uri="{FF2B5EF4-FFF2-40B4-BE49-F238E27FC236}">
                  <a16:creationId xmlns:a16="http://schemas.microsoft.com/office/drawing/2014/main" id="{F1FDAEF2-C26F-4D9F-9985-3DAA1D4F6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" y="1207"/>
              <a:ext cx="181" cy="273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" name="Rectangle 86">
              <a:extLst>
                <a:ext uri="{FF2B5EF4-FFF2-40B4-BE49-F238E27FC236}">
                  <a16:creationId xmlns:a16="http://schemas.microsoft.com/office/drawing/2014/main" id="{E53F76A1-BF74-41A8-98D1-60CCD64CC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" y="618"/>
              <a:ext cx="182" cy="27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4" name="Rectangle 87">
              <a:extLst>
                <a:ext uri="{FF2B5EF4-FFF2-40B4-BE49-F238E27FC236}">
                  <a16:creationId xmlns:a16="http://schemas.microsoft.com/office/drawing/2014/main" id="{2BE322BD-3643-4EAE-8E64-579B1BBE6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5" y="890"/>
              <a:ext cx="181" cy="273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5" name="Rectangle 88">
              <a:extLst>
                <a:ext uri="{FF2B5EF4-FFF2-40B4-BE49-F238E27FC236}">
                  <a16:creationId xmlns:a16="http://schemas.microsoft.com/office/drawing/2014/main" id="{1365765B-AFE4-4246-B5E7-78FC3B66A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1207"/>
              <a:ext cx="181" cy="273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6" name="Text Box 89">
              <a:extLst>
                <a:ext uri="{FF2B5EF4-FFF2-40B4-BE49-F238E27FC236}">
                  <a16:creationId xmlns:a16="http://schemas.microsoft.com/office/drawing/2014/main" id="{505FA582-2C4D-4B5A-8AFE-E70B012492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1162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120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87" name="Text Box 90">
              <a:extLst>
                <a:ext uri="{FF2B5EF4-FFF2-40B4-BE49-F238E27FC236}">
                  <a16:creationId xmlns:a16="http://schemas.microsoft.com/office/drawing/2014/main" id="{3A908E25-1A6C-4522-867A-407DBD5B9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482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20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</p:grpSp>
      <p:sp>
        <p:nvSpPr>
          <p:cNvPr id="88" name="AutoShape 91">
            <a:extLst>
              <a:ext uri="{FF2B5EF4-FFF2-40B4-BE49-F238E27FC236}">
                <a16:creationId xmlns:a16="http://schemas.microsoft.com/office/drawing/2014/main" id="{7AAC6B53-2407-49FE-86AD-5F351D1BE0D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880100" y="4648519"/>
            <a:ext cx="863600" cy="142875"/>
          </a:xfrm>
          <a:prstGeom prst="rightArrow">
            <a:avLst>
              <a:gd name="adj1" fmla="val 50000"/>
              <a:gd name="adj2" fmla="val 15111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9" name="Text Box 92">
            <a:extLst>
              <a:ext uri="{FF2B5EF4-FFF2-40B4-BE49-F238E27FC236}">
                <a16:creationId xmlns:a16="http://schemas.microsoft.com/office/drawing/2014/main" id="{0384232E-FB81-4205-AC8A-65CDD7B82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76" y="5729605"/>
            <a:ext cx="2016125" cy="5232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2"/>
                </a:solidFill>
                <a:ea typeface="仿宋_GB2312" pitchFamily="49" charset="-122"/>
              </a:rPr>
              <a:t>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70</a:t>
            </a: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</a:p>
        </p:txBody>
      </p:sp>
    </p:spTree>
    <p:extLst>
      <p:ext uri="{BB962C8B-B14F-4D97-AF65-F5344CB8AC3E}">
        <p14:creationId xmlns:p14="http://schemas.microsoft.com/office/powerpoint/2010/main" val="201220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5" grpId="0" animBg="1"/>
      <p:bldP spid="88" grpId="0" animBg="1"/>
      <p:bldP spid="8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CB5E2927-9330-487D-A596-890A270DC5B0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908051"/>
            <a:ext cx="3022600" cy="3140075"/>
            <a:chOff x="1202" y="91"/>
            <a:chExt cx="1904" cy="1978"/>
          </a:xfrm>
        </p:grpSpPr>
        <p:sp>
          <p:nvSpPr>
            <p:cNvPr id="3" name="Oval 5">
              <a:extLst>
                <a:ext uri="{FF2B5EF4-FFF2-40B4-BE49-F238E27FC236}">
                  <a16:creationId xmlns:a16="http://schemas.microsoft.com/office/drawing/2014/main" id="{B1E2667A-DD5D-497E-A694-142D8F2F5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436"/>
              <a:ext cx="90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" name="Oval 6">
              <a:extLst>
                <a:ext uri="{FF2B5EF4-FFF2-40B4-BE49-F238E27FC236}">
                  <a16:creationId xmlns:a16="http://schemas.microsoft.com/office/drawing/2014/main" id="{734BCE0F-FC0F-4E7B-9A41-3FCCFC5CA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572"/>
              <a:ext cx="90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" name="Text Box 7">
              <a:extLst>
                <a:ext uri="{FF2B5EF4-FFF2-40B4-BE49-F238E27FC236}">
                  <a16:creationId xmlns:a16="http://schemas.microsoft.com/office/drawing/2014/main" id="{B7FDF478-56CD-4862-8223-0857E725D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557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15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781DC84A-DC38-4A77-8702-CEA29A551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55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20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7F7B93CC-FF48-4F5F-B194-55F3D0C50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436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1B42FEDE-4D5D-4B03-9942-3167B2079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10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A56C4703-B84D-402F-AABA-7E74DF424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4" y="164"/>
              <a:ext cx="3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1173104A-910B-406A-8819-7269126A50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39846">
              <a:off x="1447" y="330"/>
              <a:ext cx="1256" cy="1202"/>
            </a:xfrm>
            <a:prstGeom prst="rect">
              <a:avLst/>
            </a:prstGeom>
            <a:noFill/>
            <a:ln w="38100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B4D417B0-0DAE-48EB-800D-A126F298D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91"/>
              <a:ext cx="0" cy="345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21858B08-B9D7-4F28-A887-4707ACD6C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663"/>
              <a:ext cx="0" cy="1089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134AD317-3467-449B-BC63-306AD817A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890"/>
              <a:ext cx="862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CBFAFFBA-6277-4D34-B491-FB6D4C427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890"/>
              <a:ext cx="0" cy="1179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94C47DA2-4E89-46B0-A84A-C089975AC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2069"/>
              <a:ext cx="1723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C7CCF00F-874A-4635-BAFA-035F1CA37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935"/>
              <a:ext cx="0" cy="1134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C2BA7460-EB8C-4D1A-8BD5-20CCE22F38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23656">
              <a:off x="2465" y="375"/>
              <a:ext cx="160" cy="30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8A23E070-19B0-4E3B-9BDC-106F72ABA4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15372">
              <a:off x="2486" y="1162"/>
              <a:ext cx="159" cy="34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E5C7895F-5C1E-4443-91ED-57FF29CB0B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23656">
              <a:off x="1541" y="1179"/>
              <a:ext cx="160" cy="30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0" name="Text Box 22">
              <a:extLst>
                <a:ext uri="{FF2B5EF4-FFF2-40B4-BE49-F238E27FC236}">
                  <a16:creationId xmlns:a16="http://schemas.microsoft.com/office/drawing/2014/main" id="{D68FEE28-29D9-4EA2-B08D-9BD318A04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1298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A8F0DF91-0EFB-41E3-8E52-9180DA75B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344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2B4149A6-6DB3-4742-8F9F-5209649B6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1117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74951E47-BA3D-4081-9BF4-37750A981B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15372">
              <a:off x="1565" y="300"/>
              <a:ext cx="159" cy="34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2AFE9AF9-CF8B-473D-99F3-49644A33B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824"/>
              <a:ext cx="311" cy="15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9DFB3A8E-93C4-4051-9B8E-691C72F6C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1162"/>
              <a:ext cx="181" cy="28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26" name="AutoShape 29">
            <a:extLst>
              <a:ext uri="{FF2B5EF4-FFF2-40B4-BE49-F238E27FC236}">
                <a16:creationId xmlns:a16="http://schemas.microsoft.com/office/drawing/2014/main" id="{65375DE1-7E59-4C4B-9B94-188F243E8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2347914"/>
            <a:ext cx="863600" cy="142875"/>
          </a:xfrm>
          <a:prstGeom prst="rightArrow">
            <a:avLst>
              <a:gd name="adj1" fmla="val 50000"/>
              <a:gd name="adj2" fmla="val 15111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7" name="Group 30">
            <a:extLst>
              <a:ext uri="{FF2B5EF4-FFF2-40B4-BE49-F238E27FC236}">
                <a16:creationId xmlns:a16="http://schemas.microsoft.com/office/drawing/2014/main" id="{FDC4EA2D-B401-4D68-A164-5A644D01C92C}"/>
              </a:ext>
            </a:extLst>
          </p:cNvPr>
          <p:cNvGrpSpPr>
            <a:grpSpLocks/>
          </p:cNvGrpSpPr>
          <p:nvPr/>
        </p:nvGrpSpPr>
        <p:grpSpPr bwMode="auto">
          <a:xfrm>
            <a:off x="7680326" y="3643314"/>
            <a:ext cx="2087563" cy="2663825"/>
            <a:chOff x="2699" y="2115"/>
            <a:chExt cx="1315" cy="1678"/>
          </a:xfrm>
        </p:grpSpPr>
        <p:sp>
          <p:nvSpPr>
            <p:cNvPr id="28" name="Line 31">
              <a:extLst>
                <a:ext uri="{FF2B5EF4-FFF2-40B4-BE49-F238E27FC236}">
                  <a16:creationId xmlns:a16="http://schemas.microsoft.com/office/drawing/2014/main" id="{89AB9292-03E5-4F8D-AACC-14AF9410C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2886"/>
              <a:ext cx="862" cy="907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2">
              <a:extLst>
                <a:ext uri="{FF2B5EF4-FFF2-40B4-BE49-F238E27FC236}">
                  <a16:creationId xmlns:a16="http://schemas.microsoft.com/office/drawing/2014/main" id="{734B4562-6FCB-4950-8538-2DCD0B8FA9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4" y="2115"/>
              <a:ext cx="816" cy="771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3EE1C022-5047-4D52-B183-A80C35E91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460"/>
              <a:ext cx="90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F863CB2E-E8A1-432D-9BB2-1AA170E10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596"/>
              <a:ext cx="90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2" name="Text Box 35">
              <a:extLst>
                <a:ext uri="{FF2B5EF4-FFF2-40B4-BE49-F238E27FC236}">
                  <a16:creationId xmlns:a16="http://schemas.microsoft.com/office/drawing/2014/main" id="{7165E6A4-247A-45DB-A519-DFFFE35C6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2581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15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33" name="Text Box 36">
              <a:extLst>
                <a:ext uri="{FF2B5EF4-FFF2-40B4-BE49-F238E27FC236}">
                  <a16:creationId xmlns:a16="http://schemas.microsoft.com/office/drawing/2014/main" id="{41BD29B3-0B0F-4E73-B187-626C91A4B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2460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34" name="Text Box 37">
              <a:extLst>
                <a:ext uri="{FF2B5EF4-FFF2-40B4-BE49-F238E27FC236}">
                  <a16:creationId xmlns:a16="http://schemas.microsoft.com/office/drawing/2014/main" id="{DEF65907-C7B5-45DB-99C3-52A180973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2234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35" name="Text Box 38">
              <a:extLst>
                <a:ext uri="{FF2B5EF4-FFF2-40B4-BE49-F238E27FC236}">
                  <a16:creationId xmlns:a16="http://schemas.microsoft.com/office/drawing/2014/main" id="{1B4CFF1E-2081-4D02-AB9A-8854C83D55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6" y="2188"/>
              <a:ext cx="3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36" name="Line 39">
              <a:extLst>
                <a:ext uri="{FF2B5EF4-FFF2-40B4-BE49-F238E27FC236}">
                  <a16:creationId xmlns:a16="http://schemas.microsoft.com/office/drawing/2014/main" id="{A625D8CE-6CBF-4BF5-B270-4611604CA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115"/>
              <a:ext cx="0" cy="345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40">
              <a:extLst>
                <a:ext uri="{FF2B5EF4-FFF2-40B4-BE49-F238E27FC236}">
                  <a16:creationId xmlns:a16="http://schemas.microsoft.com/office/drawing/2014/main" id="{A403D5C6-1BF7-432A-B3C7-AD17862DC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687"/>
              <a:ext cx="0" cy="1089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41">
              <a:extLst>
                <a:ext uri="{FF2B5EF4-FFF2-40B4-BE49-F238E27FC236}">
                  <a16:creationId xmlns:a16="http://schemas.microsoft.com/office/drawing/2014/main" id="{7EE7339C-1FA3-434D-B43D-773DA67F9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2914"/>
              <a:ext cx="862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Rectangle 42">
              <a:extLst>
                <a:ext uri="{FF2B5EF4-FFF2-40B4-BE49-F238E27FC236}">
                  <a16:creationId xmlns:a16="http://schemas.microsoft.com/office/drawing/2014/main" id="{4F1EB075-F444-474E-942A-1C696A226F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23656">
              <a:off x="3083" y="3203"/>
              <a:ext cx="160" cy="30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0" name="Text Box 43">
              <a:extLst>
                <a:ext uri="{FF2B5EF4-FFF2-40B4-BE49-F238E27FC236}">
                  <a16:creationId xmlns:a16="http://schemas.microsoft.com/office/drawing/2014/main" id="{E0056221-A8C7-409A-B14F-58E1DF9A8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3322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3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41" name="Text Box 44">
              <a:extLst>
                <a:ext uri="{FF2B5EF4-FFF2-40B4-BE49-F238E27FC236}">
                  <a16:creationId xmlns:a16="http://schemas.microsoft.com/office/drawing/2014/main" id="{AF5791C1-75FE-472C-BA6F-BB348FA5F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141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42" name="Rectangle 45">
              <a:extLst>
                <a:ext uri="{FF2B5EF4-FFF2-40B4-BE49-F238E27FC236}">
                  <a16:creationId xmlns:a16="http://schemas.microsoft.com/office/drawing/2014/main" id="{05677621-2DEC-40EF-BA2C-F35F1E189C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15372">
              <a:off x="3107" y="2324"/>
              <a:ext cx="159" cy="34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3" name="Rectangle 46">
              <a:extLst>
                <a:ext uri="{FF2B5EF4-FFF2-40B4-BE49-F238E27FC236}">
                  <a16:creationId xmlns:a16="http://schemas.microsoft.com/office/drawing/2014/main" id="{802D1047-90A5-472F-884E-49ED7F049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848"/>
              <a:ext cx="311" cy="15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4" name="Rectangle 47">
              <a:extLst>
                <a:ext uri="{FF2B5EF4-FFF2-40B4-BE49-F238E27FC236}">
                  <a16:creationId xmlns:a16="http://schemas.microsoft.com/office/drawing/2014/main" id="{3DF620B2-61B3-4D00-B7AA-34FBFE164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3186"/>
              <a:ext cx="181" cy="28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5" name="Line 48">
              <a:extLst>
                <a:ext uri="{FF2B5EF4-FFF2-40B4-BE49-F238E27FC236}">
                  <a16:creationId xmlns:a16="http://schemas.microsoft.com/office/drawing/2014/main" id="{8343DDFB-CFB9-4292-B872-8E3797EBC6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4" y="2115"/>
              <a:ext cx="862" cy="77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" name="Group 49">
            <a:extLst>
              <a:ext uri="{FF2B5EF4-FFF2-40B4-BE49-F238E27FC236}">
                <a16:creationId xmlns:a16="http://schemas.microsoft.com/office/drawing/2014/main" id="{D95C1B20-DDFF-47AD-A6E0-F947CFACE26F}"/>
              </a:ext>
            </a:extLst>
          </p:cNvPr>
          <p:cNvGrpSpPr>
            <a:grpSpLocks/>
          </p:cNvGrpSpPr>
          <p:nvPr/>
        </p:nvGrpSpPr>
        <p:grpSpPr bwMode="auto">
          <a:xfrm>
            <a:off x="7248526" y="260350"/>
            <a:ext cx="2663825" cy="3240088"/>
            <a:chOff x="2835" y="164"/>
            <a:chExt cx="1678" cy="2041"/>
          </a:xfrm>
        </p:grpSpPr>
        <p:sp>
          <p:nvSpPr>
            <p:cNvPr id="47" name="Line 50">
              <a:extLst>
                <a:ext uri="{FF2B5EF4-FFF2-40B4-BE49-F238E27FC236}">
                  <a16:creationId xmlns:a16="http://schemas.microsoft.com/office/drawing/2014/main" id="{92A53405-AC33-4B0E-9767-711BACBB7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1570"/>
              <a:ext cx="590" cy="635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51">
              <a:extLst>
                <a:ext uri="{FF2B5EF4-FFF2-40B4-BE49-F238E27FC236}">
                  <a16:creationId xmlns:a16="http://schemas.microsoft.com/office/drawing/2014/main" id="{C021FDFA-91CA-4767-8380-A769714A2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1117"/>
              <a:ext cx="862" cy="907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52">
              <a:extLst>
                <a:ext uri="{FF2B5EF4-FFF2-40B4-BE49-F238E27FC236}">
                  <a16:creationId xmlns:a16="http://schemas.microsoft.com/office/drawing/2014/main" id="{AF71D4AB-D7DC-4B3D-9EBE-5841A82E75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346"/>
              <a:ext cx="816" cy="771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Oval 53">
              <a:extLst>
                <a:ext uri="{FF2B5EF4-FFF2-40B4-BE49-F238E27FC236}">
                  <a16:creationId xmlns:a16="http://schemas.microsoft.com/office/drawing/2014/main" id="{29623F34-592F-45BD-9084-8D2919360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691"/>
              <a:ext cx="90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" name="Oval 54">
              <a:extLst>
                <a:ext uri="{FF2B5EF4-FFF2-40B4-BE49-F238E27FC236}">
                  <a16:creationId xmlns:a16="http://schemas.microsoft.com/office/drawing/2014/main" id="{044D1A8B-7E2F-48C9-A20F-55DCB9212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827"/>
              <a:ext cx="90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2" name="Text Box 55">
              <a:extLst>
                <a:ext uri="{FF2B5EF4-FFF2-40B4-BE49-F238E27FC236}">
                  <a16:creationId xmlns:a16="http://schemas.microsoft.com/office/drawing/2014/main" id="{4F3460B0-EDBE-4EBA-B4F9-5B8108E3C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812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15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3" name="Text Box 56">
              <a:extLst>
                <a:ext uri="{FF2B5EF4-FFF2-40B4-BE49-F238E27FC236}">
                  <a16:creationId xmlns:a16="http://schemas.microsoft.com/office/drawing/2014/main" id="{E8B1F7B7-1DDB-4319-9161-41D96A2B6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164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20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4" name="Text Box 57">
              <a:extLst>
                <a:ext uri="{FF2B5EF4-FFF2-40B4-BE49-F238E27FC236}">
                  <a16:creationId xmlns:a16="http://schemas.microsoft.com/office/drawing/2014/main" id="{679C9F25-AB03-44B3-B201-5DB3AD018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691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24929C2A-9ABC-4A1D-855E-A3043BB71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465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6" name="Text Box 59">
              <a:extLst>
                <a:ext uri="{FF2B5EF4-FFF2-40B4-BE49-F238E27FC236}">
                  <a16:creationId xmlns:a16="http://schemas.microsoft.com/office/drawing/2014/main" id="{5201B4A3-11C9-44E2-992D-45908CA5F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5" y="419"/>
              <a:ext cx="3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7" name="Line 60">
              <a:extLst>
                <a:ext uri="{FF2B5EF4-FFF2-40B4-BE49-F238E27FC236}">
                  <a16:creationId xmlns:a16="http://schemas.microsoft.com/office/drawing/2014/main" id="{09139630-D65F-4687-912E-1B7B3C411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346"/>
              <a:ext cx="0" cy="345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61">
              <a:extLst>
                <a:ext uri="{FF2B5EF4-FFF2-40B4-BE49-F238E27FC236}">
                  <a16:creationId xmlns:a16="http://schemas.microsoft.com/office/drawing/2014/main" id="{27500B8B-23A5-4D1C-88F7-723942926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918"/>
              <a:ext cx="0" cy="1089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62">
              <a:extLst>
                <a:ext uri="{FF2B5EF4-FFF2-40B4-BE49-F238E27FC236}">
                  <a16:creationId xmlns:a16="http://schemas.microsoft.com/office/drawing/2014/main" id="{AD8AE6CE-2A8D-4B6E-A0AB-41498ACA95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145"/>
              <a:ext cx="862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63">
              <a:extLst>
                <a:ext uri="{FF2B5EF4-FFF2-40B4-BE49-F238E27FC236}">
                  <a16:creationId xmlns:a16="http://schemas.microsoft.com/office/drawing/2014/main" id="{39E20DD8-8CBB-4542-81FB-E18AA80F0D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23656">
              <a:off x="3219" y="1752"/>
              <a:ext cx="160" cy="30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54BCEB9B-62BE-4CE8-99E8-3759A32A62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23656">
              <a:off x="3582" y="1434"/>
              <a:ext cx="160" cy="30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2" name="Text Box 65">
              <a:extLst>
                <a:ext uri="{FF2B5EF4-FFF2-40B4-BE49-F238E27FC236}">
                  <a16:creationId xmlns:a16="http://schemas.microsoft.com/office/drawing/2014/main" id="{B14CDE00-EF22-4305-B704-C7F0FC699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553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63" name="Text Box 66">
              <a:extLst>
                <a:ext uri="{FF2B5EF4-FFF2-40B4-BE49-F238E27FC236}">
                  <a16:creationId xmlns:a16="http://schemas.microsoft.com/office/drawing/2014/main" id="{E27E4B4A-0989-45BB-9116-40933237B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1888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64" name="Text Box 67">
              <a:extLst>
                <a:ext uri="{FF2B5EF4-FFF2-40B4-BE49-F238E27FC236}">
                  <a16:creationId xmlns:a16="http://schemas.microsoft.com/office/drawing/2014/main" id="{B606EBD4-1DCA-47A7-AD45-C1E1BFF22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137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65" name="Rectangle 68">
              <a:extLst>
                <a:ext uri="{FF2B5EF4-FFF2-40B4-BE49-F238E27FC236}">
                  <a16:creationId xmlns:a16="http://schemas.microsoft.com/office/drawing/2014/main" id="{99117BBC-DC12-461F-9476-8E97386CFE7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15372">
              <a:off x="3606" y="555"/>
              <a:ext cx="159" cy="34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6" name="Rectangle 69">
              <a:extLst>
                <a:ext uri="{FF2B5EF4-FFF2-40B4-BE49-F238E27FC236}">
                  <a16:creationId xmlns:a16="http://schemas.microsoft.com/office/drawing/2014/main" id="{1F7117BA-DCBB-48A9-91AD-5B29D36EA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079"/>
              <a:ext cx="311" cy="15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7" name="Rectangle 70">
              <a:extLst>
                <a:ext uri="{FF2B5EF4-FFF2-40B4-BE49-F238E27FC236}">
                  <a16:creationId xmlns:a16="http://schemas.microsoft.com/office/drawing/2014/main" id="{9506D7B4-CE11-4D16-97B4-A457DDE22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1417"/>
              <a:ext cx="181" cy="28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8" name="Line 71">
              <a:extLst>
                <a:ext uri="{FF2B5EF4-FFF2-40B4-BE49-F238E27FC236}">
                  <a16:creationId xmlns:a16="http://schemas.microsoft.com/office/drawing/2014/main" id="{4965491A-B418-4826-B398-60FA77DAB1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3" y="346"/>
              <a:ext cx="862" cy="77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72">
              <a:extLst>
                <a:ext uri="{FF2B5EF4-FFF2-40B4-BE49-F238E27FC236}">
                  <a16:creationId xmlns:a16="http://schemas.microsoft.com/office/drawing/2014/main" id="{DA30A208-36B2-4CA7-95E1-E25F66E209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6" y="1117"/>
              <a:ext cx="227" cy="453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73">
              <a:extLst>
                <a:ext uri="{FF2B5EF4-FFF2-40B4-BE49-F238E27FC236}">
                  <a16:creationId xmlns:a16="http://schemas.microsoft.com/office/drawing/2014/main" id="{A9D4AD3B-7D56-4966-BFC6-0148553D8D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6" y="1979"/>
              <a:ext cx="499" cy="226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74">
              <a:extLst>
                <a:ext uri="{FF2B5EF4-FFF2-40B4-BE49-F238E27FC236}">
                  <a16:creationId xmlns:a16="http://schemas.microsoft.com/office/drawing/2014/main" id="{E12263AA-2DBC-4939-8BA0-D22AB1EC21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7" y="210"/>
              <a:ext cx="499" cy="408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Rectangle 75">
              <a:extLst>
                <a:ext uri="{FF2B5EF4-FFF2-40B4-BE49-F238E27FC236}">
                  <a16:creationId xmlns:a16="http://schemas.microsoft.com/office/drawing/2014/main" id="{CA526691-7808-492C-A893-1979BDE0E8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15372">
              <a:off x="3289" y="209"/>
              <a:ext cx="159" cy="34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3" name="Line 76">
              <a:extLst>
                <a:ext uri="{FF2B5EF4-FFF2-40B4-BE49-F238E27FC236}">
                  <a16:creationId xmlns:a16="http://schemas.microsoft.com/office/drawing/2014/main" id="{C34F2542-7428-4E92-8977-847BF31CE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618"/>
              <a:ext cx="136" cy="499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77">
              <a:extLst>
                <a:ext uri="{FF2B5EF4-FFF2-40B4-BE49-F238E27FC236}">
                  <a16:creationId xmlns:a16="http://schemas.microsoft.com/office/drawing/2014/main" id="{3E48BFF6-A935-4BCC-B2F2-560882D61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10"/>
              <a:ext cx="499" cy="136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" name="AutoShape 78">
            <a:extLst>
              <a:ext uri="{FF2B5EF4-FFF2-40B4-BE49-F238E27FC236}">
                <a16:creationId xmlns:a16="http://schemas.microsoft.com/office/drawing/2014/main" id="{3251DE62-FC1B-483F-A909-E142FE1DA87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336088" y="3429001"/>
            <a:ext cx="863600" cy="142875"/>
          </a:xfrm>
          <a:prstGeom prst="rightArrow">
            <a:avLst>
              <a:gd name="adj1" fmla="val 50000"/>
              <a:gd name="adj2" fmla="val 15111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76" name="Group 79">
            <a:extLst>
              <a:ext uri="{FF2B5EF4-FFF2-40B4-BE49-F238E27FC236}">
                <a16:creationId xmlns:a16="http://schemas.microsoft.com/office/drawing/2014/main" id="{1B576AD9-FC79-45F7-BADD-83CE57D5F2E9}"/>
              </a:ext>
            </a:extLst>
          </p:cNvPr>
          <p:cNvGrpSpPr>
            <a:grpSpLocks/>
          </p:cNvGrpSpPr>
          <p:nvPr/>
        </p:nvGrpSpPr>
        <p:grpSpPr bwMode="auto">
          <a:xfrm>
            <a:off x="4440239" y="4095751"/>
            <a:ext cx="1800225" cy="2284413"/>
            <a:chOff x="1111" y="2642"/>
            <a:chExt cx="1134" cy="1439"/>
          </a:xfrm>
        </p:grpSpPr>
        <p:sp>
          <p:nvSpPr>
            <p:cNvPr id="77" name="Line 80">
              <a:extLst>
                <a:ext uri="{FF2B5EF4-FFF2-40B4-BE49-F238E27FC236}">
                  <a16:creationId xmlns:a16="http://schemas.microsoft.com/office/drawing/2014/main" id="{4A295FA7-CB44-4FA9-82BF-247DF6322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413"/>
              <a:ext cx="0" cy="38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81">
              <a:extLst>
                <a:ext uri="{FF2B5EF4-FFF2-40B4-BE49-F238E27FC236}">
                  <a16:creationId xmlns:a16="http://schemas.microsoft.com/office/drawing/2014/main" id="{0F47832A-AB15-46BC-95FA-6B44014B11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1" y="2642"/>
              <a:ext cx="816" cy="771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Oval 82">
              <a:extLst>
                <a:ext uri="{FF2B5EF4-FFF2-40B4-BE49-F238E27FC236}">
                  <a16:creationId xmlns:a16="http://schemas.microsoft.com/office/drawing/2014/main" id="{EDF903FD-5FBF-46D1-A220-5505FD1D5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987"/>
              <a:ext cx="90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0" name="Oval 83">
              <a:extLst>
                <a:ext uri="{FF2B5EF4-FFF2-40B4-BE49-F238E27FC236}">
                  <a16:creationId xmlns:a16="http://schemas.microsoft.com/office/drawing/2014/main" id="{10BB4C91-9B3A-4E4D-B01B-82856117C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3123"/>
              <a:ext cx="90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1" name="Text Box 84">
              <a:extLst>
                <a:ext uri="{FF2B5EF4-FFF2-40B4-BE49-F238E27FC236}">
                  <a16:creationId xmlns:a16="http://schemas.microsoft.com/office/drawing/2014/main" id="{94B26311-CB13-4DC8-8EBC-DCE93C9FB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3108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15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82" name="Text Box 85">
              <a:extLst>
                <a:ext uri="{FF2B5EF4-FFF2-40B4-BE49-F238E27FC236}">
                  <a16:creationId xmlns:a16="http://schemas.microsoft.com/office/drawing/2014/main" id="{BA2009F9-96BF-482E-81B9-2BB25D8E6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2987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83" name="Text Box 86">
              <a:extLst>
                <a:ext uri="{FF2B5EF4-FFF2-40B4-BE49-F238E27FC236}">
                  <a16:creationId xmlns:a16="http://schemas.microsoft.com/office/drawing/2014/main" id="{4F810696-E27F-4EF8-BBD3-2FD2B5463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2761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84" name="Text Box 87">
              <a:extLst>
                <a:ext uri="{FF2B5EF4-FFF2-40B4-BE49-F238E27FC236}">
                  <a16:creationId xmlns:a16="http://schemas.microsoft.com/office/drawing/2014/main" id="{79FDECD2-EB7E-4996-A24B-6F33A2893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3" y="2715"/>
              <a:ext cx="3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85" name="Line 88">
              <a:extLst>
                <a:ext uri="{FF2B5EF4-FFF2-40B4-BE49-F238E27FC236}">
                  <a16:creationId xmlns:a16="http://schemas.microsoft.com/office/drawing/2014/main" id="{6DBEE513-6EFC-41F8-A4E5-A2A685E83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642"/>
              <a:ext cx="0" cy="345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89">
              <a:extLst>
                <a:ext uri="{FF2B5EF4-FFF2-40B4-BE49-F238E27FC236}">
                  <a16:creationId xmlns:a16="http://schemas.microsoft.com/office/drawing/2014/main" id="{CFF7B3B2-9FED-4949-8F8A-59711D3D4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214"/>
              <a:ext cx="0" cy="579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90">
              <a:extLst>
                <a:ext uri="{FF2B5EF4-FFF2-40B4-BE49-F238E27FC236}">
                  <a16:creationId xmlns:a16="http://schemas.microsoft.com/office/drawing/2014/main" id="{67D78B8C-61C3-4F62-B366-134A99F23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441"/>
              <a:ext cx="862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91">
              <a:extLst>
                <a:ext uri="{FF2B5EF4-FFF2-40B4-BE49-F238E27FC236}">
                  <a16:creationId xmlns:a16="http://schemas.microsoft.com/office/drawing/2014/main" id="{E4752F70-E657-4266-B4D2-0977D2285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3793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10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89" name="Rectangle 92">
              <a:extLst>
                <a:ext uri="{FF2B5EF4-FFF2-40B4-BE49-F238E27FC236}">
                  <a16:creationId xmlns:a16="http://schemas.microsoft.com/office/drawing/2014/main" id="{95053CE1-181E-494D-8A89-B7F30A11F1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15372">
              <a:off x="1474" y="2851"/>
              <a:ext cx="159" cy="34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0" name="Rectangle 93">
              <a:extLst>
                <a:ext uri="{FF2B5EF4-FFF2-40B4-BE49-F238E27FC236}">
                  <a16:creationId xmlns:a16="http://schemas.microsoft.com/office/drawing/2014/main" id="{FF90F34E-48B8-4415-9972-9D6EC772C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3375"/>
              <a:ext cx="311" cy="15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1" name="Line 94">
              <a:extLst>
                <a:ext uri="{FF2B5EF4-FFF2-40B4-BE49-F238E27FC236}">
                  <a16:creationId xmlns:a16="http://schemas.microsoft.com/office/drawing/2014/main" id="{86416D1D-0BDA-44A1-8766-CA31A94AA9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1" y="2642"/>
              <a:ext cx="862" cy="77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95">
              <a:extLst>
                <a:ext uri="{FF2B5EF4-FFF2-40B4-BE49-F238E27FC236}">
                  <a16:creationId xmlns:a16="http://schemas.microsoft.com/office/drawing/2014/main" id="{0C60A642-5AD7-4DA0-86AA-E92ACAFE0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793"/>
              <a:ext cx="862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Rectangle 96">
              <a:extLst>
                <a:ext uri="{FF2B5EF4-FFF2-40B4-BE49-F238E27FC236}">
                  <a16:creationId xmlns:a16="http://schemas.microsoft.com/office/drawing/2014/main" id="{0F1A8871-2514-4F89-B867-FD69A0C05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" y="3681"/>
              <a:ext cx="311" cy="15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4" name="AutoShape 97">
            <a:extLst>
              <a:ext uri="{FF2B5EF4-FFF2-40B4-BE49-F238E27FC236}">
                <a16:creationId xmlns:a16="http://schemas.microsoft.com/office/drawing/2014/main" id="{9C4C0A41-280B-4365-B0EF-60DE489EB1E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456363" y="4292601"/>
            <a:ext cx="863600" cy="142875"/>
          </a:xfrm>
          <a:prstGeom prst="rightArrow">
            <a:avLst>
              <a:gd name="adj1" fmla="val 50000"/>
              <a:gd name="adj2" fmla="val 15111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5" name="Text Box 98">
            <a:extLst>
              <a:ext uri="{FF2B5EF4-FFF2-40B4-BE49-F238E27FC236}">
                <a16:creationId xmlns:a16="http://schemas.microsoft.com/office/drawing/2014/main" id="{84DAA932-64F5-4A82-83C7-8277F1288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5011738"/>
            <a:ext cx="2016125" cy="5232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tx2"/>
                </a:solidFill>
                <a:ea typeface="仿宋_GB2312" pitchFamily="49" charset="-122"/>
              </a:rPr>
              <a:t> 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endParaRPr lang="en-US" altLang="zh-CN" sz="2400" b="1" dirty="0">
              <a:solidFill>
                <a:schemeClr val="tx2"/>
              </a:solidFill>
              <a:ea typeface="仿宋_GB2312" pitchFamily="49" charset="-122"/>
            </a:endParaRPr>
          </a:p>
        </p:txBody>
      </p:sp>
      <p:sp>
        <p:nvSpPr>
          <p:cNvPr id="96" name="Text Box 99">
            <a:extLst>
              <a:ext uri="{FF2B5EF4-FFF2-40B4-BE49-F238E27FC236}">
                <a16:creationId xmlns:a16="http://schemas.microsoft.com/office/drawing/2014/main" id="{C0B9E9D5-B90F-4913-AB14-649B313B6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964" y="1627188"/>
            <a:ext cx="2376487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FF00"/>
                </a:solidFill>
                <a:ea typeface="仿宋_GB2312" pitchFamily="49" charset="-122"/>
              </a:rPr>
              <a:t>缩短无电阻支路</a:t>
            </a:r>
          </a:p>
        </p:txBody>
      </p:sp>
    </p:spTree>
    <p:extLst>
      <p:ext uri="{BB962C8B-B14F-4D97-AF65-F5344CB8AC3E}">
        <p14:creationId xmlns:p14="http://schemas.microsoft.com/office/powerpoint/2010/main" val="391580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75" grpId="0" animBg="1"/>
      <p:bldP spid="94" grpId="0" animBg="1"/>
      <p:bldP spid="95" grpId="0" animBg="1" autoUpdateAnimBg="0"/>
      <p:bldP spid="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>
            <a:extLst>
              <a:ext uri="{FF2B5EF4-FFF2-40B4-BE49-F238E27FC236}">
                <a16:creationId xmlns:a16="http://schemas.microsoft.com/office/drawing/2014/main" id="{B8394166-5B68-457B-8947-1C148F7082D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19619" y="879343"/>
            <a:ext cx="7696200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ea typeface="宋体" panose="02010600030101010101" pitchFamily="2" charset="-122"/>
              </a:rPr>
              <a:t>本章基本知识结构框图</a:t>
            </a:r>
            <a:endParaRPr lang="en-US" altLang="zh-CN" b="1">
              <a:ea typeface="宋体" panose="02010600030101010101" pitchFamily="2" charset="-122"/>
            </a:endParaRPr>
          </a:p>
        </p:txBody>
      </p:sp>
      <p:grpSp>
        <p:nvGrpSpPr>
          <p:cNvPr id="21" name="Group 40">
            <a:extLst>
              <a:ext uri="{FF2B5EF4-FFF2-40B4-BE49-F238E27FC236}">
                <a16:creationId xmlns:a16="http://schemas.microsoft.com/office/drawing/2014/main" id="{09575E3D-FA8C-443F-A060-BA9F433EAF9B}"/>
              </a:ext>
            </a:extLst>
          </p:cNvPr>
          <p:cNvGrpSpPr>
            <a:grpSpLocks/>
          </p:cNvGrpSpPr>
          <p:nvPr/>
        </p:nvGrpSpPr>
        <p:grpSpPr bwMode="auto">
          <a:xfrm>
            <a:off x="1808602" y="1950904"/>
            <a:ext cx="8777288" cy="720725"/>
            <a:chOff x="118" y="935"/>
            <a:chExt cx="5529" cy="454"/>
          </a:xfrm>
        </p:grpSpPr>
        <p:sp>
          <p:nvSpPr>
            <p:cNvPr id="22" name="AutoShape 41">
              <a:extLst>
                <a:ext uri="{FF2B5EF4-FFF2-40B4-BE49-F238E27FC236}">
                  <a16:creationId xmlns:a16="http://schemas.microsoft.com/office/drawing/2014/main" id="{001783F4-8655-4366-8C50-4FC12FAC602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40" y="935"/>
              <a:ext cx="5035" cy="45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3" name="AutoShape 42">
              <a:extLst>
                <a:ext uri="{FF2B5EF4-FFF2-40B4-BE49-F238E27FC236}">
                  <a16:creationId xmlns:a16="http://schemas.microsoft.com/office/drawing/2014/main" id="{300D4989-B9B7-4141-800B-A27F41C6B9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8" y="951"/>
              <a:ext cx="494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" name="Text Box 43">
              <a:extLst>
                <a:ext uri="{FF2B5EF4-FFF2-40B4-BE49-F238E27FC236}">
                  <a16:creationId xmlns:a16="http://schemas.microsoft.com/office/drawing/2014/main" id="{D029EE08-30C0-4CA1-AFC9-4B42B3D0F08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39" y="981"/>
              <a:ext cx="53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>
                  <a:solidFill>
                    <a:srgbClr val="000000"/>
                  </a:solidFill>
                  <a:ea typeface="黑体" panose="02010609060101010101" pitchFamily="49" charset="-122"/>
                </a:rPr>
                <a:t>    电路等效变换的概念</a:t>
              </a:r>
            </a:p>
          </p:txBody>
        </p:sp>
        <p:sp>
          <p:nvSpPr>
            <p:cNvPr id="25" name="Text Box 44">
              <a:extLst>
                <a:ext uri="{FF2B5EF4-FFF2-40B4-BE49-F238E27FC236}">
                  <a16:creationId xmlns:a16="http://schemas.microsoft.com/office/drawing/2014/main" id="{91C9C339-FEA0-46E9-99D1-F19D6A8C8A9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5" y="102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26" name="AutoShape 46">
            <a:extLst>
              <a:ext uri="{FF2B5EF4-FFF2-40B4-BE49-F238E27FC236}">
                <a16:creationId xmlns:a16="http://schemas.microsoft.com/office/drawing/2014/main" id="{518A4A96-DFF2-45D9-8D84-47C3D7ED278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83265" y="3174865"/>
            <a:ext cx="7870825" cy="7762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" name="AutoShape 47">
            <a:extLst>
              <a:ext uri="{FF2B5EF4-FFF2-40B4-BE49-F238E27FC236}">
                <a16:creationId xmlns:a16="http://schemas.microsoft.com/office/drawing/2014/main" id="{D3D6B671-27F5-4CFF-A3B5-E1016D4A17D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78441" y="3203441"/>
            <a:ext cx="865187" cy="828675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" name="Text Box 48">
            <a:extLst>
              <a:ext uri="{FF2B5EF4-FFF2-40B4-BE49-F238E27FC236}">
                <a16:creationId xmlns:a16="http://schemas.microsoft.com/office/drawing/2014/main" id="{15223757-A11C-4329-A6F0-EDE6B430097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67366" y="3305041"/>
            <a:ext cx="7870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      电阻的并联和串联</a:t>
            </a:r>
          </a:p>
        </p:txBody>
      </p:sp>
      <p:sp>
        <p:nvSpPr>
          <p:cNvPr id="29" name="Text Box 49">
            <a:extLst>
              <a:ext uri="{FF2B5EF4-FFF2-40B4-BE49-F238E27FC236}">
                <a16:creationId xmlns:a16="http://schemas.microsoft.com/office/drawing/2014/main" id="{5651EB73-6562-4E01-911D-AA788C206AA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61515" y="3324091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0" name="AutoShape 51">
            <a:extLst>
              <a:ext uri="{FF2B5EF4-FFF2-40B4-BE49-F238E27FC236}">
                <a16:creationId xmlns:a16="http://schemas.microsoft.com/office/drawing/2014/main" id="{3CF6680A-B91F-4EAF-ABBC-23BE33A4AD1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81678" y="4392478"/>
            <a:ext cx="7872413" cy="792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" name="AutoShape 52">
            <a:extLst>
              <a:ext uri="{FF2B5EF4-FFF2-40B4-BE49-F238E27FC236}">
                <a16:creationId xmlns:a16="http://schemas.microsoft.com/office/drawing/2014/main" id="{5D5E1DB4-5053-44F9-8198-0EF8A0735BD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78441" y="4392478"/>
            <a:ext cx="803275" cy="792162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" name="Text Box 53">
            <a:extLst>
              <a:ext uri="{FF2B5EF4-FFF2-40B4-BE49-F238E27FC236}">
                <a16:creationId xmlns:a16="http://schemas.microsoft.com/office/drawing/2014/main" id="{AF9DE237-14BC-4BCD-81FC-E35D54C27CD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21316" y="4521066"/>
            <a:ext cx="8232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       电压源和电流源的串联和并联及其等效变换</a:t>
            </a:r>
          </a:p>
        </p:txBody>
      </p:sp>
      <p:sp>
        <p:nvSpPr>
          <p:cNvPr id="33" name="Text Box 54">
            <a:extLst>
              <a:ext uri="{FF2B5EF4-FFF2-40B4-BE49-F238E27FC236}">
                <a16:creationId xmlns:a16="http://schemas.microsoft.com/office/drawing/2014/main" id="{37CBC9DA-5B08-4132-9902-3F176E31C5C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05453" y="458297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4" name="AutoShape 55">
            <a:extLst>
              <a:ext uri="{FF2B5EF4-FFF2-40B4-BE49-F238E27FC236}">
                <a16:creationId xmlns:a16="http://schemas.microsoft.com/office/drawing/2014/main" id="{60512CA8-96B1-4F76-BE81-C35EAA0599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81678" y="5545003"/>
            <a:ext cx="7872413" cy="792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" name="AutoShape 56">
            <a:extLst>
              <a:ext uri="{FF2B5EF4-FFF2-40B4-BE49-F238E27FC236}">
                <a16:creationId xmlns:a16="http://schemas.microsoft.com/office/drawing/2014/main" id="{66934619-6C2E-4895-BCA1-581913A0BC9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78441" y="5545003"/>
            <a:ext cx="803275" cy="792162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" name="Text Box 57">
            <a:extLst>
              <a:ext uri="{FF2B5EF4-FFF2-40B4-BE49-F238E27FC236}">
                <a16:creationId xmlns:a16="http://schemas.microsoft.com/office/drawing/2014/main" id="{44D90EA0-C92A-4507-B629-F7AB6528C3D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21316" y="5673591"/>
            <a:ext cx="8232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       输入电阻</a:t>
            </a:r>
          </a:p>
        </p:txBody>
      </p:sp>
      <p:sp>
        <p:nvSpPr>
          <p:cNvPr id="37" name="Text Box 58">
            <a:extLst>
              <a:ext uri="{FF2B5EF4-FFF2-40B4-BE49-F238E27FC236}">
                <a16:creationId xmlns:a16="http://schemas.microsoft.com/office/drawing/2014/main" id="{450C3922-DC9D-458E-85EC-1F781F941FC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05453" y="573550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7636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1127125" y="91741"/>
            <a:ext cx="6480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 dirty="0">
                <a:latin typeface="仿宋_GB2312" pitchFamily="49" charset="-122"/>
                <a:ea typeface="仿宋_GB2312" pitchFamily="49" charset="-122"/>
              </a:rPr>
              <a:t>2.5 </a:t>
            </a:r>
            <a:r>
              <a:rPr kumimoji="1" lang="zh-CN" altLang="en-US" sz="3200" b="1" dirty="0">
                <a:latin typeface="仿宋_GB2312" pitchFamily="49" charset="-122"/>
                <a:ea typeface="仿宋_GB2312" pitchFamily="49" charset="-122"/>
              </a:rPr>
              <a:t>电压源和电流源的串联和并联</a:t>
            </a:r>
            <a:r>
              <a:rPr kumimoji="1" lang="zh-CN" altLang="en-US" sz="3200" dirty="0"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1847851" y="836613"/>
            <a:ext cx="45370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理想电压源的串联和并联</a:t>
            </a:r>
            <a:endParaRPr kumimoji="1" lang="zh-CN" altLang="en-US" sz="28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8256589" y="4076700"/>
            <a:ext cx="1800225" cy="156966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相同的电压源才能并联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电源中的电流不确定。</a:t>
            </a:r>
            <a:endParaRPr kumimoji="1"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1703389" y="1628775"/>
            <a:ext cx="1023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串联</a:t>
            </a:r>
            <a:endParaRPr kumimoji="1" lang="zh-CN" altLang="en-US" sz="2400"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5276850" y="1812925"/>
          <a:ext cx="27035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3" imgW="1307880" imgH="253800" progId="Equation.DSMT4">
                  <p:embed/>
                </p:oleObj>
              </mc:Choice>
              <mc:Fallback>
                <p:oleObj name="Equation" r:id="rId3" imgW="1307880" imgH="253800" progId="Equation.DSMT4">
                  <p:embed/>
                  <p:pic>
                    <p:nvPicPr>
                      <p:cNvPr id="1361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1812925"/>
                        <a:ext cx="2703513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6199" name="Group 7"/>
          <p:cNvGrpSpPr>
            <a:grpSpLocks/>
          </p:cNvGrpSpPr>
          <p:nvPr/>
        </p:nvGrpSpPr>
        <p:grpSpPr bwMode="auto">
          <a:xfrm>
            <a:off x="5735638" y="2636838"/>
            <a:ext cx="1871662" cy="673100"/>
            <a:chOff x="2018" y="1525"/>
            <a:chExt cx="1179" cy="424"/>
          </a:xfrm>
        </p:grpSpPr>
        <p:sp>
          <p:nvSpPr>
            <p:cNvPr id="38976" name="AutoShape 8"/>
            <p:cNvSpPr>
              <a:spLocks noChangeArrowheads="1"/>
            </p:cNvSpPr>
            <p:nvPr/>
          </p:nvSpPr>
          <p:spPr bwMode="auto">
            <a:xfrm>
              <a:off x="2018" y="1525"/>
              <a:ext cx="1179" cy="182"/>
            </a:xfrm>
            <a:prstGeom prst="rightArrow">
              <a:avLst>
                <a:gd name="adj1" fmla="val 50000"/>
                <a:gd name="adj2" fmla="val 16195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8977" name="Text Box 9"/>
            <p:cNvSpPr txBox="1">
              <a:spLocks noChangeArrowheads="1"/>
            </p:cNvSpPr>
            <p:nvPr/>
          </p:nvSpPr>
          <p:spPr bwMode="auto">
            <a:xfrm>
              <a:off x="2064" y="1661"/>
              <a:ext cx="9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ea typeface="仿宋_GB2312" pitchFamily="49" charset="-122"/>
                </a:rPr>
                <a:t>等效电路</a:t>
              </a:r>
            </a:p>
          </p:txBody>
        </p:sp>
      </p:grpSp>
      <p:grpSp>
        <p:nvGrpSpPr>
          <p:cNvPr id="136202" name="Group 10"/>
          <p:cNvGrpSpPr>
            <a:grpSpLocks/>
          </p:cNvGrpSpPr>
          <p:nvPr/>
        </p:nvGrpSpPr>
        <p:grpSpPr bwMode="auto">
          <a:xfrm>
            <a:off x="8256589" y="1484313"/>
            <a:ext cx="2014537" cy="2305050"/>
            <a:chOff x="4332" y="1026"/>
            <a:chExt cx="1269" cy="1452"/>
          </a:xfrm>
        </p:grpSpPr>
        <p:sp>
          <p:nvSpPr>
            <p:cNvPr id="38964" name="Text Box 11"/>
            <p:cNvSpPr txBox="1">
              <a:spLocks noChangeArrowheads="1"/>
            </p:cNvSpPr>
            <p:nvPr/>
          </p:nvSpPr>
          <p:spPr bwMode="auto">
            <a:xfrm>
              <a:off x="5329" y="2151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º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8965" name="Group 12"/>
            <p:cNvGrpSpPr>
              <a:grpSpLocks/>
            </p:cNvGrpSpPr>
            <p:nvPr/>
          </p:nvGrpSpPr>
          <p:grpSpPr bwMode="auto">
            <a:xfrm>
              <a:off x="4332" y="1026"/>
              <a:ext cx="1198" cy="1260"/>
              <a:chOff x="3742" y="1007"/>
              <a:chExt cx="1198" cy="1260"/>
            </a:xfrm>
          </p:grpSpPr>
          <p:sp>
            <p:nvSpPr>
              <p:cNvPr id="38966" name="Oval 13"/>
              <p:cNvSpPr>
                <a:spLocks noChangeArrowheads="1"/>
              </p:cNvSpPr>
              <p:nvPr/>
            </p:nvSpPr>
            <p:spPr bwMode="auto">
              <a:xfrm>
                <a:off x="4076" y="1461"/>
                <a:ext cx="432" cy="408"/>
              </a:xfrm>
              <a:prstGeom prst="ellipse">
                <a:avLst/>
              </a:prstGeom>
              <a:solidFill>
                <a:srgbClr val="66CCFF"/>
              </a:soli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chemeClr val="tx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38967" name="Text Box 14"/>
              <p:cNvSpPr txBox="1">
                <a:spLocks noChangeArrowheads="1"/>
              </p:cNvSpPr>
              <p:nvPr/>
            </p:nvSpPr>
            <p:spPr bwMode="auto">
              <a:xfrm>
                <a:off x="3997" y="1207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kumimoji="1"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68" name="Text Box 15"/>
              <p:cNvSpPr txBox="1">
                <a:spLocks noChangeArrowheads="1"/>
              </p:cNvSpPr>
              <p:nvPr/>
            </p:nvSpPr>
            <p:spPr bwMode="auto">
              <a:xfrm>
                <a:off x="4019" y="1697"/>
                <a:ext cx="2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kumimoji="1"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69" name="Text Box 16"/>
              <p:cNvSpPr txBox="1">
                <a:spLocks noChangeArrowheads="1"/>
              </p:cNvSpPr>
              <p:nvPr/>
            </p:nvSpPr>
            <p:spPr bwMode="auto">
              <a:xfrm>
                <a:off x="3742" y="1480"/>
                <a:ext cx="34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kumimoji="1"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70" name="Line 17"/>
              <p:cNvSpPr>
                <a:spLocks noChangeShapeType="1"/>
              </p:cNvSpPr>
              <p:nvPr/>
            </p:nvSpPr>
            <p:spPr bwMode="auto">
              <a:xfrm>
                <a:off x="4282" y="1139"/>
                <a:ext cx="0" cy="1128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71" name="Line 18"/>
              <p:cNvSpPr>
                <a:spLocks noChangeShapeType="1"/>
              </p:cNvSpPr>
              <p:nvPr/>
            </p:nvSpPr>
            <p:spPr bwMode="auto">
              <a:xfrm>
                <a:off x="4282" y="1139"/>
                <a:ext cx="528" cy="0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72" name="Line 19"/>
              <p:cNvSpPr>
                <a:spLocks noChangeShapeType="1"/>
              </p:cNvSpPr>
              <p:nvPr/>
            </p:nvSpPr>
            <p:spPr bwMode="auto">
              <a:xfrm>
                <a:off x="4282" y="2267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73" name="Text Box 20"/>
              <p:cNvSpPr txBox="1">
                <a:spLocks noChangeArrowheads="1"/>
              </p:cNvSpPr>
              <p:nvPr/>
            </p:nvSpPr>
            <p:spPr bwMode="auto">
              <a:xfrm>
                <a:off x="4694" y="1007"/>
                <a:ext cx="24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º</a:t>
                </a:r>
                <a:endParaRPr kumimoji="1"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74" name="Text Box 21"/>
              <p:cNvSpPr txBox="1">
                <a:spLocks noChangeArrowheads="1"/>
              </p:cNvSpPr>
              <p:nvPr/>
            </p:nvSpPr>
            <p:spPr bwMode="auto">
              <a:xfrm>
                <a:off x="4604" y="1117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kumimoji="1"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75" name="Text Box 22"/>
              <p:cNvSpPr txBox="1">
                <a:spLocks noChangeArrowheads="1"/>
              </p:cNvSpPr>
              <p:nvPr/>
            </p:nvSpPr>
            <p:spPr bwMode="auto">
              <a:xfrm>
                <a:off x="4694" y="1888"/>
                <a:ext cx="2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kumimoji="1"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36215" name="Group 23"/>
          <p:cNvGrpSpPr>
            <a:grpSpLocks/>
          </p:cNvGrpSpPr>
          <p:nvPr/>
        </p:nvGrpSpPr>
        <p:grpSpPr bwMode="auto">
          <a:xfrm>
            <a:off x="2927351" y="1555751"/>
            <a:ext cx="2085975" cy="2386013"/>
            <a:chOff x="249" y="1052"/>
            <a:chExt cx="1314" cy="1503"/>
          </a:xfrm>
        </p:grpSpPr>
        <p:grpSp>
          <p:nvGrpSpPr>
            <p:cNvPr id="38945" name="Group 24"/>
            <p:cNvGrpSpPr>
              <a:grpSpLocks/>
            </p:cNvGrpSpPr>
            <p:nvPr/>
          </p:nvGrpSpPr>
          <p:grpSpPr bwMode="auto">
            <a:xfrm>
              <a:off x="249" y="1052"/>
              <a:ext cx="1314" cy="1503"/>
              <a:chOff x="420" y="729"/>
              <a:chExt cx="1314" cy="1544"/>
            </a:xfrm>
          </p:grpSpPr>
          <p:sp>
            <p:nvSpPr>
              <p:cNvPr id="38949" name="Text Box 25"/>
              <p:cNvSpPr txBox="1">
                <a:spLocks noChangeArrowheads="1"/>
              </p:cNvSpPr>
              <p:nvPr/>
            </p:nvSpPr>
            <p:spPr bwMode="auto">
              <a:xfrm>
                <a:off x="420" y="1631"/>
                <a:ext cx="432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kumimoji="1" lang="en-US" altLang="zh-CN" sz="28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kumimoji="1"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50" name="Oval 26"/>
              <p:cNvSpPr>
                <a:spLocks noChangeArrowheads="1"/>
              </p:cNvSpPr>
              <p:nvPr/>
            </p:nvSpPr>
            <p:spPr bwMode="auto">
              <a:xfrm>
                <a:off x="807" y="976"/>
                <a:ext cx="317" cy="336"/>
              </a:xfrm>
              <a:prstGeom prst="ellipse">
                <a:avLst/>
              </a:prstGeom>
              <a:solidFill>
                <a:srgbClr val="00CCFF"/>
              </a:soli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8951" name="Text Box 27"/>
              <p:cNvSpPr txBox="1">
                <a:spLocks noChangeArrowheads="1"/>
              </p:cNvSpPr>
              <p:nvPr/>
            </p:nvSpPr>
            <p:spPr bwMode="auto">
              <a:xfrm>
                <a:off x="662" y="744"/>
                <a:ext cx="246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kumimoji="1"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52" name="Text Box 28"/>
              <p:cNvSpPr txBox="1">
                <a:spLocks noChangeArrowheads="1"/>
              </p:cNvSpPr>
              <p:nvPr/>
            </p:nvSpPr>
            <p:spPr bwMode="auto">
              <a:xfrm>
                <a:off x="685" y="1073"/>
                <a:ext cx="212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kumimoji="1"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53" name="Oval 29"/>
              <p:cNvSpPr>
                <a:spLocks noChangeArrowheads="1"/>
              </p:cNvSpPr>
              <p:nvPr/>
            </p:nvSpPr>
            <p:spPr bwMode="auto">
              <a:xfrm>
                <a:off x="800" y="1595"/>
                <a:ext cx="331" cy="336"/>
              </a:xfrm>
              <a:prstGeom prst="ellipse">
                <a:avLst/>
              </a:prstGeom>
              <a:solidFill>
                <a:srgbClr val="00CCFF"/>
              </a:soli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8954" name="Text Box 30"/>
              <p:cNvSpPr txBox="1">
                <a:spLocks noChangeArrowheads="1"/>
              </p:cNvSpPr>
              <p:nvPr/>
            </p:nvSpPr>
            <p:spPr bwMode="auto">
              <a:xfrm>
                <a:off x="663" y="1369"/>
                <a:ext cx="2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kumimoji="1"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55" name="Text Box 31"/>
              <p:cNvSpPr txBox="1">
                <a:spLocks noChangeArrowheads="1"/>
              </p:cNvSpPr>
              <p:nvPr/>
            </p:nvSpPr>
            <p:spPr bwMode="auto">
              <a:xfrm>
                <a:off x="685" y="1694"/>
                <a:ext cx="212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kumimoji="1"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56" name="Line 32"/>
              <p:cNvSpPr>
                <a:spLocks noChangeShapeType="1"/>
              </p:cNvSpPr>
              <p:nvPr/>
            </p:nvSpPr>
            <p:spPr bwMode="auto">
              <a:xfrm>
                <a:off x="948" y="864"/>
                <a:ext cx="0" cy="424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7" name="Line 33"/>
              <p:cNvSpPr>
                <a:spLocks noChangeShapeType="1"/>
              </p:cNvSpPr>
              <p:nvPr/>
            </p:nvSpPr>
            <p:spPr bwMode="auto">
              <a:xfrm>
                <a:off x="948" y="864"/>
                <a:ext cx="696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8" name="Line 34"/>
              <p:cNvSpPr>
                <a:spLocks noChangeShapeType="1"/>
              </p:cNvSpPr>
              <p:nvPr/>
            </p:nvSpPr>
            <p:spPr bwMode="auto">
              <a:xfrm>
                <a:off x="948" y="2064"/>
                <a:ext cx="648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9" name="Text Box 35"/>
              <p:cNvSpPr txBox="1">
                <a:spLocks noChangeArrowheads="1"/>
              </p:cNvSpPr>
              <p:nvPr/>
            </p:nvSpPr>
            <p:spPr bwMode="auto">
              <a:xfrm>
                <a:off x="432" y="1000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kumimoji="1" lang="en-US" altLang="zh-CN" sz="28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60" name="Line 36"/>
              <p:cNvSpPr>
                <a:spLocks noChangeShapeType="1"/>
              </p:cNvSpPr>
              <p:nvPr/>
            </p:nvSpPr>
            <p:spPr bwMode="auto">
              <a:xfrm flipV="1">
                <a:off x="948" y="1624"/>
                <a:ext cx="0" cy="44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61" name="Line 37"/>
              <p:cNvSpPr>
                <a:spLocks noChangeShapeType="1"/>
              </p:cNvSpPr>
              <p:nvPr/>
            </p:nvSpPr>
            <p:spPr bwMode="auto">
              <a:xfrm flipV="1">
                <a:off x="948" y="1288"/>
                <a:ext cx="0" cy="336"/>
              </a:xfrm>
              <a:prstGeom prst="line">
                <a:avLst/>
              </a:prstGeom>
              <a:noFill/>
              <a:ln w="28575" cap="rnd">
                <a:solidFill>
                  <a:srgbClr val="FFCC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62" name="Text Box 38"/>
              <p:cNvSpPr txBox="1">
                <a:spLocks noChangeArrowheads="1"/>
              </p:cNvSpPr>
              <p:nvPr/>
            </p:nvSpPr>
            <p:spPr bwMode="auto">
              <a:xfrm>
                <a:off x="1600" y="729"/>
                <a:ext cx="13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º</a:t>
                </a:r>
                <a:endParaRPr kumimoji="1"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63" name="Text Box 39"/>
              <p:cNvSpPr txBox="1">
                <a:spLocks noChangeArrowheads="1"/>
              </p:cNvSpPr>
              <p:nvPr/>
            </p:nvSpPr>
            <p:spPr bwMode="auto">
              <a:xfrm>
                <a:off x="1539" y="1937"/>
                <a:ext cx="13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º</a:t>
                </a:r>
                <a:endParaRPr kumimoji="1"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8946" name="Text Box 40"/>
            <p:cNvSpPr txBox="1">
              <a:spLocks noChangeArrowheads="1"/>
            </p:cNvSpPr>
            <p:nvPr/>
          </p:nvSpPr>
          <p:spPr bwMode="auto">
            <a:xfrm>
              <a:off x="1247" y="1117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47" name="Text Box 41"/>
            <p:cNvSpPr txBox="1">
              <a:spLocks noChangeArrowheads="1"/>
            </p:cNvSpPr>
            <p:nvPr/>
          </p:nvSpPr>
          <p:spPr bwMode="auto">
            <a:xfrm>
              <a:off x="1292" y="1979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48" name="Text Box 42"/>
            <p:cNvSpPr txBox="1">
              <a:spLocks noChangeArrowheads="1"/>
            </p:cNvSpPr>
            <p:nvPr/>
          </p:nvSpPr>
          <p:spPr bwMode="auto">
            <a:xfrm>
              <a:off x="1156" y="1570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6235" name="AutoShape 43" descr="羊皮纸"/>
          <p:cNvSpPr>
            <a:spLocks noChangeArrowheads="1"/>
          </p:cNvSpPr>
          <p:nvPr/>
        </p:nvSpPr>
        <p:spPr bwMode="auto">
          <a:xfrm>
            <a:off x="7607300" y="908050"/>
            <a:ext cx="2376488" cy="503238"/>
          </a:xfrm>
          <a:prstGeom prst="wedgeRoundRectCallout">
            <a:avLst>
              <a:gd name="adj1" fmla="val -51806"/>
              <a:gd name="adj2" fmla="val 162620"/>
              <a:gd name="adj3" fmla="val 16667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400" b="1">
                <a:ea typeface="仿宋_GB2312" pitchFamily="49" charset="-122"/>
              </a:rPr>
              <a:t>注意参考方向</a:t>
            </a:r>
          </a:p>
        </p:txBody>
      </p:sp>
      <p:grpSp>
        <p:nvGrpSpPr>
          <p:cNvPr id="136236" name="Group 44"/>
          <p:cNvGrpSpPr>
            <a:grpSpLocks/>
          </p:cNvGrpSpPr>
          <p:nvPr/>
        </p:nvGrpSpPr>
        <p:grpSpPr bwMode="auto">
          <a:xfrm rot="-1577687">
            <a:off x="6167438" y="3932238"/>
            <a:ext cx="1871662" cy="673100"/>
            <a:chOff x="2018" y="1525"/>
            <a:chExt cx="1179" cy="424"/>
          </a:xfrm>
        </p:grpSpPr>
        <p:sp>
          <p:nvSpPr>
            <p:cNvPr id="38943" name="AutoShape 45"/>
            <p:cNvSpPr>
              <a:spLocks noChangeArrowheads="1"/>
            </p:cNvSpPr>
            <p:nvPr/>
          </p:nvSpPr>
          <p:spPr bwMode="auto">
            <a:xfrm>
              <a:off x="2018" y="1525"/>
              <a:ext cx="1179" cy="182"/>
            </a:xfrm>
            <a:prstGeom prst="rightArrow">
              <a:avLst>
                <a:gd name="adj1" fmla="val 50000"/>
                <a:gd name="adj2" fmla="val 16195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8944" name="Text Box 46"/>
            <p:cNvSpPr txBox="1">
              <a:spLocks noChangeArrowheads="1"/>
            </p:cNvSpPr>
            <p:nvPr/>
          </p:nvSpPr>
          <p:spPr bwMode="auto">
            <a:xfrm>
              <a:off x="2064" y="1661"/>
              <a:ext cx="9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ea typeface="仿宋_GB2312" pitchFamily="49" charset="-122"/>
                </a:rPr>
                <a:t>等效电路</a:t>
              </a:r>
            </a:p>
          </p:txBody>
        </p:sp>
      </p:grpSp>
      <p:sp>
        <p:nvSpPr>
          <p:cNvPr id="136239" name="Rectangle 47"/>
          <p:cNvSpPr>
            <a:spLocks noChangeArrowheads="1"/>
          </p:cNvSpPr>
          <p:nvPr/>
        </p:nvSpPr>
        <p:spPr bwMode="auto">
          <a:xfrm>
            <a:off x="1774825" y="3789363"/>
            <a:ext cx="1023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并联</a:t>
            </a:r>
            <a:endParaRPr kumimoji="1" lang="zh-CN" altLang="en-US" sz="2400"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136240" name="Group 48"/>
          <p:cNvGrpSpPr>
            <a:grpSpLocks/>
          </p:cNvGrpSpPr>
          <p:nvPr/>
        </p:nvGrpSpPr>
        <p:grpSpPr bwMode="auto">
          <a:xfrm>
            <a:off x="2638425" y="3860800"/>
            <a:ext cx="2933700" cy="2343150"/>
            <a:chOff x="793" y="2614"/>
            <a:chExt cx="1848" cy="1476"/>
          </a:xfrm>
        </p:grpSpPr>
        <p:sp>
          <p:nvSpPr>
            <p:cNvPr id="38927" name="Text Box 49"/>
            <p:cNvSpPr txBox="1">
              <a:spLocks noChangeArrowheads="1"/>
            </p:cNvSpPr>
            <p:nvPr/>
          </p:nvSpPr>
          <p:spPr bwMode="auto">
            <a:xfrm>
              <a:off x="793" y="3230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kumimoji="1"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8" name="Oval 50"/>
            <p:cNvSpPr>
              <a:spLocks noChangeArrowheads="1"/>
            </p:cNvSpPr>
            <p:nvPr/>
          </p:nvSpPr>
          <p:spPr bwMode="auto">
            <a:xfrm>
              <a:off x="1188" y="3206"/>
              <a:ext cx="301" cy="327"/>
            </a:xfrm>
            <a:prstGeom prst="ellipse">
              <a:avLst/>
            </a:prstGeom>
            <a:solidFill>
              <a:srgbClr val="66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8929" name="Text Box 51"/>
            <p:cNvSpPr txBox="1">
              <a:spLocks noChangeArrowheads="1"/>
            </p:cNvSpPr>
            <p:nvPr/>
          </p:nvSpPr>
          <p:spPr bwMode="auto">
            <a:xfrm>
              <a:off x="1033" y="2998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30" name="Text Box 52"/>
            <p:cNvSpPr txBox="1">
              <a:spLocks noChangeArrowheads="1"/>
            </p:cNvSpPr>
            <p:nvPr/>
          </p:nvSpPr>
          <p:spPr bwMode="auto">
            <a:xfrm>
              <a:off x="1046" y="33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31" name="Oval 53"/>
            <p:cNvSpPr>
              <a:spLocks noChangeArrowheads="1"/>
            </p:cNvSpPr>
            <p:nvPr/>
          </p:nvSpPr>
          <p:spPr bwMode="auto">
            <a:xfrm>
              <a:off x="1893" y="3207"/>
              <a:ext cx="284" cy="327"/>
            </a:xfrm>
            <a:prstGeom prst="ellipse">
              <a:avLst/>
            </a:prstGeom>
            <a:solidFill>
              <a:srgbClr val="66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8932" name="Text Box 54"/>
            <p:cNvSpPr txBox="1">
              <a:spLocks noChangeArrowheads="1"/>
            </p:cNvSpPr>
            <p:nvPr/>
          </p:nvSpPr>
          <p:spPr bwMode="auto">
            <a:xfrm>
              <a:off x="1753" y="2998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33" name="Text Box 55"/>
            <p:cNvSpPr txBox="1">
              <a:spLocks noChangeArrowheads="1"/>
            </p:cNvSpPr>
            <p:nvPr/>
          </p:nvSpPr>
          <p:spPr bwMode="auto">
            <a:xfrm>
              <a:off x="1766" y="33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34" name="Line 56"/>
            <p:cNvSpPr>
              <a:spLocks noChangeShapeType="1"/>
            </p:cNvSpPr>
            <p:nvPr/>
          </p:nvSpPr>
          <p:spPr bwMode="auto">
            <a:xfrm>
              <a:off x="1321" y="2902"/>
              <a:ext cx="0" cy="1008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5" name="Line 57"/>
            <p:cNvSpPr>
              <a:spLocks noChangeShapeType="1"/>
            </p:cNvSpPr>
            <p:nvPr/>
          </p:nvSpPr>
          <p:spPr bwMode="auto">
            <a:xfrm>
              <a:off x="2041" y="2902"/>
              <a:ext cx="0" cy="1008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6" name="Line 58"/>
            <p:cNvSpPr>
              <a:spLocks noChangeShapeType="1"/>
            </p:cNvSpPr>
            <p:nvPr/>
          </p:nvSpPr>
          <p:spPr bwMode="auto">
            <a:xfrm>
              <a:off x="1321" y="2902"/>
              <a:ext cx="124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7" name="Line 59"/>
            <p:cNvSpPr>
              <a:spLocks noChangeShapeType="1"/>
            </p:cNvSpPr>
            <p:nvPr/>
          </p:nvSpPr>
          <p:spPr bwMode="auto">
            <a:xfrm>
              <a:off x="1321" y="3910"/>
              <a:ext cx="124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8" name="Text Box 60"/>
            <p:cNvSpPr txBox="1">
              <a:spLocks noChangeArrowheads="1"/>
            </p:cNvSpPr>
            <p:nvPr/>
          </p:nvSpPr>
          <p:spPr bwMode="auto">
            <a:xfrm>
              <a:off x="2233" y="261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39" name="Text Box 61"/>
            <p:cNvSpPr txBox="1">
              <a:spLocks noChangeArrowheads="1"/>
            </p:cNvSpPr>
            <p:nvPr/>
          </p:nvSpPr>
          <p:spPr bwMode="auto">
            <a:xfrm>
              <a:off x="2525" y="2794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º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40" name="Text Box 62"/>
            <p:cNvSpPr txBox="1">
              <a:spLocks noChangeArrowheads="1"/>
            </p:cNvSpPr>
            <p:nvPr/>
          </p:nvSpPr>
          <p:spPr bwMode="auto">
            <a:xfrm>
              <a:off x="2525" y="3802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º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41" name="Line 63"/>
            <p:cNvSpPr>
              <a:spLocks noChangeShapeType="1"/>
            </p:cNvSpPr>
            <p:nvPr/>
          </p:nvSpPr>
          <p:spPr bwMode="auto">
            <a:xfrm>
              <a:off x="2041" y="2902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2" name="Text Box 64"/>
            <p:cNvSpPr txBox="1">
              <a:spLocks noChangeArrowheads="1"/>
            </p:cNvSpPr>
            <p:nvPr/>
          </p:nvSpPr>
          <p:spPr bwMode="auto">
            <a:xfrm>
              <a:off x="1519" y="3158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kumimoji="1"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36257" name="Object 65"/>
          <p:cNvGraphicFramePr>
            <a:graphicFrameLocks noChangeAspect="1"/>
          </p:cNvGraphicFramePr>
          <p:nvPr/>
        </p:nvGraphicFramePr>
        <p:xfrm>
          <a:off x="5759450" y="4895850"/>
          <a:ext cx="20383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6" imgW="799920" imgH="228600" progId="Equation.DSMT4">
                  <p:embed/>
                </p:oleObj>
              </mc:Choice>
              <mc:Fallback>
                <p:oleObj name="Equation" r:id="rId6" imgW="799920" imgH="228600" progId="Equation.DSMT4">
                  <p:embed/>
                  <p:pic>
                    <p:nvPicPr>
                      <p:cNvPr id="136257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4895850"/>
                        <a:ext cx="203835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2636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70" name="Group 2"/>
          <p:cNvGrpSpPr>
            <a:grpSpLocks/>
          </p:cNvGrpSpPr>
          <p:nvPr/>
        </p:nvGrpSpPr>
        <p:grpSpPr bwMode="auto">
          <a:xfrm>
            <a:off x="7680325" y="765175"/>
            <a:ext cx="2376488" cy="1887538"/>
            <a:chOff x="3787" y="482"/>
            <a:chExt cx="1497" cy="1189"/>
          </a:xfrm>
        </p:grpSpPr>
        <p:sp>
          <p:nvSpPr>
            <p:cNvPr id="40004" name="Oval 3"/>
            <p:cNvSpPr>
              <a:spLocks noChangeArrowheads="1"/>
            </p:cNvSpPr>
            <p:nvPr/>
          </p:nvSpPr>
          <p:spPr bwMode="auto">
            <a:xfrm>
              <a:off x="4105" y="821"/>
              <a:ext cx="299" cy="327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0005" name="Text Box 4"/>
            <p:cNvSpPr txBox="1">
              <a:spLocks noChangeArrowheads="1"/>
            </p:cNvSpPr>
            <p:nvPr/>
          </p:nvSpPr>
          <p:spPr bwMode="auto">
            <a:xfrm>
              <a:off x="3877" y="633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40006" name="Text Box 5"/>
            <p:cNvSpPr txBox="1">
              <a:spLocks noChangeArrowheads="1"/>
            </p:cNvSpPr>
            <p:nvPr/>
          </p:nvSpPr>
          <p:spPr bwMode="auto">
            <a:xfrm>
              <a:off x="4422" y="482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40007" name="Text Box 6"/>
            <p:cNvSpPr txBox="1">
              <a:spLocks noChangeArrowheads="1"/>
            </p:cNvSpPr>
            <p:nvPr/>
          </p:nvSpPr>
          <p:spPr bwMode="auto">
            <a:xfrm>
              <a:off x="4078" y="48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800" b="1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40008" name="Text Box 7"/>
            <p:cNvSpPr txBox="1">
              <a:spLocks noChangeArrowheads="1"/>
            </p:cNvSpPr>
            <p:nvPr/>
          </p:nvSpPr>
          <p:spPr bwMode="auto">
            <a:xfrm>
              <a:off x="3923" y="134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40009" name="Text Box 8"/>
            <p:cNvSpPr txBox="1">
              <a:spLocks noChangeArrowheads="1"/>
            </p:cNvSpPr>
            <p:nvPr/>
          </p:nvSpPr>
          <p:spPr bwMode="auto">
            <a:xfrm>
              <a:off x="4966" y="1233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40010" name="Text Box 9"/>
            <p:cNvSpPr txBox="1">
              <a:spLocks noChangeArrowheads="1"/>
            </p:cNvSpPr>
            <p:nvPr/>
          </p:nvSpPr>
          <p:spPr bwMode="auto">
            <a:xfrm>
              <a:off x="3969" y="1117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40011" name="Line 10"/>
            <p:cNvSpPr>
              <a:spLocks noChangeShapeType="1"/>
            </p:cNvSpPr>
            <p:nvPr/>
          </p:nvSpPr>
          <p:spPr bwMode="auto">
            <a:xfrm>
              <a:off x="3833" y="981"/>
              <a:ext cx="0" cy="408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2" name="Line 11"/>
            <p:cNvSpPr>
              <a:spLocks noChangeShapeType="1"/>
            </p:cNvSpPr>
            <p:nvPr/>
          </p:nvSpPr>
          <p:spPr bwMode="auto">
            <a:xfrm flipV="1">
              <a:off x="3833" y="970"/>
              <a:ext cx="1406" cy="11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3" name="Line 12"/>
            <p:cNvSpPr>
              <a:spLocks noChangeShapeType="1"/>
            </p:cNvSpPr>
            <p:nvPr/>
          </p:nvSpPr>
          <p:spPr bwMode="auto">
            <a:xfrm>
              <a:off x="5239" y="981"/>
              <a:ext cx="0" cy="408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4" name="Oval 13"/>
            <p:cNvSpPr>
              <a:spLocks noChangeArrowheads="1"/>
            </p:cNvSpPr>
            <p:nvPr/>
          </p:nvSpPr>
          <p:spPr bwMode="auto">
            <a:xfrm>
              <a:off x="5193" y="1389"/>
              <a:ext cx="91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0015" name="Oval 14"/>
            <p:cNvSpPr>
              <a:spLocks noChangeArrowheads="1"/>
            </p:cNvSpPr>
            <p:nvPr/>
          </p:nvSpPr>
          <p:spPr bwMode="auto">
            <a:xfrm>
              <a:off x="3787" y="1389"/>
              <a:ext cx="91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0016" name="Rectangle 15"/>
            <p:cNvSpPr>
              <a:spLocks noChangeArrowheads="1"/>
            </p:cNvSpPr>
            <p:nvPr/>
          </p:nvSpPr>
          <p:spPr bwMode="auto">
            <a:xfrm>
              <a:off x="4558" y="935"/>
              <a:ext cx="318" cy="91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0017" name="Line 16"/>
            <p:cNvSpPr>
              <a:spLocks noChangeShapeType="1"/>
            </p:cNvSpPr>
            <p:nvPr/>
          </p:nvSpPr>
          <p:spPr bwMode="auto">
            <a:xfrm flipV="1">
              <a:off x="3969" y="1071"/>
              <a:ext cx="0" cy="31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8" name="Text Box 17"/>
            <p:cNvSpPr txBox="1">
              <a:spLocks noChangeArrowheads="1"/>
            </p:cNvSpPr>
            <p:nvPr/>
          </p:nvSpPr>
          <p:spPr bwMode="auto">
            <a:xfrm>
              <a:off x="4286" y="1333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40019" name="Text Box 18"/>
            <p:cNvSpPr txBox="1">
              <a:spLocks noChangeArrowheads="1"/>
            </p:cNvSpPr>
            <p:nvPr/>
          </p:nvSpPr>
          <p:spPr bwMode="auto">
            <a:xfrm>
              <a:off x="4604" y="562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</p:grpSp>
      <p:grpSp>
        <p:nvGrpSpPr>
          <p:cNvPr id="135187" name="Group 19"/>
          <p:cNvGrpSpPr>
            <a:grpSpLocks/>
          </p:cNvGrpSpPr>
          <p:nvPr/>
        </p:nvGrpSpPr>
        <p:grpSpPr bwMode="auto">
          <a:xfrm>
            <a:off x="2424113" y="765175"/>
            <a:ext cx="3816350" cy="1905000"/>
            <a:chOff x="249" y="391"/>
            <a:chExt cx="2404" cy="1200"/>
          </a:xfrm>
        </p:grpSpPr>
        <p:grpSp>
          <p:nvGrpSpPr>
            <p:cNvPr id="39981" name="Group 20"/>
            <p:cNvGrpSpPr>
              <a:grpSpLocks/>
            </p:cNvGrpSpPr>
            <p:nvPr/>
          </p:nvGrpSpPr>
          <p:grpSpPr bwMode="auto">
            <a:xfrm>
              <a:off x="249" y="391"/>
              <a:ext cx="2404" cy="1200"/>
              <a:chOff x="249" y="-164"/>
              <a:chExt cx="2404" cy="1200"/>
            </a:xfrm>
          </p:grpSpPr>
          <p:sp>
            <p:nvSpPr>
              <p:cNvPr id="39984" name="Text Box 21"/>
              <p:cNvSpPr txBox="1">
                <a:spLocks noChangeArrowheads="1"/>
              </p:cNvSpPr>
              <p:nvPr/>
            </p:nvSpPr>
            <p:spPr bwMode="auto">
              <a:xfrm>
                <a:off x="1429" y="-164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800" b="1" i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28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 b="1">
                  <a:solidFill>
                    <a:schemeClr val="tx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39985" name="Oval 22"/>
              <p:cNvSpPr>
                <a:spLocks noChangeArrowheads="1"/>
              </p:cNvSpPr>
              <p:nvPr/>
            </p:nvSpPr>
            <p:spPr bwMode="auto">
              <a:xfrm>
                <a:off x="551" y="191"/>
                <a:ext cx="291" cy="327"/>
              </a:xfrm>
              <a:prstGeom prst="ellipse">
                <a:avLst/>
              </a:prstGeom>
              <a:solidFill>
                <a:srgbClr val="00CCFF"/>
              </a:soli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9986" name="Text Box 23"/>
              <p:cNvSpPr txBox="1">
                <a:spLocks noChangeArrowheads="1"/>
              </p:cNvSpPr>
              <p:nvPr/>
            </p:nvSpPr>
            <p:spPr bwMode="auto">
              <a:xfrm>
                <a:off x="339" y="-2"/>
                <a:ext cx="24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400" b="1">
                  <a:solidFill>
                    <a:schemeClr val="tx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39987" name="Text Box 24"/>
              <p:cNvSpPr txBox="1">
                <a:spLocks noChangeArrowheads="1"/>
              </p:cNvSpPr>
              <p:nvPr/>
            </p:nvSpPr>
            <p:spPr bwMode="auto">
              <a:xfrm>
                <a:off x="884" y="-153"/>
                <a:ext cx="2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lang="en-US" altLang="zh-CN" sz="2400" b="1">
                  <a:solidFill>
                    <a:schemeClr val="tx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39988" name="Oval 25"/>
              <p:cNvSpPr>
                <a:spLocks noChangeArrowheads="1"/>
              </p:cNvSpPr>
              <p:nvPr/>
            </p:nvSpPr>
            <p:spPr bwMode="auto">
              <a:xfrm>
                <a:off x="1468" y="187"/>
                <a:ext cx="317" cy="327"/>
              </a:xfrm>
              <a:prstGeom prst="ellipse">
                <a:avLst/>
              </a:prstGeom>
              <a:solidFill>
                <a:srgbClr val="00CCFF"/>
              </a:soli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9989" name="Text Box 26"/>
              <p:cNvSpPr txBox="1">
                <a:spLocks noChangeArrowheads="1"/>
              </p:cNvSpPr>
              <p:nvPr/>
            </p:nvSpPr>
            <p:spPr bwMode="auto">
              <a:xfrm>
                <a:off x="1292" y="0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400" b="1">
                  <a:solidFill>
                    <a:schemeClr val="tx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39990" name="Text Box 27"/>
              <p:cNvSpPr txBox="1">
                <a:spLocks noChangeArrowheads="1"/>
              </p:cNvSpPr>
              <p:nvPr/>
            </p:nvSpPr>
            <p:spPr bwMode="auto">
              <a:xfrm>
                <a:off x="1791" y="-118"/>
                <a:ext cx="21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lang="en-US" altLang="zh-CN" sz="2400" b="1">
                  <a:solidFill>
                    <a:schemeClr val="tx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39991" name="Text Box 28"/>
              <p:cNvSpPr txBox="1">
                <a:spLocks noChangeArrowheads="1"/>
              </p:cNvSpPr>
              <p:nvPr/>
            </p:nvSpPr>
            <p:spPr bwMode="auto">
              <a:xfrm>
                <a:off x="540" y="-153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800" b="1" i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28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400" b="1">
                  <a:solidFill>
                    <a:schemeClr val="tx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39992" name="Text Box 29"/>
              <p:cNvSpPr txBox="1">
                <a:spLocks noChangeArrowheads="1"/>
              </p:cNvSpPr>
              <p:nvPr/>
            </p:nvSpPr>
            <p:spPr bwMode="auto">
              <a:xfrm>
                <a:off x="385" y="709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400" b="1">
                  <a:solidFill>
                    <a:schemeClr val="tx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39993" name="Text Box 30"/>
              <p:cNvSpPr txBox="1">
                <a:spLocks noChangeArrowheads="1"/>
              </p:cNvSpPr>
              <p:nvPr/>
            </p:nvSpPr>
            <p:spPr bwMode="auto">
              <a:xfrm>
                <a:off x="2336" y="572"/>
                <a:ext cx="2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lang="en-US" altLang="zh-CN" sz="2400" b="1">
                  <a:solidFill>
                    <a:schemeClr val="tx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39994" name="Text Box 31"/>
              <p:cNvSpPr txBox="1">
                <a:spLocks noChangeArrowheads="1"/>
              </p:cNvSpPr>
              <p:nvPr/>
            </p:nvSpPr>
            <p:spPr bwMode="auto">
              <a:xfrm>
                <a:off x="431" y="482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lang="en-US" altLang="zh-CN" sz="2400" b="1">
                  <a:solidFill>
                    <a:schemeClr val="tx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39995" name="Line 32"/>
              <p:cNvSpPr>
                <a:spLocks noChangeShapeType="1"/>
              </p:cNvSpPr>
              <p:nvPr/>
            </p:nvSpPr>
            <p:spPr bwMode="auto">
              <a:xfrm>
                <a:off x="295" y="34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96" name="Line 33"/>
              <p:cNvSpPr>
                <a:spLocks noChangeShapeType="1"/>
              </p:cNvSpPr>
              <p:nvPr/>
            </p:nvSpPr>
            <p:spPr bwMode="auto">
              <a:xfrm>
                <a:off x="295" y="346"/>
                <a:ext cx="2313" cy="0"/>
              </a:xfrm>
              <a:prstGeom prst="line">
                <a:avLst/>
              </a:prstGeom>
              <a:noFill/>
              <a:ln w="952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97" name="Line 34"/>
              <p:cNvSpPr>
                <a:spLocks noChangeShapeType="1"/>
              </p:cNvSpPr>
              <p:nvPr/>
            </p:nvSpPr>
            <p:spPr bwMode="auto">
              <a:xfrm>
                <a:off x="2608" y="34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98" name="Oval 35"/>
              <p:cNvSpPr>
                <a:spLocks noChangeArrowheads="1"/>
              </p:cNvSpPr>
              <p:nvPr/>
            </p:nvSpPr>
            <p:spPr bwMode="auto">
              <a:xfrm>
                <a:off x="2562" y="754"/>
                <a:ext cx="91" cy="91"/>
              </a:xfrm>
              <a:prstGeom prst="ellips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9999" name="Oval 36"/>
              <p:cNvSpPr>
                <a:spLocks noChangeArrowheads="1"/>
              </p:cNvSpPr>
              <p:nvPr/>
            </p:nvSpPr>
            <p:spPr bwMode="auto">
              <a:xfrm>
                <a:off x="249" y="754"/>
                <a:ext cx="91" cy="91"/>
              </a:xfrm>
              <a:prstGeom prst="ellips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0000" name="Rectangle 37"/>
              <p:cNvSpPr>
                <a:spLocks noChangeArrowheads="1"/>
              </p:cNvSpPr>
              <p:nvPr/>
            </p:nvSpPr>
            <p:spPr bwMode="auto">
              <a:xfrm>
                <a:off x="2109" y="300"/>
                <a:ext cx="317" cy="91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0001" name="Rectangle 38"/>
              <p:cNvSpPr>
                <a:spLocks noChangeArrowheads="1"/>
              </p:cNvSpPr>
              <p:nvPr/>
            </p:nvSpPr>
            <p:spPr bwMode="auto">
              <a:xfrm>
                <a:off x="1020" y="300"/>
                <a:ext cx="318" cy="91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0002" name="Line 39"/>
              <p:cNvSpPr>
                <a:spLocks noChangeShapeType="1"/>
              </p:cNvSpPr>
              <p:nvPr/>
            </p:nvSpPr>
            <p:spPr bwMode="auto">
              <a:xfrm flipV="1">
                <a:off x="431" y="436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03" name="Text Box 40"/>
              <p:cNvSpPr txBox="1">
                <a:spLocks noChangeArrowheads="1"/>
              </p:cNvSpPr>
              <p:nvPr/>
            </p:nvSpPr>
            <p:spPr bwMode="auto">
              <a:xfrm>
                <a:off x="1383" y="663"/>
                <a:ext cx="34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endParaRPr lang="en-US" altLang="zh-CN" sz="2400" b="1">
                  <a:solidFill>
                    <a:schemeClr val="tx2"/>
                  </a:solidFill>
                  <a:ea typeface="仿宋_GB2312" pitchFamily="49" charset="-122"/>
                </a:endParaRPr>
              </a:p>
            </p:txBody>
          </p:sp>
        </p:grpSp>
        <p:sp>
          <p:nvSpPr>
            <p:cNvPr id="39982" name="Text Box 41"/>
            <p:cNvSpPr txBox="1">
              <a:spLocks noChangeArrowheads="1"/>
            </p:cNvSpPr>
            <p:nvPr/>
          </p:nvSpPr>
          <p:spPr bwMode="auto">
            <a:xfrm>
              <a:off x="975" y="935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9983" name="Text Box 42"/>
            <p:cNvSpPr txBox="1">
              <a:spLocks noChangeArrowheads="1"/>
            </p:cNvSpPr>
            <p:nvPr/>
          </p:nvSpPr>
          <p:spPr bwMode="auto">
            <a:xfrm>
              <a:off x="2109" y="935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sp>
        <p:nvSpPr>
          <p:cNvPr id="135211" name="Text Box 43"/>
          <p:cNvSpPr txBox="1">
            <a:spLocks noChangeArrowheads="1"/>
          </p:cNvSpPr>
          <p:nvPr/>
        </p:nvSpPr>
        <p:spPr bwMode="auto">
          <a:xfrm>
            <a:off x="1992313" y="333375"/>
            <a:ext cx="4608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 b="1">
                <a:ea typeface="仿宋_GB2312" pitchFamily="49" charset="-122"/>
              </a:rPr>
              <a:t> 电压源与支路的串、并联等效</a:t>
            </a:r>
          </a:p>
        </p:txBody>
      </p:sp>
      <p:sp>
        <p:nvSpPr>
          <p:cNvPr id="135212" name="AutoShape 44"/>
          <p:cNvSpPr>
            <a:spLocks noChangeArrowheads="1"/>
          </p:cNvSpPr>
          <p:nvPr/>
        </p:nvSpPr>
        <p:spPr bwMode="auto">
          <a:xfrm>
            <a:off x="6456363" y="1628775"/>
            <a:ext cx="863600" cy="2159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35213" name="Object 45"/>
          <p:cNvGraphicFramePr>
            <a:graphicFrameLocks noChangeAspect="1"/>
          </p:cNvGraphicFramePr>
          <p:nvPr/>
        </p:nvGraphicFramePr>
        <p:xfrm>
          <a:off x="2482850" y="2668588"/>
          <a:ext cx="76263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3" imgW="3454200" imgH="228600" progId="Equation.DSMT4">
                  <p:embed/>
                </p:oleObj>
              </mc:Choice>
              <mc:Fallback>
                <p:oleObj name="Equation" r:id="rId3" imgW="3454200" imgH="228600" progId="Equation.DSMT4">
                  <p:embed/>
                  <p:pic>
                    <p:nvPicPr>
                      <p:cNvPr id="13521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2668588"/>
                        <a:ext cx="762635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214" name="Group 46"/>
          <p:cNvGrpSpPr>
            <a:grpSpLocks/>
          </p:cNvGrpSpPr>
          <p:nvPr/>
        </p:nvGrpSpPr>
        <p:grpSpPr bwMode="auto">
          <a:xfrm>
            <a:off x="1992313" y="3500439"/>
            <a:ext cx="3168650" cy="2160587"/>
            <a:chOff x="204" y="2251"/>
            <a:chExt cx="1996" cy="1361"/>
          </a:xfrm>
        </p:grpSpPr>
        <p:sp>
          <p:nvSpPr>
            <p:cNvPr id="39965" name="Text Box 47"/>
            <p:cNvSpPr txBox="1">
              <a:spLocks noChangeArrowheads="1"/>
            </p:cNvSpPr>
            <p:nvPr/>
          </p:nvSpPr>
          <p:spPr bwMode="auto">
            <a:xfrm>
              <a:off x="204" y="2867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66" name="Oval 48"/>
            <p:cNvSpPr>
              <a:spLocks noChangeArrowheads="1"/>
            </p:cNvSpPr>
            <p:nvPr/>
          </p:nvSpPr>
          <p:spPr bwMode="auto">
            <a:xfrm>
              <a:off x="566" y="2841"/>
              <a:ext cx="325" cy="327"/>
            </a:xfrm>
            <a:prstGeom prst="ellipse">
              <a:avLst/>
            </a:prstGeom>
            <a:solidFill>
              <a:srgbClr val="66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9967" name="Text Box 49"/>
            <p:cNvSpPr txBox="1">
              <a:spLocks noChangeArrowheads="1"/>
            </p:cNvSpPr>
            <p:nvPr/>
          </p:nvSpPr>
          <p:spPr bwMode="auto">
            <a:xfrm>
              <a:off x="444" y="2635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68" name="Text Box 50"/>
            <p:cNvSpPr txBox="1">
              <a:spLocks noChangeArrowheads="1"/>
            </p:cNvSpPr>
            <p:nvPr/>
          </p:nvSpPr>
          <p:spPr bwMode="auto">
            <a:xfrm>
              <a:off x="457" y="296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69" name="Line 51"/>
            <p:cNvSpPr>
              <a:spLocks noChangeShapeType="1"/>
            </p:cNvSpPr>
            <p:nvPr/>
          </p:nvSpPr>
          <p:spPr bwMode="auto">
            <a:xfrm>
              <a:off x="732" y="2539"/>
              <a:ext cx="0" cy="1008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0" name="Line 52"/>
            <p:cNvSpPr>
              <a:spLocks noChangeShapeType="1"/>
            </p:cNvSpPr>
            <p:nvPr/>
          </p:nvSpPr>
          <p:spPr bwMode="auto">
            <a:xfrm>
              <a:off x="1452" y="2539"/>
              <a:ext cx="0" cy="1008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1" name="Line 53"/>
            <p:cNvSpPr>
              <a:spLocks noChangeShapeType="1"/>
            </p:cNvSpPr>
            <p:nvPr/>
          </p:nvSpPr>
          <p:spPr bwMode="auto">
            <a:xfrm>
              <a:off x="732" y="2539"/>
              <a:ext cx="124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2" name="Line 54"/>
            <p:cNvSpPr>
              <a:spLocks noChangeShapeType="1"/>
            </p:cNvSpPr>
            <p:nvPr/>
          </p:nvSpPr>
          <p:spPr bwMode="auto">
            <a:xfrm>
              <a:off x="732" y="3547"/>
              <a:ext cx="124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3" name="Text Box 55"/>
            <p:cNvSpPr txBox="1">
              <a:spLocks noChangeArrowheads="1"/>
            </p:cNvSpPr>
            <p:nvPr/>
          </p:nvSpPr>
          <p:spPr bwMode="auto">
            <a:xfrm>
              <a:off x="1644" y="2251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4" name="Line 56"/>
            <p:cNvSpPr>
              <a:spLocks noChangeShapeType="1"/>
            </p:cNvSpPr>
            <p:nvPr/>
          </p:nvSpPr>
          <p:spPr bwMode="auto">
            <a:xfrm>
              <a:off x="1452" y="2539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5" name="Rectangle 57"/>
            <p:cNvSpPr>
              <a:spLocks noChangeArrowheads="1"/>
            </p:cNvSpPr>
            <p:nvPr/>
          </p:nvSpPr>
          <p:spPr bwMode="auto">
            <a:xfrm>
              <a:off x="1202" y="2841"/>
              <a:ext cx="499" cy="49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400" b="1">
                  <a:solidFill>
                    <a:schemeClr val="tx2"/>
                  </a:solidFill>
                  <a:ea typeface="仿宋_GB2312" pitchFamily="49" charset="-122"/>
                </a:rPr>
                <a:t>任意</a:t>
              </a:r>
            </a:p>
            <a:p>
              <a:pPr algn="ctr" eaLnBrk="1" hangingPunct="1"/>
              <a:r>
                <a:rPr lang="zh-CN" altLang="en-US" sz="2400" b="1">
                  <a:solidFill>
                    <a:schemeClr val="tx2"/>
                  </a:solidFill>
                  <a:ea typeface="仿宋_GB2312" pitchFamily="49" charset="-122"/>
                </a:rPr>
                <a:t>元件</a:t>
              </a:r>
            </a:p>
          </p:txBody>
        </p:sp>
        <p:sp>
          <p:nvSpPr>
            <p:cNvPr id="39976" name="Oval 58"/>
            <p:cNvSpPr>
              <a:spLocks noChangeArrowheads="1"/>
            </p:cNvSpPr>
            <p:nvPr/>
          </p:nvSpPr>
          <p:spPr bwMode="auto">
            <a:xfrm>
              <a:off x="1973" y="2478"/>
              <a:ext cx="91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9977" name="Oval 59"/>
            <p:cNvSpPr>
              <a:spLocks noChangeArrowheads="1"/>
            </p:cNvSpPr>
            <p:nvPr/>
          </p:nvSpPr>
          <p:spPr bwMode="auto">
            <a:xfrm>
              <a:off x="1973" y="3521"/>
              <a:ext cx="91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9978" name="Text Box 60"/>
            <p:cNvSpPr txBox="1">
              <a:spLocks noChangeArrowheads="1"/>
            </p:cNvSpPr>
            <p:nvPr/>
          </p:nvSpPr>
          <p:spPr bwMode="auto">
            <a:xfrm>
              <a:off x="1837" y="2932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39979" name="Text Box 61"/>
            <p:cNvSpPr txBox="1">
              <a:spLocks noChangeArrowheads="1"/>
            </p:cNvSpPr>
            <p:nvPr/>
          </p:nvSpPr>
          <p:spPr bwMode="auto">
            <a:xfrm>
              <a:off x="1883" y="252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39980" name="Text Box 62"/>
            <p:cNvSpPr txBox="1">
              <a:spLocks noChangeArrowheads="1"/>
            </p:cNvSpPr>
            <p:nvPr/>
          </p:nvSpPr>
          <p:spPr bwMode="auto">
            <a:xfrm>
              <a:off x="1883" y="3113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</p:grpSp>
      <p:grpSp>
        <p:nvGrpSpPr>
          <p:cNvPr id="135231" name="Group 63"/>
          <p:cNvGrpSpPr>
            <a:grpSpLocks/>
          </p:cNvGrpSpPr>
          <p:nvPr/>
        </p:nvGrpSpPr>
        <p:grpSpPr bwMode="auto">
          <a:xfrm>
            <a:off x="4872039" y="3933826"/>
            <a:ext cx="720725" cy="1655763"/>
            <a:chOff x="2018" y="2478"/>
            <a:chExt cx="454" cy="1043"/>
          </a:xfrm>
        </p:grpSpPr>
        <p:sp>
          <p:nvSpPr>
            <p:cNvPr id="39962" name="Freeform 64"/>
            <p:cNvSpPr>
              <a:spLocks/>
            </p:cNvSpPr>
            <p:nvPr/>
          </p:nvSpPr>
          <p:spPr bwMode="auto">
            <a:xfrm>
              <a:off x="2018" y="2478"/>
              <a:ext cx="408" cy="1043"/>
            </a:xfrm>
            <a:custGeom>
              <a:avLst/>
              <a:gdLst>
                <a:gd name="T0" fmla="*/ 0 w 688"/>
                <a:gd name="T1" fmla="*/ 1043 h 1043"/>
                <a:gd name="T2" fmla="*/ 76 w 688"/>
                <a:gd name="T3" fmla="*/ 861 h 1043"/>
                <a:gd name="T4" fmla="*/ 133 w 688"/>
                <a:gd name="T5" fmla="*/ 453 h 1043"/>
                <a:gd name="T6" fmla="*/ 9 w 688"/>
                <a:gd name="T7" fmla="*/ 0 h 10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88" h="1043">
                  <a:moveTo>
                    <a:pt x="0" y="1043"/>
                  </a:moveTo>
                  <a:cubicBezTo>
                    <a:pt x="128" y="1001"/>
                    <a:pt x="257" y="959"/>
                    <a:pt x="363" y="861"/>
                  </a:cubicBezTo>
                  <a:cubicBezTo>
                    <a:pt x="469" y="763"/>
                    <a:pt x="688" y="596"/>
                    <a:pt x="635" y="453"/>
                  </a:cubicBezTo>
                  <a:cubicBezTo>
                    <a:pt x="582" y="310"/>
                    <a:pt x="314" y="155"/>
                    <a:pt x="46" y="0"/>
                  </a:cubicBezTo>
                </a:path>
              </a:pathLst>
            </a:custGeom>
            <a:noFill/>
            <a:ln w="38100" cap="flat" cmpd="sng">
              <a:solidFill>
                <a:srgbClr val="FFCC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3" name="Rectangle 65"/>
            <p:cNvSpPr>
              <a:spLocks noChangeArrowheads="1"/>
            </p:cNvSpPr>
            <p:nvPr/>
          </p:nvSpPr>
          <p:spPr bwMode="auto">
            <a:xfrm>
              <a:off x="2336" y="2886"/>
              <a:ext cx="136" cy="27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9964" name="Text Box 66"/>
            <p:cNvSpPr txBox="1">
              <a:spLocks noChangeArrowheads="1"/>
            </p:cNvSpPr>
            <p:nvPr/>
          </p:nvSpPr>
          <p:spPr bwMode="auto">
            <a:xfrm>
              <a:off x="2064" y="2840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400" b="1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</p:grpSp>
      <p:sp>
        <p:nvSpPr>
          <p:cNvPr id="135235" name="AutoShape 67"/>
          <p:cNvSpPr>
            <a:spLocks noChangeArrowheads="1"/>
          </p:cNvSpPr>
          <p:nvPr/>
        </p:nvSpPr>
        <p:spPr bwMode="auto">
          <a:xfrm>
            <a:off x="6169025" y="4724400"/>
            <a:ext cx="863600" cy="2159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35236" name="Group 68"/>
          <p:cNvGrpSpPr>
            <a:grpSpLocks/>
          </p:cNvGrpSpPr>
          <p:nvPr/>
        </p:nvGrpSpPr>
        <p:grpSpPr bwMode="auto">
          <a:xfrm>
            <a:off x="7249318" y="3567696"/>
            <a:ext cx="2160588" cy="2160588"/>
            <a:chOff x="3515" y="2296"/>
            <a:chExt cx="1361" cy="1361"/>
          </a:xfrm>
        </p:grpSpPr>
        <p:sp>
          <p:nvSpPr>
            <p:cNvPr id="39948" name="Text Box 69"/>
            <p:cNvSpPr txBox="1">
              <a:spLocks noChangeArrowheads="1"/>
            </p:cNvSpPr>
            <p:nvPr/>
          </p:nvSpPr>
          <p:spPr bwMode="auto">
            <a:xfrm>
              <a:off x="3515" y="2840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800" b="1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39949" name="Oval 70"/>
            <p:cNvSpPr>
              <a:spLocks noChangeArrowheads="1"/>
            </p:cNvSpPr>
            <p:nvPr/>
          </p:nvSpPr>
          <p:spPr bwMode="auto">
            <a:xfrm>
              <a:off x="3817" y="2886"/>
              <a:ext cx="312" cy="327"/>
            </a:xfrm>
            <a:prstGeom prst="ellipse">
              <a:avLst/>
            </a:prstGeom>
            <a:solidFill>
              <a:srgbClr val="66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9950" name="Text Box 71"/>
            <p:cNvSpPr txBox="1">
              <a:spLocks noChangeArrowheads="1"/>
            </p:cNvSpPr>
            <p:nvPr/>
          </p:nvSpPr>
          <p:spPr bwMode="auto">
            <a:xfrm>
              <a:off x="3676" y="2680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39951" name="Text Box 72"/>
            <p:cNvSpPr txBox="1">
              <a:spLocks noChangeArrowheads="1"/>
            </p:cNvSpPr>
            <p:nvPr/>
          </p:nvSpPr>
          <p:spPr bwMode="auto">
            <a:xfrm>
              <a:off x="3689" y="30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39952" name="Line 73"/>
            <p:cNvSpPr>
              <a:spLocks noChangeShapeType="1"/>
            </p:cNvSpPr>
            <p:nvPr/>
          </p:nvSpPr>
          <p:spPr bwMode="auto">
            <a:xfrm>
              <a:off x="3964" y="2584"/>
              <a:ext cx="0" cy="1008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3" name="Text Box 74"/>
            <p:cNvSpPr txBox="1">
              <a:spLocks noChangeArrowheads="1"/>
            </p:cNvSpPr>
            <p:nvPr/>
          </p:nvSpPr>
          <p:spPr bwMode="auto">
            <a:xfrm>
              <a:off x="4320" y="22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39954" name="Line 75"/>
            <p:cNvSpPr>
              <a:spLocks noChangeShapeType="1"/>
            </p:cNvSpPr>
            <p:nvPr/>
          </p:nvSpPr>
          <p:spPr bwMode="auto">
            <a:xfrm>
              <a:off x="4128" y="2704"/>
              <a:ext cx="43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5" name="Oval 76"/>
            <p:cNvSpPr>
              <a:spLocks noChangeArrowheads="1"/>
            </p:cNvSpPr>
            <p:nvPr/>
          </p:nvSpPr>
          <p:spPr bwMode="auto">
            <a:xfrm>
              <a:off x="4649" y="2523"/>
              <a:ext cx="91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9956" name="Oval 77"/>
            <p:cNvSpPr>
              <a:spLocks noChangeArrowheads="1"/>
            </p:cNvSpPr>
            <p:nvPr/>
          </p:nvSpPr>
          <p:spPr bwMode="auto">
            <a:xfrm>
              <a:off x="4649" y="3566"/>
              <a:ext cx="91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9957" name="Text Box 78"/>
            <p:cNvSpPr txBox="1">
              <a:spLocks noChangeArrowheads="1"/>
            </p:cNvSpPr>
            <p:nvPr/>
          </p:nvSpPr>
          <p:spPr bwMode="auto">
            <a:xfrm>
              <a:off x="4513" y="2977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39958" name="Text Box 79"/>
            <p:cNvSpPr txBox="1">
              <a:spLocks noChangeArrowheads="1"/>
            </p:cNvSpPr>
            <p:nvPr/>
          </p:nvSpPr>
          <p:spPr bwMode="auto">
            <a:xfrm>
              <a:off x="4559" y="2569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39959" name="Text Box 80"/>
            <p:cNvSpPr txBox="1">
              <a:spLocks noChangeArrowheads="1"/>
            </p:cNvSpPr>
            <p:nvPr/>
          </p:nvSpPr>
          <p:spPr bwMode="auto">
            <a:xfrm>
              <a:off x="4559" y="3158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39960" name="Line 81"/>
            <p:cNvSpPr>
              <a:spLocks noChangeShapeType="1"/>
            </p:cNvSpPr>
            <p:nvPr/>
          </p:nvSpPr>
          <p:spPr bwMode="auto">
            <a:xfrm>
              <a:off x="3969" y="2568"/>
              <a:ext cx="680" cy="0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1" name="Line 82"/>
            <p:cNvSpPr>
              <a:spLocks noChangeShapeType="1"/>
            </p:cNvSpPr>
            <p:nvPr/>
          </p:nvSpPr>
          <p:spPr bwMode="auto">
            <a:xfrm>
              <a:off x="3969" y="3612"/>
              <a:ext cx="680" cy="0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5251" name="Text Box 83"/>
          <p:cNvSpPr txBox="1">
            <a:spLocks noChangeArrowheads="1"/>
          </p:cNvSpPr>
          <p:nvPr/>
        </p:nvSpPr>
        <p:spPr bwMode="auto">
          <a:xfrm>
            <a:off x="5592764" y="5734051"/>
            <a:ext cx="2160587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对外等效！</a:t>
            </a:r>
          </a:p>
        </p:txBody>
      </p:sp>
    </p:spTree>
    <p:extLst>
      <p:ext uri="{BB962C8B-B14F-4D97-AF65-F5344CB8AC3E}">
        <p14:creationId xmlns:p14="http://schemas.microsoft.com/office/powerpoint/2010/main" val="103995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3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3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3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5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5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5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5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3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12" grpId="0" animBg="1"/>
      <p:bldP spid="135235" grpId="0" animBg="1"/>
      <p:bldP spid="1352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1847850" y="260351"/>
            <a:ext cx="455453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仿宋_GB2312" pitchFamily="49" charset="-122"/>
                <a:ea typeface="仿宋_GB2312" pitchFamily="49" charset="-122"/>
              </a:rPr>
              <a:t>2. </a:t>
            </a:r>
            <a:r>
              <a:rPr kumimoji="1" lang="zh-CN" altLang="en-US" sz="2800" b="1" dirty="0">
                <a:latin typeface="仿宋_GB2312" pitchFamily="49" charset="-122"/>
                <a:ea typeface="仿宋_GB2312" pitchFamily="49" charset="-122"/>
              </a:rPr>
              <a:t>理想电流源的串联并联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1920082" y="5807075"/>
            <a:ext cx="8497888" cy="535531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相同的理想电流源才能串联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每个电流源的端电压不能确定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2063751" y="3695700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 串联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101850" y="935038"/>
            <a:ext cx="1100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仿宋_GB2312" pitchFamily="49" charset="-122"/>
              </a:rPr>
              <a:t>并联</a:t>
            </a:r>
          </a:p>
        </p:txBody>
      </p:sp>
      <p:grpSp>
        <p:nvGrpSpPr>
          <p:cNvPr id="116742" name="Group 6"/>
          <p:cNvGrpSpPr>
            <a:grpSpLocks/>
          </p:cNvGrpSpPr>
          <p:nvPr/>
        </p:nvGrpSpPr>
        <p:grpSpPr bwMode="auto">
          <a:xfrm>
            <a:off x="8274052" y="1773238"/>
            <a:ext cx="1465263" cy="1752600"/>
            <a:chOff x="3657" y="1200"/>
            <a:chExt cx="923" cy="1104"/>
          </a:xfrm>
        </p:grpSpPr>
        <p:grpSp>
          <p:nvGrpSpPr>
            <p:cNvPr id="42046" name="Group 7"/>
            <p:cNvGrpSpPr>
              <a:grpSpLocks/>
            </p:cNvGrpSpPr>
            <p:nvPr/>
          </p:nvGrpSpPr>
          <p:grpSpPr bwMode="auto">
            <a:xfrm>
              <a:off x="3657" y="1480"/>
              <a:ext cx="167" cy="327"/>
              <a:chOff x="2361" y="2284"/>
              <a:chExt cx="167" cy="327"/>
            </a:xfrm>
          </p:grpSpPr>
          <p:sp>
            <p:nvSpPr>
              <p:cNvPr id="42054" name="Oval 8"/>
              <p:cNvSpPr>
                <a:spLocks noChangeArrowheads="1"/>
              </p:cNvSpPr>
              <p:nvPr/>
            </p:nvSpPr>
            <p:spPr bwMode="auto">
              <a:xfrm>
                <a:off x="2361" y="2284"/>
                <a:ext cx="164" cy="327"/>
              </a:xfrm>
              <a:prstGeom prst="ellipse">
                <a:avLst/>
              </a:prstGeom>
              <a:solidFill>
                <a:srgbClr val="66CCFF"/>
              </a:soli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2055" name="Line 9"/>
              <p:cNvSpPr>
                <a:spLocks noChangeShapeType="1"/>
              </p:cNvSpPr>
              <p:nvPr/>
            </p:nvSpPr>
            <p:spPr bwMode="auto">
              <a:xfrm flipV="1">
                <a:off x="2361" y="2446"/>
                <a:ext cx="167" cy="2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047" name="Line 10"/>
            <p:cNvSpPr>
              <a:spLocks noChangeShapeType="1"/>
            </p:cNvSpPr>
            <p:nvPr/>
          </p:nvSpPr>
          <p:spPr bwMode="auto">
            <a:xfrm>
              <a:off x="3744" y="1788"/>
              <a:ext cx="0" cy="33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8" name="Line 11"/>
            <p:cNvSpPr>
              <a:spLocks noChangeShapeType="1"/>
            </p:cNvSpPr>
            <p:nvPr/>
          </p:nvSpPr>
          <p:spPr bwMode="auto">
            <a:xfrm flipV="1">
              <a:off x="3744" y="130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9" name="Text Box 12"/>
            <p:cNvSpPr txBox="1">
              <a:spLocks noChangeArrowheads="1"/>
            </p:cNvSpPr>
            <p:nvPr/>
          </p:nvSpPr>
          <p:spPr bwMode="auto">
            <a:xfrm>
              <a:off x="3878" y="1480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50" name="Line 13"/>
            <p:cNvSpPr>
              <a:spLocks noChangeShapeType="1"/>
            </p:cNvSpPr>
            <p:nvPr/>
          </p:nvSpPr>
          <p:spPr bwMode="auto">
            <a:xfrm>
              <a:off x="3744" y="2124"/>
              <a:ext cx="768" cy="0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51" name="Line 14"/>
            <p:cNvSpPr>
              <a:spLocks noChangeShapeType="1"/>
            </p:cNvSpPr>
            <p:nvPr/>
          </p:nvSpPr>
          <p:spPr bwMode="auto">
            <a:xfrm>
              <a:off x="3744" y="1308"/>
              <a:ext cx="76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52" name="Text Box 15"/>
            <p:cNvSpPr txBox="1">
              <a:spLocks noChangeArrowheads="1"/>
            </p:cNvSpPr>
            <p:nvPr/>
          </p:nvSpPr>
          <p:spPr bwMode="auto">
            <a:xfrm>
              <a:off x="4464" y="120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42053" name="Text Box 16"/>
            <p:cNvSpPr txBox="1">
              <a:spLocks noChangeArrowheads="1"/>
            </p:cNvSpPr>
            <p:nvPr/>
          </p:nvSpPr>
          <p:spPr bwMode="auto">
            <a:xfrm>
              <a:off x="4464" y="201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º</a:t>
              </a:r>
            </a:p>
          </p:txBody>
        </p:sp>
      </p:grpSp>
      <p:graphicFrame>
        <p:nvGraphicFramePr>
          <p:cNvPr id="116753" name="Object 17"/>
          <p:cNvGraphicFramePr>
            <a:graphicFrameLocks noChangeAspect="1"/>
          </p:cNvGraphicFramePr>
          <p:nvPr/>
        </p:nvGraphicFramePr>
        <p:xfrm>
          <a:off x="4051300" y="946150"/>
          <a:ext cx="437673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3" imgW="1688760" imgH="253800" progId="Equation.DSMT4">
                  <p:embed/>
                </p:oleObj>
              </mc:Choice>
              <mc:Fallback>
                <p:oleObj name="Equation" r:id="rId3" imgW="1688760" imgH="253800" progId="Equation.DSMT4">
                  <p:embed/>
                  <p:pic>
                    <p:nvPicPr>
                      <p:cNvPr id="1167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946150"/>
                        <a:ext cx="4376738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754" name="Group 18"/>
          <p:cNvGrpSpPr>
            <a:grpSpLocks/>
          </p:cNvGrpSpPr>
          <p:nvPr/>
        </p:nvGrpSpPr>
        <p:grpSpPr bwMode="auto">
          <a:xfrm>
            <a:off x="2093915" y="1628775"/>
            <a:ext cx="3671888" cy="2101850"/>
            <a:chOff x="359" y="1026"/>
            <a:chExt cx="2313" cy="1324"/>
          </a:xfrm>
        </p:grpSpPr>
        <p:grpSp>
          <p:nvGrpSpPr>
            <p:cNvPr id="42017" name="Group 19"/>
            <p:cNvGrpSpPr>
              <a:grpSpLocks/>
            </p:cNvGrpSpPr>
            <p:nvPr/>
          </p:nvGrpSpPr>
          <p:grpSpPr bwMode="auto">
            <a:xfrm>
              <a:off x="359" y="1207"/>
              <a:ext cx="2056" cy="1143"/>
              <a:chOff x="688" y="1409"/>
              <a:chExt cx="2033" cy="1143"/>
            </a:xfrm>
          </p:grpSpPr>
          <p:grpSp>
            <p:nvGrpSpPr>
              <p:cNvPr id="42020" name="Group 20"/>
              <p:cNvGrpSpPr>
                <a:grpSpLocks/>
              </p:cNvGrpSpPr>
              <p:nvPr/>
            </p:nvGrpSpPr>
            <p:grpSpPr bwMode="auto">
              <a:xfrm>
                <a:off x="688" y="1708"/>
                <a:ext cx="162" cy="327"/>
                <a:chOff x="2368" y="2284"/>
                <a:chExt cx="162" cy="327"/>
              </a:xfrm>
            </p:grpSpPr>
            <p:sp>
              <p:nvSpPr>
                <p:cNvPr id="42044" name="Oval 21"/>
                <p:cNvSpPr>
                  <a:spLocks noChangeArrowheads="1"/>
                </p:cNvSpPr>
                <p:nvPr/>
              </p:nvSpPr>
              <p:spPr bwMode="auto">
                <a:xfrm>
                  <a:off x="2368" y="2284"/>
                  <a:ext cx="162" cy="327"/>
                </a:xfrm>
                <a:prstGeom prst="ellipse">
                  <a:avLst/>
                </a:prstGeom>
                <a:solidFill>
                  <a:srgbClr val="66CCFF"/>
                </a:solidFill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045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368" y="2445"/>
                  <a:ext cx="162" cy="3"/>
                </a:xfrm>
                <a:prstGeom prst="line">
                  <a:avLst/>
                </a:pr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2021" name="Line 23"/>
              <p:cNvSpPr>
                <a:spLocks noChangeShapeType="1"/>
              </p:cNvSpPr>
              <p:nvPr/>
            </p:nvSpPr>
            <p:spPr bwMode="auto">
              <a:xfrm>
                <a:off x="768" y="2016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22" name="Line 24"/>
              <p:cNvSpPr>
                <a:spLocks noChangeShapeType="1"/>
              </p:cNvSpPr>
              <p:nvPr/>
            </p:nvSpPr>
            <p:spPr bwMode="auto">
              <a:xfrm flipV="1">
                <a:off x="768" y="153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23" name="Text Box 25"/>
              <p:cNvSpPr txBox="1">
                <a:spLocks noChangeArrowheads="1"/>
              </p:cNvSpPr>
              <p:nvPr/>
            </p:nvSpPr>
            <p:spPr bwMode="auto">
              <a:xfrm>
                <a:off x="864" y="1728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2800" b="1" i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S1</a:t>
                </a:r>
                <a:endPara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2024" name="Group 26"/>
              <p:cNvGrpSpPr>
                <a:grpSpLocks/>
              </p:cNvGrpSpPr>
              <p:nvPr/>
            </p:nvGrpSpPr>
            <p:grpSpPr bwMode="auto">
              <a:xfrm>
                <a:off x="1310" y="1708"/>
                <a:ext cx="162" cy="327"/>
                <a:chOff x="2366" y="2284"/>
                <a:chExt cx="162" cy="327"/>
              </a:xfrm>
            </p:grpSpPr>
            <p:sp>
              <p:nvSpPr>
                <p:cNvPr id="42042" name="Oval 27"/>
                <p:cNvSpPr>
                  <a:spLocks noChangeArrowheads="1"/>
                </p:cNvSpPr>
                <p:nvPr/>
              </p:nvSpPr>
              <p:spPr bwMode="auto">
                <a:xfrm>
                  <a:off x="2366" y="2284"/>
                  <a:ext cx="162" cy="327"/>
                </a:xfrm>
                <a:prstGeom prst="ellipse">
                  <a:avLst/>
                </a:prstGeom>
                <a:solidFill>
                  <a:srgbClr val="66CCFF"/>
                </a:solidFill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04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366" y="2445"/>
                  <a:ext cx="162" cy="3"/>
                </a:xfrm>
                <a:prstGeom prst="line">
                  <a:avLst/>
                </a:pr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2025" name="Line 29"/>
              <p:cNvSpPr>
                <a:spLocks noChangeShapeType="1"/>
              </p:cNvSpPr>
              <p:nvPr/>
            </p:nvSpPr>
            <p:spPr bwMode="auto">
              <a:xfrm>
                <a:off x="1392" y="2016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none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26" name="Line 30"/>
              <p:cNvSpPr>
                <a:spLocks noChangeShapeType="1"/>
              </p:cNvSpPr>
              <p:nvPr/>
            </p:nvSpPr>
            <p:spPr bwMode="auto">
              <a:xfrm flipV="1">
                <a:off x="1392" y="153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27" name="Text Box 31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4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2800" b="1" i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S2</a:t>
                </a:r>
                <a:endPara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2028" name="Group 32"/>
              <p:cNvGrpSpPr>
                <a:grpSpLocks/>
              </p:cNvGrpSpPr>
              <p:nvPr/>
            </p:nvGrpSpPr>
            <p:grpSpPr bwMode="auto">
              <a:xfrm>
                <a:off x="2070" y="1708"/>
                <a:ext cx="162" cy="327"/>
                <a:chOff x="2370" y="2284"/>
                <a:chExt cx="162" cy="327"/>
              </a:xfrm>
            </p:grpSpPr>
            <p:sp>
              <p:nvSpPr>
                <p:cNvPr id="42040" name="Oval 33"/>
                <p:cNvSpPr>
                  <a:spLocks noChangeArrowheads="1"/>
                </p:cNvSpPr>
                <p:nvPr/>
              </p:nvSpPr>
              <p:spPr bwMode="auto">
                <a:xfrm>
                  <a:off x="2370" y="2284"/>
                  <a:ext cx="162" cy="327"/>
                </a:xfrm>
                <a:prstGeom prst="ellipse">
                  <a:avLst/>
                </a:prstGeom>
                <a:solidFill>
                  <a:srgbClr val="66CCFF"/>
                </a:solidFill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041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370" y="2445"/>
                  <a:ext cx="162" cy="3"/>
                </a:xfrm>
                <a:prstGeom prst="line">
                  <a:avLst/>
                </a:pr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2029" name="Line 35"/>
              <p:cNvSpPr>
                <a:spLocks noChangeShapeType="1"/>
              </p:cNvSpPr>
              <p:nvPr/>
            </p:nvSpPr>
            <p:spPr bwMode="auto">
              <a:xfrm>
                <a:off x="2148" y="2016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none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30" name="Line 36"/>
              <p:cNvSpPr>
                <a:spLocks noChangeShapeType="1"/>
              </p:cNvSpPr>
              <p:nvPr/>
            </p:nvSpPr>
            <p:spPr bwMode="auto">
              <a:xfrm flipV="1">
                <a:off x="2148" y="153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31" name="Text Box 37"/>
              <p:cNvSpPr txBox="1">
                <a:spLocks noChangeArrowheads="1"/>
              </p:cNvSpPr>
              <p:nvPr/>
            </p:nvSpPr>
            <p:spPr bwMode="auto">
              <a:xfrm>
                <a:off x="2256" y="1728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2800" b="1" i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Sn</a:t>
                </a:r>
                <a:endPara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032" name="Line 38"/>
              <p:cNvSpPr>
                <a:spLocks noChangeShapeType="1"/>
              </p:cNvSpPr>
              <p:nvPr/>
            </p:nvSpPr>
            <p:spPr bwMode="auto">
              <a:xfrm>
                <a:off x="768" y="2352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33" name="Line 39"/>
              <p:cNvSpPr>
                <a:spLocks noChangeShapeType="1"/>
              </p:cNvSpPr>
              <p:nvPr/>
            </p:nvSpPr>
            <p:spPr bwMode="auto">
              <a:xfrm>
                <a:off x="1392" y="2352"/>
                <a:ext cx="768" cy="0"/>
              </a:xfrm>
              <a:prstGeom prst="line">
                <a:avLst/>
              </a:prstGeom>
              <a:noFill/>
              <a:ln w="28575" cap="rnd">
                <a:solidFill>
                  <a:srgbClr val="FFCC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34" name="Line 40"/>
              <p:cNvSpPr>
                <a:spLocks noChangeShapeType="1"/>
              </p:cNvSpPr>
              <p:nvPr/>
            </p:nvSpPr>
            <p:spPr bwMode="auto">
              <a:xfrm>
                <a:off x="768" y="1536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35" name="Line 41"/>
              <p:cNvSpPr>
                <a:spLocks noChangeShapeType="1"/>
              </p:cNvSpPr>
              <p:nvPr/>
            </p:nvSpPr>
            <p:spPr bwMode="auto">
              <a:xfrm>
                <a:off x="2148" y="2352"/>
                <a:ext cx="492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36" name="Line 42"/>
              <p:cNvSpPr>
                <a:spLocks noChangeShapeType="1"/>
              </p:cNvSpPr>
              <p:nvPr/>
            </p:nvSpPr>
            <p:spPr bwMode="auto">
              <a:xfrm>
                <a:off x="1392" y="1536"/>
                <a:ext cx="756" cy="0"/>
              </a:xfrm>
              <a:prstGeom prst="line">
                <a:avLst/>
              </a:prstGeom>
              <a:noFill/>
              <a:ln w="28575" cap="rnd">
                <a:solidFill>
                  <a:srgbClr val="FFCC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37" name="Line 43"/>
              <p:cNvSpPr>
                <a:spLocks noChangeShapeType="1"/>
              </p:cNvSpPr>
              <p:nvPr/>
            </p:nvSpPr>
            <p:spPr bwMode="auto">
              <a:xfrm>
                <a:off x="2148" y="1536"/>
                <a:ext cx="492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38" name="Text Box 44"/>
              <p:cNvSpPr txBox="1">
                <a:spLocks noChangeArrowheads="1"/>
              </p:cNvSpPr>
              <p:nvPr/>
            </p:nvSpPr>
            <p:spPr bwMode="auto">
              <a:xfrm>
                <a:off x="2587" y="1409"/>
                <a:ext cx="13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º</a:t>
                </a:r>
              </a:p>
            </p:txBody>
          </p:sp>
          <p:sp>
            <p:nvSpPr>
              <p:cNvPr id="42039" name="Text Box 45"/>
              <p:cNvSpPr txBox="1">
                <a:spLocks noChangeArrowheads="1"/>
              </p:cNvSpPr>
              <p:nvPr/>
            </p:nvSpPr>
            <p:spPr bwMode="auto">
              <a:xfrm>
                <a:off x="2587" y="2225"/>
                <a:ext cx="13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º</a:t>
                </a:r>
              </a:p>
            </p:txBody>
          </p:sp>
        </p:grpSp>
        <p:sp>
          <p:nvSpPr>
            <p:cNvPr id="42018" name="Line 46"/>
            <p:cNvSpPr>
              <a:spLocks noChangeShapeType="1"/>
            </p:cNvSpPr>
            <p:nvPr/>
          </p:nvSpPr>
          <p:spPr bwMode="auto">
            <a:xfrm>
              <a:off x="1973" y="1253"/>
              <a:ext cx="363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9" name="Text Box 47"/>
            <p:cNvSpPr txBox="1">
              <a:spLocks noChangeArrowheads="1"/>
            </p:cNvSpPr>
            <p:nvPr/>
          </p:nvSpPr>
          <p:spPr bwMode="auto">
            <a:xfrm>
              <a:off x="2336" y="1026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8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</p:grpSp>
      <p:grpSp>
        <p:nvGrpSpPr>
          <p:cNvPr id="116784" name="Group 48"/>
          <p:cNvGrpSpPr>
            <a:grpSpLocks/>
          </p:cNvGrpSpPr>
          <p:nvPr/>
        </p:nvGrpSpPr>
        <p:grpSpPr bwMode="auto">
          <a:xfrm>
            <a:off x="6096001" y="1989138"/>
            <a:ext cx="1871663" cy="792162"/>
            <a:chOff x="2880" y="1253"/>
            <a:chExt cx="1179" cy="499"/>
          </a:xfrm>
        </p:grpSpPr>
        <p:sp>
          <p:nvSpPr>
            <p:cNvPr id="42015" name="AutoShape 49"/>
            <p:cNvSpPr>
              <a:spLocks noChangeArrowheads="1"/>
            </p:cNvSpPr>
            <p:nvPr/>
          </p:nvSpPr>
          <p:spPr bwMode="auto">
            <a:xfrm>
              <a:off x="2880" y="1536"/>
              <a:ext cx="1179" cy="216"/>
            </a:xfrm>
            <a:prstGeom prst="rightArrow">
              <a:avLst>
                <a:gd name="adj1" fmla="val 50000"/>
                <a:gd name="adj2" fmla="val 136458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2016" name="Text Box 50"/>
            <p:cNvSpPr txBox="1">
              <a:spLocks noChangeArrowheads="1"/>
            </p:cNvSpPr>
            <p:nvPr/>
          </p:nvSpPr>
          <p:spPr bwMode="auto">
            <a:xfrm>
              <a:off x="2926" y="1253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ea typeface="仿宋_GB2312" pitchFamily="49" charset="-122"/>
                </a:rPr>
                <a:t>等效电路</a:t>
              </a:r>
            </a:p>
          </p:txBody>
        </p:sp>
      </p:grpSp>
      <p:sp>
        <p:nvSpPr>
          <p:cNvPr id="116787" name="AutoShape 51" descr="羊皮纸"/>
          <p:cNvSpPr>
            <a:spLocks noChangeArrowheads="1"/>
          </p:cNvSpPr>
          <p:nvPr/>
        </p:nvSpPr>
        <p:spPr bwMode="auto">
          <a:xfrm>
            <a:off x="8040689" y="260350"/>
            <a:ext cx="2376487" cy="503238"/>
          </a:xfrm>
          <a:prstGeom prst="wedgeRoundRectCallout">
            <a:avLst>
              <a:gd name="adj1" fmla="val -47329"/>
              <a:gd name="adj2" fmla="val 97005"/>
              <a:gd name="adj3" fmla="val 16667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400" b="1">
                <a:ea typeface="仿宋_GB2312" pitchFamily="49" charset="-122"/>
              </a:rPr>
              <a:t>注意参考方向</a:t>
            </a:r>
            <a:endParaRPr lang="zh-CN" altLang="en-US" sz="2400" b="1">
              <a:solidFill>
                <a:srgbClr val="FFFF00"/>
              </a:solidFill>
              <a:ea typeface="仿宋_GB2312" pitchFamily="49" charset="-122"/>
            </a:endParaRPr>
          </a:p>
        </p:txBody>
      </p:sp>
      <p:grpSp>
        <p:nvGrpSpPr>
          <p:cNvPr id="116788" name="Group 52"/>
          <p:cNvGrpSpPr>
            <a:grpSpLocks/>
          </p:cNvGrpSpPr>
          <p:nvPr/>
        </p:nvGrpSpPr>
        <p:grpSpPr bwMode="auto">
          <a:xfrm>
            <a:off x="2063750" y="4076700"/>
            <a:ext cx="3384550" cy="1601788"/>
            <a:chOff x="340" y="2568"/>
            <a:chExt cx="2132" cy="1009"/>
          </a:xfrm>
        </p:grpSpPr>
        <p:sp>
          <p:nvSpPr>
            <p:cNvPr id="42000" name="Text Box 53"/>
            <p:cNvSpPr txBox="1">
              <a:spLocks noChangeArrowheads="1"/>
            </p:cNvSpPr>
            <p:nvPr/>
          </p:nvSpPr>
          <p:spPr bwMode="auto">
            <a:xfrm>
              <a:off x="522" y="3214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42001" name="Line 54"/>
            <p:cNvSpPr>
              <a:spLocks noChangeShapeType="1"/>
            </p:cNvSpPr>
            <p:nvPr/>
          </p:nvSpPr>
          <p:spPr bwMode="auto">
            <a:xfrm>
              <a:off x="386" y="3078"/>
              <a:ext cx="0" cy="408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2" name="Line 55"/>
            <p:cNvSpPr>
              <a:spLocks noChangeShapeType="1"/>
            </p:cNvSpPr>
            <p:nvPr/>
          </p:nvSpPr>
          <p:spPr bwMode="auto">
            <a:xfrm>
              <a:off x="2427" y="3078"/>
              <a:ext cx="0" cy="408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3" name="Oval 56"/>
            <p:cNvSpPr>
              <a:spLocks noChangeArrowheads="1"/>
            </p:cNvSpPr>
            <p:nvPr/>
          </p:nvSpPr>
          <p:spPr bwMode="auto">
            <a:xfrm>
              <a:off x="2381" y="3486"/>
              <a:ext cx="91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2004" name="Oval 57"/>
            <p:cNvSpPr>
              <a:spLocks noChangeArrowheads="1"/>
            </p:cNvSpPr>
            <p:nvPr/>
          </p:nvSpPr>
          <p:spPr bwMode="auto">
            <a:xfrm>
              <a:off x="340" y="3486"/>
              <a:ext cx="91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2005" name="Line 58"/>
            <p:cNvSpPr>
              <a:spLocks noChangeShapeType="1"/>
            </p:cNvSpPr>
            <p:nvPr/>
          </p:nvSpPr>
          <p:spPr bwMode="auto">
            <a:xfrm flipV="1">
              <a:off x="522" y="3168"/>
              <a:ext cx="0" cy="31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Line 59"/>
            <p:cNvSpPr>
              <a:spLocks noChangeShapeType="1"/>
            </p:cNvSpPr>
            <p:nvPr/>
          </p:nvSpPr>
          <p:spPr bwMode="auto">
            <a:xfrm>
              <a:off x="385" y="3067"/>
              <a:ext cx="2041" cy="0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7" name="Text Box 60"/>
            <p:cNvSpPr txBox="1">
              <a:spLocks noChangeArrowheads="1"/>
            </p:cNvSpPr>
            <p:nvPr/>
          </p:nvSpPr>
          <p:spPr bwMode="auto">
            <a:xfrm>
              <a:off x="1655" y="2568"/>
              <a:ext cx="3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r>
                <a:rPr lang="en-US" altLang="zh-CN" sz="2800" b="1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S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</a:p>
          </p:txBody>
        </p:sp>
        <p:sp>
          <p:nvSpPr>
            <p:cNvPr id="42008" name="Text Box 61"/>
            <p:cNvSpPr txBox="1">
              <a:spLocks noChangeArrowheads="1"/>
            </p:cNvSpPr>
            <p:nvPr/>
          </p:nvSpPr>
          <p:spPr bwMode="auto">
            <a:xfrm>
              <a:off x="839" y="2614"/>
              <a:ext cx="3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r>
                <a:rPr lang="en-US" altLang="zh-CN" sz="2800" b="1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S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1</a:t>
              </a:r>
            </a:p>
          </p:txBody>
        </p:sp>
        <p:sp>
          <p:nvSpPr>
            <p:cNvPr id="42009" name="Line 62"/>
            <p:cNvSpPr>
              <a:spLocks noChangeShapeType="1"/>
            </p:cNvSpPr>
            <p:nvPr/>
          </p:nvSpPr>
          <p:spPr bwMode="auto">
            <a:xfrm>
              <a:off x="1020" y="3067"/>
              <a:ext cx="27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Line 63"/>
            <p:cNvSpPr>
              <a:spLocks noChangeShapeType="1"/>
            </p:cNvSpPr>
            <p:nvPr/>
          </p:nvSpPr>
          <p:spPr bwMode="auto">
            <a:xfrm>
              <a:off x="1928" y="3067"/>
              <a:ext cx="27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1" name="Oval 64"/>
            <p:cNvSpPr>
              <a:spLocks noChangeArrowheads="1"/>
            </p:cNvSpPr>
            <p:nvPr/>
          </p:nvSpPr>
          <p:spPr bwMode="auto">
            <a:xfrm>
              <a:off x="1610" y="2919"/>
              <a:ext cx="164" cy="327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2012" name="Oval 65"/>
            <p:cNvSpPr>
              <a:spLocks noChangeArrowheads="1"/>
            </p:cNvSpPr>
            <p:nvPr/>
          </p:nvSpPr>
          <p:spPr bwMode="auto">
            <a:xfrm>
              <a:off x="658" y="2918"/>
              <a:ext cx="164" cy="327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2013" name="Line 66"/>
            <p:cNvSpPr>
              <a:spLocks noChangeShapeType="1"/>
            </p:cNvSpPr>
            <p:nvPr/>
          </p:nvSpPr>
          <p:spPr bwMode="auto">
            <a:xfrm>
              <a:off x="739" y="2941"/>
              <a:ext cx="0" cy="27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4" name="Line 67"/>
            <p:cNvSpPr>
              <a:spLocks noChangeShapeType="1"/>
            </p:cNvSpPr>
            <p:nvPr/>
          </p:nvSpPr>
          <p:spPr bwMode="auto">
            <a:xfrm>
              <a:off x="1696" y="2941"/>
              <a:ext cx="0" cy="27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804" name="Group 68"/>
          <p:cNvGrpSpPr>
            <a:grpSpLocks/>
          </p:cNvGrpSpPr>
          <p:nvPr/>
        </p:nvGrpSpPr>
        <p:grpSpPr bwMode="auto">
          <a:xfrm rot="-1794732">
            <a:off x="5951538" y="3573463"/>
            <a:ext cx="1871662" cy="792162"/>
            <a:chOff x="2880" y="1253"/>
            <a:chExt cx="1179" cy="499"/>
          </a:xfrm>
        </p:grpSpPr>
        <p:sp>
          <p:nvSpPr>
            <p:cNvPr id="41998" name="AutoShape 69"/>
            <p:cNvSpPr>
              <a:spLocks noChangeArrowheads="1"/>
            </p:cNvSpPr>
            <p:nvPr/>
          </p:nvSpPr>
          <p:spPr bwMode="auto">
            <a:xfrm>
              <a:off x="2880" y="1536"/>
              <a:ext cx="1179" cy="216"/>
            </a:xfrm>
            <a:prstGeom prst="rightArrow">
              <a:avLst>
                <a:gd name="adj1" fmla="val 50000"/>
                <a:gd name="adj2" fmla="val 136458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1999" name="Text Box 70"/>
            <p:cNvSpPr txBox="1">
              <a:spLocks noChangeArrowheads="1"/>
            </p:cNvSpPr>
            <p:nvPr/>
          </p:nvSpPr>
          <p:spPr bwMode="auto">
            <a:xfrm>
              <a:off x="2926" y="1253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400" b="1">
                  <a:ea typeface="仿宋_GB2312" pitchFamily="49" charset="-122"/>
                </a:rPr>
                <a:t>等效电路</a:t>
              </a:r>
            </a:p>
          </p:txBody>
        </p:sp>
      </p:grpSp>
      <p:graphicFrame>
        <p:nvGraphicFramePr>
          <p:cNvPr id="116807" name="Object 71"/>
          <p:cNvGraphicFramePr>
            <a:graphicFrameLocks noChangeAspect="1"/>
          </p:cNvGraphicFramePr>
          <p:nvPr/>
        </p:nvGraphicFramePr>
        <p:xfrm>
          <a:off x="7289800" y="4384675"/>
          <a:ext cx="22923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6" imgW="698400" imgH="228600" progId="Equation.DSMT4">
                  <p:embed/>
                </p:oleObj>
              </mc:Choice>
              <mc:Fallback>
                <p:oleObj name="Equation" r:id="rId6" imgW="698400" imgH="228600" progId="Equation.DSMT4">
                  <p:embed/>
                  <p:pic>
                    <p:nvPicPr>
                      <p:cNvPr id="116807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4384675"/>
                        <a:ext cx="22923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58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11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1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70" decel="1000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770" decel="100000"/>
                                        <p:tgtEl>
                                          <p:spTgt spid="11674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3" dur="77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5" dur="77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2000"/>
                                        <p:tgtEl>
                                          <p:spTgt spid="11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1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0" grpId="0"/>
      <p:bldP spid="11678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1847851" y="333375"/>
            <a:ext cx="460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 b="1">
                <a:ea typeface="仿宋_GB2312" pitchFamily="49" charset="-122"/>
              </a:rPr>
              <a:t> 电流源与支路的串、并联等效</a:t>
            </a:r>
          </a:p>
        </p:txBody>
      </p:sp>
      <p:grpSp>
        <p:nvGrpSpPr>
          <p:cNvPr id="115715" name="Group 3"/>
          <p:cNvGrpSpPr>
            <a:grpSpLocks/>
          </p:cNvGrpSpPr>
          <p:nvPr/>
        </p:nvGrpSpPr>
        <p:grpSpPr bwMode="auto">
          <a:xfrm>
            <a:off x="2030413" y="981075"/>
            <a:ext cx="3705225" cy="2173288"/>
            <a:chOff x="410" y="709"/>
            <a:chExt cx="2334" cy="1369"/>
          </a:xfrm>
        </p:grpSpPr>
        <p:sp>
          <p:nvSpPr>
            <p:cNvPr id="43073" name="Text Box 15"/>
            <p:cNvSpPr txBox="1">
              <a:spLocks noChangeArrowheads="1"/>
            </p:cNvSpPr>
            <p:nvPr/>
          </p:nvSpPr>
          <p:spPr bwMode="auto">
            <a:xfrm>
              <a:off x="1639" y="1243"/>
              <a:ext cx="4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 i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S2</a:t>
              </a:r>
              <a:endPara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69" name="Text Box 9"/>
            <p:cNvSpPr txBox="1">
              <a:spLocks noChangeArrowheads="1"/>
            </p:cNvSpPr>
            <p:nvPr/>
          </p:nvSpPr>
          <p:spPr bwMode="auto">
            <a:xfrm>
              <a:off x="583" y="1254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S1</a:t>
              </a:r>
              <a:endPara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3066" name="Group 4"/>
            <p:cNvGrpSpPr>
              <a:grpSpLocks/>
            </p:cNvGrpSpPr>
            <p:nvPr/>
          </p:nvGrpSpPr>
          <p:grpSpPr bwMode="auto">
            <a:xfrm>
              <a:off x="410" y="1234"/>
              <a:ext cx="168" cy="327"/>
              <a:chOff x="2370" y="2284"/>
              <a:chExt cx="166" cy="327"/>
            </a:xfrm>
          </p:grpSpPr>
          <p:sp>
            <p:nvSpPr>
              <p:cNvPr id="43091" name="Oval 5"/>
              <p:cNvSpPr>
                <a:spLocks noChangeArrowheads="1"/>
              </p:cNvSpPr>
              <p:nvPr/>
            </p:nvSpPr>
            <p:spPr bwMode="auto">
              <a:xfrm>
                <a:off x="2370" y="2284"/>
                <a:ext cx="162" cy="327"/>
              </a:xfrm>
              <a:prstGeom prst="ellipse">
                <a:avLst/>
              </a:prstGeom>
              <a:solidFill>
                <a:srgbClr val="66CCFF"/>
              </a:soli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3092" name="Line 6"/>
              <p:cNvSpPr>
                <a:spLocks noChangeShapeType="1"/>
              </p:cNvSpPr>
              <p:nvPr/>
            </p:nvSpPr>
            <p:spPr bwMode="auto">
              <a:xfrm>
                <a:off x="2370" y="2448"/>
                <a:ext cx="166" cy="0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067" name="Line 7"/>
            <p:cNvSpPr>
              <a:spLocks noChangeShapeType="1"/>
            </p:cNvSpPr>
            <p:nvPr/>
          </p:nvSpPr>
          <p:spPr bwMode="auto">
            <a:xfrm>
              <a:off x="486" y="1542"/>
              <a:ext cx="0" cy="33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68" name="Line 8"/>
            <p:cNvSpPr>
              <a:spLocks noChangeShapeType="1"/>
            </p:cNvSpPr>
            <p:nvPr/>
          </p:nvSpPr>
          <p:spPr bwMode="auto">
            <a:xfrm flipV="1">
              <a:off x="486" y="1062"/>
              <a:ext cx="0" cy="19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070" name="Group 10"/>
            <p:cNvGrpSpPr>
              <a:grpSpLocks/>
            </p:cNvGrpSpPr>
            <p:nvPr/>
          </p:nvGrpSpPr>
          <p:grpSpPr bwMode="auto">
            <a:xfrm>
              <a:off x="1451" y="1234"/>
              <a:ext cx="164" cy="327"/>
              <a:chOff x="2368" y="2284"/>
              <a:chExt cx="162" cy="327"/>
            </a:xfrm>
          </p:grpSpPr>
          <p:sp>
            <p:nvSpPr>
              <p:cNvPr id="43089" name="Oval 11"/>
              <p:cNvSpPr>
                <a:spLocks noChangeArrowheads="1"/>
              </p:cNvSpPr>
              <p:nvPr/>
            </p:nvSpPr>
            <p:spPr bwMode="auto">
              <a:xfrm>
                <a:off x="2368" y="2284"/>
                <a:ext cx="162" cy="327"/>
              </a:xfrm>
              <a:prstGeom prst="ellipse">
                <a:avLst/>
              </a:prstGeom>
              <a:solidFill>
                <a:srgbClr val="66CCFF"/>
              </a:soli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3090" name="Line 12"/>
              <p:cNvSpPr>
                <a:spLocks noChangeShapeType="1"/>
              </p:cNvSpPr>
              <p:nvPr/>
            </p:nvSpPr>
            <p:spPr bwMode="auto">
              <a:xfrm>
                <a:off x="2368" y="2448"/>
                <a:ext cx="162" cy="0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071" name="Line 13"/>
            <p:cNvSpPr>
              <a:spLocks noChangeShapeType="1"/>
            </p:cNvSpPr>
            <p:nvPr/>
          </p:nvSpPr>
          <p:spPr bwMode="auto">
            <a:xfrm>
              <a:off x="1538" y="1542"/>
              <a:ext cx="0" cy="33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none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2" name="Line 14"/>
            <p:cNvSpPr>
              <a:spLocks noChangeShapeType="1"/>
            </p:cNvSpPr>
            <p:nvPr/>
          </p:nvSpPr>
          <p:spPr bwMode="auto">
            <a:xfrm flipV="1">
              <a:off x="1538" y="1062"/>
              <a:ext cx="0" cy="19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4" name="Text Box 16"/>
            <p:cNvSpPr txBox="1">
              <a:spLocks noChangeArrowheads="1"/>
            </p:cNvSpPr>
            <p:nvPr/>
          </p:nvSpPr>
          <p:spPr bwMode="auto">
            <a:xfrm>
              <a:off x="2109" y="935"/>
              <a:ext cx="1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43075" name="Text Box 17"/>
            <p:cNvSpPr txBox="1">
              <a:spLocks noChangeArrowheads="1"/>
            </p:cNvSpPr>
            <p:nvPr/>
          </p:nvSpPr>
          <p:spPr bwMode="auto">
            <a:xfrm>
              <a:off x="2064" y="1751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43076" name="Line 18"/>
            <p:cNvSpPr>
              <a:spLocks noChangeShapeType="1"/>
            </p:cNvSpPr>
            <p:nvPr/>
          </p:nvSpPr>
          <p:spPr bwMode="auto">
            <a:xfrm>
              <a:off x="2109" y="981"/>
              <a:ext cx="363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7" name="Text Box 19"/>
            <p:cNvSpPr txBox="1">
              <a:spLocks noChangeArrowheads="1"/>
            </p:cNvSpPr>
            <p:nvPr/>
          </p:nvSpPr>
          <p:spPr bwMode="auto">
            <a:xfrm>
              <a:off x="1791" y="709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8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43078" name="Line 20"/>
            <p:cNvSpPr>
              <a:spLocks noChangeShapeType="1"/>
            </p:cNvSpPr>
            <p:nvPr/>
          </p:nvSpPr>
          <p:spPr bwMode="auto">
            <a:xfrm>
              <a:off x="1020" y="1071"/>
              <a:ext cx="0" cy="817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9" name="Line 21"/>
            <p:cNvSpPr>
              <a:spLocks noChangeShapeType="1"/>
            </p:cNvSpPr>
            <p:nvPr/>
          </p:nvSpPr>
          <p:spPr bwMode="auto">
            <a:xfrm>
              <a:off x="476" y="1888"/>
              <a:ext cx="1678" cy="0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0" name="Line 22"/>
            <p:cNvSpPr>
              <a:spLocks noChangeShapeType="1"/>
            </p:cNvSpPr>
            <p:nvPr/>
          </p:nvSpPr>
          <p:spPr bwMode="auto">
            <a:xfrm>
              <a:off x="476" y="1071"/>
              <a:ext cx="1724" cy="0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1" name="Line 23"/>
            <p:cNvSpPr>
              <a:spLocks noChangeShapeType="1"/>
            </p:cNvSpPr>
            <p:nvPr/>
          </p:nvSpPr>
          <p:spPr bwMode="auto">
            <a:xfrm>
              <a:off x="2018" y="1071"/>
              <a:ext cx="0" cy="817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2" name="Rectangle 24"/>
            <p:cNvSpPr>
              <a:spLocks noChangeArrowheads="1"/>
            </p:cNvSpPr>
            <p:nvPr/>
          </p:nvSpPr>
          <p:spPr bwMode="auto">
            <a:xfrm>
              <a:off x="975" y="1344"/>
              <a:ext cx="136" cy="27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3083" name="Rectangle 25"/>
            <p:cNvSpPr>
              <a:spLocks noChangeArrowheads="1"/>
            </p:cNvSpPr>
            <p:nvPr/>
          </p:nvSpPr>
          <p:spPr bwMode="auto">
            <a:xfrm>
              <a:off x="1973" y="1298"/>
              <a:ext cx="91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3084" name="Text Box 26"/>
            <p:cNvSpPr txBox="1">
              <a:spLocks noChangeArrowheads="1"/>
            </p:cNvSpPr>
            <p:nvPr/>
          </p:nvSpPr>
          <p:spPr bwMode="auto">
            <a:xfrm>
              <a:off x="2064" y="1253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1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85" name="Text Box 27"/>
            <p:cNvSpPr txBox="1">
              <a:spLocks noChangeArrowheads="1"/>
            </p:cNvSpPr>
            <p:nvPr/>
          </p:nvSpPr>
          <p:spPr bwMode="auto">
            <a:xfrm>
              <a:off x="1066" y="1298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1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86" name="Text Box 28"/>
            <p:cNvSpPr txBox="1">
              <a:spLocks noChangeArrowheads="1"/>
            </p:cNvSpPr>
            <p:nvPr/>
          </p:nvSpPr>
          <p:spPr bwMode="auto">
            <a:xfrm>
              <a:off x="2290" y="981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2"/>
                  </a:solidFill>
                  <a:ea typeface="仿宋_GB2312" pitchFamily="49" charset="-122"/>
                </a:rPr>
                <a:t>+</a:t>
              </a:r>
            </a:p>
          </p:txBody>
        </p:sp>
        <p:sp>
          <p:nvSpPr>
            <p:cNvPr id="43087" name="Text Box 29"/>
            <p:cNvSpPr txBox="1">
              <a:spLocks noChangeArrowheads="1"/>
            </p:cNvSpPr>
            <p:nvPr/>
          </p:nvSpPr>
          <p:spPr bwMode="auto">
            <a:xfrm>
              <a:off x="2336" y="1616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2"/>
                  </a:solidFill>
                  <a:ea typeface="仿宋_GB2312" pitchFamily="49" charset="-122"/>
                </a:rPr>
                <a:t>_</a:t>
              </a:r>
            </a:p>
          </p:txBody>
        </p:sp>
        <p:sp>
          <p:nvSpPr>
            <p:cNvPr id="43088" name="Text Box 30"/>
            <p:cNvSpPr txBox="1">
              <a:spLocks noChangeArrowheads="1"/>
            </p:cNvSpPr>
            <p:nvPr/>
          </p:nvSpPr>
          <p:spPr bwMode="auto">
            <a:xfrm>
              <a:off x="2426" y="1298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</a:p>
          </p:txBody>
        </p:sp>
      </p:grpSp>
      <p:graphicFrame>
        <p:nvGraphicFramePr>
          <p:cNvPr id="115743" name="Object 31"/>
          <p:cNvGraphicFramePr>
            <a:graphicFrameLocks noChangeAspect="1"/>
          </p:cNvGraphicFramePr>
          <p:nvPr/>
        </p:nvGraphicFramePr>
        <p:xfrm>
          <a:off x="2038270" y="2942432"/>
          <a:ext cx="78517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3" imgW="3644640" imgH="228600" progId="Equation.DSMT4">
                  <p:embed/>
                </p:oleObj>
              </mc:Choice>
              <mc:Fallback>
                <p:oleObj name="Equation" r:id="rId3" imgW="3644640" imgH="228600" progId="Equation.DSMT4">
                  <p:embed/>
                  <p:pic>
                    <p:nvPicPr>
                      <p:cNvPr id="11574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270" y="2942432"/>
                        <a:ext cx="78517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744" name="Group 32"/>
          <p:cNvGrpSpPr>
            <a:grpSpLocks/>
          </p:cNvGrpSpPr>
          <p:nvPr/>
        </p:nvGrpSpPr>
        <p:grpSpPr bwMode="auto">
          <a:xfrm>
            <a:off x="5591176" y="1773238"/>
            <a:ext cx="1871663" cy="792162"/>
            <a:chOff x="2880" y="1253"/>
            <a:chExt cx="1179" cy="499"/>
          </a:xfrm>
        </p:grpSpPr>
        <p:sp>
          <p:nvSpPr>
            <p:cNvPr id="43064" name="AutoShape 33"/>
            <p:cNvSpPr>
              <a:spLocks noChangeArrowheads="1"/>
            </p:cNvSpPr>
            <p:nvPr/>
          </p:nvSpPr>
          <p:spPr bwMode="auto">
            <a:xfrm>
              <a:off x="2880" y="1536"/>
              <a:ext cx="1179" cy="216"/>
            </a:xfrm>
            <a:prstGeom prst="rightArrow">
              <a:avLst>
                <a:gd name="adj1" fmla="val 50000"/>
                <a:gd name="adj2" fmla="val 136458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3065" name="Text Box 34"/>
            <p:cNvSpPr txBox="1">
              <a:spLocks noChangeArrowheads="1"/>
            </p:cNvSpPr>
            <p:nvPr/>
          </p:nvSpPr>
          <p:spPr bwMode="auto">
            <a:xfrm>
              <a:off x="2926" y="1253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ea typeface="仿宋_GB2312" pitchFamily="49" charset="-122"/>
                </a:rPr>
                <a:t>等效电路</a:t>
              </a:r>
            </a:p>
          </p:txBody>
        </p:sp>
      </p:grpSp>
      <p:grpSp>
        <p:nvGrpSpPr>
          <p:cNvPr id="115747" name="Group 35"/>
          <p:cNvGrpSpPr>
            <a:grpSpLocks/>
          </p:cNvGrpSpPr>
          <p:nvPr/>
        </p:nvGrpSpPr>
        <p:grpSpPr bwMode="auto">
          <a:xfrm>
            <a:off x="4008439" y="4003676"/>
            <a:ext cx="936625" cy="1800225"/>
            <a:chOff x="2018" y="2478"/>
            <a:chExt cx="454" cy="1043"/>
          </a:xfrm>
        </p:grpSpPr>
        <p:sp>
          <p:nvSpPr>
            <p:cNvPr id="43061" name="Freeform 36"/>
            <p:cNvSpPr>
              <a:spLocks/>
            </p:cNvSpPr>
            <p:nvPr/>
          </p:nvSpPr>
          <p:spPr bwMode="auto">
            <a:xfrm>
              <a:off x="2018" y="2478"/>
              <a:ext cx="408" cy="1043"/>
            </a:xfrm>
            <a:custGeom>
              <a:avLst/>
              <a:gdLst>
                <a:gd name="T0" fmla="*/ 0 w 688"/>
                <a:gd name="T1" fmla="*/ 1043 h 1043"/>
                <a:gd name="T2" fmla="*/ 76 w 688"/>
                <a:gd name="T3" fmla="*/ 861 h 1043"/>
                <a:gd name="T4" fmla="*/ 133 w 688"/>
                <a:gd name="T5" fmla="*/ 453 h 1043"/>
                <a:gd name="T6" fmla="*/ 9 w 688"/>
                <a:gd name="T7" fmla="*/ 0 h 10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88" h="1043">
                  <a:moveTo>
                    <a:pt x="0" y="1043"/>
                  </a:moveTo>
                  <a:cubicBezTo>
                    <a:pt x="128" y="1001"/>
                    <a:pt x="257" y="959"/>
                    <a:pt x="363" y="861"/>
                  </a:cubicBezTo>
                  <a:cubicBezTo>
                    <a:pt x="469" y="763"/>
                    <a:pt x="688" y="596"/>
                    <a:pt x="635" y="453"/>
                  </a:cubicBezTo>
                  <a:cubicBezTo>
                    <a:pt x="582" y="310"/>
                    <a:pt x="314" y="155"/>
                    <a:pt x="46" y="0"/>
                  </a:cubicBezTo>
                </a:path>
              </a:pathLst>
            </a:custGeom>
            <a:noFill/>
            <a:ln w="38100" cap="flat" cmpd="sng">
              <a:solidFill>
                <a:srgbClr val="FFCC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2" name="Rectangle 37"/>
            <p:cNvSpPr>
              <a:spLocks noChangeArrowheads="1"/>
            </p:cNvSpPr>
            <p:nvPr/>
          </p:nvSpPr>
          <p:spPr bwMode="auto">
            <a:xfrm>
              <a:off x="2336" y="2886"/>
              <a:ext cx="136" cy="27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3063" name="Text Box 38"/>
            <p:cNvSpPr txBox="1">
              <a:spLocks noChangeArrowheads="1"/>
            </p:cNvSpPr>
            <p:nvPr/>
          </p:nvSpPr>
          <p:spPr bwMode="auto">
            <a:xfrm>
              <a:off x="2064" y="2840"/>
              <a:ext cx="348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</p:grpSp>
      <p:grpSp>
        <p:nvGrpSpPr>
          <p:cNvPr id="115751" name="Group 39"/>
          <p:cNvGrpSpPr>
            <a:grpSpLocks/>
          </p:cNvGrpSpPr>
          <p:nvPr/>
        </p:nvGrpSpPr>
        <p:grpSpPr bwMode="auto">
          <a:xfrm>
            <a:off x="7859999" y="3716338"/>
            <a:ext cx="1549115" cy="1752600"/>
            <a:chOff x="3664" y="1200"/>
            <a:chExt cx="916" cy="1104"/>
          </a:xfrm>
        </p:grpSpPr>
        <p:sp>
          <p:nvSpPr>
            <p:cNvPr id="43054" name="Text Box 45"/>
            <p:cNvSpPr txBox="1">
              <a:spLocks noChangeArrowheads="1"/>
            </p:cNvSpPr>
            <p:nvPr/>
          </p:nvSpPr>
          <p:spPr bwMode="auto">
            <a:xfrm>
              <a:off x="3878" y="1480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i="1" baseline="-25000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 b="1" dirty="0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grpSp>
          <p:nvGrpSpPr>
            <p:cNvPr id="43051" name="Group 40"/>
            <p:cNvGrpSpPr>
              <a:grpSpLocks/>
            </p:cNvGrpSpPr>
            <p:nvPr/>
          </p:nvGrpSpPr>
          <p:grpSpPr bwMode="auto">
            <a:xfrm>
              <a:off x="3664" y="1480"/>
              <a:ext cx="154" cy="327"/>
              <a:chOff x="2368" y="2284"/>
              <a:chExt cx="154" cy="327"/>
            </a:xfrm>
          </p:grpSpPr>
          <p:sp>
            <p:nvSpPr>
              <p:cNvPr id="43059" name="Oval 41"/>
              <p:cNvSpPr>
                <a:spLocks noChangeArrowheads="1"/>
              </p:cNvSpPr>
              <p:nvPr/>
            </p:nvSpPr>
            <p:spPr bwMode="auto">
              <a:xfrm>
                <a:off x="2368" y="2284"/>
                <a:ext cx="154" cy="327"/>
              </a:xfrm>
              <a:prstGeom prst="ellipse">
                <a:avLst/>
              </a:prstGeom>
              <a:solidFill>
                <a:srgbClr val="66CCFF"/>
              </a:soli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3060" name="Line 42"/>
              <p:cNvSpPr>
                <a:spLocks noChangeShapeType="1"/>
              </p:cNvSpPr>
              <p:nvPr/>
            </p:nvSpPr>
            <p:spPr bwMode="auto">
              <a:xfrm flipV="1">
                <a:off x="2368" y="2442"/>
                <a:ext cx="154" cy="6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052" name="Line 43"/>
            <p:cNvSpPr>
              <a:spLocks noChangeShapeType="1"/>
            </p:cNvSpPr>
            <p:nvPr/>
          </p:nvSpPr>
          <p:spPr bwMode="auto">
            <a:xfrm>
              <a:off x="3744" y="1788"/>
              <a:ext cx="0" cy="33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3" name="Line 44"/>
            <p:cNvSpPr>
              <a:spLocks noChangeShapeType="1"/>
            </p:cNvSpPr>
            <p:nvPr/>
          </p:nvSpPr>
          <p:spPr bwMode="auto">
            <a:xfrm flipV="1">
              <a:off x="3744" y="1308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5" name="Line 46"/>
            <p:cNvSpPr>
              <a:spLocks noChangeShapeType="1"/>
            </p:cNvSpPr>
            <p:nvPr/>
          </p:nvSpPr>
          <p:spPr bwMode="auto">
            <a:xfrm>
              <a:off x="3744" y="2124"/>
              <a:ext cx="768" cy="0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6" name="Line 47"/>
            <p:cNvSpPr>
              <a:spLocks noChangeShapeType="1"/>
            </p:cNvSpPr>
            <p:nvPr/>
          </p:nvSpPr>
          <p:spPr bwMode="auto">
            <a:xfrm>
              <a:off x="3744" y="1308"/>
              <a:ext cx="76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7" name="Text Box 48"/>
            <p:cNvSpPr txBox="1">
              <a:spLocks noChangeArrowheads="1"/>
            </p:cNvSpPr>
            <p:nvPr/>
          </p:nvSpPr>
          <p:spPr bwMode="auto">
            <a:xfrm>
              <a:off x="4464" y="120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º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43058" name="Text Box 49"/>
            <p:cNvSpPr txBox="1">
              <a:spLocks noChangeArrowheads="1"/>
            </p:cNvSpPr>
            <p:nvPr/>
          </p:nvSpPr>
          <p:spPr bwMode="auto">
            <a:xfrm>
              <a:off x="4464" y="201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º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</p:grpSp>
      <p:grpSp>
        <p:nvGrpSpPr>
          <p:cNvPr id="115762" name="Group 50"/>
          <p:cNvGrpSpPr>
            <a:grpSpLocks/>
          </p:cNvGrpSpPr>
          <p:nvPr/>
        </p:nvGrpSpPr>
        <p:grpSpPr bwMode="auto">
          <a:xfrm>
            <a:off x="2179639" y="3643314"/>
            <a:ext cx="2189162" cy="2490787"/>
            <a:chOff x="413" y="2568"/>
            <a:chExt cx="1379" cy="1569"/>
          </a:xfrm>
        </p:grpSpPr>
        <p:grpSp>
          <p:nvGrpSpPr>
            <p:cNvPr id="43036" name="Group 51"/>
            <p:cNvGrpSpPr>
              <a:grpSpLocks/>
            </p:cNvGrpSpPr>
            <p:nvPr/>
          </p:nvGrpSpPr>
          <p:grpSpPr bwMode="auto">
            <a:xfrm>
              <a:off x="413" y="2704"/>
              <a:ext cx="1243" cy="1433"/>
              <a:chOff x="3685" y="1223"/>
              <a:chExt cx="895" cy="1058"/>
            </a:xfrm>
          </p:grpSpPr>
          <p:sp>
            <p:nvSpPr>
              <p:cNvPr id="43044" name="Text Box 57"/>
              <p:cNvSpPr txBox="1">
                <a:spLocks noChangeArrowheads="1"/>
              </p:cNvSpPr>
              <p:nvPr/>
            </p:nvSpPr>
            <p:spPr bwMode="auto">
              <a:xfrm>
                <a:off x="3878" y="1480"/>
                <a:ext cx="336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2800" b="1" i="1" baseline="-25000" dirty="0" err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kumimoji="1"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3041" name="Group 52"/>
              <p:cNvGrpSpPr>
                <a:grpSpLocks/>
              </p:cNvGrpSpPr>
              <p:nvPr/>
            </p:nvGrpSpPr>
            <p:grpSpPr bwMode="auto">
              <a:xfrm>
                <a:off x="3685" y="1523"/>
                <a:ext cx="118" cy="242"/>
                <a:chOff x="2389" y="2327"/>
                <a:chExt cx="118" cy="242"/>
              </a:xfrm>
            </p:grpSpPr>
            <p:sp>
              <p:nvSpPr>
                <p:cNvPr id="43049" name="Oval 53"/>
                <p:cNvSpPr>
                  <a:spLocks noChangeArrowheads="1"/>
                </p:cNvSpPr>
                <p:nvPr/>
              </p:nvSpPr>
              <p:spPr bwMode="auto">
                <a:xfrm>
                  <a:off x="2389" y="2327"/>
                  <a:ext cx="118" cy="242"/>
                </a:xfrm>
                <a:prstGeom prst="ellipse">
                  <a:avLst/>
                </a:prstGeom>
                <a:solidFill>
                  <a:srgbClr val="66CCFF"/>
                </a:solidFill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050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389" y="2447"/>
                  <a:ext cx="118" cy="1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3042" name="Line 55"/>
              <p:cNvSpPr>
                <a:spLocks noChangeShapeType="1"/>
              </p:cNvSpPr>
              <p:nvPr/>
            </p:nvSpPr>
            <p:spPr bwMode="auto">
              <a:xfrm>
                <a:off x="3744" y="1788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3" name="Line 56"/>
              <p:cNvSpPr>
                <a:spLocks noChangeShapeType="1"/>
              </p:cNvSpPr>
              <p:nvPr/>
            </p:nvSpPr>
            <p:spPr bwMode="auto">
              <a:xfrm flipV="1">
                <a:off x="3744" y="130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5" name="Line 58"/>
              <p:cNvSpPr>
                <a:spLocks noChangeShapeType="1"/>
              </p:cNvSpPr>
              <p:nvPr/>
            </p:nvSpPr>
            <p:spPr bwMode="auto">
              <a:xfrm>
                <a:off x="3744" y="2124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6" name="Line 59"/>
              <p:cNvSpPr>
                <a:spLocks noChangeShapeType="1"/>
              </p:cNvSpPr>
              <p:nvPr/>
            </p:nvSpPr>
            <p:spPr bwMode="auto">
              <a:xfrm>
                <a:off x="3744" y="1308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7" name="Text Box 60"/>
              <p:cNvSpPr txBox="1">
                <a:spLocks noChangeArrowheads="1"/>
              </p:cNvSpPr>
              <p:nvPr/>
            </p:nvSpPr>
            <p:spPr bwMode="auto">
              <a:xfrm>
                <a:off x="4464" y="1223"/>
                <a:ext cx="116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º</a:t>
                </a:r>
              </a:p>
            </p:txBody>
          </p:sp>
          <p:sp>
            <p:nvSpPr>
              <p:cNvPr id="43048" name="Text Box 61"/>
              <p:cNvSpPr txBox="1">
                <a:spLocks noChangeArrowheads="1"/>
              </p:cNvSpPr>
              <p:nvPr/>
            </p:nvSpPr>
            <p:spPr bwMode="auto">
              <a:xfrm>
                <a:off x="4464" y="2039"/>
                <a:ext cx="116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º</a:t>
                </a:r>
              </a:p>
            </p:txBody>
          </p:sp>
        </p:grpSp>
        <p:sp>
          <p:nvSpPr>
            <p:cNvPr id="43037" name="Rectangle 62"/>
            <p:cNvSpPr>
              <a:spLocks noChangeArrowheads="1"/>
            </p:cNvSpPr>
            <p:nvPr/>
          </p:nvSpPr>
          <p:spPr bwMode="auto">
            <a:xfrm>
              <a:off x="839" y="2568"/>
              <a:ext cx="590" cy="5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400" b="1">
                  <a:solidFill>
                    <a:schemeClr val="tx2"/>
                  </a:solidFill>
                  <a:ea typeface="仿宋_GB2312" pitchFamily="49" charset="-122"/>
                </a:rPr>
                <a:t>任意</a:t>
              </a:r>
            </a:p>
            <a:p>
              <a:pPr algn="ctr" eaLnBrk="1" hangingPunct="1"/>
              <a:r>
                <a:rPr lang="zh-CN" altLang="en-US" sz="2400" b="1">
                  <a:solidFill>
                    <a:schemeClr val="tx2"/>
                  </a:solidFill>
                  <a:ea typeface="仿宋_GB2312" pitchFamily="49" charset="-122"/>
                </a:rPr>
                <a:t>元件</a:t>
              </a:r>
            </a:p>
          </p:txBody>
        </p:sp>
        <p:sp>
          <p:nvSpPr>
            <p:cNvPr id="43038" name="Text Box 63"/>
            <p:cNvSpPr txBox="1">
              <a:spLocks noChangeArrowheads="1"/>
            </p:cNvSpPr>
            <p:nvPr/>
          </p:nvSpPr>
          <p:spPr bwMode="auto">
            <a:xfrm>
              <a:off x="1429" y="3262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</a:p>
          </p:txBody>
        </p:sp>
        <p:sp>
          <p:nvSpPr>
            <p:cNvPr id="43039" name="Text Box 64"/>
            <p:cNvSpPr txBox="1">
              <a:spLocks noChangeArrowheads="1"/>
            </p:cNvSpPr>
            <p:nvPr/>
          </p:nvSpPr>
          <p:spPr bwMode="auto">
            <a:xfrm>
              <a:off x="1429" y="3534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2"/>
                  </a:solidFill>
                  <a:ea typeface="仿宋_GB2312" pitchFamily="49" charset="-122"/>
                </a:rPr>
                <a:t>_</a:t>
              </a:r>
            </a:p>
          </p:txBody>
        </p:sp>
        <p:sp>
          <p:nvSpPr>
            <p:cNvPr id="43040" name="Text Box 65"/>
            <p:cNvSpPr txBox="1">
              <a:spLocks noChangeArrowheads="1"/>
            </p:cNvSpPr>
            <p:nvPr/>
          </p:nvSpPr>
          <p:spPr bwMode="auto">
            <a:xfrm>
              <a:off x="1520" y="2808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2"/>
                  </a:solidFill>
                  <a:ea typeface="仿宋_GB2312" pitchFamily="49" charset="-122"/>
                </a:rPr>
                <a:t>+</a:t>
              </a:r>
            </a:p>
          </p:txBody>
        </p:sp>
      </p:grpSp>
      <p:grpSp>
        <p:nvGrpSpPr>
          <p:cNvPr id="115778" name="Group 66"/>
          <p:cNvGrpSpPr>
            <a:grpSpLocks/>
          </p:cNvGrpSpPr>
          <p:nvPr/>
        </p:nvGrpSpPr>
        <p:grpSpPr bwMode="auto">
          <a:xfrm>
            <a:off x="5448301" y="4003676"/>
            <a:ext cx="1871663" cy="792163"/>
            <a:chOff x="2880" y="1253"/>
            <a:chExt cx="1179" cy="499"/>
          </a:xfrm>
        </p:grpSpPr>
        <p:sp>
          <p:nvSpPr>
            <p:cNvPr id="43034" name="AutoShape 67"/>
            <p:cNvSpPr>
              <a:spLocks noChangeArrowheads="1"/>
            </p:cNvSpPr>
            <p:nvPr/>
          </p:nvSpPr>
          <p:spPr bwMode="auto">
            <a:xfrm>
              <a:off x="2880" y="1536"/>
              <a:ext cx="1179" cy="216"/>
            </a:xfrm>
            <a:prstGeom prst="rightArrow">
              <a:avLst>
                <a:gd name="adj1" fmla="val 50000"/>
                <a:gd name="adj2" fmla="val 136458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3035" name="Text Box 68"/>
            <p:cNvSpPr txBox="1">
              <a:spLocks noChangeArrowheads="1"/>
            </p:cNvSpPr>
            <p:nvPr/>
          </p:nvSpPr>
          <p:spPr bwMode="auto">
            <a:xfrm>
              <a:off x="2926" y="1253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400" b="1">
                  <a:ea typeface="仿宋_GB2312" pitchFamily="49" charset="-122"/>
                </a:rPr>
                <a:t>等效电路</a:t>
              </a:r>
            </a:p>
          </p:txBody>
        </p:sp>
      </p:grpSp>
      <p:grpSp>
        <p:nvGrpSpPr>
          <p:cNvPr id="115781" name="Group 69"/>
          <p:cNvGrpSpPr>
            <a:grpSpLocks/>
          </p:cNvGrpSpPr>
          <p:nvPr/>
        </p:nvGrpSpPr>
        <p:grpSpPr bwMode="auto">
          <a:xfrm>
            <a:off x="7951226" y="1268413"/>
            <a:ext cx="1816675" cy="1752600"/>
            <a:chOff x="3761" y="799"/>
            <a:chExt cx="934" cy="1104"/>
          </a:xfrm>
        </p:grpSpPr>
        <p:grpSp>
          <p:nvGrpSpPr>
            <p:cNvPr id="43020" name="Group 70"/>
            <p:cNvGrpSpPr>
              <a:grpSpLocks/>
            </p:cNvGrpSpPr>
            <p:nvPr/>
          </p:nvGrpSpPr>
          <p:grpSpPr bwMode="auto">
            <a:xfrm>
              <a:off x="3761" y="799"/>
              <a:ext cx="915" cy="1104"/>
              <a:chOff x="3665" y="1200"/>
              <a:chExt cx="915" cy="1104"/>
            </a:xfrm>
          </p:grpSpPr>
          <p:sp>
            <p:nvSpPr>
              <p:cNvPr id="43027" name="Text Box 76"/>
              <p:cNvSpPr txBox="1">
                <a:spLocks noChangeArrowheads="1"/>
              </p:cNvSpPr>
              <p:nvPr/>
            </p:nvSpPr>
            <p:spPr bwMode="auto">
              <a:xfrm>
                <a:off x="3878" y="1480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800" b="1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800" b="1" i="1" baseline="-25000" dirty="0" err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lang="en-US" altLang="zh-CN" sz="2400" b="1" dirty="0">
                  <a:solidFill>
                    <a:schemeClr val="tx2"/>
                  </a:solidFill>
                  <a:ea typeface="仿宋_GB2312" pitchFamily="49" charset="-122"/>
                </a:endParaRPr>
              </a:p>
            </p:txBody>
          </p:sp>
          <p:grpSp>
            <p:nvGrpSpPr>
              <p:cNvPr id="43024" name="Group 71"/>
              <p:cNvGrpSpPr>
                <a:grpSpLocks/>
              </p:cNvGrpSpPr>
              <p:nvPr/>
            </p:nvGrpSpPr>
            <p:grpSpPr bwMode="auto">
              <a:xfrm>
                <a:off x="3665" y="1480"/>
                <a:ext cx="148" cy="327"/>
                <a:chOff x="2369" y="2284"/>
                <a:chExt cx="148" cy="327"/>
              </a:xfrm>
            </p:grpSpPr>
            <p:sp>
              <p:nvSpPr>
                <p:cNvPr id="43032" name="Oval 72"/>
                <p:cNvSpPr>
                  <a:spLocks noChangeArrowheads="1"/>
                </p:cNvSpPr>
                <p:nvPr/>
              </p:nvSpPr>
              <p:spPr bwMode="auto">
                <a:xfrm>
                  <a:off x="2383" y="2284"/>
                  <a:ext cx="134" cy="327"/>
                </a:xfrm>
                <a:prstGeom prst="ellipse">
                  <a:avLst/>
                </a:prstGeom>
                <a:solidFill>
                  <a:srgbClr val="66CCFF"/>
                </a:solidFill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033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2369" y="2448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3025" name="Line 74"/>
              <p:cNvSpPr>
                <a:spLocks noChangeShapeType="1"/>
              </p:cNvSpPr>
              <p:nvPr/>
            </p:nvSpPr>
            <p:spPr bwMode="auto">
              <a:xfrm>
                <a:off x="3744" y="1788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6" name="Line 75"/>
              <p:cNvSpPr>
                <a:spLocks noChangeShapeType="1"/>
              </p:cNvSpPr>
              <p:nvPr/>
            </p:nvSpPr>
            <p:spPr bwMode="auto">
              <a:xfrm flipV="1">
                <a:off x="3744" y="130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8" name="Line 77"/>
              <p:cNvSpPr>
                <a:spLocks noChangeShapeType="1"/>
              </p:cNvSpPr>
              <p:nvPr/>
            </p:nvSpPr>
            <p:spPr bwMode="auto">
              <a:xfrm>
                <a:off x="3744" y="2124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9" name="Line 78"/>
              <p:cNvSpPr>
                <a:spLocks noChangeShapeType="1"/>
              </p:cNvSpPr>
              <p:nvPr/>
            </p:nvSpPr>
            <p:spPr bwMode="auto">
              <a:xfrm>
                <a:off x="3744" y="1308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0" name="Text Box 79"/>
              <p:cNvSpPr txBox="1">
                <a:spLocks noChangeArrowheads="1"/>
              </p:cNvSpPr>
              <p:nvPr/>
            </p:nvSpPr>
            <p:spPr bwMode="auto">
              <a:xfrm>
                <a:off x="4464" y="1200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º</a:t>
                </a:r>
                <a:endParaRPr lang="en-US" altLang="zh-CN" sz="2400" b="1">
                  <a:solidFill>
                    <a:schemeClr val="tx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43031" name="Text Box 80"/>
              <p:cNvSpPr txBox="1">
                <a:spLocks noChangeArrowheads="1"/>
              </p:cNvSpPr>
              <p:nvPr/>
            </p:nvSpPr>
            <p:spPr bwMode="auto">
              <a:xfrm>
                <a:off x="4464" y="201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º</a:t>
                </a:r>
                <a:endParaRPr lang="en-US" altLang="zh-CN" sz="2400" b="1">
                  <a:solidFill>
                    <a:schemeClr val="tx2"/>
                  </a:solidFill>
                  <a:ea typeface="仿宋_GB2312" pitchFamily="49" charset="-122"/>
                </a:endParaRPr>
              </a:p>
            </p:txBody>
          </p:sp>
        </p:grpSp>
        <p:sp>
          <p:nvSpPr>
            <p:cNvPr id="43021" name="Line 81"/>
            <p:cNvSpPr>
              <a:spLocks noChangeShapeType="1"/>
            </p:cNvSpPr>
            <p:nvPr/>
          </p:nvSpPr>
          <p:spPr bwMode="auto">
            <a:xfrm>
              <a:off x="4422" y="890"/>
              <a:ext cx="0" cy="8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Rectangle 82"/>
            <p:cNvSpPr>
              <a:spLocks noChangeArrowheads="1"/>
            </p:cNvSpPr>
            <p:nvPr/>
          </p:nvSpPr>
          <p:spPr bwMode="auto">
            <a:xfrm>
              <a:off x="4377" y="1162"/>
              <a:ext cx="91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3023" name="Text Box 83"/>
            <p:cNvSpPr txBox="1">
              <a:spLocks noChangeArrowheads="1"/>
            </p:cNvSpPr>
            <p:nvPr/>
          </p:nvSpPr>
          <p:spPr bwMode="auto">
            <a:xfrm>
              <a:off x="4468" y="1117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R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</p:grpSp>
      <p:sp>
        <p:nvSpPr>
          <p:cNvPr id="115796" name="Text Box 84"/>
          <p:cNvSpPr txBox="1">
            <a:spLocks noChangeArrowheads="1"/>
          </p:cNvSpPr>
          <p:nvPr/>
        </p:nvSpPr>
        <p:spPr bwMode="auto">
          <a:xfrm>
            <a:off x="5448300" y="5300663"/>
            <a:ext cx="216058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ea typeface="宋体" panose="02010600030101010101" pitchFamily="2" charset="-122"/>
              </a:rPr>
              <a:t>对外等效！</a:t>
            </a:r>
            <a:endParaRPr lang="zh-CN" altLang="en-US" sz="2400" b="1" dirty="0"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030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1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5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70" decel="100000"/>
                                        <p:tgtEl>
                                          <p:spTgt spid="1157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70" decel="100000"/>
                                        <p:tgtEl>
                                          <p:spTgt spid="11578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578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11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11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1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5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5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15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15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157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11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3341689" y="249238"/>
            <a:ext cx="6400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 dirty="0">
                <a:latin typeface="仿宋_GB2312" pitchFamily="49" charset="-122"/>
                <a:ea typeface="仿宋_GB2312" pitchFamily="49" charset="-122"/>
              </a:rPr>
              <a:t>2.6  </a:t>
            </a:r>
            <a:r>
              <a:rPr kumimoji="1" lang="zh-CN" altLang="en-US" sz="3200" b="1" dirty="0">
                <a:latin typeface="仿宋_GB2312" pitchFamily="49" charset="-122"/>
                <a:ea typeface="仿宋_GB2312" pitchFamily="49" charset="-122"/>
              </a:rPr>
              <a:t>电压源和电流源的等效变换</a:t>
            </a:r>
            <a:r>
              <a:rPr kumimoji="1" lang="zh-CN" altLang="en-US" sz="3200" dirty="0"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1919288" y="981076"/>
            <a:ext cx="8316912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仿宋_GB2312" pitchFamily="49" charset="-122"/>
              </a:rPr>
              <a:t>实际电压源、实际电流源两种模型可以进行等效变换，所谓的等效是指端口的电压、电流在转换过程中保持不变。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3792538" y="4581526"/>
            <a:ext cx="215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u=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– R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kumimoji="1" lang="en-US" altLang="zh-CN" sz="28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7103941" y="457835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–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kumimoji="1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3792538" y="5157788"/>
            <a:ext cx="252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/R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– u/R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kumimoji="1" lang="en-US" altLang="zh-CN" sz="28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5126038" y="5724946"/>
            <a:ext cx="3311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比较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</a:t>
            </a:r>
            <a:r>
              <a:rPr kumimoji="1"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得等效的条件：</a:t>
            </a:r>
            <a:endParaRPr kumimoji="1"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8688387" y="5573713"/>
            <a:ext cx="2016125" cy="1066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200" b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32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kumimoji="1" lang="en-US" altLang="zh-CN" sz="32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32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2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32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32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kumimoji="1" lang="en-US" altLang="zh-CN" sz="32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32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kumimoji="1" lang="en-US" altLang="zh-CN" sz="32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0841" name="Group 9"/>
          <p:cNvGrpSpPr>
            <a:grpSpLocks/>
          </p:cNvGrpSpPr>
          <p:nvPr/>
        </p:nvGrpSpPr>
        <p:grpSpPr bwMode="auto">
          <a:xfrm>
            <a:off x="6456363" y="2420938"/>
            <a:ext cx="2743200" cy="1784350"/>
            <a:chOff x="96" y="3024"/>
            <a:chExt cx="1728" cy="1124"/>
          </a:xfrm>
        </p:grpSpPr>
        <p:sp>
          <p:nvSpPr>
            <p:cNvPr id="46111" name="Freeform 10"/>
            <p:cNvSpPr>
              <a:spLocks/>
            </p:cNvSpPr>
            <p:nvPr/>
          </p:nvSpPr>
          <p:spPr bwMode="auto">
            <a:xfrm>
              <a:off x="390" y="3294"/>
              <a:ext cx="1242" cy="5"/>
            </a:xfrm>
            <a:custGeom>
              <a:avLst/>
              <a:gdLst>
                <a:gd name="T0" fmla="*/ 0 w 1242"/>
                <a:gd name="T1" fmla="*/ 0 h 5"/>
                <a:gd name="T2" fmla="*/ 1242 w 1242"/>
                <a:gd name="T3" fmla="*/ 5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42" h="5">
                  <a:moveTo>
                    <a:pt x="0" y="0"/>
                  </a:moveTo>
                  <a:lnTo>
                    <a:pt x="1242" y="5"/>
                  </a:lnTo>
                </a:path>
              </a:pathLst>
            </a:custGeom>
            <a:noFill/>
            <a:ln w="38100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2" name="Text Box 11"/>
            <p:cNvSpPr txBox="1">
              <a:spLocks noChangeArrowheads="1"/>
            </p:cNvSpPr>
            <p:nvPr/>
          </p:nvSpPr>
          <p:spPr bwMode="auto">
            <a:xfrm>
              <a:off x="1440" y="302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3" name="Text Box 12"/>
            <p:cNvSpPr txBox="1">
              <a:spLocks noChangeArrowheads="1"/>
            </p:cNvSpPr>
            <p:nvPr/>
          </p:nvSpPr>
          <p:spPr bwMode="auto">
            <a:xfrm>
              <a:off x="1008" y="3552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8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4" name="Text Box 13"/>
            <p:cNvSpPr txBox="1">
              <a:spLocks noChangeArrowheads="1"/>
            </p:cNvSpPr>
            <p:nvPr/>
          </p:nvSpPr>
          <p:spPr bwMode="auto">
            <a:xfrm>
              <a:off x="1440" y="327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5" name="Text Box 14"/>
            <p:cNvSpPr txBox="1">
              <a:spLocks noChangeArrowheads="1"/>
            </p:cNvSpPr>
            <p:nvPr/>
          </p:nvSpPr>
          <p:spPr bwMode="auto">
            <a:xfrm>
              <a:off x="1488" y="360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6" name="Text Box 15"/>
            <p:cNvSpPr txBox="1">
              <a:spLocks noChangeArrowheads="1"/>
            </p:cNvSpPr>
            <p:nvPr/>
          </p:nvSpPr>
          <p:spPr bwMode="auto">
            <a:xfrm>
              <a:off x="1536" y="374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7" name="Freeform 16"/>
            <p:cNvSpPr>
              <a:spLocks/>
            </p:cNvSpPr>
            <p:nvPr/>
          </p:nvSpPr>
          <p:spPr bwMode="auto">
            <a:xfrm>
              <a:off x="390" y="4110"/>
              <a:ext cx="1242" cy="5"/>
            </a:xfrm>
            <a:custGeom>
              <a:avLst/>
              <a:gdLst>
                <a:gd name="T0" fmla="*/ 0 w 1242"/>
                <a:gd name="T1" fmla="*/ 0 h 5"/>
                <a:gd name="T2" fmla="*/ 1242 w 1242"/>
                <a:gd name="T3" fmla="*/ 5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42" h="5">
                  <a:moveTo>
                    <a:pt x="0" y="0"/>
                  </a:moveTo>
                  <a:lnTo>
                    <a:pt x="1242" y="5"/>
                  </a:lnTo>
                </a:path>
              </a:pathLst>
            </a:custGeom>
            <a:noFill/>
            <a:ln w="38100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8" name="Freeform 17"/>
            <p:cNvSpPr>
              <a:spLocks/>
            </p:cNvSpPr>
            <p:nvPr/>
          </p:nvSpPr>
          <p:spPr bwMode="auto">
            <a:xfrm>
              <a:off x="396" y="3294"/>
              <a:ext cx="1" cy="834"/>
            </a:xfrm>
            <a:custGeom>
              <a:avLst/>
              <a:gdLst>
                <a:gd name="T0" fmla="*/ 0 w 1"/>
                <a:gd name="T1" fmla="*/ 0 h 834"/>
                <a:gd name="T2" fmla="*/ 1 w 1"/>
                <a:gd name="T3" fmla="*/ 834 h 83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834">
                  <a:moveTo>
                    <a:pt x="0" y="0"/>
                  </a:moveTo>
                  <a:lnTo>
                    <a:pt x="1" y="834"/>
                  </a:lnTo>
                </a:path>
              </a:pathLst>
            </a:custGeom>
            <a:noFill/>
            <a:ln w="38100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119" name="Group 18"/>
            <p:cNvGrpSpPr>
              <a:grpSpLocks/>
            </p:cNvGrpSpPr>
            <p:nvPr/>
          </p:nvGrpSpPr>
          <p:grpSpPr bwMode="auto">
            <a:xfrm>
              <a:off x="320" y="3580"/>
              <a:ext cx="169" cy="327"/>
              <a:chOff x="2384" y="2284"/>
              <a:chExt cx="169" cy="327"/>
            </a:xfrm>
          </p:grpSpPr>
          <p:sp>
            <p:nvSpPr>
              <p:cNvPr id="46127" name="Oval 19"/>
              <p:cNvSpPr>
                <a:spLocks noChangeArrowheads="1"/>
              </p:cNvSpPr>
              <p:nvPr/>
            </p:nvSpPr>
            <p:spPr bwMode="auto">
              <a:xfrm>
                <a:off x="2384" y="2284"/>
                <a:ext cx="164" cy="327"/>
              </a:xfrm>
              <a:prstGeom prst="ellipse">
                <a:avLst/>
              </a:prstGeom>
              <a:solidFill>
                <a:srgbClr val="66CCFF"/>
              </a:soli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6128" name="Line 20"/>
              <p:cNvSpPr>
                <a:spLocks noChangeShapeType="1"/>
              </p:cNvSpPr>
              <p:nvPr/>
            </p:nvSpPr>
            <p:spPr bwMode="auto">
              <a:xfrm flipV="1">
                <a:off x="2384" y="2446"/>
                <a:ext cx="169" cy="2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6120" name="Freeform 21"/>
            <p:cNvSpPr>
              <a:spLocks/>
            </p:cNvSpPr>
            <p:nvPr/>
          </p:nvSpPr>
          <p:spPr bwMode="auto">
            <a:xfrm>
              <a:off x="972" y="3294"/>
              <a:ext cx="1" cy="834"/>
            </a:xfrm>
            <a:custGeom>
              <a:avLst/>
              <a:gdLst>
                <a:gd name="T0" fmla="*/ 0 w 1"/>
                <a:gd name="T1" fmla="*/ 834 h 834"/>
                <a:gd name="T2" fmla="*/ 0 w 1"/>
                <a:gd name="T3" fmla="*/ 0 h 83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834">
                  <a:moveTo>
                    <a:pt x="0" y="834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1" name="Rectangle 22"/>
            <p:cNvSpPr>
              <a:spLocks noChangeArrowheads="1"/>
            </p:cNvSpPr>
            <p:nvPr/>
          </p:nvSpPr>
          <p:spPr bwMode="auto">
            <a:xfrm>
              <a:off x="912" y="3580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6122" name="Text Box 23"/>
            <p:cNvSpPr txBox="1">
              <a:spLocks noChangeArrowheads="1"/>
            </p:cNvSpPr>
            <p:nvPr/>
          </p:nvSpPr>
          <p:spPr bwMode="auto">
            <a:xfrm>
              <a:off x="96" y="326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3" name="Line 24"/>
            <p:cNvSpPr>
              <a:spLocks noChangeShapeType="1"/>
            </p:cNvSpPr>
            <p:nvPr/>
          </p:nvSpPr>
          <p:spPr bwMode="auto">
            <a:xfrm>
              <a:off x="1104" y="3168"/>
              <a:ext cx="336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4" name="Line 25"/>
            <p:cNvSpPr>
              <a:spLocks noChangeShapeType="1"/>
            </p:cNvSpPr>
            <p:nvPr/>
          </p:nvSpPr>
          <p:spPr bwMode="auto">
            <a:xfrm rot="-5400000">
              <a:off x="0" y="3744"/>
              <a:ext cx="384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5" name="Oval 26"/>
            <p:cNvSpPr>
              <a:spLocks noChangeArrowheads="1"/>
            </p:cNvSpPr>
            <p:nvPr/>
          </p:nvSpPr>
          <p:spPr bwMode="auto">
            <a:xfrm>
              <a:off x="1632" y="3264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6126" name="Oval 27"/>
            <p:cNvSpPr>
              <a:spLocks noChangeArrowheads="1"/>
            </p:cNvSpPr>
            <p:nvPr/>
          </p:nvSpPr>
          <p:spPr bwMode="auto">
            <a:xfrm>
              <a:off x="1632" y="4080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20860" name="Group 28"/>
          <p:cNvGrpSpPr>
            <a:grpSpLocks/>
          </p:cNvGrpSpPr>
          <p:nvPr/>
        </p:nvGrpSpPr>
        <p:grpSpPr bwMode="auto">
          <a:xfrm>
            <a:off x="1919289" y="1916113"/>
            <a:ext cx="2422525" cy="2393950"/>
            <a:chOff x="720" y="1776"/>
            <a:chExt cx="1344" cy="1508"/>
          </a:xfrm>
        </p:grpSpPr>
        <p:sp>
          <p:nvSpPr>
            <p:cNvPr id="46094" name="Text Box 29"/>
            <p:cNvSpPr txBox="1">
              <a:spLocks noChangeArrowheads="1"/>
            </p:cNvSpPr>
            <p:nvPr/>
          </p:nvSpPr>
          <p:spPr bwMode="auto">
            <a:xfrm>
              <a:off x="1488" y="177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grpSp>
          <p:nvGrpSpPr>
            <p:cNvPr id="46095" name="Group 30"/>
            <p:cNvGrpSpPr>
              <a:grpSpLocks/>
            </p:cNvGrpSpPr>
            <p:nvPr/>
          </p:nvGrpSpPr>
          <p:grpSpPr bwMode="auto">
            <a:xfrm>
              <a:off x="720" y="2057"/>
              <a:ext cx="1344" cy="1227"/>
              <a:chOff x="672" y="2201"/>
              <a:chExt cx="1344" cy="1227"/>
            </a:xfrm>
          </p:grpSpPr>
          <p:sp>
            <p:nvSpPr>
              <p:cNvPr id="46097" name="Text Box 32"/>
              <p:cNvSpPr txBox="1">
                <a:spLocks noChangeArrowheads="1"/>
              </p:cNvSpPr>
              <p:nvPr/>
            </p:nvSpPr>
            <p:spPr bwMode="auto">
              <a:xfrm>
                <a:off x="893" y="2201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46096" name="Oval 31"/>
              <p:cNvSpPr>
                <a:spLocks noChangeArrowheads="1"/>
              </p:cNvSpPr>
              <p:nvPr/>
            </p:nvSpPr>
            <p:spPr bwMode="auto">
              <a:xfrm>
                <a:off x="1094" y="2432"/>
                <a:ext cx="144" cy="327"/>
              </a:xfrm>
              <a:prstGeom prst="ellipse">
                <a:avLst/>
              </a:prstGeom>
              <a:solidFill>
                <a:srgbClr val="66CCFF"/>
              </a:soli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6098" name="Text Box 33"/>
              <p:cNvSpPr txBox="1">
                <a:spLocks noChangeArrowheads="1"/>
              </p:cNvSpPr>
              <p:nvPr/>
            </p:nvSpPr>
            <p:spPr bwMode="auto">
              <a:xfrm>
                <a:off x="901" y="2529"/>
                <a:ext cx="2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46099" name="Text Box 34"/>
              <p:cNvSpPr txBox="1">
                <a:spLocks noChangeArrowheads="1"/>
              </p:cNvSpPr>
              <p:nvPr/>
            </p:nvSpPr>
            <p:spPr bwMode="auto">
              <a:xfrm>
                <a:off x="672" y="2400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kumimoji="1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00" name="Freeform 35"/>
              <p:cNvSpPr>
                <a:spLocks/>
              </p:cNvSpPr>
              <p:nvPr/>
            </p:nvSpPr>
            <p:spPr bwMode="auto">
              <a:xfrm>
                <a:off x="1170" y="2333"/>
                <a:ext cx="2" cy="1059"/>
              </a:xfrm>
              <a:custGeom>
                <a:avLst/>
                <a:gdLst>
                  <a:gd name="T0" fmla="*/ 0 w 2"/>
                  <a:gd name="T1" fmla="*/ 0 h 1059"/>
                  <a:gd name="T2" fmla="*/ 2 w 2"/>
                  <a:gd name="T3" fmla="*/ 1059 h 105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" h="1059">
                    <a:moveTo>
                      <a:pt x="0" y="0"/>
                    </a:moveTo>
                    <a:lnTo>
                      <a:pt x="2" y="1059"/>
                    </a:lnTo>
                  </a:path>
                </a:pathLst>
              </a:custGeom>
              <a:noFill/>
              <a:ln w="38100" cmpd="sng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1" name="Freeform 36"/>
              <p:cNvSpPr>
                <a:spLocks/>
              </p:cNvSpPr>
              <p:nvPr/>
            </p:nvSpPr>
            <p:spPr bwMode="auto">
              <a:xfrm>
                <a:off x="1164" y="2340"/>
                <a:ext cx="660" cy="1"/>
              </a:xfrm>
              <a:custGeom>
                <a:avLst/>
                <a:gdLst>
                  <a:gd name="T0" fmla="*/ 0 w 660"/>
                  <a:gd name="T1" fmla="*/ 0 h 1"/>
                  <a:gd name="T2" fmla="*/ 660 w 660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60" h="1">
                    <a:moveTo>
                      <a:pt x="0" y="0"/>
                    </a:moveTo>
                    <a:lnTo>
                      <a:pt x="660" y="0"/>
                    </a:lnTo>
                  </a:path>
                </a:pathLst>
              </a:custGeom>
              <a:noFill/>
              <a:ln w="38100" cmpd="sng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2" name="Freeform 37"/>
              <p:cNvSpPr>
                <a:spLocks/>
              </p:cNvSpPr>
              <p:nvPr/>
            </p:nvSpPr>
            <p:spPr bwMode="auto">
              <a:xfrm>
                <a:off x="1173" y="3393"/>
                <a:ext cx="651" cy="2"/>
              </a:xfrm>
              <a:custGeom>
                <a:avLst/>
                <a:gdLst>
                  <a:gd name="T0" fmla="*/ 0 w 651"/>
                  <a:gd name="T1" fmla="*/ 2 h 2"/>
                  <a:gd name="T2" fmla="*/ 651 w 651"/>
                  <a:gd name="T3" fmla="*/ 0 h 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51" h="2">
                    <a:moveTo>
                      <a:pt x="0" y="2"/>
                    </a:moveTo>
                    <a:lnTo>
                      <a:pt x="651" y="0"/>
                    </a:lnTo>
                  </a:path>
                </a:pathLst>
              </a:custGeom>
              <a:noFill/>
              <a:ln w="38100" cmpd="sng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3" name="Line 38"/>
              <p:cNvSpPr>
                <a:spLocks noChangeShapeType="1"/>
              </p:cNvSpPr>
              <p:nvPr/>
            </p:nvSpPr>
            <p:spPr bwMode="auto">
              <a:xfrm>
                <a:off x="1296" y="220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4" name="Rectangle 39"/>
              <p:cNvSpPr>
                <a:spLocks noChangeArrowheads="1"/>
              </p:cNvSpPr>
              <p:nvPr/>
            </p:nvSpPr>
            <p:spPr bwMode="auto">
              <a:xfrm>
                <a:off x="1116" y="2956"/>
                <a:ext cx="102" cy="233"/>
              </a:xfrm>
              <a:prstGeom prst="rect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6105" name="Text Box 40"/>
              <p:cNvSpPr txBox="1">
                <a:spLocks noChangeArrowheads="1"/>
              </p:cNvSpPr>
              <p:nvPr/>
            </p:nvSpPr>
            <p:spPr bwMode="auto">
              <a:xfrm>
                <a:off x="816" y="2928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kumimoji="1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06" name="Text Box 41"/>
              <p:cNvSpPr txBox="1">
                <a:spLocks noChangeArrowheads="1"/>
              </p:cNvSpPr>
              <p:nvPr/>
            </p:nvSpPr>
            <p:spPr bwMode="auto">
              <a:xfrm>
                <a:off x="1680" y="235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07" name="Text Box 42"/>
              <p:cNvSpPr txBox="1">
                <a:spLocks noChangeArrowheads="1"/>
              </p:cNvSpPr>
              <p:nvPr/>
            </p:nvSpPr>
            <p:spPr bwMode="auto">
              <a:xfrm>
                <a:off x="1728" y="2688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endParaRPr kumimoji="1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08" name="Text Box 43"/>
              <p:cNvSpPr txBox="1">
                <a:spLocks noChangeArrowheads="1"/>
              </p:cNvSpPr>
              <p:nvPr/>
            </p:nvSpPr>
            <p:spPr bwMode="auto">
              <a:xfrm>
                <a:off x="1728" y="2976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09" name="Oval 44"/>
              <p:cNvSpPr>
                <a:spLocks noChangeArrowheads="1"/>
              </p:cNvSpPr>
              <p:nvPr/>
            </p:nvSpPr>
            <p:spPr bwMode="auto">
              <a:xfrm>
                <a:off x="1824" y="2304"/>
                <a:ext cx="68" cy="68"/>
              </a:xfrm>
              <a:prstGeom prst="ellips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6110" name="Oval 45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68" cy="68"/>
              </a:xfrm>
              <a:prstGeom prst="ellips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20878" name="AutoShape 46" descr="羊皮纸"/>
          <p:cNvSpPr>
            <a:spLocks noChangeArrowheads="1"/>
          </p:cNvSpPr>
          <p:nvPr/>
        </p:nvSpPr>
        <p:spPr bwMode="auto">
          <a:xfrm>
            <a:off x="5016501" y="2420939"/>
            <a:ext cx="576263" cy="2016125"/>
          </a:xfrm>
          <a:prstGeom prst="wedgeRoundRectCallout">
            <a:avLst>
              <a:gd name="adj1" fmla="val -196005"/>
              <a:gd name="adj2" fmla="val -16380"/>
              <a:gd name="adj3" fmla="val 16667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仿宋_GB2312" pitchFamily="49" charset="-122"/>
              </a:rPr>
              <a:t>实际电压源</a:t>
            </a:r>
          </a:p>
          <a:p>
            <a:pPr algn="ctr" eaLnBrk="1" hangingPunct="1"/>
            <a:endParaRPr lang="zh-CN" altLang="en-US" sz="2400" b="1">
              <a:ea typeface="仿宋_GB2312" pitchFamily="49" charset="-122"/>
            </a:endParaRPr>
          </a:p>
        </p:txBody>
      </p:sp>
      <p:sp>
        <p:nvSpPr>
          <p:cNvPr id="120879" name="AutoShape 47" descr="羊皮纸"/>
          <p:cNvSpPr>
            <a:spLocks noChangeArrowheads="1"/>
          </p:cNvSpPr>
          <p:nvPr/>
        </p:nvSpPr>
        <p:spPr bwMode="auto">
          <a:xfrm>
            <a:off x="9767888" y="2276476"/>
            <a:ext cx="576262" cy="2016125"/>
          </a:xfrm>
          <a:prstGeom prst="wedgeRoundRectCallout">
            <a:avLst>
              <a:gd name="adj1" fmla="val -182782"/>
              <a:gd name="adj2" fmla="val 9764"/>
              <a:gd name="adj3" fmla="val 16667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仿宋_GB2312" pitchFamily="49" charset="-122"/>
              </a:rPr>
              <a:t>实际电流源</a:t>
            </a:r>
          </a:p>
          <a:p>
            <a:pPr algn="ctr" eaLnBrk="1" hangingPunct="1"/>
            <a:endParaRPr lang="zh-CN" altLang="en-US" sz="2400" b="1">
              <a:ea typeface="仿宋_GB2312" pitchFamily="49" charset="-122"/>
            </a:endParaRPr>
          </a:p>
        </p:txBody>
      </p:sp>
      <p:sp>
        <p:nvSpPr>
          <p:cNvPr id="120880" name="Text Box 48"/>
          <p:cNvSpPr txBox="1">
            <a:spLocks noChangeArrowheads="1"/>
          </p:cNvSpPr>
          <p:nvPr/>
        </p:nvSpPr>
        <p:spPr bwMode="auto">
          <a:xfrm>
            <a:off x="1847850" y="4652963"/>
            <a:ext cx="1512888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FF00"/>
                </a:solidFill>
                <a:ea typeface="仿宋_GB2312" pitchFamily="49" charset="-122"/>
              </a:rPr>
              <a:t>端口特性</a:t>
            </a:r>
          </a:p>
        </p:txBody>
      </p:sp>
    </p:spTree>
    <p:extLst>
      <p:ext uri="{BB962C8B-B14F-4D97-AF65-F5344CB8AC3E}">
        <p14:creationId xmlns:p14="http://schemas.microsoft.com/office/powerpoint/2010/main" val="335849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208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2088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088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20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0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20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0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10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utoUpdateAnimBg="0"/>
      <p:bldP spid="120837" grpId="0" autoUpdateAnimBg="0"/>
      <p:bldP spid="120838" grpId="0" autoUpdateAnimBg="0"/>
      <p:bldP spid="120839" grpId="0"/>
      <p:bldP spid="120840" grpId="0"/>
      <p:bldP spid="1208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057400" y="2286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仿宋_GB2312" pitchFamily="49" charset="-122"/>
              </a:rPr>
              <a:t>由电压源变换为电流源：</a:t>
            </a:r>
          </a:p>
        </p:txBody>
      </p:sp>
      <p:grpSp>
        <p:nvGrpSpPr>
          <p:cNvPr id="119811" name="Group 3"/>
          <p:cNvGrpSpPr>
            <a:grpSpLocks/>
          </p:cNvGrpSpPr>
          <p:nvPr/>
        </p:nvGrpSpPr>
        <p:grpSpPr bwMode="auto">
          <a:xfrm>
            <a:off x="4832236" y="1531994"/>
            <a:ext cx="1219200" cy="681038"/>
            <a:chOff x="1968" y="960"/>
            <a:chExt cx="768" cy="472"/>
          </a:xfrm>
        </p:grpSpPr>
        <p:sp>
          <p:nvSpPr>
            <p:cNvPr id="47188" name="AutoShape 4"/>
            <p:cNvSpPr>
              <a:spLocks noChangeArrowheads="1"/>
            </p:cNvSpPr>
            <p:nvPr/>
          </p:nvSpPr>
          <p:spPr bwMode="auto">
            <a:xfrm>
              <a:off x="1968" y="1144"/>
              <a:ext cx="768" cy="288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189" name="Text Box 5"/>
            <p:cNvSpPr txBox="1">
              <a:spLocks noChangeArrowheads="1"/>
            </p:cNvSpPr>
            <p:nvPr/>
          </p:nvSpPr>
          <p:spPr bwMode="auto">
            <a:xfrm>
              <a:off x="2016" y="960"/>
              <a:ext cx="52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转换</a:t>
              </a:r>
            </a:p>
          </p:txBody>
        </p:sp>
      </p:grpSp>
      <p:grpSp>
        <p:nvGrpSpPr>
          <p:cNvPr id="119814" name="Group 6"/>
          <p:cNvGrpSpPr>
            <a:grpSpLocks/>
          </p:cNvGrpSpPr>
          <p:nvPr/>
        </p:nvGrpSpPr>
        <p:grpSpPr bwMode="auto">
          <a:xfrm>
            <a:off x="4800600" y="4305300"/>
            <a:ext cx="1219200" cy="781050"/>
            <a:chOff x="1968" y="2620"/>
            <a:chExt cx="768" cy="492"/>
          </a:xfrm>
        </p:grpSpPr>
        <p:sp>
          <p:nvSpPr>
            <p:cNvPr id="47186" name="AutoShape 7"/>
            <p:cNvSpPr>
              <a:spLocks noChangeArrowheads="1"/>
            </p:cNvSpPr>
            <p:nvPr/>
          </p:nvSpPr>
          <p:spPr bwMode="auto">
            <a:xfrm>
              <a:off x="1968" y="2824"/>
              <a:ext cx="768" cy="288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187" name="Text Box 8"/>
            <p:cNvSpPr txBox="1">
              <a:spLocks noChangeArrowheads="1"/>
            </p:cNvSpPr>
            <p:nvPr/>
          </p:nvSpPr>
          <p:spPr bwMode="auto">
            <a:xfrm>
              <a:off x="2016" y="262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转换</a:t>
              </a:r>
            </a:p>
          </p:txBody>
        </p:sp>
      </p:grp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2057400" y="33909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仿宋_GB2312" pitchFamily="49" charset="-122"/>
              </a:rPr>
              <a:t>由电流源变换为电压源：</a:t>
            </a:r>
          </a:p>
        </p:txBody>
      </p:sp>
      <p:grpSp>
        <p:nvGrpSpPr>
          <p:cNvPr id="119820" name="Group 12"/>
          <p:cNvGrpSpPr>
            <a:grpSpLocks/>
          </p:cNvGrpSpPr>
          <p:nvPr/>
        </p:nvGrpSpPr>
        <p:grpSpPr bwMode="auto">
          <a:xfrm>
            <a:off x="1992314" y="620713"/>
            <a:ext cx="2422525" cy="2393950"/>
            <a:chOff x="720" y="1776"/>
            <a:chExt cx="1344" cy="1508"/>
          </a:xfrm>
        </p:grpSpPr>
        <p:sp>
          <p:nvSpPr>
            <p:cNvPr id="47169" name="Text Box 13"/>
            <p:cNvSpPr txBox="1">
              <a:spLocks noChangeArrowheads="1"/>
            </p:cNvSpPr>
            <p:nvPr/>
          </p:nvSpPr>
          <p:spPr bwMode="auto">
            <a:xfrm>
              <a:off x="1488" y="177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grpSp>
          <p:nvGrpSpPr>
            <p:cNvPr id="47170" name="Group 14"/>
            <p:cNvGrpSpPr>
              <a:grpSpLocks/>
            </p:cNvGrpSpPr>
            <p:nvPr/>
          </p:nvGrpSpPr>
          <p:grpSpPr bwMode="auto">
            <a:xfrm>
              <a:off x="720" y="2057"/>
              <a:ext cx="1344" cy="1227"/>
              <a:chOff x="672" y="2201"/>
              <a:chExt cx="1344" cy="1227"/>
            </a:xfrm>
          </p:grpSpPr>
          <p:sp>
            <p:nvSpPr>
              <p:cNvPr id="47173" name="Text Box 17"/>
              <p:cNvSpPr txBox="1">
                <a:spLocks noChangeArrowheads="1"/>
              </p:cNvSpPr>
              <p:nvPr/>
            </p:nvSpPr>
            <p:spPr bwMode="auto">
              <a:xfrm>
                <a:off x="901" y="2529"/>
                <a:ext cx="2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47171" name="Oval 15"/>
              <p:cNvSpPr>
                <a:spLocks noChangeArrowheads="1"/>
              </p:cNvSpPr>
              <p:nvPr/>
            </p:nvSpPr>
            <p:spPr bwMode="auto">
              <a:xfrm>
                <a:off x="1094" y="2432"/>
                <a:ext cx="144" cy="327"/>
              </a:xfrm>
              <a:prstGeom prst="ellipse">
                <a:avLst/>
              </a:prstGeom>
              <a:solidFill>
                <a:srgbClr val="66CCFF"/>
              </a:soli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7172" name="Text Box 16"/>
              <p:cNvSpPr txBox="1">
                <a:spLocks noChangeArrowheads="1"/>
              </p:cNvSpPr>
              <p:nvPr/>
            </p:nvSpPr>
            <p:spPr bwMode="auto">
              <a:xfrm>
                <a:off x="893" y="2201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47174" name="Text Box 18"/>
              <p:cNvSpPr txBox="1">
                <a:spLocks noChangeArrowheads="1"/>
              </p:cNvSpPr>
              <p:nvPr/>
            </p:nvSpPr>
            <p:spPr bwMode="auto">
              <a:xfrm>
                <a:off x="672" y="2400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kumimoji="1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75" name="Freeform 19"/>
              <p:cNvSpPr>
                <a:spLocks/>
              </p:cNvSpPr>
              <p:nvPr/>
            </p:nvSpPr>
            <p:spPr bwMode="auto">
              <a:xfrm>
                <a:off x="1170" y="2333"/>
                <a:ext cx="2" cy="1059"/>
              </a:xfrm>
              <a:custGeom>
                <a:avLst/>
                <a:gdLst>
                  <a:gd name="T0" fmla="*/ 0 w 2"/>
                  <a:gd name="T1" fmla="*/ 0 h 1059"/>
                  <a:gd name="T2" fmla="*/ 2 w 2"/>
                  <a:gd name="T3" fmla="*/ 1059 h 105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" h="1059">
                    <a:moveTo>
                      <a:pt x="0" y="0"/>
                    </a:moveTo>
                    <a:lnTo>
                      <a:pt x="2" y="1059"/>
                    </a:lnTo>
                  </a:path>
                </a:pathLst>
              </a:custGeom>
              <a:noFill/>
              <a:ln w="38100" cmpd="sng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76" name="Freeform 20"/>
              <p:cNvSpPr>
                <a:spLocks/>
              </p:cNvSpPr>
              <p:nvPr/>
            </p:nvSpPr>
            <p:spPr bwMode="auto">
              <a:xfrm>
                <a:off x="1164" y="2340"/>
                <a:ext cx="660" cy="1"/>
              </a:xfrm>
              <a:custGeom>
                <a:avLst/>
                <a:gdLst>
                  <a:gd name="T0" fmla="*/ 0 w 660"/>
                  <a:gd name="T1" fmla="*/ 0 h 1"/>
                  <a:gd name="T2" fmla="*/ 660 w 660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60" h="1">
                    <a:moveTo>
                      <a:pt x="0" y="0"/>
                    </a:moveTo>
                    <a:lnTo>
                      <a:pt x="660" y="0"/>
                    </a:lnTo>
                  </a:path>
                </a:pathLst>
              </a:custGeom>
              <a:noFill/>
              <a:ln w="38100" cmpd="sng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77" name="Freeform 21"/>
              <p:cNvSpPr>
                <a:spLocks/>
              </p:cNvSpPr>
              <p:nvPr/>
            </p:nvSpPr>
            <p:spPr bwMode="auto">
              <a:xfrm>
                <a:off x="1173" y="3393"/>
                <a:ext cx="651" cy="2"/>
              </a:xfrm>
              <a:custGeom>
                <a:avLst/>
                <a:gdLst>
                  <a:gd name="T0" fmla="*/ 0 w 651"/>
                  <a:gd name="T1" fmla="*/ 2 h 2"/>
                  <a:gd name="T2" fmla="*/ 651 w 651"/>
                  <a:gd name="T3" fmla="*/ 0 h 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51" h="2">
                    <a:moveTo>
                      <a:pt x="0" y="2"/>
                    </a:moveTo>
                    <a:lnTo>
                      <a:pt x="651" y="0"/>
                    </a:lnTo>
                  </a:path>
                </a:pathLst>
              </a:custGeom>
              <a:noFill/>
              <a:ln w="38100" cmpd="sng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78" name="Line 22"/>
              <p:cNvSpPr>
                <a:spLocks noChangeShapeType="1"/>
              </p:cNvSpPr>
              <p:nvPr/>
            </p:nvSpPr>
            <p:spPr bwMode="auto">
              <a:xfrm>
                <a:off x="1296" y="2208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79" name="Rectangle 23"/>
              <p:cNvSpPr>
                <a:spLocks noChangeArrowheads="1"/>
              </p:cNvSpPr>
              <p:nvPr/>
            </p:nvSpPr>
            <p:spPr bwMode="auto">
              <a:xfrm>
                <a:off x="1116" y="2956"/>
                <a:ext cx="102" cy="233"/>
              </a:xfrm>
              <a:prstGeom prst="rect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7180" name="Text Box 24"/>
              <p:cNvSpPr txBox="1">
                <a:spLocks noChangeArrowheads="1"/>
              </p:cNvSpPr>
              <p:nvPr/>
            </p:nvSpPr>
            <p:spPr bwMode="auto">
              <a:xfrm>
                <a:off x="816" y="2928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kumimoji="1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81" name="Text Box 25"/>
              <p:cNvSpPr txBox="1">
                <a:spLocks noChangeArrowheads="1"/>
              </p:cNvSpPr>
              <p:nvPr/>
            </p:nvSpPr>
            <p:spPr bwMode="auto">
              <a:xfrm>
                <a:off x="1680" y="235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82" name="Text Box 26"/>
              <p:cNvSpPr txBox="1">
                <a:spLocks noChangeArrowheads="1"/>
              </p:cNvSpPr>
              <p:nvPr/>
            </p:nvSpPr>
            <p:spPr bwMode="auto">
              <a:xfrm>
                <a:off x="1728" y="2688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endPara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83" name="Text Box 27"/>
              <p:cNvSpPr txBox="1">
                <a:spLocks noChangeArrowheads="1"/>
              </p:cNvSpPr>
              <p:nvPr/>
            </p:nvSpPr>
            <p:spPr bwMode="auto">
              <a:xfrm>
                <a:off x="1728" y="2976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84" name="Oval 28"/>
              <p:cNvSpPr>
                <a:spLocks noChangeArrowheads="1"/>
              </p:cNvSpPr>
              <p:nvPr/>
            </p:nvSpPr>
            <p:spPr bwMode="auto">
              <a:xfrm>
                <a:off x="1824" y="2304"/>
                <a:ext cx="68" cy="68"/>
              </a:xfrm>
              <a:prstGeom prst="ellips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7185" name="Oval 29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68" cy="68"/>
              </a:xfrm>
              <a:prstGeom prst="ellips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19838" name="Group 30"/>
          <p:cNvGrpSpPr>
            <a:grpSpLocks/>
          </p:cNvGrpSpPr>
          <p:nvPr/>
        </p:nvGrpSpPr>
        <p:grpSpPr bwMode="auto">
          <a:xfrm>
            <a:off x="6432435" y="930437"/>
            <a:ext cx="2743200" cy="1784350"/>
            <a:chOff x="96" y="3024"/>
            <a:chExt cx="1728" cy="1124"/>
          </a:xfrm>
        </p:grpSpPr>
        <p:sp>
          <p:nvSpPr>
            <p:cNvPr id="47151" name="Freeform 31"/>
            <p:cNvSpPr>
              <a:spLocks/>
            </p:cNvSpPr>
            <p:nvPr/>
          </p:nvSpPr>
          <p:spPr bwMode="auto">
            <a:xfrm>
              <a:off x="390" y="3294"/>
              <a:ext cx="1242" cy="5"/>
            </a:xfrm>
            <a:custGeom>
              <a:avLst/>
              <a:gdLst>
                <a:gd name="T0" fmla="*/ 0 w 1242"/>
                <a:gd name="T1" fmla="*/ 0 h 5"/>
                <a:gd name="T2" fmla="*/ 1242 w 1242"/>
                <a:gd name="T3" fmla="*/ 5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42" h="5">
                  <a:moveTo>
                    <a:pt x="0" y="0"/>
                  </a:moveTo>
                  <a:lnTo>
                    <a:pt x="1242" y="5"/>
                  </a:lnTo>
                </a:path>
              </a:pathLst>
            </a:custGeom>
            <a:noFill/>
            <a:ln w="38100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2" name="Text Box 32"/>
            <p:cNvSpPr txBox="1">
              <a:spLocks noChangeArrowheads="1"/>
            </p:cNvSpPr>
            <p:nvPr/>
          </p:nvSpPr>
          <p:spPr bwMode="auto">
            <a:xfrm>
              <a:off x="1440" y="302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47153" name="Text Box 33"/>
            <p:cNvSpPr txBox="1">
              <a:spLocks noChangeArrowheads="1"/>
            </p:cNvSpPr>
            <p:nvPr/>
          </p:nvSpPr>
          <p:spPr bwMode="auto">
            <a:xfrm>
              <a:off x="1008" y="3552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b="1" dirty="0">
                <a:ea typeface="仿宋_GB2312" pitchFamily="49" charset="-122"/>
              </a:endParaRPr>
            </a:p>
          </p:txBody>
        </p:sp>
        <p:sp>
          <p:nvSpPr>
            <p:cNvPr id="47154" name="Text Box 34"/>
            <p:cNvSpPr txBox="1">
              <a:spLocks noChangeArrowheads="1"/>
            </p:cNvSpPr>
            <p:nvPr/>
          </p:nvSpPr>
          <p:spPr bwMode="auto">
            <a:xfrm>
              <a:off x="1440" y="327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47155" name="Text Box 35"/>
            <p:cNvSpPr txBox="1">
              <a:spLocks noChangeArrowheads="1"/>
            </p:cNvSpPr>
            <p:nvPr/>
          </p:nvSpPr>
          <p:spPr bwMode="auto">
            <a:xfrm>
              <a:off x="1488" y="360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sz="2400" b="1">
                <a:ea typeface="仿宋_GB2312" pitchFamily="49" charset="-122"/>
              </a:endParaRPr>
            </a:p>
          </p:txBody>
        </p:sp>
        <p:sp>
          <p:nvSpPr>
            <p:cNvPr id="47156" name="Text Box 36"/>
            <p:cNvSpPr txBox="1">
              <a:spLocks noChangeArrowheads="1"/>
            </p:cNvSpPr>
            <p:nvPr/>
          </p:nvSpPr>
          <p:spPr bwMode="auto">
            <a:xfrm>
              <a:off x="1536" y="374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400" b="1" dirty="0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47157" name="Freeform 37"/>
            <p:cNvSpPr>
              <a:spLocks/>
            </p:cNvSpPr>
            <p:nvPr/>
          </p:nvSpPr>
          <p:spPr bwMode="auto">
            <a:xfrm>
              <a:off x="390" y="4110"/>
              <a:ext cx="1242" cy="5"/>
            </a:xfrm>
            <a:custGeom>
              <a:avLst/>
              <a:gdLst>
                <a:gd name="T0" fmla="*/ 0 w 1242"/>
                <a:gd name="T1" fmla="*/ 0 h 5"/>
                <a:gd name="T2" fmla="*/ 1242 w 1242"/>
                <a:gd name="T3" fmla="*/ 5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42" h="5">
                  <a:moveTo>
                    <a:pt x="0" y="0"/>
                  </a:moveTo>
                  <a:lnTo>
                    <a:pt x="1242" y="5"/>
                  </a:lnTo>
                </a:path>
              </a:pathLst>
            </a:custGeom>
            <a:noFill/>
            <a:ln w="38100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8" name="Freeform 38"/>
            <p:cNvSpPr>
              <a:spLocks/>
            </p:cNvSpPr>
            <p:nvPr/>
          </p:nvSpPr>
          <p:spPr bwMode="auto">
            <a:xfrm>
              <a:off x="396" y="3294"/>
              <a:ext cx="1" cy="834"/>
            </a:xfrm>
            <a:custGeom>
              <a:avLst/>
              <a:gdLst>
                <a:gd name="T0" fmla="*/ 0 w 1"/>
                <a:gd name="T1" fmla="*/ 0 h 834"/>
                <a:gd name="T2" fmla="*/ 1 w 1"/>
                <a:gd name="T3" fmla="*/ 834 h 83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834">
                  <a:moveTo>
                    <a:pt x="0" y="0"/>
                  </a:moveTo>
                  <a:lnTo>
                    <a:pt x="1" y="834"/>
                  </a:lnTo>
                </a:path>
              </a:pathLst>
            </a:custGeom>
            <a:noFill/>
            <a:ln w="38100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7159" name="Group 39"/>
            <p:cNvGrpSpPr>
              <a:grpSpLocks/>
            </p:cNvGrpSpPr>
            <p:nvPr/>
          </p:nvGrpSpPr>
          <p:grpSpPr bwMode="auto">
            <a:xfrm>
              <a:off x="313" y="3576"/>
              <a:ext cx="169" cy="327"/>
              <a:chOff x="2377" y="2280"/>
              <a:chExt cx="169" cy="327"/>
            </a:xfrm>
          </p:grpSpPr>
          <p:sp>
            <p:nvSpPr>
              <p:cNvPr id="47167" name="Oval 40"/>
              <p:cNvSpPr>
                <a:spLocks noChangeArrowheads="1"/>
              </p:cNvSpPr>
              <p:nvPr/>
            </p:nvSpPr>
            <p:spPr bwMode="auto">
              <a:xfrm>
                <a:off x="2377" y="2280"/>
                <a:ext cx="164" cy="327"/>
              </a:xfrm>
              <a:prstGeom prst="ellipse">
                <a:avLst/>
              </a:prstGeom>
              <a:solidFill>
                <a:srgbClr val="66CCFF"/>
              </a:soli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7168" name="Line 41"/>
              <p:cNvSpPr>
                <a:spLocks noChangeShapeType="1"/>
              </p:cNvSpPr>
              <p:nvPr/>
            </p:nvSpPr>
            <p:spPr bwMode="auto">
              <a:xfrm>
                <a:off x="2377" y="2444"/>
                <a:ext cx="169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160" name="Freeform 42"/>
            <p:cNvSpPr>
              <a:spLocks/>
            </p:cNvSpPr>
            <p:nvPr/>
          </p:nvSpPr>
          <p:spPr bwMode="auto">
            <a:xfrm>
              <a:off x="972" y="3294"/>
              <a:ext cx="1" cy="834"/>
            </a:xfrm>
            <a:custGeom>
              <a:avLst/>
              <a:gdLst>
                <a:gd name="T0" fmla="*/ 0 w 1"/>
                <a:gd name="T1" fmla="*/ 834 h 834"/>
                <a:gd name="T2" fmla="*/ 0 w 1"/>
                <a:gd name="T3" fmla="*/ 0 h 83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834">
                  <a:moveTo>
                    <a:pt x="0" y="834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1" name="Rectangle 43"/>
            <p:cNvSpPr>
              <a:spLocks noChangeArrowheads="1"/>
            </p:cNvSpPr>
            <p:nvPr/>
          </p:nvSpPr>
          <p:spPr bwMode="auto">
            <a:xfrm>
              <a:off x="912" y="3580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162" name="Text Box 44"/>
            <p:cNvSpPr txBox="1">
              <a:spLocks noChangeArrowheads="1"/>
            </p:cNvSpPr>
            <p:nvPr/>
          </p:nvSpPr>
          <p:spPr bwMode="auto">
            <a:xfrm>
              <a:off x="96" y="326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 b="1" dirty="0">
                <a:ea typeface="仿宋_GB2312" pitchFamily="49" charset="-122"/>
              </a:endParaRPr>
            </a:p>
          </p:txBody>
        </p:sp>
        <p:sp>
          <p:nvSpPr>
            <p:cNvPr id="47163" name="Line 45"/>
            <p:cNvSpPr>
              <a:spLocks noChangeShapeType="1"/>
            </p:cNvSpPr>
            <p:nvPr/>
          </p:nvSpPr>
          <p:spPr bwMode="auto">
            <a:xfrm>
              <a:off x="1104" y="316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4" name="Line 46"/>
            <p:cNvSpPr>
              <a:spLocks noChangeShapeType="1"/>
            </p:cNvSpPr>
            <p:nvPr/>
          </p:nvSpPr>
          <p:spPr bwMode="auto">
            <a:xfrm rot="-5400000">
              <a:off x="0" y="374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5" name="Oval 47"/>
            <p:cNvSpPr>
              <a:spLocks noChangeArrowheads="1"/>
            </p:cNvSpPr>
            <p:nvPr/>
          </p:nvSpPr>
          <p:spPr bwMode="auto">
            <a:xfrm>
              <a:off x="1632" y="3264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166" name="Oval 48"/>
            <p:cNvSpPr>
              <a:spLocks noChangeArrowheads="1"/>
            </p:cNvSpPr>
            <p:nvPr/>
          </p:nvSpPr>
          <p:spPr bwMode="auto">
            <a:xfrm>
              <a:off x="1632" y="4080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19857" name="Group 49"/>
          <p:cNvGrpSpPr>
            <a:grpSpLocks/>
          </p:cNvGrpSpPr>
          <p:nvPr/>
        </p:nvGrpSpPr>
        <p:grpSpPr bwMode="auto">
          <a:xfrm>
            <a:off x="1919288" y="4005263"/>
            <a:ext cx="2743200" cy="1784350"/>
            <a:chOff x="96" y="3024"/>
            <a:chExt cx="1728" cy="1124"/>
          </a:xfrm>
        </p:grpSpPr>
        <p:sp>
          <p:nvSpPr>
            <p:cNvPr id="47133" name="Freeform 50"/>
            <p:cNvSpPr>
              <a:spLocks/>
            </p:cNvSpPr>
            <p:nvPr/>
          </p:nvSpPr>
          <p:spPr bwMode="auto">
            <a:xfrm>
              <a:off x="390" y="3294"/>
              <a:ext cx="1242" cy="5"/>
            </a:xfrm>
            <a:custGeom>
              <a:avLst/>
              <a:gdLst>
                <a:gd name="T0" fmla="*/ 0 w 1242"/>
                <a:gd name="T1" fmla="*/ 0 h 5"/>
                <a:gd name="T2" fmla="*/ 1242 w 1242"/>
                <a:gd name="T3" fmla="*/ 5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42" h="5">
                  <a:moveTo>
                    <a:pt x="0" y="0"/>
                  </a:moveTo>
                  <a:lnTo>
                    <a:pt x="1242" y="5"/>
                  </a:lnTo>
                </a:path>
              </a:pathLst>
            </a:custGeom>
            <a:noFill/>
            <a:ln w="38100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4" name="Text Box 51"/>
            <p:cNvSpPr txBox="1">
              <a:spLocks noChangeArrowheads="1"/>
            </p:cNvSpPr>
            <p:nvPr/>
          </p:nvSpPr>
          <p:spPr bwMode="auto">
            <a:xfrm>
              <a:off x="1440" y="302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47135" name="Text Box 52"/>
            <p:cNvSpPr txBox="1">
              <a:spLocks noChangeArrowheads="1"/>
            </p:cNvSpPr>
            <p:nvPr/>
          </p:nvSpPr>
          <p:spPr bwMode="auto">
            <a:xfrm>
              <a:off x="1008" y="3552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b="1" dirty="0">
                <a:ea typeface="仿宋_GB2312" pitchFamily="49" charset="-122"/>
              </a:endParaRPr>
            </a:p>
          </p:txBody>
        </p:sp>
        <p:sp>
          <p:nvSpPr>
            <p:cNvPr id="47136" name="Text Box 53"/>
            <p:cNvSpPr txBox="1">
              <a:spLocks noChangeArrowheads="1"/>
            </p:cNvSpPr>
            <p:nvPr/>
          </p:nvSpPr>
          <p:spPr bwMode="auto">
            <a:xfrm>
              <a:off x="1440" y="327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47137" name="Text Box 54"/>
            <p:cNvSpPr txBox="1">
              <a:spLocks noChangeArrowheads="1"/>
            </p:cNvSpPr>
            <p:nvPr/>
          </p:nvSpPr>
          <p:spPr bwMode="auto">
            <a:xfrm>
              <a:off x="1488" y="360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sz="2400" b="1" dirty="0">
                <a:ea typeface="仿宋_GB2312" pitchFamily="49" charset="-122"/>
              </a:endParaRPr>
            </a:p>
          </p:txBody>
        </p:sp>
        <p:sp>
          <p:nvSpPr>
            <p:cNvPr id="47138" name="Text Box 55"/>
            <p:cNvSpPr txBox="1">
              <a:spLocks noChangeArrowheads="1"/>
            </p:cNvSpPr>
            <p:nvPr/>
          </p:nvSpPr>
          <p:spPr bwMode="auto">
            <a:xfrm>
              <a:off x="1536" y="374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400" b="1" dirty="0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47139" name="Freeform 56"/>
            <p:cNvSpPr>
              <a:spLocks/>
            </p:cNvSpPr>
            <p:nvPr/>
          </p:nvSpPr>
          <p:spPr bwMode="auto">
            <a:xfrm>
              <a:off x="390" y="4110"/>
              <a:ext cx="1242" cy="5"/>
            </a:xfrm>
            <a:custGeom>
              <a:avLst/>
              <a:gdLst>
                <a:gd name="T0" fmla="*/ 0 w 1242"/>
                <a:gd name="T1" fmla="*/ 0 h 5"/>
                <a:gd name="T2" fmla="*/ 1242 w 1242"/>
                <a:gd name="T3" fmla="*/ 5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42" h="5">
                  <a:moveTo>
                    <a:pt x="0" y="0"/>
                  </a:moveTo>
                  <a:lnTo>
                    <a:pt x="1242" y="5"/>
                  </a:lnTo>
                </a:path>
              </a:pathLst>
            </a:custGeom>
            <a:noFill/>
            <a:ln w="38100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0" name="Freeform 57"/>
            <p:cNvSpPr>
              <a:spLocks/>
            </p:cNvSpPr>
            <p:nvPr/>
          </p:nvSpPr>
          <p:spPr bwMode="auto">
            <a:xfrm>
              <a:off x="396" y="3294"/>
              <a:ext cx="1" cy="834"/>
            </a:xfrm>
            <a:custGeom>
              <a:avLst/>
              <a:gdLst>
                <a:gd name="T0" fmla="*/ 0 w 1"/>
                <a:gd name="T1" fmla="*/ 0 h 834"/>
                <a:gd name="T2" fmla="*/ 1 w 1"/>
                <a:gd name="T3" fmla="*/ 834 h 83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834">
                  <a:moveTo>
                    <a:pt x="0" y="0"/>
                  </a:moveTo>
                  <a:lnTo>
                    <a:pt x="1" y="834"/>
                  </a:lnTo>
                </a:path>
              </a:pathLst>
            </a:custGeom>
            <a:noFill/>
            <a:ln w="38100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7141" name="Group 58"/>
            <p:cNvGrpSpPr>
              <a:grpSpLocks/>
            </p:cNvGrpSpPr>
            <p:nvPr/>
          </p:nvGrpSpPr>
          <p:grpSpPr bwMode="auto">
            <a:xfrm>
              <a:off x="321" y="3558"/>
              <a:ext cx="164" cy="327"/>
              <a:chOff x="2385" y="2262"/>
              <a:chExt cx="164" cy="327"/>
            </a:xfrm>
          </p:grpSpPr>
          <p:sp>
            <p:nvSpPr>
              <p:cNvPr id="47149" name="Oval 59"/>
              <p:cNvSpPr>
                <a:spLocks noChangeArrowheads="1"/>
              </p:cNvSpPr>
              <p:nvPr/>
            </p:nvSpPr>
            <p:spPr bwMode="auto">
              <a:xfrm>
                <a:off x="2385" y="2262"/>
                <a:ext cx="164" cy="327"/>
              </a:xfrm>
              <a:prstGeom prst="ellipse">
                <a:avLst/>
              </a:prstGeom>
              <a:solidFill>
                <a:srgbClr val="66CCFF"/>
              </a:soli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7150" name="Line 60"/>
              <p:cNvSpPr>
                <a:spLocks noChangeShapeType="1"/>
              </p:cNvSpPr>
              <p:nvPr/>
            </p:nvSpPr>
            <p:spPr bwMode="auto">
              <a:xfrm>
                <a:off x="2385" y="2426"/>
                <a:ext cx="162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142" name="Freeform 61"/>
            <p:cNvSpPr>
              <a:spLocks/>
            </p:cNvSpPr>
            <p:nvPr/>
          </p:nvSpPr>
          <p:spPr bwMode="auto">
            <a:xfrm>
              <a:off x="972" y="3294"/>
              <a:ext cx="1" cy="834"/>
            </a:xfrm>
            <a:custGeom>
              <a:avLst/>
              <a:gdLst>
                <a:gd name="T0" fmla="*/ 0 w 1"/>
                <a:gd name="T1" fmla="*/ 834 h 834"/>
                <a:gd name="T2" fmla="*/ 0 w 1"/>
                <a:gd name="T3" fmla="*/ 0 h 83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834">
                  <a:moveTo>
                    <a:pt x="0" y="834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3" name="Rectangle 62"/>
            <p:cNvSpPr>
              <a:spLocks noChangeArrowheads="1"/>
            </p:cNvSpPr>
            <p:nvPr/>
          </p:nvSpPr>
          <p:spPr bwMode="auto">
            <a:xfrm>
              <a:off x="912" y="3580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144" name="Text Box 63"/>
            <p:cNvSpPr txBox="1">
              <a:spLocks noChangeArrowheads="1"/>
            </p:cNvSpPr>
            <p:nvPr/>
          </p:nvSpPr>
          <p:spPr bwMode="auto">
            <a:xfrm>
              <a:off x="96" y="326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 b="1" dirty="0">
                <a:ea typeface="仿宋_GB2312" pitchFamily="49" charset="-122"/>
              </a:endParaRPr>
            </a:p>
          </p:txBody>
        </p:sp>
        <p:sp>
          <p:nvSpPr>
            <p:cNvPr id="47145" name="Line 64"/>
            <p:cNvSpPr>
              <a:spLocks noChangeShapeType="1"/>
            </p:cNvSpPr>
            <p:nvPr/>
          </p:nvSpPr>
          <p:spPr bwMode="auto">
            <a:xfrm>
              <a:off x="1104" y="316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6" name="Line 65"/>
            <p:cNvSpPr>
              <a:spLocks noChangeShapeType="1"/>
            </p:cNvSpPr>
            <p:nvPr/>
          </p:nvSpPr>
          <p:spPr bwMode="auto">
            <a:xfrm rot="-5400000">
              <a:off x="0" y="3744"/>
              <a:ext cx="384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7" name="Oval 66"/>
            <p:cNvSpPr>
              <a:spLocks noChangeArrowheads="1"/>
            </p:cNvSpPr>
            <p:nvPr/>
          </p:nvSpPr>
          <p:spPr bwMode="auto">
            <a:xfrm>
              <a:off x="1632" y="3264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148" name="Oval 67"/>
            <p:cNvSpPr>
              <a:spLocks noChangeArrowheads="1"/>
            </p:cNvSpPr>
            <p:nvPr/>
          </p:nvSpPr>
          <p:spPr bwMode="auto">
            <a:xfrm>
              <a:off x="1632" y="4080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19876" name="Group 68"/>
          <p:cNvGrpSpPr>
            <a:grpSpLocks/>
          </p:cNvGrpSpPr>
          <p:nvPr/>
        </p:nvGrpSpPr>
        <p:grpSpPr bwMode="auto">
          <a:xfrm>
            <a:off x="6034088" y="3690938"/>
            <a:ext cx="2422525" cy="2393950"/>
            <a:chOff x="720" y="1776"/>
            <a:chExt cx="1344" cy="1508"/>
          </a:xfrm>
        </p:grpSpPr>
        <p:sp>
          <p:nvSpPr>
            <p:cNvPr id="47116" name="Text Box 69"/>
            <p:cNvSpPr txBox="1">
              <a:spLocks noChangeArrowheads="1"/>
            </p:cNvSpPr>
            <p:nvPr/>
          </p:nvSpPr>
          <p:spPr bwMode="auto">
            <a:xfrm>
              <a:off x="1488" y="177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grpSp>
          <p:nvGrpSpPr>
            <p:cNvPr id="47117" name="Group 70"/>
            <p:cNvGrpSpPr>
              <a:grpSpLocks/>
            </p:cNvGrpSpPr>
            <p:nvPr/>
          </p:nvGrpSpPr>
          <p:grpSpPr bwMode="auto">
            <a:xfrm>
              <a:off x="720" y="2057"/>
              <a:ext cx="1344" cy="1227"/>
              <a:chOff x="672" y="2201"/>
              <a:chExt cx="1344" cy="1227"/>
            </a:xfrm>
          </p:grpSpPr>
          <p:sp>
            <p:nvSpPr>
              <p:cNvPr id="47120" name="Text Box 73"/>
              <p:cNvSpPr txBox="1">
                <a:spLocks noChangeArrowheads="1"/>
              </p:cNvSpPr>
              <p:nvPr/>
            </p:nvSpPr>
            <p:spPr bwMode="auto">
              <a:xfrm>
                <a:off x="901" y="2529"/>
                <a:ext cx="2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lang="en-US" altLang="zh-CN" sz="2400" b="1">
                  <a:solidFill>
                    <a:schemeClr val="tx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47118" name="Oval 71"/>
              <p:cNvSpPr>
                <a:spLocks noChangeArrowheads="1"/>
              </p:cNvSpPr>
              <p:nvPr/>
            </p:nvSpPr>
            <p:spPr bwMode="auto">
              <a:xfrm>
                <a:off x="1093" y="2460"/>
                <a:ext cx="144" cy="327"/>
              </a:xfrm>
              <a:prstGeom prst="ellipse">
                <a:avLst/>
              </a:prstGeom>
              <a:solidFill>
                <a:srgbClr val="66CCFF"/>
              </a:soli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7119" name="Text Box 72"/>
              <p:cNvSpPr txBox="1">
                <a:spLocks noChangeArrowheads="1"/>
              </p:cNvSpPr>
              <p:nvPr/>
            </p:nvSpPr>
            <p:spPr bwMode="auto">
              <a:xfrm>
                <a:off x="893" y="2201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400" b="1">
                  <a:solidFill>
                    <a:schemeClr val="tx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47121" name="Text Box 74"/>
              <p:cNvSpPr txBox="1">
                <a:spLocks noChangeArrowheads="1"/>
              </p:cNvSpPr>
              <p:nvPr/>
            </p:nvSpPr>
            <p:spPr bwMode="auto">
              <a:xfrm>
                <a:off x="672" y="2400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800" b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lang="en-US" altLang="zh-CN" sz="2400" b="1" dirty="0">
                  <a:ea typeface="仿宋_GB2312" pitchFamily="49" charset="-122"/>
                </a:endParaRPr>
              </a:p>
            </p:txBody>
          </p:sp>
          <p:sp>
            <p:nvSpPr>
              <p:cNvPr id="47122" name="Freeform 75"/>
              <p:cNvSpPr>
                <a:spLocks/>
              </p:cNvSpPr>
              <p:nvPr/>
            </p:nvSpPr>
            <p:spPr bwMode="auto">
              <a:xfrm>
                <a:off x="1170" y="2333"/>
                <a:ext cx="2" cy="1059"/>
              </a:xfrm>
              <a:custGeom>
                <a:avLst/>
                <a:gdLst>
                  <a:gd name="T0" fmla="*/ 0 w 2"/>
                  <a:gd name="T1" fmla="*/ 0 h 1059"/>
                  <a:gd name="T2" fmla="*/ 2 w 2"/>
                  <a:gd name="T3" fmla="*/ 1059 h 105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" h="1059">
                    <a:moveTo>
                      <a:pt x="0" y="0"/>
                    </a:moveTo>
                    <a:lnTo>
                      <a:pt x="2" y="1059"/>
                    </a:lnTo>
                  </a:path>
                </a:pathLst>
              </a:custGeom>
              <a:noFill/>
              <a:ln w="38100" cmpd="sng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23" name="Freeform 76"/>
              <p:cNvSpPr>
                <a:spLocks/>
              </p:cNvSpPr>
              <p:nvPr/>
            </p:nvSpPr>
            <p:spPr bwMode="auto">
              <a:xfrm>
                <a:off x="1164" y="2340"/>
                <a:ext cx="660" cy="1"/>
              </a:xfrm>
              <a:custGeom>
                <a:avLst/>
                <a:gdLst>
                  <a:gd name="T0" fmla="*/ 0 w 660"/>
                  <a:gd name="T1" fmla="*/ 0 h 1"/>
                  <a:gd name="T2" fmla="*/ 660 w 660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60" h="1">
                    <a:moveTo>
                      <a:pt x="0" y="0"/>
                    </a:moveTo>
                    <a:lnTo>
                      <a:pt x="660" y="0"/>
                    </a:lnTo>
                  </a:path>
                </a:pathLst>
              </a:custGeom>
              <a:noFill/>
              <a:ln w="38100" cmpd="sng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24" name="Freeform 77"/>
              <p:cNvSpPr>
                <a:spLocks/>
              </p:cNvSpPr>
              <p:nvPr/>
            </p:nvSpPr>
            <p:spPr bwMode="auto">
              <a:xfrm>
                <a:off x="1173" y="3393"/>
                <a:ext cx="651" cy="2"/>
              </a:xfrm>
              <a:custGeom>
                <a:avLst/>
                <a:gdLst>
                  <a:gd name="T0" fmla="*/ 0 w 651"/>
                  <a:gd name="T1" fmla="*/ 2 h 2"/>
                  <a:gd name="T2" fmla="*/ 651 w 651"/>
                  <a:gd name="T3" fmla="*/ 0 h 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51" h="2">
                    <a:moveTo>
                      <a:pt x="0" y="2"/>
                    </a:moveTo>
                    <a:lnTo>
                      <a:pt x="651" y="0"/>
                    </a:lnTo>
                  </a:path>
                </a:pathLst>
              </a:custGeom>
              <a:noFill/>
              <a:ln w="38100" cmpd="sng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25" name="Line 78"/>
              <p:cNvSpPr>
                <a:spLocks noChangeShapeType="1"/>
              </p:cNvSpPr>
              <p:nvPr/>
            </p:nvSpPr>
            <p:spPr bwMode="auto">
              <a:xfrm>
                <a:off x="1296" y="2208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26" name="Rectangle 79"/>
              <p:cNvSpPr>
                <a:spLocks noChangeArrowheads="1"/>
              </p:cNvSpPr>
              <p:nvPr/>
            </p:nvSpPr>
            <p:spPr bwMode="auto">
              <a:xfrm>
                <a:off x="1116" y="2956"/>
                <a:ext cx="102" cy="233"/>
              </a:xfrm>
              <a:prstGeom prst="rect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7127" name="Text Box 80"/>
              <p:cNvSpPr txBox="1">
                <a:spLocks noChangeArrowheads="1"/>
              </p:cNvSpPr>
              <p:nvPr/>
            </p:nvSpPr>
            <p:spPr bwMode="auto">
              <a:xfrm>
                <a:off x="816" y="2928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lang="en-US" altLang="zh-CN" sz="2400" b="1" dirty="0">
                  <a:ea typeface="仿宋_GB2312" pitchFamily="49" charset="-122"/>
                </a:endParaRPr>
              </a:p>
            </p:txBody>
          </p:sp>
          <p:sp>
            <p:nvSpPr>
              <p:cNvPr id="47128" name="Text Box 81"/>
              <p:cNvSpPr txBox="1">
                <a:spLocks noChangeArrowheads="1"/>
              </p:cNvSpPr>
              <p:nvPr/>
            </p:nvSpPr>
            <p:spPr bwMode="auto">
              <a:xfrm>
                <a:off x="1680" y="235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400" b="1">
                  <a:solidFill>
                    <a:schemeClr val="tx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47129" name="Text Box 82"/>
              <p:cNvSpPr txBox="1">
                <a:spLocks noChangeArrowheads="1"/>
              </p:cNvSpPr>
              <p:nvPr/>
            </p:nvSpPr>
            <p:spPr bwMode="auto">
              <a:xfrm>
                <a:off x="1728" y="2688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endParaRPr lang="en-US" altLang="zh-CN" sz="2400" b="1" dirty="0">
                  <a:ea typeface="仿宋_GB2312" pitchFamily="49" charset="-122"/>
                </a:endParaRPr>
              </a:p>
            </p:txBody>
          </p:sp>
          <p:sp>
            <p:nvSpPr>
              <p:cNvPr id="47130" name="Text Box 83"/>
              <p:cNvSpPr txBox="1">
                <a:spLocks noChangeArrowheads="1"/>
              </p:cNvSpPr>
              <p:nvPr/>
            </p:nvSpPr>
            <p:spPr bwMode="auto">
              <a:xfrm>
                <a:off x="1728" y="2976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lang="en-US" altLang="zh-CN" sz="2400" b="1">
                  <a:solidFill>
                    <a:schemeClr val="tx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47131" name="Oval 84"/>
              <p:cNvSpPr>
                <a:spLocks noChangeArrowheads="1"/>
              </p:cNvSpPr>
              <p:nvPr/>
            </p:nvSpPr>
            <p:spPr bwMode="auto">
              <a:xfrm>
                <a:off x="1824" y="2304"/>
                <a:ext cx="68" cy="68"/>
              </a:xfrm>
              <a:prstGeom prst="ellips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7132" name="Oval 85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68" cy="68"/>
              </a:xfrm>
              <a:prstGeom prst="ellips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551125" y="2760030"/>
                <a:ext cx="4110391" cy="7293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125" y="2760030"/>
                <a:ext cx="4110391" cy="72936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779725" y="6035419"/>
                <a:ext cx="3906006" cy="797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725" y="6035419"/>
                <a:ext cx="3906006" cy="7979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820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1919288" y="3446463"/>
            <a:ext cx="7777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(2) 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等效是对外部电路等效，对内部电路是不等效的。</a:t>
            </a: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733551" y="2120900"/>
            <a:ext cx="9064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注意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935289" y="4313238"/>
            <a:ext cx="608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开路的电流源可以有电流流过并联电导</a:t>
            </a:r>
            <a:r>
              <a:rPr kumimoji="1"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G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400" b="1" i="1" baseline="-25000"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。</a:t>
            </a:r>
            <a:endParaRPr kumimoji="1" lang="zh-CN" altLang="en-US" sz="24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2914650" y="5168900"/>
            <a:ext cx="549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电流源短路时</a:t>
            </a: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,  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并联电导</a:t>
            </a:r>
            <a:r>
              <a:rPr kumimoji="1" lang="en-US" altLang="zh-CN" sz="2400" b="1" i="1">
                <a:latin typeface="仿宋_GB2312" pitchFamily="49" charset="-122"/>
                <a:ea typeface="仿宋_GB2312" pitchFamily="49" charset="-122"/>
              </a:rPr>
              <a:t>G</a:t>
            </a:r>
            <a:r>
              <a:rPr kumimoji="1" lang="en-US" altLang="zh-CN" sz="2400" b="1" baseline="-25000">
                <a:latin typeface="仿宋_GB2312" pitchFamily="49" charset="-122"/>
                <a:ea typeface="仿宋_GB2312" pitchFamily="49" charset="-122"/>
              </a:rPr>
              <a:t>i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中无电流。</a:t>
            </a: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2686050" y="4764088"/>
            <a:ext cx="5024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 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电压源短路时，电阻中</a:t>
            </a:r>
            <a:r>
              <a:rPr kumimoji="1" lang="en-US" altLang="zh-CN" sz="2400" b="1" i="1">
                <a:latin typeface="仿宋_GB2312" pitchFamily="49" charset="-122"/>
                <a:ea typeface="仿宋_GB2312" pitchFamily="49" charset="-122"/>
              </a:rPr>
              <a:t>R</a:t>
            </a:r>
            <a:r>
              <a:rPr kumimoji="1" lang="en-US" altLang="zh-CN" sz="2400" b="1" baseline="-25000">
                <a:latin typeface="仿宋_GB2312" pitchFamily="49" charset="-122"/>
                <a:ea typeface="仿宋_GB2312" pitchFamily="49" charset="-122"/>
              </a:rPr>
              <a:t>i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有电流；</a:t>
            </a: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2609851" y="3848100"/>
            <a:ext cx="5027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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  开路的电压源中无电流流过</a:t>
            </a:r>
            <a:r>
              <a:rPr kumimoji="1" lang="zh-CN" altLang="en-US" sz="24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；</a:t>
            </a:r>
          </a:p>
        </p:txBody>
      </p:sp>
      <p:grpSp>
        <p:nvGrpSpPr>
          <p:cNvPr id="118792" name="Group 8"/>
          <p:cNvGrpSpPr>
            <a:grpSpLocks/>
          </p:cNvGrpSpPr>
          <p:nvPr/>
        </p:nvGrpSpPr>
        <p:grpSpPr bwMode="auto">
          <a:xfrm>
            <a:off x="6888163" y="854075"/>
            <a:ext cx="381000" cy="914400"/>
            <a:chOff x="876" y="3312"/>
            <a:chExt cx="240" cy="576"/>
          </a:xfrm>
        </p:grpSpPr>
        <p:sp>
          <p:nvSpPr>
            <p:cNvPr id="48196" name="Oval 9"/>
            <p:cNvSpPr>
              <a:spLocks noChangeArrowheads="1"/>
            </p:cNvSpPr>
            <p:nvPr/>
          </p:nvSpPr>
          <p:spPr bwMode="auto">
            <a:xfrm>
              <a:off x="876" y="3312"/>
              <a:ext cx="240" cy="576"/>
            </a:xfrm>
            <a:prstGeom prst="ellips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97" name="Line 10"/>
            <p:cNvSpPr>
              <a:spLocks noChangeShapeType="1"/>
            </p:cNvSpPr>
            <p:nvPr/>
          </p:nvSpPr>
          <p:spPr bwMode="auto">
            <a:xfrm>
              <a:off x="1116" y="3564"/>
              <a:ext cx="0" cy="9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8795" name="Text Box 11"/>
          <p:cNvSpPr txBox="1">
            <a:spLocks noChangeArrowheads="1"/>
          </p:cNvSpPr>
          <p:nvPr/>
        </p:nvSpPr>
        <p:spPr bwMode="auto">
          <a:xfrm>
            <a:off x="2076450" y="568325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(3) 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理想电压源与理想电流源不能相互转换。</a:t>
            </a:r>
          </a:p>
        </p:txBody>
      </p:sp>
      <p:grpSp>
        <p:nvGrpSpPr>
          <p:cNvPr id="118796" name="Group 12"/>
          <p:cNvGrpSpPr>
            <a:grpSpLocks/>
          </p:cNvGrpSpPr>
          <p:nvPr/>
        </p:nvGrpSpPr>
        <p:grpSpPr bwMode="auto">
          <a:xfrm>
            <a:off x="1992314" y="2581276"/>
            <a:ext cx="8396287" cy="835025"/>
            <a:chOff x="312" y="1609"/>
            <a:chExt cx="5289" cy="526"/>
          </a:xfrm>
        </p:grpSpPr>
        <p:sp>
          <p:nvSpPr>
            <p:cNvPr id="48192" name="Rectangle 13"/>
            <p:cNvSpPr>
              <a:spLocks noChangeArrowheads="1"/>
            </p:cNvSpPr>
            <p:nvPr/>
          </p:nvSpPr>
          <p:spPr bwMode="auto">
            <a:xfrm>
              <a:off x="1464" y="1847"/>
              <a:ext cx="41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  <a:ea typeface="仿宋_GB2312" pitchFamily="49" charset="-122"/>
                </a:rPr>
                <a:t>方向：电流源电流方向与电压源电压方向相反</a:t>
              </a:r>
              <a:r>
                <a:rPr kumimoji="1" lang="zh-CN" altLang="en-US" sz="2000" b="1">
                  <a:latin typeface="Times New Roman" panose="02020603050405020304" pitchFamily="18" charset="0"/>
                  <a:ea typeface="仿宋_GB2312" pitchFamily="49" charset="-122"/>
                </a:rPr>
                <a:t>。</a:t>
              </a:r>
              <a:endParaRPr kumimoji="1" lang="zh-CN" altLang="en-US" sz="2400" b="1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8193" name="Text Box 14"/>
            <p:cNvSpPr txBox="1">
              <a:spLocks noChangeArrowheads="1"/>
            </p:cNvSpPr>
            <p:nvPr/>
          </p:nvSpPr>
          <p:spPr bwMode="auto">
            <a:xfrm>
              <a:off x="312" y="1680"/>
              <a:ext cx="1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(1) 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变换关系</a:t>
              </a:r>
              <a:endPara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94" name="Text Box 15"/>
            <p:cNvSpPr txBox="1">
              <a:spLocks noChangeArrowheads="1"/>
            </p:cNvSpPr>
            <p:nvPr/>
          </p:nvSpPr>
          <p:spPr bwMode="auto">
            <a:xfrm>
              <a:off x="1502" y="1609"/>
              <a:ext cx="9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  <a:ea typeface="仿宋_GB2312" pitchFamily="49" charset="-122"/>
                </a:rPr>
                <a:t>数值关系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:</a:t>
              </a:r>
            </a:p>
          </p:txBody>
        </p:sp>
        <p:sp>
          <p:nvSpPr>
            <p:cNvPr id="48195" name="AutoShape 16"/>
            <p:cNvSpPr>
              <a:spLocks/>
            </p:cNvSpPr>
            <p:nvPr/>
          </p:nvSpPr>
          <p:spPr bwMode="auto">
            <a:xfrm>
              <a:off x="1466" y="1693"/>
              <a:ext cx="48" cy="383"/>
            </a:xfrm>
            <a:prstGeom prst="leftBracket">
              <a:avLst>
                <a:gd name="adj" fmla="val 66493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18801" name="Group 17"/>
          <p:cNvGrpSpPr>
            <a:grpSpLocks/>
          </p:cNvGrpSpPr>
          <p:nvPr/>
        </p:nvGrpSpPr>
        <p:grpSpPr bwMode="auto">
          <a:xfrm>
            <a:off x="6816725" y="781051"/>
            <a:ext cx="1562100" cy="969963"/>
            <a:chOff x="4589" y="3168"/>
            <a:chExt cx="984" cy="611"/>
          </a:xfrm>
        </p:grpSpPr>
        <p:sp>
          <p:nvSpPr>
            <p:cNvPr id="48190" name="Oval 18"/>
            <p:cNvSpPr>
              <a:spLocks noChangeArrowheads="1"/>
            </p:cNvSpPr>
            <p:nvPr/>
          </p:nvSpPr>
          <p:spPr bwMode="auto">
            <a:xfrm>
              <a:off x="4589" y="3168"/>
              <a:ext cx="984" cy="611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</a:p>
            <a:p>
              <a:pPr algn="ctr" eaLnBrk="1" hangingPunct="1"/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</a:p>
          </p:txBody>
        </p:sp>
        <p:sp>
          <p:nvSpPr>
            <p:cNvPr id="48191" name="Line 19"/>
            <p:cNvSpPr>
              <a:spLocks noChangeShapeType="1"/>
            </p:cNvSpPr>
            <p:nvPr/>
          </p:nvSpPr>
          <p:spPr bwMode="auto">
            <a:xfrm flipH="1">
              <a:off x="5009" y="3779"/>
              <a:ext cx="227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8804" name="Group 20"/>
          <p:cNvGrpSpPr>
            <a:grpSpLocks/>
          </p:cNvGrpSpPr>
          <p:nvPr/>
        </p:nvGrpSpPr>
        <p:grpSpPr bwMode="auto">
          <a:xfrm>
            <a:off x="3576638" y="727075"/>
            <a:ext cx="647700" cy="1333500"/>
            <a:chOff x="4992" y="2797"/>
            <a:chExt cx="408" cy="840"/>
          </a:xfrm>
        </p:grpSpPr>
        <p:sp>
          <p:nvSpPr>
            <p:cNvPr id="48187" name="Oval 21"/>
            <p:cNvSpPr>
              <a:spLocks noChangeArrowheads="1"/>
            </p:cNvSpPr>
            <p:nvPr/>
          </p:nvSpPr>
          <p:spPr bwMode="auto">
            <a:xfrm>
              <a:off x="4992" y="2797"/>
              <a:ext cx="408" cy="840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8188" name="Line 22"/>
            <p:cNvSpPr>
              <a:spLocks noChangeShapeType="1"/>
            </p:cNvSpPr>
            <p:nvPr/>
          </p:nvSpPr>
          <p:spPr bwMode="auto">
            <a:xfrm>
              <a:off x="5400" y="3101"/>
              <a:ext cx="0" cy="26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89" name="Text Box 23"/>
            <p:cNvSpPr txBox="1">
              <a:spLocks noChangeArrowheads="1"/>
            </p:cNvSpPr>
            <p:nvPr/>
          </p:nvSpPr>
          <p:spPr bwMode="auto">
            <a:xfrm>
              <a:off x="5112" y="3058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8808" name="Group 24"/>
          <p:cNvGrpSpPr>
            <a:grpSpLocks/>
          </p:cNvGrpSpPr>
          <p:nvPr/>
        </p:nvGrpSpPr>
        <p:grpSpPr bwMode="auto">
          <a:xfrm>
            <a:off x="4552950" y="577851"/>
            <a:ext cx="355600" cy="1674813"/>
            <a:chOff x="2064" y="444"/>
            <a:chExt cx="224" cy="1055"/>
          </a:xfrm>
        </p:grpSpPr>
        <p:sp>
          <p:nvSpPr>
            <p:cNvPr id="48184" name="Line 25"/>
            <p:cNvSpPr>
              <a:spLocks noChangeShapeType="1"/>
            </p:cNvSpPr>
            <p:nvPr/>
          </p:nvSpPr>
          <p:spPr bwMode="auto">
            <a:xfrm>
              <a:off x="2288" y="444"/>
              <a:ext cx="0" cy="105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85" name="Line 26"/>
            <p:cNvSpPr>
              <a:spLocks noChangeShapeType="1"/>
            </p:cNvSpPr>
            <p:nvPr/>
          </p:nvSpPr>
          <p:spPr bwMode="auto">
            <a:xfrm>
              <a:off x="2064" y="444"/>
              <a:ext cx="22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86" name="Line 27"/>
            <p:cNvSpPr>
              <a:spLocks noChangeShapeType="1"/>
            </p:cNvSpPr>
            <p:nvPr/>
          </p:nvSpPr>
          <p:spPr bwMode="auto">
            <a:xfrm>
              <a:off x="2064" y="1488"/>
              <a:ext cx="22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8812" name="Group 28"/>
          <p:cNvGrpSpPr>
            <a:grpSpLocks/>
          </p:cNvGrpSpPr>
          <p:nvPr/>
        </p:nvGrpSpPr>
        <p:grpSpPr bwMode="auto">
          <a:xfrm>
            <a:off x="8591550" y="711200"/>
            <a:ext cx="361950" cy="1295400"/>
            <a:chOff x="4608" y="528"/>
            <a:chExt cx="228" cy="816"/>
          </a:xfrm>
        </p:grpSpPr>
        <p:sp>
          <p:nvSpPr>
            <p:cNvPr id="48181" name="Line 29"/>
            <p:cNvSpPr>
              <a:spLocks noChangeShapeType="1"/>
            </p:cNvSpPr>
            <p:nvPr/>
          </p:nvSpPr>
          <p:spPr bwMode="auto">
            <a:xfrm>
              <a:off x="4836" y="528"/>
              <a:ext cx="0" cy="8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82" name="Line 30"/>
            <p:cNvSpPr>
              <a:spLocks noChangeShapeType="1"/>
            </p:cNvSpPr>
            <p:nvPr/>
          </p:nvSpPr>
          <p:spPr bwMode="auto">
            <a:xfrm>
              <a:off x="4608" y="528"/>
              <a:ext cx="2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83" name="Line 31"/>
            <p:cNvSpPr>
              <a:spLocks noChangeShapeType="1"/>
            </p:cNvSpPr>
            <p:nvPr/>
          </p:nvSpPr>
          <p:spPr bwMode="auto">
            <a:xfrm>
              <a:off x="4608" y="1344"/>
              <a:ext cx="2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8816" name="Group 32"/>
          <p:cNvGrpSpPr>
            <a:grpSpLocks/>
          </p:cNvGrpSpPr>
          <p:nvPr/>
        </p:nvGrpSpPr>
        <p:grpSpPr bwMode="auto">
          <a:xfrm>
            <a:off x="2351089" y="-100013"/>
            <a:ext cx="2422525" cy="2393951"/>
            <a:chOff x="720" y="1776"/>
            <a:chExt cx="1344" cy="1508"/>
          </a:xfrm>
        </p:grpSpPr>
        <p:sp>
          <p:nvSpPr>
            <p:cNvPr id="48164" name="Text Box 33"/>
            <p:cNvSpPr txBox="1">
              <a:spLocks noChangeArrowheads="1"/>
            </p:cNvSpPr>
            <p:nvPr/>
          </p:nvSpPr>
          <p:spPr bwMode="auto">
            <a:xfrm>
              <a:off x="1488" y="177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grpSp>
          <p:nvGrpSpPr>
            <p:cNvPr id="48165" name="Group 34"/>
            <p:cNvGrpSpPr>
              <a:grpSpLocks/>
            </p:cNvGrpSpPr>
            <p:nvPr/>
          </p:nvGrpSpPr>
          <p:grpSpPr bwMode="auto">
            <a:xfrm>
              <a:off x="720" y="2057"/>
              <a:ext cx="1344" cy="1227"/>
              <a:chOff x="672" y="2201"/>
              <a:chExt cx="1344" cy="1227"/>
            </a:xfrm>
          </p:grpSpPr>
          <p:sp>
            <p:nvSpPr>
              <p:cNvPr id="48166" name="Oval 35"/>
              <p:cNvSpPr>
                <a:spLocks noChangeArrowheads="1"/>
              </p:cNvSpPr>
              <p:nvPr/>
            </p:nvSpPr>
            <p:spPr bwMode="auto">
              <a:xfrm>
                <a:off x="1094" y="2432"/>
                <a:ext cx="144" cy="327"/>
              </a:xfrm>
              <a:prstGeom prst="ellipse">
                <a:avLst/>
              </a:prstGeom>
              <a:solidFill>
                <a:srgbClr val="66CCFF"/>
              </a:soli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8167" name="Text Box 36"/>
              <p:cNvSpPr txBox="1">
                <a:spLocks noChangeArrowheads="1"/>
              </p:cNvSpPr>
              <p:nvPr/>
            </p:nvSpPr>
            <p:spPr bwMode="auto">
              <a:xfrm>
                <a:off x="893" y="2201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48168" name="Text Box 37"/>
              <p:cNvSpPr txBox="1">
                <a:spLocks noChangeArrowheads="1"/>
              </p:cNvSpPr>
              <p:nvPr/>
            </p:nvSpPr>
            <p:spPr bwMode="auto">
              <a:xfrm>
                <a:off x="901" y="2529"/>
                <a:ext cx="2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48169" name="Text Box 38"/>
              <p:cNvSpPr txBox="1">
                <a:spLocks noChangeArrowheads="1"/>
              </p:cNvSpPr>
              <p:nvPr/>
            </p:nvSpPr>
            <p:spPr bwMode="auto">
              <a:xfrm>
                <a:off x="672" y="2400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70" name="Freeform 39"/>
              <p:cNvSpPr>
                <a:spLocks/>
              </p:cNvSpPr>
              <p:nvPr/>
            </p:nvSpPr>
            <p:spPr bwMode="auto">
              <a:xfrm>
                <a:off x="1170" y="2333"/>
                <a:ext cx="2" cy="1059"/>
              </a:xfrm>
              <a:custGeom>
                <a:avLst/>
                <a:gdLst>
                  <a:gd name="T0" fmla="*/ 0 w 2"/>
                  <a:gd name="T1" fmla="*/ 0 h 1059"/>
                  <a:gd name="T2" fmla="*/ 2 w 2"/>
                  <a:gd name="T3" fmla="*/ 1059 h 105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" h="1059">
                    <a:moveTo>
                      <a:pt x="0" y="0"/>
                    </a:moveTo>
                    <a:lnTo>
                      <a:pt x="2" y="1059"/>
                    </a:lnTo>
                  </a:path>
                </a:pathLst>
              </a:custGeom>
              <a:noFill/>
              <a:ln w="38100" cmpd="sng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71" name="Freeform 40"/>
              <p:cNvSpPr>
                <a:spLocks/>
              </p:cNvSpPr>
              <p:nvPr/>
            </p:nvSpPr>
            <p:spPr bwMode="auto">
              <a:xfrm>
                <a:off x="1164" y="2340"/>
                <a:ext cx="660" cy="1"/>
              </a:xfrm>
              <a:custGeom>
                <a:avLst/>
                <a:gdLst>
                  <a:gd name="T0" fmla="*/ 0 w 660"/>
                  <a:gd name="T1" fmla="*/ 0 h 1"/>
                  <a:gd name="T2" fmla="*/ 660 w 660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60" h="1">
                    <a:moveTo>
                      <a:pt x="0" y="0"/>
                    </a:moveTo>
                    <a:lnTo>
                      <a:pt x="660" y="0"/>
                    </a:lnTo>
                  </a:path>
                </a:pathLst>
              </a:custGeom>
              <a:noFill/>
              <a:ln w="38100" cmpd="sng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72" name="Freeform 41"/>
              <p:cNvSpPr>
                <a:spLocks/>
              </p:cNvSpPr>
              <p:nvPr/>
            </p:nvSpPr>
            <p:spPr bwMode="auto">
              <a:xfrm>
                <a:off x="1173" y="3393"/>
                <a:ext cx="651" cy="2"/>
              </a:xfrm>
              <a:custGeom>
                <a:avLst/>
                <a:gdLst>
                  <a:gd name="T0" fmla="*/ 0 w 651"/>
                  <a:gd name="T1" fmla="*/ 2 h 2"/>
                  <a:gd name="T2" fmla="*/ 651 w 651"/>
                  <a:gd name="T3" fmla="*/ 0 h 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51" h="2">
                    <a:moveTo>
                      <a:pt x="0" y="2"/>
                    </a:moveTo>
                    <a:lnTo>
                      <a:pt x="651" y="0"/>
                    </a:lnTo>
                  </a:path>
                </a:pathLst>
              </a:custGeom>
              <a:noFill/>
              <a:ln w="38100" cmpd="sng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73" name="Line 42"/>
              <p:cNvSpPr>
                <a:spLocks noChangeShapeType="1"/>
              </p:cNvSpPr>
              <p:nvPr/>
            </p:nvSpPr>
            <p:spPr bwMode="auto">
              <a:xfrm>
                <a:off x="1296" y="2208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74" name="Rectangle 43"/>
              <p:cNvSpPr>
                <a:spLocks noChangeArrowheads="1"/>
              </p:cNvSpPr>
              <p:nvPr/>
            </p:nvSpPr>
            <p:spPr bwMode="auto">
              <a:xfrm>
                <a:off x="1116" y="2956"/>
                <a:ext cx="102" cy="233"/>
              </a:xfrm>
              <a:prstGeom prst="rect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8175" name="Text Box 44"/>
              <p:cNvSpPr txBox="1">
                <a:spLocks noChangeArrowheads="1"/>
              </p:cNvSpPr>
              <p:nvPr/>
            </p:nvSpPr>
            <p:spPr bwMode="auto">
              <a:xfrm>
                <a:off x="816" y="2928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8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76" name="Text Box 45"/>
              <p:cNvSpPr txBox="1">
                <a:spLocks noChangeArrowheads="1"/>
              </p:cNvSpPr>
              <p:nvPr/>
            </p:nvSpPr>
            <p:spPr bwMode="auto">
              <a:xfrm>
                <a:off x="1680" y="235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77" name="Text Box 46"/>
              <p:cNvSpPr txBox="1">
                <a:spLocks noChangeArrowheads="1"/>
              </p:cNvSpPr>
              <p:nvPr/>
            </p:nvSpPr>
            <p:spPr bwMode="auto">
              <a:xfrm>
                <a:off x="1728" y="2688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endPara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78" name="Text Box 47"/>
              <p:cNvSpPr txBox="1">
                <a:spLocks noChangeArrowheads="1"/>
              </p:cNvSpPr>
              <p:nvPr/>
            </p:nvSpPr>
            <p:spPr bwMode="auto">
              <a:xfrm>
                <a:off x="1728" y="2976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79" name="Oval 48"/>
              <p:cNvSpPr>
                <a:spLocks noChangeArrowheads="1"/>
              </p:cNvSpPr>
              <p:nvPr/>
            </p:nvSpPr>
            <p:spPr bwMode="auto">
              <a:xfrm>
                <a:off x="1824" y="2304"/>
                <a:ext cx="68" cy="68"/>
              </a:xfrm>
              <a:prstGeom prst="ellips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8180" name="Oval 49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68" cy="68"/>
              </a:xfrm>
              <a:prstGeom prst="ellips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18834" name="Group 50"/>
          <p:cNvGrpSpPr>
            <a:grpSpLocks/>
          </p:cNvGrpSpPr>
          <p:nvPr/>
        </p:nvGrpSpPr>
        <p:grpSpPr bwMode="auto">
          <a:xfrm>
            <a:off x="6024563" y="276225"/>
            <a:ext cx="2743200" cy="1784350"/>
            <a:chOff x="96" y="3024"/>
            <a:chExt cx="1728" cy="1124"/>
          </a:xfrm>
        </p:grpSpPr>
        <p:sp>
          <p:nvSpPr>
            <p:cNvPr id="48146" name="Freeform 51"/>
            <p:cNvSpPr>
              <a:spLocks/>
            </p:cNvSpPr>
            <p:nvPr/>
          </p:nvSpPr>
          <p:spPr bwMode="auto">
            <a:xfrm>
              <a:off x="390" y="3294"/>
              <a:ext cx="1242" cy="5"/>
            </a:xfrm>
            <a:custGeom>
              <a:avLst/>
              <a:gdLst>
                <a:gd name="T0" fmla="*/ 0 w 1242"/>
                <a:gd name="T1" fmla="*/ 0 h 5"/>
                <a:gd name="T2" fmla="*/ 1242 w 1242"/>
                <a:gd name="T3" fmla="*/ 5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42" h="5">
                  <a:moveTo>
                    <a:pt x="0" y="0"/>
                  </a:moveTo>
                  <a:lnTo>
                    <a:pt x="1242" y="5"/>
                  </a:lnTo>
                </a:path>
              </a:pathLst>
            </a:custGeom>
            <a:noFill/>
            <a:ln w="38100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7" name="Text Box 52"/>
            <p:cNvSpPr txBox="1">
              <a:spLocks noChangeArrowheads="1"/>
            </p:cNvSpPr>
            <p:nvPr/>
          </p:nvSpPr>
          <p:spPr bwMode="auto">
            <a:xfrm>
              <a:off x="1440" y="302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48148" name="Text Box 53"/>
            <p:cNvSpPr txBox="1">
              <a:spLocks noChangeArrowheads="1"/>
            </p:cNvSpPr>
            <p:nvPr/>
          </p:nvSpPr>
          <p:spPr bwMode="auto">
            <a:xfrm>
              <a:off x="1008" y="3552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sz="2800" b="1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48149" name="Text Box 54"/>
            <p:cNvSpPr txBox="1">
              <a:spLocks noChangeArrowheads="1"/>
            </p:cNvSpPr>
            <p:nvPr/>
          </p:nvSpPr>
          <p:spPr bwMode="auto">
            <a:xfrm>
              <a:off x="1440" y="327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48150" name="Text Box 55"/>
            <p:cNvSpPr txBox="1">
              <a:spLocks noChangeArrowheads="1"/>
            </p:cNvSpPr>
            <p:nvPr/>
          </p:nvSpPr>
          <p:spPr bwMode="auto">
            <a:xfrm>
              <a:off x="1488" y="360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48151" name="Text Box 56"/>
            <p:cNvSpPr txBox="1">
              <a:spLocks noChangeArrowheads="1"/>
            </p:cNvSpPr>
            <p:nvPr/>
          </p:nvSpPr>
          <p:spPr bwMode="auto">
            <a:xfrm>
              <a:off x="1536" y="374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48152" name="Freeform 57"/>
            <p:cNvSpPr>
              <a:spLocks/>
            </p:cNvSpPr>
            <p:nvPr/>
          </p:nvSpPr>
          <p:spPr bwMode="auto">
            <a:xfrm>
              <a:off x="390" y="4110"/>
              <a:ext cx="1242" cy="5"/>
            </a:xfrm>
            <a:custGeom>
              <a:avLst/>
              <a:gdLst>
                <a:gd name="T0" fmla="*/ 0 w 1242"/>
                <a:gd name="T1" fmla="*/ 0 h 5"/>
                <a:gd name="T2" fmla="*/ 1242 w 1242"/>
                <a:gd name="T3" fmla="*/ 5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42" h="5">
                  <a:moveTo>
                    <a:pt x="0" y="0"/>
                  </a:moveTo>
                  <a:lnTo>
                    <a:pt x="1242" y="5"/>
                  </a:lnTo>
                </a:path>
              </a:pathLst>
            </a:custGeom>
            <a:noFill/>
            <a:ln w="38100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3" name="Freeform 58"/>
            <p:cNvSpPr>
              <a:spLocks/>
            </p:cNvSpPr>
            <p:nvPr/>
          </p:nvSpPr>
          <p:spPr bwMode="auto">
            <a:xfrm>
              <a:off x="396" y="3294"/>
              <a:ext cx="1" cy="834"/>
            </a:xfrm>
            <a:custGeom>
              <a:avLst/>
              <a:gdLst>
                <a:gd name="T0" fmla="*/ 0 w 1"/>
                <a:gd name="T1" fmla="*/ 0 h 834"/>
                <a:gd name="T2" fmla="*/ 1 w 1"/>
                <a:gd name="T3" fmla="*/ 834 h 83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834">
                  <a:moveTo>
                    <a:pt x="0" y="0"/>
                  </a:moveTo>
                  <a:lnTo>
                    <a:pt x="1" y="834"/>
                  </a:lnTo>
                </a:path>
              </a:pathLst>
            </a:custGeom>
            <a:noFill/>
            <a:ln w="38100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8154" name="Group 59"/>
            <p:cNvGrpSpPr>
              <a:grpSpLocks/>
            </p:cNvGrpSpPr>
            <p:nvPr/>
          </p:nvGrpSpPr>
          <p:grpSpPr bwMode="auto">
            <a:xfrm>
              <a:off x="308" y="3571"/>
              <a:ext cx="164" cy="327"/>
              <a:chOff x="2372" y="2275"/>
              <a:chExt cx="164" cy="327"/>
            </a:xfrm>
          </p:grpSpPr>
          <p:sp>
            <p:nvSpPr>
              <p:cNvPr id="48162" name="Oval 60"/>
              <p:cNvSpPr>
                <a:spLocks noChangeArrowheads="1"/>
              </p:cNvSpPr>
              <p:nvPr/>
            </p:nvSpPr>
            <p:spPr bwMode="auto">
              <a:xfrm>
                <a:off x="2372" y="2275"/>
                <a:ext cx="164" cy="327"/>
              </a:xfrm>
              <a:prstGeom prst="ellipse">
                <a:avLst/>
              </a:prstGeom>
              <a:solidFill>
                <a:srgbClr val="66CCFF"/>
              </a:soli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8163" name="Line 61"/>
              <p:cNvSpPr>
                <a:spLocks noChangeShapeType="1"/>
              </p:cNvSpPr>
              <p:nvPr/>
            </p:nvSpPr>
            <p:spPr bwMode="auto">
              <a:xfrm>
                <a:off x="2372" y="2439"/>
                <a:ext cx="164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55" name="Freeform 62"/>
            <p:cNvSpPr>
              <a:spLocks/>
            </p:cNvSpPr>
            <p:nvPr/>
          </p:nvSpPr>
          <p:spPr bwMode="auto">
            <a:xfrm>
              <a:off x="972" y="3294"/>
              <a:ext cx="1" cy="834"/>
            </a:xfrm>
            <a:custGeom>
              <a:avLst/>
              <a:gdLst>
                <a:gd name="T0" fmla="*/ 0 w 1"/>
                <a:gd name="T1" fmla="*/ 834 h 834"/>
                <a:gd name="T2" fmla="*/ 0 w 1"/>
                <a:gd name="T3" fmla="*/ 0 h 83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834">
                  <a:moveTo>
                    <a:pt x="0" y="834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6" name="Rectangle 63"/>
            <p:cNvSpPr>
              <a:spLocks noChangeArrowheads="1"/>
            </p:cNvSpPr>
            <p:nvPr/>
          </p:nvSpPr>
          <p:spPr bwMode="auto">
            <a:xfrm>
              <a:off x="912" y="3580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8157" name="Text Box 64"/>
            <p:cNvSpPr txBox="1">
              <a:spLocks noChangeArrowheads="1"/>
            </p:cNvSpPr>
            <p:nvPr/>
          </p:nvSpPr>
          <p:spPr bwMode="auto">
            <a:xfrm>
              <a:off x="96" y="326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48158" name="Line 65"/>
            <p:cNvSpPr>
              <a:spLocks noChangeShapeType="1"/>
            </p:cNvSpPr>
            <p:nvPr/>
          </p:nvSpPr>
          <p:spPr bwMode="auto">
            <a:xfrm>
              <a:off x="1104" y="316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9" name="Line 66"/>
            <p:cNvSpPr>
              <a:spLocks noChangeShapeType="1"/>
            </p:cNvSpPr>
            <p:nvPr/>
          </p:nvSpPr>
          <p:spPr bwMode="auto">
            <a:xfrm rot="-5400000">
              <a:off x="0" y="374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0" name="Oval 67"/>
            <p:cNvSpPr>
              <a:spLocks noChangeArrowheads="1"/>
            </p:cNvSpPr>
            <p:nvPr/>
          </p:nvSpPr>
          <p:spPr bwMode="auto">
            <a:xfrm>
              <a:off x="1632" y="3264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8161" name="Oval 68"/>
            <p:cNvSpPr>
              <a:spLocks noChangeArrowheads="1"/>
            </p:cNvSpPr>
            <p:nvPr/>
          </p:nvSpPr>
          <p:spPr bwMode="auto">
            <a:xfrm>
              <a:off x="1632" y="4080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18853" name="Text Box 69"/>
          <p:cNvSpPr txBox="1">
            <a:spLocks noChangeArrowheads="1"/>
          </p:cNvSpPr>
          <p:nvPr/>
        </p:nvSpPr>
        <p:spPr bwMode="auto">
          <a:xfrm>
            <a:off x="1919289" y="4165601"/>
            <a:ext cx="504825" cy="1200329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  <a:ea typeface="宋体" panose="02010600030101010101" pitchFamily="2" charset="-122"/>
              </a:rPr>
              <a:t>表现在</a:t>
            </a:r>
          </a:p>
        </p:txBody>
      </p:sp>
    </p:spTree>
    <p:extLst>
      <p:ext uri="{BB962C8B-B14F-4D97-AF65-F5344CB8AC3E}">
        <p14:creationId xmlns:p14="http://schemas.microsoft.com/office/powerpoint/2010/main" val="180620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8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8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11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20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autoUpdateAnimBg="0"/>
      <p:bldP spid="118788" grpId="0" autoUpdateAnimBg="0"/>
      <p:bldP spid="118789" grpId="0" autoUpdateAnimBg="0"/>
      <p:bldP spid="118790" grpId="0" autoUpdateAnimBg="0"/>
      <p:bldP spid="118791" grpId="0" autoUpdateAnimBg="0"/>
      <p:bldP spid="118795" grpId="0" autoUpdateAnimBg="0"/>
      <p:bldP spid="1188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1828800" y="990600"/>
            <a:ext cx="838200" cy="457200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</a:p>
        </p:txBody>
      </p:sp>
      <p:sp>
        <p:nvSpPr>
          <p:cNvPr id="125956" name="AutoShape 4"/>
          <p:cNvSpPr>
            <a:spLocks noChangeArrowheads="1"/>
          </p:cNvSpPr>
          <p:nvPr/>
        </p:nvSpPr>
        <p:spPr bwMode="auto">
          <a:xfrm>
            <a:off x="5735639" y="2276476"/>
            <a:ext cx="612775" cy="314325"/>
          </a:xfrm>
          <a:prstGeom prst="rightArrow">
            <a:avLst>
              <a:gd name="adj1" fmla="val 50000"/>
              <a:gd name="adj2" fmla="val 48737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9163050" y="2159000"/>
            <a:ext cx="127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=0.5A</a:t>
            </a:r>
          </a:p>
        </p:txBody>
      </p:sp>
      <p:grpSp>
        <p:nvGrpSpPr>
          <p:cNvPr id="125958" name="Group 6"/>
          <p:cNvGrpSpPr>
            <a:grpSpLocks/>
          </p:cNvGrpSpPr>
          <p:nvPr/>
        </p:nvGrpSpPr>
        <p:grpSpPr bwMode="auto">
          <a:xfrm>
            <a:off x="1828800" y="4191000"/>
            <a:ext cx="3676650" cy="1752600"/>
            <a:chOff x="228" y="2640"/>
            <a:chExt cx="2268" cy="1104"/>
          </a:xfrm>
        </p:grpSpPr>
        <p:grpSp>
          <p:nvGrpSpPr>
            <p:cNvPr id="49229" name="Group 7"/>
            <p:cNvGrpSpPr>
              <a:grpSpLocks/>
            </p:cNvGrpSpPr>
            <p:nvPr/>
          </p:nvGrpSpPr>
          <p:grpSpPr bwMode="auto">
            <a:xfrm>
              <a:off x="1261" y="2924"/>
              <a:ext cx="261" cy="59"/>
              <a:chOff x="4671" y="2533"/>
              <a:chExt cx="261" cy="59"/>
            </a:xfrm>
          </p:grpSpPr>
          <p:sp>
            <p:nvSpPr>
              <p:cNvPr id="49256" name="Line 8"/>
              <p:cNvSpPr>
                <a:spLocks noChangeShapeType="1"/>
              </p:cNvSpPr>
              <p:nvPr/>
            </p:nvSpPr>
            <p:spPr bwMode="auto">
              <a:xfrm>
                <a:off x="4671" y="2533"/>
                <a:ext cx="261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257" name="Line 9"/>
              <p:cNvSpPr>
                <a:spLocks noChangeShapeType="1"/>
              </p:cNvSpPr>
              <p:nvPr/>
            </p:nvSpPr>
            <p:spPr bwMode="auto">
              <a:xfrm>
                <a:off x="4729" y="2592"/>
                <a:ext cx="145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230" name="Line 10"/>
            <p:cNvSpPr>
              <a:spLocks noChangeShapeType="1"/>
            </p:cNvSpPr>
            <p:nvPr/>
          </p:nvSpPr>
          <p:spPr bwMode="auto">
            <a:xfrm>
              <a:off x="1390" y="2983"/>
              <a:ext cx="0" cy="74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31" name="Line 11"/>
            <p:cNvSpPr>
              <a:spLocks noChangeShapeType="1"/>
            </p:cNvSpPr>
            <p:nvPr/>
          </p:nvSpPr>
          <p:spPr bwMode="auto">
            <a:xfrm flipH="1">
              <a:off x="1390" y="2648"/>
              <a:ext cx="0" cy="27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32" name="Line 12"/>
            <p:cNvSpPr>
              <a:spLocks noChangeShapeType="1"/>
            </p:cNvSpPr>
            <p:nvPr/>
          </p:nvSpPr>
          <p:spPr bwMode="auto">
            <a:xfrm>
              <a:off x="2122" y="2640"/>
              <a:ext cx="0" cy="110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33" name="Line 13"/>
            <p:cNvSpPr>
              <a:spLocks noChangeShapeType="1"/>
            </p:cNvSpPr>
            <p:nvPr/>
          </p:nvSpPr>
          <p:spPr bwMode="auto">
            <a:xfrm>
              <a:off x="718" y="3732"/>
              <a:ext cx="140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34" name="Line 14"/>
            <p:cNvSpPr>
              <a:spLocks noChangeShapeType="1"/>
            </p:cNvSpPr>
            <p:nvPr/>
          </p:nvSpPr>
          <p:spPr bwMode="auto">
            <a:xfrm>
              <a:off x="718" y="2640"/>
              <a:ext cx="1404" cy="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235" name="Group 15"/>
            <p:cNvGrpSpPr>
              <a:grpSpLocks/>
            </p:cNvGrpSpPr>
            <p:nvPr/>
          </p:nvGrpSpPr>
          <p:grpSpPr bwMode="auto">
            <a:xfrm>
              <a:off x="1312" y="3232"/>
              <a:ext cx="166" cy="327"/>
              <a:chOff x="2370" y="2284"/>
              <a:chExt cx="166" cy="327"/>
            </a:xfrm>
          </p:grpSpPr>
          <p:sp>
            <p:nvSpPr>
              <p:cNvPr id="49254" name="Oval 16"/>
              <p:cNvSpPr>
                <a:spLocks noChangeArrowheads="1"/>
              </p:cNvSpPr>
              <p:nvPr/>
            </p:nvSpPr>
            <p:spPr bwMode="auto">
              <a:xfrm>
                <a:off x="2370" y="2284"/>
                <a:ext cx="160" cy="327"/>
              </a:xfrm>
              <a:prstGeom prst="ellipse">
                <a:avLst/>
              </a:prstGeom>
              <a:solidFill>
                <a:srgbClr val="66CCFF"/>
              </a:soli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9255" name="Line 17"/>
              <p:cNvSpPr>
                <a:spLocks noChangeShapeType="1"/>
              </p:cNvSpPr>
              <p:nvPr/>
            </p:nvSpPr>
            <p:spPr bwMode="auto">
              <a:xfrm flipV="1">
                <a:off x="2370" y="2444"/>
                <a:ext cx="166" cy="4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236" name="Rectangle 18"/>
            <p:cNvSpPr>
              <a:spLocks noChangeArrowheads="1"/>
            </p:cNvSpPr>
            <p:nvPr/>
          </p:nvSpPr>
          <p:spPr bwMode="auto">
            <a:xfrm>
              <a:off x="2062" y="3056"/>
              <a:ext cx="114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9237" name="Line 19"/>
            <p:cNvSpPr>
              <a:spLocks noChangeShapeType="1"/>
            </p:cNvSpPr>
            <p:nvPr/>
          </p:nvSpPr>
          <p:spPr bwMode="auto">
            <a:xfrm>
              <a:off x="2122" y="2764"/>
              <a:ext cx="0" cy="16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38" name="Text Box 20"/>
            <p:cNvSpPr txBox="1">
              <a:spLocks noChangeArrowheads="1"/>
            </p:cNvSpPr>
            <p:nvPr/>
          </p:nvSpPr>
          <p:spPr bwMode="auto">
            <a:xfrm>
              <a:off x="958" y="3252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6A</a:t>
              </a:r>
            </a:p>
          </p:txBody>
        </p:sp>
        <p:grpSp>
          <p:nvGrpSpPr>
            <p:cNvPr id="49239" name="Group 21"/>
            <p:cNvGrpSpPr>
              <a:grpSpLocks/>
            </p:cNvGrpSpPr>
            <p:nvPr/>
          </p:nvGrpSpPr>
          <p:grpSpPr bwMode="auto">
            <a:xfrm>
              <a:off x="584" y="3365"/>
              <a:ext cx="261" cy="59"/>
              <a:chOff x="4671" y="2533"/>
              <a:chExt cx="261" cy="59"/>
            </a:xfrm>
          </p:grpSpPr>
          <p:sp>
            <p:nvSpPr>
              <p:cNvPr id="49252" name="Line 22"/>
              <p:cNvSpPr>
                <a:spLocks noChangeShapeType="1"/>
              </p:cNvSpPr>
              <p:nvPr/>
            </p:nvSpPr>
            <p:spPr bwMode="auto">
              <a:xfrm>
                <a:off x="4671" y="2533"/>
                <a:ext cx="261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253" name="Line 23"/>
              <p:cNvSpPr>
                <a:spLocks noChangeShapeType="1"/>
              </p:cNvSpPr>
              <p:nvPr/>
            </p:nvSpPr>
            <p:spPr bwMode="auto">
              <a:xfrm>
                <a:off x="4729" y="2592"/>
                <a:ext cx="145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240" name="Line 24"/>
            <p:cNvSpPr>
              <a:spLocks noChangeShapeType="1"/>
            </p:cNvSpPr>
            <p:nvPr/>
          </p:nvSpPr>
          <p:spPr bwMode="auto">
            <a:xfrm>
              <a:off x="713" y="3424"/>
              <a:ext cx="0" cy="3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41" name="Line 25"/>
            <p:cNvSpPr>
              <a:spLocks noChangeShapeType="1"/>
            </p:cNvSpPr>
            <p:nvPr/>
          </p:nvSpPr>
          <p:spPr bwMode="auto">
            <a:xfrm flipH="1">
              <a:off x="713" y="2648"/>
              <a:ext cx="5" cy="71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42" name="Rectangle 26"/>
            <p:cNvSpPr>
              <a:spLocks noChangeArrowheads="1"/>
            </p:cNvSpPr>
            <p:nvPr/>
          </p:nvSpPr>
          <p:spPr bwMode="auto">
            <a:xfrm>
              <a:off x="658" y="2832"/>
              <a:ext cx="114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9243" name="Line 27"/>
            <p:cNvSpPr>
              <a:spLocks noChangeShapeType="1"/>
            </p:cNvSpPr>
            <p:nvPr/>
          </p:nvSpPr>
          <p:spPr bwMode="auto">
            <a:xfrm flipV="1">
              <a:off x="1390" y="3092"/>
              <a:ext cx="0" cy="16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244" name="Group 28"/>
            <p:cNvGrpSpPr>
              <a:grpSpLocks/>
            </p:cNvGrpSpPr>
            <p:nvPr/>
          </p:nvGrpSpPr>
          <p:grpSpPr bwMode="auto">
            <a:xfrm>
              <a:off x="2172" y="2860"/>
              <a:ext cx="324" cy="564"/>
              <a:chOff x="276" y="2616"/>
              <a:chExt cx="324" cy="564"/>
            </a:xfrm>
          </p:grpSpPr>
          <p:sp>
            <p:nvSpPr>
              <p:cNvPr id="49249" name="Text Box 29"/>
              <p:cNvSpPr txBox="1">
                <a:spLocks noChangeArrowheads="1"/>
              </p:cNvSpPr>
              <p:nvPr/>
            </p:nvSpPr>
            <p:spPr bwMode="auto">
              <a:xfrm>
                <a:off x="362" y="2616"/>
                <a:ext cx="13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49250" name="Text Box 30"/>
              <p:cNvSpPr txBox="1">
                <a:spLocks noChangeArrowheads="1"/>
              </p:cNvSpPr>
              <p:nvPr/>
            </p:nvSpPr>
            <p:spPr bwMode="auto">
              <a:xfrm>
                <a:off x="360" y="2892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49251" name="Text Box 31"/>
              <p:cNvSpPr txBox="1">
                <a:spLocks noChangeArrowheads="1"/>
              </p:cNvSpPr>
              <p:nvPr/>
            </p:nvSpPr>
            <p:spPr bwMode="auto">
              <a:xfrm>
                <a:off x="276" y="2784"/>
                <a:ext cx="3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U</a:t>
                </a:r>
                <a:endPara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49245" name="Text Box 32"/>
            <p:cNvSpPr txBox="1">
              <a:spLocks noChangeArrowheads="1"/>
            </p:cNvSpPr>
            <p:nvPr/>
          </p:nvSpPr>
          <p:spPr bwMode="auto">
            <a:xfrm>
              <a:off x="322" y="28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1"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9246" name="Text Box 33"/>
            <p:cNvSpPr txBox="1">
              <a:spLocks noChangeArrowheads="1"/>
            </p:cNvSpPr>
            <p:nvPr/>
          </p:nvSpPr>
          <p:spPr bwMode="auto">
            <a:xfrm>
              <a:off x="1774" y="302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1"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9247" name="Text Box 34"/>
            <p:cNvSpPr txBox="1">
              <a:spLocks noChangeArrowheads="1"/>
            </p:cNvSpPr>
            <p:nvPr/>
          </p:nvSpPr>
          <p:spPr bwMode="auto">
            <a:xfrm>
              <a:off x="228" y="3204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10V</a:t>
              </a:r>
            </a:p>
          </p:txBody>
        </p:sp>
        <p:sp>
          <p:nvSpPr>
            <p:cNvPr id="49248" name="Text Box 35"/>
            <p:cNvSpPr txBox="1">
              <a:spLocks noChangeArrowheads="1"/>
            </p:cNvSpPr>
            <p:nvPr/>
          </p:nvSpPr>
          <p:spPr bwMode="auto">
            <a:xfrm>
              <a:off x="913" y="2756"/>
              <a:ext cx="4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10V</a:t>
              </a:r>
            </a:p>
          </p:txBody>
        </p:sp>
      </p:grpSp>
      <p:sp>
        <p:nvSpPr>
          <p:cNvPr id="125988" name="AutoShape 36"/>
          <p:cNvSpPr>
            <a:spLocks noChangeArrowheads="1"/>
          </p:cNvSpPr>
          <p:nvPr/>
        </p:nvSpPr>
        <p:spPr bwMode="auto">
          <a:xfrm>
            <a:off x="5519739" y="5013325"/>
            <a:ext cx="511175" cy="376238"/>
          </a:xfrm>
          <a:prstGeom prst="rightArrow">
            <a:avLst>
              <a:gd name="adj1" fmla="val 50000"/>
              <a:gd name="adj2" fmla="val 33966"/>
            </a:avLst>
          </a:prstGeom>
          <a:solidFill>
            <a:schemeClr val="tx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25989" name="Group 37"/>
          <p:cNvGrpSpPr>
            <a:grpSpLocks/>
          </p:cNvGrpSpPr>
          <p:nvPr/>
        </p:nvGrpSpPr>
        <p:grpSpPr bwMode="auto">
          <a:xfrm>
            <a:off x="6088063" y="4203700"/>
            <a:ext cx="3817938" cy="1752600"/>
            <a:chOff x="2875" y="2648"/>
            <a:chExt cx="2405" cy="1104"/>
          </a:xfrm>
        </p:grpSpPr>
        <p:sp>
          <p:nvSpPr>
            <p:cNvPr id="49208" name="Line 38"/>
            <p:cNvSpPr>
              <a:spLocks noChangeShapeType="1"/>
            </p:cNvSpPr>
            <p:nvPr/>
          </p:nvSpPr>
          <p:spPr bwMode="auto">
            <a:xfrm>
              <a:off x="3252" y="2648"/>
              <a:ext cx="0" cy="110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9" name="Line 39"/>
            <p:cNvSpPr>
              <a:spLocks noChangeShapeType="1"/>
            </p:cNvSpPr>
            <p:nvPr/>
          </p:nvSpPr>
          <p:spPr bwMode="auto">
            <a:xfrm>
              <a:off x="3888" y="2648"/>
              <a:ext cx="0" cy="110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0" name="Line 40"/>
            <p:cNvSpPr>
              <a:spLocks noChangeShapeType="1"/>
            </p:cNvSpPr>
            <p:nvPr/>
          </p:nvSpPr>
          <p:spPr bwMode="auto">
            <a:xfrm>
              <a:off x="4524" y="2648"/>
              <a:ext cx="0" cy="110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1" name="Line 41"/>
            <p:cNvSpPr>
              <a:spLocks noChangeShapeType="1"/>
            </p:cNvSpPr>
            <p:nvPr/>
          </p:nvSpPr>
          <p:spPr bwMode="auto">
            <a:xfrm>
              <a:off x="3252" y="3752"/>
              <a:ext cx="127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2" name="Line 42"/>
            <p:cNvSpPr>
              <a:spLocks noChangeShapeType="1"/>
            </p:cNvSpPr>
            <p:nvPr/>
          </p:nvSpPr>
          <p:spPr bwMode="auto">
            <a:xfrm flipV="1">
              <a:off x="3252" y="2648"/>
              <a:ext cx="127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5" name="Rectangle 49"/>
            <p:cNvSpPr>
              <a:spLocks noChangeArrowheads="1"/>
            </p:cNvSpPr>
            <p:nvPr/>
          </p:nvSpPr>
          <p:spPr bwMode="auto">
            <a:xfrm>
              <a:off x="4464" y="3076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9216" name="Line 50"/>
            <p:cNvSpPr>
              <a:spLocks noChangeShapeType="1"/>
            </p:cNvSpPr>
            <p:nvPr/>
          </p:nvSpPr>
          <p:spPr bwMode="auto">
            <a:xfrm flipV="1">
              <a:off x="3252" y="2804"/>
              <a:ext cx="0" cy="24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7" name="Line 51"/>
            <p:cNvSpPr>
              <a:spLocks noChangeShapeType="1"/>
            </p:cNvSpPr>
            <p:nvPr/>
          </p:nvSpPr>
          <p:spPr bwMode="auto">
            <a:xfrm flipV="1">
              <a:off x="3888" y="2804"/>
              <a:ext cx="0" cy="24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218" name="Group 52"/>
            <p:cNvGrpSpPr>
              <a:grpSpLocks/>
            </p:cNvGrpSpPr>
            <p:nvPr/>
          </p:nvGrpSpPr>
          <p:grpSpPr bwMode="auto">
            <a:xfrm>
              <a:off x="4188" y="2868"/>
              <a:ext cx="324" cy="564"/>
              <a:chOff x="276" y="2616"/>
              <a:chExt cx="324" cy="564"/>
            </a:xfrm>
          </p:grpSpPr>
          <p:sp>
            <p:nvSpPr>
              <p:cNvPr id="49222" name="Text Box 53"/>
              <p:cNvSpPr txBox="1">
                <a:spLocks noChangeArrowheads="1"/>
              </p:cNvSpPr>
              <p:nvPr/>
            </p:nvSpPr>
            <p:spPr bwMode="auto">
              <a:xfrm>
                <a:off x="361" y="2616"/>
                <a:ext cx="1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49223" name="Text Box 54"/>
              <p:cNvSpPr txBox="1">
                <a:spLocks noChangeArrowheads="1"/>
              </p:cNvSpPr>
              <p:nvPr/>
            </p:nvSpPr>
            <p:spPr bwMode="auto">
              <a:xfrm>
                <a:off x="360" y="2892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49224" name="Text Box 55"/>
              <p:cNvSpPr txBox="1">
                <a:spLocks noChangeArrowheads="1"/>
              </p:cNvSpPr>
              <p:nvPr/>
            </p:nvSpPr>
            <p:spPr bwMode="auto">
              <a:xfrm>
                <a:off x="276" y="2784"/>
                <a:ext cx="3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U</a:t>
                </a:r>
                <a:endPara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49219" name="Text Box 56"/>
            <p:cNvSpPr txBox="1">
              <a:spLocks noChangeArrowheads="1"/>
            </p:cNvSpPr>
            <p:nvPr/>
          </p:nvSpPr>
          <p:spPr bwMode="auto">
            <a:xfrm>
              <a:off x="4572" y="3060"/>
              <a:ext cx="7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5||5</a:t>
              </a:r>
              <a:r>
                <a:rPr kumimoji="1"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9220" name="Text Box 57"/>
            <p:cNvSpPr txBox="1">
              <a:spLocks noChangeArrowheads="1"/>
            </p:cNvSpPr>
            <p:nvPr/>
          </p:nvSpPr>
          <p:spPr bwMode="auto">
            <a:xfrm>
              <a:off x="2875" y="3078"/>
              <a:ext cx="4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2A</a:t>
              </a:r>
            </a:p>
          </p:txBody>
        </p:sp>
        <p:sp>
          <p:nvSpPr>
            <p:cNvPr id="49221" name="Text Box 58"/>
            <p:cNvSpPr txBox="1">
              <a:spLocks noChangeArrowheads="1"/>
            </p:cNvSpPr>
            <p:nvPr/>
          </p:nvSpPr>
          <p:spPr bwMode="auto">
            <a:xfrm>
              <a:off x="3446" y="3060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6A</a:t>
              </a:r>
            </a:p>
          </p:txBody>
        </p:sp>
      </p:grpSp>
      <p:sp>
        <p:nvSpPr>
          <p:cNvPr id="126011" name="Text Box 59"/>
          <p:cNvSpPr txBox="1">
            <a:spLocks noChangeArrowheads="1"/>
          </p:cNvSpPr>
          <p:nvPr/>
        </p:nvSpPr>
        <p:spPr bwMode="auto">
          <a:xfrm>
            <a:off x="9086850" y="5638800"/>
            <a:ext cx="127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=20V</a:t>
            </a:r>
          </a:p>
        </p:txBody>
      </p:sp>
      <p:sp>
        <p:nvSpPr>
          <p:cNvPr id="126012" name="Text Box 60"/>
          <p:cNvSpPr txBox="1">
            <a:spLocks noChangeArrowheads="1"/>
          </p:cNvSpPr>
          <p:nvPr/>
        </p:nvSpPr>
        <p:spPr bwMode="auto">
          <a:xfrm>
            <a:off x="1905000" y="3581400"/>
            <a:ext cx="838200" cy="457200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</a:p>
        </p:txBody>
      </p:sp>
      <p:grpSp>
        <p:nvGrpSpPr>
          <p:cNvPr id="126013" name="Group 61"/>
          <p:cNvGrpSpPr>
            <a:grpSpLocks/>
          </p:cNvGrpSpPr>
          <p:nvPr/>
        </p:nvGrpSpPr>
        <p:grpSpPr bwMode="auto">
          <a:xfrm>
            <a:off x="2033588" y="1524000"/>
            <a:ext cx="4248150" cy="1754188"/>
            <a:chOff x="321" y="960"/>
            <a:chExt cx="2676" cy="1105"/>
          </a:xfrm>
        </p:grpSpPr>
        <p:sp>
          <p:nvSpPr>
            <p:cNvPr id="49202" name="Text Box 83"/>
            <p:cNvSpPr txBox="1">
              <a:spLocks noChangeArrowheads="1"/>
            </p:cNvSpPr>
            <p:nvPr/>
          </p:nvSpPr>
          <p:spPr bwMode="auto">
            <a:xfrm>
              <a:off x="321" y="1572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2A</a:t>
              </a:r>
            </a:p>
          </p:txBody>
        </p:sp>
        <p:sp>
          <p:nvSpPr>
            <p:cNvPr id="49197" name="Text Box 78"/>
            <p:cNvSpPr txBox="1">
              <a:spLocks noChangeArrowheads="1"/>
            </p:cNvSpPr>
            <p:nvPr/>
          </p:nvSpPr>
          <p:spPr bwMode="auto">
            <a:xfrm>
              <a:off x="336" y="1084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5A</a:t>
              </a:r>
            </a:p>
          </p:txBody>
        </p:sp>
        <p:sp>
          <p:nvSpPr>
            <p:cNvPr id="49185" name="Line 62"/>
            <p:cNvSpPr>
              <a:spLocks noChangeShapeType="1"/>
            </p:cNvSpPr>
            <p:nvPr/>
          </p:nvSpPr>
          <p:spPr bwMode="auto">
            <a:xfrm>
              <a:off x="778" y="960"/>
              <a:ext cx="1" cy="110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6" name="Line 63"/>
            <p:cNvSpPr>
              <a:spLocks noChangeShapeType="1"/>
            </p:cNvSpPr>
            <p:nvPr/>
          </p:nvSpPr>
          <p:spPr bwMode="auto">
            <a:xfrm>
              <a:off x="1594" y="960"/>
              <a:ext cx="1" cy="110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7" name="Line 64"/>
            <p:cNvSpPr>
              <a:spLocks noChangeShapeType="1"/>
            </p:cNvSpPr>
            <p:nvPr/>
          </p:nvSpPr>
          <p:spPr bwMode="auto">
            <a:xfrm>
              <a:off x="2398" y="960"/>
              <a:ext cx="1" cy="110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8" name="Line 65"/>
            <p:cNvSpPr>
              <a:spLocks noChangeShapeType="1"/>
            </p:cNvSpPr>
            <p:nvPr/>
          </p:nvSpPr>
          <p:spPr bwMode="auto">
            <a:xfrm>
              <a:off x="778" y="2064"/>
              <a:ext cx="1632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9" name="Line 66"/>
            <p:cNvSpPr>
              <a:spLocks noChangeShapeType="1"/>
            </p:cNvSpPr>
            <p:nvPr/>
          </p:nvSpPr>
          <p:spPr bwMode="auto">
            <a:xfrm>
              <a:off x="778" y="960"/>
              <a:ext cx="1620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0" name="Line 67"/>
            <p:cNvSpPr>
              <a:spLocks noChangeShapeType="1"/>
            </p:cNvSpPr>
            <p:nvPr/>
          </p:nvSpPr>
          <p:spPr bwMode="auto">
            <a:xfrm>
              <a:off x="778" y="1524"/>
              <a:ext cx="816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191" name="Group 68"/>
            <p:cNvGrpSpPr>
              <a:grpSpLocks/>
            </p:cNvGrpSpPr>
            <p:nvPr/>
          </p:nvGrpSpPr>
          <p:grpSpPr bwMode="auto">
            <a:xfrm>
              <a:off x="699" y="1096"/>
              <a:ext cx="187" cy="327"/>
              <a:chOff x="2369" y="2284"/>
              <a:chExt cx="187" cy="327"/>
            </a:xfrm>
          </p:grpSpPr>
          <p:sp>
            <p:nvSpPr>
              <p:cNvPr id="49206" name="Oval 69"/>
              <p:cNvSpPr>
                <a:spLocks noChangeArrowheads="1"/>
              </p:cNvSpPr>
              <p:nvPr/>
            </p:nvSpPr>
            <p:spPr bwMode="auto">
              <a:xfrm>
                <a:off x="2369" y="2284"/>
                <a:ext cx="164" cy="327"/>
              </a:xfrm>
              <a:prstGeom prst="ellipse">
                <a:avLst/>
              </a:prstGeom>
              <a:solidFill>
                <a:srgbClr val="66CCFF"/>
              </a:soli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9207" name="Line 70"/>
              <p:cNvSpPr>
                <a:spLocks noChangeShapeType="1"/>
              </p:cNvSpPr>
              <p:nvPr/>
            </p:nvSpPr>
            <p:spPr bwMode="auto">
              <a:xfrm flipV="1">
                <a:off x="2369" y="2446"/>
                <a:ext cx="187" cy="2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192" name="Group 71"/>
            <p:cNvGrpSpPr>
              <a:grpSpLocks/>
            </p:cNvGrpSpPr>
            <p:nvPr/>
          </p:nvGrpSpPr>
          <p:grpSpPr bwMode="auto">
            <a:xfrm>
              <a:off x="694" y="1599"/>
              <a:ext cx="174" cy="327"/>
              <a:chOff x="2364" y="2319"/>
              <a:chExt cx="174" cy="327"/>
            </a:xfrm>
          </p:grpSpPr>
          <p:sp>
            <p:nvSpPr>
              <p:cNvPr id="49204" name="Oval 72"/>
              <p:cNvSpPr>
                <a:spLocks noChangeArrowheads="1"/>
              </p:cNvSpPr>
              <p:nvPr/>
            </p:nvSpPr>
            <p:spPr bwMode="auto">
              <a:xfrm>
                <a:off x="2364" y="2319"/>
                <a:ext cx="164" cy="327"/>
              </a:xfrm>
              <a:prstGeom prst="ellipse">
                <a:avLst/>
              </a:prstGeom>
              <a:solidFill>
                <a:srgbClr val="66CCFF"/>
              </a:soli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49205" name="Line 73"/>
              <p:cNvSpPr>
                <a:spLocks noChangeShapeType="1"/>
              </p:cNvSpPr>
              <p:nvPr/>
            </p:nvSpPr>
            <p:spPr bwMode="auto">
              <a:xfrm flipV="1">
                <a:off x="2367" y="2486"/>
                <a:ext cx="171" cy="12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193" name="Rectangle 74"/>
            <p:cNvSpPr>
              <a:spLocks noChangeArrowheads="1"/>
            </p:cNvSpPr>
            <p:nvPr/>
          </p:nvSpPr>
          <p:spPr bwMode="auto">
            <a:xfrm>
              <a:off x="1534" y="1676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9194" name="Rectangle 75"/>
            <p:cNvSpPr>
              <a:spLocks noChangeArrowheads="1"/>
            </p:cNvSpPr>
            <p:nvPr/>
          </p:nvSpPr>
          <p:spPr bwMode="auto">
            <a:xfrm>
              <a:off x="1534" y="1124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9195" name="Rectangle 76"/>
            <p:cNvSpPr>
              <a:spLocks noChangeArrowheads="1"/>
            </p:cNvSpPr>
            <p:nvPr/>
          </p:nvSpPr>
          <p:spPr bwMode="auto">
            <a:xfrm>
              <a:off x="2338" y="1388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9196" name="Line 77"/>
            <p:cNvSpPr>
              <a:spLocks noChangeShapeType="1"/>
            </p:cNvSpPr>
            <p:nvPr/>
          </p:nvSpPr>
          <p:spPr bwMode="auto">
            <a:xfrm>
              <a:off x="2398" y="1096"/>
              <a:ext cx="1" cy="16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8" name="Line 79"/>
            <p:cNvSpPr>
              <a:spLocks noChangeShapeType="1"/>
            </p:cNvSpPr>
            <p:nvPr/>
          </p:nvSpPr>
          <p:spPr bwMode="auto">
            <a:xfrm>
              <a:off x="778" y="2064"/>
              <a:ext cx="1632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9" name="Text Box 80"/>
            <p:cNvSpPr txBox="1">
              <a:spLocks noChangeArrowheads="1"/>
            </p:cNvSpPr>
            <p:nvPr/>
          </p:nvSpPr>
          <p:spPr bwMode="auto">
            <a:xfrm>
              <a:off x="1198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kumimoji="1"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9200" name="Text Box 81"/>
            <p:cNvSpPr txBox="1">
              <a:spLocks noChangeArrowheads="1"/>
            </p:cNvSpPr>
            <p:nvPr/>
          </p:nvSpPr>
          <p:spPr bwMode="auto">
            <a:xfrm>
              <a:off x="1198" y="162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kumimoji="1"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9201" name="Text Box 82"/>
            <p:cNvSpPr txBox="1">
              <a:spLocks noChangeArrowheads="1"/>
            </p:cNvSpPr>
            <p:nvPr/>
          </p:nvSpPr>
          <p:spPr bwMode="auto">
            <a:xfrm>
              <a:off x="2026" y="134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kumimoji="1"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9203" name="Text Box 84"/>
            <p:cNvSpPr txBox="1">
              <a:spLocks noChangeArrowheads="1"/>
            </p:cNvSpPr>
            <p:nvPr/>
          </p:nvSpPr>
          <p:spPr bwMode="auto">
            <a:xfrm>
              <a:off x="2381" y="981"/>
              <a:ext cx="6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＝？</a:t>
              </a:r>
            </a:p>
          </p:txBody>
        </p:sp>
      </p:grpSp>
      <p:grpSp>
        <p:nvGrpSpPr>
          <p:cNvPr id="126037" name="Group 85"/>
          <p:cNvGrpSpPr>
            <a:grpSpLocks/>
          </p:cNvGrpSpPr>
          <p:nvPr/>
        </p:nvGrpSpPr>
        <p:grpSpPr bwMode="auto">
          <a:xfrm>
            <a:off x="6289676" y="990600"/>
            <a:ext cx="2625725" cy="2362200"/>
            <a:chOff x="3002" y="624"/>
            <a:chExt cx="1654" cy="1488"/>
          </a:xfrm>
        </p:grpSpPr>
        <p:sp>
          <p:nvSpPr>
            <p:cNvPr id="49177" name="Text Box 97"/>
            <p:cNvSpPr txBox="1">
              <a:spLocks noChangeArrowheads="1"/>
            </p:cNvSpPr>
            <p:nvPr/>
          </p:nvSpPr>
          <p:spPr bwMode="auto">
            <a:xfrm>
              <a:off x="3002" y="1100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15v</a:t>
              </a:r>
            </a:p>
          </p:txBody>
        </p:sp>
        <p:sp>
          <p:nvSpPr>
            <p:cNvPr id="49178" name="Text Box 98"/>
            <p:cNvSpPr txBox="1">
              <a:spLocks noChangeArrowheads="1"/>
            </p:cNvSpPr>
            <p:nvPr/>
          </p:nvSpPr>
          <p:spPr bwMode="auto">
            <a:xfrm>
              <a:off x="3232" y="134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49179" name="Text Box 99"/>
            <p:cNvSpPr txBox="1">
              <a:spLocks noChangeArrowheads="1"/>
            </p:cNvSpPr>
            <p:nvPr/>
          </p:nvSpPr>
          <p:spPr bwMode="auto">
            <a:xfrm>
              <a:off x="3232" y="18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9166" name="Oval 86"/>
            <p:cNvSpPr>
              <a:spLocks noChangeArrowheads="1"/>
            </p:cNvSpPr>
            <p:nvPr/>
          </p:nvSpPr>
          <p:spPr bwMode="auto">
            <a:xfrm>
              <a:off x="3417" y="1075"/>
              <a:ext cx="164" cy="327"/>
            </a:xfrm>
            <a:prstGeom prst="ellipse">
              <a:avLst/>
            </a:prstGeom>
            <a:solidFill>
              <a:srgbClr val="66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9167" name="Oval 87"/>
            <p:cNvSpPr>
              <a:spLocks noChangeArrowheads="1"/>
            </p:cNvSpPr>
            <p:nvPr/>
          </p:nvSpPr>
          <p:spPr bwMode="auto">
            <a:xfrm>
              <a:off x="3413" y="1612"/>
              <a:ext cx="164" cy="327"/>
            </a:xfrm>
            <a:prstGeom prst="ellipse">
              <a:avLst/>
            </a:prstGeom>
            <a:solidFill>
              <a:srgbClr val="66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9168" name="Line 88"/>
            <p:cNvSpPr>
              <a:spLocks noChangeShapeType="1"/>
            </p:cNvSpPr>
            <p:nvPr/>
          </p:nvSpPr>
          <p:spPr bwMode="auto">
            <a:xfrm>
              <a:off x="3504" y="960"/>
              <a:ext cx="0" cy="110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9" name="Line 89"/>
            <p:cNvSpPr>
              <a:spLocks noChangeShapeType="1"/>
            </p:cNvSpPr>
            <p:nvPr/>
          </p:nvSpPr>
          <p:spPr bwMode="auto">
            <a:xfrm>
              <a:off x="4404" y="960"/>
              <a:ext cx="0" cy="110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0" name="Line 90"/>
            <p:cNvSpPr>
              <a:spLocks noChangeShapeType="1"/>
            </p:cNvSpPr>
            <p:nvPr/>
          </p:nvSpPr>
          <p:spPr bwMode="auto">
            <a:xfrm>
              <a:off x="3504" y="2064"/>
              <a:ext cx="90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1" name="Line 91"/>
            <p:cNvSpPr>
              <a:spLocks noChangeShapeType="1"/>
            </p:cNvSpPr>
            <p:nvPr/>
          </p:nvSpPr>
          <p:spPr bwMode="auto">
            <a:xfrm>
              <a:off x="3504" y="960"/>
              <a:ext cx="90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2" name="Rectangle 92"/>
            <p:cNvSpPr>
              <a:spLocks noChangeArrowheads="1"/>
            </p:cNvSpPr>
            <p:nvPr/>
          </p:nvSpPr>
          <p:spPr bwMode="auto">
            <a:xfrm rot="16200000">
              <a:off x="3926" y="832"/>
              <a:ext cx="116" cy="23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9173" name="Rectangle 93"/>
            <p:cNvSpPr>
              <a:spLocks noChangeArrowheads="1"/>
            </p:cNvSpPr>
            <p:nvPr/>
          </p:nvSpPr>
          <p:spPr bwMode="auto">
            <a:xfrm>
              <a:off x="4344" y="1388"/>
              <a:ext cx="116" cy="233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9174" name="Line 94"/>
            <p:cNvSpPr>
              <a:spLocks noChangeShapeType="1"/>
            </p:cNvSpPr>
            <p:nvPr/>
          </p:nvSpPr>
          <p:spPr bwMode="auto">
            <a:xfrm>
              <a:off x="4404" y="1096"/>
              <a:ext cx="0" cy="16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5" name="Text Box 95"/>
            <p:cNvSpPr txBox="1">
              <a:spLocks noChangeArrowheads="1"/>
            </p:cNvSpPr>
            <p:nvPr/>
          </p:nvSpPr>
          <p:spPr bwMode="auto">
            <a:xfrm>
              <a:off x="3214" y="872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9176" name="Text Box 96"/>
            <p:cNvSpPr txBox="1">
              <a:spLocks noChangeArrowheads="1"/>
            </p:cNvSpPr>
            <p:nvPr/>
          </p:nvSpPr>
          <p:spPr bwMode="auto">
            <a:xfrm>
              <a:off x="3227" y="12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49180" name="Text Box 100"/>
            <p:cNvSpPr txBox="1">
              <a:spLocks noChangeArrowheads="1"/>
            </p:cNvSpPr>
            <p:nvPr/>
          </p:nvSpPr>
          <p:spPr bwMode="auto">
            <a:xfrm>
              <a:off x="3099" y="1628"/>
              <a:ext cx="3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8v</a:t>
              </a:r>
            </a:p>
          </p:txBody>
        </p:sp>
        <p:sp>
          <p:nvSpPr>
            <p:cNvPr id="49181" name="Rectangle 101"/>
            <p:cNvSpPr>
              <a:spLocks noChangeArrowheads="1"/>
            </p:cNvSpPr>
            <p:nvPr/>
          </p:nvSpPr>
          <p:spPr bwMode="auto">
            <a:xfrm rot="16200000">
              <a:off x="3902" y="816"/>
              <a:ext cx="136" cy="285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9182" name="Text Box 102"/>
            <p:cNvSpPr txBox="1">
              <a:spLocks noChangeArrowheads="1"/>
            </p:cNvSpPr>
            <p:nvPr/>
          </p:nvSpPr>
          <p:spPr bwMode="auto">
            <a:xfrm>
              <a:off x="4008" y="134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kumimoji="1"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9183" name="Text Box 103"/>
            <p:cNvSpPr txBox="1">
              <a:spLocks noChangeArrowheads="1"/>
            </p:cNvSpPr>
            <p:nvPr/>
          </p:nvSpPr>
          <p:spPr bwMode="auto">
            <a:xfrm>
              <a:off x="3828" y="6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kumimoji="1"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9184" name="Text Box 104"/>
            <p:cNvSpPr txBox="1">
              <a:spLocks noChangeArrowheads="1"/>
            </p:cNvSpPr>
            <p:nvPr/>
          </p:nvSpPr>
          <p:spPr bwMode="auto">
            <a:xfrm>
              <a:off x="4416" y="96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</p:grpSp>
      <p:sp>
        <p:nvSpPr>
          <p:cNvPr id="126057" name="Text Box 105"/>
          <p:cNvSpPr txBox="1">
            <a:spLocks noChangeArrowheads="1"/>
          </p:cNvSpPr>
          <p:nvPr/>
        </p:nvSpPr>
        <p:spPr bwMode="auto">
          <a:xfrm>
            <a:off x="3000376" y="3573463"/>
            <a:ext cx="1655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=?</a:t>
            </a:r>
          </a:p>
        </p:txBody>
      </p:sp>
      <p:sp>
        <p:nvSpPr>
          <p:cNvPr id="106" name="Oval 16"/>
          <p:cNvSpPr>
            <a:spLocks noChangeArrowheads="1"/>
          </p:cNvSpPr>
          <p:nvPr/>
        </p:nvSpPr>
        <p:spPr bwMode="auto">
          <a:xfrm>
            <a:off x="6559539" y="4837906"/>
            <a:ext cx="259375" cy="519113"/>
          </a:xfrm>
          <a:prstGeom prst="ellipse">
            <a:avLst/>
          </a:prstGeom>
          <a:solidFill>
            <a:srgbClr val="66CCFF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7" name="Line 17"/>
          <p:cNvSpPr>
            <a:spLocks noChangeShapeType="1"/>
          </p:cNvSpPr>
          <p:nvPr/>
        </p:nvSpPr>
        <p:spPr bwMode="auto">
          <a:xfrm flipV="1">
            <a:off x="6559539" y="5091906"/>
            <a:ext cx="269102" cy="63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Oval 16"/>
          <p:cNvSpPr>
            <a:spLocks noChangeArrowheads="1"/>
          </p:cNvSpPr>
          <p:nvPr/>
        </p:nvSpPr>
        <p:spPr bwMode="auto">
          <a:xfrm>
            <a:off x="7559461" y="4851997"/>
            <a:ext cx="259375" cy="519113"/>
          </a:xfrm>
          <a:prstGeom prst="ellipse">
            <a:avLst/>
          </a:prstGeom>
          <a:solidFill>
            <a:srgbClr val="66CCFF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9" name="Line 17"/>
          <p:cNvSpPr>
            <a:spLocks noChangeShapeType="1"/>
          </p:cNvSpPr>
          <p:nvPr/>
        </p:nvSpPr>
        <p:spPr bwMode="auto">
          <a:xfrm flipV="1">
            <a:off x="7559461" y="5105997"/>
            <a:ext cx="269102" cy="63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3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2000"/>
                                        <p:tgtEl>
                                          <p:spTgt spid="1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12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animBg="1"/>
      <p:bldP spid="125957" grpId="0" autoUpdateAnimBg="0"/>
      <p:bldP spid="125988" grpId="0" animBg="1"/>
      <p:bldP spid="12601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1847850" y="333376"/>
            <a:ext cx="838200" cy="519113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endParaRPr lang="en-US" altLang="zh-CN" sz="2800" b="1">
              <a:solidFill>
                <a:srgbClr val="FFFF00"/>
              </a:solidFill>
              <a:ea typeface="仿宋_GB2312" pitchFamily="49" charset="-122"/>
            </a:endParaRPr>
          </a:p>
        </p:txBody>
      </p:sp>
      <p:grpSp>
        <p:nvGrpSpPr>
          <p:cNvPr id="124932" name="Group 4"/>
          <p:cNvGrpSpPr>
            <a:grpSpLocks/>
          </p:cNvGrpSpPr>
          <p:nvPr/>
        </p:nvGrpSpPr>
        <p:grpSpPr bwMode="auto">
          <a:xfrm>
            <a:off x="1703389" y="1196976"/>
            <a:ext cx="3455987" cy="2016125"/>
            <a:chOff x="204" y="845"/>
            <a:chExt cx="2177" cy="1270"/>
          </a:xfrm>
        </p:grpSpPr>
        <p:sp>
          <p:nvSpPr>
            <p:cNvPr id="50244" name="Text Box 21"/>
            <p:cNvSpPr txBox="1">
              <a:spLocks noChangeArrowheads="1"/>
            </p:cNvSpPr>
            <p:nvPr/>
          </p:nvSpPr>
          <p:spPr bwMode="auto">
            <a:xfrm>
              <a:off x="476" y="1162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0237" name="Text Box 14"/>
            <p:cNvSpPr txBox="1">
              <a:spLocks noChangeArrowheads="1"/>
            </p:cNvSpPr>
            <p:nvPr/>
          </p:nvSpPr>
          <p:spPr bwMode="auto">
            <a:xfrm>
              <a:off x="204" y="1117"/>
              <a:ext cx="5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10V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0230" name="Oval 5"/>
            <p:cNvSpPr>
              <a:spLocks noChangeArrowheads="1"/>
            </p:cNvSpPr>
            <p:nvPr/>
          </p:nvSpPr>
          <p:spPr bwMode="auto">
            <a:xfrm>
              <a:off x="1429" y="1071"/>
              <a:ext cx="317" cy="318"/>
            </a:xfrm>
            <a:prstGeom prst="ellipse">
              <a:avLst/>
            </a:prstGeom>
            <a:solidFill>
              <a:srgbClr val="66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0231" name="Oval 6"/>
            <p:cNvSpPr>
              <a:spLocks noChangeArrowheads="1"/>
            </p:cNvSpPr>
            <p:nvPr/>
          </p:nvSpPr>
          <p:spPr bwMode="auto">
            <a:xfrm>
              <a:off x="622" y="1096"/>
              <a:ext cx="317" cy="327"/>
            </a:xfrm>
            <a:prstGeom prst="ellipse">
              <a:avLst/>
            </a:prstGeom>
            <a:solidFill>
              <a:srgbClr val="66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0232" name="Line 7"/>
            <p:cNvSpPr>
              <a:spLocks noChangeShapeType="1"/>
            </p:cNvSpPr>
            <p:nvPr/>
          </p:nvSpPr>
          <p:spPr bwMode="auto">
            <a:xfrm>
              <a:off x="778" y="960"/>
              <a:ext cx="0" cy="110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3" name="Line 8"/>
            <p:cNvSpPr>
              <a:spLocks noChangeShapeType="1"/>
            </p:cNvSpPr>
            <p:nvPr/>
          </p:nvSpPr>
          <p:spPr bwMode="auto">
            <a:xfrm>
              <a:off x="1594" y="960"/>
              <a:ext cx="0" cy="110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234" name="Group 9"/>
            <p:cNvGrpSpPr>
              <a:grpSpLocks/>
            </p:cNvGrpSpPr>
            <p:nvPr/>
          </p:nvGrpSpPr>
          <p:grpSpPr bwMode="auto">
            <a:xfrm>
              <a:off x="1516" y="1596"/>
              <a:ext cx="181" cy="327"/>
              <a:chOff x="2391" y="2284"/>
              <a:chExt cx="181" cy="327"/>
            </a:xfrm>
          </p:grpSpPr>
          <p:sp>
            <p:nvSpPr>
              <p:cNvPr id="50249" name="Oval 10"/>
              <p:cNvSpPr>
                <a:spLocks noChangeArrowheads="1"/>
              </p:cNvSpPr>
              <p:nvPr/>
            </p:nvSpPr>
            <p:spPr bwMode="auto">
              <a:xfrm>
                <a:off x="2391" y="2284"/>
                <a:ext cx="164" cy="327"/>
              </a:xfrm>
              <a:prstGeom prst="ellipse">
                <a:avLst/>
              </a:prstGeom>
              <a:solidFill>
                <a:srgbClr val="66CCFF"/>
              </a:soli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0250" name="Line 11"/>
              <p:cNvSpPr>
                <a:spLocks noChangeShapeType="1"/>
              </p:cNvSpPr>
              <p:nvPr/>
            </p:nvSpPr>
            <p:spPr bwMode="auto">
              <a:xfrm flipV="1">
                <a:off x="2391" y="2447"/>
                <a:ext cx="181" cy="1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235" name="Rectangle 12"/>
            <p:cNvSpPr>
              <a:spLocks noChangeArrowheads="1"/>
            </p:cNvSpPr>
            <p:nvPr/>
          </p:nvSpPr>
          <p:spPr bwMode="auto">
            <a:xfrm>
              <a:off x="719" y="1644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0236" name="Line 13"/>
            <p:cNvSpPr>
              <a:spLocks noChangeShapeType="1"/>
            </p:cNvSpPr>
            <p:nvPr/>
          </p:nvSpPr>
          <p:spPr bwMode="auto">
            <a:xfrm>
              <a:off x="1655" y="1389"/>
              <a:ext cx="0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8" name="Text Box 15"/>
            <p:cNvSpPr txBox="1">
              <a:spLocks noChangeArrowheads="1"/>
            </p:cNvSpPr>
            <p:nvPr/>
          </p:nvSpPr>
          <p:spPr bwMode="auto">
            <a:xfrm>
              <a:off x="295" y="1570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0239" name="Text Box 16"/>
            <p:cNvSpPr txBox="1">
              <a:spLocks noChangeArrowheads="1"/>
            </p:cNvSpPr>
            <p:nvPr/>
          </p:nvSpPr>
          <p:spPr bwMode="auto">
            <a:xfrm>
              <a:off x="1746" y="1117"/>
              <a:ext cx="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10V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0240" name="Text Box 17"/>
            <p:cNvSpPr txBox="1">
              <a:spLocks noChangeArrowheads="1"/>
            </p:cNvSpPr>
            <p:nvPr/>
          </p:nvSpPr>
          <p:spPr bwMode="auto">
            <a:xfrm>
              <a:off x="1701" y="1616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6A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0241" name="Text Box 18"/>
            <p:cNvSpPr txBox="1">
              <a:spLocks noChangeArrowheads="1"/>
            </p:cNvSpPr>
            <p:nvPr/>
          </p:nvSpPr>
          <p:spPr bwMode="auto">
            <a:xfrm>
              <a:off x="1701" y="890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0242" name="Text Box 19"/>
            <p:cNvSpPr txBox="1">
              <a:spLocks noChangeArrowheads="1"/>
            </p:cNvSpPr>
            <p:nvPr/>
          </p:nvSpPr>
          <p:spPr bwMode="auto">
            <a:xfrm>
              <a:off x="521" y="845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0243" name="Text Box 20"/>
            <p:cNvSpPr txBox="1">
              <a:spLocks noChangeArrowheads="1"/>
            </p:cNvSpPr>
            <p:nvPr/>
          </p:nvSpPr>
          <p:spPr bwMode="auto">
            <a:xfrm>
              <a:off x="1746" y="1162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0245" name="Line 22"/>
            <p:cNvSpPr>
              <a:spLocks noChangeShapeType="1"/>
            </p:cNvSpPr>
            <p:nvPr/>
          </p:nvSpPr>
          <p:spPr bwMode="auto">
            <a:xfrm>
              <a:off x="793" y="2069"/>
              <a:ext cx="1497" cy="0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6" name="Line 23"/>
            <p:cNvSpPr>
              <a:spLocks noChangeShapeType="1"/>
            </p:cNvSpPr>
            <p:nvPr/>
          </p:nvSpPr>
          <p:spPr bwMode="auto">
            <a:xfrm>
              <a:off x="748" y="935"/>
              <a:ext cx="1497" cy="0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7" name="Oval 24"/>
            <p:cNvSpPr>
              <a:spLocks noChangeArrowheads="1"/>
            </p:cNvSpPr>
            <p:nvPr/>
          </p:nvSpPr>
          <p:spPr bwMode="auto">
            <a:xfrm>
              <a:off x="2290" y="2024"/>
              <a:ext cx="91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0248" name="Oval 25"/>
            <p:cNvSpPr>
              <a:spLocks noChangeArrowheads="1"/>
            </p:cNvSpPr>
            <p:nvPr/>
          </p:nvSpPr>
          <p:spPr bwMode="auto">
            <a:xfrm>
              <a:off x="2245" y="890"/>
              <a:ext cx="91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24954" name="AutoShape 26"/>
          <p:cNvSpPr>
            <a:spLocks noChangeArrowheads="1"/>
          </p:cNvSpPr>
          <p:nvPr/>
        </p:nvSpPr>
        <p:spPr bwMode="auto">
          <a:xfrm>
            <a:off x="5664201" y="2205039"/>
            <a:ext cx="1008063" cy="287337"/>
          </a:xfrm>
          <a:prstGeom prst="rightArrow">
            <a:avLst>
              <a:gd name="adj1" fmla="val 50000"/>
              <a:gd name="adj2" fmla="val 8770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24955" name="Group 27"/>
          <p:cNvGrpSpPr>
            <a:grpSpLocks/>
          </p:cNvGrpSpPr>
          <p:nvPr/>
        </p:nvGrpSpPr>
        <p:grpSpPr bwMode="auto">
          <a:xfrm>
            <a:off x="6926264" y="908050"/>
            <a:ext cx="1474787" cy="2376488"/>
            <a:chOff x="3403" y="709"/>
            <a:chExt cx="929" cy="1497"/>
          </a:xfrm>
        </p:grpSpPr>
        <p:sp>
          <p:nvSpPr>
            <p:cNvPr id="50219" name="Oval 28"/>
            <p:cNvSpPr>
              <a:spLocks noChangeArrowheads="1"/>
            </p:cNvSpPr>
            <p:nvPr/>
          </p:nvSpPr>
          <p:spPr bwMode="auto">
            <a:xfrm>
              <a:off x="3403" y="1570"/>
              <a:ext cx="317" cy="318"/>
            </a:xfrm>
            <a:prstGeom prst="ellipse">
              <a:avLst/>
            </a:prstGeom>
            <a:solidFill>
              <a:srgbClr val="66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0220" name="Line 29"/>
            <p:cNvSpPr>
              <a:spLocks noChangeShapeType="1"/>
            </p:cNvSpPr>
            <p:nvPr/>
          </p:nvSpPr>
          <p:spPr bwMode="auto">
            <a:xfrm>
              <a:off x="3553" y="733"/>
              <a:ext cx="8" cy="14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1" name="Rectangle 30"/>
            <p:cNvSpPr>
              <a:spLocks noChangeArrowheads="1"/>
            </p:cNvSpPr>
            <p:nvPr/>
          </p:nvSpPr>
          <p:spPr bwMode="auto">
            <a:xfrm>
              <a:off x="3486" y="1008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0222" name="Text Box 31"/>
            <p:cNvSpPr txBox="1">
              <a:spLocks noChangeArrowheads="1"/>
            </p:cNvSpPr>
            <p:nvPr/>
          </p:nvSpPr>
          <p:spPr bwMode="auto">
            <a:xfrm>
              <a:off x="3696" y="1570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70V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0223" name="Text Box 32"/>
            <p:cNvSpPr txBox="1">
              <a:spLocks noChangeArrowheads="1"/>
            </p:cNvSpPr>
            <p:nvPr/>
          </p:nvSpPr>
          <p:spPr bwMode="auto">
            <a:xfrm>
              <a:off x="3572" y="935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0224" name="Text Box 33"/>
            <p:cNvSpPr txBox="1">
              <a:spLocks noChangeArrowheads="1"/>
            </p:cNvSpPr>
            <p:nvPr/>
          </p:nvSpPr>
          <p:spPr bwMode="auto">
            <a:xfrm>
              <a:off x="3696" y="1252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0225" name="Text Box 34"/>
            <p:cNvSpPr txBox="1">
              <a:spLocks noChangeArrowheads="1"/>
            </p:cNvSpPr>
            <p:nvPr/>
          </p:nvSpPr>
          <p:spPr bwMode="auto">
            <a:xfrm>
              <a:off x="3696" y="1706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0226" name="Line 35"/>
            <p:cNvSpPr>
              <a:spLocks noChangeShapeType="1"/>
            </p:cNvSpPr>
            <p:nvPr/>
          </p:nvSpPr>
          <p:spPr bwMode="auto">
            <a:xfrm>
              <a:off x="3560" y="754"/>
              <a:ext cx="635" cy="0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7" name="Line 36"/>
            <p:cNvSpPr>
              <a:spLocks noChangeShapeType="1"/>
            </p:cNvSpPr>
            <p:nvPr/>
          </p:nvSpPr>
          <p:spPr bwMode="auto">
            <a:xfrm>
              <a:off x="3560" y="2160"/>
              <a:ext cx="681" cy="0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8" name="Oval 37"/>
            <p:cNvSpPr>
              <a:spLocks noChangeArrowheads="1"/>
            </p:cNvSpPr>
            <p:nvPr/>
          </p:nvSpPr>
          <p:spPr bwMode="auto">
            <a:xfrm>
              <a:off x="4195" y="709"/>
              <a:ext cx="91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0229" name="Oval 38"/>
            <p:cNvSpPr>
              <a:spLocks noChangeArrowheads="1"/>
            </p:cNvSpPr>
            <p:nvPr/>
          </p:nvSpPr>
          <p:spPr bwMode="auto">
            <a:xfrm>
              <a:off x="4241" y="2115"/>
              <a:ext cx="91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24967" name="Group 39"/>
          <p:cNvGrpSpPr>
            <a:grpSpLocks/>
          </p:cNvGrpSpPr>
          <p:nvPr/>
        </p:nvGrpSpPr>
        <p:grpSpPr bwMode="auto">
          <a:xfrm>
            <a:off x="1985964" y="3933826"/>
            <a:ext cx="3317875" cy="2016125"/>
            <a:chOff x="291" y="2478"/>
            <a:chExt cx="2090" cy="1270"/>
          </a:xfrm>
        </p:grpSpPr>
        <p:sp>
          <p:nvSpPr>
            <p:cNvPr id="50207" name="Text Box 52"/>
            <p:cNvSpPr txBox="1">
              <a:spLocks noChangeArrowheads="1"/>
            </p:cNvSpPr>
            <p:nvPr/>
          </p:nvSpPr>
          <p:spPr bwMode="auto">
            <a:xfrm>
              <a:off x="476" y="2795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0202" name="Text Box 47"/>
            <p:cNvSpPr txBox="1">
              <a:spLocks noChangeArrowheads="1"/>
            </p:cNvSpPr>
            <p:nvPr/>
          </p:nvSpPr>
          <p:spPr bwMode="auto">
            <a:xfrm>
              <a:off x="291" y="2750"/>
              <a:ext cx="5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6V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0197" name="Line 40"/>
            <p:cNvSpPr>
              <a:spLocks noChangeShapeType="1"/>
            </p:cNvSpPr>
            <p:nvPr/>
          </p:nvSpPr>
          <p:spPr bwMode="auto">
            <a:xfrm>
              <a:off x="1594" y="2593"/>
              <a:ext cx="0" cy="110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8" name="Oval 41"/>
            <p:cNvSpPr>
              <a:spLocks noChangeArrowheads="1"/>
            </p:cNvSpPr>
            <p:nvPr/>
          </p:nvSpPr>
          <p:spPr bwMode="auto">
            <a:xfrm>
              <a:off x="694" y="2729"/>
              <a:ext cx="164" cy="327"/>
            </a:xfrm>
            <a:prstGeom prst="ellipse">
              <a:avLst/>
            </a:prstGeom>
            <a:solidFill>
              <a:srgbClr val="66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0199" name="Line 42"/>
            <p:cNvSpPr>
              <a:spLocks noChangeShapeType="1"/>
            </p:cNvSpPr>
            <p:nvPr/>
          </p:nvSpPr>
          <p:spPr bwMode="auto">
            <a:xfrm>
              <a:off x="778" y="2593"/>
              <a:ext cx="0" cy="110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1" name="Rectangle 46"/>
            <p:cNvSpPr>
              <a:spLocks noChangeArrowheads="1"/>
            </p:cNvSpPr>
            <p:nvPr/>
          </p:nvSpPr>
          <p:spPr bwMode="auto">
            <a:xfrm>
              <a:off x="719" y="3277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0203" name="Text Box 48"/>
            <p:cNvSpPr txBox="1">
              <a:spLocks noChangeArrowheads="1"/>
            </p:cNvSpPr>
            <p:nvPr/>
          </p:nvSpPr>
          <p:spPr bwMode="auto">
            <a:xfrm>
              <a:off x="295" y="3203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 dirty="0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0204" name="Text Box 49"/>
            <p:cNvSpPr txBox="1">
              <a:spLocks noChangeArrowheads="1"/>
            </p:cNvSpPr>
            <p:nvPr/>
          </p:nvSpPr>
          <p:spPr bwMode="auto">
            <a:xfrm>
              <a:off x="1746" y="2750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2A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0205" name="Text Box 50"/>
            <p:cNvSpPr txBox="1">
              <a:spLocks noChangeArrowheads="1"/>
            </p:cNvSpPr>
            <p:nvPr/>
          </p:nvSpPr>
          <p:spPr bwMode="auto">
            <a:xfrm>
              <a:off x="1701" y="3249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6A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0206" name="Text Box 51"/>
            <p:cNvSpPr txBox="1">
              <a:spLocks noChangeArrowheads="1"/>
            </p:cNvSpPr>
            <p:nvPr/>
          </p:nvSpPr>
          <p:spPr bwMode="auto">
            <a:xfrm>
              <a:off x="521" y="2478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0208" name="Line 53"/>
            <p:cNvSpPr>
              <a:spLocks noChangeShapeType="1"/>
            </p:cNvSpPr>
            <p:nvPr/>
          </p:nvSpPr>
          <p:spPr bwMode="auto">
            <a:xfrm>
              <a:off x="793" y="3702"/>
              <a:ext cx="1497" cy="0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9" name="Line 54"/>
            <p:cNvSpPr>
              <a:spLocks noChangeShapeType="1"/>
            </p:cNvSpPr>
            <p:nvPr/>
          </p:nvSpPr>
          <p:spPr bwMode="auto">
            <a:xfrm>
              <a:off x="761" y="2586"/>
              <a:ext cx="1484" cy="6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0" name="Oval 55"/>
            <p:cNvSpPr>
              <a:spLocks noChangeArrowheads="1"/>
            </p:cNvSpPr>
            <p:nvPr/>
          </p:nvSpPr>
          <p:spPr bwMode="auto">
            <a:xfrm>
              <a:off x="2290" y="3657"/>
              <a:ext cx="91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0211" name="Oval 56"/>
            <p:cNvSpPr>
              <a:spLocks noChangeArrowheads="1"/>
            </p:cNvSpPr>
            <p:nvPr/>
          </p:nvSpPr>
          <p:spPr bwMode="auto">
            <a:xfrm>
              <a:off x="2245" y="2547"/>
              <a:ext cx="91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0212" name="Line 57"/>
            <p:cNvSpPr>
              <a:spLocks noChangeShapeType="1"/>
            </p:cNvSpPr>
            <p:nvPr/>
          </p:nvSpPr>
          <p:spPr bwMode="auto">
            <a:xfrm>
              <a:off x="778" y="3158"/>
              <a:ext cx="817" cy="0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0213" name="Group 58"/>
            <p:cNvGrpSpPr>
              <a:grpSpLocks/>
            </p:cNvGrpSpPr>
            <p:nvPr/>
          </p:nvGrpSpPr>
          <p:grpSpPr bwMode="auto">
            <a:xfrm>
              <a:off x="1513" y="2688"/>
              <a:ext cx="164" cy="327"/>
              <a:chOff x="2388" y="2288"/>
              <a:chExt cx="164" cy="327"/>
            </a:xfrm>
          </p:grpSpPr>
          <p:sp>
            <p:nvSpPr>
              <p:cNvPr id="50215" name="Oval 59"/>
              <p:cNvSpPr>
                <a:spLocks noChangeArrowheads="1"/>
              </p:cNvSpPr>
              <p:nvPr/>
            </p:nvSpPr>
            <p:spPr bwMode="auto">
              <a:xfrm>
                <a:off x="2388" y="2288"/>
                <a:ext cx="164" cy="327"/>
              </a:xfrm>
              <a:prstGeom prst="ellipse">
                <a:avLst/>
              </a:prstGeom>
              <a:solidFill>
                <a:srgbClr val="66CCFF"/>
              </a:soli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0216" name="Line 60"/>
              <p:cNvSpPr>
                <a:spLocks noChangeShapeType="1"/>
              </p:cNvSpPr>
              <p:nvPr/>
            </p:nvSpPr>
            <p:spPr bwMode="auto">
              <a:xfrm>
                <a:off x="2388" y="2452"/>
                <a:ext cx="160" cy="1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214" name="Line 61"/>
            <p:cNvSpPr>
              <a:spLocks noChangeShapeType="1"/>
            </p:cNvSpPr>
            <p:nvPr/>
          </p:nvSpPr>
          <p:spPr bwMode="auto">
            <a:xfrm flipV="1">
              <a:off x="1292" y="3294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4990" name="AutoShape 62"/>
          <p:cNvSpPr>
            <a:spLocks noChangeArrowheads="1"/>
          </p:cNvSpPr>
          <p:nvPr/>
        </p:nvSpPr>
        <p:spPr bwMode="auto">
          <a:xfrm>
            <a:off x="5519738" y="4868864"/>
            <a:ext cx="1008062" cy="288925"/>
          </a:xfrm>
          <a:prstGeom prst="rightArrow">
            <a:avLst>
              <a:gd name="adj1" fmla="val 50000"/>
              <a:gd name="adj2" fmla="val 87225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24991" name="Group 63"/>
          <p:cNvGrpSpPr>
            <a:grpSpLocks/>
          </p:cNvGrpSpPr>
          <p:nvPr/>
        </p:nvGrpSpPr>
        <p:grpSpPr bwMode="auto">
          <a:xfrm>
            <a:off x="7080250" y="3860800"/>
            <a:ext cx="1465263" cy="2376488"/>
            <a:chOff x="3409" y="709"/>
            <a:chExt cx="923" cy="1497"/>
          </a:xfrm>
        </p:grpSpPr>
        <p:sp>
          <p:nvSpPr>
            <p:cNvPr id="50186" name="Oval 64"/>
            <p:cNvSpPr>
              <a:spLocks noChangeArrowheads="1"/>
            </p:cNvSpPr>
            <p:nvPr/>
          </p:nvSpPr>
          <p:spPr bwMode="auto">
            <a:xfrm>
              <a:off x="3409" y="1570"/>
              <a:ext cx="317" cy="318"/>
            </a:xfrm>
            <a:prstGeom prst="ellipse">
              <a:avLst/>
            </a:prstGeom>
            <a:solidFill>
              <a:srgbClr val="66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0187" name="Line 65"/>
            <p:cNvSpPr>
              <a:spLocks noChangeShapeType="1"/>
            </p:cNvSpPr>
            <p:nvPr/>
          </p:nvSpPr>
          <p:spPr bwMode="auto">
            <a:xfrm>
              <a:off x="3553" y="733"/>
              <a:ext cx="8" cy="14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8" name="Rectangle 66"/>
            <p:cNvSpPr>
              <a:spLocks noChangeArrowheads="1"/>
            </p:cNvSpPr>
            <p:nvPr/>
          </p:nvSpPr>
          <p:spPr bwMode="auto">
            <a:xfrm>
              <a:off x="3486" y="1008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0189" name="Text Box 67"/>
            <p:cNvSpPr txBox="1">
              <a:spLocks noChangeArrowheads="1"/>
            </p:cNvSpPr>
            <p:nvPr/>
          </p:nvSpPr>
          <p:spPr bwMode="auto">
            <a:xfrm>
              <a:off x="3696" y="1570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66V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0190" name="Text Box 68"/>
            <p:cNvSpPr txBox="1">
              <a:spLocks noChangeArrowheads="1"/>
            </p:cNvSpPr>
            <p:nvPr/>
          </p:nvSpPr>
          <p:spPr bwMode="auto">
            <a:xfrm>
              <a:off x="3572" y="935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0191" name="Text Box 69"/>
            <p:cNvSpPr txBox="1">
              <a:spLocks noChangeArrowheads="1"/>
            </p:cNvSpPr>
            <p:nvPr/>
          </p:nvSpPr>
          <p:spPr bwMode="auto">
            <a:xfrm>
              <a:off x="3696" y="1252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0192" name="Text Box 70"/>
            <p:cNvSpPr txBox="1">
              <a:spLocks noChangeArrowheads="1"/>
            </p:cNvSpPr>
            <p:nvPr/>
          </p:nvSpPr>
          <p:spPr bwMode="auto">
            <a:xfrm>
              <a:off x="3696" y="1706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0193" name="Line 71"/>
            <p:cNvSpPr>
              <a:spLocks noChangeShapeType="1"/>
            </p:cNvSpPr>
            <p:nvPr/>
          </p:nvSpPr>
          <p:spPr bwMode="auto">
            <a:xfrm>
              <a:off x="3560" y="754"/>
              <a:ext cx="635" cy="0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4" name="Line 72"/>
            <p:cNvSpPr>
              <a:spLocks noChangeShapeType="1"/>
            </p:cNvSpPr>
            <p:nvPr/>
          </p:nvSpPr>
          <p:spPr bwMode="auto">
            <a:xfrm>
              <a:off x="3560" y="2160"/>
              <a:ext cx="681" cy="0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5" name="Oval 73"/>
            <p:cNvSpPr>
              <a:spLocks noChangeArrowheads="1"/>
            </p:cNvSpPr>
            <p:nvPr/>
          </p:nvSpPr>
          <p:spPr bwMode="auto">
            <a:xfrm>
              <a:off x="4195" y="709"/>
              <a:ext cx="91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0196" name="Oval 74"/>
            <p:cNvSpPr>
              <a:spLocks noChangeArrowheads="1"/>
            </p:cNvSpPr>
            <p:nvPr/>
          </p:nvSpPr>
          <p:spPr bwMode="auto">
            <a:xfrm>
              <a:off x="4241" y="2115"/>
              <a:ext cx="91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75" name="Oval 59"/>
          <p:cNvSpPr>
            <a:spLocks noChangeArrowheads="1"/>
          </p:cNvSpPr>
          <p:nvPr/>
        </p:nvSpPr>
        <p:spPr bwMode="auto">
          <a:xfrm>
            <a:off x="3923784" y="5184688"/>
            <a:ext cx="260350" cy="519113"/>
          </a:xfrm>
          <a:prstGeom prst="ellipse">
            <a:avLst/>
          </a:prstGeom>
          <a:solidFill>
            <a:srgbClr val="66CCFF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6" name="Line 60"/>
          <p:cNvSpPr>
            <a:spLocks noChangeShapeType="1"/>
          </p:cNvSpPr>
          <p:nvPr/>
        </p:nvSpPr>
        <p:spPr bwMode="auto">
          <a:xfrm>
            <a:off x="3923784" y="5445038"/>
            <a:ext cx="254000" cy="158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94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2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4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4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2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2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4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4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54" grpId="0" animBg="1"/>
      <p:bldP spid="12499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2"/>
          <p:cNvGrpSpPr>
            <a:grpSpLocks/>
          </p:cNvGrpSpPr>
          <p:nvPr/>
        </p:nvGrpSpPr>
        <p:grpSpPr bwMode="auto">
          <a:xfrm>
            <a:off x="1524000" y="549275"/>
            <a:ext cx="3240088" cy="1944688"/>
            <a:chOff x="340" y="890"/>
            <a:chExt cx="2041" cy="1225"/>
          </a:xfrm>
        </p:grpSpPr>
        <p:sp>
          <p:nvSpPr>
            <p:cNvPr id="51280" name="Line 3"/>
            <p:cNvSpPr>
              <a:spLocks noChangeShapeType="1"/>
            </p:cNvSpPr>
            <p:nvPr/>
          </p:nvSpPr>
          <p:spPr bwMode="auto">
            <a:xfrm>
              <a:off x="1066" y="935"/>
              <a:ext cx="0" cy="113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81" name="Line 4"/>
            <p:cNvSpPr>
              <a:spLocks noChangeShapeType="1"/>
            </p:cNvSpPr>
            <p:nvPr/>
          </p:nvSpPr>
          <p:spPr bwMode="auto">
            <a:xfrm>
              <a:off x="1594" y="960"/>
              <a:ext cx="0" cy="110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83" name="Rectangle 8"/>
            <p:cNvSpPr>
              <a:spLocks noChangeArrowheads="1"/>
            </p:cNvSpPr>
            <p:nvPr/>
          </p:nvSpPr>
          <p:spPr bwMode="auto">
            <a:xfrm>
              <a:off x="991" y="1326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284" name="Line 9"/>
            <p:cNvSpPr>
              <a:spLocks noChangeShapeType="1"/>
            </p:cNvSpPr>
            <p:nvPr/>
          </p:nvSpPr>
          <p:spPr bwMode="auto">
            <a:xfrm>
              <a:off x="1655" y="1071"/>
              <a:ext cx="0" cy="164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85" name="Text Box 10"/>
            <p:cNvSpPr txBox="1">
              <a:spLocks noChangeArrowheads="1"/>
            </p:cNvSpPr>
            <p:nvPr/>
          </p:nvSpPr>
          <p:spPr bwMode="auto">
            <a:xfrm>
              <a:off x="340" y="1071"/>
              <a:ext cx="3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1A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1286" name="Text Box 11"/>
            <p:cNvSpPr txBox="1">
              <a:spLocks noChangeArrowheads="1"/>
            </p:cNvSpPr>
            <p:nvPr/>
          </p:nvSpPr>
          <p:spPr bwMode="auto">
            <a:xfrm>
              <a:off x="1066" y="1525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1287" name="Text Box 12"/>
            <p:cNvSpPr txBox="1">
              <a:spLocks noChangeArrowheads="1"/>
            </p:cNvSpPr>
            <p:nvPr/>
          </p:nvSpPr>
          <p:spPr bwMode="auto">
            <a:xfrm>
              <a:off x="1701" y="1389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6A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1288" name="Line 13"/>
            <p:cNvSpPr>
              <a:spLocks noChangeShapeType="1"/>
            </p:cNvSpPr>
            <p:nvPr/>
          </p:nvSpPr>
          <p:spPr bwMode="auto">
            <a:xfrm>
              <a:off x="703" y="2069"/>
              <a:ext cx="1587" cy="0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9" name="Line 14"/>
            <p:cNvSpPr>
              <a:spLocks noChangeShapeType="1"/>
            </p:cNvSpPr>
            <p:nvPr/>
          </p:nvSpPr>
          <p:spPr bwMode="auto">
            <a:xfrm>
              <a:off x="703" y="935"/>
              <a:ext cx="1542" cy="0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0" name="Oval 15"/>
            <p:cNvSpPr>
              <a:spLocks noChangeArrowheads="1"/>
            </p:cNvSpPr>
            <p:nvPr/>
          </p:nvSpPr>
          <p:spPr bwMode="auto">
            <a:xfrm>
              <a:off x="2290" y="2024"/>
              <a:ext cx="91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291" name="Oval 16"/>
            <p:cNvSpPr>
              <a:spLocks noChangeArrowheads="1"/>
            </p:cNvSpPr>
            <p:nvPr/>
          </p:nvSpPr>
          <p:spPr bwMode="auto">
            <a:xfrm>
              <a:off x="2245" y="890"/>
              <a:ext cx="91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292" name="Line 17"/>
            <p:cNvSpPr>
              <a:spLocks noChangeShapeType="1"/>
            </p:cNvSpPr>
            <p:nvPr/>
          </p:nvSpPr>
          <p:spPr bwMode="auto">
            <a:xfrm>
              <a:off x="703" y="935"/>
              <a:ext cx="0" cy="113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293" name="Group 18"/>
            <p:cNvGrpSpPr>
              <a:grpSpLocks/>
            </p:cNvGrpSpPr>
            <p:nvPr/>
          </p:nvGrpSpPr>
          <p:grpSpPr bwMode="auto">
            <a:xfrm>
              <a:off x="621" y="1318"/>
              <a:ext cx="164" cy="327"/>
              <a:chOff x="2358" y="2278"/>
              <a:chExt cx="164" cy="327"/>
            </a:xfrm>
          </p:grpSpPr>
          <p:sp>
            <p:nvSpPr>
              <p:cNvPr id="51295" name="Oval 19"/>
              <p:cNvSpPr>
                <a:spLocks noChangeArrowheads="1"/>
              </p:cNvSpPr>
              <p:nvPr/>
            </p:nvSpPr>
            <p:spPr bwMode="auto">
              <a:xfrm>
                <a:off x="2358" y="2278"/>
                <a:ext cx="164" cy="327"/>
              </a:xfrm>
              <a:prstGeom prst="ellipse">
                <a:avLst/>
              </a:prstGeom>
              <a:solidFill>
                <a:srgbClr val="66CCFF"/>
              </a:soli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1296" name="Line 20"/>
              <p:cNvSpPr>
                <a:spLocks noChangeShapeType="1"/>
              </p:cNvSpPr>
              <p:nvPr/>
            </p:nvSpPr>
            <p:spPr bwMode="auto">
              <a:xfrm>
                <a:off x="2358" y="2442"/>
                <a:ext cx="164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94" name="Line 21"/>
            <p:cNvSpPr>
              <a:spLocks noChangeShapeType="1"/>
            </p:cNvSpPr>
            <p:nvPr/>
          </p:nvSpPr>
          <p:spPr bwMode="auto">
            <a:xfrm flipV="1">
              <a:off x="793" y="1071"/>
              <a:ext cx="0" cy="227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926" name="Group 22"/>
          <p:cNvGrpSpPr>
            <a:grpSpLocks/>
          </p:cNvGrpSpPr>
          <p:nvPr/>
        </p:nvGrpSpPr>
        <p:grpSpPr bwMode="auto">
          <a:xfrm>
            <a:off x="5232401" y="620714"/>
            <a:ext cx="2016125" cy="1944687"/>
            <a:chOff x="2336" y="391"/>
            <a:chExt cx="1270" cy="1225"/>
          </a:xfrm>
        </p:grpSpPr>
        <p:sp>
          <p:nvSpPr>
            <p:cNvPr id="51267" name="Line 23"/>
            <p:cNvSpPr>
              <a:spLocks noChangeShapeType="1"/>
            </p:cNvSpPr>
            <p:nvPr/>
          </p:nvSpPr>
          <p:spPr bwMode="auto">
            <a:xfrm>
              <a:off x="3062" y="436"/>
              <a:ext cx="0" cy="113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8" name="Rectangle 24"/>
            <p:cNvSpPr>
              <a:spLocks noChangeArrowheads="1"/>
            </p:cNvSpPr>
            <p:nvPr/>
          </p:nvSpPr>
          <p:spPr bwMode="auto">
            <a:xfrm>
              <a:off x="2987" y="827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269" name="Text Box 25"/>
            <p:cNvSpPr txBox="1">
              <a:spLocks noChangeArrowheads="1"/>
            </p:cNvSpPr>
            <p:nvPr/>
          </p:nvSpPr>
          <p:spPr bwMode="auto">
            <a:xfrm>
              <a:off x="2336" y="572"/>
              <a:ext cx="3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7A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1270" name="Text Box 26"/>
            <p:cNvSpPr txBox="1">
              <a:spLocks noChangeArrowheads="1"/>
            </p:cNvSpPr>
            <p:nvPr/>
          </p:nvSpPr>
          <p:spPr bwMode="auto">
            <a:xfrm>
              <a:off x="3062" y="1026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1271" name="Line 27"/>
            <p:cNvSpPr>
              <a:spLocks noChangeShapeType="1"/>
            </p:cNvSpPr>
            <p:nvPr/>
          </p:nvSpPr>
          <p:spPr bwMode="auto">
            <a:xfrm>
              <a:off x="2699" y="1570"/>
              <a:ext cx="816" cy="0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2" name="Line 28"/>
            <p:cNvSpPr>
              <a:spLocks noChangeShapeType="1"/>
            </p:cNvSpPr>
            <p:nvPr/>
          </p:nvSpPr>
          <p:spPr bwMode="auto">
            <a:xfrm>
              <a:off x="2699" y="436"/>
              <a:ext cx="816" cy="0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3" name="Oval 29"/>
            <p:cNvSpPr>
              <a:spLocks noChangeArrowheads="1"/>
            </p:cNvSpPr>
            <p:nvPr/>
          </p:nvSpPr>
          <p:spPr bwMode="auto">
            <a:xfrm>
              <a:off x="3515" y="1525"/>
              <a:ext cx="91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274" name="Oval 30"/>
            <p:cNvSpPr>
              <a:spLocks noChangeArrowheads="1"/>
            </p:cNvSpPr>
            <p:nvPr/>
          </p:nvSpPr>
          <p:spPr bwMode="auto">
            <a:xfrm>
              <a:off x="3515" y="391"/>
              <a:ext cx="91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275" name="Line 31"/>
            <p:cNvSpPr>
              <a:spLocks noChangeShapeType="1"/>
            </p:cNvSpPr>
            <p:nvPr/>
          </p:nvSpPr>
          <p:spPr bwMode="auto">
            <a:xfrm>
              <a:off x="2699" y="436"/>
              <a:ext cx="0" cy="113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7" name="Line 35"/>
            <p:cNvSpPr>
              <a:spLocks noChangeShapeType="1"/>
            </p:cNvSpPr>
            <p:nvPr/>
          </p:nvSpPr>
          <p:spPr bwMode="auto">
            <a:xfrm flipV="1">
              <a:off x="2789" y="572"/>
              <a:ext cx="0" cy="227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940" name="Line 36"/>
          <p:cNvSpPr>
            <a:spLocks noChangeShapeType="1"/>
          </p:cNvSpPr>
          <p:nvPr/>
        </p:nvSpPr>
        <p:spPr bwMode="auto">
          <a:xfrm>
            <a:off x="4727576" y="1557338"/>
            <a:ext cx="576263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41" name="Line 37"/>
          <p:cNvSpPr>
            <a:spLocks noChangeShapeType="1"/>
          </p:cNvSpPr>
          <p:nvPr/>
        </p:nvSpPr>
        <p:spPr bwMode="auto">
          <a:xfrm>
            <a:off x="7464426" y="1628775"/>
            <a:ext cx="576263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3942" name="Group 38"/>
          <p:cNvGrpSpPr>
            <a:grpSpLocks/>
          </p:cNvGrpSpPr>
          <p:nvPr/>
        </p:nvGrpSpPr>
        <p:grpSpPr bwMode="auto">
          <a:xfrm>
            <a:off x="8401050" y="476250"/>
            <a:ext cx="1295400" cy="2089150"/>
            <a:chOff x="3379" y="709"/>
            <a:chExt cx="953" cy="1497"/>
          </a:xfrm>
        </p:grpSpPr>
        <p:sp>
          <p:nvSpPr>
            <p:cNvPr id="51256" name="Oval 39"/>
            <p:cNvSpPr>
              <a:spLocks noChangeArrowheads="1"/>
            </p:cNvSpPr>
            <p:nvPr/>
          </p:nvSpPr>
          <p:spPr bwMode="auto">
            <a:xfrm>
              <a:off x="3379" y="1570"/>
              <a:ext cx="317" cy="318"/>
            </a:xfrm>
            <a:prstGeom prst="ellipse">
              <a:avLst/>
            </a:prstGeom>
            <a:solidFill>
              <a:srgbClr val="66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257" name="Line 40"/>
            <p:cNvSpPr>
              <a:spLocks noChangeShapeType="1"/>
            </p:cNvSpPr>
            <p:nvPr/>
          </p:nvSpPr>
          <p:spPr bwMode="auto">
            <a:xfrm>
              <a:off x="3553" y="733"/>
              <a:ext cx="8" cy="14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8" name="Rectangle 41"/>
            <p:cNvSpPr>
              <a:spLocks noChangeArrowheads="1"/>
            </p:cNvSpPr>
            <p:nvPr/>
          </p:nvSpPr>
          <p:spPr bwMode="auto">
            <a:xfrm>
              <a:off x="3486" y="992"/>
              <a:ext cx="136" cy="265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259" name="Text Box 42"/>
            <p:cNvSpPr txBox="1">
              <a:spLocks noChangeArrowheads="1"/>
            </p:cNvSpPr>
            <p:nvPr/>
          </p:nvSpPr>
          <p:spPr bwMode="auto">
            <a:xfrm>
              <a:off x="3695" y="1570"/>
              <a:ext cx="591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70V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1260" name="Text Box 43"/>
            <p:cNvSpPr txBox="1">
              <a:spLocks noChangeArrowheads="1"/>
            </p:cNvSpPr>
            <p:nvPr/>
          </p:nvSpPr>
          <p:spPr bwMode="auto">
            <a:xfrm>
              <a:off x="3572" y="935"/>
              <a:ext cx="54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1261" name="Text Box 44"/>
            <p:cNvSpPr txBox="1">
              <a:spLocks noChangeArrowheads="1"/>
            </p:cNvSpPr>
            <p:nvPr/>
          </p:nvSpPr>
          <p:spPr bwMode="auto">
            <a:xfrm>
              <a:off x="3695" y="1252"/>
              <a:ext cx="228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1262" name="Text Box 45"/>
            <p:cNvSpPr txBox="1">
              <a:spLocks noChangeArrowheads="1"/>
            </p:cNvSpPr>
            <p:nvPr/>
          </p:nvSpPr>
          <p:spPr bwMode="auto">
            <a:xfrm>
              <a:off x="3695" y="1705"/>
              <a:ext cx="228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1263" name="Line 46"/>
            <p:cNvSpPr>
              <a:spLocks noChangeShapeType="1"/>
            </p:cNvSpPr>
            <p:nvPr/>
          </p:nvSpPr>
          <p:spPr bwMode="auto">
            <a:xfrm>
              <a:off x="3560" y="754"/>
              <a:ext cx="635" cy="0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4" name="Line 47"/>
            <p:cNvSpPr>
              <a:spLocks noChangeShapeType="1"/>
            </p:cNvSpPr>
            <p:nvPr/>
          </p:nvSpPr>
          <p:spPr bwMode="auto">
            <a:xfrm>
              <a:off x="3560" y="2160"/>
              <a:ext cx="681" cy="0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5" name="Oval 48"/>
            <p:cNvSpPr>
              <a:spLocks noChangeArrowheads="1"/>
            </p:cNvSpPr>
            <p:nvPr/>
          </p:nvSpPr>
          <p:spPr bwMode="auto">
            <a:xfrm>
              <a:off x="4195" y="709"/>
              <a:ext cx="91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266" name="Oval 49"/>
            <p:cNvSpPr>
              <a:spLocks noChangeArrowheads="1"/>
            </p:cNvSpPr>
            <p:nvPr/>
          </p:nvSpPr>
          <p:spPr bwMode="auto">
            <a:xfrm>
              <a:off x="4241" y="2115"/>
              <a:ext cx="91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23954" name="Group 50"/>
          <p:cNvGrpSpPr>
            <a:grpSpLocks/>
          </p:cNvGrpSpPr>
          <p:nvPr/>
        </p:nvGrpSpPr>
        <p:grpSpPr bwMode="auto">
          <a:xfrm>
            <a:off x="5767389" y="3429000"/>
            <a:ext cx="1368425" cy="2520950"/>
            <a:chOff x="2880" y="2296"/>
            <a:chExt cx="862" cy="1588"/>
          </a:xfrm>
        </p:grpSpPr>
        <p:sp>
          <p:nvSpPr>
            <p:cNvPr id="51241" name="Oval 51"/>
            <p:cNvSpPr>
              <a:spLocks noChangeArrowheads="1"/>
            </p:cNvSpPr>
            <p:nvPr/>
          </p:nvSpPr>
          <p:spPr bwMode="auto">
            <a:xfrm>
              <a:off x="2880" y="3430"/>
              <a:ext cx="271" cy="272"/>
            </a:xfrm>
            <a:prstGeom prst="ellipse">
              <a:avLst/>
            </a:prstGeom>
            <a:solidFill>
              <a:srgbClr val="66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242" name="Text Box 52"/>
            <p:cNvSpPr txBox="1">
              <a:spLocks noChangeArrowheads="1"/>
            </p:cNvSpPr>
            <p:nvPr/>
          </p:nvSpPr>
          <p:spPr bwMode="auto">
            <a:xfrm>
              <a:off x="3197" y="3385"/>
              <a:ext cx="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60V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1243" name="Text Box 53"/>
            <p:cNvSpPr txBox="1">
              <a:spLocks noChangeArrowheads="1"/>
            </p:cNvSpPr>
            <p:nvPr/>
          </p:nvSpPr>
          <p:spPr bwMode="auto">
            <a:xfrm>
              <a:off x="3152" y="3158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1244" name="Text Box 54"/>
            <p:cNvSpPr txBox="1">
              <a:spLocks noChangeArrowheads="1"/>
            </p:cNvSpPr>
            <p:nvPr/>
          </p:nvSpPr>
          <p:spPr bwMode="auto">
            <a:xfrm>
              <a:off x="3152" y="3475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1245" name="Oval 55"/>
            <p:cNvSpPr>
              <a:spLocks noChangeArrowheads="1"/>
            </p:cNvSpPr>
            <p:nvPr/>
          </p:nvSpPr>
          <p:spPr bwMode="auto">
            <a:xfrm>
              <a:off x="2920" y="2547"/>
              <a:ext cx="164" cy="327"/>
            </a:xfrm>
            <a:prstGeom prst="ellipse">
              <a:avLst/>
            </a:prstGeom>
            <a:solidFill>
              <a:srgbClr val="66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246" name="Line 56"/>
            <p:cNvSpPr>
              <a:spLocks noChangeShapeType="1"/>
            </p:cNvSpPr>
            <p:nvPr/>
          </p:nvSpPr>
          <p:spPr bwMode="auto">
            <a:xfrm>
              <a:off x="3004" y="2411"/>
              <a:ext cx="12" cy="14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7" name="Rectangle 57"/>
            <p:cNvSpPr>
              <a:spLocks noChangeArrowheads="1"/>
            </p:cNvSpPr>
            <p:nvPr/>
          </p:nvSpPr>
          <p:spPr bwMode="auto">
            <a:xfrm>
              <a:off x="2945" y="3095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248" name="Text Box 58"/>
            <p:cNvSpPr txBox="1">
              <a:spLocks noChangeArrowheads="1"/>
            </p:cNvSpPr>
            <p:nvPr/>
          </p:nvSpPr>
          <p:spPr bwMode="auto">
            <a:xfrm>
              <a:off x="3148" y="2568"/>
              <a:ext cx="5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6V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1249" name="Text Box 59"/>
            <p:cNvSpPr txBox="1">
              <a:spLocks noChangeArrowheads="1"/>
            </p:cNvSpPr>
            <p:nvPr/>
          </p:nvSpPr>
          <p:spPr bwMode="auto">
            <a:xfrm>
              <a:off x="3107" y="3022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1250" name="Text Box 60"/>
            <p:cNvSpPr txBox="1">
              <a:spLocks noChangeArrowheads="1"/>
            </p:cNvSpPr>
            <p:nvPr/>
          </p:nvSpPr>
          <p:spPr bwMode="auto">
            <a:xfrm>
              <a:off x="3152" y="2296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1251" name="Text Box 61"/>
            <p:cNvSpPr txBox="1">
              <a:spLocks noChangeArrowheads="1"/>
            </p:cNvSpPr>
            <p:nvPr/>
          </p:nvSpPr>
          <p:spPr bwMode="auto">
            <a:xfrm>
              <a:off x="3107" y="2659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1252" name="Line 62"/>
            <p:cNvSpPr>
              <a:spLocks noChangeShapeType="1"/>
            </p:cNvSpPr>
            <p:nvPr/>
          </p:nvSpPr>
          <p:spPr bwMode="auto">
            <a:xfrm>
              <a:off x="3016" y="3838"/>
              <a:ext cx="635" cy="0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3" name="Line 63"/>
            <p:cNvSpPr>
              <a:spLocks noChangeShapeType="1"/>
            </p:cNvSpPr>
            <p:nvPr/>
          </p:nvSpPr>
          <p:spPr bwMode="auto">
            <a:xfrm>
              <a:off x="2974" y="2386"/>
              <a:ext cx="677" cy="1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4" name="Oval 64"/>
            <p:cNvSpPr>
              <a:spLocks noChangeArrowheads="1"/>
            </p:cNvSpPr>
            <p:nvPr/>
          </p:nvSpPr>
          <p:spPr bwMode="auto">
            <a:xfrm>
              <a:off x="3651" y="3793"/>
              <a:ext cx="91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255" name="Oval 65"/>
            <p:cNvSpPr>
              <a:spLocks noChangeArrowheads="1"/>
            </p:cNvSpPr>
            <p:nvPr/>
          </p:nvSpPr>
          <p:spPr bwMode="auto">
            <a:xfrm>
              <a:off x="3651" y="2341"/>
              <a:ext cx="91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23970" name="Group 66"/>
          <p:cNvGrpSpPr>
            <a:grpSpLocks/>
          </p:cNvGrpSpPr>
          <p:nvPr/>
        </p:nvGrpSpPr>
        <p:grpSpPr bwMode="auto">
          <a:xfrm>
            <a:off x="1703389" y="3716339"/>
            <a:ext cx="3317875" cy="2016125"/>
            <a:chOff x="291" y="2478"/>
            <a:chExt cx="2090" cy="1270"/>
          </a:xfrm>
        </p:grpSpPr>
        <p:sp>
          <p:nvSpPr>
            <p:cNvPr id="51223" name="Oval 67"/>
            <p:cNvSpPr>
              <a:spLocks noChangeArrowheads="1"/>
            </p:cNvSpPr>
            <p:nvPr/>
          </p:nvSpPr>
          <p:spPr bwMode="auto">
            <a:xfrm>
              <a:off x="688" y="2729"/>
              <a:ext cx="164" cy="327"/>
            </a:xfrm>
            <a:prstGeom prst="ellipse">
              <a:avLst/>
            </a:prstGeom>
            <a:solidFill>
              <a:srgbClr val="66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224" name="Line 68"/>
            <p:cNvSpPr>
              <a:spLocks noChangeShapeType="1"/>
            </p:cNvSpPr>
            <p:nvPr/>
          </p:nvSpPr>
          <p:spPr bwMode="auto">
            <a:xfrm>
              <a:off x="778" y="2593"/>
              <a:ext cx="0" cy="110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5" name="Rectangle 69"/>
            <p:cNvSpPr>
              <a:spLocks noChangeArrowheads="1"/>
            </p:cNvSpPr>
            <p:nvPr/>
          </p:nvSpPr>
          <p:spPr bwMode="auto">
            <a:xfrm>
              <a:off x="719" y="3277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226" name="Text Box 70"/>
            <p:cNvSpPr txBox="1">
              <a:spLocks noChangeArrowheads="1"/>
            </p:cNvSpPr>
            <p:nvPr/>
          </p:nvSpPr>
          <p:spPr bwMode="auto">
            <a:xfrm>
              <a:off x="291" y="2750"/>
              <a:ext cx="5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6V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1227" name="Text Box 71"/>
            <p:cNvSpPr txBox="1">
              <a:spLocks noChangeArrowheads="1"/>
            </p:cNvSpPr>
            <p:nvPr/>
          </p:nvSpPr>
          <p:spPr bwMode="auto">
            <a:xfrm>
              <a:off x="295" y="3203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1228" name="Text Box 72"/>
            <p:cNvSpPr txBox="1">
              <a:spLocks noChangeArrowheads="1"/>
            </p:cNvSpPr>
            <p:nvPr/>
          </p:nvSpPr>
          <p:spPr bwMode="auto">
            <a:xfrm>
              <a:off x="1746" y="3249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6A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1229" name="Text Box 73"/>
            <p:cNvSpPr txBox="1">
              <a:spLocks noChangeArrowheads="1"/>
            </p:cNvSpPr>
            <p:nvPr/>
          </p:nvSpPr>
          <p:spPr bwMode="auto">
            <a:xfrm>
              <a:off x="521" y="2478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1230" name="Text Box 74"/>
            <p:cNvSpPr txBox="1">
              <a:spLocks noChangeArrowheads="1"/>
            </p:cNvSpPr>
            <p:nvPr/>
          </p:nvSpPr>
          <p:spPr bwMode="auto">
            <a:xfrm>
              <a:off x="476" y="2795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1231" name="Line 75"/>
            <p:cNvSpPr>
              <a:spLocks noChangeShapeType="1"/>
            </p:cNvSpPr>
            <p:nvPr/>
          </p:nvSpPr>
          <p:spPr bwMode="auto">
            <a:xfrm>
              <a:off x="793" y="3702"/>
              <a:ext cx="1497" cy="0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2" name="Line 76"/>
            <p:cNvSpPr>
              <a:spLocks noChangeShapeType="1"/>
            </p:cNvSpPr>
            <p:nvPr/>
          </p:nvSpPr>
          <p:spPr bwMode="auto">
            <a:xfrm>
              <a:off x="748" y="2568"/>
              <a:ext cx="1497" cy="0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3" name="Oval 77"/>
            <p:cNvSpPr>
              <a:spLocks noChangeArrowheads="1"/>
            </p:cNvSpPr>
            <p:nvPr/>
          </p:nvSpPr>
          <p:spPr bwMode="auto">
            <a:xfrm>
              <a:off x="2290" y="3657"/>
              <a:ext cx="91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234" name="Oval 78"/>
            <p:cNvSpPr>
              <a:spLocks noChangeArrowheads="1"/>
            </p:cNvSpPr>
            <p:nvPr/>
          </p:nvSpPr>
          <p:spPr bwMode="auto">
            <a:xfrm>
              <a:off x="2245" y="2523"/>
              <a:ext cx="91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235" name="Line 79"/>
            <p:cNvSpPr>
              <a:spLocks noChangeShapeType="1"/>
            </p:cNvSpPr>
            <p:nvPr/>
          </p:nvSpPr>
          <p:spPr bwMode="auto">
            <a:xfrm>
              <a:off x="793" y="3158"/>
              <a:ext cx="817" cy="0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6" name="Line 80"/>
            <p:cNvSpPr>
              <a:spLocks noChangeShapeType="1"/>
            </p:cNvSpPr>
            <p:nvPr/>
          </p:nvSpPr>
          <p:spPr bwMode="auto">
            <a:xfrm flipV="1">
              <a:off x="1383" y="3249"/>
              <a:ext cx="0" cy="272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7" name="Line 81"/>
            <p:cNvSpPr>
              <a:spLocks noChangeShapeType="1"/>
            </p:cNvSpPr>
            <p:nvPr/>
          </p:nvSpPr>
          <p:spPr bwMode="auto">
            <a:xfrm>
              <a:off x="1610" y="3158"/>
              <a:ext cx="0" cy="54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989" name="Line 85"/>
          <p:cNvSpPr>
            <a:spLocks noChangeShapeType="1"/>
          </p:cNvSpPr>
          <p:nvPr/>
        </p:nvSpPr>
        <p:spPr bwMode="auto">
          <a:xfrm>
            <a:off x="7248526" y="4797425"/>
            <a:ext cx="576263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90" name="Line 86"/>
          <p:cNvSpPr>
            <a:spLocks noChangeShapeType="1"/>
          </p:cNvSpPr>
          <p:nvPr/>
        </p:nvSpPr>
        <p:spPr bwMode="auto">
          <a:xfrm>
            <a:off x="5016501" y="4724400"/>
            <a:ext cx="576263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3991" name="Group 87"/>
          <p:cNvGrpSpPr>
            <a:grpSpLocks/>
          </p:cNvGrpSpPr>
          <p:nvPr/>
        </p:nvGrpSpPr>
        <p:grpSpPr bwMode="auto">
          <a:xfrm>
            <a:off x="8040689" y="3573464"/>
            <a:ext cx="1512887" cy="2376487"/>
            <a:chOff x="3379" y="709"/>
            <a:chExt cx="953" cy="1497"/>
          </a:xfrm>
        </p:grpSpPr>
        <p:sp>
          <p:nvSpPr>
            <p:cNvPr id="51212" name="Oval 88"/>
            <p:cNvSpPr>
              <a:spLocks noChangeArrowheads="1"/>
            </p:cNvSpPr>
            <p:nvPr/>
          </p:nvSpPr>
          <p:spPr bwMode="auto">
            <a:xfrm>
              <a:off x="3379" y="1570"/>
              <a:ext cx="317" cy="318"/>
            </a:xfrm>
            <a:prstGeom prst="ellipse">
              <a:avLst/>
            </a:prstGeom>
            <a:solidFill>
              <a:srgbClr val="66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213" name="Line 89"/>
            <p:cNvSpPr>
              <a:spLocks noChangeShapeType="1"/>
            </p:cNvSpPr>
            <p:nvPr/>
          </p:nvSpPr>
          <p:spPr bwMode="auto">
            <a:xfrm>
              <a:off x="3553" y="733"/>
              <a:ext cx="8" cy="14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4" name="Rectangle 90"/>
            <p:cNvSpPr>
              <a:spLocks noChangeArrowheads="1"/>
            </p:cNvSpPr>
            <p:nvPr/>
          </p:nvSpPr>
          <p:spPr bwMode="auto">
            <a:xfrm>
              <a:off x="3486" y="1008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215" name="Text Box 91"/>
            <p:cNvSpPr txBox="1">
              <a:spLocks noChangeArrowheads="1"/>
            </p:cNvSpPr>
            <p:nvPr/>
          </p:nvSpPr>
          <p:spPr bwMode="auto">
            <a:xfrm>
              <a:off x="3696" y="1570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66V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1216" name="Text Box 92"/>
            <p:cNvSpPr txBox="1">
              <a:spLocks noChangeArrowheads="1"/>
            </p:cNvSpPr>
            <p:nvPr/>
          </p:nvSpPr>
          <p:spPr bwMode="auto">
            <a:xfrm>
              <a:off x="3572" y="935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1217" name="Text Box 93"/>
            <p:cNvSpPr txBox="1">
              <a:spLocks noChangeArrowheads="1"/>
            </p:cNvSpPr>
            <p:nvPr/>
          </p:nvSpPr>
          <p:spPr bwMode="auto">
            <a:xfrm>
              <a:off x="3696" y="1252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1218" name="Text Box 94"/>
            <p:cNvSpPr txBox="1">
              <a:spLocks noChangeArrowheads="1"/>
            </p:cNvSpPr>
            <p:nvPr/>
          </p:nvSpPr>
          <p:spPr bwMode="auto">
            <a:xfrm>
              <a:off x="3696" y="1706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1219" name="Line 95"/>
            <p:cNvSpPr>
              <a:spLocks noChangeShapeType="1"/>
            </p:cNvSpPr>
            <p:nvPr/>
          </p:nvSpPr>
          <p:spPr bwMode="auto">
            <a:xfrm>
              <a:off x="3560" y="754"/>
              <a:ext cx="635" cy="0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0" name="Line 96"/>
            <p:cNvSpPr>
              <a:spLocks noChangeShapeType="1"/>
            </p:cNvSpPr>
            <p:nvPr/>
          </p:nvSpPr>
          <p:spPr bwMode="auto">
            <a:xfrm>
              <a:off x="3560" y="2160"/>
              <a:ext cx="681" cy="0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1" name="Oval 97"/>
            <p:cNvSpPr>
              <a:spLocks noChangeArrowheads="1"/>
            </p:cNvSpPr>
            <p:nvPr/>
          </p:nvSpPr>
          <p:spPr bwMode="auto">
            <a:xfrm>
              <a:off x="4195" y="709"/>
              <a:ext cx="91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222" name="Oval 98"/>
            <p:cNvSpPr>
              <a:spLocks noChangeArrowheads="1"/>
            </p:cNvSpPr>
            <p:nvPr/>
          </p:nvSpPr>
          <p:spPr bwMode="auto">
            <a:xfrm>
              <a:off x="4241" y="2115"/>
              <a:ext cx="91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99" name="Oval 19"/>
          <p:cNvSpPr>
            <a:spLocks noChangeArrowheads="1"/>
          </p:cNvSpPr>
          <p:nvPr/>
        </p:nvSpPr>
        <p:spPr bwMode="auto">
          <a:xfrm>
            <a:off x="3374331" y="1224756"/>
            <a:ext cx="260350" cy="519113"/>
          </a:xfrm>
          <a:prstGeom prst="ellipse">
            <a:avLst/>
          </a:prstGeom>
          <a:solidFill>
            <a:srgbClr val="66CCFF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0" name="Line 20"/>
          <p:cNvSpPr>
            <a:spLocks noChangeShapeType="1"/>
          </p:cNvSpPr>
          <p:nvPr/>
        </p:nvSpPr>
        <p:spPr bwMode="auto">
          <a:xfrm>
            <a:off x="3374331" y="1485106"/>
            <a:ext cx="2603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Oval 19"/>
          <p:cNvSpPr>
            <a:spLocks noChangeArrowheads="1"/>
          </p:cNvSpPr>
          <p:nvPr/>
        </p:nvSpPr>
        <p:spPr bwMode="auto">
          <a:xfrm>
            <a:off x="5675134" y="1219219"/>
            <a:ext cx="260350" cy="519113"/>
          </a:xfrm>
          <a:prstGeom prst="ellipse">
            <a:avLst/>
          </a:prstGeom>
          <a:solidFill>
            <a:srgbClr val="66CCFF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" name="Line 20"/>
          <p:cNvSpPr>
            <a:spLocks noChangeShapeType="1"/>
          </p:cNvSpPr>
          <p:nvPr/>
        </p:nvSpPr>
        <p:spPr bwMode="auto">
          <a:xfrm>
            <a:off x="5675134" y="1479569"/>
            <a:ext cx="2603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Oval 19"/>
          <p:cNvSpPr>
            <a:spLocks noChangeArrowheads="1"/>
          </p:cNvSpPr>
          <p:nvPr/>
        </p:nvSpPr>
        <p:spPr bwMode="auto">
          <a:xfrm>
            <a:off x="3665540" y="4941264"/>
            <a:ext cx="260350" cy="519113"/>
          </a:xfrm>
          <a:prstGeom prst="ellipse">
            <a:avLst/>
          </a:prstGeom>
          <a:solidFill>
            <a:srgbClr val="66CCFF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4" name="Line 20"/>
          <p:cNvSpPr>
            <a:spLocks noChangeShapeType="1"/>
          </p:cNvSpPr>
          <p:nvPr/>
        </p:nvSpPr>
        <p:spPr bwMode="auto">
          <a:xfrm>
            <a:off x="3665540" y="5201614"/>
            <a:ext cx="2603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36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2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2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3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3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40" grpId="0" animBg="1"/>
      <p:bldP spid="123941" grpId="0" animBg="1"/>
      <p:bldP spid="123989" grpId="0" animBg="1"/>
      <p:bldP spid="12399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FD96567-170F-4893-A645-E9133C6D1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404814"/>
            <a:ext cx="2952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3200" b="1">
                <a:latin typeface="仿宋_GB2312" pitchFamily="49" charset="-122"/>
                <a:ea typeface="仿宋_GB2312" pitchFamily="49" charset="-122"/>
              </a:rPr>
              <a:t>2.1  </a:t>
            </a:r>
            <a:r>
              <a:rPr kumimoji="1" lang="zh-CN" altLang="en-US" sz="3200" b="1">
                <a:latin typeface="仿宋_GB2312" pitchFamily="49" charset="-122"/>
                <a:ea typeface="仿宋_GB2312" pitchFamily="49" charset="-122"/>
              </a:rPr>
              <a:t>引言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29B08106-31BF-4BC6-B270-ABD6A3334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1412876"/>
            <a:ext cx="1800225" cy="461665"/>
          </a:xfrm>
          <a:prstGeom prst="rect">
            <a:avLst/>
          </a:prstGeom>
          <a:noFill/>
          <a:ln w="38100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400">
                <a:ea typeface="仿宋_GB2312" pitchFamily="49" charset="-122"/>
              </a:rPr>
              <a:t> </a:t>
            </a:r>
            <a:r>
              <a:rPr lang="zh-CN" altLang="en-US" sz="2400" b="1">
                <a:ea typeface="仿宋_GB2312" pitchFamily="49" charset="-122"/>
              </a:rPr>
              <a:t>电阻电路</a:t>
            </a: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0E82BE07-1F0B-4029-949E-25C6AB836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6" y="1558925"/>
            <a:ext cx="792162" cy="215900"/>
          </a:xfrm>
          <a:prstGeom prst="rightArrow">
            <a:avLst>
              <a:gd name="adj1" fmla="val 50000"/>
              <a:gd name="adj2" fmla="val 9172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05EA9BD5-5B4A-4CB2-8E10-A129AF6E4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451" y="1412875"/>
            <a:ext cx="475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仅由电源和线性电阻构成的电路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D305301A-A19C-4ACD-B541-95D008605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2226617"/>
            <a:ext cx="1800225" cy="461665"/>
          </a:xfrm>
          <a:prstGeom prst="rect">
            <a:avLst/>
          </a:prstGeom>
          <a:noFill/>
          <a:ln w="38100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仿宋_GB2312" pitchFamily="49" charset="-122"/>
              </a:rPr>
              <a:t> </a:t>
            </a:r>
            <a:r>
              <a:rPr lang="zh-CN" altLang="en-US" sz="2400" b="1" dirty="0">
                <a:ea typeface="仿宋_GB2312" pitchFamily="49" charset="-122"/>
              </a:rPr>
              <a:t>分析方法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FF8D052B-BB85-4FD9-B629-A404F42BA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6" y="2349500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9F95D75B-B022-4CFD-B9A4-5FDA080D1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063" y="2226617"/>
            <a:ext cx="51133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）欧姆定律和基尔霍夫定律是分</a:t>
            </a:r>
          </a:p>
          <a:p>
            <a:pPr eaLnBrk="1" hangingPunct="1"/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     析电阻电路的依据；</a:t>
            </a:r>
            <a:endParaRPr lang="zh-CN" altLang="en-US" sz="2400" dirty="0">
              <a:ea typeface="仿宋_GB2312" pitchFamily="49" charset="-122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D25026B7-BF47-4D73-ABB8-A4FE4CACF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063" y="3280806"/>
            <a:ext cx="561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）等效变换的方法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也称化简的方法</a:t>
            </a:r>
            <a:endParaRPr lang="zh-CN" altLang="en-US" sz="2400" dirty="0"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7415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1774825" y="333376"/>
            <a:ext cx="838200" cy="519113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endParaRPr lang="en-US" altLang="zh-CN" sz="2800" b="1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22883" name="Group 3"/>
          <p:cNvGrpSpPr>
            <a:grpSpLocks/>
          </p:cNvGrpSpPr>
          <p:nvPr/>
        </p:nvGrpSpPr>
        <p:grpSpPr bwMode="auto">
          <a:xfrm>
            <a:off x="1524000" y="981075"/>
            <a:ext cx="5327650" cy="2736850"/>
            <a:chOff x="295" y="890"/>
            <a:chExt cx="3356" cy="1724"/>
          </a:xfrm>
        </p:grpSpPr>
        <p:sp>
          <p:nvSpPr>
            <p:cNvPr id="52276" name="Oval 4"/>
            <p:cNvSpPr>
              <a:spLocks noChangeArrowheads="1"/>
            </p:cNvSpPr>
            <p:nvPr/>
          </p:nvSpPr>
          <p:spPr bwMode="auto">
            <a:xfrm>
              <a:off x="2699" y="1933"/>
              <a:ext cx="317" cy="318"/>
            </a:xfrm>
            <a:prstGeom prst="ellipse">
              <a:avLst/>
            </a:prstGeom>
            <a:solidFill>
              <a:srgbClr val="66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2277" name="Oval 5"/>
            <p:cNvSpPr>
              <a:spLocks noChangeArrowheads="1"/>
            </p:cNvSpPr>
            <p:nvPr/>
          </p:nvSpPr>
          <p:spPr bwMode="auto">
            <a:xfrm>
              <a:off x="1655" y="2024"/>
              <a:ext cx="317" cy="318"/>
            </a:xfrm>
            <a:prstGeom prst="ellipse">
              <a:avLst/>
            </a:prstGeom>
            <a:solidFill>
              <a:srgbClr val="66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52278" name="Group 6"/>
            <p:cNvGrpSpPr>
              <a:grpSpLocks/>
            </p:cNvGrpSpPr>
            <p:nvPr/>
          </p:nvGrpSpPr>
          <p:grpSpPr bwMode="auto">
            <a:xfrm>
              <a:off x="778" y="960"/>
              <a:ext cx="2102" cy="1654"/>
              <a:chOff x="778" y="960"/>
              <a:chExt cx="1632" cy="1109"/>
            </a:xfrm>
          </p:grpSpPr>
          <p:sp>
            <p:nvSpPr>
              <p:cNvPr id="52302" name="Line 7"/>
              <p:cNvSpPr>
                <a:spLocks noChangeShapeType="1"/>
              </p:cNvSpPr>
              <p:nvPr/>
            </p:nvSpPr>
            <p:spPr bwMode="auto">
              <a:xfrm>
                <a:off x="778" y="960"/>
                <a:ext cx="0" cy="1104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03" name="Line 8"/>
              <p:cNvSpPr>
                <a:spLocks noChangeShapeType="1"/>
              </p:cNvSpPr>
              <p:nvPr/>
            </p:nvSpPr>
            <p:spPr bwMode="auto">
              <a:xfrm>
                <a:off x="1594" y="960"/>
                <a:ext cx="0" cy="1104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04" name="Line 9"/>
              <p:cNvSpPr>
                <a:spLocks noChangeShapeType="1"/>
              </p:cNvSpPr>
              <p:nvPr/>
            </p:nvSpPr>
            <p:spPr bwMode="auto">
              <a:xfrm>
                <a:off x="2398" y="960"/>
                <a:ext cx="0" cy="1104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05" name="Line 10"/>
              <p:cNvSpPr>
                <a:spLocks noChangeShapeType="1"/>
              </p:cNvSpPr>
              <p:nvPr/>
            </p:nvSpPr>
            <p:spPr bwMode="auto">
              <a:xfrm>
                <a:off x="778" y="2064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06" name="Line 11"/>
              <p:cNvSpPr>
                <a:spLocks noChangeShapeType="1"/>
              </p:cNvSpPr>
              <p:nvPr/>
            </p:nvSpPr>
            <p:spPr bwMode="auto">
              <a:xfrm>
                <a:off x="778" y="960"/>
                <a:ext cx="1620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07" name="Line 12"/>
              <p:cNvSpPr>
                <a:spLocks noChangeShapeType="1"/>
              </p:cNvSpPr>
              <p:nvPr/>
            </p:nvSpPr>
            <p:spPr bwMode="auto">
              <a:xfrm>
                <a:off x="1610" y="1524"/>
                <a:ext cx="499" cy="1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08" name="Line 13"/>
              <p:cNvSpPr>
                <a:spLocks noChangeShapeType="1"/>
              </p:cNvSpPr>
              <p:nvPr/>
            </p:nvSpPr>
            <p:spPr bwMode="auto">
              <a:xfrm>
                <a:off x="2398" y="1096"/>
                <a:ext cx="0" cy="164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09" name="Line 14"/>
              <p:cNvSpPr>
                <a:spLocks noChangeShapeType="1"/>
              </p:cNvSpPr>
              <p:nvPr/>
            </p:nvSpPr>
            <p:spPr bwMode="auto">
              <a:xfrm>
                <a:off x="778" y="2064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10" name="Line 15"/>
              <p:cNvSpPr>
                <a:spLocks noChangeShapeType="1"/>
              </p:cNvSpPr>
              <p:nvPr/>
            </p:nvSpPr>
            <p:spPr bwMode="auto">
              <a:xfrm>
                <a:off x="2109" y="1525"/>
                <a:ext cx="0" cy="544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80" name="Rectangle 19"/>
            <p:cNvSpPr>
              <a:spLocks noChangeArrowheads="1"/>
            </p:cNvSpPr>
            <p:nvPr/>
          </p:nvSpPr>
          <p:spPr bwMode="auto">
            <a:xfrm>
              <a:off x="2789" y="1462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2281" name="Rectangle 20"/>
            <p:cNvSpPr>
              <a:spLocks noChangeArrowheads="1"/>
            </p:cNvSpPr>
            <p:nvPr/>
          </p:nvSpPr>
          <p:spPr bwMode="auto">
            <a:xfrm>
              <a:off x="1746" y="1235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2282" name="Rectangle 21"/>
            <p:cNvSpPr>
              <a:spLocks noChangeArrowheads="1"/>
            </p:cNvSpPr>
            <p:nvPr/>
          </p:nvSpPr>
          <p:spPr bwMode="auto">
            <a:xfrm>
              <a:off x="719" y="2007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2283" name="Text Box 22"/>
            <p:cNvSpPr txBox="1">
              <a:spLocks noChangeArrowheads="1"/>
            </p:cNvSpPr>
            <p:nvPr/>
          </p:nvSpPr>
          <p:spPr bwMode="auto">
            <a:xfrm>
              <a:off x="1247" y="2024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40V</a:t>
              </a:r>
            </a:p>
          </p:txBody>
        </p:sp>
        <p:sp>
          <p:nvSpPr>
            <p:cNvPr id="52284" name="Text Box 23"/>
            <p:cNvSpPr txBox="1">
              <a:spLocks noChangeArrowheads="1"/>
            </p:cNvSpPr>
            <p:nvPr/>
          </p:nvSpPr>
          <p:spPr bwMode="auto">
            <a:xfrm>
              <a:off x="295" y="1979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kumimoji="1"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2285" name="Text Box 24"/>
            <p:cNvSpPr txBox="1">
              <a:spLocks noChangeArrowheads="1"/>
            </p:cNvSpPr>
            <p:nvPr/>
          </p:nvSpPr>
          <p:spPr bwMode="auto">
            <a:xfrm>
              <a:off x="2880" y="143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kumimoji="1"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2286" name="Text Box 25"/>
            <p:cNvSpPr txBox="1">
              <a:spLocks noChangeArrowheads="1"/>
            </p:cNvSpPr>
            <p:nvPr/>
          </p:nvSpPr>
          <p:spPr bwMode="auto">
            <a:xfrm>
              <a:off x="1338" y="1162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kumimoji="1"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2287" name="Text Box 26"/>
            <p:cNvSpPr txBox="1">
              <a:spLocks noChangeArrowheads="1"/>
            </p:cNvSpPr>
            <p:nvPr/>
          </p:nvSpPr>
          <p:spPr bwMode="auto">
            <a:xfrm>
              <a:off x="306" y="1298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2A</a:t>
              </a:r>
            </a:p>
          </p:txBody>
        </p:sp>
        <p:sp>
          <p:nvSpPr>
            <p:cNvPr id="52288" name="Text Box 27"/>
            <p:cNvSpPr txBox="1">
              <a:spLocks noChangeArrowheads="1"/>
            </p:cNvSpPr>
            <p:nvPr/>
          </p:nvSpPr>
          <p:spPr bwMode="auto">
            <a:xfrm>
              <a:off x="2880" y="1026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=?</a:t>
              </a:r>
              <a:endPara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90" name="Rectangle 31"/>
            <p:cNvSpPr>
              <a:spLocks noChangeArrowheads="1"/>
            </p:cNvSpPr>
            <p:nvPr/>
          </p:nvSpPr>
          <p:spPr bwMode="auto">
            <a:xfrm>
              <a:off x="2200" y="890"/>
              <a:ext cx="317" cy="13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2291" name="Text Box 32"/>
            <p:cNvSpPr txBox="1">
              <a:spLocks noChangeArrowheads="1"/>
            </p:cNvSpPr>
            <p:nvPr/>
          </p:nvSpPr>
          <p:spPr bwMode="auto">
            <a:xfrm>
              <a:off x="2018" y="1888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2A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2292" name="Text Box 33"/>
            <p:cNvSpPr txBox="1">
              <a:spLocks noChangeArrowheads="1"/>
            </p:cNvSpPr>
            <p:nvPr/>
          </p:nvSpPr>
          <p:spPr bwMode="auto">
            <a:xfrm>
              <a:off x="2154" y="965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2293" name="Text Box 34"/>
            <p:cNvSpPr txBox="1">
              <a:spLocks noChangeArrowheads="1"/>
            </p:cNvSpPr>
            <p:nvPr/>
          </p:nvSpPr>
          <p:spPr bwMode="auto">
            <a:xfrm>
              <a:off x="3061" y="1979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30V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2294" name="Text Box 35"/>
            <p:cNvSpPr txBox="1">
              <a:spLocks noChangeArrowheads="1"/>
            </p:cNvSpPr>
            <p:nvPr/>
          </p:nvSpPr>
          <p:spPr bwMode="auto">
            <a:xfrm>
              <a:off x="3016" y="2069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8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2295" name="Text Box 36"/>
            <p:cNvSpPr txBox="1">
              <a:spLocks noChangeArrowheads="1"/>
            </p:cNvSpPr>
            <p:nvPr/>
          </p:nvSpPr>
          <p:spPr bwMode="auto">
            <a:xfrm>
              <a:off x="3061" y="1661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2296" name="Text Box 37"/>
            <p:cNvSpPr txBox="1">
              <a:spLocks noChangeArrowheads="1"/>
            </p:cNvSpPr>
            <p:nvPr/>
          </p:nvSpPr>
          <p:spPr bwMode="auto">
            <a:xfrm>
              <a:off x="1519" y="1706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2297" name="Text Box 38"/>
            <p:cNvSpPr txBox="1">
              <a:spLocks noChangeArrowheads="1"/>
            </p:cNvSpPr>
            <p:nvPr/>
          </p:nvSpPr>
          <p:spPr bwMode="auto">
            <a:xfrm>
              <a:off x="1519" y="2160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</p:grpSp>
      <p:sp>
        <p:nvSpPr>
          <p:cNvPr id="122919" name="AutoShape 39"/>
          <p:cNvSpPr>
            <a:spLocks noChangeArrowheads="1"/>
          </p:cNvSpPr>
          <p:nvPr/>
        </p:nvSpPr>
        <p:spPr bwMode="auto">
          <a:xfrm>
            <a:off x="6311901" y="1628775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22920" name="Group 40"/>
          <p:cNvGrpSpPr>
            <a:grpSpLocks/>
          </p:cNvGrpSpPr>
          <p:nvPr/>
        </p:nvGrpSpPr>
        <p:grpSpPr bwMode="auto">
          <a:xfrm>
            <a:off x="7464426" y="260350"/>
            <a:ext cx="2905125" cy="3024188"/>
            <a:chOff x="3579" y="391"/>
            <a:chExt cx="1830" cy="1905"/>
          </a:xfrm>
        </p:grpSpPr>
        <p:sp>
          <p:nvSpPr>
            <p:cNvPr id="52251" name="Oval 41"/>
            <p:cNvSpPr>
              <a:spLocks noChangeArrowheads="1"/>
            </p:cNvSpPr>
            <p:nvPr/>
          </p:nvSpPr>
          <p:spPr bwMode="auto">
            <a:xfrm>
              <a:off x="5092" y="1616"/>
              <a:ext cx="317" cy="318"/>
            </a:xfrm>
            <a:prstGeom prst="ellipse">
              <a:avLst/>
            </a:prstGeom>
            <a:solidFill>
              <a:srgbClr val="66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2252" name="Oval 42"/>
            <p:cNvSpPr>
              <a:spLocks noChangeArrowheads="1"/>
            </p:cNvSpPr>
            <p:nvPr/>
          </p:nvSpPr>
          <p:spPr bwMode="auto">
            <a:xfrm>
              <a:off x="4139" y="1661"/>
              <a:ext cx="317" cy="318"/>
            </a:xfrm>
            <a:prstGeom prst="ellipse">
              <a:avLst/>
            </a:prstGeom>
            <a:solidFill>
              <a:srgbClr val="66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2253" name="Line 43"/>
            <p:cNvSpPr>
              <a:spLocks noChangeShapeType="1"/>
            </p:cNvSpPr>
            <p:nvPr/>
          </p:nvSpPr>
          <p:spPr bwMode="auto">
            <a:xfrm>
              <a:off x="3579" y="824"/>
              <a:ext cx="16" cy="14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4" name="Line 44"/>
            <p:cNvSpPr>
              <a:spLocks noChangeShapeType="1"/>
            </p:cNvSpPr>
            <p:nvPr/>
          </p:nvSpPr>
          <p:spPr bwMode="auto">
            <a:xfrm>
              <a:off x="4313" y="824"/>
              <a:ext cx="8" cy="14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5" name="Line 45"/>
            <p:cNvSpPr>
              <a:spLocks noChangeShapeType="1"/>
            </p:cNvSpPr>
            <p:nvPr/>
          </p:nvSpPr>
          <p:spPr bwMode="auto">
            <a:xfrm>
              <a:off x="5258" y="824"/>
              <a:ext cx="15" cy="14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6" name="Line 46"/>
            <p:cNvSpPr>
              <a:spLocks noChangeShapeType="1"/>
            </p:cNvSpPr>
            <p:nvPr/>
          </p:nvSpPr>
          <p:spPr bwMode="auto">
            <a:xfrm flipV="1">
              <a:off x="3595" y="824"/>
              <a:ext cx="1679" cy="2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7" name="Line 47"/>
            <p:cNvSpPr>
              <a:spLocks noChangeShapeType="1"/>
            </p:cNvSpPr>
            <p:nvPr/>
          </p:nvSpPr>
          <p:spPr bwMode="auto">
            <a:xfrm>
              <a:off x="5258" y="845"/>
              <a:ext cx="0" cy="24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8" name="Line 48"/>
            <p:cNvSpPr>
              <a:spLocks noChangeShapeType="1"/>
            </p:cNvSpPr>
            <p:nvPr/>
          </p:nvSpPr>
          <p:spPr bwMode="auto">
            <a:xfrm>
              <a:off x="3595" y="2251"/>
              <a:ext cx="167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9" name="Rectangle 49"/>
            <p:cNvSpPr>
              <a:spLocks noChangeArrowheads="1"/>
            </p:cNvSpPr>
            <p:nvPr/>
          </p:nvSpPr>
          <p:spPr bwMode="auto">
            <a:xfrm>
              <a:off x="5182" y="1099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2260" name="Rectangle 50"/>
            <p:cNvSpPr>
              <a:spLocks noChangeArrowheads="1"/>
            </p:cNvSpPr>
            <p:nvPr/>
          </p:nvSpPr>
          <p:spPr bwMode="auto">
            <a:xfrm>
              <a:off x="4246" y="1099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2261" name="Text Box 51"/>
            <p:cNvSpPr txBox="1">
              <a:spLocks noChangeArrowheads="1"/>
            </p:cNvSpPr>
            <p:nvPr/>
          </p:nvSpPr>
          <p:spPr bwMode="auto">
            <a:xfrm>
              <a:off x="3731" y="1661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40V</a:t>
              </a:r>
            </a:p>
          </p:txBody>
        </p:sp>
        <p:sp>
          <p:nvSpPr>
            <p:cNvPr id="52262" name="Text Box 52"/>
            <p:cNvSpPr txBox="1">
              <a:spLocks noChangeArrowheads="1"/>
            </p:cNvSpPr>
            <p:nvPr/>
          </p:nvSpPr>
          <p:spPr bwMode="auto">
            <a:xfrm>
              <a:off x="4830" y="1117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kumimoji="1"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2263" name="Text Box 53"/>
            <p:cNvSpPr txBox="1">
              <a:spLocks noChangeArrowheads="1"/>
            </p:cNvSpPr>
            <p:nvPr/>
          </p:nvSpPr>
          <p:spPr bwMode="auto">
            <a:xfrm>
              <a:off x="4332" y="1026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kumimoji="1"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2264" name="Text Box 54"/>
            <p:cNvSpPr txBox="1">
              <a:spLocks noChangeArrowheads="1"/>
            </p:cNvSpPr>
            <p:nvPr/>
          </p:nvSpPr>
          <p:spPr bwMode="auto">
            <a:xfrm>
              <a:off x="3708" y="1162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2A</a:t>
              </a:r>
            </a:p>
          </p:txBody>
        </p:sp>
        <p:sp>
          <p:nvSpPr>
            <p:cNvPr id="52265" name="Text Box 55"/>
            <p:cNvSpPr txBox="1">
              <a:spLocks noChangeArrowheads="1"/>
            </p:cNvSpPr>
            <p:nvPr/>
          </p:nvSpPr>
          <p:spPr bwMode="auto">
            <a:xfrm>
              <a:off x="4785" y="890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=?</a:t>
              </a:r>
              <a:endPara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67" name="Rectangle 59"/>
            <p:cNvSpPr>
              <a:spLocks noChangeArrowheads="1"/>
            </p:cNvSpPr>
            <p:nvPr/>
          </p:nvSpPr>
          <p:spPr bwMode="auto">
            <a:xfrm>
              <a:off x="4684" y="754"/>
              <a:ext cx="317" cy="13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2268" name="Text Box 60"/>
            <p:cNvSpPr txBox="1">
              <a:spLocks noChangeArrowheads="1"/>
            </p:cNvSpPr>
            <p:nvPr/>
          </p:nvSpPr>
          <p:spPr bwMode="auto">
            <a:xfrm>
              <a:off x="4638" y="391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2269" name="Text Box 61"/>
            <p:cNvSpPr txBox="1">
              <a:spLocks noChangeArrowheads="1"/>
            </p:cNvSpPr>
            <p:nvPr/>
          </p:nvSpPr>
          <p:spPr bwMode="auto">
            <a:xfrm>
              <a:off x="4649" y="1616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30V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2270" name="Text Box 62"/>
            <p:cNvSpPr txBox="1">
              <a:spLocks noChangeArrowheads="1"/>
            </p:cNvSpPr>
            <p:nvPr/>
          </p:nvSpPr>
          <p:spPr bwMode="auto">
            <a:xfrm>
              <a:off x="4876" y="1742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8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2271" name="Text Box 63"/>
            <p:cNvSpPr txBox="1">
              <a:spLocks noChangeArrowheads="1"/>
            </p:cNvSpPr>
            <p:nvPr/>
          </p:nvSpPr>
          <p:spPr bwMode="auto">
            <a:xfrm>
              <a:off x="4921" y="1389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2272" name="Text Box 64"/>
            <p:cNvSpPr txBox="1">
              <a:spLocks noChangeArrowheads="1"/>
            </p:cNvSpPr>
            <p:nvPr/>
          </p:nvSpPr>
          <p:spPr bwMode="auto">
            <a:xfrm>
              <a:off x="4003" y="1343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2273" name="Text Box 65"/>
            <p:cNvSpPr txBox="1">
              <a:spLocks noChangeArrowheads="1"/>
            </p:cNvSpPr>
            <p:nvPr/>
          </p:nvSpPr>
          <p:spPr bwMode="auto">
            <a:xfrm>
              <a:off x="4003" y="1797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</p:grpSp>
      <p:grpSp>
        <p:nvGrpSpPr>
          <p:cNvPr id="122946" name="Group 66"/>
          <p:cNvGrpSpPr>
            <a:grpSpLocks/>
          </p:cNvGrpSpPr>
          <p:nvPr/>
        </p:nvGrpSpPr>
        <p:grpSpPr bwMode="auto">
          <a:xfrm>
            <a:off x="7032626" y="3498851"/>
            <a:ext cx="2663825" cy="2809875"/>
            <a:chOff x="3712" y="2205"/>
            <a:chExt cx="1678" cy="1770"/>
          </a:xfrm>
        </p:grpSpPr>
        <p:sp>
          <p:nvSpPr>
            <p:cNvPr id="52233" name="Oval 67"/>
            <p:cNvSpPr>
              <a:spLocks noChangeArrowheads="1"/>
            </p:cNvSpPr>
            <p:nvPr/>
          </p:nvSpPr>
          <p:spPr bwMode="auto">
            <a:xfrm>
              <a:off x="5073" y="3340"/>
              <a:ext cx="317" cy="318"/>
            </a:xfrm>
            <a:prstGeom prst="ellipse">
              <a:avLst/>
            </a:prstGeom>
            <a:solidFill>
              <a:srgbClr val="66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2234" name="Oval 68"/>
            <p:cNvSpPr>
              <a:spLocks noChangeArrowheads="1"/>
            </p:cNvSpPr>
            <p:nvPr/>
          </p:nvSpPr>
          <p:spPr bwMode="auto">
            <a:xfrm>
              <a:off x="4120" y="3385"/>
              <a:ext cx="317" cy="318"/>
            </a:xfrm>
            <a:prstGeom prst="ellipse">
              <a:avLst/>
            </a:prstGeom>
            <a:solidFill>
              <a:srgbClr val="66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2235" name="Line 69"/>
            <p:cNvSpPr>
              <a:spLocks noChangeShapeType="1"/>
            </p:cNvSpPr>
            <p:nvPr/>
          </p:nvSpPr>
          <p:spPr bwMode="auto">
            <a:xfrm>
              <a:off x="4294" y="2548"/>
              <a:ext cx="8" cy="14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6" name="Line 70"/>
            <p:cNvSpPr>
              <a:spLocks noChangeShapeType="1"/>
            </p:cNvSpPr>
            <p:nvPr/>
          </p:nvSpPr>
          <p:spPr bwMode="auto">
            <a:xfrm>
              <a:off x="5239" y="2548"/>
              <a:ext cx="15" cy="14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7" name="Line 71"/>
            <p:cNvSpPr>
              <a:spLocks noChangeShapeType="1"/>
            </p:cNvSpPr>
            <p:nvPr/>
          </p:nvSpPr>
          <p:spPr bwMode="auto">
            <a:xfrm flipV="1">
              <a:off x="4294" y="2548"/>
              <a:ext cx="96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8" name="Line 72"/>
            <p:cNvSpPr>
              <a:spLocks noChangeShapeType="1"/>
            </p:cNvSpPr>
            <p:nvPr/>
          </p:nvSpPr>
          <p:spPr bwMode="auto">
            <a:xfrm>
              <a:off x="5239" y="2569"/>
              <a:ext cx="0" cy="24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9" name="Line 73"/>
            <p:cNvSpPr>
              <a:spLocks noChangeShapeType="1"/>
            </p:cNvSpPr>
            <p:nvPr/>
          </p:nvSpPr>
          <p:spPr bwMode="auto">
            <a:xfrm>
              <a:off x="4332" y="3974"/>
              <a:ext cx="922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0" name="Rectangle 74"/>
            <p:cNvSpPr>
              <a:spLocks noChangeArrowheads="1"/>
            </p:cNvSpPr>
            <p:nvPr/>
          </p:nvSpPr>
          <p:spPr bwMode="auto">
            <a:xfrm>
              <a:off x="5163" y="2823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2241" name="Rectangle 75"/>
            <p:cNvSpPr>
              <a:spLocks noChangeArrowheads="1"/>
            </p:cNvSpPr>
            <p:nvPr/>
          </p:nvSpPr>
          <p:spPr bwMode="auto">
            <a:xfrm>
              <a:off x="4227" y="2823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2242" name="Text Box 76"/>
            <p:cNvSpPr txBox="1">
              <a:spLocks noChangeArrowheads="1"/>
            </p:cNvSpPr>
            <p:nvPr/>
          </p:nvSpPr>
          <p:spPr bwMode="auto">
            <a:xfrm>
              <a:off x="3712" y="3385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60V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2243" name="Text Box 77"/>
            <p:cNvSpPr txBox="1">
              <a:spLocks noChangeArrowheads="1"/>
            </p:cNvSpPr>
            <p:nvPr/>
          </p:nvSpPr>
          <p:spPr bwMode="auto">
            <a:xfrm>
              <a:off x="4740" y="2795"/>
              <a:ext cx="4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2244" name="Text Box 78"/>
            <p:cNvSpPr txBox="1">
              <a:spLocks noChangeArrowheads="1"/>
            </p:cNvSpPr>
            <p:nvPr/>
          </p:nvSpPr>
          <p:spPr bwMode="auto">
            <a:xfrm>
              <a:off x="4313" y="2750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2245" name="Text Box 79"/>
            <p:cNvSpPr txBox="1">
              <a:spLocks noChangeArrowheads="1"/>
            </p:cNvSpPr>
            <p:nvPr/>
          </p:nvSpPr>
          <p:spPr bwMode="auto">
            <a:xfrm>
              <a:off x="4740" y="2205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=?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2246" name="Text Box 80"/>
            <p:cNvSpPr txBox="1">
              <a:spLocks noChangeArrowheads="1"/>
            </p:cNvSpPr>
            <p:nvPr/>
          </p:nvSpPr>
          <p:spPr bwMode="auto">
            <a:xfrm>
              <a:off x="4630" y="3340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30V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2247" name="Text Box 81"/>
            <p:cNvSpPr txBox="1">
              <a:spLocks noChangeArrowheads="1"/>
            </p:cNvSpPr>
            <p:nvPr/>
          </p:nvSpPr>
          <p:spPr bwMode="auto">
            <a:xfrm>
              <a:off x="4857" y="3466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2248" name="Text Box 82"/>
            <p:cNvSpPr txBox="1">
              <a:spLocks noChangeArrowheads="1"/>
            </p:cNvSpPr>
            <p:nvPr/>
          </p:nvSpPr>
          <p:spPr bwMode="auto">
            <a:xfrm>
              <a:off x="4902" y="3113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2249" name="Text Box 83"/>
            <p:cNvSpPr txBox="1">
              <a:spLocks noChangeArrowheads="1"/>
            </p:cNvSpPr>
            <p:nvPr/>
          </p:nvSpPr>
          <p:spPr bwMode="auto">
            <a:xfrm>
              <a:off x="3984" y="3067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2250" name="Text Box 84"/>
            <p:cNvSpPr txBox="1">
              <a:spLocks noChangeArrowheads="1"/>
            </p:cNvSpPr>
            <p:nvPr/>
          </p:nvSpPr>
          <p:spPr bwMode="auto">
            <a:xfrm>
              <a:off x="3984" y="3521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</p:grpSp>
      <p:sp>
        <p:nvSpPr>
          <p:cNvPr id="122965" name="AutoShape 85"/>
          <p:cNvSpPr>
            <a:spLocks noChangeArrowheads="1"/>
          </p:cNvSpPr>
          <p:nvPr/>
        </p:nvSpPr>
        <p:spPr bwMode="auto">
          <a:xfrm>
            <a:off x="10128250" y="3500439"/>
            <a:ext cx="215900" cy="720725"/>
          </a:xfrm>
          <a:prstGeom prst="downArrow">
            <a:avLst>
              <a:gd name="adj1" fmla="val 50000"/>
              <a:gd name="adj2" fmla="val 83456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22966" name="Object 86"/>
          <p:cNvGraphicFramePr>
            <a:graphicFrameLocks noChangeAspect="1"/>
          </p:cNvGraphicFramePr>
          <p:nvPr/>
        </p:nvGraphicFramePr>
        <p:xfrm>
          <a:off x="2781300" y="4638675"/>
          <a:ext cx="2840038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3" imgW="1269720" imgH="393480" progId="Equation.DSMT4">
                  <p:embed/>
                </p:oleObj>
              </mc:Choice>
              <mc:Fallback>
                <p:oleObj name="Equation" r:id="rId3" imgW="1269720" imgH="393480" progId="Equation.DSMT4">
                  <p:embed/>
                  <p:pic>
                    <p:nvPicPr>
                      <p:cNvPr id="122966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4638675"/>
                        <a:ext cx="2840038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2145507" y="1576789"/>
            <a:ext cx="260350" cy="519113"/>
          </a:xfrm>
          <a:prstGeom prst="ellipse">
            <a:avLst/>
          </a:prstGeom>
          <a:solidFill>
            <a:srgbClr val="66CCFF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8" name="Line 20"/>
          <p:cNvSpPr>
            <a:spLocks noChangeShapeType="1"/>
          </p:cNvSpPr>
          <p:nvPr/>
        </p:nvSpPr>
        <p:spPr bwMode="auto">
          <a:xfrm>
            <a:off x="2145507" y="1837139"/>
            <a:ext cx="2603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Oval 19"/>
          <p:cNvSpPr>
            <a:spLocks noChangeArrowheads="1"/>
          </p:cNvSpPr>
          <p:nvPr/>
        </p:nvSpPr>
        <p:spPr bwMode="auto">
          <a:xfrm>
            <a:off x="4873624" y="2799737"/>
            <a:ext cx="260350" cy="519113"/>
          </a:xfrm>
          <a:prstGeom prst="ellipse">
            <a:avLst/>
          </a:prstGeom>
          <a:solidFill>
            <a:srgbClr val="66CCFF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0" name="Line 20"/>
          <p:cNvSpPr>
            <a:spLocks noChangeShapeType="1"/>
          </p:cNvSpPr>
          <p:nvPr/>
        </p:nvSpPr>
        <p:spPr bwMode="auto">
          <a:xfrm>
            <a:off x="4873624" y="3060087"/>
            <a:ext cx="2603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Oval 19"/>
          <p:cNvSpPr>
            <a:spLocks noChangeArrowheads="1"/>
          </p:cNvSpPr>
          <p:nvPr/>
        </p:nvSpPr>
        <p:spPr bwMode="auto">
          <a:xfrm>
            <a:off x="7337096" y="1504951"/>
            <a:ext cx="260350" cy="519113"/>
          </a:xfrm>
          <a:prstGeom prst="ellipse">
            <a:avLst/>
          </a:prstGeom>
          <a:solidFill>
            <a:srgbClr val="66CCFF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" name="Line 20"/>
          <p:cNvSpPr>
            <a:spLocks noChangeShapeType="1"/>
          </p:cNvSpPr>
          <p:nvPr/>
        </p:nvSpPr>
        <p:spPr bwMode="auto">
          <a:xfrm>
            <a:off x="7337096" y="1765301"/>
            <a:ext cx="2603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0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2000"/>
                                        <p:tgtEl>
                                          <p:spTgt spid="12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12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12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9" grpId="0" animBg="1"/>
      <p:bldP spid="12296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4654552" y="198441"/>
            <a:ext cx="2735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 dirty="0">
                <a:latin typeface="仿宋_GB2312" pitchFamily="49" charset="-122"/>
                <a:ea typeface="仿宋_GB2312" pitchFamily="49" charset="-122"/>
              </a:rPr>
              <a:t>2.6 </a:t>
            </a:r>
            <a:r>
              <a:rPr kumimoji="1" lang="zh-CN" altLang="en-US" sz="3200" b="1" dirty="0">
                <a:latin typeface="仿宋_GB2312" pitchFamily="49" charset="-122"/>
                <a:ea typeface="仿宋_GB2312" pitchFamily="49" charset="-122"/>
              </a:rPr>
              <a:t>输入电阻</a:t>
            </a:r>
            <a:r>
              <a:rPr kumimoji="1" lang="zh-CN" altLang="en-US" sz="3200" dirty="0"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1738314" y="522290"/>
            <a:ext cx="13684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定义</a:t>
            </a:r>
            <a:endParaRPr kumimoji="1" lang="zh-CN" altLang="en-US" sz="28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140292" name="Group 4"/>
          <p:cNvGrpSpPr>
            <a:grpSpLocks/>
          </p:cNvGrpSpPr>
          <p:nvPr/>
        </p:nvGrpSpPr>
        <p:grpSpPr bwMode="auto">
          <a:xfrm>
            <a:off x="2208214" y="1341439"/>
            <a:ext cx="2517775" cy="1311275"/>
            <a:chOff x="431" y="164"/>
            <a:chExt cx="1586" cy="826"/>
          </a:xfrm>
        </p:grpSpPr>
        <p:grpSp>
          <p:nvGrpSpPr>
            <p:cNvPr id="59404" name="Group 5"/>
            <p:cNvGrpSpPr>
              <a:grpSpLocks/>
            </p:cNvGrpSpPr>
            <p:nvPr/>
          </p:nvGrpSpPr>
          <p:grpSpPr bwMode="auto">
            <a:xfrm>
              <a:off x="431" y="210"/>
              <a:ext cx="1270" cy="771"/>
              <a:chOff x="612" y="1979"/>
              <a:chExt cx="1270" cy="771"/>
            </a:xfrm>
          </p:grpSpPr>
          <p:sp>
            <p:nvSpPr>
              <p:cNvPr id="59410" name="Rectangle 6"/>
              <p:cNvSpPr>
                <a:spLocks noChangeArrowheads="1"/>
              </p:cNvSpPr>
              <p:nvPr/>
            </p:nvSpPr>
            <p:spPr bwMode="auto">
              <a:xfrm>
                <a:off x="612" y="1979"/>
                <a:ext cx="635" cy="771"/>
              </a:xfrm>
              <a:prstGeom prst="rect">
                <a:avLst/>
              </a:prstGeom>
              <a:solidFill>
                <a:srgbClr val="FF9900"/>
              </a:solidFill>
              <a:ln w="38100">
                <a:solidFill>
                  <a:srgbClr val="66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zh-CN" altLang="en-US" sz="2400" b="1">
                    <a:ea typeface="仿宋_GB2312" pitchFamily="49" charset="-122"/>
                  </a:rPr>
                  <a:t>无</a:t>
                </a:r>
              </a:p>
              <a:p>
                <a:pPr algn="ctr" eaLnBrk="1" hangingPunct="1"/>
                <a:r>
                  <a:rPr lang="zh-CN" altLang="en-US" sz="2400" b="1">
                    <a:ea typeface="仿宋_GB2312" pitchFamily="49" charset="-122"/>
                  </a:rPr>
                  <a:t>源</a:t>
                </a:r>
              </a:p>
            </p:txBody>
          </p:sp>
          <p:sp>
            <p:nvSpPr>
              <p:cNvPr id="59411" name="Line 7"/>
              <p:cNvSpPr>
                <a:spLocks noChangeShapeType="1"/>
              </p:cNvSpPr>
              <p:nvPr/>
            </p:nvSpPr>
            <p:spPr bwMode="auto">
              <a:xfrm>
                <a:off x="1247" y="2115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12" name="Line 8"/>
              <p:cNvSpPr>
                <a:spLocks noChangeShapeType="1"/>
              </p:cNvSpPr>
              <p:nvPr/>
            </p:nvSpPr>
            <p:spPr bwMode="auto">
              <a:xfrm>
                <a:off x="1247" y="2614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9405" name="Line 9"/>
            <p:cNvSpPr>
              <a:spLocks noChangeShapeType="1"/>
            </p:cNvSpPr>
            <p:nvPr/>
          </p:nvSpPr>
          <p:spPr bwMode="auto">
            <a:xfrm flipH="1">
              <a:off x="1202" y="255"/>
              <a:ext cx="36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6" name="Text Box 10"/>
            <p:cNvSpPr txBox="1">
              <a:spLocks noChangeArrowheads="1"/>
            </p:cNvSpPr>
            <p:nvPr/>
          </p:nvSpPr>
          <p:spPr bwMode="auto">
            <a:xfrm>
              <a:off x="1746" y="164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仿宋_GB2312" pitchFamily="49" charset="-122"/>
                </a:rPr>
                <a:t>+</a:t>
              </a:r>
            </a:p>
          </p:txBody>
        </p:sp>
        <p:sp>
          <p:nvSpPr>
            <p:cNvPr id="59407" name="Text Box 11"/>
            <p:cNvSpPr txBox="1">
              <a:spLocks noChangeArrowheads="1"/>
            </p:cNvSpPr>
            <p:nvPr/>
          </p:nvSpPr>
          <p:spPr bwMode="auto">
            <a:xfrm>
              <a:off x="1746" y="663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仿宋_GB2312" pitchFamily="49" charset="-122"/>
                </a:rPr>
                <a:t>-</a:t>
              </a:r>
            </a:p>
          </p:txBody>
        </p:sp>
        <p:sp>
          <p:nvSpPr>
            <p:cNvPr id="59408" name="Text Box 12"/>
            <p:cNvSpPr txBox="1">
              <a:spLocks noChangeArrowheads="1"/>
            </p:cNvSpPr>
            <p:nvPr/>
          </p:nvSpPr>
          <p:spPr bwMode="auto">
            <a:xfrm>
              <a:off x="1791" y="436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</a:p>
          </p:txBody>
        </p:sp>
        <p:sp>
          <p:nvSpPr>
            <p:cNvPr id="59409" name="Text Box 13"/>
            <p:cNvSpPr txBox="1">
              <a:spLocks noChangeArrowheads="1"/>
            </p:cNvSpPr>
            <p:nvPr/>
          </p:nvSpPr>
          <p:spPr bwMode="auto">
            <a:xfrm>
              <a:off x="1292" y="300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</a:p>
          </p:txBody>
        </p:sp>
      </p:grpSp>
      <p:grpSp>
        <p:nvGrpSpPr>
          <p:cNvPr id="140302" name="Group 14"/>
          <p:cNvGrpSpPr>
            <a:grpSpLocks/>
          </p:cNvGrpSpPr>
          <p:nvPr/>
        </p:nvGrpSpPr>
        <p:grpSpPr bwMode="auto">
          <a:xfrm>
            <a:off x="5087939" y="1412876"/>
            <a:ext cx="2160587" cy="720725"/>
            <a:chOff x="2245" y="1207"/>
            <a:chExt cx="1361" cy="454"/>
          </a:xfrm>
        </p:grpSpPr>
        <p:sp>
          <p:nvSpPr>
            <p:cNvPr id="59402" name="AutoShape 15"/>
            <p:cNvSpPr>
              <a:spLocks noChangeArrowheads="1"/>
            </p:cNvSpPr>
            <p:nvPr/>
          </p:nvSpPr>
          <p:spPr bwMode="auto">
            <a:xfrm>
              <a:off x="2245" y="1480"/>
              <a:ext cx="1361" cy="181"/>
            </a:xfrm>
            <a:prstGeom prst="leftArrow">
              <a:avLst>
                <a:gd name="adj1" fmla="val 50000"/>
                <a:gd name="adj2" fmla="val 187983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9403" name="Text Box 16"/>
            <p:cNvSpPr txBox="1">
              <a:spLocks noChangeArrowheads="1"/>
            </p:cNvSpPr>
            <p:nvPr/>
          </p:nvSpPr>
          <p:spPr bwMode="auto">
            <a:xfrm>
              <a:off x="2517" y="1207"/>
              <a:ext cx="9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ea typeface="宋体" panose="02010600030101010101" pitchFamily="2" charset="-122"/>
                </a:rPr>
                <a:t>输入电阻</a:t>
              </a:r>
            </a:p>
          </p:txBody>
        </p:sp>
      </p:grpSp>
      <p:graphicFrame>
        <p:nvGraphicFramePr>
          <p:cNvPr id="140305" name="Object 17"/>
          <p:cNvGraphicFramePr>
            <a:graphicFrameLocks noChangeAspect="1"/>
          </p:cNvGraphicFramePr>
          <p:nvPr/>
        </p:nvGraphicFramePr>
        <p:xfrm>
          <a:off x="7554913" y="1241425"/>
          <a:ext cx="172085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3" imgW="482400" imgH="393480" progId="Equation.DSMT4">
                  <p:embed/>
                </p:oleObj>
              </mc:Choice>
              <mc:Fallback>
                <p:oleObj name="Equation" r:id="rId3" imgW="482400" imgH="393480" progId="Equation.DSMT4">
                  <p:embed/>
                  <p:pic>
                    <p:nvPicPr>
                      <p:cNvPr id="14030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4913" y="1241425"/>
                        <a:ext cx="172085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6" name="Text Box 18"/>
          <p:cNvSpPr txBox="1">
            <a:spLocks noChangeArrowheads="1"/>
          </p:cNvSpPr>
          <p:nvPr/>
        </p:nvSpPr>
        <p:spPr bwMode="auto">
          <a:xfrm>
            <a:off x="1738314" y="3043242"/>
            <a:ext cx="201612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2.  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计算方法</a:t>
            </a:r>
            <a:endParaRPr lang="zh-CN" altLang="en-US" sz="2400" b="1" dirty="0">
              <a:ea typeface="仿宋_GB2312" pitchFamily="49" charset="-122"/>
            </a:endParaRPr>
          </a:p>
        </p:txBody>
      </p:sp>
      <p:sp>
        <p:nvSpPr>
          <p:cNvPr id="140307" name="Text Box 19"/>
          <p:cNvSpPr txBox="1">
            <a:spLocks noChangeArrowheads="1"/>
          </p:cNvSpPr>
          <p:nvPr/>
        </p:nvSpPr>
        <p:spPr bwMode="auto">
          <a:xfrm>
            <a:off x="1919288" y="3789363"/>
            <a:ext cx="84248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zh-CN" altLang="en-US" sz="2400" b="1" dirty="0">
                <a:ea typeface="仿宋_GB2312" pitchFamily="49" charset="-122"/>
              </a:rPr>
              <a:t>（</a:t>
            </a:r>
            <a:r>
              <a:rPr lang="en-US" altLang="zh-CN" sz="2400" b="1" dirty="0">
                <a:ea typeface="仿宋_GB2312" pitchFamily="49" charset="-122"/>
              </a:rPr>
              <a:t>1</a:t>
            </a:r>
            <a:r>
              <a:rPr lang="zh-CN" altLang="en-US" sz="2400" b="1" dirty="0">
                <a:ea typeface="仿宋_GB2312" pitchFamily="49" charset="-122"/>
              </a:rPr>
              <a:t>）如果一端口内部仅含电阻，则应用电阻的串、 并联</a:t>
            </a:r>
            <a:r>
              <a:rPr kumimoji="1" lang="zh-CN" altLang="en-US" sz="2400" b="1" dirty="0">
                <a:ea typeface="仿宋_GB2312" pitchFamily="49" charset="-122"/>
              </a:rPr>
              <a:t>求它的等效电阻；</a:t>
            </a:r>
            <a:r>
              <a:rPr kumimoji="1" lang="zh-CN" altLang="en-US" sz="2400" b="1" dirty="0">
                <a:solidFill>
                  <a:srgbClr val="FFFF00"/>
                </a:solidFill>
                <a:ea typeface="仿宋_GB2312" pitchFamily="49" charset="-122"/>
              </a:rPr>
              <a:t> </a:t>
            </a:r>
          </a:p>
        </p:txBody>
      </p:sp>
      <p:sp>
        <p:nvSpPr>
          <p:cNvPr id="140308" name="Text Box 20"/>
          <p:cNvSpPr txBox="1">
            <a:spLocks noChangeArrowheads="1"/>
          </p:cNvSpPr>
          <p:nvPr/>
        </p:nvSpPr>
        <p:spPr bwMode="auto">
          <a:xfrm>
            <a:off x="1919288" y="4745771"/>
            <a:ext cx="85693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zh-CN" altLang="en-US" sz="2400" b="1">
                <a:ea typeface="仿宋_GB2312" pitchFamily="49" charset="-122"/>
              </a:rPr>
              <a:t>（</a:t>
            </a:r>
            <a:r>
              <a:rPr lang="en-US" altLang="zh-CN" sz="2400" b="1">
                <a:ea typeface="仿宋_GB2312" pitchFamily="49" charset="-122"/>
              </a:rPr>
              <a:t>2</a:t>
            </a:r>
            <a:r>
              <a:rPr lang="zh-CN" altLang="en-US" sz="2400" b="1">
                <a:ea typeface="仿宋_GB2312" pitchFamily="49" charset="-122"/>
              </a:rPr>
              <a:t>）对含有受控源和电阻的两端电路，用电压、电流法求输</a:t>
            </a:r>
          </a:p>
          <a:p>
            <a:pPr eaLnBrk="1" hangingPunct="1">
              <a:spcBef>
                <a:spcPct val="25000"/>
              </a:spcBef>
            </a:pPr>
            <a:r>
              <a:rPr lang="zh-CN" altLang="en-US" sz="2400" b="1">
                <a:ea typeface="仿宋_GB2312" pitchFamily="49" charset="-122"/>
              </a:rPr>
              <a:t>        入电阻，即在端口加电压源，求得电流，或在端口加电流</a:t>
            </a:r>
          </a:p>
          <a:p>
            <a:pPr eaLnBrk="1" hangingPunct="1">
              <a:spcBef>
                <a:spcPct val="25000"/>
              </a:spcBef>
            </a:pPr>
            <a:r>
              <a:rPr lang="zh-CN" altLang="en-US" sz="2400" b="1">
                <a:ea typeface="仿宋_GB2312" pitchFamily="49" charset="-122"/>
              </a:rPr>
              <a:t>        源，求得电压，得其比值。</a:t>
            </a:r>
          </a:p>
        </p:txBody>
      </p:sp>
    </p:spTree>
    <p:extLst>
      <p:ext uri="{BB962C8B-B14F-4D97-AF65-F5344CB8AC3E}">
        <p14:creationId xmlns:p14="http://schemas.microsoft.com/office/powerpoint/2010/main" val="2483342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912205" y="177234"/>
            <a:ext cx="838200" cy="519113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endParaRPr lang="en-US" altLang="zh-CN" sz="2800" b="1">
              <a:solidFill>
                <a:srgbClr val="FFFF00"/>
              </a:solidFill>
              <a:ea typeface="仿宋_GB2312" pitchFamily="49" charset="-122"/>
            </a:endParaRPr>
          </a:p>
        </p:txBody>
      </p:sp>
      <p:grpSp>
        <p:nvGrpSpPr>
          <p:cNvPr id="143363" name="Group 3"/>
          <p:cNvGrpSpPr>
            <a:grpSpLocks/>
          </p:cNvGrpSpPr>
          <p:nvPr/>
        </p:nvGrpSpPr>
        <p:grpSpPr bwMode="auto">
          <a:xfrm>
            <a:off x="2279651" y="1557338"/>
            <a:ext cx="4175125" cy="2735262"/>
            <a:chOff x="204" y="572"/>
            <a:chExt cx="2630" cy="1723"/>
          </a:xfrm>
        </p:grpSpPr>
        <p:sp>
          <p:nvSpPr>
            <p:cNvPr id="60439" name="Oval 4"/>
            <p:cNvSpPr>
              <a:spLocks noChangeArrowheads="1"/>
            </p:cNvSpPr>
            <p:nvPr/>
          </p:nvSpPr>
          <p:spPr bwMode="auto">
            <a:xfrm>
              <a:off x="1588" y="1660"/>
              <a:ext cx="272" cy="318"/>
            </a:xfrm>
            <a:prstGeom prst="ellipse">
              <a:avLst/>
            </a:prstGeom>
            <a:solidFill>
              <a:srgbClr val="66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60440" name="Group 5"/>
            <p:cNvGrpSpPr>
              <a:grpSpLocks/>
            </p:cNvGrpSpPr>
            <p:nvPr/>
          </p:nvGrpSpPr>
          <p:grpSpPr bwMode="auto">
            <a:xfrm>
              <a:off x="521" y="934"/>
              <a:ext cx="2223" cy="1316"/>
              <a:chOff x="748" y="1207"/>
              <a:chExt cx="1769" cy="772"/>
            </a:xfrm>
          </p:grpSpPr>
          <p:sp>
            <p:nvSpPr>
              <p:cNvPr id="60460" name="Line 6"/>
              <p:cNvSpPr>
                <a:spLocks noChangeShapeType="1"/>
              </p:cNvSpPr>
              <p:nvPr/>
            </p:nvSpPr>
            <p:spPr bwMode="auto">
              <a:xfrm>
                <a:off x="748" y="1207"/>
                <a:ext cx="1769" cy="0"/>
              </a:xfrm>
              <a:prstGeom prst="line">
                <a:avLst/>
              </a:prstGeom>
              <a:noFill/>
              <a:ln w="952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61" name="Line 7"/>
              <p:cNvSpPr>
                <a:spLocks noChangeShapeType="1"/>
              </p:cNvSpPr>
              <p:nvPr/>
            </p:nvSpPr>
            <p:spPr bwMode="auto">
              <a:xfrm>
                <a:off x="748" y="1979"/>
                <a:ext cx="1769" cy="0"/>
              </a:xfrm>
              <a:prstGeom prst="line">
                <a:avLst/>
              </a:prstGeom>
              <a:noFill/>
              <a:ln w="952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62" name="Line 8"/>
              <p:cNvSpPr>
                <a:spLocks noChangeShapeType="1"/>
              </p:cNvSpPr>
              <p:nvPr/>
            </p:nvSpPr>
            <p:spPr bwMode="auto">
              <a:xfrm>
                <a:off x="748" y="1207"/>
                <a:ext cx="0" cy="772"/>
              </a:xfrm>
              <a:prstGeom prst="line">
                <a:avLst/>
              </a:prstGeom>
              <a:noFill/>
              <a:ln w="952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63" name="Line 9"/>
              <p:cNvSpPr>
                <a:spLocks noChangeShapeType="1"/>
              </p:cNvSpPr>
              <p:nvPr/>
            </p:nvSpPr>
            <p:spPr bwMode="auto">
              <a:xfrm>
                <a:off x="2200" y="1207"/>
                <a:ext cx="0" cy="772"/>
              </a:xfrm>
              <a:prstGeom prst="line">
                <a:avLst/>
              </a:prstGeom>
              <a:noFill/>
              <a:ln w="952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64" name="Line 10"/>
              <p:cNvSpPr>
                <a:spLocks noChangeShapeType="1"/>
              </p:cNvSpPr>
              <p:nvPr/>
            </p:nvSpPr>
            <p:spPr bwMode="auto">
              <a:xfrm>
                <a:off x="1202" y="1207"/>
                <a:ext cx="0" cy="772"/>
              </a:xfrm>
              <a:prstGeom prst="line">
                <a:avLst/>
              </a:prstGeom>
              <a:noFill/>
              <a:ln w="952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65" name="Line 11"/>
              <p:cNvSpPr>
                <a:spLocks noChangeShapeType="1"/>
              </p:cNvSpPr>
              <p:nvPr/>
            </p:nvSpPr>
            <p:spPr bwMode="auto">
              <a:xfrm>
                <a:off x="1701" y="1207"/>
                <a:ext cx="0" cy="772"/>
              </a:xfrm>
              <a:prstGeom prst="line">
                <a:avLst/>
              </a:prstGeom>
              <a:noFill/>
              <a:ln w="952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41" name="Rectangle 12"/>
            <p:cNvSpPr>
              <a:spLocks noChangeArrowheads="1"/>
            </p:cNvSpPr>
            <p:nvPr/>
          </p:nvSpPr>
          <p:spPr bwMode="auto">
            <a:xfrm rot="16200000">
              <a:off x="1338" y="833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0443" name="Text Box 14"/>
            <p:cNvSpPr txBox="1">
              <a:spLocks noChangeArrowheads="1"/>
            </p:cNvSpPr>
            <p:nvPr/>
          </p:nvSpPr>
          <p:spPr bwMode="auto">
            <a:xfrm>
              <a:off x="1247" y="1713"/>
              <a:ext cx="3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400" b="1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</a:p>
          </p:txBody>
        </p:sp>
        <p:sp>
          <p:nvSpPr>
            <p:cNvPr id="60444" name="Rectangle 15"/>
            <p:cNvSpPr>
              <a:spLocks noChangeArrowheads="1"/>
            </p:cNvSpPr>
            <p:nvPr/>
          </p:nvSpPr>
          <p:spPr bwMode="auto">
            <a:xfrm>
              <a:off x="1020" y="1388"/>
              <a:ext cx="136" cy="31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0445" name="Text Box 16"/>
            <p:cNvSpPr txBox="1">
              <a:spLocks noChangeArrowheads="1"/>
            </p:cNvSpPr>
            <p:nvPr/>
          </p:nvSpPr>
          <p:spPr bwMode="auto">
            <a:xfrm>
              <a:off x="1338" y="1433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60446" name="Text Box 17"/>
            <p:cNvSpPr txBox="1">
              <a:spLocks noChangeArrowheads="1"/>
            </p:cNvSpPr>
            <p:nvPr/>
          </p:nvSpPr>
          <p:spPr bwMode="auto">
            <a:xfrm>
              <a:off x="1428" y="1887"/>
              <a:ext cx="2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60447" name="Text Box 18"/>
            <p:cNvSpPr txBox="1">
              <a:spLocks noChangeArrowheads="1"/>
            </p:cNvSpPr>
            <p:nvPr/>
          </p:nvSpPr>
          <p:spPr bwMode="auto">
            <a:xfrm>
              <a:off x="1746" y="1207"/>
              <a:ext cx="3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60448" name="Text Box 19"/>
            <p:cNvSpPr txBox="1">
              <a:spLocks noChangeArrowheads="1"/>
            </p:cNvSpPr>
            <p:nvPr/>
          </p:nvSpPr>
          <p:spPr bwMode="auto">
            <a:xfrm>
              <a:off x="1247" y="572"/>
              <a:ext cx="3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60449" name="Text Box 20"/>
            <p:cNvSpPr txBox="1">
              <a:spLocks noChangeArrowheads="1"/>
            </p:cNvSpPr>
            <p:nvPr/>
          </p:nvSpPr>
          <p:spPr bwMode="auto">
            <a:xfrm>
              <a:off x="703" y="1388"/>
              <a:ext cx="3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60450" name="Text Box 21"/>
            <p:cNvSpPr txBox="1">
              <a:spLocks noChangeArrowheads="1"/>
            </p:cNvSpPr>
            <p:nvPr/>
          </p:nvSpPr>
          <p:spPr bwMode="auto">
            <a:xfrm>
              <a:off x="204" y="1025"/>
              <a:ext cx="3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60451" name="Text Box 22"/>
            <p:cNvSpPr txBox="1">
              <a:spLocks noChangeArrowheads="1"/>
            </p:cNvSpPr>
            <p:nvPr/>
          </p:nvSpPr>
          <p:spPr bwMode="auto">
            <a:xfrm rot="10689007" flipV="1">
              <a:off x="2335" y="1025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60452" name="Oval 23"/>
            <p:cNvSpPr>
              <a:spLocks noChangeArrowheads="1"/>
            </p:cNvSpPr>
            <p:nvPr/>
          </p:nvSpPr>
          <p:spPr bwMode="auto">
            <a:xfrm>
              <a:off x="2217" y="1388"/>
              <a:ext cx="272" cy="318"/>
            </a:xfrm>
            <a:prstGeom prst="ellipse">
              <a:avLst/>
            </a:prstGeom>
            <a:solidFill>
              <a:srgbClr val="66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0453" name="Line 24"/>
            <p:cNvSpPr>
              <a:spLocks noChangeShapeType="1"/>
            </p:cNvSpPr>
            <p:nvPr/>
          </p:nvSpPr>
          <p:spPr bwMode="auto">
            <a:xfrm>
              <a:off x="2199" y="1569"/>
              <a:ext cx="273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4" name="Oval 25"/>
            <p:cNvSpPr>
              <a:spLocks noChangeArrowheads="1"/>
            </p:cNvSpPr>
            <p:nvPr/>
          </p:nvSpPr>
          <p:spPr bwMode="auto">
            <a:xfrm>
              <a:off x="385" y="1388"/>
              <a:ext cx="272" cy="318"/>
            </a:xfrm>
            <a:prstGeom prst="ellipse">
              <a:avLst/>
            </a:prstGeom>
            <a:solidFill>
              <a:srgbClr val="66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0455" name="Line 26"/>
            <p:cNvSpPr>
              <a:spLocks noChangeShapeType="1"/>
            </p:cNvSpPr>
            <p:nvPr/>
          </p:nvSpPr>
          <p:spPr bwMode="auto">
            <a:xfrm>
              <a:off x="385" y="1569"/>
              <a:ext cx="273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6" name="Line 27"/>
            <p:cNvSpPr>
              <a:spLocks noChangeShapeType="1"/>
            </p:cNvSpPr>
            <p:nvPr/>
          </p:nvSpPr>
          <p:spPr bwMode="auto">
            <a:xfrm>
              <a:off x="612" y="1071"/>
              <a:ext cx="0" cy="22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7" name="Line 28"/>
            <p:cNvSpPr>
              <a:spLocks noChangeShapeType="1"/>
            </p:cNvSpPr>
            <p:nvPr/>
          </p:nvSpPr>
          <p:spPr bwMode="auto">
            <a:xfrm>
              <a:off x="2290" y="1071"/>
              <a:ext cx="0" cy="27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8" name="Oval 29"/>
            <p:cNvSpPr>
              <a:spLocks noChangeArrowheads="1"/>
            </p:cNvSpPr>
            <p:nvPr/>
          </p:nvSpPr>
          <p:spPr bwMode="auto">
            <a:xfrm>
              <a:off x="2744" y="2205"/>
              <a:ext cx="90" cy="90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0459" name="Oval 30"/>
            <p:cNvSpPr>
              <a:spLocks noChangeArrowheads="1"/>
            </p:cNvSpPr>
            <p:nvPr/>
          </p:nvSpPr>
          <p:spPr bwMode="auto">
            <a:xfrm>
              <a:off x="2744" y="889"/>
              <a:ext cx="90" cy="90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43391" name="Text Box 31"/>
          <p:cNvSpPr txBox="1">
            <a:spLocks noChangeArrowheads="1"/>
          </p:cNvSpPr>
          <p:nvPr/>
        </p:nvSpPr>
        <p:spPr bwMode="auto">
          <a:xfrm>
            <a:off x="1661015" y="239147"/>
            <a:ext cx="4752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ea typeface="仿宋_GB2312" pitchFamily="49" charset="-122"/>
              </a:rPr>
              <a:t>计算下例一端口电路的输入电阻</a:t>
            </a:r>
          </a:p>
        </p:txBody>
      </p:sp>
      <p:grpSp>
        <p:nvGrpSpPr>
          <p:cNvPr id="143392" name="Group 32"/>
          <p:cNvGrpSpPr>
            <a:grpSpLocks/>
          </p:cNvGrpSpPr>
          <p:nvPr/>
        </p:nvGrpSpPr>
        <p:grpSpPr bwMode="auto">
          <a:xfrm>
            <a:off x="7535864" y="2636839"/>
            <a:ext cx="2014537" cy="2232025"/>
            <a:chOff x="3787" y="1661"/>
            <a:chExt cx="1269" cy="1406"/>
          </a:xfrm>
        </p:grpSpPr>
        <p:sp>
          <p:nvSpPr>
            <p:cNvPr id="60426" name="Text Box 33"/>
            <p:cNvSpPr txBox="1">
              <a:spLocks noChangeArrowheads="1"/>
            </p:cNvSpPr>
            <p:nvPr/>
          </p:nvSpPr>
          <p:spPr bwMode="auto">
            <a:xfrm>
              <a:off x="4014" y="1797"/>
              <a:ext cx="3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grpSp>
          <p:nvGrpSpPr>
            <p:cNvPr id="60427" name="Group 34"/>
            <p:cNvGrpSpPr>
              <a:grpSpLocks/>
            </p:cNvGrpSpPr>
            <p:nvPr/>
          </p:nvGrpSpPr>
          <p:grpSpPr bwMode="auto">
            <a:xfrm>
              <a:off x="3787" y="1661"/>
              <a:ext cx="1269" cy="1406"/>
              <a:chOff x="2109" y="2568"/>
              <a:chExt cx="1269" cy="1406"/>
            </a:xfrm>
          </p:grpSpPr>
          <p:sp>
            <p:nvSpPr>
              <p:cNvPr id="60428" name="Line 35"/>
              <p:cNvSpPr>
                <a:spLocks noChangeShapeType="1"/>
              </p:cNvSpPr>
              <p:nvPr/>
            </p:nvSpPr>
            <p:spPr bwMode="auto">
              <a:xfrm flipV="1">
                <a:off x="2109" y="2614"/>
                <a:ext cx="1179" cy="0"/>
              </a:xfrm>
              <a:prstGeom prst="line">
                <a:avLst/>
              </a:prstGeom>
              <a:noFill/>
              <a:ln w="952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29" name="Line 36"/>
              <p:cNvSpPr>
                <a:spLocks noChangeShapeType="1"/>
              </p:cNvSpPr>
              <p:nvPr/>
            </p:nvSpPr>
            <p:spPr bwMode="auto">
              <a:xfrm>
                <a:off x="2154" y="3929"/>
                <a:ext cx="1134" cy="0"/>
              </a:xfrm>
              <a:prstGeom prst="line">
                <a:avLst/>
              </a:prstGeom>
              <a:noFill/>
              <a:ln w="952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30" name="Line 37"/>
              <p:cNvSpPr>
                <a:spLocks noChangeShapeType="1"/>
              </p:cNvSpPr>
              <p:nvPr/>
            </p:nvSpPr>
            <p:spPr bwMode="auto">
              <a:xfrm>
                <a:off x="2226" y="2613"/>
                <a:ext cx="0" cy="1316"/>
              </a:xfrm>
              <a:prstGeom prst="line">
                <a:avLst/>
              </a:prstGeom>
              <a:noFill/>
              <a:ln w="952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31" name="Line 38"/>
              <p:cNvSpPr>
                <a:spLocks noChangeShapeType="1"/>
              </p:cNvSpPr>
              <p:nvPr/>
            </p:nvSpPr>
            <p:spPr bwMode="auto">
              <a:xfrm>
                <a:off x="2853" y="2613"/>
                <a:ext cx="0" cy="1316"/>
              </a:xfrm>
              <a:prstGeom prst="line">
                <a:avLst/>
              </a:prstGeom>
              <a:noFill/>
              <a:ln w="952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32" name="Rectangle 39"/>
              <p:cNvSpPr>
                <a:spLocks noChangeArrowheads="1"/>
              </p:cNvSpPr>
              <p:nvPr/>
            </p:nvSpPr>
            <p:spPr bwMode="auto">
              <a:xfrm rot="16200000">
                <a:off x="2472" y="2512"/>
                <a:ext cx="116" cy="233"/>
              </a:xfrm>
              <a:prstGeom prst="rect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60434" name="Rectangle 41"/>
              <p:cNvSpPr>
                <a:spLocks noChangeArrowheads="1"/>
              </p:cNvSpPr>
              <p:nvPr/>
            </p:nvSpPr>
            <p:spPr bwMode="auto">
              <a:xfrm>
                <a:off x="2154" y="3067"/>
                <a:ext cx="136" cy="31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60435" name="Text Box 42"/>
              <p:cNvSpPr txBox="1">
                <a:spLocks noChangeArrowheads="1"/>
              </p:cNvSpPr>
              <p:nvPr/>
            </p:nvSpPr>
            <p:spPr bwMode="auto">
              <a:xfrm>
                <a:off x="2880" y="2886"/>
                <a:ext cx="33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400" b="1">
                  <a:solidFill>
                    <a:schemeClr val="tx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60436" name="Text Box 43"/>
              <p:cNvSpPr txBox="1">
                <a:spLocks noChangeArrowheads="1"/>
              </p:cNvSpPr>
              <p:nvPr/>
            </p:nvSpPr>
            <p:spPr bwMode="auto">
              <a:xfrm>
                <a:off x="2290" y="3067"/>
                <a:ext cx="33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400" b="1">
                  <a:solidFill>
                    <a:schemeClr val="tx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60437" name="Oval 44"/>
              <p:cNvSpPr>
                <a:spLocks noChangeArrowheads="1"/>
              </p:cNvSpPr>
              <p:nvPr/>
            </p:nvSpPr>
            <p:spPr bwMode="auto">
              <a:xfrm>
                <a:off x="3288" y="3884"/>
                <a:ext cx="90" cy="90"/>
              </a:xfrm>
              <a:prstGeom prst="ellips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60438" name="Oval 45"/>
              <p:cNvSpPr>
                <a:spLocks noChangeArrowheads="1"/>
              </p:cNvSpPr>
              <p:nvPr/>
            </p:nvSpPr>
            <p:spPr bwMode="auto">
              <a:xfrm>
                <a:off x="3288" y="2568"/>
                <a:ext cx="90" cy="90"/>
              </a:xfrm>
              <a:prstGeom prst="ellips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43406" name="AutoShape 46"/>
          <p:cNvSpPr>
            <a:spLocks noChangeArrowheads="1"/>
          </p:cNvSpPr>
          <p:nvPr/>
        </p:nvSpPr>
        <p:spPr bwMode="auto">
          <a:xfrm rot="723047">
            <a:off x="6383338" y="3357563"/>
            <a:ext cx="863600" cy="360362"/>
          </a:xfrm>
          <a:prstGeom prst="rightArrow">
            <a:avLst>
              <a:gd name="adj1" fmla="val 50000"/>
              <a:gd name="adj2" fmla="val 59912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43407" name="Object 47"/>
          <p:cNvGraphicFramePr>
            <a:graphicFrameLocks noChangeAspect="1"/>
          </p:cNvGraphicFramePr>
          <p:nvPr/>
        </p:nvGraphicFramePr>
        <p:xfrm>
          <a:off x="2979738" y="5027613"/>
          <a:ext cx="3097212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3" imgW="1155600" imgH="228600" progId="Equation.DSMT4">
                  <p:embed/>
                </p:oleObj>
              </mc:Choice>
              <mc:Fallback>
                <p:oleObj name="Equation" r:id="rId3" imgW="1155600" imgH="228600" progId="Equation.DSMT4">
                  <p:embed/>
                  <p:pic>
                    <p:nvPicPr>
                      <p:cNvPr id="14340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8" y="5027613"/>
                        <a:ext cx="3097212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8" name="AutoShape 48" descr="羊皮纸"/>
          <p:cNvSpPr>
            <a:spLocks noChangeArrowheads="1"/>
          </p:cNvSpPr>
          <p:nvPr/>
        </p:nvSpPr>
        <p:spPr bwMode="auto">
          <a:xfrm>
            <a:off x="6743700" y="549276"/>
            <a:ext cx="3384550" cy="1439863"/>
          </a:xfrm>
          <a:prstGeom prst="wedgeRectCallout">
            <a:avLst>
              <a:gd name="adj1" fmla="val -87241"/>
              <a:gd name="adj2" fmla="val 48898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400" b="1">
                <a:ea typeface="仿宋_GB2312" pitchFamily="49" charset="-122"/>
              </a:rPr>
              <a:t>有源网络先把独立源置零：电压源短路；电流源断路，再求输入电阻</a:t>
            </a:r>
          </a:p>
        </p:txBody>
      </p:sp>
      <p:sp>
        <p:nvSpPr>
          <p:cNvPr id="143409" name="AutoShape 49"/>
          <p:cNvSpPr>
            <a:spLocks noChangeArrowheads="1"/>
          </p:cNvSpPr>
          <p:nvPr/>
        </p:nvSpPr>
        <p:spPr bwMode="auto">
          <a:xfrm>
            <a:off x="8112125" y="5373689"/>
            <a:ext cx="1295400" cy="865187"/>
          </a:xfrm>
          <a:prstGeom prst="wedgeRoundRectCallout">
            <a:avLst>
              <a:gd name="adj1" fmla="val 7968"/>
              <a:gd name="adj2" fmla="val -126148"/>
              <a:gd name="adj3" fmla="val 16667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FF00"/>
                </a:solidFill>
                <a:ea typeface="仿宋_GB2312" pitchFamily="49" charset="-122"/>
              </a:rPr>
              <a:t>无源电阻网络</a:t>
            </a:r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4583114" y="2582069"/>
            <a:ext cx="215900" cy="504825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" name="Rectangle 15"/>
          <p:cNvSpPr>
            <a:spLocks noChangeArrowheads="1"/>
          </p:cNvSpPr>
          <p:nvPr/>
        </p:nvSpPr>
        <p:spPr bwMode="auto">
          <a:xfrm>
            <a:off x="8602358" y="3248820"/>
            <a:ext cx="215900" cy="504825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75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4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34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3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143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2000"/>
                                        <p:tgtEl>
                                          <p:spTgt spid="14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6" grpId="0" animBg="1"/>
      <p:bldP spid="143408" grpId="0" animBg="1"/>
      <p:bldP spid="14340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757363" y="1101726"/>
            <a:ext cx="83883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>
                <a:ea typeface="宋体" panose="02010600030101010101" pitchFamily="2" charset="-122"/>
              </a:rPr>
              <a:t>图示为一无限电阻电路。其中所有电阻的阻值都为</a:t>
            </a:r>
            <a:r>
              <a:rPr lang="en-US" altLang="zh-CN" sz="3200">
                <a:ea typeface="宋体" panose="02010600030101010101" pitchFamily="2" charset="-122"/>
              </a:rPr>
              <a:t>R</a:t>
            </a:r>
            <a:r>
              <a:rPr lang="zh-CN" altLang="en-US" sz="3200">
                <a:ea typeface="宋体" panose="02010600030101010101" pitchFamily="2" charset="-122"/>
              </a:rPr>
              <a:t>。试求电路的等效电阻</a:t>
            </a:r>
            <a:r>
              <a:rPr lang="en-US" altLang="zh-CN" sz="3200">
                <a:ea typeface="宋体" panose="02010600030101010101" pitchFamily="2" charset="-122"/>
              </a:rPr>
              <a:t>R</a:t>
            </a:r>
            <a:r>
              <a:rPr lang="en-US" altLang="zh-CN" sz="3200" baseline="-25000">
                <a:ea typeface="宋体" panose="02010600030101010101" pitchFamily="2" charset="-122"/>
              </a:rPr>
              <a:t>i </a:t>
            </a:r>
          </a:p>
        </p:txBody>
      </p:sp>
      <p:sp>
        <p:nvSpPr>
          <p:cNvPr id="64515" name="Rectangle 15"/>
          <p:cNvSpPr>
            <a:spLocks noChangeArrowheads="1"/>
          </p:cNvSpPr>
          <p:nvPr/>
        </p:nvSpPr>
        <p:spPr bwMode="auto">
          <a:xfrm>
            <a:off x="1524001" y="28299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1840524" y="2343944"/>
          <a:ext cx="8748713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Visio" r:id="rId3" imgW="5403169" imgH="826130" progId="Visio.Drawing.11">
                  <p:embed/>
                </p:oleObj>
              </mc:Choice>
              <mc:Fallback>
                <p:oleObj name="Visio" r:id="rId3" imgW="5403169" imgH="826130" progId="Visio.Drawing.11">
                  <p:embed/>
                  <p:pic>
                    <p:nvPicPr>
                      <p:cNvPr id="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0524" y="2343944"/>
                        <a:ext cx="8748713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/>
        </p:nvGraphicFramePr>
        <p:xfrm>
          <a:off x="3359151" y="4160839"/>
          <a:ext cx="25558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5" imgW="1206500" imgH="431800" progId="Equation.DSMT4">
                  <p:embed/>
                </p:oleObj>
              </mc:Choice>
              <mc:Fallback>
                <p:oleObj name="Equation" r:id="rId5" imgW="1206500" imgH="431800" progId="Equation.DSMT4">
                  <p:embed/>
                  <p:pic>
                    <p:nvPicPr>
                      <p:cNvPr id="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4160839"/>
                        <a:ext cx="25558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6383339" y="4380190"/>
            <a:ext cx="7104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求得 </a:t>
            </a:r>
          </a:p>
        </p:txBody>
      </p:sp>
      <p:sp>
        <p:nvSpPr>
          <p:cNvPr id="64519" name="Rectangle 20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2" name="Object 19"/>
          <p:cNvGraphicFramePr>
            <a:graphicFrameLocks noChangeAspect="1"/>
          </p:cNvGraphicFramePr>
          <p:nvPr/>
        </p:nvGraphicFramePr>
        <p:xfrm>
          <a:off x="7535863" y="4287838"/>
          <a:ext cx="17637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7" imgW="914400" imgH="254000" progId="Equation.DSMT4">
                  <p:embed/>
                </p:oleObj>
              </mc:Choice>
              <mc:Fallback>
                <p:oleObj name="Equation" r:id="rId7" imgW="914400" imgH="254000" progId="Equation.DSMT4">
                  <p:embed/>
                  <p:pic>
                    <p:nvPicPr>
                      <p:cNvPr id="1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3" y="4287838"/>
                        <a:ext cx="176371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1" name="标题 1"/>
          <p:cNvSpPr>
            <a:spLocks noGrp="1"/>
          </p:cNvSpPr>
          <p:nvPr>
            <p:ph type="title"/>
          </p:nvPr>
        </p:nvSpPr>
        <p:spPr bwMode="auto">
          <a:xfrm>
            <a:off x="1635125" y="152401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练习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83677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B3FAD1E-D18B-44ED-BE0C-94CF24AB4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454" y="336960"/>
            <a:ext cx="4105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3200" b="1" dirty="0">
                <a:latin typeface="仿宋_GB2312" pitchFamily="49" charset="-122"/>
                <a:ea typeface="仿宋_GB2312" pitchFamily="49" charset="-122"/>
              </a:rPr>
              <a:t>2.2  </a:t>
            </a:r>
            <a:r>
              <a:rPr kumimoji="1" lang="zh-CN" altLang="en-US" sz="3200" b="1" dirty="0">
                <a:latin typeface="仿宋_GB2312" pitchFamily="49" charset="-122"/>
                <a:ea typeface="仿宋_GB2312" pitchFamily="49" charset="-122"/>
              </a:rPr>
              <a:t>电路的等效变换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4CC8EE5F-23C5-4012-89AE-FAB9D87F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936" y="1650056"/>
            <a:ext cx="9978999" cy="94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任何一个复杂的电路</a:t>
            </a: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, 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向外引出两个端钮，且从一个端子流入的电流等于从另一端子流出的电流，则称这一电路为二端络网</a:t>
            </a: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(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或一端口网络</a:t>
            </a: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)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。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79B2CE24-3678-4B4B-BCDC-057BB5952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784" y="1094197"/>
            <a:ext cx="4464051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1. 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二端网络（单端口网络）</a:t>
            </a:r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714FACDE-8437-4B38-BAEE-39AFDF09FE91}"/>
              </a:ext>
            </a:extLst>
          </p:cNvPr>
          <p:cNvGrpSpPr>
            <a:grpSpLocks/>
          </p:cNvGrpSpPr>
          <p:nvPr/>
        </p:nvGrpSpPr>
        <p:grpSpPr bwMode="auto">
          <a:xfrm>
            <a:off x="6455256" y="2894422"/>
            <a:ext cx="2016125" cy="1223962"/>
            <a:chOff x="3288" y="1979"/>
            <a:chExt cx="1270" cy="771"/>
          </a:xfrm>
        </p:grpSpPr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FF9CE236-1B04-4DA1-B7F7-8D995FC0B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" y="1979"/>
              <a:ext cx="1270" cy="771"/>
              <a:chOff x="612" y="1979"/>
              <a:chExt cx="1270" cy="771"/>
            </a:xfrm>
          </p:grpSpPr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A81B7E20-207B-4EB1-8BDF-D6D3339CB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1979"/>
                <a:ext cx="635" cy="771"/>
              </a:xfrm>
              <a:prstGeom prst="rect">
                <a:avLst/>
              </a:prstGeom>
              <a:solidFill>
                <a:srgbClr val="FF9900"/>
              </a:solidFill>
              <a:ln w="38100">
                <a:solidFill>
                  <a:srgbClr val="66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9">
                <a:extLst>
                  <a:ext uri="{FF2B5EF4-FFF2-40B4-BE49-F238E27FC236}">
                    <a16:creationId xmlns:a16="http://schemas.microsoft.com/office/drawing/2014/main" id="{0C0568D0-D079-474F-A8E4-D4C47D3CB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115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10">
                <a:extLst>
                  <a:ext uri="{FF2B5EF4-FFF2-40B4-BE49-F238E27FC236}">
                    <a16:creationId xmlns:a16="http://schemas.microsoft.com/office/drawing/2014/main" id="{EC2D050C-78FE-4874-8AE6-F6B5489F9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614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06E92FEE-998E-4E8A-B5A3-0ECC6B8D5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" y="2059"/>
              <a:ext cx="40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ea typeface="仿宋_GB2312" pitchFamily="49" charset="-122"/>
                </a:rPr>
                <a:t>无源</a:t>
              </a:r>
            </a:p>
          </p:txBody>
        </p:sp>
      </p:grpSp>
      <p:sp>
        <p:nvSpPr>
          <p:cNvPr id="11" name="AutoShape 12" descr="羊皮纸">
            <a:extLst>
              <a:ext uri="{FF2B5EF4-FFF2-40B4-BE49-F238E27FC236}">
                <a16:creationId xmlns:a16="http://schemas.microsoft.com/office/drawing/2014/main" id="{513A79A0-D8AF-4E98-9697-DC70449F1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8163" y="2749165"/>
            <a:ext cx="503237" cy="2017713"/>
          </a:xfrm>
          <a:prstGeom prst="wedgeRoundRectCallout">
            <a:avLst>
              <a:gd name="adj1" fmla="val -258959"/>
              <a:gd name="adj2" fmla="val -18431"/>
              <a:gd name="adj3" fmla="val 16667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400" b="1" dirty="0">
                <a:ea typeface="仿宋_GB2312" pitchFamily="49" charset="-122"/>
              </a:rPr>
              <a:t>无源单端口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3BF2290D-ACDE-4DE6-A99A-0720E9782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229" y="4304122"/>
            <a:ext cx="41767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2. 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单端电路等效的概念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A8D6B5D3-209D-43DF-9121-CB3E6B263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228" y="4944676"/>
            <a:ext cx="984844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两个单端口电路，端口具有相同的电压、电流关系</a:t>
            </a: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,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则称它们是等效的电路。</a:t>
            </a:r>
          </a:p>
        </p:txBody>
      </p:sp>
      <p:grpSp>
        <p:nvGrpSpPr>
          <p:cNvPr id="14" name="Group 15">
            <a:extLst>
              <a:ext uri="{FF2B5EF4-FFF2-40B4-BE49-F238E27FC236}">
                <a16:creationId xmlns:a16="http://schemas.microsoft.com/office/drawing/2014/main" id="{AA3BBEB3-979E-45E8-9DF4-05378B11F2C7}"/>
              </a:ext>
            </a:extLst>
          </p:cNvPr>
          <p:cNvGrpSpPr>
            <a:grpSpLocks/>
          </p:cNvGrpSpPr>
          <p:nvPr/>
        </p:nvGrpSpPr>
        <p:grpSpPr bwMode="auto">
          <a:xfrm>
            <a:off x="2697524" y="2894422"/>
            <a:ext cx="2305050" cy="1223962"/>
            <a:chOff x="612" y="2115"/>
            <a:chExt cx="1452" cy="771"/>
          </a:xfrm>
        </p:grpSpPr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BAE6D97E-1F04-4782-8288-5DAF4AE4E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296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Group 17">
              <a:extLst>
                <a:ext uri="{FF2B5EF4-FFF2-40B4-BE49-F238E27FC236}">
                  <a16:creationId xmlns:a16="http://schemas.microsoft.com/office/drawing/2014/main" id="{C5689DAD-C529-4CC7-996C-8EBB6A49D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2115"/>
              <a:ext cx="1270" cy="771"/>
              <a:chOff x="612" y="1979"/>
              <a:chExt cx="1270" cy="771"/>
            </a:xfrm>
          </p:grpSpPr>
          <p:sp>
            <p:nvSpPr>
              <p:cNvPr id="21" name="Rectangle 18">
                <a:extLst>
                  <a:ext uri="{FF2B5EF4-FFF2-40B4-BE49-F238E27FC236}">
                    <a16:creationId xmlns:a16="http://schemas.microsoft.com/office/drawing/2014/main" id="{4C4E923C-69DF-41B0-892A-CBF502B03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1979"/>
                <a:ext cx="635" cy="771"/>
              </a:xfrm>
              <a:prstGeom prst="rect">
                <a:avLst/>
              </a:prstGeom>
              <a:solidFill>
                <a:srgbClr val="FF9900"/>
              </a:solidFill>
              <a:ln w="38100">
                <a:solidFill>
                  <a:srgbClr val="66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2" name="Line 19">
                <a:extLst>
                  <a:ext uri="{FF2B5EF4-FFF2-40B4-BE49-F238E27FC236}">
                    <a16:creationId xmlns:a16="http://schemas.microsoft.com/office/drawing/2014/main" id="{40192843-6E8F-4D55-B6E2-0E73E31C75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115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20">
                <a:extLst>
                  <a:ext uri="{FF2B5EF4-FFF2-40B4-BE49-F238E27FC236}">
                    <a16:creationId xmlns:a16="http://schemas.microsoft.com/office/drawing/2014/main" id="{BBCD9FEF-95B0-4432-B4F7-626CE2AF10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614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Line 21">
              <a:extLst>
                <a:ext uri="{FF2B5EF4-FFF2-40B4-BE49-F238E27FC236}">
                  <a16:creationId xmlns:a16="http://schemas.microsoft.com/office/drawing/2014/main" id="{11020405-840B-4DC0-834E-99C4CAC97D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9" y="2341"/>
              <a:ext cx="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5DE21C9E-CBC0-4E72-873B-A1F289EF6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659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000EAA80-254D-4C8A-AE88-C115ACC3F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2387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6311D5D9-D406-4431-B395-8A23340A3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2205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0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A4880C33-D2ED-42E5-8D8C-E6367D5A8AFF}"/>
              </a:ext>
            </a:extLst>
          </p:cNvPr>
          <p:cNvGrpSpPr>
            <a:grpSpLocks/>
          </p:cNvGrpSpPr>
          <p:nvPr/>
        </p:nvGrpSpPr>
        <p:grpSpPr bwMode="auto">
          <a:xfrm>
            <a:off x="2646998" y="374332"/>
            <a:ext cx="2517775" cy="1311275"/>
            <a:chOff x="431" y="164"/>
            <a:chExt cx="1586" cy="826"/>
          </a:xfrm>
        </p:grpSpPr>
        <p:grpSp>
          <p:nvGrpSpPr>
            <p:cNvPr id="3" name="Group 4">
              <a:extLst>
                <a:ext uri="{FF2B5EF4-FFF2-40B4-BE49-F238E27FC236}">
                  <a16:creationId xmlns:a16="http://schemas.microsoft.com/office/drawing/2014/main" id="{32190C09-14F1-4EE1-A916-D29EFE9580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210"/>
              <a:ext cx="1270" cy="771"/>
              <a:chOff x="612" y="1979"/>
              <a:chExt cx="1270" cy="771"/>
            </a:xfrm>
          </p:grpSpPr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EBA60362-ACFB-4023-B36E-5062E07BE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1979"/>
                <a:ext cx="635" cy="771"/>
              </a:xfrm>
              <a:prstGeom prst="rect">
                <a:avLst/>
              </a:prstGeom>
              <a:solidFill>
                <a:srgbClr val="FF9900"/>
              </a:solidFill>
              <a:ln w="38100">
                <a:solidFill>
                  <a:srgbClr val="66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2400" b="1">
                    <a:solidFill>
                      <a:schemeClr val="bg1"/>
                    </a:solidFill>
                    <a:ea typeface="仿宋_GB2312" pitchFamily="49" charset="-122"/>
                  </a:rPr>
                  <a:t>B</a:t>
                </a:r>
              </a:p>
            </p:txBody>
          </p:sp>
          <p:sp>
            <p:nvSpPr>
              <p:cNvPr id="10" name="Line 6">
                <a:extLst>
                  <a:ext uri="{FF2B5EF4-FFF2-40B4-BE49-F238E27FC236}">
                    <a16:creationId xmlns:a16="http://schemas.microsoft.com/office/drawing/2014/main" id="{5D2A5F31-D76F-4B96-BC6C-BCB0BA0F4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115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7">
                <a:extLst>
                  <a:ext uri="{FF2B5EF4-FFF2-40B4-BE49-F238E27FC236}">
                    <a16:creationId xmlns:a16="http://schemas.microsoft.com/office/drawing/2014/main" id="{3B714E2E-5CBE-4FB0-A8F5-28B0F1F75C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614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" name="Line 8">
              <a:extLst>
                <a:ext uri="{FF2B5EF4-FFF2-40B4-BE49-F238E27FC236}">
                  <a16:creationId xmlns:a16="http://schemas.microsoft.com/office/drawing/2014/main" id="{0190EACC-8805-4D41-BA48-7426118AD7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2" y="255"/>
              <a:ext cx="36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40D04A59-C25E-4FFB-8E0D-B981D55EA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164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ea typeface="仿宋_GB2312" pitchFamily="49" charset="-122"/>
                </a:rPr>
                <a:t>+</a:t>
              </a:r>
            </a:p>
          </p:txBody>
        </p:sp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170555F2-6B82-4DFB-AC12-E6E485448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663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ea typeface="仿宋_GB2312" pitchFamily="49" charset="-122"/>
                </a:rPr>
                <a:t>-</a:t>
              </a: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6EF56E89-8181-46A6-84C7-4B83BB317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436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A9FDCB5E-C368-487F-A246-84A47172D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300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 dirty="0" err="1"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endParaRPr lang="en-US" altLang="zh-CN" sz="2800" b="1" i="1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2" name="Group 13">
            <a:extLst>
              <a:ext uri="{FF2B5EF4-FFF2-40B4-BE49-F238E27FC236}">
                <a16:creationId xmlns:a16="http://schemas.microsoft.com/office/drawing/2014/main" id="{555551DA-D02F-4D12-A661-9D7BC9F948FE}"/>
              </a:ext>
            </a:extLst>
          </p:cNvPr>
          <p:cNvGrpSpPr>
            <a:grpSpLocks/>
          </p:cNvGrpSpPr>
          <p:nvPr/>
        </p:nvGrpSpPr>
        <p:grpSpPr bwMode="auto">
          <a:xfrm>
            <a:off x="6966585" y="374332"/>
            <a:ext cx="2517775" cy="1311275"/>
            <a:chOff x="3152" y="164"/>
            <a:chExt cx="1586" cy="826"/>
          </a:xfrm>
        </p:grpSpPr>
        <p:grpSp>
          <p:nvGrpSpPr>
            <p:cNvPr id="13" name="Group 14">
              <a:extLst>
                <a:ext uri="{FF2B5EF4-FFF2-40B4-BE49-F238E27FC236}">
                  <a16:creationId xmlns:a16="http://schemas.microsoft.com/office/drawing/2014/main" id="{5A6506E9-6A9D-4A94-88F5-28A7C37105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2" y="210"/>
              <a:ext cx="1270" cy="771"/>
              <a:chOff x="612" y="1979"/>
              <a:chExt cx="1270" cy="771"/>
            </a:xfrm>
          </p:grpSpPr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id="{303E5F91-E315-4DAA-AFE2-7081CE5C9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1979"/>
                <a:ext cx="635" cy="771"/>
              </a:xfrm>
              <a:prstGeom prst="rect">
                <a:avLst/>
              </a:prstGeom>
              <a:solidFill>
                <a:srgbClr val="FF9900"/>
              </a:solidFill>
              <a:ln w="38100">
                <a:solidFill>
                  <a:srgbClr val="66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2400" b="1">
                    <a:solidFill>
                      <a:schemeClr val="bg1"/>
                    </a:solidFill>
                    <a:ea typeface="仿宋_GB2312" pitchFamily="49" charset="-122"/>
                  </a:rPr>
                  <a:t>C</a:t>
                </a:r>
              </a:p>
            </p:txBody>
          </p:sp>
          <p:sp>
            <p:nvSpPr>
              <p:cNvPr id="20" name="Line 16">
                <a:extLst>
                  <a:ext uri="{FF2B5EF4-FFF2-40B4-BE49-F238E27FC236}">
                    <a16:creationId xmlns:a16="http://schemas.microsoft.com/office/drawing/2014/main" id="{215F1CD0-B2FF-4318-8982-9FB49751C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115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7">
                <a:extLst>
                  <a:ext uri="{FF2B5EF4-FFF2-40B4-BE49-F238E27FC236}">
                    <a16:creationId xmlns:a16="http://schemas.microsoft.com/office/drawing/2014/main" id="{826548A2-0309-4D8E-9D4A-2350C1FF0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614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C1218C62-7E86-4568-BD13-F5166853FD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3" y="255"/>
              <a:ext cx="36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743677E4-7D04-4F7C-97B0-5B36D16B2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7" y="164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ea typeface="仿宋_GB2312" pitchFamily="49" charset="-122"/>
                </a:rPr>
                <a:t>+</a:t>
              </a: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0CBF0216-8F0C-40A5-BB29-1A651A593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7" y="663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ea typeface="仿宋_GB2312" pitchFamily="49" charset="-122"/>
                </a:rPr>
                <a:t>-</a:t>
              </a: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6CE93DBE-E4AE-49EB-B427-226A17E88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436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07E98E71-1B76-41B7-B8FB-372F254D4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" y="300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 dirty="0" err="1"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endParaRPr lang="en-US" altLang="zh-CN" sz="2800" b="1" i="1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22" name="Group 23">
            <a:extLst>
              <a:ext uri="{FF2B5EF4-FFF2-40B4-BE49-F238E27FC236}">
                <a16:creationId xmlns:a16="http://schemas.microsoft.com/office/drawing/2014/main" id="{86AA34C8-7C82-4BF4-A58A-CA5BDE96D942}"/>
              </a:ext>
            </a:extLst>
          </p:cNvPr>
          <p:cNvGrpSpPr>
            <a:grpSpLocks/>
          </p:cNvGrpSpPr>
          <p:nvPr/>
        </p:nvGrpSpPr>
        <p:grpSpPr bwMode="auto">
          <a:xfrm>
            <a:off x="5310823" y="447357"/>
            <a:ext cx="1439862" cy="719138"/>
            <a:chOff x="2109" y="210"/>
            <a:chExt cx="907" cy="453"/>
          </a:xfrm>
        </p:grpSpPr>
        <p:sp>
          <p:nvSpPr>
            <p:cNvPr id="23" name="AutoShape 24">
              <a:extLst>
                <a:ext uri="{FF2B5EF4-FFF2-40B4-BE49-F238E27FC236}">
                  <a16:creationId xmlns:a16="http://schemas.microsoft.com/office/drawing/2014/main" id="{5E9A8236-B48D-482A-85CA-AF09F7D5E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482"/>
              <a:ext cx="907" cy="181"/>
            </a:xfrm>
            <a:prstGeom prst="leftRightArrow">
              <a:avLst>
                <a:gd name="adj1" fmla="val 50000"/>
                <a:gd name="adj2" fmla="val 100221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" name="Text Box 25">
              <a:extLst>
                <a:ext uri="{FF2B5EF4-FFF2-40B4-BE49-F238E27FC236}">
                  <a16:creationId xmlns:a16="http://schemas.microsoft.com/office/drawing/2014/main" id="{5F4DC5EC-8B1B-4537-A6EA-E3175BF2E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10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2"/>
                  </a:solidFill>
                  <a:ea typeface="宋体" panose="02010600030101010101" pitchFamily="2" charset="-122"/>
                </a:rPr>
                <a:t>等效</a:t>
              </a:r>
            </a:p>
          </p:txBody>
        </p:sp>
      </p:grpSp>
      <p:sp>
        <p:nvSpPr>
          <p:cNvPr id="25" name="Text Box 26">
            <a:extLst>
              <a:ext uri="{FF2B5EF4-FFF2-40B4-BE49-F238E27FC236}">
                <a16:creationId xmlns:a16="http://schemas.microsoft.com/office/drawing/2014/main" id="{CE64572B-2DA8-45AA-A095-70E3098C5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810" y="2030413"/>
            <a:ext cx="60483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50000"/>
              </a:spcAft>
            </a:pPr>
            <a:r>
              <a:rPr lang="zh-CN" altLang="en-US" sz="2400" b="1">
                <a:ea typeface="宋体" panose="02010600030101010101" pitchFamily="2" charset="-122"/>
              </a:rPr>
              <a:t>对</a:t>
            </a:r>
            <a:r>
              <a:rPr lang="en-US" altLang="zh-CN" sz="2400" b="1">
                <a:ea typeface="宋体" panose="02010600030101010101" pitchFamily="2" charset="-122"/>
              </a:rPr>
              <a:t>A</a:t>
            </a:r>
            <a:r>
              <a:rPr lang="zh-CN" altLang="en-US" sz="2400" b="1">
                <a:ea typeface="宋体" panose="02010600030101010101" pitchFamily="2" charset="-122"/>
              </a:rPr>
              <a:t>电路中的电流、电压和功率而言，满足</a:t>
            </a:r>
          </a:p>
        </p:txBody>
      </p:sp>
      <p:grpSp>
        <p:nvGrpSpPr>
          <p:cNvPr id="26" name="Group 27">
            <a:extLst>
              <a:ext uri="{FF2B5EF4-FFF2-40B4-BE49-F238E27FC236}">
                <a16:creationId xmlns:a16="http://schemas.microsoft.com/office/drawing/2014/main" id="{73452FBA-44D1-4345-B918-EB3C1A5411D2}"/>
              </a:ext>
            </a:extLst>
          </p:cNvPr>
          <p:cNvGrpSpPr>
            <a:grpSpLocks/>
          </p:cNvGrpSpPr>
          <p:nvPr/>
        </p:nvGrpSpPr>
        <p:grpSpPr bwMode="auto">
          <a:xfrm>
            <a:off x="2609692" y="2794317"/>
            <a:ext cx="2951162" cy="1223963"/>
            <a:chOff x="431" y="1752"/>
            <a:chExt cx="1859" cy="771"/>
          </a:xfrm>
        </p:grpSpPr>
        <p:grpSp>
          <p:nvGrpSpPr>
            <p:cNvPr id="27" name="Group 28">
              <a:extLst>
                <a:ext uri="{FF2B5EF4-FFF2-40B4-BE49-F238E27FC236}">
                  <a16:creationId xmlns:a16="http://schemas.microsoft.com/office/drawing/2014/main" id="{97FD85EC-B1BE-4F3E-8CA7-0A4F12130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1752"/>
              <a:ext cx="1270" cy="771"/>
              <a:chOff x="612" y="1979"/>
              <a:chExt cx="1270" cy="771"/>
            </a:xfrm>
          </p:grpSpPr>
          <p:sp>
            <p:nvSpPr>
              <p:cNvPr id="29" name="Rectangle 29">
                <a:extLst>
                  <a:ext uri="{FF2B5EF4-FFF2-40B4-BE49-F238E27FC236}">
                    <a16:creationId xmlns:a16="http://schemas.microsoft.com/office/drawing/2014/main" id="{06706C74-F113-41A1-A013-47E7567ED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1979"/>
                <a:ext cx="635" cy="771"/>
              </a:xfrm>
              <a:prstGeom prst="rect">
                <a:avLst/>
              </a:prstGeom>
              <a:solidFill>
                <a:srgbClr val="FF9900"/>
              </a:solidFill>
              <a:ln w="38100">
                <a:solidFill>
                  <a:srgbClr val="66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2400" b="1">
                    <a:solidFill>
                      <a:schemeClr val="bg1"/>
                    </a:solidFill>
                    <a:ea typeface="仿宋_GB2312" pitchFamily="49" charset="-122"/>
                  </a:rPr>
                  <a:t>B</a:t>
                </a:r>
              </a:p>
            </p:txBody>
          </p:sp>
          <p:sp>
            <p:nvSpPr>
              <p:cNvPr id="30" name="Line 30">
                <a:extLst>
                  <a:ext uri="{FF2B5EF4-FFF2-40B4-BE49-F238E27FC236}">
                    <a16:creationId xmlns:a16="http://schemas.microsoft.com/office/drawing/2014/main" id="{6B7B947F-AFAD-4110-8C41-A5C718FD1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115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31">
                <a:extLst>
                  <a:ext uri="{FF2B5EF4-FFF2-40B4-BE49-F238E27FC236}">
                    <a16:creationId xmlns:a16="http://schemas.microsoft.com/office/drawing/2014/main" id="{5F05A9DB-F322-46E1-B352-82C005FED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614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" name="Rectangle 32">
              <a:extLst>
                <a:ext uri="{FF2B5EF4-FFF2-40B4-BE49-F238E27FC236}">
                  <a16:creationId xmlns:a16="http://schemas.microsoft.com/office/drawing/2014/main" id="{B98AB32E-F8BD-40C0-B792-944AA00EE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752"/>
              <a:ext cx="635" cy="771"/>
            </a:xfrm>
            <a:prstGeom prst="rect">
              <a:avLst/>
            </a:prstGeom>
            <a:solidFill>
              <a:srgbClr val="FF9900"/>
            </a:solidFill>
            <a:ln w="38100">
              <a:solidFill>
                <a:srgbClr val="66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ea typeface="仿宋_GB2312" pitchFamily="49" charset="-122"/>
                </a:rPr>
                <a:t>A</a:t>
              </a:r>
            </a:p>
          </p:txBody>
        </p:sp>
      </p:grpSp>
      <p:grpSp>
        <p:nvGrpSpPr>
          <p:cNvPr id="32" name="Group 33">
            <a:extLst>
              <a:ext uri="{FF2B5EF4-FFF2-40B4-BE49-F238E27FC236}">
                <a16:creationId xmlns:a16="http://schemas.microsoft.com/office/drawing/2014/main" id="{14683EDE-8A8E-42D6-B24A-07A89593D31C}"/>
              </a:ext>
            </a:extLst>
          </p:cNvPr>
          <p:cNvGrpSpPr>
            <a:grpSpLocks/>
          </p:cNvGrpSpPr>
          <p:nvPr/>
        </p:nvGrpSpPr>
        <p:grpSpPr bwMode="auto">
          <a:xfrm>
            <a:off x="6857842" y="2812734"/>
            <a:ext cx="2951162" cy="1223963"/>
            <a:chOff x="431" y="1752"/>
            <a:chExt cx="1859" cy="771"/>
          </a:xfrm>
        </p:grpSpPr>
        <p:grpSp>
          <p:nvGrpSpPr>
            <p:cNvPr id="33" name="Group 34">
              <a:extLst>
                <a:ext uri="{FF2B5EF4-FFF2-40B4-BE49-F238E27FC236}">
                  <a16:creationId xmlns:a16="http://schemas.microsoft.com/office/drawing/2014/main" id="{6681790A-90A0-4B63-8E6B-9D2B6D7432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1752"/>
              <a:ext cx="1270" cy="771"/>
              <a:chOff x="612" y="1979"/>
              <a:chExt cx="1270" cy="771"/>
            </a:xfrm>
          </p:grpSpPr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8CAD7CE9-BE13-4F6F-B7CC-C0FF2FF3F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1979"/>
                <a:ext cx="635" cy="771"/>
              </a:xfrm>
              <a:prstGeom prst="rect">
                <a:avLst/>
              </a:prstGeom>
              <a:solidFill>
                <a:srgbClr val="FF9900"/>
              </a:solidFill>
              <a:ln w="38100">
                <a:solidFill>
                  <a:srgbClr val="66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2400" b="1">
                    <a:solidFill>
                      <a:schemeClr val="bg1"/>
                    </a:solidFill>
                    <a:ea typeface="仿宋_GB2312" pitchFamily="49" charset="-122"/>
                  </a:rPr>
                  <a:t>C</a:t>
                </a:r>
              </a:p>
            </p:txBody>
          </p:sp>
          <p:sp>
            <p:nvSpPr>
              <p:cNvPr id="36" name="Line 36">
                <a:extLst>
                  <a:ext uri="{FF2B5EF4-FFF2-40B4-BE49-F238E27FC236}">
                    <a16:creationId xmlns:a16="http://schemas.microsoft.com/office/drawing/2014/main" id="{0F7D28A2-1F4D-45CD-9F23-74400A0BD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115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37">
                <a:extLst>
                  <a:ext uri="{FF2B5EF4-FFF2-40B4-BE49-F238E27FC236}">
                    <a16:creationId xmlns:a16="http://schemas.microsoft.com/office/drawing/2014/main" id="{3DBB93F2-7356-4CF3-8FF4-4972D56A7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614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" name="Rectangle 38">
              <a:extLst>
                <a:ext uri="{FF2B5EF4-FFF2-40B4-BE49-F238E27FC236}">
                  <a16:creationId xmlns:a16="http://schemas.microsoft.com/office/drawing/2014/main" id="{86FDDB74-1755-4D71-89C0-E3480C15C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752"/>
              <a:ext cx="635" cy="771"/>
            </a:xfrm>
            <a:prstGeom prst="rect">
              <a:avLst/>
            </a:prstGeom>
            <a:solidFill>
              <a:srgbClr val="FF9900"/>
            </a:solidFill>
            <a:ln w="38100">
              <a:solidFill>
                <a:srgbClr val="66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ea typeface="仿宋_GB2312" pitchFamily="49" charset="-122"/>
                </a:rPr>
                <a:t>A</a:t>
              </a:r>
            </a:p>
          </p:txBody>
        </p:sp>
      </p:grpSp>
      <p:grpSp>
        <p:nvGrpSpPr>
          <p:cNvPr id="38" name="Group 39">
            <a:extLst>
              <a:ext uri="{FF2B5EF4-FFF2-40B4-BE49-F238E27FC236}">
                <a16:creationId xmlns:a16="http://schemas.microsoft.com/office/drawing/2014/main" id="{79974388-92EA-4426-B09F-603B8C5E39B7}"/>
              </a:ext>
            </a:extLst>
          </p:cNvPr>
          <p:cNvGrpSpPr>
            <a:grpSpLocks/>
          </p:cNvGrpSpPr>
          <p:nvPr/>
        </p:nvGrpSpPr>
        <p:grpSpPr bwMode="auto">
          <a:xfrm>
            <a:off x="5849779" y="3276917"/>
            <a:ext cx="792163" cy="215900"/>
            <a:chOff x="2154" y="3203"/>
            <a:chExt cx="499" cy="136"/>
          </a:xfrm>
        </p:grpSpPr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2CADED20-5599-40FA-8CD6-2A9C97A99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3203"/>
              <a:ext cx="49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A309B0E5-0810-4D70-87A8-9BE5B06AAA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3339"/>
              <a:ext cx="49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Text Box 42">
            <a:extLst>
              <a:ext uri="{FF2B5EF4-FFF2-40B4-BE49-F238E27FC236}">
                <a16:creationId xmlns:a16="http://schemas.microsoft.com/office/drawing/2014/main" id="{A31E2F84-6557-4333-A01D-1B5835719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810" y="4847908"/>
            <a:ext cx="576263" cy="946150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明确</a:t>
            </a:r>
          </a:p>
        </p:txBody>
      </p:sp>
      <p:sp>
        <p:nvSpPr>
          <p:cNvPr id="42" name="Text Box 43">
            <a:extLst>
              <a:ext uri="{FF2B5EF4-FFF2-40B4-BE49-F238E27FC236}">
                <a16:creationId xmlns:a16="http://schemas.microsoft.com/office/drawing/2014/main" id="{2B977F9F-39FB-4EE4-A0CC-6341EC014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948" y="4487545"/>
            <a:ext cx="3817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）电路等效变换的条件</a:t>
            </a:r>
            <a:endParaRPr lang="zh-CN" altLang="en-US" sz="2400">
              <a:ea typeface="仿宋_GB2312" pitchFamily="49" charset="-122"/>
            </a:endParaRP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0C452D3F-C0BA-40AD-AE57-984DBA132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948" y="5267007"/>
            <a:ext cx="3817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）电路等效变换的对象</a:t>
            </a:r>
            <a:endParaRPr lang="zh-CN" altLang="en-US" sz="2400" dirty="0">
              <a:ea typeface="仿宋_GB2312" pitchFamily="49" charset="-122"/>
            </a:endParaRPr>
          </a:p>
        </p:txBody>
      </p:sp>
      <p:sp>
        <p:nvSpPr>
          <p:cNvPr id="44" name="Text Box 45">
            <a:extLst>
              <a:ext uri="{FF2B5EF4-FFF2-40B4-BE49-F238E27FC236}">
                <a16:creationId xmlns:a16="http://schemas.microsoft.com/office/drawing/2014/main" id="{204FF9A9-8CBA-410D-B279-6277DA2B2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255" y="5953443"/>
            <a:ext cx="3817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）电路等效变换的目的</a:t>
            </a:r>
            <a:endParaRPr lang="zh-CN" altLang="en-US" sz="2400" dirty="0">
              <a:ea typeface="仿宋_GB2312" pitchFamily="49" charset="-122"/>
            </a:endParaRPr>
          </a:p>
        </p:txBody>
      </p:sp>
      <p:sp>
        <p:nvSpPr>
          <p:cNvPr id="45" name="Text Box 46">
            <a:extLst>
              <a:ext uri="{FF2B5EF4-FFF2-40B4-BE49-F238E27FC236}">
                <a16:creationId xmlns:a16="http://schemas.microsoft.com/office/drawing/2014/main" id="{7957CC55-F6A0-4912-9A20-DB0F2FC29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6585" y="4487545"/>
            <a:ext cx="313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两电路具有相同的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VCR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AutoShape 47">
            <a:extLst>
              <a:ext uri="{FF2B5EF4-FFF2-40B4-BE49-F238E27FC236}">
                <a16:creationId xmlns:a16="http://schemas.microsoft.com/office/drawing/2014/main" id="{B386C641-B07D-43E7-A94D-80576B6AA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860" y="4703445"/>
            <a:ext cx="647700" cy="144463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" name="AutoShape 48">
            <a:extLst>
              <a:ext uri="{FF2B5EF4-FFF2-40B4-BE49-F238E27FC236}">
                <a16:creationId xmlns:a16="http://schemas.microsoft.com/office/drawing/2014/main" id="{EA89E65C-C213-42B2-A796-EFE426A85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860" y="5414010"/>
            <a:ext cx="647700" cy="144462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" name="AutoShape 49">
            <a:extLst>
              <a:ext uri="{FF2B5EF4-FFF2-40B4-BE49-F238E27FC236}">
                <a16:creationId xmlns:a16="http://schemas.microsoft.com/office/drawing/2014/main" id="{72A9FC98-8759-48F2-9DC3-F1B03A046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860" y="6109811"/>
            <a:ext cx="647700" cy="144463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" name="Text Box 50">
            <a:extLst>
              <a:ext uri="{FF2B5EF4-FFF2-40B4-BE49-F238E27FC236}">
                <a16:creationId xmlns:a16="http://schemas.microsoft.com/office/drawing/2014/main" id="{0F8F779B-13EC-46C9-BFC0-E4A25A6FF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6585" y="5063808"/>
            <a:ext cx="30241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未变化的外电路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中的电压、电流和功率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0" name="Text Box 51">
            <a:extLst>
              <a:ext uri="{FF2B5EF4-FFF2-40B4-BE49-F238E27FC236}">
                <a16:creationId xmlns:a16="http://schemas.microsoft.com/office/drawing/2014/main" id="{D6097030-770D-4C68-902A-417AB8269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520" y="5966143"/>
            <a:ext cx="313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化简电路，方便计算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90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1" grpId="0" animBg="1"/>
      <p:bldP spid="42" grpId="0" autoUpdateAnimBg="0"/>
      <p:bldP spid="43" grpId="0" autoUpdateAnimBg="0"/>
      <p:bldP spid="44" grpId="0" autoUpdateAnimBg="0"/>
      <p:bldP spid="45" grpId="0" autoUpdateAnimBg="0"/>
      <p:bldP spid="46" grpId="0" animBg="1"/>
      <p:bldP spid="47" grpId="0" animBg="1"/>
      <p:bldP spid="48" grpId="0" animBg="1"/>
      <p:bldP spid="49" grpId="0" autoUpdateAnimBg="0"/>
      <p:bldP spid="5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>
            <a:extLst>
              <a:ext uri="{FF2B5EF4-FFF2-40B4-BE49-F238E27FC236}">
                <a16:creationId xmlns:a16="http://schemas.microsoft.com/office/drawing/2014/main" id="{FB31D9EB-B663-4A2D-BAA6-3CE2859A7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255" y="688658"/>
            <a:ext cx="8769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57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C5B688A-F3C2-4077-B163-FCB49D7A1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4" y="260350"/>
            <a:ext cx="66246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 dirty="0">
                <a:latin typeface="仿宋_GB2312" pitchFamily="49" charset="-122"/>
                <a:ea typeface="仿宋_GB2312" pitchFamily="49" charset="-122"/>
              </a:rPr>
              <a:t>2.3  </a:t>
            </a:r>
            <a:r>
              <a:rPr kumimoji="1" lang="zh-CN" altLang="en-US" sz="3200" b="1" dirty="0">
                <a:latin typeface="仿宋_GB2312" pitchFamily="49" charset="-122"/>
                <a:ea typeface="仿宋_GB2312" pitchFamily="49" charset="-122"/>
              </a:rPr>
              <a:t>电阻的串联、并联和串并联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FA24454-570A-459B-B92B-5E8996B6A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1787525"/>
            <a:ext cx="266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（</a:t>
            </a: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1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） 电路特点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505D7B89-A6D6-4F3D-A58E-B3B3DC9D2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1125538"/>
            <a:ext cx="7561263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仿宋_GB2312" pitchFamily="49" charset="-122"/>
                <a:ea typeface="仿宋_GB2312" pitchFamily="49" charset="-122"/>
              </a:rPr>
              <a:t>1. </a:t>
            </a:r>
            <a:r>
              <a:rPr kumimoji="1" lang="zh-CN" altLang="en-US" sz="2800" b="1" dirty="0">
                <a:latin typeface="仿宋_GB2312" pitchFamily="49" charset="-122"/>
                <a:ea typeface="仿宋_GB2312" pitchFamily="49" charset="-122"/>
              </a:rPr>
              <a:t>电阻串联</a:t>
            </a:r>
            <a:r>
              <a:rPr kumimoji="1" lang="en-US" altLang="zh-CN" sz="2800" b="1" dirty="0">
                <a:latin typeface="仿宋_GB2312" pitchFamily="49" charset="-122"/>
                <a:ea typeface="仿宋_GB2312" pitchFamily="49" charset="-122"/>
              </a:rPr>
              <a:t>(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Series Connection of Resistors</a:t>
            </a:r>
            <a:r>
              <a:rPr kumimoji="1" lang="en-US" altLang="zh-CN" sz="2800" b="1" dirty="0">
                <a:latin typeface="仿宋_GB2312" pitchFamily="49" charset="-122"/>
                <a:ea typeface="仿宋_GB2312" pitchFamily="49" charset="-122"/>
              </a:rPr>
              <a:t> )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C1F36D98-B9B6-4D51-AC1A-15352703A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1456" y="4379912"/>
            <a:ext cx="6913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(a) </a:t>
            </a:r>
            <a:r>
              <a:rPr kumimoji="1" lang="zh-CN" altLang="zh-CN" sz="2400" b="1" dirty="0">
                <a:latin typeface="仿宋_GB2312" pitchFamily="49" charset="-122"/>
                <a:ea typeface="仿宋_GB2312" pitchFamily="49" charset="-122"/>
              </a:rPr>
              <a:t>各电阻顺序连接，流过同一电流 </a:t>
            </a: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(</a:t>
            </a:r>
            <a:r>
              <a:rPr kumimoji="1"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KCL</a:t>
            </a: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)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；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8CC500B2-522B-4B32-8187-D14A34F9C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1455" y="4970462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(b) 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总电压等于各串联电阻的电压之和</a:t>
            </a:r>
            <a:r>
              <a:rPr kumimoji="1" lang="zh-CN" altLang="zh-CN" sz="24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(</a:t>
            </a:r>
            <a:r>
              <a:rPr kumimoji="1"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KVL</a:t>
            </a: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)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。</a:t>
            </a:r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D81B79DC-D0ED-44D2-B184-290711F122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2905" y="5513387"/>
          <a:ext cx="396081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1473120" imgH="228600" progId="Equation.DSMT4">
                  <p:embed/>
                </p:oleObj>
              </mc:Choice>
              <mc:Fallback>
                <p:oleObj name="Equation" r:id="rId3" imgW="1473120" imgH="228600" progId="Equation.DSMT4">
                  <p:embed/>
                  <p:pic>
                    <p:nvPicPr>
                      <p:cNvPr id="7" name="Object 8">
                        <a:extLst>
                          <a:ext uri="{FF2B5EF4-FFF2-40B4-BE49-F238E27FC236}">
                            <a16:creationId xmlns:a16="http://schemas.microsoft.com/office/drawing/2014/main" id="{D81B79DC-D0ED-44D2-B184-290711F122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905" y="5513387"/>
                        <a:ext cx="3960813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9">
            <a:extLst>
              <a:ext uri="{FF2B5EF4-FFF2-40B4-BE49-F238E27FC236}">
                <a16:creationId xmlns:a16="http://schemas.microsoft.com/office/drawing/2014/main" id="{55CFE642-D5B6-401A-9AF0-7DE63443E2CA}"/>
              </a:ext>
            </a:extLst>
          </p:cNvPr>
          <p:cNvGrpSpPr>
            <a:grpSpLocks/>
          </p:cNvGrpSpPr>
          <p:nvPr/>
        </p:nvGrpSpPr>
        <p:grpSpPr bwMode="auto">
          <a:xfrm>
            <a:off x="3454400" y="2163763"/>
            <a:ext cx="4706938" cy="2043112"/>
            <a:chOff x="874" y="1706"/>
            <a:chExt cx="2965" cy="1287"/>
          </a:xfrm>
        </p:grpSpPr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B81DF3FC-2C22-4839-B828-DEE0C03EAC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82" y="1938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F42C05D9-D427-43CC-8E66-2FE5E4762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" y="266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A6F9AD5-A405-4D23-9A2A-4E3CC79A5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7" y="257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1FE2A22F-CB12-4F22-9798-440A0C3C0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3" y="170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B55D3C03-92F0-457A-8898-698F680CE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3" y="170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4" name="Group 15">
              <a:extLst>
                <a:ext uri="{FF2B5EF4-FFF2-40B4-BE49-F238E27FC236}">
                  <a16:creationId xmlns:a16="http://schemas.microsoft.com/office/drawing/2014/main" id="{C84EE4FF-E186-4735-BCB3-8A17D4B12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5" y="2138"/>
              <a:ext cx="768" cy="384"/>
              <a:chOff x="576" y="1152"/>
              <a:chExt cx="768" cy="384"/>
            </a:xfrm>
          </p:grpSpPr>
          <p:sp>
            <p:nvSpPr>
              <p:cNvPr id="39" name="Text Box 16">
                <a:extLst>
                  <a:ext uri="{FF2B5EF4-FFF2-40B4-BE49-F238E27FC236}">
                    <a16:creationId xmlns:a16="http://schemas.microsoft.com/office/drawing/2014/main" id="{0D9AC1E9-DC34-4CD9-AD39-3398204FA5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24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40" name="Text Box 17">
                <a:extLst>
                  <a:ext uri="{FF2B5EF4-FFF2-40B4-BE49-F238E27FC236}">
                    <a16:creationId xmlns:a16="http://schemas.microsoft.com/office/drawing/2014/main" id="{E2276A11-4B27-47EA-ABF6-4EC03C0B75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</a:p>
            </p:txBody>
          </p:sp>
          <p:sp>
            <p:nvSpPr>
              <p:cNvPr id="41" name="Text Box 18">
                <a:extLst>
                  <a:ext uri="{FF2B5EF4-FFF2-40B4-BE49-F238E27FC236}">
                    <a16:creationId xmlns:a16="http://schemas.microsoft.com/office/drawing/2014/main" id="{EABE0C97-9A86-44CD-9030-F3547C7443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400" b="1" i="1" baseline="-25000" dirty="0" err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endParaRPr kumimoji="1"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684666F5-EF62-4A4D-BBCB-53C939CC8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" y="2205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6" name="Rectangle 20">
              <a:extLst>
                <a:ext uri="{FF2B5EF4-FFF2-40B4-BE49-F238E27FC236}">
                  <a16:creationId xmlns:a16="http://schemas.microsoft.com/office/drawing/2014/main" id="{4B9616B1-A6A9-43BD-AA6F-5566C33C1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62" y="1938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7" name="Rectangle 21">
              <a:extLst>
                <a:ext uri="{FF2B5EF4-FFF2-40B4-BE49-F238E27FC236}">
                  <a16:creationId xmlns:a16="http://schemas.microsoft.com/office/drawing/2014/main" id="{A25EEC30-3E18-4270-A499-F5902557A6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422" y="1938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2CC118F8-30AE-4AD9-A2BF-830AE787A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5" y="2042"/>
              <a:ext cx="336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3">
              <a:extLst>
                <a:ext uri="{FF2B5EF4-FFF2-40B4-BE49-F238E27FC236}">
                  <a16:creationId xmlns:a16="http://schemas.microsoft.com/office/drawing/2014/main" id="{E4710208-4734-4F7C-B2BB-C0A46598F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1" y="2042"/>
              <a:ext cx="240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8AF188DE-A9DD-4453-B572-7689A92FE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1" y="2042"/>
              <a:ext cx="240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7ADA94D5-C11A-42DB-A548-996F76F21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1" y="2042"/>
              <a:ext cx="336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1F7BE728-AFB1-4485-B99C-9D38B8B52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5" y="2042"/>
              <a:ext cx="336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" name="Group 27">
              <a:extLst>
                <a:ext uri="{FF2B5EF4-FFF2-40B4-BE49-F238E27FC236}">
                  <a16:creationId xmlns:a16="http://schemas.microsoft.com/office/drawing/2014/main" id="{55A0234F-7DEC-4C23-99D2-9B612E0C5B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9" y="2138"/>
              <a:ext cx="768" cy="384"/>
              <a:chOff x="576" y="1152"/>
              <a:chExt cx="768" cy="384"/>
            </a:xfrm>
          </p:grpSpPr>
          <p:sp>
            <p:nvSpPr>
              <p:cNvPr id="36" name="Text Box 28">
                <a:extLst>
                  <a:ext uri="{FF2B5EF4-FFF2-40B4-BE49-F238E27FC236}">
                    <a16:creationId xmlns:a16="http://schemas.microsoft.com/office/drawing/2014/main" id="{486AFEE6-597D-46F9-B4AA-383F78B3F8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24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37" name="Text Box 29">
                <a:extLst>
                  <a:ext uri="{FF2B5EF4-FFF2-40B4-BE49-F238E27FC236}">
                    <a16:creationId xmlns:a16="http://schemas.microsoft.com/office/drawing/2014/main" id="{C5929D65-7652-446A-B109-1D0127BA2A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</a:p>
            </p:txBody>
          </p:sp>
          <p:sp>
            <p:nvSpPr>
              <p:cNvPr id="38" name="Text Box 30">
                <a:extLst>
                  <a:ext uri="{FF2B5EF4-FFF2-40B4-BE49-F238E27FC236}">
                    <a16:creationId xmlns:a16="http://schemas.microsoft.com/office/drawing/2014/main" id="{BC34FDDE-77D2-400A-8893-88C1E7C70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" name="Group 31">
              <a:extLst>
                <a:ext uri="{FF2B5EF4-FFF2-40B4-BE49-F238E27FC236}">
                  <a16:creationId xmlns:a16="http://schemas.microsoft.com/office/drawing/2014/main" id="{0217B687-EEA8-4F2A-91AD-B91A71483D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9" y="2138"/>
              <a:ext cx="768" cy="384"/>
              <a:chOff x="576" y="1152"/>
              <a:chExt cx="768" cy="384"/>
            </a:xfrm>
          </p:grpSpPr>
          <p:sp>
            <p:nvSpPr>
              <p:cNvPr id="33" name="Text Box 32">
                <a:extLst>
                  <a:ext uri="{FF2B5EF4-FFF2-40B4-BE49-F238E27FC236}">
                    <a16:creationId xmlns:a16="http://schemas.microsoft.com/office/drawing/2014/main" id="{58821A57-AFA6-4D07-A158-30DE9A8F47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24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34" name="Text Box 33">
                <a:extLst>
                  <a:ext uri="{FF2B5EF4-FFF2-40B4-BE49-F238E27FC236}">
                    <a16:creationId xmlns:a16="http://schemas.microsoft.com/office/drawing/2014/main" id="{AD5113B4-1C26-4CDA-9650-C1750DCD0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</a:p>
            </p:txBody>
          </p:sp>
          <p:sp>
            <p:nvSpPr>
              <p:cNvPr id="35" name="Text Box 34">
                <a:extLst>
                  <a:ext uri="{FF2B5EF4-FFF2-40B4-BE49-F238E27FC236}">
                    <a16:creationId xmlns:a16="http://schemas.microsoft.com/office/drawing/2014/main" id="{469186FB-5D7F-4C4E-8447-A38C67C944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400" b="1" i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5" name="Line 35">
              <a:extLst>
                <a:ext uri="{FF2B5EF4-FFF2-40B4-BE49-F238E27FC236}">
                  <a16:creationId xmlns:a16="http://schemas.microsoft.com/office/drawing/2014/main" id="{718A0C44-E1ED-4FE3-9B8F-72FCA6906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1" y="2042"/>
              <a:ext cx="316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36">
              <a:extLst>
                <a:ext uri="{FF2B5EF4-FFF2-40B4-BE49-F238E27FC236}">
                  <a16:creationId xmlns:a16="http://schemas.microsoft.com/office/drawing/2014/main" id="{29335D86-07A6-4651-A18F-F23E6B2AC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3" y="2042"/>
              <a:ext cx="0" cy="576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37">
              <a:extLst>
                <a:ext uri="{FF2B5EF4-FFF2-40B4-BE49-F238E27FC236}">
                  <a16:creationId xmlns:a16="http://schemas.microsoft.com/office/drawing/2014/main" id="{67035A2C-7FF2-44CB-A3B2-019BFCDB3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2042"/>
              <a:ext cx="0" cy="576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38">
              <a:extLst>
                <a:ext uri="{FF2B5EF4-FFF2-40B4-BE49-F238E27FC236}">
                  <a16:creationId xmlns:a16="http://schemas.microsoft.com/office/drawing/2014/main" id="{9DCF53BD-A4DF-4956-88D0-53D05EC94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5" y="2666"/>
              <a:ext cx="3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Text Box 39">
              <a:extLst>
                <a:ext uri="{FF2B5EF4-FFF2-40B4-BE49-F238E27FC236}">
                  <a16:creationId xmlns:a16="http://schemas.microsoft.com/office/drawing/2014/main" id="{7923ACDC-C140-457D-9949-CC5F8D47A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9" y="170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1" baseline="-25000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endPara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Oval 40">
              <a:extLst>
                <a:ext uri="{FF2B5EF4-FFF2-40B4-BE49-F238E27FC236}">
                  <a16:creationId xmlns:a16="http://schemas.microsoft.com/office/drawing/2014/main" id="{697F0441-B972-401C-AB9C-58C0517D6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2618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1" name="Oval 41">
              <a:extLst>
                <a:ext uri="{FF2B5EF4-FFF2-40B4-BE49-F238E27FC236}">
                  <a16:creationId xmlns:a16="http://schemas.microsoft.com/office/drawing/2014/main" id="{AE8A6E11-90A4-4C4E-BF16-9969F86D2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618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2" name="Line 42">
              <a:extLst>
                <a:ext uri="{FF2B5EF4-FFF2-40B4-BE49-F238E27FC236}">
                  <a16:creationId xmlns:a16="http://schemas.microsoft.com/office/drawing/2014/main" id="{6EE49F6E-95E8-48CC-B090-A6698AE7B6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" y="2160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150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1AC8919A-3594-4A8B-A8A4-B88EC0741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8" y="4544220"/>
            <a:ext cx="1800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结论：</a:t>
            </a:r>
            <a:endParaRPr kumimoji="1"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C8D31261-D6AE-41AD-A0CE-974189B6DAD8}"/>
              </a:ext>
            </a:extLst>
          </p:cNvPr>
          <p:cNvGrpSpPr>
            <a:grpSpLocks/>
          </p:cNvGrpSpPr>
          <p:nvPr/>
        </p:nvGrpSpPr>
        <p:grpSpPr bwMode="auto">
          <a:xfrm>
            <a:off x="6533754" y="1173957"/>
            <a:ext cx="1066800" cy="685800"/>
            <a:chOff x="1488" y="720"/>
            <a:chExt cx="672" cy="432"/>
          </a:xfrm>
        </p:grpSpPr>
        <p:sp>
          <p:nvSpPr>
            <p:cNvPr id="5" name="AutoShape 6">
              <a:extLst>
                <a:ext uri="{FF2B5EF4-FFF2-40B4-BE49-F238E27FC236}">
                  <a16:creationId xmlns:a16="http://schemas.microsoft.com/office/drawing/2014/main" id="{957E1E80-0118-41F4-B36C-26E16FA40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960"/>
              <a:ext cx="672" cy="192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CADCFAC8-5E19-4F77-91FD-A03D701EA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72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等效</a:t>
              </a:r>
            </a:p>
          </p:txBody>
        </p:sp>
      </p:grpSp>
      <p:sp>
        <p:nvSpPr>
          <p:cNvPr id="7" name="Rectangle 8">
            <a:extLst>
              <a:ext uri="{FF2B5EF4-FFF2-40B4-BE49-F238E27FC236}">
                <a16:creationId xmlns:a16="http://schemas.microsoft.com/office/drawing/2014/main" id="{AD2F9A33-C5D3-49F2-8B26-7B7079BC7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6882" y="5265579"/>
            <a:ext cx="5688013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串联电路的总电阻等于各分电阻之和。  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47864346-ABDE-46A2-AB7B-2761A6BC6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4" y="201613"/>
            <a:ext cx="2738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仿宋_GB2312" pitchFamily="49" charset="-122"/>
                <a:ea typeface="仿宋_GB2312" pitchFamily="49" charset="-122"/>
              </a:rPr>
              <a:t>(2) </a:t>
            </a:r>
            <a:r>
              <a:rPr kumimoji="1" lang="zh-CN" altLang="en-US" sz="2800" b="1">
                <a:latin typeface="仿宋_GB2312" pitchFamily="49" charset="-122"/>
                <a:ea typeface="仿宋_GB2312" pitchFamily="49" charset="-122"/>
              </a:rPr>
              <a:t>等效电阻</a:t>
            </a:r>
            <a:endParaRPr kumimoji="1"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" name="Group 10">
            <a:extLst>
              <a:ext uri="{FF2B5EF4-FFF2-40B4-BE49-F238E27FC236}">
                <a16:creationId xmlns:a16="http://schemas.microsoft.com/office/drawing/2014/main" id="{0E0A788D-E93F-4824-B90C-2BE43414838E}"/>
              </a:ext>
            </a:extLst>
          </p:cNvPr>
          <p:cNvGrpSpPr>
            <a:grpSpLocks/>
          </p:cNvGrpSpPr>
          <p:nvPr/>
        </p:nvGrpSpPr>
        <p:grpSpPr bwMode="auto">
          <a:xfrm>
            <a:off x="7537450" y="516891"/>
            <a:ext cx="2419350" cy="1973263"/>
            <a:chOff x="3984" y="722"/>
            <a:chExt cx="1524" cy="1243"/>
          </a:xfrm>
        </p:grpSpPr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3B1035FD-7996-4BDA-A8C8-67B2AF386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63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ECB3AF27-48C4-48FE-9B95-415778A13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214" y="1659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A1C7E08F-B8C5-4AF3-83F1-C4EA99F5D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6" y="1536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DE2A9C35-1568-4572-ACA5-EB9EA64F04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793" y="986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9410305B-62C1-428B-9E94-0CA56717D1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070" y="1368"/>
              <a:ext cx="528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8DA09416-D8B3-47CA-B27C-C2DFA8EB3A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520" y="903"/>
              <a:ext cx="1" cy="402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E90BE140-2E96-4A8B-852F-9BF3B6A58D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201" y="881"/>
              <a:ext cx="1" cy="445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9F697B26-B715-4529-8A0F-B3615625D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3" y="722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zh-CN" sz="2800" b="1" i="1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1" baseline="-25000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eq</a:t>
              </a:r>
              <a:endPara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B9FD83AA-7DA0-4EB1-B4CA-0341C37066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032" y="1392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42883D43-7F0D-4A3A-B309-D44C6978F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296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0" name="Oval 21">
              <a:extLst>
                <a:ext uri="{FF2B5EF4-FFF2-40B4-BE49-F238E27FC236}">
                  <a16:creationId xmlns:a16="http://schemas.microsoft.com/office/drawing/2014/main" id="{6D07D7C3-53B5-4620-B1FE-6F287D24D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" y="1632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6F4CF48A-7EB9-409A-A83E-A5B72E1407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5160" y="1365"/>
              <a:ext cx="528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3">
              <a:extLst>
                <a:ext uri="{FF2B5EF4-FFF2-40B4-BE49-F238E27FC236}">
                  <a16:creationId xmlns:a16="http://schemas.microsoft.com/office/drawing/2014/main" id="{3D0D54BF-0FA8-4D3E-9082-1B69ECDEA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0" y="1632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A6015B4C-9F22-44C3-A43A-D9C794A23779}"/>
              </a:ext>
            </a:extLst>
          </p:cNvPr>
          <p:cNvGrpSpPr>
            <a:grpSpLocks/>
          </p:cNvGrpSpPr>
          <p:nvPr/>
        </p:nvGrpSpPr>
        <p:grpSpPr bwMode="auto">
          <a:xfrm>
            <a:off x="1487488" y="620713"/>
            <a:ext cx="4743451" cy="1985962"/>
            <a:chOff x="1056" y="2304"/>
            <a:chExt cx="2988" cy="1251"/>
          </a:xfrm>
        </p:grpSpPr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596409CD-D5CE-452D-B87F-1E6A2C2201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99" y="2536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BA8E558E-B22A-4984-A225-DDA87F1F4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26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ADC177EC-7E57-4EF7-BDD3-E3286A260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" y="317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27" name="Text Box 28">
              <a:extLst>
                <a:ext uri="{FF2B5EF4-FFF2-40B4-BE49-F238E27FC236}">
                  <a16:creationId xmlns:a16="http://schemas.microsoft.com/office/drawing/2014/main" id="{CCA65155-BE36-478E-A083-0819DBAFA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3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5A678C14-C1EB-4F1F-B0B3-76769CACE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3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 </a:t>
              </a:r>
              <a:r>
                <a:rPr kumimoji="1" lang="en-US" altLang="zh-CN" sz="2400" b="1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9" name="Group 30">
              <a:extLst>
                <a:ext uri="{FF2B5EF4-FFF2-40B4-BE49-F238E27FC236}">
                  <a16:creationId xmlns:a16="http://schemas.microsoft.com/office/drawing/2014/main" id="{E1EAE034-7E90-447C-99C1-735BC752E2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736"/>
              <a:ext cx="768" cy="387"/>
              <a:chOff x="576" y="1152"/>
              <a:chExt cx="768" cy="387"/>
            </a:xfrm>
          </p:grpSpPr>
          <p:sp>
            <p:nvSpPr>
              <p:cNvPr id="54" name="Text Box 31">
                <a:extLst>
                  <a:ext uri="{FF2B5EF4-FFF2-40B4-BE49-F238E27FC236}">
                    <a16:creationId xmlns:a16="http://schemas.microsoft.com/office/drawing/2014/main" id="{46C57E16-BABB-4F6A-BE50-555B30055E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24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55" name="Text Box 32">
                <a:extLst>
                  <a:ext uri="{FF2B5EF4-FFF2-40B4-BE49-F238E27FC236}">
                    <a16:creationId xmlns:a16="http://schemas.microsoft.com/office/drawing/2014/main" id="{B1C1DCA0-6BC4-4C47-8903-7FED6BC9AB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</a:p>
            </p:txBody>
          </p:sp>
          <p:sp>
            <p:nvSpPr>
              <p:cNvPr id="56" name="Text Box 33">
                <a:extLst>
                  <a:ext uri="{FF2B5EF4-FFF2-40B4-BE49-F238E27FC236}">
                    <a16:creationId xmlns:a16="http://schemas.microsoft.com/office/drawing/2014/main" id="{43AC9DFA-5E5A-46A3-9889-F9D478F56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3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400" b="1" i="1" baseline="-25000" dirty="0" err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endParaRPr kumimoji="1"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2617143B-3942-495D-8693-63A038318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880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31" name="Rectangle 35">
              <a:extLst>
                <a:ext uri="{FF2B5EF4-FFF2-40B4-BE49-F238E27FC236}">
                  <a16:creationId xmlns:a16="http://schemas.microsoft.com/office/drawing/2014/main" id="{E34CD588-3509-451A-B1E6-C2F0F4FCE7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479" y="2536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2" name="Rectangle 36">
              <a:extLst>
                <a:ext uri="{FF2B5EF4-FFF2-40B4-BE49-F238E27FC236}">
                  <a16:creationId xmlns:a16="http://schemas.microsoft.com/office/drawing/2014/main" id="{FF464936-C32B-4722-B945-EDE12D145A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639" y="2536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3" name="Line 37">
              <a:extLst>
                <a:ext uri="{FF2B5EF4-FFF2-40B4-BE49-F238E27FC236}">
                  <a16:creationId xmlns:a16="http://schemas.microsoft.com/office/drawing/2014/main" id="{FFE19B33-3AA2-4199-A4B5-4B77BB4B8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640"/>
              <a:ext cx="336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8">
              <a:extLst>
                <a:ext uri="{FF2B5EF4-FFF2-40B4-BE49-F238E27FC236}">
                  <a16:creationId xmlns:a16="http://schemas.microsoft.com/office/drawing/2014/main" id="{469FD410-4DD2-483C-9949-2EFCA77A3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8" y="2640"/>
              <a:ext cx="240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9">
              <a:extLst>
                <a:ext uri="{FF2B5EF4-FFF2-40B4-BE49-F238E27FC236}">
                  <a16:creationId xmlns:a16="http://schemas.microsoft.com/office/drawing/2014/main" id="{B5595600-58F7-41B0-9C72-798A8C8E1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640"/>
              <a:ext cx="240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40">
              <a:extLst>
                <a:ext uri="{FF2B5EF4-FFF2-40B4-BE49-F238E27FC236}">
                  <a16:creationId xmlns:a16="http://schemas.microsoft.com/office/drawing/2014/main" id="{C34E9268-8012-4287-BB91-D573D73A7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640"/>
              <a:ext cx="336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41">
              <a:extLst>
                <a:ext uri="{FF2B5EF4-FFF2-40B4-BE49-F238E27FC236}">
                  <a16:creationId xmlns:a16="http://schemas.microsoft.com/office/drawing/2014/main" id="{12886671-36AA-495C-BC04-5FBE3AFA9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640"/>
              <a:ext cx="336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" name="Group 42">
              <a:extLst>
                <a:ext uri="{FF2B5EF4-FFF2-40B4-BE49-F238E27FC236}">
                  <a16:creationId xmlns:a16="http://schemas.microsoft.com/office/drawing/2014/main" id="{3DB67DF1-B2E3-4F4B-8033-030B701EC4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736"/>
              <a:ext cx="768" cy="384"/>
              <a:chOff x="576" y="1152"/>
              <a:chExt cx="768" cy="384"/>
            </a:xfrm>
          </p:grpSpPr>
          <p:sp>
            <p:nvSpPr>
              <p:cNvPr id="51" name="Text Box 43">
                <a:extLst>
                  <a:ext uri="{FF2B5EF4-FFF2-40B4-BE49-F238E27FC236}">
                    <a16:creationId xmlns:a16="http://schemas.microsoft.com/office/drawing/2014/main" id="{8CF1A36A-4872-4607-9272-48865DAF46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24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52" name="Text Box 44">
                <a:extLst>
                  <a:ext uri="{FF2B5EF4-FFF2-40B4-BE49-F238E27FC236}">
                    <a16:creationId xmlns:a16="http://schemas.microsoft.com/office/drawing/2014/main" id="{4ED8F1EE-E763-4107-9ECC-8561DF7EA4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</a:p>
            </p:txBody>
          </p:sp>
          <p:sp>
            <p:nvSpPr>
              <p:cNvPr id="53" name="Text Box 45">
                <a:extLst>
                  <a:ext uri="{FF2B5EF4-FFF2-40B4-BE49-F238E27FC236}">
                    <a16:creationId xmlns:a16="http://schemas.microsoft.com/office/drawing/2014/main" id="{93E729C8-06CD-405D-B718-B25F0FD2EA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9" name="Group 46">
              <a:extLst>
                <a:ext uri="{FF2B5EF4-FFF2-40B4-BE49-F238E27FC236}">
                  <a16:creationId xmlns:a16="http://schemas.microsoft.com/office/drawing/2014/main" id="{F0E4318E-5307-42AB-9ED4-CFE3C4F8FA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736"/>
              <a:ext cx="768" cy="384"/>
              <a:chOff x="576" y="1152"/>
              <a:chExt cx="768" cy="384"/>
            </a:xfrm>
          </p:grpSpPr>
          <p:sp>
            <p:nvSpPr>
              <p:cNvPr id="48" name="Text Box 47">
                <a:extLst>
                  <a:ext uri="{FF2B5EF4-FFF2-40B4-BE49-F238E27FC236}">
                    <a16:creationId xmlns:a16="http://schemas.microsoft.com/office/drawing/2014/main" id="{CEED523E-85CA-4DEB-8A50-BC6D9318FA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24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49" name="Text Box 48">
                <a:extLst>
                  <a:ext uri="{FF2B5EF4-FFF2-40B4-BE49-F238E27FC236}">
                    <a16:creationId xmlns:a16="http://schemas.microsoft.com/office/drawing/2014/main" id="{0BEC65E9-D40A-4EEA-B7E9-43D609261B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</a:p>
            </p:txBody>
          </p:sp>
          <p:sp>
            <p:nvSpPr>
              <p:cNvPr id="50" name="Text Box 49">
                <a:extLst>
                  <a:ext uri="{FF2B5EF4-FFF2-40B4-BE49-F238E27FC236}">
                    <a16:creationId xmlns:a16="http://schemas.microsoft.com/office/drawing/2014/main" id="{98CD48C8-456C-4CD2-924D-4613CE397A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400" b="1" i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0" name="Line 50">
              <a:extLst>
                <a:ext uri="{FF2B5EF4-FFF2-40B4-BE49-F238E27FC236}">
                  <a16:creationId xmlns:a16="http://schemas.microsoft.com/office/drawing/2014/main" id="{D92DB014-F66C-405F-B301-A00190558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8" y="2640"/>
              <a:ext cx="316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51">
              <a:extLst>
                <a:ext uri="{FF2B5EF4-FFF2-40B4-BE49-F238E27FC236}">
                  <a16:creationId xmlns:a16="http://schemas.microsoft.com/office/drawing/2014/main" id="{FC7D99F2-E860-409E-94E4-0133BCFF5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0" y="2640"/>
              <a:ext cx="0" cy="576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52">
              <a:extLst>
                <a:ext uri="{FF2B5EF4-FFF2-40B4-BE49-F238E27FC236}">
                  <a16:creationId xmlns:a16="http://schemas.microsoft.com/office/drawing/2014/main" id="{9A82E07D-85B3-488D-8BDF-F1DE3E18C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6" y="2640"/>
              <a:ext cx="0" cy="576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Text Box 53">
              <a:extLst>
                <a:ext uri="{FF2B5EF4-FFF2-40B4-BE49-F238E27FC236}">
                  <a16:creationId xmlns:a16="http://schemas.microsoft.com/office/drawing/2014/main" id="{B4325D4F-AF33-41BD-8B96-CB475BFBA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228"/>
              <a:ext cx="3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Text Box 54">
              <a:extLst>
                <a:ext uri="{FF2B5EF4-FFF2-40B4-BE49-F238E27FC236}">
                  <a16:creationId xmlns:a16="http://schemas.microsoft.com/office/drawing/2014/main" id="{37178953-B772-4963-B348-ACF7ED6A1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1" baseline="-25000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endPara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Line 55">
              <a:extLst>
                <a:ext uri="{FF2B5EF4-FFF2-40B4-BE49-F238E27FC236}">
                  <a16:creationId xmlns:a16="http://schemas.microsoft.com/office/drawing/2014/main" id="{22F16766-C500-4EE3-B026-E2AAEC6BCF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2832"/>
              <a:ext cx="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Oval 56">
              <a:extLst>
                <a:ext uri="{FF2B5EF4-FFF2-40B4-BE49-F238E27FC236}">
                  <a16:creationId xmlns:a16="http://schemas.microsoft.com/office/drawing/2014/main" id="{7052AC48-4D54-4094-BCB6-854500C67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216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" name="Oval 57">
              <a:extLst>
                <a:ext uri="{FF2B5EF4-FFF2-40B4-BE49-F238E27FC236}">
                  <a16:creationId xmlns:a16="http://schemas.microsoft.com/office/drawing/2014/main" id="{036B012E-1628-4706-8D82-46E55F02F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3216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57" name="Object 58">
            <a:extLst>
              <a:ext uri="{FF2B5EF4-FFF2-40B4-BE49-F238E27FC236}">
                <a16:creationId xmlns:a16="http://schemas.microsoft.com/office/drawing/2014/main" id="{C2B0DE0B-B43E-4DD4-939F-569DF1151C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0888" y="2899254"/>
          <a:ext cx="79216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3047760" imgH="241200" progId="Equation.DSMT4">
                  <p:embed/>
                </p:oleObj>
              </mc:Choice>
              <mc:Fallback>
                <p:oleObj name="Equation" r:id="rId3" imgW="3047760" imgH="241200" progId="Equation.DSMT4">
                  <p:embed/>
                  <p:pic>
                    <p:nvPicPr>
                      <p:cNvPr id="57" name="Object 58">
                        <a:extLst>
                          <a:ext uri="{FF2B5EF4-FFF2-40B4-BE49-F238E27FC236}">
                            <a16:creationId xmlns:a16="http://schemas.microsoft.com/office/drawing/2014/main" id="{C2B0DE0B-B43E-4DD4-939F-569DF1151C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2899254"/>
                        <a:ext cx="79216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9">
            <a:extLst>
              <a:ext uri="{FF2B5EF4-FFF2-40B4-BE49-F238E27FC236}">
                <a16:creationId xmlns:a16="http://schemas.microsoft.com/office/drawing/2014/main" id="{E287D52C-57B9-4517-AA33-EAFC4C705F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1437" y="3483135"/>
          <a:ext cx="6354762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5" imgW="2438280" imgH="431640" progId="Equation.DSMT4">
                  <p:embed/>
                </p:oleObj>
              </mc:Choice>
              <mc:Fallback>
                <p:oleObj name="Equation" r:id="rId5" imgW="2438280" imgH="431640" progId="Equation.DSMT4">
                  <p:embed/>
                  <p:pic>
                    <p:nvPicPr>
                      <p:cNvPr id="58" name="Object 59">
                        <a:extLst>
                          <a:ext uri="{FF2B5EF4-FFF2-40B4-BE49-F238E27FC236}">
                            <a16:creationId xmlns:a16="http://schemas.microsoft.com/office/drawing/2014/main" id="{E287D52C-57B9-4517-AA33-EAFC4C705F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437" y="3483135"/>
                        <a:ext cx="6354762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820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4A90DA1D-7CCD-4A3A-AA2D-EF34790B5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545" y="219393"/>
            <a:ext cx="3600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仿宋_GB2312" pitchFamily="49" charset="-122"/>
                <a:ea typeface="仿宋_GB2312" pitchFamily="49" charset="-122"/>
              </a:rPr>
              <a:t>(3) </a:t>
            </a:r>
            <a:r>
              <a:rPr kumimoji="1" lang="zh-CN" altLang="en-US" sz="2800" b="1">
                <a:latin typeface="仿宋_GB2312" pitchFamily="49" charset="-122"/>
                <a:ea typeface="仿宋_GB2312" pitchFamily="49" charset="-122"/>
              </a:rPr>
              <a:t>串联电阻的分压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BEF628D9-7E29-4C2D-9F5B-126A4DDCF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009" y="2308543"/>
            <a:ext cx="8135937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说明电压与电阻成正比，因此串连电阻电路可作分压电路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558A1EB7-60E9-4A5E-83A1-273F89DBEC69}"/>
              </a:ext>
            </a:extLst>
          </p:cNvPr>
          <p:cNvGrpSpPr>
            <a:grpSpLocks/>
          </p:cNvGrpSpPr>
          <p:nvPr/>
        </p:nvGrpSpPr>
        <p:grpSpPr bwMode="auto">
          <a:xfrm>
            <a:off x="2328546" y="3329305"/>
            <a:ext cx="1706563" cy="2903537"/>
            <a:chOff x="748" y="2241"/>
            <a:chExt cx="1075" cy="1829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8A6213DC-CF22-4AE3-AF66-64A0F5CA4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" y="2806"/>
              <a:ext cx="116" cy="233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87AEE4A3-EFE0-4040-A4F8-98B1D59FB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5" y="3066"/>
              <a:ext cx="0" cy="288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6660B05E-8843-4EB0-B16D-5180DC6E30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5" y="2538"/>
              <a:ext cx="0" cy="24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89FF5D3C-30C8-476E-ABFC-FE7F974D5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5" y="3594"/>
              <a:ext cx="0" cy="288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BF682EC3-0FCB-45BB-B0D9-49CDEE703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3870"/>
              <a:ext cx="528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8204AF78-9EA1-4DC3-9241-06F5CDF8E0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7" y="2538"/>
              <a:ext cx="528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7DFF9A8C-EF1D-4AAA-B5BB-21F71B5C3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" y="3334"/>
              <a:ext cx="116" cy="233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8B52CF84-B95A-4072-9317-249A70846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62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14992AE7-34E2-4A68-A57D-B80104FBE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" y="3498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133DBABE-7AFA-439D-AE69-794E07936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" y="311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ECA1E7CD-A22C-4EC6-A4D7-78377C17E9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9" y="277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F8308945-15C4-40CB-B6CE-66E30D433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" y="331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48FB4235-DA2E-4199-A079-FDF6AAE657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" y="2586"/>
              <a:ext cx="384" cy="663"/>
              <a:chOff x="295" y="2586"/>
              <a:chExt cx="384" cy="663"/>
            </a:xfrm>
          </p:grpSpPr>
          <p:sp>
            <p:nvSpPr>
              <p:cNvPr id="24" name="Text Box 19">
                <a:extLst>
                  <a:ext uri="{FF2B5EF4-FFF2-40B4-BE49-F238E27FC236}">
                    <a16:creationId xmlns:a16="http://schemas.microsoft.com/office/drawing/2014/main" id="{E0520F99-1EE5-4A48-9FD9-56A280D124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" y="2586"/>
                <a:ext cx="19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25" name="Text Box 20">
                <a:extLst>
                  <a:ext uri="{FF2B5EF4-FFF2-40B4-BE49-F238E27FC236}">
                    <a16:creationId xmlns:a16="http://schemas.microsoft.com/office/drawing/2014/main" id="{A22C5BAA-7F0E-4E2D-A85E-F8B1E0A292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" y="2922"/>
                <a:ext cx="19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26" name="Text Box 21">
                <a:extLst>
                  <a:ext uri="{FF2B5EF4-FFF2-40B4-BE49-F238E27FC236}">
                    <a16:creationId xmlns:a16="http://schemas.microsoft.com/office/drawing/2014/main" id="{6F0746E3-CD01-49BD-80B8-4A70535769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" y="2778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AB910A25-3E10-42F4-BAF2-5BEF21A53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3126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73ABA990-0EBA-40DE-8371-B6EC386D8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3498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2C648D0F-2CEB-47F8-AE82-712D2E2EC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3" y="330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AE7E8568-5BB3-434A-A029-BADB50CA6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" y="2538"/>
              <a:ext cx="28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E7ACCFF7-80A7-4E74-87D8-E385B3918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2241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6B1E0AE0-F6A1-4CB4-96D8-0DC928E8A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" y="3743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º</a:t>
              </a:r>
            </a:p>
          </p:txBody>
        </p:sp>
      </p:grpSp>
      <p:sp>
        <p:nvSpPr>
          <p:cNvPr id="27" name="Text Box 28">
            <a:extLst>
              <a:ext uri="{FF2B5EF4-FFF2-40B4-BE49-F238E27FC236}">
                <a16:creationId xmlns:a16="http://schemas.microsoft.com/office/drawing/2014/main" id="{A669A068-3CD9-4E2A-AA3B-D96071DDE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6283" y="3892869"/>
            <a:ext cx="2425822" cy="46166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注意参考方向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!</a:t>
            </a:r>
            <a:endParaRPr kumimoji="1"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8" name="Object 29">
            <a:extLst>
              <a:ext uri="{FF2B5EF4-FFF2-40B4-BE49-F238E27FC236}">
                <a16:creationId xmlns:a16="http://schemas.microsoft.com/office/drawing/2014/main" id="{96DF56F0-5F87-4BDF-9D2E-55C3518FEC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9470" y="844868"/>
          <a:ext cx="4767263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1765080" imgH="444240" progId="Equation.DSMT4">
                  <p:embed/>
                </p:oleObj>
              </mc:Choice>
              <mc:Fallback>
                <p:oleObj name="Equation" r:id="rId3" imgW="1765080" imgH="444240" progId="Equation.DSMT4">
                  <p:embed/>
                  <p:pic>
                    <p:nvPicPr>
                      <p:cNvPr id="28" name="Object 29">
                        <a:extLst>
                          <a:ext uri="{FF2B5EF4-FFF2-40B4-BE49-F238E27FC236}">
                            <a16:creationId xmlns:a16="http://schemas.microsoft.com/office/drawing/2014/main" id="{96DF56F0-5F87-4BDF-9D2E-55C3518FEC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470" y="844868"/>
                        <a:ext cx="4767263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31">
            <a:extLst>
              <a:ext uri="{FF2B5EF4-FFF2-40B4-BE49-F238E27FC236}">
                <a16:creationId xmlns:a16="http://schemas.microsoft.com/office/drawing/2014/main" id="{5F3DA141-C46B-48D2-87B2-73D7B9CAF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5109" y="3100705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仿宋_GB2312" pitchFamily="49" charset="-122"/>
              </a:rPr>
              <a:t>两个电阻的分压：</a:t>
            </a:r>
          </a:p>
        </p:txBody>
      </p:sp>
      <p:graphicFrame>
        <p:nvGraphicFramePr>
          <p:cNvPr id="31" name="Object 32">
            <a:extLst>
              <a:ext uri="{FF2B5EF4-FFF2-40B4-BE49-F238E27FC236}">
                <a16:creationId xmlns:a16="http://schemas.microsoft.com/office/drawing/2014/main" id="{EF55ACCD-6DB9-4136-886D-50505CE454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4958" y="3659505"/>
          <a:ext cx="2303462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5" imgW="863280" imgH="431640" progId="Equation.DSMT4">
                  <p:embed/>
                </p:oleObj>
              </mc:Choice>
              <mc:Fallback>
                <p:oleObj name="Equation" r:id="rId5" imgW="863280" imgH="431640" progId="Equation.DSMT4">
                  <p:embed/>
                  <p:pic>
                    <p:nvPicPr>
                      <p:cNvPr id="31" name="Object 32">
                        <a:extLst>
                          <a:ext uri="{FF2B5EF4-FFF2-40B4-BE49-F238E27FC236}">
                            <a16:creationId xmlns:a16="http://schemas.microsoft.com/office/drawing/2014/main" id="{EF55ACCD-6DB9-4136-886D-50505CE454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4958" y="3659505"/>
                        <a:ext cx="2303462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3">
            <a:extLst>
              <a:ext uri="{FF2B5EF4-FFF2-40B4-BE49-F238E27FC236}">
                <a16:creationId xmlns:a16="http://schemas.microsoft.com/office/drawing/2014/main" id="{ED7365E8-225E-433F-94FF-898C36F62C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9883" y="4889818"/>
          <a:ext cx="2319337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7" imgW="876240" imgH="431640" progId="Equation.DSMT4">
                  <p:embed/>
                </p:oleObj>
              </mc:Choice>
              <mc:Fallback>
                <p:oleObj name="Equation" r:id="rId7" imgW="876240" imgH="431640" progId="Equation.DSMT4">
                  <p:embed/>
                  <p:pic>
                    <p:nvPicPr>
                      <p:cNvPr id="32" name="Object 33">
                        <a:extLst>
                          <a:ext uri="{FF2B5EF4-FFF2-40B4-BE49-F238E27FC236}">
                            <a16:creationId xmlns:a16="http://schemas.microsoft.com/office/drawing/2014/main" id="{ED7365E8-225E-433F-94FF-898C36F62C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883" y="4889818"/>
                        <a:ext cx="2319337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584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 autoUpdateAnimBg="0"/>
      <p:bldP spid="3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1859</Words>
  <Application>Microsoft Office PowerPoint</Application>
  <PresentationFormat>宽屏</PresentationFormat>
  <Paragraphs>665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等线</vt:lpstr>
      <vt:lpstr>等线 Light</vt:lpstr>
      <vt:lpstr>仿宋_GB2312</vt:lpstr>
      <vt:lpstr>黑体</vt:lpstr>
      <vt:lpstr>宋体</vt:lpstr>
      <vt:lpstr>Arial</vt:lpstr>
      <vt:lpstr>Arial Black</vt:lpstr>
      <vt:lpstr>Cambria Math</vt:lpstr>
      <vt:lpstr>Times New Roman</vt:lpstr>
      <vt:lpstr>Wingdings</vt:lpstr>
      <vt:lpstr>Office 主题​​</vt:lpstr>
      <vt:lpstr>Equation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练习1：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2025-02-24T06:03:35Z</dcterms:created>
  <dcterms:modified xsi:type="dcterms:W3CDTF">2025-02-24T06:22:31Z</dcterms:modified>
</cp:coreProperties>
</file>