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0" r:id="rId2"/>
    <p:sldId id="258" r:id="rId3"/>
    <p:sldId id="259" r:id="rId4"/>
    <p:sldId id="260" r:id="rId5"/>
    <p:sldId id="261" r:id="rId6"/>
    <p:sldId id="262" r:id="rId7"/>
    <p:sldId id="266" r:id="rId8"/>
    <p:sldId id="267" r:id="rId9"/>
    <p:sldId id="268" r:id="rId10"/>
    <p:sldId id="269" r:id="rId11"/>
    <p:sldId id="270" r:id="rId12"/>
    <p:sldId id="271" r:id="rId13"/>
    <p:sldId id="272" r:id="rId14"/>
    <p:sldId id="275" r:id="rId15"/>
    <p:sldId id="276" r:id="rId16"/>
    <p:sldId id="277" r:id="rId17"/>
    <p:sldId id="278" r:id="rId18"/>
    <p:sldId id="279" r:id="rId19"/>
    <p:sldId id="280" r:id="rId20"/>
    <p:sldId id="281" r:id="rId21"/>
    <p:sldId id="282" r:id="rId22"/>
    <p:sldId id="283" r:id="rId23"/>
    <p:sldId id="284" r:id="rId24"/>
    <p:sldId id="291" r:id="rId25"/>
    <p:sldId id="292" r:id="rId26"/>
    <p:sldId id="293" r:id="rId27"/>
    <p:sldId id="294" r:id="rId28"/>
    <p:sldId id="295" r:id="rId29"/>
    <p:sldId id="296" r:id="rId30"/>
    <p:sldId id="297" r:id="rId31"/>
    <p:sldId id="298" r:id="rId32"/>
    <p:sldId id="300" r:id="rId33"/>
    <p:sldId id="301" r:id="rId34"/>
    <p:sldId id="312" r:id="rId35"/>
    <p:sldId id="313" r:id="rId36"/>
    <p:sldId id="314" r:id="rId37"/>
    <p:sldId id="318" r:id="rId38"/>
    <p:sldId id="319" r:id="rId39"/>
    <p:sldId id="320" r:id="rId40"/>
    <p:sldId id="321" r:id="rId41"/>
    <p:sldId id="322" r:id="rId42"/>
    <p:sldId id="323" r:id="rId43"/>
    <p:sldId id="326" r:id="rId44"/>
    <p:sldId id="327" r:id="rId45"/>
    <p:sldId id="328" r:id="rId46"/>
    <p:sldId id="329" r:id="rId47"/>
    <p:sldId id="330" r:id="rId48"/>
    <p:sldId id="332" r:id="rId49"/>
    <p:sldId id="333" r:id="rId50"/>
    <p:sldId id="334" r:id="rId51"/>
    <p:sldId id="335" r:id="rId52"/>
    <p:sldId id="341" r:id="rId53"/>
    <p:sldId id="342" r:id="rId54"/>
    <p:sldId id="343" r:id="rId55"/>
    <p:sldId id="361" r:id="rId56"/>
    <p:sldId id="362" r:id="rId57"/>
    <p:sldId id="363" r:id="rId58"/>
    <p:sldId id="365" r:id="rId59"/>
    <p:sldId id="372" r:id="rId60"/>
    <p:sldId id="376"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5" Type="http://schemas.openxmlformats.org/officeDocument/2006/relationships/image" Target="../media/image49.wmf"/><Relationship Id="rId4" Type="http://schemas.openxmlformats.org/officeDocument/2006/relationships/image" Target="../media/image48.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1.emf"/><Relationship Id="rId7" Type="http://schemas.openxmlformats.org/officeDocument/2006/relationships/image" Target="../media/image65.png"/><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9.png"/></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image" Target="../media/image80.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png"/><Relationship Id="rId5" Type="http://schemas.openxmlformats.org/officeDocument/2006/relationships/image" Target="../media/image88.wmf"/><Relationship Id="rId4" Type="http://schemas.openxmlformats.org/officeDocument/2006/relationships/image" Target="../media/image87.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image" Target="../media/image89.png"/></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93.png"/></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4" Type="http://schemas.openxmlformats.org/officeDocument/2006/relationships/image" Target="../media/image9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99.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png"/></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07.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09.wmf"/><Relationship Id="rId1" Type="http://schemas.openxmlformats.org/officeDocument/2006/relationships/image" Target="../media/image108.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12.emf"/><Relationship Id="rId7" Type="http://schemas.openxmlformats.org/officeDocument/2006/relationships/image" Target="../media/image116.png"/><Relationship Id="rId2" Type="http://schemas.openxmlformats.org/officeDocument/2006/relationships/image" Target="../media/image111.emf"/><Relationship Id="rId1" Type="http://schemas.openxmlformats.org/officeDocument/2006/relationships/image" Target="../media/image110.emf"/><Relationship Id="rId6" Type="http://schemas.openxmlformats.org/officeDocument/2006/relationships/image" Target="../media/image115.png"/><Relationship Id="rId5" Type="http://schemas.openxmlformats.org/officeDocument/2006/relationships/image" Target="../media/image114.emf"/><Relationship Id="rId4" Type="http://schemas.openxmlformats.org/officeDocument/2006/relationships/image" Target="../media/image113.emf"/></Relationships>
</file>

<file path=ppt/drawings/_rels/vmlDrawing46.vml.rels><?xml version="1.0" encoding="UTF-8" standalone="yes"?>
<Relationships xmlns="http://schemas.openxmlformats.org/package/2006/relationships"><Relationship Id="rId8" Type="http://schemas.openxmlformats.org/officeDocument/2006/relationships/image" Target="../media/image123.emf"/><Relationship Id="rId3" Type="http://schemas.openxmlformats.org/officeDocument/2006/relationships/image" Target="../media/image119.emf"/><Relationship Id="rId7" Type="http://schemas.openxmlformats.org/officeDocument/2006/relationships/image" Target="../media/image122.emf"/><Relationship Id="rId2" Type="http://schemas.openxmlformats.org/officeDocument/2006/relationships/image" Target="../media/image118.emf"/><Relationship Id="rId1" Type="http://schemas.openxmlformats.org/officeDocument/2006/relationships/image" Target="../media/image117.emf"/><Relationship Id="rId6" Type="http://schemas.openxmlformats.org/officeDocument/2006/relationships/image" Target="../media/image116.png"/><Relationship Id="rId5" Type="http://schemas.openxmlformats.org/officeDocument/2006/relationships/image" Target="../media/image121.emf"/><Relationship Id="rId10" Type="http://schemas.openxmlformats.org/officeDocument/2006/relationships/image" Target="../media/image125.emf"/><Relationship Id="rId4" Type="http://schemas.openxmlformats.org/officeDocument/2006/relationships/image" Target="../media/image120.emf"/><Relationship Id="rId9" Type="http://schemas.openxmlformats.org/officeDocument/2006/relationships/image" Target="../media/image124.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wmf"/><Relationship Id="rId1" Type="http://schemas.openxmlformats.org/officeDocument/2006/relationships/image" Target="../media/image128.w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32.wmf"/><Relationship Id="rId1" Type="http://schemas.openxmlformats.org/officeDocument/2006/relationships/image" Target="../media/image13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image" Target="../media/image135.wmf"/><Relationship Id="rId7" Type="http://schemas.openxmlformats.org/officeDocument/2006/relationships/image" Target="../media/image139.wmf"/><Relationship Id="rId2" Type="http://schemas.openxmlformats.org/officeDocument/2006/relationships/image" Target="../media/image134.wmf"/><Relationship Id="rId1" Type="http://schemas.openxmlformats.org/officeDocument/2006/relationships/image" Target="../media/image133.wmf"/><Relationship Id="rId6" Type="http://schemas.openxmlformats.org/officeDocument/2006/relationships/image" Target="../media/image138.wmf"/><Relationship Id="rId5" Type="http://schemas.openxmlformats.org/officeDocument/2006/relationships/image" Target="../media/image137.wmf"/><Relationship Id="rId10" Type="http://schemas.openxmlformats.org/officeDocument/2006/relationships/image" Target="../media/image142.wmf"/><Relationship Id="rId4" Type="http://schemas.openxmlformats.org/officeDocument/2006/relationships/image" Target="../media/image136.wmf"/><Relationship Id="rId9" Type="http://schemas.openxmlformats.org/officeDocument/2006/relationships/image" Target="../media/image14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png"/><Relationship Id="rId4" Type="http://schemas.openxmlformats.org/officeDocument/2006/relationships/image" Target="../media/image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6F531C-ED74-47CA-B159-ACD5B51960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2E3E2E-0C29-4168-803B-83F0EEC6E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7868BE1-AD54-4A1B-BAAF-D87522488AD5}"/>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030BFF59-BC8B-4189-B23E-793164939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3BB0C4-43BC-4F9E-A08F-ACB09BFDE953}"/>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4185823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5B558-9010-4C7E-8BB3-59722CEF422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C33D93-908B-4C73-986D-62D351F6FA3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A061F6-4E7A-4F8E-9B16-F69378750C4C}"/>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0485ECA4-C42C-4DC0-A5DD-A6305E4BD3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4EE783-486A-455B-A99C-DF82B29272B6}"/>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65058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DFDCB5-6BB4-4709-A316-25FE1B73D7E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942B5A-F65A-455F-91D8-473C39A3021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C14527-0628-42BA-9BCA-5546C093D936}"/>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58F56927-F46A-4300-A128-61A3E907FE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022DBB-30DF-46AE-BBAF-EA002DA53862}"/>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3651577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838200" y="1825626"/>
            <a:ext cx="5156200" cy="20986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838200" y="4076701"/>
            <a:ext cx="5156200" cy="21002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8568C3D4-3493-4144-8A3A-3EC19273E410}" type="slidenum">
              <a:rPr lang="zh-CN" altLang="en-US"/>
              <a:pPr>
                <a:defRPr/>
              </a:pPr>
              <a:t>‹#›</a:t>
            </a:fld>
            <a:endParaRPr lang="en-US" altLang="zh-CN"/>
          </a:p>
        </p:txBody>
      </p:sp>
    </p:spTree>
    <p:extLst>
      <p:ext uri="{BB962C8B-B14F-4D97-AF65-F5344CB8AC3E}">
        <p14:creationId xmlns:p14="http://schemas.microsoft.com/office/powerpoint/2010/main" val="345636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562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97600" y="1825626"/>
            <a:ext cx="5156200" cy="20986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97600" y="4076701"/>
            <a:ext cx="5156200" cy="21002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1107A4E7-E2B7-45DD-975B-E89D75218F4C}" type="slidenum">
              <a:rPr lang="zh-CN" altLang="en-US"/>
              <a:pPr>
                <a:defRPr/>
              </a:pPr>
              <a:t>‹#›</a:t>
            </a:fld>
            <a:endParaRPr lang="en-US" altLang="zh-CN"/>
          </a:p>
        </p:txBody>
      </p:sp>
    </p:spTree>
    <p:extLst>
      <p:ext uri="{BB962C8B-B14F-4D97-AF65-F5344CB8AC3E}">
        <p14:creationId xmlns:p14="http://schemas.microsoft.com/office/powerpoint/2010/main" val="4199113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E19C1E-B68C-43F2-A51C-2E9F8B8DA32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FE918C6-244A-4E6C-B608-2D1E2AB2F8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87938E-C489-4AF1-96A2-0501E8CBCBAF}"/>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1A8E04A8-DB5B-4ADB-99F4-0516BB1474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0D6FBB-F290-4335-96A8-BDFF915B0399}"/>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2299955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6BF15-A3BC-4F0B-A4AD-268CD6CB37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C0B29C-B86A-4F4A-B8A2-B18679356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E3A7EFD-8154-464B-A8EA-DD2B4CC99B79}"/>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50C35E41-F480-46E0-BF6E-DCC1549E26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FD050E-8D9B-4F34-BFBC-9F5C62FDD256}"/>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396651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9520D-F2FE-4F2D-A7A8-3600EC7F50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B6EB33-536E-4C17-BDB8-AA0E8528E4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DFABC75-C97A-4D4B-B0F7-14031C787B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B2945A-7F91-4D25-93C7-887A035AEC69}"/>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2B435307-CD1E-44A6-89B2-4EB883FBF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B2F3F1-CB1D-44AE-B6C1-287C4FF8CC28}"/>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2810803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18CC3-F1E7-431C-96ED-2D0E8B1F2B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E89F802-55DF-4E46-805A-25558AA062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DD826C-24E8-4B12-87D1-50B1F75DCAF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7AF47B-6F00-44DE-A528-C846DC412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0BA78FE-351F-4188-B8BB-5F5A7B1A53F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CB83FBC-315F-4047-AA91-B266615C0619}"/>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8" name="页脚占位符 7">
            <a:extLst>
              <a:ext uri="{FF2B5EF4-FFF2-40B4-BE49-F238E27FC236}">
                <a16:creationId xmlns:a16="http://schemas.microsoft.com/office/drawing/2014/main" id="{C8701DD0-2F46-4037-8CEF-654D26FB3E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6B0A60-EBF0-4726-8D78-6E4714426C1C}"/>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412398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D325A-BA2C-46C9-924D-BE7AEC4BEFE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A9D62C-62CC-4CB2-B8C7-781DE5FF6C3B}"/>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4" name="页脚占位符 3">
            <a:extLst>
              <a:ext uri="{FF2B5EF4-FFF2-40B4-BE49-F238E27FC236}">
                <a16:creationId xmlns:a16="http://schemas.microsoft.com/office/drawing/2014/main" id="{5064F192-A8F0-4867-9890-3BA292E08F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B75ED5-7455-4A16-BD61-DA14E04792BF}"/>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4082933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8EC61F-1060-4F66-A6D3-96C3F4999D42}"/>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3" name="页脚占位符 2">
            <a:extLst>
              <a:ext uri="{FF2B5EF4-FFF2-40B4-BE49-F238E27FC236}">
                <a16:creationId xmlns:a16="http://schemas.microsoft.com/office/drawing/2014/main" id="{18D0766E-6F36-44B7-A409-704AB125406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1C146D-740A-415B-8165-D4E9B88A620C}"/>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358579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8882D-E4AF-41DE-995A-73FC972A3CA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75645E3-3FCF-46CC-9FE6-0EEC411AD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0A5043-A078-443C-8742-DBF5E7C6B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6A7E55-C361-47DE-A571-F22396C5F5F4}"/>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85F06100-7745-45DB-AF64-7B9ABDF40A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80FDA56-D7FC-428A-89C6-B804F7356896}"/>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1036350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27AE17-C2BD-4710-8C9F-D64A7E1AF4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503E618-AD0A-4AE1-89FC-A0493A3CC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90C7E1-8647-4631-A1B5-159096415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28CA47-9826-4C1D-B6A5-9FBBE9D27E6F}"/>
              </a:ext>
            </a:extLst>
          </p:cNvPr>
          <p:cNvSpPr>
            <a:spLocks noGrp="1"/>
          </p:cNvSpPr>
          <p:nvPr>
            <p:ph type="dt" sz="half" idx="10"/>
          </p:nvPr>
        </p:nvSpPr>
        <p:spPr/>
        <p:txBody>
          <a:bodyPr/>
          <a:lstStyle/>
          <a:p>
            <a:fld id="{46310C3B-6AB4-4F0E-A900-6166023DEA23}" type="datetimeFigureOut">
              <a:rPr lang="zh-CN" altLang="en-US" smtClean="0"/>
              <a:t>2025/3/21</a:t>
            </a:fld>
            <a:endParaRPr lang="zh-CN" altLang="en-US"/>
          </a:p>
        </p:txBody>
      </p:sp>
      <p:sp>
        <p:nvSpPr>
          <p:cNvPr id="6" name="页脚占位符 5">
            <a:extLst>
              <a:ext uri="{FF2B5EF4-FFF2-40B4-BE49-F238E27FC236}">
                <a16:creationId xmlns:a16="http://schemas.microsoft.com/office/drawing/2014/main" id="{EDD073D3-DC0D-4CA3-B883-C23543281F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9F87D3-41DD-4407-B25C-A4648D2EEFAA}"/>
              </a:ext>
            </a:extLst>
          </p:cNvPr>
          <p:cNvSpPr>
            <a:spLocks noGrp="1"/>
          </p:cNvSpPr>
          <p:nvPr>
            <p:ph type="sldNum" sz="quarter" idx="12"/>
          </p:nvPr>
        </p:nvSpPr>
        <p:spPr/>
        <p:txBody>
          <a:body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362345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72EBE96-D0EF-4339-9804-FBA823FD6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7F777F-4209-40E6-8797-0299E40C2C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CCD6F9-3A30-4286-81AB-3AA3DC136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10C3B-6AB4-4F0E-A900-6166023DEA23}" type="datetimeFigureOut">
              <a:rPr lang="zh-CN" altLang="en-US" smtClean="0"/>
              <a:t>2025/3/21</a:t>
            </a:fld>
            <a:endParaRPr lang="zh-CN" altLang="en-US"/>
          </a:p>
        </p:txBody>
      </p:sp>
      <p:sp>
        <p:nvSpPr>
          <p:cNvPr id="5" name="页脚占位符 4">
            <a:extLst>
              <a:ext uri="{FF2B5EF4-FFF2-40B4-BE49-F238E27FC236}">
                <a16:creationId xmlns:a16="http://schemas.microsoft.com/office/drawing/2014/main" id="{65D20630-1ED8-4E28-9316-A991CA722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BA1E9B-8159-4861-AF9B-A44E90629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EC0F9-017F-41C1-99C6-F07E7D8CFC06}" type="slidenum">
              <a:rPr lang="zh-CN" altLang="en-US" smtClean="0"/>
              <a:t>‹#›</a:t>
            </a:fld>
            <a:endParaRPr lang="zh-CN" altLang="en-US"/>
          </a:p>
        </p:txBody>
      </p:sp>
    </p:spTree>
    <p:extLst>
      <p:ext uri="{BB962C8B-B14F-4D97-AF65-F5344CB8AC3E}">
        <p14:creationId xmlns:p14="http://schemas.microsoft.com/office/powerpoint/2010/main" val="88799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png"/><Relationship Id="rId5" Type="http://schemas.openxmlformats.org/officeDocument/2006/relationships/oleObject" Target="../embeddings/oleObject11.bin"/><Relationship Id="rId4" Type="http://schemas.openxmlformats.org/officeDocument/2006/relationships/image" Target="../media/image15.wmf"/></Relationships>
</file>

<file path=ppt/slides/_rels/slide13.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11" Type="http://schemas.openxmlformats.org/officeDocument/2006/relationships/image" Target="../media/image21.png"/><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17.png"/><Relationship Id="rId9"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4.bin"/><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29.bin"/><Relationship Id="rId4" Type="http://schemas.openxmlformats.org/officeDocument/2006/relationships/image" Target="../media/image33.wmf"/></Relationships>
</file>

<file path=ppt/slides/_rels/slide22.xml.rels><?xml version="1.0" encoding="UTF-8" standalone="yes"?>
<Relationships xmlns="http://schemas.openxmlformats.org/package/2006/relationships"><Relationship Id="rId3"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36.png"/><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38.wmf"/><Relationship Id="rId5" Type="http://schemas.openxmlformats.org/officeDocument/2006/relationships/oleObject" Target="../embeddings/oleObject32.bin"/><Relationship Id="rId4" Type="http://schemas.openxmlformats.org/officeDocument/2006/relationships/image" Target="../media/image37.wmf"/></Relationships>
</file>

<file path=ppt/slides/_rels/slide24.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40.wmf"/><Relationship Id="rId5" Type="http://schemas.openxmlformats.org/officeDocument/2006/relationships/oleObject" Target="../embeddings/oleObject35.bin"/><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38.bin"/><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46.wmf"/><Relationship Id="rId11" Type="http://schemas.openxmlformats.org/officeDocument/2006/relationships/oleObject" Target="../embeddings/oleObject44.bin"/><Relationship Id="rId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1.wmf"/><Relationship Id="rId5" Type="http://schemas.openxmlformats.org/officeDocument/2006/relationships/oleObject" Target="../embeddings/oleObject46.bin"/><Relationship Id="rId4" Type="http://schemas.openxmlformats.org/officeDocument/2006/relationships/image" Target="../media/image50.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5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50.bin"/><Relationship Id="rId10" Type="http://schemas.openxmlformats.org/officeDocument/2006/relationships/image" Target="../media/image58.wmf"/><Relationship Id="rId4" Type="http://schemas.openxmlformats.org/officeDocument/2006/relationships/image" Target="../media/image54.wmf"/><Relationship Id="rId9" Type="http://schemas.openxmlformats.org/officeDocument/2006/relationships/image" Target="../media/image57.wmf"/></Relationships>
</file>

<file path=ppt/slides/_rels/slide31.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63.emf"/><Relationship Id="rId2" Type="http://schemas.openxmlformats.org/officeDocument/2006/relationships/slideLayout" Target="../slideLayouts/slideLayout2.xml"/><Relationship Id="rId16" Type="http://schemas.openxmlformats.org/officeDocument/2006/relationships/image" Target="../media/image65.png"/><Relationship Id="rId1" Type="http://schemas.openxmlformats.org/officeDocument/2006/relationships/vmlDrawing" Target="../drawings/vmlDrawing27.vml"/><Relationship Id="rId6" Type="http://schemas.openxmlformats.org/officeDocument/2006/relationships/image" Target="../media/image60.e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55.bin"/><Relationship Id="rId14" Type="http://schemas.openxmlformats.org/officeDocument/2006/relationships/image" Target="../media/image6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28.vml"/><Relationship Id="rId5" Type="http://schemas.openxmlformats.org/officeDocument/2006/relationships/image" Target="../media/image67.png"/><Relationship Id="rId4" Type="http://schemas.openxmlformats.org/officeDocument/2006/relationships/image" Target="../media/image66.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0.bin"/><Relationship Id="rId7" Type="http://schemas.openxmlformats.org/officeDocument/2006/relationships/image" Target="../media/image69.wmf"/><Relationship Id="rId2" Type="http://schemas.openxmlformats.org/officeDocument/2006/relationships/slideLayout" Target="../slideLayouts/slideLayout4.xml"/><Relationship Id="rId1" Type="http://schemas.openxmlformats.org/officeDocument/2006/relationships/vmlDrawing" Target="../drawings/vmlDrawing29.vml"/><Relationship Id="rId6" Type="http://schemas.openxmlformats.org/officeDocument/2006/relationships/oleObject" Target="../embeddings/oleObject61.bin"/><Relationship Id="rId5" Type="http://schemas.openxmlformats.org/officeDocument/2006/relationships/image" Target="../media/image70.png"/><Relationship Id="rId4" Type="http://schemas.openxmlformats.org/officeDocument/2006/relationships/image" Target="../media/image6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78.jpeg"/><Relationship Id="rId3" Type="http://schemas.openxmlformats.org/officeDocument/2006/relationships/image" Target="../media/image73.jpeg"/><Relationship Id="rId7" Type="http://schemas.openxmlformats.org/officeDocument/2006/relationships/image" Target="../media/image77.jpeg"/><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image" Target="../media/image76.jpeg"/><Relationship Id="rId5" Type="http://schemas.openxmlformats.org/officeDocument/2006/relationships/image" Target="../media/image75.jpeg"/><Relationship Id="rId4" Type="http://schemas.openxmlformats.org/officeDocument/2006/relationships/image" Target="../media/image74.jpe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9.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9.png"/><Relationship Id="rId5" Type="http://schemas.openxmlformats.org/officeDocument/2006/relationships/oleObject" Target="../embeddings/oleObject64.bin"/><Relationship Id="rId4" Type="http://schemas.openxmlformats.org/officeDocument/2006/relationships/image" Target="../media/image80.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8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82.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83.wmf"/></Relationships>
</file>

<file path=ppt/slides/_rels/slide42.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68.bin"/><Relationship Id="rId7" Type="http://schemas.openxmlformats.org/officeDocument/2006/relationships/oleObject" Target="NULL"/><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85.wmf"/><Relationship Id="rId11" Type="http://schemas.openxmlformats.org/officeDocument/2006/relationships/image" Target="../media/image88.wmf"/><Relationship Id="rId5" Type="http://schemas.openxmlformats.org/officeDocument/2006/relationships/oleObject" Target="../embeddings/oleObject69.bin"/><Relationship Id="rId10" Type="http://schemas.openxmlformats.org/officeDocument/2006/relationships/image" Target="../media/image87.wmf"/><Relationship Id="rId4" Type="http://schemas.openxmlformats.org/officeDocument/2006/relationships/image" Target="../media/image84.png"/><Relationship Id="rId9" Type="http://schemas.openxmlformats.org/officeDocument/2006/relationships/oleObject" Target="../embeddings/oleObject70.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90.png"/><Relationship Id="rId5" Type="http://schemas.openxmlformats.org/officeDocument/2006/relationships/oleObject" Target="../embeddings/oleObject72.bin"/><Relationship Id="rId4" Type="http://schemas.openxmlformats.org/officeDocument/2006/relationships/image" Target="../media/image89.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92.wmf"/><Relationship Id="rId5" Type="http://schemas.openxmlformats.org/officeDocument/2006/relationships/oleObject" Target="../embeddings/oleObject74.bin"/><Relationship Id="rId4" Type="http://schemas.openxmlformats.org/officeDocument/2006/relationships/image" Target="../media/image91.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93.png"/></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oleObject" Target="../embeddings/oleObject76.bin"/><Relationship Id="rId7" Type="http://schemas.openxmlformats.org/officeDocument/2006/relationships/image" Target="../media/image98.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95.wmf"/><Relationship Id="rId11" Type="http://schemas.openxmlformats.org/officeDocument/2006/relationships/image" Target="../media/image97.wmf"/><Relationship Id="rId5" Type="http://schemas.openxmlformats.org/officeDocument/2006/relationships/oleObject" Target="../embeddings/oleObject77.bin"/><Relationship Id="rId10" Type="http://schemas.openxmlformats.org/officeDocument/2006/relationships/oleObject" Target="../embeddings/oleObject79.bin"/><Relationship Id="rId4" Type="http://schemas.openxmlformats.org/officeDocument/2006/relationships/image" Target="../media/image94.wmf"/><Relationship Id="rId9" Type="http://schemas.openxmlformats.org/officeDocument/2006/relationships/image" Target="../media/image96.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99.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01.wmf"/><Relationship Id="rId5" Type="http://schemas.openxmlformats.org/officeDocument/2006/relationships/oleObject" Target="../embeddings/oleObject82.bin"/><Relationship Id="rId4" Type="http://schemas.openxmlformats.org/officeDocument/2006/relationships/image" Target="../media/image100.wmf"/></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50.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83.bin"/><Relationship Id="rId7"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image" Target="../media/image104.wmf"/><Relationship Id="rId5" Type="http://schemas.openxmlformats.org/officeDocument/2006/relationships/oleObject" Target="../embeddings/oleObject84.bin"/><Relationship Id="rId10" Type="http://schemas.openxmlformats.org/officeDocument/2006/relationships/image" Target="../media/image106.png"/><Relationship Id="rId4" Type="http://schemas.openxmlformats.org/officeDocument/2006/relationships/image" Target="../media/image103.wmf"/><Relationship Id="rId9" Type="http://schemas.openxmlformats.org/officeDocument/2006/relationships/oleObject" Target="../embeddings/oleObject86.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10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109.wmf"/><Relationship Id="rId5" Type="http://schemas.openxmlformats.org/officeDocument/2006/relationships/oleObject" Target="../embeddings/oleObject89.bin"/><Relationship Id="rId4" Type="http://schemas.openxmlformats.org/officeDocument/2006/relationships/image" Target="../media/image10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112.e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14.emf"/><Relationship Id="rId2" Type="http://schemas.openxmlformats.org/officeDocument/2006/relationships/slideLayout" Target="../slideLayouts/slideLayout2.xml"/><Relationship Id="rId16" Type="http://schemas.openxmlformats.org/officeDocument/2006/relationships/image" Target="../media/image116.png"/><Relationship Id="rId1" Type="http://schemas.openxmlformats.org/officeDocument/2006/relationships/vmlDrawing" Target="../drawings/vmlDrawing45.vml"/><Relationship Id="rId6" Type="http://schemas.openxmlformats.org/officeDocument/2006/relationships/image" Target="../media/image111.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113.emf"/><Relationship Id="rId4" Type="http://schemas.openxmlformats.org/officeDocument/2006/relationships/image" Target="../media/image110.emf"/><Relationship Id="rId9" Type="http://schemas.openxmlformats.org/officeDocument/2006/relationships/oleObject" Target="../embeddings/oleObject93.bin"/><Relationship Id="rId14" Type="http://schemas.openxmlformats.org/officeDocument/2006/relationships/image" Target="../media/image115.png"/></Relationships>
</file>

<file path=ppt/slides/_rels/slide56.x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oleObject" Target="../embeddings/oleObject102.bin"/><Relationship Id="rId18" Type="http://schemas.openxmlformats.org/officeDocument/2006/relationships/image" Target="../media/image123.emf"/><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9.bin"/><Relationship Id="rId12" Type="http://schemas.openxmlformats.org/officeDocument/2006/relationships/image" Target="../media/image121.emf"/><Relationship Id="rId17" Type="http://schemas.openxmlformats.org/officeDocument/2006/relationships/oleObject" Target="../embeddings/oleObject104.bin"/><Relationship Id="rId2" Type="http://schemas.openxmlformats.org/officeDocument/2006/relationships/slideLayout" Target="../slideLayouts/slideLayout2.xml"/><Relationship Id="rId16" Type="http://schemas.openxmlformats.org/officeDocument/2006/relationships/image" Target="../media/image122.emf"/><Relationship Id="rId20" Type="http://schemas.openxmlformats.org/officeDocument/2006/relationships/image" Target="../media/image124.emf"/><Relationship Id="rId1" Type="http://schemas.openxmlformats.org/officeDocument/2006/relationships/vmlDrawing" Target="../drawings/vmlDrawing46.vml"/><Relationship Id="rId6" Type="http://schemas.openxmlformats.org/officeDocument/2006/relationships/image" Target="../media/image118.emf"/><Relationship Id="rId11" Type="http://schemas.openxmlformats.org/officeDocument/2006/relationships/oleObject" Target="../embeddings/oleObject101.bin"/><Relationship Id="rId5" Type="http://schemas.openxmlformats.org/officeDocument/2006/relationships/oleObject" Target="../embeddings/oleObject98.bin"/><Relationship Id="rId15" Type="http://schemas.openxmlformats.org/officeDocument/2006/relationships/oleObject" Target="../embeddings/oleObject103.bin"/><Relationship Id="rId10" Type="http://schemas.openxmlformats.org/officeDocument/2006/relationships/image" Target="../media/image120.emf"/><Relationship Id="rId19" Type="http://schemas.openxmlformats.org/officeDocument/2006/relationships/oleObject" Target="../embeddings/oleObject105.bin"/><Relationship Id="rId4" Type="http://schemas.openxmlformats.org/officeDocument/2006/relationships/image" Target="../media/image117.emf"/><Relationship Id="rId9" Type="http://schemas.openxmlformats.org/officeDocument/2006/relationships/oleObject" Target="../embeddings/oleObject100.bin"/><Relationship Id="rId14" Type="http://schemas.openxmlformats.org/officeDocument/2006/relationships/image" Target="../media/image116.png"/><Relationship Id="rId22" Type="http://schemas.openxmlformats.org/officeDocument/2006/relationships/image" Target="../media/image125.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47.vml"/><Relationship Id="rId5" Type="http://schemas.openxmlformats.org/officeDocument/2006/relationships/image" Target="../media/image127.png"/><Relationship Id="rId4" Type="http://schemas.openxmlformats.org/officeDocument/2006/relationships/image" Target="../media/image126.emf"/></Relationships>
</file>

<file path=ppt/slides/_rels/slide58.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slideLayout" Target="../slideLayouts/slideLayout13.xml"/><Relationship Id="rId1" Type="http://schemas.openxmlformats.org/officeDocument/2006/relationships/vmlDrawing" Target="../drawings/vmlDrawing48.vml"/><Relationship Id="rId6" Type="http://schemas.openxmlformats.org/officeDocument/2006/relationships/image" Target="../media/image129.wmf"/><Relationship Id="rId5" Type="http://schemas.openxmlformats.org/officeDocument/2006/relationships/oleObject" Target="../embeddings/oleObject109.bin"/><Relationship Id="rId4" Type="http://schemas.openxmlformats.org/officeDocument/2006/relationships/image" Target="../media/image128.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Layout" Target="../slideLayouts/slideLayout4.xml"/><Relationship Id="rId1" Type="http://schemas.openxmlformats.org/officeDocument/2006/relationships/vmlDrawing" Target="../drawings/vmlDrawing49.vml"/><Relationship Id="rId6" Type="http://schemas.openxmlformats.org/officeDocument/2006/relationships/image" Target="../media/image132.wmf"/><Relationship Id="rId5" Type="http://schemas.openxmlformats.org/officeDocument/2006/relationships/oleObject" Target="../embeddings/oleObject112.bin"/><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oleObject" Target="../embeddings/oleObject4.bin"/><Relationship Id="rId3" Type="http://schemas.openxmlformats.org/officeDocument/2006/relationships/hyperlink" Target="http://images.google.com/imgres?imgurl=http://img.hc360.com/ec/Market/product/P_105240.jpg&amp;imgrefurl=http://mmt.ec.hc360.com/product/show/310/pyl186310.htm&amp;h=400&amp;w=246&amp;sz=33&amp;tbnid=nxs7D-iqP-YJ:&amp;tbnh=120&amp;tbnw=73&amp;hl=zh-CN&amp;start=49&amp;prev=/images?q%3D%E7%94%B5%E5%AE%B9%26start%3D40%26svnum%3D10%26hl%3Dzh-CN%26lr%3D%26newwindow%3D1%26rls%3DGGLC,GGLC:1970-01,GGLC:zh-CN%26sa%3DN" TargetMode="External"/><Relationship Id="rId7" Type="http://schemas.openxmlformats.org/officeDocument/2006/relationships/hyperlink" Target="http://images.google.com/imgres?imgurl=http://img.ebigchina.com/cdimg/176142/1139257/0/1101142393.jpg&amp;imgrefurl=http://ctx398.ebigchina.com/sdp/176142/4/main.html&amp;h=519&amp;w=500&amp;sz=138&amp;tbnid=PKwKFW_tmbsJ:&amp;tbnh=128&amp;tbnw=123&amp;hl=zh-CN&amp;start=59&amp;prev=/images?q%3D%E7%94%B5%E5%AE%B9%26start%3D40%26svnum%3D10%26hl%3Dzh-CN%26lr%3D%26newwindow%3D1%26rls%3DGGLC,GGLC:1970-01,GGLC:zh-CN%26sa%3DN" TargetMode="External"/><Relationship Id="rId12"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jpeg"/><Relationship Id="rId11" Type="http://schemas.openxmlformats.org/officeDocument/2006/relationships/hyperlink" Target="http://images.google.com/imgres?imgurl=http://www.ecteema.com.tw/photo/Image1_36196.jpg&amp;imgrefurl=http://www.ecteema.com.tw/BuySale/offer.asp?offer%3Dsale&amp;h=200&amp;w=200&amp;sz=14&amp;tbnid=_ZplwFZeu9gJ:&amp;tbnh=99&amp;tbnw=99&amp;hl=zh-CN&amp;start=37&amp;prev=/images?q%3D%E7%94%B5%E5%AE%B9%E5%85%83%E4%BB%B6%26start%3D20%26svnum%3D10%26hl%3Dzh-CN%26lr%3D%26newwindow%3D1%26rls%3DGGLC,GGLC:1970-01,GGLC:zh-CN%26sa%3DN" TargetMode="External"/><Relationship Id="rId5" Type="http://schemas.openxmlformats.org/officeDocument/2006/relationships/hyperlink" Target="http://images.google.com/imgres?imgurl=http://cn.100y.com.tw/product_jpg_original/A002728.jpg&amp;imgrefurl=http://cn.100y.com.tw/PNoInfo/6350.htm&amp;h=427&amp;w=636&amp;sz=115&amp;tbnid=i13_2cdZDOgJ:&amp;tbnh=90&amp;tbnw=135&amp;hl=zh-CN&amp;start=18&amp;prev=/images?q%3D%E7%94%B5%E8%A7%A3%E7%94%B5%E5%AE%B9%26svnum%3D10%26hl%3Dzh-CN%26lr%3D%26newwindow%3D1%26rls%3DGGLC,GGLC:1970-01,GGLC:zh-CN%26sa%3DG" TargetMode="External"/><Relationship Id="rId10" Type="http://schemas.openxmlformats.org/officeDocument/2006/relationships/image" Target="../media/image8.jpeg"/><Relationship Id="rId4" Type="http://schemas.openxmlformats.org/officeDocument/2006/relationships/image" Target="../media/image5.jpeg"/><Relationship Id="rId9" Type="http://schemas.openxmlformats.org/officeDocument/2006/relationships/hyperlink" Target="http://images.google.com/imgres?imgurl=http://image2.beareyes.com.cn/2/lib/200305/08/157/DSC00846.JPG&amp;imgrefurl=http://www.beareyes.com.cn/2/lib/200305/08/20030508157.htm&amp;h=300&amp;w=400&amp;sz=44&amp;tbnid=xW9br5DVSE8J:&amp;tbnh=90&amp;tbnw=120&amp;hl=zh-CN&amp;start=15&amp;prev=/images?q%3D%E7%94%B5%E5%AE%B9%E5%85%83%E4%BB%B6%26svnum%3D10%26hl%3Dzh-CN%26lr%3D%26newwindow%3D1%26rls%3DGGLC,GGLC:1970-01,GGLC:zh-CN%26sa%3DG" TargetMode="External"/><Relationship Id="rId14" Type="http://schemas.openxmlformats.org/officeDocument/2006/relationships/image" Target="../media/image4.png"/></Relationships>
</file>

<file path=ppt/slides/_rels/slide60.xml.rels><?xml version="1.0" encoding="UTF-8" standalone="yes"?>
<Relationships xmlns="http://schemas.openxmlformats.org/package/2006/relationships"><Relationship Id="rId8" Type="http://schemas.openxmlformats.org/officeDocument/2006/relationships/image" Target="../media/image135.wmf"/><Relationship Id="rId13" Type="http://schemas.openxmlformats.org/officeDocument/2006/relationships/oleObject" Target="../embeddings/oleObject118.bin"/><Relationship Id="rId18" Type="http://schemas.openxmlformats.org/officeDocument/2006/relationships/image" Target="../media/image140.wmf"/><Relationship Id="rId3" Type="http://schemas.openxmlformats.org/officeDocument/2006/relationships/oleObject" Target="../embeddings/oleObject113.bin"/><Relationship Id="rId21" Type="http://schemas.openxmlformats.org/officeDocument/2006/relationships/oleObject" Target="../embeddings/oleObject122.bin"/><Relationship Id="rId7" Type="http://schemas.openxmlformats.org/officeDocument/2006/relationships/oleObject" Target="../embeddings/oleObject115.bin"/><Relationship Id="rId12" Type="http://schemas.openxmlformats.org/officeDocument/2006/relationships/image" Target="../media/image137.wmf"/><Relationship Id="rId17" Type="http://schemas.openxmlformats.org/officeDocument/2006/relationships/oleObject" Target="../embeddings/oleObject120.bin"/><Relationship Id="rId2" Type="http://schemas.openxmlformats.org/officeDocument/2006/relationships/slideLayout" Target="../slideLayouts/slideLayout2.xml"/><Relationship Id="rId16" Type="http://schemas.openxmlformats.org/officeDocument/2006/relationships/image" Target="../media/image139.wmf"/><Relationship Id="rId20" Type="http://schemas.openxmlformats.org/officeDocument/2006/relationships/image" Target="../media/image141.wmf"/><Relationship Id="rId1" Type="http://schemas.openxmlformats.org/officeDocument/2006/relationships/vmlDrawing" Target="../drawings/vmlDrawing50.vml"/><Relationship Id="rId6" Type="http://schemas.openxmlformats.org/officeDocument/2006/relationships/image" Target="../media/image134.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136.wmf"/><Relationship Id="rId19" Type="http://schemas.openxmlformats.org/officeDocument/2006/relationships/oleObject" Target="../embeddings/oleObject121.bin"/><Relationship Id="rId4" Type="http://schemas.openxmlformats.org/officeDocument/2006/relationships/image" Target="../media/image133.wmf"/><Relationship Id="rId9" Type="http://schemas.openxmlformats.org/officeDocument/2006/relationships/oleObject" Target="../embeddings/oleObject116.bin"/><Relationship Id="rId14" Type="http://schemas.openxmlformats.org/officeDocument/2006/relationships/image" Target="../media/image138.wmf"/><Relationship Id="rId22" Type="http://schemas.openxmlformats.org/officeDocument/2006/relationships/image" Target="../media/image14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emf"/><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a:extLst>
              <a:ext uri="{FF2B5EF4-FFF2-40B4-BE49-F238E27FC236}">
                <a16:creationId xmlns:a16="http://schemas.microsoft.com/office/drawing/2014/main" id="{5C475A84-03A0-4EC4-B676-7CFFFC8D1FAE}"/>
              </a:ext>
            </a:extLst>
          </p:cNvPr>
          <p:cNvSpPr txBox="1">
            <a:spLocks noChangeArrowheads="1"/>
          </p:cNvSpPr>
          <p:nvPr/>
        </p:nvSpPr>
        <p:spPr bwMode="auto">
          <a:xfrm>
            <a:off x="4156195" y="1514338"/>
            <a:ext cx="4392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3200" b="1" dirty="0">
                <a:latin typeface="黑体" panose="02010609060101010101" pitchFamily="49" charset="-122"/>
                <a:ea typeface="黑体" panose="02010609060101010101" pitchFamily="49" charset="-122"/>
              </a:rPr>
              <a:t>第六章  动态电路元件</a:t>
            </a:r>
          </a:p>
        </p:txBody>
      </p:sp>
    </p:spTree>
    <p:extLst>
      <p:ext uri="{BB962C8B-B14F-4D97-AF65-F5344CB8AC3E}">
        <p14:creationId xmlns:p14="http://schemas.microsoft.com/office/powerpoint/2010/main" val="288147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885407" y="523792"/>
            <a:ext cx="104122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实际电路中使用的电容器类型很多，电容的范围变化很大，大多数电容器的漏电很小，在工作电压低的情况下，可以用一个电容作为它的电路模型。当其漏电不能忽略时，则需要用一个电阻与电容的并联作为它的电路模型。</a:t>
            </a:r>
          </a:p>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在工作频率很高的情况下，还需要增加一个电感来构成电容器的电路模型</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如图所示。 </a:t>
            </a:r>
          </a:p>
        </p:txBody>
      </p:sp>
      <p:grpSp>
        <p:nvGrpSpPr>
          <p:cNvPr id="89091" name="Group 3"/>
          <p:cNvGrpSpPr>
            <a:grpSpLocks/>
          </p:cNvGrpSpPr>
          <p:nvPr/>
        </p:nvGrpSpPr>
        <p:grpSpPr bwMode="auto">
          <a:xfrm>
            <a:off x="2304548" y="4022558"/>
            <a:ext cx="7778750" cy="1799435"/>
            <a:chOff x="384" y="2544"/>
            <a:chExt cx="5088" cy="1359"/>
          </a:xfrm>
        </p:grpSpPr>
        <p:graphicFrame>
          <p:nvGraphicFramePr>
            <p:cNvPr id="15364" name="Object 4"/>
            <p:cNvGraphicFramePr>
              <a:graphicFrameLocks noChangeAspect="1"/>
            </p:cNvGraphicFramePr>
            <p:nvPr/>
          </p:nvGraphicFramePr>
          <p:xfrm>
            <a:off x="384" y="2544"/>
            <a:ext cx="5088" cy="1045"/>
          </p:xfrm>
          <a:graphic>
            <a:graphicData uri="http://schemas.openxmlformats.org/presentationml/2006/ole">
              <mc:AlternateContent xmlns:mc="http://schemas.openxmlformats.org/markup-compatibility/2006">
                <mc:Choice xmlns:v="urn:schemas-microsoft-com:vml" Requires="v">
                  <p:oleObj spid="_x0000_s6149" name="Image" r:id="rId3" imgW="20738440" imgH="4269679" progId="Photoshop.Image.5">
                    <p:embed/>
                  </p:oleObj>
                </mc:Choice>
                <mc:Fallback>
                  <p:oleObj name="Image" r:id="rId3" imgW="20738440" imgH="4269679" progId="Photoshop.Image.5">
                    <p:embed/>
                    <p:pic>
                      <p:nvPicPr>
                        <p:cNvPr id="15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544"/>
                          <a:ext cx="5088" cy="1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Text Box 5"/>
            <p:cNvSpPr txBox="1">
              <a:spLocks noChangeArrowheads="1"/>
            </p:cNvSpPr>
            <p:nvPr/>
          </p:nvSpPr>
          <p:spPr bwMode="auto">
            <a:xfrm>
              <a:off x="1536" y="3601"/>
              <a:ext cx="2784"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zh-CN" altLang="en-US" sz="2000" b="1">
                  <a:solidFill>
                    <a:schemeClr val="bg1"/>
                  </a:solidFill>
                  <a:latin typeface="Times New Roman" panose="02020603050405020304" pitchFamily="18" charset="0"/>
                  <a:ea typeface="楷体_GB2312" pitchFamily="49" charset="-122"/>
                </a:rPr>
                <a:t>电容器的几种电路模型 </a:t>
              </a:r>
            </a:p>
          </p:txBody>
        </p:sp>
      </p:grpSp>
    </p:spTree>
    <p:extLst>
      <p:ext uri="{BB962C8B-B14F-4D97-AF65-F5344CB8AC3E}">
        <p14:creationId xmlns:p14="http://schemas.microsoft.com/office/powerpoint/2010/main" val="2217936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1631950" y="260351"/>
            <a:ext cx="8001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en-US" altLang="zh-CN" sz="2400" b="1">
                <a:latin typeface="Times New Roman" panose="02020603050405020304" pitchFamily="18" charset="0"/>
                <a:ea typeface="楷体_GB2312" pitchFamily="49" charset="-122"/>
              </a:rPr>
              <a:t>&lt;3&gt;</a:t>
            </a:r>
            <a:r>
              <a:rPr kumimoji="1" lang="zh-CN" altLang="en-US" sz="2800" b="1">
                <a:latin typeface="Times New Roman" panose="02020603050405020304" pitchFamily="18" charset="0"/>
                <a:ea typeface="楷体_GB2312" pitchFamily="49" charset="-122"/>
              </a:rPr>
              <a:t>、电容元件的电压电流关系</a:t>
            </a:r>
            <a:r>
              <a:rPr kumimoji="1" lang="zh-CN" altLang="en-US" sz="2400" b="1">
                <a:latin typeface="Times New Roman" panose="02020603050405020304" pitchFamily="18" charset="0"/>
                <a:ea typeface="楷体_GB2312" pitchFamily="49" charset="-122"/>
              </a:rPr>
              <a:t>  </a:t>
            </a:r>
          </a:p>
          <a:p>
            <a:pPr algn="just"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对于线性时不变电容元件来说，在采用电压电流关联参考方向的情况下，可以得到以下关系式</a:t>
            </a:r>
          </a:p>
        </p:txBody>
      </p:sp>
      <p:graphicFrame>
        <p:nvGraphicFramePr>
          <p:cNvPr id="88067" name="Object 3"/>
          <p:cNvGraphicFramePr>
            <a:graphicFrameLocks noChangeAspect="1"/>
          </p:cNvGraphicFramePr>
          <p:nvPr/>
        </p:nvGraphicFramePr>
        <p:xfrm>
          <a:off x="3820361" y="2291676"/>
          <a:ext cx="4071938" cy="1028700"/>
        </p:xfrm>
        <a:graphic>
          <a:graphicData uri="http://schemas.openxmlformats.org/presentationml/2006/ole">
            <mc:AlternateContent xmlns:mc="http://schemas.openxmlformats.org/markup-compatibility/2006">
              <mc:Choice xmlns:v="urn:schemas-microsoft-com:vml" Requires="v">
                <p:oleObj spid="_x0000_s7173" name="Equation" r:id="rId3" imgW="1574640" imgH="393480" progId="Equation.DSMT4">
                  <p:embed/>
                </p:oleObj>
              </mc:Choice>
              <mc:Fallback>
                <p:oleObj name="Equation" r:id="rId3" imgW="1574640" imgH="393480" progId="Equation.DSMT4">
                  <p:embed/>
                  <p:pic>
                    <p:nvPicPr>
                      <p:cNvPr id="88067" name="Object 3"/>
                      <p:cNvPicPr>
                        <a:picLocks noChangeAspect="1" noChangeArrowheads="1"/>
                      </p:cNvPicPr>
                      <p:nvPr/>
                    </p:nvPicPr>
                    <p:blipFill>
                      <a:blip r:embed="rId4"/>
                      <a:srcRect/>
                      <a:stretch>
                        <a:fillRect/>
                      </a:stretch>
                    </p:blipFill>
                    <p:spPr bwMode="auto">
                      <a:xfrm>
                        <a:off x="3820361" y="2291676"/>
                        <a:ext cx="4071938" cy="1028700"/>
                      </a:xfrm>
                      <a:prstGeom prst="rect">
                        <a:avLst/>
                      </a:prstGeom>
                      <a:noFill/>
                      <a:ln>
                        <a:noFill/>
                      </a:ln>
                    </p:spPr>
                  </p:pic>
                </p:oleObj>
              </mc:Fallback>
            </mc:AlternateContent>
          </a:graphicData>
        </a:graphic>
      </p:graphicFrame>
      <p:sp>
        <p:nvSpPr>
          <p:cNvPr id="88068" name="Text Box 4"/>
          <p:cNvSpPr txBox="1">
            <a:spLocks noChangeArrowheads="1"/>
          </p:cNvSpPr>
          <p:nvPr/>
        </p:nvSpPr>
        <p:spPr bwMode="auto">
          <a:xfrm>
            <a:off x="1738313" y="3511550"/>
            <a:ext cx="8534400" cy="2751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40000"/>
              </a:lnSpc>
              <a:spcBef>
                <a:spcPct val="20000"/>
              </a:spcBef>
            </a:pPr>
            <a:r>
              <a:rPr kumimoji="1" lang="zh-CN" altLang="en-US" sz="2400" b="1" dirty="0">
                <a:latin typeface="Times New Roman" panose="02020603050405020304" pitchFamily="18" charset="0"/>
                <a:ea typeface="楷体_GB2312" pitchFamily="49" charset="-122"/>
              </a:rPr>
              <a:t>        此式表明电容中的电流与其电压对时间的变化率成正比，它与电阻元件的电压电流之间存在确定的约束关系不同，电容电流与此时刻电压的数值之间并没有确定的约束关系。</a:t>
            </a:r>
          </a:p>
          <a:p>
            <a:pPr eaLnBrk="1" hangingPunct="1">
              <a:lnSpc>
                <a:spcPct val="140000"/>
              </a:lnSpc>
              <a:spcBef>
                <a:spcPct val="20000"/>
              </a:spcBef>
            </a:pPr>
            <a:r>
              <a:rPr kumimoji="1" lang="zh-CN" altLang="en-US" sz="2400" b="1" dirty="0">
                <a:latin typeface="Times New Roman" panose="02020603050405020304" pitchFamily="18" charset="0"/>
                <a:ea typeface="楷体_GB2312" pitchFamily="49" charset="-122"/>
              </a:rPr>
              <a:t>        在直流电源激励的电路模型中，当各电压电流均不随时间变化的情况下，电容元件相当于一个开路</a:t>
            </a:r>
            <a:r>
              <a:rPr kumimoji="1" lang="en-US" altLang="zh-CN" sz="2400" b="1" dirty="0">
                <a:latin typeface="Times New Roman" panose="02020603050405020304" pitchFamily="18" charset="0"/>
                <a:ea typeface="楷体_GB2312" pitchFamily="49" charset="-122"/>
              </a:rPr>
              <a:t>(</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157584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258218" y="451603"/>
            <a:ext cx="10388349"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40000"/>
              </a:lnSpc>
              <a:spcBef>
                <a:spcPct val="50000"/>
              </a:spcBef>
            </a:pPr>
            <a:r>
              <a:rPr kumimoji="1" lang="zh-CN" altLang="en-US" sz="2400" b="1" dirty="0">
                <a:latin typeface="Times New Roman" panose="02020603050405020304" pitchFamily="18" charset="0"/>
                <a:ea typeface="楷体_GB2312" pitchFamily="49" charset="-122"/>
              </a:rPr>
              <a:t>已知</a:t>
            </a:r>
            <a:r>
              <a:rPr kumimoji="1" lang="en-US" altLang="zh-CN" sz="2400" b="1" i="1" dirty="0">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F</a:t>
            </a:r>
            <a:r>
              <a:rPr kumimoji="1" lang="zh-CN" altLang="en-US" sz="2400" b="1" dirty="0">
                <a:latin typeface="Times New Roman" panose="02020603050405020304" pitchFamily="18" charset="0"/>
                <a:ea typeface="楷体_GB2312" pitchFamily="49" charset="-122"/>
              </a:rPr>
              <a:t>电容上的电压为</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)=10sin(5</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)V</a:t>
            </a:r>
            <a:r>
              <a:rPr kumimoji="1" lang="zh-CN" altLang="en-US" sz="2400" b="1" dirty="0">
                <a:latin typeface="Times New Roman" panose="02020603050405020304" pitchFamily="18" charset="0"/>
                <a:ea typeface="楷体_GB2312" pitchFamily="49" charset="-122"/>
              </a:rPr>
              <a:t>，其波形如图所示，与电压参考方向关联的电流为 </a:t>
            </a:r>
          </a:p>
        </p:txBody>
      </p:sp>
      <p:graphicFrame>
        <p:nvGraphicFramePr>
          <p:cNvPr id="87043" name="Object 3"/>
          <p:cNvGraphicFramePr>
            <a:graphicFrameLocks noChangeAspect="1"/>
          </p:cNvGraphicFramePr>
          <p:nvPr/>
        </p:nvGraphicFramePr>
        <p:xfrm>
          <a:off x="5507706" y="1578065"/>
          <a:ext cx="4106862" cy="3495675"/>
        </p:xfrm>
        <a:graphic>
          <a:graphicData uri="http://schemas.openxmlformats.org/presentationml/2006/ole">
            <mc:AlternateContent xmlns:mc="http://schemas.openxmlformats.org/markup-compatibility/2006">
              <mc:Choice xmlns:v="urn:schemas-microsoft-com:vml" Requires="v">
                <p:oleObj spid="_x0000_s8200" name="Equation" r:id="rId3" imgW="1511300" imgH="1295400" progId="Equation.3">
                  <p:embed/>
                </p:oleObj>
              </mc:Choice>
              <mc:Fallback>
                <p:oleObj name="Equation" r:id="rId3" imgW="1511300" imgH="1295400" progId="Equation.3">
                  <p:embed/>
                  <p:pic>
                    <p:nvPicPr>
                      <p:cNvPr id="870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7706" y="1578065"/>
                        <a:ext cx="4106862" cy="3495675"/>
                      </a:xfrm>
                      <a:prstGeom prst="rect">
                        <a:avLst/>
                      </a:prstGeom>
                      <a:noFill/>
                      <a:ln>
                        <a:noFill/>
                      </a:ln>
                    </p:spPr>
                  </p:pic>
                </p:oleObj>
              </mc:Fallback>
            </mc:AlternateContent>
          </a:graphicData>
        </a:graphic>
      </p:graphicFrame>
      <p:grpSp>
        <p:nvGrpSpPr>
          <p:cNvPr id="87044" name="Group 4"/>
          <p:cNvGrpSpPr>
            <a:grpSpLocks/>
          </p:cNvGrpSpPr>
          <p:nvPr/>
        </p:nvGrpSpPr>
        <p:grpSpPr bwMode="auto">
          <a:xfrm>
            <a:off x="1258218" y="1884698"/>
            <a:ext cx="3506287" cy="4467976"/>
            <a:chOff x="3168" y="1152"/>
            <a:chExt cx="2181" cy="3275"/>
          </a:xfrm>
        </p:grpSpPr>
        <p:graphicFrame>
          <p:nvGraphicFramePr>
            <p:cNvPr id="17413" name="Object 5"/>
            <p:cNvGraphicFramePr>
              <a:graphicFrameLocks noChangeAspect="1"/>
            </p:cNvGraphicFramePr>
            <p:nvPr/>
          </p:nvGraphicFramePr>
          <p:xfrm>
            <a:off x="3168" y="1152"/>
            <a:ext cx="2181" cy="2976"/>
          </p:xfrm>
          <a:graphic>
            <a:graphicData uri="http://schemas.openxmlformats.org/presentationml/2006/ole">
              <mc:AlternateContent xmlns:mc="http://schemas.openxmlformats.org/markup-compatibility/2006">
                <mc:Choice xmlns:v="urn:schemas-microsoft-com:vml" Requires="v">
                  <p:oleObj spid="_x0000_s8201" name="Image" r:id="rId5" imgW="2313633" imgH="3155488" progId="Photoshop.Image.5">
                    <p:embed/>
                  </p:oleObj>
                </mc:Choice>
                <mc:Fallback>
                  <p:oleObj name="Image" r:id="rId5" imgW="2313633" imgH="3155488" progId="Photoshop.Image.5">
                    <p:embed/>
                    <p:pic>
                      <p:nvPicPr>
                        <p:cNvPr id="174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 y="1152"/>
                          <a:ext cx="2181"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6"/>
            <p:cNvSpPr txBox="1">
              <a:spLocks noChangeArrowheads="1"/>
            </p:cNvSpPr>
            <p:nvPr/>
          </p:nvSpPr>
          <p:spPr bwMode="auto">
            <a:xfrm>
              <a:off x="3936" y="4080"/>
              <a:ext cx="624" cy="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80966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p:cNvSpPr txBox="1">
            <a:spLocks noChangeArrowheads="1"/>
          </p:cNvSpPr>
          <p:nvPr/>
        </p:nvSpPr>
        <p:spPr bwMode="auto">
          <a:xfrm>
            <a:off x="740193" y="185989"/>
            <a:ext cx="112432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a:t>
            </a:r>
            <a:r>
              <a:rPr kumimoji="1" lang="en-US" altLang="zh-CN" sz="2400" b="1" dirty="0">
                <a:latin typeface="Times New Roman" panose="02020603050405020304" pitchFamily="18" charset="0"/>
                <a:ea typeface="楷体_GB2312" pitchFamily="49" charset="-122"/>
              </a:rPr>
              <a:t>1  </a:t>
            </a:r>
            <a:r>
              <a:rPr kumimoji="1" lang="zh-CN" altLang="en-US" sz="2400" b="1" dirty="0">
                <a:latin typeface="Times New Roman" panose="02020603050405020304" pitchFamily="18" charset="0"/>
                <a:ea typeface="楷体_GB2312" pitchFamily="49" charset="-122"/>
              </a:rPr>
              <a:t>已知</a:t>
            </a:r>
            <a:r>
              <a:rPr kumimoji="1" lang="en-US" altLang="zh-CN" sz="2400" b="1" i="1" dirty="0">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=0.5</a:t>
            </a:r>
            <a:r>
              <a:rPr kumimoji="1" lang="en-US" altLang="zh-CN" sz="2400" b="1" i="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F</a:t>
            </a:r>
            <a:r>
              <a:rPr kumimoji="1" lang="zh-CN" altLang="en-US" sz="2400" b="1" dirty="0">
                <a:latin typeface="Times New Roman" panose="02020603050405020304" pitchFamily="18" charset="0"/>
                <a:ea typeface="楷体_GB2312" pitchFamily="49" charset="-122"/>
              </a:rPr>
              <a:t>电容上的电压波形如图所示，试求电压电流采用关联参考方向时的电流</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并画出波形图。 </a:t>
            </a:r>
          </a:p>
        </p:txBody>
      </p:sp>
      <p:grpSp>
        <p:nvGrpSpPr>
          <p:cNvPr id="142339" name="Group 3"/>
          <p:cNvGrpSpPr>
            <a:grpSpLocks/>
          </p:cNvGrpSpPr>
          <p:nvPr/>
        </p:nvGrpSpPr>
        <p:grpSpPr bwMode="auto">
          <a:xfrm>
            <a:off x="497305" y="1700464"/>
            <a:ext cx="3810000" cy="2911475"/>
            <a:chOff x="3312" y="720"/>
            <a:chExt cx="2400" cy="1834"/>
          </a:xfrm>
        </p:grpSpPr>
        <p:sp>
          <p:nvSpPr>
            <p:cNvPr id="18436" name="Text Box 4"/>
            <p:cNvSpPr txBox="1">
              <a:spLocks noChangeArrowheads="1"/>
            </p:cNvSpPr>
            <p:nvPr/>
          </p:nvSpPr>
          <p:spPr bwMode="auto">
            <a:xfrm>
              <a:off x="4032" y="2304"/>
              <a:ext cx="11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kumimoji="1" lang="en-US" altLang="zh-CN" sz="2000" b="1">
                <a:latin typeface="Times New Roman" panose="02020603050405020304" pitchFamily="18" charset="0"/>
                <a:ea typeface="楷体_GB2312" pitchFamily="49" charset="-122"/>
              </a:endParaRPr>
            </a:p>
          </p:txBody>
        </p:sp>
        <p:graphicFrame>
          <p:nvGraphicFramePr>
            <p:cNvPr id="18437" name="Object 5"/>
            <p:cNvGraphicFramePr>
              <a:graphicFrameLocks noChangeAspect="1"/>
            </p:cNvGraphicFramePr>
            <p:nvPr/>
          </p:nvGraphicFramePr>
          <p:xfrm>
            <a:off x="3312" y="720"/>
            <a:ext cx="2400" cy="1567"/>
          </p:xfrm>
          <a:graphic>
            <a:graphicData uri="http://schemas.openxmlformats.org/presentationml/2006/ole">
              <mc:AlternateContent xmlns:mc="http://schemas.openxmlformats.org/markup-compatibility/2006">
                <mc:Choice xmlns:v="urn:schemas-microsoft-com:vml" Requires="v">
                  <p:oleObj spid="_x0000_s9230" name="Image" r:id="rId3" imgW="11538299" imgH="7535475" progId="Photoshop.Image.5">
                    <p:embed/>
                  </p:oleObj>
                </mc:Choice>
                <mc:Fallback>
                  <p:oleObj name="Image" r:id="rId3" imgW="11538299" imgH="7535475" progId="Photoshop.Image.5">
                    <p:embed/>
                    <p:pic>
                      <p:nvPicPr>
                        <p:cNvPr id="1843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 y="720"/>
                          <a:ext cx="2400" cy="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 name="Object 2"/>
          <p:cNvGraphicFramePr>
            <a:graphicFrameLocks noChangeAspect="1"/>
          </p:cNvGraphicFramePr>
          <p:nvPr/>
        </p:nvGraphicFramePr>
        <p:xfrm>
          <a:off x="4495800" y="2384491"/>
          <a:ext cx="6858000" cy="914400"/>
        </p:xfrm>
        <a:graphic>
          <a:graphicData uri="http://schemas.openxmlformats.org/presentationml/2006/ole">
            <mc:AlternateContent xmlns:mc="http://schemas.openxmlformats.org/markup-compatibility/2006">
              <mc:Choice xmlns:v="urn:schemas-microsoft-com:vml" Requires="v">
                <p:oleObj spid="_x0000_s9231" name="Equation" r:id="rId5" imgW="3111500" imgH="406400" progId="Equation.3">
                  <p:embed/>
                </p:oleObj>
              </mc:Choice>
              <mc:Fallback>
                <p:oleObj name="Equation" r:id="rId5" imgW="3111500" imgH="406400" progId="Equation.3">
                  <p:embed/>
                  <p:pic>
                    <p:nvPicPr>
                      <p:cNvPr id="6"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0" y="2384491"/>
                        <a:ext cx="6858000" cy="914400"/>
                      </a:xfrm>
                      <a:prstGeom prst="rect">
                        <a:avLst/>
                      </a:prstGeom>
                      <a:noFill/>
                      <a:ln>
                        <a:noFill/>
                      </a:ln>
                    </p:spPr>
                  </p:pic>
                </p:oleObj>
              </mc:Fallback>
            </mc:AlternateContent>
          </a:graphicData>
        </a:graphic>
      </p:graphicFrame>
      <p:sp>
        <p:nvSpPr>
          <p:cNvPr id="7" name="Text Box 3"/>
          <p:cNvSpPr txBox="1">
            <a:spLocks noChangeArrowheads="1"/>
          </p:cNvSpPr>
          <p:nvPr/>
        </p:nvSpPr>
        <p:spPr bwMode="auto">
          <a:xfrm>
            <a:off x="3808163" y="3142598"/>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1s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3s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)=4-2</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可以得到 </a:t>
            </a:r>
          </a:p>
        </p:txBody>
      </p:sp>
      <p:graphicFrame>
        <p:nvGraphicFramePr>
          <p:cNvPr id="8" name="Object 4"/>
          <p:cNvGraphicFramePr>
            <a:graphicFrameLocks noChangeAspect="1"/>
          </p:cNvGraphicFramePr>
          <p:nvPr/>
        </p:nvGraphicFramePr>
        <p:xfrm>
          <a:off x="4495800" y="3738814"/>
          <a:ext cx="7391400" cy="873125"/>
        </p:xfrm>
        <a:graphic>
          <a:graphicData uri="http://schemas.openxmlformats.org/presentationml/2006/ole">
            <mc:AlternateContent xmlns:mc="http://schemas.openxmlformats.org/markup-compatibility/2006">
              <mc:Choice xmlns:v="urn:schemas-microsoft-com:vml" Requires="v">
                <p:oleObj spid="_x0000_s9232" name="Equation" r:id="rId7" imgW="3530600" imgH="406400" progId="Equation.3">
                  <p:embed/>
                </p:oleObj>
              </mc:Choice>
              <mc:Fallback>
                <p:oleObj name="Equation" r:id="rId7" imgW="3530600" imgH="406400" progId="Equation.3">
                  <p:embed/>
                  <p:pic>
                    <p:nvPicPr>
                      <p:cNvPr id="8"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3738814"/>
                        <a:ext cx="7391400" cy="873125"/>
                      </a:xfrm>
                      <a:prstGeom prst="rect">
                        <a:avLst/>
                      </a:prstGeom>
                      <a:noFill/>
                      <a:ln>
                        <a:noFill/>
                      </a:ln>
                    </p:spPr>
                  </p:pic>
                </p:oleObj>
              </mc:Fallback>
            </mc:AlternateContent>
          </a:graphicData>
        </a:graphic>
      </p:graphicFrame>
      <p:sp>
        <p:nvSpPr>
          <p:cNvPr id="9" name="Rectangle 5"/>
          <p:cNvSpPr>
            <a:spLocks noChangeArrowheads="1"/>
          </p:cNvSpPr>
          <p:nvPr/>
        </p:nvSpPr>
        <p:spPr bwMode="auto">
          <a:xfrm>
            <a:off x="3808163" y="1829550"/>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0</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1s </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)=2</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可以得到</a:t>
            </a:r>
          </a:p>
        </p:txBody>
      </p:sp>
      <p:sp>
        <p:nvSpPr>
          <p:cNvPr id="10" name="Text Box 6"/>
          <p:cNvSpPr txBox="1">
            <a:spLocks noChangeArrowheads="1"/>
          </p:cNvSpPr>
          <p:nvPr/>
        </p:nvSpPr>
        <p:spPr bwMode="auto">
          <a:xfrm>
            <a:off x="3808163" y="1227475"/>
            <a:ext cx="81752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解：根据图波形的具体情况，按 照时间分段来进行计算 </a:t>
            </a:r>
          </a:p>
        </p:txBody>
      </p:sp>
      <p:sp>
        <p:nvSpPr>
          <p:cNvPr id="15" name="Text Box 2"/>
          <p:cNvSpPr txBox="1">
            <a:spLocks noChangeArrowheads="1"/>
          </p:cNvSpPr>
          <p:nvPr/>
        </p:nvSpPr>
        <p:spPr bwMode="auto">
          <a:xfrm>
            <a:off x="3808163" y="4470473"/>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3.</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3s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5s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)=-8+2</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可以得到 </a:t>
            </a:r>
          </a:p>
        </p:txBody>
      </p:sp>
      <p:graphicFrame>
        <p:nvGraphicFramePr>
          <p:cNvPr id="16" name="Object 3"/>
          <p:cNvGraphicFramePr>
            <a:graphicFrameLocks noChangeAspect="1"/>
          </p:cNvGraphicFramePr>
          <p:nvPr/>
        </p:nvGraphicFramePr>
        <p:xfrm>
          <a:off x="4495800" y="5073038"/>
          <a:ext cx="7162800" cy="895350"/>
        </p:xfrm>
        <a:graphic>
          <a:graphicData uri="http://schemas.openxmlformats.org/presentationml/2006/ole">
            <mc:AlternateContent xmlns:mc="http://schemas.openxmlformats.org/markup-compatibility/2006">
              <mc:Choice xmlns:v="urn:schemas-microsoft-com:vml" Requires="v">
                <p:oleObj spid="_x0000_s9233" name="Equation" r:id="rId9" imgW="3327400" imgH="406400" progId="Equation.3">
                  <p:embed/>
                </p:oleObj>
              </mc:Choice>
              <mc:Fallback>
                <p:oleObj name="Equation" r:id="rId9" imgW="3327400" imgH="406400" progId="Equation.3">
                  <p:embed/>
                  <p:pic>
                    <p:nvPicPr>
                      <p:cNvPr id="1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5800" y="5073038"/>
                        <a:ext cx="7162800" cy="895350"/>
                      </a:xfrm>
                      <a:prstGeom prst="rect">
                        <a:avLst/>
                      </a:prstGeom>
                      <a:noFill/>
                      <a:ln>
                        <a:noFill/>
                      </a:ln>
                    </p:spPr>
                  </p:pic>
                </p:oleObj>
              </mc:Fallback>
            </mc:AlternateContent>
          </a:graphicData>
        </a:graphic>
      </p:graphicFrame>
      <p:pic>
        <p:nvPicPr>
          <p:cNvPr id="2" name="图片 1"/>
          <p:cNvPicPr>
            <a:picLocks noChangeAspect="1"/>
          </p:cNvPicPr>
          <p:nvPr/>
        </p:nvPicPr>
        <p:blipFill>
          <a:blip r:embed="rId11"/>
          <a:stretch>
            <a:fillRect/>
          </a:stretch>
        </p:blipFill>
        <p:spPr>
          <a:xfrm>
            <a:off x="497305" y="4188077"/>
            <a:ext cx="3605463" cy="2884370"/>
          </a:xfrm>
          <a:prstGeom prst="rect">
            <a:avLst/>
          </a:prstGeom>
        </p:spPr>
      </p:pic>
    </p:spTree>
    <p:extLst>
      <p:ext uri="{BB962C8B-B14F-4D97-AF65-F5344CB8AC3E}">
        <p14:creationId xmlns:p14="http://schemas.microsoft.com/office/powerpoint/2010/main" val="342068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1257300" y="254335"/>
            <a:ext cx="7696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在已知电容电流</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的条件下，其电压</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为 </a:t>
            </a:r>
          </a:p>
        </p:txBody>
      </p:sp>
      <p:graphicFrame>
        <p:nvGraphicFramePr>
          <p:cNvPr id="145411" name="Object 3"/>
          <p:cNvGraphicFramePr>
            <a:graphicFrameLocks noChangeAspect="1"/>
          </p:cNvGraphicFramePr>
          <p:nvPr/>
        </p:nvGraphicFramePr>
        <p:xfrm>
          <a:off x="3798888" y="1025525"/>
          <a:ext cx="4332287" cy="2586038"/>
        </p:xfrm>
        <a:graphic>
          <a:graphicData uri="http://schemas.openxmlformats.org/presentationml/2006/ole">
            <mc:AlternateContent xmlns:mc="http://schemas.openxmlformats.org/markup-compatibility/2006">
              <mc:Choice xmlns:v="urn:schemas-microsoft-com:vml" Requires="v">
                <p:oleObj spid="_x0000_s10248" name="Equation" r:id="rId3" imgW="2298600" imgH="1206360" progId="Equation.DSMT4">
                  <p:embed/>
                </p:oleObj>
              </mc:Choice>
              <mc:Fallback>
                <p:oleObj name="Equation" r:id="rId3" imgW="2298600" imgH="1206360" progId="Equation.DSMT4">
                  <p:embed/>
                  <p:pic>
                    <p:nvPicPr>
                      <p:cNvPr id="145411" name="Object 3"/>
                      <p:cNvPicPr>
                        <a:picLocks noChangeAspect="1" noChangeArrowheads="1"/>
                      </p:cNvPicPr>
                      <p:nvPr/>
                    </p:nvPicPr>
                    <p:blipFill>
                      <a:blip r:embed="rId4"/>
                      <a:srcRect/>
                      <a:stretch>
                        <a:fillRect/>
                      </a:stretch>
                    </p:blipFill>
                    <p:spPr bwMode="auto">
                      <a:xfrm>
                        <a:off x="3798888" y="1025525"/>
                        <a:ext cx="4332287" cy="2586038"/>
                      </a:xfrm>
                      <a:prstGeom prst="rect">
                        <a:avLst/>
                      </a:prstGeom>
                      <a:noFill/>
                      <a:ln>
                        <a:noFill/>
                      </a:ln>
                    </p:spPr>
                  </p:pic>
                </p:oleObj>
              </mc:Fallback>
            </mc:AlternateContent>
          </a:graphicData>
        </a:graphic>
      </p:graphicFrame>
      <p:sp>
        <p:nvSpPr>
          <p:cNvPr id="145412" name="Text Box 4"/>
          <p:cNvSpPr txBox="1">
            <a:spLocks noChangeArrowheads="1"/>
          </p:cNvSpPr>
          <p:nvPr/>
        </p:nvSpPr>
        <p:spPr bwMode="auto">
          <a:xfrm>
            <a:off x="1110915" y="3757060"/>
            <a:ext cx="1676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其中 </a:t>
            </a:r>
          </a:p>
        </p:txBody>
      </p:sp>
      <p:graphicFrame>
        <p:nvGraphicFramePr>
          <p:cNvPr id="145413" name="Object 5"/>
          <p:cNvGraphicFramePr>
            <a:graphicFrameLocks noChangeAspect="1"/>
          </p:cNvGraphicFramePr>
          <p:nvPr/>
        </p:nvGraphicFramePr>
        <p:xfrm>
          <a:off x="2787315" y="3736422"/>
          <a:ext cx="2590800" cy="739775"/>
        </p:xfrm>
        <a:graphic>
          <a:graphicData uri="http://schemas.openxmlformats.org/presentationml/2006/ole">
            <mc:AlternateContent xmlns:mc="http://schemas.openxmlformats.org/markup-compatibility/2006">
              <mc:Choice xmlns:v="urn:schemas-microsoft-com:vml" Requires="v">
                <p:oleObj spid="_x0000_s10249" name="Equation" r:id="rId5" imgW="1396394" imgH="393529" progId="Equation.DSMT4">
                  <p:embed/>
                </p:oleObj>
              </mc:Choice>
              <mc:Fallback>
                <p:oleObj name="Equation" r:id="rId5" imgW="1396394" imgH="393529" progId="Equation.DSMT4">
                  <p:embed/>
                  <p:pic>
                    <p:nvPicPr>
                      <p:cNvPr id="14541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7315" y="3736422"/>
                        <a:ext cx="2590800" cy="739775"/>
                      </a:xfrm>
                      <a:prstGeom prst="rect">
                        <a:avLst/>
                      </a:prstGeom>
                      <a:noFill/>
                      <a:ln>
                        <a:noFill/>
                      </a:ln>
                    </p:spPr>
                  </p:pic>
                </p:oleObj>
              </mc:Fallback>
            </mc:AlternateContent>
          </a:graphicData>
        </a:graphic>
      </p:graphicFrame>
      <p:sp>
        <p:nvSpPr>
          <p:cNvPr id="145414" name="Text Box 6"/>
          <p:cNvSpPr txBox="1">
            <a:spLocks noChangeArrowheads="1"/>
          </p:cNvSpPr>
          <p:nvPr/>
        </p:nvSpPr>
        <p:spPr bwMode="auto">
          <a:xfrm>
            <a:off x="5530515" y="3760235"/>
            <a:ext cx="358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称为电容电压的初始值。</a:t>
            </a:r>
          </a:p>
        </p:txBody>
      </p:sp>
    </p:spTree>
    <p:extLst>
      <p:ext uri="{BB962C8B-B14F-4D97-AF65-F5344CB8AC3E}">
        <p14:creationId xmlns:p14="http://schemas.microsoft.com/office/powerpoint/2010/main" val="2357400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1696453" y="1982788"/>
            <a:ext cx="980573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从上式可以看出电容具有两个基本的性质</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a:t>
            </a:r>
            <a:r>
              <a:rPr kumimoji="1" lang="zh-CN" altLang="en-US" sz="2400" b="1" dirty="0">
                <a:solidFill>
                  <a:srgbClr val="FF0000"/>
                </a:solidFill>
                <a:latin typeface="Times New Roman" panose="02020603050405020304" pitchFamily="18" charset="0"/>
                <a:ea typeface="楷体_GB2312" pitchFamily="49" charset="-122"/>
              </a:rPr>
              <a:t>电容电压的记忆性</a:t>
            </a:r>
            <a:r>
              <a:rPr kumimoji="1" lang="zh-CN" altLang="en-US" sz="2400" b="1" dirty="0">
                <a:latin typeface="Times New Roman" panose="02020603050405020304" pitchFamily="18" charset="0"/>
                <a:ea typeface="楷体_GB2312" pitchFamily="49" charset="-122"/>
              </a:rPr>
              <a:t>。</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从式（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）可见，任意时刻</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电容电压的数值</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，要由从</a:t>
            </a:r>
            <a:r>
              <a:rPr kumimoji="1" lang="en-US" altLang="zh-CN"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zh-CN" altLang="en-US" sz="2400" b="1" dirty="0">
                <a:latin typeface="Times New Roman" panose="02020603050405020304" pitchFamily="18" charset="0"/>
                <a:ea typeface="楷体_GB2312" pitchFamily="49" charset="-122"/>
              </a:rPr>
              <a:t>到时刻</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之间的全部电流</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来确定。也就是说，</a:t>
            </a:r>
            <a:r>
              <a:rPr kumimoji="1" lang="zh-CN" altLang="en-US" sz="2400" b="1" dirty="0">
                <a:solidFill>
                  <a:srgbClr val="FF0000"/>
                </a:solidFill>
                <a:latin typeface="Times New Roman" panose="02020603050405020304" pitchFamily="18" charset="0"/>
                <a:ea typeface="楷体_GB2312" pitchFamily="49" charset="-122"/>
              </a:rPr>
              <a:t>此时刻以前流过电容的任何电流对时刻</a:t>
            </a:r>
            <a:r>
              <a:rPr kumimoji="1" lang="en-US" altLang="zh-CN" sz="2400" b="1" i="1" dirty="0">
                <a:solidFill>
                  <a:srgbClr val="FF0000"/>
                </a:solidFill>
                <a:latin typeface="Times New Roman" panose="02020603050405020304" pitchFamily="18" charset="0"/>
                <a:ea typeface="楷体_GB2312" pitchFamily="49" charset="-122"/>
              </a:rPr>
              <a:t>T </a:t>
            </a:r>
            <a:r>
              <a:rPr kumimoji="1" lang="zh-CN" altLang="en-US" sz="2400" b="1" dirty="0">
                <a:solidFill>
                  <a:srgbClr val="FF0000"/>
                </a:solidFill>
                <a:latin typeface="Times New Roman" panose="02020603050405020304" pitchFamily="18" charset="0"/>
                <a:ea typeface="楷体_GB2312" pitchFamily="49" charset="-122"/>
              </a:rPr>
              <a:t>的电压都有一定的贡献</a:t>
            </a:r>
            <a:r>
              <a:rPr kumimoji="1" lang="zh-CN" altLang="en-US" sz="2400" b="1" dirty="0">
                <a:latin typeface="Times New Roman" panose="02020603050405020304" pitchFamily="18" charset="0"/>
                <a:ea typeface="楷体_GB2312" pitchFamily="49" charset="-122"/>
              </a:rPr>
              <a:t>。这与电阻元件的电压或电流仅仅取决于此时刻的电流或电压完全不同，我们说电容是一种记忆元件。 </a:t>
            </a:r>
          </a:p>
        </p:txBody>
      </p:sp>
      <p:graphicFrame>
        <p:nvGraphicFramePr>
          <p:cNvPr id="22531" name="Object 3"/>
          <p:cNvGraphicFramePr>
            <a:graphicFrameLocks noChangeAspect="1"/>
          </p:cNvGraphicFramePr>
          <p:nvPr/>
        </p:nvGraphicFramePr>
        <p:xfrm>
          <a:off x="3019425" y="381000"/>
          <a:ext cx="6149975" cy="1517650"/>
        </p:xfrm>
        <a:graphic>
          <a:graphicData uri="http://schemas.openxmlformats.org/presentationml/2006/ole">
            <mc:AlternateContent xmlns:mc="http://schemas.openxmlformats.org/markup-compatibility/2006">
              <mc:Choice xmlns:v="urn:schemas-microsoft-com:vml" Requires="v">
                <p:oleObj spid="_x0000_s11269" name="Equation" r:id="rId3" imgW="3746160" imgH="812520" progId="Equation.DSMT4">
                  <p:embed/>
                </p:oleObj>
              </mc:Choice>
              <mc:Fallback>
                <p:oleObj name="Equation" r:id="rId3" imgW="3746160" imgH="812520" progId="Equation.DSMT4">
                  <p:embed/>
                  <p:pic>
                    <p:nvPicPr>
                      <p:cNvPr id="22531" name="Object 3"/>
                      <p:cNvPicPr>
                        <a:picLocks noChangeAspect="1" noChangeArrowheads="1"/>
                      </p:cNvPicPr>
                      <p:nvPr/>
                    </p:nvPicPr>
                    <p:blipFill>
                      <a:blip r:embed="rId4"/>
                      <a:srcRect/>
                      <a:stretch>
                        <a:fillRect/>
                      </a:stretch>
                    </p:blipFill>
                    <p:spPr bwMode="auto">
                      <a:xfrm>
                        <a:off x="3019425" y="381000"/>
                        <a:ext cx="6149975" cy="15176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07981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074821" y="126583"/>
            <a:ext cx="91881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例</a:t>
            </a:r>
            <a:r>
              <a:rPr kumimoji="1" lang="en-US" altLang="zh-CN" sz="2400" b="1" dirty="0">
                <a:latin typeface="Times New Roman" panose="02020603050405020304" pitchFamily="18" charset="0"/>
                <a:ea typeface="楷体_GB2312" pitchFamily="49" charset="-122"/>
              </a:rPr>
              <a:t>2  </a:t>
            </a:r>
            <a:r>
              <a:rPr kumimoji="1" lang="en-US" altLang="zh-CN" sz="2400" b="1" i="1" dirty="0">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=0.5</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F</a:t>
            </a:r>
            <a:r>
              <a:rPr kumimoji="1" lang="zh-CN" altLang="en-US" sz="2400" b="1" dirty="0">
                <a:latin typeface="Times New Roman" panose="02020603050405020304" pitchFamily="18" charset="0"/>
                <a:ea typeface="楷体_GB2312" pitchFamily="49" charset="-122"/>
              </a:rPr>
              <a:t>的电容电流波形如图所示，试求电容电压</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 </a:t>
            </a:r>
          </a:p>
        </p:txBody>
      </p:sp>
      <p:grpSp>
        <p:nvGrpSpPr>
          <p:cNvPr id="147459" name="Group 3"/>
          <p:cNvGrpSpPr>
            <a:grpSpLocks/>
          </p:cNvGrpSpPr>
          <p:nvPr/>
        </p:nvGrpSpPr>
        <p:grpSpPr bwMode="auto">
          <a:xfrm>
            <a:off x="3144253" y="631775"/>
            <a:ext cx="6400800" cy="2476500"/>
            <a:chOff x="1584" y="451"/>
            <a:chExt cx="4032" cy="1560"/>
          </a:xfrm>
        </p:grpSpPr>
        <p:graphicFrame>
          <p:nvGraphicFramePr>
            <p:cNvPr id="23556" name="Object 4"/>
            <p:cNvGraphicFramePr>
              <a:graphicFrameLocks noChangeAspect="1"/>
            </p:cNvGraphicFramePr>
            <p:nvPr/>
          </p:nvGraphicFramePr>
          <p:xfrm>
            <a:off x="1584" y="451"/>
            <a:ext cx="4032" cy="1277"/>
          </p:xfrm>
          <a:graphic>
            <a:graphicData uri="http://schemas.openxmlformats.org/presentationml/2006/ole">
              <mc:AlternateContent xmlns:mc="http://schemas.openxmlformats.org/markup-compatibility/2006">
                <mc:Choice xmlns:v="urn:schemas-microsoft-com:vml" Requires="v">
                  <p:oleObj spid="_x0000_s12299" name="Image" r:id="rId3" imgW="2960241" imgH="937421" progId="Photoshop.Image.5">
                    <p:embed/>
                  </p:oleObj>
                </mc:Choice>
                <mc:Fallback>
                  <p:oleObj name="Image" r:id="rId3" imgW="2960241" imgH="937421" progId="Photoshop.Image.5">
                    <p:embed/>
                    <p:pic>
                      <p:nvPicPr>
                        <p:cNvPr id="2355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4" y="451"/>
                          <a:ext cx="4032" cy="1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7" name="Rectangle 5"/>
            <p:cNvSpPr>
              <a:spLocks noChangeArrowheads="1"/>
            </p:cNvSpPr>
            <p:nvPr/>
          </p:nvSpPr>
          <p:spPr bwMode="auto">
            <a:xfrm>
              <a:off x="3264" y="1761"/>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
        <p:nvSpPr>
          <p:cNvPr id="6" name="Text Box 2"/>
          <p:cNvSpPr txBox="1">
            <a:spLocks noChangeArrowheads="1"/>
          </p:cNvSpPr>
          <p:nvPr/>
        </p:nvSpPr>
        <p:spPr bwMode="auto">
          <a:xfrm>
            <a:off x="1195137" y="2452711"/>
            <a:ext cx="80010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40000"/>
              </a:lnSpc>
              <a:spcBef>
                <a:spcPct val="50000"/>
              </a:spcBef>
            </a:pPr>
            <a:r>
              <a:rPr kumimoji="1" lang="zh-CN" altLang="en-US" sz="2400" b="1" dirty="0">
                <a:latin typeface="Times New Roman" panose="02020603050405020304" pitchFamily="18" charset="0"/>
                <a:ea typeface="楷体_GB2312" pitchFamily="49" charset="-122"/>
              </a:rPr>
              <a:t>解：根据图</a:t>
            </a:r>
            <a:r>
              <a:rPr kumimoji="1" lang="en-US" altLang="zh-CN" sz="2400" b="1" dirty="0">
                <a:latin typeface="Times New Roman" panose="02020603050405020304" pitchFamily="18" charset="0"/>
                <a:ea typeface="楷体_GB2312" pitchFamily="49" charset="-122"/>
              </a:rPr>
              <a:t>(b)</a:t>
            </a:r>
            <a:r>
              <a:rPr kumimoji="1" lang="zh-CN" altLang="en-US" sz="2400" b="1" dirty="0">
                <a:latin typeface="Times New Roman" panose="02020603050405020304" pitchFamily="18" charset="0"/>
                <a:ea typeface="楷体_GB2312" pitchFamily="49" charset="-122"/>
              </a:rPr>
              <a:t>波形的情况，按照时间分段来进行计算</a:t>
            </a:r>
          </a:p>
          <a:p>
            <a:pPr algn="just" eaLnBrk="1" hangingPunct="1">
              <a:lnSpc>
                <a:spcPct val="14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．当</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可以得到</a:t>
            </a:r>
          </a:p>
        </p:txBody>
      </p:sp>
      <p:graphicFrame>
        <p:nvGraphicFramePr>
          <p:cNvPr id="7" name="Object 3"/>
          <p:cNvGraphicFramePr>
            <a:graphicFrameLocks noChangeAspect="1"/>
          </p:cNvGraphicFramePr>
          <p:nvPr/>
        </p:nvGraphicFramePr>
        <p:xfrm>
          <a:off x="2418347" y="3744655"/>
          <a:ext cx="5943600" cy="908050"/>
        </p:xfrm>
        <a:graphic>
          <a:graphicData uri="http://schemas.openxmlformats.org/presentationml/2006/ole">
            <mc:AlternateContent xmlns:mc="http://schemas.openxmlformats.org/markup-compatibility/2006">
              <mc:Choice xmlns:v="urn:schemas-microsoft-com:vml" Requires="v">
                <p:oleObj spid="_x0000_s12300" name="Equation" r:id="rId5" imgW="2641600" imgH="393700" progId="Equation.3">
                  <p:embed/>
                </p:oleObj>
              </mc:Choice>
              <mc:Fallback>
                <p:oleObj name="Equation" r:id="rId5" imgW="2641600" imgH="393700" progId="Equation.3">
                  <p:embed/>
                  <p:pic>
                    <p:nvPicPr>
                      <p:cNvPr id="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8347" y="3744655"/>
                        <a:ext cx="5943600" cy="908050"/>
                      </a:xfrm>
                      <a:prstGeom prst="rect">
                        <a:avLst/>
                      </a:prstGeom>
                      <a:noFill/>
                      <a:ln>
                        <a:noFill/>
                      </a:ln>
                    </p:spPr>
                  </p:pic>
                </p:oleObj>
              </mc:Fallback>
            </mc:AlternateContent>
          </a:graphicData>
        </a:graphic>
      </p:graphicFrame>
      <p:sp>
        <p:nvSpPr>
          <p:cNvPr id="8" name="Text Box 4"/>
          <p:cNvSpPr txBox="1">
            <a:spLocks noChangeArrowheads="1"/>
          </p:cNvSpPr>
          <p:nvPr/>
        </p:nvSpPr>
        <p:spPr bwMode="auto">
          <a:xfrm>
            <a:off x="1195137" y="4642754"/>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0</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en-US" altLang="zh-CN" sz="2400" b="1" dirty="0">
                <a:latin typeface="Times New Roman" panose="02020603050405020304" pitchFamily="18" charset="0"/>
                <a:ea typeface="楷体_GB2312" pitchFamily="49" charset="-122"/>
              </a:rPr>
              <a:t>1s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可以得到 </a:t>
            </a:r>
          </a:p>
        </p:txBody>
      </p:sp>
      <p:graphicFrame>
        <p:nvGraphicFramePr>
          <p:cNvPr id="9" name="Object 5"/>
          <p:cNvGraphicFramePr>
            <a:graphicFrameLocks noChangeAspect="1"/>
          </p:cNvGraphicFramePr>
          <p:nvPr/>
        </p:nvGraphicFramePr>
        <p:xfrm>
          <a:off x="2418347" y="5289085"/>
          <a:ext cx="8153400" cy="1343025"/>
        </p:xfrm>
        <a:graphic>
          <a:graphicData uri="http://schemas.openxmlformats.org/presentationml/2006/ole">
            <mc:AlternateContent xmlns:mc="http://schemas.openxmlformats.org/markup-compatibility/2006">
              <mc:Choice xmlns:v="urn:schemas-microsoft-com:vml" Requires="v">
                <p:oleObj spid="_x0000_s12301" name="Equation" r:id="rId7" imgW="3822700" imgH="635000" progId="Equation.3">
                  <p:embed/>
                </p:oleObj>
              </mc:Choice>
              <mc:Fallback>
                <p:oleObj name="Equation" r:id="rId7" imgW="3822700" imgH="635000" progId="Equation.3">
                  <p:embed/>
                  <p:pic>
                    <p:nvPicPr>
                      <p:cNvPr id="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8347" y="5289085"/>
                        <a:ext cx="8153400" cy="13430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63096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82" name="Object 6"/>
          <p:cNvGraphicFramePr>
            <a:graphicFrameLocks noChangeAspect="1"/>
          </p:cNvGraphicFramePr>
          <p:nvPr/>
        </p:nvGraphicFramePr>
        <p:xfrm>
          <a:off x="3048000" y="152400"/>
          <a:ext cx="6400800" cy="2027238"/>
        </p:xfrm>
        <a:graphic>
          <a:graphicData uri="http://schemas.openxmlformats.org/presentationml/2006/ole">
            <mc:AlternateContent xmlns:mc="http://schemas.openxmlformats.org/markup-compatibility/2006">
              <mc:Choice xmlns:v="urn:schemas-microsoft-com:vml" Requires="v">
                <p:oleObj spid="_x0000_s13317" name="Image" r:id="rId3" imgW="2960241" imgH="937421" progId="Photoshop.Image.5">
                  <p:embed/>
                </p:oleObj>
              </mc:Choice>
              <mc:Fallback>
                <p:oleObj name="Image" r:id="rId3" imgW="2960241" imgH="937421" progId="Photoshop.Image.5">
                  <p:embed/>
                  <p:pic>
                    <p:nvPicPr>
                      <p:cNvPr id="24582"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52400"/>
                        <a:ext cx="6400800" cy="202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3876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1315453" y="140168"/>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3</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1s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en-US" altLang="zh-CN" sz="2400" b="1" dirty="0">
                <a:latin typeface="Times New Roman" panose="02020603050405020304" pitchFamily="18" charset="0"/>
                <a:ea typeface="楷体_GB2312" pitchFamily="49" charset="-122"/>
              </a:rPr>
              <a:t>3s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可以得到 </a:t>
            </a:r>
          </a:p>
        </p:txBody>
      </p:sp>
      <p:graphicFrame>
        <p:nvGraphicFramePr>
          <p:cNvPr id="149507" name="Object 3"/>
          <p:cNvGraphicFramePr>
            <a:graphicFrameLocks noChangeAspect="1"/>
          </p:cNvGraphicFramePr>
          <p:nvPr/>
        </p:nvGraphicFramePr>
        <p:xfrm>
          <a:off x="2450431" y="786499"/>
          <a:ext cx="7162800" cy="1227137"/>
        </p:xfrm>
        <a:graphic>
          <a:graphicData uri="http://schemas.openxmlformats.org/presentationml/2006/ole">
            <mc:AlternateContent xmlns:mc="http://schemas.openxmlformats.org/markup-compatibility/2006">
              <mc:Choice xmlns:v="urn:schemas-microsoft-com:vml" Requires="v">
                <p:oleObj spid="_x0000_s14347" name="Equation" r:id="rId3" imgW="3695700" imgH="635000" progId="Equation.3">
                  <p:embed/>
                </p:oleObj>
              </mc:Choice>
              <mc:Fallback>
                <p:oleObj name="Equation" r:id="rId3" imgW="3695700" imgH="635000" progId="Equation.3">
                  <p:embed/>
                  <p:pic>
                    <p:nvPicPr>
                      <p:cNvPr id="1495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431" y="786499"/>
                        <a:ext cx="7162800" cy="1227137"/>
                      </a:xfrm>
                      <a:prstGeom prst="rect">
                        <a:avLst/>
                      </a:prstGeom>
                      <a:noFill/>
                      <a:ln>
                        <a:noFill/>
                      </a:ln>
                    </p:spPr>
                  </p:pic>
                </p:oleObj>
              </mc:Fallback>
            </mc:AlternateContent>
          </a:graphicData>
        </a:graphic>
      </p:graphicFrame>
      <p:sp>
        <p:nvSpPr>
          <p:cNvPr id="149508" name="Text Box 4"/>
          <p:cNvSpPr txBox="1">
            <a:spLocks noChangeArrowheads="1"/>
          </p:cNvSpPr>
          <p:nvPr/>
        </p:nvSpPr>
        <p:spPr bwMode="auto">
          <a:xfrm>
            <a:off x="1315453" y="2013636"/>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4</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3s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&lt;</a:t>
            </a:r>
            <a:r>
              <a:rPr kumimoji="1" lang="en-US" altLang="zh-CN" sz="2400" b="1" dirty="0">
                <a:latin typeface="Times New Roman" panose="02020603050405020304" pitchFamily="18" charset="0"/>
                <a:ea typeface="楷体_GB2312" pitchFamily="49" charset="-122"/>
              </a:rPr>
              <a:t>5s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可以得到 </a:t>
            </a:r>
          </a:p>
        </p:txBody>
      </p:sp>
      <p:graphicFrame>
        <p:nvGraphicFramePr>
          <p:cNvPr id="149509" name="Object 5"/>
          <p:cNvGraphicFramePr>
            <a:graphicFrameLocks noChangeAspect="1"/>
          </p:cNvGraphicFramePr>
          <p:nvPr/>
        </p:nvGraphicFramePr>
        <p:xfrm>
          <a:off x="2450431" y="2741395"/>
          <a:ext cx="7467600" cy="1235075"/>
        </p:xfrm>
        <a:graphic>
          <a:graphicData uri="http://schemas.openxmlformats.org/presentationml/2006/ole">
            <mc:AlternateContent xmlns:mc="http://schemas.openxmlformats.org/markup-compatibility/2006">
              <mc:Choice xmlns:v="urn:schemas-microsoft-com:vml" Requires="v">
                <p:oleObj spid="_x0000_s14348" name="Equation" r:id="rId5" imgW="3810000" imgH="635000" progId="Equation.3">
                  <p:embed/>
                </p:oleObj>
              </mc:Choice>
              <mc:Fallback>
                <p:oleObj name="Equation" r:id="rId5" imgW="3810000" imgH="635000" progId="Equation.3">
                  <p:embed/>
                  <p:pic>
                    <p:nvPicPr>
                      <p:cNvPr id="14950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0431" y="2741395"/>
                        <a:ext cx="7467600" cy="1235075"/>
                      </a:xfrm>
                      <a:prstGeom prst="rect">
                        <a:avLst/>
                      </a:prstGeom>
                      <a:noFill/>
                      <a:ln>
                        <a:noFill/>
                      </a:ln>
                    </p:spPr>
                  </p:pic>
                </p:oleObj>
              </mc:Fallback>
            </mc:AlternateContent>
          </a:graphicData>
        </a:graphic>
      </p:graphicFrame>
      <p:sp>
        <p:nvSpPr>
          <p:cNvPr id="149510" name="Text Box 6"/>
          <p:cNvSpPr txBox="1">
            <a:spLocks noChangeArrowheads="1"/>
          </p:cNvSpPr>
          <p:nvPr/>
        </p:nvSpPr>
        <p:spPr bwMode="auto">
          <a:xfrm>
            <a:off x="1315453" y="4117938"/>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5</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5s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，根据式</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可以得到 </a:t>
            </a:r>
          </a:p>
        </p:txBody>
      </p:sp>
      <p:graphicFrame>
        <p:nvGraphicFramePr>
          <p:cNvPr id="149511" name="Object 7"/>
          <p:cNvGraphicFramePr>
            <a:graphicFrameLocks noChangeAspect="1"/>
          </p:cNvGraphicFramePr>
          <p:nvPr/>
        </p:nvGraphicFramePr>
        <p:xfrm>
          <a:off x="2450431" y="4764269"/>
          <a:ext cx="7772400" cy="863600"/>
        </p:xfrm>
        <a:graphic>
          <a:graphicData uri="http://schemas.openxmlformats.org/presentationml/2006/ole">
            <mc:AlternateContent xmlns:mc="http://schemas.openxmlformats.org/markup-compatibility/2006">
              <mc:Choice xmlns:v="urn:schemas-microsoft-com:vml" Requires="v">
                <p:oleObj spid="_x0000_s14349" name="Equation" r:id="rId7" imgW="3721100" imgH="393700" progId="Equation.3">
                  <p:embed/>
                </p:oleObj>
              </mc:Choice>
              <mc:Fallback>
                <p:oleObj name="Equation" r:id="rId7" imgW="3721100" imgH="393700" progId="Equation.3">
                  <p:embed/>
                  <p:pic>
                    <p:nvPicPr>
                      <p:cNvPr id="14951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50431" y="4764269"/>
                        <a:ext cx="7772400" cy="863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82655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p:cNvSpPr txBox="1">
            <a:spLocks noChangeArrowheads="1"/>
          </p:cNvSpPr>
          <p:nvPr/>
        </p:nvSpPr>
        <p:spPr bwMode="auto">
          <a:xfrm>
            <a:off x="902368" y="444312"/>
            <a:ext cx="4114800" cy="5816977"/>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根据以上计算结果，可以画出电容电压的波形如图</a:t>
            </a:r>
            <a:r>
              <a:rPr kumimoji="1" lang="en-US" altLang="zh-CN" sz="2400" b="1" dirty="0">
                <a:latin typeface="Times New Roman" panose="02020603050405020304" pitchFamily="18" charset="0"/>
                <a:ea typeface="楷体_GB2312" pitchFamily="49" charset="-122"/>
              </a:rPr>
              <a:t>(c)</a:t>
            </a:r>
            <a:r>
              <a:rPr kumimoji="1" lang="zh-CN" altLang="en-US" sz="2400" b="1" dirty="0">
                <a:latin typeface="Times New Roman" panose="02020603050405020304" pitchFamily="18" charset="0"/>
                <a:ea typeface="楷体_GB2312" pitchFamily="49" charset="-122"/>
              </a:rPr>
              <a:t>所示，由此可见任意时刻电容电压的数值与此时刻以前的全部电容电流均有关系。</a:t>
            </a:r>
          </a:p>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例如，当</a:t>
            </a:r>
            <a:r>
              <a:rPr kumimoji="1" lang="en-US" altLang="zh-CN" sz="2400" b="1" dirty="0">
                <a:latin typeface="Times New Roman" panose="02020603050405020304" pitchFamily="18" charset="0"/>
                <a:ea typeface="楷体_GB2312" pitchFamily="49" charset="-122"/>
              </a:rPr>
              <a:t>1s&lt;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&lt;3s</a:t>
            </a:r>
            <a:r>
              <a:rPr kumimoji="1" lang="zh-CN" altLang="en-US" sz="2400" b="1" dirty="0">
                <a:latin typeface="Times New Roman" panose="02020603050405020304" pitchFamily="18" charset="0"/>
                <a:ea typeface="楷体_GB2312" pitchFamily="49" charset="-122"/>
              </a:rPr>
              <a:t>时，电容电流</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，但是电容电压并不等于零，电容上的</a:t>
            </a:r>
            <a:r>
              <a:rPr kumimoji="1" lang="en-US" altLang="zh-CN" sz="2400" b="1" dirty="0">
                <a:latin typeface="Times New Roman" panose="02020603050405020304" pitchFamily="18" charset="0"/>
                <a:ea typeface="楷体_GB2312" pitchFamily="49" charset="-122"/>
              </a:rPr>
              <a:t>2V</a:t>
            </a:r>
            <a:r>
              <a:rPr kumimoji="1" lang="zh-CN" altLang="en-US" sz="2400" b="1" dirty="0">
                <a:latin typeface="Times New Roman" panose="02020603050405020304" pitchFamily="18" charset="0"/>
                <a:ea typeface="楷体_GB2312" pitchFamily="49" charset="-122"/>
              </a:rPr>
              <a:t>电压是</a:t>
            </a:r>
            <a:r>
              <a:rPr kumimoji="1" lang="en-US" altLang="zh-CN" sz="2400" b="1" dirty="0">
                <a:latin typeface="Times New Roman" panose="02020603050405020304" pitchFamily="18" charset="0"/>
                <a:ea typeface="楷体_GB2312" pitchFamily="49" charset="-122"/>
              </a:rPr>
              <a:t>0&lt;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&lt;1s</a:t>
            </a:r>
            <a:r>
              <a:rPr kumimoji="1" lang="zh-CN" altLang="en-US" sz="2400" b="1" dirty="0">
                <a:latin typeface="Times New Roman" panose="02020603050405020304" pitchFamily="18" charset="0"/>
                <a:ea typeface="楷体_GB2312" pitchFamily="49" charset="-122"/>
              </a:rPr>
              <a:t>时间内电流作用的结果。 </a:t>
            </a:r>
          </a:p>
        </p:txBody>
      </p:sp>
      <p:grpSp>
        <p:nvGrpSpPr>
          <p:cNvPr id="150531" name="Group 3"/>
          <p:cNvGrpSpPr>
            <a:grpSpLocks/>
          </p:cNvGrpSpPr>
          <p:nvPr/>
        </p:nvGrpSpPr>
        <p:grpSpPr bwMode="auto">
          <a:xfrm>
            <a:off x="5338095" y="444312"/>
            <a:ext cx="3959225" cy="6088063"/>
            <a:chOff x="2971" y="288"/>
            <a:chExt cx="2494" cy="3835"/>
          </a:xfrm>
        </p:grpSpPr>
        <p:graphicFrame>
          <p:nvGraphicFramePr>
            <p:cNvPr id="26628" name="Object 4"/>
            <p:cNvGraphicFramePr>
              <a:graphicFrameLocks noChangeAspect="1"/>
            </p:cNvGraphicFramePr>
            <p:nvPr/>
          </p:nvGraphicFramePr>
          <p:xfrm>
            <a:off x="2971" y="288"/>
            <a:ext cx="2494" cy="3552"/>
          </p:xfrm>
          <a:graphic>
            <a:graphicData uri="http://schemas.openxmlformats.org/presentationml/2006/ole">
              <mc:AlternateContent xmlns:mc="http://schemas.openxmlformats.org/markup-compatibility/2006">
                <mc:Choice xmlns:v="urn:schemas-microsoft-com:vml" Requires="v">
                  <p:oleObj spid="_x0000_s15365" name="Image" r:id="rId3" imgW="1726915" imgH="2460262" progId="Photoshop.Image.5">
                    <p:embed/>
                  </p:oleObj>
                </mc:Choice>
                <mc:Fallback>
                  <p:oleObj name="Image" r:id="rId3" imgW="1726915" imgH="2460262" progId="Photoshop.Image.5">
                    <p:embed/>
                    <p:pic>
                      <p:nvPicPr>
                        <p:cNvPr id="26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 y="288"/>
                          <a:ext cx="2494" cy="3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9" name="Rectangle 5"/>
            <p:cNvSpPr>
              <a:spLocks noChangeArrowheads="1"/>
            </p:cNvSpPr>
            <p:nvPr/>
          </p:nvSpPr>
          <p:spPr bwMode="auto">
            <a:xfrm>
              <a:off x="3975" y="3873"/>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73294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2"/>
          <p:cNvSpPr>
            <a:spLocks noGrp="1" noChangeArrowheads="1"/>
          </p:cNvSpPr>
          <p:nvPr>
            <p:ph type="title"/>
          </p:nvPr>
        </p:nvSpPr>
        <p:spPr bwMode="gray">
          <a:xfrm>
            <a:off x="1524000" y="188913"/>
            <a:ext cx="7696200" cy="5635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fontScale="90000"/>
          </a:bodyPr>
          <a:lstStyle/>
          <a:p>
            <a:pPr eaLnBrk="1" hangingPunct="1"/>
            <a:r>
              <a:rPr lang="zh-CN" altLang="en-US" b="1">
                <a:ea typeface="宋体" panose="02010600030101010101" pitchFamily="2" charset="-122"/>
              </a:rPr>
              <a:t>本章基本知识结构框图</a:t>
            </a:r>
            <a:endParaRPr lang="en-US" altLang="zh-CN" b="1">
              <a:ea typeface="宋体" panose="02010600030101010101" pitchFamily="2" charset="-122"/>
            </a:endParaRPr>
          </a:p>
        </p:txBody>
      </p:sp>
      <p:grpSp>
        <p:nvGrpSpPr>
          <p:cNvPr id="4109" name="Group 13"/>
          <p:cNvGrpSpPr>
            <a:grpSpLocks/>
          </p:cNvGrpSpPr>
          <p:nvPr/>
        </p:nvGrpSpPr>
        <p:grpSpPr bwMode="auto">
          <a:xfrm>
            <a:off x="1560514" y="2130425"/>
            <a:ext cx="2016125" cy="719138"/>
            <a:chOff x="1292" y="1253"/>
            <a:chExt cx="1270" cy="453"/>
          </a:xfrm>
        </p:grpSpPr>
        <p:sp>
          <p:nvSpPr>
            <p:cNvPr id="4110" name="AutoShape 14"/>
            <p:cNvSpPr>
              <a:spLocks noChangeArrowheads="1"/>
            </p:cNvSpPr>
            <p:nvPr/>
          </p:nvSpPr>
          <p:spPr bwMode="gray">
            <a:xfrm>
              <a:off x="1340" y="1253"/>
              <a:ext cx="1222" cy="453"/>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 name="Text Box 15"/>
            <p:cNvSpPr txBox="1">
              <a:spLocks noChangeArrowheads="1"/>
            </p:cNvSpPr>
            <p:nvPr/>
          </p:nvSpPr>
          <p:spPr bwMode="gray">
            <a:xfrm>
              <a:off x="1292" y="1296"/>
              <a:ext cx="127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a:solidFill>
                    <a:srgbClr val="000000"/>
                  </a:solidFill>
                  <a:ea typeface="黑体" panose="02010609060101010101" pitchFamily="49" charset="-122"/>
                </a:rPr>
                <a:t>电容</a:t>
              </a:r>
            </a:p>
          </p:txBody>
        </p:sp>
      </p:grpSp>
      <p:grpSp>
        <p:nvGrpSpPr>
          <p:cNvPr id="4112" name="Group 16"/>
          <p:cNvGrpSpPr>
            <a:grpSpLocks/>
          </p:cNvGrpSpPr>
          <p:nvPr/>
        </p:nvGrpSpPr>
        <p:grpSpPr bwMode="auto">
          <a:xfrm>
            <a:off x="1631951" y="4740275"/>
            <a:ext cx="1871663" cy="776288"/>
            <a:chOff x="113" y="2069"/>
            <a:chExt cx="1179" cy="489"/>
          </a:xfrm>
        </p:grpSpPr>
        <p:sp>
          <p:nvSpPr>
            <p:cNvPr id="4113" name="AutoShape 17"/>
            <p:cNvSpPr>
              <a:spLocks noChangeArrowheads="1"/>
            </p:cNvSpPr>
            <p:nvPr/>
          </p:nvSpPr>
          <p:spPr bwMode="gray">
            <a:xfrm>
              <a:off x="113" y="2069"/>
              <a:ext cx="1179" cy="489"/>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08" name="Text Box 18"/>
            <p:cNvSpPr txBox="1">
              <a:spLocks noChangeArrowheads="1"/>
            </p:cNvSpPr>
            <p:nvPr/>
          </p:nvSpPr>
          <p:spPr bwMode="gray">
            <a:xfrm>
              <a:off x="141" y="2112"/>
              <a:ext cx="115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3200" b="1">
                  <a:solidFill>
                    <a:srgbClr val="000000"/>
                  </a:solidFill>
                  <a:ea typeface="黑体" panose="02010609060101010101" pitchFamily="49" charset="-122"/>
                </a:rPr>
                <a:t>电感</a:t>
              </a:r>
            </a:p>
          </p:txBody>
        </p:sp>
      </p:grpSp>
      <p:grpSp>
        <p:nvGrpSpPr>
          <p:cNvPr id="4118" name="Group 22"/>
          <p:cNvGrpSpPr>
            <a:grpSpLocks/>
          </p:cNvGrpSpPr>
          <p:nvPr/>
        </p:nvGrpSpPr>
        <p:grpSpPr bwMode="auto">
          <a:xfrm>
            <a:off x="3721101" y="1555750"/>
            <a:ext cx="5688013" cy="1944688"/>
            <a:chOff x="1429" y="2205"/>
            <a:chExt cx="1498" cy="816"/>
          </a:xfrm>
        </p:grpSpPr>
        <p:sp>
          <p:nvSpPr>
            <p:cNvPr id="4119" name="AutoShape 23"/>
            <p:cNvSpPr>
              <a:spLocks noChangeArrowheads="1"/>
            </p:cNvSpPr>
            <p:nvPr/>
          </p:nvSpPr>
          <p:spPr bwMode="gray">
            <a:xfrm>
              <a:off x="1474" y="2205"/>
              <a:ext cx="1451" cy="816"/>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06" name="Text Box 24"/>
            <p:cNvSpPr txBox="1">
              <a:spLocks noChangeArrowheads="1"/>
            </p:cNvSpPr>
            <p:nvPr/>
          </p:nvSpPr>
          <p:spPr bwMode="gray">
            <a:xfrm>
              <a:off x="1429" y="2248"/>
              <a:ext cx="1498" cy="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a:solidFill>
                    <a:srgbClr val="000000"/>
                  </a:solidFill>
                  <a:ea typeface="黑体" panose="02010609060101010101" pitchFamily="49" charset="-122"/>
                </a:rPr>
                <a:t>      电容的电压、电流关系</a:t>
              </a:r>
            </a:p>
            <a:p>
              <a:r>
                <a:rPr lang="zh-CN" altLang="en-US" sz="3200" b="1">
                  <a:solidFill>
                    <a:srgbClr val="000000"/>
                  </a:solidFill>
                  <a:ea typeface="黑体" panose="02010609060101010101" pitchFamily="49" charset="-122"/>
                </a:rPr>
                <a:t>      电容元件的储能</a:t>
              </a:r>
            </a:p>
            <a:p>
              <a:r>
                <a:rPr lang="zh-CN" altLang="en-US" sz="3200" b="1">
                  <a:solidFill>
                    <a:srgbClr val="000000"/>
                  </a:solidFill>
                  <a:ea typeface="黑体" panose="02010609060101010101" pitchFamily="49" charset="-122"/>
                </a:rPr>
                <a:t>      电容元件的串联和并联</a:t>
              </a:r>
              <a:endParaRPr lang="en-US" altLang="zh-CN" sz="3200" b="1">
                <a:solidFill>
                  <a:srgbClr val="000000"/>
                </a:solidFill>
                <a:ea typeface="黑体" panose="02010609060101010101" pitchFamily="49" charset="-122"/>
              </a:endParaRPr>
            </a:p>
          </p:txBody>
        </p:sp>
      </p:grpSp>
      <p:grpSp>
        <p:nvGrpSpPr>
          <p:cNvPr id="4124" name="Group 28"/>
          <p:cNvGrpSpPr>
            <a:grpSpLocks/>
          </p:cNvGrpSpPr>
          <p:nvPr/>
        </p:nvGrpSpPr>
        <p:grpSpPr bwMode="auto">
          <a:xfrm>
            <a:off x="3935414" y="4292600"/>
            <a:ext cx="6192837" cy="1657350"/>
            <a:chOff x="2380" y="2205"/>
            <a:chExt cx="1606" cy="1044"/>
          </a:xfrm>
        </p:grpSpPr>
        <p:sp>
          <p:nvSpPr>
            <p:cNvPr id="4125" name="AutoShape 29"/>
            <p:cNvSpPr>
              <a:spLocks noChangeArrowheads="1"/>
            </p:cNvSpPr>
            <p:nvPr/>
          </p:nvSpPr>
          <p:spPr bwMode="gray">
            <a:xfrm>
              <a:off x="2380" y="2205"/>
              <a:ext cx="1498" cy="1044"/>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04" name="Text Box 30"/>
            <p:cNvSpPr txBox="1">
              <a:spLocks noChangeArrowheads="1"/>
            </p:cNvSpPr>
            <p:nvPr/>
          </p:nvSpPr>
          <p:spPr bwMode="gray">
            <a:xfrm>
              <a:off x="2426" y="2205"/>
              <a:ext cx="1560"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3200" b="1">
                  <a:solidFill>
                    <a:srgbClr val="000000"/>
                  </a:solidFill>
                  <a:ea typeface="黑体" panose="02010609060101010101" pitchFamily="49" charset="-122"/>
                </a:rPr>
                <a:t>电感的电压、电流关系</a:t>
              </a:r>
            </a:p>
            <a:p>
              <a:r>
                <a:rPr lang="zh-CN" altLang="en-US" sz="3200" b="1">
                  <a:solidFill>
                    <a:srgbClr val="000000"/>
                  </a:solidFill>
                  <a:ea typeface="黑体" panose="02010609060101010101" pitchFamily="49" charset="-122"/>
                </a:rPr>
                <a:t>电感元件的储能</a:t>
              </a:r>
            </a:p>
            <a:p>
              <a:r>
                <a:rPr lang="zh-CN" altLang="en-US" sz="3200" b="1">
                  <a:solidFill>
                    <a:srgbClr val="000000"/>
                  </a:solidFill>
                  <a:ea typeface="黑体" panose="02010609060101010101" pitchFamily="49" charset="-122"/>
                </a:rPr>
                <a:t>电感元件的串联和并联</a:t>
              </a:r>
              <a:endParaRPr lang="zh-CN" altLang="en-US" sz="3200" b="1">
                <a:solidFill>
                  <a:srgbClr val="FF0000"/>
                </a:solidFill>
                <a:ea typeface="黑体" panose="02010609060101010101" pitchFamily="49" charset="-122"/>
              </a:endParaRPr>
            </a:p>
          </p:txBody>
        </p:sp>
      </p:grpSp>
    </p:spTree>
    <p:extLst>
      <p:ext uri="{BB962C8B-B14F-4D97-AF65-F5344CB8AC3E}">
        <p14:creationId xmlns:p14="http://schemas.microsoft.com/office/powerpoint/2010/main" val="1413424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1774825" y="349250"/>
            <a:ext cx="8001000" cy="467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20000"/>
              </a:spcBef>
            </a:pPr>
            <a:r>
              <a:rPr kumimoji="1" lang="zh-CN" altLang="en-US" sz="2400" b="1">
                <a:latin typeface="Times New Roman" panose="02020603050405020304" pitchFamily="18" charset="0"/>
                <a:ea typeface="楷体_GB2312" pitchFamily="49" charset="-122"/>
              </a:rPr>
              <a:t>        </a:t>
            </a:r>
            <a:r>
              <a:rPr kumimoji="1" lang="en-US" altLang="zh-CN" sz="2400" b="1">
                <a:latin typeface="Times New Roman" panose="02020603050405020304" pitchFamily="18" charset="0"/>
                <a:ea typeface="楷体_GB2312" pitchFamily="49" charset="-122"/>
              </a:rPr>
              <a:t>(2)</a:t>
            </a:r>
            <a:r>
              <a:rPr kumimoji="1" lang="zh-CN" altLang="en-US" sz="2400" b="1">
                <a:solidFill>
                  <a:srgbClr val="FF0000"/>
                </a:solidFill>
                <a:latin typeface="Times New Roman" panose="02020603050405020304" pitchFamily="18" charset="0"/>
                <a:ea typeface="楷体_GB2312" pitchFamily="49" charset="-122"/>
              </a:rPr>
              <a:t>电容电压的连续性</a:t>
            </a:r>
          </a:p>
          <a:p>
            <a:pPr algn="just" eaLnBrk="1" hangingPunct="1">
              <a:lnSpc>
                <a:spcPct val="150000"/>
              </a:lnSpc>
              <a:spcBef>
                <a:spcPct val="20000"/>
              </a:spcBef>
            </a:pPr>
            <a:r>
              <a:rPr kumimoji="1" lang="zh-CN" altLang="en-US" sz="2400" b="1">
                <a:latin typeface="Times New Roman" panose="02020603050405020304" pitchFamily="18" charset="0"/>
                <a:ea typeface="楷体_GB2312" pitchFamily="49" charset="-122"/>
              </a:rPr>
              <a:t>        从例</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的计算结果可以看出，电容电流的波形是不连续的矩形波，而电容电压的波形是连续的。从这个平滑的电容电压波形可以看出电容电压是连续的一般性质。</a:t>
            </a:r>
            <a:r>
              <a:rPr kumimoji="1" lang="zh-CN" altLang="en-US" sz="2400" b="1">
                <a:solidFill>
                  <a:srgbClr val="FF0000"/>
                </a:solidFill>
                <a:latin typeface="Times New Roman" panose="02020603050405020304" pitchFamily="18" charset="0"/>
                <a:ea typeface="楷体_GB2312" pitchFamily="49" charset="-122"/>
              </a:rPr>
              <a:t>即电容电流在闭区间</a:t>
            </a:r>
            <a:r>
              <a:rPr kumimoji="1" lang="en-US" altLang="zh-CN" sz="2400" b="1">
                <a:solidFill>
                  <a:srgbClr val="FF0000"/>
                </a:solidFill>
                <a:latin typeface="Times New Roman" panose="02020603050405020304" pitchFamily="18" charset="0"/>
                <a:ea typeface="楷体_GB2312" pitchFamily="49" charset="-122"/>
              </a:rPr>
              <a:t>[</a:t>
            </a:r>
            <a:r>
              <a:rPr kumimoji="1" lang="en-US" altLang="zh-CN" sz="2400" b="1" i="1">
                <a:solidFill>
                  <a:srgbClr val="FF0000"/>
                </a:solidFill>
                <a:latin typeface="Times New Roman" panose="02020603050405020304" pitchFamily="18" charset="0"/>
                <a:ea typeface="楷体_GB2312" pitchFamily="49" charset="-122"/>
              </a:rPr>
              <a:t>t</a:t>
            </a:r>
            <a:r>
              <a:rPr kumimoji="1" lang="en-US" altLang="zh-CN" sz="2400" b="1" baseline="-30000">
                <a:solidFill>
                  <a:srgbClr val="FF0000"/>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a:t>
            </a:r>
            <a:r>
              <a:rPr kumimoji="1" lang="en-US" altLang="zh-CN" sz="2400" b="1" i="1">
                <a:solidFill>
                  <a:srgbClr val="FF0000"/>
                </a:solidFill>
                <a:latin typeface="Times New Roman" panose="02020603050405020304" pitchFamily="18" charset="0"/>
                <a:ea typeface="楷体_GB2312" pitchFamily="49" charset="-122"/>
              </a:rPr>
              <a:t>t</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有界时，电容电压在开区间</a:t>
            </a:r>
            <a:r>
              <a:rPr kumimoji="1" lang="en-US" altLang="zh-CN" sz="2400" b="1">
                <a:solidFill>
                  <a:srgbClr val="FF0000"/>
                </a:solidFill>
                <a:latin typeface="Times New Roman" panose="02020603050405020304" pitchFamily="18" charset="0"/>
                <a:ea typeface="楷体_GB2312" pitchFamily="49" charset="-122"/>
              </a:rPr>
              <a:t>(</a:t>
            </a:r>
            <a:r>
              <a:rPr kumimoji="1" lang="en-US" altLang="zh-CN" sz="2400" b="1" i="1">
                <a:solidFill>
                  <a:srgbClr val="FF0000"/>
                </a:solidFill>
                <a:latin typeface="Times New Roman" panose="02020603050405020304" pitchFamily="18" charset="0"/>
                <a:ea typeface="楷体_GB2312" pitchFamily="49" charset="-122"/>
              </a:rPr>
              <a:t>t</a:t>
            </a:r>
            <a:r>
              <a:rPr kumimoji="1" lang="en-US" altLang="zh-CN" sz="2400" b="1" baseline="-30000">
                <a:solidFill>
                  <a:srgbClr val="FF0000"/>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a:t>
            </a:r>
            <a:r>
              <a:rPr kumimoji="1" lang="en-US" altLang="zh-CN" sz="2400" b="1" i="1">
                <a:solidFill>
                  <a:srgbClr val="FF0000"/>
                </a:solidFill>
                <a:latin typeface="Times New Roman" panose="02020603050405020304" pitchFamily="18" charset="0"/>
                <a:ea typeface="楷体_GB2312" pitchFamily="49" charset="-122"/>
              </a:rPr>
              <a:t>t</a:t>
            </a:r>
            <a:r>
              <a:rPr kumimoji="1" lang="en-US" altLang="zh-CN" sz="2400" b="1" baseline="-30000">
                <a:solidFill>
                  <a:srgbClr val="FF0000"/>
                </a:solidFill>
                <a:latin typeface="Times New Roman" panose="02020603050405020304" pitchFamily="18" charset="0"/>
                <a:ea typeface="楷体_GB2312" pitchFamily="49" charset="-122"/>
              </a:rPr>
              <a:t>2</a:t>
            </a:r>
            <a:r>
              <a:rPr kumimoji="1" lang="en-US" altLang="zh-CN" sz="2400" b="1">
                <a:solidFill>
                  <a:srgbClr val="FF0000"/>
                </a:solidFill>
                <a:latin typeface="Times New Roman" panose="02020603050405020304" pitchFamily="18" charset="0"/>
                <a:ea typeface="楷体_GB2312" pitchFamily="49" charset="-122"/>
              </a:rPr>
              <a:t>)</a:t>
            </a:r>
            <a:r>
              <a:rPr kumimoji="1" lang="zh-CN" altLang="en-US" sz="2400" b="1">
                <a:solidFill>
                  <a:srgbClr val="FF0000"/>
                </a:solidFill>
                <a:latin typeface="Times New Roman" panose="02020603050405020304" pitchFamily="18" charset="0"/>
                <a:ea typeface="楷体_GB2312" pitchFamily="49" charset="-122"/>
              </a:rPr>
              <a:t>内是连续的</a:t>
            </a:r>
            <a:r>
              <a:rPr kumimoji="1" lang="zh-CN" altLang="en-US" sz="2400" b="1">
                <a:latin typeface="Times New Roman" panose="02020603050405020304" pitchFamily="18" charset="0"/>
                <a:ea typeface="楷体_GB2312" pitchFamily="49" charset="-122"/>
              </a:rPr>
              <a:t>。这可以从电容电压、电流的积分关系式中得到证明。</a:t>
            </a:r>
          </a:p>
          <a:p>
            <a:pPr algn="just" eaLnBrk="1" hangingPunct="1">
              <a:lnSpc>
                <a:spcPct val="150000"/>
              </a:lnSpc>
              <a:spcBef>
                <a:spcPct val="20000"/>
              </a:spcBef>
            </a:pPr>
            <a:r>
              <a:rPr kumimoji="1" lang="zh-CN" altLang="en-US" sz="2400" b="1">
                <a:latin typeface="Times New Roman" panose="02020603050405020304" pitchFamily="18" charset="0"/>
                <a:ea typeface="楷体_GB2312" pitchFamily="49" charset="-122"/>
              </a:rPr>
              <a:t>        将</a:t>
            </a:r>
            <a:r>
              <a:rPr kumimoji="1" lang="en-US" altLang="zh-CN" sz="2400" b="1" i="1">
                <a:latin typeface="Times New Roman" panose="02020603050405020304" pitchFamily="18" charset="0"/>
                <a:ea typeface="楷体_GB2312" pitchFamily="49" charset="-122"/>
              </a:rPr>
              <a:t>t</a:t>
            </a:r>
            <a:r>
              <a:rPr kumimoji="1" lang="en-US" altLang="zh-CN" sz="2400" b="1" i="1" baseline="-25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T</a:t>
            </a:r>
            <a:r>
              <a:rPr kumimoji="1" lang="zh-CN" altLang="en-US" sz="2400" b="1">
                <a:latin typeface="Times New Roman" panose="02020603050405020304" pitchFamily="18" charset="0"/>
                <a:ea typeface="楷体_GB2312" pitchFamily="49" charset="-122"/>
              </a:rPr>
              <a:t>和</a:t>
            </a:r>
            <a:r>
              <a:rPr kumimoji="1" lang="en-US" altLang="zh-CN" sz="2400" b="1" i="1">
                <a:latin typeface="Times New Roman" panose="02020603050405020304" pitchFamily="18" charset="0"/>
                <a:ea typeface="楷体_GB2312" pitchFamily="49" charset="-122"/>
              </a:rPr>
              <a:t>t</a:t>
            </a:r>
            <a:r>
              <a:rPr kumimoji="1" lang="en-US" altLang="zh-CN" sz="2400" b="1" i="1" baseline="-25000">
                <a:latin typeface="Times New Roman" panose="02020603050405020304" pitchFamily="18" charset="0"/>
                <a:ea typeface="楷体_GB2312" pitchFamily="49" charset="-122"/>
              </a:rPr>
              <a:t>2</a:t>
            </a:r>
            <a:r>
              <a:rPr kumimoji="1" lang="en-US" altLang="zh-CN" sz="2400" b="1">
                <a:latin typeface="Times New Roman" panose="02020603050405020304" pitchFamily="18" charset="0"/>
                <a:ea typeface="楷体_GB2312" pitchFamily="49" charset="-122"/>
              </a:rPr>
              <a:t>=</a:t>
            </a:r>
            <a:r>
              <a:rPr kumimoji="1" lang="en-US" altLang="zh-CN" sz="2400" b="1" i="1">
                <a:latin typeface="Times New Roman" panose="02020603050405020304" pitchFamily="18" charset="0"/>
                <a:ea typeface="楷体_GB2312" pitchFamily="49" charset="-122"/>
              </a:rPr>
              <a:t>T</a:t>
            </a:r>
            <a:r>
              <a:rPr kumimoji="1" lang="en-US" altLang="zh-CN" sz="2400" b="1">
                <a:latin typeface="Times New Roman" panose="02020603050405020304" pitchFamily="18" charset="0"/>
                <a:ea typeface="楷体_GB2312" pitchFamily="49" charset="-122"/>
              </a:rPr>
              <a:t>+d</a:t>
            </a:r>
            <a:r>
              <a:rPr kumimoji="1" lang="en-US" altLang="zh-CN" sz="2400" b="1" i="1">
                <a:latin typeface="Times New Roman" panose="02020603050405020304" pitchFamily="18" charset="0"/>
                <a:ea typeface="楷体_GB2312" pitchFamily="49" charset="-122"/>
              </a:rPr>
              <a:t>t</a:t>
            </a:r>
            <a:r>
              <a:rPr kumimoji="1" lang="zh-CN" altLang="en-US" sz="2400" b="1">
                <a:latin typeface="Times New Roman" panose="02020603050405020304" pitchFamily="18" charset="0"/>
                <a:ea typeface="楷体_GB2312" pitchFamily="49" charset="-122"/>
              </a:rPr>
              <a:t>代入式</a:t>
            </a:r>
            <a:r>
              <a:rPr kumimoji="1" lang="en-US" altLang="zh-CN" sz="2400" b="1">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中，其中</a:t>
            </a:r>
            <a:r>
              <a:rPr kumimoji="1" lang="en-US" altLang="zh-CN" sz="2400" b="1" i="1">
                <a:latin typeface="Times New Roman" panose="02020603050405020304" pitchFamily="18" charset="0"/>
                <a:ea typeface="楷体_GB2312" pitchFamily="49" charset="-122"/>
              </a:rPr>
              <a:t>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&lt;</a:t>
            </a:r>
            <a:r>
              <a:rPr kumimoji="1" lang="en-US" altLang="zh-CN" sz="2400" b="1" i="1">
                <a:latin typeface="Times New Roman" panose="02020603050405020304" pitchFamily="18" charset="0"/>
                <a:ea typeface="楷体_GB2312" pitchFamily="49" charset="-122"/>
              </a:rPr>
              <a:t>T</a:t>
            </a:r>
            <a:r>
              <a:rPr kumimoji="1" lang="en-US" altLang="zh-CN" sz="2400" b="1">
                <a:latin typeface="Times New Roman" panose="02020603050405020304" pitchFamily="18" charset="0"/>
                <a:ea typeface="楷体_GB2312" pitchFamily="49" charset="-122"/>
              </a:rPr>
              <a:t>&lt;</a:t>
            </a:r>
            <a:r>
              <a:rPr kumimoji="1" lang="en-US" altLang="zh-CN" sz="2400" b="1" i="1">
                <a:latin typeface="Times New Roman" panose="02020603050405020304" pitchFamily="18" charset="0"/>
                <a:ea typeface="楷体_GB2312" pitchFamily="49" charset="-122"/>
              </a:rPr>
              <a:t>t</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和</a:t>
            </a:r>
            <a:r>
              <a:rPr kumimoji="1" lang="en-US" altLang="zh-CN" sz="2400" b="1" i="1">
                <a:latin typeface="Times New Roman" panose="02020603050405020304" pitchFamily="18" charset="0"/>
                <a:ea typeface="楷体_GB2312" pitchFamily="49" charset="-122"/>
              </a:rPr>
              <a:t>t</a:t>
            </a:r>
            <a:r>
              <a:rPr kumimoji="1" lang="en-US" altLang="zh-CN" sz="2400" b="1" baseline="-30000">
                <a:latin typeface="Times New Roman" panose="02020603050405020304" pitchFamily="18" charset="0"/>
                <a:ea typeface="楷体_GB2312" pitchFamily="49" charset="-122"/>
              </a:rPr>
              <a:t>1</a:t>
            </a:r>
            <a:r>
              <a:rPr kumimoji="1" lang="en-US" altLang="zh-CN" sz="2400" b="1">
                <a:latin typeface="Times New Roman" panose="02020603050405020304" pitchFamily="18" charset="0"/>
                <a:ea typeface="楷体_GB2312" pitchFamily="49" charset="-122"/>
              </a:rPr>
              <a:t>&lt;</a:t>
            </a:r>
            <a:r>
              <a:rPr kumimoji="1" lang="en-US" altLang="zh-CN" sz="2400" b="1" i="1">
                <a:latin typeface="Times New Roman" panose="02020603050405020304" pitchFamily="18" charset="0"/>
                <a:ea typeface="楷体_GB2312" pitchFamily="49" charset="-122"/>
              </a:rPr>
              <a:t>T</a:t>
            </a:r>
            <a:r>
              <a:rPr kumimoji="1" lang="en-US" altLang="zh-CN" sz="2400" b="1">
                <a:latin typeface="Times New Roman" panose="02020603050405020304" pitchFamily="18" charset="0"/>
                <a:ea typeface="楷体_GB2312" pitchFamily="49" charset="-122"/>
              </a:rPr>
              <a:t>+d</a:t>
            </a:r>
            <a:r>
              <a:rPr kumimoji="1" lang="en-US" altLang="zh-CN" sz="2400" b="1" i="1">
                <a:latin typeface="Times New Roman" panose="02020603050405020304" pitchFamily="18" charset="0"/>
                <a:ea typeface="楷体_GB2312" pitchFamily="49" charset="-122"/>
              </a:rPr>
              <a:t>t</a:t>
            </a:r>
            <a:r>
              <a:rPr kumimoji="1" lang="en-US" altLang="zh-CN" sz="2400" b="1">
                <a:latin typeface="Times New Roman" panose="02020603050405020304" pitchFamily="18" charset="0"/>
                <a:ea typeface="楷体_GB2312" pitchFamily="49" charset="-122"/>
              </a:rPr>
              <a:t>&lt;</a:t>
            </a:r>
            <a:r>
              <a:rPr kumimoji="1" lang="en-US" altLang="zh-CN" sz="2400" b="1" i="1">
                <a:latin typeface="Times New Roman" panose="02020603050405020304" pitchFamily="18" charset="0"/>
                <a:ea typeface="楷体_GB2312" pitchFamily="49" charset="-122"/>
              </a:rPr>
              <a:t>t</a:t>
            </a:r>
            <a:r>
              <a:rPr kumimoji="1" lang="en-US" altLang="zh-CN" sz="2400" b="1" baseline="-30000">
                <a:latin typeface="Times New Roman" panose="02020603050405020304" pitchFamily="18" charset="0"/>
                <a:ea typeface="楷体_GB2312" pitchFamily="49" charset="-122"/>
              </a:rPr>
              <a:t>2</a:t>
            </a:r>
            <a:r>
              <a:rPr kumimoji="1" lang="zh-CN" altLang="en-US" sz="2400" b="1">
                <a:latin typeface="Times New Roman" panose="02020603050405020304" pitchFamily="18" charset="0"/>
                <a:ea typeface="楷体_GB2312" pitchFamily="49" charset="-122"/>
              </a:rPr>
              <a:t>得到 </a:t>
            </a:r>
          </a:p>
        </p:txBody>
      </p:sp>
      <p:graphicFrame>
        <p:nvGraphicFramePr>
          <p:cNvPr id="154627" name="Object 3"/>
          <p:cNvGraphicFramePr>
            <a:graphicFrameLocks noChangeAspect="1"/>
          </p:cNvGraphicFramePr>
          <p:nvPr/>
        </p:nvGraphicFramePr>
        <p:xfrm>
          <a:off x="2057400" y="5562600"/>
          <a:ext cx="8153400" cy="800100"/>
        </p:xfrm>
        <a:graphic>
          <a:graphicData uri="http://schemas.openxmlformats.org/presentationml/2006/ole">
            <mc:AlternateContent xmlns:mc="http://schemas.openxmlformats.org/markup-compatibility/2006">
              <mc:Choice xmlns:v="urn:schemas-microsoft-com:vml" Requires="v">
                <p:oleObj spid="_x0000_s16389" name="Equation" r:id="rId3" imgW="4356100" imgH="393700" progId="Equation.3">
                  <p:embed/>
                </p:oleObj>
              </mc:Choice>
              <mc:Fallback>
                <p:oleObj name="Equation" r:id="rId3" imgW="4356100" imgH="393700" progId="Equation.3">
                  <p:embed/>
                  <p:pic>
                    <p:nvPicPr>
                      <p:cNvPr id="1546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562600"/>
                        <a:ext cx="8153400" cy="80010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2409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1631950" y="476251"/>
            <a:ext cx="8001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当电容电流有界时，电容电压不能突变的性质，常用下式表示 </a:t>
            </a:r>
          </a:p>
        </p:txBody>
      </p:sp>
      <p:sp>
        <p:nvSpPr>
          <p:cNvPr id="155651" name="Text Box 3"/>
          <p:cNvSpPr txBox="1">
            <a:spLocks noChangeArrowheads="1"/>
          </p:cNvSpPr>
          <p:nvPr/>
        </p:nvSpPr>
        <p:spPr bwMode="auto">
          <a:xfrm>
            <a:off x="2133600" y="2757489"/>
            <a:ext cx="632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对于初始时刻</a:t>
            </a:r>
            <a:r>
              <a:rPr kumimoji="1" lang="en-US" altLang="zh-CN" sz="2400" b="1" i="1">
                <a:latin typeface="Times New Roman" panose="02020603050405020304" pitchFamily="18" charset="0"/>
                <a:ea typeface="楷体_GB2312" pitchFamily="49" charset="-122"/>
              </a:rPr>
              <a:t>t=</a:t>
            </a:r>
            <a:r>
              <a:rPr kumimoji="1" lang="en-US" altLang="zh-CN" sz="2400" b="1">
                <a:latin typeface="Times New Roman" panose="02020603050405020304" pitchFamily="18" charset="0"/>
                <a:ea typeface="楷体_GB2312" pitchFamily="49" charset="-122"/>
              </a:rPr>
              <a:t>0</a:t>
            </a:r>
            <a:r>
              <a:rPr kumimoji="1" lang="zh-CN" altLang="en-US" sz="2400" b="1">
                <a:latin typeface="Times New Roman" panose="02020603050405020304" pitchFamily="18" charset="0"/>
                <a:ea typeface="楷体_GB2312" pitchFamily="49" charset="-122"/>
              </a:rPr>
              <a:t>来说，上式表示为 </a:t>
            </a:r>
          </a:p>
        </p:txBody>
      </p:sp>
      <p:graphicFrame>
        <p:nvGraphicFramePr>
          <p:cNvPr id="155652" name="Object 4"/>
          <p:cNvGraphicFramePr>
            <a:graphicFrameLocks noChangeAspect="1"/>
          </p:cNvGraphicFramePr>
          <p:nvPr/>
        </p:nvGraphicFramePr>
        <p:xfrm>
          <a:off x="4033837" y="3562571"/>
          <a:ext cx="3197225" cy="719138"/>
        </p:xfrm>
        <a:graphic>
          <a:graphicData uri="http://schemas.openxmlformats.org/presentationml/2006/ole">
            <mc:AlternateContent xmlns:mc="http://schemas.openxmlformats.org/markup-compatibility/2006">
              <mc:Choice xmlns:v="urn:schemas-microsoft-com:vml" Requires="v">
                <p:oleObj spid="_x0000_s17416" name="Equation" r:id="rId3" imgW="990360" imgH="228600" progId="Equation.DSMT4">
                  <p:embed/>
                </p:oleObj>
              </mc:Choice>
              <mc:Fallback>
                <p:oleObj name="Equation" r:id="rId3" imgW="990360" imgH="228600" progId="Equation.DSMT4">
                  <p:embed/>
                  <p:pic>
                    <p:nvPicPr>
                      <p:cNvPr id="155652" name="Object 4"/>
                      <p:cNvPicPr>
                        <a:picLocks noChangeAspect="1" noChangeArrowheads="1"/>
                      </p:cNvPicPr>
                      <p:nvPr/>
                    </p:nvPicPr>
                    <p:blipFill>
                      <a:blip r:embed="rId4"/>
                      <a:srcRect/>
                      <a:stretch>
                        <a:fillRect/>
                      </a:stretch>
                    </p:blipFill>
                    <p:spPr bwMode="auto">
                      <a:xfrm>
                        <a:off x="4033837" y="3562571"/>
                        <a:ext cx="3197225" cy="719138"/>
                      </a:xfrm>
                      <a:prstGeom prst="rect">
                        <a:avLst/>
                      </a:prstGeom>
                      <a:noFill/>
                      <a:ln>
                        <a:noFill/>
                      </a:ln>
                    </p:spPr>
                  </p:pic>
                </p:oleObj>
              </mc:Fallback>
            </mc:AlternateContent>
          </a:graphicData>
        </a:graphic>
      </p:graphicFrame>
      <p:graphicFrame>
        <p:nvGraphicFramePr>
          <p:cNvPr id="155653" name="Object 5"/>
          <p:cNvGraphicFramePr>
            <a:graphicFrameLocks noChangeAspect="1"/>
          </p:cNvGraphicFramePr>
          <p:nvPr/>
        </p:nvGraphicFramePr>
        <p:xfrm>
          <a:off x="4038600" y="1828800"/>
          <a:ext cx="3429000" cy="769938"/>
        </p:xfrm>
        <a:graphic>
          <a:graphicData uri="http://schemas.openxmlformats.org/presentationml/2006/ole">
            <mc:AlternateContent xmlns:mc="http://schemas.openxmlformats.org/markup-compatibility/2006">
              <mc:Choice xmlns:v="urn:schemas-microsoft-com:vml" Requires="v">
                <p:oleObj spid="_x0000_s17417" name="Equation" r:id="rId5" imgW="990600" imgH="228600" progId="Equation.3">
                  <p:embed/>
                </p:oleObj>
              </mc:Choice>
              <mc:Fallback>
                <p:oleObj name="Equation" r:id="rId5" imgW="990600" imgH="228600" progId="Equation.3">
                  <p:embed/>
                  <p:pic>
                    <p:nvPicPr>
                      <p:cNvPr id="15565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28800"/>
                        <a:ext cx="3429000" cy="769938"/>
                      </a:xfrm>
                      <a:prstGeom prst="rect">
                        <a:avLst/>
                      </a:prstGeom>
                      <a:noFill/>
                      <a:ln>
                        <a:noFill/>
                      </a:ln>
                    </p:spPr>
                  </p:pic>
                </p:oleObj>
              </mc:Fallback>
            </mc:AlternateContent>
          </a:graphicData>
        </a:graphic>
      </p:graphicFrame>
      <p:sp>
        <p:nvSpPr>
          <p:cNvPr id="155654" name="Text Box 6"/>
          <p:cNvSpPr txBox="1">
            <a:spLocks noChangeArrowheads="1"/>
          </p:cNvSpPr>
          <p:nvPr/>
        </p:nvSpPr>
        <p:spPr bwMode="auto">
          <a:xfrm>
            <a:off x="1917031" y="4700338"/>
            <a:ext cx="86948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利用电容电压的连续性，可以确定电路中开关发生作用后一瞬间的电容电压值，下面举例加以说明。 </a:t>
            </a:r>
          </a:p>
        </p:txBody>
      </p:sp>
    </p:spTree>
    <p:extLst>
      <p:ext uri="{BB962C8B-B14F-4D97-AF65-F5344CB8AC3E}">
        <p14:creationId xmlns:p14="http://schemas.microsoft.com/office/powerpoint/2010/main" val="1228186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p:cNvSpPr txBox="1">
            <a:spLocks noChangeArrowheads="1"/>
          </p:cNvSpPr>
          <p:nvPr/>
        </p:nvSpPr>
        <p:spPr bwMode="auto">
          <a:xfrm>
            <a:off x="918409" y="264934"/>
            <a:ext cx="100303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a:t>
            </a:r>
            <a:r>
              <a:rPr kumimoji="1" lang="en-US" altLang="zh-CN" sz="2400" b="1" dirty="0">
                <a:latin typeface="Times New Roman" panose="02020603050405020304" pitchFamily="18" charset="0"/>
                <a:ea typeface="楷体_GB2312" pitchFamily="49" charset="-122"/>
              </a:rPr>
              <a:t>3  </a:t>
            </a:r>
            <a:r>
              <a:rPr kumimoji="1" lang="zh-CN" altLang="en-US" sz="2400" b="1" dirty="0">
                <a:latin typeface="Times New Roman" panose="02020603050405020304" pitchFamily="18" charset="0"/>
                <a:ea typeface="楷体_GB2312" pitchFamily="49" charset="-122"/>
              </a:rPr>
              <a:t>下图所示电路的开关闭合已久，求开关在</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时刻断开瞬间电容电压的初始值</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(0</a:t>
            </a:r>
            <a:r>
              <a:rPr kumimoji="1" lang="en-US" altLang="zh-CN" sz="2400" b="1" baseline="-30000"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a:t>
            </a:r>
          </a:p>
        </p:txBody>
      </p:sp>
      <p:sp>
        <p:nvSpPr>
          <p:cNvPr id="162819" name="Text Box 3"/>
          <p:cNvSpPr txBox="1">
            <a:spLocks noChangeArrowheads="1"/>
          </p:cNvSpPr>
          <p:nvPr/>
        </p:nvSpPr>
        <p:spPr bwMode="auto">
          <a:xfrm>
            <a:off x="918408" y="3400425"/>
            <a:ext cx="100303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解：开关闭合已久，各电压电流均为不随时间变化的恒定值，造成电容电流等于零，即 </a:t>
            </a:r>
          </a:p>
        </p:txBody>
      </p:sp>
      <p:graphicFrame>
        <p:nvGraphicFramePr>
          <p:cNvPr id="162820" name="Object 4"/>
          <p:cNvGraphicFramePr>
            <a:graphicFrameLocks noChangeAspect="1"/>
          </p:cNvGraphicFramePr>
          <p:nvPr/>
        </p:nvGraphicFramePr>
        <p:xfrm>
          <a:off x="4127209" y="4534694"/>
          <a:ext cx="2438400" cy="874713"/>
        </p:xfrm>
        <a:graphic>
          <a:graphicData uri="http://schemas.openxmlformats.org/presentationml/2006/ole">
            <mc:AlternateContent xmlns:mc="http://schemas.openxmlformats.org/markup-compatibility/2006">
              <mc:Choice xmlns:v="urn:schemas-microsoft-com:vml" Requires="v">
                <p:oleObj spid="_x0000_s18440" r:id="rId3" imgW="1104900" imgH="393700" progId="Equation.3">
                  <p:embed/>
                </p:oleObj>
              </mc:Choice>
              <mc:Fallback>
                <p:oleObj r:id="rId3" imgW="1104900" imgH="393700" progId="Equation.3">
                  <p:embed/>
                  <p:pic>
                    <p:nvPicPr>
                      <p:cNvPr id="1628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7209" y="4534694"/>
                        <a:ext cx="2438400" cy="874713"/>
                      </a:xfrm>
                      <a:prstGeom prst="rect">
                        <a:avLst/>
                      </a:prstGeom>
                      <a:noFill/>
                      <a:ln>
                        <a:noFill/>
                      </a:ln>
                    </p:spPr>
                  </p:pic>
                </p:oleObj>
              </mc:Fallback>
            </mc:AlternateContent>
          </a:graphicData>
        </a:graphic>
      </p:graphicFrame>
      <p:grpSp>
        <p:nvGrpSpPr>
          <p:cNvPr id="162821" name="Group 5"/>
          <p:cNvGrpSpPr>
            <a:grpSpLocks/>
          </p:cNvGrpSpPr>
          <p:nvPr/>
        </p:nvGrpSpPr>
        <p:grpSpPr bwMode="auto">
          <a:xfrm>
            <a:off x="3172328" y="1465263"/>
            <a:ext cx="4348163" cy="2133600"/>
            <a:chOff x="2736" y="757"/>
            <a:chExt cx="2739" cy="1344"/>
          </a:xfrm>
        </p:grpSpPr>
        <p:graphicFrame>
          <p:nvGraphicFramePr>
            <p:cNvPr id="29702" name="Object 6"/>
            <p:cNvGraphicFramePr>
              <a:graphicFrameLocks noChangeAspect="1"/>
            </p:cNvGraphicFramePr>
            <p:nvPr/>
          </p:nvGraphicFramePr>
          <p:xfrm>
            <a:off x="2736" y="757"/>
            <a:ext cx="2739" cy="1115"/>
          </p:xfrm>
          <a:graphic>
            <a:graphicData uri="http://schemas.openxmlformats.org/presentationml/2006/ole">
              <mc:AlternateContent xmlns:mc="http://schemas.openxmlformats.org/markup-compatibility/2006">
                <mc:Choice xmlns:v="urn:schemas-microsoft-com:vml" Requires="v">
                  <p:oleObj spid="_x0000_s18441" name="Image" r:id="rId5" imgW="10991881" imgH="4472997" progId="Photoshop.Image.5">
                    <p:embed/>
                  </p:oleObj>
                </mc:Choice>
                <mc:Fallback>
                  <p:oleObj name="Image" r:id="rId5" imgW="10991881" imgH="4472997" progId="Photoshop.Image.5">
                    <p:embed/>
                    <p:pic>
                      <p:nvPicPr>
                        <p:cNvPr id="2970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36" y="757"/>
                          <a:ext cx="2739"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3" name="Rectangle 7"/>
            <p:cNvSpPr>
              <a:spLocks noChangeArrowheads="1"/>
            </p:cNvSpPr>
            <p:nvPr/>
          </p:nvSpPr>
          <p:spPr bwMode="auto">
            <a:xfrm>
              <a:off x="3888" y="1851"/>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4907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2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1375611" y="1881298"/>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电容相当于开路。此时电容电压为 </a:t>
            </a:r>
          </a:p>
        </p:txBody>
      </p:sp>
      <p:graphicFrame>
        <p:nvGraphicFramePr>
          <p:cNvPr id="163843" name="Object 3"/>
          <p:cNvGraphicFramePr>
            <a:graphicFrameLocks noChangeAspect="1"/>
          </p:cNvGraphicFramePr>
          <p:nvPr/>
        </p:nvGraphicFramePr>
        <p:xfrm>
          <a:off x="4323347" y="2527629"/>
          <a:ext cx="2895600" cy="952500"/>
        </p:xfrm>
        <a:graphic>
          <a:graphicData uri="http://schemas.openxmlformats.org/presentationml/2006/ole">
            <mc:AlternateContent xmlns:mc="http://schemas.openxmlformats.org/markup-compatibility/2006">
              <mc:Choice xmlns:v="urn:schemas-microsoft-com:vml" Requires="v">
                <p:oleObj spid="_x0000_s19467" name="Equation" r:id="rId3" imgW="1294838" imgH="444307" progId="Equation.3">
                  <p:embed/>
                </p:oleObj>
              </mc:Choice>
              <mc:Fallback>
                <p:oleObj name="Equation" r:id="rId3" imgW="1294838" imgH="444307" progId="Equation.3">
                  <p:embed/>
                  <p:pic>
                    <p:nvPicPr>
                      <p:cNvPr id="1638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347" y="2527629"/>
                        <a:ext cx="2895600" cy="952500"/>
                      </a:xfrm>
                      <a:prstGeom prst="rect">
                        <a:avLst/>
                      </a:prstGeom>
                      <a:noFill/>
                      <a:ln>
                        <a:noFill/>
                      </a:ln>
                    </p:spPr>
                  </p:pic>
                </p:oleObj>
              </mc:Fallback>
            </mc:AlternateContent>
          </a:graphicData>
        </a:graphic>
      </p:graphicFrame>
      <p:sp>
        <p:nvSpPr>
          <p:cNvPr id="163844" name="Text Box 4"/>
          <p:cNvSpPr txBox="1">
            <a:spLocks noChangeArrowheads="1"/>
          </p:cNvSpPr>
          <p:nvPr/>
        </p:nvSpPr>
        <p:spPr bwMode="auto">
          <a:xfrm>
            <a:off x="1375611" y="3520767"/>
            <a:ext cx="98618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当开关断开时，在电阻</a:t>
            </a:r>
            <a:r>
              <a:rPr kumimoji="1" lang="en-US" altLang="zh-CN" sz="2400" b="1" i="1" dirty="0">
                <a:latin typeface="Times New Roman" panose="02020603050405020304" pitchFamily="18" charset="0"/>
                <a:ea typeface="楷体_GB2312" pitchFamily="49" charset="-122"/>
              </a:rPr>
              <a:t>R</a:t>
            </a:r>
            <a:r>
              <a:rPr kumimoji="1" lang="en-US" altLang="zh-CN" sz="2400" b="1" baseline="-30000"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和</a:t>
            </a:r>
            <a:r>
              <a:rPr kumimoji="1" lang="en-US" altLang="zh-CN" sz="2400" b="1" i="1" dirty="0">
                <a:latin typeface="Times New Roman" panose="02020603050405020304" pitchFamily="18" charset="0"/>
                <a:ea typeface="楷体_GB2312" pitchFamily="49" charset="-122"/>
              </a:rPr>
              <a:t>R</a:t>
            </a:r>
            <a:r>
              <a:rPr kumimoji="1" lang="en-US" altLang="zh-CN" sz="2400" b="1" baseline="-30000" dirty="0">
                <a:latin typeface="Times New Roman" panose="02020603050405020304" pitchFamily="18" charset="0"/>
                <a:ea typeface="楷体_GB2312" pitchFamily="49" charset="-122"/>
              </a:rPr>
              <a:t>3</a:t>
            </a:r>
            <a:r>
              <a:rPr kumimoji="1" lang="zh-CN" altLang="en-US" sz="2400" b="1" dirty="0">
                <a:latin typeface="Times New Roman" panose="02020603050405020304" pitchFamily="18" charset="0"/>
                <a:ea typeface="楷体_GB2312" pitchFamily="49" charset="-122"/>
              </a:rPr>
              <a:t>不为零的情况下，电容电流为有限值，电容电压不能跃变，由此得到 </a:t>
            </a:r>
          </a:p>
        </p:txBody>
      </p:sp>
      <p:graphicFrame>
        <p:nvGraphicFramePr>
          <p:cNvPr id="163845" name="Object 5"/>
          <p:cNvGraphicFramePr>
            <a:graphicFrameLocks noChangeAspect="1"/>
          </p:cNvGraphicFramePr>
          <p:nvPr/>
        </p:nvGraphicFramePr>
        <p:xfrm>
          <a:off x="3962400" y="4889751"/>
          <a:ext cx="4191000" cy="958850"/>
        </p:xfrm>
        <a:graphic>
          <a:graphicData uri="http://schemas.openxmlformats.org/presentationml/2006/ole">
            <mc:AlternateContent xmlns:mc="http://schemas.openxmlformats.org/markup-compatibility/2006">
              <mc:Choice xmlns:v="urn:schemas-microsoft-com:vml" Requires="v">
                <p:oleObj spid="_x0000_s19468" name="Equation" r:id="rId5" imgW="1892300" imgH="444500" progId="Equation.3">
                  <p:embed/>
                </p:oleObj>
              </mc:Choice>
              <mc:Fallback>
                <p:oleObj name="Equation" r:id="rId5" imgW="1892300" imgH="444500" progId="Equation.3">
                  <p:embed/>
                  <p:pic>
                    <p:nvPicPr>
                      <p:cNvPr id="16384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2400" y="4889751"/>
                        <a:ext cx="4191000" cy="958850"/>
                      </a:xfrm>
                      <a:prstGeom prst="rect">
                        <a:avLst/>
                      </a:prstGeom>
                      <a:noFill/>
                      <a:ln>
                        <a:noFill/>
                      </a:ln>
                    </p:spPr>
                  </p:pic>
                </p:oleObj>
              </mc:Fallback>
            </mc:AlternateContent>
          </a:graphicData>
        </a:graphic>
      </p:graphicFrame>
      <p:grpSp>
        <p:nvGrpSpPr>
          <p:cNvPr id="30726" name="Group 6"/>
          <p:cNvGrpSpPr>
            <a:grpSpLocks/>
          </p:cNvGrpSpPr>
          <p:nvPr/>
        </p:nvGrpSpPr>
        <p:grpSpPr bwMode="auto">
          <a:xfrm>
            <a:off x="830180" y="144573"/>
            <a:ext cx="4348163" cy="2133600"/>
            <a:chOff x="2736" y="757"/>
            <a:chExt cx="2739" cy="1344"/>
          </a:xfrm>
        </p:grpSpPr>
        <p:graphicFrame>
          <p:nvGraphicFramePr>
            <p:cNvPr id="30727" name="Object 7"/>
            <p:cNvGraphicFramePr>
              <a:graphicFrameLocks noChangeAspect="1"/>
            </p:cNvGraphicFramePr>
            <p:nvPr/>
          </p:nvGraphicFramePr>
          <p:xfrm>
            <a:off x="2736" y="757"/>
            <a:ext cx="2739" cy="1115"/>
          </p:xfrm>
          <a:graphic>
            <a:graphicData uri="http://schemas.openxmlformats.org/presentationml/2006/ole">
              <mc:AlternateContent xmlns:mc="http://schemas.openxmlformats.org/markup-compatibility/2006">
                <mc:Choice xmlns:v="urn:schemas-microsoft-com:vml" Requires="v">
                  <p:oleObj spid="_x0000_s19469" name="Image" r:id="rId7" imgW="10991881" imgH="4472997" progId="Photoshop.Image.5">
                    <p:embed/>
                  </p:oleObj>
                </mc:Choice>
                <mc:Fallback>
                  <p:oleObj name="Image" r:id="rId7" imgW="10991881" imgH="4472997" progId="Photoshop.Image.5">
                    <p:embed/>
                    <p:pic>
                      <p:nvPicPr>
                        <p:cNvPr id="30727"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757"/>
                          <a:ext cx="2739" cy="1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Rectangle 8"/>
            <p:cNvSpPr>
              <a:spLocks noChangeArrowheads="1"/>
            </p:cNvSpPr>
            <p:nvPr/>
          </p:nvSpPr>
          <p:spPr bwMode="auto">
            <a:xfrm>
              <a:off x="3888" y="1851"/>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807610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992939" y="283368"/>
            <a:ext cx="6986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dirty="0">
                <a:latin typeface="楷体_GB2312" pitchFamily="49" charset="-122"/>
                <a:ea typeface="楷体_GB2312" pitchFamily="49" charset="-122"/>
              </a:rPr>
              <a:t>下二图中，若 </a:t>
            </a:r>
            <a:r>
              <a:rPr kumimoji="1" lang="en-US" altLang="zh-CN" sz="2800" b="1" i="1" dirty="0">
                <a:latin typeface="楷体_GB2312" pitchFamily="49" charset="-122"/>
                <a:ea typeface="楷体_GB2312" pitchFamily="49" charset="-122"/>
              </a:rPr>
              <a:t>u</a:t>
            </a:r>
            <a:r>
              <a:rPr kumimoji="1" lang="en-US" altLang="zh-CN" sz="2800" b="1" dirty="0">
                <a:latin typeface="楷体_GB2312" pitchFamily="49" charset="-122"/>
                <a:ea typeface="楷体_GB2312" pitchFamily="49" charset="-122"/>
              </a:rPr>
              <a:t>(0-) = 0</a:t>
            </a:r>
            <a:r>
              <a:rPr kumimoji="1" lang="zh-CN" altLang="en-US" sz="2800" b="1" dirty="0">
                <a:latin typeface="楷体_GB2312" pitchFamily="49" charset="-122"/>
                <a:ea typeface="楷体_GB2312" pitchFamily="49" charset="-122"/>
              </a:rPr>
              <a:t>，问 </a:t>
            </a:r>
            <a:r>
              <a:rPr kumimoji="1" lang="en-US" altLang="zh-CN" sz="2800" b="1" i="1" dirty="0">
                <a:latin typeface="楷体_GB2312" pitchFamily="49" charset="-122"/>
                <a:ea typeface="楷体_GB2312" pitchFamily="49" charset="-122"/>
              </a:rPr>
              <a:t>u</a:t>
            </a:r>
            <a:r>
              <a:rPr kumimoji="1" lang="en-US" altLang="zh-CN" sz="2800" b="1" dirty="0">
                <a:latin typeface="楷体_GB2312" pitchFamily="49" charset="-122"/>
                <a:ea typeface="楷体_GB2312" pitchFamily="49" charset="-122"/>
              </a:rPr>
              <a:t>(0+) = </a:t>
            </a:r>
            <a:r>
              <a:rPr kumimoji="1" lang="zh-CN" altLang="en-US" sz="2800" b="1" dirty="0">
                <a:latin typeface="楷体_GB2312" pitchFamily="49" charset="-122"/>
                <a:ea typeface="楷体_GB2312" pitchFamily="49" charset="-122"/>
              </a:rPr>
              <a:t>？ </a:t>
            </a:r>
          </a:p>
        </p:txBody>
      </p:sp>
      <p:graphicFrame>
        <p:nvGraphicFramePr>
          <p:cNvPr id="37891" name="Object 3"/>
          <p:cNvGraphicFramePr>
            <a:graphicFrameLocks noChangeAspect="1"/>
          </p:cNvGraphicFramePr>
          <p:nvPr/>
        </p:nvGraphicFramePr>
        <p:xfrm>
          <a:off x="628650" y="1081672"/>
          <a:ext cx="4800600" cy="3894138"/>
        </p:xfrm>
        <a:graphic>
          <a:graphicData uri="http://schemas.openxmlformats.org/presentationml/2006/ole">
            <mc:AlternateContent xmlns:mc="http://schemas.openxmlformats.org/markup-compatibility/2006">
              <mc:Choice xmlns:v="urn:schemas-microsoft-com:vml" Requires="v">
                <p:oleObj spid="_x0000_s20491" name="VISIO" r:id="rId3" imgW="1950720" imgH="1577340" progId="Visio.Drawing.6">
                  <p:embed/>
                </p:oleObj>
              </mc:Choice>
              <mc:Fallback>
                <p:oleObj name="VISIO" r:id="rId3" imgW="1950720" imgH="1577340" progId="Visio.Drawing.6">
                  <p:embed/>
                  <p:pic>
                    <p:nvPicPr>
                      <p:cNvPr id="378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1081672"/>
                        <a:ext cx="4800600" cy="3894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0" name="Text Box 4"/>
          <p:cNvSpPr txBox="1">
            <a:spLocks noChangeArrowheads="1"/>
          </p:cNvSpPr>
          <p:nvPr/>
        </p:nvSpPr>
        <p:spPr bwMode="auto">
          <a:xfrm>
            <a:off x="6035675" y="1380331"/>
            <a:ext cx="2686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dirty="0">
                <a:latin typeface="楷体_GB2312" pitchFamily="49" charset="-122"/>
                <a:ea typeface="楷体_GB2312" pitchFamily="49" charset="-122"/>
              </a:rPr>
              <a:t>∵有电阻</a:t>
            </a:r>
            <a:r>
              <a:rPr kumimoji="1" lang="en-US" altLang="zh-CN" sz="2800" b="1" dirty="0">
                <a:latin typeface="楷体_GB2312" pitchFamily="49" charset="-122"/>
                <a:ea typeface="楷体_GB2312" pitchFamily="49" charset="-122"/>
              </a:rPr>
              <a:t>R</a:t>
            </a:r>
            <a:r>
              <a:rPr kumimoji="1" lang="zh-CN" altLang="en-US" sz="2800" b="1" dirty="0">
                <a:latin typeface="楷体_GB2312" pitchFamily="49" charset="-122"/>
                <a:ea typeface="楷体_GB2312" pitchFamily="49" charset="-122"/>
              </a:rPr>
              <a:t>存在 </a:t>
            </a:r>
          </a:p>
        </p:txBody>
      </p:sp>
      <p:sp>
        <p:nvSpPr>
          <p:cNvPr id="178181" name="Text Box 5"/>
          <p:cNvSpPr txBox="1">
            <a:spLocks noChangeArrowheads="1"/>
          </p:cNvSpPr>
          <p:nvPr/>
        </p:nvSpPr>
        <p:spPr bwMode="auto">
          <a:xfrm>
            <a:off x="6721475" y="2149871"/>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latin typeface="Times New Roman" panose="02020603050405020304" pitchFamily="18" charset="0"/>
                <a:ea typeface="楷体_GB2312" pitchFamily="49" charset="-122"/>
              </a:rPr>
              <a:t>则</a:t>
            </a:r>
          </a:p>
        </p:txBody>
      </p:sp>
      <p:graphicFrame>
        <p:nvGraphicFramePr>
          <p:cNvPr id="178182" name="Object 6"/>
          <p:cNvGraphicFramePr>
            <a:graphicFrameLocks noChangeAspect="1"/>
          </p:cNvGraphicFramePr>
          <p:nvPr/>
        </p:nvGraphicFramePr>
        <p:xfrm>
          <a:off x="7472364" y="2187971"/>
          <a:ext cx="1652587" cy="552450"/>
        </p:xfrm>
        <a:graphic>
          <a:graphicData uri="http://schemas.openxmlformats.org/presentationml/2006/ole">
            <mc:AlternateContent xmlns:mc="http://schemas.openxmlformats.org/markup-compatibility/2006">
              <mc:Choice xmlns:v="urn:schemas-microsoft-com:vml" Requires="v">
                <p:oleObj spid="_x0000_s20492" name="Equation" r:id="rId5" imgW="723586" imgH="241195" progId="Equation.3">
                  <p:embed/>
                </p:oleObj>
              </mc:Choice>
              <mc:Fallback>
                <p:oleObj name="Equation" r:id="rId5" imgW="723586" imgH="241195" progId="Equation.3">
                  <p:embed/>
                  <p:pic>
                    <p:nvPicPr>
                      <p:cNvPr id="17818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72364" y="2187971"/>
                        <a:ext cx="1652587"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3" name="Text Box 7"/>
          <p:cNvSpPr txBox="1">
            <a:spLocks noChangeArrowheads="1"/>
          </p:cNvSpPr>
          <p:nvPr/>
        </p:nvSpPr>
        <p:spPr bwMode="auto">
          <a:xfrm>
            <a:off x="6673349" y="3028741"/>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zh-CN" altLang="en-US" sz="2400">
              <a:latin typeface="Times New Roman" panose="02020603050405020304" pitchFamily="18" charset="0"/>
              <a:ea typeface="宋体" panose="02010600030101010101" pitchFamily="2" charset="-122"/>
            </a:endParaRPr>
          </a:p>
        </p:txBody>
      </p:sp>
      <p:sp>
        <p:nvSpPr>
          <p:cNvPr id="178184" name="Rectangle 8"/>
          <p:cNvSpPr>
            <a:spLocks noChangeArrowheads="1"/>
          </p:cNvSpPr>
          <p:nvPr/>
        </p:nvSpPr>
        <p:spPr bwMode="auto">
          <a:xfrm>
            <a:off x="6809874" y="3900279"/>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latin typeface="Times New Roman" panose="02020603050405020304" pitchFamily="18" charset="0"/>
                <a:ea typeface="楷体_GB2312" pitchFamily="49" charset="-122"/>
              </a:rPr>
              <a:t>（连续）</a:t>
            </a:r>
          </a:p>
        </p:txBody>
      </p:sp>
      <p:graphicFrame>
        <p:nvGraphicFramePr>
          <p:cNvPr id="178185" name="Object 9"/>
          <p:cNvGraphicFramePr>
            <a:graphicFrameLocks noChangeAspect="1"/>
          </p:cNvGraphicFramePr>
          <p:nvPr/>
        </p:nvGraphicFramePr>
        <p:xfrm>
          <a:off x="6505074" y="3143042"/>
          <a:ext cx="3359150" cy="531813"/>
        </p:xfrm>
        <a:graphic>
          <a:graphicData uri="http://schemas.openxmlformats.org/presentationml/2006/ole">
            <mc:AlternateContent xmlns:mc="http://schemas.openxmlformats.org/markup-compatibility/2006">
              <mc:Choice xmlns:v="urn:schemas-microsoft-com:vml" Requires="v">
                <p:oleObj spid="_x0000_s20493" name="Equation" r:id="rId7" imgW="1524000" imgH="241300" progId="Equation.3">
                  <p:embed/>
                </p:oleObj>
              </mc:Choice>
              <mc:Fallback>
                <p:oleObj name="Equation" r:id="rId7" imgW="1524000" imgH="241300" progId="Equation.3">
                  <p:embed/>
                  <p:pic>
                    <p:nvPicPr>
                      <p:cNvPr id="178185"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5074" y="3143042"/>
                        <a:ext cx="3359150"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6" name="Rectangle 10"/>
          <p:cNvSpPr>
            <a:spLocks noChangeArrowheads="1"/>
          </p:cNvSpPr>
          <p:nvPr/>
        </p:nvSpPr>
        <p:spPr bwMode="auto">
          <a:xfrm>
            <a:off x="5987549" y="3120817"/>
            <a:ext cx="5413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39428586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81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81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818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185"/>
                                        </p:tgtEl>
                                        <p:attrNameLst>
                                          <p:attrName>style.visibility</p:attrName>
                                        </p:attrNameLst>
                                      </p:cBhvr>
                                      <p:to>
                                        <p:strVal val="visible"/>
                                      </p:to>
                                    </p:set>
                                  </p:childTnLst>
                                </p:cTn>
                              </p:par>
                              <p:par>
                                <p:cTn id="15" presetID="3" presetClass="entr" presetSubtype="10" fill="hold" grpId="0" nodeType="withEffect">
                                  <p:stCondLst>
                                    <p:cond delay="0"/>
                                  </p:stCondLst>
                                  <p:childTnLst>
                                    <p:set>
                                      <p:cBhvr>
                                        <p:cTn id="16" dur="1" fill="hold">
                                          <p:stCondLst>
                                            <p:cond delay="0"/>
                                          </p:stCondLst>
                                        </p:cTn>
                                        <p:tgtEl>
                                          <p:spTgt spid="178186"/>
                                        </p:tgtEl>
                                        <p:attrNameLst>
                                          <p:attrName>style.visibility</p:attrName>
                                        </p:attrNameLst>
                                      </p:cBhvr>
                                      <p:to>
                                        <p:strVal val="visible"/>
                                      </p:to>
                                    </p:set>
                                    <p:animEffect transition="in" filter="blinds(horizontal)">
                                      <p:cBhvr>
                                        <p:cTn id="17" dur="500"/>
                                        <p:tgtEl>
                                          <p:spTgt spid="178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p:bldP spid="178181" grpId="0"/>
      <p:bldP spid="178184" grpId="0"/>
      <p:bldP spid="1781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ChangeAspect="1"/>
          </p:cNvGraphicFramePr>
          <p:nvPr/>
        </p:nvGraphicFramePr>
        <p:xfrm>
          <a:off x="1486613" y="1012749"/>
          <a:ext cx="4648200" cy="3108325"/>
        </p:xfrm>
        <a:graphic>
          <a:graphicData uri="http://schemas.openxmlformats.org/presentationml/2006/ole">
            <mc:AlternateContent xmlns:mc="http://schemas.openxmlformats.org/markup-compatibility/2006">
              <mc:Choice xmlns:v="urn:schemas-microsoft-com:vml" Requires="v">
                <p:oleObj spid="_x0000_s21515" name="VISIO" r:id="rId3" imgW="1624760" imgH="1088212" progId="Visio.Drawing.6">
                  <p:embed/>
                </p:oleObj>
              </mc:Choice>
              <mc:Fallback>
                <p:oleObj name="VISIO" r:id="rId3" imgW="1624760" imgH="1088212" progId="Visio.Drawing.6">
                  <p:embed/>
                  <p:pic>
                    <p:nvPicPr>
                      <p:cNvPr id="389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6613" y="1012749"/>
                        <a:ext cx="4648200" cy="31083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9204" name="Group 4"/>
          <p:cNvGrpSpPr>
            <a:grpSpLocks/>
          </p:cNvGrpSpPr>
          <p:nvPr/>
        </p:nvGrpSpPr>
        <p:grpSpPr bwMode="auto">
          <a:xfrm>
            <a:off x="6405461" y="3159599"/>
            <a:ext cx="2987675" cy="560387"/>
            <a:chOff x="1701" y="3521"/>
            <a:chExt cx="1882" cy="353"/>
          </a:xfrm>
        </p:grpSpPr>
        <p:sp>
          <p:nvSpPr>
            <p:cNvPr id="38920" name="Rectangle 5"/>
            <p:cNvSpPr>
              <a:spLocks noChangeArrowheads="1"/>
            </p:cNvSpPr>
            <p:nvPr/>
          </p:nvSpPr>
          <p:spPr bwMode="auto">
            <a:xfrm>
              <a:off x="2517" y="3521"/>
              <a:ext cx="1066" cy="327"/>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dirty="0">
                  <a:latin typeface="Times New Roman" panose="02020603050405020304" pitchFamily="18" charset="0"/>
                  <a:ea typeface="楷体_GB2312" pitchFamily="49" charset="-122"/>
                </a:rPr>
                <a:t>（无界）</a:t>
              </a:r>
              <a:r>
                <a:rPr kumimoji="1" lang="zh-CN" altLang="en-US" sz="1400" dirty="0">
                  <a:latin typeface="Times New Roman" panose="02020603050405020304" pitchFamily="18" charset="0"/>
                  <a:ea typeface="宋体" panose="02010600030101010101" pitchFamily="2" charset="-122"/>
                </a:rPr>
                <a:t> </a:t>
              </a:r>
              <a:endParaRPr kumimoji="1" lang="zh-CN" altLang="en-US" sz="2400" dirty="0">
                <a:latin typeface="Times New Roman" panose="02020603050405020304" pitchFamily="18" charset="0"/>
                <a:ea typeface="宋体" panose="02010600030101010101" pitchFamily="2" charset="-122"/>
              </a:endParaRPr>
            </a:p>
          </p:txBody>
        </p:sp>
        <p:graphicFrame>
          <p:nvGraphicFramePr>
            <p:cNvPr id="38921" name="Object 6"/>
            <p:cNvGraphicFramePr>
              <a:graphicFrameLocks noChangeAspect="1"/>
            </p:cNvGraphicFramePr>
            <p:nvPr/>
          </p:nvGraphicFramePr>
          <p:xfrm>
            <a:off x="1701" y="3566"/>
            <a:ext cx="907" cy="308"/>
          </p:xfrm>
          <a:graphic>
            <a:graphicData uri="http://schemas.openxmlformats.org/presentationml/2006/ole">
              <mc:AlternateContent xmlns:mc="http://schemas.openxmlformats.org/markup-compatibility/2006">
                <mc:Choice xmlns:v="urn:schemas-microsoft-com:vml" Requires="v">
                  <p:oleObj spid="_x0000_s21516" name="Equation" r:id="rId5" imgW="710891" imgH="241195" progId="Equation.3">
                    <p:embed/>
                  </p:oleObj>
                </mc:Choice>
                <mc:Fallback>
                  <p:oleObj name="Equation" r:id="rId5" imgW="710891" imgH="241195" progId="Equation.3">
                    <p:embed/>
                    <p:pic>
                      <p:nvPicPr>
                        <p:cNvPr id="3892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1" y="3566"/>
                          <a:ext cx="907" cy="308"/>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9207" name="Rectangle 7"/>
          <p:cNvSpPr>
            <a:spLocks noChangeArrowheads="1"/>
          </p:cNvSpPr>
          <p:nvPr/>
        </p:nvSpPr>
        <p:spPr bwMode="auto">
          <a:xfrm>
            <a:off x="6313825" y="1283743"/>
            <a:ext cx="3641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kumimoji="1" lang="en-US" altLang="zh-CN" sz="2800" b="1" dirty="0">
                <a:latin typeface="Times New Roman" panose="02020603050405020304" pitchFamily="18" charset="0"/>
                <a:ea typeface="楷体_GB2312" pitchFamily="49" charset="-122"/>
              </a:rPr>
              <a:t>u </a:t>
            </a:r>
            <a:r>
              <a:rPr kumimoji="1" lang="zh-CN" altLang="en-US" sz="2800" b="1" dirty="0">
                <a:latin typeface="楷体_GB2312" pitchFamily="49" charset="-122"/>
                <a:ea typeface="楷体_GB2312" pitchFamily="49" charset="-122"/>
              </a:rPr>
              <a:t>在 </a:t>
            </a:r>
            <a:r>
              <a:rPr kumimoji="1" lang="en-US" altLang="zh-CN" sz="2800" b="1" dirty="0">
                <a:latin typeface="Times New Roman" panose="02020603050405020304" pitchFamily="18" charset="0"/>
                <a:ea typeface="楷体_GB2312" pitchFamily="49" charset="-122"/>
              </a:rPr>
              <a:t>t = 0</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时将跃变</a:t>
            </a:r>
          </a:p>
          <a:p>
            <a:r>
              <a:rPr kumimoji="1" lang="zh-CN" altLang="en-US" sz="2800" b="1" dirty="0">
                <a:latin typeface="楷体_GB2312" pitchFamily="49" charset="-122"/>
                <a:ea typeface="楷体_GB2312" pitchFamily="49" charset="-122"/>
              </a:rPr>
              <a:t>由</a:t>
            </a:r>
            <a:r>
              <a:rPr kumimoji="1" lang="en-US" altLang="zh-CN" sz="2800" b="1" dirty="0">
                <a:latin typeface="楷体_GB2312" pitchFamily="49" charset="-122"/>
                <a:ea typeface="楷体_GB2312" pitchFamily="49" charset="-122"/>
              </a:rPr>
              <a:t>KVL</a:t>
            </a:r>
            <a:r>
              <a:rPr kumimoji="1" lang="zh-CN" altLang="en-US" sz="2800" b="1" dirty="0">
                <a:latin typeface="楷体_GB2312" pitchFamily="49" charset="-122"/>
                <a:ea typeface="楷体_GB2312" pitchFamily="49" charset="-122"/>
              </a:rPr>
              <a:t>可知 </a:t>
            </a:r>
          </a:p>
        </p:txBody>
      </p:sp>
      <p:graphicFrame>
        <p:nvGraphicFramePr>
          <p:cNvPr id="179208" name="Object 8"/>
          <p:cNvGraphicFramePr>
            <a:graphicFrameLocks noChangeAspect="1"/>
          </p:cNvGraphicFramePr>
          <p:nvPr/>
        </p:nvGraphicFramePr>
        <p:xfrm>
          <a:off x="6405461" y="2348305"/>
          <a:ext cx="1871662" cy="555625"/>
        </p:xfrm>
        <a:graphic>
          <a:graphicData uri="http://schemas.openxmlformats.org/presentationml/2006/ole">
            <mc:AlternateContent xmlns:mc="http://schemas.openxmlformats.org/markup-compatibility/2006">
              <mc:Choice xmlns:v="urn:schemas-microsoft-com:vml" Requires="v">
                <p:oleObj spid="_x0000_s21517" name="Equation" r:id="rId7" imgW="939800" imgH="279400" progId="Equation.3">
                  <p:embed/>
                </p:oleObj>
              </mc:Choice>
              <mc:Fallback>
                <p:oleObj name="Equation" r:id="rId7" imgW="939800" imgH="279400" progId="Equation.3">
                  <p:embed/>
                  <p:pic>
                    <p:nvPicPr>
                      <p:cNvPr id="17920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5461" y="2348305"/>
                        <a:ext cx="1871662" cy="555625"/>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9" name="Text Box 9"/>
          <p:cNvSpPr txBox="1">
            <a:spLocks noChangeArrowheads="1"/>
          </p:cNvSpPr>
          <p:nvPr/>
        </p:nvSpPr>
        <p:spPr bwMode="auto">
          <a:xfrm>
            <a:off x="1752600" y="298451"/>
            <a:ext cx="6934200" cy="714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5000"/>
              </a:lnSpc>
              <a:spcBef>
                <a:spcPct val="50000"/>
              </a:spcBef>
            </a:pPr>
            <a:r>
              <a:rPr kumimoji="1" lang="zh-CN" altLang="en-US" sz="3600" b="1" dirty="0">
                <a:latin typeface="Times New Roman" panose="02020603050405020304" pitchFamily="18" charset="0"/>
                <a:ea typeface="宋体" panose="02010600030101010101" pitchFamily="2" charset="-122"/>
              </a:rPr>
              <a:t>若</a:t>
            </a:r>
            <a:r>
              <a:rPr kumimoji="1" lang="en-US" altLang="zh-CN" sz="3600" b="1" dirty="0">
                <a:latin typeface="Times New Roman" panose="02020603050405020304" pitchFamily="18" charset="0"/>
                <a:ea typeface="宋体" panose="02010600030101010101" pitchFamily="2" charset="-122"/>
              </a:rPr>
              <a:t>u(0-)= 0  ,  </a:t>
            </a:r>
            <a:r>
              <a:rPr kumimoji="1" lang="zh-CN" altLang="en-US" sz="3600" b="1" dirty="0">
                <a:latin typeface="Times New Roman" panose="02020603050405020304" pitchFamily="18" charset="0"/>
                <a:ea typeface="宋体" panose="02010600030101010101" pitchFamily="2" charset="-122"/>
              </a:rPr>
              <a:t>问</a:t>
            </a:r>
            <a:r>
              <a:rPr kumimoji="1" lang="en-US" altLang="zh-CN" sz="3600" b="1" dirty="0">
                <a:latin typeface="Times New Roman" panose="02020603050405020304" pitchFamily="18" charset="0"/>
                <a:ea typeface="宋体" panose="02010600030101010101" pitchFamily="2" charset="-122"/>
              </a:rPr>
              <a:t>u(0+) = ?</a:t>
            </a:r>
          </a:p>
        </p:txBody>
      </p:sp>
    </p:spTree>
    <p:extLst>
      <p:ext uri="{BB962C8B-B14F-4D97-AF65-F5344CB8AC3E}">
        <p14:creationId xmlns:p14="http://schemas.microsoft.com/office/powerpoint/2010/main" val="23323113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20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gray">
          <a:xfrm>
            <a:off x="1847850" y="188913"/>
            <a:ext cx="80010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pPr eaLnBrk="1" hangingPunct="1"/>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4 </a:t>
            </a:r>
            <a:r>
              <a:rPr lang="zh-CN" altLang="en-US" sz="2800" b="1">
                <a:latin typeface="楷体_GB2312" pitchFamily="49" charset="-122"/>
                <a:ea typeface="楷体_GB2312" pitchFamily="49" charset="-122"/>
              </a:rPr>
              <a:t>下图电路，开关动作前，电路已经处于稳态，问    </a:t>
            </a:r>
            <a:r>
              <a:rPr lang="en-US" altLang="zh-CN" sz="2800" b="1" i="1">
                <a:latin typeface="楷体_GB2312" pitchFamily="49" charset="-122"/>
                <a:ea typeface="楷体_GB2312" pitchFamily="49" charset="-122"/>
              </a:rPr>
              <a:t>u</a:t>
            </a:r>
            <a:r>
              <a:rPr lang="en-US" altLang="zh-CN" sz="2800" b="1">
                <a:latin typeface="楷体_GB2312" pitchFamily="49" charset="-122"/>
                <a:ea typeface="楷体_GB2312" pitchFamily="49" charset="-122"/>
              </a:rPr>
              <a:t>(0+) = ? , </a:t>
            </a:r>
            <a:r>
              <a:rPr lang="en-US" altLang="zh-CN" sz="2800" b="1" i="1">
                <a:latin typeface="楷体_GB2312" pitchFamily="49" charset="-122"/>
                <a:ea typeface="楷体_GB2312" pitchFamily="49" charset="-122"/>
              </a:rPr>
              <a:t>i</a:t>
            </a:r>
            <a:r>
              <a:rPr lang="en-US" altLang="zh-CN" sz="2800" b="1">
                <a:latin typeface="楷体_GB2312" pitchFamily="49" charset="-122"/>
                <a:ea typeface="楷体_GB2312" pitchFamily="49" charset="-122"/>
              </a:rPr>
              <a:t>(0+) = ?</a:t>
            </a:r>
            <a:r>
              <a:rPr lang="en-US" altLang="zh-CN">
                <a:ea typeface="宋体" panose="02010600030101010101" pitchFamily="2" charset="-122"/>
              </a:rPr>
              <a:t> </a:t>
            </a:r>
          </a:p>
        </p:txBody>
      </p:sp>
      <p:graphicFrame>
        <p:nvGraphicFramePr>
          <p:cNvPr id="39939" name="Object 3"/>
          <p:cNvGraphicFramePr>
            <a:graphicFrameLocks noChangeAspect="1"/>
          </p:cNvGraphicFramePr>
          <p:nvPr/>
        </p:nvGraphicFramePr>
        <p:xfrm>
          <a:off x="1524000" y="1628775"/>
          <a:ext cx="6324600" cy="2743200"/>
        </p:xfrm>
        <a:graphic>
          <a:graphicData uri="http://schemas.openxmlformats.org/presentationml/2006/ole">
            <mc:AlternateContent xmlns:mc="http://schemas.openxmlformats.org/markup-compatibility/2006">
              <mc:Choice xmlns:v="urn:schemas-microsoft-com:vml" Requires="v">
                <p:oleObj spid="_x0000_s22545" name="VISIO" r:id="rId3" imgW="2819400" imgH="1196340" progId="Visio.Drawing.6">
                  <p:embed/>
                </p:oleObj>
              </mc:Choice>
              <mc:Fallback>
                <p:oleObj name="VISIO" r:id="rId3" imgW="2819400" imgH="1196340" progId="Visio.Drawing.6">
                  <p:embed/>
                  <p:pic>
                    <p:nvPicPr>
                      <p:cNvPr id="399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28775"/>
                        <a:ext cx="63246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9949" name="Group 6"/>
          <p:cNvGrpSpPr>
            <a:grpSpLocks/>
          </p:cNvGrpSpPr>
          <p:nvPr/>
        </p:nvGrpSpPr>
        <p:grpSpPr bwMode="auto">
          <a:xfrm>
            <a:off x="7848600" y="1870680"/>
            <a:ext cx="2530447" cy="1341169"/>
            <a:chOff x="3925" y="1008"/>
            <a:chExt cx="1835" cy="1091"/>
          </a:xfrm>
        </p:grpSpPr>
        <p:graphicFrame>
          <p:nvGraphicFramePr>
            <p:cNvPr id="39950" name="Object 7"/>
            <p:cNvGraphicFramePr>
              <a:graphicFrameLocks noChangeAspect="1"/>
            </p:cNvGraphicFramePr>
            <p:nvPr/>
          </p:nvGraphicFramePr>
          <p:xfrm>
            <a:off x="3925" y="1008"/>
            <a:ext cx="1835" cy="447"/>
          </p:xfrm>
          <a:graphic>
            <a:graphicData uri="http://schemas.openxmlformats.org/presentationml/2006/ole">
              <mc:AlternateContent xmlns:mc="http://schemas.openxmlformats.org/markup-compatibility/2006">
                <mc:Choice xmlns:v="urn:schemas-microsoft-com:vml" Requires="v">
                  <p:oleObj spid="_x0000_s22546" name="Equation" r:id="rId5" imgW="990170" imgH="241195" progId="Equation.3">
                    <p:embed/>
                  </p:oleObj>
                </mc:Choice>
                <mc:Fallback>
                  <p:oleObj name="Equation" r:id="rId5" imgW="990170" imgH="241195" progId="Equation.3">
                    <p:embed/>
                    <p:pic>
                      <p:nvPicPr>
                        <p:cNvPr id="3995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5" y="1008"/>
                          <a:ext cx="1835" cy="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951" name="Object 8"/>
            <p:cNvGraphicFramePr>
              <a:graphicFrameLocks noChangeAspect="1"/>
            </p:cNvGraphicFramePr>
            <p:nvPr/>
          </p:nvGraphicFramePr>
          <p:xfrm>
            <a:off x="4032" y="1599"/>
            <a:ext cx="1581" cy="500"/>
          </p:xfrm>
          <a:graphic>
            <a:graphicData uri="http://schemas.openxmlformats.org/presentationml/2006/ole">
              <mc:AlternateContent xmlns:mc="http://schemas.openxmlformats.org/markup-compatibility/2006">
                <mc:Choice xmlns:v="urn:schemas-microsoft-com:vml" Requires="v">
                  <p:oleObj spid="_x0000_s22547" name="Equation" r:id="rId7" imgW="1002865" imgH="317362" progId="Equation.3">
                    <p:embed/>
                  </p:oleObj>
                </mc:Choice>
                <mc:Fallback>
                  <p:oleObj name="Equation" r:id="rId7" imgW="1002865" imgH="317362" progId="Equation.3">
                    <p:embed/>
                    <p:pic>
                      <p:nvPicPr>
                        <p:cNvPr id="39951"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32" y="1599"/>
                          <a:ext cx="1581"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9947" name="Object 11"/>
          <p:cNvGraphicFramePr>
            <a:graphicFrameLocks noChangeAspect="1"/>
          </p:cNvGraphicFramePr>
          <p:nvPr/>
        </p:nvGraphicFramePr>
        <p:xfrm>
          <a:off x="6437683" y="4530504"/>
          <a:ext cx="4292147" cy="558111"/>
        </p:xfrm>
        <a:graphic>
          <a:graphicData uri="http://schemas.openxmlformats.org/presentationml/2006/ole">
            <mc:AlternateContent xmlns:mc="http://schemas.openxmlformats.org/markup-compatibility/2006">
              <mc:Choice xmlns:v="urn:schemas-microsoft-com:vml" Requires="v">
                <p:oleObj spid="_x0000_s22548" name="Equation" r:id="rId9" imgW="1676400" imgH="241300" progId="Equation.3">
                  <p:embed/>
                </p:oleObj>
              </mc:Choice>
              <mc:Fallback>
                <p:oleObj name="Equation" r:id="rId9" imgW="1676400" imgH="241300" progId="Equation.3">
                  <p:embed/>
                  <p:pic>
                    <p:nvPicPr>
                      <p:cNvPr id="39947"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37683" y="4530504"/>
                        <a:ext cx="4292147" cy="558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164" name="Rectangle 12"/>
          <p:cNvSpPr>
            <a:spLocks noChangeArrowheads="1"/>
          </p:cNvSpPr>
          <p:nvPr/>
        </p:nvSpPr>
        <p:spPr bwMode="auto">
          <a:xfrm>
            <a:off x="2362200" y="5235575"/>
            <a:ext cx="7467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dirty="0">
                <a:latin typeface="楷体_GB2312" pitchFamily="49" charset="-122"/>
                <a:ea typeface="楷体_GB2312" pitchFamily="49" charset="-122"/>
              </a:rPr>
              <a:t>当 </a:t>
            </a:r>
            <a:r>
              <a:rPr kumimoji="1" lang="en-US" altLang="zh-CN" sz="2800" b="1" dirty="0">
                <a:latin typeface="楷体_GB2312" pitchFamily="49" charset="-122"/>
                <a:ea typeface="楷体_GB2312" pitchFamily="49" charset="-122"/>
              </a:rPr>
              <a:t>t=0+ </a:t>
            </a:r>
            <a:r>
              <a:rPr kumimoji="1" lang="zh-CN" altLang="en-US" sz="2800" b="1" dirty="0">
                <a:latin typeface="楷体_GB2312" pitchFamily="49" charset="-122"/>
                <a:ea typeface="楷体_GB2312" pitchFamily="49" charset="-122"/>
              </a:rPr>
              <a:t>时，电容</a:t>
            </a:r>
            <a:r>
              <a:rPr kumimoji="1" lang="en-US" altLang="zh-CN" sz="2800" b="1" dirty="0">
                <a:latin typeface="楷体_GB2312" pitchFamily="49" charset="-122"/>
                <a:ea typeface="楷体_GB2312" pitchFamily="49" charset="-122"/>
              </a:rPr>
              <a:t>C</a:t>
            </a:r>
            <a:r>
              <a:rPr kumimoji="1" lang="zh-CN" altLang="en-US" sz="2800" b="1" dirty="0">
                <a:latin typeface="楷体_GB2312" pitchFamily="49" charset="-122"/>
                <a:ea typeface="楷体_GB2312" pitchFamily="49" charset="-122"/>
              </a:rPr>
              <a:t>相当于</a:t>
            </a:r>
            <a:r>
              <a:rPr kumimoji="1" lang="en-US" altLang="zh-CN" sz="2800" b="1" dirty="0">
                <a:latin typeface="楷体_GB2312" pitchFamily="49" charset="-122"/>
                <a:ea typeface="楷体_GB2312" pitchFamily="49" charset="-122"/>
              </a:rPr>
              <a:t>2V</a:t>
            </a:r>
            <a:r>
              <a:rPr kumimoji="1" lang="zh-CN" altLang="en-US" sz="2800" b="1" dirty="0">
                <a:latin typeface="楷体_GB2312" pitchFamily="49" charset="-122"/>
                <a:ea typeface="楷体_GB2312" pitchFamily="49" charset="-122"/>
              </a:rPr>
              <a:t>电压源，</a:t>
            </a:r>
            <a:r>
              <a:rPr kumimoji="1" lang="zh-CN" altLang="en-US" sz="3600" b="1" dirty="0">
                <a:latin typeface="Times New Roman" panose="02020603050405020304" pitchFamily="18" charset="0"/>
                <a:ea typeface="宋体" panose="02010600030101010101" pitchFamily="2" charset="-122"/>
              </a:rPr>
              <a:t> </a:t>
            </a:r>
          </a:p>
        </p:txBody>
      </p:sp>
      <p:grpSp>
        <p:nvGrpSpPr>
          <p:cNvPr id="177165" name="Group 13"/>
          <p:cNvGrpSpPr>
            <a:grpSpLocks/>
          </p:cNvGrpSpPr>
          <p:nvPr/>
        </p:nvGrpSpPr>
        <p:grpSpPr bwMode="auto">
          <a:xfrm>
            <a:off x="3071814" y="5876925"/>
            <a:ext cx="3944937" cy="641350"/>
            <a:chOff x="576" y="3645"/>
            <a:chExt cx="2570" cy="619"/>
          </a:xfrm>
        </p:grpSpPr>
        <p:sp>
          <p:nvSpPr>
            <p:cNvPr id="39944" name="Rectangle 14"/>
            <p:cNvSpPr>
              <a:spLocks noChangeArrowheads="1"/>
            </p:cNvSpPr>
            <p:nvPr/>
          </p:nvSpPr>
          <p:spPr bwMode="auto">
            <a:xfrm>
              <a:off x="576" y="3645"/>
              <a:ext cx="419" cy="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3600" b="1">
                  <a:latin typeface="Times New Roman" panose="02020603050405020304" pitchFamily="18" charset="0"/>
                  <a:ea typeface="宋体" panose="02010600030101010101" pitchFamily="2" charset="-122"/>
                </a:rPr>
                <a:t>∴</a:t>
              </a:r>
            </a:p>
          </p:txBody>
        </p:sp>
        <p:graphicFrame>
          <p:nvGraphicFramePr>
            <p:cNvPr id="39945" name="Object 15"/>
            <p:cNvGraphicFramePr>
              <a:graphicFrameLocks noChangeAspect="1"/>
            </p:cNvGraphicFramePr>
            <p:nvPr/>
          </p:nvGraphicFramePr>
          <p:xfrm>
            <a:off x="1008" y="3696"/>
            <a:ext cx="2138" cy="473"/>
          </p:xfrm>
          <a:graphic>
            <a:graphicData uri="http://schemas.openxmlformats.org/presentationml/2006/ole">
              <mc:AlternateContent xmlns:mc="http://schemas.openxmlformats.org/markup-compatibility/2006">
                <mc:Choice xmlns:v="urn:schemas-microsoft-com:vml" Requires="v">
                  <p:oleObj spid="_x0000_s22549" name="Equation" r:id="rId11" imgW="1091726" imgH="241195" progId="Equation.3">
                    <p:embed/>
                  </p:oleObj>
                </mc:Choice>
                <mc:Fallback>
                  <p:oleObj name="Equation" r:id="rId11" imgW="1091726" imgH="241195" progId="Equation.3">
                    <p:embed/>
                    <p:pic>
                      <p:nvPicPr>
                        <p:cNvPr id="39945"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 y="3696"/>
                          <a:ext cx="2138"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94975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6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7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1159042" y="146815"/>
            <a:ext cx="89755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800" b="1" dirty="0">
                <a:latin typeface="Times New Roman" panose="02020603050405020304" pitchFamily="18" charset="0"/>
                <a:ea typeface="楷体_GB2312" pitchFamily="49" charset="-122"/>
              </a:rPr>
              <a:t>三、电容的储能</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在电压电流采用关联参考方向的情况下，电容的吸收功率为</a:t>
            </a:r>
          </a:p>
        </p:txBody>
      </p:sp>
      <p:graphicFrame>
        <p:nvGraphicFramePr>
          <p:cNvPr id="180227" name="Object 3"/>
          <p:cNvGraphicFramePr>
            <a:graphicFrameLocks noChangeAspect="1"/>
          </p:cNvGraphicFramePr>
          <p:nvPr/>
        </p:nvGraphicFramePr>
        <p:xfrm>
          <a:off x="3898231" y="1624143"/>
          <a:ext cx="3962400" cy="925513"/>
        </p:xfrm>
        <a:graphic>
          <a:graphicData uri="http://schemas.openxmlformats.org/presentationml/2006/ole">
            <mc:AlternateContent xmlns:mc="http://schemas.openxmlformats.org/markup-compatibility/2006">
              <mc:Choice xmlns:v="urn:schemas-microsoft-com:vml" Requires="v">
                <p:oleObj spid="_x0000_s23560" name="Equation" r:id="rId3" imgW="1600200" imgH="393700" progId="Equation.3">
                  <p:embed/>
                </p:oleObj>
              </mc:Choice>
              <mc:Fallback>
                <p:oleObj name="Equation" r:id="rId3" imgW="1600200" imgH="393700" progId="Equation.3">
                  <p:embed/>
                  <p:pic>
                    <p:nvPicPr>
                      <p:cNvPr id="1802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8231" y="1624143"/>
                        <a:ext cx="3962400" cy="925513"/>
                      </a:xfrm>
                      <a:prstGeom prst="rect">
                        <a:avLst/>
                      </a:prstGeom>
                      <a:noFill/>
                      <a:ln>
                        <a:noFill/>
                      </a:ln>
                    </p:spPr>
                  </p:pic>
                </p:oleObj>
              </mc:Fallback>
            </mc:AlternateContent>
          </a:graphicData>
        </a:graphic>
      </p:graphicFrame>
      <p:sp>
        <p:nvSpPr>
          <p:cNvPr id="180228" name="Text Box 4"/>
          <p:cNvSpPr txBox="1">
            <a:spLocks noChangeArrowheads="1"/>
          </p:cNvSpPr>
          <p:nvPr/>
        </p:nvSpPr>
        <p:spPr bwMode="auto">
          <a:xfrm>
            <a:off x="1159042" y="2690730"/>
            <a:ext cx="93084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由此式可以看出电容是一种储能元件，它在从初始时刻</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到任意时刻</a:t>
            </a:r>
            <a:r>
              <a:rPr kumimoji="1" lang="en-US" altLang="zh-CN" sz="2400" b="1" i="1" dirty="0">
                <a:latin typeface="Times New Roman" panose="02020603050405020304" pitchFamily="18" charset="0"/>
                <a:ea typeface="楷体_GB2312" pitchFamily="49" charset="-122"/>
              </a:rPr>
              <a:t>t </a:t>
            </a:r>
            <a:r>
              <a:rPr kumimoji="1" lang="zh-CN" altLang="en-US" sz="2400" b="1" dirty="0">
                <a:latin typeface="Times New Roman" panose="02020603050405020304" pitchFamily="18" charset="0"/>
                <a:ea typeface="楷体_GB2312" pitchFamily="49" charset="-122"/>
              </a:rPr>
              <a:t>时间内得到的能量为 </a:t>
            </a:r>
          </a:p>
        </p:txBody>
      </p:sp>
      <p:graphicFrame>
        <p:nvGraphicFramePr>
          <p:cNvPr id="180229" name="Object 5"/>
          <p:cNvGraphicFramePr>
            <a:graphicFrameLocks noChangeAspect="1"/>
          </p:cNvGraphicFramePr>
          <p:nvPr/>
        </p:nvGraphicFramePr>
        <p:xfrm>
          <a:off x="3597442" y="4026984"/>
          <a:ext cx="5054600" cy="1863725"/>
        </p:xfrm>
        <a:graphic>
          <a:graphicData uri="http://schemas.openxmlformats.org/presentationml/2006/ole">
            <mc:AlternateContent xmlns:mc="http://schemas.openxmlformats.org/markup-compatibility/2006">
              <mc:Choice xmlns:v="urn:schemas-microsoft-com:vml" Requires="v">
                <p:oleObj spid="_x0000_s23561" name="Equation" r:id="rId5" imgW="2527300" imgH="838200" progId="Equation.3">
                  <p:embed/>
                </p:oleObj>
              </mc:Choice>
              <mc:Fallback>
                <p:oleObj name="Equation" r:id="rId5" imgW="2527300" imgH="838200" progId="Equation.3">
                  <p:embed/>
                  <p:pic>
                    <p:nvPicPr>
                      <p:cNvPr id="18022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7442" y="4026984"/>
                        <a:ext cx="5054600" cy="1863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42299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872624" y="476251"/>
            <a:ext cx="10040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若电容的初始储能为零，即</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0</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则任意时刻储存在电容中的能量为 </a:t>
            </a:r>
          </a:p>
        </p:txBody>
      </p:sp>
      <p:graphicFrame>
        <p:nvGraphicFramePr>
          <p:cNvPr id="181251" name="Object 3"/>
          <p:cNvGraphicFramePr>
            <a:graphicFrameLocks noChangeAspect="1"/>
          </p:cNvGraphicFramePr>
          <p:nvPr/>
        </p:nvGraphicFramePr>
        <p:xfrm>
          <a:off x="4669256" y="1327664"/>
          <a:ext cx="2857500" cy="927100"/>
        </p:xfrm>
        <a:graphic>
          <a:graphicData uri="http://schemas.openxmlformats.org/presentationml/2006/ole">
            <mc:AlternateContent xmlns:mc="http://schemas.openxmlformats.org/markup-compatibility/2006">
              <mc:Choice xmlns:v="urn:schemas-microsoft-com:vml" Requires="v">
                <p:oleObj spid="_x0000_s24581" name="Equation" r:id="rId3" imgW="1104840" imgH="393480" progId="Equation.DSMT4">
                  <p:embed/>
                </p:oleObj>
              </mc:Choice>
              <mc:Fallback>
                <p:oleObj name="Equation" r:id="rId3" imgW="1104840" imgH="393480" progId="Equation.DSMT4">
                  <p:embed/>
                  <p:pic>
                    <p:nvPicPr>
                      <p:cNvPr id="181251" name="Object 3"/>
                      <p:cNvPicPr>
                        <a:picLocks noChangeAspect="1" noChangeArrowheads="1"/>
                      </p:cNvPicPr>
                      <p:nvPr/>
                    </p:nvPicPr>
                    <p:blipFill>
                      <a:blip r:embed="rId4"/>
                      <a:srcRect/>
                      <a:stretch>
                        <a:fillRect/>
                      </a:stretch>
                    </p:blipFill>
                    <p:spPr bwMode="auto">
                      <a:xfrm>
                        <a:off x="4669256" y="1327664"/>
                        <a:ext cx="2857500" cy="927100"/>
                      </a:xfrm>
                      <a:prstGeom prst="rect">
                        <a:avLst/>
                      </a:prstGeom>
                      <a:noFill/>
                      <a:ln>
                        <a:noFill/>
                      </a:ln>
                    </p:spPr>
                  </p:pic>
                </p:oleObj>
              </mc:Fallback>
            </mc:AlternateContent>
          </a:graphicData>
        </a:graphic>
      </p:graphicFrame>
      <p:sp>
        <p:nvSpPr>
          <p:cNvPr id="181252" name="Rectangle 4"/>
          <p:cNvSpPr>
            <a:spLocks noChangeArrowheads="1"/>
          </p:cNvSpPr>
          <p:nvPr/>
        </p:nvSpPr>
        <p:spPr bwMode="auto">
          <a:xfrm>
            <a:off x="1556084" y="2827338"/>
            <a:ext cx="9476873"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此式说明</a:t>
            </a:r>
            <a:r>
              <a:rPr kumimoji="1" lang="zh-CN" altLang="en-US" sz="2400" b="1" dirty="0">
                <a:solidFill>
                  <a:srgbClr val="FF0000"/>
                </a:solidFill>
                <a:latin typeface="Times New Roman" panose="02020603050405020304" pitchFamily="18" charset="0"/>
                <a:ea typeface="楷体_GB2312" pitchFamily="49" charset="-122"/>
              </a:rPr>
              <a:t>某时刻电容的储能取决于该时刻电容的电压值，与电容的电流值无关</a:t>
            </a:r>
            <a:r>
              <a:rPr kumimoji="1" lang="zh-CN" altLang="en-US" sz="2400" b="1" dirty="0">
                <a:latin typeface="Times New Roman" panose="02020603050405020304" pitchFamily="18" charset="0"/>
                <a:ea typeface="楷体_GB2312" pitchFamily="49" charset="-122"/>
              </a:rPr>
              <a:t>。</a:t>
            </a:r>
          </a:p>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电容电压的绝对值增大时，电容储能增加；电容电压的绝对值减小时，电容储能减少。</a:t>
            </a:r>
          </a:p>
        </p:txBody>
      </p:sp>
    </p:spTree>
    <p:extLst>
      <p:ext uri="{BB962C8B-B14F-4D97-AF65-F5344CB8AC3E}">
        <p14:creationId xmlns:p14="http://schemas.microsoft.com/office/powerpoint/2010/main" val="893815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878305" y="1700213"/>
            <a:ext cx="1021481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当</a:t>
            </a:r>
            <a:r>
              <a:rPr kumimoji="1" lang="en-US" altLang="zh-CN" sz="2400" b="1" i="1" dirty="0">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&gt;0</a:t>
            </a:r>
            <a:r>
              <a:rPr kumimoji="1" lang="zh-CN" altLang="en-US" sz="2400" b="1" dirty="0">
                <a:latin typeface="Times New Roman" panose="02020603050405020304" pitchFamily="18" charset="0"/>
                <a:ea typeface="楷体_GB2312" pitchFamily="49" charset="-122"/>
              </a:rPr>
              <a:t>时，</a:t>
            </a:r>
            <a:r>
              <a:rPr kumimoji="1" lang="en-US" altLang="zh-CN" sz="2400" b="1" i="1" dirty="0">
                <a:latin typeface="Times New Roman" panose="02020603050405020304" pitchFamily="18" charset="0"/>
                <a:ea typeface="楷体_GB2312" pitchFamily="49" charset="-122"/>
              </a:rPr>
              <a:t>W</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不可能为负值，电容不可能放出多于它储存的能量，这说明电容是一种储能元件。由于电容电压确定了电容的储能状态，称电容电压为状态变量。</a:t>
            </a:r>
          </a:p>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从能量角度也可以理解为什么电容电压不能轻易跃变，</a:t>
            </a:r>
            <a:r>
              <a:rPr kumimoji="1" lang="zh-CN" altLang="en-US" sz="2400" b="1" dirty="0">
                <a:solidFill>
                  <a:srgbClr val="FF0000"/>
                </a:solidFill>
                <a:latin typeface="Times New Roman" panose="02020603050405020304" pitchFamily="18" charset="0"/>
                <a:ea typeface="楷体_GB2312" pitchFamily="49" charset="-122"/>
              </a:rPr>
              <a:t>这是因为电容电压的跃变要伴随电容储存能量的跃变，在电流有界的情况下，是不可能造成电场能量发生跃变和电容电压发生跃变的。 </a:t>
            </a:r>
          </a:p>
        </p:txBody>
      </p:sp>
      <p:graphicFrame>
        <p:nvGraphicFramePr>
          <p:cNvPr id="182275" name="Object 3"/>
          <p:cNvGraphicFramePr>
            <a:graphicFrameLocks noChangeAspect="1"/>
          </p:cNvGraphicFramePr>
          <p:nvPr/>
        </p:nvGraphicFramePr>
        <p:xfrm>
          <a:off x="4438650" y="404813"/>
          <a:ext cx="2978150" cy="965200"/>
        </p:xfrm>
        <a:graphic>
          <a:graphicData uri="http://schemas.openxmlformats.org/presentationml/2006/ole">
            <mc:AlternateContent xmlns:mc="http://schemas.openxmlformats.org/markup-compatibility/2006">
              <mc:Choice xmlns:v="urn:schemas-microsoft-com:vml" Requires="v">
                <p:oleObj spid="_x0000_s25605" name="Equation" r:id="rId3" imgW="1104840" imgH="393480" progId="Equation.DSMT4">
                  <p:embed/>
                </p:oleObj>
              </mc:Choice>
              <mc:Fallback>
                <p:oleObj name="Equation" r:id="rId3" imgW="1104840" imgH="393480" progId="Equation.DSMT4">
                  <p:embed/>
                  <p:pic>
                    <p:nvPicPr>
                      <p:cNvPr id="182275" name="Object 3"/>
                      <p:cNvPicPr>
                        <a:picLocks noChangeAspect="1" noChangeArrowheads="1"/>
                      </p:cNvPicPr>
                      <p:nvPr/>
                    </p:nvPicPr>
                    <p:blipFill>
                      <a:blip r:embed="rId4"/>
                      <a:srcRect/>
                      <a:stretch>
                        <a:fillRect/>
                      </a:stretch>
                    </p:blipFill>
                    <p:spPr bwMode="auto">
                      <a:xfrm>
                        <a:off x="4438650" y="404813"/>
                        <a:ext cx="2978150" cy="9652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63480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2"/>
          <p:cNvSpPr>
            <a:spLocks noGrp="1" noChangeArrowheads="1"/>
          </p:cNvSpPr>
          <p:nvPr>
            <p:ph type="title"/>
          </p:nvPr>
        </p:nvSpPr>
        <p:spPr bwMode="gray">
          <a:xfrm>
            <a:off x="1774826" y="188913"/>
            <a:ext cx="4824413" cy="5635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fontScale="90000"/>
          </a:bodyPr>
          <a:lstStyle/>
          <a:p>
            <a:pPr eaLnBrk="1" hangingPunct="1"/>
            <a:r>
              <a:rPr lang="zh-CN" altLang="en-US" b="1">
                <a:ea typeface="宋体" panose="02010600030101010101" pitchFamily="2" charset="-122"/>
              </a:rPr>
              <a:t>本章知识的难点</a:t>
            </a:r>
            <a:endParaRPr lang="en-US" altLang="zh-CN" b="1">
              <a:ea typeface="宋体" panose="02010600030101010101" pitchFamily="2" charset="-122"/>
            </a:endParaRPr>
          </a:p>
        </p:txBody>
      </p:sp>
      <p:grpSp>
        <p:nvGrpSpPr>
          <p:cNvPr id="5123" name="Group 43"/>
          <p:cNvGrpSpPr>
            <a:grpSpLocks/>
          </p:cNvGrpSpPr>
          <p:nvPr/>
        </p:nvGrpSpPr>
        <p:grpSpPr bwMode="auto">
          <a:xfrm>
            <a:off x="1711325" y="1412876"/>
            <a:ext cx="8777288" cy="720725"/>
            <a:chOff x="118" y="935"/>
            <a:chExt cx="5529" cy="454"/>
          </a:xfrm>
        </p:grpSpPr>
        <p:sp>
          <p:nvSpPr>
            <p:cNvPr id="5164" name="AutoShape 44"/>
            <p:cNvSpPr>
              <a:spLocks noChangeArrowheads="1"/>
            </p:cNvSpPr>
            <p:nvPr/>
          </p:nvSpPr>
          <p:spPr bwMode="gray">
            <a:xfrm>
              <a:off x="340" y="935"/>
              <a:ext cx="3130" cy="454"/>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30" name="AutoShape 45"/>
            <p:cNvSpPr>
              <a:spLocks noChangeArrowheads="1"/>
            </p:cNvSpPr>
            <p:nvPr/>
          </p:nvSpPr>
          <p:spPr bwMode="gray">
            <a:xfrm>
              <a:off x="118" y="951"/>
              <a:ext cx="494" cy="432"/>
            </a:xfrm>
            <a:prstGeom prst="diamond">
              <a:avLst/>
            </a:prstGeom>
            <a:solidFill>
              <a:schemeClr val="accent2"/>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31" name="Text Box 46"/>
            <p:cNvSpPr txBox="1">
              <a:spLocks noChangeArrowheads="1"/>
            </p:cNvSpPr>
            <p:nvPr/>
          </p:nvSpPr>
          <p:spPr bwMode="gray">
            <a:xfrm>
              <a:off x="339" y="981"/>
              <a:ext cx="53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a:solidFill>
                    <a:srgbClr val="000000"/>
                  </a:solidFill>
                  <a:ea typeface="黑体" panose="02010609060101010101" pitchFamily="49" charset="-122"/>
                </a:rPr>
                <a:t>     电容电压的突变</a:t>
              </a:r>
            </a:p>
          </p:txBody>
        </p:sp>
        <p:sp>
          <p:nvSpPr>
            <p:cNvPr id="5132" name="Text Box 47"/>
            <p:cNvSpPr txBox="1">
              <a:spLocks noChangeArrowheads="1"/>
            </p:cNvSpPr>
            <p:nvPr/>
          </p:nvSpPr>
          <p:spPr bwMode="gray">
            <a:xfrm>
              <a:off x="245" y="1026"/>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a:solidFill>
                    <a:schemeClr val="bg1"/>
                  </a:solidFill>
                  <a:ea typeface="宋体" panose="02010600030101010101" pitchFamily="2" charset="-122"/>
                </a:rPr>
                <a:t>1</a:t>
              </a:r>
            </a:p>
          </p:txBody>
        </p:sp>
      </p:grpSp>
      <p:grpSp>
        <p:nvGrpSpPr>
          <p:cNvPr id="5124" name="Group 48"/>
          <p:cNvGrpSpPr>
            <a:grpSpLocks/>
          </p:cNvGrpSpPr>
          <p:nvPr/>
        </p:nvGrpSpPr>
        <p:grpSpPr bwMode="auto">
          <a:xfrm>
            <a:off x="1774826" y="2495554"/>
            <a:ext cx="5613400" cy="747713"/>
            <a:chOff x="1110" y="2388"/>
            <a:chExt cx="3536" cy="471"/>
          </a:xfrm>
        </p:grpSpPr>
        <p:sp>
          <p:nvSpPr>
            <p:cNvPr id="5169" name="AutoShape 49"/>
            <p:cNvSpPr>
              <a:spLocks noChangeArrowheads="1"/>
            </p:cNvSpPr>
            <p:nvPr/>
          </p:nvSpPr>
          <p:spPr bwMode="gray">
            <a:xfrm>
              <a:off x="1338" y="2417"/>
              <a:ext cx="3084" cy="413"/>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a:extLst>
              <a:ext uri="{AF507438-7753-43E0-B8FC-AC1667EBCBE1}">
                <a14:hiddenEffects xmlns:a14="http://schemas.microsoft.com/office/drawing/2010/main">
                  <a:effectLst>
                    <a:outerShdw dist="99190" dir="238833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6" name="AutoShape 50"/>
            <p:cNvSpPr>
              <a:spLocks noChangeArrowheads="1"/>
            </p:cNvSpPr>
            <p:nvPr/>
          </p:nvSpPr>
          <p:spPr bwMode="gray">
            <a:xfrm>
              <a:off x="1110" y="2388"/>
              <a:ext cx="454" cy="471"/>
            </a:xfrm>
            <a:prstGeom prst="diamond">
              <a:avLst/>
            </a:prstGeom>
            <a:solidFill>
              <a:schemeClr val="accent1"/>
            </a:solidFill>
            <a:ln w="25400" algn="ctr">
              <a:solidFill>
                <a:schemeClr val="bg1"/>
              </a:solidFill>
              <a:miter lim="800000"/>
              <a:headEnd/>
              <a:tailEnd/>
            </a:ln>
            <a:effectLst/>
            <a:extLst>
              <a:ext uri="{AF507438-7753-43E0-B8FC-AC1667EBCBE1}">
                <a14:hiddenEffects xmlns:a14="http://schemas.microsoft.com/office/drawing/2010/main">
                  <a:effectLst>
                    <a:outerShdw dist="63500" dir="2212194" algn="ctr" rotWithShape="0">
                      <a:srgbClr val="333333">
                        <a:alpha val="50000"/>
                      </a:srgbClr>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27" name="Text Box 51"/>
            <p:cNvSpPr txBox="1">
              <a:spLocks noChangeArrowheads="1"/>
            </p:cNvSpPr>
            <p:nvPr/>
          </p:nvSpPr>
          <p:spPr bwMode="gray">
            <a:xfrm>
              <a:off x="1202" y="2423"/>
              <a:ext cx="34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zh-CN" altLang="en-US" sz="2800" b="1">
                  <a:solidFill>
                    <a:srgbClr val="000000"/>
                  </a:solidFill>
                  <a:ea typeface="黑体" panose="02010609060101010101" pitchFamily="49" charset="-122"/>
                </a:rPr>
                <a:t>       电感电流的突变</a:t>
              </a:r>
            </a:p>
          </p:txBody>
        </p:sp>
        <p:sp>
          <p:nvSpPr>
            <p:cNvPr id="5128" name="Text Box 52"/>
            <p:cNvSpPr txBox="1">
              <a:spLocks noChangeArrowheads="1"/>
            </p:cNvSpPr>
            <p:nvPr/>
          </p:nvSpPr>
          <p:spPr bwMode="gray">
            <a:xfrm>
              <a:off x="1225" y="2474"/>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2400" dirty="0">
                  <a:solidFill>
                    <a:schemeClr val="bg1"/>
                  </a:solidFill>
                  <a:ea typeface="宋体" panose="02010600030101010101" pitchFamily="2" charset="-122"/>
                </a:rPr>
                <a:t>2</a:t>
              </a:r>
            </a:p>
          </p:txBody>
        </p:sp>
      </p:grpSp>
    </p:spTree>
    <p:extLst>
      <p:ext uri="{BB962C8B-B14F-4D97-AF65-F5344CB8AC3E}">
        <p14:creationId xmlns:p14="http://schemas.microsoft.com/office/powerpoint/2010/main" val="2629374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930275" y="300832"/>
            <a:ext cx="1036737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800" b="1" dirty="0">
                <a:latin typeface="Times New Roman" panose="02020603050405020304" pitchFamily="18" charset="0"/>
                <a:ea typeface="宋体" panose="02010600030101010101" pitchFamily="2" charset="-122"/>
              </a:rPr>
              <a:t>例</a:t>
            </a:r>
            <a:r>
              <a:rPr kumimoji="1" lang="en-US" altLang="zh-CN" sz="2800" b="1" dirty="0">
                <a:latin typeface="Times New Roman" panose="02020603050405020304" pitchFamily="18" charset="0"/>
                <a:ea typeface="宋体" panose="02010600030101010101" pitchFamily="2" charset="-122"/>
              </a:rPr>
              <a:t>5  </a:t>
            </a:r>
            <a:r>
              <a:rPr kumimoji="1" lang="zh-CN" altLang="en-US" sz="2800" b="1" dirty="0">
                <a:latin typeface="Times New Roman" panose="02020603050405020304" pitchFamily="18" charset="0"/>
                <a:ea typeface="宋体" panose="02010600030101010101" pitchFamily="2" charset="-122"/>
              </a:rPr>
              <a:t>电容元件及其参考方向如图所示，已知</a:t>
            </a:r>
            <a:r>
              <a:rPr kumimoji="1" lang="en-US" altLang="zh-CN" sz="2800" b="1" i="1" dirty="0">
                <a:latin typeface="Times New Roman" panose="02020603050405020304" pitchFamily="18" charset="0"/>
                <a:ea typeface="宋体" panose="02010600030101010101" pitchFamily="2" charset="-122"/>
              </a:rPr>
              <a:t>u</a:t>
            </a:r>
            <a:r>
              <a:rPr kumimoji="1" lang="en-US" altLang="zh-CN" sz="2800" b="1" dirty="0">
                <a:latin typeface="Times New Roman" panose="02020603050405020304" pitchFamily="18" charset="0"/>
                <a:ea typeface="宋体" panose="02010600030101010101" pitchFamily="2" charset="-122"/>
              </a:rPr>
              <a:t> = 60sin100</a:t>
            </a:r>
            <a:r>
              <a:rPr kumimoji="1" lang="en-US" altLang="zh-CN" sz="2800" b="1" i="1" dirty="0">
                <a:latin typeface="Times New Roman" panose="02020603050405020304" pitchFamily="18" charset="0"/>
                <a:ea typeface="宋体" panose="02010600030101010101" pitchFamily="2" charset="-122"/>
              </a:rPr>
              <a:t>t </a:t>
            </a:r>
            <a:r>
              <a:rPr kumimoji="1" lang="en-US" altLang="zh-CN" sz="2800" b="1" dirty="0">
                <a:latin typeface="Times New Roman" panose="02020603050405020304" pitchFamily="18" charset="0"/>
                <a:ea typeface="宋体" panose="02010600030101010101" pitchFamily="2" charset="-122"/>
              </a:rPr>
              <a:t>V</a:t>
            </a:r>
            <a:r>
              <a:rPr kumimoji="1" lang="zh-CN" altLang="en-US" sz="2800" b="1" dirty="0">
                <a:latin typeface="Times New Roman" panose="02020603050405020304" pitchFamily="18" charset="0"/>
                <a:ea typeface="宋体" panose="02010600030101010101" pitchFamily="2" charset="-122"/>
              </a:rPr>
              <a:t>，电容储存能量最大值为</a:t>
            </a:r>
            <a:r>
              <a:rPr kumimoji="1" lang="en-US" altLang="zh-CN" sz="2800" b="1" dirty="0">
                <a:latin typeface="Times New Roman" panose="02020603050405020304" pitchFamily="18" charset="0"/>
                <a:ea typeface="宋体" panose="02010600030101010101" pitchFamily="2" charset="-122"/>
              </a:rPr>
              <a:t>18J</a:t>
            </a:r>
            <a:r>
              <a:rPr kumimoji="1" lang="zh-CN" altLang="en-US" sz="2800" b="1" dirty="0">
                <a:latin typeface="Times New Roman" panose="02020603050405020304" pitchFamily="18" charset="0"/>
                <a:ea typeface="宋体" panose="02010600030101010101" pitchFamily="2" charset="-122"/>
              </a:rPr>
              <a:t>，求电容</a:t>
            </a:r>
            <a:r>
              <a:rPr kumimoji="1" lang="en-US" altLang="zh-CN" sz="2800" b="1" dirty="0">
                <a:latin typeface="Times New Roman" panose="02020603050405020304" pitchFamily="18" charset="0"/>
                <a:ea typeface="宋体" panose="02010600030101010101" pitchFamily="2" charset="-122"/>
              </a:rPr>
              <a:t>C</a:t>
            </a:r>
            <a:r>
              <a:rPr kumimoji="1" lang="zh-CN" altLang="en-US" sz="2800" b="1" dirty="0">
                <a:latin typeface="Times New Roman" panose="02020603050405020304" pitchFamily="18" charset="0"/>
                <a:ea typeface="宋体" panose="02010600030101010101" pitchFamily="2" charset="-122"/>
              </a:rPr>
              <a:t>的值及 </a:t>
            </a:r>
            <a:r>
              <a:rPr kumimoji="1" lang="en-US" altLang="zh-CN" sz="2800" b="1" i="1" dirty="0">
                <a:latin typeface="Times New Roman" panose="02020603050405020304" pitchFamily="18" charset="0"/>
                <a:ea typeface="宋体" panose="02010600030101010101" pitchFamily="2" charset="-122"/>
              </a:rPr>
              <a:t>t</a:t>
            </a:r>
            <a:r>
              <a:rPr kumimoji="1" lang="en-US" altLang="zh-CN" sz="2800" b="1" dirty="0">
                <a:latin typeface="Times New Roman" panose="02020603050405020304" pitchFamily="18" charset="0"/>
                <a:ea typeface="宋体" panose="02010600030101010101" pitchFamily="2" charset="-122"/>
              </a:rPr>
              <a:t> = 2</a:t>
            </a:r>
            <a:r>
              <a:rPr kumimoji="1" lang="en-US" altLang="zh-CN" sz="2800" b="1" dirty="0">
                <a:latin typeface="Times New Roman" panose="02020603050405020304" pitchFamily="18" charset="0"/>
                <a:ea typeface="宋体" panose="02010600030101010101" pitchFamily="2" charset="-122"/>
                <a:cs typeface="Times New Roman" panose="02020603050405020304" pitchFamily="18" charset="0"/>
              </a:rPr>
              <a:t>π/300 </a:t>
            </a:r>
            <a:r>
              <a:rPr kumimoji="1" lang="zh-CN" altLang="en-US" sz="2800" b="1" dirty="0">
                <a:latin typeface="Times New Roman" panose="02020603050405020304" pitchFamily="18" charset="0"/>
                <a:ea typeface="宋体" panose="02010600030101010101" pitchFamily="2" charset="-122"/>
              </a:rPr>
              <a:t>时的电流。</a:t>
            </a:r>
          </a:p>
        </p:txBody>
      </p:sp>
      <p:graphicFrame>
        <p:nvGraphicFramePr>
          <p:cNvPr id="184323" name="Object 3"/>
          <p:cNvGraphicFramePr>
            <a:graphicFrameLocks noChangeAspect="1"/>
          </p:cNvGraphicFramePr>
          <p:nvPr/>
        </p:nvGraphicFramePr>
        <p:xfrm>
          <a:off x="2057401" y="2743201"/>
          <a:ext cx="2098675" cy="1001713"/>
        </p:xfrm>
        <a:graphic>
          <a:graphicData uri="http://schemas.openxmlformats.org/presentationml/2006/ole">
            <mc:AlternateContent xmlns:mc="http://schemas.openxmlformats.org/markup-compatibility/2006">
              <mc:Choice xmlns:v="urn:schemas-microsoft-com:vml" Requires="v">
                <p:oleObj spid="_x0000_s26635" name="Equation" r:id="rId3" imgW="825500" imgH="393700" progId="Equation.3">
                  <p:embed/>
                </p:oleObj>
              </mc:Choice>
              <mc:Fallback>
                <p:oleObj name="Equation" r:id="rId3" imgW="825500" imgH="393700" progId="Equation.3">
                  <p:embed/>
                  <p:pic>
                    <p:nvPicPr>
                      <p:cNvPr id="18432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1" y="2743201"/>
                        <a:ext cx="2098675"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4" name="Text Box 4"/>
          <p:cNvSpPr txBox="1">
            <a:spLocks noChangeArrowheads="1"/>
          </p:cNvSpPr>
          <p:nvPr/>
        </p:nvSpPr>
        <p:spPr bwMode="auto">
          <a:xfrm>
            <a:off x="9617076" y="1990726"/>
            <a:ext cx="282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800" b="1" i="1">
                <a:solidFill>
                  <a:srgbClr val="FF0000"/>
                </a:solidFill>
                <a:latin typeface="Times New Roman" panose="02020603050405020304" pitchFamily="18" charset="0"/>
                <a:ea typeface="宋体" panose="02010600030101010101" pitchFamily="2" charset="-122"/>
              </a:rPr>
              <a:t>i</a:t>
            </a:r>
          </a:p>
        </p:txBody>
      </p:sp>
      <p:sp>
        <p:nvSpPr>
          <p:cNvPr id="44037" name="Text Box 5"/>
          <p:cNvSpPr txBox="1">
            <a:spLocks noChangeArrowheads="1"/>
          </p:cNvSpPr>
          <p:nvPr/>
        </p:nvSpPr>
        <p:spPr bwMode="auto">
          <a:xfrm>
            <a:off x="9693275" y="2447925"/>
            <a:ext cx="5349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kumimoji="1" lang="en-US" altLang="zh-CN" sz="2800" b="1" i="1">
                <a:latin typeface="Times New Roman" panose="02020603050405020304" pitchFamily="18" charset="0"/>
                <a:ea typeface="隶书" panose="02010509060101010101" pitchFamily="49" charset="-122"/>
              </a:rPr>
              <a:t>C</a:t>
            </a:r>
            <a:r>
              <a:rPr kumimoji="1" lang="en-US" altLang="zh-CN" sz="3600" b="1" i="1">
                <a:latin typeface="Times New Roman" panose="02020603050405020304" pitchFamily="18" charset="0"/>
                <a:ea typeface="隶书" panose="02010509060101010101" pitchFamily="49" charset="-122"/>
              </a:rPr>
              <a:t> </a:t>
            </a:r>
          </a:p>
        </p:txBody>
      </p:sp>
      <p:sp>
        <p:nvSpPr>
          <p:cNvPr id="44038" name="Line 6"/>
          <p:cNvSpPr>
            <a:spLocks noChangeShapeType="1"/>
          </p:cNvSpPr>
          <p:nvPr/>
        </p:nvSpPr>
        <p:spPr bwMode="auto">
          <a:xfrm>
            <a:off x="9448800" y="1990725"/>
            <a:ext cx="0" cy="685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039" name="Line 7"/>
          <p:cNvSpPr>
            <a:spLocks noChangeShapeType="1"/>
          </p:cNvSpPr>
          <p:nvPr/>
        </p:nvSpPr>
        <p:spPr bwMode="auto">
          <a:xfrm>
            <a:off x="9448800" y="2828925"/>
            <a:ext cx="0" cy="762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84328" name="Oval 8"/>
          <p:cNvSpPr>
            <a:spLocks noChangeArrowheads="1"/>
          </p:cNvSpPr>
          <p:nvPr/>
        </p:nvSpPr>
        <p:spPr bwMode="auto">
          <a:xfrm>
            <a:off x="9376443" y="1838325"/>
            <a:ext cx="152400" cy="152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4329" name="Oval 9"/>
          <p:cNvSpPr>
            <a:spLocks noChangeArrowheads="1"/>
          </p:cNvSpPr>
          <p:nvPr/>
        </p:nvSpPr>
        <p:spPr bwMode="auto">
          <a:xfrm>
            <a:off x="9376443" y="3590925"/>
            <a:ext cx="152400" cy="1524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4330" name="Text Box 10"/>
          <p:cNvSpPr txBox="1">
            <a:spLocks noChangeArrowheads="1"/>
          </p:cNvSpPr>
          <p:nvPr/>
        </p:nvSpPr>
        <p:spPr bwMode="auto">
          <a:xfrm>
            <a:off x="8778875" y="2524126"/>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800" b="1" i="1">
                <a:solidFill>
                  <a:srgbClr val="0033CC"/>
                </a:solidFill>
                <a:latin typeface="Times New Roman" panose="02020603050405020304" pitchFamily="18" charset="0"/>
                <a:ea typeface="宋体" panose="02010600030101010101" pitchFamily="2" charset="-122"/>
              </a:rPr>
              <a:t>u</a:t>
            </a:r>
          </a:p>
        </p:txBody>
      </p:sp>
      <p:sp>
        <p:nvSpPr>
          <p:cNvPr id="44043" name="Line 11"/>
          <p:cNvSpPr>
            <a:spLocks noChangeShapeType="1"/>
          </p:cNvSpPr>
          <p:nvPr/>
        </p:nvSpPr>
        <p:spPr bwMode="auto">
          <a:xfrm>
            <a:off x="9296400" y="2676525"/>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044" name="Line 12"/>
          <p:cNvSpPr>
            <a:spLocks noChangeShapeType="1"/>
          </p:cNvSpPr>
          <p:nvPr/>
        </p:nvSpPr>
        <p:spPr bwMode="auto">
          <a:xfrm>
            <a:off x="9296400" y="2828925"/>
            <a:ext cx="304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045" name="Line 13"/>
          <p:cNvSpPr>
            <a:spLocks noChangeShapeType="1"/>
          </p:cNvSpPr>
          <p:nvPr/>
        </p:nvSpPr>
        <p:spPr bwMode="auto">
          <a:xfrm>
            <a:off x="9436768" y="2133600"/>
            <a:ext cx="0" cy="304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44046" name="Text Box 14"/>
          <p:cNvSpPr txBox="1">
            <a:spLocks noChangeArrowheads="1"/>
          </p:cNvSpPr>
          <p:nvPr/>
        </p:nvSpPr>
        <p:spPr bwMode="auto">
          <a:xfrm>
            <a:off x="8763000" y="1676401"/>
            <a:ext cx="38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800" b="1">
                <a:solidFill>
                  <a:srgbClr val="0033CC"/>
                </a:solidFill>
                <a:latin typeface="Times New Roman" panose="02020603050405020304" pitchFamily="18" charset="0"/>
                <a:ea typeface="宋体" panose="02010600030101010101" pitchFamily="2" charset="-122"/>
              </a:rPr>
              <a:t>+</a:t>
            </a:r>
          </a:p>
        </p:txBody>
      </p:sp>
      <p:sp>
        <p:nvSpPr>
          <p:cNvPr id="44047" name="Text Box 15"/>
          <p:cNvSpPr txBox="1">
            <a:spLocks noChangeArrowheads="1"/>
          </p:cNvSpPr>
          <p:nvPr/>
        </p:nvSpPr>
        <p:spPr bwMode="auto">
          <a:xfrm>
            <a:off x="8855076" y="3362326"/>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en-US" altLang="zh-CN" sz="2800" b="1">
                <a:solidFill>
                  <a:srgbClr val="0033CC"/>
                </a:solidFill>
                <a:latin typeface="Times New Roman" panose="02020603050405020304" pitchFamily="18" charset="0"/>
                <a:ea typeface="宋体" panose="02010600030101010101" pitchFamily="2" charset="-122"/>
              </a:rPr>
              <a:t>-</a:t>
            </a:r>
          </a:p>
        </p:txBody>
      </p:sp>
      <p:sp>
        <p:nvSpPr>
          <p:cNvPr id="184336" name="Text Box 16"/>
          <p:cNvSpPr txBox="1">
            <a:spLocks noChangeArrowheads="1"/>
          </p:cNvSpPr>
          <p:nvPr/>
        </p:nvSpPr>
        <p:spPr bwMode="auto">
          <a:xfrm>
            <a:off x="1965325" y="1949451"/>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800" b="1" dirty="0">
                <a:latin typeface="Times New Roman" panose="02020603050405020304" pitchFamily="18" charset="0"/>
                <a:ea typeface="宋体" panose="02010600030101010101" pitchFamily="2" charset="-122"/>
              </a:rPr>
              <a:t>解：</a:t>
            </a:r>
          </a:p>
        </p:txBody>
      </p:sp>
      <p:sp>
        <p:nvSpPr>
          <p:cNvPr id="184337" name="Text Box 17"/>
          <p:cNvSpPr txBox="1">
            <a:spLocks noChangeArrowheads="1"/>
          </p:cNvSpPr>
          <p:nvPr/>
        </p:nvSpPr>
        <p:spPr bwMode="auto">
          <a:xfrm>
            <a:off x="2803526" y="1971676"/>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2800" b="1" dirty="0">
                <a:latin typeface="Times New Roman" panose="02020603050405020304" pitchFamily="18" charset="0"/>
                <a:ea typeface="宋体" panose="02010600030101010101" pitchFamily="2" charset="-122"/>
              </a:rPr>
              <a:t>电压 </a:t>
            </a:r>
            <a:r>
              <a:rPr kumimoji="1" lang="en-US" altLang="zh-CN" sz="2800" b="1" i="1" dirty="0">
                <a:latin typeface="Times New Roman" panose="02020603050405020304" pitchFamily="18" charset="0"/>
                <a:ea typeface="宋体" panose="02010600030101010101" pitchFamily="2" charset="-122"/>
              </a:rPr>
              <a:t>u</a:t>
            </a:r>
            <a:r>
              <a:rPr kumimoji="1" lang="en-US" altLang="zh-CN" sz="2800" b="1" dirty="0">
                <a:latin typeface="Times New Roman" panose="02020603050405020304" pitchFamily="18" charset="0"/>
                <a:ea typeface="宋体" panose="02010600030101010101" pitchFamily="2" charset="-122"/>
              </a:rPr>
              <a:t> </a:t>
            </a:r>
            <a:r>
              <a:rPr kumimoji="1" lang="zh-CN" altLang="en-US" sz="2800" b="1" dirty="0">
                <a:latin typeface="Times New Roman" panose="02020603050405020304" pitchFamily="18" charset="0"/>
                <a:ea typeface="宋体" panose="02010600030101010101" pitchFamily="2" charset="-122"/>
              </a:rPr>
              <a:t>的最大值为</a:t>
            </a:r>
            <a:r>
              <a:rPr kumimoji="1" lang="en-US" altLang="zh-CN" sz="2800" b="1" dirty="0">
                <a:latin typeface="Times New Roman" panose="02020603050405020304" pitchFamily="18" charset="0"/>
                <a:ea typeface="宋体" panose="02010600030101010101" pitchFamily="2" charset="-122"/>
              </a:rPr>
              <a:t>60V</a:t>
            </a:r>
            <a:r>
              <a:rPr kumimoji="1" lang="zh-CN" altLang="en-US" sz="2800" b="1" dirty="0">
                <a:latin typeface="Times New Roman" panose="02020603050405020304" pitchFamily="18" charset="0"/>
                <a:ea typeface="宋体" panose="02010600030101010101" pitchFamily="2" charset="-122"/>
              </a:rPr>
              <a:t>，所以</a:t>
            </a:r>
          </a:p>
        </p:txBody>
      </p:sp>
      <p:graphicFrame>
        <p:nvGraphicFramePr>
          <p:cNvPr id="184338" name="Object 18"/>
          <p:cNvGraphicFramePr>
            <a:graphicFrameLocks noChangeAspect="1"/>
          </p:cNvGraphicFramePr>
          <p:nvPr/>
        </p:nvGraphicFramePr>
        <p:xfrm>
          <a:off x="4495801" y="2743201"/>
          <a:ext cx="3940175" cy="1001713"/>
        </p:xfrm>
        <a:graphic>
          <a:graphicData uri="http://schemas.openxmlformats.org/presentationml/2006/ole">
            <mc:AlternateContent xmlns:mc="http://schemas.openxmlformats.org/markup-compatibility/2006">
              <mc:Choice xmlns:v="urn:schemas-microsoft-com:vml" Requires="v">
                <p:oleObj spid="_x0000_s26636" name="Equation" r:id="rId5" imgW="1548728" imgH="393529" progId="Equation.3">
                  <p:embed/>
                </p:oleObj>
              </mc:Choice>
              <mc:Fallback>
                <p:oleObj name="Equation" r:id="rId5" imgW="1548728" imgH="393529" progId="Equation.3">
                  <p:embed/>
                  <p:pic>
                    <p:nvPicPr>
                      <p:cNvPr id="18433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801" y="2743201"/>
                        <a:ext cx="3940175" cy="1001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40" name="Object 20"/>
          <p:cNvGraphicFramePr>
            <a:graphicFrameLocks noChangeAspect="1"/>
          </p:cNvGraphicFramePr>
          <p:nvPr/>
        </p:nvGraphicFramePr>
        <p:xfrm>
          <a:off x="2089150" y="5394325"/>
          <a:ext cx="1835150" cy="1035050"/>
        </p:xfrm>
        <a:graphic>
          <a:graphicData uri="http://schemas.openxmlformats.org/presentationml/2006/ole">
            <mc:AlternateContent xmlns:mc="http://schemas.openxmlformats.org/markup-compatibility/2006">
              <mc:Choice xmlns:v="urn:schemas-microsoft-com:vml" Requires="v">
                <p:oleObj spid="_x0000_s26637" name="Equation" r:id="rId7" imgW="711000" imgH="393480" progId="Equation.DSMT4">
                  <p:embed/>
                </p:oleObj>
              </mc:Choice>
              <mc:Fallback>
                <p:oleObj name="Equation" r:id="rId7" imgW="711000" imgH="393480" progId="Equation.DSMT4">
                  <p:embed/>
                  <p:pic>
                    <p:nvPicPr>
                      <p:cNvPr id="184340" name="Object 20"/>
                      <p:cNvPicPr>
                        <a:picLocks noChangeAspect="1" noChangeArrowheads="1"/>
                      </p:cNvPicPr>
                      <p:nvPr/>
                    </p:nvPicPr>
                    <p:blipFill>
                      <a:blip r:embed="rId8"/>
                      <a:srcRect/>
                      <a:stretch>
                        <a:fillRect/>
                      </a:stretch>
                    </p:blipFill>
                    <p:spPr bwMode="auto">
                      <a:xfrm>
                        <a:off x="2089150" y="5394325"/>
                        <a:ext cx="1835150"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 name="图片 21">
            <a:extLst>
              <a:ext uri="{FF2B5EF4-FFF2-40B4-BE49-F238E27FC236}">
                <a16:creationId xmlns:a16="http://schemas.microsoft.com/office/drawing/2014/main" id="{13914726-4358-4AC2-95D3-F8D7587F612B}"/>
              </a:ext>
            </a:extLst>
          </p:cNvPr>
          <p:cNvPicPr/>
          <p:nvPr/>
        </p:nvPicPr>
        <p:blipFill>
          <a:blip r:embed="rId9"/>
          <a:stretch>
            <a:fillRect/>
          </a:stretch>
        </p:blipFill>
        <p:spPr>
          <a:xfrm>
            <a:off x="2057400" y="4226756"/>
            <a:ext cx="7453336" cy="1074667"/>
          </a:xfrm>
          <a:prstGeom prst="rect">
            <a:avLst/>
          </a:prstGeom>
        </p:spPr>
      </p:pic>
      <p:pic>
        <p:nvPicPr>
          <p:cNvPr id="23" name="图片 22">
            <a:extLst>
              <a:ext uri="{FF2B5EF4-FFF2-40B4-BE49-F238E27FC236}">
                <a16:creationId xmlns:a16="http://schemas.microsoft.com/office/drawing/2014/main" id="{B002A3DC-3EB0-4783-B3E3-B5A31246A9D8}"/>
              </a:ext>
            </a:extLst>
          </p:cNvPr>
          <p:cNvPicPr/>
          <p:nvPr/>
        </p:nvPicPr>
        <p:blipFill>
          <a:blip r:embed="rId10"/>
          <a:stretch>
            <a:fillRect/>
          </a:stretch>
        </p:blipFill>
        <p:spPr>
          <a:xfrm>
            <a:off x="4049712" y="5354638"/>
            <a:ext cx="4713288" cy="1074737"/>
          </a:xfrm>
          <a:prstGeom prst="rect">
            <a:avLst/>
          </a:prstGeom>
        </p:spPr>
      </p:pic>
    </p:spTree>
    <p:extLst>
      <p:ext uri="{BB962C8B-B14F-4D97-AF65-F5344CB8AC3E}">
        <p14:creationId xmlns:p14="http://schemas.microsoft.com/office/powerpoint/2010/main" val="3160668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6" grpId="0"/>
      <p:bldP spid="18433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2" name="Text Box 4"/>
          <p:cNvSpPr txBox="1">
            <a:spLocks noChangeArrowheads="1"/>
          </p:cNvSpPr>
          <p:nvPr/>
        </p:nvSpPr>
        <p:spPr bwMode="auto">
          <a:xfrm>
            <a:off x="4665662" y="1270795"/>
            <a:ext cx="6198854" cy="9541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dirty="0">
                <a:latin typeface="楷体_GB2312" pitchFamily="49" charset="-122"/>
                <a:ea typeface="楷体_GB2312" pitchFamily="49" charset="-122"/>
              </a:rPr>
              <a:t>解：在直流电路中电容相当于开路，据此求得电容电压分别为 ：</a:t>
            </a:r>
          </a:p>
        </p:txBody>
      </p:sp>
      <p:graphicFrame>
        <p:nvGraphicFramePr>
          <p:cNvPr id="293893" name="Object 5"/>
          <p:cNvGraphicFramePr>
            <a:graphicFrameLocks noChangeAspect="1"/>
          </p:cNvGraphicFramePr>
          <p:nvPr/>
        </p:nvGraphicFramePr>
        <p:xfrm>
          <a:off x="4724400" y="2224902"/>
          <a:ext cx="4419600" cy="1084263"/>
        </p:xfrm>
        <a:graphic>
          <a:graphicData uri="http://schemas.openxmlformats.org/presentationml/2006/ole">
            <mc:AlternateContent xmlns:mc="http://schemas.openxmlformats.org/markup-compatibility/2006">
              <mc:Choice xmlns:v="urn:schemas-microsoft-com:vml" Requires="v">
                <p:oleObj spid="_x0000_s27671" name="Equation" r:id="rId3" imgW="1504914" imgH="361954" progId="Equation.DSMT4">
                  <p:embed/>
                </p:oleObj>
              </mc:Choice>
              <mc:Fallback>
                <p:oleObj name="Equation" r:id="rId3" imgW="1504914" imgH="361954" progId="Equation.DSMT4">
                  <p:embed/>
                  <p:pic>
                    <p:nvPicPr>
                      <p:cNvPr id="293893"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24902"/>
                        <a:ext cx="44196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894" name="Object 6"/>
          <p:cNvGraphicFramePr>
            <a:graphicFrameLocks noChangeAspect="1"/>
          </p:cNvGraphicFramePr>
          <p:nvPr/>
        </p:nvGraphicFramePr>
        <p:xfrm>
          <a:off x="4762500" y="3550057"/>
          <a:ext cx="3429000" cy="615950"/>
        </p:xfrm>
        <a:graphic>
          <a:graphicData uri="http://schemas.openxmlformats.org/presentationml/2006/ole">
            <mc:AlternateContent xmlns:mc="http://schemas.openxmlformats.org/markup-compatibility/2006">
              <mc:Choice xmlns:v="urn:schemas-microsoft-com:vml" Requires="v">
                <p:oleObj spid="_x0000_s27672" name="Equation" r:id="rId5" imgW="1057314" imgH="180977" progId="Equation.DSMT4">
                  <p:embed/>
                </p:oleObj>
              </mc:Choice>
              <mc:Fallback>
                <p:oleObj name="Equation" r:id="rId5" imgW="1057314" imgH="180977" progId="Equation.DSMT4">
                  <p:embed/>
                  <p:pic>
                    <p:nvPicPr>
                      <p:cNvPr id="293894"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0" y="3550057"/>
                        <a:ext cx="3429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3895" name="Rectangle 7"/>
          <p:cNvSpPr>
            <a:spLocks noChangeArrowheads="1"/>
          </p:cNvSpPr>
          <p:nvPr/>
        </p:nvSpPr>
        <p:spPr bwMode="auto">
          <a:xfrm>
            <a:off x="1748589" y="4240255"/>
            <a:ext cx="6705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800" b="1" dirty="0">
                <a:latin typeface="Times New Roman" panose="02020603050405020304" pitchFamily="18" charset="0"/>
                <a:ea typeface="楷体_GB2312" pitchFamily="49" charset="-122"/>
              </a:rPr>
              <a:t>所以两个电容储存的电场能量分别为：</a:t>
            </a:r>
            <a:r>
              <a:rPr kumimoji="1" lang="zh-CN" altLang="en-US" dirty="0">
                <a:latin typeface="Times New Roman" panose="02020603050405020304" pitchFamily="18" charset="0"/>
                <a:ea typeface="宋体" panose="02010600030101010101" pitchFamily="2" charset="-122"/>
              </a:rPr>
              <a:t> </a:t>
            </a:r>
          </a:p>
        </p:txBody>
      </p:sp>
      <p:graphicFrame>
        <p:nvGraphicFramePr>
          <p:cNvPr id="293896" name="Object 8"/>
          <p:cNvGraphicFramePr>
            <a:graphicFrameLocks noChangeAspect="1"/>
          </p:cNvGraphicFramePr>
          <p:nvPr/>
        </p:nvGraphicFramePr>
        <p:xfrm>
          <a:off x="2590800" y="4853990"/>
          <a:ext cx="3429000" cy="1031875"/>
        </p:xfrm>
        <a:graphic>
          <a:graphicData uri="http://schemas.openxmlformats.org/presentationml/2006/ole">
            <mc:AlternateContent xmlns:mc="http://schemas.openxmlformats.org/markup-compatibility/2006">
              <mc:Choice xmlns:v="urn:schemas-microsoft-com:vml" Requires="v">
                <p:oleObj spid="_x0000_s27673" name="Equation" r:id="rId7" imgW="1133528" imgH="333201" progId="Equation.DSMT4">
                  <p:embed/>
                </p:oleObj>
              </mc:Choice>
              <mc:Fallback>
                <p:oleObj name="Equation" r:id="rId7" imgW="1133528" imgH="333201" progId="Equation.DSMT4">
                  <p:embed/>
                  <p:pic>
                    <p:nvPicPr>
                      <p:cNvPr id="293896"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4853990"/>
                        <a:ext cx="3429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3897" name="Object 9"/>
          <p:cNvGraphicFramePr>
            <a:graphicFrameLocks noChangeAspect="1"/>
          </p:cNvGraphicFramePr>
          <p:nvPr/>
        </p:nvGraphicFramePr>
        <p:xfrm>
          <a:off x="6477000" y="4791118"/>
          <a:ext cx="2819400" cy="1066800"/>
        </p:xfrm>
        <a:graphic>
          <a:graphicData uri="http://schemas.openxmlformats.org/presentationml/2006/ole">
            <mc:AlternateContent xmlns:mc="http://schemas.openxmlformats.org/markup-compatibility/2006">
              <mc:Choice xmlns:v="urn:schemas-microsoft-com:vml" Requires="v">
                <p:oleObj spid="_x0000_s27674" name="Equation" r:id="rId9" imgW="895201" imgH="333201" progId="Equation.DSMT4">
                  <p:embed/>
                </p:oleObj>
              </mc:Choice>
              <mc:Fallback>
                <p:oleObj name="Equation" r:id="rId9" imgW="895201" imgH="333201" progId="Equation.DSMT4">
                  <p:embed/>
                  <p:pic>
                    <p:nvPicPr>
                      <p:cNvPr id="293897"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77000" y="4791118"/>
                        <a:ext cx="2819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64" name="Group 10"/>
          <p:cNvGrpSpPr>
            <a:grpSpLocks/>
          </p:cNvGrpSpPr>
          <p:nvPr/>
        </p:nvGrpSpPr>
        <p:grpSpPr bwMode="auto">
          <a:xfrm>
            <a:off x="685800" y="103189"/>
            <a:ext cx="10094495" cy="946150"/>
            <a:chOff x="1111" y="935"/>
            <a:chExt cx="5424" cy="596"/>
          </a:xfrm>
        </p:grpSpPr>
        <p:sp>
          <p:nvSpPr>
            <p:cNvPr id="45068" name="Text Box 13"/>
            <p:cNvSpPr txBox="1">
              <a:spLocks noChangeArrowheads="1"/>
            </p:cNvSpPr>
            <p:nvPr/>
          </p:nvSpPr>
          <p:spPr bwMode="auto">
            <a:xfrm>
              <a:off x="1111" y="935"/>
              <a:ext cx="5424" cy="5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dirty="0">
                  <a:latin typeface="Times New Roman" panose="02020603050405020304" pitchFamily="18" charset="0"/>
                  <a:ea typeface="宋体" panose="02010600030101010101" pitchFamily="2" charset="-122"/>
                </a:rPr>
                <a:t>例</a:t>
              </a:r>
              <a:r>
                <a:rPr kumimoji="1" lang="en-US" altLang="zh-CN" sz="2800" b="1" dirty="0">
                  <a:latin typeface="Times New Roman" panose="02020603050405020304" pitchFamily="18" charset="0"/>
                  <a:ea typeface="宋体" panose="02010600030101010101" pitchFamily="2" charset="-122"/>
                </a:rPr>
                <a:t>6</a:t>
              </a:r>
              <a:r>
                <a:rPr kumimoji="1" lang="zh-CN" altLang="en-US" sz="2800" b="1" dirty="0">
                  <a:latin typeface="Times New Roman" panose="02020603050405020304" pitchFamily="18" charset="0"/>
                  <a:ea typeface="宋体" panose="02010600030101010101" pitchFamily="2" charset="-122"/>
                </a:rPr>
                <a:t>、图示电路，设                  ，                 ，电路处于直流工作状态。计算两个电容各自储存的电场能量。</a:t>
              </a:r>
            </a:p>
          </p:txBody>
        </p:sp>
        <p:graphicFrame>
          <p:nvGraphicFramePr>
            <p:cNvPr id="45066" name="Object 11"/>
            <p:cNvGraphicFramePr>
              <a:graphicFrameLocks noChangeAspect="1"/>
            </p:cNvGraphicFramePr>
            <p:nvPr/>
          </p:nvGraphicFramePr>
          <p:xfrm>
            <a:off x="2794" y="953"/>
            <a:ext cx="816" cy="292"/>
          </p:xfrm>
          <a:graphic>
            <a:graphicData uri="http://schemas.openxmlformats.org/presentationml/2006/ole">
              <mc:AlternateContent xmlns:mc="http://schemas.openxmlformats.org/markup-compatibility/2006">
                <mc:Choice xmlns:v="urn:schemas-microsoft-com:vml" Requires="v">
                  <p:oleObj spid="_x0000_s27675" name="Equation" r:id="rId11" imgW="523815" imgH="180977" progId="Equation.DSMT4">
                    <p:embed/>
                  </p:oleObj>
                </mc:Choice>
                <mc:Fallback>
                  <p:oleObj name="Equation" r:id="rId11" imgW="523815" imgH="180977" progId="Equation.DSMT4">
                    <p:embed/>
                    <p:pic>
                      <p:nvPicPr>
                        <p:cNvPr id="45066"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4" y="953"/>
                          <a:ext cx="81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7" name="Object 12"/>
            <p:cNvGraphicFramePr>
              <a:graphicFrameLocks noChangeAspect="1"/>
            </p:cNvGraphicFramePr>
            <p:nvPr/>
          </p:nvGraphicFramePr>
          <p:xfrm>
            <a:off x="3758" y="953"/>
            <a:ext cx="930" cy="291"/>
          </p:xfrm>
          <a:graphic>
            <a:graphicData uri="http://schemas.openxmlformats.org/presentationml/2006/ole">
              <mc:AlternateContent xmlns:mc="http://schemas.openxmlformats.org/markup-compatibility/2006">
                <mc:Choice xmlns:v="urn:schemas-microsoft-com:vml" Requires="v">
                  <p:oleObj spid="_x0000_s27676" name="Equation" r:id="rId13" imgW="600029" imgH="180977" progId="Equation.DSMT4">
                    <p:embed/>
                  </p:oleObj>
                </mc:Choice>
                <mc:Fallback>
                  <p:oleObj name="Equation" r:id="rId13" imgW="600029" imgH="180977" progId="Equation.DSMT4">
                    <p:embed/>
                    <p:pic>
                      <p:nvPicPr>
                        <p:cNvPr id="45067"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58" y="953"/>
                          <a:ext cx="93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5065" name="Object 14"/>
          <p:cNvGraphicFramePr>
            <a:graphicFrameLocks noChangeAspect="1"/>
          </p:cNvGraphicFramePr>
          <p:nvPr/>
        </p:nvGraphicFramePr>
        <p:xfrm>
          <a:off x="795337" y="1102395"/>
          <a:ext cx="3509963" cy="2527300"/>
        </p:xfrm>
        <a:graphic>
          <a:graphicData uri="http://schemas.openxmlformats.org/presentationml/2006/ole">
            <mc:AlternateContent xmlns:mc="http://schemas.openxmlformats.org/markup-compatibility/2006">
              <mc:Choice xmlns:v="urn:schemas-microsoft-com:vml" Requires="v">
                <p:oleObj spid="_x0000_s27677" name="位图图像" r:id="rId15" imgW="5952381" imgH="4285714" progId="Paint.Picture">
                  <p:embed/>
                </p:oleObj>
              </mc:Choice>
              <mc:Fallback>
                <p:oleObj name="位图图像" r:id="rId15" imgW="5952381" imgH="4285714" progId="Paint.Picture">
                  <p:embed/>
                  <p:pic>
                    <p:nvPicPr>
                      <p:cNvPr id="45065"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5337" y="1102395"/>
                        <a:ext cx="3509963"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04858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8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38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89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389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38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8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p:bldP spid="2938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2"/>
          <p:cNvSpPr>
            <a:spLocks noGrp="1" noChangeArrowheads="1"/>
          </p:cNvSpPr>
          <p:nvPr>
            <p:ph type="title"/>
          </p:nvPr>
        </p:nvSpPr>
        <p:spPr bwMode="auto">
          <a:xfrm>
            <a:off x="1774825" y="274639"/>
            <a:ext cx="8229600" cy="7778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b="1">
                <a:ea typeface="宋体" panose="02010600030101010101" pitchFamily="2" charset="-122"/>
              </a:rPr>
              <a:t>线性时不变电容元件的串联</a:t>
            </a:r>
          </a:p>
        </p:txBody>
      </p:sp>
      <p:graphicFrame>
        <p:nvGraphicFramePr>
          <p:cNvPr id="47107" name="Object 24"/>
          <p:cNvGraphicFramePr>
            <a:graphicFrameLocks noChangeAspect="1"/>
          </p:cNvGraphicFramePr>
          <p:nvPr>
            <p:extLst>
              <p:ext uri="{D42A27DB-BD31-4B8C-83A1-F6EECF244321}">
                <p14:modId xmlns:p14="http://schemas.microsoft.com/office/powerpoint/2010/main" val="420915544"/>
              </p:ext>
            </p:extLst>
          </p:nvPr>
        </p:nvGraphicFramePr>
        <p:xfrm>
          <a:off x="3708400" y="2986088"/>
          <a:ext cx="5289550" cy="3595687"/>
        </p:xfrm>
        <a:graphic>
          <a:graphicData uri="http://schemas.openxmlformats.org/presentationml/2006/ole">
            <mc:AlternateContent xmlns:mc="http://schemas.openxmlformats.org/markup-compatibility/2006">
              <mc:Choice xmlns:v="urn:schemas-microsoft-com:vml" Requires="v">
                <p:oleObj spid="_x0000_s29701" name="Equation" r:id="rId3" imgW="2361960" imgH="1574640" progId="Equation.DSMT4">
                  <p:embed/>
                </p:oleObj>
              </mc:Choice>
              <mc:Fallback>
                <p:oleObj name="Equation" r:id="rId3" imgW="2361960" imgH="1574640" progId="Equation.DSMT4">
                  <p:embed/>
                  <p:pic>
                    <p:nvPicPr>
                      <p:cNvPr id="47107" name="Object 24"/>
                      <p:cNvPicPr>
                        <a:picLocks noChangeAspect="1" noChangeArrowheads="1"/>
                      </p:cNvPicPr>
                      <p:nvPr/>
                    </p:nvPicPr>
                    <p:blipFill>
                      <a:blip r:embed="rId4"/>
                      <a:srcRect/>
                      <a:stretch>
                        <a:fillRect/>
                      </a:stretch>
                    </p:blipFill>
                    <p:spPr bwMode="auto">
                      <a:xfrm>
                        <a:off x="3708400" y="2986088"/>
                        <a:ext cx="5289550" cy="3595687"/>
                      </a:xfrm>
                      <a:prstGeom prst="rect">
                        <a:avLst/>
                      </a:prstGeom>
                      <a:noFill/>
                      <a:ln>
                        <a:noFill/>
                      </a:ln>
                      <a:effectLst/>
                    </p:spPr>
                  </p:pic>
                </p:oleObj>
              </mc:Fallback>
            </mc:AlternateContent>
          </a:graphicData>
        </a:graphic>
      </p:graphicFrame>
      <p:pic>
        <p:nvPicPr>
          <p:cNvPr id="47108" name="Picture 25" descr="cb-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151" y="1052514"/>
            <a:ext cx="6264275"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098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xfrm>
            <a:off x="1151021" y="1984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b="1" dirty="0">
                <a:ea typeface="宋体" panose="02010600030101010101" pitchFamily="2" charset="-122"/>
              </a:rPr>
              <a:t>线性时不变电容元件的并联</a:t>
            </a:r>
          </a:p>
        </p:txBody>
      </p:sp>
      <p:graphicFrame>
        <p:nvGraphicFramePr>
          <p:cNvPr id="48131" name="Object 7"/>
          <p:cNvGraphicFramePr>
            <a:graphicFrameLocks noGrp="1" noChangeAspect="1"/>
          </p:cNvGraphicFramePr>
          <p:nvPr>
            <p:ph sz="half" idx="1"/>
            <p:extLst>
              <p:ext uri="{D42A27DB-BD31-4B8C-83A1-F6EECF244321}">
                <p14:modId xmlns:p14="http://schemas.microsoft.com/office/powerpoint/2010/main" val="1285855289"/>
              </p:ext>
            </p:extLst>
          </p:nvPr>
        </p:nvGraphicFramePr>
        <p:xfrm>
          <a:off x="8939169" y="2606675"/>
          <a:ext cx="1511300" cy="822325"/>
        </p:xfrm>
        <a:graphic>
          <a:graphicData uri="http://schemas.openxmlformats.org/presentationml/2006/ole">
            <mc:AlternateContent xmlns:mc="http://schemas.openxmlformats.org/markup-compatibility/2006">
              <mc:Choice xmlns:v="urn:schemas-microsoft-com:vml" Requires="v">
                <p:oleObj spid="_x0000_s30728" name="Equation" r:id="rId3" imgW="723586" imgH="393529" progId="Equation.DSMT4">
                  <p:embed/>
                </p:oleObj>
              </mc:Choice>
              <mc:Fallback>
                <p:oleObj name="Equation" r:id="rId3" imgW="723586" imgH="393529" progId="Equation.DSMT4">
                  <p:embed/>
                  <p:pic>
                    <p:nvPicPr>
                      <p:cNvPr id="48131" name="Object 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9169" y="2606675"/>
                        <a:ext cx="1511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8132" name="Picture 5" descr="cb-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1450" y="769938"/>
            <a:ext cx="6840538" cy="214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6"/>
          <p:cNvSpPr txBox="1">
            <a:spLocks noChangeArrowheads="1"/>
          </p:cNvSpPr>
          <p:nvPr/>
        </p:nvSpPr>
        <p:spPr bwMode="auto">
          <a:xfrm>
            <a:off x="1487488" y="2824957"/>
            <a:ext cx="648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dirty="0">
                <a:solidFill>
                  <a:srgbClr val="FF0000"/>
                </a:solidFill>
                <a:latin typeface="楷体_GB2312" pitchFamily="49" charset="-122"/>
                <a:ea typeface="楷体_GB2312" pitchFamily="49" charset="-122"/>
              </a:rPr>
              <a:t>情况</a:t>
            </a:r>
            <a:r>
              <a:rPr lang="en-US" altLang="zh-CN" sz="2800" b="1" dirty="0">
                <a:solidFill>
                  <a:srgbClr val="FF0000"/>
                </a:solidFill>
                <a:latin typeface="楷体_GB2312" pitchFamily="49" charset="-122"/>
                <a:ea typeface="楷体_GB2312" pitchFamily="49" charset="-122"/>
              </a:rPr>
              <a:t>1</a:t>
            </a:r>
            <a:r>
              <a:rPr lang="zh-CN" altLang="en-US" sz="2800" b="1" dirty="0">
                <a:solidFill>
                  <a:srgbClr val="FF0000"/>
                </a:solidFill>
                <a:latin typeface="楷体_GB2312" pitchFamily="49" charset="-122"/>
                <a:ea typeface="楷体_GB2312" pitchFamily="49" charset="-122"/>
              </a:rPr>
              <a:t>：各个电容初始电压均为</a:t>
            </a:r>
            <a:r>
              <a:rPr lang="en-US" altLang="zh-CN" sz="2800" b="1" dirty="0">
                <a:solidFill>
                  <a:srgbClr val="FF0000"/>
                </a:solidFill>
                <a:latin typeface="楷体_GB2312" pitchFamily="49" charset="-122"/>
                <a:ea typeface="楷体_GB2312" pitchFamily="49" charset="-122"/>
              </a:rPr>
              <a:t>0</a:t>
            </a:r>
          </a:p>
        </p:txBody>
      </p:sp>
      <p:graphicFrame>
        <p:nvGraphicFramePr>
          <p:cNvPr id="48134" name="Object 9"/>
          <p:cNvGraphicFramePr>
            <a:graphicFrameLocks noGrp="1" noChangeAspect="1"/>
          </p:cNvGraphicFramePr>
          <p:nvPr>
            <p:ph sz="half" idx="2"/>
          </p:nvPr>
        </p:nvGraphicFramePr>
        <p:xfrm>
          <a:off x="1342317" y="3507122"/>
          <a:ext cx="10381445" cy="3084138"/>
        </p:xfrm>
        <a:graphic>
          <a:graphicData uri="http://schemas.openxmlformats.org/presentationml/2006/ole">
            <mc:AlternateContent xmlns:mc="http://schemas.openxmlformats.org/markup-compatibility/2006">
              <mc:Choice xmlns:v="urn:schemas-microsoft-com:vml" Requires="v">
                <p:oleObj spid="_x0000_s30729" name="Equation" r:id="rId6" imgW="4318000" imgH="1282700" progId="Equation.DSMT4">
                  <p:embed/>
                </p:oleObj>
              </mc:Choice>
              <mc:Fallback>
                <p:oleObj name="Equation" r:id="rId6" imgW="4318000" imgH="1282700" progId="Equation.DSMT4">
                  <p:embed/>
                  <p:pic>
                    <p:nvPicPr>
                      <p:cNvPr id="48134" name="Object 9"/>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2317" y="3507122"/>
                        <a:ext cx="10381445" cy="30841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100727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774825" y="404813"/>
            <a:ext cx="8599488" cy="448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3810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2" eaLnBrk="1" hangingPunct="1">
              <a:lnSpc>
                <a:spcPct val="150000"/>
              </a:lnSpc>
              <a:buClr>
                <a:srgbClr val="3366CC"/>
              </a:buClr>
              <a:buFont typeface="Wingdings" panose="05000000000000000000" pitchFamily="2" charset="2"/>
              <a:buChar char="u"/>
            </a:pPr>
            <a:r>
              <a:rPr kumimoji="1" lang="zh-CN" altLang="en-US" sz="3200" b="1">
                <a:solidFill>
                  <a:srgbClr val="000000"/>
                </a:solidFill>
                <a:latin typeface="Times New Roman" panose="02020603050405020304" pitchFamily="18" charset="0"/>
                <a:ea typeface="楷体_GB2312" pitchFamily="49" charset="-122"/>
              </a:rPr>
              <a:t> 电容为储能元件，并不消耗电能</a:t>
            </a:r>
          </a:p>
          <a:p>
            <a:pPr lvl="2" eaLnBrk="1" hangingPunct="1">
              <a:lnSpc>
                <a:spcPct val="150000"/>
              </a:lnSpc>
              <a:buClr>
                <a:srgbClr val="3366CC"/>
              </a:buClr>
              <a:buFont typeface="Wingdings" panose="05000000000000000000" pitchFamily="2" charset="2"/>
              <a:buChar char="u"/>
            </a:pPr>
            <a:r>
              <a:rPr kumimoji="1" lang="zh-CN" altLang="en-US" sz="3200" b="1">
                <a:solidFill>
                  <a:srgbClr val="000000"/>
                </a:solidFill>
                <a:latin typeface="Times New Roman" panose="02020603050405020304" pitchFamily="18" charset="0"/>
                <a:ea typeface="楷体_GB2312" pitchFamily="49" charset="-122"/>
              </a:rPr>
              <a:t> 电容为电压记忆元件，电压与初值有关</a:t>
            </a:r>
          </a:p>
          <a:p>
            <a:pPr lvl="2" eaLnBrk="1" hangingPunct="1">
              <a:lnSpc>
                <a:spcPct val="150000"/>
              </a:lnSpc>
              <a:buClr>
                <a:srgbClr val="3366CC"/>
              </a:buClr>
              <a:buFont typeface="Wingdings" panose="05000000000000000000" pitchFamily="2" charset="2"/>
              <a:buChar char="u"/>
            </a:pPr>
            <a:r>
              <a:rPr kumimoji="1" lang="zh-CN" altLang="en-US" sz="3200" b="1">
                <a:solidFill>
                  <a:srgbClr val="000000"/>
                </a:solidFill>
                <a:latin typeface="Times New Roman" panose="02020603050405020304" pitchFamily="18" charset="0"/>
                <a:ea typeface="楷体_GB2312" pitchFamily="49" charset="-122"/>
              </a:rPr>
              <a:t> 电容为动态元件，电压电流为积分关系</a:t>
            </a:r>
          </a:p>
          <a:p>
            <a:pPr lvl="2" eaLnBrk="1" hangingPunct="1">
              <a:lnSpc>
                <a:spcPct val="150000"/>
              </a:lnSpc>
              <a:buClr>
                <a:srgbClr val="3366CC"/>
              </a:buClr>
              <a:buFont typeface="Wingdings" panose="05000000000000000000" pitchFamily="2" charset="2"/>
              <a:buChar char="u"/>
            </a:pPr>
            <a:r>
              <a:rPr kumimoji="1" lang="zh-CN" altLang="en-US" sz="3200" b="1">
                <a:solidFill>
                  <a:srgbClr val="000000"/>
                </a:solidFill>
                <a:latin typeface="Times New Roman" panose="02020603050405020304" pitchFamily="18" charset="0"/>
                <a:ea typeface="楷体_GB2312" pitchFamily="49" charset="-122"/>
              </a:rPr>
              <a:t> 电容为电压惯性元件，即电流为有限值  </a:t>
            </a:r>
          </a:p>
          <a:p>
            <a:pPr lvl="2" eaLnBrk="1" hangingPunct="1">
              <a:lnSpc>
                <a:spcPct val="150000"/>
              </a:lnSpc>
              <a:buClr>
                <a:srgbClr val="3366CC"/>
              </a:buClr>
              <a:buFont typeface="Wingdings" panose="05000000000000000000" pitchFamily="2" charset="2"/>
              <a:buNone/>
            </a:pPr>
            <a:r>
              <a:rPr kumimoji="1" lang="zh-CN" altLang="en-US" sz="3200" b="1">
                <a:solidFill>
                  <a:srgbClr val="000000"/>
                </a:solidFill>
                <a:latin typeface="Times New Roman" panose="02020603050405020304" pitchFamily="18" charset="0"/>
                <a:ea typeface="楷体_GB2312" pitchFamily="49" charset="-122"/>
              </a:rPr>
              <a:t>     时，电压不能跃变</a:t>
            </a:r>
          </a:p>
          <a:p>
            <a:pPr lvl="2" eaLnBrk="1" hangingPunct="1">
              <a:lnSpc>
                <a:spcPct val="150000"/>
              </a:lnSpc>
              <a:buClr>
                <a:srgbClr val="3366CC"/>
              </a:buClr>
              <a:buFont typeface="Wingdings" panose="05000000000000000000" pitchFamily="2" charset="2"/>
              <a:buChar char="u"/>
            </a:pPr>
            <a:r>
              <a:rPr kumimoji="1" lang="zh-CN" altLang="en-US" sz="3200" b="1">
                <a:solidFill>
                  <a:srgbClr val="000000"/>
                </a:solidFill>
                <a:latin typeface="Times New Roman" panose="02020603050405020304" pitchFamily="18" charset="0"/>
                <a:ea typeface="楷体_GB2312" pitchFamily="49" charset="-122"/>
              </a:rPr>
              <a:t> 电容元件隔直通交，通高阻低</a:t>
            </a:r>
          </a:p>
        </p:txBody>
      </p:sp>
      <p:grpSp>
        <p:nvGrpSpPr>
          <p:cNvPr id="59395" name="Group 3"/>
          <p:cNvGrpSpPr>
            <a:grpSpLocks/>
          </p:cNvGrpSpPr>
          <p:nvPr/>
        </p:nvGrpSpPr>
        <p:grpSpPr bwMode="auto">
          <a:xfrm>
            <a:off x="2147889" y="4797426"/>
            <a:ext cx="7335837" cy="1311275"/>
            <a:chOff x="393" y="3022"/>
            <a:chExt cx="4621" cy="826"/>
          </a:xfrm>
        </p:grpSpPr>
        <p:sp>
          <p:nvSpPr>
            <p:cNvPr id="59396" name="Text Box 4"/>
            <p:cNvSpPr txBox="1">
              <a:spLocks noChangeArrowheads="1"/>
            </p:cNvSpPr>
            <p:nvPr/>
          </p:nvSpPr>
          <p:spPr bwMode="auto">
            <a:xfrm>
              <a:off x="393" y="3262"/>
              <a:ext cx="3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u"/>
              </a:pPr>
              <a:r>
                <a:rPr kumimoji="1" lang="zh-CN" altLang="en-US" sz="3200" b="1">
                  <a:latin typeface="Times New Roman" panose="02020603050405020304" pitchFamily="18" charset="0"/>
                  <a:ea typeface="楷体_GB2312" pitchFamily="49" charset="-122"/>
                </a:rPr>
                <a:t> 电容元件的参数有两个</a:t>
              </a:r>
            </a:p>
          </p:txBody>
        </p:sp>
        <p:sp>
          <p:nvSpPr>
            <p:cNvPr id="59397" name="AutoShape 5"/>
            <p:cNvSpPr>
              <a:spLocks/>
            </p:cNvSpPr>
            <p:nvPr/>
          </p:nvSpPr>
          <p:spPr bwMode="auto">
            <a:xfrm>
              <a:off x="3334" y="3166"/>
              <a:ext cx="240" cy="528"/>
            </a:xfrm>
            <a:prstGeom prst="leftBrace">
              <a:avLst>
                <a:gd name="adj1" fmla="val 18333"/>
                <a:gd name="adj2"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9398" name="Text Box 6"/>
            <p:cNvSpPr txBox="1">
              <a:spLocks noChangeArrowheads="1"/>
            </p:cNvSpPr>
            <p:nvPr/>
          </p:nvSpPr>
          <p:spPr bwMode="auto">
            <a:xfrm>
              <a:off x="3526" y="3022"/>
              <a:ext cx="1488"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3200" b="1">
                  <a:solidFill>
                    <a:srgbClr val="FF0000"/>
                  </a:solidFill>
                  <a:latin typeface="Times New Roman" panose="02020603050405020304" pitchFamily="18" charset="0"/>
                  <a:ea typeface="楷体_GB2312" pitchFamily="49" charset="-122"/>
                  <a:sym typeface="Monotype Sorts" pitchFamily="2" charset="2"/>
                </a:rPr>
                <a:t></a:t>
              </a:r>
              <a:r>
                <a:rPr kumimoji="1" lang="zh-CN" altLang="en-US" sz="3200" b="1">
                  <a:latin typeface="Times New Roman" panose="02020603050405020304" pitchFamily="18" charset="0"/>
                  <a:ea typeface="楷体_GB2312" pitchFamily="49" charset="-122"/>
                  <a:sym typeface="Monotype Sorts" pitchFamily="2" charset="2"/>
                </a:rPr>
                <a:t> 电容量</a:t>
              </a:r>
            </a:p>
            <a:p>
              <a:pPr eaLnBrk="1" hangingPunct="1">
                <a:spcBef>
                  <a:spcPct val="50000"/>
                </a:spcBef>
              </a:pPr>
              <a:r>
                <a:rPr kumimoji="1" lang="zh-CN" altLang="en-US" sz="3200" b="1">
                  <a:solidFill>
                    <a:srgbClr val="FF0000"/>
                  </a:solidFill>
                  <a:latin typeface="Times New Roman" panose="02020603050405020304" pitchFamily="18" charset="0"/>
                  <a:ea typeface="楷体_GB2312" pitchFamily="49" charset="-122"/>
                  <a:sym typeface="Monotype Sorts" pitchFamily="2" charset="2"/>
                </a:rPr>
                <a:t></a:t>
              </a:r>
              <a:r>
                <a:rPr kumimoji="1" lang="zh-CN" altLang="en-US" sz="3200" b="1">
                  <a:latin typeface="Times New Roman" panose="02020603050405020304" pitchFamily="18" charset="0"/>
                  <a:ea typeface="楷体_GB2312" pitchFamily="49" charset="-122"/>
                  <a:sym typeface="Monotype Sorts" pitchFamily="2" charset="2"/>
                </a:rPr>
                <a:t> 耐压值</a:t>
              </a:r>
              <a:endParaRPr kumimoji="1" lang="zh-CN" altLang="en-US" sz="32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4228180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ChangeArrowheads="1"/>
          </p:cNvSpPr>
          <p:nvPr/>
        </p:nvSpPr>
        <p:spPr bwMode="auto">
          <a:xfrm>
            <a:off x="1847850" y="404813"/>
            <a:ext cx="800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3200" dirty="0">
                <a:latin typeface="黑体" panose="02010609060101010101" pitchFamily="49" charset="-122"/>
                <a:ea typeface="黑体" panose="02010609060101010101" pitchFamily="49" charset="-122"/>
              </a:rPr>
              <a:t>电感元件</a:t>
            </a:r>
            <a:endParaRPr lang="zh-CN" altLang="en-US" sz="3200" i="1" dirty="0">
              <a:latin typeface="黑体" panose="02010609060101010101" pitchFamily="49" charset="-122"/>
              <a:ea typeface="黑体" panose="02010609060101010101" pitchFamily="49" charset="-122"/>
            </a:endParaRPr>
          </a:p>
        </p:txBody>
      </p:sp>
      <p:sp>
        <p:nvSpPr>
          <p:cNvPr id="223237" name="Text Box 5"/>
          <p:cNvSpPr txBox="1">
            <a:spLocks noChangeArrowheads="1"/>
          </p:cNvSpPr>
          <p:nvPr/>
        </p:nvSpPr>
        <p:spPr bwMode="auto">
          <a:xfrm>
            <a:off x="2014539" y="1301751"/>
            <a:ext cx="4473575" cy="4524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楷体_GB2312" pitchFamily="49" charset="-122"/>
                <a:ea typeface="楷体_GB2312" pitchFamily="49" charset="-122"/>
              </a:rPr>
              <a:t>尽管实际的电感线圈形状各异，但其共性都是线圈中通以电流 </a:t>
            </a:r>
            <a:r>
              <a:rPr kumimoji="1" lang="en-US" altLang="zh-CN" sz="2400" b="1" i="1" dirty="0" err="1">
                <a:latin typeface="楷体_GB2312" pitchFamily="49" charset="-122"/>
                <a:ea typeface="楷体_GB2312" pitchFamily="49" charset="-122"/>
              </a:rPr>
              <a:t>i</a:t>
            </a:r>
            <a:r>
              <a:rPr kumimoji="1" lang="zh-CN" altLang="en-US" sz="2400" b="1" dirty="0">
                <a:latin typeface="楷体_GB2312" pitchFamily="49" charset="-122"/>
                <a:ea typeface="楷体_GB2312" pitchFamily="49" charset="-122"/>
              </a:rPr>
              <a:t>，在其周围激发磁场</a:t>
            </a:r>
            <a:r>
              <a:rPr kumimoji="1" lang="en-US" altLang="zh-CN" sz="2400" b="1" dirty="0">
                <a:latin typeface="楷体_GB2312" pitchFamily="49" charset="-122"/>
                <a:ea typeface="楷体_GB2312" pitchFamily="49" charset="-122"/>
              </a:rPr>
              <a:t>(magnetic filed)</a:t>
            </a:r>
            <a:r>
              <a:rPr kumimoji="1" lang="zh-CN" altLang="en-US" sz="2400" b="1" dirty="0">
                <a:latin typeface="楷体_GB2312" pitchFamily="49" charset="-122"/>
                <a:ea typeface="楷体_GB2312" pitchFamily="49" charset="-122"/>
              </a:rPr>
              <a:t>，从而在线圈中形成与电流相交链的磁通</a:t>
            </a:r>
            <a:r>
              <a:rPr kumimoji="1" lang="en-US" altLang="zh-CN" sz="2400" b="1" dirty="0">
                <a:latin typeface="楷体_GB2312" pitchFamily="49" charset="-122"/>
                <a:ea typeface="楷体_GB2312" pitchFamily="49" charset="-122"/>
              </a:rPr>
              <a:t>(flux)</a:t>
            </a:r>
            <a:r>
              <a:rPr kumimoji="1" lang="el-GR" altLang="zh-CN" sz="2400" b="1" i="1" dirty="0">
                <a:latin typeface="楷体_GB2312" pitchFamily="49" charset="-122"/>
                <a:ea typeface="楷体_GB2312" pitchFamily="49" charset="-122"/>
                <a:cs typeface="Times New Roman" panose="02020603050405020304" pitchFamily="18" charset="0"/>
              </a:rPr>
              <a:t>Φ</a:t>
            </a: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（两者的方向遵循右螺旋法则），与线圈交链成磁链</a:t>
            </a:r>
            <a:r>
              <a:rPr kumimoji="1" lang="el-GR" altLang="zh-CN" sz="2400" b="1" i="1" dirty="0">
                <a:latin typeface="楷体_GB2312" pitchFamily="49" charset="-122"/>
                <a:ea typeface="楷体_GB2312" pitchFamily="49" charset="-122"/>
              </a:rPr>
              <a:t>ψ</a:t>
            </a: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，如图所示。  </a:t>
            </a:r>
          </a:p>
        </p:txBody>
      </p:sp>
      <p:pic>
        <p:nvPicPr>
          <p:cNvPr id="2" name="图片 1"/>
          <p:cNvPicPr>
            <a:picLocks noChangeAspect="1"/>
          </p:cNvPicPr>
          <p:nvPr/>
        </p:nvPicPr>
        <p:blipFill>
          <a:blip r:embed="rId2"/>
          <a:stretch>
            <a:fillRect/>
          </a:stretch>
        </p:blipFill>
        <p:spPr>
          <a:xfrm>
            <a:off x="6792765" y="1254230"/>
            <a:ext cx="2576892" cy="4571836"/>
          </a:xfrm>
          <a:prstGeom prst="rect">
            <a:avLst/>
          </a:prstGeom>
        </p:spPr>
      </p:pic>
    </p:spTree>
    <p:extLst>
      <p:ext uri="{BB962C8B-B14F-4D97-AF65-F5344CB8AC3E}">
        <p14:creationId xmlns:p14="http://schemas.microsoft.com/office/powerpoint/2010/main" val="458157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A0018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838200"/>
            <a:ext cx="24384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3" name="Picture 3" descr="EM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1" y="2362200"/>
            <a:ext cx="236061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4" descr="p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419601"/>
            <a:ext cx="2438400" cy="188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5" descr="2004SEP15_NP_CM_CP_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1" y="838200"/>
            <a:ext cx="2157413"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6" descr="t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267201"/>
            <a:ext cx="21336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7" name="Picture 7" descr="liMgQflehoZ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514600"/>
            <a:ext cx="2057400"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8" name="Picture 8" descr="xcp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2590801"/>
            <a:ext cx="17526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2620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Text Box 6"/>
          <p:cNvSpPr txBox="1">
            <a:spLocks noChangeArrowheads="1"/>
          </p:cNvSpPr>
          <p:nvPr/>
        </p:nvSpPr>
        <p:spPr bwMode="auto">
          <a:xfrm>
            <a:off x="1534945" y="250407"/>
            <a:ext cx="9738643" cy="15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spcBef>
                <a:spcPct val="30000"/>
              </a:spcBef>
            </a:pPr>
            <a:r>
              <a:rPr kumimoji="1" lang="zh-CN" altLang="en-US" sz="2400" b="1" dirty="0">
                <a:latin typeface="Times New Roman" panose="02020603050405020304" pitchFamily="18" charset="0"/>
                <a:ea typeface="楷体_GB2312" pitchFamily="49" charset="-122"/>
              </a:rPr>
              <a:t>如果一个二端元件在任一时刻，其磁通链与电流之间的关系由</a:t>
            </a:r>
            <a:r>
              <a:rPr kumimoji="1" lang="en-US" altLang="zh-CN" sz="2400" b="1" i="1" dirty="0" err="1">
                <a:latin typeface="Times New Roman" panose="02020603050405020304" pitchFamily="18" charset="0"/>
                <a:ea typeface="楷体_GB2312" pitchFamily="49" charset="-122"/>
              </a:rPr>
              <a:t>i</a:t>
            </a:r>
            <a:r>
              <a:rPr kumimoji="1" lang="zh-CN" altLang="en-US" sz="2400" b="1" i="1" dirty="0">
                <a:latin typeface="Times New Roman" panose="02020603050405020304" pitchFamily="18" charset="0"/>
                <a:ea typeface="楷体_GB2312" pitchFamily="49" charset="-122"/>
              </a:rPr>
              <a:t>－</a:t>
            </a:r>
            <a:r>
              <a:rPr kumimoji="1" lang="zh-CN" altLang="en-US" sz="2400" b="1" i="1" dirty="0">
                <a:latin typeface="Times New Roman" panose="02020603050405020304" pitchFamily="18" charset="0"/>
                <a:ea typeface="楷体_GB2312" pitchFamily="49" charset="-122"/>
                <a:sym typeface="Symbol" panose="05050102010706020507" pitchFamily="18" charset="2"/>
              </a:rPr>
              <a:t></a:t>
            </a:r>
            <a:r>
              <a:rPr kumimoji="1" lang="zh-CN" altLang="en-US" sz="2400" b="1" dirty="0">
                <a:latin typeface="Times New Roman" panose="02020603050405020304" pitchFamily="18" charset="0"/>
                <a:ea typeface="楷体_GB2312" pitchFamily="49" charset="-122"/>
              </a:rPr>
              <a:t>平面上一条曲线所确定，则称此二端元件为电感元件。电感元件的符号和特性曲线如图</a:t>
            </a:r>
            <a:r>
              <a:rPr kumimoji="1" lang="en-US" altLang="zh-CN" sz="2400" b="1" dirty="0">
                <a:latin typeface="Times New Roman" panose="02020603050405020304" pitchFamily="18" charset="0"/>
                <a:ea typeface="楷体_GB2312" pitchFamily="49" charset="-122"/>
              </a:rPr>
              <a:t> (a)</a:t>
            </a:r>
            <a:r>
              <a:rPr kumimoji="1" lang="zh-CN" altLang="en-US" sz="2400" b="1" dirty="0">
                <a:latin typeface="Times New Roman" panose="02020603050405020304" pitchFamily="18" charset="0"/>
                <a:ea typeface="楷体_GB2312" pitchFamily="49" charset="-122"/>
              </a:rPr>
              <a:t>和</a:t>
            </a:r>
            <a:r>
              <a:rPr kumimoji="1" lang="en-US" altLang="zh-CN" sz="2400" b="1" dirty="0">
                <a:latin typeface="Times New Roman" panose="02020603050405020304" pitchFamily="18" charset="0"/>
                <a:ea typeface="楷体_GB2312" pitchFamily="49" charset="-122"/>
              </a:rPr>
              <a:t>(b)</a:t>
            </a:r>
            <a:r>
              <a:rPr kumimoji="1" lang="zh-CN" altLang="en-US" sz="2400" b="1" dirty="0">
                <a:latin typeface="Times New Roman" panose="02020603050405020304" pitchFamily="18" charset="0"/>
                <a:ea typeface="楷体_GB2312" pitchFamily="49" charset="-122"/>
              </a:rPr>
              <a:t>所示。</a:t>
            </a:r>
          </a:p>
        </p:txBody>
      </p:sp>
      <p:sp>
        <p:nvSpPr>
          <p:cNvPr id="129031" name="Text Box 7"/>
          <p:cNvSpPr txBox="1">
            <a:spLocks noChangeArrowheads="1"/>
          </p:cNvSpPr>
          <p:nvPr/>
        </p:nvSpPr>
        <p:spPr bwMode="auto">
          <a:xfrm>
            <a:off x="1703388" y="4891089"/>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pPr>
            <a:r>
              <a:rPr kumimoji="1" lang="zh-CN" altLang="en-US" sz="2000" b="1">
                <a:latin typeface="Times New Roman" panose="02020603050405020304" pitchFamily="18" charset="0"/>
                <a:ea typeface="楷体_GB2312" pitchFamily="49" charset="-122"/>
              </a:rPr>
              <a:t>       </a:t>
            </a:r>
            <a:r>
              <a:rPr kumimoji="1" lang="en-US" altLang="zh-CN" sz="2000" b="1">
                <a:latin typeface="Times New Roman" panose="02020603050405020304" pitchFamily="18" charset="0"/>
                <a:ea typeface="楷体_GB2312" pitchFamily="49" charset="-122"/>
              </a:rPr>
              <a:t>(a) </a:t>
            </a:r>
            <a:r>
              <a:rPr kumimoji="1" lang="zh-CN" altLang="en-US" sz="2000" b="1">
                <a:latin typeface="Times New Roman" panose="02020603050405020304" pitchFamily="18" charset="0"/>
                <a:ea typeface="楷体_GB2312" pitchFamily="49" charset="-122"/>
              </a:rPr>
              <a:t>电感元件的符号                           </a:t>
            </a:r>
            <a:r>
              <a:rPr kumimoji="1" lang="en-US" altLang="zh-CN" sz="2000" b="1">
                <a:latin typeface="Times New Roman" panose="02020603050405020304" pitchFamily="18" charset="0"/>
                <a:ea typeface="楷体_GB2312" pitchFamily="49" charset="-122"/>
              </a:rPr>
              <a:t>(c) </a:t>
            </a:r>
            <a:r>
              <a:rPr kumimoji="1" lang="zh-CN" altLang="en-US" sz="2000" b="1">
                <a:latin typeface="Times New Roman" panose="02020603050405020304" pitchFamily="18" charset="0"/>
                <a:ea typeface="楷体_GB2312" pitchFamily="49" charset="-122"/>
              </a:rPr>
              <a:t>线性时不变电感元件的符号</a:t>
            </a:r>
          </a:p>
          <a:p>
            <a:pPr eaLnBrk="1" hangingPunct="1">
              <a:lnSpc>
                <a:spcPct val="120000"/>
              </a:lnSpc>
            </a:pPr>
            <a:r>
              <a:rPr kumimoji="1" lang="zh-CN" altLang="en-US" sz="2000" b="1">
                <a:latin typeface="Times New Roman" panose="02020603050405020304" pitchFamily="18" charset="0"/>
                <a:ea typeface="楷体_GB2312" pitchFamily="49" charset="-122"/>
              </a:rPr>
              <a:t>       </a:t>
            </a:r>
            <a:r>
              <a:rPr kumimoji="1" lang="en-US" altLang="zh-CN" sz="2000" b="1">
                <a:latin typeface="Times New Roman" panose="02020603050405020304" pitchFamily="18" charset="0"/>
                <a:ea typeface="楷体_GB2312" pitchFamily="49" charset="-122"/>
              </a:rPr>
              <a:t>(b) </a:t>
            </a:r>
            <a:r>
              <a:rPr kumimoji="1" lang="zh-CN" altLang="en-US" sz="2000" b="1">
                <a:latin typeface="Times New Roman" panose="02020603050405020304" pitchFamily="18" charset="0"/>
                <a:ea typeface="楷体_GB2312" pitchFamily="49" charset="-122"/>
              </a:rPr>
              <a:t>电感元件的特性曲线                  </a:t>
            </a:r>
            <a:r>
              <a:rPr kumimoji="1" lang="en-US" altLang="zh-CN" sz="2000" b="1">
                <a:latin typeface="Times New Roman" panose="02020603050405020304" pitchFamily="18" charset="0"/>
                <a:ea typeface="楷体_GB2312" pitchFamily="49" charset="-122"/>
              </a:rPr>
              <a:t>(d) </a:t>
            </a:r>
            <a:r>
              <a:rPr kumimoji="1" lang="zh-CN" altLang="en-US" sz="2000" b="1">
                <a:latin typeface="Times New Roman" panose="02020603050405020304" pitchFamily="18" charset="0"/>
                <a:ea typeface="楷体_GB2312" pitchFamily="49" charset="-122"/>
              </a:rPr>
              <a:t>线性时不变电感的特性曲线</a:t>
            </a:r>
          </a:p>
        </p:txBody>
      </p:sp>
      <p:grpSp>
        <p:nvGrpSpPr>
          <p:cNvPr id="129032" name="Group 8"/>
          <p:cNvGrpSpPr>
            <a:grpSpLocks/>
          </p:cNvGrpSpPr>
          <p:nvPr/>
        </p:nvGrpSpPr>
        <p:grpSpPr bwMode="auto">
          <a:xfrm>
            <a:off x="2084388" y="2225676"/>
            <a:ext cx="7239000" cy="2811463"/>
            <a:chOff x="624" y="1872"/>
            <a:chExt cx="4560" cy="1771"/>
          </a:xfrm>
        </p:grpSpPr>
        <p:graphicFrame>
          <p:nvGraphicFramePr>
            <p:cNvPr id="65541" name="Object 9"/>
            <p:cNvGraphicFramePr>
              <a:graphicFrameLocks noChangeAspect="1"/>
            </p:cNvGraphicFramePr>
            <p:nvPr/>
          </p:nvGraphicFramePr>
          <p:xfrm>
            <a:off x="624" y="1872"/>
            <a:ext cx="4560" cy="1592"/>
          </p:xfrm>
          <a:graphic>
            <a:graphicData uri="http://schemas.openxmlformats.org/presentationml/2006/ole">
              <mc:AlternateContent xmlns:mc="http://schemas.openxmlformats.org/markup-compatibility/2006">
                <mc:Choice xmlns:v="urn:schemas-microsoft-com:vml" Requires="v">
                  <p:oleObj spid="_x0000_s39941" name="Image" r:id="rId3" imgW="18603600" imgH="6493470" progId="Photoshop.Image.5">
                    <p:embed/>
                  </p:oleObj>
                </mc:Choice>
                <mc:Fallback>
                  <p:oleObj name="Image" r:id="rId3" imgW="18603600" imgH="6493470" progId="Photoshop.Image.5">
                    <p:embed/>
                    <p:pic>
                      <p:nvPicPr>
                        <p:cNvPr id="6554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1872"/>
                          <a:ext cx="4560" cy="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42" name="Rectangle 10"/>
            <p:cNvSpPr>
              <a:spLocks noChangeArrowheads="1"/>
            </p:cNvSpPr>
            <p:nvPr/>
          </p:nvSpPr>
          <p:spPr bwMode="auto">
            <a:xfrm>
              <a:off x="2599" y="3393"/>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26710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2133600" y="2844800"/>
            <a:ext cx="8001000"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20000"/>
              </a:lnSpc>
              <a:spcBef>
                <a:spcPct val="50000"/>
              </a:spcBef>
            </a:pPr>
            <a:r>
              <a:rPr kumimoji="1" lang="zh-CN" altLang="en-US" sz="2400" b="1" dirty="0">
                <a:solidFill>
                  <a:srgbClr val="FF0000"/>
                </a:solidFill>
                <a:latin typeface="Times New Roman" panose="02020603050405020304" pitchFamily="18" charset="0"/>
                <a:ea typeface="楷体_GB2312" pitchFamily="49" charset="-122"/>
              </a:rPr>
              <a:t>        其特性曲线是通过坐标原点一条直线的电感元件称为线性电感元件，否则称为非线性电感元件</a:t>
            </a:r>
            <a:r>
              <a:rPr kumimoji="1" lang="zh-CN" altLang="en-US" sz="2400" b="1" dirty="0">
                <a:latin typeface="Times New Roman" panose="02020603050405020304" pitchFamily="18" charset="0"/>
                <a:ea typeface="楷体_GB2312" pitchFamily="49" charset="-122"/>
              </a:rPr>
              <a:t>。线性时不变电感元件的符号与特性曲线如图</a:t>
            </a:r>
            <a:r>
              <a:rPr kumimoji="1" lang="en-US" altLang="zh-CN" sz="2400" b="1" dirty="0">
                <a:latin typeface="Times New Roman" panose="02020603050405020304" pitchFamily="18" charset="0"/>
                <a:ea typeface="楷体_GB2312" pitchFamily="49" charset="-122"/>
              </a:rPr>
              <a:t>(c)</a:t>
            </a:r>
            <a:r>
              <a:rPr kumimoji="1" lang="zh-CN" altLang="en-US" sz="2400" b="1" dirty="0">
                <a:latin typeface="Times New Roman" panose="02020603050405020304" pitchFamily="18" charset="0"/>
                <a:ea typeface="楷体_GB2312" pitchFamily="49" charset="-122"/>
              </a:rPr>
              <a:t>和</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所示，它的特性曲线是一条通过原点不随时间变化的直线，其数学表达式为</a:t>
            </a:r>
          </a:p>
        </p:txBody>
      </p:sp>
      <p:graphicFrame>
        <p:nvGraphicFramePr>
          <p:cNvPr id="235523" name="Object 3"/>
          <p:cNvGraphicFramePr>
            <a:graphicFrameLocks noChangeAspect="1"/>
          </p:cNvGraphicFramePr>
          <p:nvPr/>
        </p:nvGraphicFramePr>
        <p:xfrm>
          <a:off x="5303838" y="4803775"/>
          <a:ext cx="1277937" cy="579438"/>
        </p:xfrm>
        <a:graphic>
          <a:graphicData uri="http://schemas.openxmlformats.org/presentationml/2006/ole">
            <mc:AlternateContent xmlns:mc="http://schemas.openxmlformats.org/markup-compatibility/2006">
              <mc:Choice xmlns:v="urn:schemas-microsoft-com:vml" Requires="v">
                <p:oleObj spid="_x0000_s40968" name="Equation" r:id="rId3" imgW="444240" imgH="190440" progId="Equation.DSMT4">
                  <p:embed/>
                </p:oleObj>
              </mc:Choice>
              <mc:Fallback>
                <p:oleObj name="Equation" r:id="rId3" imgW="444240" imgH="190440" progId="Equation.DSMT4">
                  <p:embed/>
                  <p:pic>
                    <p:nvPicPr>
                      <p:cNvPr id="235523" name="Object 3"/>
                      <p:cNvPicPr>
                        <a:picLocks noChangeAspect="1" noChangeArrowheads="1"/>
                      </p:cNvPicPr>
                      <p:nvPr/>
                    </p:nvPicPr>
                    <p:blipFill>
                      <a:blip r:embed="rId4"/>
                      <a:srcRect/>
                      <a:stretch>
                        <a:fillRect/>
                      </a:stretch>
                    </p:blipFill>
                    <p:spPr bwMode="auto">
                      <a:xfrm>
                        <a:off x="5303838" y="4803775"/>
                        <a:ext cx="1277937" cy="579438"/>
                      </a:xfrm>
                      <a:prstGeom prst="rect">
                        <a:avLst/>
                      </a:prstGeom>
                      <a:noFill/>
                      <a:ln>
                        <a:noFill/>
                      </a:ln>
                    </p:spPr>
                  </p:pic>
                </p:oleObj>
              </mc:Fallback>
            </mc:AlternateContent>
          </a:graphicData>
        </a:graphic>
      </p:graphicFrame>
      <p:sp>
        <p:nvSpPr>
          <p:cNvPr id="235524" name="Text Box 4"/>
          <p:cNvSpPr txBox="1">
            <a:spLocks noChangeArrowheads="1"/>
          </p:cNvSpPr>
          <p:nvPr/>
        </p:nvSpPr>
        <p:spPr bwMode="auto">
          <a:xfrm>
            <a:off x="2133600" y="5402264"/>
            <a:ext cx="80010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20000"/>
              </a:lnSpc>
              <a:spcBef>
                <a:spcPct val="50000"/>
              </a:spcBef>
            </a:pPr>
            <a:r>
              <a:rPr kumimoji="1" lang="zh-CN" altLang="en-US" sz="2400" b="1">
                <a:latin typeface="Times New Roman" panose="02020603050405020304" pitchFamily="18" charset="0"/>
                <a:ea typeface="楷体_GB2312" pitchFamily="49" charset="-122"/>
              </a:rPr>
              <a:t>        式中的系数</a:t>
            </a:r>
            <a:r>
              <a:rPr kumimoji="1" lang="en-US" altLang="zh-CN" sz="2400" b="1" i="1">
                <a:latin typeface="Times New Roman" panose="02020603050405020304" pitchFamily="18" charset="0"/>
                <a:ea typeface="楷体_GB2312" pitchFamily="49" charset="-122"/>
              </a:rPr>
              <a:t>L</a:t>
            </a:r>
            <a:r>
              <a:rPr kumimoji="1" lang="zh-CN" altLang="en-US" sz="2400" b="1">
                <a:latin typeface="Times New Roman" panose="02020603050405020304" pitchFamily="18" charset="0"/>
                <a:ea typeface="楷体_GB2312" pitchFamily="49" charset="-122"/>
              </a:rPr>
              <a:t>为常量，与直线的斜率成正比，称为电感，单位是亨</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利</a:t>
            </a:r>
            <a:r>
              <a:rPr kumimoji="1" lang="en-US" altLang="zh-CN" sz="2400" b="1">
                <a:latin typeface="Times New Roman" panose="02020603050405020304" pitchFamily="18" charset="0"/>
                <a:ea typeface="楷体_GB2312" pitchFamily="49" charset="-122"/>
              </a:rPr>
              <a:t>],</a:t>
            </a:r>
            <a:r>
              <a:rPr kumimoji="1" lang="zh-CN" altLang="en-US" sz="2400" b="1">
                <a:latin typeface="Times New Roman" panose="02020603050405020304" pitchFamily="18" charset="0"/>
                <a:ea typeface="楷体_GB2312" pitchFamily="49" charset="-122"/>
              </a:rPr>
              <a:t>用</a:t>
            </a:r>
            <a:r>
              <a:rPr kumimoji="1" lang="en-US" altLang="zh-CN" sz="2400" b="1">
                <a:latin typeface="Times New Roman" panose="02020603050405020304" pitchFamily="18" charset="0"/>
                <a:ea typeface="楷体_GB2312" pitchFamily="49" charset="-122"/>
              </a:rPr>
              <a:t>H</a:t>
            </a:r>
            <a:r>
              <a:rPr kumimoji="1" lang="zh-CN" altLang="en-US" sz="2400" b="1">
                <a:latin typeface="Times New Roman" panose="02020603050405020304" pitchFamily="18" charset="0"/>
                <a:ea typeface="楷体_GB2312" pitchFamily="49" charset="-122"/>
              </a:rPr>
              <a:t>表示。</a:t>
            </a:r>
          </a:p>
        </p:txBody>
      </p:sp>
      <p:grpSp>
        <p:nvGrpSpPr>
          <p:cNvPr id="235525" name="Group 5"/>
          <p:cNvGrpSpPr>
            <a:grpSpLocks/>
          </p:cNvGrpSpPr>
          <p:nvPr/>
        </p:nvGrpSpPr>
        <p:grpSpPr bwMode="auto">
          <a:xfrm>
            <a:off x="2590007" y="117475"/>
            <a:ext cx="6705600" cy="2727325"/>
            <a:chOff x="624" y="96"/>
            <a:chExt cx="4416" cy="1728"/>
          </a:xfrm>
        </p:grpSpPr>
        <p:graphicFrame>
          <p:nvGraphicFramePr>
            <p:cNvPr id="66566" name="Object 6"/>
            <p:cNvGraphicFramePr>
              <a:graphicFrameLocks noChangeAspect="1"/>
            </p:cNvGraphicFramePr>
            <p:nvPr/>
          </p:nvGraphicFramePr>
          <p:xfrm>
            <a:off x="624" y="96"/>
            <a:ext cx="4416" cy="1542"/>
          </p:xfrm>
          <a:graphic>
            <a:graphicData uri="http://schemas.openxmlformats.org/presentationml/2006/ole">
              <mc:AlternateContent xmlns:mc="http://schemas.openxmlformats.org/markup-compatibility/2006">
                <mc:Choice xmlns:v="urn:schemas-microsoft-com:vml" Requires="v">
                  <p:oleObj spid="_x0000_s40969" name="Image" r:id="rId5" imgW="18603600" imgH="6493470" progId="Photoshop.Image.5">
                    <p:embed/>
                  </p:oleObj>
                </mc:Choice>
                <mc:Fallback>
                  <p:oleObj name="Image" r:id="rId5" imgW="18603600" imgH="6493470" progId="Photoshop.Image.5">
                    <p:embed/>
                    <p:pic>
                      <p:nvPicPr>
                        <p:cNvPr id="665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96"/>
                          <a:ext cx="4416" cy="1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7" name="Rectangle 7"/>
            <p:cNvSpPr>
              <a:spLocks noChangeArrowheads="1"/>
            </p:cNvSpPr>
            <p:nvPr/>
          </p:nvSpPr>
          <p:spPr bwMode="auto">
            <a:xfrm>
              <a:off x="2551" y="1572"/>
              <a:ext cx="121"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2681290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txBox="1">
            <a:spLocks noChangeArrowheads="1"/>
          </p:cNvSpPr>
          <p:nvPr/>
        </p:nvSpPr>
        <p:spPr bwMode="auto">
          <a:xfrm>
            <a:off x="1774825" y="476250"/>
            <a:ext cx="8001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实际电路中使用的电感线圈类型很多，电感的范围变化很大，例如高频电路中使用的线圈容量可以小到几个</a:t>
            </a:r>
            <a:r>
              <a:rPr kumimoji="1" lang="zh-CN" altLang="en-US" sz="2400" b="1">
                <a:latin typeface="Times New Roman" panose="02020603050405020304" pitchFamily="18" charset="0"/>
                <a:ea typeface="楷体_GB2312" pitchFamily="49" charset="-122"/>
                <a:sym typeface="Symbol" panose="05050102010706020507" pitchFamily="18" charset="2"/>
              </a:rPr>
              <a:t></a:t>
            </a:r>
            <a:r>
              <a:rPr kumimoji="1" lang="en-US" altLang="zh-CN" sz="2400" b="1">
                <a:latin typeface="Times New Roman" panose="02020603050405020304" pitchFamily="18" charset="0"/>
                <a:ea typeface="楷体_GB2312" pitchFamily="49" charset="-122"/>
              </a:rPr>
              <a:t>H(1</a:t>
            </a:r>
            <a:r>
              <a:rPr kumimoji="1"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a:latin typeface="Times New Roman" panose="02020603050405020304" pitchFamily="18" charset="0"/>
                <a:ea typeface="楷体_GB2312" pitchFamily="49" charset="-122"/>
              </a:rPr>
              <a:t>H=10</a:t>
            </a:r>
            <a:r>
              <a:rPr kumimoji="1" lang="en-US" altLang="zh-CN" sz="2400" b="1" baseline="30000">
                <a:latin typeface="Times New Roman" panose="02020603050405020304" pitchFamily="18" charset="0"/>
                <a:ea typeface="楷体_GB2312" pitchFamily="49" charset="-122"/>
              </a:rPr>
              <a:t>-6</a:t>
            </a:r>
            <a:r>
              <a:rPr kumimoji="1" lang="en-US" altLang="zh-CN" sz="2400" b="1">
                <a:latin typeface="Times New Roman" panose="02020603050405020304" pitchFamily="18" charset="0"/>
                <a:ea typeface="楷体_GB2312" pitchFamily="49" charset="-122"/>
              </a:rPr>
              <a:t>H) ,</a:t>
            </a:r>
            <a:r>
              <a:rPr kumimoji="1" lang="zh-CN" altLang="en-US" sz="2400" b="1">
                <a:latin typeface="Times New Roman" panose="02020603050405020304" pitchFamily="18" charset="0"/>
                <a:ea typeface="楷体_GB2312" pitchFamily="49" charset="-122"/>
              </a:rPr>
              <a:t>低频滤波电路中使用扼流圈的电感可以大到几亨。电感线圈可以用一个电感或一个电感与电阻的串联作为它的电路模型。在工作频率很高的情况下，还需要增加一个电容来构成线圈的电路模型，如图所示。 </a:t>
            </a:r>
          </a:p>
        </p:txBody>
      </p:sp>
      <p:grpSp>
        <p:nvGrpSpPr>
          <p:cNvPr id="234499" name="Group 3"/>
          <p:cNvGrpSpPr>
            <a:grpSpLocks/>
          </p:cNvGrpSpPr>
          <p:nvPr/>
        </p:nvGrpSpPr>
        <p:grpSpPr bwMode="auto">
          <a:xfrm>
            <a:off x="2460625" y="4083051"/>
            <a:ext cx="6629400" cy="1920875"/>
            <a:chOff x="960" y="2640"/>
            <a:chExt cx="4176" cy="1210"/>
          </a:xfrm>
        </p:grpSpPr>
        <p:graphicFrame>
          <p:nvGraphicFramePr>
            <p:cNvPr id="67588" name="Object 4"/>
            <p:cNvGraphicFramePr>
              <a:graphicFrameLocks noChangeAspect="1"/>
            </p:cNvGraphicFramePr>
            <p:nvPr/>
          </p:nvGraphicFramePr>
          <p:xfrm>
            <a:off x="960" y="2640"/>
            <a:ext cx="4176" cy="890"/>
          </p:xfrm>
          <a:graphic>
            <a:graphicData uri="http://schemas.openxmlformats.org/presentationml/2006/ole">
              <mc:AlternateContent xmlns:mc="http://schemas.openxmlformats.org/markup-compatibility/2006">
                <mc:Choice xmlns:v="urn:schemas-microsoft-com:vml" Requires="v">
                  <p:oleObj spid="_x0000_s41989" name="Image" r:id="rId3" imgW="22733498" imgH="4841511" progId="Photoshop.Image.5">
                    <p:embed/>
                  </p:oleObj>
                </mc:Choice>
                <mc:Fallback>
                  <p:oleObj name="Image" r:id="rId3" imgW="22733498" imgH="4841511" progId="Photoshop.Image.5">
                    <p:embed/>
                    <p:pic>
                      <p:nvPicPr>
                        <p:cNvPr id="675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 y="2640"/>
                          <a:ext cx="4176" cy="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89" name="Text Box 5"/>
            <p:cNvSpPr txBox="1">
              <a:spLocks noChangeArrowheads="1"/>
            </p:cNvSpPr>
            <p:nvPr/>
          </p:nvSpPr>
          <p:spPr bwMode="auto">
            <a:xfrm>
              <a:off x="1872" y="3600"/>
              <a:ext cx="24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zh-CN" altLang="en-US" sz="2000" b="1">
                  <a:latin typeface="Times New Roman" panose="02020603050405020304" pitchFamily="18" charset="0"/>
                  <a:ea typeface="楷体_GB2312" pitchFamily="49" charset="-122"/>
                </a:rPr>
                <a:t>电感器的几种电路模型 </a:t>
              </a:r>
            </a:p>
          </p:txBody>
        </p:sp>
      </p:grpSp>
    </p:spTree>
    <p:extLst>
      <p:ext uri="{BB962C8B-B14F-4D97-AF65-F5344CB8AC3E}">
        <p14:creationId xmlns:p14="http://schemas.microsoft.com/office/powerpoint/2010/main" val="1233591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45" name="Text Box 29"/>
          <p:cNvSpPr txBox="1">
            <a:spLocks noChangeArrowheads="1"/>
          </p:cNvSpPr>
          <p:nvPr/>
        </p:nvSpPr>
        <p:spPr bwMode="auto">
          <a:xfrm>
            <a:off x="1774825" y="493713"/>
            <a:ext cx="8497888" cy="5478462"/>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8575" cap="sq">
                <a:solidFill>
                  <a:schemeClr val="tx1"/>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40000"/>
              </a:lnSpc>
            </a:pPr>
            <a:r>
              <a:rPr kumimoji="1" lang="zh-CN" altLang="en-US" sz="2800" b="1">
                <a:latin typeface="Times New Roman" panose="02020603050405020304" pitchFamily="18" charset="0"/>
                <a:ea typeface="楷体_GB2312" pitchFamily="49" charset="-122"/>
                <a:sym typeface="Symbol" panose="05050102010706020507" pitchFamily="18" charset="2"/>
              </a:rPr>
              <a:t>电阻元件，当电流通过它时，它把电能转换成热能而消耗掉，是一种耗能元件；</a:t>
            </a:r>
          </a:p>
          <a:p>
            <a:pPr>
              <a:lnSpc>
                <a:spcPct val="140000"/>
              </a:lnSpc>
            </a:pPr>
            <a:endParaRPr kumimoji="1" lang="zh-CN" altLang="en-US" sz="2800" b="1">
              <a:latin typeface="Times New Roman" panose="02020603050405020304" pitchFamily="18" charset="0"/>
              <a:ea typeface="楷体_GB2312" pitchFamily="49" charset="-122"/>
              <a:sym typeface="Symbol" panose="05050102010706020507" pitchFamily="18" charset="2"/>
            </a:endParaRPr>
          </a:p>
          <a:p>
            <a:pPr>
              <a:lnSpc>
                <a:spcPct val="140000"/>
              </a:lnSpc>
            </a:pPr>
            <a:r>
              <a:rPr kumimoji="1" lang="zh-CN" altLang="en-US" sz="2800" b="1">
                <a:latin typeface="Times New Roman" panose="02020603050405020304" pitchFamily="18" charset="0"/>
                <a:ea typeface="楷体_GB2312" pitchFamily="49" charset="-122"/>
                <a:sym typeface="Symbol" panose="05050102010706020507" pitchFamily="18" charset="2"/>
              </a:rPr>
              <a:t>电容和电感元件，能够储存能量，这两种元件的电压和电流关系也不是代数方程，而是微分方程，是有记忆的元件，他们的电压（或者电流）在某一时刻的数值并不决定于同一时刻的电流（或电压）的数值，而与其全部历史情况有关。储能元件又叫动态元件，包含储能元件的网络又叫动态网络。</a:t>
            </a:r>
          </a:p>
        </p:txBody>
      </p:sp>
    </p:spTree>
    <p:extLst>
      <p:ext uri="{BB962C8B-B14F-4D97-AF65-F5344CB8AC3E}">
        <p14:creationId xmlns:p14="http://schemas.microsoft.com/office/powerpoint/2010/main" val="33595205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133600" y="246063"/>
            <a:ext cx="8001000" cy="189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30000"/>
              </a:lnSpc>
              <a:spcBef>
                <a:spcPct val="50000"/>
              </a:spcBef>
            </a:pPr>
            <a:r>
              <a:rPr kumimoji="1" lang="zh-CN" altLang="en-US" sz="2800" b="1">
                <a:latin typeface="Times New Roman" panose="02020603050405020304" pitchFamily="18" charset="0"/>
                <a:ea typeface="楷体_GB2312" pitchFamily="49" charset="-122"/>
              </a:rPr>
              <a:t>二、电感的电压电流关系</a:t>
            </a:r>
          </a:p>
          <a:p>
            <a:pPr algn="just" eaLnBrk="1" hangingPunct="1">
              <a:lnSpc>
                <a:spcPct val="130000"/>
              </a:lnSpc>
              <a:spcBef>
                <a:spcPct val="50000"/>
              </a:spcBef>
            </a:pPr>
            <a:r>
              <a:rPr kumimoji="1" lang="zh-CN" altLang="en-US" sz="2800" b="1">
                <a:latin typeface="Times New Roman" panose="02020603050405020304" pitchFamily="18" charset="0"/>
                <a:ea typeface="楷体_GB2312" pitchFamily="49" charset="-122"/>
              </a:rPr>
              <a:t>        </a:t>
            </a:r>
            <a:r>
              <a:rPr kumimoji="1" lang="zh-CN" altLang="en-US" sz="2400" b="1">
                <a:latin typeface="Times New Roman" panose="02020603050405020304" pitchFamily="18" charset="0"/>
                <a:ea typeface="楷体_GB2312" pitchFamily="49" charset="-122"/>
              </a:rPr>
              <a:t>对于线性时不变电感元件来说，在采用电压电流关联参考方向的情况下，可以得到</a:t>
            </a:r>
          </a:p>
        </p:txBody>
      </p:sp>
      <p:graphicFrame>
        <p:nvGraphicFramePr>
          <p:cNvPr id="233475" name="Object 3"/>
          <p:cNvGraphicFramePr>
            <a:graphicFrameLocks noChangeAspect="1"/>
          </p:cNvGraphicFramePr>
          <p:nvPr/>
        </p:nvGraphicFramePr>
        <p:xfrm>
          <a:off x="4435475" y="2349500"/>
          <a:ext cx="3576638" cy="930275"/>
        </p:xfrm>
        <a:graphic>
          <a:graphicData uri="http://schemas.openxmlformats.org/presentationml/2006/ole">
            <mc:AlternateContent xmlns:mc="http://schemas.openxmlformats.org/markup-compatibility/2006">
              <mc:Choice xmlns:v="urn:schemas-microsoft-com:vml" Requires="v">
                <p:oleObj spid="_x0000_s43013" name="Equation" r:id="rId3" imgW="1536480" imgH="393480" progId="Equation.DSMT4">
                  <p:embed/>
                </p:oleObj>
              </mc:Choice>
              <mc:Fallback>
                <p:oleObj name="Equation" r:id="rId3" imgW="1536480" imgH="393480" progId="Equation.DSMT4">
                  <p:embed/>
                  <p:pic>
                    <p:nvPicPr>
                      <p:cNvPr id="233475" name="Object 3"/>
                      <p:cNvPicPr>
                        <a:picLocks noChangeAspect="1" noChangeArrowheads="1"/>
                      </p:cNvPicPr>
                      <p:nvPr/>
                    </p:nvPicPr>
                    <p:blipFill>
                      <a:blip r:embed="rId4"/>
                      <a:srcRect/>
                      <a:stretch>
                        <a:fillRect/>
                      </a:stretch>
                    </p:blipFill>
                    <p:spPr bwMode="auto">
                      <a:xfrm>
                        <a:off x="4435475" y="2349500"/>
                        <a:ext cx="3576638" cy="930275"/>
                      </a:xfrm>
                      <a:prstGeom prst="rect">
                        <a:avLst/>
                      </a:prstGeom>
                      <a:noFill/>
                      <a:ln>
                        <a:noFill/>
                      </a:ln>
                    </p:spPr>
                  </p:pic>
                </p:oleObj>
              </mc:Fallback>
            </mc:AlternateContent>
          </a:graphicData>
        </a:graphic>
      </p:graphicFrame>
      <p:sp>
        <p:nvSpPr>
          <p:cNvPr id="233476" name="Text Box 4"/>
          <p:cNvSpPr txBox="1">
            <a:spLocks noChangeArrowheads="1"/>
          </p:cNvSpPr>
          <p:nvPr/>
        </p:nvSpPr>
        <p:spPr bwMode="auto">
          <a:xfrm>
            <a:off x="2133600" y="3357563"/>
            <a:ext cx="8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30000"/>
              </a:lnSpc>
              <a:spcBef>
                <a:spcPct val="50000"/>
              </a:spcBef>
            </a:pPr>
            <a:r>
              <a:rPr kumimoji="1" lang="zh-CN" altLang="en-US" sz="2400" b="1" dirty="0">
                <a:latin typeface="Times New Roman" panose="02020603050405020304" pitchFamily="18" charset="0"/>
                <a:ea typeface="楷体_GB2312" pitchFamily="49" charset="-122"/>
              </a:rPr>
              <a:t>        此式表明电感中的电压与其电流对时间的变化率成正比，与电阻元件的电压电流之间存在确定的约束关系不同，电感电压与此时刻电流的数值之间并没有确定的约束关系。</a:t>
            </a:r>
          </a:p>
          <a:p>
            <a:pPr eaLnBrk="1" hangingPunct="1">
              <a:lnSpc>
                <a:spcPct val="130000"/>
              </a:lnSpc>
              <a:spcBef>
                <a:spcPct val="50000"/>
              </a:spcBef>
            </a:pPr>
            <a:r>
              <a:rPr kumimoji="1" lang="zh-CN" altLang="en-US" sz="2400" b="1" dirty="0">
                <a:latin typeface="Times New Roman" panose="02020603050405020304" pitchFamily="18" charset="0"/>
                <a:ea typeface="楷体_GB2312" pitchFamily="49" charset="-122"/>
              </a:rPr>
              <a:t>        在直流电源激励的电路中，磁场不随时间变化</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各电压电流均不随时间变化时，电感相当于一个短路</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 </a:t>
            </a:r>
          </a:p>
        </p:txBody>
      </p:sp>
    </p:spTree>
    <p:extLst>
      <p:ext uri="{BB962C8B-B14F-4D97-AF65-F5344CB8AC3E}">
        <p14:creationId xmlns:p14="http://schemas.microsoft.com/office/powerpoint/2010/main" val="754632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txBox="1">
            <a:spLocks noChangeArrowheads="1"/>
          </p:cNvSpPr>
          <p:nvPr/>
        </p:nvSpPr>
        <p:spPr bwMode="auto">
          <a:xfrm>
            <a:off x="1149267" y="178677"/>
            <a:ext cx="99679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例如</a:t>
            </a:r>
            <a:r>
              <a:rPr kumimoji="1" lang="en-US" altLang="zh-CN" sz="2400" b="1" i="1" dirty="0">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=1mH</a:t>
            </a:r>
            <a:r>
              <a:rPr kumimoji="1" lang="zh-CN" altLang="en-US" sz="2400" b="1" dirty="0">
                <a:latin typeface="Times New Roman" panose="02020603050405020304" pitchFamily="18" charset="0"/>
                <a:ea typeface="楷体_GB2312" pitchFamily="49" charset="-122"/>
              </a:rPr>
              <a:t>的电电感上，施加电流为</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)=10sin(5</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时，其关联参考方向的电压为 </a:t>
            </a:r>
          </a:p>
        </p:txBody>
      </p:sp>
      <p:graphicFrame>
        <p:nvGraphicFramePr>
          <p:cNvPr id="238595" name="Object 3"/>
          <p:cNvGraphicFramePr>
            <a:graphicFrameLocks noChangeAspect="1"/>
          </p:cNvGraphicFramePr>
          <p:nvPr/>
        </p:nvGraphicFramePr>
        <p:xfrm>
          <a:off x="2797844" y="1500022"/>
          <a:ext cx="6424613" cy="1514475"/>
        </p:xfrm>
        <a:graphic>
          <a:graphicData uri="http://schemas.openxmlformats.org/presentationml/2006/ole">
            <mc:AlternateContent xmlns:mc="http://schemas.openxmlformats.org/markup-compatibility/2006">
              <mc:Choice xmlns:v="urn:schemas-microsoft-com:vml" Requires="v">
                <p:oleObj spid="_x0000_s44037" name="Equation" r:id="rId3" imgW="2476500" imgH="635000" progId="Equation.3">
                  <p:embed/>
                </p:oleObj>
              </mc:Choice>
              <mc:Fallback>
                <p:oleObj name="Equation" r:id="rId3" imgW="2476500" imgH="635000" progId="Equation.3">
                  <p:embed/>
                  <p:pic>
                    <p:nvPicPr>
                      <p:cNvPr id="2385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7844" y="1500022"/>
                        <a:ext cx="6424613" cy="1514475"/>
                      </a:xfrm>
                      <a:prstGeom prst="rect">
                        <a:avLst/>
                      </a:prstGeom>
                      <a:noFill/>
                      <a:ln>
                        <a:noFill/>
                      </a:ln>
                    </p:spPr>
                  </p:pic>
                </p:oleObj>
              </mc:Fallback>
            </mc:AlternateContent>
          </a:graphicData>
        </a:graphic>
      </p:graphicFrame>
      <p:sp>
        <p:nvSpPr>
          <p:cNvPr id="238596" name="Text Box 4"/>
          <p:cNvSpPr txBox="1">
            <a:spLocks noChangeArrowheads="1"/>
          </p:cNvSpPr>
          <p:nvPr/>
        </p:nvSpPr>
        <p:spPr bwMode="auto">
          <a:xfrm>
            <a:off x="1341771" y="3410953"/>
            <a:ext cx="977540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电感电压的数值与电感电流的数值之间并无确定的关系，例如将电感电流增加一个常量</a:t>
            </a:r>
            <a:r>
              <a:rPr kumimoji="1" lang="en-US" altLang="zh-CN" sz="2400" b="1" i="1" dirty="0">
                <a:latin typeface="Times New Roman" panose="02020603050405020304" pitchFamily="18" charset="0"/>
                <a:ea typeface="楷体_GB2312" pitchFamily="49" charset="-122"/>
              </a:rPr>
              <a:t>k</a:t>
            </a:r>
            <a:r>
              <a:rPr kumimoji="1" lang="zh-CN" altLang="en-US" sz="2400" b="1" dirty="0">
                <a:latin typeface="Times New Roman" panose="02020603050405020304" pitchFamily="18" charset="0"/>
                <a:ea typeface="楷体_GB2312" pitchFamily="49" charset="-122"/>
              </a:rPr>
              <a:t>，变为</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k</a:t>
            </a:r>
            <a:r>
              <a:rPr kumimoji="1" lang="en-US" altLang="zh-CN" sz="2400" b="1" dirty="0">
                <a:latin typeface="Times New Roman" panose="02020603050405020304" pitchFamily="18" charset="0"/>
                <a:ea typeface="楷体_GB2312" pitchFamily="49" charset="-122"/>
              </a:rPr>
              <a:t>+10sin5</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时，电感电压不会改变，这说明电感元件并不具有电阻元件在电压电流之间有确定关系的特性。 </a:t>
            </a:r>
          </a:p>
        </p:txBody>
      </p:sp>
    </p:spTree>
    <p:extLst>
      <p:ext uri="{BB962C8B-B14F-4D97-AF65-F5344CB8AC3E}">
        <p14:creationId xmlns:p14="http://schemas.microsoft.com/office/powerpoint/2010/main" val="980777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786062" y="174792"/>
            <a:ext cx="1105301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a:t>
            </a:r>
            <a:r>
              <a:rPr kumimoji="1" lang="en-US" altLang="zh-CN" sz="2400" b="1" dirty="0">
                <a:latin typeface="Times New Roman" panose="02020603050405020304" pitchFamily="18" charset="0"/>
                <a:ea typeface="楷体_GB2312" pitchFamily="49" charset="-122"/>
              </a:rPr>
              <a:t>1  </a:t>
            </a:r>
            <a:r>
              <a:rPr kumimoji="1" lang="zh-CN" altLang="en-US" sz="2400" b="1" dirty="0">
                <a:latin typeface="Times New Roman" panose="02020603050405020304" pitchFamily="18" charset="0"/>
                <a:ea typeface="楷体_GB2312" pitchFamily="49" charset="-122"/>
              </a:rPr>
              <a:t>电路如图</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所示，已知</a:t>
            </a:r>
            <a:r>
              <a:rPr kumimoji="1" lang="en-US" altLang="zh-CN" sz="2400" b="1" i="1" dirty="0">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=5</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H</a:t>
            </a:r>
            <a:r>
              <a:rPr kumimoji="1" lang="zh-CN" altLang="en-US" sz="2400" b="1" dirty="0">
                <a:latin typeface="Times New Roman" panose="02020603050405020304" pitchFamily="18" charset="0"/>
                <a:ea typeface="楷体_GB2312" pitchFamily="49" charset="-122"/>
              </a:rPr>
              <a:t>电感上的电流波形如图</a:t>
            </a:r>
            <a:r>
              <a:rPr kumimoji="1" lang="en-US" altLang="zh-CN" sz="2400" b="1" dirty="0">
                <a:latin typeface="Times New Roman" panose="02020603050405020304" pitchFamily="18" charset="0"/>
                <a:ea typeface="楷体_GB2312" pitchFamily="49" charset="-122"/>
              </a:rPr>
              <a:t>(b)</a:t>
            </a:r>
            <a:r>
              <a:rPr kumimoji="1" lang="zh-CN" altLang="en-US" sz="2400" b="1" dirty="0">
                <a:latin typeface="Times New Roman" panose="02020603050405020304" pitchFamily="18" charset="0"/>
                <a:ea typeface="楷体_GB2312" pitchFamily="49" charset="-122"/>
              </a:rPr>
              <a:t>所示，求电感电压</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并画出波形图。 </a:t>
            </a:r>
          </a:p>
        </p:txBody>
      </p:sp>
      <p:graphicFrame>
        <p:nvGraphicFramePr>
          <p:cNvPr id="70661" name="Object 5"/>
          <p:cNvGraphicFramePr>
            <a:graphicFrameLocks noChangeAspect="1"/>
          </p:cNvGraphicFramePr>
          <p:nvPr/>
        </p:nvGraphicFramePr>
        <p:xfrm>
          <a:off x="1030705" y="1375121"/>
          <a:ext cx="5867400" cy="2395537"/>
        </p:xfrm>
        <a:graphic>
          <a:graphicData uri="http://schemas.openxmlformats.org/presentationml/2006/ole">
            <mc:AlternateContent xmlns:mc="http://schemas.openxmlformats.org/markup-compatibility/2006">
              <mc:Choice xmlns:v="urn:schemas-microsoft-com:vml" Requires="v">
                <p:oleObj spid="_x0000_s45073" name="Image" r:id="rId3" imgW="19289799" imgH="7878574" progId="Photoshop.Image.5">
                  <p:embed/>
                </p:oleObj>
              </mc:Choice>
              <mc:Fallback>
                <p:oleObj name="Image" r:id="rId3" imgW="19289799" imgH="7878574" progId="Photoshop.Image.5">
                  <p:embed/>
                  <p:pic>
                    <p:nvPicPr>
                      <p:cNvPr id="7066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0705" y="1375121"/>
                        <a:ext cx="5867400"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140368" y="4970987"/>
            <a:ext cx="7972926"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0</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10</a:t>
            </a:r>
            <a:r>
              <a:rPr kumimoji="1" lang="en-US" altLang="zh-CN" sz="2400" b="1" baseline="30000" dirty="0">
                <a:latin typeface="Times New Roman" panose="02020603050405020304" pitchFamily="18" charset="0"/>
                <a:ea typeface="楷体_GB2312" pitchFamily="49" charset="-122"/>
              </a:rPr>
              <a:t>3</a:t>
            </a:r>
            <a:r>
              <a:rPr kumimoji="1" lang="en-US" altLang="zh-CN" sz="2400" b="1" i="1" dirty="0">
                <a:latin typeface="Times New Roman" panose="02020603050405020304" pitchFamily="18" charset="0"/>
                <a:ea typeface="楷体_GB2312" pitchFamily="49" charset="-122"/>
              </a:rPr>
              <a:t>t</a:t>
            </a:r>
            <a:endParaRPr kumimoji="1" lang="zh-CN" altLang="en-US" sz="2400" b="1" dirty="0">
              <a:latin typeface="Times New Roman" panose="02020603050405020304" pitchFamily="18" charset="0"/>
              <a:ea typeface="楷体_GB2312" pitchFamily="49" charset="-122"/>
            </a:endParaRPr>
          </a:p>
        </p:txBody>
      </p:sp>
      <p:graphicFrame>
        <p:nvGraphicFramePr>
          <p:cNvPr id="7" name="Object 3"/>
          <p:cNvGraphicFramePr>
            <a:graphicFrameLocks noChangeAspect="1"/>
          </p:cNvGraphicFramePr>
          <p:nvPr/>
        </p:nvGraphicFramePr>
        <p:xfrm>
          <a:off x="852235" y="5566026"/>
          <a:ext cx="3829050" cy="815975"/>
        </p:xfrm>
        <a:graphic>
          <a:graphicData uri="http://schemas.openxmlformats.org/presentationml/2006/ole">
            <mc:AlternateContent xmlns:mc="http://schemas.openxmlformats.org/markup-compatibility/2006">
              <mc:Choice xmlns:v="urn:schemas-microsoft-com:vml" Requires="v">
                <p:oleObj spid="_x0000_s45074" name="Equation" r:id="rId5" imgW="1981080" imgH="419040" progId="Equation.DSMT4">
                  <p:embed/>
                </p:oleObj>
              </mc:Choice>
              <mc:Fallback>
                <p:oleObj name="Equation" r:id="rId5" imgW="1981080" imgH="419040" progId="Equation.DSMT4">
                  <p:embed/>
                  <p:pic>
                    <p:nvPicPr>
                      <p:cNvPr id="7" name="Object 3"/>
                      <p:cNvPicPr>
                        <a:picLocks noChangeAspect="1" noChangeArrowheads="1"/>
                      </p:cNvPicPr>
                      <p:nvPr/>
                    </p:nvPicPr>
                    <p:blipFill>
                      <a:blip r:embed="rId6"/>
                      <a:srcRect/>
                      <a:stretch>
                        <a:fillRect/>
                      </a:stretch>
                    </p:blipFill>
                    <p:spPr bwMode="auto">
                      <a:xfrm>
                        <a:off x="852235" y="5566026"/>
                        <a:ext cx="3829050" cy="815975"/>
                      </a:xfrm>
                      <a:prstGeom prst="rect">
                        <a:avLst/>
                      </a:prstGeom>
                      <a:noFill/>
                      <a:ln>
                        <a:noFill/>
                      </a:ln>
                    </p:spPr>
                  </p:pic>
                </p:oleObj>
              </mc:Fallback>
            </mc:AlternateContent>
          </a:graphicData>
        </a:graphic>
      </p:graphicFrame>
      <p:sp>
        <p:nvSpPr>
          <p:cNvPr id="8" name="Text Box 4"/>
          <p:cNvSpPr txBox="1">
            <a:spLocks noChangeArrowheads="1"/>
          </p:cNvSpPr>
          <p:nvPr/>
        </p:nvSpPr>
        <p:spPr bwMode="auto">
          <a:xfrm>
            <a:off x="481263" y="3627502"/>
            <a:ext cx="51334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当</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endParaRPr kumimoji="1" lang="zh-CN" altLang="en-US" sz="2400" b="1" dirty="0">
              <a:latin typeface="Times New Roman" panose="02020603050405020304" pitchFamily="18" charset="0"/>
              <a:ea typeface="楷体_GB2312" pitchFamily="49" charset="-122"/>
            </a:endParaRPr>
          </a:p>
        </p:txBody>
      </p:sp>
      <p:graphicFrame>
        <p:nvGraphicFramePr>
          <p:cNvPr id="9" name="Object 5"/>
          <p:cNvGraphicFramePr>
            <a:graphicFrameLocks noChangeAspect="1"/>
          </p:cNvGraphicFramePr>
          <p:nvPr/>
        </p:nvGraphicFramePr>
        <p:xfrm>
          <a:off x="852235" y="4280152"/>
          <a:ext cx="3530867" cy="741363"/>
        </p:xfrm>
        <a:graphic>
          <a:graphicData uri="http://schemas.openxmlformats.org/presentationml/2006/ole">
            <mc:AlternateContent xmlns:mc="http://schemas.openxmlformats.org/markup-compatibility/2006">
              <mc:Choice xmlns:v="urn:schemas-microsoft-com:vml" Requires="v">
                <p:oleObj spid="_x0000_s45075" r:id="rId7" imgW="1879600" imgH="393700" progId="Equation.3">
                  <p:embed/>
                </p:oleObj>
              </mc:Choice>
              <mc:Fallback>
                <p:oleObj r:id="rId7" imgW="1879600" imgH="393700" progId="Equation.3">
                  <p:embed/>
                  <p:pic>
                    <p:nvPicPr>
                      <p:cNvPr id="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235" y="4280152"/>
                        <a:ext cx="3530867" cy="741363"/>
                      </a:xfrm>
                      <a:prstGeom prst="rect">
                        <a:avLst/>
                      </a:prstGeom>
                      <a:noFill/>
                      <a:ln>
                        <a:noFill/>
                      </a:ln>
                    </p:spPr>
                  </p:pic>
                </p:oleObj>
              </mc:Fallback>
            </mc:AlternateContent>
          </a:graphicData>
        </a:graphic>
      </p:graphicFrame>
      <p:sp>
        <p:nvSpPr>
          <p:cNvPr id="10" name="Text Box 2"/>
          <p:cNvSpPr txBox="1">
            <a:spLocks noChangeArrowheads="1"/>
          </p:cNvSpPr>
          <p:nvPr/>
        </p:nvSpPr>
        <p:spPr bwMode="auto">
          <a:xfrm>
            <a:off x="5614737" y="3624363"/>
            <a:ext cx="8001000"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3. </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4</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s</a:t>
            </a:r>
            <a:r>
              <a:rPr kumimoji="1" lang="zh-CN" altLang="en-US" sz="2400" b="1" dirty="0">
                <a:latin typeface="Times New Roman" panose="02020603050405020304" pitchFamily="18" charset="0"/>
                <a:ea typeface="楷体_GB2312" pitchFamily="49" charset="-122"/>
              </a:rPr>
              <a:t>时，</a:t>
            </a:r>
            <a:r>
              <a:rPr kumimoji="1" lang="zh-CN" altLang="en-US" sz="2400" b="1" i="1" dirty="0">
                <a:latin typeface="Times New Roman" panose="02020603050405020304" pitchFamily="18" charset="0"/>
                <a:ea typeface="楷体_GB2312" pitchFamily="49" charset="-122"/>
              </a:rPr>
              <a:t> </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)=24</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10</a:t>
            </a:r>
            <a:r>
              <a:rPr kumimoji="1" lang="en-US" altLang="zh-CN" sz="2400" b="1" baseline="30000" dirty="0">
                <a:latin typeface="Times New Roman" panose="02020603050405020304" pitchFamily="18" charset="0"/>
                <a:ea typeface="楷体_GB2312" pitchFamily="49" charset="-122"/>
              </a:rPr>
              <a:t>3</a:t>
            </a:r>
            <a:r>
              <a:rPr kumimoji="1" lang="en-US" altLang="zh-CN" sz="2400" b="1" dirty="0">
                <a:latin typeface="Times New Roman" panose="02020603050405020304" pitchFamily="18" charset="0"/>
                <a:ea typeface="楷体_GB2312" pitchFamily="49" charset="-122"/>
              </a:rPr>
              <a:t>-6</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10</a:t>
            </a:r>
            <a:r>
              <a:rPr kumimoji="1" lang="en-US" altLang="zh-CN" sz="2400" b="1" baseline="30000" dirty="0">
                <a:latin typeface="Times New Roman" panose="02020603050405020304" pitchFamily="18" charset="0"/>
                <a:ea typeface="楷体_GB2312" pitchFamily="49" charset="-122"/>
              </a:rPr>
              <a:t>3</a:t>
            </a:r>
            <a:r>
              <a:rPr kumimoji="1" lang="en-US" altLang="zh-CN" sz="2400" b="1" i="1" dirty="0">
                <a:latin typeface="Times New Roman" panose="02020603050405020304" pitchFamily="18" charset="0"/>
                <a:ea typeface="楷体_GB2312" pitchFamily="49" charset="-122"/>
              </a:rPr>
              <a:t>t</a:t>
            </a:r>
            <a:endParaRPr kumimoji="1" lang="zh-CN" altLang="en-US" sz="2400" b="1" dirty="0">
              <a:latin typeface="Times New Roman" panose="02020603050405020304" pitchFamily="18" charset="0"/>
              <a:ea typeface="楷体_GB2312" pitchFamily="49" charset="-122"/>
            </a:endParaRPr>
          </a:p>
        </p:txBody>
      </p:sp>
      <p:graphicFrame>
        <p:nvGraphicFramePr>
          <p:cNvPr id="11" name="Object 3"/>
          <p:cNvGraphicFramePr>
            <a:graphicFrameLocks noChangeAspect="1"/>
          </p:cNvGraphicFramePr>
          <p:nvPr/>
        </p:nvGraphicFramePr>
        <p:xfrm>
          <a:off x="6898105" y="4243968"/>
          <a:ext cx="4373562" cy="852487"/>
        </p:xfrm>
        <a:graphic>
          <a:graphicData uri="http://schemas.openxmlformats.org/presentationml/2006/ole">
            <mc:AlternateContent xmlns:mc="http://schemas.openxmlformats.org/markup-compatibility/2006">
              <mc:Choice xmlns:v="urn:schemas-microsoft-com:vml" Requires="v">
                <p:oleObj spid="_x0000_s45076" name="Equation" r:id="rId9" imgW="2171520" imgH="419040" progId="Equation.DSMT4">
                  <p:embed/>
                </p:oleObj>
              </mc:Choice>
              <mc:Fallback>
                <p:oleObj name="Equation" r:id="rId9" imgW="2171520" imgH="419040" progId="Equation.DSMT4">
                  <p:embed/>
                  <p:pic>
                    <p:nvPicPr>
                      <p:cNvPr id="11" name="Object 3"/>
                      <p:cNvPicPr>
                        <a:picLocks noChangeAspect="1" noChangeArrowheads="1"/>
                      </p:cNvPicPr>
                      <p:nvPr/>
                    </p:nvPicPr>
                    <p:blipFill>
                      <a:blip r:embed="rId10"/>
                      <a:srcRect/>
                      <a:stretch>
                        <a:fillRect/>
                      </a:stretch>
                    </p:blipFill>
                    <p:spPr bwMode="auto">
                      <a:xfrm>
                        <a:off x="6898105" y="4243968"/>
                        <a:ext cx="4373562" cy="852487"/>
                      </a:xfrm>
                      <a:prstGeom prst="rect">
                        <a:avLst/>
                      </a:prstGeom>
                      <a:noFill/>
                      <a:ln>
                        <a:noFill/>
                      </a:ln>
                    </p:spPr>
                  </p:pic>
                </p:oleObj>
              </mc:Fallback>
            </mc:AlternateContent>
          </a:graphicData>
        </a:graphic>
      </p:graphicFrame>
      <p:sp>
        <p:nvSpPr>
          <p:cNvPr id="12" name="Text Box 4"/>
          <p:cNvSpPr txBox="1">
            <a:spLocks noChangeArrowheads="1"/>
          </p:cNvSpPr>
          <p:nvPr/>
        </p:nvSpPr>
        <p:spPr bwMode="auto">
          <a:xfrm>
            <a:off x="5614737" y="4908468"/>
            <a:ext cx="8001000" cy="576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4. </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4</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ea typeface="楷体_GB2312" pitchFamily="49" charset="-122"/>
              </a:rPr>
              <a:t>s</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i="1" dirty="0">
                <a:latin typeface="Times New Roman" panose="02020603050405020304" pitchFamily="18" charset="0"/>
                <a:ea typeface="楷体_GB2312" pitchFamily="49" charset="-122"/>
              </a:rPr>
              <a:t>t </a:t>
            </a:r>
            <a:r>
              <a:rPr kumimoji="1" lang="zh-CN" altLang="en-US" sz="2400" b="1" dirty="0">
                <a:latin typeface="Times New Roman" panose="02020603050405020304" pitchFamily="18" charset="0"/>
                <a:ea typeface="楷体_GB2312" pitchFamily="49" charset="-122"/>
              </a:rPr>
              <a:t>时，</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endParaRPr kumimoji="1" lang="zh-CN" altLang="en-US" sz="2400" b="1" dirty="0">
              <a:latin typeface="Times New Roman" panose="02020603050405020304" pitchFamily="18" charset="0"/>
              <a:ea typeface="楷体_GB2312" pitchFamily="49" charset="-122"/>
            </a:endParaRPr>
          </a:p>
        </p:txBody>
      </p:sp>
      <p:graphicFrame>
        <p:nvGraphicFramePr>
          <p:cNvPr id="13" name="Object 5"/>
          <p:cNvGraphicFramePr>
            <a:graphicFrameLocks noChangeAspect="1"/>
          </p:cNvGraphicFramePr>
          <p:nvPr/>
        </p:nvGraphicFramePr>
        <p:xfrm>
          <a:off x="6898105" y="5499267"/>
          <a:ext cx="4038600" cy="844550"/>
        </p:xfrm>
        <a:graphic>
          <a:graphicData uri="http://schemas.openxmlformats.org/presentationml/2006/ole">
            <mc:AlternateContent xmlns:mc="http://schemas.openxmlformats.org/markup-compatibility/2006">
              <mc:Choice xmlns:v="urn:schemas-microsoft-com:vml" Requires="v">
                <p:oleObj spid="_x0000_s45077" r:id="rId7" imgW="1879600" imgH="393700" progId="Equation.3">
                  <p:embed/>
                </p:oleObj>
              </mc:Choice>
              <mc:Fallback>
                <p:oleObj r:id="rId7" imgW="1879600" imgH="393700" progId="Equation.3">
                  <p:embed/>
                  <p:pic>
                    <p:nvPicPr>
                      <p:cNvPr id="1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98105" y="5499267"/>
                        <a:ext cx="4038600" cy="84455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8886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Text Box 2"/>
          <p:cNvSpPr txBox="1">
            <a:spLocks noChangeArrowheads="1"/>
          </p:cNvSpPr>
          <p:nvPr/>
        </p:nvSpPr>
        <p:spPr bwMode="auto">
          <a:xfrm>
            <a:off x="906378" y="420522"/>
            <a:ext cx="1052362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根据以上计算结果，画出相应的波形，如图</a:t>
            </a:r>
            <a:r>
              <a:rPr kumimoji="1" lang="en-US" altLang="zh-CN" sz="2400" b="1">
                <a:latin typeface="Times New Roman" panose="02020603050405020304" pitchFamily="18" charset="0"/>
                <a:ea typeface="楷体_GB2312" pitchFamily="49" charset="-122"/>
              </a:rPr>
              <a:t>(c)</a:t>
            </a:r>
            <a:r>
              <a:rPr kumimoji="1" lang="zh-CN" altLang="en-US" sz="2400" b="1">
                <a:latin typeface="Times New Roman" panose="02020603050405020304" pitchFamily="18" charset="0"/>
                <a:ea typeface="楷体_GB2312" pitchFamily="49" charset="-122"/>
              </a:rPr>
              <a:t>所示。这说明电感电流为三角波形时，其电感电压为矩形波形。 </a:t>
            </a:r>
          </a:p>
        </p:txBody>
      </p:sp>
      <p:grpSp>
        <p:nvGrpSpPr>
          <p:cNvPr id="240643" name="Group 3"/>
          <p:cNvGrpSpPr>
            <a:grpSpLocks/>
          </p:cNvGrpSpPr>
          <p:nvPr/>
        </p:nvGrpSpPr>
        <p:grpSpPr bwMode="auto">
          <a:xfrm>
            <a:off x="2602832" y="1977191"/>
            <a:ext cx="6524625" cy="2817813"/>
            <a:chOff x="864" y="1920"/>
            <a:chExt cx="4110" cy="1775"/>
          </a:xfrm>
        </p:grpSpPr>
        <p:graphicFrame>
          <p:nvGraphicFramePr>
            <p:cNvPr id="73732" name="Object 4"/>
            <p:cNvGraphicFramePr>
              <a:graphicFrameLocks noChangeAspect="1"/>
            </p:cNvGraphicFramePr>
            <p:nvPr/>
          </p:nvGraphicFramePr>
          <p:xfrm>
            <a:off x="864" y="1920"/>
            <a:ext cx="2064" cy="1484"/>
          </p:xfrm>
          <a:graphic>
            <a:graphicData uri="http://schemas.openxmlformats.org/presentationml/2006/ole">
              <mc:AlternateContent xmlns:mc="http://schemas.openxmlformats.org/markup-compatibility/2006">
                <mc:Choice xmlns:v="urn:schemas-microsoft-com:vml" Requires="v">
                  <p:oleObj spid="_x0000_s46088" name="Image" r:id="rId3" imgW="10953759" imgH="7878574" progId="Photoshop.Image.5">
                    <p:embed/>
                  </p:oleObj>
                </mc:Choice>
                <mc:Fallback>
                  <p:oleObj name="Image" r:id="rId3" imgW="10953759" imgH="7878574" progId="Photoshop.Image.5">
                    <p:embed/>
                    <p:pic>
                      <p:nvPicPr>
                        <p:cNvPr id="737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920"/>
                          <a:ext cx="2064" cy="1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733" name="Object 5"/>
            <p:cNvGraphicFramePr>
              <a:graphicFrameLocks noChangeAspect="1"/>
            </p:cNvGraphicFramePr>
            <p:nvPr/>
          </p:nvGraphicFramePr>
          <p:xfrm>
            <a:off x="2928" y="1968"/>
            <a:ext cx="2046" cy="1421"/>
          </p:xfrm>
          <a:graphic>
            <a:graphicData uri="http://schemas.openxmlformats.org/presentationml/2006/ole">
              <mc:AlternateContent xmlns:mc="http://schemas.openxmlformats.org/markup-compatibility/2006">
                <mc:Choice xmlns:v="urn:schemas-microsoft-com:vml" Requires="v">
                  <p:oleObj spid="_x0000_s46089" name="Image" r:id="rId5" imgW="11106248" imgH="7713378" progId="Photoshop.Image.5">
                    <p:embed/>
                  </p:oleObj>
                </mc:Choice>
                <mc:Fallback>
                  <p:oleObj name="Image" r:id="rId5" imgW="11106248" imgH="7713378" progId="Photoshop.Image.5">
                    <p:embed/>
                    <p:pic>
                      <p:nvPicPr>
                        <p:cNvPr id="7373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8" y="1968"/>
                          <a:ext cx="2046" cy="1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734" name="Rectangle 6"/>
            <p:cNvSpPr>
              <a:spLocks noChangeArrowheads="1"/>
            </p:cNvSpPr>
            <p:nvPr/>
          </p:nvSpPr>
          <p:spPr bwMode="auto">
            <a:xfrm>
              <a:off x="2640" y="344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9792729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txBox="1">
            <a:spLocks noChangeArrowheads="1"/>
          </p:cNvSpPr>
          <p:nvPr/>
        </p:nvSpPr>
        <p:spPr bwMode="auto">
          <a:xfrm>
            <a:off x="1363663" y="382369"/>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在已知电感电压</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的条件下，其电流</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为 </a:t>
            </a:r>
          </a:p>
        </p:txBody>
      </p:sp>
      <p:graphicFrame>
        <p:nvGraphicFramePr>
          <p:cNvPr id="239619" name="Object 3"/>
          <p:cNvGraphicFramePr>
            <a:graphicFrameLocks noChangeAspect="1"/>
          </p:cNvGraphicFramePr>
          <p:nvPr/>
        </p:nvGraphicFramePr>
        <p:xfrm>
          <a:off x="3461669" y="1003520"/>
          <a:ext cx="4416425" cy="2520950"/>
        </p:xfrm>
        <a:graphic>
          <a:graphicData uri="http://schemas.openxmlformats.org/presentationml/2006/ole">
            <mc:AlternateContent xmlns:mc="http://schemas.openxmlformats.org/markup-compatibility/2006">
              <mc:Choice xmlns:v="urn:schemas-microsoft-com:vml" Requires="v">
                <p:oleObj spid="_x0000_s47112" name="Equation" r:id="rId3" imgW="2286000" imgH="1206360" progId="Equation.DSMT4">
                  <p:embed/>
                </p:oleObj>
              </mc:Choice>
              <mc:Fallback>
                <p:oleObj name="Equation" r:id="rId3" imgW="2286000" imgH="1206360" progId="Equation.DSMT4">
                  <p:embed/>
                  <p:pic>
                    <p:nvPicPr>
                      <p:cNvPr id="239619" name="Object 3"/>
                      <p:cNvPicPr>
                        <a:picLocks noChangeAspect="1" noChangeArrowheads="1"/>
                      </p:cNvPicPr>
                      <p:nvPr/>
                    </p:nvPicPr>
                    <p:blipFill>
                      <a:blip r:embed="rId4"/>
                      <a:srcRect/>
                      <a:stretch>
                        <a:fillRect/>
                      </a:stretch>
                    </p:blipFill>
                    <p:spPr bwMode="auto">
                      <a:xfrm>
                        <a:off x="3461669" y="1003520"/>
                        <a:ext cx="4416425" cy="2520950"/>
                      </a:xfrm>
                      <a:prstGeom prst="rect">
                        <a:avLst/>
                      </a:prstGeom>
                      <a:noFill/>
                      <a:ln>
                        <a:noFill/>
                      </a:ln>
                    </p:spPr>
                  </p:pic>
                </p:oleObj>
              </mc:Fallback>
            </mc:AlternateContent>
          </a:graphicData>
        </a:graphic>
      </p:graphicFrame>
      <p:sp>
        <p:nvSpPr>
          <p:cNvPr id="239620" name="Text Box 4"/>
          <p:cNvSpPr txBox="1">
            <a:spLocks noChangeArrowheads="1"/>
          </p:cNvSpPr>
          <p:nvPr/>
        </p:nvSpPr>
        <p:spPr bwMode="auto">
          <a:xfrm>
            <a:off x="1975100" y="3524470"/>
            <a:ext cx="218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其中 </a:t>
            </a:r>
          </a:p>
        </p:txBody>
      </p:sp>
      <p:graphicFrame>
        <p:nvGraphicFramePr>
          <p:cNvPr id="239621" name="Object 5"/>
          <p:cNvGraphicFramePr>
            <a:graphicFrameLocks noChangeAspect="1"/>
          </p:cNvGraphicFramePr>
          <p:nvPr/>
        </p:nvGraphicFramePr>
        <p:xfrm>
          <a:off x="3613485" y="4145621"/>
          <a:ext cx="2917825" cy="790575"/>
        </p:xfrm>
        <a:graphic>
          <a:graphicData uri="http://schemas.openxmlformats.org/presentationml/2006/ole">
            <mc:AlternateContent xmlns:mc="http://schemas.openxmlformats.org/markup-compatibility/2006">
              <mc:Choice xmlns:v="urn:schemas-microsoft-com:vml" Requires="v">
                <p:oleObj spid="_x0000_s47113" r:id="rId5" imgW="1384300" imgH="393700" progId="Equation.3">
                  <p:embed/>
                </p:oleObj>
              </mc:Choice>
              <mc:Fallback>
                <p:oleObj r:id="rId5" imgW="1384300" imgH="393700" progId="Equation.3">
                  <p:embed/>
                  <p:pic>
                    <p:nvPicPr>
                      <p:cNvPr id="23962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3485" y="4145621"/>
                        <a:ext cx="2917825" cy="790575"/>
                      </a:xfrm>
                      <a:prstGeom prst="rect">
                        <a:avLst/>
                      </a:prstGeom>
                      <a:noFill/>
                      <a:ln>
                        <a:noFill/>
                      </a:ln>
                    </p:spPr>
                  </p:pic>
                </p:oleObj>
              </mc:Fallback>
            </mc:AlternateContent>
          </a:graphicData>
        </a:graphic>
      </p:graphicFrame>
      <p:sp>
        <p:nvSpPr>
          <p:cNvPr id="239622" name="Rectangle 6"/>
          <p:cNvSpPr>
            <a:spLocks noChangeArrowheads="1"/>
          </p:cNvSpPr>
          <p:nvPr/>
        </p:nvSpPr>
        <p:spPr bwMode="auto">
          <a:xfrm>
            <a:off x="6531310" y="4217742"/>
            <a:ext cx="35718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称为电感电流的初始值。</a:t>
            </a:r>
          </a:p>
        </p:txBody>
      </p:sp>
    </p:spTree>
    <p:extLst>
      <p:ext uri="{BB962C8B-B14F-4D97-AF65-F5344CB8AC3E}">
        <p14:creationId xmlns:p14="http://schemas.microsoft.com/office/powerpoint/2010/main" val="2647375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Text Box 2"/>
          <p:cNvSpPr txBox="1">
            <a:spLocks noChangeArrowheads="1"/>
          </p:cNvSpPr>
          <p:nvPr/>
        </p:nvSpPr>
        <p:spPr bwMode="auto">
          <a:xfrm>
            <a:off x="1042737" y="284748"/>
            <a:ext cx="7924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从上式可以看出电感具有两个基本的性质。 </a:t>
            </a:r>
          </a:p>
        </p:txBody>
      </p:sp>
      <p:sp>
        <p:nvSpPr>
          <p:cNvPr id="244739" name="Text Box 3"/>
          <p:cNvSpPr txBox="1">
            <a:spLocks noChangeArrowheads="1"/>
          </p:cNvSpPr>
          <p:nvPr/>
        </p:nvSpPr>
        <p:spPr bwMode="auto">
          <a:xfrm>
            <a:off x="1664367" y="931079"/>
            <a:ext cx="99220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(1)</a:t>
            </a:r>
            <a:r>
              <a:rPr kumimoji="1" lang="zh-CN" altLang="en-US" sz="2400" b="1" dirty="0">
                <a:solidFill>
                  <a:srgbClr val="FF0000"/>
                </a:solidFill>
                <a:latin typeface="Times New Roman" panose="02020603050405020304" pitchFamily="18" charset="0"/>
                <a:ea typeface="楷体_GB2312" pitchFamily="49" charset="-122"/>
              </a:rPr>
              <a:t>电感电流的记忆性</a:t>
            </a:r>
            <a:r>
              <a:rPr kumimoji="1" lang="zh-CN" altLang="en-US" sz="2400" b="1" dirty="0">
                <a:latin typeface="Times New Roman" panose="02020603050405020304" pitchFamily="18" charset="0"/>
                <a:ea typeface="楷体_GB2312" pitchFamily="49" charset="-122"/>
              </a:rPr>
              <a:t>。</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从式（</a:t>
            </a:r>
            <a:r>
              <a:rPr kumimoji="1" lang="en-US" altLang="zh-CN" sz="2400" b="1" dirty="0">
                <a:latin typeface="Times New Roman" panose="02020603050405020304" pitchFamily="18" charset="0"/>
                <a:ea typeface="楷体_GB2312" pitchFamily="49" charset="-122"/>
              </a:rPr>
              <a:t>8</a:t>
            </a:r>
            <a:r>
              <a:rPr kumimoji="1" lang="zh-CN" altLang="en-US" sz="2400" b="1" dirty="0">
                <a:latin typeface="Times New Roman" panose="02020603050405020304" pitchFamily="18" charset="0"/>
                <a:ea typeface="楷体_GB2312" pitchFamily="49" charset="-122"/>
              </a:rPr>
              <a:t>）可见，任意时刻</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电感电流的数值</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，要由从</a:t>
            </a:r>
            <a:r>
              <a:rPr kumimoji="1" lang="en-US" altLang="zh-CN"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sym typeface="Symbol" panose="05050102010706020507" pitchFamily="18" charset="2"/>
              </a:rPr>
              <a:t></a:t>
            </a:r>
            <a:r>
              <a:rPr kumimoji="1" lang="zh-CN" altLang="en-US" sz="2400" b="1" dirty="0">
                <a:latin typeface="Times New Roman" panose="02020603050405020304" pitchFamily="18" charset="0"/>
                <a:ea typeface="楷体_GB2312" pitchFamily="49" charset="-122"/>
              </a:rPr>
              <a:t>到时刻</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之间的全部电压来确定。</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也就是说，</a:t>
            </a:r>
            <a:r>
              <a:rPr kumimoji="1" lang="zh-CN" altLang="en-US" sz="2400" b="1" dirty="0">
                <a:solidFill>
                  <a:srgbClr val="FF0000"/>
                </a:solidFill>
                <a:latin typeface="Times New Roman" panose="02020603050405020304" pitchFamily="18" charset="0"/>
                <a:ea typeface="楷体_GB2312" pitchFamily="49" charset="-122"/>
              </a:rPr>
              <a:t>此时刻以前在电感上的任何电压对时刻</a:t>
            </a:r>
            <a:r>
              <a:rPr kumimoji="1" lang="en-US" altLang="zh-CN" sz="2400" b="1" i="1" dirty="0">
                <a:solidFill>
                  <a:srgbClr val="FF0000"/>
                </a:solidFill>
                <a:latin typeface="Times New Roman" panose="02020603050405020304" pitchFamily="18" charset="0"/>
                <a:ea typeface="楷体_GB2312" pitchFamily="49" charset="-122"/>
              </a:rPr>
              <a:t>T</a:t>
            </a:r>
            <a:r>
              <a:rPr kumimoji="1" lang="zh-CN" altLang="en-US" sz="2400" b="1" dirty="0">
                <a:solidFill>
                  <a:srgbClr val="FF0000"/>
                </a:solidFill>
                <a:latin typeface="Times New Roman" panose="02020603050405020304" pitchFamily="18" charset="0"/>
                <a:ea typeface="楷体_GB2312" pitchFamily="49" charset="-122"/>
              </a:rPr>
              <a:t>的电感电流都有一份贡献</a:t>
            </a:r>
            <a:r>
              <a:rPr kumimoji="1" lang="zh-CN" altLang="en-US" sz="2400" b="1" dirty="0">
                <a:latin typeface="Times New Roman" panose="02020603050405020304" pitchFamily="18" charset="0"/>
                <a:ea typeface="楷体_GB2312" pitchFamily="49" charset="-122"/>
              </a:rPr>
              <a:t>。这与电阻元件的电压或电流仅取决于此时刻的电流或电压完全不同，我们说电感是一种记忆元件。</a:t>
            </a:r>
          </a:p>
        </p:txBody>
      </p:sp>
    </p:spTree>
    <p:extLst>
      <p:ext uri="{BB962C8B-B14F-4D97-AF65-F5344CB8AC3E}">
        <p14:creationId xmlns:p14="http://schemas.microsoft.com/office/powerpoint/2010/main" val="393089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p:cNvSpPr txBox="1">
            <a:spLocks noChangeArrowheads="1"/>
          </p:cNvSpPr>
          <p:nvPr/>
        </p:nvSpPr>
        <p:spPr bwMode="auto">
          <a:xfrm>
            <a:off x="1159041" y="236623"/>
            <a:ext cx="1012657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a:t>
            </a:r>
            <a:r>
              <a:rPr kumimoji="1" lang="en-US" altLang="zh-CN" sz="2400" b="1" dirty="0">
                <a:latin typeface="Times New Roman" panose="02020603050405020304" pitchFamily="18" charset="0"/>
                <a:ea typeface="楷体_GB2312" pitchFamily="49" charset="-122"/>
              </a:rPr>
              <a:t>2  </a:t>
            </a:r>
            <a:r>
              <a:rPr kumimoji="1" lang="zh-CN" altLang="en-US" sz="2400" b="1" dirty="0">
                <a:latin typeface="Times New Roman" panose="02020603050405020304" pitchFamily="18" charset="0"/>
                <a:ea typeface="楷体_GB2312" pitchFamily="49" charset="-122"/>
              </a:rPr>
              <a:t>电路如图</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所示，已知</a:t>
            </a:r>
            <a:r>
              <a:rPr kumimoji="1" lang="en-US" altLang="zh-CN" sz="2400" b="1" i="1" dirty="0">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=0.5mH</a:t>
            </a:r>
            <a:r>
              <a:rPr kumimoji="1" lang="zh-CN" altLang="en-US" sz="2400" b="1" dirty="0">
                <a:latin typeface="Times New Roman" panose="02020603050405020304" pitchFamily="18" charset="0"/>
                <a:ea typeface="楷体_GB2312" pitchFamily="49" charset="-122"/>
              </a:rPr>
              <a:t>的电感电压波形如</a:t>
            </a:r>
            <a:r>
              <a:rPr kumimoji="1" lang="en-US" altLang="zh-CN" sz="2400" b="1" dirty="0">
                <a:latin typeface="Times New Roman" panose="02020603050405020304" pitchFamily="18" charset="0"/>
                <a:ea typeface="楷体_GB2312" pitchFamily="49" charset="-122"/>
              </a:rPr>
              <a:t>(b)</a:t>
            </a:r>
            <a:r>
              <a:rPr kumimoji="1" lang="zh-CN" altLang="en-US" sz="2400" b="1" dirty="0">
                <a:latin typeface="Times New Roman" panose="02020603050405020304" pitchFamily="18" charset="0"/>
                <a:ea typeface="楷体_GB2312" pitchFamily="49" charset="-122"/>
              </a:rPr>
              <a:t>所示，试求电感电流。 </a:t>
            </a:r>
          </a:p>
        </p:txBody>
      </p:sp>
      <p:grpSp>
        <p:nvGrpSpPr>
          <p:cNvPr id="243715" name="Group 3"/>
          <p:cNvGrpSpPr>
            <a:grpSpLocks/>
          </p:cNvGrpSpPr>
          <p:nvPr/>
        </p:nvGrpSpPr>
        <p:grpSpPr bwMode="auto">
          <a:xfrm>
            <a:off x="2488530" y="1203159"/>
            <a:ext cx="7467600" cy="3960813"/>
            <a:chOff x="480" y="720"/>
            <a:chExt cx="4704" cy="2495"/>
          </a:xfrm>
        </p:grpSpPr>
        <p:graphicFrame>
          <p:nvGraphicFramePr>
            <p:cNvPr id="76804" name="Object 4"/>
            <p:cNvGraphicFramePr>
              <a:graphicFrameLocks noChangeAspect="1"/>
            </p:cNvGraphicFramePr>
            <p:nvPr/>
          </p:nvGraphicFramePr>
          <p:xfrm>
            <a:off x="480" y="720"/>
            <a:ext cx="4704" cy="2263"/>
          </p:xfrm>
          <a:graphic>
            <a:graphicData uri="http://schemas.openxmlformats.org/presentationml/2006/ole">
              <mc:AlternateContent xmlns:mc="http://schemas.openxmlformats.org/markup-compatibility/2006">
                <mc:Choice xmlns:v="urn:schemas-microsoft-com:vml" Requires="v">
                  <p:oleObj spid="_x0000_s48133" name="Image" r:id="rId3" imgW="4341096" imgH="2088415" progId="Photoshop.Image.5">
                    <p:embed/>
                  </p:oleObj>
                </mc:Choice>
                <mc:Fallback>
                  <p:oleObj name="Image" r:id="rId3" imgW="4341096" imgH="2088415" progId="Photoshop.Image.5">
                    <p:embed/>
                    <p:pic>
                      <p:nvPicPr>
                        <p:cNvPr id="768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 y="720"/>
                          <a:ext cx="4704" cy="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2448" y="2965"/>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Tree>
    <p:extLst>
      <p:ext uri="{BB962C8B-B14F-4D97-AF65-F5344CB8AC3E}">
        <p14:creationId xmlns:p14="http://schemas.microsoft.com/office/powerpoint/2010/main" val="3188647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Text Box 2"/>
          <p:cNvSpPr txBox="1">
            <a:spLocks noChangeArrowheads="1"/>
          </p:cNvSpPr>
          <p:nvPr/>
        </p:nvSpPr>
        <p:spPr bwMode="auto">
          <a:xfrm>
            <a:off x="4349332" y="322431"/>
            <a:ext cx="28234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en-US" altLang="zh-CN" sz="2400" b="1" dirty="0">
                <a:latin typeface="Times New Roman" panose="02020603050405020304" pitchFamily="18" charset="0"/>
                <a:ea typeface="楷体_GB2312" pitchFamily="49" charset="-122"/>
              </a:rPr>
              <a:t>1.</a:t>
            </a:r>
            <a:r>
              <a:rPr kumimoji="1" lang="zh-CN" altLang="en-US" sz="2400" b="1" dirty="0">
                <a:latin typeface="Times New Roman" panose="02020603050405020304" pitchFamily="18" charset="0"/>
                <a:ea typeface="楷体_GB2312" pitchFamily="49" charset="-122"/>
              </a:rPr>
              <a:t>当</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&lt;0</a:t>
            </a:r>
            <a:r>
              <a:rPr kumimoji="1" lang="zh-CN" altLang="en-US" sz="2400" b="1" dirty="0">
                <a:latin typeface="Times New Roman" panose="02020603050405020304" pitchFamily="18" charset="0"/>
                <a:ea typeface="楷体_GB2312" pitchFamily="49" charset="-122"/>
              </a:rPr>
              <a:t>时，</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endParaRPr kumimoji="1" lang="zh-CN" altLang="en-US" sz="2400" b="1" dirty="0">
              <a:latin typeface="Times New Roman" panose="02020603050405020304" pitchFamily="18" charset="0"/>
              <a:ea typeface="楷体_GB2312" pitchFamily="49" charset="-122"/>
            </a:endParaRPr>
          </a:p>
        </p:txBody>
      </p:sp>
      <p:graphicFrame>
        <p:nvGraphicFramePr>
          <p:cNvPr id="242691" name="Object 3"/>
          <p:cNvGraphicFramePr>
            <a:graphicFrameLocks noChangeAspect="1"/>
          </p:cNvGraphicFramePr>
          <p:nvPr/>
        </p:nvGraphicFramePr>
        <p:xfrm>
          <a:off x="4587875" y="1006235"/>
          <a:ext cx="5546725" cy="854075"/>
        </p:xfrm>
        <a:graphic>
          <a:graphicData uri="http://schemas.openxmlformats.org/presentationml/2006/ole">
            <mc:AlternateContent xmlns:mc="http://schemas.openxmlformats.org/markup-compatibility/2006">
              <mc:Choice xmlns:v="urn:schemas-microsoft-com:vml" Requires="v">
                <p:oleObj spid="_x0000_s49166" name="Equation" r:id="rId3" imgW="2578100" imgH="393700" progId="Equation.3">
                  <p:embed/>
                </p:oleObj>
              </mc:Choice>
              <mc:Fallback>
                <p:oleObj name="Equation" r:id="rId3" imgW="2578100" imgH="393700" progId="Equation.3">
                  <p:embed/>
                  <p:pic>
                    <p:nvPicPr>
                      <p:cNvPr id="2426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875" y="1006235"/>
                        <a:ext cx="5546725" cy="854075"/>
                      </a:xfrm>
                      <a:prstGeom prst="rect">
                        <a:avLst/>
                      </a:prstGeom>
                      <a:noFill/>
                      <a:ln>
                        <a:noFill/>
                      </a:ln>
                    </p:spPr>
                  </p:pic>
                </p:oleObj>
              </mc:Fallback>
            </mc:AlternateContent>
          </a:graphicData>
        </a:graphic>
      </p:graphicFrame>
      <p:sp>
        <p:nvSpPr>
          <p:cNvPr id="242692" name="Text Box 4"/>
          <p:cNvSpPr txBox="1">
            <a:spLocks noChangeArrowheads="1"/>
          </p:cNvSpPr>
          <p:nvPr/>
        </p:nvSpPr>
        <p:spPr bwMode="auto">
          <a:xfrm>
            <a:off x="3745832" y="2054619"/>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2.</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0&lt;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&lt;1s</a:t>
            </a:r>
            <a:r>
              <a:rPr kumimoji="1" lang="zh-CN" altLang="en-US" sz="2400" b="1" dirty="0">
                <a:latin typeface="Times New Roman" panose="02020603050405020304" pitchFamily="18" charset="0"/>
                <a:ea typeface="楷体_GB2312" pitchFamily="49" charset="-122"/>
              </a:rPr>
              <a:t>时，</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)=1mV</a:t>
            </a:r>
            <a:endParaRPr kumimoji="1" lang="zh-CN" altLang="en-US" sz="2400" b="1" dirty="0">
              <a:latin typeface="Times New Roman" panose="02020603050405020304" pitchFamily="18" charset="0"/>
              <a:ea typeface="楷体_GB2312" pitchFamily="49" charset="-122"/>
            </a:endParaRPr>
          </a:p>
        </p:txBody>
      </p:sp>
      <p:graphicFrame>
        <p:nvGraphicFramePr>
          <p:cNvPr id="242693" name="Object 5"/>
          <p:cNvGraphicFramePr>
            <a:graphicFrameLocks noChangeAspect="1"/>
          </p:cNvGraphicFramePr>
          <p:nvPr/>
        </p:nvGraphicFramePr>
        <p:xfrm>
          <a:off x="4587875" y="2549292"/>
          <a:ext cx="7518400" cy="1277937"/>
        </p:xfrm>
        <a:graphic>
          <a:graphicData uri="http://schemas.openxmlformats.org/presentationml/2006/ole">
            <mc:AlternateContent xmlns:mc="http://schemas.openxmlformats.org/markup-compatibility/2006">
              <mc:Choice xmlns:v="urn:schemas-microsoft-com:vml" Requires="v">
                <p:oleObj spid="_x0000_s49167" name="Equation" r:id="rId5" imgW="3759200" imgH="635000" progId="Equation.3">
                  <p:embed/>
                </p:oleObj>
              </mc:Choice>
              <mc:Fallback>
                <p:oleObj name="Equation" r:id="rId5" imgW="3759200" imgH="635000" progId="Equation.3">
                  <p:embed/>
                  <p:pic>
                    <p:nvPicPr>
                      <p:cNvPr id="2426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7875" y="2549292"/>
                        <a:ext cx="7518400" cy="1277937"/>
                      </a:xfrm>
                      <a:prstGeom prst="rect">
                        <a:avLst/>
                      </a:prstGeom>
                      <a:noFill/>
                      <a:ln>
                        <a:noFill/>
                      </a:ln>
                    </p:spPr>
                  </p:pic>
                </p:oleObj>
              </mc:Fallback>
            </mc:AlternateContent>
          </a:graphicData>
        </a:graphic>
      </p:graphicFrame>
      <p:pic>
        <p:nvPicPr>
          <p:cNvPr id="2" name="图片 1"/>
          <p:cNvPicPr>
            <a:picLocks noChangeAspect="1"/>
          </p:cNvPicPr>
          <p:nvPr/>
        </p:nvPicPr>
        <p:blipFill rotWithShape="1">
          <a:blip r:embed="rId7"/>
          <a:srcRect l="45148" b="46947"/>
          <a:stretch/>
        </p:blipFill>
        <p:spPr>
          <a:xfrm>
            <a:off x="0" y="149600"/>
            <a:ext cx="4012045" cy="1867546"/>
          </a:xfrm>
          <a:prstGeom prst="rect">
            <a:avLst/>
          </a:prstGeom>
        </p:spPr>
      </p:pic>
      <p:sp>
        <p:nvSpPr>
          <p:cNvPr id="8" name="Text Box 2"/>
          <p:cNvSpPr txBox="1">
            <a:spLocks noChangeArrowheads="1"/>
          </p:cNvSpPr>
          <p:nvPr/>
        </p:nvSpPr>
        <p:spPr bwMode="auto">
          <a:xfrm>
            <a:off x="-254668" y="3753797"/>
            <a:ext cx="46943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3.</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1s&lt;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&lt;2s</a:t>
            </a:r>
            <a:r>
              <a:rPr kumimoji="1" lang="zh-CN" altLang="en-US" sz="2400" b="1" dirty="0">
                <a:latin typeface="Times New Roman" panose="02020603050405020304" pitchFamily="18" charset="0"/>
                <a:ea typeface="楷体_GB2312" pitchFamily="49" charset="-122"/>
              </a:rPr>
              <a:t>时，</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)=-1mV</a:t>
            </a:r>
            <a:endParaRPr kumimoji="1" lang="zh-CN" altLang="en-US" sz="2400" b="1" dirty="0">
              <a:latin typeface="Times New Roman" panose="02020603050405020304" pitchFamily="18" charset="0"/>
              <a:ea typeface="楷体_GB2312" pitchFamily="49" charset="-122"/>
            </a:endParaRPr>
          </a:p>
        </p:txBody>
      </p:sp>
      <p:sp>
        <p:nvSpPr>
          <p:cNvPr id="9" name="Text Box 3"/>
          <p:cNvSpPr txBox="1">
            <a:spLocks noChangeArrowheads="1"/>
          </p:cNvSpPr>
          <p:nvPr/>
        </p:nvSpPr>
        <p:spPr bwMode="auto">
          <a:xfrm>
            <a:off x="5761037" y="3785902"/>
            <a:ext cx="4255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4.</a:t>
            </a:r>
            <a:r>
              <a:rPr kumimoji="1" lang="zh-CN" altLang="en-US" sz="2400" b="1" dirty="0">
                <a:latin typeface="Times New Roman" panose="02020603050405020304" pitchFamily="18" charset="0"/>
                <a:ea typeface="楷体_GB2312" pitchFamily="49" charset="-122"/>
              </a:rPr>
              <a:t>当</a:t>
            </a:r>
            <a:r>
              <a:rPr kumimoji="1" lang="en-US" altLang="zh-CN" sz="2400" b="1" dirty="0">
                <a:latin typeface="Times New Roman" panose="02020603050405020304" pitchFamily="18" charset="0"/>
                <a:ea typeface="楷体_GB2312" pitchFamily="49" charset="-122"/>
              </a:rPr>
              <a:t>2s&lt;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&lt;3s</a:t>
            </a:r>
            <a:r>
              <a:rPr kumimoji="1" lang="zh-CN" altLang="en-US" sz="2400" b="1" dirty="0">
                <a:latin typeface="Times New Roman" panose="02020603050405020304" pitchFamily="18" charset="0"/>
                <a:ea typeface="楷体_GB2312" pitchFamily="49" charset="-122"/>
              </a:rPr>
              <a:t>时，</a:t>
            </a:r>
            <a:r>
              <a:rPr kumimoji="1" lang="en-US" altLang="zh-CN" sz="2400" b="1" i="1" dirty="0">
                <a:latin typeface="Times New Roman" panose="02020603050405020304" pitchFamily="18" charset="0"/>
                <a:ea typeface="楷体_GB2312" pitchFamily="49" charset="-122"/>
              </a:rPr>
              <a:t>u</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)=1mV</a:t>
            </a:r>
            <a:endParaRPr kumimoji="1" lang="zh-CN" altLang="en-US" sz="2400" b="1" dirty="0">
              <a:latin typeface="Times New Roman" panose="02020603050405020304" pitchFamily="18" charset="0"/>
              <a:ea typeface="楷体_GB2312" pitchFamily="49" charset="-122"/>
            </a:endParaRPr>
          </a:p>
        </p:txBody>
      </p:sp>
      <p:graphicFrame>
        <p:nvGraphicFramePr>
          <p:cNvPr id="10" name="Object 4"/>
          <p:cNvGraphicFramePr>
            <a:graphicFrameLocks noChangeAspect="1"/>
          </p:cNvGraphicFramePr>
          <p:nvPr/>
        </p:nvGraphicFramePr>
        <p:xfrm>
          <a:off x="485774" y="4390905"/>
          <a:ext cx="5275263" cy="1139825"/>
        </p:xfrm>
        <a:graphic>
          <a:graphicData uri="http://schemas.openxmlformats.org/presentationml/2006/ole">
            <mc:AlternateContent xmlns:mc="http://schemas.openxmlformats.org/markup-compatibility/2006">
              <mc:Choice xmlns:v="urn:schemas-microsoft-com:vml" Requires="v">
                <p:oleObj spid="_x0000_s49168" name="Equation" r:id="rId8" imgW="2946240" imgH="634680" progId="Equation.DSMT4">
                  <p:embed/>
                </p:oleObj>
              </mc:Choice>
              <mc:Fallback>
                <p:oleObj name="Equation" r:id="rId8" imgW="2946240" imgH="634680" progId="Equation.DSMT4">
                  <p:embed/>
                  <p:pic>
                    <p:nvPicPr>
                      <p:cNvPr id="10" name="Object 4"/>
                      <p:cNvPicPr>
                        <a:picLocks noChangeAspect="1" noChangeArrowheads="1"/>
                      </p:cNvPicPr>
                      <p:nvPr/>
                    </p:nvPicPr>
                    <p:blipFill>
                      <a:blip r:embed="rId9"/>
                      <a:srcRect/>
                      <a:stretch>
                        <a:fillRect/>
                      </a:stretch>
                    </p:blipFill>
                    <p:spPr bwMode="auto">
                      <a:xfrm>
                        <a:off x="485774" y="4390905"/>
                        <a:ext cx="5275263" cy="1139825"/>
                      </a:xfrm>
                      <a:prstGeom prst="rect">
                        <a:avLst/>
                      </a:prstGeom>
                      <a:noFill/>
                      <a:ln>
                        <a:noFill/>
                      </a:ln>
                    </p:spPr>
                  </p:pic>
                </p:oleObj>
              </mc:Fallback>
            </mc:AlternateContent>
          </a:graphicData>
        </a:graphic>
      </p:graphicFrame>
      <p:graphicFrame>
        <p:nvGraphicFramePr>
          <p:cNvPr id="11" name="Object 5"/>
          <p:cNvGraphicFramePr>
            <a:graphicFrameLocks noChangeAspect="1"/>
          </p:cNvGraphicFramePr>
          <p:nvPr/>
        </p:nvGraphicFramePr>
        <p:xfrm>
          <a:off x="6473408" y="4448071"/>
          <a:ext cx="5267325" cy="1150937"/>
        </p:xfrm>
        <a:graphic>
          <a:graphicData uri="http://schemas.openxmlformats.org/presentationml/2006/ole">
            <mc:AlternateContent xmlns:mc="http://schemas.openxmlformats.org/markup-compatibility/2006">
              <mc:Choice xmlns:v="urn:schemas-microsoft-com:vml" Requires="v">
                <p:oleObj spid="_x0000_s49169" name="Equation" r:id="rId10" imgW="2869920" imgH="634680" progId="Equation.DSMT4">
                  <p:embed/>
                </p:oleObj>
              </mc:Choice>
              <mc:Fallback>
                <p:oleObj name="Equation" r:id="rId10" imgW="2869920" imgH="634680" progId="Equation.DSMT4">
                  <p:embed/>
                  <p:pic>
                    <p:nvPicPr>
                      <p:cNvPr id="11" name="Object 5"/>
                      <p:cNvPicPr>
                        <a:picLocks noChangeAspect="1" noChangeArrowheads="1"/>
                      </p:cNvPicPr>
                      <p:nvPr/>
                    </p:nvPicPr>
                    <p:blipFill>
                      <a:blip r:embed="rId11"/>
                      <a:srcRect/>
                      <a:stretch>
                        <a:fillRect/>
                      </a:stretch>
                    </p:blipFill>
                    <p:spPr bwMode="auto">
                      <a:xfrm>
                        <a:off x="6473408" y="4448071"/>
                        <a:ext cx="5267325" cy="11509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419123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1074821" y="284580"/>
            <a:ext cx="105115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(2)</a:t>
            </a:r>
            <a:r>
              <a:rPr kumimoji="1" lang="zh-CN" altLang="en-US" sz="2400" b="1" dirty="0">
                <a:solidFill>
                  <a:srgbClr val="FF0000"/>
                </a:solidFill>
                <a:latin typeface="Times New Roman" panose="02020603050405020304" pitchFamily="18" charset="0"/>
                <a:ea typeface="楷体_GB2312" pitchFamily="49" charset="-122"/>
              </a:rPr>
              <a:t>电感电流的连续性 </a:t>
            </a:r>
          </a:p>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从电感电压、电流的积分关系式可以看出</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电感电压在闭区间</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有界时，电感电流在开区间</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2</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内是连续的。</a:t>
            </a:r>
          </a:p>
        </p:txBody>
      </p:sp>
      <p:graphicFrame>
        <p:nvGraphicFramePr>
          <p:cNvPr id="246787" name="Object 3"/>
          <p:cNvGraphicFramePr>
            <a:graphicFrameLocks noChangeAspect="1"/>
          </p:cNvGraphicFramePr>
          <p:nvPr/>
        </p:nvGraphicFramePr>
        <p:xfrm>
          <a:off x="3248527" y="2369638"/>
          <a:ext cx="4594225" cy="2154237"/>
        </p:xfrm>
        <a:graphic>
          <a:graphicData uri="http://schemas.openxmlformats.org/presentationml/2006/ole">
            <mc:AlternateContent xmlns:mc="http://schemas.openxmlformats.org/markup-compatibility/2006">
              <mc:Choice xmlns:v="urn:schemas-microsoft-com:vml" Requires="v">
                <p:oleObj spid="_x0000_s50181" name="Equation" r:id="rId3" imgW="1917700" imgH="1041400" progId="Equation.3">
                  <p:embed/>
                </p:oleObj>
              </mc:Choice>
              <mc:Fallback>
                <p:oleObj name="Equation" r:id="rId3" imgW="1917700" imgH="1041400" progId="Equation.3">
                  <p:embed/>
                  <p:pic>
                    <p:nvPicPr>
                      <p:cNvPr id="24678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527" y="2369638"/>
                        <a:ext cx="4594225" cy="215423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31815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170448" y="2424636"/>
            <a:ext cx="632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对于初始时刻</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来说，上式表示为 </a:t>
            </a:r>
          </a:p>
        </p:txBody>
      </p:sp>
      <p:graphicFrame>
        <p:nvGraphicFramePr>
          <p:cNvPr id="245763" name="Object 3"/>
          <p:cNvGraphicFramePr>
            <a:graphicFrameLocks noChangeAspect="1"/>
          </p:cNvGraphicFramePr>
          <p:nvPr/>
        </p:nvGraphicFramePr>
        <p:xfrm>
          <a:off x="4178968" y="3326684"/>
          <a:ext cx="2584450" cy="666750"/>
        </p:xfrm>
        <a:graphic>
          <a:graphicData uri="http://schemas.openxmlformats.org/presentationml/2006/ole">
            <mc:AlternateContent xmlns:mc="http://schemas.openxmlformats.org/markup-compatibility/2006">
              <mc:Choice xmlns:v="urn:schemas-microsoft-com:vml" Requires="v">
                <p:oleObj spid="_x0000_s51208" name="Equation" r:id="rId3" imgW="914400" imgH="228600" progId="Equation.DSMT4">
                  <p:embed/>
                </p:oleObj>
              </mc:Choice>
              <mc:Fallback>
                <p:oleObj name="Equation" r:id="rId3" imgW="914400" imgH="228600" progId="Equation.DSMT4">
                  <p:embed/>
                  <p:pic>
                    <p:nvPicPr>
                      <p:cNvPr id="245763" name="Object 3"/>
                      <p:cNvPicPr>
                        <a:picLocks noChangeAspect="1" noChangeArrowheads="1"/>
                      </p:cNvPicPr>
                      <p:nvPr/>
                    </p:nvPicPr>
                    <p:blipFill>
                      <a:blip r:embed="rId4"/>
                      <a:srcRect/>
                      <a:stretch>
                        <a:fillRect/>
                      </a:stretch>
                    </p:blipFill>
                    <p:spPr bwMode="auto">
                      <a:xfrm>
                        <a:off x="4178968" y="3326684"/>
                        <a:ext cx="2584450" cy="666750"/>
                      </a:xfrm>
                      <a:prstGeom prst="rect">
                        <a:avLst/>
                      </a:prstGeom>
                      <a:noFill/>
                      <a:ln>
                        <a:noFill/>
                      </a:ln>
                    </p:spPr>
                  </p:pic>
                </p:oleObj>
              </mc:Fallback>
            </mc:AlternateContent>
          </a:graphicData>
        </a:graphic>
      </p:graphicFrame>
      <p:sp>
        <p:nvSpPr>
          <p:cNvPr id="245764" name="Text Box 4"/>
          <p:cNvSpPr txBox="1">
            <a:spLocks noChangeArrowheads="1"/>
          </p:cNvSpPr>
          <p:nvPr/>
        </p:nvSpPr>
        <p:spPr bwMode="auto">
          <a:xfrm>
            <a:off x="461211" y="4249151"/>
            <a:ext cx="105837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利用电感电流的连续性，可以确定电路中开关发生作用后一瞬间的电感电流值。 </a:t>
            </a:r>
          </a:p>
        </p:txBody>
      </p:sp>
      <p:sp>
        <p:nvSpPr>
          <p:cNvPr id="245765" name="Text Box 5"/>
          <p:cNvSpPr txBox="1">
            <a:spLocks noChangeArrowheads="1"/>
          </p:cNvSpPr>
          <p:nvPr/>
        </p:nvSpPr>
        <p:spPr bwMode="auto">
          <a:xfrm>
            <a:off x="461211" y="332875"/>
            <a:ext cx="110770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也就是说，当电感电压有界时，电感电流不能跃变，只能连续变化，即存在以下关系 </a:t>
            </a:r>
          </a:p>
        </p:txBody>
      </p:sp>
      <p:graphicFrame>
        <p:nvGraphicFramePr>
          <p:cNvPr id="245766" name="Object 6"/>
          <p:cNvGraphicFramePr>
            <a:graphicFrameLocks noChangeAspect="1"/>
          </p:cNvGraphicFramePr>
          <p:nvPr/>
        </p:nvGraphicFramePr>
        <p:xfrm>
          <a:off x="4178968" y="1576226"/>
          <a:ext cx="3048000" cy="714375"/>
        </p:xfrm>
        <a:graphic>
          <a:graphicData uri="http://schemas.openxmlformats.org/presentationml/2006/ole">
            <mc:AlternateContent xmlns:mc="http://schemas.openxmlformats.org/markup-compatibility/2006">
              <mc:Choice xmlns:v="urn:schemas-microsoft-com:vml" Requires="v">
                <p:oleObj spid="_x0000_s51209" name="Equation" r:id="rId5" imgW="888614" imgH="215806" progId="Equation.DSMT4">
                  <p:embed/>
                </p:oleObj>
              </mc:Choice>
              <mc:Fallback>
                <p:oleObj name="Equation" r:id="rId5" imgW="888614" imgH="215806" progId="Equation.DSMT4">
                  <p:embed/>
                  <p:pic>
                    <p:nvPicPr>
                      <p:cNvPr id="2457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968" y="1576226"/>
                        <a:ext cx="3048000" cy="7143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6741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919288" y="1341438"/>
            <a:ext cx="4572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zh-CN" sz="2800" b="1">
                <a:ea typeface="楷体_GB2312" pitchFamily="49" charset="-122"/>
              </a:rPr>
              <a:t>&lt;1&gt;.</a:t>
            </a:r>
            <a:r>
              <a:rPr lang="zh-CN" altLang="en-US" sz="2800" b="1">
                <a:ea typeface="楷体_GB2312" pitchFamily="49" charset="-122"/>
              </a:rPr>
              <a:t>电容构成原理</a:t>
            </a:r>
          </a:p>
        </p:txBody>
      </p:sp>
      <p:grpSp>
        <p:nvGrpSpPr>
          <p:cNvPr id="133123" name="Group 3"/>
          <p:cNvGrpSpPr>
            <a:grpSpLocks/>
          </p:cNvGrpSpPr>
          <p:nvPr/>
        </p:nvGrpSpPr>
        <p:grpSpPr bwMode="auto">
          <a:xfrm>
            <a:off x="3122614" y="2647951"/>
            <a:ext cx="5576887" cy="3660775"/>
            <a:chOff x="1144" y="912"/>
            <a:chExt cx="3513" cy="2306"/>
          </a:xfrm>
        </p:grpSpPr>
        <p:graphicFrame>
          <p:nvGraphicFramePr>
            <p:cNvPr id="7173" name="Object 4"/>
            <p:cNvGraphicFramePr>
              <a:graphicFrameLocks noChangeAspect="1"/>
            </p:cNvGraphicFramePr>
            <p:nvPr/>
          </p:nvGraphicFramePr>
          <p:xfrm>
            <a:off x="1144" y="2021"/>
            <a:ext cx="1536" cy="1197"/>
          </p:xfrm>
          <a:graphic>
            <a:graphicData uri="http://schemas.openxmlformats.org/presentationml/2006/ole">
              <mc:AlternateContent xmlns:mc="http://schemas.openxmlformats.org/markup-compatibility/2006">
                <mc:Choice xmlns:v="urn:schemas-microsoft-com:vml" Requires="v">
                  <p:oleObj spid="_x0000_s1035" name="Visio" r:id="rId3" imgW="857304" imgH="619044" progId="Visio.Drawing.6">
                    <p:embed/>
                  </p:oleObj>
                </mc:Choice>
                <mc:Fallback>
                  <p:oleObj name="Visio" r:id="rId3" imgW="857304" imgH="619044" progId="Visio.Drawing.6">
                    <p:embed/>
                    <p:pic>
                      <p:nvPicPr>
                        <p:cNvPr id="717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 y="2021"/>
                          <a:ext cx="1536" cy="1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174" name="Group 5"/>
            <p:cNvGrpSpPr>
              <a:grpSpLocks/>
            </p:cNvGrpSpPr>
            <p:nvPr/>
          </p:nvGrpSpPr>
          <p:grpSpPr bwMode="auto">
            <a:xfrm>
              <a:off x="1296" y="912"/>
              <a:ext cx="3361" cy="2043"/>
              <a:chOff x="1296" y="912"/>
              <a:chExt cx="3361" cy="2043"/>
            </a:xfrm>
          </p:grpSpPr>
          <p:grpSp>
            <p:nvGrpSpPr>
              <p:cNvPr id="7175" name="Group 6"/>
              <p:cNvGrpSpPr>
                <a:grpSpLocks/>
              </p:cNvGrpSpPr>
              <p:nvPr/>
            </p:nvGrpSpPr>
            <p:grpSpPr bwMode="auto">
              <a:xfrm>
                <a:off x="1296" y="1008"/>
                <a:ext cx="3216" cy="1947"/>
                <a:chOff x="1296" y="1008"/>
                <a:chExt cx="3216" cy="1947"/>
              </a:xfrm>
            </p:grpSpPr>
            <p:sp>
              <p:nvSpPr>
                <p:cNvPr id="7178" name="AutoShape 7"/>
                <p:cNvSpPr>
                  <a:spLocks noChangeAspect="1" noChangeArrowheads="1" noTextEdit="1"/>
                </p:cNvSpPr>
                <p:nvPr/>
              </p:nvSpPr>
              <p:spPr bwMode="auto">
                <a:xfrm>
                  <a:off x="1296" y="1008"/>
                  <a:ext cx="3216" cy="1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9" name="Freeform 8"/>
                <p:cNvSpPr>
                  <a:spLocks/>
                </p:cNvSpPr>
                <p:nvPr/>
              </p:nvSpPr>
              <p:spPr bwMode="auto">
                <a:xfrm>
                  <a:off x="2160" y="1632"/>
                  <a:ext cx="1658" cy="451"/>
                </a:xfrm>
                <a:custGeom>
                  <a:avLst/>
                  <a:gdLst>
                    <a:gd name="T0" fmla="*/ 603 w 1658"/>
                    <a:gd name="T1" fmla="*/ 0 h 451"/>
                    <a:gd name="T2" fmla="*/ 0 w 1658"/>
                    <a:gd name="T3" fmla="*/ 451 h 451"/>
                    <a:gd name="T4" fmla="*/ 1207 w 1658"/>
                    <a:gd name="T5" fmla="*/ 451 h 451"/>
                    <a:gd name="T6" fmla="*/ 1658 w 1658"/>
                    <a:gd name="T7" fmla="*/ 0 h 451"/>
                    <a:gd name="T8" fmla="*/ 603 w 165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8" h="451">
                      <a:moveTo>
                        <a:pt x="603" y="0"/>
                      </a:moveTo>
                      <a:lnTo>
                        <a:pt x="0" y="451"/>
                      </a:lnTo>
                      <a:lnTo>
                        <a:pt x="1207" y="451"/>
                      </a:lnTo>
                      <a:lnTo>
                        <a:pt x="1658" y="0"/>
                      </a:lnTo>
                      <a:lnTo>
                        <a:pt x="603" y="0"/>
                      </a:lnTo>
                      <a:close/>
                    </a:path>
                  </a:pathLst>
                </a:custGeom>
                <a:solidFill>
                  <a:srgbClr val="FFFFFF"/>
                </a:solidFill>
                <a:ln w="9525">
                  <a:solidFill>
                    <a:schemeClr val="tx2"/>
                  </a:solidFill>
                  <a:round/>
                  <a:headEnd/>
                  <a:tailEnd/>
                </a:ln>
              </p:spPr>
              <p:txBody>
                <a:bodyPr/>
                <a:lstStyle/>
                <a:p>
                  <a:endParaRPr lang="zh-CN" altLang="en-US"/>
                </a:p>
              </p:txBody>
            </p:sp>
            <p:sp>
              <p:nvSpPr>
                <p:cNvPr id="7180" name="Freeform 9"/>
                <p:cNvSpPr>
                  <a:spLocks/>
                </p:cNvSpPr>
                <p:nvPr/>
              </p:nvSpPr>
              <p:spPr bwMode="auto">
                <a:xfrm>
                  <a:off x="2172" y="1629"/>
                  <a:ext cx="1658" cy="451"/>
                </a:xfrm>
                <a:custGeom>
                  <a:avLst/>
                  <a:gdLst>
                    <a:gd name="T0" fmla="*/ 603 w 1658"/>
                    <a:gd name="T1" fmla="*/ 0 h 451"/>
                    <a:gd name="T2" fmla="*/ 0 w 1658"/>
                    <a:gd name="T3" fmla="*/ 451 h 451"/>
                    <a:gd name="T4" fmla="*/ 1207 w 1658"/>
                    <a:gd name="T5" fmla="*/ 451 h 451"/>
                    <a:gd name="T6" fmla="*/ 1658 w 1658"/>
                    <a:gd name="T7" fmla="*/ 0 h 451"/>
                    <a:gd name="T8" fmla="*/ 603 w 1658"/>
                    <a:gd name="T9" fmla="*/ 0 h 4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8" h="451">
                      <a:moveTo>
                        <a:pt x="603" y="0"/>
                      </a:moveTo>
                      <a:lnTo>
                        <a:pt x="0" y="451"/>
                      </a:lnTo>
                      <a:lnTo>
                        <a:pt x="1207" y="451"/>
                      </a:lnTo>
                      <a:lnTo>
                        <a:pt x="1658" y="0"/>
                      </a:lnTo>
                      <a:lnTo>
                        <a:pt x="603" y="0"/>
                      </a:lnTo>
                      <a:close/>
                    </a:path>
                  </a:pathLst>
                </a:custGeom>
                <a:noFill/>
                <a:ln w="317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1" name="Rectangle 10"/>
                <p:cNvSpPr>
                  <a:spLocks noChangeArrowheads="1"/>
                </p:cNvSpPr>
                <p:nvPr/>
              </p:nvSpPr>
              <p:spPr bwMode="auto">
                <a:xfrm>
                  <a:off x="2172" y="2080"/>
                  <a:ext cx="1207" cy="1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2" name="Rectangle 11"/>
                <p:cNvSpPr>
                  <a:spLocks noChangeArrowheads="1"/>
                </p:cNvSpPr>
                <p:nvPr/>
              </p:nvSpPr>
              <p:spPr bwMode="auto">
                <a:xfrm>
                  <a:off x="2172" y="2080"/>
                  <a:ext cx="1207" cy="150"/>
                </a:xfrm>
                <a:prstGeom prst="rect">
                  <a:avLst/>
                </a:prstGeom>
                <a:noFill/>
                <a:ln w="19050"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83" name="Line 12"/>
                <p:cNvSpPr>
                  <a:spLocks noChangeShapeType="1"/>
                </p:cNvSpPr>
                <p:nvPr/>
              </p:nvSpPr>
              <p:spPr bwMode="auto">
                <a:xfrm>
                  <a:off x="1644" y="2080"/>
                  <a:ext cx="453"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4" name="Line 13"/>
                <p:cNvSpPr>
                  <a:spLocks noChangeShapeType="1"/>
                </p:cNvSpPr>
                <p:nvPr/>
              </p:nvSpPr>
              <p:spPr bwMode="auto">
                <a:xfrm flipH="1">
                  <a:off x="1644" y="2281"/>
                  <a:ext cx="453" cy="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5" name="Rectangle 14"/>
                <p:cNvSpPr>
                  <a:spLocks noChangeArrowheads="1"/>
                </p:cNvSpPr>
                <p:nvPr/>
              </p:nvSpPr>
              <p:spPr bwMode="auto">
                <a:xfrm>
                  <a:off x="1680" y="1824"/>
                  <a:ext cx="7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1900" i="1">
                      <a:solidFill>
                        <a:srgbClr val="000000"/>
                      </a:solidFill>
                      <a:latin typeface="Times New Roman" panose="02020603050405020304" pitchFamily="18" charset="0"/>
                      <a:ea typeface="宋体" panose="02010600030101010101" pitchFamily="2" charset="-122"/>
                    </a:rPr>
                    <a:t>d</a:t>
                  </a:r>
                  <a:endParaRPr lang="en-US" altLang="zh-CN">
                    <a:ea typeface="宋体" panose="02010600030101010101" pitchFamily="2" charset="-122"/>
                  </a:endParaRPr>
                </a:p>
              </p:txBody>
            </p:sp>
            <p:sp>
              <p:nvSpPr>
                <p:cNvPr id="7186" name="Line 15"/>
                <p:cNvSpPr>
                  <a:spLocks noChangeShapeType="1"/>
                </p:cNvSpPr>
                <p:nvPr/>
              </p:nvSpPr>
              <p:spPr bwMode="auto">
                <a:xfrm>
                  <a:off x="2097" y="1554"/>
                  <a:ext cx="363" cy="18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7" name="Freeform 16"/>
                <p:cNvSpPr>
                  <a:spLocks/>
                </p:cNvSpPr>
                <p:nvPr/>
              </p:nvSpPr>
              <p:spPr bwMode="auto">
                <a:xfrm>
                  <a:off x="2435" y="1698"/>
                  <a:ext cx="114" cy="81"/>
                </a:xfrm>
                <a:custGeom>
                  <a:avLst/>
                  <a:gdLst>
                    <a:gd name="T0" fmla="*/ 33 w 114"/>
                    <a:gd name="T1" fmla="*/ 0 h 81"/>
                    <a:gd name="T2" fmla="*/ 114 w 114"/>
                    <a:gd name="T3" fmla="*/ 81 h 81"/>
                    <a:gd name="T4" fmla="*/ 0 w 114"/>
                    <a:gd name="T5" fmla="*/ 65 h 81"/>
                    <a:gd name="T6" fmla="*/ 33 w 114"/>
                    <a:gd name="T7" fmla="*/ 0 h 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4" h="81">
                      <a:moveTo>
                        <a:pt x="33" y="0"/>
                      </a:moveTo>
                      <a:lnTo>
                        <a:pt x="114" y="81"/>
                      </a:lnTo>
                      <a:lnTo>
                        <a:pt x="0" y="65"/>
                      </a:lnTo>
                      <a:lnTo>
                        <a:pt x="3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 name="Rectangle 17"/>
                <p:cNvSpPr>
                  <a:spLocks noChangeArrowheads="1"/>
                </p:cNvSpPr>
                <p:nvPr/>
              </p:nvSpPr>
              <p:spPr bwMode="auto">
                <a:xfrm>
                  <a:off x="1604" y="1089"/>
                  <a:ext cx="8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600" b="1">
                      <a:solidFill>
                        <a:srgbClr val="000000"/>
                      </a:solidFill>
                      <a:latin typeface="宋体" panose="02010600030101010101" pitchFamily="2" charset="-122"/>
                      <a:ea typeface="宋体" panose="02010600030101010101" pitchFamily="2" charset="-122"/>
                    </a:rPr>
                    <a:t>金属极板</a:t>
                  </a:r>
                  <a:endParaRPr lang="zh-CN" altLang="en-US">
                    <a:ea typeface="宋体" panose="02010600030101010101" pitchFamily="2" charset="-122"/>
                  </a:endParaRPr>
                </a:p>
              </p:txBody>
            </p:sp>
            <p:sp>
              <p:nvSpPr>
                <p:cNvPr id="7189" name="Rectangle 18"/>
                <p:cNvSpPr>
                  <a:spLocks noChangeArrowheads="1"/>
                </p:cNvSpPr>
                <p:nvPr/>
              </p:nvSpPr>
              <p:spPr bwMode="auto">
                <a:xfrm>
                  <a:off x="1753" y="1326"/>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zh-CN" altLang="en-US" sz="2600" b="1">
                      <a:solidFill>
                        <a:srgbClr val="000000"/>
                      </a:solidFill>
                      <a:latin typeface="宋体" panose="02010600030101010101" pitchFamily="2" charset="-122"/>
                      <a:ea typeface="宋体" panose="02010600030101010101" pitchFamily="2" charset="-122"/>
                    </a:rPr>
                    <a:t>面积</a:t>
                  </a:r>
                  <a:endParaRPr lang="zh-CN" altLang="en-US">
                    <a:ea typeface="宋体" panose="02010600030101010101" pitchFamily="2" charset="-122"/>
                  </a:endParaRPr>
                </a:p>
              </p:txBody>
            </p:sp>
            <p:sp>
              <p:nvSpPr>
                <p:cNvPr id="7190" name="Rectangle 19"/>
                <p:cNvSpPr>
                  <a:spLocks noChangeArrowheads="1"/>
                </p:cNvSpPr>
                <p:nvPr/>
              </p:nvSpPr>
              <p:spPr bwMode="auto">
                <a:xfrm>
                  <a:off x="2208" y="1296"/>
                  <a:ext cx="1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600" b="1" i="1">
                      <a:solidFill>
                        <a:srgbClr val="000000"/>
                      </a:solidFill>
                      <a:latin typeface="Times New Roman" panose="02020603050405020304" pitchFamily="18" charset="0"/>
                      <a:ea typeface="宋体" panose="02010600030101010101" pitchFamily="2" charset="-122"/>
                    </a:rPr>
                    <a:t>A</a:t>
                  </a:r>
                  <a:endParaRPr lang="en-US" altLang="zh-CN">
                    <a:ea typeface="宋体" panose="02010600030101010101" pitchFamily="2" charset="-122"/>
                  </a:endParaRPr>
                </a:p>
              </p:txBody>
            </p:sp>
            <p:sp>
              <p:nvSpPr>
                <p:cNvPr id="7191" name="Freeform 20"/>
                <p:cNvSpPr>
                  <a:spLocks/>
                </p:cNvSpPr>
                <p:nvPr/>
              </p:nvSpPr>
              <p:spPr bwMode="auto">
                <a:xfrm>
                  <a:off x="3360" y="1632"/>
                  <a:ext cx="451" cy="601"/>
                </a:xfrm>
                <a:custGeom>
                  <a:avLst/>
                  <a:gdLst>
                    <a:gd name="T0" fmla="*/ 451 w 451"/>
                    <a:gd name="T1" fmla="*/ 0 h 601"/>
                    <a:gd name="T2" fmla="*/ 0 w 451"/>
                    <a:gd name="T3" fmla="*/ 451 h 601"/>
                    <a:gd name="T4" fmla="*/ 0 w 451"/>
                    <a:gd name="T5" fmla="*/ 601 h 601"/>
                    <a:gd name="T6" fmla="*/ 451 w 451"/>
                    <a:gd name="T7" fmla="*/ 150 h 601"/>
                    <a:gd name="T8" fmla="*/ 451 w 451"/>
                    <a:gd name="T9" fmla="*/ 0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601">
                      <a:moveTo>
                        <a:pt x="451" y="0"/>
                      </a:moveTo>
                      <a:lnTo>
                        <a:pt x="0" y="451"/>
                      </a:lnTo>
                      <a:lnTo>
                        <a:pt x="0" y="601"/>
                      </a:lnTo>
                      <a:lnTo>
                        <a:pt x="451" y="150"/>
                      </a:lnTo>
                      <a:lnTo>
                        <a:pt x="4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2" name="Freeform 21"/>
                <p:cNvSpPr>
                  <a:spLocks/>
                </p:cNvSpPr>
                <p:nvPr/>
              </p:nvSpPr>
              <p:spPr bwMode="auto">
                <a:xfrm>
                  <a:off x="3360" y="1632"/>
                  <a:ext cx="451" cy="601"/>
                </a:xfrm>
                <a:custGeom>
                  <a:avLst/>
                  <a:gdLst>
                    <a:gd name="T0" fmla="*/ 451 w 451"/>
                    <a:gd name="T1" fmla="*/ 0 h 601"/>
                    <a:gd name="T2" fmla="*/ 0 w 451"/>
                    <a:gd name="T3" fmla="*/ 451 h 601"/>
                    <a:gd name="T4" fmla="*/ 0 w 451"/>
                    <a:gd name="T5" fmla="*/ 601 h 601"/>
                    <a:gd name="T6" fmla="*/ 451 w 451"/>
                    <a:gd name="T7" fmla="*/ 150 h 601"/>
                    <a:gd name="T8" fmla="*/ 451 w 451"/>
                    <a:gd name="T9" fmla="*/ 0 h 6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51" h="601">
                      <a:moveTo>
                        <a:pt x="451" y="0"/>
                      </a:moveTo>
                      <a:lnTo>
                        <a:pt x="0" y="451"/>
                      </a:lnTo>
                      <a:lnTo>
                        <a:pt x="0" y="601"/>
                      </a:lnTo>
                      <a:lnTo>
                        <a:pt x="451" y="150"/>
                      </a:lnTo>
                      <a:lnTo>
                        <a:pt x="451" y="0"/>
                      </a:lnTo>
                      <a:close/>
                    </a:path>
                  </a:pathLst>
                </a:custGeom>
                <a:noFill/>
                <a:ln w="190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3" name="Freeform 22"/>
                <p:cNvSpPr>
                  <a:spLocks/>
                </p:cNvSpPr>
                <p:nvPr/>
              </p:nvSpPr>
              <p:spPr bwMode="auto">
                <a:xfrm>
                  <a:off x="2160" y="1776"/>
                  <a:ext cx="1658" cy="451"/>
                </a:xfrm>
                <a:custGeom>
                  <a:avLst/>
                  <a:gdLst>
                    <a:gd name="T0" fmla="*/ 1658 w 1658"/>
                    <a:gd name="T1" fmla="*/ 0 h 451"/>
                    <a:gd name="T2" fmla="*/ 1207 w 1658"/>
                    <a:gd name="T3" fmla="*/ 451 h 451"/>
                    <a:gd name="T4" fmla="*/ 0 w 1658"/>
                    <a:gd name="T5" fmla="*/ 451 h 451"/>
                    <a:gd name="T6" fmla="*/ 0 60000 65536"/>
                    <a:gd name="T7" fmla="*/ 0 60000 65536"/>
                    <a:gd name="T8" fmla="*/ 0 60000 65536"/>
                  </a:gdLst>
                  <a:ahLst/>
                  <a:cxnLst>
                    <a:cxn ang="T6">
                      <a:pos x="T0" y="T1"/>
                    </a:cxn>
                    <a:cxn ang="T7">
                      <a:pos x="T2" y="T3"/>
                    </a:cxn>
                    <a:cxn ang="T8">
                      <a:pos x="T4" y="T5"/>
                    </a:cxn>
                  </a:cxnLst>
                  <a:rect l="0" t="0" r="r" b="b"/>
                  <a:pathLst>
                    <a:path w="1658" h="451">
                      <a:moveTo>
                        <a:pt x="1658" y="0"/>
                      </a:moveTo>
                      <a:lnTo>
                        <a:pt x="1207" y="451"/>
                      </a:lnTo>
                      <a:lnTo>
                        <a:pt x="0" y="451"/>
                      </a:lnTo>
                    </a:path>
                  </a:pathLst>
                </a:custGeom>
                <a:noFill/>
                <a:ln w="31750" cap="rnd">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4" name="Line 23"/>
                <p:cNvSpPr>
                  <a:spLocks noChangeShapeType="1"/>
                </p:cNvSpPr>
                <p:nvPr/>
              </p:nvSpPr>
              <p:spPr bwMode="auto">
                <a:xfrm>
                  <a:off x="1870" y="1829"/>
                  <a:ext cx="1" cy="15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5" name="Freeform 24"/>
                <p:cNvSpPr>
                  <a:spLocks/>
                </p:cNvSpPr>
                <p:nvPr/>
              </p:nvSpPr>
              <p:spPr bwMode="auto">
                <a:xfrm>
                  <a:off x="1834" y="1972"/>
                  <a:ext cx="73" cy="108"/>
                </a:xfrm>
                <a:custGeom>
                  <a:avLst/>
                  <a:gdLst>
                    <a:gd name="T0" fmla="*/ 73 w 73"/>
                    <a:gd name="T1" fmla="*/ 0 h 108"/>
                    <a:gd name="T2" fmla="*/ 36 w 73"/>
                    <a:gd name="T3" fmla="*/ 108 h 108"/>
                    <a:gd name="T4" fmla="*/ 0 w 73"/>
                    <a:gd name="T5" fmla="*/ 0 h 108"/>
                    <a:gd name="T6" fmla="*/ 73 w 73"/>
                    <a:gd name="T7" fmla="*/ 0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3" h="108">
                      <a:moveTo>
                        <a:pt x="73" y="0"/>
                      </a:moveTo>
                      <a:lnTo>
                        <a:pt x="36" y="108"/>
                      </a:lnTo>
                      <a:lnTo>
                        <a:pt x="0" y="0"/>
                      </a:lnTo>
                      <a:lnTo>
                        <a:pt x="7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6" name="Line 25"/>
                <p:cNvSpPr>
                  <a:spLocks noChangeShapeType="1"/>
                </p:cNvSpPr>
                <p:nvPr/>
              </p:nvSpPr>
              <p:spPr bwMode="auto">
                <a:xfrm flipV="1">
                  <a:off x="1870" y="2380"/>
                  <a:ext cx="1" cy="151"/>
                </a:xfrm>
                <a:prstGeom prst="line">
                  <a:avLst/>
                </a:prstGeom>
                <a:noFill/>
                <a:ln w="1905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7" name="Freeform 26"/>
                <p:cNvSpPr>
                  <a:spLocks/>
                </p:cNvSpPr>
                <p:nvPr/>
              </p:nvSpPr>
              <p:spPr bwMode="auto">
                <a:xfrm>
                  <a:off x="1834" y="2281"/>
                  <a:ext cx="73" cy="108"/>
                </a:xfrm>
                <a:custGeom>
                  <a:avLst/>
                  <a:gdLst>
                    <a:gd name="T0" fmla="*/ 0 w 73"/>
                    <a:gd name="T1" fmla="*/ 108 h 108"/>
                    <a:gd name="T2" fmla="*/ 36 w 73"/>
                    <a:gd name="T3" fmla="*/ 0 h 108"/>
                    <a:gd name="T4" fmla="*/ 73 w 73"/>
                    <a:gd name="T5" fmla="*/ 108 h 108"/>
                    <a:gd name="T6" fmla="*/ 0 w 73"/>
                    <a:gd name="T7" fmla="*/ 108 h 1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3" h="108">
                      <a:moveTo>
                        <a:pt x="0" y="108"/>
                      </a:moveTo>
                      <a:lnTo>
                        <a:pt x="36" y="0"/>
                      </a:lnTo>
                      <a:lnTo>
                        <a:pt x="73" y="108"/>
                      </a:lnTo>
                      <a:lnTo>
                        <a:pt x="0" y="10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aphicFrame>
            <p:nvGraphicFramePr>
              <p:cNvPr id="7176" name="Object 27"/>
              <p:cNvGraphicFramePr>
                <a:graphicFrameLocks noChangeAspect="1"/>
              </p:cNvGraphicFramePr>
              <p:nvPr/>
            </p:nvGraphicFramePr>
            <p:xfrm>
              <a:off x="2496" y="1632"/>
              <a:ext cx="1056" cy="1001"/>
            </p:xfrm>
            <a:graphic>
              <a:graphicData uri="http://schemas.openxmlformats.org/presentationml/2006/ole">
                <mc:AlternateContent xmlns:mc="http://schemas.openxmlformats.org/markup-compatibility/2006">
                  <mc:Choice xmlns:v="urn:schemas-microsoft-com:vml" Requires="v">
                    <p:oleObj spid="_x0000_s1036" name="Visio" r:id="rId5" imgW="704876" imgH="676127" progId="Visio.Drawing.6">
                      <p:embed/>
                    </p:oleObj>
                  </mc:Choice>
                  <mc:Fallback>
                    <p:oleObj name="Visio" r:id="rId5" imgW="704876" imgH="676127" progId="Visio.Drawing.6">
                      <p:embed/>
                      <p:pic>
                        <p:nvPicPr>
                          <p:cNvPr id="7176"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 y="1632"/>
                            <a:ext cx="1056" cy="1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7" name="Object 28"/>
              <p:cNvGraphicFramePr>
                <a:graphicFrameLocks noChangeAspect="1"/>
              </p:cNvGraphicFramePr>
              <p:nvPr/>
            </p:nvGraphicFramePr>
            <p:xfrm>
              <a:off x="2976" y="912"/>
              <a:ext cx="1681" cy="1728"/>
            </p:xfrm>
            <a:graphic>
              <a:graphicData uri="http://schemas.openxmlformats.org/presentationml/2006/ole">
                <mc:AlternateContent xmlns:mc="http://schemas.openxmlformats.org/markup-compatibility/2006">
                  <mc:Choice xmlns:v="urn:schemas-microsoft-com:vml" Requires="v">
                    <p:oleObj spid="_x0000_s1037" name="Visio" r:id="rId7" imgW="1009733" imgH="1038082" progId="Visio.Drawing.6">
                      <p:embed/>
                    </p:oleObj>
                  </mc:Choice>
                  <mc:Fallback>
                    <p:oleObj name="Visio" r:id="rId7" imgW="1009733" imgH="1038082" progId="Visio.Drawing.6">
                      <p:embed/>
                      <p:pic>
                        <p:nvPicPr>
                          <p:cNvPr id="7177"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gray">
                          <a:xfrm>
                            <a:off x="2976" y="912"/>
                            <a:ext cx="168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133149" name="Text Box 29"/>
          <p:cNvSpPr txBox="1">
            <a:spLocks noChangeArrowheads="1"/>
          </p:cNvSpPr>
          <p:nvPr/>
        </p:nvSpPr>
        <p:spPr bwMode="auto">
          <a:xfrm>
            <a:off x="1703389" y="333375"/>
            <a:ext cx="5722937" cy="641350"/>
          </a:xfrm>
          <a:prstGeom prst="rect">
            <a:avLst/>
          </a:prstGeom>
          <a:noFill/>
          <a:ln>
            <a:noFill/>
          </a:ln>
          <a:effectLst>
            <a:prstShdw prst="shdw17" dist="17961" dir="2700000">
              <a:srgbClr val="009900"/>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28575" cap="sq">
                <a:solidFill>
                  <a:schemeClr val="tx1"/>
                </a:solidFill>
                <a:miter lim="800000"/>
                <a:headEnd/>
                <a:tailEnd/>
              </a14:hiddenLine>
            </a:ext>
          </a:extLst>
        </p:spPr>
        <p:txBody>
          <a:bodyPr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kumimoji="1" lang="zh-CN" altLang="en-US" sz="3600" b="1">
                <a:latin typeface="Times New Roman" panose="02020603050405020304" pitchFamily="18" charset="0"/>
                <a:ea typeface="仿宋_GB2312" pitchFamily="49" charset="-122"/>
                <a:sym typeface="Symbol" panose="05050102010706020507" pitchFamily="18" charset="2"/>
              </a:rPr>
              <a:t>电容元件 </a:t>
            </a:r>
            <a:r>
              <a:rPr kumimoji="1" lang="en-US" altLang="zh-CN" sz="3600" b="1">
                <a:latin typeface="Times New Roman" panose="02020603050405020304" pitchFamily="18" charset="0"/>
                <a:ea typeface="仿宋_GB2312" pitchFamily="49" charset="-122"/>
                <a:sym typeface="Symbol" panose="05050102010706020507" pitchFamily="18" charset="2"/>
              </a:rPr>
              <a:t>(</a:t>
            </a:r>
            <a:r>
              <a:rPr kumimoji="1" lang="en-US" altLang="zh-CN" sz="3600" b="1">
                <a:ea typeface="宋体" panose="02010600030101010101" pitchFamily="2" charset="-122"/>
                <a:sym typeface="Symbol" panose="05050102010706020507" pitchFamily="18" charset="2"/>
              </a:rPr>
              <a:t>capacity</a:t>
            </a:r>
            <a:r>
              <a:rPr kumimoji="1" lang="en-US" altLang="zh-CN" sz="3600">
                <a:ea typeface="宋体" panose="02010600030101010101" pitchFamily="2" charset="-122"/>
                <a:sym typeface="Symbol" panose="05050102010706020507" pitchFamily="18" charset="2"/>
              </a:rPr>
              <a:t> </a:t>
            </a:r>
            <a:r>
              <a:rPr kumimoji="1" lang="en-US" altLang="zh-CN" sz="3600" b="1">
                <a:latin typeface="Times New Roman" panose="02020603050405020304" pitchFamily="18" charset="0"/>
                <a:ea typeface="仿宋_GB2312" pitchFamily="49" charset="-122"/>
                <a:sym typeface="Symbol" panose="05050102010706020507" pitchFamily="18" charset="2"/>
              </a:rPr>
              <a:t>)</a:t>
            </a:r>
          </a:p>
        </p:txBody>
      </p:sp>
    </p:spTree>
    <p:extLst>
      <p:ext uri="{BB962C8B-B14F-4D97-AF65-F5344CB8AC3E}">
        <p14:creationId xmlns:p14="http://schemas.microsoft.com/office/powerpoint/2010/main" val="40079060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077161" y="355935"/>
            <a:ext cx="105573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例</a:t>
            </a:r>
            <a:r>
              <a:rPr kumimoji="1" lang="en-US" altLang="zh-CN" sz="2400" b="1" dirty="0">
                <a:latin typeface="Times New Roman" panose="02020603050405020304" pitchFamily="18" charset="0"/>
                <a:ea typeface="楷体_GB2312" pitchFamily="49" charset="-122"/>
              </a:rPr>
              <a:t>3  </a:t>
            </a:r>
            <a:r>
              <a:rPr kumimoji="1" lang="zh-CN" altLang="en-US" sz="2400" b="1" dirty="0">
                <a:latin typeface="Times New Roman" panose="02020603050405020304" pitchFamily="18" charset="0"/>
                <a:ea typeface="楷体_GB2312" pitchFamily="49" charset="-122"/>
              </a:rPr>
              <a:t>图</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所示电路的开关闭合已久，求开关在</a:t>
            </a:r>
            <a:r>
              <a:rPr kumimoji="1" lang="en-US" altLang="zh-CN" sz="2400" b="1" i="1" dirty="0">
                <a:latin typeface="Times New Roman" panose="02020603050405020304" pitchFamily="18" charset="0"/>
                <a:ea typeface="楷体_GB2312" pitchFamily="49" charset="-122"/>
              </a:rPr>
              <a:t>t</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断开时电容电压和电感电流的初始值</a:t>
            </a:r>
            <a:r>
              <a:rPr kumimoji="1" lang="en-US" altLang="zh-CN" sz="2400" b="1" i="1" dirty="0" err="1">
                <a:latin typeface="Times New Roman" panose="02020603050405020304" pitchFamily="18" charset="0"/>
                <a:ea typeface="楷体_GB2312" pitchFamily="49" charset="-122"/>
              </a:rPr>
              <a:t>u</a:t>
            </a:r>
            <a:r>
              <a:rPr kumimoji="1" lang="en-US" altLang="zh-CN" sz="2400" b="1" baseline="-30000" dirty="0" err="1">
                <a:latin typeface="Times New Roman" panose="02020603050405020304" pitchFamily="18" charset="0"/>
                <a:ea typeface="楷体_GB2312" pitchFamily="49" charset="-122"/>
              </a:rPr>
              <a:t>C</a:t>
            </a:r>
            <a:r>
              <a:rPr kumimoji="1" lang="en-US" altLang="zh-CN" sz="2400" b="1" dirty="0">
                <a:latin typeface="Times New Roman" panose="02020603050405020304" pitchFamily="18" charset="0"/>
                <a:ea typeface="楷体_GB2312" pitchFamily="49" charset="-122"/>
              </a:rPr>
              <a:t>(0</a:t>
            </a:r>
            <a:r>
              <a:rPr kumimoji="1" lang="en-US" altLang="zh-CN" sz="2400" b="1" baseline="-30000"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和</a:t>
            </a:r>
            <a:r>
              <a:rPr kumimoji="1" lang="en-US" altLang="zh-CN" sz="2400" b="1" i="1" dirty="0" err="1">
                <a:latin typeface="Times New Roman" panose="02020603050405020304" pitchFamily="18" charset="0"/>
                <a:ea typeface="楷体_GB2312" pitchFamily="49" charset="-122"/>
              </a:rPr>
              <a:t>i</a:t>
            </a:r>
            <a:r>
              <a:rPr kumimoji="1" lang="en-US" altLang="zh-CN" sz="2400" b="1" baseline="-30000" dirty="0" err="1">
                <a:latin typeface="Times New Roman" panose="02020603050405020304" pitchFamily="18" charset="0"/>
                <a:ea typeface="楷体_GB2312" pitchFamily="49" charset="-122"/>
              </a:rPr>
              <a:t>L</a:t>
            </a:r>
            <a:r>
              <a:rPr kumimoji="1" lang="en-US" altLang="zh-CN" sz="2400" b="1" dirty="0">
                <a:latin typeface="Times New Roman" panose="02020603050405020304" pitchFamily="18" charset="0"/>
                <a:ea typeface="楷体_GB2312" pitchFamily="49" charset="-122"/>
              </a:rPr>
              <a:t>(0</a:t>
            </a:r>
            <a:r>
              <a:rPr kumimoji="1" lang="en-US" altLang="zh-CN" sz="2400" b="1" baseline="-30000"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 </a:t>
            </a:r>
          </a:p>
        </p:txBody>
      </p:sp>
      <p:pic>
        <p:nvPicPr>
          <p:cNvPr id="2" name="图片 1"/>
          <p:cNvPicPr>
            <a:picLocks noChangeAspect="1"/>
          </p:cNvPicPr>
          <p:nvPr/>
        </p:nvPicPr>
        <p:blipFill rotWithShape="1">
          <a:blip r:embed="rId2"/>
          <a:srcRect r="53700"/>
          <a:stretch/>
        </p:blipFill>
        <p:spPr>
          <a:xfrm>
            <a:off x="4437933" y="956099"/>
            <a:ext cx="3563067" cy="2487079"/>
          </a:xfrm>
          <a:prstGeom prst="rect">
            <a:avLst/>
          </a:prstGeom>
        </p:spPr>
      </p:pic>
    </p:spTree>
    <p:extLst>
      <p:ext uri="{BB962C8B-B14F-4D97-AF65-F5344CB8AC3E}">
        <p14:creationId xmlns:p14="http://schemas.microsoft.com/office/powerpoint/2010/main" val="35036627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528011" y="2508251"/>
            <a:ext cx="9354386"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pPr>
            <a:r>
              <a:rPr kumimoji="1" lang="zh-CN" altLang="en-US" sz="2400" b="1" dirty="0">
                <a:latin typeface="Times New Roman" panose="02020603050405020304" pitchFamily="18" charset="0"/>
                <a:ea typeface="楷体_GB2312" pitchFamily="49" charset="-122"/>
              </a:rPr>
              <a:t>解：由于各电压电流均为不随时间变化的恒定值，电感相当于短路；电容相当于开路，如图</a:t>
            </a:r>
            <a:r>
              <a:rPr kumimoji="1" lang="en-US" altLang="zh-CN" sz="2400" b="1" dirty="0">
                <a:latin typeface="Times New Roman" panose="02020603050405020304" pitchFamily="18" charset="0"/>
                <a:ea typeface="楷体_GB2312" pitchFamily="49" charset="-122"/>
              </a:rPr>
              <a:t>(b)</a:t>
            </a:r>
            <a:r>
              <a:rPr kumimoji="1" lang="zh-CN" altLang="en-US" sz="2400" b="1" dirty="0">
                <a:latin typeface="Times New Roman" panose="02020603050405020304" pitchFamily="18" charset="0"/>
                <a:ea typeface="楷体_GB2312" pitchFamily="49" charset="-122"/>
              </a:rPr>
              <a:t>所示。</a:t>
            </a:r>
          </a:p>
        </p:txBody>
      </p:sp>
      <p:graphicFrame>
        <p:nvGraphicFramePr>
          <p:cNvPr id="136195" name="Object 3"/>
          <p:cNvGraphicFramePr>
            <a:graphicFrameLocks noChangeAspect="1"/>
          </p:cNvGraphicFramePr>
          <p:nvPr/>
        </p:nvGraphicFramePr>
        <p:xfrm>
          <a:off x="3375025" y="3625851"/>
          <a:ext cx="3265488" cy="911225"/>
        </p:xfrm>
        <a:graphic>
          <a:graphicData uri="http://schemas.openxmlformats.org/presentationml/2006/ole">
            <mc:AlternateContent xmlns:mc="http://schemas.openxmlformats.org/markup-compatibility/2006">
              <mc:Choice xmlns:v="urn:schemas-microsoft-com:vml" Requires="v">
                <p:oleObj spid="_x0000_s52238" name="Equation" r:id="rId3" imgW="1473200" imgH="393700" progId="Equation.3">
                  <p:embed/>
                </p:oleObj>
              </mc:Choice>
              <mc:Fallback>
                <p:oleObj name="Equation" r:id="rId3" imgW="1473200" imgH="393700" progId="Equation.3">
                  <p:embed/>
                  <p:pic>
                    <p:nvPicPr>
                      <p:cNvPr id="1361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5025" y="3625851"/>
                        <a:ext cx="3265488" cy="911225"/>
                      </a:xfrm>
                      <a:prstGeom prst="rect">
                        <a:avLst/>
                      </a:prstGeom>
                      <a:noFill/>
                      <a:ln>
                        <a:noFill/>
                      </a:ln>
                    </p:spPr>
                  </p:pic>
                </p:oleObj>
              </mc:Fallback>
            </mc:AlternateContent>
          </a:graphicData>
        </a:graphic>
      </p:graphicFrame>
      <p:graphicFrame>
        <p:nvGraphicFramePr>
          <p:cNvPr id="136196" name="Object 4"/>
          <p:cNvGraphicFramePr>
            <a:graphicFrameLocks noChangeAspect="1"/>
          </p:cNvGraphicFramePr>
          <p:nvPr/>
        </p:nvGraphicFramePr>
        <p:xfrm>
          <a:off x="3375025" y="4557714"/>
          <a:ext cx="4800600" cy="896937"/>
        </p:xfrm>
        <a:graphic>
          <a:graphicData uri="http://schemas.openxmlformats.org/presentationml/2006/ole">
            <mc:AlternateContent xmlns:mc="http://schemas.openxmlformats.org/markup-compatibility/2006">
              <mc:Choice xmlns:v="urn:schemas-microsoft-com:vml" Requires="v">
                <p:oleObj spid="_x0000_s52239" name="Equation" r:id="rId5" imgW="2273300" imgH="393700" progId="Equation.3">
                  <p:embed/>
                </p:oleObj>
              </mc:Choice>
              <mc:Fallback>
                <p:oleObj name="Equation" r:id="rId5" imgW="2273300" imgH="393700" progId="Equation.3">
                  <p:embed/>
                  <p:pic>
                    <p:nvPicPr>
                      <p:cNvPr id="1361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5025" y="4557714"/>
                        <a:ext cx="4800600" cy="896937"/>
                      </a:xfrm>
                      <a:prstGeom prst="rect">
                        <a:avLst/>
                      </a:prstGeom>
                      <a:noFill/>
                      <a:ln>
                        <a:noFill/>
                      </a:ln>
                    </p:spPr>
                  </p:pic>
                </p:oleObj>
              </mc:Fallback>
            </mc:AlternateContent>
          </a:graphicData>
        </a:graphic>
      </p:graphicFrame>
      <p:sp>
        <p:nvSpPr>
          <p:cNvPr id="136197" name="Text Box 5"/>
          <p:cNvSpPr txBox="1">
            <a:spLocks noChangeArrowheads="1"/>
          </p:cNvSpPr>
          <p:nvPr/>
        </p:nvSpPr>
        <p:spPr bwMode="auto">
          <a:xfrm>
            <a:off x="842211" y="5337766"/>
            <a:ext cx="838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当开关断开时，电感电流不能跃变；电容电压不能跃变。</a:t>
            </a:r>
            <a:endParaRPr kumimoji="1" lang="zh-CN" altLang="en-US" sz="2400" b="1" dirty="0">
              <a:latin typeface="Times New Roman" panose="02020603050405020304" pitchFamily="18" charset="0"/>
              <a:ea typeface="宋体" panose="02010600030101010101" pitchFamily="2" charset="-122"/>
            </a:endParaRPr>
          </a:p>
        </p:txBody>
      </p:sp>
      <p:graphicFrame>
        <p:nvGraphicFramePr>
          <p:cNvPr id="136198" name="Object 6"/>
          <p:cNvGraphicFramePr>
            <a:graphicFrameLocks noChangeAspect="1"/>
          </p:cNvGraphicFramePr>
          <p:nvPr/>
        </p:nvGraphicFramePr>
        <p:xfrm>
          <a:off x="2179889" y="6080974"/>
          <a:ext cx="7848600" cy="585787"/>
        </p:xfrm>
        <a:graphic>
          <a:graphicData uri="http://schemas.openxmlformats.org/presentationml/2006/ole">
            <mc:AlternateContent xmlns:mc="http://schemas.openxmlformats.org/markup-compatibility/2006">
              <mc:Choice xmlns:v="urn:schemas-microsoft-com:vml" Requires="v">
                <p:oleObj spid="_x0000_s52240" name="Equation" r:id="rId7" imgW="2857500" imgH="228600" progId="Equation.3">
                  <p:embed/>
                </p:oleObj>
              </mc:Choice>
              <mc:Fallback>
                <p:oleObj name="Equation" r:id="rId7" imgW="2857500" imgH="228600" progId="Equation.3">
                  <p:embed/>
                  <p:pic>
                    <p:nvPicPr>
                      <p:cNvPr id="1361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9889" y="6080974"/>
                        <a:ext cx="7848600" cy="585787"/>
                      </a:xfrm>
                      <a:prstGeom prst="rect">
                        <a:avLst/>
                      </a:prstGeom>
                      <a:noFill/>
                      <a:ln>
                        <a:noFill/>
                      </a:ln>
                    </p:spPr>
                  </p:pic>
                </p:oleObj>
              </mc:Fallback>
            </mc:AlternateContent>
          </a:graphicData>
        </a:graphic>
      </p:graphicFrame>
      <p:graphicFrame>
        <p:nvGraphicFramePr>
          <p:cNvPr id="8" name="Object 4"/>
          <p:cNvGraphicFramePr>
            <a:graphicFrameLocks noChangeAspect="1"/>
          </p:cNvGraphicFramePr>
          <p:nvPr/>
        </p:nvGraphicFramePr>
        <p:xfrm>
          <a:off x="1528011" y="0"/>
          <a:ext cx="7696200" cy="2487613"/>
        </p:xfrm>
        <a:graphic>
          <a:graphicData uri="http://schemas.openxmlformats.org/presentationml/2006/ole">
            <mc:AlternateContent xmlns:mc="http://schemas.openxmlformats.org/markup-compatibility/2006">
              <mc:Choice xmlns:v="urn:schemas-microsoft-com:vml" Requires="v">
                <p:oleObj spid="_x0000_s52241" name="Image" r:id="rId9" imgW="31158489" imgH="10076950" progId="Photoshop.Image.5">
                  <p:embed/>
                </p:oleObj>
              </mc:Choice>
              <mc:Fallback>
                <p:oleObj name="Image" r:id="rId9" imgW="31158489" imgH="10076950" progId="Photoshop.Image.5">
                  <p:embed/>
                  <p:pic>
                    <p:nvPicPr>
                      <p:cNvPr id="8"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8011" y="0"/>
                        <a:ext cx="7696200"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56471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86" name="Text Box 70"/>
          <p:cNvSpPr txBox="1">
            <a:spLocks noChangeArrowheads="1"/>
          </p:cNvSpPr>
          <p:nvPr/>
        </p:nvSpPr>
        <p:spPr bwMode="auto">
          <a:xfrm>
            <a:off x="1315453" y="288008"/>
            <a:ext cx="887529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800" b="1" dirty="0">
                <a:latin typeface="Times New Roman" panose="02020603050405020304" pitchFamily="18" charset="0"/>
                <a:ea typeface="楷体_GB2312" pitchFamily="49" charset="-122"/>
              </a:rPr>
              <a:t>三、电感的储能</a:t>
            </a:r>
          </a:p>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在电压电流采用关联参考方向的情况下，电感的吸收功率为 </a:t>
            </a:r>
          </a:p>
        </p:txBody>
      </p:sp>
      <p:graphicFrame>
        <p:nvGraphicFramePr>
          <p:cNvPr id="9287" name="Object 71"/>
          <p:cNvGraphicFramePr>
            <a:graphicFrameLocks noChangeAspect="1"/>
          </p:cNvGraphicFramePr>
          <p:nvPr/>
        </p:nvGraphicFramePr>
        <p:xfrm>
          <a:off x="4327526" y="2001253"/>
          <a:ext cx="3536950" cy="1608138"/>
        </p:xfrm>
        <a:graphic>
          <a:graphicData uri="http://schemas.openxmlformats.org/presentationml/2006/ole">
            <mc:AlternateContent xmlns:mc="http://schemas.openxmlformats.org/markup-compatibility/2006">
              <mc:Choice xmlns:v="urn:schemas-microsoft-com:vml" Requires="v">
                <p:oleObj spid="_x0000_s53253" name="Equation" r:id="rId3" imgW="914400" imgH="609600" progId="Equation.3">
                  <p:embed/>
                </p:oleObj>
              </mc:Choice>
              <mc:Fallback>
                <p:oleObj name="Equation" r:id="rId3" imgW="914400" imgH="609600" progId="Equation.3">
                  <p:embed/>
                  <p:pic>
                    <p:nvPicPr>
                      <p:cNvPr id="9287" name="Object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7526" y="2001253"/>
                        <a:ext cx="3536950" cy="1608138"/>
                      </a:xfrm>
                      <a:prstGeom prst="rect">
                        <a:avLst/>
                      </a:prstGeom>
                      <a:noFill/>
                      <a:ln>
                        <a:noFill/>
                      </a:ln>
                    </p:spPr>
                  </p:pic>
                </p:oleObj>
              </mc:Fallback>
            </mc:AlternateContent>
          </a:graphicData>
        </a:graphic>
      </p:graphicFrame>
      <p:sp>
        <p:nvSpPr>
          <p:cNvPr id="9288" name="Rectangle 72"/>
          <p:cNvSpPr>
            <a:spLocks noChangeArrowheads="1"/>
          </p:cNvSpPr>
          <p:nvPr/>
        </p:nvSpPr>
        <p:spPr bwMode="auto">
          <a:xfrm>
            <a:off x="2446338" y="4026568"/>
            <a:ext cx="729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kumimoji="1" lang="zh-CN" altLang="en-US" sz="2400" b="1" dirty="0">
                <a:latin typeface="Times New Roman" panose="02020603050405020304" pitchFamily="18" charset="0"/>
                <a:ea typeface="楷体_GB2312" pitchFamily="49" charset="-122"/>
              </a:rPr>
              <a:t>当</a:t>
            </a:r>
            <a:r>
              <a:rPr kumimoji="1" lang="en-US" altLang="zh-CN" sz="2400" b="1" i="1" dirty="0">
                <a:latin typeface="Times New Roman" panose="02020603050405020304" pitchFamily="18" charset="0"/>
                <a:ea typeface="楷体_GB2312" pitchFamily="49" charset="-122"/>
              </a:rPr>
              <a:t>p</a:t>
            </a:r>
            <a:r>
              <a:rPr kumimoji="1" lang="en-US" altLang="zh-CN" sz="2400" b="1" dirty="0">
                <a:latin typeface="Times New Roman" panose="02020603050405020304" pitchFamily="18" charset="0"/>
                <a:ea typeface="楷体_GB2312" pitchFamily="49" charset="-122"/>
              </a:rPr>
              <a:t>&gt;0</a:t>
            </a:r>
            <a:r>
              <a:rPr kumimoji="1" lang="zh-CN" altLang="en-US" sz="2400" b="1" dirty="0">
                <a:latin typeface="Times New Roman" panose="02020603050405020304" pitchFamily="18" charset="0"/>
                <a:ea typeface="楷体_GB2312" pitchFamily="49" charset="-122"/>
              </a:rPr>
              <a:t>时，电感吸收功率；当</a:t>
            </a:r>
            <a:r>
              <a:rPr kumimoji="1" lang="en-US" altLang="zh-CN" sz="2400" b="1" i="1" dirty="0">
                <a:latin typeface="Times New Roman" panose="02020603050405020304" pitchFamily="18" charset="0"/>
                <a:ea typeface="楷体_GB2312" pitchFamily="49" charset="-122"/>
              </a:rPr>
              <a:t>p</a:t>
            </a:r>
            <a:r>
              <a:rPr kumimoji="1" lang="en-US" altLang="zh-CN" sz="2400" b="1" dirty="0">
                <a:latin typeface="Times New Roman" panose="02020603050405020304" pitchFamily="18" charset="0"/>
                <a:ea typeface="楷体_GB2312" pitchFamily="49" charset="-122"/>
              </a:rPr>
              <a:t>&lt;0</a:t>
            </a:r>
            <a:r>
              <a:rPr kumimoji="1" lang="zh-CN" altLang="en-US" sz="2400" b="1" dirty="0">
                <a:latin typeface="Times New Roman" panose="02020603050405020304" pitchFamily="18" charset="0"/>
                <a:ea typeface="楷体_GB2312" pitchFamily="49" charset="-122"/>
              </a:rPr>
              <a:t>时，电感发出功率。</a:t>
            </a:r>
          </a:p>
        </p:txBody>
      </p:sp>
    </p:spTree>
    <p:extLst>
      <p:ext uri="{BB962C8B-B14F-4D97-AF65-F5344CB8AC3E}">
        <p14:creationId xmlns:p14="http://schemas.microsoft.com/office/powerpoint/2010/main" val="30995121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954505" y="304801"/>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电感在从初始时刻</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到任意时刻</a:t>
            </a:r>
            <a:r>
              <a:rPr kumimoji="1" lang="en-US" altLang="zh-CN" sz="2400" b="1" i="1" dirty="0">
                <a:latin typeface="Times New Roman" panose="02020603050405020304" pitchFamily="18" charset="0"/>
                <a:ea typeface="楷体_GB2312" pitchFamily="49" charset="-122"/>
              </a:rPr>
              <a:t>t</a:t>
            </a:r>
            <a:r>
              <a:rPr kumimoji="1" lang="zh-CN" altLang="en-US" sz="2400" b="1" dirty="0">
                <a:latin typeface="Times New Roman" panose="02020603050405020304" pitchFamily="18" charset="0"/>
                <a:ea typeface="楷体_GB2312" pitchFamily="49" charset="-122"/>
              </a:rPr>
              <a:t>时间内得到的能量为 </a:t>
            </a:r>
          </a:p>
        </p:txBody>
      </p:sp>
      <p:graphicFrame>
        <p:nvGraphicFramePr>
          <p:cNvPr id="227331" name="Object 3"/>
          <p:cNvGraphicFramePr>
            <a:graphicFrameLocks noChangeAspect="1"/>
          </p:cNvGraphicFramePr>
          <p:nvPr/>
        </p:nvGraphicFramePr>
        <p:xfrm>
          <a:off x="2783305" y="1157122"/>
          <a:ext cx="6172200" cy="2249487"/>
        </p:xfrm>
        <a:graphic>
          <a:graphicData uri="http://schemas.openxmlformats.org/presentationml/2006/ole">
            <mc:AlternateContent xmlns:mc="http://schemas.openxmlformats.org/markup-compatibility/2006">
              <mc:Choice xmlns:v="urn:schemas-microsoft-com:vml" Requires="v">
                <p:oleObj spid="_x0000_s54280" name="Equation" r:id="rId3" imgW="2552700" imgH="838200" progId="Equation.3">
                  <p:embed/>
                </p:oleObj>
              </mc:Choice>
              <mc:Fallback>
                <p:oleObj name="Equation" r:id="rId3" imgW="2552700" imgH="838200" progId="Equation.3">
                  <p:embed/>
                  <p:pic>
                    <p:nvPicPr>
                      <p:cNvPr id="22733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305" y="1157122"/>
                        <a:ext cx="6172200" cy="2249487"/>
                      </a:xfrm>
                      <a:prstGeom prst="rect">
                        <a:avLst/>
                      </a:prstGeom>
                      <a:noFill/>
                      <a:ln>
                        <a:noFill/>
                      </a:ln>
                    </p:spPr>
                  </p:pic>
                </p:oleObj>
              </mc:Fallback>
            </mc:AlternateContent>
          </a:graphicData>
        </a:graphic>
      </p:graphicFrame>
      <p:sp>
        <p:nvSpPr>
          <p:cNvPr id="227332" name="Text Box 4"/>
          <p:cNvSpPr txBox="1">
            <a:spLocks noChangeArrowheads="1"/>
          </p:cNvSpPr>
          <p:nvPr/>
        </p:nvSpPr>
        <p:spPr bwMode="auto">
          <a:xfrm>
            <a:off x="1086852" y="3406609"/>
            <a:ext cx="99942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若电感的初始储能为零，即</a:t>
            </a:r>
            <a:r>
              <a:rPr kumimoji="1" lang="en-US" altLang="zh-CN" sz="2400" b="1" i="1" dirty="0" err="1">
                <a:latin typeface="Times New Roman" panose="02020603050405020304" pitchFamily="18" charset="0"/>
                <a:ea typeface="楷体_GB2312" pitchFamily="49" charset="-122"/>
              </a:rPr>
              <a:t>i</a:t>
            </a:r>
            <a:r>
              <a:rPr kumimoji="1" lang="en-US" altLang="zh-CN" sz="2400" b="1" dirty="0">
                <a:latin typeface="Times New Roman" panose="02020603050405020304" pitchFamily="18" charset="0"/>
                <a:ea typeface="楷体_GB2312" pitchFamily="49" charset="-122"/>
              </a:rPr>
              <a:t>(</a:t>
            </a:r>
            <a:r>
              <a:rPr kumimoji="1" lang="en-US" altLang="zh-CN" sz="2400" b="1" i="1" dirty="0">
                <a:latin typeface="Times New Roman" panose="02020603050405020304" pitchFamily="18" charset="0"/>
                <a:ea typeface="楷体_GB2312" pitchFamily="49" charset="-122"/>
              </a:rPr>
              <a:t>t</a:t>
            </a:r>
            <a:r>
              <a:rPr kumimoji="1" lang="en-US" altLang="zh-CN" sz="2400" b="1" baseline="-30000" dirty="0">
                <a:latin typeface="Times New Roman" panose="02020603050405020304" pitchFamily="18" charset="0"/>
                <a:ea typeface="楷体_GB2312" pitchFamily="49" charset="-122"/>
              </a:rPr>
              <a:t>0</a:t>
            </a:r>
            <a:r>
              <a:rPr kumimoji="1" lang="en-US" altLang="zh-CN" sz="2400" b="1" dirty="0">
                <a:latin typeface="Times New Roman" panose="02020603050405020304" pitchFamily="18" charset="0"/>
                <a:ea typeface="楷体_GB2312" pitchFamily="49" charset="-122"/>
              </a:rPr>
              <a:t>)=0,</a:t>
            </a:r>
            <a:r>
              <a:rPr kumimoji="1" lang="zh-CN" altLang="en-US" sz="2400" b="1" dirty="0">
                <a:latin typeface="Times New Roman" panose="02020603050405020304" pitchFamily="18" charset="0"/>
                <a:ea typeface="楷体_GB2312" pitchFamily="49" charset="-122"/>
              </a:rPr>
              <a:t>则任意时刻储存在电感中的能量为 </a:t>
            </a:r>
          </a:p>
        </p:txBody>
      </p:sp>
      <p:graphicFrame>
        <p:nvGraphicFramePr>
          <p:cNvPr id="227333" name="Object 5"/>
          <p:cNvGraphicFramePr>
            <a:graphicFrameLocks noChangeAspect="1"/>
          </p:cNvGraphicFramePr>
          <p:nvPr/>
        </p:nvGraphicFramePr>
        <p:xfrm>
          <a:off x="4647532" y="4177047"/>
          <a:ext cx="3071813" cy="1066800"/>
        </p:xfrm>
        <a:graphic>
          <a:graphicData uri="http://schemas.openxmlformats.org/presentationml/2006/ole">
            <mc:AlternateContent xmlns:mc="http://schemas.openxmlformats.org/markup-compatibility/2006">
              <mc:Choice xmlns:v="urn:schemas-microsoft-com:vml" Requires="v">
                <p:oleObj spid="_x0000_s54281" name="Equation" r:id="rId5" imgW="1002960" imgH="393480" progId="Equation.DSMT4">
                  <p:embed/>
                </p:oleObj>
              </mc:Choice>
              <mc:Fallback>
                <p:oleObj name="Equation" r:id="rId5" imgW="1002960" imgH="393480" progId="Equation.DSMT4">
                  <p:embed/>
                  <p:pic>
                    <p:nvPicPr>
                      <p:cNvPr id="227333" name="Object 5"/>
                      <p:cNvPicPr>
                        <a:picLocks noChangeAspect="1" noChangeArrowheads="1"/>
                      </p:cNvPicPr>
                      <p:nvPr/>
                    </p:nvPicPr>
                    <p:blipFill>
                      <a:blip r:embed="rId6"/>
                      <a:srcRect/>
                      <a:stretch>
                        <a:fillRect/>
                      </a:stretch>
                    </p:blipFill>
                    <p:spPr bwMode="auto">
                      <a:xfrm>
                        <a:off x="4647532" y="4177047"/>
                        <a:ext cx="3071813" cy="10668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69738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2133600" y="609601"/>
            <a:ext cx="800100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此式说明</a:t>
            </a:r>
            <a:r>
              <a:rPr kumimoji="1" lang="zh-CN" altLang="en-US" sz="2400" b="1">
                <a:solidFill>
                  <a:srgbClr val="FF0000"/>
                </a:solidFill>
                <a:latin typeface="Times New Roman" panose="02020603050405020304" pitchFamily="18" charset="0"/>
                <a:ea typeface="楷体_GB2312" pitchFamily="49" charset="-122"/>
              </a:rPr>
              <a:t>某时刻电感的储能取决于该时刻电感的电流值，与电感的电压值无关</a:t>
            </a:r>
            <a:r>
              <a:rPr kumimoji="1" lang="zh-CN" altLang="en-US" sz="2400" b="1">
                <a:latin typeface="Times New Roman" panose="02020603050405020304" pitchFamily="18" charset="0"/>
                <a:ea typeface="楷体_GB2312" pitchFamily="49" charset="-122"/>
              </a:rPr>
              <a:t>。电感电流的绝对值增大时，电感储能增加；电感电流的绝对值减小时，电感储能减少。</a:t>
            </a:r>
          </a:p>
          <a:p>
            <a:pPr algn="just"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由于电感电流确定了电感的储能状态，称电感电流为状态变量。</a:t>
            </a:r>
          </a:p>
          <a:p>
            <a:pPr algn="just"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从式</a:t>
            </a:r>
            <a:r>
              <a:rPr kumimoji="1" lang="en-US" altLang="zh-CN" sz="2400" b="1">
                <a:latin typeface="Times New Roman" panose="02020603050405020304" pitchFamily="18" charset="0"/>
                <a:ea typeface="楷体_GB2312" pitchFamily="49" charset="-122"/>
              </a:rPr>
              <a:t>(9)</a:t>
            </a:r>
            <a:r>
              <a:rPr kumimoji="1" lang="zh-CN" altLang="en-US" sz="2400" b="1">
                <a:latin typeface="Times New Roman" panose="02020603050405020304" pitchFamily="18" charset="0"/>
                <a:ea typeface="楷体_GB2312" pitchFamily="49" charset="-122"/>
              </a:rPr>
              <a:t>也可以理解为什么电感电流不能轻易跃变，</a:t>
            </a:r>
            <a:r>
              <a:rPr kumimoji="1" lang="zh-CN" altLang="en-US" sz="2400" b="1">
                <a:solidFill>
                  <a:srgbClr val="FF0000"/>
                </a:solidFill>
                <a:latin typeface="Times New Roman" panose="02020603050405020304" pitchFamily="18" charset="0"/>
                <a:ea typeface="楷体_GB2312" pitchFamily="49" charset="-122"/>
              </a:rPr>
              <a:t>这是因为电感电流的跃变要伴随电感储存能量的跃变，在电压有界的情况下，是不可能造成磁场能量发生突变和电感电流发生跃变的</a:t>
            </a:r>
            <a:r>
              <a:rPr kumimoji="1" lang="zh-CN" altLang="en-US" sz="2400" b="1">
                <a:latin typeface="Times New Roman" panose="02020603050405020304" pitchFamily="18" charset="0"/>
                <a:ea typeface="楷体_GB2312" pitchFamily="49" charset="-122"/>
              </a:rPr>
              <a:t>。</a:t>
            </a:r>
          </a:p>
        </p:txBody>
      </p:sp>
    </p:spTree>
    <p:extLst>
      <p:ext uri="{BB962C8B-B14F-4D97-AF65-F5344CB8AC3E}">
        <p14:creationId xmlns:p14="http://schemas.microsoft.com/office/powerpoint/2010/main" val="27785192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5486400" y="1828800"/>
            <a:ext cx="4953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latin typeface="Times New Roman" panose="02020603050405020304" pitchFamily="18" charset="0"/>
                <a:ea typeface="楷体_GB2312" pitchFamily="49" charset="-122"/>
              </a:rPr>
              <a:t>解：根据电流的变化规律，分段计算如下：</a:t>
            </a:r>
            <a:r>
              <a:rPr kumimoji="1" lang="zh-CN" altLang="en-US" sz="2000" b="1">
                <a:latin typeface="Times New Roman" panose="02020603050405020304" pitchFamily="18" charset="0"/>
                <a:ea typeface="宋体" panose="02010600030101010101" pitchFamily="2" charset="-122"/>
              </a:rPr>
              <a:t> </a:t>
            </a:r>
          </a:p>
        </p:txBody>
      </p:sp>
      <p:graphicFrame>
        <p:nvGraphicFramePr>
          <p:cNvPr id="253955" name="Object 3"/>
          <p:cNvGraphicFramePr>
            <a:graphicFrameLocks noChangeAspect="1"/>
          </p:cNvGraphicFramePr>
          <p:nvPr/>
        </p:nvGraphicFramePr>
        <p:xfrm>
          <a:off x="5638800" y="2971801"/>
          <a:ext cx="1981200" cy="447675"/>
        </p:xfrm>
        <a:graphic>
          <a:graphicData uri="http://schemas.openxmlformats.org/presentationml/2006/ole">
            <mc:AlternateContent xmlns:mc="http://schemas.openxmlformats.org/markup-compatibility/2006">
              <mc:Choice xmlns:v="urn:schemas-microsoft-com:vml" Requires="v">
                <p:oleObj spid="_x0000_s79881" name="Equation" r:id="rId3" imgW="904885" imgH="190703" progId="Equation.3">
                  <p:embed/>
                </p:oleObj>
              </mc:Choice>
              <mc:Fallback>
                <p:oleObj name="Equation" r:id="rId3" imgW="904885" imgH="190703" progId="Equation.3">
                  <p:embed/>
                  <p:pic>
                    <p:nvPicPr>
                      <p:cNvPr id="25395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971801"/>
                        <a:ext cx="1981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6" name="Object 4"/>
          <p:cNvGraphicFramePr>
            <a:graphicFrameLocks noChangeAspect="1"/>
          </p:cNvGraphicFramePr>
          <p:nvPr/>
        </p:nvGraphicFramePr>
        <p:xfrm>
          <a:off x="7924800" y="2895600"/>
          <a:ext cx="1651000" cy="546100"/>
        </p:xfrm>
        <a:graphic>
          <a:graphicData uri="http://schemas.openxmlformats.org/presentationml/2006/ole">
            <mc:AlternateContent xmlns:mc="http://schemas.openxmlformats.org/markup-compatibility/2006">
              <mc:Choice xmlns:v="urn:schemas-microsoft-com:vml" Requires="v">
                <p:oleObj spid="_x0000_s79882" name="Equation" r:id="rId5" imgW="609713" imgH="190703" progId="Equation.3">
                  <p:embed/>
                </p:oleObj>
              </mc:Choice>
              <mc:Fallback>
                <p:oleObj name="Equation" r:id="rId5" imgW="609713" imgH="190703" progId="Equation.3">
                  <p:embed/>
                  <p:pic>
                    <p:nvPicPr>
                      <p:cNvPr id="25395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2895600"/>
                        <a:ext cx="16510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7" name="Object 5"/>
          <p:cNvGraphicFramePr>
            <a:graphicFrameLocks noChangeAspect="1"/>
          </p:cNvGraphicFramePr>
          <p:nvPr/>
        </p:nvGraphicFramePr>
        <p:xfrm>
          <a:off x="5791200" y="3581400"/>
          <a:ext cx="4572000" cy="914400"/>
        </p:xfrm>
        <a:graphic>
          <a:graphicData uri="http://schemas.openxmlformats.org/presentationml/2006/ole">
            <mc:AlternateContent xmlns:mc="http://schemas.openxmlformats.org/markup-compatibility/2006">
              <mc:Choice xmlns:v="urn:schemas-microsoft-com:vml" Requires="v">
                <p:oleObj spid="_x0000_s79883" r:id="rId7" imgW="1657343" imgH="323898" progId="Equation.3">
                  <p:embed/>
                </p:oleObj>
              </mc:Choice>
              <mc:Fallback>
                <p:oleObj r:id="rId7" imgW="1657343" imgH="323898" progId="Equation.3">
                  <p:embed/>
                  <p:pic>
                    <p:nvPicPr>
                      <p:cNvPr id="253957"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1200" y="3581400"/>
                        <a:ext cx="457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8" name="Object 6"/>
          <p:cNvGraphicFramePr>
            <a:graphicFrameLocks noChangeAspect="1"/>
          </p:cNvGraphicFramePr>
          <p:nvPr/>
        </p:nvGraphicFramePr>
        <p:xfrm>
          <a:off x="6553200" y="4648201"/>
          <a:ext cx="3429000" cy="600075"/>
        </p:xfrm>
        <a:graphic>
          <a:graphicData uri="http://schemas.openxmlformats.org/presentationml/2006/ole">
            <mc:AlternateContent xmlns:mc="http://schemas.openxmlformats.org/markup-compatibility/2006">
              <mc:Choice xmlns:v="urn:schemas-microsoft-com:vml" Requires="v">
                <p:oleObj spid="_x0000_s79884" name="Equation" r:id="rId9" imgW="1171425" imgH="190703" progId="Equation.3">
                  <p:embed/>
                </p:oleObj>
              </mc:Choice>
              <mc:Fallback>
                <p:oleObj name="Equation" r:id="rId9" imgW="1171425" imgH="190703" progId="Equation.3">
                  <p:embed/>
                  <p:pic>
                    <p:nvPicPr>
                      <p:cNvPr id="25395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53200" y="4648201"/>
                        <a:ext cx="34290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3959" name="Object 7"/>
          <p:cNvGraphicFramePr>
            <a:graphicFrameLocks noChangeAspect="1"/>
          </p:cNvGraphicFramePr>
          <p:nvPr/>
        </p:nvGraphicFramePr>
        <p:xfrm>
          <a:off x="6477000" y="5410201"/>
          <a:ext cx="3886200" cy="1008063"/>
        </p:xfrm>
        <a:graphic>
          <a:graphicData uri="http://schemas.openxmlformats.org/presentationml/2006/ole">
            <mc:AlternateContent xmlns:mc="http://schemas.openxmlformats.org/markup-compatibility/2006">
              <mc:Choice xmlns:v="urn:schemas-microsoft-com:vml" Requires="v">
                <p:oleObj spid="_x0000_s79885" name="Equation" r:id="rId11" imgW="1523863" imgH="380982" progId="Equation.DSMT4">
                  <p:embed/>
                </p:oleObj>
              </mc:Choice>
              <mc:Fallback>
                <p:oleObj name="Equation" r:id="rId11" imgW="1523863" imgH="380982" progId="Equation.DSMT4">
                  <p:embed/>
                  <p:pic>
                    <p:nvPicPr>
                      <p:cNvPr id="253959"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5410201"/>
                        <a:ext cx="38862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Text Box 8"/>
          <p:cNvSpPr txBox="1">
            <a:spLocks noChangeArrowheads="1"/>
          </p:cNvSpPr>
          <p:nvPr/>
        </p:nvSpPr>
        <p:spPr bwMode="auto">
          <a:xfrm>
            <a:off x="1752600" y="327025"/>
            <a:ext cx="85344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latin typeface="楷体_GB2312" pitchFamily="49" charset="-122"/>
                <a:ea typeface="楷体_GB2312" pitchFamily="49" charset="-122"/>
              </a:rPr>
              <a:t>例</a:t>
            </a:r>
            <a:r>
              <a:rPr kumimoji="1" lang="en-US" altLang="zh-CN" sz="2800" b="1">
                <a:latin typeface="楷体_GB2312" pitchFamily="49" charset="-122"/>
                <a:ea typeface="楷体_GB2312" pitchFamily="49" charset="-122"/>
              </a:rPr>
              <a:t>4  </a:t>
            </a:r>
            <a:r>
              <a:rPr kumimoji="1" lang="zh-CN" altLang="en-US" sz="2800" b="1">
                <a:latin typeface="楷体_GB2312" pitchFamily="49" charset="-122"/>
                <a:ea typeface="楷体_GB2312" pitchFamily="49" charset="-122"/>
              </a:rPr>
              <a:t>电路如图 </a:t>
            </a:r>
            <a:r>
              <a:rPr kumimoji="1" lang="en-US" altLang="zh-CN" sz="2800" b="1">
                <a:latin typeface="楷体_GB2312" pitchFamily="49" charset="-122"/>
                <a:ea typeface="楷体_GB2312" pitchFamily="49" charset="-122"/>
              </a:rPr>
              <a:t>(a)</a:t>
            </a:r>
            <a:r>
              <a:rPr kumimoji="1" lang="zh-CN" altLang="en-US" sz="2800" b="1">
                <a:latin typeface="楷体_GB2312" pitchFamily="49" charset="-122"/>
                <a:ea typeface="楷体_GB2312" pitchFamily="49" charset="-122"/>
              </a:rPr>
              <a:t>所示， </a:t>
            </a:r>
            <a:r>
              <a:rPr kumimoji="1" lang="en-US" altLang="zh-CN" sz="2800" b="1">
                <a:latin typeface="楷体_GB2312" pitchFamily="49" charset="-122"/>
                <a:ea typeface="楷体_GB2312" pitchFamily="49" charset="-122"/>
              </a:rPr>
              <a:t>0.1H</a:t>
            </a:r>
            <a:r>
              <a:rPr kumimoji="1" lang="zh-CN" altLang="en-US" sz="2800" b="1">
                <a:latin typeface="楷体_GB2312" pitchFamily="49" charset="-122"/>
                <a:ea typeface="楷体_GB2312" pitchFamily="49" charset="-122"/>
              </a:rPr>
              <a:t>电感通以图 </a:t>
            </a:r>
            <a:r>
              <a:rPr kumimoji="1" lang="en-US" altLang="zh-CN" sz="2800" b="1">
                <a:latin typeface="楷体_GB2312" pitchFamily="49" charset="-122"/>
                <a:ea typeface="楷体_GB2312" pitchFamily="49" charset="-122"/>
              </a:rPr>
              <a:t>(b)</a:t>
            </a:r>
            <a:r>
              <a:rPr kumimoji="1" lang="zh-CN" altLang="en-US" sz="2800" b="1">
                <a:latin typeface="楷体_GB2312" pitchFamily="49" charset="-122"/>
                <a:ea typeface="楷体_GB2312" pitchFamily="49" charset="-122"/>
              </a:rPr>
              <a:t>所示的电流。求时间</a:t>
            </a:r>
            <a:r>
              <a:rPr kumimoji="1" lang="en-US" altLang="zh-CN" sz="2800" b="1" i="1">
                <a:latin typeface="楷体_GB2312" pitchFamily="49" charset="-122"/>
                <a:ea typeface="楷体_GB2312" pitchFamily="49" charset="-122"/>
              </a:rPr>
              <a:t>t</a:t>
            </a:r>
            <a:r>
              <a:rPr kumimoji="1" lang="en-US" altLang="zh-CN" sz="2800" b="1">
                <a:latin typeface="楷体_GB2312" pitchFamily="49" charset="-122"/>
                <a:ea typeface="楷体_GB2312" pitchFamily="49" charset="-122"/>
              </a:rPr>
              <a:t>&gt;0</a:t>
            </a:r>
            <a:r>
              <a:rPr kumimoji="1" lang="zh-CN" altLang="en-US" sz="2800" b="1">
                <a:latin typeface="楷体_GB2312" pitchFamily="49" charset="-122"/>
                <a:ea typeface="楷体_GB2312" pitchFamily="49" charset="-122"/>
              </a:rPr>
              <a:t>时电感电压、吸收功率及储存能量的变化规律。</a:t>
            </a:r>
            <a:r>
              <a:rPr kumimoji="1" lang="zh-CN" altLang="en-US" sz="2800" b="1">
                <a:latin typeface="Times New Roman" panose="02020603050405020304" pitchFamily="18" charset="0"/>
                <a:ea typeface="宋体" panose="02010600030101010101" pitchFamily="2" charset="-122"/>
              </a:rPr>
              <a:t> </a:t>
            </a:r>
          </a:p>
        </p:txBody>
      </p:sp>
      <p:graphicFrame>
        <p:nvGraphicFramePr>
          <p:cNvPr id="92169" name="Object 9"/>
          <p:cNvGraphicFramePr>
            <a:graphicFrameLocks noChangeAspect="1"/>
          </p:cNvGraphicFramePr>
          <p:nvPr/>
        </p:nvGraphicFramePr>
        <p:xfrm>
          <a:off x="2133601" y="1828801"/>
          <a:ext cx="2085975" cy="1839913"/>
        </p:xfrm>
        <a:graphic>
          <a:graphicData uri="http://schemas.openxmlformats.org/presentationml/2006/ole">
            <mc:AlternateContent xmlns:mc="http://schemas.openxmlformats.org/markup-compatibility/2006">
              <mc:Choice xmlns:v="urn:schemas-microsoft-com:vml" Requires="v">
                <p:oleObj spid="_x0000_s79886" name="位图图像" r:id="rId13" imgW="3561905" imgH="3142857" progId="Paint.Picture">
                  <p:embed/>
                </p:oleObj>
              </mc:Choice>
              <mc:Fallback>
                <p:oleObj name="位图图像" r:id="rId13" imgW="3561905" imgH="3142857" progId="Paint.Picture">
                  <p:embed/>
                  <p:pic>
                    <p:nvPicPr>
                      <p:cNvPr id="92169"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3601" y="1828801"/>
                        <a:ext cx="2085975"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70" name="Object 10"/>
          <p:cNvGraphicFramePr>
            <a:graphicFrameLocks noChangeAspect="1"/>
          </p:cNvGraphicFramePr>
          <p:nvPr/>
        </p:nvGraphicFramePr>
        <p:xfrm>
          <a:off x="1524001" y="3886200"/>
          <a:ext cx="4314825" cy="2298700"/>
        </p:xfrm>
        <a:graphic>
          <a:graphicData uri="http://schemas.openxmlformats.org/presentationml/2006/ole">
            <mc:AlternateContent xmlns:mc="http://schemas.openxmlformats.org/markup-compatibility/2006">
              <mc:Choice xmlns:v="urn:schemas-microsoft-com:vml" Requires="v">
                <p:oleObj spid="_x0000_s79887" name="位图图像" r:id="rId15" imgW="7257143" imgH="3866667" progId="Paint.Picture">
                  <p:embed/>
                </p:oleObj>
              </mc:Choice>
              <mc:Fallback>
                <p:oleObj name="位图图像" r:id="rId15" imgW="7257143" imgH="3866667" progId="Paint.Picture">
                  <p:embed/>
                  <p:pic>
                    <p:nvPicPr>
                      <p:cNvPr id="9217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24001" y="3886200"/>
                        <a:ext cx="4314825"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6498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39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39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39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39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3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4978" name="Object 2"/>
          <p:cNvGraphicFramePr>
            <a:graphicFrameLocks noChangeAspect="1"/>
          </p:cNvGraphicFramePr>
          <p:nvPr/>
        </p:nvGraphicFramePr>
        <p:xfrm>
          <a:off x="1752600" y="2667000"/>
          <a:ext cx="2438400" cy="495300"/>
        </p:xfrm>
        <a:graphic>
          <a:graphicData uri="http://schemas.openxmlformats.org/presentationml/2006/ole">
            <mc:AlternateContent xmlns:mc="http://schemas.openxmlformats.org/markup-compatibility/2006">
              <mc:Choice xmlns:v="urn:schemas-microsoft-com:vml" Requires="v">
                <p:oleObj spid="_x0000_s80908" name="Equation" r:id="rId3" imgW="981100" imgH="190703" progId="Equation.3">
                  <p:embed/>
                </p:oleObj>
              </mc:Choice>
              <mc:Fallback>
                <p:oleObj name="Equation" r:id="rId3" imgW="981100" imgH="190703" progId="Equation.3">
                  <p:embed/>
                  <p:pic>
                    <p:nvPicPr>
                      <p:cNvPr id="2549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67000"/>
                        <a:ext cx="2438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79" name="Object 3"/>
          <p:cNvGraphicFramePr>
            <a:graphicFrameLocks noChangeAspect="1"/>
          </p:cNvGraphicFramePr>
          <p:nvPr/>
        </p:nvGraphicFramePr>
        <p:xfrm>
          <a:off x="1981200" y="3276601"/>
          <a:ext cx="1066800" cy="441325"/>
        </p:xfrm>
        <a:graphic>
          <a:graphicData uri="http://schemas.openxmlformats.org/presentationml/2006/ole">
            <mc:AlternateContent xmlns:mc="http://schemas.openxmlformats.org/markup-compatibility/2006">
              <mc:Choice xmlns:v="urn:schemas-microsoft-com:vml" Requires="v">
                <p:oleObj spid="_x0000_s80909" name="Equation" r:id="rId5" imgW="485918" imgH="190703" progId="Equation.3">
                  <p:embed/>
                </p:oleObj>
              </mc:Choice>
              <mc:Fallback>
                <p:oleObj name="Equation" r:id="rId5" imgW="485918" imgH="190703" progId="Equation.3">
                  <p:embed/>
                  <p:pic>
                    <p:nvPicPr>
                      <p:cNvPr id="2549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3276601"/>
                        <a:ext cx="10668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80" name="Object 4"/>
          <p:cNvGraphicFramePr>
            <a:graphicFrameLocks noChangeAspect="1"/>
          </p:cNvGraphicFramePr>
          <p:nvPr/>
        </p:nvGraphicFramePr>
        <p:xfrm>
          <a:off x="1905000" y="3810001"/>
          <a:ext cx="2057400" cy="1057275"/>
        </p:xfrm>
        <a:graphic>
          <a:graphicData uri="http://schemas.openxmlformats.org/presentationml/2006/ole">
            <mc:AlternateContent xmlns:mc="http://schemas.openxmlformats.org/markup-compatibility/2006">
              <mc:Choice xmlns:v="urn:schemas-microsoft-com:vml" Requires="v">
                <p:oleObj spid="_x0000_s80910" r:id="rId7" imgW="638346" imgH="323898" progId="Equation.3">
                  <p:embed/>
                </p:oleObj>
              </mc:Choice>
              <mc:Fallback>
                <p:oleObj r:id="rId7" imgW="638346" imgH="323898" progId="Equation.3">
                  <p:embed/>
                  <p:pic>
                    <p:nvPicPr>
                      <p:cNvPr id="25498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3810001"/>
                        <a:ext cx="20574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81" name="Object 5"/>
          <p:cNvGraphicFramePr>
            <a:graphicFrameLocks noChangeAspect="1"/>
          </p:cNvGraphicFramePr>
          <p:nvPr/>
        </p:nvGraphicFramePr>
        <p:xfrm>
          <a:off x="1828800" y="4953000"/>
          <a:ext cx="2057400" cy="687388"/>
        </p:xfrm>
        <a:graphic>
          <a:graphicData uri="http://schemas.openxmlformats.org/presentationml/2006/ole">
            <mc:AlternateContent xmlns:mc="http://schemas.openxmlformats.org/markup-compatibility/2006">
              <mc:Choice xmlns:v="urn:schemas-microsoft-com:vml" Requires="v">
                <p:oleObj spid="_x0000_s80911" r:id="rId9" imgW="533499" imgH="171252" progId="Equation.3">
                  <p:embed/>
                </p:oleObj>
              </mc:Choice>
              <mc:Fallback>
                <p:oleObj r:id="rId9" imgW="533499" imgH="171252" progId="Equation.3">
                  <p:embed/>
                  <p:pic>
                    <p:nvPicPr>
                      <p:cNvPr id="25498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953000"/>
                        <a:ext cx="2057400" cy="68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82" name="Object 6"/>
          <p:cNvGraphicFramePr>
            <a:graphicFrameLocks noChangeAspect="1"/>
          </p:cNvGraphicFramePr>
          <p:nvPr/>
        </p:nvGraphicFramePr>
        <p:xfrm>
          <a:off x="1828800" y="5562600"/>
          <a:ext cx="3200400" cy="998538"/>
        </p:xfrm>
        <a:graphic>
          <a:graphicData uri="http://schemas.openxmlformats.org/presentationml/2006/ole">
            <mc:AlternateContent xmlns:mc="http://schemas.openxmlformats.org/markup-compatibility/2006">
              <mc:Choice xmlns:v="urn:schemas-microsoft-com:vml" Requires="v">
                <p:oleObj spid="_x0000_s80912" name="Equation" r:id="rId11" imgW="1257323" imgH="380982" progId="Equation.DSMT4">
                  <p:embed/>
                </p:oleObj>
              </mc:Choice>
              <mc:Fallback>
                <p:oleObj name="Equation" r:id="rId11" imgW="1257323" imgH="380982" progId="Equation.DSMT4">
                  <p:embed/>
                  <p:pic>
                    <p:nvPicPr>
                      <p:cNvPr id="25498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5562600"/>
                        <a:ext cx="32004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1" name="Object 7"/>
          <p:cNvGraphicFramePr>
            <a:graphicFrameLocks noChangeAspect="1"/>
          </p:cNvGraphicFramePr>
          <p:nvPr/>
        </p:nvGraphicFramePr>
        <p:xfrm>
          <a:off x="3200401" y="152400"/>
          <a:ext cx="4314825" cy="2298700"/>
        </p:xfrm>
        <a:graphic>
          <a:graphicData uri="http://schemas.openxmlformats.org/presentationml/2006/ole">
            <mc:AlternateContent xmlns:mc="http://schemas.openxmlformats.org/markup-compatibility/2006">
              <mc:Choice xmlns:v="urn:schemas-microsoft-com:vml" Requires="v">
                <p:oleObj spid="_x0000_s80913" name="位图图像" r:id="rId13" imgW="7257143" imgH="3866667" progId="Paint.Picture">
                  <p:embed/>
                </p:oleObj>
              </mc:Choice>
              <mc:Fallback>
                <p:oleObj name="位图图像" r:id="rId13" imgW="7257143" imgH="3866667" progId="Paint.Picture">
                  <p:embed/>
                  <p:pic>
                    <p:nvPicPr>
                      <p:cNvPr id="93191"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00401" y="152400"/>
                        <a:ext cx="4314825"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4984" name="Object 8"/>
          <p:cNvGraphicFramePr>
            <a:graphicFrameLocks noChangeAspect="1"/>
          </p:cNvGraphicFramePr>
          <p:nvPr/>
        </p:nvGraphicFramePr>
        <p:xfrm>
          <a:off x="5791200" y="2667001"/>
          <a:ext cx="2133600" cy="454025"/>
        </p:xfrm>
        <a:graphic>
          <a:graphicData uri="http://schemas.openxmlformats.org/presentationml/2006/ole">
            <mc:AlternateContent xmlns:mc="http://schemas.openxmlformats.org/markup-compatibility/2006">
              <mc:Choice xmlns:v="urn:schemas-microsoft-com:vml" Requires="v">
                <p:oleObj spid="_x0000_s80914" name="Equation" r:id="rId15" imgW="981100" imgH="190703" progId="Equation.3">
                  <p:embed/>
                </p:oleObj>
              </mc:Choice>
              <mc:Fallback>
                <p:oleObj name="Equation" r:id="rId15" imgW="981100" imgH="190703" progId="Equation.3">
                  <p:embed/>
                  <p:pic>
                    <p:nvPicPr>
                      <p:cNvPr id="25498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1200" y="2667001"/>
                        <a:ext cx="21336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85" name="Object 9"/>
          <p:cNvGraphicFramePr>
            <a:graphicFrameLocks noChangeAspect="1"/>
          </p:cNvGraphicFramePr>
          <p:nvPr/>
        </p:nvGraphicFramePr>
        <p:xfrm>
          <a:off x="5791200" y="3200400"/>
          <a:ext cx="2362200" cy="539750"/>
        </p:xfrm>
        <a:graphic>
          <a:graphicData uri="http://schemas.openxmlformats.org/presentationml/2006/ole">
            <mc:AlternateContent xmlns:mc="http://schemas.openxmlformats.org/markup-compatibility/2006">
              <mc:Choice xmlns:v="urn:schemas-microsoft-com:vml" Requires="v">
                <p:oleObj spid="_x0000_s80915" name="Equation" r:id="rId17" imgW="914570" imgH="190703" progId="Equation.3">
                  <p:embed/>
                </p:oleObj>
              </mc:Choice>
              <mc:Fallback>
                <p:oleObj name="Equation" r:id="rId17" imgW="914570" imgH="190703" progId="Equation.3">
                  <p:embed/>
                  <p:pic>
                    <p:nvPicPr>
                      <p:cNvPr id="25498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91200" y="3200400"/>
                        <a:ext cx="23622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4986" name="Object 10"/>
          <p:cNvGraphicFramePr>
            <a:graphicFrameLocks noChangeAspect="1"/>
          </p:cNvGraphicFramePr>
          <p:nvPr/>
        </p:nvGraphicFramePr>
        <p:xfrm>
          <a:off x="5791200" y="3962400"/>
          <a:ext cx="3790950" cy="833438"/>
        </p:xfrm>
        <a:graphic>
          <a:graphicData uri="http://schemas.openxmlformats.org/presentationml/2006/ole">
            <mc:AlternateContent xmlns:mc="http://schemas.openxmlformats.org/markup-compatibility/2006">
              <mc:Choice xmlns:v="urn:schemas-microsoft-com:vml" Requires="v">
                <p:oleObj spid="_x0000_s80916" name="Equation" r:id="rId19" imgW="1971884" imgH="419038" progId="Equation.DSMT4">
                  <p:embed/>
                </p:oleObj>
              </mc:Choice>
              <mc:Fallback>
                <p:oleObj name="Equation" r:id="rId19" imgW="1971884" imgH="419038" progId="Equation.DSMT4">
                  <p:embed/>
                  <p:pic>
                    <p:nvPicPr>
                      <p:cNvPr id="25498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91200" y="3962400"/>
                        <a:ext cx="3790950"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54987" name="Group 11"/>
          <p:cNvGrpSpPr>
            <a:grpSpLocks noChangeAspect="1"/>
          </p:cNvGrpSpPr>
          <p:nvPr/>
        </p:nvGrpSpPr>
        <p:grpSpPr bwMode="auto">
          <a:xfrm>
            <a:off x="5715000" y="4953000"/>
            <a:ext cx="3505200" cy="457200"/>
            <a:chOff x="240" y="848"/>
            <a:chExt cx="1960" cy="256"/>
          </a:xfrm>
        </p:grpSpPr>
        <p:sp>
          <p:nvSpPr>
            <p:cNvPr id="93197" name="AutoShape 12"/>
            <p:cNvSpPr>
              <a:spLocks noChangeAspect="1" noChangeArrowheads="1" noTextEdit="1"/>
            </p:cNvSpPr>
            <p:nvPr/>
          </p:nvSpPr>
          <p:spPr bwMode="auto">
            <a:xfrm>
              <a:off x="240" y="864"/>
              <a:ext cx="19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98" name="Rectangle 13"/>
            <p:cNvSpPr>
              <a:spLocks noChangeArrowheads="1"/>
            </p:cNvSpPr>
            <p:nvPr/>
          </p:nvSpPr>
          <p:spPr bwMode="auto">
            <a:xfrm>
              <a:off x="1996" y="869"/>
              <a:ext cx="16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W</a:t>
              </a:r>
              <a:endParaRPr lang="en-US" altLang="zh-CN">
                <a:ea typeface="宋体" panose="02010600030101010101" pitchFamily="2" charset="-122"/>
              </a:endParaRPr>
            </a:p>
          </p:txBody>
        </p:sp>
        <p:sp>
          <p:nvSpPr>
            <p:cNvPr id="93199" name="Rectangle 14"/>
            <p:cNvSpPr>
              <a:spLocks noChangeArrowheads="1"/>
            </p:cNvSpPr>
            <p:nvPr/>
          </p:nvSpPr>
          <p:spPr bwMode="auto">
            <a:xfrm>
              <a:off x="1933" y="869"/>
              <a:ext cx="5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a:t>
              </a:r>
              <a:endParaRPr lang="en-US" altLang="zh-CN">
                <a:ea typeface="宋体" panose="02010600030101010101" pitchFamily="2" charset="-122"/>
              </a:endParaRPr>
            </a:p>
          </p:txBody>
        </p:sp>
        <p:sp>
          <p:nvSpPr>
            <p:cNvPr id="93200" name="Rectangle 15"/>
            <p:cNvSpPr>
              <a:spLocks noChangeArrowheads="1"/>
            </p:cNvSpPr>
            <p:nvPr/>
          </p:nvSpPr>
          <p:spPr bwMode="auto">
            <a:xfrm>
              <a:off x="1753" y="869"/>
              <a:ext cx="165"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45</a:t>
              </a:r>
              <a:endParaRPr lang="en-US" altLang="zh-CN">
                <a:ea typeface="宋体" panose="02010600030101010101" pitchFamily="2" charset="-122"/>
              </a:endParaRPr>
            </a:p>
          </p:txBody>
        </p:sp>
        <p:sp>
          <p:nvSpPr>
            <p:cNvPr id="93201" name="Rectangle 16"/>
            <p:cNvSpPr>
              <a:spLocks noChangeArrowheads="1"/>
            </p:cNvSpPr>
            <p:nvPr/>
          </p:nvSpPr>
          <p:spPr bwMode="auto">
            <a:xfrm>
              <a:off x="1709" y="869"/>
              <a:ext cx="4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a:t>
              </a:r>
              <a:endParaRPr lang="en-US" altLang="zh-CN">
                <a:ea typeface="宋体" panose="02010600030101010101" pitchFamily="2" charset="-122"/>
              </a:endParaRPr>
            </a:p>
          </p:txBody>
        </p:sp>
        <p:sp>
          <p:nvSpPr>
            <p:cNvPr id="93202" name="Rectangle 17"/>
            <p:cNvSpPr>
              <a:spLocks noChangeArrowheads="1"/>
            </p:cNvSpPr>
            <p:nvPr/>
          </p:nvSpPr>
          <p:spPr bwMode="auto">
            <a:xfrm>
              <a:off x="1621" y="869"/>
              <a:ext cx="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0</a:t>
              </a:r>
              <a:endParaRPr lang="en-US" altLang="zh-CN">
                <a:ea typeface="宋体" panose="02010600030101010101" pitchFamily="2" charset="-122"/>
              </a:endParaRPr>
            </a:p>
          </p:txBody>
        </p:sp>
        <p:sp>
          <p:nvSpPr>
            <p:cNvPr id="93203" name="Rectangle 18"/>
            <p:cNvSpPr>
              <a:spLocks noChangeArrowheads="1"/>
            </p:cNvSpPr>
            <p:nvPr/>
          </p:nvSpPr>
          <p:spPr bwMode="auto">
            <a:xfrm>
              <a:off x="1121" y="869"/>
              <a:ext cx="24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225</a:t>
              </a:r>
              <a:endParaRPr lang="en-US" altLang="zh-CN">
                <a:ea typeface="宋体" panose="02010600030101010101" pitchFamily="2" charset="-122"/>
              </a:endParaRPr>
            </a:p>
          </p:txBody>
        </p:sp>
        <p:sp>
          <p:nvSpPr>
            <p:cNvPr id="93204" name="Rectangle 19"/>
            <p:cNvSpPr>
              <a:spLocks noChangeArrowheads="1"/>
            </p:cNvSpPr>
            <p:nvPr/>
          </p:nvSpPr>
          <p:spPr bwMode="auto">
            <a:xfrm>
              <a:off x="1076" y="869"/>
              <a:ext cx="4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a:t>
              </a:r>
              <a:endParaRPr lang="en-US" altLang="zh-CN">
                <a:ea typeface="宋体" panose="02010600030101010101" pitchFamily="2" charset="-122"/>
              </a:endParaRPr>
            </a:p>
          </p:txBody>
        </p:sp>
        <p:sp>
          <p:nvSpPr>
            <p:cNvPr id="93205" name="Rectangle 20"/>
            <p:cNvSpPr>
              <a:spLocks noChangeArrowheads="1"/>
            </p:cNvSpPr>
            <p:nvPr/>
          </p:nvSpPr>
          <p:spPr bwMode="auto">
            <a:xfrm>
              <a:off x="988" y="869"/>
              <a:ext cx="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0</a:t>
              </a:r>
              <a:endParaRPr lang="en-US" altLang="zh-CN">
                <a:ea typeface="宋体" panose="02010600030101010101" pitchFamily="2" charset="-122"/>
              </a:endParaRPr>
            </a:p>
          </p:txBody>
        </p:sp>
        <p:sp>
          <p:nvSpPr>
            <p:cNvPr id="93206" name="Rectangle 21"/>
            <p:cNvSpPr>
              <a:spLocks noChangeArrowheads="1"/>
            </p:cNvSpPr>
            <p:nvPr/>
          </p:nvSpPr>
          <p:spPr bwMode="auto">
            <a:xfrm>
              <a:off x="924" y="869"/>
              <a:ext cx="5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Times New Roman" panose="02020603050405020304" pitchFamily="18" charset="0"/>
                  <a:ea typeface="宋体" panose="02010600030101010101" pitchFamily="2" charset="-122"/>
                </a:rPr>
                <a:t>(</a:t>
              </a:r>
              <a:endParaRPr lang="en-US" altLang="zh-CN">
                <a:ea typeface="宋体" panose="02010600030101010101" pitchFamily="2" charset="-122"/>
              </a:endParaRPr>
            </a:p>
          </p:txBody>
        </p:sp>
        <p:sp>
          <p:nvSpPr>
            <p:cNvPr id="93207" name="Rectangle 22"/>
            <p:cNvSpPr>
              <a:spLocks noChangeArrowheads="1"/>
            </p:cNvSpPr>
            <p:nvPr/>
          </p:nvSpPr>
          <p:spPr bwMode="auto">
            <a:xfrm>
              <a:off x="1485" y="848"/>
              <a:ext cx="9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Symbol" panose="05050102010706020507" pitchFamily="18" charset="2"/>
                  <a:ea typeface="宋体" panose="02010600030101010101" pitchFamily="2" charset="-122"/>
                </a:rPr>
                <a:t>-</a:t>
              </a:r>
              <a:endParaRPr lang="en-US" altLang="zh-CN">
                <a:ea typeface="宋体" panose="02010600030101010101" pitchFamily="2" charset="-122"/>
              </a:endParaRPr>
            </a:p>
          </p:txBody>
        </p:sp>
        <p:sp>
          <p:nvSpPr>
            <p:cNvPr id="93208" name="Rectangle 23"/>
            <p:cNvSpPr>
              <a:spLocks noChangeArrowheads="1"/>
            </p:cNvSpPr>
            <p:nvPr/>
          </p:nvSpPr>
          <p:spPr bwMode="auto">
            <a:xfrm>
              <a:off x="781" y="848"/>
              <a:ext cx="9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Symbol" panose="05050102010706020507" pitchFamily="18" charset="2"/>
                  <a:ea typeface="宋体" panose="02010600030101010101" pitchFamily="2" charset="-122"/>
                </a:rPr>
                <a:t>=</a:t>
              </a:r>
              <a:endParaRPr lang="en-US" altLang="zh-CN">
                <a:ea typeface="宋体" panose="02010600030101010101" pitchFamily="2" charset="-122"/>
              </a:endParaRPr>
            </a:p>
          </p:txBody>
        </p:sp>
        <p:sp>
          <p:nvSpPr>
            <p:cNvPr id="93209" name="Rectangle 24"/>
            <p:cNvSpPr>
              <a:spLocks noChangeArrowheads="1"/>
            </p:cNvSpPr>
            <p:nvPr/>
          </p:nvSpPr>
          <p:spPr bwMode="auto">
            <a:xfrm>
              <a:off x="427" y="848"/>
              <a:ext cx="9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a:solidFill>
                    <a:srgbClr val="000000"/>
                  </a:solidFill>
                  <a:latin typeface="Symbol" panose="05050102010706020507" pitchFamily="18" charset="2"/>
                  <a:ea typeface="宋体" panose="02010600030101010101" pitchFamily="2" charset="-122"/>
                </a:rPr>
                <a:t>=</a:t>
              </a:r>
              <a:endParaRPr lang="en-US" altLang="zh-CN">
                <a:ea typeface="宋体" panose="02010600030101010101" pitchFamily="2" charset="-122"/>
              </a:endParaRPr>
            </a:p>
          </p:txBody>
        </p:sp>
        <p:sp>
          <p:nvSpPr>
            <p:cNvPr id="93210" name="Rectangle 25"/>
            <p:cNvSpPr>
              <a:spLocks noChangeArrowheads="1"/>
            </p:cNvSpPr>
            <p:nvPr/>
          </p:nvSpPr>
          <p:spPr bwMode="auto">
            <a:xfrm>
              <a:off x="1389" y="869"/>
              <a:ext cx="46"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i="1">
                  <a:solidFill>
                    <a:srgbClr val="000000"/>
                  </a:solidFill>
                  <a:latin typeface="Times New Roman" panose="02020603050405020304" pitchFamily="18" charset="0"/>
                  <a:ea typeface="宋体" panose="02010600030101010101" pitchFamily="2" charset="-122"/>
                </a:rPr>
                <a:t>t</a:t>
              </a:r>
              <a:endParaRPr lang="en-US" altLang="zh-CN">
                <a:ea typeface="宋体" panose="02010600030101010101" pitchFamily="2" charset="-122"/>
              </a:endParaRPr>
            </a:p>
          </p:txBody>
        </p:sp>
        <p:sp>
          <p:nvSpPr>
            <p:cNvPr id="93211" name="Rectangle 26"/>
            <p:cNvSpPr>
              <a:spLocks noChangeArrowheads="1"/>
            </p:cNvSpPr>
            <p:nvPr/>
          </p:nvSpPr>
          <p:spPr bwMode="auto">
            <a:xfrm>
              <a:off x="576" y="869"/>
              <a:ext cx="13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i="1">
                  <a:solidFill>
                    <a:srgbClr val="000000"/>
                  </a:solidFill>
                  <a:latin typeface="Times New Roman" panose="02020603050405020304" pitchFamily="18" charset="0"/>
                  <a:ea typeface="宋体" panose="02010600030101010101" pitchFamily="2" charset="-122"/>
                </a:rPr>
                <a:t>ui</a:t>
              </a:r>
              <a:endParaRPr lang="en-US" altLang="zh-CN">
                <a:ea typeface="宋体" panose="02010600030101010101" pitchFamily="2" charset="-122"/>
              </a:endParaRPr>
            </a:p>
          </p:txBody>
        </p:sp>
        <p:sp>
          <p:nvSpPr>
            <p:cNvPr id="93212" name="Rectangle 27"/>
            <p:cNvSpPr>
              <a:spLocks noChangeArrowheads="1"/>
            </p:cNvSpPr>
            <p:nvPr/>
          </p:nvSpPr>
          <p:spPr bwMode="auto">
            <a:xfrm>
              <a:off x="292" y="869"/>
              <a:ext cx="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300" b="1" i="1">
                  <a:solidFill>
                    <a:srgbClr val="000000"/>
                  </a:solidFill>
                  <a:latin typeface="Times New Roman" panose="02020603050405020304" pitchFamily="18" charset="0"/>
                  <a:ea typeface="宋体" panose="02010600030101010101" pitchFamily="2" charset="-122"/>
                </a:rPr>
                <a:t>p</a:t>
              </a:r>
              <a:endParaRPr lang="en-US" altLang="zh-CN">
                <a:ea typeface="宋体" panose="02010600030101010101" pitchFamily="2" charset="-122"/>
              </a:endParaRPr>
            </a:p>
          </p:txBody>
        </p:sp>
      </p:grpSp>
      <p:graphicFrame>
        <p:nvGraphicFramePr>
          <p:cNvPr id="255004" name="Object 28"/>
          <p:cNvGraphicFramePr>
            <a:graphicFrameLocks noChangeAspect="1"/>
          </p:cNvGraphicFramePr>
          <p:nvPr/>
        </p:nvGraphicFramePr>
        <p:xfrm>
          <a:off x="5638800" y="5715000"/>
          <a:ext cx="4800600" cy="762000"/>
        </p:xfrm>
        <a:graphic>
          <a:graphicData uri="http://schemas.openxmlformats.org/presentationml/2006/ole">
            <mc:AlternateContent xmlns:mc="http://schemas.openxmlformats.org/markup-compatibility/2006">
              <mc:Choice xmlns:v="urn:schemas-microsoft-com:vml" Requires="v">
                <p:oleObj spid="_x0000_s80917" name="Equation" r:id="rId21" imgW="2495699" imgH="380982" progId="Equation.DSMT4">
                  <p:embed/>
                </p:oleObj>
              </mc:Choice>
              <mc:Fallback>
                <p:oleObj name="Equation" r:id="rId21" imgW="2495699" imgH="380982" progId="Equation.DSMT4">
                  <p:embed/>
                  <p:pic>
                    <p:nvPicPr>
                      <p:cNvPr id="255004"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8800" y="5715000"/>
                        <a:ext cx="4800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4775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02" name="Object 2"/>
          <p:cNvGraphicFramePr>
            <a:graphicFrameLocks noChangeAspect="1"/>
          </p:cNvGraphicFramePr>
          <p:nvPr/>
        </p:nvGraphicFramePr>
        <p:xfrm>
          <a:off x="1752600" y="228601"/>
          <a:ext cx="1905000" cy="574675"/>
        </p:xfrm>
        <a:graphic>
          <a:graphicData uri="http://schemas.openxmlformats.org/presentationml/2006/ole">
            <mc:AlternateContent xmlns:mc="http://schemas.openxmlformats.org/markup-compatibility/2006">
              <mc:Choice xmlns:v="urn:schemas-microsoft-com:vml" Requires="v">
                <p:oleObj spid="_x0000_s81923" name="Equation" r:id="rId3" imgW="676243" imgH="190703" progId="Equation.3">
                  <p:embed/>
                </p:oleObj>
              </mc:Choice>
              <mc:Fallback>
                <p:oleObj name="Equation" r:id="rId3" imgW="676243" imgH="190703" progId="Equation.3">
                  <p:embed/>
                  <p:pic>
                    <p:nvPicPr>
                      <p:cNvPr id="25600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1"/>
                        <a:ext cx="1905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03" name="Text Box 3"/>
          <p:cNvSpPr txBox="1">
            <a:spLocks noChangeArrowheads="1"/>
          </p:cNvSpPr>
          <p:nvPr/>
        </p:nvSpPr>
        <p:spPr bwMode="auto">
          <a:xfrm>
            <a:off x="1752601" y="1066801"/>
            <a:ext cx="4487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latin typeface="Times New Roman" panose="02020603050405020304" pitchFamily="18" charset="0"/>
                <a:ea typeface="楷体_GB2312" pitchFamily="49" charset="-122"/>
              </a:rPr>
              <a:t>电压、功率及能量均为零</a:t>
            </a:r>
            <a:r>
              <a:rPr kumimoji="1" lang="zh-CN" altLang="en-US" sz="2800">
                <a:latin typeface="Times New Roman" panose="02020603050405020304" pitchFamily="18" charset="0"/>
                <a:ea typeface="楷体_GB2312" pitchFamily="49" charset="-122"/>
              </a:rPr>
              <a:t>。</a:t>
            </a:r>
            <a:r>
              <a:rPr kumimoji="1" lang="zh-CN" altLang="en-US" sz="2000">
                <a:latin typeface="Times New Roman" panose="02020603050405020304" pitchFamily="18" charset="0"/>
                <a:ea typeface="宋体" panose="02010600030101010101" pitchFamily="2" charset="-122"/>
              </a:rPr>
              <a:t> </a:t>
            </a:r>
          </a:p>
        </p:txBody>
      </p:sp>
      <p:sp>
        <p:nvSpPr>
          <p:cNvPr id="256004" name="Text Box 4"/>
          <p:cNvSpPr txBox="1">
            <a:spLocks noChangeArrowheads="1"/>
          </p:cNvSpPr>
          <p:nvPr/>
        </p:nvSpPr>
        <p:spPr bwMode="auto">
          <a:xfrm>
            <a:off x="1752600" y="1905000"/>
            <a:ext cx="4495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latin typeface="楷体_GB2312" pitchFamily="49" charset="-122"/>
                <a:ea typeface="楷体_GB2312" pitchFamily="49" charset="-122"/>
              </a:rPr>
              <a:t>各时段的电压、功率及能量的变化规律如右图 </a:t>
            </a:r>
            <a:r>
              <a:rPr kumimoji="1" lang="en-US" altLang="zh-CN" sz="2800" b="1">
                <a:latin typeface="楷体_GB2312" pitchFamily="49" charset="-122"/>
                <a:ea typeface="楷体_GB2312" pitchFamily="49" charset="-122"/>
              </a:rPr>
              <a:t>(c)</a:t>
            </a: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(d)</a:t>
            </a: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(e)</a:t>
            </a:r>
            <a:r>
              <a:rPr kumimoji="1" lang="zh-CN" altLang="en-US" sz="2800" b="1">
                <a:latin typeface="楷体_GB2312" pitchFamily="49" charset="-122"/>
                <a:ea typeface="楷体_GB2312" pitchFamily="49" charset="-122"/>
              </a:rPr>
              <a:t>所示。 </a:t>
            </a:r>
          </a:p>
        </p:txBody>
      </p:sp>
      <p:sp>
        <p:nvSpPr>
          <p:cNvPr id="256005" name="Text Box 5"/>
          <p:cNvSpPr txBox="1">
            <a:spLocks noChangeArrowheads="1"/>
          </p:cNvSpPr>
          <p:nvPr/>
        </p:nvSpPr>
        <p:spPr bwMode="auto">
          <a:xfrm>
            <a:off x="1524000" y="3657600"/>
            <a:ext cx="485933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a:solidFill>
                  <a:srgbClr val="FF0000"/>
                </a:solidFill>
                <a:latin typeface="楷体_GB2312" pitchFamily="49" charset="-122"/>
                <a:ea typeface="楷体_GB2312" pitchFamily="49" charset="-122"/>
              </a:rPr>
              <a:t>小结：</a:t>
            </a:r>
            <a:r>
              <a:rPr kumimoji="1" lang="zh-CN" altLang="en-US" sz="2800" b="1">
                <a:latin typeface="楷体_GB2312" pitchFamily="49" charset="-122"/>
                <a:ea typeface="楷体_GB2312" pitchFamily="49" charset="-122"/>
              </a:rPr>
              <a:t>本题可见，电流源的端电压决定于外电路，即决定于电感。而电感电压与电流的变化率成正比。因而当</a:t>
            </a:r>
            <a:r>
              <a:rPr kumimoji="1" lang="en-US" altLang="zh-CN" sz="2800" b="1">
                <a:latin typeface="楷体_GB2312" pitchFamily="49" charset="-122"/>
                <a:ea typeface="楷体_GB2312" pitchFamily="49" charset="-122"/>
              </a:rPr>
              <a:t>2s&lt;</a:t>
            </a:r>
            <a:r>
              <a:rPr kumimoji="1" lang="en-US" altLang="zh-CN" sz="2800" b="1" i="1">
                <a:latin typeface="楷体_GB2312" pitchFamily="49" charset="-122"/>
                <a:ea typeface="楷体_GB2312" pitchFamily="49" charset="-122"/>
              </a:rPr>
              <a:t>t</a:t>
            </a:r>
            <a:r>
              <a:rPr kumimoji="1" lang="en-US" altLang="zh-CN" sz="2800" b="1">
                <a:latin typeface="楷体_GB2312" pitchFamily="49" charset="-122"/>
                <a:ea typeface="楷体_GB2312" pitchFamily="49" charset="-122"/>
              </a:rPr>
              <a:t>&lt;4s          </a:t>
            </a:r>
            <a:r>
              <a:rPr kumimoji="1" lang="zh-CN" altLang="en-US" sz="2800" b="1">
                <a:latin typeface="楷体_GB2312" pitchFamily="49" charset="-122"/>
                <a:ea typeface="楷体_GB2312" pitchFamily="49" charset="-122"/>
              </a:rPr>
              <a:t>时，虽然电流最大，电压却为零。</a:t>
            </a:r>
          </a:p>
        </p:txBody>
      </p:sp>
      <p:pic>
        <p:nvPicPr>
          <p:cNvPr id="942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9400" y="228600"/>
            <a:ext cx="366395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b="1">
                <a:ea typeface="宋体" panose="02010600030101010101" pitchFamily="2" charset="-122"/>
              </a:rPr>
              <a:t>线性时不变电感元件的串联</a:t>
            </a:r>
          </a:p>
        </p:txBody>
      </p:sp>
      <p:graphicFrame>
        <p:nvGraphicFramePr>
          <p:cNvPr id="96259" name="Object 3"/>
          <p:cNvGraphicFramePr>
            <a:graphicFrameLocks noGrp="1" noChangeAspect="1"/>
          </p:cNvGraphicFramePr>
          <p:nvPr>
            <p:ph sz="half" idx="1"/>
          </p:nvPr>
        </p:nvGraphicFramePr>
        <p:xfrm>
          <a:off x="7680326" y="2924175"/>
          <a:ext cx="1649413" cy="914400"/>
        </p:xfrm>
        <a:graphic>
          <a:graphicData uri="http://schemas.openxmlformats.org/presentationml/2006/ole">
            <mc:AlternateContent xmlns:mc="http://schemas.openxmlformats.org/markup-compatibility/2006">
              <mc:Choice xmlns:v="urn:schemas-microsoft-com:vml" Requires="v">
                <p:oleObj spid="_x0000_s82949" name="Equation" r:id="rId3" imgW="710891" imgH="393529" progId="Equation.DSMT4">
                  <p:embed/>
                </p:oleObj>
              </mc:Choice>
              <mc:Fallback>
                <p:oleObj name="Equation" r:id="rId3" imgW="710891" imgH="393529" progId="Equation.DSMT4">
                  <p:embed/>
                  <p:pic>
                    <p:nvPicPr>
                      <p:cNvPr id="96259" name="Object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326" y="2924175"/>
                        <a:ext cx="16494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60" name="Object 6"/>
          <p:cNvGraphicFramePr>
            <a:graphicFrameLocks noGrp="1" noChangeAspect="1"/>
          </p:cNvGraphicFramePr>
          <p:nvPr>
            <p:ph sz="quarter" idx="2"/>
          </p:nvPr>
        </p:nvGraphicFramePr>
        <p:xfrm>
          <a:off x="1455349" y="3838575"/>
          <a:ext cx="9312604" cy="2858861"/>
        </p:xfrm>
        <a:graphic>
          <a:graphicData uri="http://schemas.openxmlformats.org/presentationml/2006/ole">
            <mc:AlternateContent xmlns:mc="http://schemas.openxmlformats.org/markup-compatibility/2006">
              <mc:Choice xmlns:v="urn:schemas-microsoft-com:vml" Requires="v">
                <p:oleObj spid="_x0000_s82950" name="Equation" r:id="rId5" imgW="4178300" imgH="1282700" progId="Equation.DSMT4">
                  <p:embed/>
                </p:oleObj>
              </mc:Choice>
              <mc:Fallback>
                <p:oleObj name="Equation" r:id="rId5" imgW="4178300" imgH="1282700" progId="Equation.DSMT4">
                  <p:embed/>
                  <p:pic>
                    <p:nvPicPr>
                      <p:cNvPr id="9626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5349" y="3838575"/>
                        <a:ext cx="9312604" cy="2858861"/>
                      </a:xfrm>
                      <a:prstGeom prst="rect">
                        <a:avLst/>
                      </a:prstGeom>
                      <a:noFill/>
                      <a:ln>
                        <a:noFill/>
                      </a:ln>
                      <a:effectLst/>
                    </p:spPr>
                  </p:pic>
                </p:oleObj>
              </mc:Fallback>
            </mc:AlternateContent>
          </a:graphicData>
        </a:graphic>
      </p:graphicFrame>
      <p:sp>
        <p:nvSpPr>
          <p:cNvPr id="96261" name="Text Box 5"/>
          <p:cNvSpPr txBox="1">
            <a:spLocks noChangeArrowheads="1"/>
          </p:cNvSpPr>
          <p:nvPr/>
        </p:nvSpPr>
        <p:spPr bwMode="auto">
          <a:xfrm>
            <a:off x="2135189" y="3141663"/>
            <a:ext cx="6480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zh-CN" altLang="en-US" sz="2800" b="1" dirty="0">
                <a:solidFill>
                  <a:srgbClr val="FF0000"/>
                </a:solidFill>
                <a:latin typeface="楷体_GB2312" pitchFamily="49" charset="-122"/>
                <a:ea typeface="楷体_GB2312" pitchFamily="49" charset="-122"/>
              </a:rPr>
              <a:t>情况</a:t>
            </a:r>
            <a:r>
              <a:rPr lang="en-US" altLang="zh-CN" sz="2800" b="1" dirty="0">
                <a:solidFill>
                  <a:srgbClr val="FF0000"/>
                </a:solidFill>
                <a:latin typeface="楷体_GB2312" pitchFamily="49" charset="-122"/>
                <a:ea typeface="楷体_GB2312" pitchFamily="49" charset="-122"/>
              </a:rPr>
              <a:t>1</a:t>
            </a:r>
            <a:r>
              <a:rPr lang="zh-CN" altLang="en-US" sz="2800" b="1" dirty="0">
                <a:solidFill>
                  <a:srgbClr val="FF0000"/>
                </a:solidFill>
                <a:latin typeface="楷体_GB2312" pitchFamily="49" charset="-122"/>
                <a:ea typeface="楷体_GB2312" pitchFamily="49" charset="-122"/>
              </a:rPr>
              <a:t>：各个电感初始电流为</a:t>
            </a:r>
            <a:r>
              <a:rPr lang="en-US" altLang="zh-CN" sz="2800" b="1" dirty="0">
                <a:solidFill>
                  <a:srgbClr val="FF0000"/>
                </a:solidFill>
                <a:latin typeface="楷体_GB2312" pitchFamily="49" charset="-122"/>
                <a:ea typeface="楷体_GB2312" pitchFamily="49" charset="-122"/>
              </a:rPr>
              <a:t>0</a:t>
            </a:r>
          </a:p>
        </p:txBody>
      </p:sp>
      <p:graphicFrame>
        <p:nvGraphicFramePr>
          <p:cNvPr id="270343" name="Object 7"/>
          <p:cNvGraphicFramePr>
            <a:graphicFrameLocks noGrp="1" noChangeAspect="1"/>
          </p:cNvGraphicFramePr>
          <p:nvPr>
            <p:ph sz="quarter" idx="3"/>
          </p:nvPr>
        </p:nvGraphicFramePr>
        <p:xfrm>
          <a:off x="2208213" y="1196976"/>
          <a:ext cx="6769100" cy="1825625"/>
        </p:xfrm>
        <a:graphic>
          <a:graphicData uri="http://schemas.openxmlformats.org/presentationml/2006/ole">
            <mc:AlternateContent xmlns:mc="http://schemas.openxmlformats.org/markup-compatibility/2006">
              <mc:Choice xmlns:v="urn:schemas-microsoft-com:vml" Requires="v">
                <p:oleObj spid="_x0000_s82951" name="位图图像" r:id="rId7" imgW="8828571" imgH="2381582" progId="Paint.Picture">
                  <p:embed/>
                </p:oleObj>
              </mc:Choice>
              <mc:Fallback>
                <p:oleObj name="位图图像" r:id="rId7" imgW="8828571" imgH="2381582" progId="Paint.Picture">
                  <p:embed/>
                  <p:pic>
                    <p:nvPicPr>
                      <p:cNvPr id="270343"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8213" y="1196976"/>
                        <a:ext cx="676910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63532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zh-CN" altLang="en-US" b="1">
                <a:ea typeface="宋体" panose="02010600030101010101" pitchFamily="2" charset="-122"/>
              </a:rPr>
              <a:t>线性时不变电感元件的并联</a:t>
            </a:r>
          </a:p>
        </p:txBody>
      </p:sp>
      <p:graphicFrame>
        <p:nvGraphicFramePr>
          <p:cNvPr id="283657" name="Object 9"/>
          <p:cNvGraphicFramePr>
            <a:graphicFrameLocks noGrp="1" noChangeAspect="1"/>
          </p:cNvGraphicFramePr>
          <p:nvPr>
            <p:ph sz="half" idx="1"/>
          </p:nvPr>
        </p:nvGraphicFramePr>
        <p:xfrm>
          <a:off x="2385259" y="993189"/>
          <a:ext cx="6554203" cy="2077749"/>
        </p:xfrm>
        <a:graphic>
          <a:graphicData uri="http://schemas.openxmlformats.org/presentationml/2006/ole">
            <mc:AlternateContent xmlns:mc="http://schemas.openxmlformats.org/markup-compatibility/2006">
              <mc:Choice xmlns:v="urn:schemas-microsoft-com:vml" Requires="v">
                <p:oleObj spid="_x0000_s83972" name="位图图像" r:id="rId3" imgW="7695238" imgH="2438095" progId="Paint.Picture">
                  <p:embed/>
                </p:oleObj>
              </mc:Choice>
              <mc:Fallback>
                <p:oleObj name="位图图像" r:id="rId3" imgW="7695238" imgH="2438095" progId="Paint.Picture">
                  <p:embed/>
                  <p:pic>
                    <p:nvPicPr>
                      <p:cNvPr id="283657" name="Object 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259" y="993189"/>
                        <a:ext cx="6554203" cy="2077749"/>
                      </a:xfrm>
                      <a:prstGeom prst="rect">
                        <a:avLst/>
                      </a:prstGeom>
                      <a:noFill/>
                      <a:ln>
                        <a:noFill/>
                      </a:ln>
                      <a:effectLst/>
                    </p:spPr>
                  </p:pic>
                </p:oleObj>
              </mc:Fallback>
            </mc:AlternateContent>
          </a:graphicData>
        </a:graphic>
      </p:graphicFrame>
      <p:graphicFrame>
        <p:nvGraphicFramePr>
          <p:cNvPr id="103428" name="Object 11"/>
          <p:cNvGraphicFramePr>
            <a:graphicFrameLocks noGrp="1" noChangeAspect="1"/>
          </p:cNvGraphicFramePr>
          <p:nvPr>
            <p:ph sz="half" idx="2"/>
            <p:extLst>
              <p:ext uri="{D42A27DB-BD31-4B8C-83A1-F6EECF244321}">
                <p14:modId xmlns:p14="http://schemas.microsoft.com/office/powerpoint/2010/main" val="3974470382"/>
              </p:ext>
            </p:extLst>
          </p:nvPr>
        </p:nvGraphicFramePr>
        <p:xfrm>
          <a:off x="4015740" y="3215005"/>
          <a:ext cx="4802188" cy="3271838"/>
        </p:xfrm>
        <a:graphic>
          <a:graphicData uri="http://schemas.openxmlformats.org/presentationml/2006/ole">
            <mc:AlternateContent xmlns:mc="http://schemas.openxmlformats.org/markup-compatibility/2006">
              <mc:Choice xmlns:v="urn:schemas-microsoft-com:vml" Requires="v">
                <p:oleObj spid="_x0000_s83973" name="Equation" r:id="rId5" imgW="2311200" imgH="1574640" progId="Equation.DSMT4">
                  <p:embed/>
                </p:oleObj>
              </mc:Choice>
              <mc:Fallback>
                <p:oleObj name="Equation" r:id="rId5" imgW="2311200" imgH="1574640" progId="Equation.DSMT4">
                  <p:embed/>
                  <p:pic>
                    <p:nvPicPr>
                      <p:cNvPr id="103428" name="Object 11"/>
                      <p:cNvPicPr>
                        <a:picLocks noGrp="1" noChangeAspect="1" noChangeArrowheads="1"/>
                      </p:cNvPicPr>
                      <p:nvPr/>
                    </p:nvPicPr>
                    <p:blipFill>
                      <a:blip r:embed="rId6"/>
                      <a:srcRect/>
                      <a:stretch>
                        <a:fillRect/>
                      </a:stretch>
                    </p:blipFill>
                    <p:spPr bwMode="auto">
                      <a:xfrm>
                        <a:off x="4015740" y="3215005"/>
                        <a:ext cx="4802188" cy="32718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459019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2711451" y="404814"/>
            <a:ext cx="1438275" cy="2408237"/>
            <a:chOff x="672" y="432"/>
            <a:chExt cx="906" cy="1517"/>
          </a:xfrm>
        </p:grpSpPr>
        <p:pic>
          <p:nvPicPr>
            <p:cNvPr id="8204" name="Picture 3" descr="P_105240">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432"/>
              <a:ext cx="906" cy="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5" name="Text Box 4"/>
            <p:cNvSpPr txBox="1">
              <a:spLocks noChangeArrowheads="1"/>
            </p:cNvSpPr>
            <p:nvPr/>
          </p:nvSpPr>
          <p:spPr bwMode="auto">
            <a:xfrm>
              <a:off x="672" y="1776"/>
              <a:ext cx="76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200">
                  <a:solidFill>
                    <a:srgbClr val="000000"/>
                  </a:solidFill>
                  <a:latin typeface="Times New Roman" panose="02020603050405020304" pitchFamily="18" charset="0"/>
                  <a:ea typeface="宋体" panose="02010600030101010101" pitchFamily="2" charset="-122"/>
                </a:rPr>
                <a:t>电解电容</a:t>
              </a:r>
            </a:p>
          </p:txBody>
        </p:sp>
      </p:grpSp>
      <p:pic>
        <p:nvPicPr>
          <p:cNvPr id="8195" name="Picture 5" descr="A002728">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1314" y="404813"/>
            <a:ext cx="26003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96" name="Group 6"/>
          <p:cNvGrpSpPr>
            <a:grpSpLocks/>
          </p:cNvGrpSpPr>
          <p:nvPr/>
        </p:nvGrpSpPr>
        <p:grpSpPr bwMode="auto">
          <a:xfrm>
            <a:off x="7391400" y="549275"/>
            <a:ext cx="2209800" cy="2146300"/>
            <a:chOff x="3456" y="528"/>
            <a:chExt cx="1550" cy="1623"/>
          </a:xfrm>
        </p:grpSpPr>
        <p:pic>
          <p:nvPicPr>
            <p:cNvPr id="8202" name="Picture 7" descr="1101142393">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6" y="528"/>
              <a:ext cx="1550" cy="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 Box 8"/>
            <p:cNvSpPr txBox="1">
              <a:spLocks noChangeArrowheads="1"/>
            </p:cNvSpPr>
            <p:nvPr/>
          </p:nvSpPr>
          <p:spPr bwMode="auto">
            <a:xfrm>
              <a:off x="4176" y="1920"/>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1400">
                  <a:solidFill>
                    <a:srgbClr val="000000"/>
                  </a:solidFill>
                  <a:latin typeface="Times New Roman" panose="02020603050405020304" pitchFamily="18" charset="0"/>
                  <a:ea typeface="宋体" panose="02010600030101010101" pitchFamily="2" charset="-122"/>
                </a:rPr>
                <a:t>钽电容</a:t>
              </a:r>
            </a:p>
          </p:txBody>
        </p:sp>
      </p:grpSp>
      <p:pic>
        <p:nvPicPr>
          <p:cNvPr id="8197" name="Picture 9" descr="DSC00846">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4825" y="3068638"/>
            <a:ext cx="3352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0" descr="Image1_36196">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7938" y="3068638"/>
            <a:ext cx="25908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355" name="Group 11"/>
          <p:cNvGrpSpPr>
            <a:grpSpLocks/>
          </p:cNvGrpSpPr>
          <p:nvPr/>
        </p:nvGrpSpPr>
        <p:grpSpPr bwMode="auto">
          <a:xfrm>
            <a:off x="7643814" y="3284538"/>
            <a:ext cx="3024187" cy="2622550"/>
            <a:chOff x="3651" y="2341"/>
            <a:chExt cx="1905" cy="1652"/>
          </a:xfrm>
        </p:grpSpPr>
        <p:graphicFrame>
          <p:nvGraphicFramePr>
            <p:cNvPr id="8200" name="Object 12"/>
            <p:cNvGraphicFramePr>
              <a:graphicFrameLocks noChangeAspect="1"/>
            </p:cNvGraphicFramePr>
            <p:nvPr/>
          </p:nvGraphicFramePr>
          <p:xfrm>
            <a:off x="3651" y="2341"/>
            <a:ext cx="1769" cy="1346"/>
          </p:xfrm>
          <a:graphic>
            <a:graphicData uri="http://schemas.openxmlformats.org/presentationml/2006/ole">
              <mc:AlternateContent xmlns:mc="http://schemas.openxmlformats.org/markup-compatibility/2006">
                <mc:Choice xmlns:v="urn:schemas-microsoft-com:vml" Requires="v">
                  <p:oleObj spid="_x0000_s2053" name="Image" r:id="rId13" imgW="2615023" imgH="2137279" progId="Photoshop.Image.7">
                    <p:embed/>
                  </p:oleObj>
                </mc:Choice>
                <mc:Fallback>
                  <p:oleObj name="Image" r:id="rId13" imgW="2615023" imgH="2137279" progId="Photoshop.Image.7">
                    <p:embed/>
                    <p:pic>
                      <p:nvPicPr>
                        <p:cNvPr id="820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 y="2341"/>
                          <a:ext cx="1769" cy="1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4925" algn="ctr">
                              <a:solidFill>
                                <a:srgbClr val="FF99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1" name="Text Box 13"/>
            <p:cNvSpPr txBox="1">
              <a:spLocks noChangeArrowheads="1"/>
            </p:cNvSpPr>
            <p:nvPr/>
          </p:nvSpPr>
          <p:spPr bwMode="auto">
            <a:xfrm>
              <a:off x="4059" y="3612"/>
              <a:ext cx="1497"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0000"/>
                </a:lnSpc>
              </a:pPr>
              <a:r>
                <a:rPr kumimoji="1" lang="zh-CN" altLang="en-US" sz="2800" b="1">
                  <a:solidFill>
                    <a:srgbClr val="000000"/>
                  </a:solidFill>
                  <a:latin typeface="幼圆" panose="02010509060101010101" pitchFamily="49" charset="-122"/>
                  <a:ea typeface="幼圆" panose="02010509060101010101" pitchFamily="49" charset="-122"/>
                </a:rPr>
                <a:t>电力电容器</a:t>
              </a:r>
            </a:p>
          </p:txBody>
        </p:sp>
      </p:grpSp>
    </p:spTree>
    <p:extLst>
      <p:ext uri="{BB962C8B-B14F-4D97-AF65-F5344CB8AC3E}">
        <p14:creationId xmlns:p14="http://schemas.microsoft.com/office/powerpoint/2010/main" val="16300861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ChangeAspect="1"/>
          </p:cNvGraphicFramePr>
          <p:nvPr/>
        </p:nvGraphicFramePr>
        <p:xfrm>
          <a:off x="7467601" y="519114"/>
          <a:ext cx="1241425" cy="579437"/>
        </p:xfrm>
        <a:graphic>
          <a:graphicData uri="http://schemas.openxmlformats.org/presentationml/2006/ole">
            <mc:AlternateContent xmlns:mc="http://schemas.openxmlformats.org/markup-compatibility/2006">
              <mc:Choice xmlns:v="urn:schemas-microsoft-com:vml" Requires="v">
                <p:oleObj spid="_x0000_s85004" name="Equation" r:id="rId3" imgW="431613" imgH="190417" progId="Equation.3">
                  <p:embed/>
                </p:oleObj>
              </mc:Choice>
              <mc:Fallback>
                <p:oleObj name="Equation" r:id="rId3" imgW="431613" imgH="190417" progId="Equation.3">
                  <p:embed/>
                  <p:pic>
                    <p:nvPicPr>
                      <p:cNvPr id="1075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1" y="519114"/>
                        <a:ext cx="1241425" cy="579437"/>
                      </a:xfrm>
                      <a:prstGeom prst="rect">
                        <a:avLst/>
                      </a:prstGeom>
                      <a:noFill/>
                      <a:ln>
                        <a:noFill/>
                      </a:ln>
                    </p:spPr>
                  </p:pic>
                </p:oleObj>
              </mc:Fallback>
            </mc:AlternateContent>
          </a:graphicData>
        </a:graphic>
      </p:graphicFrame>
      <p:graphicFrame>
        <p:nvGraphicFramePr>
          <p:cNvPr id="107523" name="Object 3"/>
          <p:cNvGraphicFramePr>
            <a:graphicFrameLocks noChangeAspect="1"/>
          </p:cNvGraphicFramePr>
          <p:nvPr/>
        </p:nvGraphicFramePr>
        <p:xfrm>
          <a:off x="6781801" y="2500313"/>
          <a:ext cx="2771775" cy="1644650"/>
        </p:xfrm>
        <a:graphic>
          <a:graphicData uri="http://schemas.openxmlformats.org/presentationml/2006/ole">
            <mc:AlternateContent xmlns:mc="http://schemas.openxmlformats.org/markup-compatibility/2006">
              <mc:Choice xmlns:v="urn:schemas-microsoft-com:vml" Requires="v">
                <p:oleObj spid="_x0000_s85005" name="Equation" r:id="rId5" imgW="1435100" imgH="787400" progId="Equation.3">
                  <p:embed/>
                </p:oleObj>
              </mc:Choice>
              <mc:Fallback>
                <p:oleObj name="Equation" r:id="rId5" imgW="1435100" imgH="787400" progId="Equation.3">
                  <p:embed/>
                  <p:pic>
                    <p:nvPicPr>
                      <p:cNvPr id="10752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1" y="2500313"/>
                        <a:ext cx="2771775" cy="1644650"/>
                      </a:xfrm>
                      <a:prstGeom prst="rect">
                        <a:avLst/>
                      </a:prstGeom>
                      <a:noFill/>
                      <a:ln>
                        <a:noFill/>
                      </a:ln>
                    </p:spPr>
                  </p:pic>
                </p:oleObj>
              </mc:Fallback>
            </mc:AlternateContent>
          </a:graphicData>
        </a:graphic>
      </p:graphicFrame>
      <p:graphicFrame>
        <p:nvGraphicFramePr>
          <p:cNvPr id="107524" name="Object 4"/>
          <p:cNvGraphicFramePr>
            <a:graphicFrameLocks noChangeAspect="1"/>
          </p:cNvGraphicFramePr>
          <p:nvPr/>
        </p:nvGraphicFramePr>
        <p:xfrm>
          <a:off x="6705601" y="4329114"/>
          <a:ext cx="2728913" cy="630237"/>
        </p:xfrm>
        <a:graphic>
          <a:graphicData uri="http://schemas.openxmlformats.org/presentationml/2006/ole">
            <mc:AlternateContent xmlns:mc="http://schemas.openxmlformats.org/markup-compatibility/2006">
              <mc:Choice xmlns:v="urn:schemas-microsoft-com:vml" Requires="v">
                <p:oleObj spid="_x0000_s85006" name="Equation" r:id="rId7" imgW="964781" imgH="215806" progId="Equation.3">
                  <p:embed/>
                </p:oleObj>
              </mc:Choice>
              <mc:Fallback>
                <p:oleObj name="Equation" r:id="rId7" imgW="964781" imgH="215806" progId="Equation.3">
                  <p:embed/>
                  <p:pic>
                    <p:nvPicPr>
                      <p:cNvPr id="107524"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5601" y="4329114"/>
                        <a:ext cx="2728913" cy="630237"/>
                      </a:xfrm>
                      <a:prstGeom prst="rect">
                        <a:avLst/>
                      </a:prstGeom>
                      <a:noFill/>
                      <a:ln>
                        <a:noFill/>
                      </a:ln>
                    </p:spPr>
                  </p:pic>
                </p:oleObj>
              </mc:Fallback>
            </mc:AlternateContent>
          </a:graphicData>
        </a:graphic>
      </p:graphicFrame>
      <p:graphicFrame>
        <p:nvGraphicFramePr>
          <p:cNvPr id="107525" name="Object 5"/>
          <p:cNvGraphicFramePr>
            <a:graphicFrameLocks noChangeAspect="1"/>
          </p:cNvGraphicFramePr>
          <p:nvPr/>
        </p:nvGraphicFramePr>
        <p:xfrm>
          <a:off x="6786564" y="5140325"/>
          <a:ext cx="2814637" cy="941388"/>
        </p:xfrm>
        <a:graphic>
          <a:graphicData uri="http://schemas.openxmlformats.org/presentationml/2006/ole">
            <mc:AlternateContent xmlns:mc="http://schemas.openxmlformats.org/markup-compatibility/2006">
              <mc:Choice xmlns:v="urn:schemas-microsoft-com:vml" Requires="v">
                <p:oleObj spid="_x0000_s85007" name="Equation" r:id="rId9" imgW="1040948" imgH="393529" progId="Equation.3">
                  <p:embed/>
                </p:oleObj>
              </mc:Choice>
              <mc:Fallback>
                <p:oleObj name="Equation" r:id="rId9" imgW="1040948" imgH="393529" progId="Equation.3">
                  <p:embed/>
                  <p:pic>
                    <p:nvPicPr>
                      <p:cNvPr id="107525"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6564" y="5140325"/>
                        <a:ext cx="2814637" cy="941388"/>
                      </a:xfrm>
                      <a:prstGeom prst="rect">
                        <a:avLst/>
                      </a:prstGeom>
                      <a:noFill/>
                      <a:ln>
                        <a:noFill/>
                      </a:ln>
                    </p:spPr>
                  </p:pic>
                </p:oleObj>
              </mc:Fallback>
            </mc:AlternateContent>
          </a:graphicData>
        </a:graphic>
      </p:graphicFrame>
      <p:graphicFrame>
        <p:nvGraphicFramePr>
          <p:cNvPr id="107526" name="Object 6"/>
          <p:cNvGraphicFramePr>
            <a:graphicFrameLocks noChangeAspect="1"/>
          </p:cNvGraphicFramePr>
          <p:nvPr/>
        </p:nvGraphicFramePr>
        <p:xfrm>
          <a:off x="2971800" y="442914"/>
          <a:ext cx="1447800" cy="663575"/>
        </p:xfrm>
        <a:graphic>
          <a:graphicData uri="http://schemas.openxmlformats.org/presentationml/2006/ole">
            <mc:AlternateContent xmlns:mc="http://schemas.openxmlformats.org/markup-compatibility/2006">
              <mc:Choice xmlns:v="urn:schemas-microsoft-com:vml" Requires="v">
                <p:oleObj spid="_x0000_s85008" name="Equation" r:id="rId11" imgW="469696" imgH="203112" progId="Equation.3">
                  <p:embed/>
                </p:oleObj>
              </mc:Choice>
              <mc:Fallback>
                <p:oleObj name="Equation" r:id="rId11" imgW="469696" imgH="203112" progId="Equation.3">
                  <p:embed/>
                  <p:pic>
                    <p:nvPicPr>
                      <p:cNvPr id="10752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1800" y="442914"/>
                        <a:ext cx="1447800" cy="663575"/>
                      </a:xfrm>
                      <a:prstGeom prst="rect">
                        <a:avLst/>
                      </a:prstGeom>
                      <a:noFill/>
                      <a:ln>
                        <a:noFill/>
                      </a:ln>
                    </p:spPr>
                  </p:pic>
                </p:oleObj>
              </mc:Fallback>
            </mc:AlternateContent>
          </a:graphicData>
        </a:graphic>
      </p:graphicFrame>
      <p:graphicFrame>
        <p:nvGraphicFramePr>
          <p:cNvPr id="107527" name="Object 7"/>
          <p:cNvGraphicFramePr>
            <a:graphicFrameLocks noChangeAspect="1"/>
          </p:cNvGraphicFramePr>
          <p:nvPr/>
        </p:nvGraphicFramePr>
        <p:xfrm>
          <a:off x="2514600" y="1204913"/>
          <a:ext cx="2590800" cy="965200"/>
        </p:xfrm>
        <a:graphic>
          <a:graphicData uri="http://schemas.openxmlformats.org/presentationml/2006/ole">
            <mc:AlternateContent xmlns:mc="http://schemas.openxmlformats.org/markup-compatibility/2006">
              <mc:Choice xmlns:v="urn:schemas-microsoft-com:vml" Requires="v">
                <p:oleObj spid="_x0000_s85009" name="Equation" r:id="rId13" imgW="1066337" imgH="393529" progId="Equation.3">
                  <p:embed/>
                </p:oleObj>
              </mc:Choice>
              <mc:Fallback>
                <p:oleObj name="Equation" r:id="rId13" imgW="1066337" imgH="393529" progId="Equation.3">
                  <p:embed/>
                  <p:pic>
                    <p:nvPicPr>
                      <p:cNvPr id="107527"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14600" y="1204913"/>
                        <a:ext cx="2590800" cy="965200"/>
                      </a:xfrm>
                      <a:prstGeom prst="rect">
                        <a:avLst/>
                      </a:prstGeom>
                      <a:noFill/>
                      <a:ln>
                        <a:noFill/>
                      </a:ln>
                    </p:spPr>
                  </p:pic>
                </p:oleObj>
              </mc:Fallback>
            </mc:AlternateContent>
          </a:graphicData>
        </a:graphic>
      </p:graphicFrame>
      <p:graphicFrame>
        <p:nvGraphicFramePr>
          <p:cNvPr id="107528" name="Object 8"/>
          <p:cNvGraphicFramePr>
            <a:graphicFrameLocks noChangeAspect="1"/>
          </p:cNvGraphicFramePr>
          <p:nvPr/>
        </p:nvGraphicFramePr>
        <p:xfrm>
          <a:off x="2362200" y="2435225"/>
          <a:ext cx="2971800" cy="1741488"/>
        </p:xfrm>
        <a:graphic>
          <a:graphicData uri="http://schemas.openxmlformats.org/presentationml/2006/ole">
            <mc:AlternateContent xmlns:mc="http://schemas.openxmlformats.org/markup-compatibility/2006">
              <mc:Choice xmlns:v="urn:schemas-microsoft-com:vml" Requires="v">
                <p:oleObj spid="_x0000_s85010" name="Equation" r:id="rId15" imgW="1485900" imgH="812800" progId="Equation.3">
                  <p:embed/>
                </p:oleObj>
              </mc:Choice>
              <mc:Fallback>
                <p:oleObj name="Equation" r:id="rId15" imgW="1485900" imgH="812800" progId="Equation.3">
                  <p:embed/>
                  <p:pic>
                    <p:nvPicPr>
                      <p:cNvPr id="107528"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62200" y="2435225"/>
                        <a:ext cx="2971800" cy="1741488"/>
                      </a:xfrm>
                      <a:prstGeom prst="rect">
                        <a:avLst/>
                      </a:prstGeom>
                      <a:noFill/>
                      <a:ln>
                        <a:noFill/>
                      </a:ln>
                    </p:spPr>
                  </p:pic>
                </p:oleObj>
              </mc:Fallback>
            </mc:AlternateContent>
          </a:graphicData>
        </a:graphic>
      </p:graphicFrame>
      <p:graphicFrame>
        <p:nvGraphicFramePr>
          <p:cNvPr id="107529" name="Object 9"/>
          <p:cNvGraphicFramePr>
            <a:graphicFrameLocks noChangeAspect="1"/>
          </p:cNvGraphicFramePr>
          <p:nvPr/>
        </p:nvGraphicFramePr>
        <p:xfrm>
          <a:off x="2514600" y="4405313"/>
          <a:ext cx="3048000" cy="652462"/>
        </p:xfrm>
        <a:graphic>
          <a:graphicData uri="http://schemas.openxmlformats.org/presentationml/2006/ole">
            <mc:AlternateContent xmlns:mc="http://schemas.openxmlformats.org/markup-compatibility/2006">
              <mc:Choice xmlns:v="urn:schemas-microsoft-com:vml" Requires="v">
                <p:oleObj spid="_x0000_s85011" name="Equation" r:id="rId17" imgW="1040948" imgH="228501" progId="Equation.3">
                  <p:embed/>
                </p:oleObj>
              </mc:Choice>
              <mc:Fallback>
                <p:oleObj name="Equation" r:id="rId17" imgW="1040948" imgH="228501" progId="Equation.3">
                  <p:embed/>
                  <p:pic>
                    <p:nvPicPr>
                      <p:cNvPr id="107529"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14600" y="4405313"/>
                        <a:ext cx="3048000" cy="652462"/>
                      </a:xfrm>
                      <a:prstGeom prst="rect">
                        <a:avLst/>
                      </a:prstGeom>
                      <a:noFill/>
                      <a:ln>
                        <a:noFill/>
                      </a:ln>
                    </p:spPr>
                  </p:pic>
                </p:oleObj>
              </mc:Fallback>
            </mc:AlternateContent>
          </a:graphicData>
        </a:graphic>
      </p:graphicFrame>
      <p:graphicFrame>
        <p:nvGraphicFramePr>
          <p:cNvPr id="107530" name="Object 10"/>
          <p:cNvGraphicFramePr>
            <a:graphicFrameLocks noChangeAspect="1"/>
          </p:cNvGraphicFramePr>
          <p:nvPr/>
        </p:nvGraphicFramePr>
        <p:xfrm>
          <a:off x="2438400" y="5167314"/>
          <a:ext cx="2895600" cy="928687"/>
        </p:xfrm>
        <a:graphic>
          <a:graphicData uri="http://schemas.openxmlformats.org/presentationml/2006/ole">
            <mc:AlternateContent xmlns:mc="http://schemas.openxmlformats.org/markup-compatibility/2006">
              <mc:Choice xmlns:v="urn:schemas-microsoft-com:vml" Requires="v">
                <p:oleObj spid="_x0000_s85012" name="Equation" r:id="rId19" imgW="1117115" imgH="393529" progId="Equation.3">
                  <p:embed/>
                </p:oleObj>
              </mc:Choice>
              <mc:Fallback>
                <p:oleObj name="Equation" r:id="rId19" imgW="1117115" imgH="393529" progId="Equation.3">
                  <p:embed/>
                  <p:pic>
                    <p:nvPicPr>
                      <p:cNvPr id="10753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38400" y="5167314"/>
                        <a:ext cx="2895600" cy="928687"/>
                      </a:xfrm>
                      <a:prstGeom prst="rect">
                        <a:avLst/>
                      </a:prstGeom>
                      <a:noFill/>
                      <a:ln>
                        <a:noFill/>
                      </a:ln>
                    </p:spPr>
                  </p:pic>
                </p:oleObj>
              </mc:Fallback>
            </mc:AlternateContent>
          </a:graphicData>
        </a:graphic>
      </p:graphicFrame>
      <p:graphicFrame>
        <p:nvGraphicFramePr>
          <p:cNvPr id="107531" name="Object 11"/>
          <p:cNvGraphicFramePr>
            <a:graphicFrameLocks noChangeAspect="1"/>
          </p:cNvGraphicFramePr>
          <p:nvPr/>
        </p:nvGraphicFramePr>
        <p:xfrm>
          <a:off x="6858001" y="1204914"/>
          <a:ext cx="2543175" cy="930275"/>
        </p:xfrm>
        <a:graphic>
          <a:graphicData uri="http://schemas.openxmlformats.org/presentationml/2006/ole">
            <mc:AlternateContent xmlns:mc="http://schemas.openxmlformats.org/markup-compatibility/2006">
              <mc:Choice xmlns:v="urn:schemas-microsoft-com:vml" Requires="v">
                <p:oleObj spid="_x0000_s85013" name="Equation" r:id="rId21" imgW="1091726" imgH="393529" progId="Equation.3">
                  <p:embed/>
                </p:oleObj>
              </mc:Choice>
              <mc:Fallback>
                <p:oleObj name="Equation" r:id="rId21" imgW="1091726" imgH="393529" progId="Equation.3">
                  <p:embed/>
                  <p:pic>
                    <p:nvPicPr>
                      <p:cNvPr id="107531"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1" y="1204914"/>
                        <a:ext cx="2543175" cy="93027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68081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098" name="Group 2"/>
          <p:cNvGrpSpPr>
            <a:grpSpLocks/>
          </p:cNvGrpSpPr>
          <p:nvPr/>
        </p:nvGrpSpPr>
        <p:grpSpPr bwMode="auto">
          <a:xfrm>
            <a:off x="1768476" y="2997200"/>
            <a:ext cx="8359775" cy="2560638"/>
            <a:chOff x="288" y="384"/>
            <a:chExt cx="5232" cy="1861"/>
          </a:xfrm>
        </p:grpSpPr>
        <p:graphicFrame>
          <p:nvGraphicFramePr>
            <p:cNvPr id="12292" name="Object 3"/>
            <p:cNvGraphicFramePr>
              <a:graphicFrameLocks noChangeAspect="1"/>
            </p:cNvGraphicFramePr>
            <p:nvPr/>
          </p:nvGraphicFramePr>
          <p:xfrm>
            <a:off x="288" y="384"/>
            <a:ext cx="5232" cy="1562"/>
          </p:xfrm>
          <a:graphic>
            <a:graphicData uri="http://schemas.openxmlformats.org/presentationml/2006/ole">
              <mc:AlternateContent xmlns:mc="http://schemas.openxmlformats.org/markup-compatibility/2006">
                <mc:Choice xmlns:v="urn:schemas-microsoft-com:vml" Requires="v">
                  <p:oleObj spid="_x0000_s3077" name="Image" r:id="rId3" imgW="22263325" imgH="6645958" progId="Photoshop.Image.5">
                    <p:embed/>
                  </p:oleObj>
                </mc:Choice>
                <mc:Fallback>
                  <p:oleObj name="Image" r:id="rId3" imgW="22263325" imgH="6645958" progId="Photoshop.Image.5">
                    <p:embed/>
                    <p:pic>
                      <p:nvPicPr>
                        <p:cNvPr id="1229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84"/>
                          <a:ext cx="5232" cy="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4"/>
            <p:cNvSpPr>
              <a:spLocks noChangeArrowheads="1"/>
            </p:cNvSpPr>
            <p:nvPr/>
          </p:nvSpPr>
          <p:spPr bwMode="auto">
            <a:xfrm>
              <a:off x="2535" y="1957"/>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
        <p:nvSpPr>
          <p:cNvPr id="132101" name="Text Box 5"/>
          <p:cNvSpPr txBox="1">
            <a:spLocks noChangeArrowheads="1"/>
          </p:cNvSpPr>
          <p:nvPr/>
        </p:nvSpPr>
        <p:spPr bwMode="auto">
          <a:xfrm>
            <a:off x="1984375" y="981075"/>
            <a:ext cx="8001000" cy="1684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spcBef>
                <a:spcPct val="50000"/>
              </a:spcBef>
            </a:pPr>
            <a:r>
              <a:rPr kumimoji="1" lang="en-US" altLang="zh-CN" sz="2400" b="1" dirty="0">
                <a:latin typeface="Times New Roman" panose="02020603050405020304" pitchFamily="18" charset="0"/>
                <a:ea typeface="楷体_GB2312" pitchFamily="49" charset="-122"/>
              </a:rPr>
              <a:t>&lt;2&gt;.</a:t>
            </a:r>
            <a:r>
              <a:rPr kumimoji="1" lang="zh-CN" altLang="en-US" sz="2400" b="1" dirty="0">
                <a:latin typeface="Times New Roman" panose="02020603050405020304" pitchFamily="18" charset="0"/>
                <a:ea typeface="楷体_GB2312" pitchFamily="49" charset="-122"/>
              </a:rPr>
              <a:t>电容元件的定义：如果一个二端元件在任一时刻，其电荷与电压之间的关系由</a:t>
            </a:r>
            <a:r>
              <a:rPr kumimoji="1" lang="en-US" altLang="zh-CN" sz="2400" b="1" i="1" dirty="0" err="1">
                <a:latin typeface="Times New Roman" panose="02020603050405020304" pitchFamily="18" charset="0"/>
                <a:ea typeface="楷体_GB2312" pitchFamily="49" charset="-122"/>
              </a:rPr>
              <a:t>uq</a:t>
            </a:r>
            <a:r>
              <a:rPr kumimoji="1" lang="zh-CN" altLang="en-US" sz="2400" b="1" dirty="0">
                <a:latin typeface="Times New Roman" panose="02020603050405020304" pitchFamily="18" charset="0"/>
                <a:ea typeface="楷体_GB2312" pitchFamily="49" charset="-122"/>
              </a:rPr>
              <a:t>平面上一条曲线所确定，则称此二端元件为电容元件。        </a:t>
            </a:r>
          </a:p>
        </p:txBody>
      </p:sp>
    </p:spTree>
    <p:extLst>
      <p:ext uri="{BB962C8B-B14F-4D97-AF65-F5344CB8AC3E}">
        <p14:creationId xmlns:p14="http://schemas.microsoft.com/office/powerpoint/2010/main" val="262072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1992313" y="3589339"/>
            <a:ext cx="8001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000" b="1">
                <a:latin typeface="Times New Roman" panose="02020603050405020304" pitchFamily="18" charset="0"/>
                <a:ea typeface="楷体_GB2312" pitchFamily="49" charset="-122"/>
              </a:rPr>
              <a:t>    </a:t>
            </a:r>
            <a:r>
              <a:rPr kumimoji="1" lang="en-US" altLang="zh-CN" sz="2000" b="1">
                <a:latin typeface="Times New Roman" panose="02020603050405020304" pitchFamily="18" charset="0"/>
                <a:ea typeface="楷体_GB2312" pitchFamily="49" charset="-122"/>
              </a:rPr>
              <a:t>a) </a:t>
            </a:r>
            <a:r>
              <a:rPr kumimoji="1" lang="zh-CN" altLang="en-US" sz="2000" b="1">
                <a:latin typeface="Times New Roman" panose="02020603050405020304" pitchFamily="18" charset="0"/>
                <a:ea typeface="楷体_GB2312" pitchFamily="49" charset="-122"/>
              </a:rPr>
              <a:t>电容元件的符号                        </a:t>
            </a:r>
            <a:r>
              <a:rPr kumimoji="1" lang="en-US" altLang="zh-CN" sz="2000" b="1">
                <a:latin typeface="Times New Roman" panose="02020603050405020304" pitchFamily="18" charset="0"/>
                <a:ea typeface="楷体_GB2312" pitchFamily="49" charset="-122"/>
              </a:rPr>
              <a:t>(c) </a:t>
            </a:r>
            <a:r>
              <a:rPr kumimoji="1" lang="zh-CN" altLang="en-US" sz="2000" b="1">
                <a:latin typeface="Times New Roman" panose="02020603050405020304" pitchFamily="18" charset="0"/>
                <a:ea typeface="楷体_GB2312" pitchFamily="49" charset="-122"/>
              </a:rPr>
              <a:t>线性时不变电容元件的符号</a:t>
            </a:r>
          </a:p>
          <a:p>
            <a:pPr eaLnBrk="1" hangingPunct="1">
              <a:lnSpc>
                <a:spcPct val="150000"/>
              </a:lnSpc>
              <a:spcBef>
                <a:spcPct val="50000"/>
              </a:spcBef>
            </a:pPr>
            <a:r>
              <a:rPr kumimoji="1" lang="zh-CN" altLang="en-US" sz="2000" b="1">
                <a:latin typeface="Times New Roman" panose="02020603050405020304" pitchFamily="18" charset="0"/>
                <a:ea typeface="楷体_GB2312" pitchFamily="49" charset="-122"/>
              </a:rPr>
              <a:t>     </a:t>
            </a:r>
            <a:r>
              <a:rPr kumimoji="1" lang="en-US" altLang="zh-CN" sz="2000" b="1">
                <a:latin typeface="Times New Roman" panose="02020603050405020304" pitchFamily="18" charset="0"/>
                <a:ea typeface="楷体_GB2312" pitchFamily="49" charset="-122"/>
              </a:rPr>
              <a:t>b) </a:t>
            </a:r>
            <a:r>
              <a:rPr kumimoji="1" lang="zh-CN" altLang="en-US" sz="2000" b="1">
                <a:latin typeface="Times New Roman" panose="02020603050405020304" pitchFamily="18" charset="0"/>
                <a:ea typeface="楷体_GB2312" pitchFamily="49" charset="-122"/>
              </a:rPr>
              <a:t>电容元件的特性曲线               </a:t>
            </a:r>
            <a:r>
              <a:rPr kumimoji="1" lang="en-US" altLang="zh-CN" sz="2000" b="1">
                <a:latin typeface="Times New Roman" panose="02020603050405020304" pitchFamily="18" charset="0"/>
                <a:ea typeface="楷体_GB2312" pitchFamily="49" charset="-122"/>
              </a:rPr>
              <a:t>(d) </a:t>
            </a:r>
            <a:r>
              <a:rPr kumimoji="1" lang="zh-CN" altLang="en-US" sz="2000" b="1">
                <a:latin typeface="Times New Roman" panose="02020603050405020304" pitchFamily="18" charset="0"/>
                <a:ea typeface="楷体_GB2312" pitchFamily="49" charset="-122"/>
              </a:rPr>
              <a:t>线性时不变电容元件的特性曲线</a:t>
            </a:r>
          </a:p>
        </p:txBody>
      </p:sp>
      <p:grpSp>
        <p:nvGrpSpPr>
          <p:cNvPr id="135171" name="Group 3"/>
          <p:cNvGrpSpPr>
            <a:grpSpLocks/>
          </p:cNvGrpSpPr>
          <p:nvPr/>
        </p:nvGrpSpPr>
        <p:grpSpPr bwMode="auto">
          <a:xfrm>
            <a:off x="1992313" y="1090614"/>
            <a:ext cx="8001000" cy="2560637"/>
            <a:chOff x="288" y="384"/>
            <a:chExt cx="5232" cy="1861"/>
          </a:xfrm>
        </p:grpSpPr>
        <p:graphicFrame>
          <p:nvGraphicFramePr>
            <p:cNvPr id="13318" name="Object 4"/>
            <p:cNvGraphicFramePr>
              <a:graphicFrameLocks noChangeAspect="1"/>
            </p:cNvGraphicFramePr>
            <p:nvPr/>
          </p:nvGraphicFramePr>
          <p:xfrm>
            <a:off x="288" y="384"/>
            <a:ext cx="5232" cy="1562"/>
          </p:xfrm>
          <a:graphic>
            <a:graphicData uri="http://schemas.openxmlformats.org/presentationml/2006/ole">
              <mc:AlternateContent xmlns:mc="http://schemas.openxmlformats.org/markup-compatibility/2006">
                <mc:Choice xmlns:v="urn:schemas-microsoft-com:vml" Requires="v">
                  <p:oleObj spid="_x0000_s4101" name="Image" r:id="rId3" imgW="22263325" imgH="6645958" progId="Photoshop.Image.5">
                    <p:embed/>
                  </p:oleObj>
                </mc:Choice>
                <mc:Fallback>
                  <p:oleObj name="Image" r:id="rId3" imgW="22263325" imgH="6645958" progId="Photoshop.Image.5">
                    <p:embed/>
                    <p:pic>
                      <p:nvPicPr>
                        <p:cNvPr id="133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 y="384"/>
                          <a:ext cx="5232" cy="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9" name="Rectangle 5"/>
            <p:cNvSpPr>
              <a:spLocks noChangeArrowheads="1"/>
            </p:cNvSpPr>
            <p:nvPr/>
          </p:nvSpPr>
          <p:spPr bwMode="auto">
            <a:xfrm>
              <a:off x="2535" y="1957"/>
              <a:ext cx="1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pSp>
      <p:sp>
        <p:nvSpPr>
          <p:cNvPr id="135174" name="Rectangle 6"/>
          <p:cNvSpPr>
            <a:spLocks noChangeArrowheads="1"/>
          </p:cNvSpPr>
          <p:nvPr/>
        </p:nvSpPr>
        <p:spPr bwMode="auto">
          <a:xfrm>
            <a:off x="1992313" y="404814"/>
            <a:ext cx="8001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a:latin typeface="Times New Roman" panose="02020603050405020304" pitchFamily="18" charset="0"/>
                <a:ea typeface="楷体_GB2312" pitchFamily="49" charset="-122"/>
              </a:rPr>
              <a:t>        电容元件的符号和特性曲线如图</a:t>
            </a:r>
            <a:r>
              <a:rPr kumimoji="1" lang="en-US" altLang="zh-CN" sz="2400" b="1">
                <a:latin typeface="Times New Roman" panose="02020603050405020304" pitchFamily="18" charset="0"/>
                <a:ea typeface="楷体_GB2312" pitchFamily="49" charset="-122"/>
              </a:rPr>
              <a:t>(a)</a:t>
            </a:r>
            <a:r>
              <a:rPr kumimoji="1" lang="zh-CN" altLang="en-US" sz="2400" b="1">
                <a:latin typeface="Times New Roman" panose="02020603050405020304" pitchFamily="18" charset="0"/>
                <a:ea typeface="楷体_GB2312" pitchFamily="49" charset="-122"/>
              </a:rPr>
              <a:t>和</a:t>
            </a:r>
            <a:r>
              <a:rPr kumimoji="1" lang="en-US" altLang="zh-CN" sz="2400" b="1">
                <a:latin typeface="Times New Roman" panose="02020603050405020304" pitchFamily="18" charset="0"/>
                <a:ea typeface="楷体_GB2312" pitchFamily="49" charset="-122"/>
              </a:rPr>
              <a:t>(b)</a:t>
            </a:r>
            <a:r>
              <a:rPr kumimoji="1" lang="zh-CN" altLang="en-US" sz="2400" b="1">
                <a:latin typeface="Times New Roman" panose="02020603050405020304" pitchFamily="18" charset="0"/>
                <a:ea typeface="楷体_GB2312" pitchFamily="49" charset="-122"/>
              </a:rPr>
              <a:t>所示。 </a:t>
            </a:r>
          </a:p>
        </p:txBody>
      </p:sp>
      <p:sp>
        <p:nvSpPr>
          <p:cNvPr id="135175" name="Rectangle 7"/>
          <p:cNvSpPr>
            <a:spLocks noChangeArrowheads="1"/>
          </p:cNvSpPr>
          <p:nvPr/>
        </p:nvSpPr>
        <p:spPr bwMode="auto">
          <a:xfrm>
            <a:off x="1992313" y="4824414"/>
            <a:ext cx="8001000" cy="113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其特性曲线是通过坐标原点一条直线的电容元件称为线性电容元件，否则称为非线性电容元件。</a:t>
            </a:r>
          </a:p>
        </p:txBody>
      </p:sp>
    </p:spTree>
    <p:extLst>
      <p:ext uri="{BB962C8B-B14F-4D97-AF65-F5344CB8AC3E}">
        <p14:creationId xmlns:p14="http://schemas.microsoft.com/office/powerpoint/2010/main" val="407904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4655396" y="438614"/>
            <a:ext cx="67305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线性时不变电容元件的符号与特性曲线如图</a:t>
            </a:r>
            <a:r>
              <a:rPr kumimoji="1" lang="en-US" altLang="zh-CN" sz="2400" b="1" dirty="0">
                <a:latin typeface="Times New Roman" panose="02020603050405020304" pitchFamily="18" charset="0"/>
                <a:ea typeface="楷体_GB2312" pitchFamily="49" charset="-122"/>
              </a:rPr>
              <a:t>(c)</a:t>
            </a:r>
            <a:r>
              <a:rPr kumimoji="1" lang="zh-CN" altLang="en-US" sz="2400" b="1" dirty="0">
                <a:latin typeface="Times New Roman" panose="02020603050405020304" pitchFamily="18" charset="0"/>
                <a:ea typeface="楷体_GB2312" pitchFamily="49" charset="-122"/>
              </a:rPr>
              <a:t>和</a:t>
            </a:r>
            <a:r>
              <a:rPr kumimoji="1" lang="en-US" altLang="zh-CN" sz="2400" b="1" dirty="0">
                <a:latin typeface="Times New Roman" panose="02020603050405020304" pitchFamily="18" charset="0"/>
                <a:ea typeface="楷体_GB2312" pitchFamily="49" charset="-122"/>
              </a:rPr>
              <a:t>(d)</a:t>
            </a:r>
            <a:r>
              <a:rPr kumimoji="1" lang="zh-CN" altLang="en-US" sz="2400" b="1" dirty="0">
                <a:latin typeface="Times New Roman" panose="02020603050405020304" pitchFamily="18" charset="0"/>
                <a:ea typeface="楷体_GB2312" pitchFamily="49" charset="-122"/>
              </a:rPr>
              <a:t>所示，它的特性曲线是一条通过原点不随时间变化的直线，其数学表达式为 </a:t>
            </a:r>
          </a:p>
        </p:txBody>
      </p:sp>
      <p:sp>
        <p:nvSpPr>
          <p:cNvPr id="90115" name="Text Box 3"/>
          <p:cNvSpPr txBox="1">
            <a:spLocks noChangeArrowheads="1"/>
          </p:cNvSpPr>
          <p:nvPr/>
        </p:nvSpPr>
        <p:spPr bwMode="auto">
          <a:xfrm>
            <a:off x="173633" y="3127978"/>
            <a:ext cx="113405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50000"/>
              </a:lnSpc>
              <a:spcBef>
                <a:spcPct val="50000"/>
              </a:spcBef>
            </a:pPr>
            <a:r>
              <a:rPr kumimoji="1" lang="zh-CN" altLang="en-US" sz="2400" b="1" dirty="0">
                <a:latin typeface="Times New Roman" panose="02020603050405020304" pitchFamily="18" charset="0"/>
                <a:ea typeface="楷体_GB2312" pitchFamily="49" charset="-122"/>
              </a:rPr>
              <a:t>        式中的系数</a:t>
            </a:r>
            <a:r>
              <a:rPr kumimoji="1" lang="en-US" altLang="zh-CN" sz="2400" b="1" i="1" dirty="0">
                <a:latin typeface="Times New Roman" panose="02020603050405020304" pitchFamily="18" charset="0"/>
                <a:ea typeface="楷体_GB2312" pitchFamily="49" charset="-122"/>
              </a:rPr>
              <a:t>C</a:t>
            </a:r>
            <a:r>
              <a:rPr kumimoji="1" lang="zh-CN" altLang="en-US" sz="2400" b="1" dirty="0">
                <a:latin typeface="Times New Roman" panose="02020603050405020304" pitchFamily="18" charset="0"/>
                <a:ea typeface="楷体_GB2312" pitchFamily="49" charset="-122"/>
              </a:rPr>
              <a:t>为常量，与直线的斜率成正比，称为电容，单位是法</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拉</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用</a:t>
            </a:r>
            <a:r>
              <a:rPr kumimoji="1" lang="en-US" altLang="zh-CN" sz="2400" b="1" dirty="0">
                <a:latin typeface="Times New Roman" panose="02020603050405020304" pitchFamily="18" charset="0"/>
                <a:ea typeface="楷体_GB2312" pitchFamily="49" charset="-122"/>
              </a:rPr>
              <a:t>F</a:t>
            </a:r>
            <a:r>
              <a:rPr kumimoji="1" lang="zh-CN" altLang="en-US" sz="2400" b="1" dirty="0">
                <a:latin typeface="Times New Roman" panose="02020603050405020304" pitchFamily="18" charset="0"/>
                <a:ea typeface="楷体_GB2312" pitchFamily="49" charset="-122"/>
              </a:rPr>
              <a:t>表示。</a:t>
            </a:r>
          </a:p>
        </p:txBody>
      </p:sp>
      <p:sp>
        <p:nvSpPr>
          <p:cNvPr id="14344" name="Rectangle 6"/>
          <p:cNvSpPr>
            <a:spLocks noChangeArrowheads="1"/>
          </p:cNvSpPr>
          <p:nvPr/>
        </p:nvSpPr>
        <p:spPr bwMode="auto">
          <a:xfrm>
            <a:off x="5569801" y="2424716"/>
            <a:ext cx="185038" cy="396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kumimoji="1" lang="en-US" altLang="zh-CN" sz="2000" b="1">
              <a:latin typeface="Times New Roman" panose="02020603050405020304" pitchFamily="18" charset="0"/>
              <a:ea typeface="楷体_GB2312" pitchFamily="49" charset="-122"/>
            </a:endParaRPr>
          </a:p>
        </p:txBody>
      </p:sp>
      <p:graphicFrame>
        <p:nvGraphicFramePr>
          <p:cNvPr id="14341" name="Object 7"/>
          <p:cNvGraphicFramePr>
            <a:graphicFrameLocks noChangeAspect="1"/>
          </p:cNvGraphicFramePr>
          <p:nvPr/>
        </p:nvGraphicFramePr>
        <p:xfrm>
          <a:off x="5586487" y="2331411"/>
          <a:ext cx="1584325" cy="703262"/>
        </p:xfrm>
        <a:graphic>
          <a:graphicData uri="http://schemas.openxmlformats.org/presentationml/2006/ole">
            <mc:AlternateContent xmlns:mc="http://schemas.openxmlformats.org/markup-compatibility/2006">
              <mc:Choice xmlns:v="urn:schemas-microsoft-com:vml" Requires="v">
                <p:oleObj spid="_x0000_s5125" name="Equation" r:id="rId3" imgW="457002" imgH="203112" progId="Equation.DSMT4">
                  <p:embed/>
                </p:oleObj>
              </mc:Choice>
              <mc:Fallback>
                <p:oleObj name="Equation" r:id="rId3" imgW="457002" imgH="203112" progId="Equation.DSMT4">
                  <p:embed/>
                  <p:pic>
                    <p:nvPicPr>
                      <p:cNvPr id="1434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6487" y="2331411"/>
                        <a:ext cx="1584325"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Rectangle 8"/>
          <p:cNvSpPr>
            <a:spLocks noChangeArrowheads="1"/>
          </p:cNvSpPr>
          <p:nvPr/>
        </p:nvSpPr>
        <p:spPr bwMode="auto">
          <a:xfrm>
            <a:off x="866274" y="4232293"/>
            <a:ext cx="10647947" cy="954107"/>
          </a:xfrm>
          <a:prstGeom prst="rect">
            <a:avLst/>
          </a:prstGeom>
          <a:noFill/>
          <a:ln>
            <a:noFill/>
          </a:ln>
          <a:effec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zh-CN" altLang="en-US" sz="2800" b="1" dirty="0">
                <a:latin typeface="楷体_GB2312" pitchFamily="49" charset="-122"/>
                <a:ea typeface="楷体_GB2312" pitchFamily="49" charset="-122"/>
              </a:rPr>
              <a:t>电容</a:t>
            </a:r>
            <a:r>
              <a:rPr kumimoji="1" lang="en-US" altLang="zh-CN" sz="2800" b="1" dirty="0">
                <a:latin typeface="楷体_GB2312" pitchFamily="49" charset="-122"/>
                <a:ea typeface="楷体_GB2312" pitchFamily="49" charset="-122"/>
              </a:rPr>
              <a:t>C</a:t>
            </a:r>
            <a:r>
              <a:rPr kumimoji="1" lang="en-US" altLang="zh-CN" sz="2800" b="1" dirty="0">
                <a:latin typeface="Times New Roman" panose="02020603050405020304" pitchFamily="18" charset="0"/>
                <a:ea typeface="楷体_GB2312" pitchFamily="49" charset="-122"/>
              </a:rPr>
              <a:t>——</a:t>
            </a:r>
            <a:r>
              <a:rPr kumimoji="1" lang="zh-CN" altLang="en-US" sz="2800" b="1" dirty="0">
                <a:latin typeface="楷体_GB2312" pitchFamily="49" charset="-122"/>
                <a:ea typeface="楷体_GB2312" pitchFamily="49" charset="-122"/>
              </a:rPr>
              <a:t>表征元件储存电荷的能力的 参数，不随电路情况变化。极板电容的大小取决于介电常数、极板相对的面积及极板间距。</a:t>
            </a:r>
          </a:p>
        </p:txBody>
      </p:sp>
      <p:pic>
        <p:nvPicPr>
          <p:cNvPr id="2" name="图片 1"/>
          <p:cNvPicPr>
            <a:picLocks noChangeAspect="1"/>
          </p:cNvPicPr>
          <p:nvPr/>
        </p:nvPicPr>
        <p:blipFill rotWithShape="1">
          <a:blip r:embed="rId5"/>
          <a:srcRect l="52062"/>
          <a:stretch/>
        </p:blipFill>
        <p:spPr>
          <a:xfrm>
            <a:off x="348916" y="270231"/>
            <a:ext cx="4306480" cy="2412811"/>
          </a:xfrm>
          <a:prstGeom prst="rect">
            <a:avLst/>
          </a:prstGeom>
        </p:spPr>
      </p:pic>
    </p:spTree>
    <p:extLst>
      <p:ext uri="{BB962C8B-B14F-4D97-AF65-F5344CB8AC3E}">
        <p14:creationId xmlns:p14="http://schemas.microsoft.com/office/powerpoint/2010/main" val="33996293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3477</Words>
  <Application>Microsoft Office PowerPoint</Application>
  <PresentationFormat>宽屏</PresentationFormat>
  <Paragraphs>188</Paragraphs>
  <Slides>60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7</vt:i4>
      </vt:variant>
      <vt:variant>
        <vt:lpstr>幻灯片标题</vt:lpstr>
      </vt:variant>
      <vt:variant>
        <vt:i4>60</vt:i4>
      </vt:variant>
    </vt:vector>
  </HeadingPairs>
  <TitlesOfParts>
    <vt:vector size="78" baseType="lpstr">
      <vt:lpstr>等线</vt:lpstr>
      <vt:lpstr>等线 Light</vt:lpstr>
      <vt:lpstr>黑体</vt:lpstr>
      <vt:lpstr>楷体_GB2312</vt:lpstr>
      <vt:lpstr>宋体</vt:lpstr>
      <vt:lpstr>幼圆</vt:lpstr>
      <vt:lpstr>Arial</vt:lpstr>
      <vt:lpstr>Symbol</vt:lpstr>
      <vt:lpstr>Times New Roman</vt:lpstr>
      <vt:lpstr>Wingdings</vt:lpstr>
      <vt:lpstr>Office 主题​​</vt:lpstr>
      <vt:lpstr>Visio</vt:lpstr>
      <vt:lpstr>Image</vt:lpstr>
      <vt:lpstr>Equation</vt:lpstr>
      <vt:lpstr>Microsoft Equation 3.0</vt:lpstr>
      <vt:lpstr>VISIO</vt:lpstr>
      <vt:lpstr>位图图像</vt:lpstr>
      <vt:lpstr>MathType 6.0 Equation</vt:lpstr>
      <vt:lpstr>PowerPoint 演示文稿</vt:lpstr>
      <vt:lpstr>本章基本知识结构框图</vt:lpstr>
      <vt:lpstr>本章知识的难点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例4 下图电路，开关动作前，电路已经处于稳态，问    u(0+) = ? , i(0+) = ? </vt:lpstr>
      <vt:lpstr>PowerPoint 演示文稿</vt:lpstr>
      <vt:lpstr>PowerPoint 演示文稿</vt:lpstr>
      <vt:lpstr>PowerPoint 演示文稿</vt:lpstr>
      <vt:lpstr>PowerPoint 演示文稿</vt:lpstr>
      <vt:lpstr>PowerPoint 演示文稿</vt:lpstr>
      <vt:lpstr>线性时不变电容元件的串联</vt:lpstr>
      <vt:lpstr>线性时不变电容元件的并联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线性时不变电感元件的串联</vt:lpstr>
      <vt:lpstr>线性时不变电感元件的并联</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cp:revision>
  <dcterms:created xsi:type="dcterms:W3CDTF">2025-03-21T02:01:14Z</dcterms:created>
  <dcterms:modified xsi:type="dcterms:W3CDTF">2025-03-21T03:15:36Z</dcterms:modified>
</cp:coreProperties>
</file>