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7"/>
  </p:notesMasterIdLst>
  <p:handoutMasterIdLst>
    <p:handoutMasterId r:id="rId28"/>
  </p:handoutMasterIdLst>
  <p:sldIdLst>
    <p:sldId id="312" r:id="rId2"/>
    <p:sldId id="315" r:id="rId3"/>
    <p:sldId id="314" r:id="rId4"/>
    <p:sldId id="257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4" r:id="rId19"/>
    <p:sldId id="305" r:id="rId20"/>
    <p:sldId id="306" r:id="rId21"/>
    <p:sldId id="307" r:id="rId22"/>
    <p:sldId id="310" r:id="rId23"/>
    <p:sldId id="309" r:id="rId24"/>
    <p:sldId id="311" r:id="rId25"/>
    <p:sldId id="303" r:id="rId26"/>
  </p:sldIdLst>
  <p:sldSz cx="9144000" cy="6858000" type="screen4x3"/>
  <p:notesSz cx="9296400" cy="70104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FEC76-3C17-4CA6-88E2-8AF31BD3B7A4}" type="datetimeFigureOut">
              <a:rPr lang="zh-SG" altLang="en-US" smtClean="0"/>
              <a:t>24/02/24</a:t>
            </a:fld>
            <a:endParaRPr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73727-BBAE-4A2E-81DD-60FB51021667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205295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809" y="0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640" y="3329940"/>
            <a:ext cx="7437120" cy="3154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8664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809" y="6658664"/>
            <a:ext cx="4028440" cy="3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C2A745B4-BFA2-471C-82F7-95FE3A2A29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7604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7DC3552-CB19-47FD-BD8A-F5E78B39F91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1E5D6-1454-4330-8023-3DE045FA13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02606-1DCD-4070-9A42-200ADAD4E5FF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B8C6E-ACFB-45FA-8B13-38711FDE4F4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A9CDD98-EB85-414C-A5D5-EBCF6333FE7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F90E1-E411-4297-A0A5-EC9B04C0AD7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7BE10-DE11-48A6-82AA-0B63A3296AA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1FD1-4493-425D-ACDE-2621FD07E36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DD58F-2C5F-4467-A3DE-4A269599F9D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CCE2B-723A-47CD-95B1-040E9B9CCA4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049-01E8-444C-96B8-149457E3399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BD7F7B4-551D-48C5-A099-1BB001840FC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3.emf"/><Relationship Id="rId7" Type="http://schemas.openxmlformats.org/officeDocument/2006/relationships/image" Target="../media/image55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7.emf"/><Relationship Id="rId5" Type="http://schemas.openxmlformats.org/officeDocument/2006/relationships/image" Target="../media/image54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emf"/><Relationship Id="rId4" Type="http://schemas.openxmlformats.org/officeDocument/2006/relationships/oleObject" Target="../embeddings/oleObject5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image" Target="../media/image63.emf"/><Relationship Id="rId7" Type="http://schemas.openxmlformats.org/officeDocument/2006/relationships/image" Target="../media/image65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67.emf"/><Relationship Id="rId5" Type="http://schemas.openxmlformats.org/officeDocument/2006/relationships/image" Target="../media/image64.e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6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7" Type="http://schemas.openxmlformats.org/officeDocument/2006/relationships/image" Target="../media/image76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7" Type="http://schemas.openxmlformats.org/officeDocument/2006/relationships/image" Target="../media/image80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7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9" Type="http://schemas.openxmlformats.org/officeDocument/2006/relationships/image" Target="../media/image25.emf"/><Relationship Id="rId21" Type="http://schemas.openxmlformats.org/officeDocument/2006/relationships/image" Target="../media/image16.emf"/><Relationship Id="rId34" Type="http://schemas.openxmlformats.org/officeDocument/2006/relationships/oleObject" Target="../embeddings/oleObject20.bin"/><Relationship Id="rId42" Type="http://schemas.openxmlformats.org/officeDocument/2006/relationships/oleObject" Target="../embeddings/oleObject24.bin"/><Relationship Id="rId7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9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4.emf"/><Relationship Id="rId40" Type="http://schemas.openxmlformats.org/officeDocument/2006/relationships/oleObject" Target="../embeddings/oleObject23.bin"/><Relationship Id="rId45" Type="http://schemas.openxmlformats.org/officeDocument/2006/relationships/image" Target="../media/image28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5.emf"/><Relationship Id="rId31" Type="http://schemas.openxmlformats.org/officeDocument/2006/relationships/image" Target="../media/image21.wmf"/><Relationship Id="rId44" Type="http://schemas.openxmlformats.org/officeDocument/2006/relationships/oleObject" Target="../embeddings/oleObject25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9.e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23.emf"/><Relationship Id="rId43" Type="http://schemas.openxmlformats.org/officeDocument/2006/relationships/image" Target="../media/image27.emf"/><Relationship Id="rId8" Type="http://schemas.openxmlformats.org/officeDocument/2006/relationships/oleObject" Target="../embeddings/oleObject7.bin"/><Relationship Id="rId3" Type="http://schemas.openxmlformats.org/officeDocument/2006/relationships/image" Target="../media/image7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oleObject" Target="../embeddings/oleObject22.bin"/><Relationship Id="rId20" Type="http://schemas.openxmlformats.org/officeDocument/2006/relationships/oleObject" Target="../embeddings/oleObject13.bin"/><Relationship Id="rId41" Type="http://schemas.openxmlformats.org/officeDocument/2006/relationships/image" Target="../media/image2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6.e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2.emf"/><Relationship Id="rId14" Type="http://schemas.openxmlformats.org/officeDocument/2006/relationships/oleObject" Target="../embeddings/oleObject3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2.emf"/><Relationship Id="rId18" Type="http://schemas.openxmlformats.org/officeDocument/2006/relationships/oleObject" Target="../embeddings/oleObject42.bin"/><Relationship Id="rId3" Type="http://schemas.openxmlformats.org/officeDocument/2006/relationships/image" Target="../media/image37.emf"/><Relationship Id="rId21" Type="http://schemas.openxmlformats.org/officeDocument/2006/relationships/image" Target="../media/image46.emf"/><Relationship Id="rId7" Type="http://schemas.openxmlformats.org/officeDocument/2006/relationships/image" Target="../media/image39.e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44.emf"/><Relationship Id="rId25" Type="http://schemas.openxmlformats.org/officeDocument/2006/relationships/image" Target="../media/image48.emf"/><Relationship Id="rId2" Type="http://schemas.openxmlformats.org/officeDocument/2006/relationships/oleObject" Target="../embeddings/oleObject34.bin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1.emf"/><Relationship Id="rId24" Type="http://schemas.openxmlformats.org/officeDocument/2006/relationships/oleObject" Target="../embeddings/oleObject45.bin"/><Relationship Id="rId5" Type="http://schemas.openxmlformats.org/officeDocument/2006/relationships/image" Target="../media/image38.emf"/><Relationship Id="rId15" Type="http://schemas.openxmlformats.org/officeDocument/2006/relationships/image" Target="../media/image43.emf"/><Relationship Id="rId23" Type="http://schemas.openxmlformats.org/officeDocument/2006/relationships/image" Target="../media/image47.emf"/><Relationship Id="rId10" Type="http://schemas.openxmlformats.org/officeDocument/2006/relationships/oleObject" Target="../embeddings/oleObject38.bin"/><Relationship Id="rId19" Type="http://schemas.openxmlformats.org/officeDocument/2006/relationships/image" Target="../media/image45.e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0.emf"/><Relationship Id="rId14" Type="http://schemas.openxmlformats.org/officeDocument/2006/relationships/oleObject" Target="../embeddings/oleObject40.bin"/><Relationship Id="rId22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矩形 3"/>
          <p:cNvSpPr>
            <a:spLocks noChangeArrowheads="1"/>
          </p:cNvSpPr>
          <p:nvPr/>
        </p:nvSpPr>
        <p:spPr bwMode="auto">
          <a:xfrm>
            <a:off x="1619576" y="1143000"/>
            <a:ext cx="59731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9600" b="1" dirty="0">
                <a:solidFill>
                  <a:srgbClr val="0000CC"/>
                </a:solidFill>
              </a:rPr>
              <a:t>大学物理</a:t>
            </a:r>
            <a:r>
              <a:rPr lang="en-US" altLang="zh-CN" sz="9600" b="1" dirty="0">
                <a:solidFill>
                  <a:srgbClr val="0000CC"/>
                </a:solidFill>
              </a:rPr>
              <a:t>B</a:t>
            </a:r>
            <a:endParaRPr lang="zh-CN" altLang="en-US" sz="9600" b="1" dirty="0">
              <a:solidFill>
                <a:srgbClr val="0000CC"/>
              </a:solidFill>
            </a:endParaRPr>
          </a:p>
        </p:txBody>
      </p:sp>
      <p:sp>
        <p:nvSpPr>
          <p:cNvPr id="28674" name="矩形 16"/>
          <p:cNvSpPr>
            <a:spLocks noChangeArrowheads="1"/>
          </p:cNvSpPr>
          <p:nvPr/>
        </p:nvSpPr>
        <p:spPr bwMode="auto">
          <a:xfrm>
            <a:off x="3631545" y="3581400"/>
            <a:ext cx="14157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rgbClr val="0000CC"/>
                </a:solidFill>
              </a:rPr>
              <a:t>张志森</a:t>
            </a:r>
            <a:endParaRPr lang="en-US" altLang="zh-CN" sz="32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14119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191A3-35F0-4138-9089-31D478D16CD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 dirty="0"/>
              <a:t>矢量的合成与分解</a:t>
            </a:r>
            <a:endParaRPr lang="zh-CN" altLang="en-US" sz="2400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962400" y="1219200"/>
            <a:ext cx="414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矢量和（差）的正交分量表示</a:t>
            </a:r>
          </a:p>
        </p:txBody>
      </p:sp>
      <p:graphicFrame>
        <p:nvGraphicFramePr>
          <p:cNvPr id="184325" name="Object 5"/>
          <p:cNvGraphicFramePr>
            <a:graphicFrameLocks noChangeAspect="1"/>
          </p:cNvGraphicFramePr>
          <p:nvPr/>
        </p:nvGraphicFramePr>
        <p:xfrm>
          <a:off x="457200" y="3048000"/>
          <a:ext cx="7791450" cy="220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876964" imgH="813211" progId="Word.Document.8">
                  <p:embed/>
                </p:oleObj>
              </mc:Choice>
              <mc:Fallback>
                <p:oleObj name="文档" r:id="rId2" imgW="2876964" imgH="813211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048000"/>
                        <a:ext cx="7791450" cy="220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488D3-1F0D-436C-A290-5267CCE6660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85349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矢量与标量的乘积</a:t>
            </a:r>
          </a:p>
          <a:p>
            <a:endParaRPr lang="zh-CN" altLang="en-US" dirty="0"/>
          </a:p>
          <a:p>
            <a:r>
              <a:rPr lang="zh-CN" altLang="en-US" dirty="0"/>
              <a:t>矢量的标积（点积、</a:t>
            </a:r>
            <a:r>
              <a:rPr lang="zh-CN" altLang="en-US" dirty="0">
                <a:solidFill>
                  <a:srgbClr val="0000CC"/>
                </a:solidFill>
              </a:rPr>
              <a:t>点乘</a:t>
            </a:r>
            <a:r>
              <a:rPr lang="zh-CN" altLang="en-US" dirty="0"/>
              <a:t>）</a:t>
            </a:r>
          </a:p>
          <a:p>
            <a:endParaRPr lang="zh-CN" altLang="en-US" dirty="0"/>
          </a:p>
          <a:p>
            <a:r>
              <a:rPr lang="zh-CN" altLang="en-US" dirty="0"/>
              <a:t>矢量的矢积（叉积、</a:t>
            </a:r>
            <a:r>
              <a:rPr lang="zh-CN" altLang="en-US" dirty="0">
                <a:solidFill>
                  <a:srgbClr val="0000CC"/>
                </a:solidFill>
              </a:rPr>
              <a:t>叉乘</a:t>
            </a:r>
            <a:r>
              <a:rPr lang="zh-CN" altLang="en-US" dirty="0"/>
              <a:t>）</a:t>
            </a:r>
          </a:p>
        </p:txBody>
      </p:sp>
      <p:sp>
        <p:nvSpPr>
          <p:cNvPr id="185347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 dirty="0"/>
              <a:t>矢量的乘积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24CE-3D90-463C-AD4A-EA583B19C74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 dirty="0"/>
              <a:t>矢量的乘积</a:t>
            </a:r>
            <a:endParaRPr lang="zh-CN" altLang="en-US" sz="2400" dirty="0"/>
          </a:p>
        </p:txBody>
      </p:sp>
      <p:sp>
        <p:nvSpPr>
          <p:cNvPr id="188421" name="Rectangle 5"/>
          <p:cNvSpPr>
            <a:spLocks noChangeArrowheads="1"/>
          </p:cNvSpPr>
          <p:nvPr/>
        </p:nvSpPr>
        <p:spPr bwMode="auto">
          <a:xfrm>
            <a:off x="3962400" y="12192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</a:rPr>
              <a:t>矢量与标量的乘积</a:t>
            </a:r>
          </a:p>
        </p:txBody>
      </p:sp>
      <p:sp>
        <p:nvSpPr>
          <p:cNvPr id="188423" name="Text Box 7"/>
          <p:cNvSpPr txBox="1">
            <a:spLocks noChangeArrowheads="1"/>
          </p:cNvSpPr>
          <p:nvPr/>
        </p:nvSpPr>
        <p:spPr bwMode="auto">
          <a:xfrm>
            <a:off x="739775" y="2025650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黑体" pitchFamily="49" charset="-122"/>
              </a:rPr>
              <a:t>定义：</a:t>
            </a:r>
          </a:p>
        </p:txBody>
      </p:sp>
      <p:sp>
        <p:nvSpPr>
          <p:cNvPr id="188424" name="Text Box 8"/>
          <p:cNvSpPr txBox="1">
            <a:spLocks noChangeArrowheads="1"/>
          </p:cNvSpPr>
          <p:nvPr/>
        </p:nvSpPr>
        <p:spPr bwMode="auto">
          <a:xfrm>
            <a:off x="762000" y="4800600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性质：</a:t>
            </a:r>
          </a:p>
        </p:txBody>
      </p:sp>
      <p:graphicFrame>
        <p:nvGraphicFramePr>
          <p:cNvPr id="188425" name="Object 9"/>
          <p:cNvGraphicFramePr>
            <a:graphicFrameLocks noChangeAspect="1"/>
          </p:cNvGraphicFramePr>
          <p:nvPr/>
        </p:nvGraphicFramePr>
        <p:xfrm>
          <a:off x="1676400" y="2590800"/>
          <a:ext cx="158432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200" imgH="190500" progId="Equation.3">
                  <p:embed/>
                </p:oleObj>
              </mc:Choice>
              <mc:Fallback>
                <p:oleObj name="公式" r:id="rId2" imgW="457200" imgH="1905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1584325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10"/>
          <p:cNvGraphicFramePr>
            <a:graphicFrameLocks noChangeAspect="1"/>
          </p:cNvGraphicFramePr>
          <p:nvPr/>
        </p:nvGraphicFramePr>
        <p:xfrm>
          <a:off x="1600200" y="3352800"/>
          <a:ext cx="6264275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60600" imgH="482600" progId="Equation.3">
                  <p:embed/>
                </p:oleObj>
              </mc:Choice>
              <mc:Fallback>
                <p:oleObj name="公式" r:id="rId4" imgW="2260600" imgH="482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352800"/>
                        <a:ext cx="6264275" cy="1347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7" name="Object 11"/>
          <p:cNvGraphicFramePr>
            <a:graphicFrameLocks noChangeAspect="1"/>
          </p:cNvGraphicFramePr>
          <p:nvPr/>
        </p:nvGraphicFramePr>
        <p:xfrm>
          <a:off x="1676400" y="5562600"/>
          <a:ext cx="3887788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31366" imgH="215806" progId="Equation.3">
                  <p:embed/>
                </p:oleObj>
              </mc:Choice>
              <mc:Fallback>
                <p:oleObj name="公式" r:id="rId6" imgW="1231366" imgH="215806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3887788" cy="69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327B5-19E2-4268-BB94-15787002EC4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90467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矢量的乘积</a:t>
            </a:r>
            <a:endParaRPr lang="zh-CN" altLang="en-US" sz="2400"/>
          </a:p>
        </p:txBody>
      </p:sp>
      <p:sp>
        <p:nvSpPr>
          <p:cNvPr id="190468" name="Rectangle 4"/>
          <p:cNvSpPr>
            <a:spLocks noChangeArrowheads="1"/>
          </p:cNvSpPr>
          <p:nvPr/>
        </p:nvSpPr>
        <p:spPr bwMode="auto">
          <a:xfrm>
            <a:off x="3962400" y="1219200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矢量的标积（点积、</a:t>
            </a:r>
            <a:r>
              <a:rPr lang="zh-CN" altLang="en-US" sz="2400" dirty="0">
                <a:solidFill>
                  <a:srgbClr val="FF3300"/>
                </a:solidFill>
              </a:rPr>
              <a:t>点乘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739775" y="1690687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</a:rPr>
              <a:t>定义：</a:t>
            </a:r>
          </a:p>
        </p:txBody>
      </p:sp>
      <p:sp>
        <p:nvSpPr>
          <p:cNvPr id="190470" name="Text Box 6"/>
          <p:cNvSpPr txBox="1">
            <a:spLocks noChangeArrowheads="1"/>
          </p:cNvSpPr>
          <p:nvPr/>
        </p:nvSpPr>
        <p:spPr bwMode="auto">
          <a:xfrm>
            <a:off x="739775" y="2774950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性质：</a:t>
            </a:r>
          </a:p>
        </p:txBody>
      </p:sp>
      <p:graphicFrame>
        <p:nvGraphicFramePr>
          <p:cNvPr id="190474" name="Object 10"/>
          <p:cNvGraphicFramePr>
            <a:graphicFrameLocks noChangeAspect="1"/>
          </p:cNvGraphicFramePr>
          <p:nvPr/>
        </p:nvGraphicFramePr>
        <p:xfrm>
          <a:off x="2209800" y="1850231"/>
          <a:ext cx="27860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02960" imgH="203040" progId="Equation.3">
                  <p:embed/>
                </p:oleObj>
              </mc:Choice>
              <mc:Fallback>
                <p:oleObj name="公式" r:id="rId2" imgW="100296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850231"/>
                        <a:ext cx="2786063" cy="5667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5" name="Object 11"/>
          <p:cNvGraphicFramePr>
            <a:graphicFrameLocks noChangeAspect="1"/>
          </p:cNvGraphicFramePr>
          <p:nvPr/>
        </p:nvGraphicFramePr>
        <p:xfrm>
          <a:off x="6400800" y="1676400"/>
          <a:ext cx="1279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47640" imgH="457200" progId="Equation.3">
                  <p:embed/>
                </p:oleObj>
              </mc:Choice>
              <mc:Fallback>
                <p:oleObj name="公式" r:id="rId4" imgW="647640" imgH="457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12795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6" name="Object 12"/>
          <p:cNvGraphicFramePr>
            <a:graphicFrameLocks noChangeAspect="1"/>
          </p:cNvGraphicFramePr>
          <p:nvPr/>
        </p:nvGraphicFramePr>
        <p:xfrm>
          <a:off x="2057400" y="2819400"/>
          <a:ext cx="5035550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2037805" imgH="877649" progId="Word.Document.8">
                  <p:embed/>
                </p:oleObj>
              </mc:Choice>
              <mc:Fallback>
                <p:oleObj name="文档" r:id="rId6" imgW="2037805" imgH="877649" progId="Word.Document.8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19400"/>
                        <a:ext cx="5035550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7" name="Text Box 13"/>
          <p:cNvSpPr txBox="1">
            <a:spLocks noChangeArrowheads="1"/>
          </p:cNvSpPr>
          <p:nvPr/>
        </p:nvSpPr>
        <p:spPr bwMode="auto">
          <a:xfrm>
            <a:off x="739775" y="4800600"/>
            <a:ext cx="6553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矢量的标积的正交分量表示： </a:t>
            </a:r>
          </a:p>
        </p:txBody>
      </p:sp>
      <p:graphicFrame>
        <p:nvGraphicFramePr>
          <p:cNvPr id="190478" name="Object 14"/>
          <p:cNvGraphicFramePr>
            <a:graphicFrameLocks noChangeAspect="1"/>
          </p:cNvGraphicFramePr>
          <p:nvPr/>
        </p:nvGraphicFramePr>
        <p:xfrm>
          <a:off x="6172200" y="4267200"/>
          <a:ext cx="26050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95280" imgH="482400" progId="Equation.3">
                  <p:embed/>
                </p:oleObj>
              </mc:Choice>
              <mc:Fallback>
                <p:oleObj name="公式" r:id="rId8" imgW="1295280" imgH="482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267200"/>
                        <a:ext cx="2605088" cy="9604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79" name="Object 15"/>
          <p:cNvGraphicFramePr>
            <a:graphicFrameLocks noChangeAspect="1"/>
          </p:cNvGraphicFramePr>
          <p:nvPr/>
        </p:nvGraphicFramePr>
        <p:xfrm>
          <a:off x="1447800" y="5486400"/>
          <a:ext cx="496728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663560" imgH="253800" progId="Equation.3">
                  <p:embed/>
                </p:oleObj>
              </mc:Choice>
              <mc:Fallback>
                <p:oleObj name="公式" r:id="rId10" imgW="1663560" imgH="253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4967288" cy="7493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4953000" y="28527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交换律</a:t>
            </a:r>
          </a:p>
        </p:txBody>
      </p:sp>
      <p:sp>
        <p:nvSpPr>
          <p:cNvPr id="190481" name="Text Box 17"/>
          <p:cNvSpPr txBox="1">
            <a:spLocks noChangeArrowheads="1"/>
          </p:cNvSpPr>
          <p:nvPr/>
        </p:nvSpPr>
        <p:spPr bwMode="auto">
          <a:xfrm>
            <a:off x="6400800" y="3309938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分配律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80" grpId="0"/>
      <p:bldP spid="1904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504B6-73CE-412B-ABDB-E15CEA4D9EB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91491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矢量的乘积</a:t>
            </a:r>
            <a:endParaRPr lang="zh-CN" altLang="en-US" sz="2400"/>
          </a:p>
        </p:txBody>
      </p:sp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962400" y="1219200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矢量的矢积（叉积、</a:t>
            </a:r>
            <a:r>
              <a:rPr lang="zh-CN" altLang="en-US" sz="2400" dirty="0">
                <a:solidFill>
                  <a:srgbClr val="FF3300"/>
                </a:solidFill>
              </a:rPr>
              <a:t>叉乘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739775" y="1690687"/>
            <a:ext cx="1317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黑体" pitchFamily="49" charset="-122"/>
              </a:rPr>
              <a:t>定义：</a:t>
            </a:r>
          </a:p>
        </p:txBody>
      </p:sp>
      <p:sp>
        <p:nvSpPr>
          <p:cNvPr id="191494" name="Text Box 6"/>
          <p:cNvSpPr txBox="1">
            <a:spLocks noChangeArrowheads="1"/>
          </p:cNvSpPr>
          <p:nvPr/>
        </p:nvSpPr>
        <p:spPr bwMode="auto">
          <a:xfrm>
            <a:off x="739775" y="4129088"/>
            <a:ext cx="1317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00FF"/>
                </a:solidFill>
              </a:rPr>
              <a:t>性质：</a:t>
            </a:r>
          </a:p>
        </p:txBody>
      </p:sp>
      <p:graphicFrame>
        <p:nvGraphicFramePr>
          <p:cNvPr id="191501" name="Object 13"/>
          <p:cNvGraphicFramePr>
            <a:graphicFrameLocks noChangeAspect="1"/>
          </p:cNvGraphicFramePr>
          <p:nvPr/>
        </p:nvGraphicFramePr>
        <p:xfrm>
          <a:off x="1920875" y="1828800"/>
          <a:ext cx="6232525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25680" imgH="761760" progId="Equation.3">
                  <p:embed/>
                </p:oleObj>
              </mc:Choice>
              <mc:Fallback>
                <p:oleObj name="公式" r:id="rId2" imgW="2425680" imgH="7617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828800"/>
                        <a:ext cx="6232525" cy="19700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2" name="Object 14"/>
          <p:cNvGraphicFramePr>
            <a:graphicFrameLocks noChangeAspect="1"/>
          </p:cNvGraphicFramePr>
          <p:nvPr/>
        </p:nvGraphicFramePr>
        <p:xfrm>
          <a:off x="1828800" y="4267200"/>
          <a:ext cx="5411788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2049680" imgH="788372" progId="Word.Document.8">
                  <p:embed/>
                </p:oleObj>
              </mc:Choice>
              <mc:Fallback>
                <p:oleObj name="文档" r:id="rId4" imgW="2049680" imgH="788372" progId="Word.Document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67200"/>
                        <a:ext cx="5411788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B325E-D068-4434-B88E-1B7AE20BD20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92515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矢量的乘积</a:t>
            </a:r>
            <a:endParaRPr lang="zh-CN" altLang="en-US" sz="2400"/>
          </a:p>
        </p:txBody>
      </p:sp>
      <p:sp>
        <p:nvSpPr>
          <p:cNvPr id="192516" name="Rectangle 4"/>
          <p:cNvSpPr>
            <a:spLocks noChangeArrowheads="1"/>
          </p:cNvSpPr>
          <p:nvPr/>
        </p:nvSpPr>
        <p:spPr bwMode="auto">
          <a:xfrm>
            <a:off x="3962400" y="1219200"/>
            <a:ext cx="384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矢量的矢积（叉积、</a:t>
            </a:r>
            <a:r>
              <a:rPr lang="zh-CN" altLang="en-US" sz="2400" dirty="0">
                <a:solidFill>
                  <a:srgbClr val="FF3300"/>
                </a:solidFill>
              </a:rPr>
              <a:t>叉乘</a:t>
            </a:r>
            <a:r>
              <a:rPr lang="zh-CN" altLang="en-US" sz="2400" dirty="0">
                <a:solidFill>
                  <a:srgbClr val="0000CC"/>
                </a:solidFill>
              </a:rPr>
              <a:t>）</a:t>
            </a:r>
          </a:p>
        </p:txBody>
      </p:sp>
      <p:sp>
        <p:nvSpPr>
          <p:cNvPr id="192519" name="Text Box 7"/>
          <p:cNvSpPr txBox="1">
            <a:spLocks noChangeArrowheads="1"/>
          </p:cNvSpPr>
          <p:nvPr/>
        </p:nvSpPr>
        <p:spPr bwMode="auto">
          <a:xfrm>
            <a:off x="762000" y="1690687"/>
            <a:ext cx="65532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0000FF"/>
                </a:solidFill>
              </a:rPr>
              <a:t>矢量的矢积的正交分量表示： </a:t>
            </a:r>
          </a:p>
        </p:txBody>
      </p:sp>
      <p:graphicFrame>
        <p:nvGraphicFramePr>
          <p:cNvPr id="1925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507946"/>
              </p:ext>
            </p:extLst>
          </p:nvPr>
        </p:nvGraphicFramePr>
        <p:xfrm>
          <a:off x="5866606" y="4350279"/>
          <a:ext cx="2897188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4960" imgH="990360" progId="Equation.3">
                  <p:embed/>
                </p:oleObj>
              </mc:Choice>
              <mc:Fallback>
                <p:oleObj name="公式" r:id="rId2" imgW="1434960" imgH="990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6606" y="4350279"/>
                        <a:ext cx="2897188" cy="1976438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1" name="Object 9"/>
          <p:cNvGraphicFramePr>
            <a:graphicFrameLocks noChangeAspect="1"/>
          </p:cNvGraphicFramePr>
          <p:nvPr/>
        </p:nvGraphicFramePr>
        <p:xfrm>
          <a:off x="838200" y="2287587"/>
          <a:ext cx="78486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19500" imgH="1016000" progId="Equation.3">
                  <p:embed/>
                </p:oleObj>
              </mc:Choice>
              <mc:Fallback>
                <p:oleObj name="公式" r:id="rId4" imgW="3619500" imgH="10160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7587"/>
                        <a:ext cx="7848600" cy="22082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808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224F0-847B-4F6A-830B-FB9A4A94727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93539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矢量函数的导数与积分</a:t>
            </a:r>
          </a:p>
        </p:txBody>
      </p:sp>
      <p:sp>
        <p:nvSpPr>
          <p:cNvPr id="193540" name="Rectangle 4"/>
          <p:cNvSpPr>
            <a:spLocks noChangeArrowheads="1"/>
          </p:cNvSpPr>
          <p:nvPr/>
        </p:nvSpPr>
        <p:spPr bwMode="auto">
          <a:xfrm>
            <a:off x="3962400" y="1219200"/>
            <a:ext cx="292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</a:t>
            </a:r>
            <a:r>
              <a:rPr lang="zh-CN" altLang="en-US" sz="2400" dirty="0"/>
              <a:t>（变矢量）</a:t>
            </a:r>
          </a:p>
        </p:txBody>
      </p:sp>
      <p:graphicFrame>
        <p:nvGraphicFramePr>
          <p:cNvPr id="193541" name="Object 5"/>
          <p:cNvGraphicFramePr>
            <a:graphicFrameLocks noChangeAspect="1"/>
          </p:cNvGraphicFramePr>
          <p:nvPr/>
        </p:nvGraphicFramePr>
        <p:xfrm>
          <a:off x="685800" y="2133600"/>
          <a:ext cx="7148513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842046" imgH="960090" progId="Word.Document.8">
                  <p:embed/>
                </p:oleObj>
              </mc:Choice>
              <mc:Fallback>
                <p:oleObj name="文档" r:id="rId2" imgW="2842046" imgH="960090" progId="Word.Document.8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7148513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05E9B-A5FE-47B6-98F0-6CA71427590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94563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矢量函数的导数与积分</a:t>
            </a:r>
          </a:p>
        </p:txBody>
      </p:sp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3962400" y="1219200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矢量函数的</a:t>
            </a:r>
            <a:r>
              <a:rPr lang="zh-CN" altLang="en-US" sz="2400" dirty="0">
                <a:solidFill>
                  <a:srgbClr val="FF3300"/>
                </a:solidFill>
              </a:rPr>
              <a:t>导数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609600" y="1903412"/>
            <a:ext cx="954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定义</a:t>
            </a:r>
            <a:r>
              <a:rPr lang="en-US" altLang="zh-CN" sz="2400" dirty="0">
                <a:solidFill>
                  <a:srgbClr val="0000CC"/>
                </a:solidFill>
              </a:rPr>
              <a:t>: </a:t>
            </a:r>
          </a:p>
        </p:txBody>
      </p:sp>
      <p:grpSp>
        <p:nvGrpSpPr>
          <p:cNvPr id="194581" name="Group 21"/>
          <p:cNvGrpSpPr>
            <a:grpSpLocks/>
          </p:cNvGrpSpPr>
          <p:nvPr/>
        </p:nvGrpSpPr>
        <p:grpSpPr bwMode="auto">
          <a:xfrm>
            <a:off x="2590800" y="2514600"/>
            <a:ext cx="5073650" cy="3933825"/>
            <a:chOff x="1584" y="1488"/>
            <a:chExt cx="3196" cy="2478"/>
          </a:xfrm>
        </p:grpSpPr>
        <p:sp>
          <p:nvSpPr>
            <p:cNvPr id="194568" name="Line 8"/>
            <p:cNvSpPr>
              <a:spLocks noChangeShapeType="1"/>
            </p:cNvSpPr>
            <p:nvPr/>
          </p:nvSpPr>
          <p:spPr bwMode="auto">
            <a:xfrm flipV="1">
              <a:off x="2296" y="3233"/>
              <a:ext cx="151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69" name="Line 9"/>
            <p:cNvSpPr>
              <a:spLocks noChangeShapeType="1"/>
            </p:cNvSpPr>
            <p:nvPr/>
          </p:nvSpPr>
          <p:spPr bwMode="auto">
            <a:xfrm flipV="1">
              <a:off x="2296" y="1720"/>
              <a:ext cx="0" cy="151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0" name="Line 10"/>
            <p:cNvSpPr>
              <a:spLocks noChangeShapeType="1"/>
            </p:cNvSpPr>
            <p:nvPr/>
          </p:nvSpPr>
          <p:spPr bwMode="auto">
            <a:xfrm flipH="1">
              <a:off x="1762" y="3233"/>
              <a:ext cx="534" cy="53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1" name="Text Box 11"/>
            <p:cNvSpPr txBox="1">
              <a:spLocks noChangeArrowheads="1"/>
            </p:cNvSpPr>
            <p:nvPr/>
          </p:nvSpPr>
          <p:spPr bwMode="auto">
            <a:xfrm>
              <a:off x="1584" y="3678"/>
              <a:ext cx="35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194572" name="Text Box 12"/>
            <p:cNvSpPr txBox="1">
              <a:spLocks noChangeArrowheads="1"/>
            </p:cNvSpPr>
            <p:nvPr/>
          </p:nvSpPr>
          <p:spPr bwMode="auto">
            <a:xfrm>
              <a:off x="3720" y="3144"/>
              <a:ext cx="26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194573" name="Text Box 13"/>
            <p:cNvSpPr txBox="1">
              <a:spLocks noChangeArrowheads="1"/>
            </p:cNvSpPr>
            <p:nvPr/>
          </p:nvSpPr>
          <p:spPr bwMode="auto">
            <a:xfrm>
              <a:off x="2207" y="1488"/>
              <a:ext cx="356" cy="2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z</a:t>
              </a:r>
            </a:p>
          </p:txBody>
        </p:sp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 flipV="1">
              <a:off x="2296" y="2788"/>
              <a:ext cx="1068" cy="44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5" name="Line 15"/>
            <p:cNvSpPr>
              <a:spLocks noChangeShapeType="1"/>
            </p:cNvSpPr>
            <p:nvPr/>
          </p:nvSpPr>
          <p:spPr bwMode="auto">
            <a:xfrm flipV="1">
              <a:off x="2296" y="2076"/>
              <a:ext cx="712" cy="115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576" name="Line 16"/>
            <p:cNvSpPr>
              <a:spLocks noChangeShapeType="1"/>
            </p:cNvSpPr>
            <p:nvPr/>
          </p:nvSpPr>
          <p:spPr bwMode="auto">
            <a:xfrm flipH="1" flipV="1">
              <a:off x="3008" y="2076"/>
              <a:ext cx="356" cy="71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577" name="Object 17"/>
            <p:cNvGraphicFramePr>
              <a:graphicFrameLocks noChangeAspect="1"/>
            </p:cNvGraphicFramePr>
            <p:nvPr/>
          </p:nvGraphicFramePr>
          <p:xfrm>
            <a:off x="3275" y="2855"/>
            <a:ext cx="60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20560" imgH="215640" progId="Equation.3">
                    <p:embed/>
                  </p:oleObj>
                </mc:Choice>
                <mc:Fallback>
                  <p:oleObj name="公式" r:id="rId2" imgW="520560" imgH="215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" y="2855"/>
                          <a:ext cx="60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78" name="Object 18"/>
            <p:cNvGraphicFramePr>
              <a:graphicFrameLocks noChangeAspect="1"/>
            </p:cNvGraphicFramePr>
            <p:nvPr/>
          </p:nvGraphicFramePr>
          <p:xfrm>
            <a:off x="2667" y="1761"/>
            <a:ext cx="99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850680" imgH="228600" progId="Equation.3">
                    <p:embed/>
                  </p:oleObj>
                </mc:Choice>
                <mc:Fallback>
                  <p:oleObj name="公式" r:id="rId4" imgW="850680" imgH="228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" y="1761"/>
                          <a:ext cx="99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79" name="Object 19"/>
            <p:cNvGraphicFramePr>
              <a:graphicFrameLocks noChangeAspect="1"/>
            </p:cNvGraphicFramePr>
            <p:nvPr/>
          </p:nvGraphicFramePr>
          <p:xfrm>
            <a:off x="3254" y="2265"/>
            <a:ext cx="152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07880" imgH="228600" progId="Equation.3">
                    <p:embed/>
                  </p:oleObj>
                </mc:Choice>
                <mc:Fallback>
                  <p:oleObj name="公式" r:id="rId6" imgW="1307880" imgH="2286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" y="2265"/>
                          <a:ext cx="152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580" name="Object 20"/>
            <p:cNvGraphicFramePr>
              <a:graphicFrameLocks noChangeAspect="1"/>
            </p:cNvGraphicFramePr>
            <p:nvPr/>
          </p:nvGraphicFramePr>
          <p:xfrm>
            <a:off x="2296" y="3233"/>
            <a:ext cx="176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3233"/>
                          <a:ext cx="176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582" name="Object 22"/>
          <p:cNvGraphicFramePr>
            <a:graphicFrameLocks noChangeAspect="1"/>
          </p:cNvGraphicFramePr>
          <p:nvPr/>
        </p:nvGraphicFramePr>
        <p:xfrm>
          <a:off x="1905000" y="1752600"/>
          <a:ext cx="40449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032000" imgH="381000" progId="Equation.3">
                  <p:embed/>
                </p:oleObj>
              </mc:Choice>
              <mc:Fallback>
                <p:oleObj name="公式" r:id="rId10" imgW="2032000" imgH="3810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4044950" cy="758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791E-51C9-4785-86CD-CFAB6954A2A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96611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矢量函数的导数与积分</a:t>
            </a:r>
          </a:p>
        </p:txBody>
      </p:sp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3962400" y="1219200"/>
            <a:ext cx="23177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矢量函数的导数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609600" y="1828800"/>
            <a:ext cx="877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CC"/>
                </a:solidFill>
              </a:rPr>
              <a:t>性质: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609600" y="4953000"/>
            <a:ext cx="4306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CC"/>
                </a:solidFill>
              </a:rPr>
              <a:t>矢量函数导数的正交分量表示: </a:t>
            </a:r>
          </a:p>
        </p:txBody>
      </p:sp>
      <p:graphicFrame>
        <p:nvGraphicFramePr>
          <p:cNvPr id="196630" name="Object 22"/>
          <p:cNvGraphicFramePr>
            <a:graphicFrameLocks noChangeAspect="1"/>
          </p:cNvGraphicFramePr>
          <p:nvPr/>
        </p:nvGraphicFramePr>
        <p:xfrm>
          <a:off x="2155825" y="1752600"/>
          <a:ext cx="4059238" cy="314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035286" imgH="1572424" progId="Word.Document.8">
                  <p:embed/>
                </p:oleObj>
              </mc:Choice>
              <mc:Fallback>
                <p:oleObj name="文档" r:id="rId2" imgW="2035286" imgH="1572424" progId="Word.Document.8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1752600"/>
                        <a:ext cx="4059238" cy="314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31" name="Object 23"/>
          <p:cNvGraphicFramePr>
            <a:graphicFrameLocks noChangeAspect="1"/>
          </p:cNvGraphicFramePr>
          <p:nvPr/>
        </p:nvGraphicFramePr>
        <p:xfrm>
          <a:off x="2155825" y="5334000"/>
          <a:ext cx="416877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393700" progId="">
                  <p:embed/>
                </p:oleObj>
              </mc:Choice>
              <mc:Fallback>
                <p:oleObj name="Equation" r:id="rId4" imgW="1651000" imgH="3937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5334000"/>
                        <a:ext cx="4168775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68713-25EE-4EFC-AFD2-D34163B973D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97635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矢量函数的导数与积分</a:t>
            </a:r>
          </a:p>
        </p:txBody>
      </p:sp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3962400" y="1219200"/>
            <a:ext cx="2393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矢量函数的积分 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609600" y="1828800"/>
            <a:ext cx="954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rgbClr val="0000CC"/>
                </a:solidFill>
              </a:rPr>
              <a:t>定义: </a:t>
            </a:r>
          </a:p>
        </p:txBody>
      </p:sp>
      <p:graphicFrame>
        <p:nvGraphicFramePr>
          <p:cNvPr id="197641" name="Object 9"/>
          <p:cNvGraphicFramePr>
            <a:graphicFrameLocks noChangeAspect="1"/>
          </p:cNvGraphicFramePr>
          <p:nvPr/>
        </p:nvGraphicFramePr>
        <p:xfrm>
          <a:off x="762000" y="2667000"/>
          <a:ext cx="7077075" cy="184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838821" imgH="736174" progId="Word.Document.8">
                  <p:embed/>
                </p:oleObj>
              </mc:Choice>
              <mc:Fallback>
                <p:oleObj name="文档" r:id="rId2" imgW="2838821" imgH="736174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667000"/>
                        <a:ext cx="7077075" cy="184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班级群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1FD1-4493-425D-ACDE-2621FD07E369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4B91C7-0462-77B1-C170-9C4590B62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15555"/>
          <a:stretch/>
        </p:blipFill>
        <p:spPr>
          <a:xfrm>
            <a:off x="612648" y="1219200"/>
            <a:ext cx="3857062" cy="48006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136DA3-9494-60FD-4722-EE5012C23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45" b="16055"/>
          <a:stretch/>
        </p:blipFill>
        <p:spPr>
          <a:xfrm>
            <a:off x="5105400" y="1219200"/>
            <a:ext cx="3857062" cy="48006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EF4382F-3306-B269-42F2-8FE360141773}"/>
              </a:ext>
            </a:extLst>
          </p:cNvPr>
          <p:cNvSpPr txBox="1"/>
          <p:nvPr/>
        </p:nvSpPr>
        <p:spPr>
          <a:xfrm>
            <a:off x="6352494" y="603146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工科试验班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42CF77-248B-2916-DEF0-875B0DA877A4}"/>
              </a:ext>
            </a:extLst>
          </p:cNvPr>
          <p:cNvSpPr txBox="1"/>
          <p:nvPr/>
        </p:nvSpPr>
        <p:spPr>
          <a:xfrm>
            <a:off x="1752600" y="59816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solidFill>
                  <a:srgbClr val="FF33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人工智能</a:t>
            </a:r>
          </a:p>
        </p:txBody>
      </p:sp>
    </p:spTree>
    <p:extLst>
      <p:ext uri="{BB962C8B-B14F-4D97-AF65-F5344CB8AC3E}">
        <p14:creationId xmlns:p14="http://schemas.microsoft.com/office/powerpoint/2010/main" val="401413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001CA-013B-46FB-8813-CE612C65D62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98659" name="Rectangle 3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矢量函数的导数与积分</a:t>
            </a:r>
          </a:p>
        </p:txBody>
      </p:sp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3962400" y="1219200"/>
            <a:ext cx="23939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矢量函数的积分 </a:t>
            </a:r>
          </a:p>
        </p:txBody>
      </p: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609600" y="1828800"/>
            <a:ext cx="877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CC"/>
                </a:solidFill>
              </a:rPr>
              <a:t>性质:</a:t>
            </a:r>
            <a:endParaRPr lang="en-US" altLang="zh-CN" sz="2400" dirty="0">
              <a:solidFill>
                <a:srgbClr val="0000CC"/>
              </a:solidFill>
            </a:endParaRP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609600" y="5029200"/>
            <a:ext cx="43068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0000CC"/>
                </a:solidFill>
              </a:rPr>
              <a:t>矢量函数</a:t>
            </a:r>
            <a:r>
              <a:rPr lang="zh-CN" altLang="en-US" sz="2400" dirty="0">
                <a:solidFill>
                  <a:srgbClr val="0000CC"/>
                </a:solidFill>
              </a:rPr>
              <a:t>积分</a:t>
            </a:r>
            <a:r>
              <a:rPr lang="zh-CN" altLang="zh-CN" sz="2400" dirty="0">
                <a:solidFill>
                  <a:srgbClr val="0000CC"/>
                </a:solidFill>
              </a:rPr>
              <a:t>的正交分量表示: </a:t>
            </a:r>
          </a:p>
        </p:txBody>
      </p:sp>
      <p:graphicFrame>
        <p:nvGraphicFramePr>
          <p:cNvPr id="198665" name="Object 9"/>
          <p:cNvGraphicFramePr>
            <a:graphicFrameLocks noChangeAspect="1"/>
          </p:cNvGraphicFramePr>
          <p:nvPr/>
        </p:nvGraphicFramePr>
        <p:xfrm>
          <a:off x="1981200" y="1752600"/>
          <a:ext cx="490855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456665" imgH="1584664" progId="Word.Document.8">
                  <p:embed/>
                </p:oleObj>
              </mc:Choice>
              <mc:Fallback>
                <p:oleObj name="文档" r:id="rId2" imgW="2456665" imgH="1584664" progId="Word.Documen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52600"/>
                        <a:ext cx="490855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1981200" y="5638800"/>
          <a:ext cx="58229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23092" imgH="266584" progId="Equation.3">
                  <p:embed/>
                </p:oleObj>
              </mc:Choice>
              <mc:Fallback>
                <p:oleObj name="公式" r:id="rId4" imgW="2323092" imgH="266584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638800"/>
                        <a:ext cx="582295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8E475-2AF3-479F-A5D0-2FD0FA4735C1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99683" name="Rectangle 3"/>
          <p:cNvSpPr>
            <a:spLocks noChangeArrowheads="1"/>
          </p:cNvSpPr>
          <p:nvPr/>
        </p:nvSpPr>
        <p:spPr bwMode="auto">
          <a:xfrm>
            <a:off x="501650" y="1219200"/>
            <a:ext cx="869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0.1</a:t>
            </a:r>
          </a:p>
        </p:txBody>
      </p:sp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762000" y="1905000"/>
          <a:ext cx="7267575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295824" imgH="1390271" progId="Word.Document.8">
                  <p:embed/>
                </p:oleObj>
              </mc:Choice>
              <mc:Fallback>
                <p:oleObj name="文档" r:id="rId2" imgW="3295824" imgH="1390271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05000"/>
                        <a:ext cx="7267575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90" name="Rectangle 10"/>
          <p:cNvSpPr>
            <a:spLocks noChangeArrowheads="1"/>
          </p:cNvSpPr>
          <p:nvPr/>
        </p:nvSpPr>
        <p:spPr bwMode="auto">
          <a:xfrm>
            <a:off x="0" y="2963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99691" name="Rectangle 11"/>
          <p:cNvSpPr>
            <a:spLocks noChangeArrowheads="1"/>
          </p:cNvSpPr>
          <p:nvPr/>
        </p:nvSpPr>
        <p:spPr bwMode="auto">
          <a:xfrm>
            <a:off x="0" y="3192463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，</a:t>
            </a:r>
            <a:endParaRPr lang="zh-CN" altLang="en-US">
              <a:latin typeface="Arial" charset="0"/>
            </a:endParaRPr>
          </a:p>
        </p:txBody>
      </p:sp>
      <p:sp>
        <p:nvSpPr>
          <p:cNvPr id="199692" name="Rectangle 12"/>
          <p:cNvSpPr>
            <a:spLocks noChangeArrowheads="1"/>
          </p:cNvSpPr>
          <p:nvPr/>
        </p:nvSpPr>
        <p:spPr bwMode="auto">
          <a:xfrm>
            <a:off x="0" y="3665538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7C3E5-CF01-4B8C-9FDA-6A62995086EE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501650" y="1219200"/>
            <a:ext cx="869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0.1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914400" y="1725612"/>
          <a:ext cx="6562725" cy="437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307699" imgH="2207082" progId="Word.Document.8">
                  <p:embed/>
                </p:oleObj>
              </mc:Choice>
              <mc:Fallback>
                <p:oleObj name="文档" r:id="rId2" imgW="3307699" imgH="2207082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25612"/>
                        <a:ext cx="6562725" cy="437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6019800" y="228600"/>
          <a:ext cx="1801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01309" imgH="228501" progId="Equation.3">
                  <p:embed/>
                </p:oleObj>
              </mc:Choice>
              <mc:Fallback>
                <p:oleObj name="公式" r:id="rId4" imgW="901309" imgH="228501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"/>
                        <a:ext cx="1801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6019800" y="685800"/>
          <a:ext cx="193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65200" imgH="228600" progId="Equation.3">
                  <p:embed/>
                </p:oleObj>
              </mc:Choice>
              <mc:Fallback>
                <p:oleObj name="公式" r:id="rId6" imgW="9652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685800"/>
                        <a:ext cx="1930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84DBB-06D9-4616-B8EF-15068D98DE23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501650" y="1219200"/>
            <a:ext cx="869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例</a:t>
            </a:r>
            <a:r>
              <a:rPr lang="en-US" altLang="zh-CN" sz="2400"/>
              <a:t>0.2</a:t>
            </a:r>
          </a:p>
        </p:txBody>
      </p:sp>
      <p:graphicFrame>
        <p:nvGraphicFramePr>
          <p:cNvPr id="201732" name="Object 4"/>
          <p:cNvGraphicFramePr>
            <a:graphicFrameLocks noChangeAspect="1"/>
          </p:cNvGraphicFramePr>
          <p:nvPr/>
        </p:nvGraphicFramePr>
        <p:xfrm>
          <a:off x="838200" y="1828800"/>
          <a:ext cx="6726238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695962" imgH="1537866" progId="Word.Document.8">
                  <p:embed/>
                </p:oleObj>
              </mc:Choice>
              <mc:Fallback>
                <p:oleObj name="文档" r:id="rId2" imgW="2695962" imgH="1537866" progId="Word.Document.8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6726238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Rectangle 7"/>
          <p:cNvSpPr>
            <a:spLocks noChangeArrowheads="1"/>
          </p:cNvSpPr>
          <p:nvPr/>
        </p:nvSpPr>
        <p:spPr bwMode="auto">
          <a:xfrm>
            <a:off x="0" y="2968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0" y="3187700"/>
            <a:ext cx="311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000">
                <a:cs typeface="Times New Roman" pitchFamily="18" charset="0"/>
              </a:rPr>
              <a:t>，</a:t>
            </a:r>
            <a:endParaRPr lang="zh-CN" altLang="en-US">
              <a:latin typeface="Arial" charset="0"/>
            </a:endParaRPr>
          </a:p>
        </p:txBody>
      </p:sp>
      <p:sp>
        <p:nvSpPr>
          <p:cNvPr id="201737" name="Rectangle 9"/>
          <p:cNvSpPr>
            <a:spLocks noChangeArrowheads="1"/>
          </p:cNvSpPr>
          <p:nvPr/>
        </p:nvSpPr>
        <p:spPr bwMode="auto">
          <a:xfrm>
            <a:off x="0" y="3660775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>
              <a:latin typeface="Ari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4572C-B0A5-4FE4-9CF4-C11CB8CC2E3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501650" y="1219200"/>
            <a:ext cx="869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0.2</a:t>
            </a:r>
          </a:p>
        </p:txBody>
      </p:sp>
      <p:graphicFrame>
        <p:nvGraphicFramePr>
          <p:cNvPr id="203781" name="Object 5"/>
          <p:cNvGraphicFramePr>
            <a:graphicFrameLocks noChangeAspect="1"/>
          </p:cNvGraphicFramePr>
          <p:nvPr/>
        </p:nvGraphicFramePr>
        <p:xfrm>
          <a:off x="6096000" y="1219200"/>
          <a:ext cx="2030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15559" imgH="215806" progId="Equation.3">
                  <p:embed/>
                </p:oleObj>
              </mc:Choice>
              <mc:Fallback>
                <p:oleObj name="公式" r:id="rId2" imgW="1015559" imgH="215806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19200"/>
                        <a:ext cx="20304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2" name="Object 6"/>
          <p:cNvGraphicFramePr>
            <a:graphicFrameLocks noChangeAspect="1"/>
          </p:cNvGraphicFramePr>
          <p:nvPr/>
        </p:nvGraphicFramePr>
        <p:xfrm>
          <a:off x="6096000" y="1752600"/>
          <a:ext cx="20812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40948" imgH="228501" progId="Equation.3">
                  <p:embed/>
                </p:oleObj>
              </mc:Choice>
              <mc:Fallback>
                <p:oleObj name="公式" r:id="rId4" imgW="1040948" imgH="228501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52600"/>
                        <a:ext cx="20812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87388" y="2057400"/>
          <a:ext cx="8145462" cy="426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675821" imgH="1925932" progId="Word.Document.8">
                  <p:embed/>
                </p:oleObj>
              </mc:Choice>
              <mc:Fallback>
                <p:oleObj name="Document" r:id="rId6" imgW="3675821" imgH="19259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057400"/>
                        <a:ext cx="8145462" cy="426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3CC78-6589-48D4-A77D-B23A8707A507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95587" name="Rectangle 3"/>
          <p:cNvSpPr>
            <a:spLocks noChangeArrowheads="1"/>
          </p:cNvSpPr>
          <p:nvPr/>
        </p:nvSpPr>
        <p:spPr bwMode="auto">
          <a:xfrm>
            <a:off x="501650" y="1219200"/>
            <a:ext cx="800219" cy="461665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练习</a:t>
            </a:r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1143000" y="1905000"/>
            <a:ext cx="4451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证明以下矢量运算的基本性质：</a:t>
            </a:r>
          </a:p>
        </p:txBody>
      </p:sp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2362200" y="2514600"/>
          <a:ext cx="22526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228600" progId="Equation.3">
                  <p:embed/>
                </p:oleObj>
              </mc:Choice>
              <mc:Fallback>
                <p:oleObj name="公式" r:id="rId2" imgW="1143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14600"/>
                        <a:ext cx="2252663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2362200" y="3048000"/>
          <a:ext cx="20526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41120" imgH="228600" progId="Equation.3">
                  <p:embed/>
                </p:oleObj>
              </mc:Choice>
              <mc:Fallback>
                <p:oleObj name="公式" r:id="rId4" imgW="104112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48000"/>
                        <a:ext cx="2052638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2362200" y="3581400"/>
          <a:ext cx="24034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18960" imgH="228600" progId="Equation.3">
                  <p:embed/>
                </p:oleObj>
              </mc:Choice>
              <mc:Fallback>
                <p:oleObj name="公式" r:id="rId6" imgW="121896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2403475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2362200" y="4114800"/>
          <a:ext cx="35798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15840" imgH="228600" progId="Equation.3">
                  <p:embed/>
                </p:oleObj>
              </mc:Choice>
              <mc:Fallback>
                <p:oleObj name="公式" r:id="rId8" imgW="1815840" imgH="228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3579813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2362200" y="4648200"/>
          <a:ext cx="38306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42920" imgH="228600" progId="Equation.3">
                  <p:embed/>
                </p:oleObj>
              </mc:Choice>
              <mc:Fallback>
                <p:oleObj name="公式" r:id="rId10" imgW="1942920" imgH="2286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48200"/>
                        <a:ext cx="3830638" cy="4556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8400" y="563880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华文行楷" pitchFamily="2" charset="-122"/>
                <a:ea typeface="华文行楷" pitchFamily="2" charset="-122"/>
              </a:rPr>
              <a:t>注意矢量符号的书写！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最终成绩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F1FD1-4493-425D-ACDE-2621FD07E369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205514" y="3886200"/>
            <a:ext cx="4800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作业和考勤考核：</a:t>
            </a:r>
            <a:endParaRPr lang="en-US" altLang="zh-CN" sz="2000" b="1" dirty="0">
              <a:solidFill>
                <a:srgbClr val="0000CC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作业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：助教通过</a:t>
            </a:r>
            <a:r>
              <a:rPr lang="en-US" altLang="zh-CN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QQ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群作业功能布置作业，学生手写完成拍照上传</a:t>
            </a:r>
            <a:endParaRPr lang="en-US" altLang="zh-CN" dirty="0">
              <a:solidFill>
                <a:srgbClr val="000000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00000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考勤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：厦门大学智慧教务（本科） 课程签到</a:t>
            </a:r>
          </a:p>
        </p:txBody>
      </p:sp>
      <p:sp>
        <p:nvSpPr>
          <p:cNvPr id="5" name="矩形 4"/>
          <p:cNvSpPr/>
          <p:nvPr/>
        </p:nvSpPr>
        <p:spPr>
          <a:xfrm>
            <a:off x="839724" y="1797268"/>
            <a:ext cx="74645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期中成绩（</a:t>
            </a:r>
            <a:r>
              <a:rPr lang="en-US" altLang="zh-CN" b="1" dirty="0">
                <a:solidFill>
                  <a:srgbClr val="FF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30%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期末成绩（</a:t>
            </a:r>
            <a:r>
              <a:rPr lang="en-US" altLang="zh-CN" b="1" dirty="0">
                <a:solidFill>
                  <a:srgbClr val="FF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30%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小测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小测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000000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 作业（</a:t>
            </a:r>
            <a:r>
              <a:rPr lang="en-US" altLang="zh-CN" b="1" dirty="0">
                <a:solidFill>
                  <a:srgbClr val="FF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考勤（</a:t>
            </a:r>
            <a:r>
              <a:rPr lang="en-US" altLang="zh-CN" b="1" dirty="0">
                <a:solidFill>
                  <a:srgbClr val="FF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10%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endParaRPr lang="en-US" altLang="zh-CN" dirty="0">
              <a:solidFill>
                <a:srgbClr val="000000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期中考和期末考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：全校统一进行，具体时间和地点另行通知。</a:t>
            </a:r>
          </a:p>
        </p:txBody>
      </p:sp>
      <p:sp>
        <p:nvSpPr>
          <p:cNvPr id="6" name="矩形 5"/>
          <p:cNvSpPr/>
          <p:nvPr/>
        </p:nvSpPr>
        <p:spPr>
          <a:xfrm>
            <a:off x="76200" y="3886200"/>
            <a:ext cx="4114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0000CC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小测：</a:t>
            </a:r>
            <a:endParaRPr lang="en-US" altLang="zh-CN" sz="2000" b="1" dirty="0">
              <a:solidFill>
                <a:srgbClr val="0000CC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0000CC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各个班级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随堂测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题单选</a:t>
            </a:r>
            <a:r>
              <a:rPr lang="en-US" altLang="zh-CN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+5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题填空</a:t>
            </a:r>
            <a:endParaRPr lang="en-US" altLang="zh-CN" dirty="0">
              <a:solidFill>
                <a:srgbClr val="000000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 “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厦大答题系统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” 平台进行，手机提交</a:t>
            </a:r>
            <a:endParaRPr lang="en-US" altLang="zh-CN" dirty="0">
              <a:solidFill>
                <a:srgbClr val="000000"/>
              </a:solidFill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大物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类小测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1.1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节</a:t>
            </a:r>
            <a:r>
              <a:rPr lang="en-US" altLang="zh-CN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-2.2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节</a:t>
            </a:r>
          </a:p>
          <a:p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大物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类小测</a:t>
            </a:r>
            <a:r>
              <a:rPr lang="en-US" altLang="zh-CN" b="1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13.1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节</a:t>
            </a:r>
            <a:r>
              <a:rPr lang="en-US" altLang="zh-CN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-9.3</a:t>
            </a:r>
            <a:r>
              <a:rPr lang="zh-CN" altLang="en-US" dirty="0">
                <a:solidFill>
                  <a:srgbClr val="000000"/>
                </a:solidFill>
                <a:ea typeface="Microsoft YaHei UI" panose="020B0503020204020204" pitchFamily="34" charset="-122"/>
                <a:cs typeface="Times New Roman" panose="02020603050405020304" pitchFamily="18" charset="0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82950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0</a:t>
            </a:r>
            <a:r>
              <a:rPr lang="zh-CN" altLang="en-US" dirty="0"/>
              <a:t>章 矢量运算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F993A-815D-46E2-A25F-1C5779454F2F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0.1 </a:t>
            </a:r>
            <a:r>
              <a:rPr lang="zh-CN" altLang="en-US" dirty="0"/>
              <a:t>矢量运算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D02F2-7050-4B19-9E42-F0C01A97C4EA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73062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标量</a:t>
            </a:r>
          </a:p>
          <a:p>
            <a:pPr lvl="1"/>
            <a:r>
              <a:rPr lang="zh-CN" altLang="en-US" dirty="0"/>
              <a:t>定义：</a:t>
            </a:r>
            <a:r>
              <a:rPr lang="zh-CN" altLang="en-US" dirty="0">
                <a:solidFill>
                  <a:srgbClr val="0000CC"/>
                </a:solidFill>
              </a:rPr>
              <a:t>只有大小，没有方向</a:t>
            </a:r>
            <a:r>
              <a:rPr lang="zh-CN" altLang="en-US" dirty="0"/>
              <a:t>的量。 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表示：数字（可带正负号）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遵循通常的</a:t>
            </a:r>
            <a:r>
              <a:rPr lang="zh-CN" altLang="en-US" dirty="0">
                <a:solidFill>
                  <a:srgbClr val="0000CC"/>
                </a:solidFill>
              </a:rPr>
              <a:t>代数运算法则</a:t>
            </a:r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例：质量、时间、温度、能量等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 dirty="0"/>
              <a:t>矢量与标量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C73C3-F1C4-4F9D-9AA0-394AC74EFAA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7715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b="1" dirty="0"/>
          </a:p>
          <a:p>
            <a:r>
              <a:rPr lang="zh-CN" altLang="en-US" b="1" dirty="0"/>
              <a:t>矢量</a:t>
            </a:r>
          </a:p>
          <a:p>
            <a:pPr lvl="1"/>
            <a:r>
              <a:rPr lang="zh-CN" altLang="en-US" dirty="0"/>
              <a:t>定义：</a:t>
            </a:r>
            <a:r>
              <a:rPr lang="zh-CN" altLang="en-US" dirty="0">
                <a:solidFill>
                  <a:srgbClr val="0000CC"/>
                </a:solidFill>
              </a:rPr>
              <a:t>既有大小，又有方向</a:t>
            </a:r>
            <a:r>
              <a:rPr lang="zh-CN" altLang="en-US" dirty="0"/>
              <a:t>的量。 </a:t>
            </a:r>
          </a:p>
          <a:p>
            <a:pPr lvl="1"/>
            <a:r>
              <a:rPr lang="zh-CN" altLang="en-US" dirty="0"/>
              <a:t>表示：</a:t>
            </a:r>
          </a:p>
          <a:p>
            <a:pPr lvl="2"/>
            <a:r>
              <a:rPr lang="zh-CN" altLang="en-US" dirty="0"/>
              <a:t>书写：带箭头的字母           （手写的方式）</a:t>
            </a:r>
          </a:p>
          <a:p>
            <a:pPr lvl="2"/>
            <a:r>
              <a:rPr lang="zh-CN" altLang="en-US" dirty="0"/>
              <a:t>印刷：黑斜体字母 </a:t>
            </a:r>
            <a:r>
              <a:rPr lang="en-US" altLang="zh-CN" b="1" i="1" dirty="0"/>
              <a:t>A</a:t>
            </a:r>
          </a:p>
          <a:p>
            <a:pPr lvl="2"/>
            <a:r>
              <a:rPr lang="zh-CN" altLang="en-US" dirty="0"/>
              <a:t>有向线段    长度：矢量的大小（矢量的</a:t>
            </a:r>
            <a:r>
              <a:rPr lang="zh-CN" altLang="en-US" dirty="0">
                <a:solidFill>
                  <a:srgbClr val="0000CC"/>
                </a:solidFill>
              </a:rPr>
              <a:t>模</a:t>
            </a:r>
            <a:r>
              <a:rPr lang="zh-CN" altLang="en-US" dirty="0"/>
              <a:t>）</a:t>
            </a:r>
          </a:p>
          <a:p>
            <a:pPr lvl="2"/>
            <a:r>
              <a:rPr lang="zh-CN" altLang="en-US" dirty="0"/>
              <a:t>                    方向：箭头的指向</a:t>
            </a:r>
          </a:p>
          <a:p>
            <a:pPr lvl="1"/>
            <a:r>
              <a:rPr lang="zh-CN" altLang="en-US" dirty="0"/>
              <a:t>遵循</a:t>
            </a:r>
            <a:r>
              <a:rPr lang="zh-CN" altLang="en-US" dirty="0">
                <a:solidFill>
                  <a:srgbClr val="FF3300"/>
                </a:solidFill>
              </a:rPr>
              <a:t>矢量运算法则</a:t>
            </a:r>
          </a:p>
          <a:p>
            <a:pPr lvl="1"/>
            <a:r>
              <a:rPr lang="zh-CN" altLang="en-US" dirty="0"/>
              <a:t>例：位移、速度、加速度、力、动量等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矢量与标量</a:t>
            </a:r>
            <a:endParaRPr lang="zh-CN" altLang="en-US" sz="2400"/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3657600" y="3665538"/>
            <a:ext cx="2127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>
              <a:latin typeface="Arial" charset="0"/>
            </a:endParaRPr>
          </a:p>
        </p:txBody>
      </p:sp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3962400" y="2971800"/>
          <a:ext cx="304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2280" imgH="190440" progId="Equation.3">
                  <p:embed/>
                </p:oleObj>
              </mc:Choice>
              <mc:Fallback>
                <p:oleObj name="公式" r:id="rId2" imgW="152280" imgH="1904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1800"/>
                        <a:ext cx="3048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6" name="Object 14"/>
          <p:cNvGraphicFramePr>
            <a:graphicFrameLocks noChangeAspect="1"/>
          </p:cNvGraphicFramePr>
          <p:nvPr/>
        </p:nvGraphicFramePr>
        <p:xfrm>
          <a:off x="2286000" y="5715000"/>
          <a:ext cx="8128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06080" imgH="190440" progId="Equation.3">
                  <p:embed/>
                </p:oleObj>
              </mc:Choice>
              <mc:Fallback>
                <p:oleObj name="公式" r:id="rId4" imgW="406080" imgH="1904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715000"/>
                        <a:ext cx="812800" cy="3825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7" name="Object 15"/>
          <p:cNvGraphicFramePr>
            <a:graphicFrameLocks noChangeAspect="1"/>
          </p:cNvGraphicFramePr>
          <p:nvPr/>
        </p:nvGraphicFramePr>
        <p:xfrm>
          <a:off x="5410200" y="5715000"/>
          <a:ext cx="9906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95000" imgH="190440" progId="Equation.3">
                  <p:embed/>
                </p:oleObj>
              </mc:Choice>
              <mc:Fallback>
                <p:oleObj name="公式" r:id="rId6" imgW="495000" imgH="1904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715000"/>
                        <a:ext cx="990600" cy="38258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5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760F1-49D4-4EB5-80EF-F625BABE212E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矢量的合成与分解</a:t>
            </a:r>
            <a:endParaRPr lang="zh-CN" altLang="en-US" sz="2400"/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3962400" y="12192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矢量的合成</a:t>
            </a:r>
          </a:p>
        </p:txBody>
      </p:sp>
      <p:grpSp>
        <p:nvGrpSpPr>
          <p:cNvPr id="180281" name="Group 57"/>
          <p:cNvGrpSpPr>
            <a:grpSpLocks/>
          </p:cNvGrpSpPr>
          <p:nvPr/>
        </p:nvGrpSpPr>
        <p:grpSpPr bwMode="auto">
          <a:xfrm>
            <a:off x="685800" y="1752600"/>
            <a:ext cx="7775575" cy="2084387"/>
            <a:chOff x="576" y="1296"/>
            <a:chExt cx="4898" cy="1313"/>
          </a:xfrm>
        </p:grpSpPr>
        <p:sp>
          <p:nvSpPr>
            <p:cNvPr id="180234" name="Line 10"/>
            <p:cNvSpPr>
              <a:spLocks noChangeShapeType="1"/>
            </p:cNvSpPr>
            <p:nvPr/>
          </p:nvSpPr>
          <p:spPr bwMode="auto">
            <a:xfrm flipV="1">
              <a:off x="576" y="2153"/>
              <a:ext cx="1080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35" name="Object 11"/>
            <p:cNvGraphicFramePr>
              <a:graphicFrameLocks noChangeAspect="1"/>
            </p:cNvGraphicFramePr>
            <p:nvPr/>
          </p:nvGraphicFramePr>
          <p:xfrm>
            <a:off x="659" y="1654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" imgH="177480" progId="Equation.3">
                    <p:embed/>
                  </p:oleObj>
                </mc:Choice>
                <mc:Fallback>
                  <p:oleObj name="公式" r:id="rId2" imgW="139680" imgH="177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9" y="1654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36" name="Line 12"/>
            <p:cNvSpPr>
              <a:spLocks noChangeShapeType="1"/>
            </p:cNvSpPr>
            <p:nvPr/>
          </p:nvSpPr>
          <p:spPr bwMode="auto">
            <a:xfrm flipV="1">
              <a:off x="576" y="1488"/>
              <a:ext cx="498" cy="665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7" name="Line 13"/>
            <p:cNvSpPr>
              <a:spLocks noChangeShapeType="1"/>
            </p:cNvSpPr>
            <p:nvPr/>
          </p:nvSpPr>
          <p:spPr bwMode="auto">
            <a:xfrm flipV="1">
              <a:off x="1074" y="1488"/>
              <a:ext cx="91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8" name="Line 14"/>
            <p:cNvSpPr>
              <a:spLocks noChangeShapeType="1"/>
            </p:cNvSpPr>
            <p:nvPr/>
          </p:nvSpPr>
          <p:spPr bwMode="auto">
            <a:xfrm flipH="1">
              <a:off x="1656" y="1488"/>
              <a:ext cx="498" cy="66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39" name="Line 15"/>
            <p:cNvSpPr>
              <a:spLocks noChangeShapeType="1"/>
            </p:cNvSpPr>
            <p:nvPr/>
          </p:nvSpPr>
          <p:spPr bwMode="auto">
            <a:xfrm flipV="1">
              <a:off x="576" y="1488"/>
              <a:ext cx="1578" cy="6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40" name="Object 16"/>
            <p:cNvGraphicFramePr>
              <a:graphicFrameLocks noChangeAspect="1"/>
            </p:cNvGraphicFramePr>
            <p:nvPr/>
          </p:nvGraphicFramePr>
          <p:xfrm>
            <a:off x="825" y="2402"/>
            <a:ext cx="65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596880" imgH="190440" progId="Equation.3">
                    <p:embed/>
                  </p:oleObj>
                </mc:Choice>
                <mc:Fallback>
                  <p:oleObj name="公式" r:id="rId4" imgW="596880" imgH="1904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5" y="2402"/>
                          <a:ext cx="65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41" name="Line 17"/>
            <p:cNvSpPr>
              <a:spLocks noChangeShapeType="1"/>
            </p:cNvSpPr>
            <p:nvPr/>
          </p:nvSpPr>
          <p:spPr bwMode="auto">
            <a:xfrm flipV="1">
              <a:off x="2735" y="1488"/>
              <a:ext cx="1080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42" name="Object 18"/>
            <p:cNvGraphicFramePr>
              <a:graphicFrameLocks noChangeAspect="1"/>
            </p:cNvGraphicFramePr>
            <p:nvPr/>
          </p:nvGraphicFramePr>
          <p:xfrm>
            <a:off x="2403" y="1571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177480" progId="Equation.3">
                    <p:embed/>
                  </p:oleObj>
                </mc:Choice>
                <mc:Fallback>
                  <p:oleObj name="公式" r:id="rId6" imgW="139680" imgH="17748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3" y="1571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43" name="Line 19"/>
            <p:cNvSpPr>
              <a:spLocks noChangeShapeType="1"/>
            </p:cNvSpPr>
            <p:nvPr/>
          </p:nvSpPr>
          <p:spPr bwMode="auto">
            <a:xfrm flipV="1">
              <a:off x="2237" y="1488"/>
              <a:ext cx="498" cy="665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44" name="Line 20"/>
            <p:cNvSpPr>
              <a:spLocks noChangeShapeType="1"/>
            </p:cNvSpPr>
            <p:nvPr/>
          </p:nvSpPr>
          <p:spPr bwMode="auto">
            <a:xfrm flipV="1">
              <a:off x="2237" y="1488"/>
              <a:ext cx="1578" cy="66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45" name="Object 21"/>
            <p:cNvGraphicFramePr>
              <a:graphicFrameLocks noChangeAspect="1"/>
            </p:cNvGraphicFramePr>
            <p:nvPr/>
          </p:nvGraphicFramePr>
          <p:xfrm>
            <a:off x="2666" y="2402"/>
            <a:ext cx="651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596880" imgH="190440" progId="Equation.3">
                    <p:embed/>
                  </p:oleObj>
                </mc:Choice>
                <mc:Fallback>
                  <p:oleObj name="公式" r:id="rId8" imgW="596880" imgH="1904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6" y="2402"/>
                          <a:ext cx="651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6" name="Object 22"/>
            <p:cNvGraphicFramePr>
              <a:graphicFrameLocks noChangeAspect="1"/>
            </p:cNvGraphicFramePr>
            <p:nvPr/>
          </p:nvGraphicFramePr>
          <p:xfrm>
            <a:off x="1240" y="1654"/>
            <a:ext cx="16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52280" imgH="190440" progId="Equation.3">
                    <p:embed/>
                  </p:oleObj>
                </mc:Choice>
                <mc:Fallback>
                  <p:oleObj name="公式" r:id="rId10" imgW="152280" imgH="19044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1654"/>
                          <a:ext cx="16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7" name="Object 23"/>
            <p:cNvGraphicFramePr>
              <a:graphicFrameLocks noChangeAspect="1"/>
            </p:cNvGraphicFramePr>
            <p:nvPr/>
          </p:nvGraphicFramePr>
          <p:xfrm>
            <a:off x="1074" y="2173"/>
            <a:ext cx="15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9680" imgH="177480" progId="Equation.3">
                    <p:embed/>
                  </p:oleObj>
                </mc:Choice>
                <mc:Fallback>
                  <p:oleObj name="公式" r:id="rId12" imgW="139680" imgH="17748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" y="2173"/>
                          <a:ext cx="15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8" name="Object 24"/>
            <p:cNvGraphicFramePr>
              <a:graphicFrameLocks noChangeAspect="1"/>
            </p:cNvGraphicFramePr>
            <p:nvPr/>
          </p:nvGraphicFramePr>
          <p:xfrm>
            <a:off x="3067" y="1296"/>
            <a:ext cx="15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39680" imgH="177480" progId="Equation.3">
                    <p:embed/>
                  </p:oleObj>
                </mc:Choice>
                <mc:Fallback>
                  <p:oleObj name="公式" r:id="rId14" imgW="139680" imgH="17748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7" y="1296"/>
                          <a:ext cx="15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49" name="Object 25"/>
            <p:cNvGraphicFramePr>
              <a:graphicFrameLocks noChangeAspect="1"/>
            </p:cNvGraphicFramePr>
            <p:nvPr/>
          </p:nvGraphicFramePr>
          <p:xfrm>
            <a:off x="2984" y="1820"/>
            <a:ext cx="16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52280" imgH="190440" progId="Equation.3">
                    <p:embed/>
                  </p:oleObj>
                </mc:Choice>
                <mc:Fallback>
                  <p:oleObj name="公式" r:id="rId16" imgW="152280" imgH="1904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1820"/>
                          <a:ext cx="16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50" name="Object 26"/>
            <p:cNvGraphicFramePr>
              <a:graphicFrameLocks noChangeAspect="1"/>
            </p:cNvGraphicFramePr>
            <p:nvPr/>
          </p:nvGraphicFramePr>
          <p:xfrm>
            <a:off x="3981" y="1597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39680" imgH="177480" progId="Equation.3">
                    <p:embed/>
                  </p:oleObj>
                </mc:Choice>
                <mc:Fallback>
                  <p:oleObj name="公式" r:id="rId18" imgW="139680" imgH="17748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1597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1" name="Line 27"/>
            <p:cNvSpPr>
              <a:spLocks noChangeShapeType="1"/>
            </p:cNvSpPr>
            <p:nvPr/>
          </p:nvSpPr>
          <p:spPr bwMode="auto">
            <a:xfrm flipV="1">
              <a:off x="3981" y="1488"/>
              <a:ext cx="332" cy="498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2" name="Line 28"/>
            <p:cNvSpPr>
              <a:spLocks noChangeShapeType="1"/>
            </p:cNvSpPr>
            <p:nvPr/>
          </p:nvSpPr>
          <p:spPr bwMode="auto">
            <a:xfrm>
              <a:off x="4811" y="1488"/>
              <a:ext cx="416" cy="332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53" name="Object 29"/>
            <p:cNvGraphicFramePr>
              <a:graphicFrameLocks noChangeAspect="1"/>
            </p:cNvGraphicFramePr>
            <p:nvPr/>
          </p:nvGraphicFramePr>
          <p:xfrm>
            <a:off x="4479" y="1301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39680" imgH="177480" progId="Equation.3">
                    <p:embed/>
                  </p:oleObj>
                </mc:Choice>
                <mc:Fallback>
                  <p:oleObj name="公式" r:id="rId20" imgW="139680" imgH="17748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1301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54" name="Object 30"/>
            <p:cNvGraphicFramePr>
              <a:graphicFrameLocks noChangeAspect="1"/>
            </p:cNvGraphicFramePr>
            <p:nvPr/>
          </p:nvGraphicFramePr>
          <p:xfrm>
            <a:off x="4977" y="1405"/>
            <a:ext cx="16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52280" imgH="190440" progId="Equation.3">
                    <p:embed/>
                  </p:oleObj>
                </mc:Choice>
                <mc:Fallback>
                  <p:oleObj name="公式" r:id="rId22" imgW="152280" imgH="19044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7" y="1405"/>
                          <a:ext cx="165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55" name="Line 31"/>
            <p:cNvSpPr>
              <a:spLocks noChangeShapeType="1"/>
            </p:cNvSpPr>
            <p:nvPr/>
          </p:nvSpPr>
          <p:spPr bwMode="auto">
            <a:xfrm>
              <a:off x="4313" y="1488"/>
              <a:ext cx="498" cy="0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6" name="Line 32"/>
            <p:cNvSpPr>
              <a:spLocks noChangeShapeType="1"/>
            </p:cNvSpPr>
            <p:nvPr/>
          </p:nvSpPr>
          <p:spPr bwMode="auto">
            <a:xfrm>
              <a:off x="5227" y="1820"/>
              <a:ext cx="83" cy="333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57" name="Line 33"/>
            <p:cNvSpPr>
              <a:spLocks noChangeShapeType="1"/>
            </p:cNvSpPr>
            <p:nvPr/>
          </p:nvSpPr>
          <p:spPr bwMode="auto">
            <a:xfrm>
              <a:off x="3981" y="1986"/>
              <a:ext cx="1329" cy="16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58" name="Object 34"/>
            <p:cNvGraphicFramePr>
              <a:graphicFrameLocks noChangeAspect="1"/>
            </p:cNvGraphicFramePr>
            <p:nvPr/>
          </p:nvGraphicFramePr>
          <p:xfrm>
            <a:off x="5310" y="1820"/>
            <a:ext cx="16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52280" imgH="177480" progId="Equation.3">
                    <p:embed/>
                  </p:oleObj>
                </mc:Choice>
                <mc:Fallback>
                  <p:oleObj name="公式" r:id="rId24" imgW="152280" imgH="17748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0" y="1820"/>
                          <a:ext cx="16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59" name="Object 35"/>
            <p:cNvGraphicFramePr>
              <a:graphicFrameLocks noChangeAspect="1"/>
            </p:cNvGraphicFramePr>
            <p:nvPr/>
          </p:nvGraphicFramePr>
          <p:xfrm>
            <a:off x="4479" y="2069"/>
            <a:ext cx="165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52280" imgH="177480" progId="Equation.3">
                    <p:embed/>
                  </p:oleObj>
                </mc:Choice>
                <mc:Fallback>
                  <p:oleObj name="公式" r:id="rId26" imgW="152280" imgH="17748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9" y="2069"/>
                          <a:ext cx="165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60" name="Object 36"/>
            <p:cNvGraphicFramePr>
              <a:graphicFrameLocks noChangeAspect="1"/>
            </p:cNvGraphicFramePr>
            <p:nvPr/>
          </p:nvGraphicFramePr>
          <p:xfrm>
            <a:off x="3981" y="2402"/>
            <a:ext cx="116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066680" imgH="190440" progId="Equation.3">
                    <p:embed/>
                  </p:oleObj>
                </mc:Choice>
                <mc:Fallback>
                  <p:oleObj name="公式" r:id="rId28" imgW="1066680" imgH="19044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2402"/>
                          <a:ext cx="116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82" name="Text Box 58"/>
          <p:cNvSpPr txBox="1">
            <a:spLocks noChangeArrowheads="1"/>
          </p:cNvSpPr>
          <p:nvPr/>
        </p:nvSpPr>
        <p:spPr bwMode="auto">
          <a:xfrm>
            <a:off x="533400" y="3886200"/>
            <a:ext cx="231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/>
              <a:t>平行四边形法则</a:t>
            </a:r>
          </a:p>
        </p:txBody>
      </p:sp>
      <p:sp>
        <p:nvSpPr>
          <p:cNvPr id="180283" name="Text Box 59"/>
          <p:cNvSpPr txBox="1">
            <a:spLocks noChangeArrowheads="1"/>
          </p:cNvSpPr>
          <p:nvPr/>
        </p:nvSpPr>
        <p:spPr bwMode="auto">
          <a:xfrm>
            <a:off x="3581400" y="38862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三角形法则</a:t>
            </a:r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0285" name="Object 61"/>
          <p:cNvGraphicFramePr>
            <a:graphicFrameLocks noChangeAspect="1"/>
          </p:cNvGraphicFramePr>
          <p:nvPr/>
        </p:nvGraphicFramePr>
        <p:xfrm>
          <a:off x="533400" y="4446587"/>
          <a:ext cx="20018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1015559" imgH="215806" progId="Equation.3">
                  <p:embed/>
                </p:oleObj>
              </mc:Choice>
              <mc:Fallback>
                <p:oleObj name="公式" r:id="rId30" imgW="1015559" imgH="215806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46587"/>
                        <a:ext cx="2001838" cy="4302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306" name="Group 82"/>
          <p:cNvGrpSpPr>
            <a:grpSpLocks/>
          </p:cNvGrpSpPr>
          <p:nvPr/>
        </p:nvGrpSpPr>
        <p:grpSpPr bwMode="auto">
          <a:xfrm>
            <a:off x="1828800" y="4924426"/>
            <a:ext cx="5897563" cy="1449388"/>
            <a:chOff x="1392" y="2736"/>
            <a:chExt cx="3715" cy="913"/>
          </a:xfrm>
        </p:grpSpPr>
        <p:sp>
          <p:nvSpPr>
            <p:cNvPr id="180289" name="Line 65"/>
            <p:cNvSpPr>
              <a:spLocks noChangeShapeType="1"/>
            </p:cNvSpPr>
            <p:nvPr/>
          </p:nvSpPr>
          <p:spPr bwMode="auto">
            <a:xfrm flipV="1">
              <a:off x="2342" y="3427"/>
              <a:ext cx="951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90" name="Object 66"/>
            <p:cNvGraphicFramePr>
              <a:graphicFrameLocks noChangeAspect="1"/>
            </p:cNvGraphicFramePr>
            <p:nvPr/>
          </p:nvGraphicFramePr>
          <p:xfrm>
            <a:off x="2688" y="2995"/>
            <a:ext cx="15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39680" imgH="177480" progId="Equation.3">
                    <p:embed/>
                  </p:oleObj>
                </mc:Choice>
                <mc:Fallback>
                  <p:oleObj name="公式" r:id="rId32" imgW="139680" imgH="17748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2995"/>
                          <a:ext cx="15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91" name="Line 67"/>
            <p:cNvSpPr>
              <a:spLocks noChangeShapeType="1"/>
            </p:cNvSpPr>
            <p:nvPr/>
          </p:nvSpPr>
          <p:spPr bwMode="auto">
            <a:xfrm flipV="1">
              <a:off x="2342" y="2736"/>
              <a:ext cx="519" cy="69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92" name="Line 68"/>
            <p:cNvSpPr>
              <a:spLocks noChangeShapeType="1"/>
            </p:cNvSpPr>
            <p:nvPr/>
          </p:nvSpPr>
          <p:spPr bwMode="auto">
            <a:xfrm flipH="1" flipV="1">
              <a:off x="1392" y="3427"/>
              <a:ext cx="95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93" name="Object 69"/>
            <p:cNvGraphicFramePr>
              <a:graphicFrameLocks noChangeAspect="1"/>
            </p:cNvGraphicFramePr>
            <p:nvPr/>
          </p:nvGraphicFramePr>
          <p:xfrm>
            <a:off x="2170" y="2909"/>
            <a:ext cx="1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4" imgW="152280" imgH="190440" progId="Equation.3">
                    <p:embed/>
                  </p:oleObj>
                </mc:Choice>
                <mc:Fallback>
                  <p:oleObj name="公式" r:id="rId34" imgW="152280" imgH="190440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" y="2909"/>
                          <a:ext cx="1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294" name="Object 70"/>
            <p:cNvGraphicFramePr>
              <a:graphicFrameLocks noChangeAspect="1"/>
            </p:cNvGraphicFramePr>
            <p:nvPr/>
          </p:nvGraphicFramePr>
          <p:xfrm>
            <a:off x="2861" y="3449"/>
            <a:ext cx="15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6" imgW="139680" imgH="177480" progId="Equation.3">
                    <p:embed/>
                  </p:oleObj>
                </mc:Choice>
                <mc:Fallback>
                  <p:oleObj name="公式" r:id="rId36" imgW="139680" imgH="177480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1" y="3449"/>
                          <a:ext cx="15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95" name="Line 71"/>
            <p:cNvSpPr>
              <a:spLocks noChangeShapeType="1"/>
            </p:cNvSpPr>
            <p:nvPr/>
          </p:nvSpPr>
          <p:spPr bwMode="auto">
            <a:xfrm flipV="1">
              <a:off x="1392" y="2736"/>
              <a:ext cx="518" cy="69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96" name="Line 72"/>
            <p:cNvSpPr>
              <a:spLocks noChangeShapeType="1"/>
            </p:cNvSpPr>
            <p:nvPr/>
          </p:nvSpPr>
          <p:spPr bwMode="auto">
            <a:xfrm>
              <a:off x="1910" y="2736"/>
              <a:ext cx="951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297" name="Line 73"/>
            <p:cNvSpPr>
              <a:spLocks noChangeShapeType="1"/>
            </p:cNvSpPr>
            <p:nvPr/>
          </p:nvSpPr>
          <p:spPr bwMode="auto">
            <a:xfrm flipH="1" flipV="1">
              <a:off x="1910" y="2736"/>
              <a:ext cx="432" cy="6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298" name="Object 74"/>
            <p:cNvGraphicFramePr>
              <a:graphicFrameLocks noChangeAspect="1"/>
            </p:cNvGraphicFramePr>
            <p:nvPr/>
          </p:nvGraphicFramePr>
          <p:xfrm>
            <a:off x="1768" y="3449"/>
            <a:ext cx="2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8" imgW="241200" imgH="177480" progId="Equation.3">
                    <p:embed/>
                  </p:oleObj>
                </mc:Choice>
                <mc:Fallback>
                  <p:oleObj name="公式" r:id="rId38" imgW="241200" imgH="17748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8" y="3449"/>
                          <a:ext cx="2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299" name="Line 75"/>
            <p:cNvSpPr>
              <a:spLocks noChangeShapeType="1"/>
            </p:cNvSpPr>
            <p:nvPr/>
          </p:nvSpPr>
          <p:spPr bwMode="auto">
            <a:xfrm>
              <a:off x="3379" y="3082"/>
              <a:ext cx="60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300" name="Line 76"/>
            <p:cNvSpPr>
              <a:spLocks noChangeShapeType="1"/>
            </p:cNvSpPr>
            <p:nvPr/>
          </p:nvSpPr>
          <p:spPr bwMode="auto">
            <a:xfrm flipV="1">
              <a:off x="4157" y="3427"/>
              <a:ext cx="95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301" name="Object 77"/>
            <p:cNvGraphicFramePr>
              <a:graphicFrameLocks noChangeAspect="1"/>
            </p:cNvGraphicFramePr>
            <p:nvPr/>
          </p:nvGraphicFramePr>
          <p:xfrm>
            <a:off x="4171" y="2995"/>
            <a:ext cx="15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0" imgW="139680" imgH="177480" progId="Equation.3">
                    <p:embed/>
                  </p:oleObj>
                </mc:Choice>
                <mc:Fallback>
                  <p:oleObj name="公式" r:id="rId40" imgW="139680" imgH="177480" progId="Equation.3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1" y="2995"/>
                          <a:ext cx="15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302" name="Line 78"/>
            <p:cNvSpPr>
              <a:spLocks noChangeShapeType="1"/>
            </p:cNvSpPr>
            <p:nvPr/>
          </p:nvSpPr>
          <p:spPr bwMode="auto">
            <a:xfrm flipV="1">
              <a:off x="4157" y="2736"/>
              <a:ext cx="518" cy="69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0303" name="Object 79"/>
            <p:cNvGraphicFramePr>
              <a:graphicFrameLocks noChangeAspect="1"/>
            </p:cNvGraphicFramePr>
            <p:nvPr/>
          </p:nvGraphicFramePr>
          <p:xfrm>
            <a:off x="4936" y="2952"/>
            <a:ext cx="17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2" imgW="152280" imgH="190440" progId="Equation.3">
                    <p:embed/>
                  </p:oleObj>
                </mc:Choice>
                <mc:Fallback>
                  <p:oleObj name="公式" r:id="rId42" imgW="152280" imgH="190440" progId="Equation.3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6" y="2952"/>
                          <a:ext cx="17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0304" name="Object 80"/>
            <p:cNvGraphicFramePr>
              <a:graphicFrameLocks noChangeAspect="1"/>
            </p:cNvGraphicFramePr>
            <p:nvPr/>
          </p:nvGraphicFramePr>
          <p:xfrm>
            <a:off x="4502" y="3449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4" imgW="139680" imgH="177480" progId="Equation.3">
                    <p:embed/>
                  </p:oleObj>
                </mc:Choice>
                <mc:Fallback>
                  <p:oleObj name="公式" r:id="rId44" imgW="139680" imgH="177480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3449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305" name="Line 81"/>
            <p:cNvSpPr>
              <a:spLocks noChangeShapeType="1"/>
            </p:cNvSpPr>
            <p:nvPr/>
          </p:nvSpPr>
          <p:spPr bwMode="auto">
            <a:xfrm flipH="1" flipV="1">
              <a:off x="4675" y="2736"/>
              <a:ext cx="432" cy="6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2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1A3EF-E5F7-468F-9E84-E89E82CACA4B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矢量的合成与分解</a:t>
            </a:r>
            <a:endParaRPr lang="zh-CN" altLang="en-US" sz="2400"/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3962400" y="12192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0000CC"/>
                </a:solidFill>
              </a:rPr>
              <a:t>矢量的分解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1143000" y="1905000"/>
            <a:ext cx="6356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把一个矢量看成两个或两个以上的矢量相加。 </a:t>
            </a: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1143000" y="2667000"/>
            <a:ext cx="4451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/>
              <a:t>一般一个矢量有无穷多种分解法</a:t>
            </a:r>
          </a:p>
        </p:txBody>
      </p:sp>
      <p:grpSp>
        <p:nvGrpSpPr>
          <p:cNvPr id="182300" name="Group 28"/>
          <p:cNvGrpSpPr>
            <a:grpSpLocks/>
          </p:cNvGrpSpPr>
          <p:nvPr/>
        </p:nvGrpSpPr>
        <p:grpSpPr bwMode="auto">
          <a:xfrm>
            <a:off x="1524000" y="3733800"/>
            <a:ext cx="6119813" cy="2546350"/>
            <a:chOff x="1056" y="2304"/>
            <a:chExt cx="3855" cy="1604"/>
          </a:xfrm>
        </p:grpSpPr>
        <p:sp>
          <p:nvSpPr>
            <p:cNvPr id="182282" name="Line 10"/>
            <p:cNvSpPr>
              <a:spLocks noChangeShapeType="1"/>
            </p:cNvSpPr>
            <p:nvPr/>
          </p:nvSpPr>
          <p:spPr bwMode="auto">
            <a:xfrm flipV="1">
              <a:off x="1056" y="3211"/>
              <a:ext cx="1247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83" name="Object 11"/>
            <p:cNvGraphicFramePr>
              <a:graphicFrameLocks noChangeAspect="1"/>
            </p:cNvGraphicFramePr>
            <p:nvPr/>
          </p:nvGraphicFramePr>
          <p:xfrm>
            <a:off x="1736" y="2531"/>
            <a:ext cx="2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" imgH="177480" progId="Equation.3">
                    <p:embed/>
                  </p:oleObj>
                </mc:Choice>
                <mc:Fallback>
                  <p:oleObj name="公式" r:id="rId2" imgW="139680" imgH="177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2531"/>
                          <a:ext cx="20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84" name="Line 12"/>
            <p:cNvSpPr>
              <a:spLocks noChangeShapeType="1"/>
            </p:cNvSpPr>
            <p:nvPr/>
          </p:nvSpPr>
          <p:spPr bwMode="auto">
            <a:xfrm flipV="1">
              <a:off x="1056" y="2304"/>
              <a:ext cx="680" cy="90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85" name="Object 13"/>
            <p:cNvGraphicFramePr>
              <a:graphicFrameLocks noChangeAspect="1"/>
            </p:cNvGraphicFramePr>
            <p:nvPr/>
          </p:nvGraphicFramePr>
          <p:xfrm>
            <a:off x="1169" y="2531"/>
            <a:ext cx="22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280" imgH="190440" progId="Equation.3">
                    <p:embed/>
                  </p:oleObj>
                </mc:Choice>
                <mc:Fallback>
                  <p:oleObj name="公式" r:id="rId4" imgW="152280" imgH="1904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531"/>
                          <a:ext cx="22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6" name="Object 14"/>
            <p:cNvGraphicFramePr>
              <a:graphicFrameLocks noChangeAspect="1"/>
            </p:cNvGraphicFramePr>
            <p:nvPr/>
          </p:nvGraphicFramePr>
          <p:xfrm>
            <a:off x="1736" y="3240"/>
            <a:ext cx="2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177480" progId="Equation.3">
                    <p:embed/>
                  </p:oleObj>
                </mc:Choice>
                <mc:Fallback>
                  <p:oleObj name="公式" r:id="rId6" imgW="139680" imgH="1774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3240"/>
                          <a:ext cx="20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 flipV="1">
              <a:off x="2303" y="2304"/>
              <a:ext cx="681" cy="90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>
              <a:off x="1736" y="2304"/>
              <a:ext cx="124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9" name="Line 17"/>
            <p:cNvSpPr>
              <a:spLocks noChangeShapeType="1"/>
            </p:cNvSpPr>
            <p:nvPr/>
          </p:nvSpPr>
          <p:spPr bwMode="auto">
            <a:xfrm flipV="1">
              <a:off x="1056" y="2304"/>
              <a:ext cx="1928" cy="9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0" name="Line 18"/>
            <p:cNvSpPr>
              <a:spLocks noChangeShapeType="1"/>
            </p:cNvSpPr>
            <p:nvPr/>
          </p:nvSpPr>
          <p:spPr bwMode="auto">
            <a:xfrm flipV="1">
              <a:off x="3664" y="3211"/>
              <a:ext cx="1247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91" name="Object 19"/>
            <p:cNvGraphicFramePr>
              <a:graphicFrameLocks noChangeAspect="1"/>
            </p:cNvGraphicFramePr>
            <p:nvPr/>
          </p:nvGraphicFramePr>
          <p:xfrm>
            <a:off x="4004" y="2531"/>
            <a:ext cx="2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39680" imgH="177480" progId="Equation.3">
                    <p:embed/>
                  </p:oleObj>
                </mc:Choice>
                <mc:Fallback>
                  <p:oleObj name="公式" r:id="rId8" imgW="139680" imgH="1774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2531"/>
                          <a:ext cx="20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2" name="Line 20"/>
            <p:cNvSpPr>
              <a:spLocks noChangeShapeType="1"/>
            </p:cNvSpPr>
            <p:nvPr/>
          </p:nvSpPr>
          <p:spPr bwMode="auto">
            <a:xfrm flipV="1">
              <a:off x="3664" y="2304"/>
              <a:ext cx="0" cy="90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93" name="Object 21"/>
            <p:cNvGraphicFramePr>
              <a:graphicFrameLocks noChangeAspect="1"/>
            </p:cNvGraphicFramePr>
            <p:nvPr/>
          </p:nvGraphicFramePr>
          <p:xfrm>
            <a:off x="4117" y="3211"/>
            <a:ext cx="26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215640" progId="Equation.3">
                    <p:embed/>
                  </p:oleObj>
                </mc:Choice>
                <mc:Fallback>
                  <p:oleObj name="公式" r:id="rId10" imgW="177480" imgH="21564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3211"/>
                          <a:ext cx="26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294" name="Line 22"/>
            <p:cNvSpPr>
              <a:spLocks noChangeShapeType="1"/>
            </p:cNvSpPr>
            <p:nvPr/>
          </p:nvSpPr>
          <p:spPr bwMode="auto">
            <a:xfrm flipV="1">
              <a:off x="4911" y="2304"/>
              <a:ext cx="0" cy="907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5" name="Line 23"/>
            <p:cNvSpPr>
              <a:spLocks noChangeShapeType="1"/>
            </p:cNvSpPr>
            <p:nvPr/>
          </p:nvSpPr>
          <p:spPr bwMode="auto">
            <a:xfrm>
              <a:off x="3664" y="2304"/>
              <a:ext cx="124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6" name="Line 24"/>
            <p:cNvSpPr>
              <a:spLocks noChangeShapeType="1"/>
            </p:cNvSpPr>
            <p:nvPr/>
          </p:nvSpPr>
          <p:spPr bwMode="auto">
            <a:xfrm flipV="1">
              <a:off x="3664" y="2304"/>
              <a:ext cx="1247" cy="90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2297" name="Object 25"/>
            <p:cNvGraphicFramePr>
              <a:graphicFrameLocks noChangeAspect="1"/>
            </p:cNvGraphicFramePr>
            <p:nvPr/>
          </p:nvGraphicFramePr>
          <p:xfrm>
            <a:off x="3324" y="2531"/>
            <a:ext cx="26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480" imgH="241200" progId="Equation.3">
                    <p:embed/>
                  </p:oleObj>
                </mc:Choice>
                <mc:Fallback>
                  <p:oleObj name="公式" r:id="rId12" imgW="177480" imgH="2412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2531"/>
                          <a:ext cx="26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8" name="Object 26"/>
            <p:cNvGraphicFramePr>
              <a:graphicFrameLocks noChangeAspect="1"/>
            </p:cNvGraphicFramePr>
            <p:nvPr/>
          </p:nvGraphicFramePr>
          <p:xfrm>
            <a:off x="1283" y="3551"/>
            <a:ext cx="98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660240" imgH="190440" progId="Equation.3">
                    <p:embed/>
                  </p:oleObj>
                </mc:Choice>
                <mc:Fallback>
                  <p:oleObj name="公式" r:id="rId14" imgW="660240" imgH="19044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3551"/>
                          <a:ext cx="982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99" name="Object 27"/>
            <p:cNvGraphicFramePr>
              <a:graphicFrameLocks noChangeAspect="1"/>
            </p:cNvGraphicFramePr>
            <p:nvPr/>
          </p:nvGraphicFramePr>
          <p:xfrm>
            <a:off x="3664" y="3551"/>
            <a:ext cx="1115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749160" imgH="241200" progId="Equation.3">
                    <p:embed/>
                  </p:oleObj>
                </mc:Choice>
                <mc:Fallback>
                  <p:oleObj name="公式" r:id="rId16" imgW="749160" imgH="2412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3551"/>
                          <a:ext cx="1115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0.2 </a:t>
            </a:r>
            <a:r>
              <a:rPr lang="zh-CN" altLang="en-US"/>
              <a:t>矢量运算</a:t>
            </a:r>
          </a:p>
        </p:txBody>
      </p:sp>
      <p:sp>
        <p:nvSpPr>
          <p:cNvPr id="4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55A00-629E-4A3E-B082-F90435318631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83299" name="Rectangle 3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zh-CN" sz="2400"/>
              <a:t>矢量的合成与分解</a:t>
            </a:r>
            <a:endParaRPr lang="zh-CN" altLang="en-US" sz="2400"/>
          </a:p>
        </p:txBody>
      </p:sp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962400" y="1219200"/>
            <a:ext cx="2393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</a:rPr>
              <a:t>矢量的正交分解 </a:t>
            </a:r>
          </a:p>
        </p:txBody>
      </p:sp>
      <p:grpSp>
        <p:nvGrpSpPr>
          <p:cNvPr id="183340" name="Group 44"/>
          <p:cNvGrpSpPr>
            <a:grpSpLocks/>
          </p:cNvGrpSpPr>
          <p:nvPr/>
        </p:nvGrpSpPr>
        <p:grpSpPr bwMode="auto">
          <a:xfrm>
            <a:off x="4048125" y="1524000"/>
            <a:ext cx="4943475" cy="4938713"/>
            <a:chOff x="2304" y="768"/>
            <a:chExt cx="3114" cy="3111"/>
          </a:xfrm>
        </p:grpSpPr>
        <p:sp>
          <p:nvSpPr>
            <p:cNvPr id="183303" name="Line 7"/>
            <p:cNvSpPr>
              <a:spLocks noChangeShapeType="1"/>
            </p:cNvSpPr>
            <p:nvPr/>
          </p:nvSpPr>
          <p:spPr bwMode="auto">
            <a:xfrm flipV="1">
              <a:off x="3289" y="2763"/>
              <a:ext cx="1969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3304" name="Object 8"/>
            <p:cNvGraphicFramePr>
              <a:graphicFrameLocks noChangeAspect="1"/>
            </p:cNvGraphicFramePr>
            <p:nvPr/>
          </p:nvGraphicFramePr>
          <p:xfrm>
            <a:off x="3547" y="2271"/>
            <a:ext cx="181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9680" imgH="177480" progId="Equation.3">
                    <p:embed/>
                  </p:oleObj>
                </mc:Choice>
                <mc:Fallback>
                  <p:oleObj name="公式" r:id="rId2" imgW="139680" imgH="177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7" y="2271"/>
                          <a:ext cx="181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05" name="Line 9"/>
            <p:cNvSpPr>
              <a:spLocks noChangeShapeType="1"/>
            </p:cNvSpPr>
            <p:nvPr/>
          </p:nvSpPr>
          <p:spPr bwMode="auto">
            <a:xfrm flipV="1">
              <a:off x="3289" y="1090"/>
              <a:ext cx="0" cy="167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6" name="Line 10"/>
            <p:cNvSpPr>
              <a:spLocks noChangeShapeType="1"/>
            </p:cNvSpPr>
            <p:nvPr/>
          </p:nvSpPr>
          <p:spPr bwMode="auto">
            <a:xfrm flipH="1">
              <a:off x="2402" y="2763"/>
              <a:ext cx="887" cy="88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7" name="Line 11"/>
            <p:cNvSpPr>
              <a:spLocks noChangeShapeType="1"/>
            </p:cNvSpPr>
            <p:nvPr/>
          </p:nvSpPr>
          <p:spPr bwMode="auto">
            <a:xfrm flipV="1">
              <a:off x="3289" y="2271"/>
              <a:ext cx="689" cy="4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8" name="Line 12"/>
            <p:cNvSpPr>
              <a:spLocks noChangeShapeType="1"/>
            </p:cNvSpPr>
            <p:nvPr/>
          </p:nvSpPr>
          <p:spPr bwMode="auto">
            <a:xfrm>
              <a:off x="3289" y="1681"/>
              <a:ext cx="12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09" name="Line 13"/>
            <p:cNvSpPr>
              <a:spLocks noChangeShapeType="1"/>
            </p:cNvSpPr>
            <p:nvPr/>
          </p:nvSpPr>
          <p:spPr bwMode="auto">
            <a:xfrm flipH="1">
              <a:off x="2698" y="1681"/>
              <a:ext cx="591" cy="5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0" name="Line 14"/>
            <p:cNvSpPr>
              <a:spLocks noChangeShapeType="1"/>
            </p:cNvSpPr>
            <p:nvPr/>
          </p:nvSpPr>
          <p:spPr bwMode="auto">
            <a:xfrm>
              <a:off x="2698" y="2271"/>
              <a:ext cx="128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1" name="Line 15"/>
            <p:cNvSpPr>
              <a:spLocks noChangeShapeType="1"/>
            </p:cNvSpPr>
            <p:nvPr/>
          </p:nvSpPr>
          <p:spPr bwMode="auto">
            <a:xfrm>
              <a:off x="3289" y="1681"/>
              <a:ext cx="689" cy="5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2" name="Line 16"/>
            <p:cNvSpPr>
              <a:spLocks noChangeShapeType="1"/>
            </p:cNvSpPr>
            <p:nvPr/>
          </p:nvSpPr>
          <p:spPr bwMode="auto">
            <a:xfrm>
              <a:off x="2698" y="2271"/>
              <a:ext cx="0" cy="108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3978" y="2271"/>
              <a:ext cx="0" cy="108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4" name="Line 18"/>
            <p:cNvSpPr>
              <a:spLocks noChangeShapeType="1"/>
            </p:cNvSpPr>
            <p:nvPr/>
          </p:nvSpPr>
          <p:spPr bwMode="auto">
            <a:xfrm>
              <a:off x="2698" y="3354"/>
              <a:ext cx="128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5" name="Line 19"/>
            <p:cNvSpPr>
              <a:spLocks noChangeShapeType="1"/>
            </p:cNvSpPr>
            <p:nvPr/>
          </p:nvSpPr>
          <p:spPr bwMode="auto">
            <a:xfrm flipH="1">
              <a:off x="3978" y="2763"/>
              <a:ext cx="591" cy="5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6" name="Line 20"/>
            <p:cNvSpPr>
              <a:spLocks noChangeShapeType="1"/>
            </p:cNvSpPr>
            <p:nvPr/>
          </p:nvSpPr>
          <p:spPr bwMode="auto">
            <a:xfrm>
              <a:off x="4569" y="1681"/>
              <a:ext cx="0" cy="10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7" name="Line 21"/>
            <p:cNvSpPr>
              <a:spLocks noChangeShapeType="1"/>
            </p:cNvSpPr>
            <p:nvPr/>
          </p:nvSpPr>
          <p:spPr bwMode="auto">
            <a:xfrm flipH="1">
              <a:off x="2698" y="2763"/>
              <a:ext cx="591" cy="59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8" name="Line 22"/>
            <p:cNvSpPr>
              <a:spLocks noChangeShapeType="1"/>
            </p:cNvSpPr>
            <p:nvPr/>
          </p:nvSpPr>
          <p:spPr bwMode="auto">
            <a:xfrm flipV="1">
              <a:off x="3289" y="2763"/>
              <a:ext cx="1280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19" name="Line 23"/>
            <p:cNvSpPr>
              <a:spLocks noChangeShapeType="1"/>
            </p:cNvSpPr>
            <p:nvPr/>
          </p:nvSpPr>
          <p:spPr bwMode="auto">
            <a:xfrm flipV="1">
              <a:off x="3289" y="1681"/>
              <a:ext cx="0" cy="108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0" name="Line 24"/>
            <p:cNvSpPr>
              <a:spLocks noChangeShapeType="1"/>
            </p:cNvSpPr>
            <p:nvPr/>
          </p:nvSpPr>
          <p:spPr bwMode="auto">
            <a:xfrm>
              <a:off x="3289" y="2763"/>
              <a:ext cx="689" cy="59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1" name="Line 25"/>
            <p:cNvSpPr>
              <a:spLocks noChangeShapeType="1"/>
            </p:cNvSpPr>
            <p:nvPr/>
          </p:nvSpPr>
          <p:spPr bwMode="auto">
            <a:xfrm flipH="1">
              <a:off x="3978" y="1681"/>
              <a:ext cx="591" cy="59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2" name="Arc 26"/>
            <p:cNvSpPr>
              <a:spLocks/>
            </p:cNvSpPr>
            <p:nvPr/>
          </p:nvSpPr>
          <p:spPr bwMode="auto">
            <a:xfrm rot="10800000" flipH="1" flipV="1">
              <a:off x="3289" y="2569"/>
              <a:ext cx="184" cy="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198"/>
                <a:gd name="T1" fmla="*/ 0 h 21600"/>
                <a:gd name="T2" fmla="*/ 20198 w 20198"/>
                <a:gd name="T3" fmla="*/ 13945 h 21600"/>
                <a:gd name="T4" fmla="*/ 0 w 201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98" h="21600" fill="none" extrusionOk="0">
                  <a:moveTo>
                    <a:pt x="-1" y="0"/>
                  </a:moveTo>
                  <a:cubicBezTo>
                    <a:pt x="8976" y="0"/>
                    <a:pt x="17016" y="5551"/>
                    <a:pt x="20198" y="13944"/>
                  </a:cubicBezTo>
                </a:path>
                <a:path w="20198" h="21600" stroke="0" extrusionOk="0">
                  <a:moveTo>
                    <a:pt x="-1" y="0"/>
                  </a:moveTo>
                  <a:cubicBezTo>
                    <a:pt x="8976" y="0"/>
                    <a:pt x="17016" y="5551"/>
                    <a:pt x="20198" y="1394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3" name="Arc 27"/>
            <p:cNvSpPr>
              <a:spLocks/>
            </p:cNvSpPr>
            <p:nvPr/>
          </p:nvSpPr>
          <p:spPr bwMode="auto">
            <a:xfrm>
              <a:off x="3486" y="2665"/>
              <a:ext cx="98" cy="9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24" name="Arc 28"/>
            <p:cNvSpPr>
              <a:spLocks/>
            </p:cNvSpPr>
            <p:nvPr/>
          </p:nvSpPr>
          <p:spPr bwMode="auto">
            <a:xfrm rot="10800000" flipH="1">
              <a:off x="3190" y="2665"/>
              <a:ext cx="195" cy="19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433"/>
                <a:gd name="T1" fmla="*/ 0 h 21600"/>
                <a:gd name="T2" fmla="*/ 21433 w 21433"/>
                <a:gd name="T3" fmla="*/ 18921 h 21600"/>
                <a:gd name="T4" fmla="*/ 0 w 214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33" h="21600" fill="none" extrusionOk="0">
                  <a:moveTo>
                    <a:pt x="-1" y="0"/>
                  </a:moveTo>
                  <a:cubicBezTo>
                    <a:pt x="10893" y="0"/>
                    <a:pt x="20082" y="8111"/>
                    <a:pt x="21433" y="18920"/>
                  </a:cubicBezTo>
                </a:path>
                <a:path w="21433" h="21600" stroke="0" extrusionOk="0">
                  <a:moveTo>
                    <a:pt x="-1" y="0"/>
                  </a:moveTo>
                  <a:cubicBezTo>
                    <a:pt x="10893" y="0"/>
                    <a:pt x="20082" y="8111"/>
                    <a:pt x="21433" y="1892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3325" name="Object 29"/>
            <p:cNvGraphicFramePr>
              <a:graphicFrameLocks noChangeAspect="1"/>
            </p:cNvGraphicFramePr>
            <p:nvPr/>
          </p:nvGraphicFramePr>
          <p:xfrm>
            <a:off x="3116" y="2640"/>
            <a:ext cx="18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39680" imgH="126720" progId="Equation.3">
                    <p:embed/>
                  </p:oleObj>
                </mc:Choice>
                <mc:Fallback>
                  <p:oleObj name="公式" r:id="rId4" imgW="139680" imgH="12672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6" y="2640"/>
                          <a:ext cx="181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6" name="Object 30"/>
            <p:cNvGraphicFramePr>
              <a:graphicFrameLocks noChangeAspect="1"/>
            </p:cNvGraphicFramePr>
            <p:nvPr/>
          </p:nvGraphicFramePr>
          <p:xfrm>
            <a:off x="3596" y="2554"/>
            <a:ext cx="15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52280" imgH="190440" progId="Equation.3">
                    <p:embed/>
                  </p:oleObj>
                </mc:Choice>
                <mc:Fallback>
                  <p:oleObj name="公式" r:id="rId6" imgW="152280" imgH="19044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2554"/>
                          <a:ext cx="156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7" name="Object 31"/>
            <p:cNvGraphicFramePr>
              <a:graphicFrameLocks noChangeAspect="1"/>
            </p:cNvGraphicFramePr>
            <p:nvPr/>
          </p:nvGraphicFramePr>
          <p:xfrm>
            <a:off x="3363" y="2407"/>
            <a:ext cx="162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52280" progId="Equation.3">
                    <p:embed/>
                  </p:oleObj>
                </mc:Choice>
                <mc:Fallback>
                  <p:oleObj name="公式" r:id="rId8" imgW="126720" imgH="15228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3" y="2407"/>
                          <a:ext cx="162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8" name="Object 32"/>
            <p:cNvGraphicFramePr>
              <a:graphicFrameLocks noChangeAspect="1"/>
            </p:cNvGraphicFramePr>
            <p:nvPr/>
          </p:nvGraphicFramePr>
          <p:xfrm>
            <a:off x="2919" y="3083"/>
            <a:ext cx="22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77480" imgH="215640" progId="Equation.3">
                    <p:embed/>
                  </p:oleObj>
                </mc:Choice>
                <mc:Fallback>
                  <p:oleObj name="公式" r:id="rId10" imgW="177480" imgH="2156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" y="3083"/>
                          <a:ext cx="22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29" name="Object 33"/>
            <p:cNvGraphicFramePr>
              <a:graphicFrameLocks noChangeAspect="1"/>
            </p:cNvGraphicFramePr>
            <p:nvPr/>
          </p:nvGraphicFramePr>
          <p:xfrm>
            <a:off x="4249" y="2468"/>
            <a:ext cx="22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77480" imgH="241200" progId="Equation.3">
                    <p:embed/>
                  </p:oleObj>
                </mc:Choice>
                <mc:Fallback>
                  <p:oleObj name="公式" r:id="rId12" imgW="177480" imgH="2412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2468"/>
                          <a:ext cx="22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0" name="Object 34"/>
            <p:cNvGraphicFramePr>
              <a:graphicFrameLocks noChangeAspect="1"/>
            </p:cNvGraphicFramePr>
            <p:nvPr/>
          </p:nvGraphicFramePr>
          <p:xfrm>
            <a:off x="3289" y="1828"/>
            <a:ext cx="22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77480" imgH="215640" progId="Equation.3">
                    <p:embed/>
                  </p:oleObj>
                </mc:Choice>
                <mc:Fallback>
                  <p:oleObj name="公式" r:id="rId14" imgW="177480" imgH="21564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1828"/>
                          <a:ext cx="22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31" name="Line 35"/>
            <p:cNvSpPr>
              <a:spLocks noChangeShapeType="1"/>
            </p:cNvSpPr>
            <p:nvPr/>
          </p:nvSpPr>
          <p:spPr bwMode="auto">
            <a:xfrm>
              <a:off x="3289" y="2763"/>
              <a:ext cx="492" cy="0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2" name="Line 36"/>
            <p:cNvSpPr>
              <a:spLocks noChangeShapeType="1"/>
            </p:cNvSpPr>
            <p:nvPr/>
          </p:nvSpPr>
          <p:spPr bwMode="auto">
            <a:xfrm flipH="1">
              <a:off x="3092" y="2763"/>
              <a:ext cx="197" cy="197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3333" name="Line 37"/>
            <p:cNvSpPr>
              <a:spLocks noChangeShapeType="1"/>
            </p:cNvSpPr>
            <p:nvPr/>
          </p:nvSpPr>
          <p:spPr bwMode="auto">
            <a:xfrm flipV="1">
              <a:off x="3289" y="2271"/>
              <a:ext cx="0" cy="492"/>
            </a:xfrm>
            <a:prstGeom prst="line">
              <a:avLst/>
            </a:prstGeom>
            <a:noFill/>
            <a:ln w="19050">
              <a:solidFill>
                <a:srgbClr val="CC0099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3334" name="Object 38"/>
            <p:cNvGraphicFramePr>
              <a:graphicFrameLocks noChangeAspect="1"/>
            </p:cNvGraphicFramePr>
            <p:nvPr/>
          </p:nvGraphicFramePr>
          <p:xfrm>
            <a:off x="2944" y="2739"/>
            <a:ext cx="1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14120" imgH="190440" progId="Equation.3">
                    <p:embed/>
                  </p:oleObj>
                </mc:Choice>
                <mc:Fallback>
                  <p:oleObj name="公式" r:id="rId16" imgW="114120" imgH="19044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4" y="2739"/>
                          <a:ext cx="14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5" name="Object 39"/>
            <p:cNvGraphicFramePr>
              <a:graphicFrameLocks noChangeAspect="1"/>
            </p:cNvGraphicFramePr>
            <p:nvPr/>
          </p:nvGraphicFramePr>
          <p:xfrm>
            <a:off x="3683" y="2763"/>
            <a:ext cx="16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126720" imgH="215640" progId="Equation.3">
                    <p:embed/>
                  </p:oleObj>
                </mc:Choice>
                <mc:Fallback>
                  <p:oleObj name="公式" r:id="rId18" imgW="126720" imgH="21564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2763"/>
                          <a:ext cx="16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36" name="Object 40"/>
            <p:cNvGraphicFramePr>
              <a:graphicFrameLocks noChangeAspect="1"/>
            </p:cNvGraphicFramePr>
            <p:nvPr/>
          </p:nvGraphicFramePr>
          <p:xfrm>
            <a:off x="3092" y="2271"/>
            <a:ext cx="162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26720" imgH="203040" progId="Equation.3">
                    <p:embed/>
                  </p:oleObj>
                </mc:Choice>
                <mc:Fallback>
                  <p:oleObj name="公式" r:id="rId20" imgW="126720" imgH="20304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2" y="2271"/>
                          <a:ext cx="162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3337" name="Text Box 41"/>
            <p:cNvSpPr txBox="1">
              <a:spLocks noChangeArrowheads="1"/>
            </p:cNvSpPr>
            <p:nvPr/>
          </p:nvSpPr>
          <p:spPr bwMode="auto">
            <a:xfrm>
              <a:off x="2304" y="3551"/>
              <a:ext cx="394" cy="3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183338" name="Text Box 42"/>
            <p:cNvSpPr txBox="1">
              <a:spLocks noChangeArrowheads="1"/>
            </p:cNvSpPr>
            <p:nvPr/>
          </p:nvSpPr>
          <p:spPr bwMode="auto">
            <a:xfrm>
              <a:off x="5123" y="2665"/>
              <a:ext cx="295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183339" name="Text Box 43"/>
            <p:cNvSpPr txBox="1">
              <a:spLocks noChangeArrowheads="1"/>
            </p:cNvSpPr>
            <p:nvPr/>
          </p:nvSpPr>
          <p:spPr bwMode="auto">
            <a:xfrm>
              <a:off x="3190" y="768"/>
              <a:ext cx="394" cy="3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rgbClr val="000066"/>
                  </a:solidFill>
                </a:rPr>
                <a:t>z</a:t>
              </a:r>
            </a:p>
          </p:txBody>
        </p:sp>
      </p:grpSp>
      <p:graphicFrame>
        <p:nvGraphicFramePr>
          <p:cNvPr id="183341" name="Object 45"/>
          <p:cNvGraphicFramePr>
            <a:graphicFrameLocks noChangeAspect="1"/>
          </p:cNvGraphicFramePr>
          <p:nvPr/>
        </p:nvGraphicFramePr>
        <p:xfrm>
          <a:off x="685800" y="1905000"/>
          <a:ext cx="3149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269720" imgH="253800" progId="Equation.3">
                  <p:embed/>
                </p:oleObj>
              </mc:Choice>
              <mc:Fallback>
                <p:oleObj name="公式" r:id="rId22" imgW="1269720" imgH="25380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3149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42" name="Object 46"/>
          <p:cNvGraphicFramePr>
            <a:graphicFrameLocks noChangeAspect="1"/>
          </p:cNvGraphicFramePr>
          <p:nvPr/>
        </p:nvGraphicFramePr>
        <p:xfrm>
          <a:off x="685800" y="2816225"/>
          <a:ext cx="3467100" cy="326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714320" imgH="1625400" progId="Equation.3">
                  <p:embed/>
                </p:oleObj>
              </mc:Choice>
              <mc:Fallback>
                <p:oleObj name="公式" r:id="rId24" imgW="1714320" imgH="1625400" progId="Equation.3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6225"/>
                        <a:ext cx="3467100" cy="326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2062</TotalTime>
  <Words>663</Words>
  <Application>Microsoft Macintosh PowerPoint</Application>
  <PresentationFormat>全屏显示(4:3)</PresentationFormat>
  <Paragraphs>161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25</vt:i4>
      </vt:variant>
    </vt:vector>
  </HeadingPairs>
  <TitlesOfParts>
    <vt:vector size="39" baseType="lpstr">
      <vt:lpstr>黑体</vt:lpstr>
      <vt:lpstr>华文行楷</vt:lpstr>
      <vt:lpstr>Microsoft YaHei</vt:lpstr>
      <vt:lpstr>Arial</vt:lpstr>
      <vt:lpstr>Georgia</vt:lpstr>
      <vt:lpstr>Tahoma</vt:lpstr>
      <vt:lpstr>Times New Roman</vt:lpstr>
      <vt:lpstr>Wingdings</vt:lpstr>
      <vt:lpstr>Wingdings 3</vt:lpstr>
      <vt:lpstr>质朴</vt:lpstr>
      <vt:lpstr>公式</vt:lpstr>
      <vt:lpstr>文档</vt:lpstr>
      <vt:lpstr>Equation</vt:lpstr>
      <vt:lpstr>Document</vt:lpstr>
      <vt:lpstr>PowerPoint 演示文稿</vt:lpstr>
      <vt:lpstr>班级群</vt:lpstr>
      <vt:lpstr>最终成绩</vt:lpstr>
      <vt:lpstr>第0章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  <vt:lpstr>0.2 矢量运算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</dc:title>
  <dc:creator>S.Q. Wu</dc:creator>
  <cp:lastModifiedBy>ZhangZS</cp:lastModifiedBy>
  <cp:revision>793</cp:revision>
  <cp:lastPrinted>2017-02-10T06:02:27Z</cp:lastPrinted>
  <dcterms:created xsi:type="dcterms:W3CDTF">2010-09-14T09:01:38Z</dcterms:created>
  <dcterms:modified xsi:type="dcterms:W3CDTF">2024-02-24T11:06:55Z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