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8"/>
  </p:notesMasterIdLst>
  <p:handoutMasterIdLst>
    <p:handoutMasterId r:id="rId49"/>
  </p:handoutMasterIdLst>
  <p:sldIdLst>
    <p:sldId id="613" r:id="rId2"/>
    <p:sldId id="617" r:id="rId3"/>
    <p:sldId id="597" r:id="rId4"/>
    <p:sldId id="598" r:id="rId5"/>
    <p:sldId id="599" r:id="rId6"/>
    <p:sldId id="600" r:id="rId7"/>
    <p:sldId id="496" r:id="rId8"/>
    <p:sldId id="492" r:id="rId9"/>
    <p:sldId id="618" r:id="rId10"/>
    <p:sldId id="604" r:id="rId11"/>
    <p:sldId id="605" r:id="rId12"/>
    <p:sldId id="606" r:id="rId13"/>
    <p:sldId id="607" r:id="rId14"/>
    <p:sldId id="615" r:id="rId15"/>
    <p:sldId id="616" r:id="rId16"/>
    <p:sldId id="608" r:id="rId17"/>
    <p:sldId id="609" r:id="rId18"/>
    <p:sldId id="610" r:id="rId19"/>
    <p:sldId id="611" r:id="rId20"/>
    <p:sldId id="620" r:id="rId21"/>
    <p:sldId id="497" r:id="rId22"/>
    <p:sldId id="499" r:id="rId23"/>
    <p:sldId id="500" r:id="rId24"/>
    <p:sldId id="501" r:id="rId25"/>
    <p:sldId id="502" r:id="rId26"/>
    <p:sldId id="503" r:id="rId27"/>
    <p:sldId id="504" r:id="rId28"/>
    <p:sldId id="505" r:id="rId29"/>
    <p:sldId id="507" r:id="rId30"/>
    <p:sldId id="508" r:id="rId31"/>
    <p:sldId id="514" r:id="rId32"/>
    <p:sldId id="509" r:id="rId33"/>
    <p:sldId id="506" r:id="rId34"/>
    <p:sldId id="510" r:id="rId35"/>
    <p:sldId id="512" r:id="rId36"/>
    <p:sldId id="513" r:id="rId37"/>
    <p:sldId id="511" r:id="rId38"/>
    <p:sldId id="515" r:id="rId39"/>
    <p:sldId id="516" r:id="rId40"/>
    <p:sldId id="517" r:id="rId41"/>
    <p:sldId id="519" r:id="rId42"/>
    <p:sldId id="518" r:id="rId43"/>
    <p:sldId id="520" r:id="rId44"/>
    <p:sldId id="521" r:id="rId45"/>
    <p:sldId id="621" r:id="rId46"/>
    <p:sldId id="523" r:id="rId47"/>
  </p:sldIdLst>
  <p:sldSz cx="9144000" cy="6858000" type="screen4x3"/>
  <p:notesSz cx="7004050" cy="929005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B2B2B2"/>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18" autoAdjust="0"/>
    <p:restoredTop sz="94668"/>
  </p:normalViewPr>
  <p:slideViewPr>
    <p:cSldViewPr>
      <p:cViewPr varScale="1">
        <p:scale>
          <a:sx n="214" d="100"/>
          <a:sy n="214" d="100"/>
        </p:scale>
        <p:origin x="276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 Id="rId4" Type="http://schemas.openxmlformats.org/officeDocument/2006/relationships/image" Target="../media/image6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5" Type="http://schemas.openxmlformats.org/officeDocument/2006/relationships/image" Target="../media/image73.emf"/><Relationship Id="rId4" Type="http://schemas.openxmlformats.org/officeDocument/2006/relationships/image" Target="../media/image7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image" Target="../media/image82.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image" Target="../media/image86.emf"/><Relationship Id="rId1" Type="http://schemas.openxmlformats.org/officeDocument/2006/relationships/image" Target="../media/image85.emf"/><Relationship Id="rId6" Type="http://schemas.openxmlformats.org/officeDocument/2006/relationships/image" Target="../media/image90.emf"/><Relationship Id="rId11" Type="http://schemas.openxmlformats.org/officeDocument/2006/relationships/image" Target="../media/image95.emf"/><Relationship Id="rId5" Type="http://schemas.openxmlformats.org/officeDocument/2006/relationships/image" Target="../media/image89.emf"/><Relationship Id="rId10" Type="http://schemas.openxmlformats.org/officeDocument/2006/relationships/image" Target="../media/image94.emf"/><Relationship Id="rId4" Type="http://schemas.openxmlformats.org/officeDocument/2006/relationships/image" Target="../media/image88.emf"/><Relationship Id="rId9" Type="http://schemas.openxmlformats.org/officeDocument/2006/relationships/image" Target="../media/image93.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8.emf"/><Relationship Id="rId7" Type="http://schemas.openxmlformats.org/officeDocument/2006/relationships/image" Target="../media/image102.emf"/><Relationship Id="rId2" Type="http://schemas.openxmlformats.org/officeDocument/2006/relationships/image" Target="../media/image97.emf"/><Relationship Id="rId1" Type="http://schemas.openxmlformats.org/officeDocument/2006/relationships/image" Target="../media/image96.e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image" Target="../media/image105.emf"/><Relationship Id="rId7" Type="http://schemas.openxmlformats.org/officeDocument/2006/relationships/image" Target="../media/image109.emf"/><Relationship Id="rId2" Type="http://schemas.openxmlformats.org/officeDocument/2006/relationships/image" Target="../media/image104.emf"/><Relationship Id="rId1" Type="http://schemas.openxmlformats.org/officeDocument/2006/relationships/image" Target="../media/image103.emf"/><Relationship Id="rId6" Type="http://schemas.openxmlformats.org/officeDocument/2006/relationships/image" Target="../media/image108.emf"/><Relationship Id="rId5" Type="http://schemas.openxmlformats.org/officeDocument/2006/relationships/image" Target="../media/image107.emf"/><Relationship Id="rId4" Type="http://schemas.openxmlformats.org/officeDocument/2006/relationships/image" Target="../media/image106.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83.emf"/><Relationship Id="rId1" Type="http://schemas.openxmlformats.org/officeDocument/2006/relationships/image" Target="../media/image111.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image" Target="../media/image113.emf"/><Relationship Id="rId4" Type="http://schemas.openxmlformats.org/officeDocument/2006/relationships/image" Target="../media/image116.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9.emf"/><Relationship Id="rId7" Type="http://schemas.openxmlformats.org/officeDocument/2006/relationships/image" Target="../media/image123.emf"/><Relationship Id="rId2" Type="http://schemas.openxmlformats.org/officeDocument/2006/relationships/image" Target="../media/image118.emf"/><Relationship Id="rId1" Type="http://schemas.openxmlformats.org/officeDocument/2006/relationships/image" Target="../media/image117.emf"/><Relationship Id="rId6" Type="http://schemas.openxmlformats.org/officeDocument/2006/relationships/image" Target="../media/image122.emf"/><Relationship Id="rId5" Type="http://schemas.openxmlformats.org/officeDocument/2006/relationships/image" Target="../media/image121.emf"/><Relationship Id="rId4" Type="http://schemas.openxmlformats.org/officeDocument/2006/relationships/image" Target="../media/image1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image" Target="../media/image126.emf"/><Relationship Id="rId7" Type="http://schemas.openxmlformats.org/officeDocument/2006/relationships/image" Target="../media/image130.emf"/><Relationship Id="rId2" Type="http://schemas.openxmlformats.org/officeDocument/2006/relationships/image" Target="../media/image125.emf"/><Relationship Id="rId1" Type="http://schemas.openxmlformats.org/officeDocument/2006/relationships/image" Target="../media/image124.emf"/><Relationship Id="rId6" Type="http://schemas.openxmlformats.org/officeDocument/2006/relationships/image" Target="../media/image129.emf"/><Relationship Id="rId11" Type="http://schemas.openxmlformats.org/officeDocument/2006/relationships/image" Target="../media/image134.emf"/><Relationship Id="rId5" Type="http://schemas.openxmlformats.org/officeDocument/2006/relationships/image" Target="../media/image128.emf"/><Relationship Id="rId10" Type="http://schemas.openxmlformats.org/officeDocument/2006/relationships/image" Target="../media/image133.emf"/><Relationship Id="rId4" Type="http://schemas.openxmlformats.org/officeDocument/2006/relationships/image" Target="../media/image127.emf"/><Relationship Id="rId9" Type="http://schemas.openxmlformats.org/officeDocument/2006/relationships/image" Target="../media/image132.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36.emf"/><Relationship Id="rId1" Type="http://schemas.openxmlformats.org/officeDocument/2006/relationships/image" Target="../media/image1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5" Type="http://schemas.openxmlformats.org/officeDocument/2006/relationships/image" Target="../media/image28.emf"/><Relationship Id="rId4"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3.emf"/><Relationship Id="rId4"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3035300" cy="4635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87747" name="Rectangle 3"/>
          <p:cNvSpPr>
            <a:spLocks noGrp="1" noChangeArrowheads="1"/>
          </p:cNvSpPr>
          <p:nvPr>
            <p:ph type="dt" sz="quarter" idx="1"/>
          </p:nvPr>
        </p:nvSpPr>
        <p:spPr bwMode="auto">
          <a:xfrm>
            <a:off x="3968751" y="0"/>
            <a:ext cx="3033713" cy="4635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87748" name="Rectangle 4"/>
          <p:cNvSpPr>
            <a:spLocks noGrp="1" noChangeArrowheads="1"/>
          </p:cNvSpPr>
          <p:nvPr>
            <p:ph type="ftr" sz="quarter" idx="2"/>
          </p:nvPr>
        </p:nvSpPr>
        <p:spPr bwMode="auto">
          <a:xfrm>
            <a:off x="0" y="8824913"/>
            <a:ext cx="3035300" cy="4635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87749" name="Rectangle 5"/>
          <p:cNvSpPr>
            <a:spLocks noGrp="1" noChangeArrowheads="1"/>
          </p:cNvSpPr>
          <p:nvPr>
            <p:ph type="sldNum" sz="quarter" idx="3"/>
          </p:nvPr>
        </p:nvSpPr>
        <p:spPr bwMode="auto">
          <a:xfrm>
            <a:off x="3968751" y="8824913"/>
            <a:ext cx="3033713" cy="4635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1AC0FB0E-E058-4F11-9B21-D207510E025D}"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5300" cy="4635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6627" name="Rectangle 3"/>
          <p:cNvSpPr>
            <a:spLocks noGrp="1" noChangeArrowheads="1"/>
          </p:cNvSpPr>
          <p:nvPr>
            <p:ph type="dt" idx="1"/>
          </p:nvPr>
        </p:nvSpPr>
        <p:spPr bwMode="auto">
          <a:xfrm>
            <a:off x="3968751" y="0"/>
            <a:ext cx="3033713" cy="4635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77925" y="695325"/>
            <a:ext cx="4648200" cy="348615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701676" y="4413251"/>
            <a:ext cx="5602288" cy="41814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0" y="8824913"/>
            <a:ext cx="3035300" cy="4635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6631" name="Rectangle 7"/>
          <p:cNvSpPr>
            <a:spLocks noGrp="1" noChangeArrowheads="1"/>
          </p:cNvSpPr>
          <p:nvPr>
            <p:ph type="sldNum" sz="quarter" idx="5"/>
          </p:nvPr>
        </p:nvSpPr>
        <p:spPr bwMode="auto">
          <a:xfrm>
            <a:off x="3968751" y="8824913"/>
            <a:ext cx="3033713" cy="4635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91BFA32A-E7FB-4923-B9FE-8142050261E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ABD1A183-4C0F-4021-A538-230F2E679730}"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471C503-9223-4C92-B2CC-F2DD4B0A4D4A}"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2116AB0-47BD-4CA7-B3EE-16ABAD4111E9}"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A5A0607-23B8-4640-875D-1E5A2A66C1FD}"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74FC07B2-9059-4969-A335-47A772276160}"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9645FEC-B6A1-4F7A-A91B-1309AFEE64E0}"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E1CF337-EAAA-4971-A7A0-DF3CFB56C9D6}"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D5E90D97-27C8-4B17-BCE5-888C013299F3}"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D15AC038-4489-46CF-931F-4B0A15D6935A}"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4356DB7-3102-4EC6-8A5B-E15726D3A859}"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FD3474A-B757-431C-921C-FC94D609066D}"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035EB1C-FE70-4268-AC39-836D690AA1DB}"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8.jpeg"/><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1.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audio" Target="../media/audio1.wav"/><Relationship Id="rId7" Type="http://schemas.openxmlformats.org/officeDocument/2006/relationships/image" Target="../media/image12.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5.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3.emf"/></Relationships>
</file>

<file path=ppt/slides/_rels/slide17.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13.bin"/><Relationship Id="rId18" Type="http://schemas.openxmlformats.org/officeDocument/2006/relationships/image" Target="../media/image22.e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19.emf"/><Relationship Id="rId17" Type="http://schemas.openxmlformats.org/officeDocument/2006/relationships/oleObject" Target="../embeddings/oleObject15.bin"/><Relationship Id="rId2" Type="http://schemas.openxmlformats.org/officeDocument/2006/relationships/slideLayout" Target="../slideLayouts/slideLayout6.xml"/><Relationship Id="rId16" Type="http://schemas.openxmlformats.org/officeDocument/2006/relationships/image" Target="../media/image21.emf"/><Relationship Id="rId20" Type="http://schemas.openxmlformats.org/officeDocument/2006/relationships/image" Target="../media/image23.emf"/><Relationship Id="rId1" Type="http://schemas.openxmlformats.org/officeDocument/2006/relationships/vmlDrawing" Target="../drawings/vmlDrawing6.vml"/><Relationship Id="rId6" Type="http://schemas.openxmlformats.org/officeDocument/2006/relationships/image" Target="../media/image16.e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8.emf"/><Relationship Id="rId19" Type="http://schemas.openxmlformats.org/officeDocument/2006/relationships/oleObject" Target="../embeddings/oleObject16.bin"/><Relationship Id="rId4" Type="http://schemas.openxmlformats.org/officeDocument/2006/relationships/image" Target="../media/image15.emf"/><Relationship Id="rId9" Type="http://schemas.openxmlformats.org/officeDocument/2006/relationships/oleObject" Target="../embeddings/oleObject11.bin"/><Relationship Id="rId14" Type="http://schemas.openxmlformats.org/officeDocument/2006/relationships/image" Target="../media/image20.emf"/><Relationship Id="rId22" Type="http://schemas.openxmlformats.org/officeDocument/2006/relationships/image" Target="../media/image24.emf"/></Relationships>
</file>

<file path=ppt/slides/_rels/slide1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8.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5.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3.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0.e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35.emf"/><Relationship Id="rId5" Type="http://schemas.openxmlformats.org/officeDocument/2006/relationships/oleObject" Target="../embeddings/oleObject29.bin"/><Relationship Id="rId4" Type="http://schemas.openxmlformats.org/officeDocument/2006/relationships/image" Target="../media/image34.emf"/></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39.jpeg"/><Relationship Id="rId4" Type="http://schemas.openxmlformats.org/officeDocument/2006/relationships/image" Target="../media/image3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41.emf"/><Relationship Id="rId5" Type="http://schemas.openxmlformats.org/officeDocument/2006/relationships/oleObject" Target="../embeddings/oleObject32.bin"/><Relationship Id="rId4" Type="http://schemas.openxmlformats.org/officeDocument/2006/relationships/image" Target="../media/image40.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43.jpeg"/><Relationship Id="rId4" Type="http://schemas.openxmlformats.org/officeDocument/2006/relationships/image" Target="../media/image42.emf"/></Relationships>
</file>

<file path=ppt/slides/_rels/slide27.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8.e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45.e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37.bin"/><Relationship Id="rId14" Type="http://schemas.openxmlformats.org/officeDocument/2006/relationships/image" Target="../media/image49.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41.emf"/><Relationship Id="rId5" Type="http://schemas.openxmlformats.org/officeDocument/2006/relationships/oleObject" Target="../embeddings/oleObject41.bin"/><Relationship Id="rId4" Type="http://schemas.openxmlformats.org/officeDocument/2006/relationships/image" Target="../media/image40.emf"/></Relationships>
</file>

<file path=ppt/slides/_rels/slide29.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54.emf"/><Relationship Id="rId2" Type="http://schemas.openxmlformats.org/officeDocument/2006/relationships/slideLayout" Target="../slideLayouts/slideLayout6.xml"/><Relationship Id="rId16" Type="http://schemas.openxmlformats.org/officeDocument/2006/relationships/image" Target="../media/image56.emf"/><Relationship Id="rId1" Type="http://schemas.openxmlformats.org/officeDocument/2006/relationships/vmlDrawing" Target="../drawings/vmlDrawing15.vml"/><Relationship Id="rId6" Type="http://schemas.openxmlformats.org/officeDocument/2006/relationships/image" Target="../media/image51.e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45.bin"/><Relationship Id="rId14" Type="http://schemas.openxmlformats.org/officeDocument/2006/relationships/image" Target="../media/image55.e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58.emf"/><Relationship Id="rId5" Type="http://schemas.openxmlformats.org/officeDocument/2006/relationships/oleObject" Target="../embeddings/oleObject50.bin"/><Relationship Id="rId4" Type="http://schemas.openxmlformats.org/officeDocument/2006/relationships/image" Target="../media/image57.emf"/></Relationships>
</file>

<file path=ppt/slides/_rels/slide31.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63.e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60.e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oleObject" Target="../embeddings/oleObject54.bin"/><Relationship Id="rId14" Type="http://schemas.openxmlformats.org/officeDocument/2006/relationships/image" Target="../media/image64.emf"/></Relationships>
</file>

<file path=ppt/slides/_rels/slide32.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66.emf"/><Relationship Id="rId5" Type="http://schemas.openxmlformats.org/officeDocument/2006/relationships/oleObject" Target="../embeddings/oleObject58.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60.bin"/></Relationships>
</file>

<file path=ppt/slides/_rels/slide33.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73.e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70.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64.bin"/></Relationships>
</file>

<file path=ppt/slides/_rels/slide34.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75.emf"/><Relationship Id="rId5" Type="http://schemas.openxmlformats.org/officeDocument/2006/relationships/oleObject" Target="../embeddings/oleObject67.bin"/><Relationship Id="rId4" Type="http://schemas.openxmlformats.org/officeDocument/2006/relationships/image" Target="../media/image74.emf"/></Relationships>
</file>

<file path=ppt/slides/_rels/slide35.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78.emf"/><Relationship Id="rId5" Type="http://schemas.openxmlformats.org/officeDocument/2006/relationships/oleObject" Target="../embeddings/oleObject70.bin"/><Relationship Id="rId4" Type="http://schemas.openxmlformats.org/officeDocument/2006/relationships/image" Target="../media/image77.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81.emf"/><Relationship Id="rId5" Type="http://schemas.openxmlformats.org/officeDocument/2006/relationships/oleObject" Target="../embeddings/oleObject73.bin"/><Relationship Id="rId4" Type="http://schemas.openxmlformats.org/officeDocument/2006/relationships/image" Target="../media/image80.emf"/></Relationships>
</file>

<file path=ppt/slides/_rels/slide37.x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83.emf"/><Relationship Id="rId5" Type="http://schemas.openxmlformats.org/officeDocument/2006/relationships/oleObject" Target="../embeddings/oleObject75.bin"/><Relationship Id="rId4" Type="http://schemas.openxmlformats.org/officeDocument/2006/relationships/image" Target="../media/image82.emf"/></Relationships>
</file>

<file path=ppt/slides/_rels/slide38.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82.bin"/><Relationship Id="rId18" Type="http://schemas.openxmlformats.org/officeDocument/2006/relationships/image" Target="../media/image92.emf"/><Relationship Id="rId3" Type="http://schemas.openxmlformats.org/officeDocument/2006/relationships/oleObject" Target="../embeddings/oleObject77.bin"/><Relationship Id="rId21" Type="http://schemas.openxmlformats.org/officeDocument/2006/relationships/oleObject" Target="../embeddings/oleObject86.bin"/><Relationship Id="rId7" Type="http://schemas.openxmlformats.org/officeDocument/2006/relationships/oleObject" Target="../embeddings/oleObject79.bin"/><Relationship Id="rId12" Type="http://schemas.openxmlformats.org/officeDocument/2006/relationships/image" Target="../media/image89.emf"/><Relationship Id="rId17" Type="http://schemas.openxmlformats.org/officeDocument/2006/relationships/oleObject" Target="../embeddings/oleObject84.bin"/><Relationship Id="rId2" Type="http://schemas.openxmlformats.org/officeDocument/2006/relationships/slideLayout" Target="../slideLayouts/slideLayout6.xml"/><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vmlDrawing" Target="../drawings/vmlDrawing24.vml"/><Relationship Id="rId6" Type="http://schemas.openxmlformats.org/officeDocument/2006/relationships/image" Target="../media/image86.emf"/><Relationship Id="rId11" Type="http://schemas.openxmlformats.org/officeDocument/2006/relationships/oleObject" Target="../embeddings/oleObject81.bin"/><Relationship Id="rId24" Type="http://schemas.openxmlformats.org/officeDocument/2006/relationships/image" Target="../media/image95.emf"/><Relationship Id="rId5" Type="http://schemas.openxmlformats.org/officeDocument/2006/relationships/oleObject" Target="../embeddings/oleObject78.bin"/><Relationship Id="rId15" Type="http://schemas.openxmlformats.org/officeDocument/2006/relationships/oleObject" Target="../embeddings/oleObject83.bin"/><Relationship Id="rId23" Type="http://schemas.openxmlformats.org/officeDocument/2006/relationships/oleObject" Target="../embeddings/oleObject87.bin"/><Relationship Id="rId10" Type="http://schemas.openxmlformats.org/officeDocument/2006/relationships/image" Target="../media/image88.emf"/><Relationship Id="rId19" Type="http://schemas.openxmlformats.org/officeDocument/2006/relationships/oleObject" Target="../embeddings/oleObject85.bin"/><Relationship Id="rId4" Type="http://schemas.openxmlformats.org/officeDocument/2006/relationships/image" Target="../media/image85.emf"/><Relationship Id="rId9" Type="http://schemas.openxmlformats.org/officeDocument/2006/relationships/oleObject" Target="../embeddings/oleObject80.bin"/><Relationship Id="rId14" Type="http://schemas.openxmlformats.org/officeDocument/2006/relationships/image" Target="../media/image90.emf"/><Relationship Id="rId22" Type="http://schemas.openxmlformats.org/officeDocument/2006/relationships/image" Target="../media/image94.emf"/></Relationships>
</file>

<file path=ppt/slides/_rels/slide39.x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100.emf"/><Relationship Id="rId2" Type="http://schemas.openxmlformats.org/officeDocument/2006/relationships/slideLayout" Target="../slideLayouts/slideLayout6.xml"/><Relationship Id="rId16" Type="http://schemas.openxmlformats.org/officeDocument/2006/relationships/image" Target="../media/image102.emf"/><Relationship Id="rId1" Type="http://schemas.openxmlformats.org/officeDocument/2006/relationships/vmlDrawing" Target="../drawings/vmlDrawing25.vml"/><Relationship Id="rId6" Type="http://schemas.openxmlformats.org/officeDocument/2006/relationships/image" Target="../media/image97.e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99.emf"/><Relationship Id="rId4" Type="http://schemas.openxmlformats.org/officeDocument/2006/relationships/image" Target="../media/image96.emf"/><Relationship Id="rId9" Type="http://schemas.openxmlformats.org/officeDocument/2006/relationships/oleObject" Target="../embeddings/oleObject91.bin"/><Relationship Id="rId14" Type="http://schemas.openxmlformats.org/officeDocument/2006/relationships/image" Target="../media/image10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8" Type="http://schemas.openxmlformats.org/officeDocument/2006/relationships/image" Target="../media/image105.emf"/><Relationship Id="rId13" Type="http://schemas.openxmlformats.org/officeDocument/2006/relationships/oleObject" Target="../embeddings/oleObject100.bin"/><Relationship Id="rId18" Type="http://schemas.openxmlformats.org/officeDocument/2006/relationships/image" Target="../media/image110.emf"/><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107.emf"/><Relationship Id="rId17" Type="http://schemas.openxmlformats.org/officeDocument/2006/relationships/oleObject" Target="../embeddings/oleObject102.bin"/><Relationship Id="rId2" Type="http://schemas.openxmlformats.org/officeDocument/2006/relationships/slideLayout" Target="../slideLayouts/slideLayout6.xml"/><Relationship Id="rId16" Type="http://schemas.openxmlformats.org/officeDocument/2006/relationships/image" Target="../media/image109.emf"/><Relationship Id="rId1" Type="http://schemas.openxmlformats.org/officeDocument/2006/relationships/vmlDrawing" Target="../drawings/vmlDrawing26.vml"/><Relationship Id="rId6" Type="http://schemas.openxmlformats.org/officeDocument/2006/relationships/image" Target="../media/image104.emf"/><Relationship Id="rId11" Type="http://schemas.openxmlformats.org/officeDocument/2006/relationships/oleObject" Target="../embeddings/oleObject99.bin"/><Relationship Id="rId5" Type="http://schemas.openxmlformats.org/officeDocument/2006/relationships/oleObject" Target="../embeddings/oleObject96.bin"/><Relationship Id="rId15" Type="http://schemas.openxmlformats.org/officeDocument/2006/relationships/oleObject" Target="../embeddings/oleObject101.bin"/><Relationship Id="rId10" Type="http://schemas.openxmlformats.org/officeDocument/2006/relationships/image" Target="../media/image106.emf"/><Relationship Id="rId4" Type="http://schemas.openxmlformats.org/officeDocument/2006/relationships/image" Target="../media/image103.emf"/><Relationship Id="rId9" Type="http://schemas.openxmlformats.org/officeDocument/2006/relationships/oleObject" Target="../embeddings/oleObject98.bin"/><Relationship Id="rId14" Type="http://schemas.openxmlformats.org/officeDocument/2006/relationships/image" Target="../media/image108.emf"/></Relationships>
</file>

<file path=ppt/slides/_rels/slide41.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83.emf"/><Relationship Id="rId5" Type="http://schemas.openxmlformats.org/officeDocument/2006/relationships/oleObject" Target="../embeddings/oleObject104.bin"/><Relationship Id="rId4" Type="http://schemas.openxmlformats.org/officeDocument/2006/relationships/image" Target="../media/image111.emf"/></Relationships>
</file>

<file path=ppt/slides/_rels/slide42.x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114.emf"/><Relationship Id="rId5" Type="http://schemas.openxmlformats.org/officeDocument/2006/relationships/oleObject" Target="../embeddings/oleObject107.bin"/><Relationship Id="rId10" Type="http://schemas.openxmlformats.org/officeDocument/2006/relationships/image" Target="../media/image116.emf"/><Relationship Id="rId4" Type="http://schemas.openxmlformats.org/officeDocument/2006/relationships/image" Target="../media/image113.emf"/><Relationship Id="rId9" Type="http://schemas.openxmlformats.org/officeDocument/2006/relationships/oleObject" Target="../embeddings/oleObject109.bin"/></Relationships>
</file>

<file path=ppt/slides/_rels/slide43.xml.rels><?xml version="1.0" encoding="UTF-8" standalone="yes"?>
<Relationships xmlns="http://schemas.openxmlformats.org/package/2006/relationships"><Relationship Id="rId8" Type="http://schemas.openxmlformats.org/officeDocument/2006/relationships/image" Target="../media/image119.emf"/><Relationship Id="rId13"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21.emf"/><Relationship Id="rId2" Type="http://schemas.openxmlformats.org/officeDocument/2006/relationships/slideLayout" Target="../slideLayouts/slideLayout6.xml"/><Relationship Id="rId16" Type="http://schemas.openxmlformats.org/officeDocument/2006/relationships/image" Target="../media/image123.emf"/><Relationship Id="rId1" Type="http://schemas.openxmlformats.org/officeDocument/2006/relationships/vmlDrawing" Target="../drawings/vmlDrawing29.vml"/><Relationship Id="rId6" Type="http://schemas.openxmlformats.org/officeDocument/2006/relationships/image" Target="../media/image118.e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120.emf"/><Relationship Id="rId4" Type="http://schemas.openxmlformats.org/officeDocument/2006/relationships/image" Target="../media/image117.emf"/><Relationship Id="rId9" Type="http://schemas.openxmlformats.org/officeDocument/2006/relationships/oleObject" Target="../embeddings/oleObject113.bin"/><Relationship Id="rId14" Type="http://schemas.openxmlformats.org/officeDocument/2006/relationships/image" Target="../media/image12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image" Target="../media/image126.emf"/><Relationship Id="rId13" Type="http://schemas.openxmlformats.org/officeDocument/2006/relationships/oleObject" Target="../embeddings/oleObject122.bin"/><Relationship Id="rId18" Type="http://schemas.openxmlformats.org/officeDocument/2006/relationships/image" Target="../media/image131.emf"/><Relationship Id="rId3" Type="http://schemas.openxmlformats.org/officeDocument/2006/relationships/oleObject" Target="../embeddings/oleObject117.bin"/><Relationship Id="rId21" Type="http://schemas.openxmlformats.org/officeDocument/2006/relationships/oleObject" Target="../embeddings/oleObject126.bin"/><Relationship Id="rId7" Type="http://schemas.openxmlformats.org/officeDocument/2006/relationships/oleObject" Target="../embeddings/oleObject119.bin"/><Relationship Id="rId12" Type="http://schemas.openxmlformats.org/officeDocument/2006/relationships/image" Target="../media/image128.emf"/><Relationship Id="rId17" Type="http://schemas.openxmlformats.org/officeDocument/2006/relationships/oleObject" Target="../embeddings/oleObject124.bin"/><Relationship Id="rId2" Type="http://schemas.openxmlformats.org/officeDocument/2006/relationships/slideLayout" Target="../slideLayouts/slideLayout6.xml"/><Relationship Id="rId16" Type="http://schemas.openxmlformats.org/officeDocument/2006/relationships/image" Target="../media/image130.emf"/><Relationship Id="rId20" Type="http://schemas.openxmlformats.org/officeDocument/2006/relationships/image" Target="../media/image132.emf"/><Relationship Id="rId1" Type="http://schemas.openxmlformats.org/officeDocument/2006/relationships/vmlDrawing" Target="../drawings/vmlDrawing30.vml"/><Relationship Id="rId6" Type="http://schemas.openxmlformats.org/officeDocument/2006/relationships/image" Target="../media/image125.emf"/><Relationship Id="rId11" Type="http://schemas.openxmlformats.org/officeDocument/2006/relationships/oleObject" Target="../embeddings/oleObject121.bin"/><Relationship Id="rId24" Type="http://schemas.openxmlformats.org/officeDocument/2006/relationships/image" Target="../media/image134.emf"/><Relationship Id="rId5" Type="http://schemas.openxmlformats.org/officeDocument/2006/relationships/oleObject" Target="../embeddings/oleObject118.bin"/><Relationship Id="rId15" Type="http://schemas.openxmlformats.org/officeDocument/2006/relationships/oleObject" Target="../embeddings/oleObject123.bin"/><Relationship Id="rId23" Type="http://schemas.openxmlformats.org/officeDocument/2006/relationships/oleObject" Target="../embeddings/oleObject127.bin"/><Relationship Id="rId10" Type="http://schemas.openxmlformats.org/officeDocument/2006/relationships/image" Target="../media/image127.emf"/><Relationship Id="rId19" Type="http://schemas.openxmlformats.org/officeDocument/2006/relationships/oleObject" Target="../embeddings/oleObject125.bin"/><Relationship Id="rId4" Type="http://schemas.openxmlformats.org/officeDocument/2006/relationships/image" Target="../media/image124.emf"/><Relationship Id="rId9" Type="http://schemas.openxmlformats.org/officeDocument/2006/relationships/oleObject" Target="../embeddings/oleObject120.bin"/><Relationship Id="rId14" Type="http://schemas.openxmlformats.org/officeDocument/2006/relationships/image" Target="../media/image129.emf"/><Relationship Id="rId22" Type="http://schemas.openxmlformats.org/officeDocument/2006/relationships/image" Target="../media/image133.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image" Target="../media/image136.emf"/><Relationship Id="rId5" Type="http://schemas.openxmlformats.org/officeDocument/2006/relationships/oleObject" Target="../embeddings/oleObject129.bin"/><Relationship Id="rId4" Type="http://schemas.openxmlformats.org/officeDocument/2006/relationships/image" Target="../media/image13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zh-CN" altLang="en-US"/>
              <a:t>第</a:t>
            </a:r>
            <a:r>
              <a:rPr lang="en-US" altLang="zh-CN"/>
              <a:t>9</a:t>
            </a:r>
            <a:r>
              <a:rPr lang="zh-CN" altLang="en-US"/>
              <a:t>章 热力学基础</a:t>
            </a:r>
          </a:p>
        </p:txBody>
      </p:sp>
      <p:sp>
        <p:nvSpPr>
          <p:cNvPr id="6" name="灯片编号占位符 5"/>
          <p:cNvSpPr>
            <a:spLocks noGrp="1"/>
          </p:cNvSpPr>
          <p:nvPr>
            <p:ph type="sldNum" sz="quarter" idx="12"/>
          </p:nvPr>
        </p:nvSpPr>
        <p:spPr/>
        <p:txBody>
          <a:bodyPr/>
          <a:lstStyle/>
          <a:p>
            <a:fld id="{70AAFD67-8240-4855-8464-AA0F6DFC32B5}" type="slidenum">
              <a:rPr lang="en-US" altLang="zh-CN"/>
              <a:pPr/>
              <a:t>1</a:t>
            </a:fld>
            <a:endParaRPr lang="en-US" altLang="zh-CN"/>
          </a:p>
        </p:txBody>
      </p:sp>
      <p:sp>
        <p:nvSpPr>
          <p:cNvPr id="659459" name="Rectangle 3"/>
          <p:cNvSpPr>
            <a:spLocks noGrp="1" noChangeArrowheads="1"/>
          </p:cNvSpPr>
          <p:nvPr>
            <p:ph sz="quarter" idx="1"/>
          </p:nvPr>
        </p:nvSpPr>
        <p:spPr/>
        <p:txBody>
          <a:bodyPr/>
          <a:lstStyle/>
          <a:p>
            <a:r>
              <a:rPr lang="en-US" altLang="en-US"/>
              <a:t>9.1 热力学的基本概念</a:t>
            </a:r>
          </a:p>
          <a:p>
            <a:r>
              <a:rPr lang="en-US" altLang="zh-CN"/>
              <a:t>9.2 </a:t>
            </a:r>
            <a:r>
              <a:rPr lang="zh-CN" altLang="en-US"/>
              <a:t>热力学第一定律</a:t>
            </a:r>
          </a:p>
          <a:p>
            <a:r>
              <a:rPr lang="en-US" altLang="zh-CN"/>
              <a:t>9.3 </a:t>
            </a:r>
            <a:r>
              <a:rPr lang="zh-CN" altLang="en-US"/>
              <a:t>热力学第一定律的应用</a:t>
            </a:r>
          </a:p>
          <a:p>
            <a:r>
              <a:rPr lang="en-US" altLang="zh-CN"/>
              <a:t>9.4 </a:t>
            </a:r>
            <a:r>
              <a:rPr lang="zh-CN" altLang="en-US"/>
              <a:t>循环过程和卡诺循环</a:t>
            </a:r>
          </a:p>
          <a:p>
            <a:r>
              <a:rPr lang="en-US" altLang="zh-CN"/>
              <a:t>9.5 </a:t>
            </a:r>
            <a:r>
              <a:rPr lang="zh-CN" altLang="en-US"/>
              <a:t>热力学第二定律，卡诺定理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en-US" altLang="en-US"/>
              <a:t>9.1 热力学的基本概念</a:t>
            </a:r>
            <a:endParaRPr lang="zh-CN" altLang="en-US"/>
          </a:p>
        </p:txBody>
      </p:sp>
      <p:sp>
        <p:nvSpPr>
          <p:cNvPr id="17" name="灯片编号占位符 4"/>
          <p:cNvSpPr>
            <a:spLocks noGrp="1"/>
          </p:cNvSpPr>
          <p:nvPr>
            <p:ph type="sldNum" sz="quarter" idx="12"/>
          </p:nvPr>
        </p:nvSpPr>
        <p:spPr/>
        <p:txBody>
          <a:bodyPr/>
          <a:lstStyle/>
          <a:p>
            <a:fld id="{103601FC-EBF0-467D-A50C-B807AA766575}" type="slidenum">
              <a:rPr lang="en-US" altLang="zh-CN"/>
              <a:pPr/>
              <a:t>10</a:t>
            </a:fld>
            <a:endParaRPr lang="en-US" altLang="zh-CN"/>
          </a:p>
        </p:txBody>
      </p:sp>
      <p:sp>
        <p:nvSpPr>
          <p:cNvPr id="650243"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状态参量</a:t>
            </a:r>
          </a:p>
        </p:txBody>
      </p:sp>
      <p:sp>
        <p:nvSpPr>
          <p:cNvPr id="650244" name="Text Box 4"/>
          <p:cNvSpPr txBox="1">
            <a:spLocks noChangeArrowheads="1"/>
          </p:cNvSpPr>
          <p:nvPr/>
        </p:nvSpPr>
        <p:spPr bwMode="auto">
          <a:xfrm>
            <a:off x="533400" y="1584325"/>
            <a:ext cx="7315200" cy="549275"/>
          </a:xfrm>
          <a:prstGeom prst="rect">
            <a:avLst/>
          </a:prstGeom>
          <a:noFill/>
          <a:ln w="9525">
            <a:noFill/>
            <a:miter lim="800000"/>
            <a:headEnd/>
            <a:tailEnd/>
          </a:ln>
          <a:effectLst/>
        </p:spPr>
        <p:txBody>
          <a:bodyPr>
            <a:spAutoFit/>
          </a:bodyPr>
          <a:lstStyle/>
          <a:p>
            <a:pPr>
              <a:lnSpc>
                <a:spcPct val="125000"/>
              </a:lnSpc>
              <a:spcBef>
                <a:spcPct val="50000"/>
              </a:spcBef>
            </a:pPr>
            <a:r>
              <a:rPr kumimoji="1" lang="zh-CN" altLang="en-US" sz="2400" dirty="0"/>
              <a:t>描述热力学系统平衡态</a:t>
            </a:r>
            <a:r>
              <a:rPr kumimoji="1" lang="zh-CN" altLang="en-US" sz="2400" dirty="0">
                <a:solidFill>
                  <a:srgbClr val="0000CC"/>
                </a:solidFill>
              </a:rPr>
              <a:t>宏观</a:t>
            </a:r>
            <a:r>
              <a:rPr kumimoji="1" lang="zh-CN" altLang="en-US" sz="2400" dirty="0"/>
              <a:t>性质的物理量。</a:t>
            </a:r>
          </a:p>
        </p:txBody>
      </p:sp>
      <p:sp>
        <p:nvSpPr>
          <p:cNvPr id="650245" name="Rectangle 5"/>
          <p:cNvSpPr>
            <a:spLocks noChangeArrowheads="1"/>
          </p:cNvSpPr>
          <p:nvPr/>
        </p:nvSpPr>
        <p:spPr bwMode="auto">
          <a:xfrm>
            <a:off x="2133600" y="2133600"/>
            <a:ext cx="3240088" cy="457200"/>
          </a:xfrm>
          <a:prstGeom prst="rect">
            <a:avLst/>
          </a:prstGeom>
          <a:noFill/>
          <a:ln w="9525">
            <a:noFill/>
            <a:miter lim="800000"/>
            <a:headEnd/>
            <a:tailEnd/>
          </a:ln>
          <a:effectLst/>
        </p:spPr>
        <p:txBody>
          <a:bodyPr wrap="none">
            <a:spAutoFit/>
          </a:bodyPr>
          <a:lstStyle/>
          <a:p>
            <a:pPr>
              <a:spcBef>
                <a:spcPct val="50000"/>
              </a:spcBef>
            </a:pPr>
            <a:r>
              <a:rPr kumimoji="1" lang="zh-CN" altLang="en-US" sz="2400"/>
              <a:t>例：</a:t>
            </a:r>
            <a:r>
              <a:rPr kumimoji="1" lang="en-US" altLang="zh-CN" sz="2400" i="1"/>
              <a:t>p</a:t>
            </a:r>
            <a:r>
              <a:rPr kumimoji="1" lang="zh-CN" altLang="en-US" sz="2400"/>
              <a:t>、</a:t>
            </a:r>
            <a:r>
              <a:rPr kumimoji="1" lang="en-US" altLang="zh-CN" sz="2400" i="1"/>
              <a:t>T</a:t>
            </a:r>
            <a:r>
              <a:rPr kumimoji="1" lang="zh-CN" altLang="en-US" sz="2400"/>
              <a:t>、</a:t>
            </a:r>
            <a:r>
              <a:rPr kumimoji="1" lang="en-US" altLang="zh-CN" sz="2400" i="1"/>
              <a:t>V</a:t>
            </a:r>
            <a:r>
              <a:rPr kumimoji="1" lang="zh-CN" altLang="en-US" sz="2400"/>
              <a:t>、</a:t>
            </a:r>
            <a:r>
              <a:rPr kumimoji="1" lang="en-US" altLang="zh-CN" sz="2400" i="1"/>
              <a:t>E</a:t>
            </a:r>
            <a:r>
              <a:rPr kumimoji="1" lang="zh-CN" altLang="en-US" sz="2400" i="1"/>
              <a:t>、</a:t>
            </a:r>
            <a:r>
              <a:rPr kumimoji="1" lang="en-US" altLang="zh-CN" sz="2400" i="1"/>
              <a:t>S</a:t>
            </a:r>
            <a:r>
              <a:rPr kumimoji="1" lang="en-US" altLang="zh-CN" sz="2400"/>
              <a:t>  ...</a:t>
            </a:r>
          </a:p>
        </p:txBody>
      </p:sp>
      <p:sp>
        <p:nvSpPr>
          <p:cNvPr id="650246" name="Text Box 6"/>
          <p:cNvSpPr txBox="1">
            <a:spLocks noChangeArrowheads="1"/>
          </p:cNvSpPr>
          <p:nvPr/>
        </p:nvSpPr>
        <p:spPr bwMode="auto">
          <a:xfrm>
            <a:off x="533400" y="2590800"/>
            <a:ext cx="6324600" cy="457200"/>
          </a:xfrm>
          <a:prstGeom prst="rect">
            <a:avLst/>
          </a:prstGeom>
          <a:noFill/>
          <a:ln w="9525">
            <a:noFill/>
            <a:miter lim="800000"/>
            <a:headEnd/>
            <a:tailEnd/>
          </a:ln>
          <a:effectLst/>
        </p:spPr>
        <p:txBody>
          <a:bodyPr>
            <a:spAutoFit/>
          </a:bodyPr>
          <a:lstStyle/>
          <a:p>
            <a:pPr>
              <a:spcBef>
                <a:spcPct val="50000"/>
              </a:spcBef>
            </a:pPr>
            <a:r>
              <a:rPr kumimoji="1" lang="zh-CN" altLang="en-US" sz="2400">
                <a:solidFill>
                  <a:srgbClr val="0000CC"/>
                </a:solidFill>
              </a:rPr>
              <a:t>气体</a:t>
            </a:r>
            <a:r>
              <a:rPr kumimoji="1" lang="zh-CN" altLang="en-US" sz="2400"/>
              <a:t>状态参量：压强</a:t>
            </a:r>
            <a:r>
              <a:rPr kumimoji="1" lang="en-US" altLang="zh-CN" sz="2400"/>
              <a:t>(</a:t>
            </a:r>
            <a:r>
              <a:rPr kumimoji="1" lang="en-US" altLang="zh-CN" sz="2400" i="1"/>
              <a:t>p</a:t>
            </a:r>
            <a:r>
              <a:rPr kumimoji="1" lang="en-US" altLang="zh-CN" sz="2400"/>
              <a:t>)</a:t>
            </a:r>
            <a:r>
              <a:rPr kumimoji="1" lang="zh-CN" altLang="en-US" sz="2400"/>
              <a:t>、体积</a:t>
            </a:r>
            <a:r>
              <a:rPr kumimoji="1" lang="en-US" altLang="zh-CN" sz="2400"/>
              <a:t>(</a:t>
            </a:r>
            <a:r>
              <a:rPr kumimoji="1" lang="en-US" altLang="zh-CN" sz="2400" i="1"/>
              <a:t>V</a:t>
            </a:r>
            <a:r>
              <a:rPr kumimoji="1" lang="en-US" altLang="zh-CN" sz="2400"/>
              <a:t>)</a:t>
            </a:r>
            <a:r>
              <a:rPr kumimoji="1" lang="zh-CN" altLang="en-US" sz="2400"/>
              <a:t>、温度</a:t>
            </a:r>
            <a:r>
              <a:rPr kumimoji="1" lang="en-US" altLang="zh-CN" sz="2400"/>
              <a:t>(</a:t>
            </a:r>
            <a:r>
              <a:rPr kumimoji="1" lang="en-US" altLang="zh-CN" sz="2400" i="1"/>
              <a:t>T</a:t>
            </a:r>
            <a:r>
              <a:rPr kumimoji="1" lang="en-US" altLang="zh-CN" sz="2400"/>
              <a:t>) </a:t>
            </a:r>
          </a:p>
        </p:txBody>
      </p:sp>
      <p:sp>
        <p:nvSpPr>
          <p:cNvPr id="650247" name="Text Box 7"/>
          <p:cNvSpPr txBox="1">
            <a:spLocks noChangeArrowheads="1"/>
          </p:cNvSpPr>
          <p:nvPr/>
        </p:nvSpPr>
        <p:spPr bwMode="auto">
          <a:xfrm>
            <a:off x="2667000" y="3200400"/>
            <a:ext cx="56896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t>垂直作用在单位容器壁面积上的气体压力。</a:t>
            </a:r>
          </a:p>
        </p:txBody>
      </p:sp>
      <p:sp>
        <p:nvSpPr>
          <p:cNvPr id="650248" name="Rectangle 8"/>
          <p:cNvSpPr>
            <a:spLocks noChangeArrowheads="1"/>
          </p:cNvSpPr>
          <p:nvPr/>
        </p:nvSpPr>
        <p:spPr bwMode="auto">
          <a:xfrm>
            <a:off x="533400" y="3224213"/>
            <a:ext cx="2881313" cy="457200"/>
          </a:xfrm>
          <a:prstGeom prst="rect">
            <a:avLst/>
          </a:prstGeom>
          <a:noFill/>
          <a:ln w="12700" cap="sq">
            <a:noFill/>
            <a:miter lim="800000"/>
            <a:headEnd type="none" w="sm" len="sm"/>
            <a:tailEnd type="none" w="sm" len="sm"/>
          </a:ln>
          <a:effectLst/>
        </p:spPr>
        <p:txBody>
          <a:bodyPr>
            <a:spAutoFit/>
          </a:bodyPr>
          <a:lstStyle/>
          <a:p>
            <a:r>
              <a:rPr kumimoji="1" lang="zh-CN" altLang="en-US" sz="2400"/>
              <a:t>压强（</a:t>
            </a:r>
            <a:r>
              <a:rPr kumimoji="1" lang="en-US" altLang="zh-CN" sz="2400" i="1"/>
              <a:t>p</a:t>
            </a:r>
            <a:r>
              <a:rPr kumimoji="1" lang="zh-CN" altLang="en-US" sz="2400"/>
              <a:t>）：</a:t>
            </a:r>
          </a:p>
        </p:txBody>
      </p:sp>
      <p:sp>
        <p:nvSpPr>
          <p:cNvPr id="650249" name="Text Box 9"/>
          <p:cNvSpPr txBox="1">
            <a:spLocks noChangeArrowheads="1"/>
          </p:cNvSpPr>
          <p:nvPr/>
        </p:nvSpPr>
        <p:spPr bwMode="auto">
          <a:xfrm>
            <a:off x="966788" y="3733800"/>
            <a:ext cx="3529012"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t>国际单位制单位：</a:t>
            </a:r>
          </a:p>
        </p:txBody>
      </p:sp>
      <p:sp>
        <p:nvSpPr>
          <p:cNvPr id="650250" name="Text Box 10"/>
          <p:cNvSpPr txBox="1">
            <a:spLocks noChangeArrowheads="1"/>
          </p:cNvSpPr>
          <p:nvPr/>
        </p:nvSpPr>
        <p:spPr bwMode="auto">
          <a:xfrm>
            <a:off x="3657600" y="3733800"/>
            <a:ext cx="39624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t>帕斯卡（</a:t>
            </a:r>
            <a:r>
              <a:rPr kumimoji="1" lang="en-US" altLang="zh-CN" sz="2400"/>
              <a:t>1 Pa =1  N/m</a:t>
            </a:r>
            <a:r>
              <a:rPr kumimoji="1" lang="en-US" altLang="zh-CN" sz="2400" baseline="30000"/>
              <a:t>2</a:t>
            </a:r>
            <a:r>
              <a:rPr kumimoji="1" lang="zh-CN" altLang="en-US" sz="2400"/>
              <a:t>）</a:t>
            </a:r>
          </a:p>
        </p:txBody>
      </p:sp>
      <p:sp>
        <p:nvSpPr>
          <p:cNvPr id="650251" name="Text Box 11"/>
          <p:cNvSpPr txBox="1">
            <a:spLocks noChangeArrowheads="1"/>
          </p:cNvSpPr>
          <p:nvPr/>
        </p:nvSpPr>
        <p:spPr bwMode="auto">
          <a:xfrm>
            <a:off x="1295400" y="4343400"/>
            <a:ext cx="6172200" cy="457200"/>
          </a:xfrm>
          <a:prstGeom prst="rect">
            <a:avLst/>
          </a:prstGeom>
          <a:noFill/>
          <a:ln w="76200" cap="sq" cmpd="tri">
            <a:noFill/>
            <a:miter lim="800000"/>
            <a:headEnd type="none" w="sm" len="sm"/>
            <a:tailEnd type="none" w="sm" len="sm"/>
          </a:ln>
          <a:effectLst/>
        </p:spPr>
        <p:txBody>
          <a:bodyPr>
            <a:spAutoFit/>
          </a:bodyPr>
          <a:lstStyle/>
          <a:p>
            <a:pPr>
              <a:spcBef>
                <a:spcPct val="50000"/>
              </a:spcBef>
            </a:pPr>
            <a:r>
              <a:rPr kumimoji="1" lang="en-US" altLang="zh-CN" sz="2400"/>
              <a:t>   1</a:t>
            </a:r>
            <a:r>
              <a:rPr kumimoji="1" lang="zh-CN" altLang="en-US" sz="2400"/>
              <a:t>标准大气压 </a:t>
            </a:r>
            <a:r>
              <a:rPr kumimoji="1" lang="en-US" altLang="zh-CN" sz="2400"/>
              <a:t>(atm) = 1.01325×10</a:t>
            </a:r>
            <a:r>
              <a:rPr kumimoji="1" lang="en-US" altLang="zh-CN" sz="2400" baseline="30000"/>
              <a:t>5</a:t>
            </a:r>
            <a:r>
              <a:rPr kumimoji="1" lang="zh-CN" altLang="en-US" sz="2400"/>
              <a:t>（</a:t>
            </a:r>
            <a:r>
              <a:rPr kumimoji="1" lang="en-US" altLang="zh-CN" sz="2400"/>
              <a:t>Pa</a:t>
            </a:r>
            <a:r>
              <a:rPr kumimoji="1" lang="zh-CN" altLang="en-US" sz="2400"/>
              <a:t>）</a:t>
            </a:r>
          </a:p>
        </p:txBody>
      </p:sp>
      <p:sp>
        <p:nvSpPr>
          <p:cNvPr id="650252" name="Text Box 12"/>
          <p:cNvSpPr txBox="1">
            <a:spLocks noChangeArrowheads="1"/>
          </p:cNvSpPr>
          <p:nvPr/>
        </p:nvSpPr>
        <p:spPr bwMode="auto">
          <a:xfrm>
            <a:off x="533400" y="5013325"/>
            <a:ext cx="7848600" cy="549275"/>
          </a:xfrm>
          <a:prstGeom prst="rect">
            <a:avLst/>
          </a:prstGeom>
          <a:noFill/>
          <a:ln w="9525">
            <a:noFill/>
            <a:miter lim="800000"/>
            <a:headEnd/>
            <a:tailEnd/>
          </a:ln>
          <a:effectLst/>
        </p:spPr>
        <p:txBody>
          <a:bodyPr>
            <a:spAutoFit/>
          </a:bodyPr>
          <a:lstStyle/>
          <a:p>
            <a:pPr algn="just">
              <a:lnSpc>
                <a:spcPct val="125000"/>
              </a:lnSpc>
              <a:spcBef>
                <a:spcPct val="50000"/>
              </a:spcBef>
            </a:pPr>
            <a:r>
              <a:rPr kumimoji="1" lang="zh-CN" altLang="en-US" sz="2400"/>
              <a:t>体积（</a:t>
            </a:r>
            <a:r>
              <a:rPr kumimoji="1" lang="en-US" altLang="zh-CN" sz="2400" i="1"/>
              <a:t>V</a:t>
            </a:r>
            <a:r>
              <a:rPr kumimoji="1" lang="zh-CN" altLang="en-US" sz="2400"/>
              <a:t>）：分子热运动所能达到的空间，即容器体积。 </a:t>
            </a:r>
          </a:p>
        </p:txBody>
      </p:sp>
      <p:sp>
        <p:nvSpPr>
          <p:cNvPr id="650253" name="Text Box 13"/>
          <p:cNvSpPr txBox="1">
            <a:spLocks noChangeArrowheads="1"/>
          </p:cNvSpPr>
          <p:nvPr/>
        </p:nvSpPr>
        <p:spPr bwMode="auto">
          <a:xfrm>
            <a:off x="966788" y="5638800"/>
            <a:ext cx="3529012"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t>国际单位制单位：</a:t>
            </a:r>
          </a:p>
        </p:txBody>
      </p:sp>
      <p:sp>
        <p:nvSpPr>
          <p:cNvPr id="650254" name="Text Box 14"/>
          <p:cNvSpPr txBox="1">
            <a:spLocks noChangeArrowheads="1"/>
          </p:cNvSpPr>
          <p:nvPr/>
        </p:nvSpPr>
        <p:spPr bwMode="auto">
          <a:xfrm>
            <a:off x="3657600" y="5715000"/>
            <a:ext cx="16764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t>米</a:t>
            </a:r>
            <a:r>
              <a:rPr kumimoji="1" lang="en-US" altLang="zh-CN" sz="2400" baseline="30000"/>
              <a:t>3</a:t>
            </a:r>
            <a:r>
              <a:rPr kumimoji="1" lang="zh-CN" altLang="en-US" sz="2400"/>
              <a:t>（</a:t>
            </a:r>
            <a:r>
              <a:rPr kumimoji="1" lang="en-US" altLang="zh-CN" sz="2400"/>
              <a:t>m</a:t>
            </a:r>
            <a:r>
              <a:rPr kumimoji="1" lang="en-US" altLang="zh-CN" sz="2400" baseline="30000"/>
              <a:t>3</a:t>
            </a:r>
            <a:r>
              <a:rPr kumimoji="1" lang="en-US" altLang="zh-CN" sz="2400"/>
              <a:t> </a:t>
            </a:r>
            <a:r>
              <a:rPr kumimoji="1" lang="zh-CN"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0244"/>
                                        </p:tgtEl>
                                        <p:attrNameLst>
                                          <p:attrName>style.visibility</p:attrName>
                                        </p:attrNameLst>
                                      </p:cBhvr>
                                      <p:to>
                                        <p:strVal val="visible"/>
                                      </p:to>
                                    </p:set>
                                    <p:anim calcmode="lin" valueType="num">
                                      <p:cBhvr additive="base">
                                        <p:cTn id="7" dur="500" fill="hold"/>
                                        <p:tgtEl>
                                          <p:spTgt spid="650244"/>
                                        </p:tgtEl>
                                        <p:attrNameLst>
                                          <p:attrName>ppt_x</p:attrName>
                                        </p:attrNameLst>
                                      </p:cBhvr>
                                      <p:tavLst>
                                        <p:tav tm="0">
                                          <p:val>
                                            <p:strVal val="0-#ppt_w/2"/>
                                          </p:val>
                                        </p:tav>
                                        <p:tav tm="100000">
                                          <p:val>
                                            <p:strVal val="#ppt_x"/>
                                          </p:val>
                                        </p:tav>
                                      </p:tavLst>
                                    </p:anim>
                                    <p:anim calcmode="lin" valueType="num">
                                      <p:cBhvr additive="base">
                                        <p:cTn id="8" dur="500" fill="hold"/>
                                        <p:tgtEl>
                                          <p:spTgt spid="6502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0245"/>
                                        </p:tgtEl>
                                        <p:attrNameLst>
                                          <p:attrName>style.visibility</p:attrName>
                                        </p:attrNameLst>
                                      </p:cBhvr>
                                      <p:to>
                                        <p:strVal val="visible"/>
                                      </p:to>
                                    </p:set>
                                    <p:anim calcmode="lin" valueType="num">
                                      <p:cBhvr additive="base">
                                        <p:cTn id="13" dur="500" fill="hold"/>
                                        <p:tgtEl>
                                          <p:spTgt spid="650245"/>
                                        </p:tgtEl>
                                        <p:attrNameLst>
                                          <p:attrName>ppt_x</p:attrName>
                                        </p:attrNameLst>
                                      </p:cBhvr>
                                      <p:tavLst>
                                        <p:tav tm="0">
                                          <p:val>
                                            <p:strVal val="0-#ppt_w/2"/>
                                          </p:val>
                                        </p:tav>
                                        <p:tav tm="100000">
                                          <p:val>
                                            <p:strVal val="#ppt_x"/>
                                          </p:val>
                                        </p:tav>
                                      </p:tavLst>
                                    </p:anim>
                                    <p:anim calcmode="lin" valueType="num">
                                      <p:cBhvr additive="base">
                                        <p:cTn id="14" dur="500" fill="hold"/>
                                        <p:tgtEl>
                                          <p:spTgt spid="6502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0246"/>
                                        </p:tgtEl>
                                        <p:attrNameLst>
                                          <p:attrName>style.visibility</p:attrName>
                                        </p:attrNameLst>
                                      </p:cBhvr>
                                      <p:to>
                                        <p:strVal val="visible"/>
                                      </p:to>
                                    </p:set>
                                    <p:anim calcmode="lin" valueType="num">
                                      <p:cBhvr additive="base">
                                        <p:cTn id="19" dur="500" fill="hold"/>
                                        <p:tgtEl>
                                          <p:spTgt spid="650246"/>
                                        </p:tgtEl>
                                        <p:attrNameLst>
                                          <p:attrName>ppt_x</p:attrName>
                                        </p:attrNameLst>
                                      </p:cBhvr>
                                      <p:tavLst>
                                        <p:tav tm="0">
                                          <p:val>
                                            <p:strVal val="0-#ppt_w/2"/>
                                          </p:val>
                                        </p:tav>
                                        <p:tav tm="100000">
                                          <p:val>
                                            <p:strVal val="#ppt_x"/>
                                          </p:val>
                                        </p:tav>
                                      </p:tavLst>
                                    </p:anim>
                                    <p:anim calcmode="lin" valueType="num">
                                      <p:cBhvr additive="base">
                                        <p:cTn id="20" dur="500" fill="hold"/>
                                        <p:tgtEl>
                                          <p:spTgt spid="6502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0248"/>
                                        </p:tgtEl>
                                        <p:attrNameLst>
                                          <p:attrName>style.visibility</p:attrName>
                                        </p:attrNameLst>
                                      </p:cBhvr>
                                      <p:to>
                                        <p:strVal val="visible"/>
                                      </p:to>
                                    </p:set>
                                    <p:anim calcmode="lin" valueType="num">
                                      <p:cBhvr additive="base">
                                        <p:cTn id="25" dur="500" fill="hold"/>
                                        <p:tgtEl>
                                          <p:spTgt spid="650248"/>
                                        </p:tgtEl>
                                        <p:attrNameLst>
                                          <p:attrName>ppt_x</p:attrName>
                                        </p:attrNameLst>
                                      </p:cBhvr>
                                      <p:tavLst>
                                        <p:tav tm="0">
                                          <p:val>
                                            <p:strVal val="0-#ppt_w/2"/>
                                          </p:val>
                                        </p:tav>
                                        <p:tav tm="100000">
                                          <p:val>
                                            <p:strVal val="#ppt_x"/>
                                          </p:val>
                                        </p:tav>
                                      </p:tavLst>
                                    </p:anim>
                                    <p:anim calcmode="lin" valueType="num">
                                      <p:cBhvr additive="base">
                                        <p:cTn id="26" dur="500" fill="hold"/>
                                        <p:tgtEl>
                                          <p:spTgt spid="6502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650247"/>
                                        </p:tgtEl>
                                        <p:attrNameLst>
                                          <p:attrName>style.visibility</p:attrName>
                                        </p:attrNameLst>
                                      </p:cBhvr>
                                      <p:to>
                                        <p:strVal val="visible"/>
                                      </p:to>
                                    </p:set>
                                    <p:animEffect transition="in" filter="blinds(vertical)">
                                      <p:cBhvr>
                                        <p:cTn id="31" dur="500"/>
                                        <p:tgtEl>
                                          <p:spTgt spid="65024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650249"/>
                                        </p:tgtEl>
                                        <p:attrNameLst>
                                          <p:attrName>style.visibility</p:attrName>
                                        </p:attrNameLst>
                                      </p:cBhvr>
                                      <p:to>
                                        <p:strVal val="visible"/>
                                      </p:to>
                                    </p:set>
                                    <p:anim calcmode="lin" valueType="num">
                                      <p:cBhvr additive="base">
                                        <p:cTn id="36" dur="500" fill="hold"/>
                                        <p:tgtEl>
                                          <p:spTgt spid="650249"/>
                                        </p:tgtEl>
                                        <p:attrNameLst>
                                          <p:attrName>ppt_x</p:attrName>
                                        </p:attrNameLst>
                                      </p:cBhvr>
                                      <p:tavLst>
                                        <p:tav tm="0">
                                          <p:val>
                                            <p:strVal val="0-#ppt_w/2"/>
                                          </p:val>
                                        </p:tav>
                                        <p:tav tm="100000">
                                          <p:val>
                                            <p:strVal val="#ppt_x"/>
                                          </p:val>
                                        </p:tav>
                                      </p:tavLst>
                                    </p:anim>
                                    <p:anim calcmode="lin" valueType="num">
                                      <p:cBhvr additive="base">
                                        <p:cTn id="37" dur="500" fill="hold"/>
                                        <p:tgtEl>
                                          <p:spTgt spid="65024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650250"/>
                                        </p:tgtEl>
                                        <p:attrNameLst>
                                          <p:attrName>style.visibility</p:attrName>
                                        </p:attrNameLst>
                                      </p:cBhvr>
                                      <p:to>
                                        <p:strVal val="visible"/>
                                      </p:to>
                                    </p:set>
                                    <p:animEffect transition="in" filter="strips(upRight)">
                                      <p:cBhvr>
                                        <p:cTn id="42" dur="500"/>
                                        <p:tgtEl>
                                          <p:spTgt spid="65025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grpId="0" nodeType="clickEffect">
                                  <p:stCondLst>
                                    <p:cond delay="0"/>
                                  </p:stCondLst>
                                  <p:childTnLst>
                                    <p:set>
                                      <p:cBhvr>
                                        <p:cTn id="46" dur="1" fill="hold">
                                          <p:stCondLst>
                                            <p:cond delay="0"/>
                                          </p:stCondLst>
                                        </p:cTn>
                                        <p:tgtEl>
                                          <p:spTgt spid="650251"/>
                                        </p:tgtEl>
                                        <p:attrNameLst>
                                          <p:attrName>style.visibility</p:attrName>
                                        </p:attrNameLst>
                                      </p:cBhvr>
                                      <p:to>
                                        <p:strVal val="visible"/>
                                      </p:to>
                                    </p:set>
                                    <p:animEffect transition="in" filter="strips(upRight)">
                                      <p:cBhvr>
                                        <p:cTn id="47" dur="500"/>
                                        <p:tgtEl>
                                          <p:spTgt spid="65025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650252"/>
                                        </p:tgtEl>
                                        <p:attrNameLst>
                                          <p:attrName>style.visibility</p:attrName>
                                        </p:attrNameLst>
                                      </p:cBhvr>
                                      <p:to>
                                        <p:strVal val="visible"/>
                                      </p:to>
                                    </p:set>
                                    <p:anim calcmode="lin" valueType="num">
                                      <p:cBhvr additive="base">
                                        <p:cTn id="52" dur="500" fill="hold"/>
                                        <p:tgtEl>
                                          <p:spTgt spid="650252"/>
                                        </p:tgtEl>
                                        <p:attrNameLst>
                                          <p:attrName>ppt_x</p:attrName>
                                        </p:attrNameLst>
                                      </p:cBhvr>
                                      <p:tavLst>
                                        <p:tav tm="0">
                                          <p:val>
                                            <p:strVal val="0-#ppt_w/2"/>
                                          </p:val>
                                        </p:tav>
                                        <p:tav tm="100000">
                                          <p:val>
                                            <p:strVal val="#ppt_x"/>
                                          </p:val>
                                        </p:tav>
                                      </p:tavLst>
                                    </p:anim>
                                    <p:anim calcmode="lin" valueType="num">
                                      <p:cBhvr additive="base">
                                        <p:cTn id="53" dur="500" fill="hold"/>
                                        <p:tgtEl>
                                          <p:spTgt spid="650252"/>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650253"/>
                                        </p:tgtEl>
                                        <p:attrNameLst>
                                          <p:attrName>style.visibility</p:attrName>
                                        </p:attrNameLst>
                                      </p:cBhvr>
                                      <p:to>
                                        <p:strVal val="visible"/>
                                      </p:to>
                                    </p:set>
                                    <p:anim calcmode="lin" valueType="num">
                                      <p:cBhvr additive="base">
                                        <p:cTn id="58" dur="500" fill="hold"/>
                                        <p:tgtEl>
                                          <p:spTgt spid="650253"/>
                                        </p:tgtEl>
                                        <p:attrNameLst>
                                          <p:attrName>ppt_x</p:attrName>
                                        </p:attrNameLst>
                                      </p:cBhvr>
                                      <p:tavLst>
                                        <p:tav tm="0">
                                          <p:val>
                                            <p:strVal val="0-#ppt_w/2"/>
                                          </p:val>
                                        </p:tav>
                                        <p:tav tm="100000">
                                          <p:val>
                                            <p:strVal val="#ppt_x"/>
                                          </p:val>
                                        </p:tav>
                                      </p:tavLst>
                                    </p:anim>
                                    <p:anim calcmode="lin" valueType="num">
                                      <p:cBhvr additive="base">
                                        <p:cTn id="59" dur="500" fill="hold"/>
                                        <p:tgtEl>
                                          <p:spTgt spid="650253"/>
                                        </p:tgtEl>
                                        <p:attrNameLst>
                                          <p:attrName>ppt_y</p:attrName>
                                        </p:attrNameLst>
                                      </p:cBhvr>
                                      <p:tavLst>
                                        <p:tav tm="0">
                                          <p:val>
                                            <p:strVal val="#ppt_y"/>
                                          </p:val>
                                        </p:tav>
                                        <p:tav tm="100000">
                                          <p:val>
                                            <p:strVal val="#ppt_y"/>
                                          </p:val>
                                        </p:tav>
                                      </p:tavLst>
                                    </p:anim>
                                  </p:childTnLst>
                                </p:cTn>
                              </p:par>
                              <p:par>
                                <p:cTn id="60" presetID="22" presetClass="entr" presetSubtype="8" fill="hold" grpId="0" nodeType="withEffect">
                                  <p:stCondLst>
                                    <p:cond delay="0"/>
                                  </p:stCondLst>
                                  <p:childTnLst>
                                    <p:set>
                                      <p:cBhvr>
                                        <p:cTn id="61" dur="1" fill="hold">
                                          <p:stCondLst>
                                            <p:cond delay="0"/>
                                          </p:stCondLst>
                                        </p:cTn>
                                        <p:tgtEl>
                                          <p:spTgt spid="650254"/>
                                        </p:tgtEl>
                                        <p:attrNameLst>
                                          <p:attrName>style.visibility</p:attrName>
                                        </p:attrNameLst>
                                      </p:cBhvr>
                                      <p:to>
                                        <p:strVal val="visible"/>
                                      </p:to>
                                    </p:set>
                                    <p:animEffect transition="in" filter="wipe(left)">
                                      <p:cBhvr>
                                        <p:cTn id="62" dur="500"/>
                                        <p:tgtEl>
                                          <p:spTgt spid="650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4" grpId="0" autoUpdateAnimBg="0"/>
      <p:bldP spid="650245" grpId="0" autoUpdateAnimBg="0"/>
      <p:bldP spid="650246" grpId="0" autoUpdateAnimBg="0"/>
      <p:bldP spid="650247" grpId="0" autoUpdateAnimBg="0"/>
      <p:bldP spid="650248" grpId="0" autoUpdateAnimBg="0"/>
      <p:bldP spid="650249" grpId="0" autoUpdateAnimBg="0"/>
      <p:bldP spid="650250" grpId="0" autoUpdateAnimBg="0"/>
      <p:bldP spid="650251" grpId="0" autoUpdateAnimBg="0"/>
      <p:bldP spid="650252" grpId="0" autoUpdateAnimBg="0"/>
      <p:bldP spid="650253" grpId="0" autoUpdateAnimBg="0"/>
      <p:bldP spid="6502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en-US"/>
              <a:t>9.1 热力学的基本概念</a:t>
            </a:r>
            <a:endParaRPr lang="zh-CN" altLang="en-US"/>
          </a:p>
        </p:txBody>
      </p:sp>
      <p:sp>
        <p:nvSpPr>
          <p:cNvPr id="20" name="灯片编号占位符 4"/>
          <p:cNvSpPr>
            <a:spLocks noGrp="1"/>
          </p:cNvSpPr>
          <p:nvPr>
            <p:ph type="sldNum" sz="quarter" idx="12"/>
          </p:nvPr>
        </p:nvSpPr>
        <p:spPr/>
        <p:txBody>
          <a:bodyPr/>
          <a:lstStyle/>
          <a:p>
            <a:fld id="{3ECBC901-E530-4091-BDF8-6CCD3A55CE5D}" type="slidenum">
              <a:rPr lang="en-US" altLang="zh-CN"/>
              <a:pPr/>
              <a:t>11</a:t>
            </a:fld>
            <a:endParaRPr lang="en-US" altLang="zh-CN"/>
          </a:p>
        </p:txBody>
      </p:sp>
      <p:sp>
        <p:nvSpPr>
          <p:cNvPr id="651267"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状态参量</a:t>
            </a:r>
          </a:p>
        </p:txBody>
      </p:sp>
      <p:sp>
        <p:nvSpPr>
          <p:cNvPr id="651268" name="Rectangle 4"/>
          <p:cNvSpPr>
            <a:spLocks noChangeArrowheads="1"/>
          </p:cNvSpPr>
          <p:nvPr/>
        </p:nvSpPr>
        <p:spPr bwMode="auto">
          <a:xfrm>
            <a:off x="533400" y="1644650"/>
            <a:ext cx="1878013" cy="457200"/>
          </a:xfrm>
          <a:prstGeom prst="rect">
            <a:avLst/>
          </a:prstGeom>
          <a:noFill/>
          <a:ln w="12700" cap="sq" algn="ctr">
            <a:noFill/>
            <a:miter lim="800000"/>
            <a:headEnd type="none" w="sm" len="sm"/>
            <a:tailEnd type="none" w="sm" len="sm"/>
          </a:ln>
          <a:effectLst/>
        </p:spPr>
        <p:txBody>
          <a:bodyPr wrap="none">
            <a:spAutoFit/>
          </a:bodyPr>
          <a:lstStyle/>
          <a:p>
            <a:r>
              <a:rPr kumimoji="1" lang="zh-CN" altLang="en-US" sz="2400"/>
              <a:t>温度（</a:t>
            </a:r>
            <a:r>
              <a:rPr kumimoji="1" lang="en-US" altLang="zh-CN" sz="2400" i="1"/>
              <a:t>T</a:t>
            </a:r>
            <a:r>
              <a:rPr kumimoji="1" lang="zh-CN" altLang="en-US" sz="2400"/>
              <a:t>）：</a:t>
            </a:r>
          </a:p>
        </p:txBody>
      </p:sp>
      <p:sp>
        <p:nvSpPr>
          <p:cNvPr id="651269" name="Text Box 5"/>
          <p:cNvSpPr txBox="1">
            <a:spLocks noChangeArrowheads="1"/>
          </p:cNvSpPr>
          <p:nvPr/>
        </p:nvSpPr>
        <p:spPr bwMode="auto">
          <a:xfrm>
            <a:off x="2590800" y="1524000"/>
            <a:ext cx="6019800" cy="822325"/>
          </a:xfrm>
          <a:prstGeom prst="rect">
            <a:avLst/>
          </a:prstGeom>
          <a:noFill/>
          <a:ln w="12700" cap="sq" algn="ctr">
            <a:noFill/>
            <a:miter lim="800000"/>
            <a:headEnd type="none" w="sm" len="sm"/>
            <a:tailEnd type="none" w="sm" len="sm"/>
          </a:ln>
          <a:effectLst/>
        </p:spPr>
        <p:txBody>
          <a:bodyPr>
            <a:spAutoFit/>
          </a:bodyPr>
          <a:lstStyle/>
          <a:p>
            <a:pPr>
              <a:spcBef>
                <a:spcPct val="50000"/>
              </a:spcBef>
            </a:pPr>
            <a:r>
              <a:rPr kumimoji="1" lang="zh-CN" altLang="en-US" sz="2400"/>
              <a:t>温度是表征在</a:t>
            </a:r>
            <a:r>
              <a:rPr kumimoji="1" lang="zh-CN" altLang="en-US" sz="2400">
                <a:solidFill>
                  <a:srgbClr val="0000CC"/>
                </a:solidFill>
              </a:rPr>
              <a:t>热平衡</a:t>
            </a:r>
            <a:r>
              <a:rPr kumimoji="1" lang="zh-CN" altLang="en-US" sz="2400"/>
              <a:t>状态下系统宏观性质的物理量。</a:t>
            </a:r>
          </a:p>
        </p:txBody>
      </p:sp>
      <p:grpSp>
        <p:nvGrpSpPr>
          <p:cNvPr id="651270" name="Group 6"/>
          <p:cNvGrpSpPr>
            <a:grpSpLocks/>
          </p:cNvGrpSpPr>
          <p:nvPr/>
        </p:nvGrpSpPr>
        <p:grpSpPr bwMode="auto">
          <a:xfrm>
            <a:off x="5492750" y="2386013"/>
            <a:ext cx="1639888" cy="1963737"/>
            <a:chOff x="2976" y="1248"/>
            <a:chExt cx="1008" cy="1104"/>
          </a:xfrm>
        </p:grpSpPr>
        <p:sp>
          <p:nvSpPr>
            <p:cNvPr id="651271" name="Rectangle 7"/>
            <p:cNvSpPr>
              <a:spLocks noChangeArrowheads="1"/>
            </p:cNvSpPr>
            <p:nvPr/>
          </p:nvSpPr>
          <p:spPr bwMode="auto">
            <a:xfrm>
              <a:off x="3120" y="1248"/>
              <a:ext cx="672" cy="432"/>
            </a:xfrm>
            <a:prstGeom prst="rect">
              <a:avLst/>
            </a:prstGeom>
            <a:gradFill rotWithShape="1">
              <a:gsLst>
                <a:gs pos="0">
                  <a:srgbClr val="993366"/>
                </a:gs>
                <a:gs pos="100000">
                  <a:srgbClr val="FFFFFF"/>
                </a:gs>
              </a:gsLst>
              <a:lin ang="2700000" scaled="1"/>
            </a:gradFill>
            <a:ln w="9525" algn="ctr">
              <a:solidFill>
                <a:srgbClr val="3366CC"/>
              </a:solidFill>
              <a:miter lim="800000"/>
              <a:headEnd/>
              <a:tailEnd/>
            </a:ln>
            <a:effectLst/>
          </p:spPr>
          <p:txBody>
            <a:bodyPr wrap="none" anchor="ctr"/>
            <a:lstStyle/>
            <a:p>
              <a:pPr algn="ctr"/>
              <a:r>
                <a:rPr kumimoji="1" lang="en-US" altLang="zh-CN" sz="2400"/>
                <a:t>A</a:t>
              </a:r>
            </a:p>
          </p:txBody>
        </p:sp>
        <p:sp>
          <p:nvSpPr>
            <p:cNvPr id="651272" name="Rectangle 8"/>
            <p:cNvSpPr>
              <a:spLocks noChangeArrowheads="1"/>
            </p:cNvSpPr>
            <p:nvPr/>
          </p:nvSpPr>
          <p:spPr bwMode="auto">
            <a:xfrm>
              <a:off x="3072" y="1728"/>
              <a:ext cx="768" cy="624"/>
            </a:xfrm>
            <a:prstGeom prst="rect">
              <a:avLst/>
            </a:prstGeom>
            <a:gradFill rotWithShape="1">
              <a:gsLst>
                <a:gs pos="0">
                  <a:srgbClr val="993366"/>
                </a:gs>
                <a:gs pos="100000">
                  <a:srgbClr val="FFFFFF"/>
                </a:gs>
              </a:gsLst>
              <a:lin ang="2700000" scaled="1"/>
            </a:gradFill>
            <a:ln w="9525" algn="ctr">
              <a:solidFill>
                <a:srgbClr val="3366CC"/>
              </a:solidFill>
              <a:miter lim="800000"/>
              <a:headEnd/>
              <a:tailEnd/>
            </a:ln>
            <a:effectLst/>
          </p:spPr>
          <p:txBody>
            <a:bodyPr wrap="none" anchor="ctr"/>
            <a:lstStyle/>
            <a:p>
              <a:pPr algn="ctr"/>
              <a:r>
                <a:rPr kumimoji="1" lang="en-US" altLang="zh-CN" sz="2400"/>
                <a:t>B</a:t>
              </a:r>
            </a:p>
          </p:txBody>
        </p:sp>
        <p:sp>
          <p:nvSpPr>
            <p:cNvPr id="651273" name="Rectangle 9"/>
            <p:cNvSpPr>
              <a:spLocks noChangeArrowheads="1"/>
            </p:cNvSpPr>
            <p:nvPr/>
          </p:nvSpPr>
          <p:spPr bwMode="auto">
            <a:xfrm>
              <a:off x="2976" y="1680"/>
              <a:ext cx="1008" cy="48"/>
            </a:xfrm>
            <a:prstGeom prst="rect">
              <a:avLst/>
            </a:prstGeom>
            <a:gradFill rotWithShape="1">
              <a:gsLst>
                <a:gs pos="0">
                  <a:srgbClr val="008080"/>
                </a:gs>
                <a:gs pos="100000">
                  <a:srgbClr val="FFFFFF"/>
                </a:gs>
              </a:gsLst>
              <a:lin ang="2700000" scaled="1"/>
            </a:gradFill>
            <a:ln w="9525" algn="ctr">
              <a:solidFill>
                <a:srgbClr val="3366CC"/>
              </a:solidFill>
              <a:miter lim="800000"/>
              <a:headEnd/>
              <a:tailEnd/>
            </a:ln>
            <a:effectLst/>
          </p:spPr>
          <p:txBody>
            <a:bodyPr wrap="none" anchor="ctr"/>
            <a:lstStyle/>
            <a:p>
              <a:pPr algn="ctr"/>
              <a:endParaRPr kumimoji="1" lang="zh-CN" altLang="zh-CN" sz="2400"/>
            </a:p>
          </p:txBody>
        </p:sp>
      </p:grpSp>
      <p:sp>
        <p:nvSpPr>
          <p:cNvPr id="651274" name="AutoShape 10"/>
          <p:cNvSpPr>
            <a:spLocks noChangeArrowheads="1"/>
          </p:cNvSpPr>
          <p:nvPr/>
        </p:nvSpPr>
        <p:spPr bwMode="auto">
          <a:xfrm>
            <a:off x="7132638" y="2446338"/>
            <a:ext cx="1482725" cy="596900"/>
          </a:xfrm>
          <a:prstGeom prst="wedgeEllipseCallout">
            <a:avLst>
              <a:gd name="adj1" fmla="val -47042"/>
              <a:gd name="adj2" fmla="val 69940"/>
            </a:avLst>
          </a:prstGeom>
          <a:noFill/>
          <a:ln w="9525">
            <a:solidFill>
              <a:srgbClr val="008080"/>
            </a:solidFill>
            <a:miter lim="800000"/>
            <a:headEnd/>
            <a:tailEnd/>
          </a:ln>
          <a:effectLst/>
        </p:spPr>
        <p:txBody>
          <a:bodyPr wrap="none" anchor="ctr"/>
          <a:lstStyle/>
          <a:p>
            <a:pPr algn="ctr"/>
            <a:endParaRPr kumimoji="1" lang="zh-CN" altLang="zh-CN" sz="2400"/>
          </a:p>
        </p:txBody>
      </p:sp>
      <p:sp>
        <p:nvSpPr>
          <p:cNvPr id="651275" name="Text Box 11"/>
          <p:cNvSpPr txBox="1">
            <a:spLocks noChangeArrowheads="1"/>
          </p:cNvSpPr>
          <p:nvPr/>
        </p:nvSpPr>
        <p:spPr bwMode="auto">
          <a:xfrm>
            <a:off x="7288213" y="2505075"/>
            <a:ext cx="1285875" cy="457200"/>
          </a:xfrm>
          <a:prstGeom prst="rect">
            <a:avLst/>
          </a:prstGeom>
          <a:noFill/>
          <a:ln w="9525">
            <a:noFill/>
            <a:miter lim="800000"/>
            <a:headEnd/>
            <a:tailEnd/>
          </a:ln>
          <a:effectLst/>
        </p:spPr>
        <p:txBody>
          <a:bodyPr>
            <a:spAutoFit/>
          </a:bodyPr>
          <a:lstStyle/>
          <a:p>
            <a:r>
              <a:rPr kumimoji="1" lang="zh-CN" altLang="en-US" sz="2400"/>
              <a:t>导热板</a:t>
            </a:r>
          </a:p>
        </p:txBody>
      </p:sp>
      <p:sp>
        <p:nvSpPr>
          <p:cNvPr id="651276" name="Text Box 12"/>
          <p:cNvSpPr txBox="1">
            <a:spLocks noChangeArrowheads="1"/>
          </p:cNvSpPr>
          <p:nvPr/>
        </p:nvSpPr>
        <p:spPr bwMode="auto">
          <a:xfrm>
            <a:off x="5014913" y="4502150"/>
            <a:ext cx="3671887" cy="1196975"/>
          </a:xfrm>
          <a:prstGeom prst="rect">
            <a:avLst/>
          </a:prstGeom>
          <a:solidFill>
            <a:schemeClr val="bg1"/>
          </a:solidFill>
          <a:ln w="9525">
            <a:solidFill>
              <a:srgbClr val="D60093"/>
            </a:solidFill>
            <a:miter lim="800000"/>
            <a:headEnd/>
            <a:tailEnd/>
          </a:ln>
          <a:effectLst/>
        </p:spPr>
        <p:txBody>
          <a:bodyPr>
            <a:spAutoFit/>
          </a:bodyPr>
          <a:lstStyle/>
          <a:p>
            <a:pPr algn="just"/>
            <a:r>
              <a:rPr kumimoji="1" lang="en-US" altLang="zh-CN" sz="2400"/>
              <a:t>A</a:t>
            </a:r>
            <a:r>
              <a:rPr kumimoji="1" lang="zh-CN" altLang="en-US" sz="2400"/>
              <a:t>、</a:t>
            </a:r>
            <a:r>
              <a:rPr kumimoji="1" lang="en-US" altLang="zh-CN" sz="2400"/>
              <a:t>B </a:t>
            </a:r>
            <a:r>
              <a:rPr kumimoji="1" lang="zh-CN" altLang="en-US" sz="2400"/>
              <a:t>两系统达到 热平衡 时，两系统具有一个共同的宏观性质</a:t>
            </a:r>
            <a:r>
              <a:rPr kumimoji="1" lang="en-US" altLang="zh-CN" sz="2400"/>
              <a:t>—— </a:t>
            </a:r>
            <a:r>
              <a:rPr kumimoji="1" lang="zh-CN" altLang="en-US" sz="2400"/>
              <a:t>温度 。</a:t>
            </a:r>
          </a:p>
        </p:txBody>
      </p:sp>
      <p:sp>
        <p:nvSpPr>
          <p:cNvPr id="651277" name="Text Box 13"/>
          <p:cNvSpPr txBox="1">
            <a:spLocks noChangeArrowheads="1"/>
          </p:cNvSpPr>
          <p:nvPr/>
        </p:nvSpPr>
        <p:spPr bwMode="auto">
          <a:xfrm>
            <a:off x="533400" y="2362200"/>
            <a:ext cx="4454525"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温标：温度的定量表示。</a:t>
            </a:r>
          </a:p>
        </p:txBody>
      </p:sp>
      <p:sp>
        <p:nvSpPr>
          <p:cNvPr id="651278" name="Text Box 14"/>
          <p:cNvSpPr txBox="1">
            <a:spLocks noChangeArrowheads="1"/>
          </p:cNvSpPr>
          <p:nvPr/>
        </p:nvSpPr>
        <p:spPr bwMode="auto">
          <a:xfrm>
            <a:off x="990600" y="2819400"/>
            <a:ext cx="3979863"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摄氏温标：</a:t>
            </a:r>
            <a:r>
              <a:rPr kumimoji="1" lang="en-US" altLang="zh-CN" sz="2400" i="1" dirty="0"/>
              <a:t>t</a:t>
            </a:r>
            <a:r>
              <a:rPr kumimoji="1" lang="zh-CN" altLang="en-US" sz="2400" dirty="0"/>
              <a:t>（</a:t>
            </a:r>
            <a:r>
              <a:rPr kumimoji="1" lang="en-US" altLang="zh-CN" sz="2400" baseline="30000" dirty="0"/>
              <a:t>0</a:t>
            </a:r>
            <a:r>
              <a:rPr kumimoji="1" lang="en-US" altLang="zh-CN" sz="2400" dirty="0"/>
              <a:t>C</a:t>
            </a:r>
            <a:r>
              <a:rPr kumimoji="1" lang="zh-CN" altLang="en-US" sz="2400" dirty="0"/>
              <a:t>）</a:t>
            </a:r>
          </a:p>
        </p:txBody>
      </p:sp>
      <p:sp>
        <p:nvSpPr>
          <p:cNvPr id="651279" name="Text Box 15"/>
          <p:cNvSpPr txBox="1">
            <a:spLocks noChangeArrowheads="1"/>
          </p:cNvSpPr>
          <p:nvPr/>
        </p:nvSpPr>
        <p:spPr bwMode="auto">
          <a:xfrm>
            <a:off x="990600" y="3276600"/>
            <a:ext cx="3979863"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热力学温标：</a:t>
            </a:r>
            <a:r>
              <a:rPr kumimoji="1" lang="en-US" altLang="zh-CN" sz="2400" i="1" dirty="0"/>
              <a:t>T</a:t>
            </a:r>
            <a:r>
              <a:rPr kumimoji="1" lang="zh-CN" altLang="en-US" sz="2400" dirty="0"/>
              <a:t>（</a:t>
            </a:r>
            <a:r>
              <a:rPr kumimoji="1" lang="en-US" altLang="zh-CN" sz="2400" dirty="0"/>
              <a:t>K</a:t>
            </a:r>
            <a:r>
              <a:rPr kumimoji="1" lang="zh-CN" altLang="en-US" sz="2400" dirty="0"/>
              <a:t>）</a:t>
            </a:r>
          </a:p>
        </p:txBody>
      </p:sp>
      <p:graphicFrame>
        <p:nvGraphicFramePr>
          <p:cNvPr id="651280" name="Object 16"/>
          <p:cNvGraphicFramePr>
            <a:graphicFrameLocks noChangeAspect="1"/>
          </p:cNvGraphicFramePr>
          <p:nvPr/>
        </p:nvGraphicFramePr>
        <p:xfrm>
          <a:off x="1066800" y="3810000"/>
          <a:ext cx="1792288" cy="357188"/>
        </p:xfrm>
        <a:graphic>
          <a:graphicData uri="http://schemas.openxmlformats.org/presentationml/2006/ole">
            <mc:AlternateContent xmlns:mc="http://schemas.openxmlformats.org/markup-compatibility/2006">
              <mc:Choice xmlns:v="urn:schemas-microsoft-com:vml" Requires="v">
                <p:oleObj spid="_x0000_s651281" name="公式" r:id="rId3" imgW="901440" imgH="177480" progId="Equation.3">
                  <p:embed/>
                </p:oleObj>
              </mc:Choice>
              <mc:Fallback>
                <p:oleObj name="公式" r:id="rId3" imgW="901440" imgH="177480"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10000"/>
                        <a:ext cx="1792288"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51281" name="Picture 17" descr="lixiangwenbiao"/>
          <p:cNvPicPr>
            <a:picLocks noChangeAspect="1" noChangeArrowheads="1"/>
          </p:cNvPicPr>
          <p:nvPr/>
        </p:nvPicPr>
        <p:blipFill>
          <a:blip r:embed="rId5"/>
          <a:srcRect/>
          <a:stretch>
            <a:fillRect/>
          </a:stretch>
        </p:blipFill>
        <p:spPr bwMode="auto">
          <a:xfrm>
            <a:off x="609600" y="4267200"/>
            <a:ext cx="3436938" cy="2028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1268"/>
                                        </p:tgtEl>
                                        <p:attrNameLst>
                                          <p:attrName>style.visibility</p:attrName>
                                        </p:attrNameLst>
                                      </p:cBhvr>
                                      <p:to>
                                        <p:strVal val="visible"/>
                                      </p:to>
                                    </p:set>
                                    <p:anim calcmode="lin" valueType="num">
                                      <p:cBhvr additive="base">
                                        <p:cTn id="7" dur="500" fill="hold"/>
                                        <p:tgtEl>
                                          <p:spTgt spid="651268"/>
                                        </p:tgtEl>
                                        <p:attrNameLst>
                                          <p:attrName>ppt_x</p:attrName>
                                        </p:attrNameLst>
                                      </p:cBhvr>
                                      <p:tavLst>
                                        <p:tav tm="0">
                                          <p:val>
                                            <p:strVal val="0-#ppt_w/2"/>
                                          </p:val>
                                        </p:tav>
                                        <p:tav tm="100000">
                                          <p:val>
                                            <p:strVal val="#ppt_x"/>
                                          </p:val>
                                        </p:tav>
                                      </p:tavLst>
                                    </p:anim>
                                    <p:anim calcmode="lin" valueType="num">
                                      <p:cBhvr additive="base">
                                        <p:cTn id="8" dur="500" fill="hold"/>
                                        <p:tgtEl>
                                          <p:spTgt spid="6512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651269"/>
                                        </p:tgtEl>
                                        <p:attrNameLst>
                                          <p:attrName>style.visibility</p:attrName>
                                        </p:attrNameLst>
                                      </p:cBhvr>
                                      <p:to>
                                        <p:strVal val="visible"/>
                                      </p:to>
                                    </p:set>
                                    <p:animEffect transition="in" filter="strips(upRight)">
                                      <p:cBhvr>
                                        <p:cTn id="13" dur="500"/>
                                        <p:tgtEl>
                                          <p:spTgt spid="65126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1276"/>
                                        </p:tgtEl>
                                        <p:attrNameLst>
                                          <p:attrName>style.visibility</p:attrName>
                                        </p:attrNameLst>
                                      </p:cBhvr>
                                      <p:to>
                                        <p:strVal val="visible"/>
                                      </p:to>
                                    </p:set>
                                    <p:anim calcmode="lin" valueType="num">
                                      <p:cBhvr additive="base">
                                        <p:cTn id="18" dur="500" fill="hold"/>
                                        <p:tgtEl>
                                          <p:spTgt spid="651276"/>
                                        </p:tgtEl>
                                        <p:attrNameLst>
                                          <p:attrName>ppt_x</p:attrName>
                                        </p:attrNameLst>
                                      </p:cBhvr>
                                      <p:tavLst>
                                        <p:tav tm="0">
                                          <p:val>
                                            <p:strVal val="0-#ppt_w/2"/>
                                          </p:val>
                                        </p:tav>
                                        <p:tav tm="100000">
                                          <p:val>
                                            <p:strVal val="#ppt_x"/>
                                          </p:val>
                                        </p:tav>
                                      </p:tavLst>
                                    </p:anim>
                                    <p:anim calcmode="lin" valueType="num">
                                      <p:cBhvr additive="base">
                                        <p:cTn id="19" dur="500" fill="hold"/>
                                        <p:tgtEl>
                                          <p:spTgt spid="65127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51277"/>
                                        </p:tgtEl>
                                        <p:attrNameLst>
                                          <p:attrName>style.visibility</p:attrName>
                                        </p:attrNameLst>
                                      </p:cBhvr>
                                      <p:to>
                                        <p:strVal val="visible"/>
                                      </p:to>
                                    </p:set>
                                    <p:anim calcmode="lin" valueType="num">
                                      <p:cBhvr additive="base">
                                        <p:cTn id="24" dur="500" fill="hold"/>
                                        <p:tgtEl>
                                          <p:spTgt spid="651277"/>
                                        </p:tgtEl>
                                        <p:attrNameLst>
                                          <p:attrName>ppt_x</p:attrName>
                                        </p:attrNameLst>
                                      </p:cBhvr>
                                      <p:tavLst>
                                        <p:tav tm="0">
                                          <p:val>
                                            <p:strVal val="0-#ppt_w/2"/>
                                          </p:val>
                                        </p:tav>
                                        <p:tav tm="100000">
                                          <p:val>
                                            <p:strVal val="#ppt_x"/>
                                          </p:val>
                                        </p:tav>
                                      </p:tavLst>
                                    </p:anim>
                                    <p:anim calcmode="lin" valueType="num">
                                      <p:cBhvr additive="base">
                                        <p:cTn id="25" dur="500" fill="hold"/>
                                        <p:tgtEl>
                                          <p:spTgt spid="65127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51278"/>
                                        </p:tgtEl>
                                        <p:attrNameLst>
                                          <p:attrName>style.visibility</p:attrName>
                                        </p:attrNameLst>
                                      </p:cBhvr>
                                      <p:to>
                                        <p:strVal val="visible"/>
                                      </p:to>
                                    </p:set>
                                    <p:anim calcmode="lin" valueType="num">
                                      <p:cBhvr additive="base">
                                        <p:cTn id="30" dur="500" fill="hold"/>
                                        <p:tgtEl>
                                          <p:spTgt spid="651278"/>
                                        </p:tgtEl>
                                        <p:attrNameLst>
                                          <p:attrName>ppt_x</p:attrName>
                                        </p:attrNameLst>
                                      </p:cBhvr>
                                      <p:tavLst>
                                        <p:tav tm="0">
                                          <p:val>
                                            <p:strVal val="0-#ppt_w/2"/>
                                          </p:val>
                                        </p:tav>
                                        <p:tav tm="100000">
                                          <p:val>
                                            <p:strVal val="#ppt_x"/>
                                          </p:val>
                                        </p:tav>
                                      </p:tavLst>
                                    </p:anim>
                                    <p:anim calcmode="lin" valueType="num">
                                      <p:cBhvr additive="base">
                                        <p:cTn id="31" dur="500" fill="hold"/>
                                        <p:tgtEl>
                                          <p:spTgt spid="65127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651279"/>
                                        </p:tgtEl>
                                        <p:attrNameLst>
                                          <p:attrName>style.visibility</p:attrName>
                                        </p:attrNameLst>
                                      </p:cBhvr>
                                      <p:to>
                                        <p:strVal val="visible"/>
                                      </p:to>
                                    </p:set>
                                    <p:anim calcmode="lin" valueType="num">
                                      <p:cBhvr additive="base">
                                        <p:cTn id="36" dur="500" fill="hold"/>
                                        <p:tgtEl>
                                          <p:spTgt spid="651279"/>
                                        </p:tgtEl>
                                        <p:attrNameLst>
                                          <p:attrName>ppt_x</p:attrName>
                                        </p:attrNameLst>
                                      </p:cBhvr>
                                      <p:tavLst>
                                        <p:tav tm="0">
                                          <p:val>
                                            <p:strVal val="0-#ppt_w/2"/>
                                          </p:val>
                                        </p:tav>
                                        <p:tav tm="100000">
                                          <p:val>
                                            <p:strVal val="#ppt_x"/>
                                          </p:val>
                                        </p:tav>
                                      </p:tavLst>
                                    </p:anim>
                                    <p:anim calcmode="lin" valueType="num">
                                      <p:cBhvr additive="base">
                                        <p:cTn id="37" dur="500" fill="hold"/>
                                        <p:tgtEl>
                                          <p:spTgt spid="65127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51280"/>
                                        </p:tgtEl>
                                        <p:attrNameLst>
                                          <p:attrName>style.visibility</p:attrName>
                                        </p:attrNameLst>
                                      </p:cBhvr>
                                      <p:to>
                                        <p:strVal val="visible"/>
                                      </p:to>
                                    </p:set>
                                    <p:animEffect transition="in" filter="wipe(up)">
                                      <p:cBhvr>
                                        <p:cTn id="42" dur="1000"/>
                                        <p:tgtEl>
                                          <p:spTgt spid="651280"/>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51281"/>
                                        </p:tgtEl>
                                        <p:attrNameLst>
                                          <p:attrName>style.visibility</p:attrName>
                                        </p:attrNameLst>
                                      </p:cBhvr>
                                      <p:to>
                                        <p:strVal val="visible"/>
                                      </p:to>
                                    </p:set>
                                    <p:animEffect transition="in" filter="checkerboard(across)">
                                      <p:cBhvr>
                                        <p:cTn id="47" dur="500"/>
                                        <p:tgtEl>
                                          <p:spTgt spid="65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8" grpId="0" autoUpdateAnimBg="0"/>
      <p:bldP spid="651269" grpId="0" autoUpdateAnimBg="0"/>
      <p:bldP spid="651276" grpId="0" animBg="1"/>
      <p:bldP spid="651277" grpId="0" autoUpdateAnimBg="0"/>
      <p:bldP spid="651278" grpId="0" autoUpdateAnimBg="0"/>
      <p:bldP spid="65127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en-US" altLang="en-US"/>
              <a:t>9.1 热力学的基本概念</a:t>
            </a:r>
            <a:endParaRPr lang="zh-CN" altLang="en-US"/>
          </a:p>
        </p:txBody>
      </p:sp>
      <p:sp>
        <p:nvSpPr>
          <p:cNvPr id="35" name="灯片编号占位符 4"/>
          <p:cNvSpPr>
            <a:spLocks noGrp="1"/>
          </p:cNvSpPr>
          <p:nvPr>
            <p:ph type="sldNum" sz="quarter" idx="12"/>
          </p:nvPr>
        </p:nvSpPr>
        <p:spPr/>
        <p:txBody>
          <a:bodyPr/>
          <a:lstStyle/>
          <a:p>
            <a:fld id="{8EA51425-4248-4CB7-BD88-4DB21C88E91F}" type="slidenum">
              <a:rPr lang="en-US" altLang="zh-CN"/>
              <a:pPr/>
              <a:t>12</a:t>
            </a:fld>
            <a:endParaRPr lang="en-US" altLang="zh-CN"/>
          </a:p>
        </p:txBody>
      </p:sp>
      <p:graphicFrame>
        <p:nvGraphicFramePr>
          <p:cNvPr id="652291" name="Group 3"/>
          <p:cNvGraphicFramePr>
            <a:graphicFrameLocks noGrp="1"/>
          </p:cNvGraphicFramePr>
          <p:nvPr/>
        </p:nvGraphicFramePr>
        <p:xfrm>
          <a:off x="762000" y="1905000"/>
          <a:ext cx="7612063" cy="4297680"/>
        </p:xfrm>
        <a:graphic>
          <a:graphicData uri="http://schemas.openxmlformats.org/drawingml/2006/table">
            <a:tbl>
              <a:tblPr/>
              <a:tblGrid>
                <a:gridCol w="4564063">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大爆炸后的宇宙温度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r>
                        <a:rPr kumimoji="0" lang="en-US" altLang="zh-CN" sz="2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39 </a:t>
                      </a: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实验室能够达到的最高温度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r>
                        <a:rPr kumimoji="0" lang="en-US" altLang="zh-CN" sz="2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8 </a:t>
                      </a: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太阳中心的温度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1.5×10</a:t>
                      </a:r>
                      <a:r>
                        <a:rPr kumimoji="0" lang="en-US" altLang="zh-CN" sz="2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7 </a:t>
                      </a: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太阳表面的温度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6000 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地球中心的温度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4000 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水的三相点温度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273.16 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微波背景辐射温度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2.7 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实验室能够达到的最低温度（激光制冷）</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2.4×10</a:t>
                      </a:r>
                      <a:r>
                        <a:rPr kumimoji="0" lang="en-US" altLang="zh-CN" sz="2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-11 </a:t>
                      </a: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52320" name="Text Box 32"/>
          <p:cNvSpPr txBox="1">
            <a:spLocks noChangeArrowheads="1"/>
          </p:cNvSpPr>
          <p:nvPr/>
        </p:nvSpPr>
        <p:spPr bwMode="auto">
          <a:xfrm>
            <a:off x="2819400" y="1295400"/>
            <a:ext cx="3311525" cy="519113"/>
          </a:xfrm>
          <a:prstGeom prst="rect">
            <a:avLst/>
          </a:prstGeom>
          <a:noFill/>
          <a:ln w="19050">
            <a:noFill/>
            <a:miter lim="800000"/>
            <a:headEnd/>
            <a:tailEnd type="none" w="sm" len="lg"/>
          </a:ln>
          <a:effectLst/>
        </p:spPr>
        <p:txBody>
          <a:bodyPr lIns="90000" tIns="46800" rIns="90000" bIns="46800">
            <a:spAutoFit/>
          </a:bodyPr>
          <a:lstStyle/>
          <a:p>
            <a:pPr>
              <a:spcBef>
                <a:spcPct val="50000"/>
              </a:spcBef>
            </a:pPr>
            <a:r>
              <a:rPr lang="zh-CN" altLang="en-US" sz="2800"/>
              <a:t>一些典型的温度值</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en-US"/>
              <a:t>9.1 热力学的基本概念</a:t>
            </a:r>
            <a:endParaRPr lang="zh-CN" altLang="en-US"/>
          </a:p>
        </p:txBody>
      </p:sp>
      <p:sp>
        <p:nvSpPr>
          <p:cNvPr id="90" name="灯片编号占位符 4"/>
          <p:cNvSpPr>
            <a:spLocks noGrp="1"/>
          </p:cNvSpPr>
          <p:nvPr>
            <p:ph type="sldNum" sz="quarter" idx="12"/>
          </p:nvPr>
        </p:nvSpPr>
        <p:spPr/>
        <p:txBody>
          <a:bodyPr/>
          <a:lstStyle/>
          <a:p>
            <a:fld id="{C2BE9E10-1AB2-4389-8D29-39A3F0EA95B8}" type="slidenum">
              <a:rPr lang="en-US" altLang="zh-CN"/>
              <a:pPr/>
              <a:t>13</a:t>
            </a:fld>
            <a:endParaRPr lang="en-US" altLang="zh-CN"/>
          </a:p>
        </p:txBody>
      </p:sp>
      <p:sp>
        <p:nvSpPr>
          <p:cNvPr id="653315" name="Rectangle 3"/>
          <p:cNvSpPr>
            <a:spLocks noChangeArrowheads="1"/>
          </p:cNvSpPr>
          <p:nvPr/>
        </p:nvSpPr>
        <p:spPr bwMode="auto">
          <a:xfrm>
            <a:off x="501650" y="1219200"/>
            <a:ext cx="1098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平衡态</a:t>
            </a:r>
          </a:p>
        </p:txBody>
      </p:sp>
      <p:sp>
        <p:nvSpPr>
          <p:cNvPr id="653316" name="Text Box 4"/>
          <p:cNvSpPr txBox="1">
            <a:spLocks noChangeArrowheads="1"/>
          </p:cNvSpPr>
          <p:nvPr/>
        </p:nvSpPr>
        <p:spPr bwMode="auto">
          <a:xfrm>
            <a:off x="627063" y="1657350"/>
            <a:ext cx="8135937" cy="933450"/>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400" dirty="0"/>
              <a:t>一个孤立系统，其宏观性质在经过充分长的时间后保持不变（即其状态参量不再随时间改变）的状态。</a:t>
            </a:r>
          </a:p>
        </p:txBody>
      </p:sp>
      <p:sp>
        <p:nvSpPr>
          <p:cNvPr id="653317" name="Text Box 5"/>
          <p:cNvSpPr txBox="1">
            <a:spLocks noChangeArrowheads="1"/>
          </p:cNvSpPr>
          <p:nvPr/>
        </p:nvSpPr>
        <p:spPr bwMode="auto">
          <a:xfrm>
            <a:off x="609600" y="2667000"/>
            <a:ext cx="533717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kumimoji="1" lang="en-US" altLang="zh-CN" sz="2400" dirty="0"/>
              <a:t> </a:t>
            </a:r>
            <a:r>
              <a:rPr kumimoji="1" lang="zh-CN" altLang="en-US" sz="2400" dirty="0"/>
              <a:t>平衡态是一种</a:t>
            </a:r>
            <a:r>
              <a:rPr kumimoji="1" lang="zh-CN" altLang="en-US" sz="2400" dirty="0">
                <a:solidFill>
                  <a:srgbClr val="0000CC"/>
                </a:solidFill>
              </a:rPr>
              <a:t>动态</a:t>
            </a:r>
            <a:r>
              <a:rPr kumimoji="1" lang="zh-CN" altLang="en-US" sz="2400" dirty="0"/>
              <a:t>平衡状态 </a:t>
            </a:r>
          </a:p>
        </p:txBody>
      </p:sp>
      <p:grpSp>
        <p:nvGrpSpPr>
          <p:cNvPr id="653318" name="Group 6"/>
          <p:cNvGrpSpPr>
            <a:grpSpLocks/>
          </p:cNvGrpSpPr>
          <p:nvPr/>
        </p:nvGrpSpPr>
        <p:grpSpPr bwMode="auto">
          <a:xfrm>
            <a:off x="692150" y="3671888"/>
            <a:ext cx="4495800" cy="2286000"/>
            <a:chOff x="2400" y="432"/>
            <a:chExt cx="2832" cy="1440"/>
          </a:xfrm>
        </p:grpSpPr>
        <p:sp>
          <p:nvSpPr>
            <p:cNvPr id="653319" name="Rectangle 7" descr="轮廓式菱形"/>
            <p:cNvSpPr>
              <a:spLocks noChangeArrowheads="1"/>
            </p:cNvSpPr>
            <p:nvPr/>
          </p:nvSpPr>
          <p:spPr bwMode="auto">
            <a:xfrm>
              <a:off x="2400" y="432"/>
              <a:ext cx="2832" cy="1440"/>
            </a:xfrm>
            <a:prstGeom prst="rect">
              <a:avLst/>
            </a:prstGeom>
            <a:pattFill prst="openDmnd">
              <a:fgClr>
                <a:srgbClr val="66FF33"/>
              </a:fgClr>
              <a:bgClr>
                <a:srgbClr val="990033"/>
              </a:bgClr>
            </a:pattFill>
            <a:ln w="12700" cap="sq">
              <a:solidFill>
                <a:srgbClr val="FFFFFF"/>
              </a:solidFill>
              <a:miter lim="800000"/>
              <a:headEnd type="none" w="sm" len="sm"/>
              <a:tailEnd type="none" w="sm" len="sm"/>
            </a:ln>
            <a:effectLst/>
          </p:spPr>
          <p:txBody>
            <a:bodyPr wrap="none" anchor="ctr"/>
            <a:lstStyle/>
            <a:p>
              <a:endParaRPr lang="zh-CN" altLang="en-US"/>
            </a:p>
          </p:txBody>
        </p:sp>
        <p:sp>
          <p:nvSpPr>
            <p:cNvPr id="653320" name="Rectangle 8"/>
            <p:cNvSpPr>
              <a:spLocks noChangeArrowheads="1"/>
            </p:cNvSpPr>
            <p:nvPr/>
          </p:nvSpPr>
          <p:spPr bwMode="auto">
            <a:xfrm>
              <a:off x="2496" y="528"/>
              <a:ext cx="2640" cy="1248"/>
            </a:xfrm>
            <a:prstGeom prst="rect">
              <a:avLst/>
            </a:prstGeom>
            <a:solidFill>
              <a:srgbClr val="00C600"/>
            </a:solidFill>
            <a:ln w="12700" cap="sq">
              <a:solidFill>
                <a:srgbClr val="FFFFFF"/>
              </a:solidFill>
              <a:miter lim="800000"/>
              <a:headEnd type="none" w="sm" len="sm"/>
              <a:tailEnd type="none" w="sm" len="sm"/>
            </a:ln>
            <a:effectLst/>
          </p:spPr>
          <p:txBody>
            <a:bodyPr wrap="none" anchor="ctr"/>
            <a:lstStyle/>
            <a:p>
              <a:endParaRPr lang="zh-CN" altLang="en-US"/>
            </a:p>
          </p:txBody>
        </p:sp>
        <p:sp>
          <p:nvSpPr>
            <p:cNvPr id="653321" name="Rectangle 9" descr="轮廓式菱形"/>
            <p:cNvSpPr>
              <a:spLocks noChangeArrowheads="1"/>
            </p:cNvSpPr>
            <p:nvPr/>
          </p:nvSpPr>
          <p:spPr bwMode="auto">
            <a:xfrm>
              <a:off x="3744" y="528"/>
              <a:ext cx="96" cy="1248"/>
            </a:xfrm>
            <a:prstGeom prst="rect">
              <a:avLst/>
            </a:prstGeom>
            <a:pattFill prst="openDmnd">
              <a:fgClr>
                <a:srgbClr val="66FF33"/>
              </a:fgClr>
              <a:bgClr>
                <a:srgbClr val="990033"/>
              </a:bgClr>
            </a:pattFill>
            <a:ln w="12700" cap="sq">
              <a:solidFill>
                <a:srgbClr val="FFFFFF"/>
              </a:solidFill>
              <a:miter lim="800000"/>
              <a:headEnd type="none" w="sm" len="sm"/>
              <a:tailEnd type="none" w="sm" len="sm"/>
            </a:ln>
            <a:effectLst/>
          </p:spPr>
          <p:txBody>
            <a:bodyPr wrap="none" anchor="ctr"/>
            <a:lstStyle/>
            <a:p>
              <a:endParaRPr lang="zh-CN" altLang="en-US"/>
            </a:p>
          </p:txBody>
        </p:sp>
        <p:grpSp>
          <p:nvGrpSpPr>
            <p:cNvPr id="653322" name="Group 10"/>
            <p:cNvGrpSpPr>
              <a:grpSpLocks/>
            </p:cNvGrpSpPr>
            <p:nvPr/>
          </p:nvGrpSpPr>
          <p:grpSpPr bwMode="auto">
            <a:xfrm>
              <a:off x="2544" y="576"/>
              <a:ext cx="1152" cy="1152"/>
              <a:chOff x="2544" y="576"/>
              <a:chExt cx="1152" cy="1152"/>
            </a:xfrm>
          </p:grpSpPr>
          <p:sp>
            <p:nvSpPr>
              <p:cNvPr id="653323" name="Oval 11"/>
              <p:cNvSpPr>
                <a:spLocks noChangeArrowheads="1"/>
              </p:cNvSpPr>
              <p:nvPr/>
            </p:nvSpPr>
            <p:spPr bwMode="auto">
              <a:xfrm>
                <a:off x="2592" y="62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4" name="Oval 12"/>
              <p:cNvSpPr>
                <a:spLocks noChangeArrowheads="1"/>
              </p:cNvSpPr>
              <p:nvPr/>
            </p:nvSpPr>
            <p:spPr bwMode="auto">
              <a:xfrm>
                <a:off x="2736" y="96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5" name="Oval 13"/>
              <p:cNvSpPr>
                <a:spLocks noChangeArrowheads="1"/>
              </p:cNvSpPr>
              <p:nvPr/>
            </p:nvSpPr>
            <p:spPr bwMode="auto">
              <a:xfrm>
                <a:off x="2784" y="76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6" name="Oval 14"/>
              <p:cNvSpPr>
                <a:spLocks noChangeArrowheads="1"/>
              </p:cNvSpPr>
              <p:nvPr/>
            </p:nvSpPr>
            <p:spPr bwMode="auto">
              <a:xfrm>
                <a:off x="2976" y="86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7" name="Oval 15"/>
              <p:cNvSpPr>
                <a:spLocks noChangeArrowheads="1"/>
              </p:cNvSpPr>
              <p:nvPr/>
            </p:nvSpPr>
            <p:spPr bwMode="auto">
              <a:xfrm>
                <a:off x="2832" y="144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8" name="Oval 16"/>
              <p:cNvSpPr>
                <a:spLocks noChangeArrowheads="1"/>
              </p:cNvSpPr>
              <p:nvPr/>
            </p:nvSpPr>
            <p:spPr bwMode="auto">
              <a:xfrm>
                <a:off x="3168" y="120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9" name="Oval 17"/>
              <p:cNvSpPr>
                <a:spLocks noChangeArrowheads="1"/>
              </p:cNvSpPr>
              <p:nvPr/>
            </p:nvSpPr>
            <p:spPr bwMode="auto">
              <a:xfrm>
                <a:off x="3360" y="129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0" name="Oval 18"/>
              <p:cNvSpPr>
                <a:spLocks noChangeArrowheads="1"/>
              </p:cNvSpPr>
              <p:nvPr/>
            </p:nvSpPr>
            <p:spPr bwMode="auto">
              <a:xfrm>
                <a:off x="3168" y="86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1" name="Oval 19"/>
              <p:cNvSpPr>
                <a:spLocks noChangeArrowheads="1"/>
              </p:cNvSpPr>
              <p:nvPr/>
            </p:nvSpPr>
            <p:spPr bwMode="auto">
              <a:xfrm>
                <a:off x="3264" y="153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2" name="Oval 20"/>
              <p:cNvSpPr>
                <a:spLocks noChangeArrowheads="1"/>
              </p:cNvSpPr>
              <p:nvPr/>
            </p:nvSpPr>
            <p:spPr bwMode="auto">
              <a:xfrm>
                <a:off x="3456" y="96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3" name="Oval 21"/>
              <p:cNvSpPr>
                <a:spLocks noChangeArrowheads="1"/>
              </p:cNvSpPr>
              <p:nvPr/>
            </p:nvSpPr>
            <p:spPr bwMode="auto">
              <a:xfrm>
                <a:off x="2832" y="62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4" name="Oval 22"/>
              <p:cNvSpPr>
                <a:spLocks noChangeArrowheads="1"/>
              </p:cNvSpPr>
              <p:nvPr/>
            </p:nvSpPr>
            <p:spPr bwMode="auto">
              <a:xfrm>
                <a:off x="3408" y="76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5" name="Oval 23"/>
              <p:cNvSpPr>
                <a:spLocks noChangeArrowheads="1"/>
              </p:cNvSpPr>
              <p:nvPr/>
            </p:nvSpPr>
            <p:spPr bwMode="auto">
              <a:xfrm>
                <a:off x="3072" y="62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6" name="Oval 24"/>
              <p:cNvSpPr>
                <a:spLocks noChangeArrowheads="1"/>
              </p:cNvSpPr>
              <p:nvPr/>
            </p:nvSpPr>
            <p:spPr bwMode="auto">
              <a:xfrm>
                <a:off x="3552" y="81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7" name="Oval 25"/>
              <p:cNvSpPr>
                <a:spLocks noChangeArrowheads="1"/>
              </p:cNvSpPr>
              <p:nvPr/>
            </p:nvSpPr>
            <p:spPr bwMode="auto">
              <a:xfrm>
                <a:off x="2640" y="120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8" name="Oval 26"/>
              <p:cNvSpPr>
                <a:spLocks noChangeArrowheads="1"/>
              </p:cNvSpPr>
              <p:nvPr/>
            </p:nvSpPr>
            <p:spPr bwMode="auto">
              <a:xfrm>
                <a:off x="2784" y="129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9" name="Oval 27"/>
              <p:cNvSpPr>
                <a:spLocks noChangeArrowheads="1"/>
              </p:cNvSpPr>
              <p:nvPr/>
            </p:nvSpPr>
            <p:spPr bwMode="auto">
              <a:xfrm>
                <a:off x="2976" y="139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0" name="Oval 28"/>
              <p:cNvSpPr>
                <a:spLocks noChangeArrowheads="1"/>
              </p:cNvSpPr>
              <p:nvPr/>
            </p:nvSpPr>
            <p:spPr bwMode="auto">
              <a:xfrm>
                <a:off x="3072" y="158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1" name="Oval 29"/>
              <p:cNvSpPr>
                <a:spLocks noChangeArrowheads="1"/>
              </p:cNvSpPr>
              <p:nvPr/>
            </p:nvSpPr>
            <p:spPr bwMode="auto">
              <a:xfrm>
                <a:off x="3600" y="57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2" name="Oval 30"/>
              <p:cNvSpPr>
                <a:spLocks noChangeArrowheads="1"/>
              </p:cNvSpPr>
              <p:nvPr/>
            </p:nvSpPr>
            <p:spPr bwMode="auto">
              <a:xfrm>
                <a:off x="3600" y="120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3" name="Oval 31"/>
              <p:cNvSpPr>
                <a:spLocks noChangeArrowheads="1"/>
              </p:cNvSpPr>
              <p:nvPr/>
            </p:nvSpPr>
            <p:spPr bwMode="auto">
              <a:xfrm>
                <a:off x="3360" y="105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4" name="Oval 32"/>
              <p:cNvSpPr>
                <a:spLocks noChangeArrowheads="1"/>
              </p:cNvSpPr>
              <p:nvPr/>
            </p:nvSpPr>
            <p:spPr bwMode="auto">
              <a:xfrm>
                <a:off x="3168" y="139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5" name="Oval 33"/>
              <p:cNvSpPr>
                <a:spLocks noChangeArrowheads="1"/>
              </p:cNvSpPr>
              <p:nvPr/>
            </p:nvSpPr>
            <p:spPr bwMode="auto">
              <a:xfrm>
                <a:off x="3456" y="144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6" name="Oval 34"/>
              <p:cNvSpPr>
                <a:spLocks noChangeArrowheads="1"/>
              </p:cNvSpPr>
              <p:nvPr/>
            </p:nvSpPr>
            <p:spPr bwMode="auto">
              <a:xfrm>
                <a:off x="3552" y="158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7" name="Oval 35"/>
              <p:cNvSpPr>
                <a:spLocks noChangeArrowheads="1"/>
              </p:cNvSpPr>
              <p:nvPr/>
            </p:nvSpPr>
            <p:spPr bwMode="auto">
              <a:xfrm>
                <a:off x="2688" y="148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8" name="Oval 36"/>
              <p:cNvSpPr>
                <a:spLocks noChangeArrowheads="1"/>
              </p:cNvSpPr>
              <p:nvPr/>
            </p:nvSpPr>
            <p:spPr bwMode="auto">
              <a:xfrm>
                <a:off x="3264" y="67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9" name="Oval 37"/>
              <p:cNvSpPr>
                <a:spLocks noChangeArrowheads="1"/>
              </p:cNvSpPr>
              <p:nvPr/>
            </p:nvSpPr>
            <p:spPr bwMode="auto">
              <a:xfrm>
                <a:off x="2832" y="163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0" name="Oval 38"/>
              <p:cNvSpPr>
                <a:spLocks noChangeArrowheads="1"/>
              </p:cNvSpPr>
              <p:nvPr/>
            </p:nvSpPr>
            <p:spPr bwMode="auto">
              <a:xfrm>
                <a:off x="2880" y="105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1" name="Oval 39"/>
              <p:cNvSpPr>
                <a:spLocks noChangeArrowheads="1"/>
              </p:cNvSpPr>
              <p:nvPr/>
            </p:nvSpPr>
            <p:spPr bwMode="auto">
              <a:xfrm>
                <a:off x="2544" y="139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2" name="Oval 40"/>
              <p:cNvSpPr>
                <a:spLocks noChangeArrowheads="1"/>
              </p:cNvSpPr>
              <p:nvPr/>
            </p:nvSpPr>
            <p:spPr bwMode="auto">
              <a:xfrm>
                <a:off x="2976" y="124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3" name="Oval 41"/>
              <p:cNvSpPr>
                <a:spLocks noChangeArrowheads="1"/>
              </p:cNvSpPr>
              <p:nvPr/>
            </p:nvSpPr>
            <p:spPr bwMode="auto">
              <a:xfrm>
                <a:off x="3072" y="10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4" name="Oval 42"/>
              <p:cNvSpPr>
                <a:spLocks noChangeArrowheads="1"/>
              </p:cNvSpPr>
              <p:nvPr/>
            </p:nvSpPr>
            <p:spPr bwMode="auto">
              <a:xfrm>
                <a:off x="2592" y="86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5" name="Oval 43"/>
              <p:cNvSpPr>
                <a:spLocks noChangeArrowheads="1"/>
              </p:cNvSpPr>
              <p:nvPr/>
            </p:nvSpPr>
            <p:spPr bwMode="auto">
              <a:xfrm>
                <a:off x="2592" y="105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6" name="Oval 44"/>
              <p:cNvSpPr>
                <a:spLocks noChangeArrowheads="1"/>
              </p:cNvSpPr>
              <p:nvPr/>
            </p:nvSpPr>
            <p:spPr bwMode="auto">
              <a:xfrm>
                <a:off x="2592" y="163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7" name="Oval 45"/>
              <p:cNvSpPr>
                <a:spLocks noChangeArrowheads="1"/>
              </p:cNvSpPr>
              <p:nvPr/>
            </p:nvSpPr>
            <p:spPr bwMode="auto">
              <a:xfrm>
                <a:off x="3360" y="163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8" name="Oval 46"/>
              <p:cNvSpPr>
                <a:spLocks noChangeArrowheads="1"/>
              </p:cNvSpPr>
              <p:nvPr/>
            </p:nvSpPr>
            <p:spPr bwMode="auto">
              <a:xfrm>
                <a:off x="3360" y="57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grpSp>
      </p:grpSp>
      <p:grpSp>
        <p:nvGrpSpPr>
          <p:cNvPr id="653359" name="Group 47"/>
          <p:cNvGrpSpPr>
            <a:grpSpLocks/>
          </p:cNvGrpSpPr>
          <p:nvPr/>
        </p:nvGrpSpPr>
        <p:grpSpPr bwMode="auto">
          <a:xfrm>
            <a:off x="692150" y="3671888"/>
            <a:ext cx="4495800" cy="2286000"/>
            <a:chOff x="2352" y="2016"/>
            <a:chExt cx="2832" cy="1440"/>
          </a:xfrm>
        </p:grpSpPr>
        <p:sp>
          <p:nvSpPr>
            <p:cNvPr id="653360" name="Rectangle 48" descr="轮廓式菱形"/>
            <p:cNvSpPr>
              <a:spLocks noChangeArrowheads="1"/>
            </p:cNvSpPr>
            <p:nvPr/>
          </p:nvSpPr>
          <p:spPr bwMode="auto">
            <a:xfrm>
              <a:off x="2352" y="2016"/>
              <a:ext cx="2832" cy="1440"/>
            </a:xfrm>
            <a:prstGeom prst="rect">
              <a:avLst/>
            </a:prstGeom>
            <a:pattFill prst="openDmnd">
              <a:fgClr>
                <a:srgbClr val="66FF33"/>
              </a:fgClr>
              <a:bgClr>
                <a:srgbClr val="990033"/>
              </a:bgClr>
            </a:pattFill>
            <a:ln w="12700" cap="sq">
              <a:solidFill>
                <a:srgbClr val="FFFFFF"/>
              </a:solidFill>
              <a:miter lim="800000"/>
              <a:headEnd type="none" w="sm" len="sm"/>
              <a:tailEnd type="none" w="sm" len="sm"/>
            </a:ln>
            <a:effectLst/>
          </p:spPr>
          <p:txBody>
            <a:bodyPr wrap="none" anchor="ctr"/>
            <a:lstStyle/>
            <a:p>
              <a:endParaRPr lang="zh-CN" altLang="en-US"/>
            </a:p>
          </p:txBody>
        </p:sp>
        <p:sp>
          <p:nvSpPr>
            <p:cNvPr id="653361" name="Rectangle 49"/>
            <p:cNvSpPr>
              <a:spLocks noChangeArrowheads="1"/>
            </p:cNvSpPr>
            <p:nvPr/>
          </p:nvSpPr>
          <p:spPr bwMode="auto">
            <a:xfrm>
              <a:off x="2448" y="2112"/>
              <a:ext cx="2640" cy="1248"/>
            </a:xfrm>
            <a:prstGeom prst="rect">
              <a:avLst/>
            </a:prstGeom>
            <a:solidFill>
              <a:srgbClr val="00C600"/>
            </a:solidFill>
            <a:ln w="12700" cap="sq">
              <a:solidFill>
                <a:srgbClr val="FFFFFF"/>
              </a:solidFill>
              <a:miter lim="800000"/>
              <a:headEnd type="none" w="sm" len="sm"/>
              <a:tailEnd type="none" w="sm" len="sm"/>
            </a:ln>
            <a:effectLst/>
          </p:spPr>
          <p:txBody>
            <a:bodyPr wrap="none" anchor="ctr"/>
            <a:lstStyle/>
            <a:p>
              <a:endParaRPr lang="zh-CN" altLang="en-US"/>
            </a:p>
          </p:txBody>
        </p:sp>
        <p:grpSp>
          <p:nvGrpSpPr>
            <p:cNvPr id="653362" name="Group 50"/>
            <p:cNvGrpSpPr>
              <a:grpSpLocks/>
            </p:cNvGrpSpPr>
            <p:nvPr/>
          </p:nvGrpSpPr>
          <p:grpSpPr bwMode="auto">
            <a:xfrm>
              <a:off x="2544" y="2208"/>
              <a:ext cx="2400" cy="1104"/>
              <a:chOff x="2544" y="2208"/>
              <a:chExt cx="2400" cy="1104"/>
            </a:xfrm>
          </p:grpSpPr>
          <p:sp>
            <p:nvSpPr>
              <p:cNvPr id="653363" name="Oval 51"/>
              <p:cNvSpPr>
                <a:spLocks noChangeArrowheads="1"/>
              </p:cNvSpPr>
              <p:nvPr/>
            </p:nvSpPr>
            <p:spPr bwMode="auto">
              <a:xfrm>
                <a:off x="2544" y="22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4" name="Oval 52"/>
              <p:cNvSpPr>
                <a:spLocks noChangeArrowheads="1"/>
              </p:cNvSpPr>
              <p:nvPr/>
            </p:nvSpPr>
            <p:spPr bwMode="auto">
              <a:xfrm>
                <a:off x="4080" y="316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5" name="Oval 53"/>
              <p:cNvSpPr>
                <a:spLocks noChangeArrowheads="1"/>
              </p:cNvSpPr>
              <p:nvPr/>
            </p:nvSpPr>
            <p:spPr bwMode="auto">
              <a:xfrm>
                <a:off x="2832" y="235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6" name="Oval 54"/>
              <p:cNvSpPr>
                <a:spLocks noChangeArrowheads="1"/>
              </p:cNvSpPr>
              <p:nvPr/>
            </p:nvSpPr>
            <p:spPr bwMode="auto">
              <a:xfrm>
                <a:off x="3072" y="254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7" name="Oval 55"/>
              <p:cNvSpPr>
                <a:spLocks noChangeArrowheads="1"/>
              </p:cNvSpPr>
              <p:nvPr/>
            </p:nvSpPr>
            <p:spPr bwMode="auto">
              <a:xfrm>
                <a:off x="4032" y="278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8" name="Oval 56"/>
              <p:cNvSpPr>
                <a:spLocks noChangeArrowheads="1"/>
              </p:cNvSpPr>
              <p:nvPr/>
            </p:nvSpPr>
            <p:spPr bwMode="auto">
              <a:xfrm>
                <a:off x="3600" y="316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9" name="Oval 57"/>
              <p:cNvSpPr>
                <a:spLocks noChangeArrowheads="1"/>
              </p:cNvSpPr>
              <p:nvPr/>
            </p:nvSpPr>
            <p:spPr bwMode="auto">
              <a:xfrm>
                <a:off x="4848" y="264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0" name="Oval 58"/>
              <p:cNvSpPr>
                <a:spLocks noChangeArrowheads="1"/>
              </p:cNvSpPr>
              <p:nvPr/>
            </p:nvSpPr>
            <p:spPr bwMode="auto">
              <a:xfrm>
                <a:off x="3600" y="22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1" name="Oval 59"/>
              <p:cNvSpPr>
                <a:spLocks noChangeArrowheads="1"/>
              </p:cNvSpPr>
              <p:nvPr/>
            </p:nvSpPr>
            <p:spPr bwMode="auto">
              <a:xfrm>
                <a:off x="4512" y="316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2" name="Oval 60"/>
              <p:cNvSpPr>
                <a:spLocks noChangeArrowheads="1"/>
              </p:cNvSpPr>
              <p:nvPr/>
            </p:nvSpPr>
            <p:spPr bwMode="auto">
              <a:xfrm>
                <a:off x="4560" y="264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3" name="Oval 61"/>
              <p:cNvSpPr>
                <a:spLocks noChangeArrowheads="1"/>
              </p:cNvSpPr>
              <p:nvPr/>
            </p:nvSpPr>
            <p:spPr bwMode="auto">
              <a:xfrm>
                <a:off x="2976" y="22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4" name="Oval 62"/>
              <p:cNvSpPr>
                <a:spLocks noChangeArrowheads="1"/>
              </p:cNvSpPr>
              <p:nvPr/>
            </p:nvSpPr>
            <p:spPr bwMode="auto">
              <a:xfrm>
                <a:off x="4128" y="225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5" name="Oval 63"/>
              <p:cNvSpPr>
                <a:spLocks noChangeArrowheads="1"/>
              </p:cNvSpPr>
              <p:nvPr/>
            </p:nvSpPr>
            <p:spPr bwMode="auto">
              <a:xfrm>
                <a:off x="3312" y="230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6" name="Oval 64"/>
              <p:cNvSpPr>
                <a:spLocks noChangeArrowheads="1"/>
              </p:cNvSpPr>
              <p:nvPr/>
            </p:nvSpPr>
            <p:spPr bwMode="auto">
              <a:xfrm>
                <a:off x="4608" y="244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7" name="Oval 65"/>
              <p:cNvSpPr>
                <a:spLocks noChangeArrowheads="1"/>
              </p:cNvSpPr>
              <p:nvPr/>
            </p:nvSpPr>
            <p:spPr bwMode="auto">
              <a:xfrm>
                <a:off x="2784" y="268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8" name="Oval 66"/>
              <p:cNvSpPr>
                <a:spLocks noChangeArrowheads="1"/>
              </p:cNvSpPr>
              <p:nvPr/>
            </p:nvSpPr>
            <p:spPr bwMode="auto">
              <a:xfrm>
                <a:off x="3072" y="283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9" name="Oval 67"/>
              <p:cNvSpPr>
                <a:spLocks noChangeArrowheads="1"/>
              </p:cNvSpPr>
              <p:nvPr/>
            </p:nvSpPr>
            <p:spPr bwMode="auto">
              <a:xfrm>
                <a:off x="3360" y="273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0" name="Oval 68"/>
              <p:cNvSpPr>
                <a:spLocks noChangeArrowheads="1"/>
              </p:cNvSpPr>
              <p:nvPr/>
            </p:nvSpPr>
            <p:spPr bwMode="auto">
              <a:xfrm>
                <a:off x="3312" y="307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1" name="Oval 69"/>
              <p:cNvSpPr>
                <a:spLocks noChangeArrowheads="1"/>
              </p:cNvSpPr>
              <p:nvPr/>
            </p:nvSpPr>
            <p:spPr bwMode="auto">
              <a:xfrm>
                <a:off x="4272" y="249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2" name="Oval 70"/>
              <p:cNvSpPr>
                <a:spLocks noChangeArrowheads="1"/>
              </p:cNvSpPr>
              <p:nvPr/>
            </p:nvSpPr>
            <p:spPr bwMode="auto">
              <a:xfrm>
                <a:off x="4800" y="22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3" name="Oval 71"/>
              <p:cNvSpPr>
                <a:spLocks noChangeArrowheads="1"/>
              </p:cNvSpPr>
              <p:nvPr/>
            </p:nvSpPr>
            <p:spPr bwMode="auto">
              <a:xfrm>
                <a:off x="4512" y="22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4" name="Oval 72"/>
              <p:cNvSpPr>
                <a:spLocks noChangeArrowheads="1"/>
              </p:cNvSpPr>
              <p:nvPr/>
            </p:nvSpPr>
            <p:spPr bwMode="auto">
              <a:xfrm>
                <a:off x="4032" y="254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5" name="Oval 73"/>
              <p:cNvSpPr>
                <a:spLocks noChangeArrowheads="1"/>
              </p:cNvSpPr>
              <p:nvPr/>
            </p:nvSpPr>
            <p:spPr bwMode="auto">
              <a:xfrm>
                <a:off x="3792" y="297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6" name="Oval 74"/>
              <p:cNvSpPr>
                <a:spLocks noChangeArrowheads="1"/>
              </p:cNvSpPr>
              <p:nvPr/>
            </p:nvSpPr>
            <p:spPr bwMode="auto">
              <a:xfrm>
                <a:off x="4800" y="307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7" name="Oval 75"/>
              <p:cNvSpPr>
                <a:spLocks noChangeArrowheads="1"/>
              </p:cNvSpPr>
              <p:nvPr/>
            </p:nvSpPr>
            <p:spPr bwMode="auto">
              <a:xfrm>
                <a:off x="2832" y="297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8" name="Oval 76"/>
              <p:cNvSpPr>
                <a:spLocks noChangeArrowheads="1"/>
              </p:cNvSpPr>
              <p:nvPr/>
            </p:nvSpPr>
            <p:spPr bwMode="auto">
              <a:xfrm>
                <a:off x="3888" y="230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9" name="Oval 77"/>
              <p:cNvSpPr>
                <a:spLocks noChangeArrowheads="1"/>
              </p:cNvSpPr>
              <p:nvPr/>
            </p:nvSpPr>
            <p:spPr bwMode="auto">
              <a:xfrm>
                <a:off x="2928" y="321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0" name="Oval 78"/>
              <p:cNvSpPr>
                <a:spLocks noChangeArrowheads="1"/>
              </p:cNvSpPr>
              <p:nvPr/>
            </p:nvSpPr>
            <p:spPr bwMode="auto">
              <a:xfrm>
                <a:off x="4320" y="278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1" name="Oval 79"/>
              <p:cNvSpPr>
                <a:spLocks noChangeArrowheads="1"/>
              </p:cNvSpPr>
              <p:nvPr/>
            </p:nvSpPr>
            <p:spPr bwMode="auto">
              <a:xfrm>
                <a:off x="2544" y="288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2" name="Oval 80"/>
              <p:cNvSpPr>
                <a:spLocks noChangeArrowheads="1"/>
              </p:cNvSpPr>
              <p:nvPr/>
            </p:nvSpPr>
            <p:spPr bwMode="auto">
              <a:xfrm>
                <a:off x="3456" y="249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3" name="Oval 81"/>
              <p:cNvSpPr>
                <a:spLocks noChangeArrowheads="1"/>
              </p:cNvSpPr>
              <p:nvPr/>
            </p:nvSpPr>
            <p:spPr bwMode="auto">
              <a:xfrm>
                <a:off x="3552" y="288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4" name="Oval 82"/>
              <p:cNvSpPr>
                <a:spLocks noChangeArrowheads="1"/>
              </p:cNvSpPr>
              <p:nvPr/>
            </p:nvSpPr>
            <p:spPr bwMode="auto">
              <a:xfrm>
                <a:off x="2544" y="259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5" name="Oval 83"/>
              <p:cNvSpPr>
                <a:spLocks noChangeArrowheads="1"/>
              </p:cNvSpPr>
              <p:nvPr/>
            </p:nvSpPr>
            <p:spPr bwMode="auto">
              <a:xfrm>
                <a:off x="4656" y="292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6" name="Oval 84"/>
              <p:cNvSpPr>
                <a:spLocks noChangeArrowheads="1"/>
              </p:cNvSpPr>
              <p:nvPr/>
            </p:nvSpPr>
            <p:spPr bwMode="auto">
              <a:xfrm>
                <a:off x="2544" y="321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7" name="Oval 85"/>
              <p:cNvSpPr>
                <a:spLocks noChangeArrowheads="1"/>
              </p:cNvSpPr>
              <p:nvPr/>
            </p:nvSpPr>
            <p:spPr bwMode="auto">
              <a:xfrm>
                <a:off x="3744" y="259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8" name="Oval 86"/>
              <p:cNvSpPr>
                <a:spLocks noChangeArrowheads="1"/>
              </p:cNvSpPr>
              <p:nvPr/>
            </p:nvSpPr>
            <p:spPr bwMode="auto">
              <a:xfrm>
                <a:off x="4272" y="297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grpSp>
      </p:grpSp>
      <p:sp>
        <p:nvSpPr>
          <p:cNvPr id="653399" name="Text Box 87"/>
          <p:cNvSpPr txBox="1">
            <a:spLocks noChangeArrowheads="1"/>
          </p:cNvSpPr>
          <p:nvPr/>
        </p:nvSpPr>
        <p:spPr bwMode="auto">
          <a:xfrm>
            <a:off x="5562600" y="3671888"/>
            <a:ext cx="3384550" cy="2195512"/>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400" dirty="0"/>
              <a:t>注意：如果系统与外界有</a:t>
            </a:r>
            <a:r>
              <a:rPr lang="zh-CN" altLang="en-US" sz="2400" dirty="0">
                <a:solidFill>
                  <a:srgbClr val="0000CC"/>
                </a:solidFill>
              </a:rPr>
              <a:t>能量交换</a:t>
            </a:r>
            <a:r>
              <a:rPr lang="zh-CN" altLang="en-US" sz="2400" dirty="0"/>
              <a:t>，即使系统的宏观性质不随时间变化，也不能断定系统是否处于平衡态。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3317"/>
                                        </p:tgtEl>
                                        <p:attrNameLst>
                                          <p:attrName>style.visibility</p:attrName>
                                        </p:attrNameLst>
                                      </p:cBhvr>
                                      <p:to>
                                        <p:strVal val="visible"/>
                                      </p:to>
                                    </p:set>
                                    <p:anim calcmode="lin" valueType="num">
                                      <p:cBhvr additive="base">
                                        <p:cTn id="7" dur="500" fill="hold"/>
                                        <p:tgtEl>
                                          <p:spTgt spid="653317"/>
                                        </p:tgtEl>
                                        <p:attrNameLst>
                                          <p:attrName>ppt_x</p:attrName>
                                        </p:attrNameLst>
                                      </p:cBhvr>
                                      <p:tavLst>
                                        <p:tav tm="0">
                                          <p:val>
                                            <p:strVal val="0-#ppt_w/2"/>
                                          </p:val>
                                        </p:tav>
                                        <p:tav tm="100000">
                                          <p:val>
                                            <p:strVal val="#ppt_x"/>
                                          </p:val>
                                        </p:tav>
                                      </p:tavLst>
                                    </p:anim>
                                    <p:anim calcmode="lin" valueType="num">
                                      <p:cBhvr additive="base">
                                        <p:cTn id="8" dur="500" fill="hold"/>
                                        <p:tgtEl>
                                          <p:spTgt spid="6533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53318"/>
                                        </p:tgtEl>
                                        <p:attrNameLst>
                                          <p:attrName>style.visibility</p:attrName>
                                        </p:attrNameLst>
                                      </p:cBhvr>
                                      <p:to>
                                        <p:strVal val="visible"/>
                                      </p:to>
                                    </p:set>
                                    <p:animEffect transition="in" filter="dissolve">
                                      <p:cBhvr>
                                        <p:cTn id="13" dur="500"/>
                                        <p:tgtEl>
                                          <p:spTgt spid="65331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53359"/>
                                        </p:tgtEl>
                                        <p:attrNameLst>
                                          <p:attrName>style.visibility</p:attrName>
                                        </p:attrNameLst>
                                      </p:cBhvr>
                                      <p:to>
                                        <p:strVal val="visible"/>
                                      </p:to>
                                    </p:set>
                                    <p:animEffect transition="in" filter="wipe(left)">
                                      <p:cBhvr>
                                        <p:cTn id="18" dur="500"/>
                                        <p:tgtEl>
                                          <p:spTgt spid="65335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53399"/>
                                        </p:tgtEl>
                                        <p:attrNameLst>
                                          <p:attrName>style.visibility</p:attrName>
                                        </p:attrNameLst>
                                      </p:cBhvr>
                                      <p:to>
                                        <p:strVal val="visible"/>
                                      </p:to>
                                    </p:set>
                                    <p:animEffect transition="in" filter="blinds(horizontal)">
                                      <p:cBhvr>
                                        <p:cTn id="23" dur="500"/>
                                        <p:tgtEl>
                                          <p:spTgt spid="653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7" grpId="0" autoUpdateAnimBg="0"/>
      <p:bldP spid="6533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ltLang="en-US"/>
              <a:t>9.1 热力学的基本概念</a:t>
            </a:r>
            <a:endParaRPr lang="zh-CN" altLang="en-US"/>
          </a:p>
        </p:txBody>
      </p:sp>
      <p:sp>
        <p:nvSpPr>
          <p:cNvPr id="31" name="灯片编号占位符 4"/>
          <p:cNvSpPr>
            <a:spLocks noGrp="1"/>
          </p:cNvSpPr>
          <p:nvPr>
            <p:ph type="sldNum" sz="quarter" idx="12"/>
          </p:nvPr>
        </p:nvSpPr>
        <p:spPr/>
        <p:txBody>
          <a:bodyPr/>
          <a:lstStyle/>
          <a:p>
            <a:fld id="{303D1ECC-F852-45DC-89E0-5BECBC6F9BAE}" type="slidenum">
              <a:rPr lang="en-US" altLang="zh-CN"/>
              <a:pPr/>
              <a:t>14</a:t>
            </a:fld>
            <a:endParaRPr lang="en-US" altLang="zh-CN"/>
          </a:p>
        </p:txBody>
      </p:sp>
      <p:sp>
        <p:nvSpPr>
          <p:cNvPr id="662531"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热力学过程</a:t>
            </a:r>
          </a:p>
        </p:txBody>
      </p:sp>
      <p:sp>
        <p:nvSpPr>
          <p:cNvPr id="662532" name="Rectangle 4"/>
          <p:cNvSpPr>
            <a:spLocks noChangeArrowheads="1"/>
          </p:cNvSpPr>
          <p:nvPr/>
        </p:nvSpPr>
        <p:spPr bwMode="auto">
          <a:xfrm>
            <a:off x="457200" y="1676400"/>
            <a:ext cx="4038600" cy="822325"/>
          </a:xfrm>
          <a:prstGeom prst="rect">
            <a:avLst/>
          </a:prstGeom>
          <a:noFill/>
          <a:ln w="9525">
            <a:noFill/>
            <a:miter lim="800000"/>
            <a:headEnd/>
            <a:tailEnd/>
          </a:ln>
          <a:effectLst/>
        </p:spPr>
        <p:txBody>
          <a:bodyPr>
            <a:spAutoFit/>
          </a:bodyPr>
          <a:lstStyle/>
          <a:p>
            <a:r>
              <a:rPr kumimoji="1" lang="zh-CN" altLang="en-US" sz="2400" b="1"/>
              <a:t>热力学过程</a:t>
            </a:r>
            <a:r>
              <a:rPr kumimoji="1" lang="zh-CN" altLang="en-US" sz="2400"/>
              <a:t>：</a:t>
            </a:r>
            <a:r>
              <a:rPr kumimoji="1" lang="zh-CN" altLang="en-US" sz="2400">
                <a:latin typeface="Arial" charset="0"/>
              </a:rPr>
              <a:t>热力学系统的状态随时间发生变化的过程。</a:t>
            </a:r>
          </a:p>
        </p:txBody>
      </p:sp>
      <p:sp>
        <p:nvSpPr>
          <p:cNvPr id="662533" name="Rectangle 5"/>
          <p:cNvSpPr>
            <a:spLocks noChangeArrowheads="1"/>
          </p:cNvSpPr>
          <p:nvPr/>
        </p:nvSpPr>
        <p:spPr bwMode="auto">
          <a:xfrm>
            <a:off x="457200" y="3141663"/>
            <a:ext cx="2251075" cy="457200"/>
          </a:xfrm>
          <a:prstGeom prst="rect">
            <a:avLst/>
          </a:prstGeom>
          <a:noFill/>
          <a:ln w="9525">
            <a:noFill/>
            <a:miter lim="800000"/>
            <a:headEnd/>
            <a:tailEnd/>
          </a:ln>
          <a:effectLst/>
        </p:spPr>
        <p:txBody>
          <a:bodyPr>
            <a:spAutoFit/>
          </a:bodyPr>
          <a:lstStyle/>
          <a:p>
            <a:r>
              <a:rPr kumimoji="1" lang="zh-CN" altLang="en-US" sz="2400" b="1" dirty="0">
                <a:solidFill>
                  <a:srgbClr val="0000CC"/>
                </a:solidFill>
              </a:rPr>
              <a:t>准静态过程</a:t>
            </a:r>
            <a:r>
              <a:rPr kumimoji="1" lang="zh-CN" altLang="en-US" sz="2400" dirty="0"/>
              <a:t>：</a:t>
            </a:r>
          </a:p>
        </p:txBody>
      </p:sp>
      <p:sp>
        <p:nvSpPr>
          <p:cNvPr id="662534" name="Rectangle 6"/>
          <p:cNvSpPr>
            <a:spLocks noChangeArrowheads="1"/>
          </p:cNvSpPr>
          <p:nvPr/>
        </p:nvSpPr>
        <p:spPr bwMode="auto">
          <a:xfrm>
            <a:off x="457200" y="3598863"/>
            <a:ext cx="4572000" cy="1354137"/>
          </a:xfrm>
          <a:prstGeom prst="rect">
            <a:avLst/>
          </a:prstGeom>
          <a:noFill/>
          <a:ln w="9525">
            <a:noFill/>
            <a:miter lim="800000"/>
            <a:headEnd/>
            <a:tailEnd/>
          </a:ln>
          <a:effectLst/>
        </p:spPr>
        <p:txBody>
          <a:bodyPr>
            <a:spAutoFit/>
          </a:bodyPr>
          <a:lstStyle/>
          <a:p>
            <a:pPr>
              <a:lnSpc>
                <a:spcPct val="115000"/>
              </a:lnSpc>
            </a:pPr>
            <a:r>
              <a:rPr kumimoji="1" lang="zh-CN" altLang="en-US" sz="2400" dirty="0"/>
              <a:t>状态变化过程进行得非常</a:t>
            </a:r>
            <a:r>
              <a:rPr kumimoji="1" lang="zh-CN" altLang="en-US" sz="2400" dirty="0">
                <a:solidFill>
                  <a:srgbClr val="0000CC"/>
                </a:solidFill>
              </a:rPr>
              <a:t>缓慢 （无限缓慢）</a:t>
            </a:r>
            <a:r>
              <a:rPr kumimoji="1" lang="zh-CN" altLang="en-US" sz="2400" dirty="0"/>
              <a:t>，以至于过程中的每一个中间状态都</a:t>
            </a:r>
            <a:r>
              <a:rPr kumimoji="1" lang="zh-CN" altLang="en-US" sz="2400" dirty="0">
                <a:solidFill>
                  <a:srgbClr val="0000CC"/>
                </a:solidFill>
              </a:rPr>
              <a:t>近似于平衡态</a:t>
            </a:r>
            <a:r>
              <a:rPr kumimoji="1" lang="zh-CN" altLang="en-US" sz="2400" dirty="0"/>
              <a:t>。</a:t>
            </a:r>
          </a:p>
        </p:txBody>
      </p:sp>
      <p:grpSp>
        <p:nvGrpSpPr>
          <p:cNvPr id="662535" name="Group 7"/>
          <p:cNvGrpSpPr>
            <a:grpSpLocks/>
          </p:cNvGrpSpPr>
          <p:nvPr/>
        </p:nvGrpSpPr>
        <p:grpSpPr bwMode="auto">
          <a:xfrm>
            <a:off x="5105400" y="228600"/>
            <a:ext cx="3733800" cy="1981200"/>
            <a:chOff x="2832" y="2400"/>
            <a:chExt cx="2352" cy="1248"/>
          </a:xfrm>
        </p:grpSpPr>
        <p:sp>
          <p:nvSpPr>
            <p:cNvPr id="662536" name="Freeform 8" descr="轮廓式菱形"/>
            <p:cNvSpPr>
              <a:spLocks/>
            </p:cNvSpPr>
            <p:nvPr/>
          </p:nvSpPr>
          <p:spPr bwMode="auto">
            <a:xfrm>
              <a:off x="2832" y="2400"/>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openDmnd">
              <a:fgClr>
                <a:srgbClr val="01017D"/>
              </a:fgClr>
              <a:bgClr>
                <a:srgbClr val="00C600"/>
              </a:bgClr>
            </a:pattFill>
            <a:ln w="9525">
              <a:solidFill>
                <a:srgbClr val="FFFFFF"/>
              </a:solidFill>
              <a:round/>
              <a:headEnd/>
              <a:tailEnd/>
            </a:ln>
            <a:effectLst/>
          </p:spPr>
          <p:txBody>
            <a:bodyPr wrap="none" anchor="ctr"/>
            <a:lstStyle/>
            <a:p>
              <a:endParaRPr lang="zh-CN" altLang="en-US"/>
            </a:p>
          </p:txBody>
        </p:sp>
        <p:sp>
          <p:nvSpPr>
            <p:cNvPr id="662537" name="Rectangle 9"/>
            <p:cNvSpPr>
              <a:spLocks noChangeArrowheads="1"/>
            </p:cNvSpPr>
            <p:nvPr/>
          </p:nvSpPr>
          <p:spPr bwMode="auto">
            <a:xfrm>
              <a:off x="4032" y="2544"/>
              <a:ext cx="288" cy="960"/>
            </a:xfrm>
            <a:prstGeom prst="rect">
              <a:avLst/>
            </a:prstGeom>
            <a:gradFill rotWithShape="0">
              <a:gsLst>
                <a:gs pos="0">
                  <a:srgbClr val="66FF33"/>
                </a:gs>
                <a:gs pos="100000">
                  <a:srgbClr val="66FF33">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sp>
          <p:nvSpPr>
            <p:cNvPr id="662538" name="Rectangle 10"/>
            <p:cNvSpPr>
              <a:spLocks noChangeArrowheads="1"/>
            </p:cNvSpPr>
            <p:nvPr/>
          </p:nvSpPr>
          <p:spPr bwMode="auto">
            <a:xfrm>
              <a:off x="4320" y="2928"/>
              <a:ext cx="864" cy="144"/>
            </a:xfrm>
            <a:prstGeom prst="rect">
              <a:avLst/>
            </a:prstGeom>
            <a:gradFill rotWithShape="0">
              <a:gsLst>
                <a:gs pos="0">
                  <a:srgbClr val="CCFFFF"/>
                </a:gs>
                <a:gs pos="100000">
                  <a:srgbClr val="CCFFFF">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sp>
          <p:nvSpPr>
            <p:cNvPr id="662539" name="Rectangle 11" descr="小纸屑"/>
            <p:cNvSpPr>
              <a:spLocks noChangeArrowheads="1"/>
            </p:cNvSpPr>
            <p:nvPr/>
          </p:nvSpPr>
          <p:spPr bwMode="auto">
            <a:xfrm>
              <a:off x="2976" y="2544"/>
              <a:ext cx="1056" cy="960"/>
            </a:xfrm>
            <a:prstGeom prst="rect">
              <a:avLst/>
            </a:prstGeom>
            <a:pattFill prst="smConfetti">
              <a:fgClr>
                <a:srgbClr val="FFE701"/>
              </a:fgClr>
              <a:bgClr>
                <a:srgbClr val="FFFFFF"/>
              </a:bgClr>
            </a:pattFill>
            <a:ln w="9525">
              <a:solidFill>
                <a:srgbClr val="00C600"/>
              </a:solidFill>
              <a:miter lim="800000"/>
              <a:headEnd/>
              <a:tailEnd/>
            </a:ln>
            <a:effectLst/>
          </p:spPr>
          <p:txBody>
            <a:bodyPr wrap="none" anchor="ctr"/>
            <a:lstStyle/>
            <a:p>
              <a:endParaRPr lang="zh-CN" altLang="en-US"/>
            </a:p>
          </p:txBody>
        </p:sp>
        <p:sp>
          <p:nvSpPr>
            <p:cNvPr id="662540" name="Line 12"/>
            <p:cNvSpPr>
              <a:spLocks noChangeShapeType="1"/>
            </p:cNvSpPr>
            <p:nvPr/>
          </p:nvSpPr>
          <p:spPr bwMode="auto">
            <a:xfrm>
              <a:off x="3600" y="3024"/>
              <a:ext cx="432" cy="0"/>
            </a:xfrm>
            <a:prstGeom prst="line">
              <a:avLst/>
            </a:prstGeom>
            <a:noFill/>
            <a:ln w="28575">
              <a:solidFill>
                <a:srgbClr val="FF3300"/>
              </a:solidFill>
              <a:round/>
              <a:headEnd/>
              <a:tailEnd type="triangle" w="med" len="med"/>
            </a:ln>
            <a:effectLst/>
          </p:spPr>
          <p:txBody>
            <a:bodyPr wrap="none" anchor="ctr"/>
            <a:lstStyle/>
            <a:p>
              <a:endParaRPr lang="zh-CN" altLang="en-US"/>
            </a:p>
          </p:txBody>
        </p:sp>
        <p:sp>
          <p:nvSpPr>
            <p:cNvPr id="662541" name="Rectangle 13"/>
            <p:cNvSpPr>
              <a:spLocks noChangeArrowheads="1"/>
            </p:cNvSpPr>
            <p:nvPr/>
          </p:nvSpPr>
          <p:spPr bwMode="auto">
            <a:xfrm>
              <a:off x="3648" y="2718"/>
              <a:ext cx="228" cy="327"/>
            </a:xfrm>
            <a:prstGeom prst="rect">
              <a:avLst/>
            </a:prstGeom>
            <a:noFill/>
            <a:ln w="9525">
              <a:noFill/>
              <a:miter lim="800000"/>
              <a:headEnd/>
              <a:tailEnd/>
            </a:ln>
            <a:effectLst/>
          </p:spPr>
          <p:txBody>
            <a:bodyPr wrap="none">
              <a:spAutoFit/>
            </a:bodyPr>
            <a:lstStyle/>
            <a:p>
              <a:r>
                <a:rPr kumimoji="1" lang="en-US" altLang="zh-CN" sz="2800" b="1" i="1">
                  <a:solidFill>
                    <a:srgbClr val="FF3300"/>
                  </a:solidFill>
                  <a:ea typeface="幼圆" pitchFamily="49" charset="-122"/>
                </a:rPr>
                <a:t>p</a:t>
              </a:r>
            </a:p>
          </p:txBody>
        </p:sp>
      </p:grpSp>
      <p:sp>
        <p:nvSpPr>
          <p:cNvPr id="662542" name="Rectangle 14"/>
          <p:cNvSpPr>
            <a:spLocks noChangeArrowheads="1"/>
          </p:cNvSpPr>
          <p:nvPr/>
        </p:nvSpPr>
        <p:spPr bwMode="auto">
          <a:xfrm>
            <a:off x="457200" y="5029200"/>
            <a:ext cx="4191000" cy="1354138"/>
          </a:xfrm>
          <a:prstGeom prst="rect">
            <a:avLst/>
          </a:prstGeom>
          <a:noFill/>
          <a:ln w="9525">
            <a:noFill/>
            <a:miter lim="800000"/>
            <a:headEnd/>
            <a:tailEnd/>
          </a:ln>
          <a:effectLst/>
        </p:spPr>
        <p:txBody>
          <a:bodyPr>
            <a:spAutoFit/>
          </a:bodyPr>
          <a:lstStyle/>
          <a:p>
            <a:pPr>
              <a:lnSpc>
                <a:spcPct val="115000"/>
              </a:lnSpc>
            </a:pPr>
            <a:r>
              <a:rPr kumimoji="1" lang="zh-CN" altLang="en-US" sz="2400" dirty="0"/>
              <a:t>准静态过程的过程曲线可以用</a:t>
            </a:r>
            <a:r>
              <a:rPr kumimoji="1" lang="en-US" altLang="zh-CN" sz="2400" i="1" dirty="0"/>
              <a:t>p </a:t>
            </a:r>
            <a:r>
              <a:rPr kumimoji="1" lang="en-US" altLang="zh-CN" sz="2400" dirty="0"/>
              <a:t>-</a:t>
            </a:r>
            <a:r>
              <a:rPr kumimoji="1" lang="en-US" altLang="zh-CN" sz="2400" i="1" dirty="0"/>
              <a:t>V </a:t>
            </a:r>
            <a:r>
              <a:rPr kumimoji="1" lang="zh-CN" altLang="en-US" sz="2400" dirty="0"/>
              <a:t>图来描述，</a:t>
            </a:r>
            <a:r>
              <a:rPr kumimoji="1" lang="zh-CN" altLang="en-US" sz="2400" dirty="0">
                <a:solidFill>
                  <a:srgbClr val="0000CC"/>
                </a:solidFill>
              </a:rPr>
              <a:t>图上的每一点都表示系统的一个平衡态</a:t>
            </a:r>
            <a:r>
              <a:rPr kumimoji="1" lang="zh-CN" altLang="en-US" sz="2400" dirty="0"/>
              <a:t>。</a:t>
            </a:r>
            <a:endParaRPr kumimoji="1" lang="zh-CN" altLang="en-US" sz="2400" dirty="0">
              <a:solidFill>
                <a:srgbClr val="FF3300"/>
              </a:solidFill>
            </a:endParaRPr>
          </a:p>
        </p:txBody>
      </p:sp>
      <p:grpSp>
        <p:nvGrpSpPr>
          <p:cNvPr id="662543" name="Group 15"/>
          <p:cNvGrpSpPr>
            <a:grpSpLocks/>
          </p:cNvGrpSpPr>
          <p:nvPr/>
        </p:nvGrpSpPr>
        <p:grpSpPr bwMode="auto">
          <a:xfrm>
            <a:off x="4648200" y="2362200"/>
            <a:ext cx="4356100" cy="2946400"/>
            <a:chOff x="2971" y="2464"/>
            <a:chExt cx="2744" cy="1856"/>
          </a:xfrm>
        </p:grpSpPr>
        <p:sp>
          <p:nvSpPr>
            <p:cNvPr id="662544" name="Text Box 16"/>
            <p:cNvSpPr txBox="1">
              <a:spLocks noChangeArrowheads="1"/>
            </p:cNvSpPr>
            <p:nvPr/>
          </p:nvSpPr>
          <p:spPr bwMode="auto">
            <a:xfrm>
              <a:off x="4513" y="3521"/>
              <a:ext cx="1202" cy="288"/>
            </a:xfrm>
            <a:prstGeom prst="rect">
              <a:avLst/>
            </a:prstGeom>
            <a:noFill/>
            <a:ln w="9525">
              <a:noFill/>
              <a:miter lim="800000"/>
              <a:headEnd/>
              <a:tailEnd/>
            </a:ln>
            <a:effectLst/>
          </p:spPr>
          <p:txBody>
            <a:bodyPr>
              <a:spAutoFit/>
            </a:bodyPr>
            <a:lstStyle/>
            <a:p>
              <a:pPr>
                <a:spcBef>
                  <a:spcPct val="50000"/>
                </a:spcBef>
              </a:pPr>
              <a:r>
                <a:rPr kumimoji="1" lang="en-US" altLang="zh-CN" sz="2400"/>
                <a:t>( </a:t>
              </a:r>
              <a:r>
                <a:rPr kumimoji="1" lang="en-US" altLang="zh-CN" sz="2400" i="1"/>
                <a:t>p</a:t>
              </a:r>
              <a:r>
                <a:rPr kumimoji="1" lang="en-US" altLang="zh-CN" sz="2400" baseline="-25000"/>
                <a:t>B</a:t>
              </a:r>
              <a:r>
                <a:rPr kumimoji="1" lang="en-US" altLang="zh-CN" sz="2400"/>
                <a:t>,</a:t>
              </a:r>
              <a:r>
                <a:rPr kumimoji="1" lang="en-US" altLang="zh-CN" sz="2400" i="1"/>
                <a:t>V</a:t>
              </a:r>
              <a:r>
                <a:rPr kumimoji="1" lang="en-US" altLang="zh-CN" sz="2400" baseline="-25000"/>
                <a:t>B</a:t>
              </a:r>
              <a:r>
                <a:rPr kumimoji="1" lang="en-US" altLang="zh-CN" sz="2400"/>
                <a:t>,</a:t>
              </a:r>
              <a:r>
                <a:rPr kumimoji="1" lang="en-US" altLang="zh-CN" sz="2400" i="1"/>
                <a:t>T</a:t>
              </a:r>
              <a:r>
                <a:rPr kumimoji="1" lang="en-US" altLang="zh-CN" sz="2400" baseline="-25000"/>
                <a:t>B </a:t>
              </a:r>
              <a:r>
                <a:rPr kumimoji="1" lang="en-US" altLang="zh-CN" sz="2400"/>
                <a:t>)</a:t>
              </a:r>
            </a:p>
          </p:txBody>
        </p:sp>
        <p:grpSp>
          <p:nvGrpSpPr>
            <p:cNvPr id="662545" name="Group 17"/>
            <p:cNvGrpSpPr>
              <a:grpSpLocks/>
            </p:cNvGrpSpPr>
            <p:nvPr/>
          </p:nvGrpSpPr>
          <p:grpSpPr bwMode="auto">
            <a:xfrm>
              <a:off x="2971" y="2464"/>
              <a:ext cx="2272" cy="1856"/>
              <a:chOff x="2971" y="2464"/>
              <a:chExt cx="2272" cy="1856"/>
            </a:xfrm>
          </p:grpSpPr>
          <p:sp>
            <p:nvSpPr>
              <p:cNvPr id="662546" name="Freeform 18"/>
              <p:cNvSpPr>
                <a:spLocks/>
              </p:cNvSpPr>
              <p:nvPr/>
            </p:nvSpPr>
            <p:spPr bwMode="auto">
              <a:xfrm>
                <a:off x="3515" y="2750"/>
                <a:ext cx="1005" cy="939"/>
              </a:xfrm>
              <a:custGeom>
                <a:avLst/>
                <a:gdLst/>
                <a:ahLst/>
                <a:cxnLst>
                  <a:cxn ang="0">
                    <a:pos x="0" y="0"/>
                  </a:cxn>
                  <a:cxn ang="0">
                    <a:pos x="197" y="413"/>
                  </a:cxn>
                  <a:cxn ang="0">
                    <a:pos x="480" y="706"/>
                  </a:cxn>
                  <a:cxn ang="0">
                    <a:pos x="810" y="889"/>
                  </a:cxn>
                  <a:cxn ang="0">
                    <a:pos x="1005" y="939"/>
                  </a:cxn>
                </a:cxnLst>
                <a:rect l="0" t="0" r="r" b="b"/>
                <a:pathLst>
                  <a:path w="1005" h="939">
                    <a:moveTo>
                      <a:pt x="0" y="0"/>
                    </a:moveTo>
                    <a:cubicBezTo>
                      <a:pt x="33" y="69"/>
                      <a:pt x="117" y="295"/>
                      <a:pt x="197" y="413"/>
                    </a:cubicBezTo>
                    <a:cubicBezTo>
                      <a:pt x="277" y="531"/>
                      <a:pt x="378" y="627"/>
                      <a:pt x="480" y="706"/>
                    </a:cubicBezTo>
                    <a:cubicBezTo>
                      <a:pt x="582" y="785"/>
                      <a:pt x="723" y="850"/>
                      <a:pt x="810" y="889"/>
                    </a:cubicBezTo>
                    <a:cubicBezTo>
                      <a:pt x="897" y="928"/>
                      <a:pt x="965" y="929"/>
                      <a:pt x="1005" y="939"/>
                    </a:cubicBezTo>
                  </a:path>
                </a:pathLst>
              </a:custGeom>
              <a:noFill/>
              <a:ln w="28575" cmpd="sng">
                <a:solidFill>
                  <a:srgbClr val="0000FF"/>
                </a:solidFill>
                <a:round/>
                <a:headEnd type="oval" w="med" len="med"/>
                <a:tailEnd type="oval" w="med" len="med"/>
              </a:ln>
              <a:effectLst/>
            </p:spPr>
            <p:txBody>
              <a:bodyPr wrap="none" anchor="ctr"/>
              <a:lstStyle/>
              <a:p>
                <a:endParaRPr lang="zh-CN" altLang="en-US"/>
              </a:p>
            </p:txBody>
          </p:sp>
          <p:sp>
            <p:nvSpPr>
              <p:cNvPr id="662547" name="Line 19"/>
              <p:cNvSpPr>
                <a:spLocks noChangeShapeType="1"/>
              </p:cNvSpPr>
              <p:nvPr/>
            </p:nvSpPr>
            <p:spPr bwMode="auto">
              <a:xfrm flipV="1">
                <a:off x="3220" y="2532"/>
                <a:ext cx="0" cy="1461"/>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662548" name="Line 20"/>
              <p:cNvSpPr>
                <a:spLocks noChangeShapeType="1"/>
              </p:cNvSpPr>
              <p:nvPr/>
            </p:nvSpPr>
            <p:spPr bwMode="auto">
              <a:xfrm>
                <a:off x="3220" y="3993"/>
                <a:ext cx="1991"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662549" name="Text Box 21"/>
              <p:cNvSpPr txBox="1">
                <a:spLocks noChangeArrowheads="1"/>
              </p:cNvSpPr>
              <p:nvPr/>
            </p:nvSpPr>
            <p:spPr bwMode="auto">
              <a:xfrm>
                <a:off x="3542" y="2569"/>
                <a:ext cx="1177" cy="288"/>
              </a:xfrm>
              <a:prstGeom prst="rect">
                <a:avLst/>
              </a:prstGeom>
              <a:noFill/>
              <a:ln w="9525">
                <a:noFill/>
                <a:miter lim="800000"/>
                <a:headEnd/>
                <a:tailEnd/>
              </a:ln>
              <a:effectLst/>
            </p:spPr>
            <p:txBody>
              <a:bodyPr>
                <a:spAutoFit/>
              </a:bodyPr>
              <a:lstStyle/>
              <a:p>
                <a:pPr>
                  <a:spcBef>
                    <a:spcPct val="50000"/>
                  </a:spcBef>
                </a:pPr>
                <a:r>
                  <a:rPr kumimoji="1" lang="en-US" altLang="zh-CN" sz="2400"/>
                  <a:t>( </a:t>
                </a:r>
                <a:r>
                  <a:rPr kumimoji="1" lang="en-US" altLang="zh-CN" sz="2400" i="1"/>
                  <a:t>p</a:t>
                </a:r>
                <a:r>
                  <a:rPr kumimoji="1" lang="en-US" altLang="zh-CN" sz="2400" baseline="-25000"/>
                  <a:t>A</a:t>
                </a:r>
                <a:r>
                  <a:rPr kumimoji="1" lang="en-US" altLang="zh-CN" sz="2400"/>
                  <a:t>,</a:t>
                </a:r>
                <a:r>
                  <a:rPr kumimoji="1" lang="en-US" altLang="zh-CN" sz="2400" i="1"/>
                  <a:t>V</a:t>
                </a:r>
                <a:r>
                  <a:rPr kumimoji="1" lang="en-US" altLang="zh-CN" sz="2400" baseline="-25000"/>
                  <a:t>A</a:t>
                </a:r>
                <a:r>
                  <a:rPr kumimoji="1" lang="en-US" altLang="zh-CN" sz="2400"/>
                  <a:t>,</a:t>
                </a:r>
                <a:r>
                  <a:rPr kumimoji="1" lang="en-US" altLang="zh-CN" sz="2400" i="1"/>
                  <a:t>T</a:t>
                </a:r>
                <a:r>
                  <a:rPr kumimoji="1" lang="en-US" altLang="zh-CN" sz="2400" baseline="-25000"/>
                  <a:t>A </a:t>
                </a:r>
                <a:r>
                  <a:rPr kumimoji="1" lang="en-US" altLang="zh-CN" sz="2400"/>
                  <a:t>)</a:t>
                </a:r>
              </a:p>
            </p:txBody>
          </p:sp>
          <p:sp>
            <p:nvSpPr>
              <p:cNvPr id="662550" name="Rectangle 22"/>
              <p:cNvSpPr>
                <a:spLocks noChangeArrowheads="1"/>
              </p:cNvSpPr>
              <p:nvPr/>
            </p:nvSpPr>
            <p:spPr bwMode="auto">
              <a:xfrm>
                <a:off x="2971" y="2464"/>
                <a:ext cx="228" cy="327"/>
              </a:xfrm>
              <a:prstGeom prst="rect">
                <a:avLst/>
              </a:prstGeom>
              <a:noFill/>
              <a:ln w="9525">
                <a:noFill/>
                <a:miter lim="800000"/>
                <a:headEnd/>
                <a:tailEnd/>
              </a:ln>
              <a:effectLst/>
            </p:spPr>
            <p:txBody>
              <a:bodyPr wrap="none">
                <a:spAutoFit/>
              </a:bodyPr>
              <a:lstStyle/>
              <a:p>
                <a:r>
                  <a:rPr kumimoji="1" lang="en-US" altLang="zh-CN" sz="2800" i="1"/>
                  <a:t>p</a:t>
                </a:r>
              </a:p>
            </p:txBody>
          </p:sp>
          <p:sp>
            <p:nvSpPr>
              <p:cNvPr id="662551" name="Rectangle 23"/>
              <p:cNvSpPr>
                <a:spLocks noChangeArrowheads="1"/>
              </p:cNvSpPr>
              <p:nvPr/>
            </p:nvSpPr>
            <p:spPr bwMode="auto">
              <a:xfrm>
                <a:off x="5003" y="3993"/>
                <a:ext cx="240" cy="327"/>
              </a:xfrm>
              <a:prstGeom prst="rect">
                <a:avLst/>
              </a:prstGeom>
              <a:noFill/>
              <a:ln w="9525">
                <a:noFill/>
                <a:miter lim="800000"/>
                <a:headEnd/>
                <a:tailEnd/>
              </a:ln>
              <a:effectLst/>
            </p:spPr>
            <p:txBody>
              <a:bodyPr>
                <a:spAutoFit/>
              </a:bodyPr>
              <a:lstStyle/>
              <a:p>
                <a:r>
                  <a:rPr kumimoji="1" lang="en-US" altLang="zh-CN" sz="2800" i="1"/>
                  <a:t>V</a:t>
                </a:r>
              </a:p>
            </p:txBody>
          </p:sp>
          <p:sp>
            <p:nvSpPr>
              <p:cNvPr id="662552" name="Rectangle 24"/>
              <p:cNvSpPr>
                <a:spLocks noChangeArrowheads="1"/>
              </p:cNvSpPr>
              <p:nvPr/>
            </p:nvSpPr>
            <p:spPr bwMode="auto">
              <a:xfrm>
                <a:off x="3054" y="3991"/>
                <a:ext cx="255" cy="288"/>
              </a:xfrm>
              <a:prstGeom prst="rect">
                <a:avLst/>
              </a:prstGeom>
              <a:noFill/>
              <a:ln w="9525">
                <a:noFill/>
                <a:miter lim="800000"/>
                <a:headEnd/>
                <a:tailEnd/>
              </a:ln>
              <a:effectLst/>
            </p:spPr>
            <p:txBody>
              <a:bodyPr wrap="none">
                <a:spAutoFit/>
              </a:bodyPr>
              <a:lstStyle/>
              <a:p>
                <a:r>
                  <a:rPr kumimoji="1" lang="en-US" altLang="zh-CN" sz="2400" i="1"/>
                  <a:t>O</a:t>
                </a:r>
              </a:p>
            </p:txBody>
          </p:sp>
        </p:grpSp>
      </p:grpSp>
      <p:sp>
        <p:nvSpPr>
          <p:cNvPr id="662553" name="Oval 25"/>
          <p:cNvSpPr>
            <a:spLocks noChangeArrowheads="1"/>
          </p:cNvSpPr>
          <p:nvPr/>
        </p:nvSpPr>
        <p:spPr bwMode="auto">
          <a:xfrm>
            <a:off x="5872163" y="3536950"/>
            <a:ext cx="71437" cy="71438"/>
          </a:xfrm>
          <a:prstGeom prst="ellipse">
            <a:avLst/>
          </a:prstGeom>
          <a:gradFill rotWithShape="1">
            <a:gsLst>
              <a:gs pos="0">
                <a:srgbClr val="FFFFFF"/>
              </a:gs>
              <a:gs pos="100000">
                <a:srgbClr val="FFCC00"/>
              </a:gs>
            </a:gsLst>
            <a:path path="shape">
              <a:fillToRect l="50000" t="50000" r="50000" b="50000"/>
            </a:path>
          </a:gradFill>
          <a:ln w="9525">
            <a:solidFill>
              <a:srgbClr val="FFCC00"/>
            </a:solidFill>
            <a:round/>
            <a:headEnd/>
            <a:tailEnd/>
          </a:ln>
          <a:effectLst/>
        </p:spPr>
        <p:txBody>
          <a:bodyPr wrap="none" anchor="ctr"/>
          <a:lstStyle/>
          <a:p>
            <a:endParaRPr lang="zh-CN" altLang="en-US"/>
          </a:p>
        </p:txBody>
      </p:sp>
      <p:sp>
        <p:nvSpPr>
          <p:cNvPr id="662554" name="Rectangle 26"/>
          <p:cNvSpPr>
            <a:spLocks noChangeArrowheads="1"/>
          </p:cNvSpPr>
          <p:nvPr/>
        </p:nvSpPr>
        <p:spPr bwMode="auto">
          <a:xfrm>
            <a:off x="5943600" y="3248025"/>
            <a:ext cx="1579563" cy="457200"/>
          </a:xfrm>
          <a:prstGeom prst="rect">
            <a:avLst/>
          </a:prstGeom>
          <a:noFill/>
          <a:ln w="9525">
            <a:noFill/>
            <a:miter lim="800000"/>
            <a:headEnd/>
            <a:tailEnd/>
          </a:ln>
          <a:effectLst/>
        </p:spPr>
        <p:txBody>
          <a:bodyPr wrap="none">
            <a:spAutoFit/>
          </a:bodyPr>
          <a:lstStyle/>
          <a:p>
            <a:pPr>
              <a:spcBef>
                <a:spcPct val="50000"/>
              </a:spcBef>
            </a:pPr>
            <a:r>
              <a:rPr kumimoji="1" lang="en-US" altLang="zh-CN" sz="2400"/>
              <a:t>( </a:t>
            </a:r>
            <a:r>
              <a:rPr kumimoji="1" lang="en-US" altLang="zh-CN" sz="2400" i="1"/>
              <a:t>p</a:t>
            </a:r>
            <a:r>
              <a:rPr kumimoji="1" lang="en-US" altLang="zh-CN" sz="2400" baseline="-25000"/>
              <a:t>C</a:t>
            </a:r>
            <a:r>
              <a:rPr kumimoji="1" lang="en-US" altLang="zh-CN" sz="2400"/>
              <a:t>,</a:t>
            </a:r>
            <a:r>
              <a:rPr kumimoji="1" lang="en-US" altLang="zh-CN" sz="2400" i="1"/>
              <a:t>V</a:t>
            </a:r>
            <a:r>
              <a:rPr kumimoji="1" lang="en-US" altLang="zh-CN" sz="2400" baseline="-25000"/>
              <a:t>C</a:t>
            </a:r>
            <a:r>
              <a:rPr kumimoji="1" lang="en-US" altLang="zh-CN" sz="2400"/>
              <a:t>,</a:t>
            </a:r>
            <a:r>
              <a:rPr kumimoji="1" lang="en-US" altLang="zh-CN" sz="2400" i="1"/>
              <a:t>T</a:t>
            </a:r>
            <a:r>
              <a:rPr kumimoji="1" lang="en-US" altLang="zh-CN" sz="2400" baseline="-25000"/>
              <a:t>C </a:t>
            </a:r>
            <a:r>
              <a:rPr kumimoji="1" lang="en-US" altLang="zh-CN" sz="2400"/>
              <a:t>)</a:t>
            </a:r>
          </a:p>
        </p:txBody>
      </p:sp>
      <p:graphicFrame>
        <p:nvGraphicFramePr>
          <p:cNvPr id="662555" name="Object 27"/>
          <p:cNvGraphicFramePr>
            <a:graphicFrameLocks noChangeAspect="1"/>
          </p:cNvGraphicFramePr>
          <p:nvPr/>
        </p:nvGraphicFramePr>
        <p:xfrm>
          <a:off x="457200" y="2590800"/>
          <a:ext cx="3976688" cy="457200"/>
        </p:xfrm>
        <a:graphic>
          <a:graphicData uri="http://schemas.openxmlformats.org/presentationml/2006/ole">
            <mc:AlternateContent xmlns:mc="http://schemas.openxmlformats.org/markup-compatibility/2006">
              <mc:Choice xmlns:v="urn:schemas-microsoft-com:vml" Requires="v">
                <p:oleObj spid="_x0000_s662556" name="Equation" r:id="rId3" imgW="1955520" imgH="228600" progId="">
                  <p:embed/>
                </p:oleObj>
              </mc:Choice>
              <mc:Fallback>
                <p:oleObj name="Equation" r:id="rId3" imgW="1955520" imgH="228600"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90800"/>
                        <a:ext cx="39766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2556" name="Text Box 28"/>
          <p:cNvSpPr txBox="1">
            <a:spLocks noChangeArrowheads="1"/>
          </p:cNvSpPr>
          <p:nvPr/>
        </p:nvSpPr>
        <p:spPr bwMode="auto">
          <a:xfrm>
            <a:off x="4572000" y="5334000"/>
            <a:ext cx="4511675" cy="895350"/>
          </a:xfrm>
          <a:prstGeom prst="rect">
            <a:avLst/>
          </a:prstGeom>
          <a:solidFill>
            <a:srgbClr val="CC99FF">
              <a:alpha val="50000"/>
            </a:srgbClr>
          </a:solidFill>
          <a:ln w="9525">
            <a:noFill/>
            <a:miter lim="800000"/>
            <a:headEnd/>
            <a:tailEnd/>
          </a:ln>
          <a:effectLst/>
        </p:spPr>
        <p:txBody>
          <a:bodyPr>
            <a:spAutoFit/>
          </a:bodyPr>
          <a:lstStyle/>
          <a:p>
            <a:pPr>
              <a:lnSpc>
                <a:spcPct val="110000"/>
              </a:lnSpc>
            </a:pPr>
            <a:r>
              <a:rPr lang="zh-CN" altLang="en-US" sz="2400" dirty="0"/>
              <a:t>一个点：表示一个</a:t>
            </a:r>
            <a:r>
              <a:rPr lang="zh-CN" altLang="en-US" sz="2400" b="1" dirty="0"/>
              <a:t>平衡态</a:t>
            </a:r>
          </a:p>
          <a:p>
            <a:pPr>
              <a:lnSpc>
                <a:spcPct val="110000"/>
              </a:lnSpc>
            </a:pPr>
            <a:r>
              <a:rPr lang="zh-CN" altLang="en-US" sz="2400" dirty="0"/>
              <a:t>一条曲线：表示一个</a:t>
            </a:r>
            <a:r>
              <a:rPr lang="zh-CN" altLang="en-US" sz="2400" b="1" dirty="0"/>
              <a:t>准静态过程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2532"/>
                                        </p:tgtEl>
                                        <p:attrNameLst>
                                          <p:attrName>style.visibility</p:attrName>
                                        </p:attrNameLst>
                                      </p:cBhvr>
                                      <p:to>
                                        <p:strVal val="visible"/>
                                      </p:to>
                                    </p:set>
                                    <p:animEffect transition="in" filter="wipe(left)">
                                      <p:cBhvr>
                                        <p:cTn id="7" dur="500"/>
                                        <p:tgtEl>
                                          <p:spTgt spid="6625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62555"/>
                                        </p:tgtEl>
                                        <p:attrNameLst>
                                          <p:attrName>style.visibility</p:attrName>
                                        </p:attrNameLst>
                                      </p:cBhvr>
                                      <p:to>
                                        <p:strVal val="visible"/>
                                      </p:to>
                                    </p:set>
                                    <p:anim calcmode="lin" valueType="num">
                                      <p:cBhvr additive="base">
                                        <p:cTn id="12" dur="500" fill="hold"/>
                                        <p:tgtEl>
                                          <p:spTgt spid="662555"/>
                                        </p:tgtEl>
                                        <p:attrNameLst>
                                          <p:attrName>ppt_x</p:attrName>
                                        </p:attrNameLst>
                                      </p:cBhvr>
                                      <p:tavLst>
                                        <p:tav tm="0">
                                          <p:val>
                                            <p:strVal val="0-#ppt_w/2"/>
                                          </p:val>
                                        </p:tav>
                                        <p:tav tm="100000">
                                          <p:val>
                                            <p:strVal val="#ppt_x"/>
                                          </p:val>
                                        </p:tav>
                                      </p:tavLst>
                                    </p:anim>
                                    <p:anim calcmode="lin" valueType="num">
                                      <p:cBhvr additive="base">
                                        <p:cTn id="13" dur="500" fill="hold"/>
                                        <p:tgtEl>
                                          <p:spTgt spid="66255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62533"/>
                                        </p:tgtEl>
                                        <p:attrNameLst>
                                          <p:attrName>style.visibility</p:attrName>
                                        </p:attrNameLst>
                                      </p:cBhvr>
                                      <p:to>
                                        <p:strVal val="visible"/>
                                      </p:to>
                                    </p:set>
                                    <p:anim calcmode="lin" valueType="num">
                                      <p:cBhvr additive="base">
                                        <p:cTn id="18" dur="500" fill="hold"/>
                                        <p:tgtEl>
                                          <p:spTgt spid="662533"/>
                                        </p:tgtEl>
                                        <p:attrNameLst>
                                          <p:attrName>ppt_x</p:attrName>
                                        </p:attrNameLst>
                                      </p:cBhvr>
                                      <p:tavLst>
                                        <p:tav tm="0">
                                          <p:val>
                                            <p:strVal val="0-#ppt_w/2"/>
                                          </p:val>
                                        </p:tav>
                                        <p:tav tm="100000">
                                          <p:val>
                                            <p:strVal val="#ppt_x"/>
                                          </p:val>
                                        </p:tav>
                                      </p:tavLst>
                                    </p:anim>
                                    <p:anim calcmode="lin" valueType="num">
                                      <p:cBhvr additive="base">
                                        <p:cTn id="19" dur="500" fill="hold"/>
                                        <p:tgtEl>
                                          <p:spTgt spid="66253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662534"/>
                                        </p:tgtEl>
                                        <p:attrNameLst>
                                          <p:attrName>style.visibility</p:attrName>
                                        </p:attrNameLst>
                                      </p:cBhvr>
                                      <p:to>
                                        <p:strVal val="visible"/>
                                      </p:to>
                                    </p:set>
                                    <p:animEffect transition="in" filter="box(out)">
                                      <p:cBhvr>
                                        <p:cTn id="24" dur="500"/>
                                        <p:tgtEl>
                                          <p:spTgt spid="66253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62535"/>
                                        </p:tgtEl>
                                        <p:attrNameLst>
                                          <p:attrName>style.visibility</p:attrName>
                                        </p:attrNameLst>
                                      </p:cBhvr>
                                      <p:to>
                                        <p:strVal val="visible"/>
                                      </p:to>
                                    </p:set>
                                    <p:animEffect transition="in" filter="dissolve">
                                      <p:cBhvr>
                                        <p:cTn id="29" dur="500"/>
                                        <p:tgtEl>
                                          <p:spTgt spid="66253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62542"/>
                                        </p:tgtEl>
                                        <p:attrNameLst>
                                          <p:attrName>style.visibility</p:attrName>
                                        </p:attrNameLst>
                                      </p:cBhvr>
                                      <p:to>
                                        <p:strVal val="visible"/>
                                      </p:to>
                                    </p:set>
                                    <p:anim calcmode="lin" valueType="num">
                                      <p:cBhvr additive="base">
                                        <p:cTn id="34" dur="500" fill="hold"/>
                                        <p:tgtEl>
                                          <p:spTgt spid="662542"/>
                                        </p:tgtEl>
                                        <p:attrNameLst>
                                          <p:attrName>ppt_x</p:attrName>
                                        </p:attrNameLst>
                                      </p:cBhvr>
                                      <p:tavLst>
                                        <p:tav tm="0">
                                          <p:val>
                                            <p:strVal val="0-#ppt_w/2"/>
                                          </p:val>
                                        </p:tav>
                                        <p:tav tm="100000">
                                          <p:val>
                                            <p:strVal val="#ppt_x"/>
                                          </p:val>
                                        </p:tav>
                                      </p:tavLst>
                                    </p:anim>
                                    <p:anim calcmode="lin" valueType="num">
                                      <p:cBhvr additive="base">
                                        <p:cTn id="35" dur="500" fill="hold"/>
                                        <p:tgtEl>
                                          <p:spTgt spid="66254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62543"/>
                                        </p:tgtEl>
                                        <p:attrNameLst>
                                          <p:attrName>style.visibility</p:attrName>
                                        </p:attrNameLst>
                                      </p:cBhvr>
                                      <p:to>
                                        <p:strVal val="visible"/>
                                      </p:to>
                                    </p:set>
                                    <p:animEffect transition="in" filter="fade">
                                      <p:cBhvr>
                                        <p:cTn id="40" dur="1000"/>
                                        <p:tgtEl>
                                          <p:spTgt spid="662543"/>
                                        </p:tgtEl>
                                      </p:cBhvr>
                                    </p:animEffect>
                                  </p:childTnLst>
                                </p:cTn>
                              </p:par>
                            </p:childTnLst>
                          </p:cTn>
                        </p:par>
                      </p:childTnLst>
                    </p:cTn>
                  </p:par>
                  <p:par>
                    <p:cTn id="41" fill="hold">
                      <p:stCondLst>
                        <p:cond delay="indefinite"/>
                      </p:stCondLst>
                      <p:childTnLst>
                        <p:par>
                          <p:cTn id="42" fill="hold">
                            <p:stCondLst>
                              <p:cond delay="0"/>
                            </p:stCondLst>
                            <p:childTnLst>
                              <p:par>
                                <p:cTn id="43" presetID="50" presetClass="entr" presetSubtype="0" decel="100000" fill="hold" grpId="0" nodeType="clickEffect">
                                  <p:stCondLst>
                                    <p:cond delay="0"/>
                                  </p:stCondLst>
                                  <p:childTnLst>
                                    <p:set>
                                      <p:cBhvr>
                                        <p:cTn id="44" dur="1" fill="hold">
                                          <p:stCondLst>
                                            <p:cond delay="0"/>
                                          </p:stCondLst>
                                        </p:cTn>
                                        <p:tgtEl>
                                          <p:spTgt spid="662553"/>
                                        </p:tgtEl>
                                        <p:attrNameLst>
                                          <p:attrName>style.visibility</p:attrName>
                                        </p:attrNameLst>
                                      </p:cBhvr>
                                      <p:to>
                                        <p:strVal val="visible"/>
                                      </p:to>
                                    </p:set>
                                    <p:anim calcmode="lin" valueType="num">
                                      <p:cBhvr>
                                        <p:cTn id="45" dur="1000" fill="hold"/>
                                        <p:tgtEl>
                                          <p:spTgt spid="662553"/>
                                        </p:tgtEl>
                                        <p:attrNameLst>
                                          <p:attrName>ppt_w</p:attrName>
                                        </p:attrNameLst>
                                      </p:cBhvr>
                                      <p:tavLst>
                                        <p:tav tm="0">
                                          <p:val>
                                            <p:strVal val="#ppt_w+.3"/>
                                          </p:val>
                                        </p:tav>
                                        <p:tav tm="100000">
                                          <p:val>
                                            <p:strVal val="#ppt_w"/>
                                          </p:val>
                                        </p:tav>
                                      </p:tavLst>
                                    </p:anim>
                                    <p:anim calcmode="lin" valueType="num">
                                      <p:cBhvr>
                                        <p:cTn id="46" dur="1000" fill="hold"/>
                                        <p:tgtEl>
                                          <p:spTgt spid="662553"/>
                                        </p:tgtEl>
                                        <p:attrNameLst>
                                          <p:attrName>ppt_h</p:attrName>
                                        </p:attrNameLst>
                                      </p:cBhvr>
                                      <p:tavLst>
                                        <p:tav tm="0">
                                          <p:val>
                                            <p:strVal val="#ppt_h"/>
                                          </p:val>
                                        </p:tav>
                                        <p:tav tm="100000">
                                          <p:val>
                                            <p:strVal val="#ppt_h"/>
                                          </p:val>
                                        </p:tav>
                                      </p:tavLst>
                                    </p:anim>
                                    <p:animEffect transition="in" filter="fade">
                                      <p:cBhvr>
                                        <p:cTn id="47" dur="1000"/>
                                        <p:tgtEl>
                                          <p:spTgt spid="66255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6255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grpId="0" nodeType="clickEffect">
                                  <p:stCondLst>
                                    <p:cond delay="0"/>
                                  </p:stCondLst>
                                  <p:childTnLst>
                                    <p:set>
                                      <p:cBhvr>
                                        <p:cTn id="55" dur="1" fill="hold">
                                          <p:stCondLst>
                                            <p:cond delay="0"/>
                                          </p:stCondLst>
                                        </p:cTn>
                                        <p:tgtEl>
                                          <p:spTgt spid="662556"/>
                                        </p:tgtEl>
                                        <p:attrNameLst>
                                          <p:attrName>style.visibility</p:attrName>
                                        </p:attrNameLst>
                                      </p:cBhvr>
                                      <p:to>
                                        <p:strVal val="visible"/>
                                      </p:to>
                                    </p:set>
                                    <p:animEffect transition="in" filter="diamond(in)">
                                      <p:cBhvr>
                                        <p:cTn id="56" dur="500"/>
                                        <p:tgtEl>
                                          <p:spTgt spid="662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2" grpId="0"/>
      <p:bldP spid="662533" grpId="0" autoUpdateAnimBg="0"/>
      <p:bldP spid="662534" grpId="0" autoUpdateAnimBg="0"/>
      <p:bldP spid="662542" grpId="0" autoUpdateAnimBg="0"/>
      <p:bldP spid="662553" grpId="0" animBg="1"/>
      <p:bldP spid="662554" grpId="0"/>
      <p:bldP spid="6625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en-US" altLang="en-US"/>
              <a:t>9.1 热力学的基本概念</a:t>
            </a:r>
            <a:endParaRPr lang="zh-CN" altLang="en-US"/>
          </a:p>
        </p:txBody>
      </p:sp>
      <p:sp>
        <p:nvSpPr>
          <p:cNvPr id="5" name="灯片编号占位符 4"/>
          <p:cNvSpPr>
            <a:spLocks noGrp="1"/>
          </p:cNvSpPr>
          <p:nvPr>
            <p:ph type="sldNum" sz="quarter" idx="12"/>
          </p:nvPr>
        </p:nvSpPr>
        <p:spPr/>
        <p:txBody>
          <a:bodyPr/>
          <a:lstStyle/>
          <a:p>
            <a:fld id="{F215E54B-314C-403D-BF85-052834C80904}" type="slidenum">
              <a:rPr lang="en-US" altLang="zh-CN"/>
              <a:pPr/>
              <a:t>15</a:t>
            </a:fld>
            <a:endParaRPr lang="en-US" altLang="zh-CN"/>
          </a:p>
        </p:txBody>
      </p:sp>
    </p:spTree>
    <p:controls>
      <mc:AlternateContent xmlns:mc="http://schemas.openxmlformats.org/markup-compatibility/2006">
        <mc:Choice xmlns:v="urn:schemas-microsoft-com:vml" Requires="v">
          <p:control spid="663556" r:id="rId2" imgW="7020905" imgH="5217667"/>
        </mc:Choice>
        <mc:Fallback>
          <p:control r:id="rId2" imgW="7020905" imgH="5217667">
            <p:pic>
              <p:nvPicPr>
                <p:cNvPr id="2" name="ShockwaveFlash1"/>
                <p:cNvPicPr preferRelativeResize="0">
                  <a:picLocks noChangeAspect="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143000"/>
                  <a:ext cx="7021513" cy="5218113"/>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en-US" altLang="en-US"/>
              <a:t>9.1 热力学的基本概念</a:t>
            </a:r>
            <a:endParaRPr lang="zh-CN" altLang="en-US"/>
          </a:p>
        </p:txBody>
      </p:sp>
      <p:sp>
        <p:nvSpPr>
          <p:cNvPr id="15" name="灯片编号占位符 4"/>
          <p:cNvSpPr>
            <a:spLocks noGrp="1"/>
          </p:cNvSpPr>
          <p:nvPr>
            <p:ph type="sldNum" sz="quarter" idx="12"/>
          </p:nvPr>
        </p:nvSpPr>
        <p:spPr/>
        <p:txBody>
          <a:bodyPr/>
          <a:lstStyle/>
          <a:p>
            <a:fld id="{ED837A39-87A8-4271-BEB1-3CA75CC77130}" type="slidenum">
              <a:rPr lang="en-US" altLang="zh-CN"/>
              <a:pPr/>
              <a:t>16</a:t>
            </a:fld>
            <a:endParaRPr lang="en-US" altLang="zh-CN"/>
          </a:p>
        </p:txBody>
      </p:sp>
      <p:sp>
        <p:nvSpPr>
          <p:cNvPr id="654339"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理想气体状态方程</a:t>
            </a:r>
          </a:p>
        </p:txBody>
      </p:sp>
      <p:sp>
        <p:nvSpPr>
          <p:cNvPr id="654340" name="Text Box 4"/>
          <p:cNvSpPr txBox="1">
            <a:spLocks noChangeArrowheads="1"/>
          </p:cNvSpPr>
          <p:nvPr/>
        </p:nvSpPr>
        <p:spPr bwMode="auto">
          <a:xfrm>
            <a:off x="533400" y="1676400"/>
            <a:ext cx="8382000" cy="968375"/>
          </a:xfrm>
          <a:prstGeom prst="rect">
            <a:avLst/>
          </a:prstGeom>
          <a:noFill/>
          <a:ln w="12700" cap="sq">
            <a:noFill/>
            <a:miter lim="800000"/>
            <a:headEnd type="none" w="sm" len="sm"/>
            <a:tailEnd type="none" w="sm" len="sm"/>
          </a:ln>
          <a:effectLst/>
        </p:spPr>
        <p:txBody>
          <a:bodyPr>
            <a:spAutoFit/>
          </a:bodyPr>
          <a:lstStyle/>
          <a:p>
            <a:pPr>
              <a:lnSpc>
                <a:spcPct val="120000"/>
              </a:lnSpc>
              <a:spcBef>
                <a:spcPct val="20000"/>
              </a:spcBef>
            </a:pPr>
            <a:r>
              <a:rPr kumimoji="1" lang="zh-CN" altLang="en-US" sz="2400" dirty="0">
                <a:solidFill>
                  <a:srgbClr val="0000CC"/>
                </a:solidFill>
              </a:rPr>
              <a:t>理想气体</a:t>
            </a:r>
            <a:r>
              <a:rPr kumimoji="1" lang="zh-CN" altLang="en-US" sz="2400" dirty="0"/>
              <a:t>：在任何情况下都严格遵守“波意耳定律”、“盖</a:t>
            </a:r>
            <a:r>
              <a:rPr kumimoji="1" lang="en-US" altLang="zh-CN" sz="2400" dirty="0"/>
              <a:t>-</a:t>
            </a:r>
            <a:r>
              <a:rPr kumimoji="1" lang="zh-CN" altLang="en-US" sz="2400" dirty="0"/>
              <a:t>吕萨克定律”以及“查理定律”的气体。</a:t>
            </a:r>
          </a:p>
        </p:txBody>
      </p:sp>
      <p:sp>
        <p:nvSpPr>
          <p:cNvPr id="654341" name="Text Box 5"/>
          <p:cNvSpPr txBox="1">
            <a:spLocks noChangeArrowheads="1"/>
          </p:cNvSpPr>
          <p:nvPr/>
        </p:nvSpPr>
        <p:spPr bwMode="auto">
          <a:xfrm>
            <a:off x="533400" y="2743200"/>
            <a:ext cx="7632700" cy="549275"/>
          </a:xfrm>
          <a:prstGeom prst="rect">
            <a:avLst/>
          </a:prstGeom>
          <a:noFill/>
          <a:ln w="9525">
            <a:noFill/>
            <a:miter lim="800000"/>
            <a:headEnd/>
            <a:tailEnd/>
          </a:ln>
          <a:effectLst/>
        </p:spPr>
        <p:txBody>
          <a:bodyPr>
            <a:spAutoFit/>
          </a:bodyPr>
          <a:lstStyle/>
          <a:p>
            <a:pPr algn="just">
              <a:lnSpc>
                <a:spcPct val="125000"/>
              </a:lnSpc>
              <a:spcBef>
                <a:spcPct val="50000"/>
              </a:spcBef>
            </a:pPr>
            <a:r>
              <a:rPr kumimoji="1" lang="zh-CN" altLang="en-US" sz="2400">
                <a:solidFill>
                  <a:srgbClr val="0000CC"/>
                </a:solidFill>
              </a:rPr>
              <a:t>状态方程</a:t>
            </a:r>
            <a:r>
              <a:rPr kumimoji="1" lang="zh-CN" altLang="en-US" sz="2400"/>
              <a:t>：状态参量（</a:t>
            </a:r>
            <a:r>
              <a:rPr kumimoji="1" lang="en-US" altLang="zh-CN" sz="2400" i="1"/>
              <a:t>p</a:t>
            </a:r>
            <a:r>
              <a:rPr kumimoji="1" lang="zh-CN" altLang="en-US" sz="2400"/>
              <a:t>，</a:t>
            </a:r>
            <a:r>
              <a:rPr kumimoji="1" lang="en-US" altLang="zh-CN" sz="2400" i="1"/>
              <a:t>V</a:t>
            </a:r>
            <a:r>
              <a:rPr kumimoji="1" lang="zh-CN" altLang="en-US" sz="2400"/>
              <a:t>，</a:t>
            </a:r>
            <a:r>
              <a:rPr kumimoji="1" lang="en-US" altLang="zh-CN" sz="2400" i="1"/>
              <a:t>T</a:t>
            </a:r>
            <a:r>
              <a:rPr kumimoji="1" lang="zh-CN" altLang="en-US" sz="2400"/>
              <a:t>）之间的关系，即 </a:t>
            </a:r>
          </a:p>
        </p:txBody>
      </p:sp>
      <p:sp>
        <p:nvSpPr>
          <p:cNvPr id="654342" name="Text Box 6"/>
          <p:cNvSpPr txBox="1">
            <a:spLocks noChangeArrowheads="1"/>
          </p:cNvSpPr>
          <p:nvPr/>
        </p:nvSpPr>
        <p:spPr bwMode="auto">
          <a:xfrm>
            <a:off x="2362200" y="3429000"/>
            <a:ext cx="2438400"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a:t> </a:t>
            </a:r>
            <a:r>
              <a:rPr kumimoji="1" lang="en-US" altLang="zh-CN" sz="2400" i="1"/>
              <a:t>f</a:t>
            </a:r>
            <a:r>
              <a:rPr kumimoji="1" lang="zh-CN" altLang="en-US" sz="2400"/>
              <a:t>（</a:t>
            </a:r>
            <a:r>
              <a:rPr kumimoji="1" lang="en-US" altLang="zh-CN" sz="2400" i="1"/>
              <a:t>p</a:t>
            </a:r>
            <a:r>
              <a:rPr kumimoji="1" lang="en-US" altLang="zh-CN" sz="2400"/>
              <a:t>, </a:t>
            </a:r>
            <a:r>
              <a:rPr kumimoji="1" lang="en-US" altLang="zh-CN" sz="2400" i="1"/>
              <a:t>V</a:t>
            </a:r>
            <a:r>
              <a:rPr kumimoji="1" lang="en-US" altLang="zh-CN" sz="2400"/>
              <a:t>, </a:t>
            </a:r>
            <a:r>
              <a:rPr kumimoji="1" lang="en-US" altLang="zh-CN" sz="2400" i="1"/>
              <a:t>T</a:t>
            </a:r>
            <a:r>
              <a:rPr kumimoji="1" lang="zh-CN" altLang="en-US" sz="2400"/>
              <a:t>）</a:t>
            </a:r>
            <a:r>
              <a:rPr kumimoji="1" lang="en-US" altLang="zh-CN" sz="2400"/>
              <a:t>=0</a:t>
            </a:r>
          </a:p>
        </p:txBody>
      </p:sp>
      <p:sp>
        <p:nvSpPr>
          <p:cNvPr id="654343" name="Rectangle 7"/>
          <p:cNvSpPr>
            <a:spLocks noChangeArrowheads="1"/>
          </p:cNvSpPr>
          <p:nvPr/>
        </p:nvSpPr>
        <p:spPr bwMode="auto">
          <a:xfrm>
            <a:off x="533400" y="4038600"/>
            <a:ext cx="3810000" cy="457200"/>
          </a:xfrm>
          <a:prstGeom prst="rect">
            <a:avLst/>
          </a:prstGeom>
          <a:noFill/>
          <a:ln w="9525">
            <a:noFill/>
            <a:miter lim="800000"/>
            <a:headEnd/>
            <a:tailEnd/>
          </a:ln>
          <a:effectLst/>
        </p:spPr>
        <p:txBody>
          <a:bodyPr>
            <a:spAutoFit/>
          </a:bodyPr>
          <a:lstStyle/>
          <a:p>
            <a:pPr algn="just"/>
            <a:r>
              <a:rPr kumimoji="1" lang="zh-CN" altLang="en-US" sz="2400" dirty="0">
                <a:solidFill>
                  <a:srgbClr val="0000CC"/>
                </a:solidFill>
              </a:rPr>
              <a:t>理想气体状态方程</a:t>
            </a:r>
          </a:p>
        </p:txBody>
      </p:sp>
      <p:graphicFrame>
        <p:nvGraphicFramePr>
          <p:cNvPr id="654344" name="Object 8"/>
          <p:cNvGraphicFramePr>
            <a:graphicFrameLocks noChangeAspect="1"/>
          </p:cNvGraphicFramePr>
          <p:nvPr/>
        </p:nvGraphicFramePr>
        <p:xfrm>
          <a:off x="4191000" y="3886200"/>
          <a:ext cx="2047875" cy="989013"/>
        </p:xfrm>
        <a:graphic>
          <a:graphicData uri="http://schemas.openxmlformats.org/presentationml/2006/ole">
            <mc:AlternateContent xmlns:mc="http://schemas.openxmlformats.org/markup-compatibility/2006">
              <mc:Choice xmlns:v="urn:schemas-microsoft-com:vml" Requires="v">
                <p:oleObj spid="_x0000_s654349" name="公式" r:id="rId4" imgW="812520" imgH="393480" progId="Equation.3">
                  <p:embed/>
                </p:oleObj>
              </mc:Choice>
              <mc:Fallback>
                <p:oleObj name="公式" r:id="rId4" imgW="812520" imgH="39348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3886200"/>
                        <a:ext cx="2047875" cy="989013"/>
                      </a:xfrm>
                      <a:prstGeom prst="rect">
                        <a:avLst/>
                      </a:prstGeom>
                      <a:solidFill>
                        <a:srgbClr val="CC99FF">
                          <a:alpha val="50000"/>
                        </a:srgbClr>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654345" name="Object 9"/>
          <p:cNvGraphicFramePr>
            <a:graphicFrameLocks noChangeAspect="1"/>
          </p:cNvGraphicFramePr>
          <p:nvPr/>
        </p:nvGraphicFramePr>
        <p:xfrm>
          <a:off x="2514600" y="5257800"/>
          <a:ext cx="2817813" cy="455613"/>
        </p:xfrm>
        <a:graphic>
          <a:graphicData uri="http://schemas.openxmlformats.org/presentationml/2006/ole">
            <mc:AlternateContent xmlns:mc="http://schemas.openxmlformats.org/markup-compatibility/2006">
              <mc:Choice xmlns:v="urn:schemas-microsoft-com:vml" Requires="v">
                <p:oleObj spid="_x0000_s654350" name="公式" r:id="rId6" imgW="1409400" imgH="228600" progId="Equation.3">
                  <p:embed/>
                </p:oleObj>
              </mc:Choice>
              <mc:Fallback>
                <p:oleObj name="公式" r:id="rId6" imgW="1409400" imgH="2286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5257800"/>
                        <a:ext cx="2817813"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4346" name="Rectangle 10"/>
          <p:cNvSpPr>
            <a:spLocks noChangeArrowheads="1"/>
          </p:cNvSpPr>
          <p:nvPr/>
        </p:nvSpPr>
        <p:spPr bwMode="auto">
          <a:xfrm>
            <a:off x="2438400" y="5791200"/>
            <a:ext cx="28956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400" dirty="0"/>
              <a:t>“</a:t>
            </a:r>
            <a:r>
              <a:rPr kumimoji="1" lang="zh-CN" altLang="en-US" sz="2400" dirty="0"/>
              <a:t>摩尔气体常量</a:t>
            </a:r>
            <a:r>
              <a:rPr kumimoji="1" lang="zh-CN" altLang="en-US" sz="2400" i="1" dirty="0"/>
              <a:t> </a:t>
            </a:r>
            <a:r>
              <a:rPr kumimoji="1" lang="zh-CN" altLang="en-US" sz="2400" dirty="0"/>
              <a:t>”</a:t>
            </a:r>
          </a:p>
        </p:txBody>
      </p:sp>
      <p:graphicFrame>
        <p:nvGraphicFramePr>
          <p:cNvPr id="654347" name="Object 11"/>
          <p:cNvGraphicFramePr>
            <a:graphicFrameLocks noChangeAspect="1"/>
          </p:cNvGraphicFramePr>
          <p:nvPr/>
        </p:nvGraphicFramePr>
        <p:xfrm>
          <a:off x="6248400" y="4876800"/>
          <a:ext cx="2705100" cy="741363"/>
        </p:xfrm>
        <a:graphic>
          <a:graphicData uri="http://schemas.openxmlformats.org/presentationml/2006/ole">
            <mc:AlternateContent xmlns:mc="http://schemas.openxmlformats.org/markup-compatibility/2006">
              <mc:Choice xmlns:v="urn:schemas-microsoft-com:vml" Requires="v">
                <p:oleObj spid="_x0000_s654351" name="公式" r:id="rId8" imgW="1371600" imgH="368280" progId="Equation.3">
                  <p:embed/>
                </p:oleObj>
              </mc:Choice>
              <mc:Fallback>
                <p:oleObj name="公式" r:id="rId8" imgW="1371600" imgH="368280" progId="Equation.3">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4876800"/>
                        <a:ext cx="2705100"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4348" name="Object 12"/>
          <p:cNvGraphicFramePr>
            <a:graphicFrameLocks noChangeAspect="1"/>
          </p:cNvGraphicFramePr>
          <p:nvPr/>
        </p:nvGraphicFramePr>
        <p:xfrm>
          <a:off x="6781800" y="4419600"/>
          <a:ext cx="1347788" cy="404813"/>
        </p:xfrm>
        <a:graphic>
          <a:graphicData uri="http://schemas.openxmlformats.org/presentationml/2006/ole">
            <mc:AlternateContent xmlns:mc="http://schemas.openxmlformats.org/markup-compatibility/2006">
              <mc:Choice xmlns:v="urn:schemas-microsoft-com:vml" Requires="v">
                <p:oleObj spid="_x0000_s654352" name="公式" r:id="rId10" imgW="672840" imgH="203040" progId="Equation.3">
                  <p:embed/>
                </p:oleObj>
              </mc:Choice>
              <mc:Fallback>
                <p:oleObj name="公式" r:id="rId10" imgW="672840" imgH="203040" progId="Equation.3">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1800" y="4419600"/>
                        <a:ext cx="1347788" cy="404813"/>
                      </a:xfrm>
                      <a:prstGeom prst="rect">
                        <a:avLst/>
                      </a:prstGeom>
                      <a:noFill/>
                      <a:ln>
                        <a:noFill/>
                      </a:ln>
                      <a:effectLst/>
                      <a:extLst>
                        <a:ext uri="{909E8E84-426E-40DD-AFC4-6F175D3DCCD1}">
                          <a14:hiddenFill xmlns:a14="http://schemas.microsoft.com/office/drawing/2010/main">
                            <a:solidFill>
                              <a:srgbClr val="CC99FF">
                                <a:alpha val="50000"/>
                              </a:srgbClr>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54340"/>
                                        </p:tgtEl>
                                        <p:attrNameLst>
                                          <p:attrName>style.visibility</p:attrName>
                                        </p:attrNameLst>
                                      </p:cBhvr>
                                      <p:to>
                                        <p:strVal val="visible"/>
                                      </p:to>
                                    </p:set>
                                    <p:animEffect transition="in" filter="strips(upRight)">
                                      <p:cBhvr>
                                        <p:cTn id="7" dur="500"/>
                                        <p:tgtEl>
                                          <p:spTgt spid="6543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54341"/>
                                        </p:tgtEl>
                                        <p:attrNameLst>
                                          <p:attrName>style.visibility</p:attrName>
                                        </p:attrNameLst>
                                      </p:cBhvr>
                                      <p:to>
                                        <p:strVal val="visible"/>
                                      </p:to>
                                    </p:set>
                                    <p:anim calcmode="lin" valueType="num">
                                      <p:cBhvr additive="base">
                                        <p:cTn id="12" dur="500" fill="hold"/>
                                        <p:tgtEl>
                                          <p:spTgt spid="654341"/>
                                        </p:tgtEl>
                                        <p:attrNameLst>
                                          <p:attrName>ppt_x</p:attrName>
                                        </p:attrNameLst>
                                      </p:cBhvr>
                                      <p:tavLst>
                                        <p:tav tm="0">
                                          <p:val>
                                            <p:strVal val="0-#ppt_w/2"/>
                                          </p:val>
                                        </p:tav>
                                        <p:tav tm="100000">
                                          <p:val>
                                            <p:strVal val="#ppt_x"/>
                                          </p:val>
                                        </p:tav>
                                      </p:tavLst>
                                    </p:anim>
                                    <p:anim calcmode="lin" valueType="num">
                                      <p:cBhvr additive="base">
                                        <p:cTn id="13" dur="500" fill="hold"/>
                                        <p:tgtEl>
                                          <p:spTgt spid="65434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4342"/>
                                        </p:tgtEl>
                                        <p:attrNameLst>
                                          <p:attrName>style.visibility</p:attrName>
                                        </p:attrNameLst>
                                      </p:cBhvr>
                                      <p:to>
                                        <p:strVal val="visible"/>
                                      </p:to>
                                    </p:set>
                                    <p:anim calcmode="lin" valueType="num">
                                      <p:cBhvr additive="base">
                                        <p:cTn id="18" dur="500" fill="hold"/>
                                        <p:tgtEl>
                                          <p:spTgt spid="654342"/>
                                        </p:tgtEl>
                                        <p:attrNameLst>
                                          <p:attrName>ppt_x</p:attrName>
                                        </p:attrNameLst>
                                      </p:cBhvr>
                                      <p:tavLst>
                                        <p:tav tm="0">
                                          <p:val>
                                            <p:strVal val="0-#ppt_w/2"/>
                                          </p:val>
                                        </p:tav>
                                        <p:tav tm="100000">
                                          <p:val>
                                            <p:strVal val="#ppt_x"/>
                                          </p:val>
                                        </p:tav>
                                      </p:tavLst>
                                    </p:anim>
                                    <p:anim calcmode="lin" valueType="num">
                                      <p:cBhvr additive="base">
                                        <p:cTn id="19" dur="500" fill="hold"/>
                                        <p:tgtEl>
                                          <p:spTgt spid="65434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54343"/>
                                        </p:tgtEl>
                                        <p:attrNameLst>
                                          <p:attrName>style.visibility</p:attrName>
                                        </p:attrNameLst>
                                      </p:cBhvr>
                                      <p:to>
                                        <p:strVal val="visible"/>
                                      </p:to>
                                    </p:set>
                                    <p:anim calcmode="lin" valueType="num">
                                      <p:cBhvr additive="base">
                                        <p:cTn id="24" dur="500" fill="hold"/>
                                        <p:tgtEl>
                                          <p:spTgt spid="654343"/>
                                        </p:tgtEl>
                                        <p:attrNameLst>
                                          <p:attrName>ppt_x</p:attrName>
                                        </p:attrNameLst>
                                      </p:cBhvr>
                                      <p:tavLst>
                                        <p:tav tm="0">
                                          <p:val>
                                            <p:strVal val="0-#ppt_w/2"/>
                                          </p:val>
                                        </p:tav>
                                        <p:tav tm="100000">
                                          <p:val>
                                            <p:strVal val="#ppt_x"/>
                                          </p:val>
                                        </p:tav>
                                      </p:tavLst>
                                    </p:anim>
                                    <p:anim calcmode="lin" valueType="num">
                                      <p:cBhvr additive="base">
                                        <p:cTn id="25" dur="500" fill="hold"/>
                                        <p:tgtEl>
                                          <p:spTgt spid="65434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654344"/>
                                        </p:tgtEl>
                                        <p:attrNameLst>
                                          <p:attrName>style.visibility</p:attrName>
                                        </p:attrNameLst>
                                      </p:cBhvr>
                                      <p:to>
                                        <p:strVal val="visible"/>
                                      </p:to>
                                    </p:set>
                                    <p:animEffect transition="in" filter="box(out)">
                                      <p:cBhvr>
                                        <p:cTn id="30" dur="500"/>
                                        <p:tgtEl>
                                          <p:spTgt spid="654344"/>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54345"/>
                                        </p:tgtEl>
                                        <p:attrNameLst>
                                          <p:attrName>style.visibility</p:attrName>
                                        </p:attrNameLst>
                                      </p:cBhvr>
                                      <p:to>
                                        <p:strVal val="visible"/>
                                      </p:to>
                                    </p:set>
                                    <p:animEffect transition="in" filter="wipe(left)">
                                      <p:cBhvr>
                                        <p:cTn id="35" dur="1000"/>
                                        <p:tgtEl>
                                          <p:spTgt spid="65434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54346"/>
                                        </p:tgtEl>
                                        <p:attrNameLst>
                                          <p:attrName>style.visibility</p:attrName>
                                        </p:attrNameLst>
                                      </p:cBhvr>
                                      <p:to>
                                        <p:strVal val="visible"/>
                                      </p:to>
                                    </p:set>
                                    <p:animEffect transition="in" filter="wipe(left)">
                                      <p:cBhvr>
                                        <p:cTn id="38" dur="1000"/>
                                        <p:tgtEl>
                                          <p:spTgt spid="654346"/>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654348"/>
                                        </p:tgtEl>
                                        <p:attrNameLst>
                                          <p:attrName>style.visibility</p:attrName>
                                        </p:attrNameLst>
                                      </p:cBhvr>
                                      <p:to>
                                        <p:strVal val="visible"/>
                                      </p:to>
                                    </p:set>
                                    <p:animEffect transition="in" filter="box(out)">
                                      <p:cBhvr>
                                        <p:cTn id="43" dur="500"/>
                                        <p:tgtEl>
                                          <p:spTgt spid="654348"/>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54347"/>
                                        </p:tgtEl>
                                        <p:attrNameLst>
                                          <p:attrName>style.visibility</p:attrName>
                                        </p:attrNameLst>
                                      </p:cBhvr>
                                      <p:to>
                                        <p:strVal val="visible"/>
                                      </p:to>
                                    </p:set>
                                    <p:animEffect transition="in" filter="wipe(left)">
                                      <p:cBhvr>
                                        <p:cTn id="48" dur="1000"/>
                                        <p:tgtEl>
                                          <p:spTgt spid="65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0" grpId="0" autoUpdateAnimBg="0"/>
      <p:bldP spid="654341" grpId="0" autoUpdateAnimBg="0"/>
      <p:bldP spid="654342" grpId="0" autoUpdateAnimBg="0"/>
      <p:bldP spid="654343" grpId="0" autoUpdateAnimBg="0"/>
      <p:bldP spid="6543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altLang="en-US"/>
              <a:t>9.1 热力学的基本概念</a:t>
            </a:r>
            <a:endParaRPr lang="zh-CN" altLang="en-US"/>
          </a:p>
        </p:txBody>
      </p:sp>
      <p:sp>
        <p:nvSpPr>
          <p:cNvPr id="18" name="灯片编号占位符 4"/>
          <p:cNvSpPr>
            <a:spLocks noGrp="1"/>
          </p:cNvSpPr>
          <p:nvPr>
            <p:ph type="sldNum" sz="quarter" idx="12"/>
          </p:nvPr>
        </p:nvSpPr>
        <p:spPr/>
        <p:txBody>
          <a:bodyPr/>
          <a:lstStyle/>
          <a:p>
            <a:fld id="{D6759B95-9653-48CC-8E67-B037E91F7D91}" type="slidenum">
              <a:rPr lang="en-US" altLang="zh-CN"/>
              <a:pPr/>
              <a:t>17</a:t>
            </a:fld>
            <a:endParaRPr lang="en-US" altLang="zh-CN"/>
          </a:p>
        </p:txBody>
      </p:sp>
      <p:graphicFrame>
        <p:nvGraphicFramePr>
          <p:cNvPr id="655363" name="Object 3"/>
          <p:cNvGraphicFramePr>
            <a:graphicFrameLocks noChangeAspect="1"/>
          </p:cNvGraphicFramePr>
          <p:nvPr/>
        </p:nvGraphicFramePr>
        <p:xfrm>
          <a:off x="2590800" y="4751388"/>
          <a:ext cx="1014413" cy="860425"/>
        </p:xfrm>
        <a:graphic>
          <a:graphicData uri="http://schemas.openxmlformats.org/presentationml/2006/ole">
            <mc:AlternateContent xmlns:mc="http://schemas.openxmlformats.org/markup-compatibility/2006">
              <mc:Choice xmlns:v="urn:schemas-microsoft-com:vml" Requires="v">
                <p:oleObj spid="_x0000_s655376" name="公式" r:id="rId3" imgW="507960" imgH="431640" progId="Equation.3">
                  <p:embed/>
                </p:oleObj>
              </mc:Choice>
              <mc:Fallback>
                <p:oleObj name="公式" r:id="rId3" imgW="507960" imgH="4316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751388"/>
                        <a:ext cx="1014413" cy="860425"/>
                      </a:xfrm>
                      <a:prstGeom prst="rect">
                        <a:avLst/>
                      </a:prstGeom>
                      <a:noFill/>
                      <a:ln>
                        <a:noFill/>
                      </a:ln>
                      <a:extLst>
                        <a:ext uri="{909E8E84-426E-40DD-AFC4-6F175D3DCCD1}">
                          <a14:hiddenFill xmlns:a14="http://schemas.microsoft.com/office/drawing/2010/main">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14:hiddenFill>
                        </a:ext>
                        <a:ext uri="{91240B29-F687-4F45-9708-019B960494DF}">
                          <a14:hiddenLine xmlns:a14="http://schemas.microsoft.com/office/drawing/2010/main" w="76200" cmpd="tri">
                            <a:solidFill>
                              <a:schemeClr val="tx1"/>
                            </a:solidFill>
                            <a:miter lim="800000"/>
                            <a:headEnd/>
                            <a:tailEnd/>
                          </a14:hiddenLine>
                        </a:ext>
                      </a:extLst>
                    </p:spPr>
                  </p:pic>
                </p:oleObj>
              </mc:Fallback>
            </mc:AlternateContent>
          </a:graphicData>
        </a:graphic>
      </p:graphicFrame>
      <p:sp>
        <p:nvSpPr>
          <p:cNvPr id="655364" name="Text Box 4"/>
          <p:cNvSpPr txBox="1">
            <a:spLocks noChangeArrowheads="1"/>
          </p:cNvSpPr>
          <p:nvPr/>
        </p:nvSpPr>
        <p:spPr bwMode="auto">
          <a:xfrm>
            <a:off x="381000" y="1295400"/>
            <a:ext cx="6858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dirty="0"/>
              <a:t>分子质量为</a:t>
            </a:r>
            <a:r>
              <a:rPr kumimoji="1" lang="zh-CN" altLang="en-US" sz="2400" i="1" dirty="0"/>
              <a:t> </a:t>
            </a:r>
            <a:r>
              <a:rPr kumimoji="1" lang="en-US" altLang="zh-CN" sz="2400" i="1" dirty="0"/>
              <a:t>m</a:t>
            </a:r>
            <a:r>
              <a:rPr kumimoji="1" lang="en-US" altLang="zh-CN" sz="2400" baseline="-25000" dirty="0"/>
              <a:t>0</a:t>
            </a:r>
            <a:r>
              <a:rPr kumimoji="1" lang="zh-CN" altLang="en-US" sz="2400" dirty="0">
                <a:sym typeface="Symbol" pitchFamily="18" charset="2"/>
              </a:rPr>
              <a:t>，气体分子数为</a:t>
            </a:r>
            <a:r>
              <a:rPr kumimoji="1" lang="en-US" altLang="zh-CN" sz="2400" i="1" dirty="0">
                <a:sym typeface="Symbol" pitchFamily="18" charset="2"/>
              </a:rPr>
              <a:t>N</a:t>
            </a:r>
            <a:r>
              <a:rPr kumimoji="1" lang="zh-CN" altLang="en-US" sz="2400" dirty="0">
                <a:sym typeface="Symbol" pitchFamily="18" charset="2"/>
              </a:rPr>
              <a:t>，分子数密度</a:t>
            </a:r>
            <a:r>
              <a:rPr kumimoji="1" lang="zh-CN" altLang="en-US" sz="2400" i="1" dirty="0">
                <a:sym typeface="Symbol" pitchFamily="18" charset="2"/>
              </a:rPr>
              <a:t> </a:t>
            </a:r>
            <a:r>
              <a:rPr kumimoji="1" lang="en-US" altLang="zh-CN" sz="2400" i="1" dirty="0">
                <a:sym typeface="Symbol" pitchFamily="18" charset="2"/>
              </a:rPr>
              <a:t>n</a:t>
            </a:r>
            <a:r>
              <a:rPr kumimoji="1" lang="zh-CN" altLang="en-US" sz="2400" dirty="0">
                <a:sym typeface="Symbol" pitchFamily="18" charset="2"/>
              </a:rPr>
              <a:t>。</a:t>
            </a:r>
            <a:endParaRPr kumimoji="1" lang="zh-CN" altLang="en-US" sz="2400" dirty="0"/>
          </a:p>
        </p:txBody>
      </p:sp>
      <p:graphicFrame>
        <p:nvGraphicFramePr>
          <p:cNvPr id="655365" name="Object 5"/>
          <p:cNvGraphicFramePr>
            <a:graphicFrameLocks noChangeAspect="1"/>
          </p:cNvGraphicFramePr>
          <p:nvPr/>
        </p:nvGraphicFramePr>
        <p:xfrm>
          <a:off x="549275" y="3148012"/>
          <a:ext cx="1736725" cy="457200"/>
        </p:xfrm>
        <a:graphic>
          <a:graphicData uri="http://schemas.openxmlformats.org/presentationml/2006/ole">
            <mc:AlternateContent xmlns:mc="http://schemas.openxmlformats.org/markup-compatibility/2006">
              <mc:Choice xmlns:v="urn:schemas-microsoft-com:vml" Requires="v">
                <p:oleObj spid="_x0000_s655377" name="公式" r:id="rId5" imgW="863280" imgH="228600" progId="Equation.3">
                  <p:embed/>
                </p:oleObj>
              </mc:Choice>
              <mc:Fallback>
                <p:oleObj name="公式" r:id="rId5" imgW="863280" imgH="2286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275" y="3148012"/>
                        <a:ext cx="17367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66" name="Object 6"/>
          <p:cNvGraphicFramePr>
            <a:graphicFrameLocks noChangeAspect="1"/>
          </p:cNvGraphicFramePr>
          <p:nvPr/>
        </p:nvGraphicFramePr>
        <p:xfrm>
          <a:off x="2946400" y="3148012"/>
          <a:ext cx="1403350" cy="457200"/>
        </p:xfrm>
        <a:graphic>
          <a:graphicData uri="http://schemas.openxmlformats.org/presentationml/2006/ole">
            <mc:AlternateContent xmlns:mc="http://schemas.openxmlformats.org/markup-compatibility/2006">
              <mc:Choice xmlns:v="urn:schemas-microsoft-com:vml" Requires="v">
                <p:oleObj spid="_x0000_s655378" name="公式" r:id="rId7" imgW="698400" imgH="228600" progId="Equation.3">
                  <p:embed/>
                </p:oleObj>
              </mc:Choice>
              <mc:Fallback>
                <p:oleObj name="公式" r:id="rId7" imgW="698400" imgH="2286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6400" y="3148012"/>
                        <a:ext cx="1403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67" name="Object 7"/>
          <p:cNvGraphicFramePr>
            <a:graphicFrameLocks noChangeAspect="1"/>
          </p:cNvGraphicFramePr>
          <p:nvPr/>
        </p:nvGraphicFramePr>
        <p:xfrm>
          <a:off x="3048000" y="2262187"/>
          <a:ext cx="1627188" cy="785813"/>
        </p:xfrm>
        <a:graphic>
          <a:graphicData uri="http://schemas.openxmlformats.org/presentationml/2006/ole">
            <mc:AlternateContent xmlns:mc="http://schemas.openxmlformats.org/markup-compatibility/2006">
              <mc:Choice xmlns:v="urn:schemas-microsoft-com:vml" Requires="v">
                <p:oleObj spid="_x0000_s655379" name="公式" r:id="rId9" imgW="812520" imgH="393480" progId="Equation.3">
                  <p:embed/>
                </p:oleObj>
              </mc:Choice>
              <mc:Fallback>
                <p:oleObj name="公式" r:id="rId9" imgW="812520" imgH="39348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2262187"/>
                        <a:ext cx="1627188" cy="785813"/>
                      </a:xfrm>
                      <a:prstGeom prst="rect">
                        <a:avLst/>
                      </a:prstGeom>
                      <a:noFill/>
                      <a:ln>
                        <a:noFill/>
                      </a:ln>
                      <a:effectLst/>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 uri="{91240B29-F687-4F45-9708-019B960494DF}">
                          <a14:hiddenLine xmlns:a14="http://schemas.microsoft.com/office/drawing/2010/main" w="76200" cmpd="tri">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655368" name="Object 8"/>
          <p:cNvGraphicFramePr>
            <a:graphicFrameLocks noChangeAspect="1"/>
          </p:cNvGraphicFramePr>
          <p:nvPr/>
        </p:nvGraphicFramePr>
        <p:xfrm>
          <a:off x="7467600" y="4787106"/>
          <a:ext cx="868363" cy="788988"/>
        </p:xfrm>
        <a:graphic>
          <a:graphicData uri="http://schemas.openxmlformats.org/presentationml/2006/ole">
            <mc:AlternateContent xmlns:mc="http://schemas.openxmlformats.org/markup-compatibility/2006">
              <mc:Choice xmlns:v="urn:schemas-microsoft-com:vml" Requires="v">
                <p:oleObj spid="_x0000_s655380" name="公式" r:id="rId11" imgW="431640" imgH="393480" progId="Equation.3">
                  <p:embed/>
                </p:oleObj>
              </mc:Choice>
              <mc:Fallback>
                <p:oleObj name="公式" r:id="rId11" imgW="431640" imgH="39348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4787106"/>
                        <a:ext cx="868363"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69" name="Object 9"/>
          <p:cNvGraphicFramePr>
            <a:graphicFrameLocks noChangeAspect="1"/>
          </p:cNvGraphicFramePr>
          <p:nvPr/>
        </p:nvGraphicFramePr>
        <p:xfrm>
          <a:off x="2209800" y="3778250"/>
          <a:ext cx="2339975" cy="869950"/>
        </p:xfrm>
        <a:graphic>
          <a:graphicData uri="http://schemas.openxmlformats.org/presentationml/2006/ole">
            <mc:AlternateContent xmlns:mc="http://schemas.openxmlformats.org/markup-compatibility/2006">
              <mc:Choice xmlns:v="urn:schemas-microsoft-com:vml" Requires="v">
                <p:oleObj spid="_x0000_s655381" name="公式" r:id="rId13" imgW="1155600" imgH="431640" progId="Equation.3">
                  <p:embed/>
                </p:oleObj>
              </mc:Choice>
              <mc:Fallback>
                <p:oleObj name="公式" r:id="rId13" imgW="1155600" imgH="431640" progId="Equation.3">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9800" y="3778250"/>
                        <a:ext cx="2339975"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70" name="Object 10"/>
          <p:cNvGraphicFramePr>
            <a:graphicFrameLocks noChangeAspect="1"/>
          </p:cNvGraphicFramePr>
          <p:nvPr/>
        </p:nvGraphicFramePr>
        <p:xfrm>
          <a:off x="5105400" y="2943225"/>
          <a:ext cx="1690688" cy="866775"/>
        </p:xfrm>
        <a:graphic>
          <a:graphicData uri="http://schemas.openxmlformats.org/presentationml/2006/ole">
            <mc:AlternateContent xmlns:mc="http://schemas.openxmlformats.org/markup-compatibility/2006">
              <mc:Choice xmlns:v="urn:schemas-microsoft-com:vml" Requires="v">
                <p:oleObj spid="_x0000_s655382" name="公式" r:id="rId15" imgW="838080" imgH="431640" progId="Equation.3">
                  <p:embed/>
                </p:oleObj>
              </mc:Choice>
              <mc:Fallback>
                <p:oleObj name="公式" r:id="rId15" imgW="838080" imgH="431640" progId="Equation.3">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5400" y="2943225"/>
                        <a:ext cx="1690688"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371" name="Text Box 11"/>
          <p:cNvSpPr txBox="1">
            <a:spLocks noChangeArrowheads="1"/>
          </p:cNvSpPr>
          <p:nvPr/>
        </p:nvSpPr>
        <p:spPr bwMode="auto">
          <a:xfrm>
            <a:off x="381000" y="1881187"/>
            <a:ext cx="3311525" cy="457200"/>
          </a:xfrm>
          <a:prstGeom prst="rect">
            <a:avLst/>
          </a:prstGeom>
          <a:noFill/>
          <a:ln w="9525">
            <a:noFill/>
            <a:miter lim="800000"/>
            <a:headEnd/>
            <a:tailEnd/>
          </a:ln>
          <a:effectLst/>
        </p:spPr>
        <p:txBody>
          <a:bodyPr>
            <a:spAutoFit/>
          </a:bodyPr>
          <a:lstStyle/>
          <a:p>
            <a:pPr>
              <a:spcBef>
                <a:spcPct val="50000"/>
              </a:spcBef>
            </a:pPr>
            <a:r>
              <a:rPr lang="zh-CN" altLang="en-US" sz="2400"/>
              <a:t>阿伏伽德罗常量 </a:t>
            </a:r>
          </a:p>
        </p:txBody>
      </p:sp>
      <p:graphicFrame>
        <p:nvGraphicFramePr>
          <p:cNvPr id="655372" name="Object 12"/>
          <p:cNvGraphicFramePr>
            <a:graphicFrameLocks noChangeAspect="1"/>
          </p:cNvGraphicFramePr>
          <p:nvPr/>
        </p:nvGraphicFramePr>
        <p:xfrm>
          <a:off x="3048000" y="1881187"/>
          <a:ext cx="2916238" cy="457200"/>
        </p:xfrm>
        <a:graphic>
          <a:graphicData uri="http://schemas.openxmlformats.org/presentationml/2006/ole">
            <mc:AlternateContent xmlns:mc="http://schemas.openxmlformats.org/markup-compatibility/2006">
              <mc:Choice xmlns:v="urn:schemas-microsoft-com:vml" Requires="v">
                <p:oleObj spid="_x0000_s655383" name="公式" r:id="rId17" imgW="1460160" imgH="228600" progId="Equation.3">
                  <p:embed/>
                </p:oleObj>
              </mc:Choice>
              <mc:Fallback>
                <p:oleObj name="公式" r:id="rId17" imgW="1460160" imgH="228600" progId="Equation.3">
                  <p:embed/>
                  <p:pic>
                    <p:nvPicPr>
                      <p:cNvPr id="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0" y="1881187"/>
                        <a:ext cx="29162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73" name="Object 13"/>
          <p:cNvGraphicFramePr>
            <a:graphicFrameLocks noChangeAspect="1"/>
          </p:cNvGraphicFramePr>
          <p:nvPr/>
        </p:nvGraphicFramePr>
        <p:xfrm>
          <a:off x="3605213" y="4933950"/>
          <a:ext cx="3024187" cy="495300"/>
        </p:xfrm>
        <a:graphic>
          <a:graphicData uri="http://schemas.openxmlformats.org/presentationml/2006/ole">
            <mc:AlternateContent xmlns:mc="http://schemas.openxmlformats.org/markup-compatibility/2006">
              <mc:Choice xmlns:v="urn:schemas-microsoft-com:vml" Requires="v">
                <p:oleObj spid="_x0000_s655384" name="公式" r:id="rId19" imgW="1218671" imgH="203112" progId="Equation.3">
                  <p:embed/>
                </p:oleObj>
              </mc:Choice>
              <mc:Fallback>
                <p:oleObj name="公式" r:id="rId19" imgW="1218671" imgH="203112" progId="Equation.3">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5213" y="4933950"/>
                        <a:ext cx="302418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374" name="Text Box 14"/>
          <p:cNvSpPr txBox="1">
            <a:spLocks noChangeArrowheads="1"/>
          </p:cNvSpPr>
          <p:nvPr/>
        </p:nvSpPr>
        <p:spPr bwMode="auto">
          <a:xfrm>
            <a:off x="381000" y="4953000"/>
            <a:ext cx="2663825" cy="457200"/>
          </a:xfrm>
          <a:prstGeom prst="rect">
            <a:avLst/>
          </a:prstGeom>
          <a:noFill/>
          <a:ln w="9525">
            <a:noFill/>
            <a:miter lim="800000"/>
            <a:headEnd/>
            <a:tailEnd/>
          </a:ln>
          <a:effectLst/>
        </p:spPr>
        <p:txBody>
          <a:bodyPr>
            <a:spAutoFit/>
          </a:bodyPr>
          <a:lstStyle/>
          <a:p>
            <a:pPr>
              <a:spcBef>
                <a:spcPct val="50000"/>
              </a:spcBef>
            </a:pPr>
            <a:r>
              <a:rPr lang="zh-CN" altLang="en-US" sz="2400" dirty="0">
                <a:solidFill>
                  <a:srgbClr val="0000CC"/>
                </a:solidFill>
              </a:rPr>
              <a:t>玻耳兹曼常量 </a:t>
            </a:r>
          </a:p>
        </p:txBody>
      </p:sp>
      <p:graphicFrame>
        <p:nvGraphicFramePr>
          <p:cNvPr id="655375" name="Object 15"/>
          <p:cNvGraphicFramePr>
            <a:graphicFrameLocks noChangeAspect="1"/>
          </p:cNvGraphicFramePr>
          <p:nvPr/>
        </p:nvGraphicFramePr>
        <p:xfrm>
          <a:off x="2895600" y="5638800"/>
          <a:ext cx="1644650" cy="612775"/>
        </p:xfrm>
        <a:graphic>
          <a:graphicData uri="http://schemas.openxmlformats.org/presentationml/2006/ole">
            <mc:AlternateContent xmlns:mc="http://schemas.openxmlformats.org/markup-compatibility/2006">
              <mc:Choice xmlns:v="urn:schemas-microsoft-com:vml" Requires="v">
                <p:oleObj spid="_x0000_s655385" name="公式" r:id="rId21" imgW="545760" imgH="203040" progId="Equation.3">
                  <p:embed/>
                </p:oleObj>
              </mc:Choice>
              <mc:Fallback>
                <p:oleObj name="公式" r:id="rId21" imgW="545760" imgH="203040" progId="Equation.3">
                  <p:embed/>
                  <p:pic>
                    <p:nvPicPr>
                      <p:cNvPr id="0" name="Picture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95600" y="5638800"/>
                        <a:ext cx="1644650" cy="612775"/>
                      </a:xfrm>
                      <a:prstGeom prst="rect">
                        <a:avLst/>
                      </a:prstGeom>
                      <a:solidFill>
                        <a:srgbClr val="CC99FF">
                          <a:alpha val="50000"/>
                        </a:srgbClr>
                      </a:solidFill>
                      <a:ln w="1905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64"/>
                                        </p:tgtEl>
                                        <p:attrNameLst>
                                          <p:attrName>style.visibility</p:attrName>
                                        </p:attrNameLst>
                                      </p:cBhvr>
                                      <p:to>
                                        <p:strVal val="visible"/>
                                      </p:to>
                                    </p:set>
                                    <p:animEffect transition="in" filter="blinds(horizontal)">
                                      <p:cBhvr>
                                        <p:cTn id="7" dur="500"/>
                                        <p:tgtEl>
                                          <p:spTgt spid="655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71"/>
                                        </p:tgtEl>
                                        <p:attrNameLst>
                                          <p:attrName>style.visibility</p:attrName>
                                        </p:attrNameLst>
                                      </p:cBhvr>
                                      <p:to>
                                        <p:strVal val="visible"/>
                                      </p:to>
                                    </p:set>
                                    <p:animEffect transition="in" filter="wipe(left)">
                                      <p:cBhvr>
                                        <p:cTn id="12" dur="500"/>
                                        <p:tgtEl>
                                          <p:spTgt spid="655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5372"/>
                                        </p:tgtEl>
                                        <p:attrNameLst>
                                          <p:attrName>style.visibility</p:attrName>
                                        </p:attrNameLst>
                                      </p:cBhvr>
                                      <p:to>
                                        <p:strVal val="visible"/>
                                      </p:to>
                                    </p:set>
                                    <p:animEffect transition="in" filter="wipe(left)">
                                      <p:cBhvr>
                                        <p:cTn id="17" dur="500"/>
                                        <p:tgtEl>
                                          <p:spTgt spid="65537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655367"/>
                                        </p:tgtEl>
                                        <p:attrNameLst>
                                          <p:attrName>style.visibility</p:attrName>
                                        </p:attrNameLst>
                                      </p:cBhvr>
                                      <p:to>
                                        <p:strVal val="visible"/>
                                      </p:to>
                                    </p:set>
                                    <p:animEffect transition="in" filter="strips(upRight)">
                                      <p:cBhvr>
                                        <p:cTn id="22" dur="500"/>
                                        <p:tgtEl>
                                          <p:spTgt spid="65536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655365"/>
                                        </p:tgtEl>
                                        <p:attrNameLst>
                                          <p:attrName>style.visibility</p:attrName>
                                        </p:attrNameLst>
                                      </p:cBhvr>
                                      <p:to>
                                        <p:strVal val="visible"/>
                                      </p:to>
                                    </p:set>
                                    <p:animEffect transition="in" filter="strips(upRight)">
                                      <p:cBhvr>
                                        <p:cTn id="27" dur="500"/>
                                        <p:tgtEl>
                                          <p:spTgt spid="65536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655366"/>
                                        </p:tgtEl>
                                        <p:attrNameLst>
                                          <p:attrName>style.visibility</p:attrName>
                                        </p:attrNameLst>
                                      </p:cBhvr>
                                      <p:to>
                                        <p:strVal val="visible"/>
                                      </p:to>
                                    </p:set>
                                    <p:animEffect transition="in" filter="strips(upRight)">
                                      <p:cBhvr>
                                        <p:cTn id="32" dur="500"/>
                                        <p:tgtEl>
                                          <p:spTgt spid="6553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55370"/>
                                        </p:tgtEl>
                                        <p:attrNameLst>
                                          <p:attrName>style.visibility</p:attrName>
                                        </p:attrNameLst>
                                      </p:cBhvr>
                                      <p:to>
                                        <p:strVal val="visible"/>
                                      </p:to>
                                    </p:set>
                                    <p:animEffect transition="in" filter="wipe(left)">
                                      <p:cBhvr>
                                        <p:cTn id="37" dur="500"/>
                                        <p:tgtEl>
                                          <p:spTgt spid="6553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55369"/>
                                        </p:tgtEl>
                                        <p:attrNameLst>
                                          <p:attrName>style.visibility</p:attrName>
                                        </p:attrNameLst>
                                      </p:cBhvr>
                                      <p:to>
                                        <p:strVal val="visible"/>
                                      </p:to>
                                    </p:set>
                                    <p:animEffect transition="in" filter="wipe(left)">
                                      <p:cBhvr>
                                        <p:cTn id="42" dur="500"/>
                                        <p:tgtEl>
                                          <p:spTgt spid="6553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55374"/>
                                        </p:tgtEl>
                                        <p:attrNameLst>
                                          <p:attrName>style.visibility</p:attrName>
                                        </p:attrNameLst>
                                      </p:cBhvr>
                                      <p:to>
                                        <p:strVal val="visible"/>
                                      </p:to>
                                    </p:set>
                                    <p:animEffect transition="in" filter="wipe(left)">
                                      <p:cBhvr>
                                        <p:cTn id="47" dur="500"/>
                                        <p:tgtEl>
                                          <p:spTgt spid="6553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55363"/>
                                        </p:tgtEl>
                                        <p:attrNameLst>
                                          <p:attrName>style.visibility</p:attrName>
                                        </p:attrNameLst>
                                      </p:cBhvr>
                                      <p:to>
                                        <p:strVal val="visible"/>
                                      </p:to>
                                    </p:set>
                                    <p:animEffect transition="in" filter="wipe(left)">
                                      <p:cBhvr>
                                        <p:cTn id="52" dur="500"/>
                                        <p:tgtEl>
                                          <p:spTgt spid="6553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55373"/>
                                        </p:tgtEl>
                                        <p:attrNameLst>
                                          <p:attrName>style.visibility</p:attrName>
                                        </p:attrNameLst>
                                      </p:cBhvr>
                                      <p:to>
                                        <p:strVal val="visible"/>
                                      </p:to>
                                    </p:set>
                                    <p:animEffect transition="in" filter="wipe(left)">
                                      <p:cBhvr>
                                        <p:cTn id="57" dur="500"/>
                                        <p:tgtEl>
                                          <p:spTgt spid="65537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55368"/>
                                        </p:tgtEl>
                                        <p:attrNameLst>
                                          <p:attrName>style.visibility</p:attrName>
                                        </p:attrNameLst>
                                      </p:cBhvr>
                                      <p:to>
                                        <p:strVal val="visible"/>
                                      </p:to>
                                    </p:set>
                                    <p:animEffect transition="in" filter="wipe(left)">
                                      <p:cBhvr>
                                        <p:cTn id="62" dur="500"/>
                                        <p:tgtEl>
                                          <p:spTgt spid="65536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55375"/>
                                        </p:tgtEl>
                                        <p:attrNameLst>
                                          <p:attrName>style.visibility</p:attrName>
                                        </p:attrNameLst>
                                      </p:cBhvr>
                                      <p:to>
                                        <p:strVal val="visible"/>
                                      </p:to>
                                    </p:set>
                                    <p:animEffect transition="in" filter="wipe(left)">
                                      <p:cBhvr>
                                        <p:cTn id="67" dur="500"/>
                                        <p:tgtEl>
                                          <p:spTgt spid="65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4" grpId="0" autoUpdateAnimBg="0"/>
      <p:bldP spid="655371" grpId="0"/>
      <p:bldP spid="65537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r>
              <a:rPr lang="en-US" altLang="en-US"/>
              <a:t>9.1 热力学的基本概念</a:t>
            </a:r>
            <a:endParaRPr lang="zh-CN" altLang="en-US"/>
          </a:p>
        </p:txBody>
      </p:sp>
      <p:sp>
        <p:nvSpPr>
          <p:cNvPr id="13" name="灯片编号占位符 4"/>
          <p:cNvSpPr>
            <a:spLocks noGrp="1"/>
          </p:cNvSpPr>
          <p:nvPr>
            <p:ph type="sldNum" sz="quarter" idx="12"/>
          </p:nvPr>
        </p:nvSpPr>
        <p:spPr/>
        <p:txBody>
          <a:bodyPr/>
          <a:lstStyle/>
          <a:p>
            <a:fld id="{8F5EC84A-50D4-4555-B4D7-FB1E15FB599C}" type="slidenum">
              <a:rPr lang="en-US" altLang="zh-CN"/>
              <a:pPr/>
              <a:t>18</a:t>
            </a:fld>
            <a:endParaRPr lang="en-US" altLang="zh-CN"/>
          </a:p>
        </p:txBody>
      </p:sp>
      <p:graphicFrame>
        <p:nvGraphicFramePr>
          <p:cNvPr id="656387" name="Object 3"/>
          <p:cNvGraphicFramePr>
            <a:graphicFrameLocks noChangeAspect="1"/>
          </p:cNvGraphicFramePr>
          <p:nvPr/>
        </p:nvGraphicFramePr>
        <p:xfrm>
          <a:off x="3276600" y="1219200"/>
          <a:ext cx="1644650" cy="612775"/>
        </p:xfrm>
        <a:graphic>
          <a:graphicData uri="http://schemas.openxmlformats.org/presentationml/2006/ole">
            <mc:AlternateContent xmlns:mc="http://schemas.openxmlformats.org/markup-compatibility/2006">
              <mc:Choice xmlns:v="urn:schemas-microsoft-com:vml" Requires="v">
                <p:oleObj spid="_x0000_s656395" name="公式" r:id="rId3" imgW="545760" imgH="203040" progId="Equation.3">
                  <p:embed/>
                </p:oleObj>
              </mc:Choice>
              <mc:Fallback>
                <p:oleObj name="公式" r:id="rId3" imgW="545760" imgH="2030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219200"/>
                        <a:ext cx="1644650" cy="612775"/>
                      </a:xfrm>
                      <a:prstGeom prst="rect">
                        <a:avLst/>
                      </a:prstGeom>
                      <a:solidFill>
                        <a:srgbClr val="CC99FF">
                          <a:alpha val="50000"/>
                        </a:srgbClr>
                      </a:solidFill>
                      <a:ln w="1905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656388" name="Rectangle 4"/>
          <p:cNvSpPr>
            <a:spLocks noChangeArrowheads="1"/>
          </p:cNvSpPr>
          <p:nvPr/>
        </p:nvSpPr>
        <p:spPr bwMode="auto">
          <a:xfrm>
            <a:off x="685800" y="4267200"/>
            <a:ext cx="5616575" cy="519113"/>
          </a:xfrm>
          <a:prstGeom prst="rect">
            <a:avLst/>
          </a:prstGeom>
          <a:noFill/>
          <a:ln w="12700" cap="sq" algn="ctr">
            <a:noFill/>
            <a:miter lim="800000"/>
            <a:headEnd type="none" w="sm" len="sm"/>
            <a:tailEnd type="none" w="sm" len="sm"/>
          </a:ln>
          <a:effectLst/>
        </p:spPr>
        <p:txBody>
          <a:bodyPr>
            <a:spAutoFit/>
          </a:bodyPr>
          <a:lstStyle/>
          <a:p>
            <a:pPr>
              <a:spcBef>
                <a:spcPct val="50000"/>
              </a:spcBef>
            </a:pPr>
            <a:r>
              <a:rPr kumimoji="1" lang="zh-CN" altLang="en-US" sz="2800"/>
              <a:t>标准状态下的</a:t>
            </a:r>
            <a:r>
              <a:rPr kumimoji="1" lang="zh-CN" altLang="en-US" sz="2800">
                <a:solidFill>
                  <a:srgbClr val="0000CC"/>
                </a:solidFill>
              </a:rPr>
              <a:t>分子数密度</a:t>
            </a:r>
            <a:r>
              <a:rPr kumimoji="1" lang="zh-CN" altLang="en-US" sz="2800"/>
              <a:t>：</a:t>
            </a:r>
          </a:p>
        </p:txBody>
      </p:sp>
      <p:sp>
        <p:nvSpPr>
          <p:cNvPr id="656389" name="Text Box 5"/>
          <p:cNvSpPr txBox="1">
            <a:spLocks noChangeArrowheads="1"/>
          </p:cNvSpPr>
          <p:nvPr/>
        </p:nvSpPr>
        <p:spPr bwMode="auto">
          <a:xfrm>
            <a:off x="3505200" y="5867400"/>
            <a:ext cx="3313113" cy="51911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800"/>
              <a:t>称为</a:t>
            </a:r>
            <a:r>
              <a:rPr kumimoji="1" lang="zh-CN" altLang="en-US" sz="2800">
                <a:solidFill>
                  <a:srgbClr val="0000CC"/>
                </a:solidFill>
              </a:rPr>
              <a:t>洛施密特常量</a:t>
            </a:r>
          </a:p>
        </p:txBody>
      </p:sp>
      <p:graphicFrame>
        <p:nvGraphicFramePr>
          <p:cNvPr id="656390" name="Object 6"/>
          <p:cNvGraphicFramePr>
            <a:graphicFrameLocks noChangeAspect="1"/>
          </p:cNvGraphicFramePr>
          <p:nvPr/>
        </p:nvGraphicFramePr>
        <p:xfrm>
          <a:off x="3505200" y="5105400"/>
          <a:ext cx="2436813" cy="482600"/>
        </p:xfrm>
        <a:graphic>
          <a:graphicData uri="http://schemas.openxmlformats.org/presentationml/2006/ole">
            <mc:AlternateContent xmlns:mc="http://schemas.openxmlformats.org/markup-compatibility/2006">
              <mc:Choice xmlns:v="urn:schemas-microsoft-com:vml" Requires="v">
                <p:oleObj spid="_x0000_s656396" name="公式" r:id="rId5" imgW="1218960" imgH="241200" progId="Equation.3">
                  <p:embed/>
                </p:oleObj>
              </mc:Choice>
              <mc:Fallback>
                <p:oleObj name="公式" r:id="rId5" imgW="1218960" imgH="2412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5105400"/>
                        <a:ext cx="24368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6391" name="Text Box 7"/>
          <p:cNvSpPr txBox="1">
            <a:spLocks noChangeArrowheads="1"/>
          </p:cNvSpPr>
          <p:nvPr/>
        </p:nvSpPr>
        <p:spPr bwMode="auto">
          <a:xfrm>
            <a:off x="666750" y="1884363"/>
            <a:ext cx="2286000" cy="519112"/>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800">
                <a:solidFill>
                  <a:srgbClr val="0000CC"/>
                </a:solidFill>
              </a:rPr>
              <a:t>标准状态</a:t>
            </a:r>
            <a:r>
              <a:rPr kumimoji="1" lang="zh-CN" altLang="en-US" sz="2800"/>
              <a:t>：</a:t>
            </a:r>
          </a:p>
        </p:txBody>
      </p:sp>
      <p:graphicFrame>
        <p:nvGraphicFramePr>
          <p:cNvPr id="656392" name="Object 8"/>
          <p:cNvGraphicFramePr>
            <a:graphicFrameLocks noChangeAspect="1"/>
          </p:cNvGraphicFramePr>
          <p:nvPr/>
        </p:nvGraphicFramePr>
        <p:xfrm>
          <a:off x="3459163" y="1905000"/>
          <a:ext cx="2690812" cy="482600"/>
        </p:xfrm>
        <a:graphic>
          <a:graphicData uri="http://schemas.openxmlformats.org/presentationml/2006/ole">
            <mc:AlternateContent xmlns:mc="http://schemas.openxmlformats.org/markup-compatibility/2006">
              <mc:Choice xmlns:v="urn:schemas-microsoft-com:vml" Requires="v">
                <p:oleObj spid="_x0000_s656397" name="公式" r:id="rId7" imgW="1346040" imgH="241200" progId="Equation.3">
                  <p:embed/>
                </p:oleObj>
              </mc:Choice>
              <mc:Fallback>
                <p:oleObj name="公式" r:id="rId7" imgW="1346040" imgH="2412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9163" y="1905000"/>
                        <a:ext cx="26908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6393" name="Object 9"/>
          <p:cNvGraphicFramePr>
            <a:graphicFrameLocks noChangeAspect="1"/>
          </p:cNvGraphicFramePr>
          <p:nvPr/>
        </p:nvGraphicFramePr>
        <p:xfrm>
          <a:off x="3459163" y="2667000"/>
          <a:ext cx="1801813" cy="457200"/>
        </p:xfrm>
        <a:graphic>
          <a:graphicData uri="http://schemas.openxmlformats.org/presentationml/2006/ole">
            <mc:AlternateContent xmlns:mc="http://schemas.openxmlformats.org/markup-compatibility/2006">
              <mc:Choice xmlns:v="urn:schemas-microsoft-com:vml" Requires="v">
                <p:oleObj spid="_x0000_s656398" name="公式" r:id="rId9" imgW="901440" imgH="228600" progId="Equation.3">
                  <p:embed/>
                </p:oleObj>
              </mc:Choice>
              <mc:Fallback>
                <p:oleObj name="公式" r:id="rId9" imgW="901440" imgH="22860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9163" y="2667000"/>
                        <a:ext cx="18018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6394" name="Object 10"/>
          <p:cNvGraphicFramePr>
            <a:graphicFrameLocks noChangeAspect="1"/>
          </p:cNvGraphicFramePr>
          <p:nvPr/>
        </p:nvGraphicFramePr>
        <p:xfrm>
          <a:off x="3459163" y="3429000"/>
          <a:ext cx="2538413" cy="482600"/>
        </p:xfrm>
        <a:graphic>
          <a:graphicData uri="http://schemas.openxmlformats.org/presentationml/2006/ole">
            <mc:AlternateContent xmlns:mc="http://schemas.openxmlformats.org/markup-compatibility/2006">
              <mc:Choice xmlns:v="urn:schemas-microsoft-com:vml" Requires="v">
                <p:oleObj spid="_x0000_s656399" name="公式" r:id="rId11" imgW="1269720" imgH="241200" progId="Equation.3">
                  <p:embed/>
                </p:oleObj>
              </mc:Choice>
              <mc:Fallback>
                <p:oleObj name="公式" r:id="rId11" imgW="1269720" imgH="2412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9163" y="3429000"/>
                        <a:ext cx="25384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6387"/>
                                        </p:tgtEl>
                                        <p:attrNameLst>
                                          <p:attrName>style.visibility</p:attrName>
                                        </p:attrNameLst>
                                      </p:cBhvr>
                                      <p:to>
                                        <p:strVal val="visible"/>
                                      </p:to>
                                    </p:set>
                                    <p:animEffect transition="in" filter="wipe(left)">
                                      <p:cBhvr>
                                        <p:cTn id="7" dur="500"/>
                                        <p:tgtEl>
                                          <p:spTgt spid="6563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6391"/>
                                        </p:tgtEl>
                                        <p:attrNameLst>
                                          <p:attrName>style.visibility</p:attrName>
                                        </p:attrNameLst>
                                      </p:cBhvr>
                                      <p:to>
                                        <p:strVal val="visible"/>
                                      </p:to>
                                    </p:set>
                                    <p:animEffect transition="in" filter="wipe(left)">
                                      <p:cBhvr>
                                        <p:cTn id="12" dur="500"/>
                                        <p:tgtEl>
                                          <p:spTgt spid="65639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656392"/>
                                        </p:tgtEl>
                                        <p:attrNameLst>
                                          <p:attrName>style.visibility</p:attrName>
                                        </p:attrNameLst>
                                      </p:cBhvr>
                                      <p:to>
                                        <p:strVal val="visible"/>
                                      </p:to>
                                    </p:set>
                                    <p:animEffect transition="in" filter="strips(upRight)">
                                      <p:cBhvr>
                                        <p:cTn id="17" dur="500"/>
                                        <p:tgtEl>
                                          <p:spTgt spid="65639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656393"/>
                                        </p:tgtEl>
                                        <p:attrNameLst>
                                          <p:attrName>style.visibility</p:attrName>
                                        </p:attrNameLst>
                                      </p:cBhvr>
                                      <p:to>
                                        <p:strVal val="visible"/>
                                      </p:to>
                                    </p:set>
                                    <p:animEffect transition="in" filter="strips(upRight)">
                                      <p:cBhvr>
                                        <p:cTn id="22" dur="500"/>
                                        <p:tgtEl>
                                          <p:spTgt spid="65639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656394"/>
                                        </p:tgtEl>
                                        <p:attrNameLst>
                                          <p:attrName>style.visibility</p:attrName>
                                        </p:attrNameLst>
                                      </p:cBhvr>
                                      <p:to>
                                        <p:strVal val="visible"/>
                                      </p:to>
                                    </p:set>
                                    <p:animEffect transition="in" filter="strips(upRight)">
                                      <p:cBhvr>
                                        <p:cTn id="27" dur="500"/>
                                        <p:tgtEl>
                                          <p:spTgt spid="65639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656388"/>
                                        </p:tgtEl>
                                        <p:attrNameLst>
                                          <p:attrName>style.visibility</p:attrName>
                                        </p:attrNameLst>
                                      </p:cBhvr>
                                      <p:to>
                                        <p:strVal val="visible"/>
                                      </p:to>
                                    </p:set>
                                    <p:anim calcmode="lin" valueType="num">
                                      <p:cBhvr additive="base">
                                        <p:cTn id="32" dur="500" fill="hold"/>
                                        <p:tgtEl>
                                          <p:spTgt spid="656388"/>
                                        </p:tgtEl>
                                        <p:attrNameLst>
                                          <p:attrName>ppt_x</p:attrName>
                                        </p:attrNameLst>
                                      </p:cBhvr>
                                      <p:tavLst>
                                        <p:tav tm="0">
                                          <p:val>
                                            <p:strVal val="0-#ppt_w/2"/>
                                          </p:val>
                                        </p:tav>
                                        <p:tav tm="100000">
                                          <p:val>
                                            <p:strVal val="#ppt_x"/>
                                          </p:val>
                                        </p:tav>
                                      </p:tavLst>
                                    </p:anim>
                                    <p:anim calcmode="lin" valueType="num">
                                      <p:cBhvr additive="base">
                                        <p:cTn id="33" dur="500" fill="hold"/>
                                        <p:tgtEl>
                                          <p:spTgt spid="65638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56390"/>
                                        </p:tgtEl>
                                        <p:attrNameLst>
                                          <p:attrName>style.visibility</p:attrName>
                                        </p:attrNameLst>
                                      </p:cBhvr>
                                      <p:to>
                                        <p:strVal val="visible"/>
                                      </p:to>
                                    </p:set>
                                    <p:animEffect transition="in" filter="wipe(left)">
                                      <p:cBhvr>
                                        <p:cTn id="38" dur="500"/>
                                        <p:tgtEl>
                                          <p:spTgt spid="65639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56389"/>
                                        </p:tgtEl>
                                        <p:attrNameLst>
                                          <p:attrName>style.visibility</p:attrName>
                                        </p:attrNameLst>
                                      </p:cBhvr>
                                      <p:to>
                                        <p:strVal val="visible"/>
                                      </p:to>
                                    </p:set>
                                    <p:anim calcmode="lin" valueType="num">
                                      <p:cBhvr additive="base">
                                        <p:cTn id="43" dur="500" fill="hold"/>
                                        <p:tgtEl>
                                          <p:spTgt spid="656389"/>
                                        </p:tgtEl>
                                        <p:attrNameLst>
                                          <p:attrName>ppt_x</p:attrName>
                                        </p:attrNameLst>
                                      </p:cBhvr>
                                      <p:tavLst>
                                        <p:tav tm="0">
                                          <p:val>
                                            <p:strVal val="0-#ppt_w/2"/>
                                          </p:val>
                                        </p:tav>
                                        <p:tav tm="100000">
                                          <p:val>
                                            <p:strVal val="#ppt_x"/>
                                          </p:val>
                                        </p:tav>
                                      </p:tavLst>
                                    </p:anim>
                                    <p:anim calcmode="lin" valueType="num">
                                      <p:cBhvr additive="base">
                                        <p:cTn id="44" dur="500" fill="hold"/>
                                        <p:tgtEl>
                                          <p:spTgt spid="65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autoUpdateAnimBg="0"/>
      <p:bldP spid="656389" grpId="0" autoUpdateAnimBg="0"/>
      <p:bldP spid="6563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r>
              <a:rPr lang="en-US" altLang="en-US"/>
              <a:t>9.1 热力学的基本概念</a:t>
            </a:r>
            <a:endParaRPr lang="zh-CN" altLang="en-US"/>
          </a:p>
        </p:txBody>
      </p:sp>
      <p:sp>
        <p:nvSpPr>
          <p:cNvPr id="6" name="灯片编号占位符 4"/>
          <p:cNvSpPr>
            <a:spLocks noGrp="1"/>
          </p:cNvSpPr>
          <p:nvPr>
            <p:ph type="sldNum" sz="quarter" idx="12"/>
          </p:nvPr>
        </p:nvSpPr>
        <p:spPr/>
        <p:txBody>
          <a:bodyPr/>
          <a:lstStyle/>
          <a:p>
            <a:fld id="{49537244-C2CA-4EDE-B959-FAF8948EF399}" type="slidenum">
              <a:rPr lang="en-US" altLang="zh-CN"/>
              <a:pPr/>
              <a:t>19</a:t>
            </a:fld>
            <a:endParaRPr lang="en-US" altLang="zh-CN"/>
          </a:p>
        </p:txBody>
      </p:sp>
      <p:sp>
        <p:nvSpPr>
          <p:cNvPr id="657412" name="Text Box 4"/>
          <p:cNvSpPr txBox="1">
            <a:spLocks noChangeArrowheads="1"/>
          </p:cNvSpPr>
          <p:nvPr/>
        </p:nvSpPr>
        <p:spPr bwMode="auto">
          <a:xfrm>
            <a:off x="457200" y="1219200"/>
            <a:ext cx="8305800" cy="1917700"/>
          </a:xfrm>
          <a:prstGeom prst="rect">
            <a:avLst/>
          </a:prstGeom>
          <a:noFill/>
          <a:ln w="9525">
            <a:noFill/>
            <a:miter lim="800000"/>
            <a:headEnd/>
            <a:tailEnd/>
          </a:ln>
          <a:effectLst/>
        </p:spPr>
        <p:txBody>
          <a:bodyPr>
            <a:spAutoFit/>
          </a:bodyPr>
          <a:lstStyle/>
          <a:p>
            <a:r>
              <a:rPr lang="zh-CN" altLang="en-US" sz="2400" dirty="0"/>
              <a:t>例</a:t>
            </a:r>
            <a:r>
              <a:rPr lang="en-US" altLang="zh-CN" sz="2400" dirty="0"/>
              <a:t>9.1  </a:t>
            </a:r>
            <a:r>
              <a:rPr lang="zh-CN" altLang="en-US" sz="2400" dirty="0"/>
              <a:t>一容器内贮有氧气</a:t>
            </a:r>
            <a:r>
              <a:rPr lang="en-US" altLang="zh-CN" sz="2400" dirty="0"/>
              <a:t>0.10kg</a:t>
            </a:r>
            <a:r>
              <a:rPr lang="zh-CN" altLang="en-US" sz="2400" dirty="0"/>
              <a:t>，压强为</a:t>
            </a:r>
            <a:r>
              <a:rPr lang="en-US" altLang="zh-CN" sz="2400" dirty="0"/>
              <a:t>10atm</a:t>
            </a:r>
            <a:r>
              <a:rPr lang="zh-CN" altLang="en-US" sz="2400" dirty="0"/>
              <a:t>，温度为</a:t>
            </a:r>
            <a:r>
              <a:rPr lang="en-US" altLang="zh-CN" sz="2400" dirty="0"/>
              <a:t>47 º</a:t>
            </a:r>
            <a:r>
              <a:rPr lang="en-US" altLang="zh-CN" sz="2400" i="1" dirty="0"/>
              <a:t>C</a:t>
            </a:r>
            <a:r>
              <a:rPr lang="zh-CN" altLang="en-US" sz="2400" dirty="0"/>
              <a:t>。因容器漏气，过一段时间后，压强减到原来的</a:t>
            </a:r>
            <a:r>
              <a:rPr lang="en-US" altLang="zh-CN" sz="2400" dirty="0"/>
              <a:t>5/8</a:t>
            </a:r>
            <a:r>
              <a:rPr lang="zh-CN" altLang="en-US" sz="2400" dirty="0"/>
              <a:t>，温度降到</a:t>
            </a:r>
            <a:r>
              <a:rPr lang="en-US" altLang="zh-CN" sz="2400" dirty="0"/>
              <a:t>27 º</a:t>
            </a:r>
            <a:r>
              <a:rPr lang="en-US" altLang="zh-CN" sz="2400" i="1" dirty="0"/>
              <a:t>C</a:t>
            </a:r>
            <a:r>
              <a:rPr lang="zh-CN" altLang="en-US" sz="2400" dirty="0"/>
              <a:t>。问：</a:t>
            </a:r>
          </a:p>
          <a:p>
            <a:r>
              <a:rPr lang="zh-CN" altLang="en-US" sz="2400" dirty="0"/>
              <a:t>（</a:t>
            </a:r>
            <a:r>
              <a:rPr lang="en-US" altLang="zh-CN" sz="2400" dirty="0"/>
              <a:t>1</a:t>
            </a:r>
            <a:r>
              <a:rPr lang="zh-CN" altLang="en-US" sz="2400" dirty="0"/>
              <a:t>）容器体积为多大？</a:t>
            </a:r>
          </a:p>
          <a:p>
            <a:r>
              <a:rPr lang="zh-CN" altLang="en-US" sz="2400" dirty="0"/>
              <a:t>（</a:t>
            </a:r>
            <a:r>
              <a:rPr lang="en-US" altLang="zh-CN" sz="2400" dirty="0"/>
              <a:t>2</a:t>
            </a:r>
            <a:r>
              <a:rPr lang="zh-CN" altLang="en-US" sz="2400" dirty="0"/>
              <a:t>）</a:t>
            </a:r>
            <a:r>
              <a:rPr lang="zh-CN" altLang="en-US" sz="2400" dirty="0">
                <a:solidFill>
                  <a:srgbClr val="0000CC"/>
                </a:solidFill>
              </a:rPr>
              <a:t>漏去了</a:t>
            </a:r>
            <a:r>
              <a:rPr lang="zh-CN" altLang="en-US" sz="2400" dirty="0"/>
              <a:t>多少氧气？</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ChangeArrowheads="1"/>
          </p:cNvSpPr>
          <p:nvPr>
            <p:ph type="title"/>
          </p:nvPr>
        </p:nvSpPr>
        <p:spPr/>
        <p:txBody>
          <a:bodyPr/>
          <a:lstStyle/>
          <a:p>
            <a:r>
              <a:rPr lang="zh-CN" altLang="en-US"/>
              <a:t>第</a:t>
            </a:r>
            <a:r>
              <a:rPr lang="en-US" altLang="zh-CN"/>
              <a:t>9</a:t>
            </a:r>
            <a:r>
              <a:rPr lang="zh-CN" altLang="en-US"/>
              <a:t>章 热力学基础</a:t>
            </a:r>
          </a:p>
        </p:txBody>
      </p:sp>
      <p:sp>
        <p:nvSpPr>
          <p:cNvPr id="6" name="灯片编号占位符 4"/>
          <p:cNvSpPr>
            <a:spLocks noGrp="1"/>
          </p:cNvSpPr>
          <p:nvPr>
            <p:ph type="sldNum" sz="quarter" idx="12"/>
          </p:nvPr>
        </p:nvSpPr>
        <p:spPr/>
        <p:txBody>
          <a:bodyPr/>
          <a:lstStyle/>
          <a:p>
            <a:fld id="{B11A01E2-00B1-4A1D-AD76-D50EF379399D}" type="slidenum">
              <a:rPr lang="en-US" altLang="zh-CN"/>
              <a:pPr/>
              <a:t>2</a:t>
            </a:fld>
            <a:endParaRPr lang="en-US" altLang="zh-CN"/>
          </a:p>
        </p:txBody>
      </p:sp>
      <p:pic>
        <p:nvPicPr>
          <p:cNvPr id="664581" name="Picture 5" descr="0100 Phase_change_zh"/>
          <p:cNvPicPr>
            <a:picLocks noChangeAspect="1" noChangeArrowheads="1"/>
          </p:cNvPicPr>
          <p:nvPr/>
        </p:nvPicPr>
        <p:blipFill>
          <a:blip r:embed="rId2"/>
          <a:srcRect/>
          <a:stretch>
            <a:fillRect/>
          </a:stretch>
        </p:blipFill>
        <p:spPr bwMode="auto">
          <a:xfrm>
            <a:off x="2362200" y="1905000"/>
            <a:ext cx="4000500" cy="408622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ltLang="en-US"/>
              <a:t>9.1 热力学的基本概念</a:t>
            </a:r>
            <a:endParaRPr lang="zh-CN" altLang="en-US"/>
          </a:p>
        </p:txBody>
      </p:sp>
      <p:sp>
        <p:nvSpPr>
          <p:cNvPr id="12" name="灯片编号占位符 4"/>
          <p:cNvSpPr>
            <a:spLocks noGrp="1"/>
          </p:cNvSpPr>
          <p:nvPr>
            <p:ph type="sldNum" sz="quarter" idx="12"/>
          </p:nvPr>
        </p:nvSpPr>
        <p:spPr/>
        <p:txBody>
          <a:bodyPr/>
          <a:lstStyle/>
          <a:p>
            <a:fld id="{BACF749D-83AD-4018-A55A-68306BC380B3}" type="slidenum">
              <a:rPr lang="en-US" altLang="zh-CN"/>
              <a:pPr/>
              <a:t>20</a:t>
            </a:fld>
            <a:endParaRPr lang="en-US" altLang="zh-CN"/>
          </a:p>
        </p:txBody>
      </p:sp>
      <p:graphicFrame>
        <p:nvGraphicFramePr>
          <p:cNvPr id="668680" name="Object 8"/>
          <p:cNvGraphicFramePr>
            <a:graphicFrameLocks noChangeAspect="1"/>
          </p:cNvGraphicFramePr>
          <p:nvPr/>
        </p:nvGraphicFramePr>
        <p:xfrm>
          <a:off x="1905000" y="1562100"/>
          <a:ext cx="1293813" cy="304800"/>
        </p:xfrm>
        <a:graphic>
          <a:graphicData uri="http://schemas.openxmlformats.org/presentationml/2006/ole">
            <mc:AlternateContent xmlns:mc="http://schemas.openxmlformats.org/markup-compatibility/2006">
              <mc:Choice xmlns:v="urn:schemas-microsoft-com:vml" Requires="v">
                <p:oleObj spid="_x0000_s668681" name="公式" r:id="rId3" imgW="863280" imgH="203040" progId="Equation.3">
                  <p:embed/>
                </p:oleObj>
              </mc:Choice>
              <mc:Fallback>
                <p:oleObj name="公式" r:id="rId3" imgW="863280" imgH="20304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562100"/>
                        <a:ext cx="12938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8679" name="Object 7"/>
          <p:cNvGraphicFramePr>
            <a:graphicFrameLocks noChangeAspect="1"/>
          </p:cNvGraphicFramePr>
          <p:nvPr/>
        </p:nvGraphicFramePr>
        <p:xfrm>
          <a:off x="1828800" y="1905000"/>
          <a:ext cx="4132263" cy="1257300"/>
        </p:xfrm>
        <a:graphic>
          <a:graphicData uri="http://schemas.openxmlformats.org/presentationml/2006/ole">
            <mc:AlternateContent xmlns:mc="http://schemas.openxmlformats.org/markup-compatibility/2006">
              <mc:Choice xmlns:v="urn:schemas-microsoft-com:vml" Requires="v">
                <p:oleObj spid="_x0000_s668682" name="公式" r:id="rId5" imgW="2755900" imgH="838200" progId="Equation.3">
                  <p:embed/>
                </p:oleObj>
              </mc:Choice>
              <mc:Fallback>
                <p:oleObj name="公式" r:id="rId5" imgW="2755900" imgH="8382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905000"/>
                        <a:ext cx="4132263"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8678" name="Object 6"/>
          <p:cNvGraphicFramePr>
            <a:graphicFrameLocks noChangeAspect="1"/>
          </p:cNvGraphicFramePr>
          <p:nvPr/>
        </p:nvGraphicFramePr>
        <p:xfrm>
          <a:off x="1905000" y="3657600"/>
          <a:ext cx="1981200" cy="552450"/>
        </p:xfrm>
        <a:graphic>
          <a:graphicData uri="http://schemas.openxmlformats.org/presentationml/2006/ole">
            <mc:AlternateContent xmlns:mc="http://schemas.openxmlformats.org/markup-compatibility/2006">
              <mc:Choice xmlns:v="urn:schemas-microsoft-com:vml" Requires="v">
                <p:oleObj spid="_x0000_s668683" name="公式" r:id="rId7" imgW="1320800" imgH="368300" progId="Equation.3">
                  <p:embed/>
                </p:oleObj>
              </mc:Choice>
              <mc:Fallback>
                <p:oleObj name="公式" r:id="rId7" imgW="1320800" imgH="3683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3657600"/>
                        <a:ext cx="19812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8677" name="Object 5"/>
          <p:cNvGraphicFramePr>
            <a:graphicFrameLocks noChangeAspect="1"/>
          </p:cNvGraphicFramePr>
          <p:nvPr/>
        </p:nvGraphicFramePr>
        <p:xfrm>
          <a:off x="1828800" y="4476750"/>
          <a:ext cx="4989513" cy="971550"/>
        </p:xfrm>
        <a:graphic>
          <a:graphicData uri="http://schemas.openxmlformats.org/presentationml/2006/ole">
            <mc:AlternateContent xmlns:mc="http://schemas.openxmlformats.org/markup-compatibility/2006">
              <mc:Choice xmlns:v="urn:schemas-microsoft-com:vml" Requires="v">
                <p:oleObj spid="_x0000_s668684" name="公式" r:id="rId9" imgW="3327400" imgH="647700" progId="Equation.3">
                  <p:embed/>
                </p:oleObj>
              </mc:Choice>
              <mc:Fallback>
                <p:oleObj name="公式" r:id="rId9" imgW="3327400" imgH="6477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4476750"/>
                        <a:ext cx="4989513"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8676" name="Object 4"/>
          <p:cNvGraphicFramePr>
            <a:graphicFrameLocks noChangeAspect="1"/>
          </p:cNvGraphicFramePr>
          <p:nvPr/>
        </p:nvGraphicFramePr>
        <p:xfrm>
          <a:off x="1905000" y="5848350"/>
          <a:ext cx="4151313" cy="323850"/>
        </p:xfrm>
        <a:graphic>
          <a:graphicData uri="http://schemas.openxmlformats.org/presentationml/2006/ole">
            <mc:AlternateContent xmlns:mc="http://schemas.openxmlformats.org/markup-compatibility/2006">
              <mc:Choice xmlns:v="urn:schemas-microsoft-com:vml" Requires="v">
                <p:oleObj spid="_x0000_s668685" name="公式" r:id="rId11" imgW="2768600" imgH="215900" progId="Equation.3">
                  <p:embed/>
                </p:oleObj>
              </mc:Choice>
              <mc:Fallback>
                <p:oleObj name="公式" r:id="rId11" imgW="2768600" imgH="215900" progId="Equation.3">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5848350"/>
                        <a:ext cx="415131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8681" name="Rectangle 9"/>
          <p:cNvSpPr>
            <a:spLocks noChangeArrowheads="1"/>
          </p:cNvSpPr>
          <p:nvPr/>
        </p:nvSpPr>
        <p:spPr bwMode="auto">
          <a:xfrm>
            <a:off x="228600" y="1447800"/>
            <a:ext cx="1447800" cy="457200"/>
          </a:xfrm>
          <a:prstGeom prst="rect">
            <a:avLst/>
          </a:prstGeom>
          <a:noFill/>
          <a:ln w="9525">
            <a:noFill/>
            <a:miter lim="800000"/>
            <a:headEnd/>
            <a:tailEnd/>
          </a:ln>
          <a:effectLst/>
        </p:spPr>
        <p:txBody>
          <a:bodyPr anchor="ctr">
            <a:spAutoFit/>
          </a:bodyPr>
          <a:lstStyle/>
          <a:p>
            <a:r>
              <a:rPr lang="zh-CN" altLang="en-US" sz="2400"/>
              <a:t>解：（</a:t>
            </a:r>
            <a:r>
              <a:rPr lang="en-US" altLang="zh-CN" sz="2400"/>
              <a:t>1</a:t>
            </a:r>
            <a:r>
              <a:rPr lang="zh-CN" altLang="en-US" sz="2400"/>
              <a:t>）</a:t>
            </a:r>
            <a:endParaRPr lang="zh-CN" altLang="en-US" sz="2400">
              <a:latin typeface="Arial" charset="0"/>
            </a:endParaRPr>
          </a:p>
        </p:txBody>
      </p:sp>
      <p:sp>
        <p:nvSpPr>
          <p:cNvPr id="668683" name="Rectangle 11"/>
          <p:cNvSpPr>
            <a:spLocks noChangeArrowheads="1"/>
          </p:cNvSpPr>
          <p:nvPr/>
        </p:nvSpPr>
        <p:spPr bwMode="auto">
          <a:xfrm>
            <a:off x="838200" y="3714750"/>
            <a:ext cx="946150" cy="457200"/>
          </a:xfrm>
          <a:prstGeom prst="rect">
            <a:avLst/>
          </a:prstGeom>
          <a:noFill/>
          <a:ln w="9525">
            <a:noFill/>
            <a:miter lim="800000"/>
            <a:headEnd/>
            <a:tailEnd/>
          </a:ln>
          <a:effectLst/>
        </p:spPr>
        <p:txBody>
          <a:bodyPr wrap="none" anchor="ctr">
            <a:spAutoFit/>
          </a:bodyPr>
          <a:lstStyle/>
          <a:p>
            <a:r>
              <a:rPr lang="zh-CN" altLang="en-US" sz="2400"/>
              <a:t>（</a:t>
            </a:r>
            <a:r>
              <a:rPr lang="en-US" altLang="zh-CN" sz="2400"/>
              <a:t>2</a:t>
            </a:r>
            <a:r>
              <a:rPr lang="zh-CN" altLang="en-US" sz="2400"/>
              <a:t>）</a:t>
            </a:r>
            <a:endParaRPr lang="zh-CN" altLang="en-US" sz="2400">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zh-CN"/>
              <a:t>9.2 </a:t>
            </a:r>
            <a:r>
              <a:rPr lang="zh-CN" altLang="en-US"/>
              <a:t>热力学第一定律</a:t>
            </a:r>
          </a:p>
        </p:txBody>
      </p:sp>
      <p:sp>
        <p:nvSpPr>
          <p:cNvPr id="13" name="灯片编号占位符 4"/>
          <p:cNvSpPr>
            <a:spLocks noGrp="1"/>
          </p:cNvSpPr>
          <p:nvPr>
            <p:ph type="sldNum" sz="quarter" idx="12"/>
          </p:nvPr>
        </p:nvSpPr>
        <p:spPr/>
        <p:txBody>
          <a:bodyPr/>
          <a:lstStyle/>
          <a:p>
            <a:fld id="{1290E751-2730-4B86-BED0-7B83E27E4D02}" type="slidenum">
              <a:rPr lang="en-US" altLang="zh-CN"/>
              <a:pPr/>
              <a:t>21</a:t>
            </a:fld>
            <a:endParaRPr lang="en-US" altLang="zh-CN"/>
          </a:p>
        </p:txBody>
      </p:sp>
      <p:sp>
        <p:nvSpPr>
          <p:cNvPr id="537603"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内能</a:t>
            </a:r>
          </a:p>
        </p:txBody>
      </p:sp>
      <p:sp>
        <p:nvSpPr>
          <p:cNvPr id="537604" name="Text Box 4"/>
          <p:cNvSpPr txBox="1">
            <a:spLocks noChangeArrowheads="1"/>
          </p:cNvSpPr>
          <p:nvPr/>
        </p:nvSpPr>
        <p:spPr bwMode="auto">
          <a:xfrm>
            <a:off x="533400" y="1676400"/>
            <a:ext cx="8064500" cy="9683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400" b="1"/>
              <a:t>内能</a:t>
            </a:r>
            <a:r>
              <a:rPr lang="zh-CN" altLang="en-US" sz="2400"/>
              <a:t>：系统内分子热运动的动能和分子之间的相互作用势能之总和：</a:t>
            </a:r>
          </a:p>
        </p:txBody>
      </p:sp>
      <p:graphicFrame>
        <p:nvGraphicFramePr>
          <p:cNvPr id="537605" name="Object 5"/>
          <p:cNvGraphicFramePr>
            <a:graphicFrameLocks noChangeAspect="1"/>
          </p:cNvGraphicFramePr>
          <p:nvPr/>
        </p:nvGraphicFramePr>
        <p:xfrm>
          <a:off x="3124200" y="2286000"/>
          <a:ext cx="1946275" cy="511175"/>
        </p:xfrm>
        <a:graphic>
          <a:graphicData uri="http://schemas.openxmlformats.org/presentationml/2006/ole">
            <mc:AlternateContent xmlns:mc="http://schemas.openxmlformats.org/markup-compatibility/2006">
              <mc:Choice xmlns:v="urn:schemas-microsoft-com:vml" Requires="v">
                <p:oleObj spid="_x0000_s537608" name="公式" r:id="rId3" imgW="774360" imgH="203040" progId="Equation.3">
                  <p:embed/>
                </p:oleObj>
              </mc:Choice>
              <mc:Fallback>
                <p:oleObj name="公式" r:id="rId3" imgW="774360" imgH="203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286000"/>
                        <a:ext cx="19462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06" name="Text Box 6"/>
          <p:cNvSpPr txBox="1">
            <a:spLocks noChangeArrowheads="1"/>
          </p:cNvSpPr>
          <p:nvPr/>
        </p:nvSpPr>
        <p:spPr bwMode="auto">
          <a:xfrm>
            <a:off x="533400" y="2819400"/>
            <a:ext cx="7993062" cy="9683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400" b="1" dirty="0"/>
              <a:t>理想气体内能</a:t>
            </a:r>
            <a:r>
              <a:rPr lang="zh-CN" altLang="en-US" sz="2400" dirty="0"/>
              <a:t>： 理想气体的内能只与分子热运动的动能有关，是温度的单值函 数。</a:t>
            </a:r>
          </a:p>
        </p:txBody>
      </p:sp>
      <p:graphicFrame>
        <p:nvGraphicFramePr>
          <p:cNvPr id="537607" name="Object 7"/>
          <p:cNvGraphicFramePr>
            <a:graphicFrameLocks noChangeAspect="1"/>
          </p:cNvGraphicFramePr>
          <p:nvPr/>
        </p:nvGraphicFramePr>
        <p:xfrm>
          <a:off x="2286000" y="4267200"/>
          <a:ext cx="5010150" cy="990600"/>
        </p:xfrm>
        <a:graphic>
          <a:graphicData uri="http://schemas.openxmlformats.org/presentationml/2006/ole">
            <mc:AlternateContent xmlns:mc="http://schemas.openxmlformats.org/markup-compatibility/2006">
              <mc:Choice xmlns:v="urn:schemas-microsoft-com:vml" Requires="v">
                <p:oleObj spid="_x0000_s537609" name="公式" r:id="rId5" imgW="1993680" imgH="393480" progId="Equation.3">
                  <p:embed/>
                </p:oleObj>
              </mc:Choice>
              <mc:Fallback>
                <p:oleObj name="公式" r:id="rId5" imgW="1993680" imgH="39348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267200"/>
                        <a:ext cx="501015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08" name="Rectangle 8"/>
          <p:cNvSpPr>
            <a:spLocks noChangeArrowheads="1"/>
          </p:cNvSpPr>
          <p:nvPr/>
        </p:nvSpPr>
        <p:spPr bwMode="auto">
          <a:xfrm>
            <a:off x="692150" y="5334000"/>
            <a:ext cx="2667000" cy="457200"/>
          </a:xfrm>
          <a:prstGeom prst="rect">
            <a:avLst/>
          </a:prstGeom>
          <a:noFill/>
          <a:ln w="9525">
            <a:noFill/>
            <a:miter lim="800000"/>
            <a:headEnd/>
            <a:tailEnd/>
          </a:ln>
          <a:effectLst/>
        </p:spPr>
        <p:txBody>
          <a:bodyPr>
            <a:spAutoFit/>
          </a:bodyPr>
          <a:lstStyle/>
          <a:p>
            <a:pPr>
              <a:buClr>
                <a:schemeClr val="folHlink"/>
              </a:buClr>
              <a:buFont typeface="Wingdings" pitchFamily="2" charset="2"/>
              <a:buChar char="n"/>
            </a:pPr>
            <a:r>
              <a:rPr kumimoji="1" lang="en-US" altLang="zh-CN" sz="2400" dirty="0"/>
              <a:t> </a:t>
            </a:r>
            <a:r>
              <a:rPr kumimoji="1" lang="zh-CN" altLang="en-US" sz="2400" dirty="0"/>
              <a:t>内能是状态量</a:t>
            </a:r>
          </a:p>
        </p:txBody>
      </p:sp>
      <p:sp>
        <p:nvSpPr>
          <p:cNvPr id="537609" name="Rectangle 9"/>
          <p:cNvSpPr>
            <a:spLocks noChangeArrowheads="1"/>
          </p:cNvSpPr>
          <p:nvPr/>
        </p:nvSpPr>
        <p:spPr bwMode="auto">
          <a:xfrm>
            <a:off x="692150" y="3810000"/>
            <a:ext cx="4413250" cy="457200"/>
          </a:xfrm>
          <a:prstGeom prst="rect">
            <a:avLst/>
          </a:prstGeom>
          <a:noFill/>
          <a:ln w="9525">
            <a:noFill/>
            <a:miter lim="800000"/>
            <a:headEnd/>
            <a:tailEnd/>
          </a:ln>
          <a:effectLst/>
        </p:spPr>
        <p:txBody>
          <a:bodyPr>
            <a:spAutoFit/>
          </a:bodyPr>
          <a:lstStyle/>
          <a:p>
            <a:r>
              <a:rPr kumimoji="1" lang="zh-CN" altLang="en-US" sz="2400" dirty="0"/>
              <a:t>内能是温度的单值函数：</a:t>
            </a:r>
          </a:p>
        </p:txBody>
      </p:sp>
      <p:sp>
        <p:nvSpPr>
          <p:cNvPr id="537611" name="Text Box 11"/>
          <p:cNvSpPr txBox="1">
            <a:spLocks noChangeArrowheads="1"/>
          </p:cNvSpPr>
          <p:nvPr/>
        </p:nvSpPr>
        <p:spPr bwMode="auto">
          <a:xfrm>
            <a:off x="692150" y="5867400"/>
            <a:ext cx="4818063" cy="457200"/>
          </a:xfrm>
          <a:prstGeom prst="rect">
            <a:avLst/>
          </a:prstGeom>
          <a:noFill/>
          <a:ln w="9525" algn="ctr">
            <a:noFill/>
            <a:miter lim="800000"/>
            <a:headEnd/>
            <a:tailEnd/>
          </a:ln>
          <a:effectLst/>
        </p:spPr>
        <p:txBody>
          <a:bodyPr>
            <a:spAutoFit/>
          </a:bodyPr>
          <a:lstStyle/>
          <a:p>
            <a:pPr>
              <a:buClr>
                <a:schemeClr val="folHlink"/>
              </a:buClr>
              <a:buFont typeface="Wingdings" pitchFamily="2" charset="2"/>
              <a:buChar char="n"/>
            </a:pPr>
            <a:r>
              <a:rPr kumimoji="1" lang="en-US" altLang="zh-CN" sz="2400"/>
              <a:t> </a:t>
            </a:r>
            <a:r>
              <a:rPr kumimoji="1" lang="zh-CN" altLang="en-US" sz="2400"/>
              <a:t>内能不包括系统整体的机械能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7604"/>
                                        </p:tgtEl>
                                        <p:attrNameLst>
                                          <p:attrName>style.visibility</p:attrName>
                                        </p:attrNameLst>
                                      </p:cBhvr>
                                      <p:to>
                                        <p:strVal val="visible"/>
                                      </p:to>
                                    </p:set>
                                    <p:animEffect transition="in" filter="wipe(left)">
                                      <p:cBhvr>
                                        <p:cTn id="7" dur="500"/>
                                        <p:tgtEl>
                                          <p:spTgt spid="53760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37605"/>
                                        </p:tgtEl>
                                        <p:attrNameLst>
                                          <p:attrName>style.visibility</p:attrName>
                                        </p:attrNameLst>
                                      </p:cBhvr>
                                      <p:to>
                                        <p:strVal val="visible"/>
                                      </p:to>
                                    </p:set>
                                    <p:animEffect transition="in" filter="strips(downRight)">
                                      <p:cBhvr>
                                        <p:cTn id="12" dur="500"/>
                                        <p:tgtEl>
                                          <p:spTgt spid="5376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7606"/>
                                        </p:tgtEl>
                                        <p:attrNameLst>
                                          <p:attrName>style.visibility</p:attrName>
                                        </p:attrNameLst>
                                      </p:cBhvr>
                                      <p:to>
                                        <p:strVal val="visible"/>
                                      </p:to>
                                    </p:set>
                                    <p:animEffect transition="in" filter="wipe(left)">
                                      <p:cBhvr>
                                        <p:cTn id="17" dur="500"/>
                                        <p:tgtEl>
                                          <p:spTgt spid="5376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37609"/>
                                        </p:tgtEl>
                                        <p:attrNameLst>
                                          <p:attrName>style.visibility</p:attrName>
                                        </p:attrNameLst>
                                      </p:cBhvr>
                                      <p:to>
                                        <p:strVal val="visible"/>
                                      </p:to>
                                    </p:set>
                                    <p:anim calcmode="lin" valueType="num">
                                      <p:cBhvr additive="base">
                                        <p:cTn id="22" dur="500" fill="hold"/>
                                        <p:tgtEl>
                                          <p:spTgt spid="537609"/>
                                        </p:tgtEl>
                                        <p:attrNameLst>
                                          <p:attrName>ppt_x</p:attrName>
                                        </p:attrNameLst>
                                      </p:cBhvr>
                                      <p:tavLst>
                                        <p:tav tm="0">
                                          <p:val>
                                            <p:strVal val="0-#ppt_w/2"/>
                                          </p:val>
                                        </p:tav>
                                        <p:tav tm="100000">
                                          <p:val>
                                            <p:strVal val="#ppt_x"/>
                                          </p:val>
                                        </p:tav>
                                      </p:tavLst>
                                    </p:anim>
                                    <p:anim calcmode="lin" valueType="num">
                                      <p:cBhvr additive="base">
                                        <p:cTn id="23" dur="500" fill="hold"/>
                                        <p:tgtEl>
                                          <p:spTgt spid="53760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537607"/>
                                        </p:tgtEl>
                                        <p:attrNameLst>
                                          <p:attrName>style.visibility</p:attrName>
                                        </p:attrNameLst>
                                      </p:cBhvr>
                                      <p:to>
                                        <p:strVal val="visible"/>
                                      </p:to>
                                    </p:set>
                                    <p:animEffect transition="in" filter="strips(downRight)">
                                      <p:cBhvr>
                                        <p:cTn id="28" dur="500"/>
                                        <p:tgtEl>
                                          <p:spTgt spid="537607"/>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537608"/>
                                        </p:tgtEl>
                                        <p:attrNameLst>
                                          <p:attrName>style.visibility</p:attrName>
                                        </p:attrNameLst>
                                      </p:cBhvr>
                                      <p:to>
                                        <p:strVal val="visible"/>
                                      </p:to>
                                    </p:set>
                                    <p:animEffect transition="in" filter="slide(fromBottom)">
                                      <p:cBhvr>
                                        <p:cTn id="33" dur="500"/>
                                        <p:tgtEl>
                                          <p:spTgt spid="53760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37611"/>
                                        </p:tgtEl>
                                        <p:attrNameLst>
                                          <p:attrName>style.visibility</p:attrName>
                                        </p:attrNameLst>
                                      </p:cBhvr>
                                      <p:to>
                                        <p:strVal val="visible"/>
                                      </p:to>
                                    </p:set>
                                    <p:anim calcmode="lin" valueType="num">
                                      <p:cBhvr additive="base">
                                        <p:cTn id="38" dur="500" fill="hold"/>
                                        <p:tgtEl>
                                          <p:spTgt spid="537611"/>
                                        </p:tgtEl>
                                        <p:attrNameLst>
                                          <p:attrName>ppt_x</p:attrName>
                                        </p:attrNameLst>
                                      </p:cBhvr>
                                      <p:tavLst>
                                        <p:tav tm="0">
                                          <p:val>
                                            <p:strVal val="0-#ppt_w/2"/>
                                          </p:val>
                                        </p:tav>
                                        <p:tav tm="100000">
                                          <p:val>
                                            <p:strVal val="#ppt_x"/>
                                          </p:val>
                                        </p:tav>
                                      </p:tavLst>
                                    </p:anim>
                                    <p:anim calcmode="lin" valueType="num">
                                      <p:cBhvr additive="base">
                                        <p:cTn id="39" dur="500" fill="hold"/>
                                        <p:tgtEl>
                                          <p:spTgt spid="537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4" grpId="0"/>
      <p:bldP spid="537606" grpId="0"/>
      <p:bldP spid="537608" grpId="0"/>
      <p:bldP spid="537609" grpId="0" autoUpdateAnimBg="0"/>
      <p:bldP spid="53761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a:t>9.2 </a:t>
            </a:r>
            <a:r>
              <a:rPr lang="zh-CN" altLang="en-US"/>
              <a:t>热力学第一定律</a:t>
            </a:r>
          </a:p>
        </p:txBody>
      </p:sp>
      <p:sp>
        <p:nvSpPr>
          <p:cNvPr id="18" name="灯片编号占位符 4"/>
          <p:cNvSpPr>
            <a:spLocks noGrp="1"/>
          </p:cNvSpPr>
          <p:nvPr>
            <p:ph type="sldNum" sz="quarter" idx="12"/>
          </p:nvPr>
        </p:nvSpPr>
        <p:spPr/>
        <p:txBody>
          <a:bodyPr/>
          <a:lstStyle/>
          <a:p>
            <a:fld id="{7F004A2C-9D7A-48A2-81FF-4FBE2BF961CB}" type="slidenum">
              <a:rPr lang="en-US" altLang="zh-CN"/>
              <a:pPr/>
              <a:t>22</a:t>
            </a:fld>
            <a:endParaRPr lang="en-US" altLang="zh-CN"/>
          </a:p>
        </p:txBody>
      </p:sp>
      <p:sp>
        <p:nvSpPr>
          <p:cNvPr id="539651" name="Rectangle 3"/>
          <p:cNvSpPr>
            <a:spLocks noChangeArrowheads="1"/>
          </p:cNvSpPr>
          <p:nvPr/>
        </p:nvSpPr>
        <p:spPr bwMode="auto">
          <a:xfrm>
            <a:off x="501650" y="1219200"/>
            <a:ext cx="3536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改变系统内能的两条途径</a:t>
            </a:r>
          </a:p>
        </p:txBody>
      </p:sp>
      <p:sp>
        <p:nvSpPr>
          <p:cNvPr id="539659" name="Text Box 11"/>
          <p:cNvSpPr txBox="1">
            <a:spLocks noChangeArrowheads="1"/>
          </p:cNvSpPr>
          <p:nvPr/>
        </p:nvSpPr>
        <p:spPr bwMode="auto">
          <a:xfrm>
            <a:off x="533400" y="1676400"/>
            <a:ext cx="4114800" cy="2835275"/>
          </a:xfrm>
          <a:prstGeom prst="rect">
            <a:avLst/>
          </a:prstGeom>
          <a:noFill/>
          <a:ln w="9525">
            <a:noFill/>
            <a:miter lim="800000"/>
            <a:headEnd/>
            <a:tailEnd/>
          </a:ln>
          <a:effectLst/>
        </p:spPr>
        <p:txBody>
          <a:bodyPr>
            <a:spAutoFit/>
          </a:bodyPr>
          <a:lstStyle/>
          <a:p>
            <a:pPr>
              <a:lnSpc>
                <a:spcPct val="125000"/>
              </a:lnSpc>
              <a:spcBef>
                <a:spcPct val="50000"/>
              </a:spcBef>
            </a:pPr>
            <a:r>
              <a:rPr kumimoji="1" lang="zh-CN" altLang="en-US" sz="2400" b="1">
                <a:solidFill>
                  <a:srgbClr val="0000CC"/>
                </a:solidFill>
                <a:latin typeface="黑体" pitchFamily="49" charset="-122"/>
              </a:rPr>
              <a:t>做功</a:t>
            </a:r>
            <a:r>
              <a:rPr kumimoji="1" lang="zh-CN" altLang="en-US" sz="2400">
                <a:latin typeface="黑体" pitchFamily="49" charset="-122"/>
              </a:rPr>
              <a:t>：</a:t>
            </a:r>
            <a:r>
              <a:rPr kumimoji="1" lang="zh-CN" altLang="en-US" sz="2400">
                <a:latin typeface="宋体" pitchFamily="2" charset="-122"/>
              </a:rPr>
              <a:t>通过宏观力的作用使系统与外界之间产生</a:t>
            </a:r>
            <a:r>
              <a:rPr kumimoji="1" lang="zh-CN" altLang="en-US" sz="2400">
                <a:solidFill>
                  <a:srgbClr val="0000CC"/>
                </a:solidFill>
                <a:latin typeface="宋体" pitchFamily="2" charset="-122"/>
              </a:rPr>
              <a:t>能量交换</a:t>
            </a:r>
            <a:r>
              <a:rPr kumimoji="1" lang="zh-CN" altLang="en-US" sz="2400">
                <a:latin typeface="宋体" pitchFamily="2" charset="-122"/>
              </a:rPr>
              <a:t>，从而使系统的状态发生改变。做功的大小等于此过程中系统与外界之间交换的能量。</a:t>
            </a:r>
          </a:p>
        </p:txBody>
      </p:sp>
      <p:grpSp>
        <p:nvGrpSpPr>
          <p:cNvPr id="539664" name="Group 16"/>
          <p:cNvGrpSpPr>
            <a:grpSpLocks/>
          </p:cNvGrpSpPr>
          <p:nvPr/>
        </p:nvGrpSpPr>
        <p:grpSpPr bwMode="auto">
          <a:xfrm>
            <a:off x="5791200" y="1905000"/>
            <a:ext cx="2651125" cy="3886200"/>
            <a:chOff x="3024" y="1776"/>
            <a:chExt cx="1670" cy="2448"/>
          </a:xfrm>
        </p:grpSpPr>
        <p:pic>
          <p:nvPicPr>
            <p:cNvPr id="539661" name="Picture 13" descr="钻木取火-1"/>
            <p:cNvPicPr>
              <a:picLocks noChangeAspect="1" noChangeArrowheads="1"/>
            </p:cNvPicPr>
            <p:nvPr/>
          </p:nvPicPr>
          <p:blipFill>
            <a:blip r:embed="rId2"/>
            <a:srcRect l="28769" t="15147" r="25642" b="44586"/>
            <a:stretch>
              <a:fillRect/>
            </a:stretch>
          </p:blipFill>
          <p:spPr bwMode="auto">
            <a:xfrm>
              <a:off x="3024" y="1776"/>
              <a:ext cx="1670" cy="2163"/>
            </a:xfrm>
            <a:prstGeom prst="rect">
              <a:avLst/>
            </a:prstGeom>
            <a:noFill/>
          </p:spPr>
        </p:pic>
        <p:sp>
          <p:nvSpPr>
            <p:cNvPr id="539663" name="Rectangle 15"/>
            <p:cNvSpPr>
              <a:spLocks noChangeArrowheads="1"/>
            </p:cNvSpPr>
            <p:nvPr/>
          </p:nvSpPr>
          <p:spPr bwMode="auto">
            <a:xfrm>
              <a:off x="3314" y="3936"/>
              <a:ext cx="884" cy="288"/>
            </a:xfrm>
            <a:prstGeom prst="rect">
              <a:avLst/>
            </a:prstGeom>
            <a:noFill/>
            <a:ln w="9525">
              <a:noFill/>
              <a:miter lim="800000"/>
              <a:headEnd/>
              <a:tailEnd/>
            </a:ln>
            <a:effectLst/>
          </p:spPr>
          <p:txBody>
            <a:bodyPr wrap="none">
              <a:spAutoFit/>
            </a:bodyPr>
            <a:lstStyle/>
            <a:p>
              <a:r>
                <a:rPr lang="zh-CN" altLang="en-US" sz="2400"/>
                <a:t>钻木取火</a:t>
              </a:r>
            </a:p>
          </p:txBody>
        </p:sp>
      </p:grpSp>
      <p:grpSp>
        <p:nvGrpSpPr>
          <p:cNvPr id="539665" name="Group 17"/>
          <p:cNvGrpSpPr>
            <a:grpSpLocks/>
          </p:cNvGrpSpPr>
          <p:nvPr/>
        </p:nvGrpSpPr>
        <p:grpSpPr bwMode="auto">
          <a:xfrm>
            <a:off x="1600200" y="4267200"/>
            <a:ext cx="3576638" cy="1981200"/>
            <a:chOff x="612" y="2205"/>
            <a:chExt cx="2253" cy="1248"/>
          </a:xfrm>
        </p:grpSpPr>
        <p:sp>
          <p:nvSpPr>
            <p:cNvPr id="539666" name="Rectangle 18" descr="5%"/>
            <p:cNvSpPr>
              <a:spLocks noChangeArrowheads="1"/>
            </p:cNvSpPr>
            <p:nvPr/>
          </p:nvSpPr>
          <p:spPr bwMode="auto">
            <a:xfrm>
              <a:off x="756" y="2312"/>
              <a:ext cx="1565" cy="1005"/>
            </a:xfrm>
            <a:prstGeom prst="rect">
              <a:avLst/>
            </a:prstGeom>
            <a:pattFill prst="pct5">
              <a:fgClr>
                <a:srgbClr val="FF0000"/>
              </a:fgClr>
              <a:bgClr>
                <a:schemeClr val="bg1"/>
              </a:bgClr>
            </a:pattFill>
            <a:ln w="9525">
              <a:noFill/>
              <a:miter lim="800000"/>
              <a:headEnd/>
              <a:tailEnd/>
            </a:ln>
            <a:effectLst/>
          </p:spPr>
          <p:txBody>
            <a:bodyPr wrap="none" anchor="ctr"/>
            <a:lstStyle/>
            <a:p>
              <a:endParaRPr lang="zh-CN" altLang="en-US"/>
            </a:p>
          </p:txBody>
        </p:sp>
        <p:sp>
          <p:nvSpPr>
            <p:cNvPr id="539667" name="Rectangle 19"/>
            <p:cNvSpPr>
              <a:spLocks noChangeArrowheads="1"/>
            </p:cNvSpPr>
            <p:nvPr/>
          </p:nvSpPr>
          <p:spPr bwMode="auto">
            <a:xfrm>
              <a:off x="1958" y="2311"/>
              <a:ext cx="154" cy="1006"/>
            </a:xfrm>
            <a:prstGeom prst="rect">
              <a:avLst/>
            </a:prstGeom>
            <a:noFill/>
            <a:ln w="9525" algn="ctr">
              <a:solidFill>
                <a:srgbClr val="000066"/>
              </a:solidFill>
              <a:prstDash val="dash"/>
              <a:miter lim="800000"/>
              <a:headEnd/>
              <a:tailEnd/>
            </a:ln>
            <a:effectLst/>
          </p:spPr>
          <p:txBody>
            <a:bodyPr wrap="none" anchor="ctr"/>
            <a:lstStyle/>
            <a:p>
              <a:pPr algn="ctr"/>
              <a:endParaRPr kumimoji="1" lang="zh-CN" altLang="zh-CN" sz="2000" b="1" i="1">
                <a:solidFill>
                  <a:srgbClr val="FF3300"/>
                </a:solidFill>
              </a:endParaRPr>
            </a:p>
          </p:txBody>
        </p:sp>
        <p:sp>
          <p:nvSpPr>
            <p:cNvPr id="539668" name="Rectangle 20"/>
            <p:cNvSpPr>
              <a:spLocks noChangeArrowheads="1"/>
            </p:cNvSpPr>
            <p:nvPr/>
          </p:nvSpPr>
          <p:spPr bwMode="auto">
            <a:xfrm>
              <a:off x="1519" y="2702"/>
              <a:ext cx="212" cy="288"/>
            </a:xfrm>
            <a:prstGeom prst="rect">
              <a:avLst/>
            </a:prstGeom>
            <a:noFill/>
            <a:ln w="9525">
              <a:noFill/>
              <a:miter lim="800000"/>
              <a:headEnd/>
              <a:tailEnd/>
            </a:ln>
            <a:effectLst/>
          </p:spPr>
          <p:txBody>
            <a:bodyPr wrap="none">
              <a:spAutoFit/>
            </a:bodyPr>
            <a:lstStyle/>
            <a:p>
              <a:r>
                <a:rPr kumimoji="1" lang="en-US" altLang="zh-CN" sz="2400" i="1">
                  <a:solidFill>
                    <a:srgbClr val="FF3300"/>
                  </a:solidFill>
                  <a:ea typeface="幼圆" pitchFamily="49" charset="-122"/>
                </a:rPr>
                <a:t>p</a:t>
              </a:r>
            </a:p>
          </p:txBody>
        </p:sp>
        <p:sp>
          <p:nvSpPr>
            <p:cNvPr id="539669" name="Rectangle 21"/>
            <p:cNvSpPr>
              <a:spLocks noChangeArrowheads="1"/>
            </p:cNvSpPr>
            <p:nvPr/>
          </p:nvSpPr>
          <p:spPr bwMode="auto">
            <a:xfrm>
              <a:off x="2321" y="2319"/>
              <a:ext cx="136" cy="998"/>
            </a:xfrm>
            <a:prstGeom prst="rect">
              <a:avLst/>
            </a:prstGeom>
            <a:gradFill rotWithShape="0">
              <a:gsLst>
                <a:gs pos="0">
                  <a:srgbClr val="003366"/>
                </a:gs>
                <a:gs pos="100000">
                  <a:schemeClr val="bg1"/>
                </a:gs>
              </a:gsLst>
              <a:lin ang="5400000" scaled="1"/>
            </a:gradFill>
            <a:ln w="9525" algn="ctr">
              <a:solidFill>
                <a:srgbClr val="000066"/>
              </a:solidFill>
              <a:miter lim="800000"/>
              <a:headEnd/>
              <a:tailEnd/>
            </a:ln>
            <a:effectLst/>
          </p:spPr>
          <p:txBody>
            <a:bodyPr wrap="none" anchor="ctr"/>
            <a:lstStyle/>
            <a:p>
              <a:pPr algn="ctr"/>
              <a:endParaRPr kumimoji="1" lang="zh-CN" altLang="zh-CN" sz="2000" b="1" i="1">
                <a:solidFill>
                  <a:srgbClr val="FF3300"/>
                </a:solidFill>
              </a:endParaRPr>
            </a:p>
          </p:txBody>
        </p:sp>
        <p:sp>
          <p:nvSpPr>
            <p:cNvPr id="539670" name="Line 22"/>
            <p:cNvSpPr>
              <a:spLocks noChangeShapeType="1"/>
            </p:cNvSpPr>
            <p:nvPr/>
          </p:nvSpPr>
          <p:spPr bwMode="auto">
            <a:xfrm flipH="1">
              <a:off x="2475" y="2866"/>
              <a:ext cx="390" cy="0"/>
            </a:xfrm>
            <a:prstGeom prst="line">
              <a:avLst/>
            </a:prstGeom>
            <a:noFill/>
            <a:ln w="57150">
              <a:solidFill>
                <a:srgbClr val="FF3300"/>
              </a:solidFill>
              <a:round/>
              <a:headEnd/>
              <a:tailEnd type="triangle" w="sm" len="lg"/>
            </a:ln>
            <a:effectLst/>
          </p:spPr>
          <p:txBody>
            <a:bodyPr wrap="none" anchor="ctr"/>
            <a:lstStyle/>
            <a:p>
              <a:endParaRPr lang="zh-CN" altLang="en-US"/>
            </a:p>
          </p:txBody>
        </p:sp>
        <p:sp>
          <p:nvSpPr>
            <p:cNvPr id="539671" name="Rectangle 23"/>
            <p:cNvSpPr>
              <a:spLocks noChangeArrowheads="1"/>
            </p:cNvSpPr>
            <p:nvPr/>
          </p:nvSpPr>
          <p:spPr bwMode="auto">
            <a:xfrm>
              <a:off x="2548" y="2566"/>
              <a:ext cx="244" cy="288"/>
            </a:xfrm>
            <a:prstGeom prst="rect">
              <a:avLst/>
            </a:prstGeom>
            <a:noFill/>
            <a:ln w="9525">
              <a:noFill/>
              <a:miter lim="800000"/>
              <a:headEnd/>
              <a:tailEnd/>
            </a:ln>
            <a:effectLst/>
          </p:spPr>
          <p:txBody>
            <a:bodyPr wrap="none">
              <a:spAutoFit/>
            </a:bodyPr>
            <a:lstStyle/>
            <a:p>
              <a:r>
                <a:rPr kumimoji="1" lang="en-US" altLang="zh-CN" sz="2400" b="1" i="1">
                  <a:solidFill>
                    <a:srgbClr val="FF3300"/>
                  </a:solidFill>
                  <a:ea typeface="幼圆" pitchFamily="49" charset="-122"/>
                </a:rPr>
                <a:t>F</a:t>
              </a:r>
            </a:p>
          </p:txBody>
        </p:sp>
        <p:sp>
          <p:nvSpPr>
            <p:cNvPr id="539672" name="Freeform 24" descr="50%"/>
            <p:cNvSpPr>
              <a:spLocks/>
            </p:cNvSpPr>
            <p:nvPr/>
          </p:nvSpPr>
          <p:spPr bwMode="auto">
            <a:xfrm>
              <a:off x="612" y="2205"/>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a:solidFill>
                <a:srgbClr val="993366"/>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9659"/>
                                        </p:tgtEl>
                                        <p:attrNameLst>
                                          <p:attrName>style.visibility</p:attrName>
                                        </p:attrNameLst>
                                      </p:cBhvr>
                                      <p:to>
                                        <p:strVal val="visible"/>
                                      </p:to>
                                    </p:set>
                                    <p:anim calcmode="lin" valueType="num">
                                      <p:cBhvr additive="base">
                                        <p:cTn id="7" dur="500" fill="hold"/>
                                        <p:tgtEl>
                                          <p:spTgt spid="539659"/>
                                        </p:tgtEl>
                                        <p:attrNameLst>
                                          <p:attrName>ppt_x</p:attrName>
                                        </p:attrNameLst>
                                      </p:cBhvr>
                                      <p:tavLst>
                                        <p:tav tm="0">
                                          <p:val>
                                            <p:strVal val="0-#ppt_w/2"/>
                                          </p:val>
                                        </p:tav>
                                        <p:tav tm="100000">
                                          <p:val>
                                            <p:strVal val="#ppt_x"/>
                                          </p:val>
                                        </p:tav>
                                      </p:tavLst>
                                    </p:anim>
                                    <p:anim calcmode="lin" valueType="num">
                                      <p:cBhvr additive="base">
                                        <p:cTn id="8" dur="500" fill="hold"/>
                                        <p:tgtEl>
                                          <p:spTgt spid="5396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39664"/>
                                        </p:tgtEl>
                                        <p:attrNameLst>
                                          <p:attrName>style.visibility</p:attrName>
                                        </p:attrNameLst>
                                      </p:cBhvr>
                                      <p:to>
                                        <p:strVal val="visible"/>
                                      </p:to>
                                    </p:set>
                                    <p:animEffect transition="in" filter="wipe(left)">
                                      <p:cBhvr>
                                        <p:cTn id="13" dur="500"/>
                                        <p:tgtEl>
                                          <p:spTgt spid="53966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539665"/>
                                        </p:tgtEl>
                                        <p:attrNameLst>
                                          <p:attrName>style.visibility</p:attrName>
                                        </p:attrNameLst>
                                      </p:cBhvr>
                                      <p:to>
                                        <p:strVal val="visible"/>
                                      </p:to>
                                    </p:set>
                                    <p:animEffect transition="in" filter="slide(fromBottom)">
                                      <p:cBhvr>
                                        <p:cTn id="18" dur="500"/>
                                        <p:tgtEl>
                                          <p:spTgt spid="539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zh-CN"/>
              <a:t>9.2 </a:t>
            </a:r>
            <a:r>
              <a:rPr lang="zh-CN" altLang="en-US"/>
              <a:t>热力学第一定律</a:t>
            </a:r>
          </a:p>
        </p:txBody>
      </p:sp>
      <p:sp>
        <p:nvSpPr>
          <p:cNvPr id="14" name="灯片编号占位符 4"/>
          <p:cNvSpPr>
            <a:spLocks noGrp="1"/>
          </p:cNvSpPr>
          <p:nvPr>
            <p:ph type="sldNum" sz="quarter" idx="12"/>
          </p:nvPr>
        </p:nvSpPr>
        <p:spPr/>
        <p:txBody>
          <a:bodyPr/>
          <a:lstStyle/>
          <a:p>
            <a:fld id="{DA7F6CFB-2EF0-48BF-9FBF-FF1922D85C5C}" type="slidenum">
              <a:rPr lang="en-US" altLang="zh-CN"/>
              <a:pPr/>
              <a:t>23</a:t>
            </a:fld>
            <a:endParaRPr lang="en-US" altLang="zh-CN"/>
          </a:p>
        </p:txBody>
      </p:sp>
      <p:sp>
        <p:nvSpPr>
          <p:cNvPr id="540675" name="Rectangle 3"/>
          <p:cNvSpPr>
            <a:spLocks noChangeArrowheads="1"/>
          </p:cNvSpPr>
          <p:nvPr/>
        </p:nvSpPr>
        <p:spPr bwMode="auto">
          <a:xfrm>
            <a:off x="501650" y="1219200"/>
            <a:ext cx="3536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改变系统内能的两条途径</a:t>
            </a:r>
          </a:p>
        </p:txBody>
      </p:sp>
      <p:sp>
        <p:nvSpPr>
          <p:cNvPr id="540676" name="Text Box 4"/>
          <p:cNvSpPr txBox="1">
            <a:spLocks noChangeArrowheads="1"/>
          </p:cNvSpPr>
          <p:nvPr/>
        </p:nvSpPr>
        <p:spPr bwMode="auto">
          <a:xfrm>
            <a:off x="609600" y="1752600"/>
            <a:ext cx="8281988" cy="1463675"/>
          </a:xfrm>
          <a:prstGeom prst="rect">
            <a:avLst/>
          </a:prstGeom>
          <a:noFill/>
          <a:ln w="9525">
            <a:noFill/>
            <a:miter lim="800000"/>
            <a:headEnd/>
            <a:tailEnd/>
          </a:ln>
          <a:effectLst/>
        </p:spPr>
        <p:txBody>
          <a:bodyPr>
            <a:spAutoFit/>
          </a:bodyPr>
          <a:lstStyle/>
          <a:p>
            <a:pPr>
              <a:lnSpc>
                <a:spcPct val="125000"/>
              </a:lnSpc>
              <a:spcBef>
                <a:spcPct val="50000"/>
              </a:spcBef>
            </a:pPr>
            <a:r>
              <a:rPr kumimoji="1" lang="zh-CN" altLang="en-US" sz="2400" b="1">
                <a:solidFill>
                  <a:srgbClr val="0000CC"/>
                </a:solidFill>
                <a:latin typeface="黑体" pitchFamily="49" charset="-122"/>
              </a:rPr>
              <a:t>热传递</a:t>
            </a:r>
            <a:r>
              <a:rPr kumimoji="1" lang="zh-CN" altLang="en-US" sz="2400">
                <a:latin typeface="黑体" pitchFamily="49" charset="-122"/>
              </a:rPr>
              <a:t>：</a:t>
            </a:r>
            <a:r>
              <a:rPr kumimoji="1" lang="zh-CN" altLang="en-US" sz="2400">
                <a:latin typeface="宋体" pitchFamily="2" charset="-122"/>
              </a:rPr>
              <a:t>通过</a:t>
            </a:r>
            <a:r>
              <a:rPr kumimoji="1" lang="zh-CN" altLang="en-US" sz="2400">
                <a:solidFill>
                  <a:srgbClr val="0000CC"/>
                </a:solidFill>
                <a:latin typeface="宋体" pitchFamily="2" charset="-122"/>
              </a:rPr>
              <a:t>热相互作用</a:t>
            </a:r>
            <a:r>
              <a:rPr kumimoji="1" lang="zh-CN" altLang="en-US" sz="2400">
                <a:latin typeface="宋体" pitchFamily="2" charset="-122"/>
              </a:rPr>
              <a:t>使系统与外界之间产生能量交换，从而使系统的状态发生改变的方式。此过程中</a:t>
            </a:r>
            <a:r>
              <a:rPr kumimoji="1" lang="zh-CN" altLang="en-US" sz="2400">
                <a:latin typeface="Arial" charset="0"/>
              </a:rPr>
              <a:t>系统与外界之间交换的能量，称为</a:t>
            </a:r>
            <a:r>
              <a:rPr kumimoji="1" lang="zh-CN" altLang="en-US" sz="2400" b="1">
                <a:solidFill>
                  <a:srgbClr val="0000CC"/>
                </a:solidFill>
                <a:latin typeface="Arial" charset="0"/>
              </a:rPr>
              <a:t>热量</a:t>
            </a:r>
            <a:r>
              <a:rPr kumimoji="1" lang="zh-CN" altLang="en-US" sz="2400">
                <a:latin typeface="Arial" charset="0"/>
              </a:rPr>
              <a:t>。</a:t>
            </a:r>
          </a:p>
        </p:txBody>
      </p:sp>
      <p:grpSp>
        <p:nvGrpSpPr>
          <p:cNvPr id="540677" name="Group 5"/>
          <p:cNvGrpSpPr>
            <a:grpSpLocks/>
          </p:cNvGrpSpPr>
          <p:nvPr/>
        </p:nvGrpSpPr>
        <p:grpSpPr bwMode="auto">
          <a:xfrm>
            <a:off x="838200" y="3276600"/>
            <a:ext cx="3457575" cy="2305050"/>
            <a:chOff x="611" y="2387"/>
            <a:chExt cx="2178" cy="1452"/>
          </a:xfrm>
        </p:grpSpPr>
        <p:sp>
          <p:nvSpPr>
            <p:cNvPr id="540678" name="Rectangle 6" descr="大纸屑"/>
            <p:cNvSpPr>
              <a:spLocks noChangeArrowheads="1"/>
            </p:cNvSpPr>
            <p:nvPr/>
          </p:nvSpPr>
          <p:spPr bwMode="auto">
            <a:xfrm>
              <a:off x="1336" y="2614"/>
              <a:ext cx="1453" cy="1001"/>
            </a:xfrm>
            <a:prstGeom prst="rect">
              <a:avLst/>
            </a:prstGeom>
            <a:pattFill prst="lgConfetti">
              <a:fgClr>
                <a:srgbClr val="0000FF"/>
              </a:fgClr>
              <a:bgClr>
                <a:schemeClr val="bg1"/>
              </a:bgClr>
            </a:pattFill>
            <a:ln w="76200">
              <a:solidFill>
                <a:srgbClr val="008080"/>
              </a:solidFill>
              <a:miter lim="800000"/>
              <a:headEnd/>
              <a:tailEnd/>
            </a:ln>
            <a:effectLst/>
          </p:spPr>
          <p:txBody>
            <a:bodyPr wrap="none" anchor="ctr"/>
            <a:lstStyle/>
            <a:p>
              <a:endParaRPr lang="zh-CN" altLang="en-US"/>
            </a:p>
          </p:txBody>
        </p:sp>
        <p:sp>
          <p:nvSpPr>
            <p:cNvPr id="540679" name="Rectangle 7" descr="大纸屑"/>
            <p:cNvSpPr>
              <a:spLocks noChangeArrowheads="1"/>
            </p:cNvSpPr>
            <p:nvPr/>
          </p:nvSpPr>
          <p:spPr bwMode="auto">
            <a:xfrm>
              <a:off x="611" y="2387"/>
              <a:ext cx="679" cy="1452"/>
            </a:xfrm>
            <a:prstGeom prst="rect">
              <a:avLst/>
            </a:prstGeom>
            <a:pattFill prst="lgConfetti">
              <a:fgClr>
                <a:srgbClr val="FF0000"/>
              </a:fgClr>
              <a:bgClr>
                <a:schemeClr val="bg1"/>
              </a:bgClr>
            </a:pattFill>
            <a:ln w="76200">
              <a:solidFill>
                <a:srgbClr val="FF0000"/>
              </a:solidFill>
              <a:miter lim="800000"/>
              <a:headEnd/>
              <a:tailEnd/>
            </a:ln>
            <a:effectLst/>
          </p:spPr>
          <p:txBody>
            <a:bodyPr wrap="none" anchor="ctr"/>
            <a:lstStyle/>
            <a:p>
              <a:endParaRPr lang="zh-CN" altLang="en-US"/>
            </a:p>
          </p:txBody>
        </p:sp>
        <p:sp>
          <p:nvSpPr>
            <p:cNvPr id="540680" name="Line 8"/>
            <p:cNvSpPr>
              <a:spLocks noChangeShapeType="1"/>
            </p:cNvSpPr>
            <p:nvPr/>
          </p:nvSpPr>
          <p:spPr bwMode="auto">
            <a:xfrm>
              <a:off x="884" y="3113"/>
              <a:ext cx="866" cy="0"/>
            </a:xfrm>
            <a:prstGeom prst="line">
              <a:avLst/>
            </a:prstGeom>
            <a:noFill/>
            <a:ln w="57150">
              <a:solidFill>
                <a:srgbClr val="000066"/>
              </a:solidFill>
              <a:round/>
              <a:headEnd/>
              <a:tailEnd type="triangle" w="sm" len="lg"/>
            </a:ln>
            <a:effectLst/>
          </p:spPr>
          <p:txBody>
            <a:bodyPr/>
            <a:lstStyle/>
            <a:p>
              <a:endParaRPr lang="zh-CN" altLang="en-US"/>
            </a:p>
          </p:txBody>
        </p:sp>
        <p:sp>
          <p:nvSpPr>
            <p:cNvPr id="540681" name="Text Box 9"/>
            <p:cNvSpPr txBox="1">
              <a:spLocks noChangeArrowheads="1"/>
            </p:cNvSpPr>
            <p:nvPr/>
          </p:nvSpPr>
          <p:spPr bwMode="auto">
            <a:xfrm>
              <a:off x="1745" y="2931"/>
              <a:ext cx="867" cy="327"/>
            </a:xfrm>
            <a:prstGeom prst="rect">
              <a:avLst/>
            </a:prstGeom>
            <a:noFill/>
            <a:ln w="9525">
              <a:noFill/>
              <a:miter lim="800000"/>
              <a:headEnd/>
              <a:tailEnd/>
            </a:ln>
            <a:effectLst/>
          </p:spPr>
          <p:txBody>
            <a:bodyPr>
              <a:spAutoFit/>
            </a:bodyPr>
            <a:lstStyle/>
            <a:p>
              <a:pPr>
                <a:spcBef>
                  <a:spcPct val="50000"/>
                </a:spcBef>
              </a:pPr>
              <a:r>
                <a:rPr lang="en-US" altLang="zh-CN" sz="2800" b="1" i="1">
                  <a:solidFill>
                    <a:srgbClr val="FF0000"/>
                  </a:solidFill>
                </a:rPr>
                <a:t>Q</a:t>
              </a:r>
            </a:p>
          </p:txBody>
        </p:sp>
      </p:grpSp>
      <p:pic>
        <p:nvPicPr>
          <p:cNvPr id="540682" name="Picture 10" descr="烤火-2"/>
          <p:cNvPicPr>
            <a:picLocks noChangeAspect="1" noChangeArrowheads="1"/>
          </p:cNvPicPr>
          <p:nvPr/>
        </p:nvPicPr>
        <p:blipFill>
          <a:blip r:embed="rId2"/>
          <a:srcRect/>
          <a:stretch>
            <a:fillRect/>
          </a:stretch>
        </p:blipFill>
        <p:spPr bwMode="auto">
          <a:xfrm>
            <a:off x="5105400" y="2971800"/>
            <a:ext cx="3802063" cy="2605088"/>
          </a:xfrm>
          <a:prstGeom prst="rect">
            <a:avLst/>
          </a:prstGeom>
          <a:noFill/>
          <a:ln w="9525">
            <a:solidFill>
              <a:schemeClr val="tx1"/>
            </a:solidFill>
            <a:miter lim="800000"/>
            <a:headEnd/>
            <a:tailEnd/>
          </a:ln>
        </p:spPr>
      </p:pic>
      <p:sp>
        <p:nvSpPr>
          <p:cNvPr id="540683" name="Text Box 11"/>
          <p:cNvSpPr txBox="1">
            <a:spLocks noChangeArrowheads="1"/>
          </p:cNvSpPr>
          <p:nvPr/>
        </p:nvSpPr>
        <p:spPr bwMode="auto">
          <a:xfrm>
            <a:off x="609600" y="5791200"/>
            <a:ext cx="7848600"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CC"/>
                </a:solidFill>
              </a:rPr>
              <a:t>热量</a:t>
            </a:r>
            <a:r>
              <a:rPr lang="en-US" altLang="zh-CN" sz="2400" b="1">
                <a:solidFill>
                  <a:srgbClr val="0000CC"/>
                </a:solidFill>
              </a:rPr>
              <a:t>(</a:t>
            </a:r>
            <a:r>
              <a:rPr lang="en-US" altLang="zh-CN" sz="2400" b="1" i="1">
                <a:solidFill>
                  <a:srgbClr val="0000CC"/>
                </a:solidFill>
              </a:rPr>
              <a:t>Q</a:t>
            </a:r>
            <a:r>
              <a:rPr lang="en-US" altLang="zh-CN" sz="2400" b="1">
                <a:solidFill>
                  <a:srgbClr val="0000CC"/>
                </a:solidFill>
              </a:rPr>
              <a:t>)</a:t>
            </a:r>
            <a:r>
              <a:rPr lang="en-US" altLang="zh-CN" sz="2400" i="1"/>
              <a:t> </a:t>
            </a:r>
            <a:r>
              <a:rPr lang="zh-CN" altLang="en-US" sz="2400"/>
              <a:t>： 系统之间由于</a:t>
            </a:r>
            <a:r>
              <a:rPr lang="zh-CN" altLang="en-US" sz="2400">
                <a:solidFill>
                  <a:srgbClr val="0000CC"/>
                </a:solidFill>
              </a:rPr>
              <a:t>热相互作用</a:t>
            </a:r>
            <a:r>
              <a:rPr lang="zh-CN" altLang="en-US" sz="2400"/>
              <a:t>而传递的能量。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0682"/>
                                        </p:tgtEl>
                                        <p:attrNameLst>
                                          <p:attrName>style.visibility</p:attrName>
                                        </p:attrNameLst>
                                      </p:cBhvr>
                                      <p:to>
                                        <p:strVal val="visible"/>
                                      </p:to>
                                    </p:set>
                                    <p:animEffect transition="in" filter="blinds(horizontal)">
                                      <p:cBhvr>
                                        <p:cTn id="7" dur="500"/>
                                        <p:tgtEl>
                                          <p:spTgt spid="5406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40677"/>
                                        </p:tgtEl>
                                        <p:attrNameLst>
                                          <p:attrName>style.visibility</p:attrName>
                                        </p:attrNameLst>
                                      </p:cBhvr>
                                      <p:to>
                                        <p:strVal val="visible"/>
                                      </p:to>
                                    </p:set>
                                    <p:animEffect transition="in" filter="slide(fromBottom)">
                                      <p:cBhvr>
                                        <p:cTn id="12" dur="500"/>
                                        <p:tgtEl>
                                          <p:spTgt spid="5406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0683"/>
                                        </p:tgtEl>
                                        <p:attrNameLst>
                                          <p:attrName>style.visibility</p:attrName>
                                        </p:attrNameLst>
                                      </p:cBhvr>
                                      <p:to>
                                        <p:strVal val="visible"/>
                                      </p:to>
                                    </p:set>
                                    <p:animEffect transition="in" filter="wipe(left)">
                                      <p:cBhvr>
                                        <p:cTn id="17" dur="500"/>
                                        <p:tgtEl>
                                          <p:spTgt spid="540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ltLang="zh-CN"/>
              <a:t>9.2 </a:t>
            </a:r>
            <a:r>
              <a:rPr lang="zh-CN" altLang="en-US"/>
              <a:t>热力学第一定律</a:t>
            </a:r>
          </a:p>
        </p:txBody>
      </p:sp>
      <p:sp>
        <p:nvSpPr>
          <p:cNvPr id="12" name="灯片编号占位符 4"/>
          <p:cNvSpPr>
            <a:spLocks noGrp="1"/>
          </p:cNvSpPr>
          <p:nvPr>
            <p:ph type="sldNum" sz="quarter" idx="12"/>
          </p:nvPr>
        </p:nvSpPr>
        <p:spPr/>
        <p:txBody>
          <a:bodyPr/>
          <a:lstStyle/>
          <a:p>
            <a:fld id="{41D592B1-84C1-47C7-8A7A-C7C30387160F}" type="slidenum">
              <a:rPr lang="en-US" altLang="zh-CN"/>
              <a:pPr/>
              <a:t>24</a:t>
            </a:fld>
            <a:endParaRPr lang="en-US" altLang="zh-CN"/>
          </a:p>
        </p:txBody>
      </p:sp>
      <p:sp>
        <p:nvSpPr>
          <p:cNvPr id="541699"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热功当量</a:t>
            </a:r>
          </a:p>
        </p:txBody>
      </p:sp>
      <p:sp>
        <p:nvSpPr>
          <p:cNvPr id="541700" name="Text Box 4"/>
          <p:cNvSpPr txBox="1">
            <a:spLocks noChangeArrowheads="1"/>
          </p:cNvSpPr>
          <p:nvPr/>
        </p:nvSpPr>
        <p:spPr bwMode="auto">
          <a:xfrm>
            <a:off x="457200" y="1674812"/>
            <a:ext cx="8364538" cy="1296988"/>
          </a:xfrm>
          <a:prstGeom prst="rect">
            <a:avLst/>
          </a:prstGeom>
          <a:noFill/>
          <a:ln w="9525">
            <a:noFill/>
            <a:miter lim="800000"/>
            <a:headEnd/>
            <a:tailEnd/>
          </a:ln>
          <a:effectLst/>
        </p:spPr>
        <p:txBody>
          <a:bodyPr>
            <a:spAutoFit/>
          </a:bodyPr>
          <a:lstStyle/>
          <a:p>
            <a:pPr algn="just">
              <a:lnSpc>
                <a:spcPct val="110000"/>
              </a:lnSpc>
              <a:spcBef>
                <a:spcPct val="50000"/>
              </a:spcBef>
            </a:pPr>
            <a:r>
              <a:rPr kumimoji="1" lang="zh-CN" altLang="en-US" sz="2400" dirty="0">
                <a:latin typeface="黑体" pitchFamily="49" charset="-122"/>
              </a:rPr>
              <a:t>热功当量：</a:t>
            </a:r>
            <a:r>
              <a:rPr kumimoji="1" lang="zh-CN" altLang="en-US" sz="2400" dirty="0">
                <a:latin typeface="宋体" pitchFamily="2" charset="-122"/>
              </a:rPr>
              <a:t>热量与其它形式的能量（机械能、电能、化学能等）可以相互转换。一定热量的产生（消失）总是伴随着其它形式的能量的消失（产生）。</a:t>
            </a:r>
          </a:p>
        </p:txBody>
      </p:sp>
      <p:sp>
        <p:nvSpPr>
          <p:cNvPr id="541701" name="Text Box 5"/>
          <p:cNvSpPr txBox="1">
            <a:spLocks noChangeArrowheads="1"/>
          </p:cNvSpPr>
          <p:nvPr/>
        </p:nvSpPr>
        <p:spPr bwMode="auto">
          <a:xfrm>
            <a:off x="685800" y="2971800"/>
            <a:ext cx="1981200" cy="457200"/>
          </a:xfrm>
          <a:prstGeom prst="rect">
            <a:avLst/>
          </a:prstGeom>
          <a:noFill/>
          <a:ln w="9525">
            <a:noFill/>
            <a:miter lim="800000"/>
            <a:headEnd/>
            <a:tailEnd/>
          </a:ln>
          <a:effectLst/>
        </p:spPr>
        <p:txBody>
          <a:bodyPr>
            <a:spAutoFit/>
          </a:bodyPr>
          <a:lstStyle/>
          <a:p>
            <a:pPr>
              <a:spcBef>
                <a:spcPct val="50000"/>
              </a:spcBef>
            </a:pPr>
            <a:r>
              <a:rPr lang="zh-CN" altLang="en-US" sz="2400" b="1"/>
              <a:t>热功当量</a:t>
            </a:r>
            <a:r>
              <a:rPr lang="zh-CN" altLang="en-US" sz="2400"/>
              <a:t>：</a:t>
            </a:r>
          </a:p>
        </p:txBody>
      </p:sp>
      <p:graphicFrame>
        <p:nvGraphicFramePr>
          <p:cNvPr id="541704" name="Object 8"/>
          <p:cNvGraphicFramePr>
            <a:graphicFrameLocks noChangeAspect="1"/>
          </p:cNvGraphicFramePr>
          <p:nvPr/>
        </p:nvGraphicFramePr>
        <p:xfrm>
          <a:off x="1524000" y="3505200"/>
          <a:ext cx="2349500" cy="539750"/>
        </p:xfrm>
        <a:graphic>
          <a:graphicData uri="http://schemas.openxmlformats.org/presentationml/2006/ole">
            <mc:AlternateContent xmlns:mc="http://schemas.openxmlformats.org/markup-compatibility/2006">
              <mc:Choice xmlns:v="urn:schemas-microsoft-com:vml" Requires="v">
                <p:oleObj spid="_x0000_s541705" name="公式" r:id="rId3" imgW="939600" imgH="215640" progId="Equation.3">
                  <p:embed/>
                </p:oleObj>
              </mc:Choice>
              <mc:Fallback>
                <p:oleObj name="公式" r:id="rId3" imgW="939600" imgH="21564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505200"/>
                        <a:ext cx="23495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41705" name="Picture 9" descr="x"/>
          <p:cNvPicPr>
            <a:picLocks noChangeAspect="1" noChangeArrowheads="1"/>
          </p:cNvPicPr>
          <p:nvPr/>
        </p:nvPicPr>
        <p:blipFill>
          <a:blip r:embed="rId5"/>
          <a:srcRect l="10747" t="15320" r="11719" b="10052"/>
          <a:stretch>
            <a:fillRect/>
          </a:stretch>
        </p:blipFill>
        <p:spPr bwMode="auto">
          <a:xfrm>
            <a:off x="5867400" y="2514600"/>
            <a:ext cx="2914650" cy="3019425"/>
          </a:xfrm>
          <a:prstGeom prst="rect">
            <a:avLst/>
          </a:prstGeom>
          <a:noFill/>
          <a:ln w="9525">
            <a:noFill/>
            <a:miter lim="800000"/>
            <a:headEnd/>
            <a:tailEnd/>
          </a:ln>
        </p:spPr>
      </p:pic>
      <p:sp>
        <p:nvSpPr>
          <p:cNvPr id="541706" name="Text Box 10"/>
          <p:cNvSpPr txBox="1">
            <a:spLocks noChangeArrowheads="1"/>
          </p:cNvSpPr>
          <p:nvPr/>
        </p:nvSpPr>
        <p:spPr bwMode="auto">
          <a:xfrm>
            <a:off x="6019800" y="5410200"/>
            <a:ext cx="2901950" cy="933450"/>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400" dirty="0">
                <a:latin typeface="Arial" charset="0"/>
              </a:rPr>
              <a:t>焦耳用于测定热功当量的实验装置。</a:t>
            </a:r>
          </a:p>
        </p:txBody>
      </p:sp>
      <p:sp>
        <p:nvSpPr>
          <p:cNvPr id="541707" name="Text Box 11"/>
          <p:cNvSpPr txBox="1">
            <a:spLocks noChangeArrowheads="1"/>
          </p:cNvSpPr>
          <p:nvPr/>
        </p:nvSpPr>
        <p:spPr bwMode="auto">
          <a:xfrm>
            <a:off x="636587" y="4343400"/>
            <a:ext cx="4392613" cy="1920875"/>
          </a:xfrm>
          <a:prstGeom prst="rect">
            <a:avLst/>
          </a:prstGeom>
          <a:noFill/>
          <a:ln w="9525">
            <a:noFill/>
            <a:miter lim="800000"/>
            <a:headEnd/>
            <a:tailEnd/>
          </a:ln>
          <a:effectLst/>
        </p:spPr>
        <p:txBody>
          <a:bodyPr>
            <a:spAutoFit/>
          </a:bodyPr>
          <a:lstStyle/>
          <a:p>
            <a:pPr>
              <a:lnSpc>
                <a:spcPct val="125000"/>
              </a:lnSpc>
            </a:pPr>
            <a:r>
              <a:rPr lang="zh-CN" altLang="en-US" sz="2400" dirty="0"/>
              <a:t>注意：</a:t>
            </a:r>
            <a:r>
              <a:rPr lang="zh-CN" altLang="en-US" sz="2400" dirty="0">
                <a:solidFill>
                  <a:srgbClr val="0000CC"/>
                </a:solidFill>
              </a:rPr>
              <a:t>功和热量</a:t>
            </a:r>
            <a:r>
              <a:rPr lang="zh-CN" altLang="en-US" sz="2400" dirty="0"/>
              <a:t>都是</a:t>
            </a:r>
            <a:r>
              <a:rPr lang="zh-CN" altLang="en-US" sz="2400" dirty="0">
                <a:solidFill>
                  <a:srgbClr val="0000CC"/>
                </a:solidFill>
              </a:rPr>
              <a:t>过程量</a:t>
            </a:r>
            <a:r>
              <a:rPr lang="zh-CN" altLang="en-US" sz="2400" dirty="0"/>
              <a:t>，而</a:t>
            </a:r>
            <a:r>
              <a:rPr lang="zh-CN" altLang="en-US" sz="2400" dirty="0">
                <a:solidFill>
                  <a:srgbClr val="0000CC"/>
                </a:solidFill>
              </a:rPr>
              <a:t>内能</a:t>
            </a:r>
            <a:r>
              <a:rPr lang="zh-CN" altLang="en-US" sz="2400" dirty="0"/>
              <a:t>是</a:t>
            </a:r>
            <a:r>
              <a:rPr lang="zh-CN" altLang="en-US" sz="2400" dirty="0">
                <a:solidFill>
                  <a:srgbClr val="FF3300"/>
                </a:solidFill>
              </a:rPr>
              <a:t>状态量</a:t>
            </a:r>
            <a:r>
              <a:rPr lang="zh-CN" altLang="en-US" sz="2400" dirty="0"/>
              <a:t>，通过做功或传递热量的过程使系统的状态（内能）发生变化。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1701"/>
                                        </p:tgtEl>
                                        <p:attrNameLst>
                                          <p:attrName>style.visibility</p:attrName>
                                        </p:attrNameLst>
                                      </p:cBhvr>
                                      <p:to>
                                        <p:strVal val="visible"/>
                                      </p:to>
                                    </p:set>
                                    <p:animEffect transition="in" filter="wipe(left)">
                                      <p:cBhvr>
                                        <p:cTn id="7" dur="500"/>
                                        <p:tgtEl>
                                          <p:spTgt spid="5417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1704"/>
                                        </p:tgtEl>
                                        <p:attrNameLst>
                                          <p:attrName>style.visibility</p:attrName>
                                        </p:attrNameLst>
                                      </p:cBhvr>
                                      <p:to>
                                        <p:strVal val="visible"/>
                                      </p:to>
                                    </p:set>
                                    <p:animEffect transition="in" filter="wipe(left)">
                                      <p:cBhvr>
                                        <p:cTn id="12" dur="500"/>
                                        <p:tgtEl>
                                          <p:spTgt spid="54170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41705"/>
                                        </p:tgtEl>
                                        <p:attrNameLst>
                                          <p:attrName>style.visibility</p:attrName>
                                        </p:attrNameLst>
                                      </p:cBhvr>
                                      <p:to>
                                        <p:strVal val="visible"/>
                                      </p:to>
                                    </p:set>
                                    <p:animEffect transition="in" filter="box(out)">
                                      <p:cBhvr>
                                        <p:cTn id="17" dur="500"/>
                                        <p:tgtEl>
                                          <p:spTgt spid="541705"/>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541706"/>
                                        </p:tgtEl>
                                        <p:attrNameLst>
                                          <p:attrName>style.visibility</p:attrName>
                                        </p:attrNameLst>
                                      </p:cBhvr>
                                      <p:to>
                                        <p:strVal val="visible"/>
                                      </p:to>
                                    </p:set>
                                    <p:animEffect transition="in" filter="box(out)">
                                      <p:cBhvr>
                                        <p:cTn id="20" dur="500"/>
                                        <p:tgtEl>
                                          <p:spTgt spid="54170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41707"/>
                                        </p:tgtEl>
                                        <p:attrNameLst>
                                          <p:attrName>style.visibility</p:attrName>
                                        </p:attrNameLst>
                                      </p:cBhvr>
                                      <p:to>
                                        <p:strVal val="visible"/>
                                      </p:to>
                                    </p:set>
                                    <p:animEffect transition="in" filter="blinds(horizontal)">
                                      <p:cBhvr>
                                        <p:cTn id="25" dur="500"/>
                                        <p:tgtEl>
                                          <p:spTgt spid="541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1" grpId="0"/>
      <p:bldP spid="541706" grpId="0"/>
      <p:bldP spid="5417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1B365A8B-0371-8219-A089-FFC3D7D20305}"/>
              </a:ext>
            </a:extLst>
          </p:cNvPr>
          <p:cNvSpPr/>
          <p:nvPr/>
        </p:nvSpPr>
        <p:spPr>
          <a:xfrm>
            <a:off x="1884363" y="2659166"/>
            <a:ext cx="1965325" cy="5048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542722" name="Rectangle 2"/>
          <p:cNvSpPr>
            <a:spLocks noGrp="1" noChangeArrowheads="1"/>
          </p:cNvSpPr>
          <p:nvPr>
            <p:ph type="title"/>
          </p:nvPr>
        </p:nvSpPr>
        <p:spPr/>
        <p:txBody>
          <a:bodyPr/>
          <a:lstStyle/>
          <a:p>
            <a:r>
              <a:rPr lang="en-US" altLang="zh-CN"/>
              <a:t>9.2 </a:t>
            </a:r>
            <a:r>
              <a:rPr lang="zh-CN" altLang="en-US"/>
              <a:t>热力学第一定律</a:t>
            </a:r>
          </a:p>
        </p:txBody>
      </p:sp>
      <p:sp>
        <p:nvSpPr>
          <p:cNvPr id="31" name="灯片编号占位符 4"/>
          <p:cNvSpPr>
            <a:spLocks noGrp="1"/>
          </p:cNvSpPr>
          <p:nvPr>
            <p:ph type="sldNum" sz="quarter" idx="12"/>
          </p:nvPr>
        </p:nvSpPr>
        <p:spPr/>
        <p:txBody>
          <a:bodyPr/>
          <a:lstStyle/>
          <a:p>
            <a:fld id="{0B82C634-5A8E-459D-9E02-01ED5569CC21}" type="slidenum">
              <a:rPr lang="en-US" altLang="zh-CN"/>
              <a:pPr/>
              <a:t>25</a:t>
            </a:fld>
            <a:endParaRPr lang="en-US" altLang="zh-CN"/>
          </a:p>
        </p:txBody>
      </p:sp>
      <p:sp>
        <p:nvSpPr>
          <p:cNvPr id="542723"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热力学第一定律</a:t>
            </a:r>
          </a:p>
        </p:txBody>
      </p:sp>
      <p:sp>
        <p:nvSpPr>
          <p:cNvPr id="542724" name="Rectangle 4"/>
          <p:cNvSpPr>
            <a:spLocks noChangeArrowheads="1"/>
          </p:cNvSpPr>
          <p:nvPr/>
        </p:nvSpPr>
        <p:spPr bwMode="auto">
          <a:xfrm>
            <a:off x="609600" y="1695450"/>
            <a:ext cx="8077200" cy="895350"/>
          </a:xfrm>
          <a:prstGeom prst="rect">
            <a:avLst/>
          </a:prstGeom>
          <a:noFill/>
          <a:ln w="9525">
            <a:noFill/>
            <a:miter lim="800000"/>
            <a:headEnd/>
            <a:tailEnd/>
          </a:ln>
          <a:effectLst/>
        </p:spPr>
        <p:txBody>
          <a:bodyPr>
            <a:spAutoFit/>
          </a:bodyPr>
          <a:lstStyle/>
          <a:p>
            <a:pPr>
              <a:lnSpc>
                <a:spcPct val="110000"/>
              </a:lnSpc>
            </a:pPr>
            <a:r>
              <a:rPr kumimoji="1" lang="zh-CN" altLang="en-US" sz="2400" dirty="0"/>
              <a:t>系统所</a:t>
            </a:r>
            <a:r>
              <a:rPr kumimoji="1" lang="zh-CN" altLang="en-US" sz="2400" b="1" dirty="0">
                <a:solidFill>
                  <a:srgbClr val="0000CC"/>
                </a:solidFill>
              </a:rPr>
              <a:t>吸收的热量</a:t>
            </a:r>
            <a:r>
              <a:rPr kumimoji="1" lang="zh-CN" altLang="en-US" sz="2400" dirty="0"/>
              <a:t>，一部分使系统的</a:t>
            </a:r>
            <a:r>
              <a:rPr kumimoji="1" lang="zh-CN" altLang="en-US" sz="2400" b="1" dirty="0">
                <a:solidFill>
                  <a:srgbClr val="0000CC"/>
                </a:solidFill>
              </a:rPr>
              <a:t>内能</a:t>
            </a:r>
            <a:r>
              <a:rPr kumimoji="1" lang="zh-CN" altLang="en-US" sz="2400" dirty="0">
                <a:solidFill>
                  <a:srgbClr val="0000CC"/>
                </a:solidFill>
              </a:rPr>
              <a:t>增加</a:t>
            </a:r>
            <a:r>
              <a:rPr kumimoji="1" lang="zh-CN" altLang="en-US" sz="2400" dirty="0"/>
              <a:t>，另一部分用于系统</a:t>
            </a:r>
            <a:r>
              <a:rPr kumimoji="1" lang="zh-CN" altLang="en-US" sz="2400" b="1" dirty="0">
                <a:solidFill>
                  <a:srgbClr val="0000CC"/>
                </a:solidFill>
              </a:rPr>
              <a:t>对外做功</a:t>
            </a:r>
            <a:r>
              <a:rPr kumimoji="1" lang="zh-CN" altLang="en-US" sz="2400" dirty="0"/>
              <a:t>： </a:t>
            </a:r>
          </a:p>
        </p:txBody>
      </p:sp>
      <p:graphicFrame>
        <p:nvGraphicFramePr>
          <p:cNvPr id="542727" name="Object 7"/>
          <p:cNvGraphicFramePr>
            <a:graphicFrameLocks noChangeAspect="1"/>
          </p:cNvGraphicFramePr>
          <p:nvPr/>
        </p:nvGraphicFramePr>
        <p:xfrm>
          <a:off x="1905000" y="2667000"/>
          <a:ext cx="1965325" cy="504825"/>
        </p:xfrm>
        <a:graphic>
          <a:graphicData uri="http://schemas.openxmlformats.org/presentationml/2006/ole">
            <mc:AlternateContent xmlns:mc="http://schemas.openxmlformats.org/markup-compatibility/2006">
              <mc:Choice xmlns:v="urn:schemas-microsoft-com:vml" Requires="v">
                <p:oleObj spid="_x0000_s542733" name="公式" r:id="rId3" imgW="787320" imgH="203040" progId="Equation.3">
                  <p:embed/>
                </p:oleObj>
              </mc:Choice>
              <mc:Fallback>
                <p:oleObj name="公式" r:id="rId3" imgW="787320" imgH="20304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667000"/>
                        <a:ext cx="1965325" cy="504825"/>
                      </a:xfrm>
                      <a:prstGeom prst="rect">
                        <a:avLst/>
                      </a:prstGeom>
                      <a:noFill/>
                      <a:ln>
                        <a:noFill/>
                      </a:ln>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542728" name="Text Box 8"/>
          <p:cNvSpPr txBox="1">
            <a:spLocks noChangeArrowheads="1"/>
          </p:cNvSpPr>
          <p:nvPr/>
        </p:nvSpPr>
        <p:spPr bwMode="auto">
          <a:xfrm>
            <a:off x="5029200" y="2133600"/>
            <a:ext cx="3810000" cy="1370013"/>
          </a:xfrm>
          <a:prstGeom prst="rect">
            <a:avLst/>
          </a:prstGeom>
          <a:noFill/>
          <a:ln w="9525">
            <a:noFill/>
            <a:miter lim="800000"/>
            <a:headEnd/>
            <a:tailEnd/>
          </a:ln>
          <a:effectLst/>
        </p:spPr>
        <p:txBody>
          <a:bodyPr>
            <a:spAutoFit/>
          </a:bodyPr>
          <a:lstStyle/>
          <a:p>
            <a:pPr>
              <a:lnSpc>
                <a:spcPct val="110000"/>
              </a:lnSpc>
              <a:spcBef>
                <a:spcPct val="10000"/>
              </a:spcBef>
            </a:pPr>
            <a:r>
              <a:rPr kumimoji="1" lang="en-US" altLang="zh-CN" sz="2400" i="1" dirty="0"/>
              <a:t>Q </a:t>
            </a:r>
            <a:r>
              <a:rPr kumimoji="1" lang="zh-CN" altLang="en-US" sz="2400" dirty="0"/>
              <a:t>表示系统</a:t>
            </a:r>
            <a:r>
              <a:rPr kumimoji="1" lang="zh-CN" altLang="en-US" sz="2400" dirty="0">
                <a:solidFill>
                  <a:srgbClr val="FF3300"/>
                </a:solidFill>
              </a:rPr>
              <a:t>吸收</a:t>
            </a:r>
            <a:r>
              <a:rPr kumimoji="1" lang="zh-CN" altLang="en-US" sz="2400" dirty="0"/>
              <a:t>的热量</a:t>
            </a:r>
          </a:p>
          <a:p>
            <a:pPr>
              <a:lnSpc>
                <a:spcPct val="110000"/>
              </a:lnSpc>
              <a:spcBef>
                <a:spcPct val="10000"/>
              </a:spcBef>
            </a:pPr>
            <a:r>
              <a:rPr kumimoji="1" lang="en-US" altLang="zh-CN" sz="2400" i="1" dirty="0"/>
              <a:t>W </a:t>
            </a:r>
            <a:r>
              <a:rPr kumimoji="1" lang="zh-CN" altLang="en-US" sz="2400" dirty="0"/>
              <a:t>表示系统</a:t>
            </a:r>
            <a:r>
              <a:rPr kumimoji="1" lang="zh-CN" altLang="en-US" sz="2400" dirty="0">
                <a:solidFill>
                  <a:srgbClr val="FF3300"/>
                </a:solidFill>
              </a:rPr>
              <a:t>对外</a:t>
            </a:r>
            <a:r>
              <a:rPr kumimoji="1" lang="zh-CN" altLang="en-US" sz="2400" dirty="0"/>
              <a:t>所做的功</a:t>
            </a:r>
          </a:p>
          <a:p>
            <a:pPr>
              <a:lnSpc>
                <a:spcPct val="110000"/>
              </a:lnSpc>
              <a:spcBef>
                <a:spcPct val="10000"/>
              </a:spcBef>
            </a:pPr>
            <a:r>
              <a:rPr kumimoji="1" lang="zh-CN" altLang="en-US" sz="2400" dirty="0">
                <a:sym typeface="Symbol" pitchFamily="18" charset="2"/>
              </a:rPr>
              <a:t></a:t>
            </a:r>
            <a:r>
              <a:rPr kumimoji="1" lang="en-US" altLang="zh-CN" sz="2400" i="1" dirty="0">
                <a:sym typeface="Symbol" pitchFamily="18" charset="2"/>
              </a:rPr>
              <a:t>E </a:t>
            </a:r>
            <a:r>
              <a:rPr kumimoji="1" lang="zh-CN" altLang="en-US" sz="2400" dirty="0">
                <a:sym typeface="Symbol" pitchFamily="18" charset="2"/>
              </a:rPr>
              <a:t>表示系统内能的</a:t>
            </a:r>
            <a:r>
              <a:rPr kumimoji="1" lang="zh-CN" altLang="en-US" sz="2400" dirty="0">
                <a:solidFill>
                  <a:srgbClr val="FF3300"/>
                </a:solidFill>
                <a:sym typeface="Symbol" pitchFamily="18" charset="2"/>
              </a:rPr>
              <a:t>增量</a:t>
            </a:r>
          </a:p>
        </p:txBody>
      </p:sp>
      <p:sp>
        <p:nvSpPr>
          <p:cNvPr id="542729" name="Rectangle 9"/>
          <p:cNvSpPr>
            <a:spLocks noChangeArrowheads="1"/>
          </p:cNvSpPr>
          <p:nvPr/>
        </p:nvSpPr>
        <p:spPr bwMode="auto">
          <a:xfrm>
            <a:off x="685800" y="3602037"/>
            <a:ext cx="5867400" cy="457200"/>
          </a:xfrm>
          <a:prstGeom prst="rect">
            <a:avLst/>
          </a:prstGeom>
          <a:noFill/>
          <a:ln w="9525" algn="ctr">
            <a:noFill/>
            <a:miter lim="800000"/>
            <a:headEnd/>
            <a:tailEnd/>
          </a:ln>
          <a:effectLst/>
        </p:spPr>
        <p:txBody>
          <a:bodyPr>
            <a:spAutoFit/>
          </a:bodyPr>
          <a:lstStyle/>
          <a:p>
            <a:r>
              <a:rPr kumimoji="1" lang="zh-CN" altLang="en-US" sz="2400" dirty="0"/>
              <a:t>热力学第一定律</a:t>
            </a:r>
            <a:r>
              <a:rPr kumimoji="1" lang="zh-CN" altLang="en-US" sz="2400" b="1" dirty="0"/>
              <a:t>微分式</a:t>
            </a:r>
            <a:r>
              <a:rPr kumimoji="1" lang="zh-CN" altLang="en-US" sz="2400" dirty="0"/>
              <a:t>（无限小过程）：</a:t>
            </a:r>
          </a:p>
        </p:txBody>
      </p:sp>
      <p:graphicFrame>
        <p:nvGraphicFramePr>
          <p:cNvPr id="542732" name="Object 12"/>
          <p:cNvGraphicFramePr>
            <a:graphicFrameLocks noChangeAspect="1"/>
          </p:cNvGraphicFramePr>
          <p:nvPr/>
        </p:nvGraphicFramePr>
        <p:xfrm>
          <a:off x="6324600" y="3602037"/>
          <a:ext cx="2359025" cy="512763"/>
        </p:xfrm>
        <a:graphic>
          <a:graphicData uri="http://schemas.openxmlformats.org/presentationml/2006/ole">
            <mc:AlternateContent xmlns:mc="http://schemas.openxmlformats.org/markup-compatibility/2006">
              <mc:Choice xmlns:v="urn:schemas-microsoft-com:vml" Requires="v">
                <p:oleObj spid="_x0000_s542734" name="公式" r:id="rId5" imgW="927000" imgH="203040" progId="Equation.3">
                  <p:embed/>
                </p:oleObj>
              </mc:Choice>
              <mc:Fallback>
                <p:oleObj name="公式" r:id="rId5" imgW="927000" imgH="203040"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602037"/>
                        <a:ext cx="2359025" cy="51276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pSp>
        <p:nvGrpSpPr>
          <p:cNvPr id="542734" name="Group 14"/>
          <p:cNvGrpSpPr>
            <a:grpSpLocks/>
          </p:cNvGrpSpPr>
          <p:nvPr/>
        </p:nvGrpSpPr>
        <p:grpSpPr bwMode="auto">
          <a:xfrm>
            <a:off x="609600" y="4267200"/>
            <a:ext cx="7848600" cy="1981200"/>
            <a:chOff x="431" y="2795"/>
            <a:chExt cx="4944" cy="1248"/>
          </a:xfrm>
        </p:grpSpPr>
        <p:sp>
          <p:nvSpPr>
            <p:cNvPr id="542735" name="Text Box 15"/>
            <p:cNvSpPr txBox="1">
              <a:spLocks noChangeArrowheads="1"/>
            </p:cNvSpPr>
            <p:nvPr/>
          </p:nvSpPr>
          <p:spPr bwMode="auto">
            <a:xfrm>
              <a:off x="477" y="2915"/>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FF0000"/>
                  </a:solidFill>
                </a:rPr>
                <a:t>Q</a:t>
              </a:r>
            </a:p>
          </p:txBody>
        </p:sp>
        <p:sp>
          <p:nvSpPr>
            <p:cNvPr id="542736" name="Text Box 16"/>
            <p:cNvSpPr txBox="1">
              <a:spLocks noChangeArrowheads="1"/>
            </p:cNvSpPr>
            <p:nvPr/>
          </p:nvSpPr>
          <p:spPr bwMode="auto">
            <a:xfrm>
              <a:off x="2563" y="2991"/>
              <a:ext cx="771" cy="327"/>
            </a:xfrm>
            <a:prstGeom prst="rect">
              <a:avLst/>
            </a:prstGeom>
            <a:noFill/>
            <a:ln w="9525">
              <a:noFill/>
              <a:miter lim="800000"/>
              <a:headEnd/>
              <a:tailEnd/>
            </a:ln>
            <a:effectLst/>
          </p:spPr>
          <p:txBody>
            <a:bodyPr>
              <a:spAutoFit/>
            </a:bodyPr>
            <a:lstStyle/>
            <a:p>
              <a:pPr>
                <a:spcBef>
                  <a:spcPct val="50000"/>
                </a:spcBef>
              </a:pPr>
              <a:r>
                <a:rPr lang="en-US" altLang="zh-CN" sz="2800" i="1">
                  <a:solidFill>
                    <a:srgbClr val="FF0000"/>
                  </a:solidFill>
                </a:rPr>
                <a:t>W</a:t>
              </a:r>
            </a:p>
          </p:txBody>
        </p:sp>
        <p:sp>
          <p:nvSpPr>
            <p:cNvPr id="542737" name="Line 17"/>
            <p:cNvSpPr>
              <a:spLocks noChangeShapeType="1"/>
            </p:cNvSpPr>
            <p:nvPr/>
          </p:nvSpPr>
          <p:spPr bwMode="auto">
            <a:xfrm>
              <a:off x="2971" y="3408"/>
              <a:ext cx="408" cy="0"/>
            </a:xfrm>
            <a:prstGeom prst="line">
              <a:avLst/>
            </a:prstGeom>
            <a:noFill/>
            <a:ln w="38100">
              <a:solidFill>
                <a:srgbClr val="0000FF"/>
              </a:solidFill>
              <a:round/>
              <a:headEnd/>
              <a:tailEnd type="triangle" w="sm" len="lg"/>
            </a:ln>
            <a:effectLst/>
          </p:spPr>
          <p:txBody>
            <a:bodyPr/>
            <a:lstStyle/>
            <a:p>
              <a:endParaRPr lang="zh-CN" altLang="en-US"/>
            </a:p>
          </p:txBody>
        </p:sp>
        <p:sp>
          <p:nvSpPr>
            <p:cNvPr id="542738" name="Rectangle 18" descr="5%"/>
            <p:cNvSpPr>
              <a:spLocks noChangeArrowheads="1"/>
            </p:cNvSpPr>
            <p:nvPr/>
          </p:nvSpPr>
          <p:spPr bwMode="auto">
            <a:xfrm>
              <a:off x="938" y="2939"/>
              <a:ext cx="1398" cy="960"/>
            </a:xfrm>
            <a:prstGeom prst="rect">
              <a:avLst/>
            </a:prstGeom>
            <a:pattFill prst="pct5">
              <a:fgClr>
                <a:srgbClr val="FF0000"/>
              </a:fgClr>
              <a:bgClr>
                <a:schemeClr val="bg1"/>
              </a:bgClr>
            </a:pattFill>
            <a:ln w="9525">
              <a:noFill/>
              <a:miter lim="800000"/>
              <a:headEnd/>
              <a:tailEnd/>
            </a:ln>
            <a:effectLst/>
          </p:spPr>
          <p:txBody>
            <a:bodyPr wrap="none" anchor="ctr"/>
            <a:lstStyle/>
            <a:p>
              <a:endParaRPr lang="zh-CN" altLang="en-US"/>
            </a:p>
          </p:txBody>
        </p:sp>
        <p:sp>
          <p:nvSpPr>
            <p:cNvPr id="542739" name="Rectangle 19"/>
            <p:cNvSpPr>
              <a:spLocks noChangeArrowheads="1"/>
            </p:cNvSpPr>
            <p:nvPr/>
          </p:nvSpPr>
          <p:spPr bwMode="auto">
            <a:xfrm>
              <a:off x="2472" y="3332"/>
              <a:ext cx="318" cy="145"/>
            </a:xfrm>
            <a:prstGeom prst="rect">
              <a:avLst/>
            </a:prstGeom>
            <a:gradFill rotWithShape="0">
              <a:gsLst>
                <a:gs pos="0">
                  <a:srgbClr val="993366"/>
                </a:gs>
                <a:gs pos="100000">
                  <a:schemeClr val="bg1"/>
                </a:gs>
              </a:gsLst>
              <a:lin ang="5400000" scaled="1"/>
            </a:gradFill>
            <a:ln w="9525" algn="ctr">
              <a:solidFill>
                <a:srgbClr val="993366"/>
              </a:solidFill>
              <a:miter lim="800000"/>
              <a:headEnd/>
              <a:tailEnd/>
            </a:ln>
            <a:effectLst/>
          </p:spPr>
          <p:txBody>
            <a:bodyPr wrap="none" anchor="ctr"/>
            <a:lstStyle/>
            <a:p>
              <a:endParaRPr lang="zh-CN" altLang="en-US"/>
            </a:p>
          </p:txBody>
        </p:sp>
        <p:sp>
          <p:nvSpPr>
            <p:cNvPr id="542740" name="Freeform 20" descr="50%"/>
            <p:cNvSpPr>
              <a:spLocks/>
            </p:cNvSpPr>
            <p:nvPr/>
          </p:nvSpPr>
          <p:spPr bwMode="auto">
            <a:xfrm>
              <a:off x="794" y="2795"/>
              <a:ext cx="1950"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a:solidFill>
                <a:srgbClr val="993366"/>
              </a:solidFill>
              <a:round/>
              <a:headEnd/>
              <a:tailEnd/>
            </a:ln>
            <a:effectLst/>
          </p:spPr>
          <p:txBody>
            <a:bodyPr wrap="none" anchor="ctr"/>
            <a:lstStyle/>
            <a:p>
              <a:endParaRPr lang="zh-CN" altLang="en-US"/>
            </a:p>
          </p:txBody>
        </p:sp>
        <p:sp>
          <p:nvSpPr>
            <p:cNvPr id="542741" name="Line 21"/>
            <p:cNvSpPr>
              <a:spLocks noChangeShapeType="1"/>
            </p:cNvSpPr>
            <p:nvPr/>
          </p:nvSpPr>
          <p:spPr bwMode="auto">
            <a:xfrm>
              <a:off x="1904" y="3423"/>
              <a:ext cx="432" cy="0"/>
            </a:xfrm>
            <a:prstGeom prst="line">
              <a:avLst/>
            </a:prstGeom>
            <a:noFill/>
            <a:ln w="28575">
              <a:solidFill>
                <a:srgbClr val="FF3300"/>
              </a:solidFill>
              <a:round/>
              <a:headEnd/>
              <a:tailEnd type="triangle" w="sm" len="lg"/>
            </a:ln>
            <a:effectLst/>
          </p:spPr>
          <p:txBody>
            <a:bodyPr wrap="none" anchor="ctr"/>
            <a:lstStyle/>
            <a:p>
              <a:endParaRPr lang="zh-CN" altLang="en-US"/>
            </a:p>
          </p:txBody>
        </p:sp>
        <p:sp>
          <p:nvSpPr>
            <p:cNvPr id="542742" name="Rectangle 22"/>
            <p:cNvSpPr>
              <a:spLocks noChangeArrowheads="1"/>
            </p:cNvSpPr>
            <p:nvPr/>
          </p:nvSpPr>
          <p:spPr bwMode="auto">
            <a:xfrm>
              <a:off x="2018" y="3097"/>
              <a:ext cx="276" cy="288"/>
            </a:xfrm>
            <a:prstGeom prst="rect">
              <a:avLst/>
            </a:prstGeom>
            <a:noFill/>
            <a:ln w="9525">
              <a:noFill/>
              <a:miter lim="800000"/>
              <a:headEnd/>
              <a:tailEnd/>
            </a:ln>
            <a:effectLst/>
          </p:spPr>
          <p:txBody>
            <a:bodyPr wrap="none">
              <a:spAutoFit/>
            </a:bodyPr>
            <a:lstStyle/>
            <a:p>
              <a:r>
                <a:rPr kumimoji="1" lang="en-US" altLang="zh-CN" sz="2400" i="1">
                  <a:solidFill>
                    <a:srgbClr val="FF3300"/>
                  </a:solidFill>
                  <a:ea typeface="幼圆" pitchFamily="49" charset="-122"/>
                </a:rPr>
                <a:t>p</a:t>
              </a:r>
              <a:r>
                <a:rPr kumimoji="1" lang="en-US" altLang="zh-CN" sz="2400" baseline="-25000">
                  <a:solidFill>
                    <a:srgbClr val="FF3300"/>
                  </a:solidFill>
                  <a:ea typeface="幼圆" pitchFamily="49" charset="-122"/>
                </a:rPr>
                <a:t>1</a:t>
              </a:r>
              <a:endParaRPr kumimoji="1" lang="en-US" altLang="zh-CN" sz="2400">
                <a:solidFill>
                  <a:srgbClr val="FF3300"/>
                </a:solidFill>
                <a:ea typeface="幼圆" pitchFamily="49" charset="-122"/>
              </a:endParaRPr>
            </a:p>
          </p:txBody>
        </p:sp>
        <p:sp>
          <p:nvSpPr>
            <p:cNvPr id="542743" name="Rectangle 23"/>
            <p:cNvSpPr>
              <a:spLocks noChangeArrowheads="1"/>
            </p:cNvSpPr>
            <p:nvPr/>
          </p:nvSpPr>
          <p:spPr bwMode="auto">
            <a:xfrm>
              <a:off x="2336" y="2935"/>
              <a:ext cx="154" cy="960"/>
            </a:xfrm>
            <a:prstGeom prst="rect">
              <a:avLst/>
            </a:prstGeom>
            <a:gradFill rotWithShape="0">
              <a:gsLst>
                <a:gs pos="0">
                  <a:srgbClr val="003366"/>
                </a:gs>
                <a:gs pos="100000">
                  <a:schemeClr val="bg1"/>
                </a:gs>
              </a:gsLst>
              <a:lin ang="5400000" scaled="1"/>
            </a:gradFill>
            <a:ln w="9525" algn="ctr">
              <a:solidFill>
                <a:srgbClr val="000066"/>
              </a:solidFill>
              <a:miter lim="800000"/>
              <a:headEnd/>
              <a:tailEnd/>
            </a:ln>
            <a:effectLst/>
          </p:spPr>
          <p:txBody>
            <a:bodyPr wrap="none" anchor="ctr"/>
            <a:lstStyle/>
            <a:p>
              <a:pPr algn="ctr"/>
              <a:endParaRPr kumimoji="1" lang="zh-CN" altLang="zh-CN" sz="2000" b="1" i="1">
                <a:solidFill>
                  <a:srgbClr val="FF3300"/>
                </a:solidFill>
              </a:endParaRPr>
            </a:p>
          </p:txBody>
        </p:sp>
        <p:sp>
          <p:nvSpPr>
            <p:cNvPr id="542744" name="Text Box 24"/>
            <p:cNvSpPr txBox="1">
              <a:spLocks noChangeArrowheads="1"/>
            </p:cNvSpPr>
            <p:nvPr/>
          </p:nvSpPr>
          <p:spPr bwMode="auto">
            <a:xfrm>
              <a:off x="1520" y="3257"/>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FF0000"/>
                  </a:solidFill>
                </a:rPr>
                <a:t>E</a:t>
              </a:r>
              <a:r>
                <a:rPr lang="en-US" altLang="zh-CN" sz="2400" baseline="-25000">
                  <a:solidFill>
                    <a:srgbClr val="FF0000"/>
                  </a:solidFill>
                </a:rPr>
                <a:t>1</a:t>
              </a:r>
              <a:endParaRPr lang="en-US" altLang="zh-CN" sz="2400">
                <a:solidFill>
                  <a:srgbClr val="FF0000"/>
                </a:solidFill>
              </a:endParaRPr>
            </a:p>
          </p:txBody>
        </p:sp>
        <p:sp>
          <p:nvSpPr>
            <p:cNvPr id="542745" name="Line 25"/>
            <p:cNvSpPr>
              <a:spLocks noChangeShapeType="1"/>
            </p:cNvSpPr>
            <p:nvPr/>
          </p:nvSpPr>
          <p:spPr bwMode="auto">
            <a:xfrm>
              <a:off x="2472" y="3412"/>
              <a:ext cx="408" cy="0"/>
            </a:xfrm>
            <a:prstGeom prst="line">
              <a:avLst/>
            </a:prstGeom>
            <a:noFill/>
            <a:ln w="38100">
              <a:solidFill>
                <a:srgbClr val="FF0000"/>
              </a:solidFill>
              <a:round/>
              <a:headEnd/>
              <a:tailEnd type="triangle" w="med" len="lg"/>
            </a:ln>
            <a:effectLst/>
          </p:spPr>
          <p:txBody>
            <a:bodyPr/>
            <a:lstStyle/>
            <a:p>
              <a:endParaRPr lang="zh-CN" altLang="en-US"/>
            </a:p>
          </p:txBody>
        </p:sp>
        <p:sp>
          <p:nvSpPr>
            <p:cNvPr id="542746" name="Arc 26"/>
            <p:cNvSpPr>
              <a:spLocks/>
            </p:cNvSpPr>
            <p:nvPr/>
          </p:nvSpPr>
          <p:spPr bwMode="auto">
            <a:xfrm>
              <a:off x="431" y="3249"/>
              <a:ext cx="589" cy="355"/>
            </a:xfrm>
            <a:custGeom>
              <a:avLst/>
              <a:gdLst>
                <a:gd name="G0" fmla="+- 0 0 0"/>
                <a:gd name="G1" fmla="+- 21111 0 0"/>
                <a:gd name="G2" fmla="+- 21600 0 0"/>
                <a:gd name="T0" fmla="*/ 4569 w 21600"/>
                <a:gd name="T1" fmla="*/ 0 h 21111"/>
                <a:gd name="T2" fmla="*/ 21600 w 21600"/>
                <a:gd name="T3" fmla="*/ 21111 h 21111"/>
                <a:gd name="T4" fmla="*/ 0 w 21600"/>
                <a:gd name="T5" fmla="*/ 21111 h 21111"/>
              </a:gdLst>
              <a:ahLst/>
              <a:cxnLst>
                <a:cxn ang="0">
                  <a:pos x="T0" y="T1"/>
                </a:cxn>
                <a:cxn ang="0">
                  <a:pos x="T2" y="T3"/>
                </a:cxn>
                <a:cxn ang="0">
                  <a:pos x="T4" y="T5"/>
                </a:cxn>
              </a:cxnLst>
              <a:rect l="0" t="0" r="r" b="b"/>
              <a:pathLst>
                <a:path w="21600" h="21111" fill="none" extrusionOk="0">
                  <a:moveTo>
                    <a:pt x="4569" y="-1"/>
                  </a:moveTo>
                  <a:cubicBezTo>
                    <a:pt x="14507" y="2150"/>
                    <a:pt x="21600" y="10942"/>
                    <a:pt x="21600" y="21111"/>
                  </a:cubicBezTo>
                </a:path>
                <a:path w="21600" h="21111" stroke="0" extrusionOk="0">
                  <a:moveTo>
                    <a:pt x="4569" y="-1"/>
                  </a:moveTo>
                  <a:cubicBezTo>
                    <a:pt x="14507" y="2150"/>
                    <a:pt x="21600" y="10942"/>
                    <a:pt x="21600" y="21111"/>
                  </a:cubicBezTo>
                  <a:lnTo>
                    <a:pt x="0" y="21111"/>
                  </a:lnTo>
                  <a:close/>
                </a:path>
              </a:pathLst>
            </a:custGeom>
            <a:noFill/>
            <a:ln w="38100">
              <a:solidFill>
                <a:srgbClr val="FF0000"/>
              </a:solidFill>
              <a:round/>
              <a:headEnd/>
              <a:tailEnd type="triangle" w="med" len="lg"/>
            </a:ln>
            <a:effectLst/>
          </p:spPr>
          <p:txBody>
            <a:bodyPr wrap="none" anchor="ctr"/>
            <a:lstStyle/>
            <a:p>
              <a:endParaRPr lang="zh-CN" altLang="en-US"/>
            </a:p>
          </p:txBody>
        </p:sp>
        <p:sp>
          <p:nvSpPr>
            <p:cNvPr id="542747" name="Rectangle 27" descr="5%"/>
            <p:cNvSpPr>
              <a:spLocks noChangeArrowheads="1"/>
            </p:cNvSpPr>
            <p:nvPr/>
          </p:nvSpPr>
          <p:spPr bwMode="auto">
            <a:xfrm>
              <a:off x="3583" y="2939"/>
              <a:ext cx="1157" cy="960"/>
            </a:xfrm>
            <a:prstGeom prst="rect">
              <a:avLst/>
            </a:prstGeom>
            <a:pattFill prst="pct5">
              <a:fgClr>
                <a:srgbClr val="FF0000"/>
              </a:fgClr>
              <a:bgClr>
                <a:schemeClr val="bg1"/>
              </a:bgClr>
            </a:pattFill>
            <a:ln w="9525">
              <a:noFill/>
              <a:miter lim="800000"/>
              <a:headEnd/>
              <a:tailEnd/>
            </a:ln>
            <a:effectLst/>
          </p:spPr>
          <p:txBody>
            <a:bodyPr wrap="none" anchor="ctr"/>
            <a:lstStyle/>
            <a:p>
              <a:endParaRPr lang="zh-CN" altLang="en-US"/>
            </a:p>
          </p:txBody>
        </p:sp>
        <p:sp>
          <p:nvSpPr>
            <p:cNvPr id="542748" name="Rectangle 28"/>
            <p:cNvSpPr>
              <a:spLocks noChangeArrowheads="1"/>
            </p:cNvSpPr>
            <p:nvPr/>
          </p:nvSpPr>
          <p:spPr bwMode="auto">
            <a:xfrm>
              <a:off x="4876" y="3318"/>
              <a:ext cx="318" cy="145"/>
            </a:xfrm>
            <a:prstGeom prst="rect">
              <a:avLst/>
            </a:prstGeom>
            <a:gradFill rotWithShape="0">
              <a:gsLst>
                <a:gs pos="0">
                  <a:srgbClr val="993366"/>
                </a:gs>
                <a:gs pos="100000">
                  <a:schemeClr val="bg1"/>
                </a:gs>
              </a:gsLst>
              <a:lin ang="5400000" scaled="1"/>
            </a:gradFill>
            <a:ln w="9525" algn="ctr">
              <a:solidFill>
                <a:srgbClr val="993366"/>
              </a:solidFill>
              <a:miter lim="800000"/>
              <a:headEnd/>
              <a:tailEnd/>
            </a:ln>
            <a:effectLst/>
          </p:spPr>
          <p:txBody>
            <a:bodyPr wrap="none" anchor="ctr"/>
            <a:lstStyle/>
            <a:p>
              <a:endParaRPr lang="zh-CN" altLang="en-US"/>
            </a:p>
          </p:txBody>
        </p:sp>
        <p:sp>
          <p:nvSpPr>
            <p:cNvPr id="542749" name="Freeform 29" descr="50%"/>
            <p:cNvSpPr>
              <a:spLocks/>
            </p:cNvSpPr>
            <p:nvPr/>
          </p:nvSpPr>
          <p:spPr bwMode="auto">
            <a:xfrm>
              <a:off x="3439" y="2795"/>
              <a:ext cx="1936"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a:solidFill>
                <a:srgbClr val="993366"/>
              </a:solidFill>
              <a:round/>
              <a:headEnd/>
              <a:tailEnd/>
            </a:ln>
            <a:effectLst/>
          </p:spPr>
          <p:txBody>
            <a:bodyPr wrap="none" anchor="ctr"/>
            <a:lstStyle/>
            <a:p>
              <a:endParaRPr lang="zh-CN" altLang="en-US"/>
            </a:p>
          </p:txBody>
        </p:sp>
        <p:sp>
          <p:nvSpPr>
            <p:cNvPr id="542750" name="Line 30"/>
            <p:cNvSpPr>
              <a:spLocks noChangeShapeType="1"/>
            </p:cNvSpPr>
            <p:nvPr/>
          </p:nvSpPr>
          <p:spPr bwMode="auto">
            <a:xfrm>
              <a:off x="4308" y="3423"/>
              <a:ext cx="432" cy="1"/>
            </a:xfrm>
            <a:prstGeom prst="line">
              <a:avLst/>
            </a:prstGeom>
            <a:noFill/>
            <a:ln w="28575">
              <a:solidFill>
                <a:srgbClr val="FF3300"/>
              </a:solidFill>
              <a:round/>
              <a:headEnd/>
              <a:tailEnd type="triangle" w="sm" len="lg"/>
            </a:ln>
            <a:effectLst/>
          </p:spPr>
          <p:txBody>
            <a:bodyPr wrap="none" anchor="ctr"/>
            <a:lstStyle/>
            <a:p>
              <a:endParaRPr lang="zh-CN" altLang="en-US"/>
            </a:p>
          </p:txBody>
        </p:sp>
        <p:sp>
          <p:nvSpPr>
            <p:cNvPr id="542751" name="Rectangle 31"/>
            <p:cNvSpPr>
              <a:spLocks noChangeArrowheads="1"/>
            </p:cNvSpPr>
            <p:nvPr/>
          </p:nvSpPr>
          <p:spPr bwMode="auto">
            <a:xfrm>
              <a:off x="4419" y="3097"/>
              <a:ext cx="276" cy="288"/>
            </a:xfrm>
            <a:prstGeom prst="rect">
              <a:avLst/>
            </a:prstGeom>
            <a:noFill/>
            <a:ln w="9525">
              <a:noFill/>
              <a:miter lim="800000"/>
              <a:headEnd/>
              <a:tailEnd/>
            </a:ln>
            <a:effectLst/>
          </p:spPr>
          <p:txBody>
            <a:bodyPr wrap="none">
              <a:spAutoFit/>
            </a:bodyPr>
            <a:lstStyle/>
            <a:p>
              <a:r>
                <a:rPr kumimoji="1" lang="en-US" altLang="zh-CN" sz="2400" i="1">
                  <a:solidFill>
                    <a:srgbClr val="FF3300"/>
                  </a:solidFill>
                  <a:ea typeface="幼圆" pitchFamily="49" charset="-122"/>
                </a:rPr>
                <a:t>p</a:t>
              </a:r>
              <a:r>
                <a:rPr kumimoji="1" lang="en-US" altLang="zh-CN" sz="2400" baseline="-25000">
                  <a:solidFill>
                    <a:srgbClr val="FF3300"/>
                  </a:solidFill>
                  <a:ea typeface="幼圆" pitchFamily="49" charset="-122"/>
                </a:rPr>
                <a:t>2</a:t>
              </a:r>
              <a:endParaRPr kumimoji="1" lang="en-US" altLang="zh-CN" sz="2400">
                <a:solidFill>
                  <a:srgbClr val="FF3300"/>
                </a:solidFill>
                <a:ea typeface="幼圆" pitchFamily="49" charset="-122"/>
              </a:endParaRPr>
            </a:p>
          </p:txBody>
        </p:sp>
        <p:sp>
          <p:nvSpPr>
            <p:cNvPr id="542752" name="Rectangle 32"/>
            <p:cNvSpPr>
              <a:spLocks noChangeArrowheads="1"/>
            </p:cNvSpPr>
            <p:nvPr/>
          </p:nvSpPr>
          <p:spPr bwMode="auto">
            <a:xfrm>
              <a:off x="4740" y="2935"/>
              <a:ext cx="154" cy="960"/>
            </a:xfrm>
            <a:prstGeom prst="rect">
              <a:avLst/>
            </a:prstGeom>
            <a:gradFill rotWithShape="0">
              <a:gsLst>
                <a:gs pos="0">
                  <a:srgbClr val="003366"/>
                </a:gs>
                <a:gs pos="100000">
                  <a:schemeClr val="bg1"/>
                </a:gs>
              </a:gsLst>
              <a:lin ang="5400000" scaled="1"/>
            </a:gradFill>
            <a:ln w="9525" algn="ctr">
              <a:solidFill>
                <a:srgbClr val="000066"/>
              </a:solidFill>
              <a:miter lim="800000"/>
              <a:headEnd/>
              <a:tailEnd/>
            </a:ln>
            <a:effectLst/>
          </p:spPr>
          <p:txBody>
            <a:bodyPr wrap="none" anchor="ctr"/>
            <a:lstStyle/>
            <a:p>
              <a:pPr algn="ctr"/>
              <a:endParaRPr kumimoji="1" lang="zh-CN" altLang="zh-CN" sz="2000" b="1" i="1">
                <a:solidFill>
                  <a:srgbClr val="FF3300"/>
                </a:solidFill>
              </a:endParaRPr>
            </a:p>
          </p:txBody>
        </p:sp>
        <p:sp>
          <p:nvSpPr>
            <p:cNvPr id="542753" name="Text Box 33"/>
            <p:cNvSpPr txBox="1">
              <a:spLocks noChangeArrowheads="1"/>
            </p:cNvSpPr>
            <p:nvPr/>
          </p:nvSpPr>
          <p:spPr bwMode="auto">
            <a:xfrm>
              <a:off x="3924" y="3257"/>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FF0000"/>
                  </a:solidFill>
                </a:rPr>
                <a:t>E</a:t>
              </a:r>
              <a:r>
                <a:rPr lang="en-US" altLang="zh-CN" sz="2400" baseline="-25000">
                  <a:solidFill>
                    <a:srgbClr val="FF0000"/>
                  </a:solidFill>
                </a:rPr>
                <a:t>2</a:t>
              </a:r>
              <a:endParaRPr lang="en-US" altLang="zh-CN" sz="24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24"/>
                                        </p:tgtEl>
                                        <p:attrNameLst>
                                          <p:attrName>style.visibility</p:attrName>
                                        </p:attrNameLst>
                                      </p:cBhvr>
                                      <p:to>
                                        <p:strVal val="visible"/>
                                      </p:to>
                                    </p:set>
                                    <p:anim calcmode="lin" valueType="num">
                                      <p:cBhvr additive="base">
                                        <p:cTn id="7" dur="500" fill="hold"/>
                                        <p:tgtEl>
                                          <p:spTgt spid="542724"/>
                                        </p:tgtEl>
                                        <p:attrNameLst>
                                          <p:attrName>ppt_x</p:attrName>
                                        </p:attrNameLst>
                                      </p:cBhvr>
                                      <p:tavLst>
                                        <p:tav tm="0">
                                          <p:val>
                                            <p:strVal val="0-#ppt_w/2"/>
                                          </p:val>
                                        </p:tav>
                                        <p:tav tm="100000">
                                          <p:val>
                                            <p:strVal val="#ppt_x"/>
                                          </p:val>
                                        </p:tav>
                                      </p:tavLst>
                                    </p:anim>
                                    <p:anim calcmode="lin" valueType="num">
                                      <p:cBhvr additive="base">
                                        <p:cTn id="8" dur="500" fill="hold"/>
                                        <p:tgtEl>
                                          <p:spTgt spid="5427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42727"/>
                                        </p:tgtEl>
                                        <p:attrNameLst>
                                          <p:attrName>style.visibility</p:attrName>
                                        </p:attrNameLst>
                                      </p:cBhvr>
                                      <p:to>
                                        <p:strVal val="visible"/>
                                      </p:to>
                                    </p:set>
                                    <p:animEffect transition="in" filter="wipe(left)">
                                      <p:cBhvr>
                                        <p:cTn id="13" dur="500"/>
                                        <p:tgtEl>
                                          <p:spTgt spid="542727"/>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542728"/>
                                        </p:tgtEl>
                                        <p:attrNameLst>
                                          <p:attrName>style.visibility</p:attrName>
                                        </p:attrNameLst>
                                      </p:cBhvr>
                                      <p:to>
                                        <p:strVal val="visible"/>
                                      </p:to>
                                    </p:set>
                                    <p:animEffect transition="in" filter="strips(downRight)">
                                      <p:cBhvr>
                                        <p:cTn id="18" dur="500"/>
                                        <p:tgtEl>
                                          <p:spTgt spid="54272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42729"/>
                                        </p:tgtEl>
                                        <p:attrNameLst>
                                          <p:attrName>style.visibility</p:attrName>
                                        </p:attrNameLst>
                                      </p:cBhvr>
                                      <p:to>
                                        <p:strVal val="visible"/>
                                      </p:to>
                                    </p:set>
                                    <p:anim calcmode="lin" valueType="num">
                                      <p:cBhvr additive="base">
                                        <p:cTn id="23" dur="500" fill="hold"/>
                                        <p:tgtEl>
                                          <p:spTgt spid="542729"/>
                                        </p:tgtEl>
                                        <p:attrNameLst>
                                          <p:attrName>ppt_x</p:attrName>
                                        </p:attrNameLst>
                                      </p:cBhvr>
                                      <p:tavLst>
                                        <p:tav tm="0">
                                          <p:val>
                                            <p:strVal val="0-#ppt_w/2"/>
                                          </p:val>
                                        </p:tav>
                                        <p:tav tm="100000">
                                          <p:val>
                                            <p:strVal val="#ppt_x"/>
                                          </p:val>
                                        </p:tav>
                                      </p:tavLst>
                                    </p:anim>
                                    <p:anim calcmode="lin" valueType="num">
                                      <p:cBhvr additive="base">
                                        <p:cTn id="24" dur="500" fill="hold"/>
                                        <p:tgtEl>
                                          <p:spTgt spid="54272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42732"/>
                                        </p:tgtEl>
                                        <p:attrNameLst>
                                          <p:attrName>style.visibility</p:attrName>
                                        </p:attrNameLst>
                                      </p:cBhvr>
                                      <p:to>
                                        <p:strVal val="visible"/>
                                      </p:to>
                                    </p:set>
                                    <p:animEffect transition="in" filter="wipe(left)">
                                      <p:cBhvr>
                                        <p:cTn id="29" dur="500"/>
                                        <p:tgtEl>
                                          <p:spTgt spid="542732"/>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542734"/>
                                        </p:tgtEl>
                                        <p:attrNameLst>
                                          <p:attrName>style.visibility</p:attrName>
                                        </p:attrNameLst>
                                      </p:cBhvr>
                                      <p:to>
                                        <p:strVal val="visible"/>
                                      </p:to>
                                    </p:set>
                                    <p:animEffect transition="in" filter="slide(fromBottom)">
                                      <p:cBhvr>
                                        <p:cTn id="34" dur="500"/>
                                        <p:tgtEl>
                                          <p:spTgt spid="542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autoUpdateAnimBg="0"/>
      <p:bldP spid="542728" grpId="0" autoUpdateAnimBg="0"/>
      <p:bldP spid="54272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zh-CN"/>
              <a:t>9.2 </a:t>
            </a:r>
            <a:r>
              <a:rPr lang="zh-CN" altLang="en-US"/>
              <a:t>热力学第一定律</a:t>
            </a:r>
          </a:p>
        </p:txBody>
      </p:sp>
      <p:sp>
        <p:nvSpPr>
          <p:cNvPr id="10" name="灯片编号占位符 4"/>
          <p:cNvSpPr>
            <a:spLocks noGrp="1"/>
          </p:cNvSpPr>
          <p:nvPr>
            <p:ph type="sldNum" sz="quarter" idx="12"/>
          </p:nvPr>
        </p:nvSpPr>
        <p:spPr/>
        <p:txBody>
          <a:bodyPr/>
          <a:lstStyle/>
          <a:p>
            <a:fld id="{441BF044-B2D9-45B9-84D5-C171FA37C443}" type="slidenum">
              <a:rPr lang="en-US" altLang="zh-CN"/>
              <a:pPr/>
              <a:t>26</a:t>
            </a:fld>
            <a:endParaRPr lang="en-US" altLang="zh-CN"/>
          </a:p>
        </p:txBody>
      </p:sp>
      <p:graphicFrame>
        <p:nvGraphicFramePr>
          <p:cNvPr id="543748" name="Object 4"/>
          <p:cNvGraphicFramePr>
            <a:graphicFrameLocks noChangeAspect="1"/>
          </p:cNvGraphicFramePr>
          <p:nvPr/>
        </p:nvGraphicFramePr>
        <p:xfrm>
          <a:off x="457200" y="1244600"/>
          <a:ext cx="6451600" cy="2946400"/>
        </p:xfrm>
        <a:graphic>
          <a:graphicData uri="http://schemas.openxmlformats.org/presentationml/2006/ole">
            <mc:AlternateContent xmlns:mc="http://schemas.openxmlformats.org/markup-compatibility/2006">
              <mc:Choice xmlns:v="urn:schemas-microsoft-com:vml" Requires="v">
                <p:oleObj spid="_x0000_s543749" name="文档" r:id="rId3" imgW="3249764" imgH="1485667" progId="Word.Document.8">
                  <p:embed/>
                </p:oleObj>
              </mc:Choice>
              <mc:Fallback>
                <p:oleObj name="文档" r:id="rId3" imgW="3249764" imgH="1485667"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44600"/>
                        <a:ext cx="64516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749" name="Text Box 5"/>
          <p:cNvSpPr txBox="1">
            <a:spLocks noChangeArrowheads="1"/>
          </p:cNvSpPr>
          <p:nvPr/>
        </p:nvSpPr>
        <p:spPr bwMode="auto">
          <a:xfrm>
            <a:off x="533400" y="4038600"/>
            <a:ext cx="3960813" cy="457200"/>
          </a:xfrm>
          <a:prstGeom prst="rect">
            <a:avLst/>
          </a:prstGeom>
          <a:noFill/>
          <a:ln w="9525" algn="ctr">
            <a:noFill/>
            <a:miter lim="800000"/>
            <a:headEnd/>
            <a:tailEnd/>
          </a:ln>
          <a:effectLst/>
        </p:spPr>
        <p:txBody>
          <a:bodyPr>
            <a:spAutoFit/>
          </a:bodyPr>
          <a:lstStyle/>
          <a:p>
            <a:pPr>
              <a:spcBef>
                <a:spcPct val="50000"/>
              </a:spcBef>
            </a:pPr>
            <a:r>
              <a:rPr kumimoji="1" lang="zh-CN" altLang="en-US" sz="2400" dirty="0"/>
              <a:t>第一类永动机： </a:t>
            </a:r>
          </a:p>
        </p:txBody>
      </p:sp>
      <p:sp>
        <p:nvSpPr>
          <p:cNvPr id="543750" name="Text Box 6"/>
          <p:cNvSpPr txBox="1">
            <a:spLocks noChangeArrowheads="1"/>
          </p:cNvSpPr>
          <p:nvPr/>
        </p:nvSpPr>
        <p:spPr bwMode="auto">
          <a:xfrm>
            <a:off x="533400" y="4468812"/>
            <a:ext cx="4191000" cy="968375"/>
          </a:xfrm>
          <a:prstGeom prst="rect">
            <a:avLst/>
          </a:prstGeom>
          <a:noFill/>
          <a:ln w="9525" algn="ctr">
            <a:noFill/>
            <a:miter lim="800000"/>
            <a:headEnd/>
            <a:tailEnd/>
          </a:ln>
          <a:effectLst/>
        </p:spPr>
        <p:txBody>
          <a:bodyPr>
            <a:spAutoFit/>
          </a:bodyPr>
          <a:lstStyle/>
          <a:p>
            <a:pPr>
              <a:lnSpc>
                <a:spcPct val="120000"/>
              </a:lnSpc>
              <a:spcBef>
                <a:spcPct val="50000"/>
              </a:spcBef>
            </a:pPr>
            <a:r>
              <a:rPr kumimoji="1" lang="zh-CN" altLang="en-US" sz="2400" dirty="0"/>
              <a:t>不需要外界提供能量，但可以连续不断地对外做功的机器。 </a:t>
            </a:r>
          </a:p>
        </p:txBody>
      </p:sp>
      <p:pic>
        <p:nvPicPr>
          <p:cNvPr id="543751" name="Picture 7" descr="永动机"/>
          <p:cNvPicPr>
            <a:picLocks noChangeAspect="1" noChangeArrowheads="1"/>
          </p:cNvPicPr>
          <p:nvPr/>
        </p:nvPicPr>
        <p:blipFill>
          <a:blip r:embed="rId5"/>
          <a:srcRect/>
          <a:stretch>
            <a:fillRect/>
          </a:stretch>
        </p:blipFill>
        <p:spPr bwMode="auto">
          <a:xfrm>
            <a:off x="7005638" y="2819400"/>
            <a:ext cx="2138362" cy="3384550"/>
          </a:xfrm>
          <a:prstGeom prst="rect">
            <a:avLst/>
          </a:prstGeom>
          <a:noFill/>
          <a:ln w="9525">
            <a:noFill/>
            <a:miter lim="800000"/>
            <a:headEnd/>
            <a:tailEnd/>
          </a:ln>
        </p:spPr>
      </p:pic>
      <p:sp>
        <p:nvSpPr>
          <p:cNvPr id="543752" name="Text Box 8"/>
          <p:cNvSpPr txBox="1">
            <a:spLocks noChangeArrowheads="1"/>
          </p:cNvSpPr>
          <p:nvPr/>
        </p:nvSpPr>
        <p:spPr bwMode="auto">
          <a:xfrm>
            <a:off x="533400" y="5410200"/>
            <a:ext cx="4495800" cy="968375"/>
          </a:xfrm>
          <a:prstGeom prst="rect">
            <a:avLst/>
          </a:prstGeom>
          <a:noFill/>
          <a:ln w="9525" algn="ctr">
            <a:noFill/>
            <a:miter lim="800000"/>
            <a:headEnd/>
            <a:tailEnd/>
          </a:ln>
          <a:effectLst/>
        </p:spPr>
        <p:txBody>
          <a:bodyPr>
            <a:spAutoFit/>
          </a:bodyPr>
          <a:lstStyle/>
          <a:p>
            <a:pPr>
              <a:lnSpc>
                <a:spcPct val="120000"/>
              </a:lnSpc>
            </a:pPr>
            <a:r>
              <a:rPr kumimoji="1" lang="zh-CN" altLang="en-US" sz="2400" dirty="0"/>
              <a:t>热力学第一定律的另一表述：</a:t>
            </a:r>
          </a:p>
          <a:p>
            <a:pPr>
              <a:lnSpc>
                <a:spcPct val="120000"/>
              </a:lnSpc>
            </a:pPr>
            <a:r>
              <a:rPr kumimoji="1" lang="zh-CN" altLang="en-US" sz="2400" dirty="0"/>
              <a:t>“不可能制造出第一类永动机。”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3749"/>
                                        </p:tgtEl>
                                        <p:attrNameLst>
                                          <p:attrName>style.visibility</p:attrName>
                                        </p:attrNameLst>
                                      </p:cBhvr>
                                      <p:to>
                                        <p:strVal val="visible"/>
                                      </p:to>
                                    </p:set>
                                    <p:animEffect transition="in" filter="wipe(left)">
                                      <p:cBhvr>
                                        <p:cTn id="7" dur="500"/>
                                        <p:tgtEl>
                                          <p:spTgt spid="5437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3750"/>
                                        </p:tgtEl>
                                        <p:attrNameLst>
                                          <p:attrName>style.visibility</p:attrName>
                                        </p:attrNameLst>
                                      </p:cBhvr>
                                      <p:to>
                                        <p:strVal val="visible"/>
                                      </p:to>
                                    </p:set>
                                    <p:animEffect transition="in" filter="wipe(left)">
                                      <p:cBhvr>
                                        <p:cTn id="12" dur="500"/>
                                        <p:tgtEl>
                                          <p:spTgt spid="54375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43751"/>
                                        </p:tgtEl>
                                        <p:attrNameLst>
                                          <p:attrName>style.visibility</p:attrName>
                                        </p:attrNameLst>
                                      </p:cBhvr>
                                      <p:to>
                                        <p:strVal val="visible"/>
                                      </p:to>
                                    </p:set>
                                    <p:animEffect transition="in" filter="box(in)">
                                      <p:cBhvr>
                                        <p:cTn id="17" dur="500"/>
                                        <p:tgtEl>
                                          <p:spTgt spid="5437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3752"/>
                                        </p:tgtEl>
                                        <p:attrNameLst>
                                          <p:attrName>style.visibility</p:attrName>
                                        </p:attrNameLst>
                                      </p:cBhvr>
                                      <p:to>
                                        <p:strVal val="visible"/>
                                      </p:to>
                                    </p:set>
                                    <p:animEffect transition="in" filter="wipe(left)">
                                      <p:cBhvr>
                                        <p:cTn id="22" dur="500"/>
                                        <p:tgtEl>
                                          <p:spTgt spid="54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9" grpId="0"/>
      <p:bldP spid="543750" grpId="0"/>
      <p:bldP spid="5437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zh-CN"/>
              <a:t>9.2 </a:t>
            </a:r>
            <a:r>
              <a:rPr lang="zh-CN" altLang="en-US"/>
              <a:t>热力学第一定律</a:t>
            </a:r>
          </a:p>
        </p:txBody>
      </p:sp>
      <p:sp>
        <p:nvSpPr>
          <p:cNvPr id="87" name="灯片编号占位符 4"/>
          <p:cNvSpPr>
            <a:spLocks noGrp="1"/>
          </p:cNvSpPr>
          <p:nvPr>
            <p:ph type="sldNum" sz="quarter" idx="12"/>
          </p:nvPr>
        </p:nvSpPr>
        <p:spPr/>
        <p:txBody>
          <a:bodyPr/>
          <a:lstStyle/>
          <a:p>
            <a:fld id="{9A355B26-C647-4D9C-8A23-34CDEFBEF2D2}" type="slidenum">
              <a:rPr lang="en-US" altLang="zh-CN"/>
              <a:pPr/>
              <a:t>27</a:t>
            </a:fld>
            <a:endParaRPr lang="en-US" altLang="zh-CN"/>
          </a:p>
        </p:txBody>
      </p:sp>
      <p:sp>
        <p:nvSpPr>
          <p:cNvPr id="544771"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准静态过程中热量、功和内能</a:t>
            </a:r>
          </a:p>
        </p:txBody>
      </p:sp>
      <p:sp>
        <p:nvSpPr>
          <p:cNvPr id="544772" name="Text Box 4"/>
          <p:cNvSpPr txBox="1">
            <a:spLocks noChangeArrowheads="1"/>
          </p:cNvSpPr>
          <p:nvPr/>
        </p:nvSpPr>
        <p:spPr bwMode="auto">
          <a:xfrm>
            <a:off x="457200" y="1676400"/>
            <a:ext cx="4114800" cy="457200"/>
          </a:xfrm>
          <a:prstGeom prst="rect">
            <a:avLst/>
          </a:prstGeom>
          <a:noFill/>
          <a:ln w="9525">
            <a:noFill/>
            <a:miter lim="800000"/>
            <a:headEnd/>
            <a:tailEnd/>
          </a:ln>
          <a:effectLst/>
        </p:spPr>
        <p:txBody>
          <a:bodyPr>
            <a:spAutoFit/>
          </a:bodyPr>
          <a:lstStyle/>
          <a:p>
            <a:pPr>
              <a:spcBef>
                <a:spcPct val="50000"/>
              </a:spcBef>
            </a:pPr>
            <a:r>
              <a:rPr lang="zh-CN" altLang="en-US" sz="2400" dirty="0"/>
              <a:t>（</a:t>
            </a:r>
            <a:r>
              <a:rPr lang="en-US" altLang="zh-CN" sz="2400" dirty="0"/>
              <a:t>1</a:t>
            </a:r>
            <a:r>
              <a:rPr lang="zh-CN" altLang="en-US" sz="2400" dirty="0"/>
              <a:t>） 准静态过程中功的计算</a:t>
            </a:r>
          </a:p>
        </p:txBody>
      </p:sp>
      <p:graphicFrame>
        <p:nvGraphicFramePr>
          <p:cNvPr id="544773" name="Object 5"/>
          <p:cNvGraphicFramePr>
            <a:graphicFrameLocks noChangeAspect="1"/>
          </p:cNvGraphicFramePr>
          <p:nvPr/>
        </p:nvGraphicFramePr>
        <p:xfrm>
          <a:off x="838200" y="4572000"/>
          <a:ext cx="2919413" cy="508000"/>
        </p:xfrm>
        <a:graphic>
          <a:graphicData uri="http://schemas.openxmlformats.org/presentationml/2006/ole">
            <mc:AlternateContent xmlns:mc="http://schemas.openxmlformats.org/markup-compatibility/2006">
              <mc:Choice xmlns:v="urn:schemas-microsoft-com:vml" Requires="v">
                <p:oleObj spid="_x0000_s544792" name="公式" r:id="rId3" imgW="1168200" imgH="203040" progId="Equation.3">
                  <p:embed/>
                </p:oleObj>
              </mc:Choice>
              <mc:Fallback>
                <p:oleObj name="公式" r:id="rId3" imgW="1168200" imgH="203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572000"/>
                        <a:ext cx="29194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4776" name="Object 8"/>
          <p:cNvGraphicFramePr>
            <a:graphicFrameLocks noChangeAspect="1"/>
          </p:cNvGraphicFramePr>
          <p:nvPr/>
        </p:nvGraphicFramePr>
        <p:xfrm>
          <a:off x="1143000" y="5410200"/>
          <a:ext cx="2030413" cy="889000"/>
        </p:xfrm>
        <a:graphic>
          <a:graphicData uri="http://schemas.openxmlformats.org/presentationml/2006/ole">
            <mc:AlternateContent xmlns:mc="http://schemas.openxmlformats.org/markup-compatibility/2006">
              <mc:Choice xmlns:v="urn:schemas-microsoft-com:vml" Requires="v">
                <p:oleObj spid="_x0000_s544793" name="公式" r:id="rId5" imgW="812447" imgH="355446" progId="Equation.3">
                  <p:embed/>
                </p:oleObj>
              </mc:Choice>
              <mc:Fallback>
                <p:oleObj name="公式" r:id="rId5" imgW="812447" imgH="355446"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5410200"/>
                        <a:ext cx="203041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4777" name="Group 9"/>
          <p:cNvGrpSpPr>
            <a:grpSpLocks/>
          </p:cNvGrpSpPr>
          <p:nvPr/>
        </p:nvGrpSpPr>
        <p:grpSpPr bwMode="auto">
          <a:xfrm>
            <a:off x="876300" y="2257425"/>
            <a:ext cx="2781300" cy="2195513"/>
            <a:chOff x="552" y="1422"/>
            <a:chExt cx="1752" cy="1383"/>
          </a:xfrm>
        </p:grpSpPr>
        <p:sp>
          <p:nvSpPr>
            <p:cNvPr id="544778" name="Line 10"/>
            <p:cNvSpPr>
              <a:spLocks noChangeShapeType="1"/>
            </p:cNvSpPr>
            <p:nvPr/>
          </p:nvSpPr>
          <p:spPr bwMode="auto">
            <a:xfrm>
              <a:off x="2064" y="2432"/>
              <a:ext cx="0" cy="144"/>
            </a:xfrm>
            <a:prstGeom prst="line">
              <a:avLst/>
            </a:prstGeom>
            <a:noFill/>
            <a:ln w="19050">
              <a:solidFill>
                <a:schemeClr val="tx1"/>
              </a:solidFill>
              <a:round/>
              <a:headEnd/>
              <a:tailEnd/>
            </a:ln>
            <a:effectLst/>
          </p:spPr>
          <p:txBody>
            <a:bodyPr wrap="none" anchor="ctr"/>
            <a:lstStyle/>
            <a:p>
              <a:endParaRPr lang="zh-CN" altLang="en-US"/>
            </a:p>
          </p:txBody>
        </p:sp>
        <p:sp>
          <p:nvSpPr>
            <p:cNvPr id="544779" name="Line 11"/>
            <p:cNvSpPr>
              <a:spLocks noChangeShapeType="1"/>
            </p:cNvSpPr>
            <p:nvPr/>
          </p:nvSpPr>
          <p:spPr bwMode="auto">
            <a:xfrm>
              <a:off x="1610" y="2432"/>
              <a:ext cx="0" cy="144"/>
            </a:xfrm>
            <a:prstGeom prst="line">
              <a:avLst/>
            </a:prstGeom>
            <a:noFill/>
            <a:ln w="19050">
              <a:solidFill>
                <a:schemeClr val="tx1"/>
              </a:solidFill>
              <a:round/>
              <a:headEnd/>
              <a:tailEnd/>
            </a:ln>
            <a:effectLst/>
          </p:spPr>
          <p:txBody>
            <a:bodyPr wrap="none" anchor="ctr"/>
            <a:lstStyle/>
            <a:p>
              <a:endParaRPr lang="zh-CN" altLang="en-US"/>
            </a:p>
          </p:txBody>
        </p:sp>
        <p:sp>
          <p:nvSpPr>
            <p:cNvPr id="544780" name="Line 12"/>
            <p:cNvSpPr>
              <a:spLocks noChangeShapeType="1"/>
            </p:cNvSpPr>
            <p:nvPr/>
          </p:nvSpPr>
          <p:spPr bwMode="auto">
            <a:xfrm flipV="1">
              <a:off x="1610" y="2523"/>
              <a:ext cx="454" cy="0"/>
            </a:xfrm>
            <a:prstGeom prst="line">
              <a:avLst/>
            </a:prstGeom>
            <a:noFill/>
            <a:ln w="19050">
              <a:solidFill>
                <a:schemeClr val="tx1"/>
              </a:solidFill>
              <a:round/>
              <a:headEnd type="arrow" w="med" len="med"/>
              <a:tailEnd type="arrow" w="med" len="med"/>
            </a:ln>
            <a:effectLst/>
          </p:spPr>
          <p:txBody>
            <a:bodyPr wrap="none" anchor="ctr"/>
            <a:lstStyle/>
            <a:p>
              <a:endParaRPr lang="zh-CN" altLang="en-US"/>
            </a:p>
          </p:txBody>
        </p:sp>
        <p:sp>
          <p:nvSpPr>
            <p:cNvPr id="544781" name="Rectangle 13"/>
            <p:cNvSpPr>
              <a:spLocks noChangeArrowheads="1"/>
            </p:cNvSpPr>
            <p:nvPr/>
          </p:nvSpPr>
          <p:spPr bwMode="auto">
            <a:xfrm>
              <a:off x="1655" y="2478"/>
              <a:ext cx="290" cy="327"/>
            </a:xfrm>
            <a:prstGeom prst="rect">
              <a:avLst/>
            </a:prstGeom>
            <a:noFill/>
            <a:ln w="9525">
              <a:noFill/>
              <a:miter lim="800000"/>
              <a:headEnd/>
              <a:tailEnd/>
            </a:ln>
            <a:effectLst/>
          </p:spPr>
          <p:txBody>
            <a:bodyPr wrap="none">
              <a:spAutoFit/>
            </a:bodyPr>
            <a:lstStyle/>
            <a:p>
              <a:r>
                <a:rPr kumimoji="1" lang="en-US" altLang="zh-CN" sz="2800"/>
                <a:t>d</a:t>
              </a:r>
              <a:r>
                <a:rPr kumimoji="1" lang="en-US" altLang="zh-CN" sz="2800" i="1"/>
                <a:t>l</a:t>
              </a:r>
            </a:p>
          </p:txBody>
        </p:sp>
        <p:sp>
          <p:nvSpPr>
            <p:cNvPr id="544782" name="Rectangle 14"/>
            <p:cNvSpPr>
              <a:spLocks noChangeArrowheads="1"/>
            </p:cNvSpPr>
            <p:nvPr/>
          </p:nvSpPr>
          <p:spPr bwMode="auto">
            <a:xfrm>
              <a:off x="1637" y="1860"/>
              <a:ext cx="667" cy="124"/>
            </a:xfrm>
            <a:prstGeom prst="rect">
              <a:avLst/>
            </a:prstGeom>
            <a:gradFill rotWithShape="1">
              <a:gsLst>
                <a:gs pos="0">
                  <a:srgbClr val="808080"/>
                </a:gs>
                <a:gs pos="50000">
                  <a:srgbClr val="FFFFFF"/>
                </a:gs>
                <a:gs pos="100000">
                  <a:srgbClr val="808080"/>
                </a:gs>
              </a:gsLst>
              <a:lin ang="5400000" scaled="1"/>
            </a:gradFill>
            <a:ln w="9525">
              <a:solidFill>
                <a:srgbClr val="666699"/>
              </a:solidFill>
              <a:miter lim="800000"/>
              <a:headEnd/>
              <a:tailEnd/>
            </a:ln>
          </p:spPr>
          <p:txBody>
            <a:bodyPr/>
            <a:lstStyle/>
            <a:p>
              <a:endParaRPr lang="zh-CN" altLang="en-US"/>
            </a:p>
          </p:txBody>
        </p:sp>
        <p:sp>
          <p:nvSpPr>
            <p:cNvPr id="544783" name="Rectangle 15"/>
            <p:cNvSpPr>
              <a:spLocks noChangeArrowheads="1"/>
            </p:cNvSpPr>
            <p:nvPr/>
          </p:nvSpPr>
          <p:spPr bwMode="auto">
            <a:xfrm>
              <a:off x="1887" y="1547"/>
              <a:ext cx="167" cy="746"/>
            </a:xfrm>
            <a:prstGeom prst="rect">
              <a:avLst/>
            </a:prstGeom>
            <a:gradFill rotWithShape="1">
              <a:gsLst>
                <a:gs pos="0">
                  <a:srgbClr val="808080"/>
                </a:gs>
                <a:gs pos="50000">
                  <a:srgbClr val="FFFFFF"/>
                </a:gs>
                <a:gs pos="100000">
                  <a:srgbClr val="808080"/>
                </a:gs>
              </a:gsLst>
              <a:lin ang="5400000" scaled="1"/>
            </a:gradFill>
            <a:ln w="9525" algn="ctr">
              <a:solidFill>
                <a:schemeClr val="tx1"/>
              </a:solidFill>
              <a:prstDash val="dash"/>
              <a:miter lim="800000"/>
              <a:headEnd/>
              <a:tailEnd/>
            </a:ln>
            <a:effectLst/>
          </p:spPr>
          <p:txBody>
            <a:bodyPr/>
            <a:lstStyle/>
            <a:p>
              <a:endParaRPr lang="zh-CN" altLang="en-US"/>
            </a:p>
          </p:txBody>
        </p:sp>
        <p:sp>
          <p:nvSpPr>
            <p:cNvPr id="544784" name="Rectangle 16"/>
            <p:cNvSpPr>
              <a:spLocks noChangeArrowheads="1"/>
            </p:cNvSpPr>
            <p:nvPr/>
          </p:nvSpPr>
          <p:spPr bwMode="auto">
            <a:xfrm>
              <a:off x="1470" y="1547"/>
              <a:ext cx="167" cy="746"/>
            </a:xfrm>
            <a:prstGeom prst="rect">
              <a:avLst/>
            </a:prstGeom>
            <a:gradFill rotWithShape="1">
              <a:gsLst>
                <a:gs pos="0">
                  <a:srgbClr val="808080"/>
                </a:gs>
                <a:gs pos="50000">
                  <a:srgbClr val="FFFFFF"/>
                </a:gs>
                <a:gs pos="100000">
                  <a:srgbClr val="808080"/>
                </a:gs>
              </a:gsLst>
              <a:lin ang="5400000" scaled="1"/>
            </a:gradFill>
            <a:ln w="9525">
              <a:solidFill>
                <a:srgbClr val="666699"/>
              </a:solidFill>
              <a:miter lim="800000"/>
              <a:headEnd/>
              <a:tailEnd/>
            </a:ln>
          </p:spPr>
          <p:txBody>
            <a:bodyPr/>
            <a:lstStyle/>
            <a:p>
              <a:endParaRPr lang="zh-CN" altLang="en-US"/>
            </a:p>
          </p:txBody>
        </p:sp>
        <p:sp>
          <p:nvSpPr>
            <p:cNvPr id="544785" name="Rectangle 17" descr="大纸屑"/>
            <p:cNvSpPr>
              <a:spLocks noChangeArrowheads="1"/>
            </p:cNvSpPr>
            <p:nvPr/>
          </p:nvSpPr>
          <p:spPr bwMode="auto">
            <a:xfrm>
              <a:off x="719" y="1547"/>
              <a:ext cx="751" cy="746"/>
            </a:xfrm>
            <a:prstGeom prst="rect">
              <a:avLst/>
            </a:prstGeom>
            <a:pattFill prst="lgConfetti">
              <a:fgClr>
                <a:srgbClr val="99CCFF"/>
              </a:fgClr>
              <a:bgClr>
                <a:srgbClr val="FFFFFF"/>
              </a:bgClr>
            </a:pattFill>
            <a:ln w="9525">
              <a:noFill/>
              <a:miter lim="800000"/>
              <a:headEnd/>
              <a:tailEnd/>
            </a:ln>
          </p:spPr>
          <p:txBody>
            <a:bodyPr/>
            <a:lstStyle/>
            <a:p>
              <a:endParaRPr lang="zh-CN" altLang="en-US"/>
            </a:p>
          </p:txBody>
        </p:sp>
        <p:sp>
          <p:nvSpPr>
            <p:cNvPr id="544786" name="Freeform 18" descr="深色上对角线"/>
            <p:cNvSpPr>
              <a:spLocks/>
            </p:cNvSpPr>
            <p:nvPr/>
          </p:nvSpPr>
          <p:spPr bwMode="auto">
            <a:xfrm>
              <a:off x="552" y="1422"/>
              <a:ext cx="1752" cy="995"/>
            </a:xfrm>
            <a:custGeom>
              <a:avLst/>
              <a:gdLst/>
              <a:ahLst/>
              <a:cxnLst>
                <a:cxn ang="0">
                  <a:pos x="0" y="0"/>
                </a:cxn>
                <a:cxn ang="0">
                  <a:pos x="2205" y="0"/>
                </a:cxn>
                <a:cxn ang="0">
                  <a:pos x="2205" y="156"/>
                </a:cxn>
                <a:cxn ang="0">
                  <a:pos x="210" y="156"/>
                </a:cxn>
                <a:cxn ang="0">
                  <a:pos x="210" y="936"/>
                </a:cxn>
                <a:cxn ang="0">
                  <a:pos x="2205" y="936"/>
                </a:cxn>
                <a:cxn ang="0">
                  <a:pos x="2205" y="1092"/>
                </a:cxn>
                <a:cxn ang="0">
                  <a:pos x="0" y="1092"/>
                </a:cxn>
                <a:cxn ang="0">
                  <a:pos x="0" y="0"/>
                </a:cxn>
              </a:cxnLst>
              <a:rect l="0" t="0" r="r" b="b"/>
              <a:pathLst>
                <a:path w="2205" h="1092">
                  <a:moveTo>
                    <a:pt x="0" y="0"/>
                  </a:moveTo>
                  <a:lnTo>
                    <a:pt x="2205" y="0"/>
                  </a:lnTo>
                  <a:lnTo>
                    <a:pt x="2205" y="156"/>
                  </a:lnTo>
                  <a:lnTo>
                    <a:pt x="210" y="156"/>
                  </a:lnTo>
                  <a:lnTo>
                    <a:pt x="210" y="936"/>
                  </a:lnTo>
                  <a:lnTo>
                    <a:pt x="2205" y="936"/>
                  </a:lnTo>
                  <a:lnTo>
                    <a:pt x="2205" y="1092"/>
                  </a:lnTo>
                  <a:lnTo>
                    <a:pt x="0" y="1092"/>
                  </a:lnTo>
                  <a:lnTo>
                    <a:pt x="0" y="0"/>
                  </a:lnTo>
                  <a:close/>
                </a:path>
              </a:pathLst>
            </a:custGeom>
            <a:pattFill prst="dkUpDiag">
              <a:fgClr>
                <a:srgbClr val="FF6600"/>
              </a:fgClr>
              <a:bgClr>
                <a:srgbClr val="FFFFFF"/>
              </a:bgClr>
            </a:pattFill>
            <a:ln w="9525">
              <a:solidFill>
                <a:srgbClr val="993300"/>
              </a:solidFill>
              <a:round/>
              <a:headEnd/>
              <a:tailEnd/>
            </a:ln>
          </p:spPr>
          <p:txBody>
            <a:bodyPr/>
            <a:lstStyle/>
            <a:p>
              <a:endParaRPr lang="zh-CN" altLang="en-US"/>
            </a:p>
          </p:txBody>
        </p:sp>
        <p:graphicFrame>
          <p:nvGraphicFramePr>
            <p:cNvPr id="544787" name="Object 19"/>
            <p:cNvGraphicFramePr>
              <a:graphicFrameLocks noChangeAspect="1"/>
            </p:cNvGraphicFramePr>
            <p:nvPr/>
          </p:nvGraphicFramePr>
          <p:xfrm>
            <a:off x="1472" y="1825"/>
            <a:ext cx="143" cy="179"/>
          </p:xfrm>
          <a:graphic>
            <a:graphicData uri="http://schemas.openxmlformats.org/presentationml/2006/ole">
              <mc:AlternateContent xmlns:mc="http://schemas.openxmlformats.org/markup-compatibility/2006">
                <mc:Choice xmlns:v="urn:schemas-microsoft-com:vml" Requires="v">
                  <p:oleObj spid="_x0000_s544794" name="公式" r:id="rId7" imgW="139680" imgH="177480" progId="Equation.3">
                    <p:embed/>
                  </p:oleObj>
                </mc:Choice>
                <mc:Fallback>
                  <p:oleObj name="公式" r:id="rId7" imgW="139680" imgH="177480"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2" y="1825"/>
                          <a:ext cx="143"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4788" name="AutoShape 20"/>
            <p:cNvSpPr>
              <a:spLocks noChangeArrowheads="1"/>
            </p:cNvSpPr>
            <p:nvPr/>
          </p:nvSpPr>
          <p:spPr bwMode="auto">
            <a:xfrm>
              <a:off x="1219" y="1795"/>
              <a:ext cx="251" cy="249"/>
            </a:xfrm>
            <a:prstGeom prst="rightArrow">
              <a:avLst>
                <a:gd name="adj1" fmla="val 50000"/>
                <a:gd name="adj2" fmla="val 25201"/>
              </a:avLst>
            </a:prstGeom>
            <a:gradFill rotWithShape="1">
              <a:gsLst>
                <a:gs pos="0">
                  <a:srgbClr val="FFFFFF"/>
                </a:gs>
                <a:gs pos="100000">
                  <a:srgbClr val="FF0000"/>
                </a:gs>
              </a:gsLst>
              <a:lin ang="0" scaled="1"/>
            </a:gradFill>
            <a:ln w="9525">
              <a:noFill/>
              <a:miter lim="800000"/>
              <a:headEnd/>
              <a:tailEnd/>
            </a:ln>
          </p:spPr>
          <p:txBody>
            <a:bodyPr/>
            <a:lstStyle/>
            <a:p>
              <a:endParaRPr lang="zh-CN" altLang="en-US"/>
            </a:p>
          </p:txBody>
        </p:sp>
        <p:graphicFrame>
          <p:nvGraphicFramePr>
            <p:cNvPr id="544789" name="Object 21"/>
            <p:cNvGraphicFramePr>
              <a:graphicFrameLocks noChangeAspect="1"/>
            </p:cNvGraphicFramePr>
            <p:nvPr/>
          </p:nvGraphicFramePr>
          <p:xfrm>
            <a:off x="1062" y="1570"/>
            <a:ext cx="253" cy="294"/>
          </p:xfrm>
          <a:graphic>
            <a:graphicData uri="http://schemas.openxmlformats.org/presentationml/2006/ole">
              <mc:AlternateContent xmlns:mc="http://schemas.openxmlformats.org/markup-compatibility/2006">
                <mc:Choice xmlns:v="urn:schemas-microsoft-com:vml" Requires="v">
                  <p:oleObj spid="_x0000_s544795" name="公式" r:id="rId9" imgW="164880" imgH="190440" progId="Equation.3">
                    <p:embed/>
                  </p:oleObj>
                </mc:Choice>
                <mc:Fallback>
                  <p:oleObj name="公式" r:id="rId9" imgW="164880" imgH="190440" progId="Equation.3">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2" y="1570"/>
                          <a:ext cx="253"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4790" name="Object 22"/>
            <p:cNvGraphicFramePr>
              <a:graphicFrameLocks noChangeAspect="1"/>
            </p:cNvGraphicFramePr>
            <p:nvPr/>
          </p:nvGraphicFramePr>
          <p:xfrm>
            <a:off x="1634" y="2039"/>
            <a:ext cx="293" cy="219"/>
          </p:xfrm>
          <a:graphic>
            <a:graphicData uri="http://schemas.openxmlformats.org/presentationml/2006/ole">
              <mc:AlternateContent xmlns:mc="http://schemas.openxmlformats.org/markup-compatibility/2006">
                <mc:Choice xmlns:v="urn:schemas-microsoft-com:vml" Requires="v">
                  <p:oleObj spid="_x0000_s544796" name="公式" r:id="rId11" imgW="241200" imgH="177480" progId="Equation.3">
                    <p:embed/>
                  </p:oleObj>
                </mc:Choice>
                <mc:Fallback>
                  <p:oleObj name="公式" r:id="rId11" imgW="241200" imgH="177480" progId="Equation.3">
                    <p:embed/>
                    <p:pic>
                      <p:nvPicPr>
                        <p:cNvPr id="0" name="Picture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4" y="2039"/>
                          <a:ext cx="293"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4791" name="Object 23"/>
            <p:cNvGraphicFramePr>
              <a:graphicFrameLocks noChangeAspect="1"/>
            </p:cNvGraphicFramePr>
            <p:nvPr/>
          </p:nvGraphicFramePr>
          <p:xfrm>
            <a:off x="883" y="1956"/>
            <a:ext cx="455" cy="287"/>
          </p:xfrm>
          <a:graphic>
            <a:graphicData uri="http://schemas.openxmlformats.org/presentationml/2006/ole">
              <mc:AlternateContent xmlns:mc="http://schemas.openxmlformats.org/markup-compatibility/2006">
                <mc:Choice xmlns:v="urn:schemas-microsoft-com:vml" Requires="v">
                  <p:oleObj spid="_x0000_s544797" name="公式" r:id="rId13" imgW="304560" imgH="203040" progId="Equation.3">
                    <p:embed/>
                  </p:oleObj>
                </mc:Choice>
                <mc:Fallback>
                  <p:oleObj name="公式" r:id="rId13" imgW="304560" imgH="203040" progId="Equation.3">
                    <p:embed/>
                    <p:pic>
                      <p:nvPicPr>
                        <p:cNvPr id="0"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3" y="1956"/>
                          <a:ext cx="455"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44859" name="Group 91"/>
          <p:cNvGrpSpPr>
            <a:grpSpLocks/>
          </p:cNvGrpSpPr>
          <p:nvPr/>
        </p:nvGrpSpPr>
        <p:grpSpPr bwMode="auto">
          <a:xfrm>
            <a:off x="4475163" y="2351088"/>
            <a:ext cx="4495800" cy="3948112"/>
            <a:chOff x="2928" y="1833"/>
            <a:chExt cx="2832" cy="2487"/>
          </a:xfrm>
        </p:grpSpPr>
        <p:sp>
          <p:nvSpPr>
            <p:cNvPr id="544860" name="Freeform 92"/>
            <p:cNvSpPr>
              <a:spLocks/>
            </p:cNvSpPr>
            <p:nvPr/>
          </p:nvSpPr>
          <p:spPr bwMode="auto">
            <a:xfrm>
              <a:off x="3552" y="2217"/>
              <a:ext cx="1536" cy="1008"/>
            </a:xfrm>
            <a:custGeom>
              <a:avLst/>
              <a:gdLst/>
              <a:ahLst/>
              <a:cxnLst>
                <a:cxn ang="0">
                  <a:pos x="0" y="0"/>
                </a:cxn>
                <a:cxn ang="0">
                  <a:pos x="432" y="432"/>
                </a:cxn>
                <a:cxn ang="0">
                  <a:pos x="963" y="754"/>
                </a:cxn>
                <a:cxn ang="0">
                  <a:pos x="1441" y="943"/>
                </a:cxn>
                <a:cxn ang="0">
                  <a:pos x="1776" y="1008"/>
                </a:cxn>
              </a:cxnLst>
              <a:rect l="0" t="0" r="r" b="b"/>
              <a:pathLst>
                <a:path w="1776" h="1008">
                  <a:moveTo>
                    <a:pt x="0" y="0"/>
                  </a:moveTo>
                  <a:cubicBezTo>
                    <a:pt x="136" y="156"/>
                    <a:pt x="272" y="306"/>
                    <a:pt x="432" y="432"/>
                  </a:cubicBezTo>
                  <a:cubicBezTo>
                    <a:pt x="592" y="558"/>
                    <a:pt x="795" y="669"/>
                    <a:pt x="963" y="754"/>
                  </a:cubicBezTo>
                  <a:cubicBezTo>
                    <a:pt x="1131" y="839"/>
                    <a:pt x="1306" y="901"/>
                    <a:pt x="1441" y="943"/>
                  </a:cubicBezTo>
                  <a:cubicBezTo>
                    <a:pt x="1576" y="985"/>
                    <a:pt x="1706" y="994"/>
                    <a:pt x="1776" y="1008"/>
                  </a:cubicBezTo>
                </a:path>
              </a:pathLst>
            </a:custGeom>
            <a:noFill/>
            <a:ln w="28575" cmpd="sng">
              <a:solidFill>
                <a:srgbClr val="0000FF"/>
              </a:solidFill>
              <a:round/>
              <a:headEnd type="oval" w="med" len="med"/>
              <a:tailEnd type="oval" w="med" len="med"/>
            </a:ln>
            <a:effectLst/>
          </p:spPr>
          <p:txBody>
            <a:bodyPr wrap="none" anchor="ctr"/>
            <a:lstStyle/>
            <a:p>
              <a:endParaRPr lang="zh-CN" altLang="en-US"/>
            </a:p>
          </p:txBody>
        </p:sp>
        <p:grpSp>
          <p:nvGrpSpPr>
            <p:cNvPr id="544861" name="Group 93"/>
            <p:cNvGrpSpPr>
              <a:grpSpLocks/>
            </p:cNvGrpSpPr>
            <p:nvPr/>
          </p:nvGrpSpPr>
          <p:grpSpPr bwMode="auto">
            <a:xfrm>
              <a:off x="2928" y="1833"/>
              <a:ext cx="2832" cy="2487"/>
              <a:chOff x="2928" y="1833"/>
              <a:chExt cx="2832" cy="2487"/>
            </a:xfrm>
          </p:grpSpPr>
          <p:sp>
            <p:nvSpPr>
              <p:cNvPr id="544862" name="Text Box 94"/>
              <p:cNvSpPr txBox="1">
                <a:spLocks noChangeArrowheads="1"/>
              </p:cNvSpPr>
              <p:nvPr/>
            </p:nvSpPr>
            <p:spPr bwMode="auto">
              <a:xfrm>
                <a:off x="4752" y="2880"/>
                <a:ext cx="1008" cy="288"/>
              </a:xfrm>
              <a:prstGeom prst="rect">
                <a:avLst/>
              </a:prstGeom>
              <a:noFill/>
              <a:ln w="9525">
                <a:noFill/>
                <a:miter lim="800000"/>
                <a:headEnd/>
                <a:tailEnd/>
              </a:ln>
              <a:effectLst/>
            </p:spPr>
            <p:txBody>
              <a:bodyPr>
                <a:spAutoFit/>
              </a:bodyPr>
              <a:lstStyle/>
              <a:p>
                <a:pPr>
                  <a:spcBef>
                    <a:spcPct val="50000"/>
                  </a:spcBef>
                </a:pPr>
                <a:r>
                  <a:rPr kumimoji="1" lang="en-US" altLang="zh-CN" sz="2400"/>
                  <a:t>(</a:t>
                </a:r>
                <a:r>
                  <a:rPr kumimoji="1" lang="en-US" altLang="zh-CN" sz="2400" i="1"/>
                  <a:t>p</a:t>
                </a:r>
                <a:r>
                  <a:rPr kumimoji="1" lang="en-US" altLang="zh-CN" sz="2400" baseline="-25000"/>
                  <a:t>B</a:t>
                </a:r>
                <a:r>
                  <a:rPr kumimoji="1" lang="en-US" altLang="zh-CN" sz="2400"/>
                  <a:t>,</a:t>
                </a:r>
                <a:r>
                  <a:rPr kumimoji="1" lang="en-US" altLang="zh-CN" sz="2400" i="1"/>
                  <a:t>V</a:t>
                </a:r>
                <a:r>
                  <a:rPr kumimoji="1" lang="en-US" altLang="zh-CN" sz="2400" baseline="-25000"/>
                  <a:t>B</a:t>
                </a:r>
                <a:r>
                  <a:rPr kumimoji="1" lang="en-US" altLang="zh-CN" sz="2400"/>
                  <a:t>,</a:t>
                </a:r>
                <a:r>
                  <a:rPr kumimoji="1" lang="en-US" altLang="zh-CN" sz="2400" i="1"/>
                  <a:t>T</a:t>
                </a:r>
                <a:r>
                  <a:rPr kumimoji="1" lang="en-US" altLang="zh-CN" sz="2400" baseline="-25000"/>
                  <a:t>B</a:t>
                </a:r>
                <a:r>
                  <a:rPr kumimoji="1" lang="en-US" altLang="zh-CN" sz="2400"/>
                  <a:t>)</a:t>
                </a:r>
              </a:p>
            </p:txBody>
          </p:sp>
          <p:grpSp>
            <p:nvGrpSpPr>
              <p:cNvPr id="544863" name="Group 95"/>
              <p:cNvGrpSpPr>
                <a:grpSpLocks/>
              </p:cNvGrpSpPr>
              <p:nvPr/>
            </p:nvGrpSpPr>
            <p:grpSpPr bwMode="auto">
              <a:xfrm>
                <a:off x="2928" y="1833"/>
                <a:ext cx="2617" cy="2487"/>
                <a:chOff x="2928" y="1833"/>
                <a:chExt cx="2617" cy="2487"/>
              </a:xfrm>
            </p:grpSpPr>
            <p:sp>
              <p:nvSpPr>
                <p:cNvPr id="544864" name="Line 96"/>
                <p:cNvSpPr>
                  <a:spLocks noChangeShapeType="1"/>
                </p:cNvSpPr>
                <p:nvPr/>
              </p:nvSpPr>
              <p:spPr bwMode="auto">
                <a:xfrm flipV="1">
                  <a:off x="3216" y="1929"/>
                  <a:ext cx="0" cy="2064"/>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544865" name="Line 97"/>
                <p:cNvSpPr>
                  <a:spLocks noChangeShapeType="1"/>
                </p:cNvSpPr>
                <p:nvPr/>
              </p:nvSpPr>
              <p:spPr bwMode="auto">
                <a:xfrm>
                  <a:off x="3216" y="3993"/>
                  <a:ext cx="2304"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544866" name="Text Box 98"/>
                <p:cNvSpPr txBox="1">
                  <a:spLocks noChangeArrowheads="1"/>
                </p:cNvSpPr>
                <p:nvPr/>
              </p:nvSpPr>
              <p:spPr bwMode="auto">
                <a:xfrm>
                  <a:off x="3456" y="1929"/>
                  <a:ext cx="1008" cy="288"/>
                </a:xfrm>
                <a:prstGeom prst="rect">
                  <a:avLst/>
                </a:prstGeom>
                <a:noFill/>
                <a:ln w="9525">
                  <a:noFill/>
                  <a:miter lim="800000"/>
                  <a:headEnd/>
                  <a:tailEnd/>
                </a:ln>
                <a:effectLst/>
              </p:spPr>
              <p:txBody>
                <a:bodyPr>
                  <a:spAutoFit/>
                </a:bodyPr>
                <a:lstStyle/>
                <a:p>
                  <a:pPr>
                    <a:spcBef>
                      <a:spcPct val="50000"/>
                    </a:spcBef>
                  </a:pPr>
                  <a:r>
                    <a:rPr kumimoji="1" lang="en-US" altLang="zh-CN" sz="2400"/>
                    <a:t>(</a:t>
                  </a:r>
                  <a:r>
                    <a:rPr kumimoji="1" lang="en-US" altLang="zh-CN" sz="2400" i="1"/>
                    <a:t>p</a:t>
                  </a:r>
                  <a:r>
                    <a:rPr kumimoji="1" lang="en-US" altLang="zh-CN" sz="2400" baseline="-25000"/>
                    <a:t>A</a:t>
                  </a:r>
                  <a:r>
                    <a:rPr kumimoji="1" lang="en-US" altLang="zh-CN" sz="2400"/>
                    <a:t>,</a:t>
                  </a:r>
                  <a:r>
                    <a:rPr kumimoji="1" lang="en-US" altLang="zh-CN" sz="2400" i="1"/>
                    <a:t>V</a:t>
                  </a:r>
                  <a:r>
                    <a:rPr kumimoji="1" lang="en-US" altLang="zh-CN" sz="2400" baseline="-25000"/>
                    <a:t>A</a:t>
                  </a:r>
                  <a:r>
                    <a:rPr kumimoji="1" lang="en-US" altLang="zh-CN" sz="2400"/>
                    <a:t>,</a:t>
                  </a:r>
                  <a:r>
                    <a:rPr kumimoji="1" lang="en-US" altLang="zh-CN" sz="2400" i="1"/>
                    <a:t>T</a:t>
                  </a:r>
                  <a:r>
                    <a:rPr kumimoji="1" lang="en-US" altLang="zh-CN" sz="2400" baseline="-25000"/>
                    <a:t>A</a:t>
                  </a:r>
                  <a:r>
                    <a:rPr kumimoji="1" lang="en-US" altLang="zh-CN" sz="2400"/>
                    <a:t>)</a:t>
                  </a:r>
                </a:p>
              </p:txBody>
            </p:sp>
            <p:sp>
              <p:nvSpPr>
                <p:cNvPr id="544867" name="Rectangle 99"/>
                <p:cNvSpPr>
                  <a:spLocks noChangeArrowheads="1"/>
                </p:cNvSpPr>
                <p:nvPr/>
              </p:nvSpPr>
              <p:spPr bwMode="auto">
                <a:xfrm>
                  <a:off x="2928" y="1833"/>
                  <a:ext cx="228" cy="327"/>
                </a:xfrm>
                <a:prstGeom prst="rect">
                  <a:avLst/>
                </a:prstGeom>
                <a:noFill/>
                <a:ln w="9525">
                  <a:noFill/>
                  <a:miter lim="800000"/>
                  <a:headEnd/>
                  <a:tailEnd/>
                </a:ln>
                <a:effectLst/>
              </p:spPr>
              <p:txBody>
                <a:bodyPr wrap="none">
                  <a:spAutoFit/>
                </a:bodyPr>
                <a:lstStyle/>
                <a:p>
                  <a:r>
                    <a:rPr kumimoji="1" lang="en-US" altLang="zh-CN" sz="2800" b="1" i="1"/>
                    <a:t>p</a:t>
                  </a:r>
                </a:p>
              </p:txBody>
            </p:sp>
            <p:sp>
              <p:nvSpPr>
                <p:cNvPr id="544868" name="Rectangle 100"/>
                <p:cNvSpPr>
                  <a:spLocks noChangeArrowheads="1"/>
                </p:cNvSpPr>
                <p:nvPr/>
              </p:nvSpPr>
              <p:spPr bwMode="auto">
                <a:xfrm>
                  <a:off x="5280" y="3993"/>
                  <a:ext cx="265" cy="327"/>
                </a:xfrm>
                <a:prstGeom prst="rect">
                  <a:avLst/>
                </a:prstGeom>
                <a:noFill/>
                <a:ln w="9525">
                  <a:noFill/>
                  <a:miter lim="800000"/>
                  <a:headEnd/>
                  <a:tailEnd/>
                </a:ln>
                <a:effectLst/>
              </p:spPr>
              <p:txBody>
                <a:bodyPr wrap="none">
                  <a:spAutoFit/>
                </a:bodyPr>
                <a:lstStyle/>
                <a:p>
                  <a:r>
                    <a:rPr kumimoji="1" lang="en-US" altLang="zh-CN" sz="2800" b="1" i="1"/>
                    <a:t>V</a:t>
                  </a:r>
                </a:p>
              </p:txBody>
            </p:sp>
            <p:sp>
              <p:nvSpPr>
                <p:cNvPr id="544869" name="Rectangle 101"/>
                <p:cNvSpPr>
                  <a:spLocks noChangeArrowheads="1"/>
                </p:cNvSpPr>
                <p:nvPr/>
              </p:nvSpPr>
              <p:spPr bwMode="auto">
                <a:xfrm>
                  <a:off x="3024" y="3945"/>
                  <a:ext cx="326" cy="327"/>
                </a:xfrm>
                <a:prstGeom prst="rect">
                  <a:avLst/>
                </a:prstGeom>
                <a:noFill/>
                <a:ln w="9525">
                  <a:noFill/>
                  <a:miter lim="800000"/>
                  <a:headEnd/>
                  <a:tailEnd/>
                </a:ln>
                <a:effectLst/>
              </p:spPr>
              <p:txBody>
                <a:bodyPr wrap="none">
                  <a:spAutoFit/>
                </a:bodyPr>
                <a:lstStyle/>
                <a:p>
                  <a:r>
                    <a:rPr kumimoji="1" lang="en-US" altLang="zh-CN" sz="2800" b="1" i="1"/>
                    <a:t>O</a:t>
                  </a:r>
                  <a:r>
                    <a:rPr kumimoji="1" lang="en-US" altLang="zh-CN" sz="2400" b="1"/>
                    <a:t> </a:t>
                  </a:r>
                </a:p>
              </p:txBody>
            </p:sp>
          </p:grpSp>
        </p:grpSp>
      </p:grpSp>
      <p:grpSp>
        <p:nvGrpSpPr>
          <p:cNvPr id="544870" name="Group 102"/>
          <p:cNvGrpSpPr>
            <a:grpSpLocks/>
          </p:cNvGrpSpPr>
          <p:nvPr/>
        </p:nvGrpSpPr>
        <p:grpSpPr bwMode="auto">
          <a:xfrm>
            <a:off x="6227763" y="3860800"/>
            <a:ext cx="731837" cy="2438400"/>
            <a:chOff x="4032" y="2784"/>
            <a:chExt cx="461" cy="1536"/>
          </a:xfrm>
        </p:grpSpPr>
        <p:sp>
          <p:nvSpPr>
            <p:cNvPr id="544871" name="Rectangle 103"/>
            <p:cNvSpPr>
              <a:spLocks noChangeArrowheads="1"/>
            </p:cNvSpPr>
            <p:nvPr/>
          </p:nvSpPr>
          <p:spPr bwMode="auto">
            <a:xfrm>
              <a:off x="4032" y="2784"/>
              <a:ext cx="144" cy="1200"/>
            </a:xfrm>
            <a:prstGeom prst="rect">
              <a:avLst/>
            </a:prstGeom>
            <a:solidFill>
              <a:srgbClr val="FF9933"/>
            </a:solidFill>
            <a:ln w="9525">
              <a:solidFill>
                <a:schemeClr val="tx1"/>
              </a:solidFill>
              <a:miter lim="800000"/>
              <a:headEnd/>
              <a:tailEnd/>
            </a:ln>
            <a:effectLst/>
          </p:spPr>
          <p:txBody>
            <a:bodyPr wrap="none" anchor="ctr"/>
            <a:lstStyle/>
            <a:p>
              <a:endParaRPr lang="zh-CN" altLang="en-US"/>
            </a:p>
          </p:txBody>
        </p:sp>
        <p:grpSp>
          <p:nvGrpSpPr>
            <p:cNvPr id="544872" name="Group 104"/>
            <p:cNvGrpSpPr>
              <a:grpSpLocks/>
            </p:cNvGrpSpPr>
            <p:nvPr/>
          </p:nvGrpSpPr>
          <p:grpSpPr bwMode="auto">
            <a:xfrm>
              <a:off x="4032" y="3984"/>
              <a:ext cx="461" cy="336"/>
              <a:chOff x="4032" y="3984"/>
              <a:chExt cx="461" cy="336"/>
            </a:xfrm>
          </p:grpSpPr>
          <p:sp>
            <p:nvSpPr>
              <p:cNvPr id="544873" name="Line 105"/>
              <p:cNvSpPr>
                <a:spLocks noChangeShapeType="1"/>
              </p:cNvSpPr>
              <p:nvPr/>
            </p:nvSpPr>
            <p:spPr bwMode="auto">
              <a:xfrm>
                <a:off x="4032" y="3984"/>
                <a:ext cx="0" cy="144"/>
              </a:xfrm>
              <a:prstGeom prst="line">
                <a:avLst/>
              </a:prstGeom>
              <a:noFill/>
              <a:ln w="9525">
                <a:solidFill>
                  <a:schemeClr val="tx1"/>
                </a:solidFill>
                <a:round/>
                <a:headEnd/>
                <a:tailEnd/>
              </a:ln>
              <a:effectLst/>
            </p:spPr>
            <p:txBody>
              <a:bodyPr wrap="none" anchor="ctr"/>
              <a:lstStyle/>
              <a:p>
                <a:endParaRPr lang="zh-CN" altLang="en-US"/>
              </a:p>
            </p:txBody>
          </p:sp>
          <p:sp>
            <p:nvSpPr>
              <p:cNvPr id="544874" name="Line 106"/>
              <p:cNvSpPr>
                <a:spLocks noChangeShapeType="1"/>
              </p:cNvSpPr>
              <p:nvPr/>
            </p:nvSpPr>
            <p:spPr bwMode="auto">
              <a:xfrm>
                <a:off x="4176" y="3984"/>
                <a:ext cx="0" cy="144"/>
              </a:xfrm>
              <a:prstGeom prst="line">
                <a:avLst/>
              </a:prstGeom>
              <a:noFill/>
              <a:ln w="9525">
                <a:solidFill>
                  <a:schemeClr val="tx1"/>
                </a:solidFill>
                <a:round/>
                <a:headEnd/>
                <a:tailEnd/>
              </a:ln>
              <a:effectLst/>
            </p:spPr>
            <p:txBody>
              <a:bodyPr wrap="none" anchor="ctr"/>
              <a:lstStyle/>
              <a:p>
                <a:endParaRPr lang="zh-CN" altLang="en-US"/>
              </a:p>
            </p:txBody>
          </p:sp>
          <p:sp>
            <p:nvSpPr>
              <p:cNvPr id="544875" name="Line 107"/>
              <p:cNvSpPr>
                <a:spLocks noChangeShapeType="1"/>
              </p:cNvSpPr>
              <p:nvPr/>
            </p:nvSpPr>
            <p:spPr bwMode="auto">
              <a:xfrm>
                <a:off x="4032" y="4080"/>
                <a:ext cx="144" cy="0"/>
              </a:xfrm>
              <a:prstGeom prst="line">
                <a:avLst/>
              </a:prstGeom>
              <a:noFill/>
              <a:ln w="9525">
                <a:solidFill>
                  <a:schemeClr val="tx1"/>
                </a:solidFill>
                <a:round/>
                <a:headEnd type="arrow" w="med" len="med"/>
                <a:tailEnd type="arrow" w="med" len="med"/>
              </a:ln>
              <a:effectLst/>
            </p:spPr>
            <p:txBody>
              <a:bodyPr wrap="none" anchor="ctr"/>
              <a:lstStyle/>
              <a:p>
                <a:endParaRPr lang="zh-CN" altLang="en-US"/>
              </a:p>
            </p:txBody>
          </p:sp>
          <p:sp>
            <p:nvSpPr>
              <p:cNvPr id="544876" name="Rectangle 108"/>
              <p:cNvSpPr>
                <a:spLocks noChangeArrowheads="1"/>
              </p:cNvSpPr>
              <p:nvPr/>
            </p:nvSpPr>
            <p:spPr bwMode="auto">
              <a:xfrm>
                <a:off x="4128" y="3993"/>
                <a:ext cx="365" cy="327"/>
              </a:xfrm>
              <a:prstGeom prst="rect">
                <a:avLst/>
              </a:prstGeom>
              <a:noFill/>
              <a:ln w="9525">
                <a:noFill/>
                <a:miter lim="800000"/>
                <a:headEnd/>
                <a:tailEnd/>
              </a:ln>
              <a:effectLst/>
            </p:spPr>
            <p:txBody>
              <a:bodyPr wrap="none">
                <a:spAutoFit/>
              </a:bodyPr>
              <a:lstStyle/>
              <a:p>
                <a:r>
                  <a:rPr kumimoji="1" lang="en-US" altLang="zh-CN" sz="2800"/>
                  <a:t>d</a:t>
                </a:r>
                <a:r>
                  <a:rPr kumimoji="1" lang="en-US" altLang="zh-CN" sz="2800" i="1"/>
                  <a:t>V</a:t>
                </a:r>
              </a:p>
            </p:txBody>
          </p:sp>
        </p:grpSp>
      </p:grpSp>
      <p:grpSp>
        <p:nvGrpSpPr>
          <p:cNvPr id="544877" name="Group 109"/>
          <p:cNvGrpSpPr>
            <a:grpSpLocks/>
          </p:cNvGrpSpPr>
          <p:nvPr/>
        </p:nvGrpSpPr>
        <p:grpSpPr bwMode="auto">
          <a:xfrm>
            <a:off x="5237163" y="3022600"/>
            <a:ext cx="2978150" cy="3276600"/>
            <a:chOff x="3408" y="2256"/>
            <a:chExt cx="1876" cy="2064"/>
          </a:xfrm>
        </p:grpSpPr>
        <p:grpSp>
          <p:nvGrpSpPr>
            <p:cNvPr id="544878" name="Group 110"/>
            <p:cNvGrpSpPr>
              <a:grpSpLocks/>
            </p:cNvGrpSpPr>
            <p:nvPr/>
          </p:nvGrpSpPr>
          <p:grpSpPr bwMode="auto">
            <a:xfrm>
              <a:off x="3552" y="2256"/>
              <a:ext cx="1536" cy="1728"/>
              <a:chOff x="3552" y="2256"/>
              <a:chExt cx="1536" cy="1728"/>
            </a:xfrm>
          </p:grpSpPr>
          <p:sp>
            <p:nvSpPr>
              <p:cNvPr id="544879" name="Line 111"/>
              <p:cNvSpPr>
                <a:spLocks noChangeShapeType="1"/>
              </p:cNvSpPr>
              <p:nvPr/>
            </p:nvSpPr>
            <p:spPr bwMode="auto">
              <a:xfrm>
                <a:off x="3552" y="2256"/>
                <a:ext cx="0" cy="1728"/>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544880" name="Line 112"/>
              <p:cNvSpPr>
                <a:spLocks noChangeShapeType="1"/>
              </p:cNvSpPr>
              <p:nvPr/>
            </p:nvSpPr>
            <p:spPr bwMode="auto">
              <a:xfrm>
                <a:off x="5088" y="3264"/>
                <a:ext cx="0" cy="720"/>
              </a:xfrm>
              <a:prstGeom prst="line">
                <a:avLst/>
              </a:prstGeom>
              <a:noFill/>
              <a:ln w="9525">
                <a:solidFill>
                  <a:schemeClr val="tx1"/>
                </a:solidFill>
                <a:prstDash val="dash"/>
                <a:round/>
                <a:headEnd/>
                <a:tailEnd/>
              </a:ln>
              <a:effectLst/>
            </p:spPr>
            <p:txBody>
              <a:bodyPr wrap="none" anchor="ctr"/>
              <a:lstStyle/>
              <a:p>
                <a:endParaRPr lang="zh-CN" altLang="en-US"/>
              </a:p>
            </p:txBody>
          </p:sp>
        </p:grpSp>
        <p:sp>
          <p:nvSpPr>
            <p:cNvPr id="544881" name="Rectangle 113"/>
            <p:cNvSpPr>
              <a:spLocks noChangeArrowheads="1"/>
            </p:cNvSpPr>
            <p:nvPr/>
          </p:nvSpPr>
          <p:spPr bwMode="auto">
            <a:xfrm>
              <a:off x="3408" y="4032"/>
              <a:ext cx="336" cy="288"/>
            </a:xfrm>
            <a:prstGeom prst="rect">
              <a:avLst/>
            </a:prstGeom>
            <a:noFill/>
            <a:ln w="9525">
              <a:noFill/>
              <a:miter lim="800000"/>
              <a:headEnd/>
              <a:tailEnd/>
            </a:ln>
            <a:effectLst/>
          </p:spPr>
          <p:txBody>
            <a:bodyPr wrap="none">
              <a:spAutoFit/>
            </a:bodyPr>
            <a:lstStyle/>
            <a:p>
              <a:r>
                <a:rPr kumimoji="1" lang="en-US" altLang="zh-CN" sz="2400" b="1" i="1"/>
                <a:t>V</a:t>
              </a:r>
              <a:r>
                <a:rPr kumimoji="1" lang="en-US" altLang="zh-CN" sz="2400" b="1" baseline="-25000"/>
                <a:t>A</a:t>
              </a:r>
            </a:p>
          </p:txBody>
        </p:sp>
        <p:sp>
          <p:nvSpPr>
            <p:cNvPr id="544882" name="Rectangle 114"/>
            <p:cNvSpPr>
              <a:spLocks noChangeArrowheads="1"/>
            </p:cNvSpPr>
            <p:nvPr/>
          </p:nvSpPr>
          <p:spPr bwMode="auto">
            <a:xfrm>
              <a:off x="4944" y="4032"/>
              <a:ext cx="340" cy="288"/>
            </a:xfrm>
            <a:prstGeom prst="rect">
              <a:avLst/>
            </a:prstGeom>
            <a:noFill/>
            <a:ln w="9525">
              <a:noFill/>
              <a:miter lim="800000"/>
              <a:headEnd/>
              <a:tailEnd/>
            </a:ln>
            <a:effectLst/>
          </p:spPr>
          <p:txBody>
            <a:bodyPr>
              <a:spAutoFit/>
            </a:bodyPr>
            <a:lstStyle/>
            <a:p>
              <a:r>
                <a:rPr kumimoji="1" lang="en-US" altLang="zh-CN" sz="2400" b="1" i="1"/>
                <a:t>V</a:t>
              </a:r>
              <a:r>
                <a:rPr kumimoji="1" lang="en-US" altLang="zh-CN" sz="2400" b="1" baseline="-25000"/>
                <a:t>B</a:t>
              </a:r>
            </a:p>
          </p:txBody>
        </p:sp>
      </p:grpSp>
      <p:grpSp>
        <p:nvGrpSpPr>
          <p:cNvPr id="544883" name="Group 115"/>
          <p:cNvGrpSpPr>
            <a:grpSpLocks/>
          </p:cNvGrpSpPr>
          <p:nvPr/>
        </p:nvGrpSpPr>
        <p:grpSpPr bwMode="auto">
          <a:xfrm>
            <a:off x="6705600" y="120650"/>
            <a:ext cx="2287587" cy="2698750"/>
            <a:chOff x="1746" y="1913"/>
            <a:chExt cx="2132" cy="2514"/>
          </a:xfrm>
        </p:grpSpPr>
        <p:sp>
          <p:nvSpPr>
            <p:cNvPr id="544884" name="Line 116"/>
            <p:cNvSpPr>
              <a:spLocks noChangeShapeType="1"/>
            </p:cNvSpPr>
            <p:nvPr/>
          </p:nvSpPr>
          <p:spPr bwMode="auto">
            <a:xfrm>
              <a:off x="1948" y="3804"/>
              <a:ext cx="1775" cy="2"/>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44885" name="Arc 117"/>
            <p:cNvSpPr>
              <a:spLocks/>
            </p:cNvSpPr>
            <p:nvPr/>
          </p:nvSpPr>
          <p:spPr bwMode="auto">
            <a:xfrm flipH="1" flipV="1">
              <a:off x="2286" y="2601"/>
              <a:ext cx="929" cy="768"/>
            </a:xfrm>
            <a:custGeom>
              <a:avLst/>
              <a:gdLst>
                <a:gd name="G0" fmla="+- 822 0 0"/>
                <a:gd name="G1" fmla="+- 21600 0 0"/>
                <a:gd name="G2" fmla="+- 21600 0 0"/>
                <a:gd name="T0" fmla="*/ 0 w 22422"/>
                <a:gd name="T1" fmla="*/ 16 h 21600"/>
                <a:gd name="T2" fmla="*/ 22422 w 22422"/>
                <a:gd name="T3" fmla="*/ 21501 h 21600"/>
                <a:gd name="T4" fmla="*/ 822 w 22422"/>
                <a:gd name="T5" fmla="*/ 21600 h 21600"/>
              </a:gdLst>
              <a:ahLst/>
              <a:cxnLst>
                <a:cxn ang="0">
                  <a:pos x="T0" y="T1"/>
                </a:cxn>
                <a:cxn ang="0">
                  <a:pos x="T2" y="T3"/>
                </a:cxn>
                <a:cxn ang="0">
                  <a:pos x="T4" y="T5"/>
                </a:cxn>
              </a:cxnLst>
              <a:rect l="0" t="0" r="r" b="b"/>
              <a:pathLst>
                <a:path w="22422" h="21600" fill="none" extrusionOk="0">
                  <a:moveTo>
                    <a:pt x="-1" y="15"/>
                  </a:moveTo>
                  <a:cubicBezTo>
                    <a:pt x="273" y="5"/>
                    <a:pt x="547" y="-1"/>
                    <a:pt x="822" y="0"/>
                  </a:cubicBezTo>
                  <a:cubicBezTo>
                    <a:pt x="12712" y="0"/>
                    <a:pt x="22367" y="9610"/>
                    <a:pt x="22421" y="21501"/>
                  </a:cubicBezTo>
                </a:path>
                <a:path w="22422" h="21600" stroke="0" extrusionOk="0">
                  <a:moveTo>
                    <a:pt x="-1" y="15"/>
                  </a:moveTo>
                  <a:cubicBezTo>
                    <a:pt x="273" y="5"/>
                    <a:pt x="547" y="-1"/>
                    <a:pt x="822" y="0"/>
                  </a:cubicBezTo>
                  <a:cubicBezTo>
                    <a:pt x="12712" y="0"/>
                    <a:pt x="22367" y="9610"/>
                    <a:pt x="22421" y="21501"/>
                  </a:cubicBezTo>
                  <a:lnTo>
                    <a:pt x="822" y="21600"/>
                  </a:lnTo>
                  <a:close/>
                </a:path>
              </a:pathLst>
            </a:custGeom>
            <a:noFill/>
            <a:ln w="19050">
              <a:solidFill>
                <a:srgbClr val="FF0000"/>
              </a:solidFill>
              <a:round/>
              <a:headEnd/>
              <a:tailEnd/>
            </a:ln>
            <a:effectLst/>
          </p:spPr>
          <p:txBody>
            <a:bodyPr/>
            <a:lstStyle/>
            <a:p>
              <a:endParaRPr lang="zh-CN" altLang="en-US"/>
            </a:p>
          </p:txBody>
        </p:sp>
        <p:sp>
          <p:nvSpPr>
            <p:cNvPr id="544886" name="Arc 118"/>
            <p:cNvSpPr>
              <a:spLocks/>
            </p:cNvSpPr>
            <p:nvPr/>
          </p:nvSpPr>
          <p:spPr bwMode="auto">
            <a:xfrm>
              <a:off x="2301" y="2609"/>
              <a:ext cx="917" cy="762"/>
            </a:xfrm>
            <a:custGeom>
              <a:avLst/>
              <a:gdLst>
                <a:gd name="G0" fmla="+- 456 0 0"/>
                <a:gd name="G1" fmla="+- 21600 0 0"/>
                <a:gd name="G2" fmla="+- 21600 0 0"/>
                <a:gd name="T0" fmla="*/ 0 w 22056"/>
                <a:gd name="T1" fmla="*/ 5 h 22144"/>
                <a:gd name="T2" fmla="*/ 22049 w 22056"/>
                <a:gd name="T3" fmla="*/ 22144 h 22144"/>
                <a:gd name="T4" fmla="*/ 456 w 22056"/>
                <a:gd name="T5" fmla="*/ 21600 h 22144"/>
              </a:gdLst>
              <a:ahLst/>
              <a:cxnLst>
                <a:cxn ang="0">
                  <a:pos x="T0" y="T1"/>
                </a:cxn>
                <a:cxn ang="0">
                  <a:pos x="T2" y="T3"/>
                </a:cxn>
                <a:cxn ang="0">
                  <a:pos x="T4" y="T5"/>
                </a:cxn>
              </a:cxnLst>
              <a:rect l="0" t="0" r="r" b="b"/>
              <a:pathLst>
                <a:path w="22056" h="22144" fill="none" extrusionOk="0">
                  <a:moveTo>
                    <a:pt x="-1" y="4"/>
                  </a:moveTo>
                  <a:cubicBezTo>
                    <a:pt x="151" y="1"/>
                    <a:pt x="303" y="-1"/>
                    <a:pt x="456" y="0"/>
                  </a:cubicBezTo>
                  <a:cubicBezTo>
                    <a:pt x="12385" y="0"/>
                    <a:pt x="22056" y="9670"/>
                    <a:pt x="22056" y="21600"/>
                  </a:cubicBezTo>
                  <a:cubicBezTo>
                    <a:pt x="22056" y="21781"/>
                    <a:pt x="22053" y="21962"/>
                    <a:pt x="22049" y="22144"/>
                  </a:cubicBezTo>
                </a:path>
                <a:path w="22056" h="22144" stroke="0" extrusionOk="0">
                  <a:moveTo>
                    <a:pt x="-1" y="4"/>
                  </a:moveTo>
                  <a:cubicBezTo>
                    <a:pt x="151" y="1"/>
                    <a:pt x="303" y="-1"/>
                    <a:pt x="456" y="0"/>
                  </a:cubicBezTo>
                  <a:cubicBezTo>
                    <a:pt x="12385" y="0"/>
                    <a:pt x="22056" y="9670"/>
                    <a:pt x="22056" y="21600"/>
                  </a:cubicBezTo>
                  <a:cubicBezTo>
                    <a:pt x="22056" y="21781"/>
                    <a:pt x="22053" y="21962"/>
                    <a:pt x="22049" y="22144"/>
                  </a:cubicBezTo>
                  <a:lnTo>
                    <a:pt x="456" y="21600"/>
                  </a:lnTo>
                  <a:close/>
                </a:path>
              </a:pathLst>
            </a:custGeom>
            <a:noFill/>
            <a:ln w="19050">
              <a:solidFill>
                <a:srgbClr val="006666"/>
              </a:solidFill>
              <a:round/>
              <a:headEnd type="oval" w="sm" len="sm"/>
              <a:tailEnd type="oval" w="sm" len="sm"/>
            </a:ln>
            <a:effectLst/>
          </p:spPr>
          <p:txBody>
            <a:bodyPr/>
            <a:lstStyle/>
            <a:p>
              <a:endParaRPr lang="zh-CN" altLang="en-US"/>
            </a:p>
          </p:txBody>
        </p:sp>
        <p:sp>
          <p:nvSpPr>
            <p:cNvPr id="544887" name="Line 119"/>
            <p:cNvSpPr>
              <a:spLocks noChangeShapeType="1"/>
            </p:cNvSpPr>
            <p:nvPr/>
          </p:nvSpPr>
          <p:spPr bwMode="auto">
            <a:xfrm>
              <a:off x="3215" y="3382"/>
              <a:ext cx="1" cy="415"/>
            </a:xfrm>
            <a:prstGeom prst="line">
              <a:avLst/>
            </a:prstGeom>
            <a:noFill/>
            <a:ln w="19050">
              <a:solidFill>
                <a:srgbClr val="CC0066"/>
              </a:solidFill>
              <a:round/>
              <a:headEnd type="none" w="sm" len="sm"/>
              <a:tailEnd type="none" w="sm" len="sm"/>
            </a:ln>
            <a:effectLst/>
          </p:spPr>
          <p:txBody>
            <a:bodyPr/>
            <a:lstStyle/>
            <a:p>
              <a:endParaRPr lang="zh-CN" altLang="en-US"/>
            </a:p>
          </p:txBody>
        </p:sp>
        <p:sp>
          <p:nvSpPr>
            <p:cNvPr id="544888" name="Line 120"/>
            <p:cNvSpPr>
              <a:spLocks noChangeShapeType="1"/>
            </p:cNvSpPr>
            <p:nvPr/>
          </p:nvSpPr>
          <p:spPr bwMode="auto">
            <a:xfrm flipV="1">
              <a:off x="1948" y="2208"/>
              <a:ext cx="0" cy="1598"/>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44889" name="Rectangle 121"/>
            <p:cNvSpPr>
              <a:spLocks noChangeArrowheads="1"/>
            </p:cNvSpPr>
            <p:nvPr/>
          </p:nvSpPr>
          <p:spPr bwMode="auto">
            <a:xfrm>
              <a:off x="2135" y="2367"/>
              <a:ext cx="382" cy="331"/>
            </a:xfrm>
            <a:prstGeom prst="rect">
              <a:avLst/>
            </a:prstGeom>
            <a:noFill/>
            <a:ln w="19050">
              <a:noFill/>
              <a:miter lim="800000"/>
              <a:headEnd/>
              <a:tailEnd/>
            </a:ln>
            <a:effectLst/>
          </p:spPr>
          <p:txBody>
            <a:bodyPr lIns="12700" tIns="12700" rIns="12700" bIns="12700"/>
            <a:lstStyle/>
            <a:p>
              <a:pPr algn="just"/>
              <a:r>
                <a:rPr kumimoji="1" lang="en-US" altLang="zh-CN" sz="2000">
                  <a:solidFill>
                    <a:srgbClr val="000066"/>
                  </a:solidFill>
                </a:rPr>
                <a:t> 1</a:t>
              </a:r>
            </a:p>
          </p:txBody>
        </p:sp>
        <p:sp>
          <p:nvSpPr>
            <p:cNvPr id="544890" name="Rectangle 122"/>
            <p:cNvSpPr>
              <a:spLocks noChangeArrowheads="1"/>
            </p:cNvSpPr>
            <p:nvPr/>
          </p:nvSpPr>
          <p:spPr bwMode="auto">
            <a:xfrm>
              <a:off x="3269" y="3273"/>
              <a:ext cx="382" cy="330"/>
            </a:xfrm>
            <a:prstGeom prst="rect">
              <a:avLst/>
            </a:prstGeom>
            <a:noFill/>
            <a:ln w="19050">
              <a:noFill/>
              <a:miter lim="800000"/>
              <a:headEnd/>
              <a:tailEnd/>
            </a:ln>
            <a:effectLst/>
          </p:spPr>
          <p:txBody>
            <a:bodyPr lIns="12700" tIns="12700" rIns="12700" bIns="12700"/>
            <a:lstStyle/>
            <a:p>
              <a:pPr algn="just"/>
              <a:r>
                <a:rPr kumimoji="1" lang="en-US" altLang="zh-CN" sz="2000">
                  <a:solidFill>
                    <a:srgbClr val="000066"/>
                  </a:solidFill>
                </a:rPr>
                <a:t>2</a:t>
              </a:r>
            </a:p>
          </p:txBody>
        </p:sp>
        <p:sp>
          <p:nvSpPr>
            <p:cNvPr id="544891" name="Rectangle 123"/>
            <p:cNvSpPr>
              <a:spLocks noChangeArrowheads="1"/>
            </p:cNvSpPr>
            <p:nvPr/>
          </p:nvSpPr>
          <p:spPr bwMode="auto">
            <a:xfrm>
              <a:off x="2664" y="3025"/>
              <a:ext cx="382" cy="329"/>
            </a:xfrm>
            <a:prstGeom prst="rect">
              <a:avLst/>
            </a:prstGeom>
            <a:noFill/>
            <a:ln w="19050">
              <a:noFill/>
              <a:miter lim="800000"/>
              <a:headEnd/>
              <a:tailEnd/>
            </a:ln>
            <a:effectLst/>
          </p:spPr>
          <p:txBody>
            <a:bodyPr lIns="12700" tIns="12700" rIns="12700" bIns="12700"/>
            <a:lstStyle/>
            <a:p>
              <a:pPr algn="just"/>
              <a:r>
                <a:rPr kumimoji="1" lang="en-US" altLang="zh-CN" sz="2000" i="1">
                  <a:solidFill>
                    <a:srgbClr val="FF0000"/>
                  </a:solidFill>
                </a:rPr>
                <a:t>m</a:t>
              </a:r>
              <a:endParaRPr kumimoji="1" lang="en-US" altLang="zh-CN" sz="2000">
                <a:solidFill>
                  <a:srgbClr val="FF0000"/>
                </a:solidFill>
              </a:endParaRPr>
            </a:p>
          </p:txBody>
        </p:sp>
        <p:sp>
          <p:nvSpPr>
            <p:cNvPr id="544892" name="Rectangle 124"/>
            <p:cNvSpPr>
              <a:spLocks noChangeArrowheads="1"/>
            </p:cNvSpPr>
            <p:nvPr/>
          </p:nvSpPr>
          <p:spPr bwMode="auto">
            <a:xfrm>
              <a:off x="2961" y="2617"/>
              <a:ext cx="255" cy="331"/>
            </a:xfrm>
            <a:prstGeom prst="rect">
              <a:avLst/>
            </a:prstGeom>
            <a:noFill/>
            <a:ln w="19050">
              <a:noFill/>
              <a:miter lim="800000"/>
              <a:headEnd/>
              <a:tailEnd/>
            </a:ln>
            <a:effectLst/>
          </p:spPr>
          <p:txBody>
            <a:bodyPr lIns="12700" tIns="12700" rIns="12700" bIns="12700"/>
            <a:lstStyle/>
            <a:p>
              <a:pPr algn="just"/>
              <a:r>
                <a:rPr kumimoji="1" lang="en-US" altLang="zh-CN" sz="2000" i="1">
                  <a:solidFill>
                    <a:srgbClr val="006666"/>
                  </a:solidFill>
                </a:rPr>
                <a:t>n</a:t>
              </a:r>
              <a:endParaRPr kumimoji="1" lang="en-US" altLang="zh-CN" sz="2000">
                <a:solidFill>
                  <a:srgbClr val="006666"/>
                </a:solidFill>
              </a:endParaRPr>
            </a:p>
          </p:txBody>
        </p:sp>
        <p:sp>
          <p:nvSpPr>
            <p:cNvPr id="544893" name="Line 125"/>
            <p:cNvSpPr>
              <a:spLocks noChangeShapeType="1"/>
            </p:cNvSpPr>
            <p:nvPr/>
          </p:nvSpPr>
          <p:spPr bwMode="auto">
            <a:xfrm flipH="1">
              <a:off x="2286" y="2959"/>
              <a:ext cx="84" cy="85"/>
            </a:xfrm>
            <a:prstGeom prst="line">
              <a:avLst/>
            </a:prstGeom>
            <a:noFill/>
            <a:ln w="19050">
              <a:solidFill>
                <a:srgbClr val="3399FF"/>
              </a:solidFill>
              <a:round/>
              <a:headEnd/>
              <a:tailEnd/>
            </a:ln>
            <a:effectLst/>
          </p:spPr>
          <p:txBody>
            <a:bodyPr wrap="none" anchor="ctr"/>
            <a:lstStyle/>
            <a:p>
              <a:endParaRPr lang="zh-CN" altLang="en-US"/>
            </a:p>
          </p:txBody>
        </p:sp>
        <p:sp>
          <p:nvSpPr>
            <p:cNvPr id="544894" name="Line 126"/>
            <p:cNvSpPr>
              <a:spLocks noChangeShapeType="1"/>
            </p:cNvSpPr>
            <p:nvPr/>
          </p:nvSpPr>
          <p:spPr bwMode="auto">
            <a:xfrm flipH="1">
              <a:off x="2286" y="2995"/>
              <a:ext cx="125" cy="133"/>
            </a:xfrm>
            <a:prstGeom prst="line">
              <a:avLst/>
            </a:prstGeom>
            <a:noFill/>
            <a:ln w="19050">
              <a:solidFill>
                <a:srgbClr val="3399FF"/>
              </a:solidFill>
              <a:round/>
              <a:headEnd/>
              <a:tailEnd/>
            </a:ln>
            <a:effectLst/>
          </p:spPr>
          <p:txBody>
            <a:bodyPr wrap="none" anchor="ctr"/>
            <a:lstStyle/>
            <a:p>
              <a:endParaRPr lang="zh-CN" altLang="en-US"/>
            </a:p>
          </p:txBody>
        </p:sp>
        <p:sp>
          <p:nvSpPr>
            <p:cNvPr id="544895" name="Line 127"/>
            <p:cNvSpPr>
              <a:spLocks noChangeShapeType="1"/>
            </p:cNvSpPr>
            <p:nvPr/>
          </p:nvSpPr>
          <p:spPr bwMode="auto">
            <a:xfrm flipH="1">
              <a:off x="2286" y="3073"/>
              <a:ext cx="146" cy="140"/>
            </a:xfrm>
            <a:prstGeom prst="line">
              <a:avLst/>
            </a:prstGeom>
            <a:noFill/>
            <a:ln w="19050">
              <a:solidFill>
                <a:srgbClr val="3399FF"/>
              </a:solidFill>
              <a:round/>
              <a:headEnd/>
              <a:tailEnd/>
            </a:ln>
            <a:effectLst/>
          </p:spPr>
          <p:txBody>
            <a:bodyPr wrap="none" anchor="ctr"/>
            <a:lstStyle/>
            <a:p>
              <a:endParaRPr lang="zh-CN" altLang="en-US"/>
            </a:p>
          </p:txBody>
        </p:sp>
        <p:sp>
          <p:nvSpPr>
            <p:cNvPr id="544896" name="Line 128"/>
            <p:cNvSpPr>
              <a:spLocks noChangeShapeType="1"/>
            </p:cNvSpPr>
            <p:nvPr/>
          </p:nvSpPr>
          <p:spPr bwMode="auto">
            <a:xfrm flipH="1">
              <a:off x="2286" y="3103"/>
              <a:ext cx="202" cy="194"/>
            </a:xfrm>
            <a:prstGeom prst="line">
              <a:avLst/>
            </a:prstGeom>
            <a:noFill/>
            <a:ln w="19050">
              <a:solidFill>
                <a:srgbClr val="3399FF"/>
              </a:solidFill>
              <a:round/>
              <a:headEnd/>
              <a:tailEnd/>
            </a:ln>
            <a:effectLst/>
          </p:spPr>
          <p:txBody>
            <a:bodyPr wrap="none" anchor="ctr"/>
            <a:lstStyle/>
            <a:p>
              <a:endParaRPr lang="zh-CN" altLang="en-US"/>
            </a:p>
          </p:txBody>
        </p:sp>
        <p:sp>
          <p:nvSpPr>
            <p:cNvPr id="544897" name="Line 129"/>
            <p:cNvSpPr>
              <a:spLocks noChangeShapeType="1"/>
            </p:cNvSpPr>
            <p:nvPr/>
          </p:nvSpPr>
          <p:spPr bwMode="auto">
            <a:xfrm flipH="1">
              <a:off x="2286" y="3139"/>
              <a:ext cx="259" cy="243"/>
            </a:xfrm>
            <a:prstGeom prst="line">
              <a:avLst/>
            </a:prstGeom>
            <a:noFill/>
            <a:ln w="19050">
              <a:solidFill>
                <a:srgbClr val="3399FF"/>
              </a:solidFill>
              <a:round/>
              <a:headEnd/>
              <a:tailEnd/>
            </a:ln>
            <a:effectLst/>
          </p:spPr>
          <p:txBody>
            <a:bodyPr wrap="none" anchor="ctr"/>
            <a:lstStyle/>
            <a:p>
              <a:endParaRPr lang="zh-CN" altLang="en-US"/>
            </a:p>
          </p:txBody>
        </p:sp>
        <p:sp>
          <p:nvSpPr>
            <p:cNvPr id="544898" name="Line 130"/>
            <p:cNvSpPr>
              <a:spLocks noChangeShapeType="1"/>
            </p:cNvSpPr>
            <p:nvPr/>
          </p:nvSpPr>
          <p:spPr bwMode="auto">
            <a:xfrm flipH="1">
              <a:off x="2286" y="3180"/>
              <a:ext cx="286" cy="286"/>
            </a:xfrm>
            <a:prstGeom prst="line">
              <a:avLst/>
            </a:prstGeom>
            <a:noFill/>
            <a:ln w="19050">
              <a:solidFill>
                <a:srgbClr val="3399FF"/>
              </a:solidFill>
              <a:round/>
              <a:headEnd/>
              <a:tailEnd/>
            </a:ln>
            <a:effectLst/>
          </p:spPr>
          <p:txBody>
            <a:bodyPr wrap="none" anchor="ctr"/>
            <a:lstStyle/>
            <a:p>
              <a:endParaRPr lang="zh-CN" altLang="en-US"/>
            </a:p>
          </p:txBody>
        </p:sp>
        <p:sp>
          <p:nvSpPr>
            <p:cNvPr id="544899" name="Line 131"/>
            <p:cNvSpPr>
              <a:spLocks noChangeShapeType="1"/>
            </p:cNvSpPr>
            <p:nvPr/>
          </p:nvSpPr>
          <p:spPr bwMode="auto">
            <a:xfrm flipH="1">
              <a:off x="2286" y="3213"/>
              <a:ext cx="338" cy="337"/>
            </a:xfrm>
            <a:prstGeom prst="line">
              <a:avLst/>
            </a:prstGeom>
            <a:noFill/>
            <a:ln w="19050">
              <a:solidFill>
                <a:srgbClr val="3399FF"/>
              </a:solidFill>
              <a:round/>
              <a:headEnd/>
              <a:tailEnd/>
            </a:ln>
            <a:effectLst/>
          </p:spPr>
          <p:txBody>
            <a:bodyPr wrap="none" anchor="ctr"/>
            <a:lstStyle/>
            <a:p>
              <a:endParaRPr lang="zh-CN" altLang="en-US"/>
            </a:p>
          </p:txBody>
        </p:sp>
        <p:sp>
          <p:nvSpPr>
            <p:cNvPr id="544900" name="Line 132"/>
            <p:cNvSpPr>
              <a:spLocks noChangeShapeType="1"/>
            </p:cNvSpPr>
            <p:nvPr/>
          </p:nvSpPr>
          <p:spPr bwMode="auto">
            <a:xfrm flipH="1">
              <a:off x="2286" y="3248"/>
              <a:ext cx="403" cy="387"/>
            </a:xfrm>
            <a:prstGeom prst="line">
              <a:avLst/>
            </a:prstGeom>
            <a:noFill/>
            <a:ln w="19050">
              <a:solidFill>
                <a:srgbClr val="3399FF"/>
              </a:solidFill>
              <a:round/>
              <a:headEnd/>
              <a:tailEnd/>
            </a:ln>
            <a:effectLst/>
          </p:spPr>
          <p:txBody>
            <a:bodyPr wrap="none" anchor="ctr"/>
            <a:lstStyle/>
            <a:p>
              <a:endParaRPr lang="zh-CN" altLang="en-US"/>
            </a:p>
          </p:txBody>
        </p:sp>
        <p:sp>
          <p:nvSpPr>
            <p:cNvPr id="544901" name="Line 133"/>
            <p:cNvSpPr>
              <a:spLocks noChangeShapeType="1"/>
            </p:cNvSpPr>
            <p:nvPr/>
          </p:nvSpPr>
          <p:spPr bwMode="auto">
            <a:xfrm flipH="1">
              <a:off x="2286" y="3273"/>
              <a:ext cx="455" cy="446"/>
            </a:xfrm>
            <a:prstGeom prst="line">
              <a:avLst/>
            </a:prstGeom>
            <a:noFill/>
            <a:ln w="19050">
              <a:solidFill>
                <a:srgbClr val="3399FF"/>
              </a:solidFill>
              <a:round/>
              <a:headEnd/>
              <a:tailEnd/>
            </a:ln>
            <a:effectLst/>
          </p:spPr>
          <p:txBody>
            <a:bodyPr wrap="none" anchor="ctr"/>
            <a:lstStyle/>
            <a:p>
              <a:endParaRPr lang="zh-CN" altLang="en-US"/>
            </a:p>
          </p:txBody>
        </p:sp>
        <p:sp>
          <p:nvSpPr>
            <p:cNvPr id="544902" name="Line 134"/>
            <p:cNvSpPr>
              <a:spLocks noChangeShapeType="1"/>
            </p:cNvSpPr>
            <p:nvPr/>
          </p:nvSpPr>
          <p:spPr bwMode="auto">
            <a:xfrm flipH="1">
              <a:off x="2286" y="3297"/>
              <a:ext cx="507" cy="507"/>
            </a:xfrm>
            <a:prstGeom prst="line">
              <a:avLst/>
            </a:prstGeom>
            <a:noFill/>
            <a:ln w="19050">
              <a:solidFill>
                <a:srgbClr val="3399FF"/>
              </a:solidFill>
              <a:round/>
              <a:headEnd/>
              <a:tailEnd/>
            </a:ln>
            <a:effectLst/>
          </p:spPr>
          <p:txBody>
            <a:bodyPr wrap="none" anchor="ctr"/>
            <a:lstStyle/>
            <a:p>
              <a:endParaRPr lang="zh-CN" altLang="en-US"/>
            </a:p>
          </p:txBody>
        </p:sp>
        <p:sp>
          <p:nvSpPr>
            <p:cNvPr id="544903" name="Line 135"/>
            <p:cNvSpPr>
              <a:spLocks noChangeShapeType="1"/>
            </p:cNvSpPr>
            <p:nvPr/>
          </p:nvSpPr>
          <p:spPr bwMode="auto">
            <a:xfrm flipH="1">
              <a:off x="2370" y="3332"/>
              <a:ext cx="465" cy="472"/>
            </a:xfrm>
            <a:prstGeom prst="line">
              <a:avLst/>
            </a:prstGeom>
            <a:noFill/>
            <a:ln w="19050">
              <a:solidFill>
                <a:srgbClr val="3399FF"/>
              </a:solidFill>
              <a:round/>
              <a:headEnd/>
              <a:tailEnd/>
            </a:ln>
            <a:effectLst/>
          </p:spPr>
          <p:txBody>
            <a:bodyPr wrap="none" anchor="ctr"/>
            <a:lstStyle/>
            <a:p>
              <a:endParaRPr lang="zh-CN" altLang="en-US"/>
            </a:p>
          </p:txBody>
        </p:sp>
        <p:sp>
          <p:nvSpPr>
            <p:cNvPr id="544904" name="Line 136"/>
            <p:cNvSpPr>
              <a:spLocks noChangeShapeType="1"/>
            </p:cNvSpPr>
            <p:nvPr/>
          </p:nvSpPr>
          <p:spPr bwMode="auto">
            <a:xfrm flipH="1">
              <a:off x="2455" y="3341"/>
              <a:ext cx="463" cy="463"/>
            </a:xfrm>
            <a:prstGeom prst="line">
              <a:avLst/>
            </a:prstGeom>
            <a:noFill/>
            <a:ln w="19050">
              <a:solidFill>
                <a:srgbClr val="3399FF"/>
              </a:solidFill>
              <a:round/>
              <a:headEnd/>
              <a:tailEnd/>
            </a:ln>
            <a:effectLst/>
          </p:spPr>
          <p:txBody>
            <a:bodyPr wrap="none" anchor="ctr"/>
            <a:lstStyle/>
            <a:p>
              <a:endParaRPr lang="zh-CN" altLang="en-US"/>
            </a:p>
          </p:txBody>
        </p:sp>
        <p:sp>
          <p:nvSpPr>
            <p:cNvPr id="544905" name="Line 137"/>
            <p:cNvSpPr>
              <a:spLocks noChangeShapeType="1"/>
            </p:cNvSpPr>
            <p:nvPr/>
          </p:nvSpPr>
          <p:spPr bwMode="auto">
            <a:xfrm flipH="1">
              <a:off x="2539" y="3374"/>
              <a:ext cx="422" cy="430"/>
            </a:xfrm>
            <a:prstGeom prst="line">
              <a:avLst/>
            </a:prstGeom>
            <a:noFill/>
            <a:ln w="19050">
              <a:solidFill>
                <a:srgbClr val="3399FF"/>
              </a:solidFill>
              <a:round/>
              <a:headEnd/>
              <a:tailEnd/>
            </a:ln>
            <a:effectLst/>
          </p:spPr>
          <p:txBody>
            <a:bodyPr wrap="none" anchor="ctr"/>
            <a:lstStyle/>
            <a:p>
              <a:endParaRPr lang="zh-CN" altLang="en-US"/>
            </a:p>
          </p:txBody>
        </p:sp>
        <p:sp>
          <p:nvSpPr>
            <p:cNvPr id="544906" name="Line 138"/>
            <p:cNvSpPr>
              <a:spLocks noChangeShapeType="1"/>
            </p:cNvSpPr>
            <p:nvPr/>
          </p:nvSpPr>
          <p:spPr bwMode="auto">
            <a:xfrm flipH="1">
              <a:off x="2624"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544907" name="Line 139"/>
            <p:cNvSpPr>
              <a:spLocks noChangeShapeType="1"/>
            </p:cNvSpPr>
            <p:nvPr/>
          </p:nvSpPr>
          <p:spPr bwMode="auto">
            <a:xfrm flipH="1">
              <a:off x="2708"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544908" name="Line 140"/>
            <p:cNvSpPr>
              <a:spLocks noChangeShapeType="1"/>
            </p:cNvSpPr>
            <p:nvPr/>
          </p:nvSpPr>
          <p:spPr bwMode="auto">
            <a:xfrm flipH="1">
              <a:off x="2793"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544909" name="Line 141"/>
            <p:cNvSpPr>
              <a:spLocks noChangeShapeType="1"/>
            </p:cNvSpPr>
            <p:nvPr/>
          </p:nvSpPr>
          <p:spPr bwMode="auto">
            <a:xfrm flipH="1">
              <a:off x="2877" y="3466"/>
              <a:ext cx="338" cy="338"/>
            </a:xfrm>
            <a:prstGeom prst="line">
              <a:avLst/>
            </a:prstGeom>
            <a:noFill/>
            <a:ln w="19050">
              <a:solidFill>
                <a:srgbClr val="3399FF"/>
              </a:solidFill>
              <a:round/>
              <a:headEnd/>
              <a:tailEnd/>
            </a:ln>
            <a:effectLst/>
          </p:spPr>
          <p:txBody>
            <a:bodyPr wrap="none" anchor="ctr"/>
            <a:lstStyle/>
            <a:p>
              <a:endParaRPr lang="zh-CN" altLang="en-US"/>
            </a:p>
          </p:txBody>
        </p:sp>
        <p:sp>
          <p:nvSpPr>
            <p:cNvPr id="544910" name="Line 142"/>
            <p:cNvSpPr>
              <a:spLocks noChangeShapeType="1"/>
            </p:cNvSpPr>
            <p:nvPr/>
          </p:nvSpPr>
          <p:spPr bwMode="auto">
            <a:xfrm flipH="1">
              <a:off x="2961" y="3550"/>
              <a:ext cx="254" cy="254"/>
            </a:xfrm>
            <a:prstGeom prst="line">
              <a:avLst/>
            </a:prstGeom>
            <a:noFill/>
            <a:ln w="19050">
              <a:solidFill>
                <a:srgbClr val="3399FF"/>
              </a:solidFill>
              <a:round/>
              <a:headEnd/>
              <a:tailEnd/>
            </a:ln>
            <a:effectLst/>
          </p:spPr>
          <p:txBody>
            <a:bodyPr wrap="none" anchor="ctr"/>
            <a:lstStyle/>
            <a:p>
              <a:endParaRPr lang="zh-CN" altLang="en-US"/>
            </a:p>
          </p:txBody>
        </p:sp>
        <p:sp>
          <p:nvSpPr>
            <p:cNvPr id="544911" name="Line 143"/>
            <p:cNvSpPr>
              <a:spLocks noChangeShapeType="1"/>
            </p:cNvSpPr>
            <p:nvPr/>
          </p:nvSpPr>
          <p:spPr bwMode="auto">
            <a:xfrm flipH="1">
              <a:off x="3046" y="3635"/>
              <a:ext cx="169" cy="169"/>
            </a:xfrm>
            <a:prstGeom prst="line">
              <a:avLst/>
            </a:prstGeom>
            <a:noFill/>
            <a:ln w="19050">
              <a:solidFill>
                <a:srgbClr val="3399FF"/>
              </a:solidFill>
              <a:round/>
              <a:headEnd/>
              <a:tailEnd/>
            </a:ln>
            <a:effectLst/>
          </p:spPr>
          <p:txBody>
            <a:bodyPr wrap="none" anchor="ctr"/>
            <a:lstStyle/>
            <a:p>
              <a:endParaRPr lang="zh-CN" altLang="en-US"/>
            </a:p>
          </p:txBody>
        </p:sp>
        <p:sp>
          <p:nvSpPr>
            <p:cNvPr id="544912" name="Line 144"/>
            <p:cNvSpPr>
              <a:spLocks noChangeShapeType="1"/>
            </p:cNvSpPr>
            <p:nvPr/>
          </p:nvSpPr>
          <p:spPr bwMode="auto">
            <a:xfrm flipH="1">
              <a:off x="3130" y="3719"/>
              <a:ext cx="85" cy="85"/>
            </a:xfrm>
            <a:prstGeom prst="line">
              <a:avLst/>
            </a:prstGeom>
            <a:noFill/>
            <a:ln w="19050">
              <a:solidFill>
                <a:srgbClr val="3399FF"/>
              </a:solidFill>
              <a:round/>
              <a:headEnd/>
              <a:tailEnd/>
            </a:ln>
            <a:effectLst/>
          </p:spPr>
          <p:txBody>
            <a:bodyPr wrap="none" anchor="ctr"/>
            <a:lstStyle/>
            <a:p>
              <a:endParaRPr lang="zh-CN" altLang="en-US"/>
            </a:p>
          </p:txBody>
        </p:sp>
        <p:sp>
          <p:nvSpPr>
            <p:cNvPr id="544913" name="Text Box 145"/>
            <p:cNvSpPr txBox="1">
              <a:spLocks noChangeArrowheads="1"/>
            </p:cNvSpPr>
            <p:nvPr/>
          </p:nvSpPr>
          <p:spPr bwMode="auto">
            <a:xfrm>
              <a:off x="3592" y="3773"/>
              <a:ext cx="286" cy="654"/>
            </a:xfrm>
            <a:prstGeom prst="rect">
              <a:avLst/>
            </a:prstGeom>
            <a:noFill/>
            <a:ln w="19050">
              <a:noFill/>
              <a:miter lim="800000"/>
              <a:headEnd/>
              <a:tailEnd/>
            </a:ln>
            <a:effectLst/>
          </p:spPr>
          <p:txBody>
            <a:bodyPr>
              <a:spAutoFit/>
            </a:bodyPr>
            <a:lstStyle/>
            <a:p>
              <a:pPr>
                <a:spcBef>
                  <a:spcPct val="50000"/>
                </a:spcBef>
              </a:pPr>
              <a:r>
                <a:rPr kumimoji="1" lang="en-US" altLang="zh-CN" sz="2000" i="1">
                  <a:solidFill>
                    <a:srgbClr val="000066"/>
                  </a:solidFill>
                </a:rPr>
                <a:t> V</a:t>
              </a:r>
            </a:p>
          </p:txBody>
        </p:sp>
        <p:sp>
          <p:nvSpPr>
            <p:cNvPr id="544914" name="Text Box 146"/>
            <p:cNvSpPr txBox="1">
              <a:spLocks noChangeArrowheads="1"/>
            </p:cNvSpPr>
            <p:nvPr/>
          </p:nvSpPr>
          <p:spPr bwMode="auto">
            <a:xfrm>
              <a:off x="3086" y="3769"/>
              <a:ext cx="422" cy="370"/>
            </a:xfrm>
            <a:prstGeom prst="rect">
              <a:avLst/>
            </a:prstGeom>
            <a:noFill/>
            <a:ln w="19050">
              <a:noFill/>
              <a:miter lim="800000"/>
              <a:headEnd/>
              <a:tailEnd/>
            </a:ln>
            <a:effectLst/>
          </p:spPr>
          <p:txBody>
            <a:bodyPr>
              <a:spAutoFit/>
            </a:bodyPr>
            <a:lstStyle/>
            <a:p>
              <a:pPr>
                <a:spcBef>
                  <a:spcPct val="50000"/>
                </a:spcBef>
              </a:pPr>
              <a:r>
                <a:rPr kumimoji="1" lang="en-US" altLang="zh-CN" sz="2000" i="1">
                  <a:solidFill>
                    <a:srgbClr val="000066"/>
                  </a:solidFill>
                </a:rPr>
                <a:t>V</a:t>
              </a:r>
              <a:r>
                <a:rPr kumimoji="1" lang="en-US" altLang="zh-CN" sz="2000" baseline="-25000">
                  <a:solidFill>
                    <a:srgbClr val="000066"/>
                  </a:solidFill>
                </a:rPr>
                <a:t>2</a:t>
              </a:r>
              <a:endParaRPr kumimoji="1" lang="en-US" altLang="zh-CN" sz="2000" i="1">
                <a:solidFill>
                  <a:srgbClr val="000066"/>
                </a:solidFill>
              </a:endParaRPr>
            </a:p>
          </p:txBody>
        </p:sp>
        <p:sp>
          <p:nvSpPr>
            <p:cNvPr id="544915" name="Text Box 147"/>
            <p:cNvSpPr txBox="1">
              <a:spLocks noChangeArrowheads="1"/>
            </p:cNvSpPr>
            <p:nvPr/>
          </p:nvSpPr>
          <p:spPr bwMode="auto">
            <a:xfrm>
              <a:off x="2157" y="3778"/>
              <a:ext cx="422" cy="370"/>
            </a:xfrm>
            <a:prstGeom prst="rect">
              <a:avLst/>
            </a:prstGeom>
            <a:noFill/>
            <a:ln w="19050">
              <a:noFill/>
              <a:miter lim="800000"/>
              <a:headEnd/>
              <a:tailEnd/>
            </a:ln>
            <a:effectLst/>
          </p:spPr>
          <p:txBody>
            <a:bodyPr>
              <a:spAutoFit/>
            </a:bodyPr>
            <a:lstStyle/>
            <a:p>
              <a:pPr>
                <a:spcBef>
                  <a:spcPct val="50000"/>
                </a:spcBef>
              </a:pPr>
              <a:r>
                <a:rPr kumimoji="1" lang="en-US" altLang="zh-CN" sz="2000" i="1">
                  <a:solidFill>
                    <a:srgbClr val="000066"/>
                  </a:solidFill>
                </a:rPr>
                <a:t>V</a:t>
              </a:r>
              <a:r>
                <a:rPr kumimoji="1" lang="en-US" altLang="zh-CN" sz="2000" baseline="-25000">
                  <a:solidFill>
                    <a:srgbClr val="000066"/>
                  </a:solidFill>
                </a:rPr>
                <a:t>1</a:t>
              </a:r>
              <a:endParaRPr kumimoji="1" lang="en-US" altLang="zh-CN" sz="2000" i="1">
                <a:solidFill>
                  <a:srgbClr val="000066"/>
                </a:solidFill>
              </a:endParaRPr>
            </a:p>
          </p:txBody>
        </p:sp>
        <p:sp>
          <p:nvSpPr>
            <p:cNvPr id="544916" name="Text Box 148"/>
            <p:cNvSpPr txBox="1">
              <a:spLocks noChangeArrowheads="1"/>
            </p:cNvSpPr>
            <p:nvPr/>
          </p:nvSpPr>
          <p:spPr bwMode="auto">
            <a:xfrm>
              <a:off x="1746" y="3705"/>
              <a:ext cx="422" cy="370"/>
            </a:xfrm>
            <a:prstGeom prst="rect">
              <a:avLst/>
            </a:prstGeom>
            <a:noFill/>
            <a:ln w="19050">
              <a:noFill/>
              <a:miter lim="800000"/>
              <a:headEnd/>
              <a:tailEnd/>
            </a:ln>
            <a:effectLst/>
          </p:spPr>
          <p:txBody>
            <a:bodyPr>
              <a:spAutoFit/>
            </a:bodyPr>
            <a:lstStyle/>
            <a:p>
              <a:pPr>
                <a:spcBef>
                  <a:spcPct val="50000"/>
                </a:spcBef>
              </a:pPr>
              <a:r>
                <a:rPr kumimoji="1" lang="en-US" altLang="zh-CN" sz="2000">
                  <a:solidFill>
                    <a:srgbClr val="000066"/>
                  </a:solidFill>
                </a:rPr>
                <a:t>O</a:t>
              </a:r>
            </a:p>
          </p:txBody>
        </p:sp>
        <p:sp>
          <p:nvSpPr>
            <p:cNvPr id="544917" name="Text Box 149"/>
            <p:cNvSpPr txBox="1">
              <a:spLocks noChangeArrowheads="1"/>
            </p:cNvSpPr>
            <p:nvPr/>
          </p:nvSpPr>
          <p:spPr bwMode="auto">
            <a:xfrm>
              <a:off x="1836" y="1913"/>
              <a:ext cx="422" cy="370"/>
            </a:xfrm>
            <a:prstGeom prst="rect">
              <a:avLst/>
            </a:prstGeom>
            <a:noFill/>
            <a:ln w="19050">
              <a:noFill/>
              <a:miter lim="800000"/>
              <a:headEnd/>
              <a:tailEnd/>
            </a:ln>
            <a:effectLst/>
          </p:spPr>
          <p:txBody>
            <a:bodyPr>
              <a:spAutoFit/>
            </a:bodyPr>
            <a:lstStyle/>
            <a:p>
              <a:pPr>
                <a:spcBef>
                  <a:spcPct val="50000"/>
                </a:spcBef>
              </a:pPr>
              <a:r>
                <a:rPr kumimoji="1" lang="en-US" altLang="zh-CN" sz="2000" i="1">
                  <a:solidFill>
                    <a:srgbClr val="000066"/>
                  </a:solidFill>
                </a:rPr>
                <a:t>p</a:t>
              </a:r>
            </a:p>
          </p:txBody>
        </p:sp>
        <p:sp>
          <p:nvSpPr>
            <p:cNvPr id="544918" name="Line 150"/>
            <p:cNvSpPr>
              <a:spLocks noChangeShapeType="1"/>
            </p:cNvSpPr>
            <p:nvPr/>
          </p:nvSpPr>
          <p:spPr bwMode="auto">
            <a:xfrm>
              <a:off x="2877" y="2769"/>
              <a:ext cx="74" cy="53"/>
            </a:xfrm>
            <a:prstGeom prst="line">
              <a:avLst/>
            </a:prstGeom>
            <a:noFill/>
            <a:ln w="19050">
              <a:solidFill>
                <a:srgbClr val="006666"/>
              </a:solidFill>
              <a:round/>
              <a:headEnd/>
              <a:tailEnd type="triangle" w="sm" len="lg"/>
            </a:ln>
            <a:effectLst/>
          </p:spPr>
          <p:txBody>
            <a:bodyPr wrap="none" anchor="ctr"/>
            <a:lstStyle/>
            <a:p>
              <a:endParaRPr lang="zh-CN" altLang="en-US"/>
            </a:p>
          </p:txBody>
        </p:sp>
        <p:sp>
          <p:nvSpPr>
            <p:cNvPr id="544919" name="Line 151"/>
            <p:cNvSpPr>
              <a:spLocks noChangeShapeType="1"/>
            </p:cNvSpPr>
            <p:nvPr/>
          </p:nvSpPr>
          <p:spPr bwMode="auto">
            <a:xfrm>
              <a:off x="2560" y="3157"/>
              <a:ext cx="74" cy="53"/>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544920" name="Line 152"/>
            <p:cNvSpPr>
              <a:spLocks noChangeShapeType="1"/>
            </p:cNvSpPr>
            <p:nvPr/>
          </p:nvSpPr>
          <p:spPr bwMode="auto">
            <a:xfrm flipH="1">
              <a:off x="2290" y="2904"/>
              <a:ext cx="56" cy="70"/>
            </a:xfrm>
            <a:prstGeom prst="line">
              <a:avLst/>
            </a:prstGeom>
            <a:noFill/>
            <a:ln w="19050">
              <a:solidFill>
                <a:srgbClr val="3399FF"/>
              </a:solidFill>
              <a:round/>
              <a:headEnd/>
              <a:tailEnd/>
            </a:ln>
            <a:effectLst/>
          </p:spPr>
          <p:txBody>
            <a:bodyPr wrap="none" anchor="ctr"/>
            <a:lstStyle/>
            <a:p>
              <a:endParaRPr lang="zh-CN" altLang="en-US"/>
            </a:p>
          </p:txBody>
        </p:sp>
        <p:sp>
          <p:nvSpPr>
            <p:cNvPr id="544921" name="Line 153"/>
            <p:cNvSpPr>
              <a:spLocks noChangeShapeType="1"/>
            </p:cNvSpPr>
            <p:nvPr/>
          </p:nvSpPr>
          <p:spPr bwMode="auto">
            <a:xfrm>
              <a:off x="2286" y="2622"/>
              <a:ext cx="2" cy="1175"/>
            </a:xfrm>
            <a:prstGeom prst="line">
              <a:avLst/>
            </a:prstGeom>
            <a:noFill/>
            <a:ln w="19050">
              <a:solidFill>
                <a:srgbClr val="CC0066"/>
              </a:solidFill>
              <a:round/>
              <a:headEnd type="none" w="sm" len="sm"/>
              <a:tailEnd type="none" w="sm" len="sm"/>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7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544773"/>
                                        </p:tgtEl>
                                        <p:attrNameLst>
                                          <p:attrName>style.visibility</p:attrName>
                                        </p:attrNameLst>
                                      </p:cBhvr>
                                      <p:to>
                                        <p:strVal val="visible"/>
                                      </p:to>
                                    </p:set>
                                    <p:animEffect transition="in" filter="strips(upRight)">
                                      <p:cBhvr>
                                        <p:cTn id="11" dur="500"/>
                                        <p:tgtEl>
                                          <p:spTgt spid="54477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44776"/>
                                        </p:tgtEl>
                                        <p:attrNameLst>
                                          <p:attrName>style.visibility</p:attrName>
                                        </p:attrNameLst>
                                      </p:cBhvr>
                                      <p:to>
                                        <p:strVal val="visible"/>
                                      </p:to>
                                    </p:set>
                                    <p:animEffect transition="in" filter="wipe(left)">
                                      <p:cBhvr>
                                        <p:cTn id="16" dur="500"/>
                                        <p:tgtEl>
                                          <p:spTgt spid="54477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44859"/>
                                        </p:tgtEl>
                                        <p:attrNameLst>
                                          <p:attrName>style.visibility</p:attrName>
                                        </p:attrNameLst>
                                      </p:cBhvr>
                                      <p:to>
                                        <p:strVal val="visible"/>
                                      </p:to>
                                    </p:set>
                                    <p:animEffect transition="in" filter="wipe(left)">
                                      <p:cBhvr>
                                        <p:cTn id="21" dur="500"/>
                                        <p:tgtEl>
                                          <p:spTgt spid="5448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44870"/>
                                        </p:tgtEl>
                                        <p:attrNameLst>
                                          <p:attrName>style.visibility</p:attrName>
                                        </p:attrNameLst>
                                      </p:cBhvr>
                                      <p:to>
                                        <p:strVal val="visible"/>
                                      </p:to>
                                    </p:set>
                                    <p:animEffect transition="in" filter="wipe(up)">
                                      <p:cBhvr>
                                        <p:cTn id="26" dur="500"/>
                                        <p:tgtEl>
                                          <p:spTgt spid="54487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544877"/>
                                        </p:tgtEl>
                                        <p:attrNameLst>
                                          <p:attrName>style.visibility</p:attrName>
                                        </p:attrNameLst>
                                      </p:cBhvr>
                                      <p:to>
                                        <p:strVal val="visible"/>
                                      </p:to>
                                    </p:set>
                                    <p:animEffect transition="in" filter="wipe(up)">
                                      <p:cBhvr>
                                        <p:cTn id="31" dur="500"/>
                                        <p:tgtEl>
                                          <p:spTgt spid="544877"/>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544883"/>
                                        </p:tgtEl>
                                        <p:attrNameLst>
                                          <p:attrName>style.visibility</p:attrName>
                                        </p:attrNameLst>
                                      </p:cBhvr>
                                      <p:to>
                                        <p:strVal val="visible"/>
                                      </p:to>
                                    </p:set>
                                    <p:animEffect transition="in" filter="slide(fromBottom)">
                                      <p:cBhvr>
                                        <p:cTn id="36" dur="500"/>
                                        <p:tgtEl>
                                          <p:spTgt spid="544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zh-CN"/>
              <a:t>9.2 </a:t>
            </a:r>
            <a:r>
              <a:rPr lang="zh-CN" altLang="en-US"/>
              <a:t>热力学第一定律</a:t>
            </a:r>
          </a:p>
        </p:txBody>
      </p:sp>
      <p:sp>
        <p:nvSpPr>
          <p:cNvPr id="51" name="灯片编号占位符 4"/>
          <p:cNvSpPr>
            <a:spLocks noGrp="1"/>
          </p:cNvSpPr>
          <p:nvPr>
            <p:ph type="sldNum" sz="quarter" idx="12"/>
          </p:nvPr>
        </p:nvSpPr>
        <p:spPr/>
        <p:txBody>
          <a:bodyPr/>
          <a:lstStyle/>
          <a:p>
            <a:fld id="{5DB6701E-3D9D-4F8B-A981-0F6D29CE035A}" type="slidenum">
              <a:rPr lang="en-US" altLang="zh-CN"/>
              <a:pPr/>
              <a:t>28</a:t>
            </a:fld>
            <a:endParaRPr lang="en-US" altLang="zh-CN"/>
          </a:p>
        </p:txBody>
      </p:sp>
      <p:sp>
        <p:nvSpPr>
          <p:cNvPr id="545795"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准静态过程中热量、功和内能</a:t>
            </a:r>
          </a:p>
        </p:txBody>
      </p:sp>
      <p:sp>
        <p:nvSpPr>
          <p:cNvPr id="545796" name="Text Box 4"/>
          <p:cNvSpPr txBox="1">
            <a:spLocks noChangeArrowheads="1"/>
          </p:cNvSpPr>
          <p:nvPr/>
        </p:nvSpPr>
        <p:spPr bwMode="auto">
          <a:xfrm>
            <a:off x="420688" y="1676400"/>
            <a:ext cx="4684712" cy="457200"/>
          </a:xfrm>
          <a:prstGeom prst="rect">
            <a:avLst/>
          </a:prstGeom>
          <a:noFill/>
          <a:ln w="9525" algn="ctr">
            <a:noFill/>
            <a:miter lim="800000"/>
            <a:headEnd/>
            <a:tailEnd/>
          </a:ln>
          <a:effectLst/>
        </p:spPr>
        <p:txBody>
          <a:bodyPr>
            <a:spAutoFit/>
          </a:bodyPr>
          <a:lstStyle/>
          <a:p>
            <a:pPr>
              <a:spcBef>
                <a:spcPct val="50000"/>
              </a:spcBef>
            </a:pPr>
            <a:r>
              <a:rPr lang="zh-CN" altLang="en-US" sz="2400" dirty="0"/>
              <a:t>（</a:t>
            </a:r>
            <a:r>
              <a:rPr lang="en-US" altLang="zh-CN" sz="2400" dirty="0"/>
              <a:t>2</a:t>
            </a:r>
            <a:r>
              <a:rPr lang="zh-CN" altLang="en-US" sz="2400" dirty="0"/>
              <a:t>）准静态过程中热量的计算 </a:t>
            </a:r>
          </a:p>
        </p:txBody>
      </p:sp>
      <p:sp>
        <p:nvSpPr>
          <p:cNvPr id="545797" name="Text Box 5"/>
          <p:cNvSpPr txBox="1">
            <a:spLocks noChangeArrowheads="1"/>
          </p:cNvSpPr>
          <p:nvPr/>
        </p:nvSpPr>
        <p:spPr bwMode="auto">
          <a:xfrm>
            <a:off x="533400" y="2286000"/>
            <a:ext cx="3581400" cy="457200"/>
          </a:xfrm>
          <a:prstGeom prst="rect">
            <a:avLst/>
          </a:prstGeom>
          <a:noFill/>
          <a:ln w="9525" algn="ctr">
            <a:noFill/>
            <a:miter lim="800000"/>
            <a:headEnd/>
            <a:tailEnd/>
          </a:ln>
          <a:effectLst/>
        </p:spPr>
        <p:txBody>
          <a:bodyPr>
            <a:spAutoFit/>
          </a:bodyPr>
          <a:lstStyle/>
          <a:p>
            <a:pPr>
              <a:spcBef>
                <a:spcPct val="50000"/>
              </a:spcBef>
            </a:pPr>
            <a:r>
              <a:rPr kumimoji="1" lang="zh-CN" altLang="en-US" sz="2400"/>
              <a:t>准静态过程中的热量：</a:t>
            </a:r>
          </a:p>
        </p:txBody>
      </p:sp>
      <p:graphicFrame>
        <p:nvGraphicFramePr>
          <p:cNvPr id="545798" name="Object 6"/>
          <p:cNvGraphicFramePr>
            <a:graphicFrameLocks noChangeAspect="1"/>
          </p:cNvGraphicFramePr>
          <p:nvPr/>
        </p:nvGraphicFramePr>
        <p:xfrm>
          <a:off x="990600" y="2971800"/>
          <a:ext cx="1965325" cy="504825"/>
        </p:xfrm>
        <a:graphic>
          <a:graphicData uri="http://schemas.openxmlformats.org/presentationml/2006/ole">
            <mc:AlternateContent xmlns:mc="http://schemas.openxmlformats.org/markup-compatibility/2006">
              <mc:Choice xmlns:v="urn:schemas-microsoft-com:vml" Requires="v">
                <p:oleObj spid="_x0000_s545800" name="公式" r:id="rId3" imgW="787320" imgH="203040" progId="Equation.3">
                  <p:embed/>
                </p:oleObj>
              </mc:Choice>
              <mc:Fallback>
                <p:oleObj name="公式" r:id="rId3" imgW="787320" imgH="2030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971800"/>
                        <a:ext cx="1965325" cy="504825"/>
                      </a:xfrm>
                      <a:prstGeom prst="rect">
                        <a:avLst/>
                      </a:prstGeom>
                      <a:noFill/>
                      <a:ln>
                        <a:noFill/>
                      </a:ln>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aphicFrame>
        <p:nvGraphicFramePr>
          <p:cNvPr id="545799" name="Object 7"/>
          <p:cNvGraphicFramePr>
            <a:graphicFrameLocks noChangeAspect="1"/>
          </p:cNvGraphicFramePr>
          <p:nvPr/>
        </p:nvGraphicFramePr>
        <p:xfrm>
          <a:off x="990600" y="3733800"/>
          <a:ext cx="2359025" cy="512763"/>
        </p:xfrm>
        <a:graphic>
          <a:graphicData uri="http://schemas.openxmlformats.org/presentationml/2006/ole">
            <mc:AlternateContent xmlns:mc="http://schemas.openxmlformats.org/markup-compatibility/2006">
              <mc:Choice xmlns:v="urn:schemas-microsoft-com:vml" Requires="v">
                <p:oleObj spid="_x0000_s545801" name="公式" r:id="rId5" imgW="927000" imgH="203040" progId="Equation.3">
                  <p:embed/>
                </p:oleObj>
              </mc:Choice>
              <mc:Fallback>
                <p:oleObj name="公式" r:id="rId5" imgW="927000" imgH="20304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733800"/>
                        <a:ext cx="2359025" cy="51276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pSp>
        <p:nvGrpSpPr>
          <p:cNvPr id="545800" name="Group 8"/>
          <p:cNvGrpSpPr>
            <a:grpSpLocks/>
          </p:cNvGrpSpPr>
          <p:nvPr/>
        </p:nvGrpSpPr>
        <p:grpSpPr bwMode="auto">
          <a:xfrm>
            <a:off x="4800600" y="2438400"/>
            <a:ext cx="3598863" cy="3529013"/>
            <a:chOff x="3334" y="1207"/>
            <a:chExt cx="2267" cy="2223"/>
          </a:xfrm>
        </p:grpSpPr>
        <p:sp>
          <p:nvSpPr>
            <p:cNvPr id="545801" name="Rectangle 9"/>
            <p:cNvSpPr>
              <a:spLocks noChangeArrowheads="1"/>
            </p:cNvSpPr>
            <p:nvPr/>
          </p:nvSpPr>
          <p:spPr bwMode="auto">
            <a:xfrm>
              <a:off x="3334" y="1207"/>
              <a:ext cx="2267" cy="2223"/>
            </a:xfrm>
            <a:prstGeom prst="rect">
              <a:avLst/>
            </a:prstGeom>
            <a:noFill/>
            <a:ln w="19050">
              <a:noFill/>
              <a:miter lim="800000"/>
              <a:headEnd/>
              <a:tailEnd type="none" w="sm" len="lg"/>
            </a:ln>
            <a:effectLst/>
          </p:spPr>
          <p:txBody>
            <a:bodyPr lIns="90000" tIns="46800" rIns="90000" bIns="46800" anchor="ctr">
              <a:spAutoFit/>
            </a:bodyPr>
            <a:lstStyle/>
            <a:p>
              <a:endParaRPr lang="zh-CN" altLang="en-US"/>
            </a:p>
          </p:txBody>
        </p:sp>
        <p:grpSp>
          <p:nvGrpSpPr>
            <p:cNvPr id="545802" name="Group 10"/>
            <p:cNvGrpSpPr>
              <a:grpSpLocks/>
            </p:cNvGrpSpPr>
            <p:nvPr/>
          </p:nvGrpSpPr>
          <p:grpSpPr bwMode="auto">
            <a:xfrm>
              <a:off x="3424" y="1207"/>
              <a:ext cx="2132" cy="2152"/>
              <a:chOff x="1746" y="1913"/>
              <a:chExt cx="2132" cy="2152"/>
            </a:xfrm>
          </p:grpSpPr>
          <p:sp>
            <p:nvSpPr>
              <p:cNvPr id="545803" name="Line 11"/>
              <p:cNvSpPr>
                <a:spLocks noChangeShapeType="1"/>
              </p:cNvSpPr>
              <p:nvPr/>
            </p:nvSpPr>
            <p:spPr bwMode="auto">
              <a:xfrm>
                <a:off x="1948" y="3804"/>
                <a:ext cx="1775" cy="2"/>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45804" name="Arc 12"/>
              <p:cNvSpPr>
                <a:spLocks/>
              </p:cNvSpPr>
              <p:nvPr/>
            </p:nvSpPr>
            <p:spPr bwMode="auto">
              <a:xfrm flipH="1" flipV="1">
                <a:off x="2286" y="2601"/>
                <a:ext cx="929" cy="768"/>
              </a:xfrm>
              <a:custGeom>
                <a:avLst/>
                <a:gdLst>
                  <a:gd name="G0" fmla="+- 822 0 0"/>
                  <a:gd name="G1" fmla="+- 21600 0 0"/>
                  <a:gd name="G2" fmla="+- 21600 0 0"/>
                  <a:gd name="T0" fmla="*/ 0 w 22422"/>
                  <a:gd name="T1" fmla="*/ 16 h 21600"/>
                  <a:gd name="T2" fmla="*/ 22422 w 22422"/>
                  <a:gd name="T3" fmla="*/ 21501 h 21600"/>
                  <a:gd name="T4" fmla="*/ 822 w 22422"/>
                  <a:gd name="T5" fmla="*/ 21600 h 21600"/>
                </a:gdLst>
                <a:ahLst/>
                <a:cxnLst>
                  <a:cxn ang="0">
                    <a:pos x="T0" y="T1"/>
                  </a:cxn>
                  <a:cxn ang="0">
                    <a:pos x="T2" y="T3"/>
                  </a:cxn>
                  <a:cxn ang="0">
                    <a:pos x="T4" y="T5"/>
                  </a:cxn>
                </a:cxnLst>
                <a:rect l="0" t="0" r="r" b="b"/>
                <a:pathLst>
                  <a:path w="22422" h="21600" fill="none" extrusionOk="0">
                    <a:moveTo>
                      <a:pt x="-1" y="15"/>
                    </a:moveTo>
                    <a:cubicBezTo>
                      <a:pt x="273" y="5"/>
                      <a:pt x="547" y="-1"/>
                      <a:pt x="822" y="0"/>
                    </a:cubicBezTo>
                    <a:cubicBezTo>
                      <a:pt x="12712" y="0"/>
                      <a:pt x="22367" y="9610"/>
                      <a:pt x="22421" y="21501"/>
                    </a:cubicBezTo>
                  </a:path>
                  <a:path w="22422" h="21600" stroke="0" extrusionOk="0">
                    <a:moveTo>
                      <a:pt x="-1" y="15"/>
                    </a:moveTo>
                    <a:cubicBezTo>
                      <a:pt x="273" y="5"/>
                      <a:pt x="547" y="-1"/>
                      <a:pt x="822" y="0"/>
                    </a:cubicBezTo>
                    <a:cubicBezTo>
                      <a:pt x="12712" y="0"/>
                      <a:pt x="22367" y="9610"/>
                      <a:pt x="22421" y="21501"/>
                    </a:cubicBezTo>
                    <a:lnTo>
                      <a:pt x="822" y="21600"/>
                    </a:lnTo>
                    <a:close/>
                  </a:path>
                </a:pathLst>
              </a:custGeom>
              <a:noFill/>
              <a:ln w="19050">
                <a:solidFill>
                  <a:srgbClr val="FF0000"/>
                </a:solidFill>
                <a:round/>
                <a:headEnd/>
                <a:tailEnd/>
              </a:ln>
              <a:effectLst/>
            </p:spPr>
            <p:txBody>
              <a:bodyPr/>
              <a:lstStyle/>
              <a:p>
                <a:endParaRPr lang="zh-CN" altLang="en-US"/>
              </a:p>
            </p:txBody>
          </p:sp>
          <p:sp>
            <p:nvSpPr>
              <p:cNvPr id="545805" name="Arc 13"/>
              <p:cNvSpPr>
                <a:spLocks/>
              </p:cNvSpPr>
              <p:nvPr/>
            </p:nvSpPr>
            <p:spPr bwMode="auto">
              <a:xfrm>
                <a:off x="2301" y="2609"/>
                <a:ext cx="917" cy="762"/>
              </a:xfrm>
              <a:custGeom>
                <a:avLst/>
                <a:gdLst>
                  <a:gd name="G0" fmla="+- 456 0 0"/>
                  <a:gd name="G1" fmla="+- 21600 0 0"/>
                  <a:gd name="G2" fmla="+- 21600 0 0"/>
                  <a:gd name="T0" fmla="*/ 0 w 22056"/>
                  <a:gd name="T1" fmla="*/ 5 h 22144"/>
                  <a:gd name="T2" fmla="*/ 22049 w 22056"/>
                  <a:gd name="T3" fmla="*/ 22144 h 22144"/>
                  <a:gd name="T4" fmla="*/ 456 w 22056"/>
                  <a:gd name="T5" fmla="*/ 21600 h 22144"/>
                </a:gdLst>
                <a:ahLst/>
                <a:cxnLst>
                  <a:cxn ang="0">
                    <a:pos x="T0" y="T1"/>
                  </a:cxn>
                  <a:cxn ang="0">
                    <a:pos x="T2" y="T3"/>
                  </a:cxn>
                  <a:cxn ang="0">
                    <a:pos x="T4" y="T5"/>
                  </a:cxn>
                </a:cxnLst>
                <a:rect l="0" t="0" r="r" b="b"/>
                <a:pathLst>
                  <a:path w="22056" h="22144" fill="none" extrusionOk="0">
                    <a:moveTo>
                      <a:pt x="-1" y="4"/>
                    </a:moveTo>
                    <a:cubicBezTo>
                      <a:pt x="151" y="1"/>
                      <a:pt x="303" y="-1"/>
                      <a:pt x="456" y="0"/>
                    </a:cubicBezTo>
                    <a:cubicBezTo>
                      <a:pt x="12385" y="0"/>
                      <a:pt x="22056" y="9670"/>
                      <a:pt x="22056" y="21600"/>
                    </a:cubicBezTo>
                    <a:cubicBezTo>
                      <a:pt x="22056" y="21781"/>
                      <a:pt x="22053" y="21962"/>
                      <a:pt x="22049" y="22144"/>
                    </a:cubicBezTo>
                  </a:path>
                  <a:path w="22056" h="22144" stroke="0" extrusionOk="0">
                    <a:moveTo>
                      <a:pt x="-1" y="4"/>
                    </a:moveTo>
                    <a:cubicBezTo>
                      <a:pt x="151" y="1"/>
                      <a:pt x="303" y="-1"/>
                      <a:pt x="456" y="0"/>
                    </a:cubicBezTo>
                    <a:cubicBezTo>
                      <a:pt x="12385" y="0"/>
                      <a:pt x="22056" y="9670"/>
                      <a:pt x="22056" y="21600"/>
                    </a:cubicBezTo>
                    <a:cubicBezTo>
                      <a:pt x="22056" y="21781"/>
                      <a:pt x="22053" y="21962"/>
                      <a:pt x="22049" y="22144"/>
                    </a:cubicBezTo>
                    <a:lnTo>
                      <a:pt x="456" y="21600"/>
                    </a:lnTo>
                    <a:close/>
                  </a:path>
                </a:pathLst>
              </a:custGeom>
              <a:noFill/>
              <a:ln w="19050">
                <a:solidFill>
                  <a:srgbClr val="006666"/>
                </a:solidFill>
                <a:round/>
                <a:headEnd type="oval" w="sm" len="sm"/>
                <a:tailEnd type="oval" w="sm" len="sm"/>
              </a:ln>
              <a:effectLst/>
            </p:spPr>
            <p:txBody>
              <a:bodyPr/>
              <a:lstStyle/>
              <a:p>
                <a:endParaRPr lang="zh-CN" altLang="en-US"/>
              </a:p>
            </p:txBody>
          </p:sp>
          <p:sp>
            <p:nvSpPr>
              <p:cNvPr id="545806" name="Line 14"/>
              <p:cNvSpPr>
                <a:spLocks noChangeShapeType="1"/>
              </p:cNvSpPr>
              <p:nvPr/>
            </p:nvSpPr>
            <p:spPr bwMode="auto">
              <a:xfrm>
                <a:off x="3215" y="3382"/>
                <a:ext cx="1" cy="415"/>
              </a:xfrm>
              <a:prstGeom prst="line">
                <a:avLst/>
              </a:prstGeom>
              <a:noFill/>
              <a:ln w="19050">
                <a:solidFill>
                  <a:srgbClr val="CC0066"/>
                </a:solidFill>
                <a:round/>
                <a:headEnd type="none" w="sm" len="sm"/>
                <a:tailEnd type="none" w="sm" len="sm"/>
              </a:ln>
              <a:effectLst/>
            </p:spPr>
            <p:txBody>
              <a:bodyPr/>
              <a:lstStyle/>
              <a:p>
                <a:endParaRPr lang="zh-CN" altLang="en-US"/>
              </a:p>
            </p:txBody>
          </p:sp>
          <p:sp>
            <p:nvSpPr>
              <p:cNvPr id="545807" name="Line 15"/>
              <p:cNvSpPr>
                <a:spLocks noChangeShapeType="1"/>
              </p:cNvSpPr>
              <p:nvPr/>
            </p:nvSpPr>
            <p:spPr bwMode="auto">
              <a:xfrm flipV="1">
                <a:off x="1948" y="2208"/>
                <a:ext cx="0" cy="1598"/>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45808" name="Rectangle 16"/>
              <p:cNvSpPr>
                <a:spLocks noChangeArrowheads="1"/>
              </p:cNvSpPr>
              <p:nvPr/>
            </p:nvSpPr>
            <p:spPr bwMode="auto">
              <a:xfrm>
                <a:off x="2135" y="2367"/>
                <a:ext cx="382" cy="331"/>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66"/>
                    </a:solidFill>
                  </a:rPr>
                  <a:t> 1</a:t>
                </a:r>
              </a:p>
            </p:txBody>
          </p:sp>
          <p:sp>
            <p:nvSpPr>
              <p:cNvPr id="545809" name="Rectangle 17"/>
              <p:cNvSpPr>
                <a:spLocks noChangeArrowheads="1"/>
              </p:cNvSpPr>
              <p:nvPr/>
            </p:nvSpPr>
            <p:spPr bwMode="auto">
              <a:xfrm>
                <a:off x="3269" y="3273"/>
                <a:ext cx="382" cy="330"/>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66"/>
                    </a:solidFill>
                  </a:rPr>
                  <a:t>2</a:t>
                </a:r>
              </a:p>
            </p:txBody>
          </p:sp>
          <p:sp>
            <p:nvSpPr>
              <p:cNvPr id="545810" name="Rectangle 18"/>
              <p:cNvSpPr>
                <a:spLocks noChangeArrowheads="1"/>
              </p:cNvSpPr>
              <p:nvPr/>
            </p:nvSpPr>
            <p:spPr bwMode="auto">
              <a:xfrm>
                <a:off x="2664" y="3025"/>
                <a:ext cx="382" cy="329"/>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FF0000"/>
                    </a:solidFill>
                  </a:rPr>
                  <a:t>m</a:t>
                </a:r>
                <a:endParaRPr kumimoji="1" lang="en-US" altLang="zh-CN" sz="2400">
                  <a:solidFill>
                    <a:srgbClr val="FF0000"/>
                  </a:solidFill>
                </a:endParaRPr>
              </a:p>
            </p:txBody>
          </p:sp>
          <p:sp>
            <p:nvSpPr>
              <p:cNvPr id="545811" name="Rectangle 19"/>
              <p:cNvSpPr>
                <a:spLocks noChangeArrowheads="1"/>
              </p:cNvSpPr>
              <p:nvPr/>
            </p:nvSpPr>
            <p:spPr bwMode="auto">
              <a:xfrm>
                <a:off x="2961" y="2617"/>
                <a:ext cx="255" cy="331"/>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6666"/>
                    </a:solidFill>
                  </a:rPr>
                  <a:t>n</a:t>
                </a:r>
                <a:endParaRPr kumimoji="1" lang="en-US" altLang="zh-CN" sz="2400">
                  <a:solidFill>
                    <a:srgbClr val="006666"/>
                  </a:solidFill>
                </a:endParaRPr>
              </a:p>
            </p:txBody>
          </p:sp>
          <p:sp>
            <p:nvSpPr>
              <p:cNvPr id="545812" name="Line 20"/>
              <p:cNvSpPr>
                <a:spLocks noChangeShapeType="1"/>
              </p:cNvSpPr>
              <p:nvPr/>
            </p:nvSpPr>
            <p:spPr bwMode="auto">
              <a:xfrm flipH="1">
                <a:off x="2286" y="2959"/>
                <a:ext cx="84" cy="85"/>
              </a:xfrm>
              <a:prstGeom prst="line">
                <a:avLst/>
              </a:prstGeom>
              <a:noFill/>
              <a:ln w="19050">
                <a:solidFill>
                  <a:srgbClr val="3399FF"/>
                </a:solidFill>
                <a:round/>
                <a:headEnd/>
                <a:tailEnd/>
              </a:ln>
              <a:effectLst/>
            </p:spPr>
            <p:txBody>
              <a:bodyPr wrap="none" anchor="ctr"/>
              <a:lstStyle/>
              <a:p>
                <a:endParaRPr lang="zh-CN" altLang="en-US"/>
              </a:p>
            </p:txBody>
          </p:sp>
          <p:sp>
            <p:nvSpPr>
              <p:cNvPr id="545813" name="Line 21"/>
              <p:cNvSpPr>
                <a:spLocks noChangeShapeType="1"/>
              </p:cNvSpPr>
              <p:nvPr/>
            </p:nvSpPr>
            <p:spPr bwMode="auto">
              <a:xfrm flipH="1">
                <a:off x="2286" y="2995"/>
                <a:ext cx="125" cy="133"/>
              </a:xfrm>
              <a:prstGeom prst="line">
                <a:avLst/>
              </a:prstGeom>
              <a:noFill/>
              <a:ln w="19050">
                <a:solidFill>
                  <a:srgbClr val="3399FF"/>
                </a:solidFill>
                <a:round/>
                <a:headEnd/>
                <a:tailEnd/>
              </a:ln>
              <a:effectLst/>
            </p:spPr>
            <p:txBody>
              <a:bodyPr wrap="none" anchor="ctr"/>
              <a:lstStyle/>
              <a:p>
                <a:endParaRPr lang="zh-CN" altLang="en-US"/>
              </a:p>
            </p:txBody>
          </p:sp>
          <p:sp>
            <p:nvSpPr>
              <p:cNvPr id="545814" name="Line 22"/>
              <p:cNvSpPr>
                <a:spLocks noChangeShapeType="1"/>
              </p:cNvSpPr>
              <p:nvPr/>
            </p:nvSpPr>
            <p:spPr bwMode="auto">
              <a:xfrm flipH="1">
                <a:off x="2286" y="3073"/>
                <a:ext cx="146" cy="140"/>
              </a:xfrm>
              <a:prstGeom prst="line">
                <a:avLst/>
              </a:prstGeom>
              <a:noFill/>
              <a:ln w="19050">
                <a:solidFill>
                  <a:srgbClr val="3399FF"/>
                </a:solidFill>
                <a:round/>
                <a:headEnd/>
                <a:tailEnd/>
              </a:ln>
              <a:effectLst/>
            </p:spPr>
            <p:txBody>
              <a:bodyPr wrap="none" anchor="ctr"/>
              <a:lstStyle/>
              <a:p>
                <a:endParaRPr lang="zh-CN" altLang="en-US"/>
              </a:p>
            </p:txBody>
          </p:sp>
          <p:sp>
            <p:nvSpPr>
              <p:cNvPr id="545815" name="Line 23"/>
              <p:cNvSpPr>
                <a:spLocks noChangeShapeType="1"/>
              </p:cNvSpPr>
              <p:nvPr/>
            </p:nvSpPr>
            <p:spPr bwMode="auto">
              <a:xfrm flipH="1">
                <a:off x="2286" y="3103"/>
                <a:ext cx="202" cy="194"/>
              </a:xfrm>
              <a:prstGeom prst="line">
                <a:avLst/>
              </a:prstGeom>
              <a:noFill/>
              <a:ln w="19050">
                <a:solidFill>
                  <a:srgbClr val="3399FF"/>
                </a:solidFill>
                <a:round/>
                <a:headEnd/>
                <a:tailEnd/>
              </a:ln>
              <a:effectLst/>
            </p:spPr>
            <p:txBody>
              <a:bodyPr wrap="none" anchor="ctr"/>
              <a:lstStyle/>
              <a:p>
                <a:endParaRPr lang="zh-CN" altLang="en-US"/>
              </a:p>
            </p:txBody>
          </p:sp>
          <p:sp>
            <p:nvSpPr>
              <p:cNvPr id="545816" name="Line 24"/>
              <p:cNvSpPr>
                <a:spLocks noChangeShapeType="1"/>
              </p:cNvSpPr>
              <p:nvPr/>
            </p:nvSpPr>
            <p:spPr bwMode="auto">
              <a:xfrm flipH="1">
                <a:off x="2286" y="3139"/>
                <a:ext cx="259" cy="243"/>
              </a:xfrm>
              <a:prstGeom prst="line">
                <a:avLst/>
              </a:prstGeom>
              <a:noFill/>
              <a:ln w="19050">
                <a:solidFill>
                  <a:srgbClr val="3399FF"/>
                </a:solidFill>
                <a:round/>
                <a:headEnd/>
                <a:tailEnd/>
              </a:ln>
              <a:effectLst/>
            </p:spPr>
            <p:txBody>
              <a:bodyPr wrap="none" anchor="ctr"/>
              <a:lstStyle/>
              <a:p>
                <a:endParaRPr lang="zh-CN" altLang="en-US"/>
              </a:p>
            </p:txBody>
          </p:sp>
          <p:sp>
            <p:nvSpPr>
              <p:cNvPr id="545817" name="Line 25"/>
              <p:cNvSpPr>
                <a:spLocks noChangeShapeType="1"/>
              </p:cNvSpPr>
              <p:nvPr/>
            </p:nvSpPr>
            <p:spPr bwMode="auto">
              <a:xfrm flipH="1">
                <a:off x="2286" y="3180"/>
                <a:ext cx="286" cy="286"/>
              </a:xfrm>
              <a:prstGeom prst="line">
                <a:avLst/>
              </a:prstGeom>
              <a:noFill/>
              <a:ln w="19050">
                <a:solidFill>
                  <a:srgbClr val="3399FF"/>
                </a:solidFill>
                <a:round/>
                <a:headEnd/>
                <a:tailEnd/>
              </a:ln>
              <a:effectLst/>
            </p:spPr>
            <p:txBody>
              <a:bodyPr wrap="none" anchor="ctr"/>
              <a:lstStyle/>
              <a:p>
                <a:endParaRPr lang="zh-CN" altLang="en-US"/>
              </a:p>
            </p:txBody>
          </p:sp>
          <p:sp>
            <p:nvSpPr>
              <p:cNvPr id="545818" name="Line 26"/>
              <p:cNvSpPr>
                <a:spLocks noChangeShapeType="1"/>
              </p:cNvSpPr>
              <p:nvPr/>
            </p:nvSpPr>
            <p:spPr bwMode="auto">
              <a:xfrm flipH="1">
                <a:off x="2286" y="3213"/>
                <a:ext cx="338" cy="337"/>
              </a:xfrm>
              <a:prstGeom prst="line">
                <a:avLst/>
              </a:prstGeom>
              <a:noFill/>
              <a:ln w="19050">
                <a:solidFill>
                  <a:srgbClr val="3399FF"/>
                </a:solidFill>
                <a:round/>
                <a:headEnd/>
                <a:tailEnd/>
              </a:ln>
              <a:effectLst/>
            </p:spPr>
            <p:txBody>
              <a:bodyPr wrap="none" anchor="ctr"/>
              <a:lstStyle/>
              <a:p>
                <a:endParaRPr lang="zh-CN" altLang="en-US"/>
              </a:p>
            </p:txBody>
          </p:sp>
          <p:sp>
            <p:nvSpPr>
              <p:cNvPr id="545819" name="Line 27"/>
              <p:cNvSpPr>
                <a:spLocks noChangeShapeType="1"/>
              </p:cNvSpPr>
              <p:nvPr/>
            </p:nvSpPr>
            <p:spPr bwMode="auto">
              <a:xfrm flipH="1">
                <a:off x="2286" y="3248"/>
                <a:ext cx="403" cy="387"/>
              </a:xfrm>
              <a:prstGeom prst="line">
                <a:avLst/>
              </a:prstGeom>
              <a:noFill/>
              <a:ln w="19050">
                <a:solidFill>
                  <a:srgbClr val="3399FF"/>
                </a:solidFill>
                <a:round/>
                <a:headEnd/>
                <a:tailEnd/>
              </a:ln>
              <a:effectLst/>
            </p:spPr>
            <p:txBody>
              <a:bodyPr wrap="none" anchor="ctr"/>
              <a:lstStyle/>
              <a:p>
                <a:endParaRPr lang="zh-CN" altLang="en-US"/>
              </a:p>
            </p:txBody>
          </p:sp>
          <p:sp>
            <p:nvSpPr>
              <p:cNvPr id="545820" name="Line 28"/>
              <p:cNvSpPr>
                <a:spLocks noChangeShapeType="1"/>
              </p:cNvSpPr>
              <p:nvPr/>
            </p:nvSpPr>
            <p:spPr bwMode="auto">
              <a:xfrm flipH="1">
                <a:off x="2286" y="3273"/>
                <a:ext cx="455" cy="446"/>
              </a:xfrm>
              <a:prstGeom prst="line">
                <a:avLst/>
              </a:prstGeom>
              <a:noFill/>
              <a:ln w="19050">
                <a:solidFill>
                  <a:srgbClr val="3399FF"/>
                </a:solidFill>
                <a:round/>
                <a:headEnd/>
                <a:tailEnd/>
              </a:ln>
              <a:effectLst/>
            </p:spPr>
            <p:txBody>
              <a:bodyPr wrap="none" anchor="ctr"/>
              <a:lstStyle/>
              <a:p>
                <a:endParaRPr lang="zh-CN" altLang="en-US"/>
              </a:p>
            </p:txBody>
          </p:sp>
          <p:sp>
            <p:nvSpPr>
              <p:cNvPr id="545821" name="Line 29"/>
              <p:cNvSpPr>
                <a:spLocks noChangeShapeType="1"/>
              </p:cNvSpPr>
              <p:nvPr/>
            </p:nvSpPr>
            <p:spPr bwMode="auto">
              <a:xfrm flipH="1">
                <a:off x="2286" y="3297"/>
                <a:ext cx="507" cy="507"/>
              </a:xfrm>
              <a:prstGeom prst="line">
                <a:avLst/>
              </a:prstGeom>
              <a:noFill/>
              <a:ln w="19050">
                <a:solidFill>
                  <a:srgbClr val="3399FF"/>
                </a:solidFill>
                <a:round/>
                <a:headEnd/>
                <a:tailEnd/>
              </a:ln>
              <a:effectLst/>
            </p:spPr>
            <p:txBody>
              <a:bodyPr wrap="none" anchor="ctr"/>
              <a:lstStyle/>
              <a:p>
                <a:endParaRPr lang="zh-CN" altLang="en-US"/>
              </a:p>
            </p:txBody>
          </p:sp>
          <p:sp>
            <p:nvSpPr>
              <p:cNvPr id="545822" name="Line 30"/>
              <p:cNvSpPr>
                <a:spLocks noChangeShapeType="1"/>
              </p:cNvSpPr>
              <p:nvPr/>
            </p:nvSpPr>
            <p:spPr bwMode="auto">
              <a:xfrm flipH="1">
                <a:off x="2370" y="3332"/>
                <a:ext cx="465" cy="472"/>
              </a:xfrm>
              <a:prstGeom prst="line">
                <a:avLst/>
              </a:prstGeom>
              <a:noFill/>
              <a:ln w="19050">
                <a:solidFill>
                  <a:srgbClr val="3399FF"/>
                </a:solidFill>
                <a:round/>
                <a:headEnd/>
                <a:tailEnd/>
              </a:ln>
              <a:effectLst/>
            </p:spPr>
            <p:txBody>
              <a:bodyPr wrap="none" anchor="ctr"/>
              <a:lstStyle/>
              <a:p>
                <a:endParaRPr lang="zh-CN" altLang="en-US"/>
              </a:p>
            </p:txBody>
          </p:sp>
          <p:sp>
            <p:nvSpPr>
              <p:cNvPr id="545823" name="Line 31"/>
              <p:cNvSpPr>
                <a:spLocks noChangeShapeType="1"/>
              </p:cNvSpPr>
              <p:nvPr/>
            </p:nvSpPr>
            <p:spPr bwMode="auto">
              <a:xfrm flipH="1">
                <a:off x="2455" y="3341"/>
                <a:ext cx="463" cy="463"/>
              </a:xfrm>
              <a:prstGeom prst="line">
                <a:avLst/>
              </a:prstGeom>
              <a:noFill/>
              <a:ln w="19050">
                <a:solidFill>
                  <a:srgbClr val="3399FF"/>
                </a:solidFill>
                <a:round/>
                <a:headEnd/>
                <a:tailEnd/>
              </a:ln>
              <a:effectLst/>
            </p:spPr>
            <p:txBody>
              <a:bodyPr wrap="none" anchor="ctr"/>
              <a:lstStyle/>
              <a:p>
                <a:endParaRPr lang="zh-CN" altLang="en-US"/>
              </a:p>
            </p:txBody>
          </p:sp>
          <p:sp>
            <p:nvSpPr>
              <p:cNvPr id="545824" name="Line 32"/>
              <p:cNvSpPr>
                <a:spLocks noChangeShapeType="1"/>
              </p:cNvSpPr>
              <p:nvPr/>
            </p:nvSpPr>
            <p:spPr bwMode="auto">
              <a:xfrm flipH="1">
                <a:off x="2539" y="3374"/>
                <a:ext cx="422" cy="430"/>
              </a:xfrm>
              <a:prstGeom prst="line">
                <a:avLst/>
              </a:prstGeom>
              <a:noFill/>
              <a:ln w="19050">
                <a:solidFill>
                  <a:srgbClr val="3399FF"/>
                </a:solidFill>
                <a:round/>
                <a:headEnd/>
                <a:tailEnd/>
              </a:ln>
              <a:effectLst/>
            </p:spPr>
            <p:txBody>
              <a:bodyPr wrap="none" anchor="ctr"/>
              <a:lstStyle/>
              <a:p>
                <a:endParaRPr lang="zh-CN" altLang="en-US"/>
              </a:p>
            </p:txBody>
          </p:sp>
          <p:sp>
            <p:nvSpPr>
              <p:cNvPr id="545825" name="Line 33"/>
              <p:cNvSpPr>
                <a:spLocks noChangeShapeType="1"/>
              </p:cNvSpPr>
              <p:nvPr/>
            </p:nvSpPr>
            <p:spPr bwMode="auto">
              <a:xfrm flipH="1">
                <a:off x="2624"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545826" name="Line 34"/>
              <p:cNvSpPr>
                <a:spLocks noChangeShapeType="1"/>
              </p:cNvSpPr>
              <p:nvPr/>
            </p:nvSpPr>
            <p:spPr bwMode="auto">
              <a:xfrm flipH="1">
                <a:off x="2708"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545827" name="Line 35"/>
              <p:cNvSpPr>
                <a:spLocks noChangeShapeType="1"/>
              </p:cNvSpPr>
              <p:nvPr/>
            </p:nvSpPr>
            <p:spPr bwMode="auto">
              <a:xfrm flipH="1">
                <a:off x="2793"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545828" name="Line 36"/>
              <p:cNvSpPr>
                <a:spLocks noChangeShapeType="1"/>
              </p:cNvSpPr>
              <p:nvPr/>
            </p:nvSpPr>
            <p:spPr bwMode="auto">
              <a:xfrm flipH="1">
                <a:off x="2877" y="3466"/>
                <a:ext cx="338" cy="338"/>
              </a:xfrm>
              <a:prstGeom prst="line">
                <a:avLst/>
              </a:prstGeom>
              <a:noFill/>
              <a:ln w="19050">
                <a:solidFill>
                  <a:srgbClr val="3399FF"/>
                </a:solidFill>
                <a:round/>
                <a:headEnd/>
                <a:tailEnd/>
              </a:ln>
              <a:effectLst/>
            </p:spPr>
            <p:txBody>
              <a:bodyPr wrap="none" anchor="ctr"/>
              <a:lstStyle/>
              <a:p>
                <a:endParaRPr lang="zh-CN" altLang="en-US"/>
              </a:p>
            </p:txBody>
          </p:sp>
          <p:sp>
            <p:nvSpPr>
              <p:cNvPr id="545829" name="Line 37"/>
              <p:cNvSpPr>
                <a:spLocks noChangeShapeType="1"/>
              </p:cNvSpPr>
              <p:nvPr/>
            </p:nvSpPr>
            <p:spPr bwMode="auto">
              <a:xfrm flipH="1">
                <a:off x="2961" y="3550"/>
                <a:ext cx="254" cy="254"/>
              </a:xfrm>
              <a:prstGeom prst="line">
                <a:avLst/>
              </a:prstGeom>
              <a:noFill/>
              <a:ln w="19050">
                <a:solidFill>
                  <a:srgbClr val="3399FF"/>
                </a:solidFill>
                <a:round/>
                <a:headEnd/>
                <a:tailEnd/>
              </a:ln>
              <a:effectLst/>
            </p:spPr>
            <p:txBody>
              <a:bodyPr wrap="none" anchor="ctr"/>
              <a:lstStyle/>
              <a:p>
                <a:endParaRPr lang="zh-CN" altLang="en-US"/>
              </a:p>
            </p:txBody>
          </p:sp>
          <p:sp>
            <p:nvSpPr>
              <p:cNvPr id="545830" name="Line 38"/>
              <p:cNvSpPr>
                <a:spLocks noChangeShapeType="1"/>
              </p:cNvSpPr>
              <p:nvPr/>
            </p:nvSpPr>
            <p:spPr bwMode="auto">
              <a:xfrm flipH="1">
                <a:off x="3046" y="3635"/>
                <a:ext cx="169" cy="169"/>
              </a:xfrm>
              <a:prstGeom prst="line">
                <a:avLst/>
              </a:prstGeom>
              <a:noFill/>
              <a:ln w="19050">
                <a:solidFill>
                  <a:srgbClr val="3399FF"/>
                </a:solidFill>
                <a:round/>
                <a:headEnd/>
                <a:tailEnd/>
              </a:ln>
              <a:effectLst/>
            </p:spPr>
            <p:txBody>
              <a:bodyPr wrap="none" anchor="ctr"/>
              <a:lstStyle/>
              <a:p>
                <a:endParaRPr lang="zh-CN" altLang="en-US"/>
              </a:p>
            </p:txBody>
          </p:sp>
          <p:sp>
            <p:nvSpPr>
              <p:cNvPr id="545831" name="Line 39"/>
              <p:cNvSpPr>
                <a:spLocks noChangeShapeType="1"/>
              </p:cNvSpPr>
              <p:nvPr/>
            </p:nvSpPr>
            <p:spPr bwMode="auto">
              <a:xfrm flipH="1">
                <a:off x="3130" y="3719"/>
                <a:ext cx="85" cy="85"/>
              </a:xfrm>
              <a:prstGeom prst="line">
                <a:avLst/>
              </a:prstGeom>
              <a:noFill/>
              <a:ln w="19050">
                <a:solidFill>
                  <a:srgbClr val="3399FF"/>
                </a:solidFill>
                <a:round/>
                <a:headEnd/>
                <a:tailEnd/>
              </a:ln>
              <a:effectLst/>
            </p:spPr>
            <p:txBody>
              <a:bodyPr wrap="none" anchor="ctr"/>
              <a:lstStyle/>
              <a:p>
                <a:endParaRPr lang="zh-CN" altLang="en-US"/>
              </a:p>
            </p:txBody>
          </p:sp>
          <p:sp>
            <p:nvSpPr>
              <p:cNvPr id="545832" name="Text Box 40"/>
              <p:cNvSpPr txBox="1">
                <a:spLocks noChangeArrowheads="1"/>
              </p:cNvSpPr>
              <p:nvPr/>
            </p:nvSpPr>
            <p:spPr bwMode="auto">
              <a:xfrm>
                <a:off x="3592" y="3773"/>
                <a:ext cx="286"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 V</a:t>
                </a:r>
              </a:p>
            </p:txBody>
          </p:sp>
          <p:sp>
            <p:nvSpPr>
              <p:cNvPr id="545833" name="Text Box 41"/>
              <p:cNvSpPr txBox="1">
                <a:spLocks noChangeArrowheads="1"/>
              </p:cNvSpPr>
              <p:nvPr/>
            </p:nvSpPr>
            <p:spPr bwMode="auto">
              <a:xfrm>
                <a:off x="3086" y="3769"/>
                <a:ext cx="422"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V</a:t>
                </a:r>
                <a:r>
                  <a:rPr kumimoji="1" lang="en-US" altLang="zh-CN" sz="2400" baseline="-25000">
                    <a:solidFill>
                      <a:srgbClr val="000066"/>
                    </a:solidFill>
                  </a:rPr>
                  <a:t>2</a:t>
                </a:r>
                <a:endParaRPr kumimoji="1" lang="en-US" altLang="zh-CN" sz="2400" i="1">
                  <a:solidFill>
                    <a:srgbClr val="000066"/>
                  </a:solidFill>
                </a:endParaRPr>
              </a:p>
            </p:txBody>
          </p:sp>
          <p:sp>
            <p:nvSpPr>
              <p:cNvPr id="545834" name="Text Box 42"/>
              <p:cNvSpPr txBox="1">
                <a:spLocks noChangeArrowheads="1"/>
              </p:cNvSpPr>
              <p:nvPr/>
            </p:nvSpPr>
            <p:spPr bwMode="auto">
              <a:xfrm>
                <a:off x="2157" y="3777"/>
                <a:ext cx="422"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V</a:t>
                </a:r>
                <a:r>
                  <a:rPr kumimoji="1" lang="en-US" altLang="zh-CN" sz="2400" baseline="-25000">
                    <a:solidFill>
                      <a:srgbClr val="000066"/>
                    </a:solidFill>
                  </a:rPr>
                  <a:t>1</a:t>
                </a:r>
                <a:endParaRPr kumimoji="1" lang="en-US" altLang="zh-CN" sz="2400" i="1">
                  <a:solidFill>
                    <a:srgbClr val="000066"/>
                  </a:solidFill>
                </a:endParaRPr>
              </a:p>
            </p:txBody>
          </p:sp>
          <p:sp>
            <p:nvSpPr>
              <p:cNvPr id="545835" name="Text Box 43"/>
              <p:cNvSpPr txBox="1">
                <a:spLocks noChangeArrowheads="1"/>
              </p:cNvSpPr>
              <p:nvPr/>
            </p:nvSpPr>
            <p:spPr bwMode="auto">
              <a:xfrm>
                <a:off x="1746" y="3705"/>
                <a:ext cx="422"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O</a:t>
                </a:r>
              </a:p>
            </p:txBody>
          </p:sp>
          <p:sp>
            <p:nvSpPr>
              <p:cNvPr id="545836" name="Text Box 44"/>
              <p:cNvSpPr txBox="1">
                <a:spLocks noChangeArrowheads="1"/>
              </p:cNvSpPr>
              <p:nvPr/>
            </p:nvSpPr>
            <p:spPr bwMode="auto">
              <a:xfrm>
                <a:off x="1836" y="1913"/>
                <a:ext cx="422"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p</a:t>
                </a:r>
              </a:p>
            </p:txBody>
          </p:sp>
          <p:sp>
            <p:nvSpPr>
              <p:cNvPr id="545837" name="Line 45"/>
              <p:cNvSpPr>
                <a:spLocks noChangeShapeType="1"/>
              </p:cNvSpPr>
              <p:nvPr/>
            </p:nvSpPr>
            <p:spPr bwMode="auto">
              <a:xfrm>
                <a:off x="2877" y="2769"/>
                <a:ext cx="74" cy="53"/>
              </a:xfrm>
              <a:prstGeom prst="line">
                <a:avLst/>
              </a:prstGeom>
              <a:noFill/>
              <a:ln w="19050">
                <a:solidFill>
                  <a:srgbClr val="006666"/>
                </a:solidFill>
                <a:round/>
                <a:headEnd/>
                <a:tailEnd type="triangle" w="sm" len="lg"/>
              </a:ln>
              <a:effectLst/>
            </p:spPr>
            <p:txBody>
              <a:bodyPr wrap="none" anchor="ctr"/>
              <a:lstStyle/>
              <a:p>
                <a:endParaRPr lang="zh-CN" altLang="en-US"/>
              </a:p>
            </p:txBody>
          </p:sp>
          <p:sp>
            <p:nvSpPr>
              <p:cNvPr id="545838" name="Line 46"/>
              <p:cNvSpPr>
                <a:spLocks noChangeShapeType="1"/>
              </p:cNvSpPr>
              <p:nvPr/>
            </p:nvSpPr>
            <p:spPr bwMode="auto">
              <a:xfrm>
                <a:off x="2560" y="3157"/>
                <a:ext cx="74" cy="53"/>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545839" name="Line 47"/>
              <p:cNvSpPr>
                <a:spLocks noChangeShapeType="1"/>
              </p:cNvSpPr>
              <p:nvPr/>
            </p:nvSpPr>
            <p:spPr bwMode="auto">
              <a:xfrm flipH="1">
                <a:off x="2290" y="2904"/>
                <a:ext cx="56" cy="70"/>
              </a:xfrm>
              <a:prstGeom prst="line">
                <a:avLst/>
              </a:prstGeom>
              <a:noFill/>
              <a:ln w="19050">
                <a:solidFill>
                  <a:srgbClr val="3399FF"/>
                </a:solidFill>
                <a:round/>
                <a:headEnd/>
                <a:tailEnd/>
              </a:ln>
              <a:effectLst/>
            </p:spPr>
            <p:txBody>
              <a:bodyPr wrap="none" anchor="ctr"/>
              <a:lstStyle/>
              <a:p>
                <a:endParaRPr lang="zh-CN" altLang="en-US"/>
              </a:p>
            </p:txBody>
          </p:sp>
          <p:sp>
            <p:nvSpPr>
              <p:cNvPr id="545840" name="Line 48"/>
              <p:cNvSpPr>
                <a:spLocks noChangeShapeType="1"/>
              </p:cNvSpPr>
              <p:nvPr/>
            </p:nvSpPr>
            <p:spPr bwMode="auto">
              <a:xfrm>
                <a:off x="2286" y="2622"/>
                <a:ext cx="2" cy="1175"/>
              </a:xfrm>
              <a:prstGeom prst="line">
                <a:avLst/>
              </a:prstGeom>
              <a:noFill/>
              <a:ln w="19050">
                <a:solidFill>
                  <a:srgbClr val="CC0066"/>
                </a:solidFill>
                <a:round/>
                <a:headEnd type="none" w="sm" len="sm"/>
                <a:tailEnd type="none" w="sm" len="sm"/>
              </a:ln>
              <a:effec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5797"/>
                                        </p:tgtEl>
                                        <p:attrNameLst>
                                          <p:attrName>style.visibility</p:attrName>
                                        </p:attrNameLst>
                                      </p:cBhvr>
                                      <p:to>
                                        <p:strVal val="visible"/>
                                      </p:to>
                                    </p:set>
                                    <p:animEffect transition="in" filter="slide(fromBottom)">
                                      <p:cBhvr>
                                        <p:cTn id="7" dur="500"/>
                                        <p:tgtEl>
                                          <p:spTgt spid="5457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5798"/>
                                        </p:tgtEl>
                                        <p:attrNameLst>
                                          <p:attrName>style.visibility</p:attrName>
                                        </p:attrNameLst>
                                      </p:cBhvr>
                                      <p:to>
                                        <p:strVal val="visible"/>
                                      </p:to>
                                    </p:set>
                                    <p:animEffect transition="in" filter="wipe(left)">
                                      <p:cBhvr>
                                        <p:cTn id="12" dur="500"/>
                                        <p:tgtEl>
                                          <p:spTgt spid="5457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5799"/>
                                        </p:tgtEl>
                                        <p:attrNameLst>
                                          <p:attrName>style.visibility</p:attrName>
                                        </p:attrNameLst>
                                      </p:cBhvr>
                                      <p:to>
                                        <p:strVal val="visible"/>
                                      </p:to>
                                    </p:set>
                                    <p:animEffect transition="in" filter="wipe(left)">
                                      <p:cBhvr>
                                        <p:cTn id="17" dur="500"/>
                                        <p:tgtEl>
                                          <p:spTgt spid="54579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45800"/>
                                        </p:tgtEl>
                                        <p:attrNameLst>
                                          <p:attrName>style.visibility</p:attrName>
                                        </p:attrNameLst>
                                      </p:cBhvr>
                                      <p:to>
                                        <p:strVal val="visible"/>
                                      </p:to>
                                    </p:set>
                                    <p:animEffect transition="in" filter="slide(fromBottom)">
                                      <p:cBhvr>
                                        <p:cTn id="22" dur="500"/>
                                        <p:tgtEl>
                                          <p:spTgt spid="545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zh-CN"/>
              <a:t>9.2 </a:t>
            </a:r>
            <a:r>
              <a:rPr lang="zh-CN" altLang="en-US"/>
              <a:t>热力学第一定律</a:t>
            </a:r>
          </a:p>
        </p:txBody>
      </p:sp>
      <p:sp>
        <p:nvSpPr>
          <p:cNvPr id="22" name="灯片编号占位符 4"/>
          <p:cNvSpPr>
            <a:spLocks noGrp="1"/>
          </p:cNvSpPr>
          <p:nvPr>
            <p:ph type="sldNum" sz="quarter" idx="12"/>
          </p:nvPr>
        </p:nvSpPr>
        <p:spPr/>
        <p:txBody>
          <a:bodyPr/>
          <a:lstStyle/>
          <a:p>
            <a:fld id="{E6462A4E-1E16-48AF-9DD5-5DE2FF6C3FCF}" type="slidenum">
              <a:rPr lang="en-US" altLang="zh-CN"/>
              <a:pPr/>
              <a:t>29</a:t>
            </a:fld>
            <a:endParaRPr lang="en-US" altLang="zh-CN"/>
          </a:p>
        </p:txBody>
      </p:sp>
      <p:sp>
        <p:nvSpPr>
          <p:cNvPr id="547843"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准静态过程中热量、功和内能</a:t>
            </a:r>
          </a:p>
        </p:txBody>
      </p:sp>
      <p:sp>
        <p:nvSpPr>
          <p:cNvPr id="547844" name="Text Box 4"/>
          <p:cNvSpPr txBox="1">
            <a:spLocks noChangeArrowheads="1"/>
          </p:cNvSpPr>
          <p:nvPr/>
        </p:nvSpPr>
        <p:spPr bwMode="auto">
          <a:xfrm>
            <a:off x="420688" y="1676400"/>
            <a:ext cx="4684712" cy="457200"/>
          </a:xfrm>
          <a:prstGeom prst="rect">
            <a:avLst/>
          </a:prstGeom>
          <a:noFill/>
          <a:ln w="9525" algn="ctr">
            <a:noFill/>
            <a:miter lim="800000"/>
            <a:headEnd/>
            <a:tailEnd/>
          </a:ln>
          <a:effectLst/>
        </p:spPr>
        <p:txBody>
          <a:bodyPr>
            <a:spAutoFit/>
          </a:bodyPr>
          <a:lstStyle/>
          <a:p>
            <a:pPr>
              <a:spcBef>
                <a:spcPct val="50000"/>
              </a:spcBef>
            </a:pPr>
            <a:r>
              <a:rPr lang="zh-CN" altLang="en-US" sz="2400"/>
              <a:t>（</a:t>
            </a:r>
            <a:r>
              <a:rPr lang="en-US" altLang="zh-CN" sz="2400"/>
              <a:t>2</a:t>
            </a:r>
            <a:r>
              <a:rPr lang="zh-CN" altLang="en-US" sz="2400"/>
              <a:t>）准静态过程中热量的计算 </a:t>
            </a:r>
          </a:p>
        </p:txBody>
      </p:sp>
      <p:sp>
        <p:nvSpPr>
          <p:cNvPr id="547845" name="Text Box 5"/>
          <p:cNvSpPr txBox="1">
            <a:spLocks noChangeArrowheads="1"/>
          </p:cNvSpPr>
          <p:nvPr/>
        </p:nvSpPr>
        <p:spPr bwMode="auto">
          <a:xfrm>
            <a:off x="685800" y="2133600"/>
            <a:ext cx="7848600" cy="457200"/>
          </a:xfrm>
          <a:prstGeom prst="rect">
            <a:avLst/>
          </a:prstGeom>
          <a:noFill/>
          <a:ln w="9525">
            <a:noFill/>
            <a:miter lim="800000"/>
            <a:headEnd/>
            <a:tailEnd/>
          </a:ln>
          <a:effectLst/>
        </p:spPr>
        <p:txBody>
          <a:bodyPr>
            <a:spAutoFit/>
          </a:bodyPr>
          <a:lstStyle/>
          <a:p>
            <a:pPr>
              <a:spcBef>
                <a:spcPct val="50000"/>
              </a:spcBef>
            </a:pPr>
            <a:r>
              <a:rPr kumimoji="1" lang="zh-CN" altLang="en-US" sz="2400"/>
              <a:t>热容：物体温度升高</a:t>
            </a:r>
            <a:r>
              <a:rPr kumimoji="1" lang="en-US" altLang="zh-CN" sz="2400"/>
              <a:t>1 K </a:t>
            </a:r>
            <a:r>
              <a:rPr kumimoji="1" lang="zh-CN" altLang="en-US" sz="2400"/>
              <a:t>所需要吸收的热量。</a:t>
            </a:r>
          </a:p>
        </p:txBody>
      </p:sp>
      <p:graphicFrame>
        <p:nvGraphicFramePr>
          <p:cNvPr id="547846" name="Object 6"/>
          <p:cNvGraphicFramePr>
            <a:graphicFrameLocks noChangeAspect="1"/>
          </p:cNvGraphicFramePr>
          <p:nvPr/>
        </p:nvGraphicFramePr>
        <p:xfrm>
          <a:off x="2209800" y="2590800"/>
          <a:ext cx="1041400" cy="787400"/>
        </p:xfrm>
        <a:graphic>
          <a:graphicData uri="http://schemas.openxmlformats.org/presentationml/2006/ole">
            <mc:AlternateContent xmlns:mc="http://schemas.openxmlformats.org/markup-compatibility/2006">
              <mc:Choice xmlns:v="urn:schemas-microsoft-com:vml" Requires="v">
                <p:oleObj spid="_x0000_s547860" name="公式" r:id="rId3" imgW="520560" imgH="393480" progId="Equation.3">
                  <p:embed/>
                </p:oleObj>
              </mc:Choice>
              <mc:Fallback>
                <p:oleObj name="公式" r:id="rId3" imgW="520560" imgH="39348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590800"/>
                        <a:ext cx="10414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7847" name="Group 7"/>
          <p:cNvGrpSpPr>
            <a:grpSpLocks/>
          </p:cNvGrpSpPr>
          <p:nvPr/>
        </p:nvGrpSpPr>
        <p:grpSpPr bwMode="auto">
          <a:xfrm>
            <a:off x="4038600" y="2737644"/>
            <a:ext cx="2162175" cy="493713"/>
            <a:chOff x="3061" y="2260"/>
            <a:chExt cx="1362" cy="311"/>
          </a:xfrm>
        </p:grpSpPr>
        <p:sp>
          <p:nvSpPr>
            <p:cNvPr id="547848" name="Text Box 8"/>
            <p:cNvSpPr txBox="1">
              <a:spLocks noChangeArrowheads="1"/>
            </p:cNvSpPr>
            <p:nvPr/>
          </p:nvSpPr>
          <p:spPr bwMode="auto">
            <a:xfrm>
              <a:off x="3061" y="2272"/>
              <a:ext cx="817" cy="288"/>
            </a:xfrm>
            <a:prstGeom prst="rect">
              <a:avLst/>
            </a:prstGeom>
            <a:noFill/>
            <a:ln w="9525">
              <a:noFill/>
              <a:miter lim="800000"/>
              <a:headEnd/>
              <a:tailEnd/>
            </a:ln>
            <a:effectLst/>
          </p:spPr>
          <p:txBody>
            <a:bodyPr>
              <a:spAutoFit/>
            </a:bodyPr>
            <a:lstStyle/>
            <a:p>
              <a:pPr>
                <a:spcBef>
                  <a:spcPct val="50000"/>
                </a:spcBef>
              </a:pPr>
              <a:r>
                <a:rPr lang="zh-CN" altLang="en-US" sz="2400" dirty="0"/>
                <a:t>单位：</a:t>
              </a:r>
            </a:p>
          </p:txBody>
        </p:sp>
        <p:graphicFrame>
          <p:nvGraphicFramePr>
            <p:cNvPr id="547849" name="Object 9"/>
            <p:cNvGraphicFramePr>
              <a:graphicFrameLocks noChangeAspect="1"/>
            </p:cNvGraphicFramePr>
            <p:nvPr/>
          </p:nvGraphicFramePr>
          <p:xfrm>
            <a:off x="3824" y="2260"/>
            <a:ext cx="599" cy="311"/>
          </p:xfrm>
          <a:graphic>
            <a:graphicData uri="http://schemas.openxmlformats.org/presentationml/2006/ole">
              <mc:AlternateContent xmlns:mc="http://schemas.openxmlformats.org/markup-compatibility/2006">
                <mc:Choice xmlns:v="urn:schemas-microsoft-com:vml" Requires="v">
                  <p:oleObj spid="_x0000_s547861" name="公式" r:id="rId5" imgW="393480" imgH="203040" progId="Equation.3">
                    <p:embed/>
                  </p:oleObj>
                </mc:Choice>
                <mc:Fallback>
                  <p:oleObj name="公式" r:id="rId5" imgW="393480" imgH="20304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4" y="2260"/>
                          <a:ext cx="599"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7850" name="Rectangle 10"/>
          <p:cNvSpPr>
            <a:spLocks noChangeArrowheads="1"/>
          </p:cNvSpPr>
          <p:nvPr/>
        </p:nvSpPr>
        <p:spPr bwMode="auto">
          <a:xfrm>
            <a:off x="685800" y="3429000"/>
            <a:ext cx="5060950" cy="457200"/>
          </a:xfrm>
          <a:prstGeom prst="rect">
            <a:avLst/>
          </a:prstGeom>
          <a:noFill/>
          <a:ln w="9525">
            <a:noFill/>
            <a:miter lim="800000"/>
            <a:headEnd/>
            <a:tailEnd/>
          </a:ln>
          <a:effectLst/>
        </p:spPr>
        <p:txBody>
          <a:bodyPr wrap="none">
            <a:spAutoFit/>
          </a:bodyPr>
          <a:lstStyle/>
          <a:p>
            <a:r>
              <a:rPr kumimoji="1" lang="zh-CN" altLang="en-US" sz="2400" dirty="0"/>
              <a:t>比热容：单位质量的物质的热容量。</a:t>
            </a:r>
          </a:p>
        </p:txBody>
      </p:sp>
      <p:graphicFrame>
        <p:nvGraphicFramePr>
          <p:cNvPr id="547851" name="Object 11"/>
          <p:cNvGraphicFramePr>
            <a:graphicFrameLocks noChangeAspect="1"/>
          </p:cNvGraphicFramePr>
          <p:nvPr/>
        </p:nvGraphicFramePr>
        <p:xfrm>
          <a:off x="2209800" y="3886200"/>
          <a:ext cx="1268413" cy="787400"/>
        </p:xfrm>
        <a:graphic>
          <a:graphicData uri="http://schemas.openxmlformats.org/presentationml/2006/ole">
            <mc:AlternateContent xmlns:mc="http://schemas.openxmlformats.org/markup-compatibility/2006">
              <mc:Choice xmlns:v="urn:schemas-microsoft-com:vml" Requires="v">
                <p:oleObj spid="_x0000_s547862" name="公式" r:id="rId7" imgW="634680" imgH="393480" progId="Equation.3">
                  <p:embed/>
                </p:oleObj>
              </mc:Choice>
              <mc:Fallback>
                <p:oleObj name="公式" r:id="rId7" imgW="634680" imgH="39348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886200"/>
                        <a:ext cx="1268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7852" name="Group 12"/>
          <p:cNvGrpSpPr>
            <a:grpSpLocks/>
          </p:cNvGrpSpPr>
          <p:nvPr/>
        </p:nvGrpSpPr>
        <p:grpSpPr bwMode="auto">
          <a:xfrm>
            <a:off x="4267200" y="4002881"/>
            <a:ext cx="3024188" cy="554038"/>
            <a:chOff x="3107" y="3437"/>
            <a:chExt cx="1905" cy="349"/>
          </a:xfrm>
        </p:grpSpPr>
        <p:graphicFrame>
          <p:nvGraphicFramePr>
            <p:cNvPr id="547853" name="Object 13"/>
            <p:cNvGraphicFramePr>
              <a:graphicFrameLocks noChangeAspect="1"/>
            </p:cNvGraphicFramePr>
            <p:nvPr/>
          </p:nvGraphicFramePr>
          <p:xfrm>
            <a:off x="3833" y="3437"/>
            <a:ext cx="1179" cy="349"/>
          </p:xfrm>
          <a:graphic>
            <a:graphicData uri="http://schemas.openxmlformats.org/presentationml/2006/ole">
              <mc:AlternateContent xmlns:mc="http://schemas.openxmlformats.org/markup-compatibility/2006">
                <mc:Choice xmlns:v="urn:schemas-microsoft-com:vml" Requires="v">
                  <p:oleObj spid="_x0000_s547863" name="公式" r:id="rId9" imgW="774364" imgH="228501" progId="Equation.3">
                    <p:embed/>
                  </p:oleObj>
                </mc:Choice>
                <mc:Fallback>
                  <p:oleObj name="公式" r:id="rId9" imgW="774364" imgH="228501"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3" y="3437"/>
                          <a:ext cx="1179"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54" name="Text Box 14"/>
            <p:cNvSpPr txBox="1">
              <a:spLocks noChangeArrowheads="1"/>
            </p:cNvSpPr>
            <p:nvPr/>
          </p:nvSpPr>
          <p:spPr bwMode="auto">
            <a:xfrm>
              <a:off x="3107" y="3467"/>
              <a:ext cx="817" cy="288"/>
            </a:xfrm>
            <a:prstGeom prst="rect">
              <a:avLst/>
            </a:prstGeom>
            <a:noFill/>
            <a:ln w="9525">
              <a:noFill/>
              <a:miter lim="800000"/>
              <a:headEnd/>
              <a:tailEnd/>
            </a:ln>
            <a:effectLst/>
          </p:spPr>
          <p:txBody>
            <a:bodyPr>
              <a:spAutoFit/>
            </a:bodyPr>
            <a:lstStyle/>
            <a:p>
              <a:pPr>
                <a:spcBef>
                  <a:spcPct val="50000"/>
                </a:spcBef>
              </a:pPr>
              <a:r>
                <a:rPr lang="zh-CN" altLang="en-US" sz="2400">
                  <a:latin typeface="Arial" charset="0"/>
                </a:rPr>
                <a:t>单位：</a:t>
              </a:r>
            </a:p>
          </p:txBody>
        </p:sp>
      </p:grpSp>
      <p:sp>
        <p:nvSpPr>
          <p:cNvPr id="547855" name="Rectangle 15"/>
          <p:cNvSpPr>
            <a:spLocks noChangeArrowheads="1"/>
          </p:cNvSpPr>
          <p:nvPr/>
        </p:nvSpPr>
        <p:spPr bwMode="auto">
          <a:xfrm>
            <a:off x="685800" y="4876800"/>
            <a:ext cx="4800600" cy="457200"/>
          </a:xfrm>
          <a:prstGeom prst="rect">
            <a:avLst/>
          </a:prstGeom>
          <a:noFill/>
          <a:ln w="9525">
            <a:noFill/>
            <a:miter lim="800000"/>
            <a:headEnd/>
            <a:tailEnd/>
          </a:ln>
          <a:effectLst/>
        </p:spPr>
        <p:txBody>
          <a:bodyPr>
            <a:spAutoFit/>
          </a:bodyPr>
          <a:lstStyle/>
          <a:p>
            <a:r>
              <a:rPr kumimoji="1" lang="zh-CN" altLang="en-US" sz="2400" dirty="0"/>
              <a:t>摩尔热容：</a:t>
            </a:r>
            <a:r>
              <a:rPr kumimoji="1" lang="en-US" altLang="zh-CN" sz="2400" dirty="0"/>
              <a:t>1 mol </a:t>
            </a:r>
            <a:r>
              <a:rPr kumimoji="1" lang="zh-CN" altLang="en-US" sz="2400" dirty="0"/>
              <a:t>物质的热容量。</a:t>
            </a:r>
          </a:p>
        </p:txBody>
      </p:sp>
      <p:graphicFrame>
        <p:nvGraphicFramePr>
          <p:cNvPr id="547856" name="Object 16"/>
          <p:cNvGraphicFramePr>
            <a:graphicFrameLocks noChangeAspect="1"/>
          </p:cNvGraphicFramePr>
          <p:nvPr/>
        </p:nvGraphicFramePr>
        <p:xfrm>
          <a:off x="2209800" y="5410200"/>
          <a:ext cx="1776413" cy="887413"/>
        </p:xfrm>
        <a:graphic>
          <a:graphicData uri="http://schemas.openxmlformats.org/presentationml/2006/ole">
            <mc:AlternateContent xmlns:mc="http://schemas.openxmlformats.org/markup-compatibility/2006">
              <mc:Choice xmlns:v="urn:schemas-microsoft-com:vml" Requires="v">
                <p:oleObj spid="_x0000_s547864" name="公式" r:id="rId11" imgW="888840" imgH="444240" progId="Equation.3">
                  <p:embed/>
                </p:oleObj>
              </mc:Choice>
              <mc:Fallback>
                <p:oleObj name="公式" r:id="rId11" imgW="888840" imgH="444240" progId="Equation.3">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5410200"/>
                        <a:ext cx="1776413"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58" name="Object 18"/>
          <p:cNvGraphicFramePr>
            <a:graphicFrameLocks noChangeAspect="1"/>
          </p:cNvGraphicFramePr>
          <p:nvPr/>
        </p:nvGraphicFramePr>
        <p:xfrm>
          <a:off x="5562600" y="4724400"/>
          <a:ext cx="2030413" cy="455613"/>
        </p:xfrm>
        <a:graphic>
          <a:graphicData uri="http://schemas.openxmlformats.org/presentationml/2006/ole">
            <mc:AlternateContent xmlns:mc="http://schemas.openxmlformats.org/markup-compatibility/2006">
              <mc:Choice xmlns:v="urn:schemas-microsoft-com:vml" Requires="v">
                <p:oleObj spid="_x0000_s547865" name="公式" r:id="rId13" imgW="1015920" imgH="228600" progId="Equation.3">
                  <p:embed/>
                </p:oleObj>
              </mc:Choice>
              <mc:Fallback>
                <p:oleObj name="公式" r:id="rId13" imgW="1015920" imgH="228600" progId="Equation.3">
                  <p:embed/>
                  <p:pic>
                    <p:nvPicPr>
                      <p:cNvPr id="0" name="Picture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600" y="4724400"/>
                        <a:ext cx="2030413"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59" name="Object 19"/>
          <p:cNvGraphicFramePr>
            <a:graphicFrameLocks noChangeAspect="1"/>
          </p:cNvGraphicFramePr>
          <p:nvPr/>
        </p:nvGraphicFramePr>
        <p:xfrm>
          <a:off x="5638800" y="5257800"/>
          <a:ext cx="1141413" cy="355600"/>
        </p:xfrm>
        <a:graphic>
          <a:graphicData uri="http://schemas.openxmlformats.org/presentationml/2006/ole">
            <mc:AlternateContent xmlns:mc="http://schemas.openxmlformats.org/markup-compatibility/2006">
              <mc:Choice xmlns:v="urn:schemas-microsoft-com:vml" Requires="v">
                <p:oleObj spid="_x0000_s547866" name="公式" r:id="rId15" imgW="571320" imgH="177480" progId="Equation.3">
                  <p:embed/>
                </p:oleObj>
              </mc:Choice>
              <mc:Fallback>
                <p:oleObj name="公式" r:id="rId15" imgW="571320" imgH="177480" progId="Equation.3">
                  <p:embed/>
                  <p:pic>
                    <p:nvPicPr>
                      <p:cNvPr id="0" name="Picture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8800" y="5257800"/>
                        <a:ext cx="114141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60" name="Text Box 20"/>
          <p:cNvSpPr txBox="1">
            <a:spLocks noChangeArrowheads="1"/>
          </p:cNvSpPr>
          <p:nvPr/>
        </p:nvSpPr>
        <p:spPr bwMode="auto">
          <a:xfrm>
            <a:off x="5562600" y="5715000"/>
            <a:ext cx="3429000"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kumimoji="1" lang="en-US" altLang="zh-CN" sz="2400" i="1"/>
              <a:t>  C</a:t>
            </a:r>
            <a:r>
              <a:rPr kumimoji="1" lang="zh-CN" altLang="en-US" sz="2400" i="1"/>
              <a:t>、</a:t>
            </a:r>
            <a:r>
              <a:rPr kumimoji="1" lang="en-US" altLang="zh-CN" sz="2400" i="1"/>
              <a:t>c</a:t>
            </a:r>
            <a:r>
              <a:rPr kumimoji="1" lang="zh-CN" altLang="en-US" sz="2400"/>
              <a:t>和</a:t>
            </a:r>
            <a:r>
              <a:rPr kumimoji="1" lang="en-US" altLang="zh-CN" sz="2400" i="1"/>
              <a:t>C</a:t>
            </a:r>
            <a:r>
              <a:rPr kumimoji="1" lang="en-US" altLang="zh-CN" sz="2400" i="1" baseline="-25000"/>
              <a:t>m</a:t>
            </a:r>
            <a:r>
              <a:rPr kumimoji="1" lang="zh-CN" altLang="en-US" sz="2400"/>
              <a:t>与过程有关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47845"/>
                                        </p:tgtEl>
                                        <p:attrNameLst>
                                          <p:attrName>style.visibility</p:attrName>
                                        </p:attrNameLst>
                                      </p:cBhvr>
                                      <p:to>
                                        <p:strVal val="visible"/>
                                      </p:to>
                                    </p:set>
                                    <p:animEffect transition="in" filter="strips(downRight)">
                                      <p:cBhvr>
                                        <p:cTn id="7" dur="500"/>
                                        <p:tgtEl>
                                          <p:spTgt spid="54784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47846"/>
                                        </p:tgtEl>
                                        <p:attrNameLst>
                                          <p:attrName>style.visibility</p:attrName>
                                        </p:attrNameLst>
                                      </p:cBhvr>
                                      <p:to>
                                        <p:strVal val="visible"/>
                                      </p:to>
                                    </p:set>
                                    <p:animEffect transition="in" filter="strips(downRight)">
                                      <p:cBhvr>
                                        <p:cTn id="12" dur="500"/>
                                        <p:tgtEl>
                                          <p:spTgt spid="5478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7847"/>
                                        </p:tgtEl>
                                        <p:attrNameLst>
                                          <p:attrName>style.visibility</p:attrName>
                                        </p:attrNameLst>
                                      </p:cBhvr>
                                      <p:to>
                                        <p:strVal val="visible"/>
                                      </p:to>
                                    </p:set>
                                    <p:animEffect transition="in" filter="wipe(left)">
                                      <p:cBhvr>
                                        <p:cTn id="17" dur="500"/>
                                        <p:tgtEl>
                                          <p:spTgt spid="54784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47850"/>
                                        </p:tgtEl>
                                        <p:attrNameLst>
                                          <p:attrName>style.visibility</p:attrName>
                                        </p:attrNameLst>
                                      </p:cBhvr>
                                      <p:to>
                                        <p:strVal val="visible"/>
                                      </p:to>
                                    </p:set>
                                    <p:animEffect transition="in" filter="strips(downRight)">
                                      <p:cBhvr>
                                        <p:cTn id="22" dur="500"/>
                                        <p:tgtEl>
                                          <p:spTgt spid="54785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47851"/>
                                        </p:tgtEl>
                                        <p:attrNameLst>
                                          <p:attrName>style.visibility</p:attrName>
                                        </p:attrNameLst>
                                      </p:cBhvr>
                                      <p:to>
                                        <p:strVal val="visible"/>
                                      </p:to>
                                    </p:set>
                                    <p:animEffect transition="in" filter="strips(downRight)">
                                      <p:cBhvr>
                                        <p:cTn id="27" dur="500"/>
                                        <p:tgtEl>
                                          <p:spTgt spid="5478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47852"/>
                                        </p:tgtEl>
                                        <p:attrNameLst>
                                          <p:attrName>style.visibility</p:attrName>
                                        </p:attrNameLst>
                                      </p:cBhvr>
                                      <p:to>
                                        <p:strVal val="visible"/>
                                      </p:to>
                                    </p:set>
                                    <p:animEffect transition="in" filter="wipe(left)">
                                      <p:cBhvr>
                                        <p:cTn id="32" dur="500"/>
                                        <p:tgtEl>
                                          <p:spTgt spid="54785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47855"/>
                                        </p:tgtEl>
                                        <p:attrNameLst>
                                          <p:attrName>style.visibility</p:attrName>
                                        </p:attrNameLst>
                                      </p:cBhvr>
                                      <p:to>
                                        <p:strVal val="visible"/>
                                      </p:to>
                                    </p:set>
                                    <p:animEffect transition="in" filter="strips(downRight)">
                                      <p:cBhvr>
                                        <p:cTn id="37" dur="500"/>
                                        <p:tgtEl>
                                          <p:spTgt spid="5478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47856"/>
                                        </p:tgtEl>
                                        <p:attrNameLst>
                                          <p:attrName>style.visibility</p:attrName>
                                        </p:attrNameLst>
                                      </p:cBhvr>
                                      <p:to>
                                        <p:strVal val="visible"/>
                                      </p:to>
                                    </p:set>
                                    <p:animEffect transition="in" filter="wipe(left)">
                                      <p:cBhvr>
                                        <p:cTn id="42" dur="500"/>
                                        <p:tgtEl>
                                          <p:spTgt spid="54785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47858"/>
                                        </p:tgtEl>
                                        <p:attrNameLst>
                                          <p:attrName>style.visibility</p:attrName>
                                        </p:attrNameLst>
                                      </p:cBhvr>
                                      <p:to>
                                        <p:strVal val="visible"/>
                                      </p:to>
                                    </p:set>
                                    <p:animEffect transition="in" filter="wipe(left)">
                                      <p:cBhvr>
                                        <p:cTn id="47" dur="500"/>
                                        <p:tgtEl>
                                          <p:spTgt spid="54785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47859"/>
                                        </p:tgtEl>
                                        <p:attrNameLst>
                                          <p:attrName>style.visibility</p:attrName>
                                        </p:attrNameLst>
                                      </p:cBhvr>
                                      <p:to>
                                        <p:strVal val="visible"/>
                                      </p:to>
                                    </p:set>
                                    <p:animEffect transition="in" filter="wipe(left)">
                                      <p:cBhvr>
                                        <p:cTn id="52" dur="500"/>
                                        <p:tgtEl>
                                          <p:spTgt spid="547859"/>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547860"/>
                                        </p:tgtEl>
                                        <p:attrNameLst>
                                          <p:attrName>style.visibility</p:attrName>
                                        </p:attrNameLst>
                                      </p:cBhvr>
                                      <p:to>
                                        <p:strVal val="visible"/>
                                      </p:to>
                                    </p:set>
                                    <p:anim calcmode="lin" valueType="num">
                                      <p:cBhvr additive="base">
                                        <p:cTn id="57" dur="500" fill="hold"/>
                                        <p:tgtEl>
                                          <p:spTgt spid="547860"/>
                                        </p:tgtEl>
                                        <p:attrNameLst>
                                          <p:attrName>ppt_x</p:attrName>
                                        </p:attrNameLst>
                                      </p:cBhvr>
                                      <p:tavLst>
                                        <p:tav tm="0">
                                          <p:val>
                                            <p:strVal val="0-#ppt_w/2"/>
                                          </p:val>
                                        </p:tav>
                                        <p:tav tm="100000">
                                          <p:val>
                                            <p:strVal val="#ppt_x"/>
                                          </p:val>
                                        </p:tav>
                                      </p:tavLst>
                                    </p:anim>
                                    <p:anim calcmode="lin" valueType="num">
                                      <p:cBhvr additive="base">
                                        <p:cTn id="58" dur="500" fill="hold"/>
                                        <p:tgtEl>
                                          <p:spTgt spid="547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autoUpdateAnimBg="0"/>
      <p:bldP spid="547850" grpId="0" autoUpdateAnimBg="0"/>
      <p:bldP spid="547855" grpId="0" autoUpdateAnimBg="0"/>
      <p:bldP spid="54786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zh-CN" altLang="en-US"/>
              <a:t>第</a:t>
            </a:r>
            <a:r>
              <a:rPr lang="en-US" altLang="zh-CN"/>
              <a:t>9</a:t>
            </a:r>
            <a:r>
              <a:rPr lang="zh-CN" altLang="en-US"/>
              <a:t>章 热力学基础</a:t>
            </a:r>
          </a:p>
        </p:txBody>
      </p:sp>
      <p:sp>
        <p:nvSpPr>
          <p:cNvPr id="13" name="灯片编号占位符 4"/>
          <p:cNvSpPr>
            <a:spLocks noGrp="1"/>
          </p:cNvSpPr>
          <p:nvPr>
            <p:ph type="sldNum" sz="quarter" idx="12"/>
          </p:nvPr>
        </p:nvSpPr>
        <p:spPr/>
        <p:txBody>
          <a:bodyPr/>
          <a:lstStyle/>
          <a:p>
            <a:fld id="{64A97961-2723-4643-B784-DD272FB8E677}" type="slidenum">
              <a:rPr lang="en-US" altLang="zh-CN"/>
              <a:pPr/>
              <a:t>3</a:t>
            </a:fld>
            <a:endParaRPr lang="en-US" altLang="zh-CN"/>
          </a:p>
        </p:txBody>
      </p:sp>
      <p:sp>
        <p:nvSpPr>
          <p:cNvPr id="643075"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常见的一些现象</a:t>
            </a:r>
          </a:p>
        </p:txBody>
      </p:sp>
      <p:pic>
        <p:nvPicPr>
          <p:cNvPr id="643076" name="Picture 4" descr="结冰-1"/>
          <p:cNvPicPr>
            <a:picLocks noChangeAspect="1" noChangeArrowheads="1"/>
          </p:cNvPicPr>
          <p:nvPr/>
        </p:nvPicPr>
        <p:blipFill>
          <a:blip r:embed="rId3"/>
          <a:srcRect/>
          <a:stretch>
            <a:fillRect/>
          </a:stretch>
        </p:blipFill>
        <p:spPr bwMode="auto">
          <a:xfrm>
            <a:off x="5472113" y="0"/>
            <a:ext cx="3671887" cy="2359025"/>
          </a:xfrm>
          <a:prstGeom prst="rect">
            <a:avLst/>
          </a:prstGeom>
          <a:noFill/>
        </p:spPr>
      </p:pic>
      <p:sp>
        <p:nvSpPr>
          <p:cNvPr id="643077" name="Text Box 5"/>
          <p:cNvSpPr txBox="1">
            <a:spLocks noChangeArrowheads="1"/>
          </p:cNvSpPr>
          <p:nvPr/>
        </p:nvSpPr>
        <p:spPr bwMode="auto">
          <a:xfrm>
            <a:off x="533400" y="2224088"/>
            <a:ext cx="7467600" cy="519112"/>
          </a:xfrm>
          <a:prstGeom prst="rect">
            <a:avLst/>
          </a:prstGeom>
          <a:noFill/>
          <a:ln w="9525">
            <a:noFill/>
            <a:miter lim="800000"/>
            <a:headEnd/>
            <a:tailEnd/>
          </a:ln>
          <a:effectLst/>
        </p:spPr>
        <p:txBody>
          <a:bodyPr>
            <a:spAutoFit/>
          </a:bodyPr>
          <a:lstStyle/>
          <a:p>
            <a:pPr>
              <a:spcBef>
                <a:spcPct val="50000"/>
              </a:spcBef>
            </a:pPr>
            <a:r>
              <a:rPr kumimoji="1" lang="en-US" altLang="zh-CN" sz="2800"/>
              <a:t>1.  </a:t>
            </a:r>
            <a:r>
              <a:rPr kumimoji="1" lang="zh-CN" altLang="en-US" sz="2800"/>
              <a:t>一壶水开了，水变成了水蒸气。</a:t>
            </a:r>
          </a:p>
        </p:txBody>
      </p:sp>
      <p:sp>
        <p:nvSpPr>
          <p:cNvPr id="643078" name="Text Box 6"/>
          <p:cNvSpPr txBox="1">
            <a:spLocks noChangeArrowheads="1"/>
          </p:cNvSpPr>
          <p:nvPr/>
        </p:nvSpPr>
        <p:spPr bwMode="auto">
          <a:xfrm>
            <a:off x="533400" y="3062288"/>
            <a:ext cx="8458200" cy="519112"/>
          </a:xfrm>
          <a:prstGeom prst="rect">
            <a:avLst/>
          </a:prstGeom>
          <a:noFill/>
          <a:ln w="9525">
            <a:noFill/>
            <a:miter lim="800000"/>
            <a:headEnd/>
            <a:tailEnd/>
          </a:ln>
          <a:effectLst/>
        </p:spPr>
        <p:txBody>
          <a:bodyPr>
            <a:spAutoFit/>
          </a:bodyPr>
          <a:lstStyle/>
          <a:p>
            <a:pPr>
              <a:spcBef>
                <a:spcPct val="50000"/>
              </a:spcBef>
            </a:pPr>
            <a:r>
              <a:rPr kumimoji="1" lang="en-US" altLang="zh-CN" sz="2800"/>
              <a:t>2.  </a:t>
            </a:r>
            <a:r>
              <a:rPr kumimoji="1" lang="zh-CN" altLang="en-US" sz="2800"/>
              <a:t>温度降到</a:t>
            </a:r>
            <a:r>
              <a:rPr kumimoji="1" lang="en-US" altLang="zh-CN" sz="2800"/>
              <a:t>0℃</a:t>
            </a:r>
            <a:r>
              <a:rPr kumimoji="1" lang="zh-CN" altLang="en-US" sz="2800"/>
              <a:t>以下，液态的水变成了固体的冰块。</a:t>
            </a:r>
          </a:p>
        </p:txBody>
      </p:sp>
      <p:sp>
        <p:nvSpPr>
          <p:cNvPr id="643079" name="Text Box 7"/>
          <p:cNvSpPr txBox="1">
            <a:spLocks noChangeArrowheads="1"/>
          </p:cNvSpPr>
          <p:nvPr/>
        </p:nvSpPr>
        <p:spPr bwMode="auto">
          <a:xfrm>
            <a:off x="533400" y="3824288"/>
            <a:ext cx="7315200" cy="519112"/>
          </a:xfrm>
          <a:prstGeom prst="rect">
            <a:avLst/>
          </a:prstGeom>
          <a:noFill/>
          <a:ln w="9525">
            <a:noFill/>
            <a:miter lim="800000"/>
            <a:headEnd/>
            <a:tailEnd/>
          </a:ln>
          <a:effectLst/>
        </p:spPr>
        <p:txBody>
          <a:bodyPr>
            <a:spAutoFit/>
          </a:bodyPr>
          <a:lstStyle/>
          <a:p>
            <a:pPr>
              <a:spcBef>
                <a:spcPct val="50000"/>
              </a:spcBef>
            </a:pPr>
            <a:r>
              <a:rPr kumimoji="1" lang="en-US" altLang="zh-CN" sz="2800"/>
              <a:t>3.  </a:t>
            </a:r>
            <a:r>
              <a:rPr kumimoji="1" lang="zh-CN" altLang="en-US" sz="2800"/>
              <a:t>气体被压缩，压强增强。</a:t>
            </a:r>
          </a:p>
        </p:txBody>
      </p:sp>
      <p:sp>
        <p:nvSpPr>
          <p:cNvPr id="643080" name="Text Box 8"/>
          <p:cNvSpPr txBox="1">
            <a:spLocks noChangeArrowheads="1"/>
          </p:cNvSpPr>
          <p:nvPr/>
        </p:nvSpPr>
        <p:spPr bwMode="auto">
          <a:xfrm>
            <a:off x="533400" y="4510088"/>
            <a:ext cx="6705600" cy="519112"/>
          </a:xfrm>
          <a:prstGeom prst="rect">
            <a:avLst/>
          </a:prstGeom>
          <a:noFill/>
          <a:ln w="9525">
            <a:noFill/>
            <a:miter lim="800000"/>
            <a:headEnd/>
            <a:tailEnd/>
          </a:ln>
          <a:effectLst/>
        </p:spPr>
        <p:txBody>
          <a:bodyPr>
            <a:spAutoFit/>
          </a:bodyPr>
          <a:lstStyle/>
          <a:p>
            <a:pPr>
              <a:spcBef>
                <a:spcPct val="50000"/>
              </a:spcBef>
            </a:pPr>
            <a:r>
              <a:rPr kumimoji="1" lang="en-US" altLang="zh-CN" sz="2800"/>
              <a:t>4.  </a:t>
            </a:r>
            <a:r>
              <a:rPr kumimoji="1" lang="zh-CN" altLang="en-US" sz="2800"/>
              <a:t>物体被加热，物体的温度升高。</a:t>
            </a:r>
          </a:p>
        </p:txBody>
      </p:sp>
      <p:sp>
        <p:nvSpPr>
          <p:cNvPr id="643081" name="AutoShape 9"/>
          <p:cNvSpPr>
            <a:spLocks noChangeArrowheads="1"/>
          </p:cNvSpPr>
          <p:nvPr/>
        </p:nvSpPr>
        <p:spPr bwMode="auto">
          <a:xfrm>
            <a:off x="4572000" y="4953000"/>
            <a:ext cx="4343400" cy="1371600"/>
          </a:xfrm>
          <a:prstGeom prst="irregularSeal2">
            <a:avLst/>
          </a:prstGeom>
          <a:gradFill rotWithShape="0">
            <a:gsLst>
              <a:gs pos="0">
                <a:srgbClr val="FFF200"/>
              </a:gs>
              <a:gs pos="45000">
                <a:srgbClr val="FF7A00"/>
              </a:gs>
              <a:gs pos="70000">
                <a:srgbClr val="FF0300"/>
              </a:gs>
              <a:gs pos="100000">
                <a:srgbClr val="4D0808"/>
              </a:gs>
            </a:gsLst>
            <a:lin ang="5400000" scaled="1"/>
          </a:gra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p>
            <a:pPr algn="ctr"/>
            <a:r>
              <a:rPr kumimoji="1" lang="zh-CN" altLang="en-US" sz="3600"/>
              <a:t>热现象</a:t>
            </a:r>
          </a:p>
        </p:txBody>
      </p:sp>
      <p:pic>
        <p:nvPicPr>
          <p:cNvPr id="643082" name="Picture 10" descr="热气球-1"/>
          <p:cNvPicPr>
            <a:picLocks noChangeAspect="1" noChangeArrowheads="1"/>
          </p:cNvPicPr>
          <p:nvPr/>
        </p:nvPicPr>
        <p:blipFill>
          <a:blip r:embed="rId4"/>
          <a:srcRect/>
          <a:stretch>
            <a:fillRect/>
          </a:stretch>
        </p:blipFill>
        <p:spPr bwMode="auto">
          <a:xfrm>
            <a:off x="0" y="5033963"/>
            <a:ext cx="2735263" cy="18240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43077"/>
                                        </p:tgtEl>
                                        <p:attrNameLst>
                                          <p:attrName>style.visibility</p:attrName>
                                        </p:attrNameLst>
                                      </p:cBhvr>
                                      <p:to>
                                        <p:strVal val="visible"/>
                                      </p:to>
                                    </p:set>
                                    <p:animEffect transition="in" filter="strips(upRight)">
                                      <p:cBhvr>
                                        <p:cTn id="7" dur="500"/>
                                        <p:tgtEl>
                                          <p:spTgt spid="64307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43078"/>
                                        </p:tgtEl>
                                        <p:attrNameLst>
                                          <p:attrName>style.visibility</p:attrName>
                                        </p:attrNameLst>
                                      </p:cBhvr>
                                      <p:to>
                                        <p:strVal val="visible"/>
                                      </p:to>
                                    </p:set>
                                    <p:animEffect transition="in" filter="strips(upRight)">
                                      <p:cBhvr>
                                        <p:cTn id="12" dur="500"/>
                                        <p:tgtEl>
                                          <p:spTgt spid="64307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643079"/>
                                        </p:tgtEl>
                                        <p:attrNameLst>
                                          <p:attrName>style.visibility</p:attrName>
                                        </p:attrNameLst>
                                      </p:cBhvr>
                                      <p:to>
                                        <p:strVal val="visible"/>
                                      </p:to>
                                    </p:set>
                                    <p:animEffect transition="in" filter="strips(upRight)">
                                      <p:cBhvr>
                                        <p:cTn id="17" dur="500"/>
                                        <p:tgtEl>
                                          <p:spTgt spid="64307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643080"/>
                                        </p:tgtEl>
                                        <p:attrNameLst>
                                          <p:attrName>style.visibility</p:attrName>
                                        </p:attrNameLst>
                                      </p:cBhvr>
                                      <p:to>
                                        <p:strVal val="visible"/>
                                      </p:to>
                                    </p:set>
                                    <p:animEffect transition="in" filter="strips(upRight)">
                                      <p:cBhvr>
                                        <p:cTn id="22" dur="500"/>
                                        <p:tgtEl>
                                          <p:spTgt spid="6430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3082"/>
                                        </p:tgtEl>
                                        <p:attrNameLst>
                                          <p:attrName>style.visibility</p:attrName>
                                        </p:attrNameLst>
                                      </p:cBhvr>
                                      <p:to>
                                        <p:strVal val="visible"/>
                                      </p:to>
                                    </p:set>
                                    <p:animEffect transition="in" filter="fade">
                                      <p:cBhvr>
                                        <p:cTn id="27" dur="1000"/>
                                        <p:tgtEl>
                                          <p:spTgt spid="64308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43081"/>
                                        </p:tgtEl>
                                        <p:attrNameLst>
                                          <p:attrName>style.visibility</p:attrName>
                                        </p:attrNameLst>
                                      </p:cBhvr>
                                      <p:to>
                                        <p:strVal val="visible"/>
                                      </p:to>
                                    </p:set>
                                    <p:animEffect transition="in" filter="box(out)">
                                      <p:cBhvr>
                                        <p:cTn id="32" dur="500"/>
                                        <p:tgtEl>
                                          <p:spTgt spid="643081"/>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7" grpId="0" autoUpdateAnimBg="0"/>
      <p:bldP spid="643078" grpId="0" autoUpdateAnimBg="0"/>
      <p:bldP spid="643079" grpId="0" autoUpdateAnimBg="0"/>
      <p:bldP spid="643080" grpId="0" autoUpdateAnimBg="0"/>
      <p:bldP spid="643081"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zh-CN"/>
              <a:t>9.2 </a:t>
            </a:r>
            <a:r>
              <a:rPr lang="zh-CN" altLang="en-US"/>
              <a:t>热力学第一定律</a:t>
            </a:r>
          </a:p>
        </p:txBody>
      </p:sp>
      <p:sp>
        <p:nvSpPr>
          <p:cNvPr id="12" name="灯片编号占位符 4"/>
          <p:cNvSpPr>
            <a:spLocks noGrp="1"/>
          </p:cNvSpPr>
          <p:nvPr>
            <p:ph type="sldNum" sz="quarter" idx="12"/>
          </p:nvPr>
        </p:nvSpPr>
        <p:spPr/>
        <p:txBody>
          <a:bodyPr/>
          <a:lstStyle/>
          <a:p>
            <a:fld id="{4064EF23-7888-44FC-A538-B4584796148F}" type="slidenum">
              <a:rPr lang="en-US" altLang="zh-CN"/>
              <a:pPr/>
              <a:t>30</a:t>
            </a:fld>
            <a:endParaRPr lang="en-US" altLang="zh-CN"/>
          </a:p>
        </p:txBody>
      </p:sp>
      <p:sp>
        <p:nvSpPr>
          <p:cNvPr id="548867"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准静态过程中热量、功和内能</a:t>
            </a:r>
          </a:p>
        </p:txBody>
      </p:sp>
      <p:sp>
        <p:nvSpPr>
          <p:cNvPr id="548868" name="Text Box 4"/>
          <p:cNvSpPr txBox="1">
            <a:spLocks noChangeArrowheads="1"/>
          </p:cNvSpPr>
          <p:nvPr/>
        </p:nvSpPr>
        <p:spPr bwMode="auto">
          <a:xfrm>
            <a:off x="420688" y="1676400"/>
            <a:ext cx="4684712" cy="457200"/>
          </a:xfrm>
          <a:prstGeom prst="rect">
            <a:avLst/>
          </a:prstGeom>
          <a:noFill/>
          <a:ln w="9525" algn="ctr">
            <a:noFill/>
            <a:miter lim="800000"/>
            <a:headEnd/>
            <a:tailEnd/>
          </a:ln>
          <a:effectLst/>
        </p:spPr>
        <p:txBody>
          <a:bodyPr>
            <a:spAutoFit/>
          </a:bodyPr>
          <a:lstStyle/>
          <a:p>
            <a:pPr>
              <a:spcBef>
                <a:spcPct val="50000"/>
              </a:spcBef>
            </a:pPr>
            <a:r>
              <a:rPr lang="zh-CN" altLang="en-US" sz="2400" dirty="0"/>
              <a:t>（</a:t>
            </a:r>
            <a:r>
              <a:rPr lang="en-US" altLang="zh-CN" sz="2400" dirty="0"/>
              <a:t>2</a:t>
            </a:r>
            <a:r>
              <a:rPr lang="zh-CN" altLang="en-US" sz="2400" dirty="0"/>
              <a:t>）准静态过程中热量的计算 </a:t>
            </a:r>
          </a:p>
        </p:txBody>
      </p:sp>
      <p:sp>
        <p:nvSpPr>
          <p:cNvPr id="548869" name="Rectangle 5"/>
          <p:cNvSpPr>
            <a:spLocks noChangeArrowheads="1"/>
          </p:cNvSpPr>
          <p:nvPr/>
        </p:nvSpPr>
        <p:spPr bwMode="auto">
          <a:xfrm>
            <a:off x="685800" y="2079625"/>
            <a:ext cx="8229600" cy="968375"/>
          </a:xfrm>
          <a:prstGeom prst="rect">
            <a:avLst/>
          </a:prstGeom>
          <a:noFill/>
          <a:ln w="9525">
            <a:noFill/>
            <a:miter lim="800000"/>
            <a:headEnd/>
            <a:tailEnd/>
          </a:ln>
          <a:effectLst/>
        </p:spPr>
        <p:txBody>
          <a:bodyPr>
            <a:spAutoFit/>
          </a:bodyPr>
          <a:lstStyle/>
          <a:p>
            <a:pPr>
              <a:lnSpc>
                <a:spcPct val="120000"/>
              </a:lnSpc>
            </a:pPr>
            <a:r>
              <a:rPr kumimoji="1" lang="zh-CN" altLang="en-US" sz="2400" dirty="0">
                <a:solidFill>
                  <a:srgbClr val="0000CC"/>
                </a:solidFill>
              </a:rPr>
              <a:t>定容摩尔热容</a:t>
            </a:r>
            <a:r>
              <a:rPr kumimoji="1" lang="zh-CN" altLang="en-US" sz="2400" dirty="0"/>
              <a:t>：</a:t>
            </a:r>
            <a:r>
              <a:rPr kumimoji="1" lang="en-US" altLang="zh-CN" sz="2400" dirty="0"/>
              <a:t>1 mol </a:t>
            </a:r>
            <a:r>
              <a:rPr kumimoji="1" lang="zh-CN" altLang="en-US" sz="2400" dirty="0"/>
              <a:t>理想气体在体积不变的状态下，温度升高</a:t>
            </a:r>
            <a:r>
              <a:rPr kumimoji="1" lang="en-US" altLang="zh-CN" sz="2400" dirty="0"/>
              <a:t>1 K </a:t>
            </a:r>
            <a:r>
              <a:rPr kumimoji="1" lang="zh-CN" altLang="en-US" sz="2400" dirty="0"/>
              <a:t>所需要吸收的热量。</a:t>
            </a:r>
          </a:p>
        </p:txBody>
      </p:sp>
      <p:graphicFrame>
        <p:nvGraphicFramePr>
          <p:cNvPr id="548870" name="Object 6"/>
          <p:cNvGraphicFramePr>
            <a:graphicFrameLocks noChangeAspect="1"/>
          </p:cNvGraphicFramePr>
          <p:nvPr/>
        </p:nvGraphicFramePr>
        <p:xfrm>
          <a:off x="2286000" y="3124200"/>
          <a:ext cx="2933700" cy="914400"/>
        </p:xfrm>
        <a:graphic>
          <a:graphicData uri="http://schemas.openxmlformats.org/presentationml/2006/ole">
            <mc:AlternateContent xmlns:mc="http://schemas.openxmlformats.org/markup-compatibility/2006">
              <mc:Choice xmlns:v="urn:schemas-microsoft-com:vml" Requires="v">
                <p:oleObj spid="_x0000_s548873" name="公式" r:id="rId3" imgW="1460160" imgH="457200" progId="Equation.3">
                  <p:embed/>
                </p:oleObj>
              </mc:Choice>
              <mc:Fallback>
                <p:oleObj name="公式" r:id="rId3" imgW="1460160" imgH="4572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124200"/>
                        <a:ext cx="2933700" cy="914400"/>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548871" name="Rectangle 7"/>
          <p:cNvSpPr>
            <a:spLocks noChangeArrowheads="1"/>
          </p:cNvSpPr>
          <p:nvPr/>
        </p:nvSpPr>
        <p:spPr bwMode="auto">
          <a:xfrm>
            <a:off x="685800" y="4037013"/>
            <a:ext cx="8153400" cy="968375"/>
          </a:xfrm>
          <a:prstGeom prst="rect">
            <a:avLst/>
          </a:prstGeom>
          <a:noFill/>
          <a:ln w="9525">
            <a:noFill/>
            <a:miter lim="800000"/>
            <a:headEnd/>
            <a:tailEnd/>
          </a:ln>
          <a:effectLst/>
        </p:spPr>
        <p:txBody>
          <a:bodyPr>
            <a:spAutoFit/>
          </a:bodyPr>
          <a:lstStyle/>
          <a:p>
            <a:pPr>
              <a:lnSpc>
                <a:spcPct val="120000"/>
              </a:lnSpc>
            </a:pPr>
            <a:r>
              <a:rPr kumimoji="1" lang="zh-CN" altLang="en-US" sz="2400" dirty="0">
                <a:solidFill>
                  <a:srgbClr val="0000CC"/>
                </a:solidFill>
              </a:rPr>
              <a:t>定压摩尔热容</a:t>
            </a:r>
            <a:r>
              <a:rPr kumimoji="1" lang="zh-CN" altLang="en-US" sz="2400" dirty="0"/>
              <a:t>：</a:t>
            </a:r>
            <a:r>
              <a:rPr kumimoji="1" lang="en-US" altLang="zh-CN" sz="2400" dirty="0"/>
              <a:t>1mol </a:t>
            </a:r>
            <a:r>
              <a:rPr kumimoji="1" lang="zh-CN" altLang="en-US" sz="2400" dirty="0"/>
              <a:t>理想气体在压强不变的物态下，温度升高</a:t>
            </a:r>
            <a:r>
              <a:rPr kumimoji="1" lang="en-US" altLang="zh-CN" sz="2400" dirty="0"/>
              <a:t>1 K </a:t>
            </a:r>
            <a:r>
              <a:rPr kumimoji="1" lang="zh-CN" altLang="en-US" sz="2400" dirty="0"/>
              <a:t>所需要吸收的热量。</a:t>
            </a:r>
          </a:p>
        </p:txBody>
      </p:sp>
      <p:graphicFrame>
        <p:nvGraphicFramePr>
          <p:cNvPr id="548872" name="Object 8"/>
          <p:cNvGraphicFramePr>
            <a:graphicFrameLocks noChangeAspect="1"/>
          </p:cNvGraphicFramePr>
          <p:nvPr/>
        </p:nvGraphicFramePr>
        <p:xfrm>
          <a:off x="2286000" y="4876800"/>
          <a:ext cx="3536950" cy="915988"/>
        </p:xfrm>
        <a:graphic>
          <a:graphicData uri="http://schemas.openxmlformats.org/presentationml/2006/ole">
            <mc:AlternateContent xmlns:mc="http://schemas.openxmlformats.org/markup-compatibility/2006">
              <mc:Choice xmlns:v="urn:schemas-microsoft-com:vml" Requires="v">
                <p:oleObj spid="_x0000_s548874" name="公式" r:id="rId5" imgW="1765080" imgH="457200" progId="Equation.3">
                  <p:embed/>
                </p:oleObj>
              </mc:Choice>
              <mc:Fallback>
                <p:oleObj name="公式" r:id="rId5" imgW="1765080" imgH="4572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876800"/>
                        <a:ext cx="3536950" cy="915988"/>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548874" name="Text Box 10"/>
          <p:cNvSpPr txBox="1">
            <a:spLocks noChangeArrowheads="1"/>
          </p:cNvSpPr>
          <p:nvPr/>
        </p:nvSpPr>
        <p:spPr bwMode="auto">
          <a:xfrm>
            <a:off x="2590800" y="5867400"/>
            <a:ext cx="3657600"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 </a:t>
            </a:r>
            <a:r>
              <a:rPr kumimoji="1" lang="en-US" altLang="zh-CN" sz="2400" i="1" dirty="0" err="1"/>
              <a:t>i</a:t>
            </a:r>
            <a:r>
              <a:rPr kumimoji="1" lang="en-US" altLang="zh-CN" sz="2400" i="1" dirty="0"/>
              <a:t> </a:t>
            </a:r>
            <a:r>
              <a:rPr kumimoji="1" lang="zh-CN" altLang="en-US" sz="2400" dirty="0"/>
              <a:t>为分子的自由度数）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48869"/>
                                        </p:tgtEl>
                                        <p:attrNameLst>
                                          <p:attrName>style.visibility</p:attrName>
                                        </p:attrNameLst>
                                      </p:cBhvr>
                                      <p:to>
                                        <p:strVal val="visible"/>
                                      </p:to>
                                    </p:set>
                                    <p:animEffect transition="in" filter="strips(downRight)">
                                      <p:cBhvr>
                                        <p:cTn id="7" dur="500"/>
                                        <p:tgtEl>
                                          <p:spTgt spid="54886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48870"/>
                                        </p:tgtEl>
                                        <p:attrNameLst>
                                          <p:attrName>style.visibility</p:attrName>
                                        </p:attrNameLst>
                                      </p:cBhvr>
                                      <p:to>
                                        <p:strVal val="visible"/>
                                      </p:to>
                                    </p:set>
                                    <p:animEffect transition="in" filter="strips(downRight)">
                                      <p:cBhvr>
                                        <p:cTn id="12" dur="500"/>
                                        <p:tgtEl>
                                          <p:spTgt spid="54887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48871"/>
                                        </p:tgtEl>
                                        <p:attrNameLst>
                                          <p:attrName>style.visibility</p:attrName>
                                        </p:attrNameLst>
                                      </p:cBhvr>
                                      <p:to>
                                        <p:strVal val="visible"/>
                                      </p:to>
                                    </p:set>
                                    <p:animEffect transition="in" filter="strips(downRight)">
                                      <p:cBhvr>
                                        <p:cTn id="17" dur="500"/>
                                        <p:tgtEl>
                                          <p:spTgt spid="54887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48872"/>
                                        </p:tgtEl>
                                        <p:attrNameLst>
                                          <p:attrName>style.visibility</p:attrName>
                                        </p:attrNameLst>
                                      </p:cBhvr>
                                      <p:to>
                                        <p:strVal val="visible"/>
                                      </p:to>
                                    </p:set>
                                    <p:animEffect transition="in" filter="strips(downRight)">
                                      <p:cBhvr>
                                        <p:cTn id="22" dur="500"/>
                                        <p:tgtEl>
                                          <p:spTgt spid="5488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8874"/>
                                        </p:tgtEl>
                                        <p:attrNameLst>
                                          <p:attrName>style.visibility</p:attrName>
                                        </p:attrNameLst>
                                      </p:cBhvr>
                                      <p:to>
                                        <p:strVal val="visible"/>
                                      </p:to>
                                    </p:set>
                                    <p:animEffect transition="in" filter="wipe(left)">
                                      <p:cBhvr>
                                        <p:cTn id="27" dur="500"/>
                                        <p:tgtEl>
                                          <p:spTgt spid="548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autoUpdateAnimBg="0"/>
      <p:bldP spid="548871" grpId="0" autoUpdateAnimBg="0"/>
      <p:bldP spid="54887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ltLang="zh-CN"/>
              <a:t>9.2 </a:t>
            </a:r>
            <a:r>
              <a:rPr lang="zh-CN" altLang="en-US"/>
              <a:t>热力学第一定律</a:t>
            </a:r>
          </a:p>
        </p:txBody>
      </p:sp>
      <p:sp>
        <p:nvSpPr>
          <p:cNvPr id="18" name="灯片编号占位符 4"/>
          <p:cNvSpPr>
            <a:spLocks noGrp="1"/>
          </p:cNvSpPr>
          <p:nvPr>
            <p:ph type="sldNum" sz="quarter" idx="12"/>
          </p:nvPr>
        </p:nvSpPr>
        <p:spPr/>
        <p:txBody>
          <a:bodyPr/>
          <a:lstStyle/>
          <a:p>
            <a:fld id="{2588A56D-352D-4DE5-B071-D738C98355FD}" type="slidenum">
              <a:rPr lang="en-US" altLang="zh-CN"/>
              <a:pPr/>
              <a:t>31</a:t>
            </a:fld>
            <a:endParaRPr lang="en-US" altLang="zh-CN"/>
          </a:p>
        </p:txBody>
      </p:sp>
      <p:sp>
        <p:nvSpPr>
          <p:cNvPr id="555011"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准静态过程中热量、功和内能</a:t>
            </a:r>
          </a:p>
        </p:txBody>
      </p:sp>
      <p:sp>
        <p:nvSpPr>
          <p:cNvPr id="555012" name="Text Box 4"/>
          <p:cNvSpPr txBox="1">
            <a:spLocks noChangeArrowheads="1"/>
          </p:cNvSpPr>
          <p:nvPr/>
        </p:nvSpPr>
        <p:spPr bwMode="auto">
          <a:xfrm>
            <a:off x="420688" y="1676400"/>
            <a:ext cx="5599112" cy="457200"/>
          </a:xfrm>
          <a:prstGeom prst="rect">
            <a:avLst/>
          </a:prstGeom>
          <a:noFill/>
          <a:ln w="9525" algn="ctr">
            <a:noFill/>
            <a:miter lim="800000"/>
            <a:headEnd/>
            <a:tailEnd/>
          </a:ln>
          <a:effectLst/>
        </p:spPr>
        <p:txBody>
          <a:bodyPr>
            <a:spAutoFit/>
          </a:bodyPr>
          <a:lstStyle/>
          <a:p>
            <a:pPr>
              <a:spcBef>
                <a:spcPct val="50000"/>
              </a:spcBef>
            </a:pPr>
            <a:r>
              <a:rPr lang="zh-CN" altLang="en-US" sz="2400" dirty="0"/>
              <a:t>定容摩尔热容与定压摩尔热容的关系 </a:t>
            </a:r>
          </a:p>
        </p:txBody>
      </p:sp>
      <p:graphicFrame>
        <p:nvGraphicFramePr>
          <p:cNvPr id="555020" name="Object 12"/>
          <p:cNvGraphicFramePr>
            <a:graphicFrameLocks noChangeAspect="1"/>
          </p:cNvGraphicFramePr>
          <p:nvPr/>
        </p:nvGraphicFramePr>
        <p:xfrm>
          <a:off x="2667000" y="3325813"/>
          <a:ext cx="2020888" cy="484187"/>
        </p:xfrm>
        <a:graphic>
          <a:graphicData uri="http://schemas.openxmlformats.org/presentationml/2006/ole">
            <mc:AlternateContent xmlns:mc="http://schemas.openxmlformats.org/markup-compatibility/2006">
              <mc:Choice xmlns:v="urn:schemas-microsoft-com:vml" Requires="v">
                <p:oleObj spid="_x0000_s555031" name="公式" r:id="rId3" imgW="990360" imgH="241200" progId="Equation.3">
                  <p:embed/>
                </p:oleObj>
              </mc:Choice>
              <mc:Fallback>
                <p:oleObj name="公式" r:id="rId3" imgW="990360" imgH="2412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325813"/>
                        <a:ext cx="2020888"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5021" name="Object 13"/>
          <p:cNvGraphicFramePr>
            <a:graphicFrameLocks noChangeAspect="1"/>
          </p:cNvGraphicFramePr>
          <p:nvPr/>
        </p:nvGraphicFramePr>
        <p:xfrm>
          <a:off x="1600200" y="2265363"/>
          <a:ext cx="1398588" cy="788987"/>
        </p:xfrm>
        <a:graphic>
          <a:graphicData uri="http://schemas.openxmlformats.org/presentationml/2006/ole">
            <mc:AlternateContent xmlns:mc="http://schemas.openxmlformats.org/markup-compatibility/2006">
              <mc:Choice xmlns:v="urn:schemas-microsoft-com:vml" Requires="v">
                <p:oleObj spid="_x0000_s555032" name="公式" r:id="rId5" imgW="698400" imgH="393480" progId="Equation.3">
                  <p:embed/>
                </p:oleObj>
              </mc:Choice>
              <mc:Fallback>
                <p:oleObj name="公式" r:id="rId5" imgW="698400" imgH="39348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265363"/>
                        <a:ext cx="1398588"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5022" name="Object 14"/>
          <p:cNvGraphicFramePr>
            <a:graphicFrameLocks noChangeAspect="1"/>
          </p:cNvGraphicFramePr>
          <p:nvPr/>
        </p:nvGraphicFramePr>
        <p:xfrm>
          <a:off x="3810000" y="2265363"/>
          <a:ext cx="1992313" cy="858837"/>
        </p:xfrm>
        <a:graphic>
          <a:graphicData uri="http://schemas.openxmlformats.org/presentationml/2006/ole">
            <mc:AlternateContent xmlns:mc="http://schemas.openxmlformats.org/markup-compatibility/2006">
              <mc:Choice xmlns:v="urn:schemas-microsoft-com:vml" Requires="v">
                <p:oleObj spid="_x0000_s555033" name="公式" r:id="rId7" imgW="1002960" imgH="431640" progId="Equation.3">
                  <p:embed/>
                </p:oleObj>
              </mc:Choice>
              <mc:Fallback>
                <p:oleObj name="公式" r:id="rId7" imgW="1002960" imgH="431640"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2265363"/>
                        <a:ext cx="1992313"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5023" name="Text Box 15"/>
          <p:cNvSpPr txBox="1">
            <a:spLocks noChangeArrowheads="1"/>
          </p:cNvSpPr>
          <p:nvPr/>
        </p:nvSpPr>
        <p:spPr bwMode="auto">
          <a:xfrm>
            <a:off x="685800" y="3325813"/>
            <a:ext cx="1828800" cy="457200"/>
          </a:xfrm>
          <a:prstGeom prst="rect">
            <a:avLst/>
          </a:prstGeom>
          <a:noFill/>
          <a:ln w="9525">
            <a:noFill/>
            <a:miter lim="800000"/>
            <a:headEnd/>
            <a:tailEnd/>
          </a:ln>
          <a:effectLst/>
        </p:spPr>
        <p:txBody>
          <a:bodyPr wrap="square">
            <a:spAutoFit/>
          </a:bodyPr>
          <a:lstStyle/>
          <a:p>
            <a:pPr>
              <a:spcBef>
                <a:spcPct val="50000"/>
              </a:spcBef>
            </a:pPr>
            <a:r>
              <a:rPr kumimoji="1" lang="zh-CN" altLang="en-US" sz="2400" dirty="0"/>
              <a:t>迈耶公式：</a:t>
            </a:r>
          </a:p>
        </p:txBody>
      </p:sp>
      <p:sp>
        <p:nvSpPr>
          <p:cNvPr id="555024" name="Text Box 16"/>
          <p:cNvSpPr txBox="1">
            <a:spLocks noChangeArrowheads="1"/>
          </p:cNvSpPr>
          <p:nvPr/>
        </p:nvSpPr>
        <p:spPr bwMode="auto">
          <a:xfrm>
            <a:off x="457200" y="3981450"/>
            <a:ext cx="8064500" cy="895350"/>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400"/>
              <a:t>结论：同一状态下</a:t>
            </a:r>
            <a:r>
              <a:rPr lang="en-US" altLang="zh-CN" sz="2400"/>
              <a:t>1 mol </a:t>
            </a:r>
            <a:r>
              <a:rPr lang="zh-CN" altLang="en-US" sz="2400"/>
              <a:t>的理想气体温度升高</a:t>
            </a:r>
            <a:r>
              <a:rPr lang="en-US" altLang="zh-CN" sz="2400"/>
              <a:t>1K</a:t>
            </a:r>
            <a:r>
              <a:rPr lang="zh-CN" altLang="en-US" sz="2400"/>
              <a:t>，等压过程需要吸收的热量比等体过程吸收的热量多</a:t>
            </a:r>
            <a:r>
              <a:rPr lang="en-US" altLang="zh-CN" sz="2400"/>
              <a:t>8.31 J</a:t>
            </a:r>
            <a:r>
              <a:rPr lang="zh-CN" altLang="en-US" sz="2400"/>
              <a:t>。 </a:t>
            </a:r>
          </a:p>
        </p:txBody>
      </p:sp>
      <p:sp>
        <p:nvSpPr>
          <p:cNvPr id="555025" name="Rectangle 17"/>
          <p:cNvSpPr>
            <a:spLocks noChangeArrowheads="1"/>
          </p:cNvSpPr>
          <p:nvPr/>
        </p:nvSpPr>
        <p:spPr bwMode="auto">
          <a:xfrm>
            <a:off x="533400" y="5551488"/>
            <a:ext cx="2806700" cy="457200"/>
          </a:xfrm>
          <a:prstGeom prst="rect">
            <a:avLst/>
          </a:prstGeom>
          <a:noFill/>
          <a:ln w="9525">
            <a:noFill/>
            <a:miter lim="800000"/>
            <a:headEnd/>
            <a:tailEnd/>
          </a:ln>
          <a:effectLst/>
        </p:spPr>
        <p:txBody>
          <a:bodyPr>
            <a:spAutoFit/>
          </a:bodyPr>
          <a:lstStyle/>
          <a:p>
            <a:pPr>
              <a:spcBef>
                <a:spcPct val="50000"/>
              </a:spcBef>
            </a:pPr>
            <a:r>
              <a:rPr kumimoji="1" lang="zh-CN" altLang="en-US" sz="2400">
                <a:solidFill>
                  <a:srgbClr val="FF3300"/>
                </a:solidFill>
              </a:rPr>
              <a:t>比热容比</a:t>
            </a:r>
            <a:r>
              <a:rPr kumimoji="1" lang="zh-CN" altLang="en-US" sz="2400"/>
              <a:t>：</a:t>
            </a:r>
          </a:p>
        </p:txBody>
      </p:sp>
      <p:graphicFrame>
        <p:nvGraphicFramePr>
          <p:cNvPr id="555026" name="Object 18"/>
          <p:cNvGraphicFramePr>
            <a:graphicFrameLocks noChangeAspect="1"/>
          </p:cNvGraphicFramePr>
          <p:nvPr/>
        </p:nvGraphicFramePr>
        <p:xfrm>
          <a:off x="2286000" y="5246688"/>
          <a:ext cx="2057400" cy="941387"/>
        </p:xfrm>
        <a:graphic>
          <a:graphicData uri="http://schemas.openxmlformats.org/presentationml/2006/ole">
            <mc:AlternateContent xmlns:mc="http://schemas.openxmlformats.org/markup-compatibility/2006">
              <mc:Choice xmlns:v="urn:schemas-microsoft-com:vml" Requires="v">
                <p:oleObj spid="_x0000_s555034" name="公式" r:id="rId9" imgW="1015920" imgH="469800" progId="Equation.3">
                  <p:embed/>
                </p:oleObj>
              </mc:Choice>
              <mc:Fallback>
                <p:oleObj name="公式" r:id="rId9" imgW="1015920" imgH="469800" progId="Equation.3">
                  <p:embed/>
                  <p:pic>
                    <p:nvPicPr>
                      <p:cNvPr id="0"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5246688"/>
                        <a:ext cx="2057400" cy="941387"/>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55027" name="Text Box 19"/>
          <p:cNvSpPr txBox="1">
            <a:spLocks noChangeArrowheads="1"/>
          </p:cNvSpPr>
          <p:nvPr/>
        </p:nvSpPr>
        <p:spPr bwMode="auto">
          <a:xfrm>
            <a:off x="4973638" y="5135563"/>
            <a:ext cx="2447925" cy="457200"/>
          </a:xfrm>
          <a:prstGeom prst="rect">
            <a:avLst/>
          </a:prstGeom>
          <a:noFill/>
          <a:ln w="9525">
            <a:noFill/>
            <a:miter lim="800000"/>
            <a:headEnd/>
            <a:tailEnd/>
          </a:ln>
          <a:effectLst/>
        </p:spPr>
        <p:txBody>
          <a:bodyPr>
            <a:spAutoFit/>
          </a:bodyPr>
          <a:lstStyle/>
          <a:p>
            <a:pPr>
              <a:spcBef>
                <a:spcPct val="50000"/>
              </a:spcBef>
            </a:pPr>
            <a:r>
              <a:rPr lang="zh-CN" altLang="en-US" sz="2400">
                <a:latin typeface="Arial" charset="0"/>
              </a:rPr>
              <a:t>单原子分子：</a:t>
            </a:r>
            <a:endParaRPr lang="zh-CN" altLang="en-US" sz="2400">
              <a:latin typeface="Book Antiqua" pitchFamily="18" charset="0"/>
            </a:endParaRPr>
          </a:p>
        </p:txBody>
      </p:sp>
      <p:graphicFrame>
        <p:nvGraphicFramePr>
          <p:cNvPr id="555028" name="Object 20"/>
          <p:cNvGraphicFramePr>
            <a:graphicFrameLocks noChangeAspect="1"/>
          </p:cNvGraphicFramePr>
          <p:nvPr/>
        </p:nvGraphicFramePr>
        <p:xfrm>
          <a:off x="7086600" y="5181600"/>
          <a:ext cx="989013" cy="411163"/>
        </p:xfrm>
        <a:graphic>
          <a:graphicData uri="http://schemas.openxmlformats.org/presentationml/2006/ole">
            <mc:AlternateContent xmlns:mc="http://schemas.openxmlformats.org/markup-compatibility/2006">
              <mc:Choice xmlns:v="urn:schemas-microsoft-com:vml" Requires="v">
                <p:oleObj spid="_x0000_s555035" name="公式" r:id="rId11" imgW="495000" imgH="203040" progId="Equation.3">
                  <p:embed/>
                </p:oleObj>
              </mc:Choice>
              <mc:Fallback>
                <p:oleObj name="公式" r:id="rId11" imgW="495000" imgH="203040" progId="Equation.3">
                  <p:embed/>
                  <p:pic>
                    <p:nvPicPr>
                      <p:cNvPr id="0" name="Picture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6600" y="5181600"/>
                        <a:ext cx="989013"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5029" name="Text Box 21"/>
          <p:cNvSpPr txBox="1">
            <a:spLocks noChangeArrowheads="1"/>
          </p:cNvSpPr>
          <p:nvPr/>
        </p:nvSpPr>
        <p:spPr bwMode="auto">
          <a:xfrm>
            <a:off x="4973638" y="5856288"/>
            <a:ext cx="2736850" cy="457200"/>
          </a:xfrm>
          <a:prstGeom prst="rect">
            <a:avLst/>
          </a:prstGeom>
          <a:noFill/>
          <a:ln w="9525">
            <a:noFill/>
            <a:miter lim="800000"/>
            <a:headEnd/>
            <a:tailEnd/>
          </a:ln>
          <a:effectLst/>
        </p:spPr>
        <p:txBody>
          <a:bodyPr>
            <a:spAutoFit/>
          </a:bodyPr>
          <a:lstStyle/>
          <a:p>
            <a:pPr>
              <a:spcBef>
                <a:spcPct val="50000"/>
              </a:spcBef>
            </a:pPr>
            <a:r>
              <a:rPr lang="zh-CN" altLang="en-US" sz="2400">
                <a:latin typeface="Arial" charset="0"/>
              </a:rPr>
              <a:t>双原子分子：</a:t>
            </a:r>
            <a:endParaRPr lang="zh-CN" altLang="en-US" sz="2400">
              <a:latin typeface="Book Antiqua" pitchFamily="18" charset="0"/>
            </a:endParaRPr>
          </a:p>
        </p:txBody>
      </p:sp>
      <p:graphicFrame>
        <p:nvGraphicFramePr>
          <p:cNvPr id="555030" name="Object 22"/>
          <p:cNvGraphicFramePr>
            <a:graphicFrameLocks noChangeAspect="1"/>
          </p:cNvGraphicFramePr>
          <p:nvPr/>
        </p:nvGraphicFramePr>
        <p:xfrm>
          <a:off x="7086600" y="5867400"/>
          <a:ext cx="838200" cy="411163"/>
        </p:xfrm>
        <a:graphic>
          <a:graphicData uri="http://schemas.openxmlformats.org/presentationml/2006/ole">
            <mc:AlternateContent xmlns:mc="http://schemas.openxmlformats.org/markup-compatibility/2006">
              <mc:Choice xmlns:v="urn:schemas-microsoft-com:vml" Requires="v">
                <p:oleObj spid="_x0000_s555036" name="公式" r:id="rId13" imgW="419040" imgH="203040" progId="Equation.3">
                  <p:embed/>
                </p:oleObj>
              </mc:Choice>
              <mc:Fallback>
                <p:oleObj name="公式" r:id="rId13" imgW="419040" imgH="203040" progId="Equation.3">
                  <p:embed/>
                  <p:pic>
                    <p:nvPicPr>
                      <p:cNvPr id="0" name="Picture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5867400"/>
                        <a:ext cx="8382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5021"/>
                                        </p:tgtEl>
                                        <p:attrNameLst>
                                          <p:attrName>style.visibility</p:attrName>
                                        </p:attrNameLst>
                                      </p:cBhvr>
                                      <p:to>
                                        <p:strVal val="visible"/>
                                      </p:to>
                                    </p:set>
                                    <p:animEffect transition="in" filter="wipe(left)">
                                      <p:cBhvr>
                                        <p:cTn id="7" dur="500"/>
                                        <p:tgtEl>
                                          <p:spTgt spid="5550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5022"/>
                                        </p:tgtEl>
                                        <p:attrNameLst>
                                          <p:attrName>style.visibility</p:attrName>
                                        </p:attrNameLst>
                                      </p:cBhvr>
                                      <p:to>
                                        <p:strVal val="visible"/>
                                      </p:to>
                                    </p:set>
                                    <p:animEffect transition="in" filter="wipe(left)">
                                      <p:cBhvr>
                                        <p:cTn id="12" dur="500"/>
                                        <p:tgtEl>
                                          <p:spTgt spid="5550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55023"/>
                                        </p:tgtEl>
                                        <p:attrNameLst>
                                          <p:attrName>style.visibility</p:attrName>
                                        </p:attrNameLst>
                                      </p:cBhvr>
                                      <p:to>
                                        <p:strVal val="visible"/>
                                      </p:to>
                                    </p:set>
                                    <p:anim calcmode="lin" valueType="num">
                                      <p:cBhvr additive="base">
                                        <p:cTn id="17" dur="500" fill="hold"/>
                                        <p:tgtEl>
                                          <p:spTgt spid="555023"/>
                                        </p:tgtEl>
                                        <p:attrNameLst>
                                          <p:attrName>ppt_x</p:attrName>
                                        </p:attrNameLst>
                                      </p:cBhvr>
                                      <p:tavLst>
                                        <p:tav tm="0">
                                          <p:val>
                                            <p:strVal val="0-#ppt_w/2"/>
                                          </p:val>
                                        </p:tav>
                                        <p:tav tm="100000">
                                          <p:val>
                                            <p:strVal val="#ppt_x"/>
                                          </p:val>
                                        </p:tav>
                                      </p:tavLst>
                                    </p:anim>
                                    <p:anim calcmode="lin" valueType="num">
                                      <p:cBhvr additive="base">
                                        <p:cTn id="18" dur="500" fill="hold"/>
                                        <p:tgtEl>
                                          <p:spTgt spid="55502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55020"/>
                                        </p:tgtEl>
                                        <p:attrNameLst>
                                          <p:attrName>style.visibility</p:attrName>
                                        </p:attrNameLst>
                                      </p:cBhvr>
                                      <p:to>
                                        <p:strVal val="visible"/>
                                      </p:to>
                                    </p:set>
                                    <p:animEffect transition="in" filter="wipe(left)">
                                      <p:cBhvr>
                                        <p:cTn id="23" dur="500"/>
                                        <p:tgtEl>
                                          <p:spTgt spid="55502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55024"/>
                                        </p:tgtEl>
                                        <p:attrNameLst>
                                          <p:attrName>style.visibility</p:attrName>
                                        </p:attrNameLst>
                                      </p:cBhvr>
                                      <p:to>
                                        <p:strVal val="visible"/>
                                      </p:to>
                                    </p:set>
                                    <p:animEffect transition="in" filter="blinds(horizontal)">
                                      <p:cBhvr>
                                        <p:cTn id="28" dur="500"/>
                                        <p:tgtEl>
                                          <p:spTgt spid="55502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55025"/>
                                        </p:tgtEl>
                                        <p:attrNameLst>
                                          <p:attrName>style.visibility</p:attrName>
                                        </p:attrNameLst>
                                      </p:cBhvr>
                                      <p:to>
                                        <p:strVal val="visible"/>
                                      </p:to>
                                    </p:set>
                                    <p:anim calcmode="lin" valueType="num">
                                      <p:cBhvr additive="base">
                                        <p:cTn id="33" dur="500" fill="hold"/>
                                        <p:tgtEl>
                                          <p:spTgt spid="555025"/>
                                        </p:tgtEl>
                                        <p:attrNameLst>
                                          <p:attrName>ppt_x</p:attrName>
                                        </p:attrNameLst>
                                      </p:cBhvr>
                                      <p:tavLst>
                                        <p:tav tm="0">
                                          <p:val>
                                            <p:strVal val="0-#ppt_w/2"/>
                                          </p:val>
                                        </p:tav>
                                        <p:tav tm="100000">
                                          <p:val>
                                            <p:strVal val="#ppt_x"/>
                                          </p:val>
                                        </p:tav>
                                      </p:tavLst>
                                    </p:anim>
                                    <p:anim calcmode="lin" valueType="num">
                                      <p:cBhvr additive="base">
                                        <p:cTn id="34" dur="500" fill="hold"/>
                                        <p:tgtEl>
                                          <p:spTgt spid="55502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55026"/>
                                        </p:tgtEl>
                                        <p:attrNameLst>
                                          <p:attrName>style.visibility</p:attrName>
                                        </p:attrNameLst>
                                      </p:cBhvr>
                                      <p:to>
                                        <p:strVal val="visible"/>
                                      </p:to>
                                    </p:set>
                                    <p:animEffect transition="in" filter="wipe(left)">
                                      <p:cBhvr>
                                        <p:cTn id="39" dur="500"/>
                                        <p:tgtEl>
                                          <p:spTgt spid="5550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55028"/>
                                        </p:tgtEl>
                                        <p:attrNameLst>
                                          <p:attrName>style.visibility</p:attrName>
                                        </p:attrNameLst>
                                      </p:cBhvr>
                                      <p:to>
                                        <p:strVal val="visible"/>
                                      </p:to>
                                    </p:set>
                                    <p:animEffect transition="in" filter="wipe(left)">
                                      <p:cBhvr>
                                        <p:cTn id="44" dur="500"/>
                                        <p:tgtEl>
                                          <p:spTgt spid="55502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55027"/>
                                        </p:tgtEl>
                                        <p:attrNameLst>
                                          <p:attrName>style.visibility</p:attrName>
                                        </p:attrNameLst>
                                      </p:cBhvr>
                                      <p:to>
                                        <p:strVal val="visible"/>
                                      </p:to>
                                    </p:set>
                                    <p:animEffect transition="in" filter="wipe(left)">
                                      <p:cBhvr>
                                        <p:cTn id="47" dur="500"/>
                                        <p:tgtEl>
                                          <p:spTgt spid="5550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55029"/>
                                        </p:tgtEl>
                                        <p:attrNameLst>
                                          <p:attrName>style.visibility</p:attrName>
                                        </p:attrNameLst>
                                      </p:cBhvr>
                                      <p:to>
                                        <p:strVal val="visible"/>
                                      </p:to>
                                    </p:set>
                                    <p:animEffect transition="in" filter="wipe(left)">
                                      <p:cBhvr>
                                        <p:cTn id="52" dur="500"/>
                                        <p:tgtEl>
                                          <p:spTgt spid="555029"/>
                                        </p:tgtEl>
                                      </p:cBhvr>
                                    </p:animEffect>
                                  </p:childTnLst>
                                </p:cTn>
                              </p:par>
                              <p:par>
                                <p:cTn id="53" presetID="22" presetClass="entr" presetSubtype="8" fill="hold" nodeType="withEffect">
                                  <p:stCondLst>
                                    <p:cond delay="0"/>
                                  </p:stCondLst>
                                  <p:childTnLst>
                                    <p:set>
                                      <p:cBhvr>
                                        <p:cTn id="54" dur="1" fill="hold">
                                          <p:stCondLst>
                                            <p:cond delay="0"/>
                                          </p:stCondLst>
                                        </p:cTn>
                                        <p:tgtEl>
                                          <p:spTgt spid="555030"/>
                                        </p:tgtEl>
                                        <p:attrNameLst>
                                          <p:attrName>style.visibility</p:attrName>
                                        </p:attrNameLst>
                                      </p:cBhvr>
                                      <p:to>
                                        <p:strVal val="visible"/>
                                      </p:to>
                                    </p:set>
                                    <p:animEffect transition="in" filter="wipe(left)">
                                      <p:cBhvr>
                                        <p:cTn id="55" dur="500"/>
                                        <p:tgtEl>
                                          <p:spTgt spid="555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23" grpId="0" autoUpdateAnimBg="0"/>
      <p:bldP spid="555024" grpId="0"/>
      <p:bldP spid="555025" grpId="0" autoUpdateAnimBg="0"/>
      <p:bldP spid="555027" grpId="0"/>
      <p:bldP spid="5550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zh-CN"/>
              <a:t>9.2 </a:t>
            </a:r>
            <a:r>
              <a:rPr lang="zh-CN" altLang="en-US"/>
              <a:t>热力学第一定律</a:t>
            </a:r>
          </a:p>
        </p:txBody>
      </p:sp>
      <p:sp>
        <p:nvSpPr>
          <p:cNvPr id="13" name="灯片编号占位符 4"/>
          <p:cNvSpPr>
            <a:spLocks noGrp="1"/>
          </p:cNvSpPr>
          <p:nvPr>
            <p:ph type="sldNum" sz="quarter" idx="12"/>
          </p:nvPr>
        </p:nvSpPr>
        <p:spPr/>
        <p:txBody>
          <a:bodyPr/>
          <a:lstStyle/>
          <a:p>
            <a:fld id="{0B561649-F699-42C2-9DAD-D1134AEBA367}" type="slidenum">
              <a:rPr lang="en-US" altLang="zh-CN"/>
              <a:pPr/>
              <a:t>32</a:t>
            </a:fld>
            <a:endParaRPr lang="en-US" altLang="zh-CN"/>
          </a:p>
        </p:txBody>
      </p:sp>
      <p:sp>
        <p:nvSpPr>
          <p:cNvPr id="549891"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准静态过程中热量、功和内能</a:t>
            </a:r>
          </a:p>
        </p:txBody>
      </p:sp>
      <p:sp>
        <p:nvSpPr>
          <p:cNvPr id="549892" name="Text Box 4"/>
          <p:cNvSpPr txBox="1">
            <a:spLocks noChangeArrowheads="1"/>
          </p:cNvSpPr>
          <p:nvPr/>
        </p:nvSpPr>
        <p:spPr bwMode="auto">
          <a:xfrm>
            <a:off x="420688" y="1676400"/>
            <a:ext cx="4684712" cy="457200"/>
          </a:xfrm>
          <a:prstGeom prst="rect">
            <a:avLst/>
          </a:prstGeom>
          <a:noFill/>
          <a:ln w="9525" algn="ctr">
            <a:noFill/>
            <a:miter lim="800000"/>
            <a:headEnd/>
            <a:tailEnd/>
          </a:ln>
          <a:effectLst/>
        </p:spPr>
        <p:txBody>
          <a:bodyPr>
            <a:spAutoFit/>
          </a:bodyPr>
          <a:lstStyle/>
          <a:p>
            <a:pPr>
              <a:spcBef>
                <a:spcPct val="50000"/>
              </a:spcBef>
            </a:pPr>
            <a:r>
              <a:rPr lang="zh-CN" altLang="en-US" sz="2400" dirty="0"/>
              <a:t>（</a:t>
            </a:r>
            <a:r>
              <a:rPr lang="en-US" altLang="zh-CN" sz="2400" dirty="0"/>
              <a:t>2</a:t>
            </a:r>
            <a:r>
              <a:rPr lang="zh-CN" altLang="en-US" sz="2400" dirty="0"/>
              <a:t>）准静态过程中热量的计算 </a:t>
            </a:r>
          </a:p>
        </p:txBody>
      </p:sp>
      <p:sp>
        <p:nvSpPr>
          <p:cNvPr id="549893" name="Rectangle 5"/>
          <p:cNvSpPr>
            <a:spLocks noChangeArrowheads="1"/>
          </p:cNvSpPr>
          <p:nvPr/>
        </p:nvSpPr>
        <p:spPr bwMode="auto">
          <a:xfrm>
            <a:off x="381000" y="2209800"/>
            <a:ext cx="3816350" cy="457200"/>
          </a:xfrm>
          <a:prstGeom prst="rect">
            <a:avLst/>
          </a:prstGeom>
          <a:noFill/>
          <a:ln w="9525">
            <a:noFill/>
            <a:miter lim="800000"/>
            <a:headEnd/>
            <a:tailEnd/>
          </a:ln>
          <a:effectLst/>
        </p:spPr>
        <p:txBody>
          <a:bodyPr anchor="ctr">
            <a:spAutoFit/>
          </a:bodyPr>
          <a:lstStyle/>
          <a:p>
            <a:r>
              <a:rPr lang="zh-CN" altLang="en-US" sz="2400" dirty="0"/>
              <a:t>微过程的热量计算式： </a:t>
            </a:r>
          </a:p>
        </p:txBody>
      </p:sp>
      <p:graphicFrame>
        <p:nvGraphicFramePr>
          <p:cNvPr id="549894" name="Object 6"/>
          <p:cNvGraphicFramePr>
            <a:graphicFrameLocks noChangeAspect="1"/>
          </p:cNvGraphicFramePr>
          <p:nvPr/>
        </p:nvGraphicFramePr>
        <p:xfrm>
          <a:off x="1579563" y="2743200"/>
          <a:ext cx="3789362" cy="987425"/>
        </p:xfrm>
        <a:graphic>
          <a:graphicData uri="http://schemas.openxmlformats.org/presentationml/2006/ole">
            <mc:AlternateContent xmlns:mc="http://schemas.openxmlformats.org/markup-compatibility/2006">
              <mc:Choice xmlns:v="urn:schemas-microsoft-com:vml" Requires="v">
                <p:oleObj spid="_x0000_s549899" name="公式" r:id="rId3" imgW="1498320" imgH="393480" progId="Equation.3">
                  <p:embed/>
                </p:oleObj>
              </mc:Choice>
              <mc:Fallback>
                <p:oleObj name="公式" r:id="rId3" imgW="1498320" imgH="39348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563" y="2743200"/>
                        <a:ext cx="3789362" cy="987425"/>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graphicFrame>
        <p:nvGraphicFramePr>
          <p:cNvPr id="549895" name="Object 7"/>
          <p:cNvGraphicFramePr>
            <a:graphicFrameLocks noChangeAspect="1"/>
          </p:cNvGraphicFramePr>
          <p:nvPr/>
        </p:nvGraphicFramePr>
        <p:xfrm>
          <a:off x="2236787" y="5638800"/>
          <a:ext cx="6602413" cy="571500"/>
        </p:xfrm>
        <a:graphic>
          <a:graphicData uri="http://schemas.openxmlformats.org/presentationml/2006/ole">
            <mc:AlternateContent xmlns:mc="http://schemas.openxmlformats.org/markup-compatibility/2006">
              <mc:Choice xmlns:v="urn:schemas-microsoft-com:vml" Requires="v">
                <p:oleObj spid="_x0000_s549900" name="公式" r:id="rId5" imgW="2616120" imgH="228600" progId="Equation.3">
                  <p:embed/>
                </p:oleObj>
              </mc:Choice>
              <mc:Fallback>
                <p:oleObj name="公式" r:id="rId5" imgW="2616120" imgH="2286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787" y="5638800"/>
                        <a:ext cx="66024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9896" name="Rectangle 8"/>
          <p:cNvSpPr>
            <a:spLocks noChangeArrowheads="1"/>
          </p:cNvSpPr>
          <p:nvPr/>
        </p:nvSpPr>
        <p:spPr bwMode="auto">
          <a:xfrm>
            <a:off x="407987" y="5715000"/>
            <a:ext cx="2590800" cy="457200"/>
          </a:xfrm>
          <a:prstGeom prst="rect">
            <a:avLst/>
          </a:prstGeom>
          <a:noFill/>
          <a:ln w="9525">
            <a:noFill/>
            <a:miter lim="800000"/>
            <a:headEnd/>
            <a:tailEnd/>
          </a:ln>
          <a:effectLst/>
        </p:spPr>
        <p:txBody>
          <a:bodyPr anchor="ctr">
            <a:spAutoFit/>
          </a:bodyPr>
          <a:lstStyle/>
          <a:p>
            <a:r>
              <a:rPr lang="zh-CN" altLang="en-US" sz="2400"/>
              <a:t>热量计算式： </a:t>
            </a:r>
          </a:p>
        </p:txBody>
      </p:sp>
      <p:graphicFrame>
        <p:nvGraphicFramePr>
          <p:cNvPr id="549897" name="Object 9"/>
          <p:cNvGraphicFramePr>
            <a:graphicFrameLocks noChangeAspect="1"/>
          </p:cNvGraphicFramePr>
          <p:nvPr/>
        </p:nvGraphicFramePr>
        <p:xfrm>
          <a:off x="407987" y="4953000"/>
          <a:ext cx="3168650" cy="544513"/>
        </p:xfrm>
        <a:graphic>
          <a:graphicData uri="http://schemas.openxmlformats.org/presentationml/2006/ole">
            <mc:AlternateContent xmlns:mc="http://schemas.openxmlformats.org/markup-compatibility/2006">
              <mc:Choice xmlns:v="urn:schemas-microsoft-com:vml" Requires="v">
                <p:oleObj spid="_x0000_s549901" name="Equation" r:id="rId7" imgW="1333440" imgH="228600" progId="">
                  <p:embed/>
                </p:oleObj>
              </mc:Choice>
              <mc:Fallback>
                <p:oleObj name="Equation" r:id="rId7" imgW="1333440" imgH="228600" progId="">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7" y="4953000"/>
                        <a:ext cx="316865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9898" name="Object 10"/>
          <p:cNvGraphicFramePr>
            <a:graphicFrameLocks noChangeAspect="1"/>
          </p:cNvGraphicFramePr>
          <p:nvPr/>
        </p:nvGraphicFramePr>
        <p:xfrm>
          <a:off x="1600200" y="3886200"/>
          <a:ext cx="2601913" cy="987425"/>
        </p:xfrm>
        <a:graphic>
          <a:graphicData uri="http://schemas.openxmlformats.org/presentationml/2006/ole">
            <mc:AlternateContent xmlns:mc="http://schemas.openxmlformats.org/markup-compatibility/2006">
              <mc:Choice xmlns:v="urn:schemas-microsoft-com:vml" Requires="v">
                <p:oleObj spid="_x0000_s549902" name="公式" r:id="rId9" imgW="1028520" imgH="393480" progId="Equation.3">
                  <p:embed/>
                </p:oleObj>
              </mc:Choice>
              <mc:Fallback>
                <p:oleObj name="公式" r:id="rId9" imgW="1028520" imgH="39348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886200"/>
                        <a:ext cx="2601913" cy="987425"/>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9892"/>
                                        </p:tgtEl>
                                        <p:attrNameLst>
                                          <p:attrName>style.visibility</p:attrName>
                                        </p:attrNameLst>
                                      </p:cBhvr>
                                      <p:to>
                                        <p:strVal val="visible"/>
                                      </p:to>
                                    </p:set>
                                    <p:animEffect transition="in" filter="wipe(left)">
                                      <p:cBhvr>
                                        <p:cTn id="7" dur="500"/>
                                        <p:tgtEl>
                                          <p:spTgt spid="5498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9893"/>
                                        </p:tgtEl>
                                        <p:attrNameLst>
                                          <p:attrName>style.visibility</p:attrName>
                                        </p:attrNameLst>
                                      </p:cBhvr>
                                      <p:to>
                                        <p:strVal val="visible"/>
                                      </p:to>
                                    </p:set>
                                    <p:animEffect transition="in" filter="wipe(left)">
                                      <p:cBhvr>
                                        <p:cTn id="12" dur="500"/>
                                        <p:tgtEl>
                                          <p:spTgt spid="5498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9894"/>
                                        </p:tgtEl>
                                        <p:attrNameLst>
                                          <p:attrName>style.visibility</p:attrName>
                                        </p:attrNameLst>
                                      </p:cBhvr>
                                      <p:to>
                                        <p:strVal val="visible"/>
                                      </p:to>
                                    </p:set>
                                    <p:animEffect transition="in" filter="wipe(left)">
                                      <p:cBhvr>
                                        <p:cTn id="17" dur="500"/>
                                        <p:tgtEl>
                                          <p:spTgt spid="5498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9898"/>
                                        </p:tgtEl>
                                        <p:attrNameLst>
                                          <p:attrName>style.visibility</p:attrName>
                                        </p:attrNameLst>
                                      </p:cBhvr>
                                      <p:to>
                                        <p:strVal val="visible"/>
                                      </p:to>
                                    </p:set>
                                    <p:animEffect transition="in" filter="wipe(left)">
                                      <p:cBhvr>
                                        <p:cTn id="22" dur="500"/>
                                        <p:tgtEl>
                                          <p:spTgt spid="54989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49897"/>
                                        </p:tgtEl>
                                        <p:attrNameLst>
                                          <p:attrName>style.visibility</p:attrName>
                                        </p:attrNameLst>
                                      </p:cBhvr>
                                      <p:to>
                                        <p:strVal val="visible"/>
                                      </p:to>
                                    </p:set>
                                    <p:animEffect transition="in" filter="slide(fromBottom)">
                                      <p:cBhvr>
                                        <p:cTn id="27" dur="500"/>
                                        <p:tgtEl>
                                          <p:spTgt spid="5498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9896"/>
                                        </p:tgtEl>
                                        <p:attrNameLst>
                                          <p:attrName>style.visibility</p:attrName>
                                        </p:attrNameLst>
                                      </p:cBhvr>
                                      <p:to>
                                        <p:strVal val="visible"/>
                                      </p:to>
                                    </p:set>
                                    <p:animEffect transition="in" filter="wipe(left)">
                                      <p:cBhvr>
                                        <p:cTn id="32" dur="500"/>
                                        <p:tgtEl>
                                          <p:spTgt spid="5498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49895"/>
                                        </p:tgtEl>
                                        <p:attrNameLst>
                                          <p:attrName>style.visibility</p:attrName>
                                        </p:attrNameLst>
                                      </p:cBhvr>
                                      <p:to>
                                        <p:strVal val="visible"/>
                                      </p:to>
                                    </p:set>
                                    <p:animEffect transition="in" filter="wipe(left)">
                                      <p:cBhvr>
                                        <p:cTn id="37" dur="500"/>
                                        <p:tgtEl>
                                          <p:spTgt spid="549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2" grpId="0"/>
      <p:bldP spid="549893" grpId="0"/>
      <p:bldP spid="54989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zh-CN"/>
              <a:t>9.2 </a:t>
            </a:r>
            <a:r>
              <a:rPr lang="zh-CN" altLang="en-US"/>
              <a:t>热力学第一定律</a:t>
            </a:r>
          </a:p>
        </p:txBody>
      </p:sp>
      <p:sp>
        <p:nvSpPr>
          <p:cNvPr id="18" name="灯片编号占位符 4"/>
          <p:cNvSpPr>
            <a:spLocks noGrp="1"/>
          </p:cNvSpPr>
          <p:nvPr>
            <p:ph type="sldNum" sz="quarter" idx="12"/>
          </p:nvPr>
        </p:nvSpPr>
        <p:spPr/>
        <p:txBody>
          <a:bodyPr/>
          <a:lstStyle/>
          <a:p>
            <a:fld id="{0AA4ADF8-0ABA-4821-AF24-9C64A6609D20}" type="slidenum">
              <a:rPr lang="en-US" altLang="zh-CN"/>
              <a:pPr/>
              <a:t>33</a:t>
            </a:fld>
            <a:endParaRPr lang="en-US" altLang="zh-CN"/>
          </a:p>
        </p:txBody>
      </p:sp>
      <p:sp>
        <p:nvSpPr>
          <p:cNvPr id="546819"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准静态过程中热量、功和内能</a:t>
            </a:r>
          </a:p>
        </p:txBody>
      </p:sp>
      <p:sp>
        <p:nvSpPr>
          <p:cNvPr id="546820" name="Text Box 4"/>
          <p:cNvSpPr txBox="1">
            <a:spLocks noChangeArrowheads="1"/>
          </p:cNvSpPr>
          <p:nvPr/>
        </p:nvSpPr>
        <p:spPr bwMode="auto">
          <a:xfrm>
            <a:off x="420688" y="1676400"/>
            <a:ext cx="5065712" cy="457200"/>
          </a:xfrm>
          <a:prstGeom prst="rect">
            <a:avLst/>
          </a:prstGeom>
          <a:noFill/>
          <a:ln w="9525" algn="ctr">
            <a:noFill/>
            <a:miter lim="800000"/>
            <a:headEnd/>
            <a:tailEnd/>
          </a:ln>
          <a:effectLst/>
        </p:spPr>
        <p:txBody>
          <a:bodyPr>
            <a:spAutoFit/>
          </a:bodyPr>
          <a:lstStyle/>
          <a:p>
            <a:pPr>
              <a:spcBef>
                <a:spcPct val="50000"/>
              </a:spcBef>
            </a:pPr>
            <a:r>
              <a:rPr lang="zh-CN" altLang="en-US" sz="2400" dirty="0"/>
              <a:t>（</a:t>
            </a:r>
            <a:r>
              <a:rPr lang="en-US" altLang="zh-CN" sz="2400" dirty="0"/>
              <a:t>3</a:t>
            </a:r>
            <a:r>
              <a:rPr lang="zh-CN" altLang="en-US" sz="2400" dirty="0"/>
              <a:t>）准静态过程中内能变化的计算 </a:t>
            </a:r>
          </a:p>
        </p:txBody>
      </p:sp>
      <p:sp>
        <p:nvSpPr>
          <p:cNvPr id="546821" name="Text Box 5"/>
          <p:cNvSpPr txBox="1">
            <a:spLocks noChangeArrowheads="1"/>
          </p:cNvSpPr>
          <p:nvPr/>
        </p:nvSpPr>
        <p:spPr bwMode="auto">
          <a:xfrm>
            <a:off x="457200" y="2133600"/>
            <a:ext cx="8281988" cy="457200"/>
          </a:xfrm>
          <a:prstGeom prst="rect">
            <a:avLst/>
          </a:prstGeom>
          <a:noFill/>
          <a:ln w="9525">
            <a:noFill/>
            <a:miter lim="800000"/>
            <a:headEnd/>
            <a:tailEnd/>
          </a:ln>
          <a:effectLst/>
        </p:spPr>
        <p:txBody>
          <a:bodyPr>
            <a:spAutoFit/>
          </a:bodyPr>
          <a:lstStyle/>
          <a:p>
            <a:pPr>
              <a:spcBef>
                <a:spcPct val="50000"/>
              </a:spcBef>
            </a:pPr>
            <a:r>
              <a:rPr lang="zh-CN" altLang="en-US" sz="2400" dirty="0"/>
              <a:t>设想一个状态变化过程，过程中系统的体积不变。</a:t>
            </a:r>
          </a:p>
        </p:txBody>
      </p:sp>
      <p:graphicFrame>
        <p:nvGraphicFramePr>
          <p:cNvPr id="546822" name="Object 6"/>
          <p:cNvGraphicFramePr>
            <a:graphicFrameLocks noChangeAspect="1"/>
          </p:cNvGraphicFramePr>
          <p:nvPr/>
        </p:nvGraphicFramePr>
        <p:xfrm>
          <a:off x="914400" y="2641600"/>
          <a:ext cx="2335213" cy="406400"/>
        </p:xfrm>
        <a:graphic>
          <a:graphicData uri="http://schemas.openxmlformats.org/presentationml/2006/ole">
            <mc:AlternateContent xmlns:mc="http://schemas.openxmlformats.org/markup-compatibility/2006">
              <mc:Choice xmlns:v="urn:schemas-microsoft-com:vml" Requires="v">
                <p:oleObj spid="_x0000_s546831" name="公式" r:id="rId3" imgW="1168200" imgH="203040" progId="Equation.3">
                  <p:embed/>
                </p:oleObj>
              </mc:Choice>
              <mc:Fallback>
                <p:oleObj name="公式" r:id="rId3" imgW="1168200" imgH="2030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641600"/>
                        <a:ext cx="23352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6823" name="Object 7"/>
          <p:cNvGraphicFramePr>
            <a:graphicFrameLocks noChangeAspect="1"/>
          </p:cNvGraphicFramePr>
          <p:nvPr/>
        </p:nvGraphicFramePr>
        <p:xfrm>
          <a:off x="4191000" y="2565400"/>
          <a:ext cx="1725613" cy="457200"/>
        </p:xfrm>
        <a:graphic>
          <a:graphicData uri="http://schemas.openxmlformats.org/presentationml/2006/ole">
            <mc:AlternateContent xmlns:mc="http://schemas.openxmlformats.org/markup-compatibility/2006">
              <mc:Choice xmlns:v="urn:schemas-microsoft-com:vml" Requires="v">
                <p:oleObj spid="_x0000_s546832" name="公式" r:id="rId5" imgW="863280" imgH="228600" progId="Equation.3">
                  <p:embed/>
                </p:oleObj>
              </mc:Choice>
              <mc:Fallback>
                <p:oleObj name="公式" r:id="rId5" imgW="863280" imgH="2286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565400"/>
                        <a:ext cx="17256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6824" name="Object 8"/>
          <p:cNvGraphicFramePr>
            <a:graphicFrameLocks noChangeAspect="1"/>
          </p:cNvGraphicFramePr>
          <p:nvPr/>
        </p:nvGraphicFramePr>
        <p:xfrm>
          <a:off x="1828800" y="2971800"/>
          <a:ext cx="3254375" cy="787400"/>
        </p:xfrm>
        <a:graphic>
          <a:graphicData uri="http://schemas.openxmlformats.org/presentationml/2006/ole">
            <mc:AlternateContent xmlns:mc="http://schemas.openxmlformats.org/markup-compatibility/2006">
              <mc:Choice xmlns:v="urn:schemas-microsoft-com:vml" Requires="v">
                <p:oleObj spid="_x0000_s546833" name="公式" r:id="rId7" imgW="1612800" imgH="393480" progId="Equation.3">
                  <p:embed/>
                </p:oleObj>
              </mc:Choice>
              <mc:Fallback>
                <p:oleObj name="公式" r:id="rId7" imgW="1612800" imgH="39348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971800"/>
                        <a:ext cx="325437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6825" name="Text Box 9"/>
          <p:cNvSpPr txBox="1">
            <a:spLocks noChangeArrowheads="1"/>
          </p:cNvSpPr>
          <p:nvPr/>
        </p:nvSpPr>
        <p:spPr bwMode="auto">
          <a:xfrm>
            <a:off x="762000" y="3136900"/>
            <a:ext cx="1584325" cy="457200"/>
          </a:xfrm>
          <a:prstGeom prst="rect">
            <a:avLst/>
          </a:prstGeom>
          <a:noFill/>
          <a:ln w="9525">
            <a:noFill/>
            <a:miter lim="800000"/>
            <a:headEnd/>
            <a:tailEnd/>
          </a:ln>
          <a:effectLst/>
        </p:spPr>
        <p:txBody>
          <a:bodyPr>
            <a:spAutoFit/>
          </a:bodyPr>
          <a:lstStyle/>
          <a:p>
            <a:pPr>
              <a:spcBef>
                <a:spcPct val="50000"/>
              </a:spcBef>
            </a:pPr>
            <a:r>
              <a:rPr lang="zh-CN" altLang="en-US" sz="2400" dirty="0"/>
              <a:t>即有</a:t>
            </a:r>
          </a:p>
        </p:txBody>
      </p:sp>
      <p:graphicFrame>
        <p:nvGraphicFramePr>
          <p:cNvPr id="546826" name="Object 10"/>
          <p:cNvGraphicFramePr>
            <a:graphicFrameLocks noChangeAspect="1"/>
          </p:cNvGraphicFramePr>
          <p:nvPr/>
        </p:nvGraphicFramePr>
        <p:xfrm>
          <a:off x="2819400" y="3810000"/>
          <a:ext cx="2668588" cy="785813"/>
        </p:xfrm>
        <a:graphic>
          <a:graphicData uri="http://schemas.openxmlformats.org/presentationml/2006/ole">
            <mc:AlternateContent xmlns:mc="http://schemas.openxmlformats.org/markup-compatibility/2006">
              <mc:Choice xmlns:v="urn:schemas-microsoft-com:vml" Requires="v">
                <p:oleObj spid="_x0000_s546834" name="公式" r:id="rId9" imgW="1320227" imgH="393529" progId="Equation.3">
                  <p:embed/>
                </p:oleObj>
              </mc:Choice>
              <mc:Fallback>
                <p:oleObj name="公式" r:id="rId9" imgW="1320227" imgH="393529"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3810000"/>
                        <a:ext cx="2668588" cy="785813"/>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
        <p:nvSpPr>
          <p:cNvPr id="546827" name="Text Box 11"/>
          <p:cNvSpPr txBox="1">
            <a:spLocks noChangeArrowheads="1"/>
          </p:cNvSpPr>
          <p:nvPr/>
        </p:nvSpPr>
        <p:spPr bwMode="auto">
          <a:xfrm>
            <a:off x="990600" y="3962400"/>
            <a:ext cx="1905000" cy="457200"/>
          </a:xfrm>
          <a:prstGeom prst="rect">
            <a:avLst/>
          </a:prstGeom>
          <a:noFill/>
          <a:ln w="9525">
            <a:noFill/>
            <a:miter lim="800000"/>
            <a:headEnd/>
            <a:tailEnd/>
          </a:ln>
          <a:effectLst/>
        </p:spPr>
        <p:txBody>
          <a:bodyPr>
            <a:spAutoFit/>
          </a:bodyPr>
          <a:lstStyle/>
          <a:p>
            <a:pPr>
              <a:spcBef>
                <a:spcPct val="50000"/>
              </a:spcBef>
            </a:pPr>
            <a:r>
              <a:rPr lang="zh-CN" altLang="en-US" sz="2400" dirty="0"/>
              <a:t>内能增量：</a:t>
            </a:r>
          </a:p>
        </p:txBody>
      </p:sp>
      <p:sp>
        <p:nvSpPr>
          <p:cNvPr id="546828" name="Text Box 12"/>
          <p:cNvSpPr txBox="1">
            <a:spLocks noChangeArrowheads="1"/>
          </p:cNvSpPr>
          <p:nvPr/>
        </p:nvSpPr>
        <p:spPr bwMode="auto">
          <a:xfrm>
            <a:off x="5715000" y="3330575"/>
            <a:ext cx="3276600" cy="1698625"/>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400"/>
              <a:t>注意：内能是状态量，内能的增量与过程无关，因此左式适合于任意过程。</a:t>
            </a:r>
          </a:p>
        </p:txBody>
      </p:sp>
      <p:sp>
        <p:nvSpPr>
          <p:cNvPr id="546829" name="Text Box 13"/>
          <p:cNvSpPr txBox="1">
            <a:spLocks noChangeArrowheads="1"/>
          </p:cNvSpPr>
          <p:nvPr/>
        </p:nvSpPr>
        <p:spPr bwMode="auto">
          <a:xfrm>
            <a:off x="990600" y="4849813"/>
            <a:ext cx="1728788" cy="457200"/>
          </a:xfrm>
          <a:prstGeom prst="rect">
            <a:avLst/>
          </a:prstGeom>
          <a:noFill/>
          <a:ln w="9525">
            <a:noFill/>
            <a:miter lim="800000"/>
            <a:headEnd/>
            <a:tailEnd/>
          </a:ln>
          <a:effectLst/>
        </p:spPr>
        <p:txBody>
          <a:bodyPr>
            <a:spAutoFit/>
          </a:bodyPr>
          <a:lstStyle/>
          <a:p>
            <a:pPr>
              <a:spcBef>
                <a:spcPct val="50000"/>
              </a:spcBef>
            </a:pPr>
            <a:r>
              <a:rPr lang="zh-CN" altLang="en-US" sz="2400" dirty="0"/>
              <a:t>内能：</a:t>
            </a:r>
          </a:p>
        </p:txBody>
      </p:sp>
      <p:graphicFrame>
        <p:nvGraphicFramePr>
          <p:cNvPr id="546830" name="Object 14"/>
          <p:cNvGraphicFramePr>
            <a:graphicFrameLocks noChangeAspect="1"/>
          </p:cNvGraphicFramePr>
          <p:nvPr/>
        </p:nvGraphicFramePr>
        <p:xfrm>
          <a:off x="2819400" y="4800600"/>
          <a:ext cx="1673225" cy="788988"/>
        </p:xfrm>
        <a:graphic>
          <a:graphicData uri="http://schemas.openxmlformats.org/presentationml/2006/ole">
            <mc:AlternateContent xmlns:mc="http://schemas.openxmlformats.org/markup-compatibility/2006">
              <mc:Choice xmlns:v="urn:schemas-microsoft-com:vml" Requires="v">
                <p:oleObj spid="_x0000_s546835" name="公式" r:id="rId11" imgW="825480" imgH="393480" progId="Equation.3">
                  <p:embed/>
                </p:oleObj>
              </mc:Choice>
              <mc:Fallback>
                <p:oleObj name="公式" r:id="rId11" imgW="825480" imgH="393480" progId="Equation.3">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4800600"/>
                        <a:ext cx="1673225" cy="788988"/>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
        <p:nvSpPr>
          <p:cNvPr id="546831" name="Text Box 15"/>
          <p:cNvSpPr txBox="1">
            <a:spLocks noChangeArrowheads="1"/>
          </p:cNvSpPr>
          <p:nvPr/>
        </p:nvSpPr>
        <p:spPr bwMode="auto">
          <a:xfrm>
            <a:off x="685800" y="5791200"/>
            <a:ext cx="6707188" cy="457200"/>
          </a:xfrm>
          <a:prstGeom prst="rect">
            <a:avLst/>
          </a:prstGeom>
          <a:noFill/>
          <a:ln w="9525">
            <a:noFill/>
            <a:miter lim="800000"/>
            <a:headEnd/>
            <a:tailEnd/>
          </a:ln>
          <a:effectLst/>
        </p:spPr>
        <p:txBody>
          <a:bodyPr>
            <a:spAutoFit/>
          </a:bodyPr>
          <a:lstStyle/>
          <a:p>
            <a:pPr>
              <a:spcBef>
                <a:spcPct val="50000"/>
              </a:spcBef>
            </a:pPr>
            <a:r>
              <a:rPr lang="zh-CN" altLang="en-US" sz="2400" dirty="0"/>
              <a:t>结论：理想气体的内能只是温度的单值函数。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6820"/>
                                        </p:tgtEl>
                                        <p:attrNameLst>
                                          <p:attrName>style.visibility</p:attrName>
                                        </p:attrNameLst>
                                      </p:cBhvr>
                                      <p:to>
                                        <p:strVal val="visible"/>
                                      </p:to>
                                    </p:set>
                                    <p:animEffect transition="in" filter="wipe(left)">
                                      <p:cBhvr>
                                        <p:cTn id="7" dur="500"/>
                                        <p:tgtEl>
                                          <p:spTgt spid="5468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6821"/>
                                        </p:tgtEl>
                                        <p:attrNameLst>
                                          <p:attrName>style.visibility</p:attrName>
                                        </p:attrNameLst>
                                      </p:cBhvr>
                                      <p:to>
                                        <p:strVal val="visible"/>
                                      </p:to>
                                    </p:set>
                                    <p:animEffect transition="in" filter="wipe(left)">
                                      <p:cBhvr>
                                        <p:cTn id="12" dur="500"/>
                                        <p:tgtEl>
                                          <p:spTgt spid="54682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46822"/>
                                        </p:tgtEl>
                                        <p:attrNameLst>
                                          <p:attrName>style.visibility</p:attrName>
                                        </p:attrNameLst>
                                      </p:cBhvr>
                                      <p:to>
                                        <p:strVal val="visible"/>
                                      </p:to>
                                    </p:set>
                                    <p:animEffect transition="in" filter="strips(downRight)">
                                      <p:cBhvr>
                                        <p:cTn id="17" dur="500"/>
                                        <p:tgtEl>
                                          <p:spTgt spid="54682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46823"/>
                                        </p:tgtEl>
                                        <p:attrNameLst>
                                          <p:attrName>style.visibility</p:attrName>
                                        </p:attrNameLst>
                                      </p:cBhvr>
                                      <p:to>
                                        <p:strVal val="visible"/>
                                      </p:to>
                                    </p:set>
                                    <p:animEffect transition="in" filter="strips(downRight)">
                                      <p:cBhvr>
                                        <p:cTn id="22" dur="500"/>
                                        <p:tgtEl>
                                          <p:spTgt spid="5468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6824"/>
                                        </p:tgtEl>
                                        <p:attrNameLst>
                                          <p:attrName>style.visibility</p:attrName>
                                        </p:attrNameLst>
                                      </p:cBhvr>
                                      <p:to>
                                        <p:strVal val="visible"/>
                                      </p:to>
                                    </p:set>
                                    <p:animEffect transition="in" filter="wipe(left)">
                                      <p:cBhvr>
                                        <p:cTn id="27" dur="500"/>
                                        <p:tgtEl>
                                          <p:spTgt spid="54682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46825"/>
                                        </p:tgtEl>
                                        <p:attrNameLst>
                                          <p:attrName>style.visibility</p:attrName>
                                        </p:attrNameLst>
                                      </p:cBhvr>
                                      <p:to>
                                        <p:strVal val="visible"/>
                                      </p:to>
                                    </p:set>
                                    <p:animEffect transition="in" filter="wipe(left)">
                                      <p:cBhvr>
                                        <p:cTn id="30" dur="500"/>
                                        <p:tgtEl>
                                          <p:spTgt spid="5468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46827"/>
                                        </p:tgtEl>
                                        <p:attrNameLst>
                                          <p:attrName>style.visibility</p:attrName>
                                        </p:attrNameLst>
                                      </p:cBhvr>
                                      <p:to>
                                        <p:strVal val="visible"/>
                                      </p:to>
                                    </p:set>
                                    <p:animEffect transition="in" filter="wipe(left)">
                                      <p:cBhvr>
                                        <p:cTn id="35" dur="500"/>
                                        <p:tgtEl>
                                          <p:spTgt spid="546827"/>
                                        </p:tgtEl>
                                      </p:cBhvr>
                                    </p:animEffect>
                                  </p:childTnLst>
                                </p:cTn>
                              </p:par>
                              <p:par>
                                <p:cTn id="36" presetID="22" presetClass="entr" presetSubtype="8" fill="hold" nodeType="withEffect">
                                  <p:stCondLst>
                                    <p:cond delay="0"/>
                                  </p:stCondLst>
                                  <p:childTnLst>
                                    <p:set>
                                      <p:cBhvr>
                                        <p:cTn id="37" dur="1" fill="hold">
                                          <p:stCondLst>
                                            <p:cond delay="0"/>
                                          </p:stCondLst>
                                        </p:cTn>
                                        <p:tgtEl>
                                          <p:spTgt spid="546826"/>
                                        </p:tgtEl>
                                        <p:attrNameLst>
                                          <p:attrName>style.visibility</p:attrName>
                                        </p:attrNameLst>
                                      </p:cBhvr>
                                      <p:to>
                                        <p:strVal val="visible"/>
                                      </p:to>
                                    </p:set>
                                    <p:animEffect transition="in" filter="wipe(left)">
                                      <p:cBhvr>
                                        <p:cTn id="38" dur="500"/>
                                        <p:tgtEl>
                                          <p:spTgt spid="5468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46828"/>
                                        </p:tgtEl>
                                        <p:attrNameLst>
                                          <p:attrName>style.visibility</p:attrName>
                                        </p:attrNameLst>
                                      </p:cBhvr>
                                      <p:to>
                                        <p:strVal val="visible"/>
                                      </p:to>
                                    </p:set>
                                    <p:animEffect transition="in" filter="wipe(left)">
                                      <p:cBhvr>
                                        <p:cTn id="43" dur="500"/>
                                        <p:tgtEl>
                                          <p:spTgt spid="5468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46829"/>
                                        </p:tgtEl>
                                        <p:attrNameLst>
                                          <p:attrName>style.visibility</p:attrName>
                                        </p:attrNameLst>
                                      </p:cBhvr>
                                      <p:to>
                                        <p:strVal val="visible"/>
                                      </p:to>
                                    </p:set>
                                    <p:animEffect transition="in" filter="wipe(left)">
                                      <p:cBhvr>
                                        <p:cTn id="48" dur="500"/>
                                        <p:tgtEl>
                                          <p:spTgt spid="546829"/>
                                        </p:tgtEl>
                                      </p:cBhvr>
                                    </p:animEffect>
                                  </p:childTnLst>
                                </p:cTn>
                              </p:par>
                              <p:par>
                                <p:cTn id="49" presetID="22" presetClass="entr" presetSubtype="8" fill="hold" nodeType="withEffect">
                                  <p:stCondLst>
                                    <p:cond delay="0"/>
                                  </p:stCondLst>
                                  <p:childTnLst>
                                    <p:set>
                                      <p:cBhvr>
                                        <p:cTn id="50" dur="1" fill="hold">
                                          <p:stCondLst>
                                            <p:cond delay="0"/>
                                          </p:stCondLst>
                                        </p:cTn>
                                        <p:tgtEl>
                                          <p:spTgt spid="546830"/>
                                        </p:tgtEl>
                                        <p:attrNameLst>
                                          <p:attrName>style.visibility</p:attrName>
                                        </p:attrNameLst>
                                      </p:cBhvr>
                                      <p:to>
                                        <p:strVal val="visible"/>
                                      </p:to>
                                    </p:set>
                                    <p:animEffect transition="in" filter="wipe(left)">
                                      <p:cBhvr>
                                        <p:cTn id="51" dur="500"/>
                                        <p:tgtEl>
                                          <p:spTgt spid="5468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46831"/>
                                        </p:tgtEl>
                                        <p:attrNameLst>
                                          <p:attrName>style.visibility</p:attrName>
                                        </p:attrNameLst>
                                      </p:cBhvr>
                                      <p:to>
                                        <p:strVal val="visible"/>
                                      </p:to>
                                    </p:set>
                                    <p:animEffect transition="in" filter="wipe(left)">
                                      <p:cBhvr>
                                        <p:cTn id="56" dur="500"/>
                                        <p:tgtEl>
                                          <p:spTgt spid="546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p:bldP spid="546821" grpId="0"/>
      <p:bldP spid="546825" grpId="0"/>
      <p:bldP spid="546827" grpId="0"/>
      <p:bldP spid="546828" grpId="0"/>
      <p:bldP spid="546829" grpId="0"/>
      <p:bldP spid="5468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34" name="灯片编号占位符 4"/>
          <p:cNvSpPr>
            <a:spLocks noGrp="1"/>
          </p:cNvSpPr>
          <p:nvPr>
            <p:ph type="sldNum" sz="quarter" idx="12"/>
          </p:nvPr>
        </p:nvSpPr>
        <p:spPr/>
        <p:txBody>
          <a:bodyPr/>
          <a:lstStyle/>
          <a:p>
            <a:fld id="{375AD1E7-F404-4534-97D3-C109824BA16E}" type="slidenum">
              <a:rPr lang="en-US" altLang="zh-CN"/>
              <a:pPr/>
              <a:t>34</a:t>
            </a:fld>
            <a:endParaRPr lang="en-US" altLang="zh-CN"/>
          </a:p>
        </p:txBody>
      </p:sp>
      <p:sp>
        <p:nvSpPr>
          <p:cNvPr id="550915"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等容过程</a:t>
            </a:r>
          </a:p>
        </p:txBody>
      </p:sp>
      <p:grpSp>
        <p:nvGrpSpPr>
          <p:cNvPr id="550917" name="Group 5"/>
          <p:cNvGrpSpPr>
            <a:grpSpLocks/>
          </p:cNvGrpSpPr>
          <p:nvPr/>
        </p:nvGrpSpPr>
        <p:grpSpPr bwMode="auto">
          <a:xfrm>
            <a:off x="534987" y="4191000"/>
            <a:ext cx="3960813" cy="1981200"/>
            <a:chOff x="521" y="2467"/>
            <a:chExt cx="2495" cy="1248"/>
          </a:xfrm>
        </p:grpSpPr>
        <p:sp>
          <p:nvSpPr>
            <p:cNvPr id="550918" name="Rectangle 6" descr="5%"/>
            <p:cNvSpPr>
              <a:spLocks noChangeArrowheads="1"/>
            </p:cNvSpPr>
            <p:nvPr/>
          </p:nvSpPr>
          <p:spPr bwMode="auto">
            <a:xfrm>
              <a:off x="952" y="2611"/>
              <a:ext cx="1332" cy="960"/>
            </a:xfrm>
            <a:prstGeom prst="rect">
              <a:avLst/>
            </a:prstGeom>
            <a:pattFill prst="pct5">
              <a:fgClr>
                <a:srgbClr val="FF0000"/>
              </a:fgClr>
              <a:bgClr>
                <a:schemeClr val="bg1"/>
              </a:bgClr>
            </a:pattFill>
            <a:ln w="9525" algn="ctr">
              <a:noFill/>
              <a:miter lim="800000"/>
              <a:headEnd/>
              <a:tailEnd/>
            </a:ln>
            <a:effectLst/>
          </p:spPr>
          <p:txBody>
            <a:bodyPr wrap="none" anchor="ctr"/>
            <a:lstStyle/>
            <a:p>
              <a:endParaRPr lang="zh-CN" altLang="en-US"/>
            </a:p>
          </p:txBody>
        </p:sp>
        <p:sp>
          <p:nvSpPr>
            <p:cNvPr id="550919" name="Rectangle 7"/>
            <p:cNvSpPr>
              <a:spLocks noChangeArrowheads="1"/>
            </p:cNvSpPr>
            <p:nvPr/>
          </p:nvSpPr>
          <p:spPr bwMode="auto">
            <a:xfrm>
              <a:off x="2396" y="3041"/>
              <a:ext cx="453" cy="152"/>
            </a:xfrm>
            <a:prstGeom prst="rect">
              <a:avLst/>
            </a:prstGeom>
            <a:gradFill rotWithShape="0">
              <a:gsLst>
                <a:gs pos="0">
                  <a:srgbClr val="993366"/>
                </a:gs>
                <a:gs pos="50000">
                  <a:schemeClr val="bg1"/>
                </a:gs>
                <a:gs pos="100000">
                  <a:srgbClr val="993366"/>
                </a:gs>
              </a:gsLst>
              <a:lin ang="5400000" scaled="1"/>
            </a:gradFill>
            <a:ln w="9525" algn="ctr">
              <a:solidFill>
                <a:srgbClr val="993366"/>
              </a:solidFill>
              <a:miter lim="800000"/>
              <a:headEnd/>
              <a:tailEnd/>
            </a:ln>
            <a:effectLst/>
          </p:spPr>
          <p:txBody>
            <a:bodyPr wrap="none" anchor="ctr"/>
            <a:lstStyle/>
            <a:p>
              <a:endParaRPr lang="zh-CN" altLang="en-US"/>
            </a:p>
          </p:txBody>
        </p:sp>
        <p:sp>
          <p:nvSpPr>
            <p:cNvPr id="550920" name="Freeform 8" descr="50%"/>
            <p:cNvSpPr>
              <a:spLocks/>
            </p:cNvSpPr>
            <p:nvPr/>
          </p:nvSpPr>
          <p:spPr bwMode="auto">
            <a:xfrm>
              <a:off x="808" y="2467"/>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cap="flat" cmpd="sng">
              <a:solidFill>
                <a:srgbClr val="993366"/>
              </a:solidFill>
              <a:prstDash val="solid"/>
              <a:round/>
              <a:headEnd type="none" w="med" len="med"/>
              <a:tailEnd type="none" w="med" len="med"/>
            </a:ln>
            <a:effectLst/>
          </p:spPr>
          <p:txBody>
            <a:bodyPr wrap="none" anchor="ctr"/>
            <a:lstStyle/>
            <a:p>
              <a:endParaRPr lang="zh-CN" altLang="en-US"/>
            </a:p>
          </p:txBody>
        </p:sp>
        <p:sp>
          <p:nvSpPr>
            <p:cNvPr id="550921" name="Rectangle 9"/>
            <p:cNvSpPr>
              <a:spLocks noChangeArrowheads="1"/>
            </p:cNvSpPr>
            <p:nvPr/>
          </p:nvSpPr>
          <p:spPr bwMode="auto">
            <a:xfrm>
              <a:off x="2234" y="2611"/>
              <a:ext cx="161" cy="960"/>
            </a:xfrm>
            <a:prstGeom prst="rect">
              <a:avLst/>
            </a:prstGeom>
            <a:gradFill rotWithShape="0">
              <a:gsLst>
                <a:gs pos="0">
                  <a:srgbClr val="003366"/>
                </a:gs>
                <a:gs pos="50000">
                  <a:schemeClr val="bg1"/>
                </a:gs>
                <a:gs pos="100000">
                  <a:srgbClr val="003366"/>
                </a:gs>
              </a:gsLst>
              <a:lin ang="5400000" scaled="1"/>
            </a:gradFill>
            <a:ln w="9525" algn="ctr">
              <a:solidFill>
                <a:srgbClr val="000066"/>
              </a:solidFill>
              <a:miter lim="800000"/>
              <a:headEnd/>
              <a:tailEnd/>
            </a:ln>
            <a:effectLst/>
          </p:spPr>
          <p:txBody>
            <a:bodyPr wrap="none" anchor="ctr"/>
            <a:lstStyle/>
            <a:p>
              <a:pPr algn="ctr"/>
              <a:endParaRPr kumimoji="1" lang="zh-CN" altLang="zh-CN" sz="2400" i="1">
                <a:solidFill>
                  <a:srgbClr val="000066"/>
                </a:solidFill>
              </a:endParaRPr>
            </a:p>
          </p:txBody>
        </p:sp>
        <p:sp>
          <p:nvSpPr>
            <p:cNvPr id="550922" name="Text Box 10"/>
            <p:cNvSpPr txBox="1">
              <a:spLocks noChangeArrowheads="1"/>
            </p:cNvSpPr>
            <p:nvPr/>
          </p:nvSpPr>
          <p:spPr bwMode="auto">
            <a:xfrm>
              <a:off x="1273" y="2974"/>
              <a:ext cx="1304" cy="288"/>
            </a:xfrm>
            <a:prstGeom prst="rect">
              <a:avLst/>
            </a:prstGeom>
            <a:noFill/>
            <a:ln w="9525">
              <a:noFill/>
              <a:miter lim="800000"/>
              <a:headEnd/>
              <a:tailEnd/>
            </a:ln>
            <a:effectLst/>
          </p:spPr>
          <p:txBody>
            <a:bodyPr>
              <a:spAutoFit/>
            </a:bodyPr>
            <a:lstStyle/>
            <a:p>
              <a:pPr>
                <a:spcBef>
                  <a:spcPct val="50000"/>
                </a:spcBef>
              </a:pPr>
              <a:r>
                <a:rPr kumimoji="1" lang="en-US" altLang="zh-CN" sz="2400" i="1">
                  <a:solidFill>
                    <a:srgbClr val="000066"/>
                  </a:solidFill>
                </a:rPr>
                <a:t>V</a:t>
              </a:r>
              <a:r>
                <a:rPr kumimoji="1" lang="zh-CN" altLang="en-US" sz="2400">
                  <a:solidFill>
                    <a:srgbClr val="000066"/>
                  </a:solidFill>
                </a:rPr>
                <a:t>＝</a:t>
              </a:r>
              <a:r>
                <a:rPr kumimoji="1" lang="en-US" altLang="zh-CN" sz="2400">
                  <a:solidFill>
                    <a:srgbClr val="000066"/>
                  </a:solidFill>
                </a:rPr>
                <a:t>const.</a:t>
              </a:r>
            </a:p>
          </p:txBody>
        </p:sp>
        <p:sp>
          <p:nvSpPr>
            <p:cNvPr id="550923" name="Text Box 11"/>
            <p:cNvSpPr txBox="1">
              <a:spLocks noChangeArrowheads="1"/>
            </p:cNvSpPr>
            <p:nvPr/>
          </p:nvSpPr>
          <p:spPr bwMode="auto">
            <a:xfrm>
              <a:off x="521" y="2792"/>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Q</a:t>
              </a:r>
            </a:p>
          </p:txBody>
        </p:sp>
        <p:sp>
          <p:nvSpPr>
            <p:cNvPr id="550924" name="Line 12"/>
            <p:cNvSpPr>
              <a:spLocks noChangeShapeType="1"/>
            </p:cNvSpPr>
            <p:nvPr/>
          </p:nvSpPr>
          <p:spPr bwMode="auto">
            <a:xfrm>
              <a:off x="626" y="3125"/>
              <a:ext cx="499" cy="0"/>
            </a:xfrm>
            <a:prstGeom prst="line">
              <a:avLst/>
            </a:prstGeom>
            <a:noFill/>
            <a:ln w="28575">
              <a:solidFill>
                <a:srgbClr val="FF0000"/>
              </a:solidFill>
              <a:round/>
              <a:headEnd/>
              <a:tailEnd type="triangle" w="sm" len="lg"/>
            </a:ln>
            <a:effectLst/>
          </p:spPr>
          <p:txBody>
            <a:bodyPr/>
            <a:lstStyle/>
            <a:p>
              <a:endParaRPr lang="zh-CN" altLang="en-US"/>
            </a:p>
          </p:txBody>
        </p:sp>
      </p:grpSp>
      <p:grpSp>
        <p:nvGrpSpPr>
          <p:cNvPr id="550925" name="Group 13"/>
          <p:cNvGrpSpPr>
            <a:grpSpLocks/>
          </p:cNvGrpSpPr>
          <p:nvPr/>
        </p:nvGrpSpPr>
        <p:grpSpPr bwMode="auto">
          <a:xfrm>
            <a:off x="5181600" y="2895600"/>
            <a:ext cx="3671888" cy="3529013"/>
            <a:chOff x="3198" y="1888"/>
            <a:chExt cx="2313" cy="2223"/>
          </a:xfrm>
        </p:grpSpPr>
        <p:sp>
          <p:nvSpPr>
            <p:cNvPr id="550926" name="Rectangle 14"/>
            <p:cNvSpPr>
              <a:spLocks noChangeArrowheads="1"/>
            </p:cNvSpPr>
            <p:nvPr/>
          </p:nvSpPr>
          <p:spPr bwMode="auto">
            <a:xfrm>
              <a:off x="3198" y="1888"/>
              <a:ext cx="2313" cy="2223"/>
            </a:xfrm>
            <a:prstGeom prst="rect">
              <a:avLst/>
            </a:prstGeom>
            <a:noFill/>
            <a:ln w="19050">
              <a:noFill/>
              <a:miter lim="800000"/>
              <a:headEnd/>
              <a:tailEnd type="none" w="sm" len="lg"/>
            </a:ln>
            <a:effectLst/>
          </p:spPr>
          <p:txBody>
            <a:bodyPr lIns="90000" tIns="46800" rIns="90000" bIns="46800" anchor="ctr">
              <a:spAutoFit/>
            </a:bodyPr>
            <a:lstStyle/>
            <a:p>
              <a:endParaRPr lang="zh-CN" altLang="en-US"/>
            </a:p>
          </p:txBody>
        </p:sp>
        <p:grpSp>
          <p:nvGrpSpPr>
            <p:cNvPr id="550927" name="Group 15"/>
            <p:cNvGrpSpPr>
              <a:grpSpLocks/>
            </p:cNvGrpSpPr>
            <p:nvPr/>
          </p:nvGrpSpPr>
          <p:grpSpPr bwMode="auto">
            <a:xfrm>
              <a:off x="3243" y="1979"/>
              <a:ext cx="2131" cy="2131"/>
              <a:chOff x="3243" y="1979"/>
              <a:chExt cx="2131" cy="2131"/>
            </a:xfrm>
          </p:grpSpPr>
          <p:sp>
            <p:nvSpPr>
              <p:cNvPr id="550928" name="Line 16"/>
              <p:cNvSpPr>
                <a:spLocks noChangeShapeType="1"/>
              </p:cNvSpPr>
              <p:nvPr/>
            </p:nvSpPr>
            <p:spPr bwMode="auto">
              <a:xfrm>
                <a:off x="3447" y="3558"/>
                <a:ext cx="1770" cy="0"/>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50929" name="Line 17"/>
              <p:cNvSpPr>
                <a:spLocks noChangeShapeType="1"/>
              </p:cNvSpPr>
              <p:nvPr/>
            </p:nvSpPr>
            <p:spPr bwMode="auto">
              <a:xfrm flipV="1">
                <a:off x="3447" y="2260"/>
                <a:ext cx="2" cy="1298"/>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50930" name="Line 18"/>
              <p:cNvSpPr>
                <a:spLocks noChangeShapeType="1"/>
              </p:cNvSpPr>
              <p:nvPr/>
            </p:nvSpPr>
            <p:spPr bwMode="auto">
              <a:xfrm>
                <a:off x="4035" y="2496"/>
                <a:ext cx="2" cy="709"/>
              </a:xfrm>
              <a:prstGeom prst="line">
                <a:avLst/>
              </a:prstGeom>
              <a:noFill/>
              <a:ln w="19050">
                <a:solidFill>
                  <a:srgbClr val="FF0000"/>
                </a:solidFill>
                <a:round/>
                <a:headEnd type="oval" w="sm" len="sm"/>
                <a:tailEnd type="oval" w="sm" len="sm"/>
              </a:ln>
              <a:effectLst/>
            </p:spPr>
            <p:txBody>
              <a:bodyPr/>
              <a:lstStyle/>
              <a:p>
                <a:endParaRPr lang="zh-CN" altLang="en-US"/>
              </a:p>
            </p:txBody>
          </p:sp>
          <p:sp>
            <p:nvSpPr>
              <p:cNvPr id="550931" name="Rectangle 19"/>
              <p:cNvSpPr>
                <a:spLocks noChangeArrowheads="1"/>
              </p:cNvSpPr>
              <p:nvPr/>
            </p:nvSpPr>
            <p:spPr bwMode="auto">
              <a:xfrm>
                <a:off x="4036" y="3210"/>
                <a:ext cx="1090" cy="355"/>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CC"/>
                    </a:solidFill>
                  </a:rPr>
                  <a:t>1(</a:t>
                </a:r>
                <a:r>
                  <a:rPr kumimoji="1" lang="en-US" altLang="zh-CN" sz="2400" i="1">
                    <a:solidFill>
                      <a:srgbClr val="0000CC"/>
                    </a:solidFill>
                  </a:rPr>
                  <a:t>p</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V</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T</a:t>
                </a:r>
                <a:r>
                  <a:rPr kumimoji="1" lang="en-US" altLang="zh-CN" sz="2400" baseline="-25000">
                    <a:solidFill>
                      <a:srgbClr val="0000CC"/>
                    </a:solidFill>
                  </a:rPr>
                  <a:t>1</a:t>
                </a:r>
                <a:r>
                  <a:rPr kumimoji="1" lang="en-US" altLang="zh-CN" sz="2400">
                    <a:solidFill>
                      <a:srgbClr val="0000CC"/>
                    </a:solidFill>
                  </a:rPr>
                  <a:t>)</a:t>
                </a:r>
              </a:p>
            </p:txBody>
          </p:sp>
          <p:sp>
            <p:nvSpPr>
              <p:cNvPr id="550932" name="Rectangle 20"/>
              <p:cNvSpPr>
                <a:spLocks noChangeArrowheads="1"/>
              </p:cNvSpPr>
              <p:nvPr/>
            </p:nvSpPr>
            <p:spPr bwMode="auto">
              <a:xfrm>
                <a:off x="3992" y="2244"/>
                <a:ext cx="1043" cy="353"/>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CC"/>
                    </a:solidFill>
                  </a:rPr>
                  <a:t> 2(</a:t>
                </a:r>
                <a:r>
                  <a:rPr kumimoji="1" lang="en-US" altLang="zh-CN" sz="2400" i="1">
                    <a:solidFill>
                      <a:srgbClr val="0000CC"/>
                    </a:solidFill>
                  </a:rPr>
                  <a:t>p</a:t>
                </a:r>
                <a:r>
                  <a:rPr kumimoji="1" lang="en-US" altLang="zh-CN" sz="2400" baseline="-25000">
                    <a:solidFill>
                      <a:srgbClr val="0000CC"/>
                    </a:solidFill>
                  </a:rPr>
                  <a:t>2</a:t>
                </a:r>
                <a:r>
                  <a:rPr kumimoji="1" lang="en-US" altLang="zh-CN" sz="2400">
                    <a:solidFill>
                      <a:srgbClr val="0000CC"/>
                    </a:solidFill>
                  </a:rPr>
                  <a:t>, </a:t>
                </a:r>
                <a:r>
                  <a:rPr kumimoji="1" lang="en-US" altLang="zh-CN" sz="2400" i="1">
                    <a:solidFill>
                      <a:srgbClr val="0000CC"/>
                    </a:solidFill>
                  </a:rPr>
                  <a:t>V</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T</a:t>
                </a:r>
                <a:r>
                  <a:rPr kumimoji="1" lang="en-US" altLang="zh-CN" sz="2400" baseline="-25000">
                    <a:solidFill>
                      <a:srgbClr val="0000CC"/>
                    </a:solidFill>
                  </a:rPr>
                  <a:t>2</a:t>
                </a:r>
                <a:r>
                  <a:rPr kumimoji="1" lang="en-US" altLang="zh-CN" sz="2400">
                    <a:solidFill>
                      <a:srgbClr val="0000CC"/>
                    </a:solidFill>
                  </a:rPr>
                  <a:t>) </a:t>
                </a:r>
              </a:p>
            </p:txBody>
          </p:sp>
          <p:sp>
            <p:nvSpPr>
              <p:cNvPr id="550933" name="Rectangle 21"/>
              <p:cNvSpPr>
                <a:spLocks noChangeArrowheads="1"/>
              </p:cNvSpPr>
              <p:nvPr/>
            </p:nvSpPr>
            <p:spPr bwMode="auto">
              <a:xfrm>
                <a:off x="3484" y="1979"/>
                <a:ext cx="410" cy="355"/>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p</a:t>
                </a:r>
                <a:endParaRPr kumimoji="1" lang="en-US" altLang="zh-CN" sz="2400">
                  <a:solidFill>
                    <a:srgbClr val="000066"/>
                  </a:solidFill>
                </a:endParaRPr>
              </a:p>
            </p:txBody>
          </p:sp>
          <p:sp>
            <p:nvSpPr>
              <p:cNvPr id="550934" name="Rectangle 22"/>
              <p:cNvSpPr>
                <a:spLocks noChangeArrowheads="1"/>
              </p:cNvSpPr>
              <p:nvPr/>
            </p:nvSpPr>
            <p:spPr bwMode="auto">
              <a:xfrm>
                <a:off x="3243" y="3508"/>
                <a:ext cx="274" cy="219"/>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 O </a:t>
                </a:r>
              </a:p>
            </p:txBody>
          </p:sp>
          <p:sp>
            <p:nvSpPr>
              <p:cNvPr id="550935" name="Rectangle 23"/>
              <p:cNvSpPr>
                <a:spLocks noChangeArrowheads="1"/>
              </p:cNvSpPr>
              <p:nvPr/>
            </p:nvSpPr>
            <p:spPr bwMode="auto">
              <a:xfrm>
                <a:off x="5236" y="3533"/>
                <a:ext cx="138" cy="227"/>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V</a:t>
                </a:r>
                <a:endParaRPr kumimoji="1" lang="en-US" altLang="zh-CN" sz="2400">
                  <a:solidFill>
                    <a:srgbClr val="000066"/>
                  </a:solidFill>
                </a:endParaRPr>
              </a:p>
            </p:txBody>
          </p:sp>
          <p:sp>
            <p:nvSpPr>
              <p:cNvPr id="550936" name="Line 24"/>
              <p:cNvSpPr>
                <a:spLocks noChangeShapeType="1"/>
              </p:cNvSpPr>
              <p:nvPr/>
            </p:nvSpPr>
            <p:spPr bwMode="auto">
              <a:xfrm flipV="1">
                <a:off x="4037" y="2795"/>
                <a:ext cx="0" cy="85"/>
              </a:xfrm>
              <a:prstGeom prst="line">
                <a:avLst/>
              </a:prstGeom>
              <a:noFill/>
              <a:ln w="19050">
                <a:solidFill>
                  <a:srgbClr val="FF0000"/>
                </a:solidFill>
                <a:round/>
                <a:headEnd/>
                <a:tailEnd type="triangle" w="sm" len="lg"/>
              </a:ln>
              <a:effectLst/>
            </p:spPr>
            <p:txBody>
              <a:bodyPr/>
              <a:lstStyle/>
              <a:p>
                <a:endParaRPr lang="zh-CN" altLang="en-US"/>
              </a:p>
            </p:txBody>
          </p:sp>
          <p:sp>
            <p:nvSpPr>
              <p:cNvPr id="550937" name="Rectangle 25"/>
              <p:cNvSpPr>
                <a:spLocks noChangeArrowheads="1"/>
              </p:cNvSpPr>
              <p:nvPr/>
            </p:nvSpPr>
            <p:spPr bwMode="auto">
              <a:xfrm>
                <a:off x="3700" y="3722"/>
                <a:ext cx="994" cy="388"/>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66"/>
                    </a:solidFill>
                  </a:rPr>
                  <a:t>(</a:t>
                </a:r>
                <a:r>
                  <a:rPr kumimoji="1" lang="en-US" altLang="zh-CN" sz="2400" i="1">
                    <a:solidFill>
                      <a:srgbClr val="000066"/>
                    </a:solidFill>
                  </a:rPr>
                  <a:t>p</a:t>
                </a:r>
                <a:r>
                  <a:rPr kumimoji="1" lang="en-US" altLang="zh-CN" sz="2400" baseline="-25000">
                    <a:solidFill>
                      <a:srgbClr val="000066"/>
                    </a:solidFill>
                  </a:rPr>
                  <a:t>1</a:t>
                </a:r>
                <a:r>
                  <a:rPr kumimoji="1" lang="en-US" altLang="zh-CN" sz="2400">
                    <a:solidFill>
                      <a:srgbClr val="000066"/>
                    </a:solidFill>
                  </a:rPr>
                  <a:t>/</a:t>
                </a:r>
                <a:r>
                  <a:rPr kumimoji="1" lang="en-US" altLang="zh-CN" sz="2400" i="1">
                    <a:solidFill>
                      <a:srgbClr val="000066"/>
                    </a:solidFill>
                  </a:rPr>
                  <a:t>T</a:t>
                </a:r>
                <a:r>
                  <a:rPr kumimoji="1" lang="en-US" altLang="zh-CN" sz="2400" baseline="-25000">
                    <a:solidFill>
                      <a:srgbClr val="000066"/>
                    </a:solidFill>
                  </a:rPr>
                  <a:t>1</a:t>
                </a:r>
                <a:r>
                  <a:rPr kumimoji="1" lang="en-US" altLang="zh-CN" sz="2400">
                    <a:solidFill>
                      <a:srgbClr val="000066"/>
                    </a:solidFill>
                  </a:rPr>
                  <a:t>=</a:t>
                </a:r>
                <a:r>
                  <a:rPr kumimoji="1" lang="en-US" altLang="zh-CN" sz="2400" i="1">
                    <a:solidFill>
                      <a:srgbClr val="000066"/>
                    </a:solidFill>
                  </a:rPr>
                  <a:t>p</a:t>
                </a:r>
                <a:r>
                  <a:rPr kumimoji="1" lang="en-US" altLang="zh-CN" sz="2400" baseline="-25000">
                    <a:solidFill>
                      <a:srgbClr val="000066"/>
                    </a:solidFill>
                  </a:rPr>
                  <a:t>2</a:t>
                </a:r>
                <a:r>
                  <a:rPr kumimoji="1" lang="en-US" altLang="zh-CN" sz="2400">
                    <a:solidFill>
                      <a:srgbClr val="000066"/>
                    </a:solidFill>
                  </a:rPr>
                  <a:t>/</a:t>
                </a:r>
                <a:r>
                  <a:rPr kumimoji="1" lang="en-US" altLang="zh-CN" sz="2400" i="1">
                    <a:solidFill>
                      <a:srgbClr val="000066"/>
                    </a:solidFill>
                  </a:rPr>
                  <a:t>T</a:t>
                </a:r>
                <a:r>
                  <a:rPr kumimoji="1" lang="en-US" altLang="zh-CN" sz="2400" baseline="-25000">
                    <a:solidFill>
                      <a:srgbClr val="000066"/>
                    </a:solidFill>
                  </a:rPr>
                  <a:t>2</a:t>
                </a:r>
                <a:r>
                  <a:rPr kumimoji="1" lang="en-US" altLang="zh-CN" sz="2400">
                    <a:solidFill>
                      <a:srgbClr val="000066"/>
                    </a:solidFill>
                  </a:rPr>
                  <a:t>)</a:t>
                </a:r>
              </a:p>
            </p:txBody>
          </p:sp>
        </p:grpSp>
      </p:grpSp>
      <p:sp>
        <p:nvSpPr>
          <p:cNvPr id="550938" name="Rectangle 26"/>
          <p:cNvSpPr>
            <a:spLocks noChangeArrowheads="1"/>
          </p:cNvSpPr>
          <p:nvPr/>
        </p:nvSpPr>
        <p:spPr bwMode="auto">
          <a:xfrm>
            <a:off x="444500" y="1752600"/>
            <a:ext cx="2376487" cy="457200"/>
          </a:xfrm>
          <a:prstGeom prst="rect">
            <a:avLst/>
          </a:prstGeom>
          <a:noFill/>
          <a:ln w="9525" algn="ctr">
            <a:noFill/>
            <a:miter lim="800000"/>
            <a:headEnd/>
            <a:tailEnd/>
          </a:ln>
          <a:effectLst/>
        </p:spPr>
        <p:txBody>
          <a:bodyPr>
            <a:spAutoFit/>
          </a:bodyPr>
          <a:lstStyle/>
          <a:p>
            <a:r>
              <a:rPr kumimoji="1" lang="zh-CN" altLang="en-US" sz="2400" dirty="0"/>
              <a:t>吸收热量：</a:t>
            </a:r>
          </a:p>
        </p:txBody>
      </p:sp>
      <p:graphicFrame>
        <p:nvGraphicFramePr>
          <p:cNvPr id="550939" name="Object 27"/>
          <p:cNvGraphicFramePr>
            <a:graphicFrameLocks noChangeAspect="1"/>
          </p:cNvGraphicFramePr>
          <p:nvPr/>
        </p:nvGraphicFramePr>
        <p:xfrm>
          <a:off x="2286000" y="1574800"/>
          <a:ext cx="2690813" cy="787400"/>
        </p:xfrm>
        <a:graphic>
          <a:graphicData uri="http://schemas.openxmlformats.org/presentationml/2006/ole">
            <mc:AlternateContent xmlns:mc="http://schemas.openxmlformats.org/markup-compatibility/2006">
              <mc:Choice xmlns:v="urn:schemas-microsoft-com:vml" Requires="v">
                <p:oleObj spid="_x0000_s550944" name="公式" r:id="rId3" imgW="1346040" imgH="393480" progId="Equation.3">
                  <p:embed/>
                </p:oleObj>
              </mc:Choice>
              <mc:Fallback>
                <p:oleObj name="公式" r:id="rId3" imgW="1346040" imgH="393480" progId="Equation.3">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574800"/>
                        <a:ext cx="26908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0940" name="Object 28"/>
          <p:cNvGraphicFramePr>
            <a:graphicFrameLocks noChangeAspect="1"/>
          </p:cNvGraphicFramePr>
          <p:nvPr/>
        </p:nvGraphicFramePr>
        <p:xfrm>
          <a:off x="2286000" y="2336800"/>
          <a:ext cx="2614613" cy="787400"/>
        </p:xfrm>
        <a:graphic>
          <a:graphicData uri="http://schemas.openxmlformats.org/presentationml/2006/ole">
            <mc:AlternateContent xmlns:mc="http://schemas.openxmlformats.org/markup-compatibility/2006">
              <mc:Choice xmlns:v="urn:schemas-microsoft-com:vml" Requires="v">
                <p:oleObj spid="_x0000_s550945" name="公式" r:id="rId5" imgW="1307880" imgH="393480" progId="Equation.3">
                  <p:embed/>
                </p:oleObj>
              </mc:Choice>
              <mc:Fallback>
                <p:oleObj name="公式" r:id="rId5" imgW="1307880" imgH="393480" progId="Equation.3">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336800"/>
                        <a:ext cx="26146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0941" name="Text Box 29"/>
          <p:cNvSpPr txBox="1">
            <a:spLocks noChangeArrowheads="1"/>
          </p:cNvSpPr>
          <p:nvPr/>
        </p:nvSpPr>
        <p:spPr bwMode="auto">
          <a:xfrm>
            <a:off x="444500" y="2514600"/>
            <a:ext cx="1981200" cy="457200"/>
          </a:xfrm>
          <a:prstGeom prst="rect">
            <a:avLst/>
          </a:prstGeom>
          <a:noFill/>
          <a:ln w="9525" algn="ctr">
            <a:noFill/>
            <a:miter lim="800000"/>
            <a:headEnd/>
            <a:tailEnd/>
          </a:ln>
          <a:effectLst/>
        </p:spPr>
        <p:txBody>
          <a:bodyPr>
            <a:spAutoFit/>
          </a:bodyPr>
          <a:lstStyle/>
          <a:p>
            <a:r>
              <a:rPr kumimoji="1" lang="zh-CN" altLang="en-US" sz="2400"/>
              <a:t>内能增量：</a:t>
            </a:r>
          </a:p>
        </p:txBody>
      </p:sp>
      <p:sp>
        <p:nvSpPr>
          <p:cNvPr id="550942" name="Rectangle 30"/>
          <p:cNvSpPr>
            <a:spLocks noChangeArrowheads="1"/>
          </p:cNvSpPr>
          <p:nvPr/>
        </p:nvSpPr>
        <p:spPr bwMode="auto">
          <a:xfrm>
            <a:off x="444500" y="3200400"/>
            <a:ext cx="3670300" cy="457200"/>
          </a:xfrm>
          <a:prstGeom prst="rect">
            <a:avLst/>
          </a:prstGeom>
          <a:noFill/>
          <a:ln w="9525">
            <a:noFill/>
            <a:miter lim="800000"/>
            <a:headEnd/>
            <a:tailEnd/>
          </a:ln>
          <a:effectLst/>
        </p:spPr>
        <p:txBody>
          <a:bodyPr>
            <a:spAutoFit/>
          </a:bodyPr>
          <a:lstStyle/>
          <a:p>
            <a:r>
              <a:rPr kumimoji="1" lang="zh-CN" altLang="en-US" sz="2400" dirty="0"/>
              <a:t>系统做功：</a:t>
            </a:r>
          </a:p>
        </p:txBody>
      </p:sp>
      <p:graphicFrame>
        <p:nvGraphicFramePr>
          <p:cNvPr id="550943" name="Object 31"/>
          <p:cNvGraphicFramePr>
            <a:graphicFrameLocks noChangeAspect="1"/>
          </p:cNvGraphicFramePr>
          <p:nvPr/>
        </p:nvGraphicFramePr>
        <p:xfrm>
          <a:off x="2389188" y="3276600"/>
          <a:ext cx="811212" cy="355600"/>
        </p:xfrm>
        <a:graphic>
          <a:graphicData uri="http://schemas.openxmlformats.org/presentationml/2006/ole">
            <mc:AlternateContent xmlns:mc="http://schemas.openxmlformats.org/markup-compatibility/2006">
              <mc:Choice xmlns:v="urn:schemas-microsoft-com:vml" Requires="v">
                <p:oleObj spid="_x0000_s550946" name="公式" r:id="rId7" imgW="406080" imgH="177480" progId="Equation.3">
                  <p:embed/>
                </p:oleObj>
              </mc:Choice>
              <mc:Fallback>
                <p:oleObj name="公式" r:id="rId7" imgW="406080" imgH="17748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9188" y="3276600"/>
                        <a:ext cx="81121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0944" name="Text Box 32"/>
          <p:cNvSpPr txBox="1">
            <a:spLocks noChangeArrowheads="1"/>
          </p:cNvSpPr>
          <p:nvPr/>
        </p:nvSpPr>
        <p:spPr bwMode="auto">
          <a:xfrm>
            <a:off x="5486400" y="1295400"/>
            <a:ext cx="3429000" cy="1406525"/>
          </a:xfrm>
          <a:prstGeom prst="rect">
            <a:avLst/>
          </a:prstGeom>
          <a:noFill/>
          <a:ln w="9525">
            <a:noFill/>
            <a:miter lim="800000"/>
            <a:headEnd/>
            <a:tailEnd/>
          </a:ln>
          <a:effectLst/>
        </p:spPr>
        <p:txBody>
          <a:bodyPr>
            <a:spAutoFit/>
          </a:bodyPr>
          <a:lstStyle/>
          <a:p>
            <a:pPr>
              <a:lnSpc>
                <a:spcPct val="120000"/>
              </a:lnSpc>
              <a:spcBef>
                <a:spcPct val="50000"/>
              </a:spcBef>
            </a:pPr>
            <a:r>
              <a:rPr kumimoji="1" lang="zh-CN" altLang="en-US" sz="2400"/>
              <a:t>结论：在等体过程中，系统吸收的热量完全用来增加自身的内能。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50917"/>
                                        </p:tgtEl>
                                        <p:attrNameLst>
                                          <p:attrName>style.visibility</p:attrName>
                                        </p:attrNameLst>
                                      </p:cBhvr>
                                      <p:to>
                                        <p:strVal val="visible"/>
                                      </p:to>
                                    </p:set>
                                    <p:animEffect transition="in" filter="slide(fromBottom)">
                                      <p:cBhvr>
                                        <p:cTn id="7" dur="500"/>
                                        <p:tgtEl>
                                          <p:spTgt spid="5509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50925"/>
                                        </p:tgtEl>
                                        <p:attrNameLst>
                                          <p:attrName>style.visibility</p:attrName>
                                        </p:attrNameLst>
                                      </p:cBhvr>
                                      <p:to>
                                        <p:strVal val="visible"/>
                                      </p:to>
                                    </p:set>
                                    <p:animEffect transition="in" filter="checkerboard(across)">
                                      <p:cBhvr>
                                        <p:cTn id="12" dur="500"/>
                                        <p:tgtEl>
                                          <p:spTgt spid="5509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50938"/>
                                        </p:tgtEl>
                                        <p:attrNameLst>
                                          <p:attrName>style.visibility</p:attrName>
                                        </p:attrNameLst>
                                      </p:cBhvr>
                                      <p:to>
                                        <p:strVal val="visible"/>
                                      </p:to>
                                    </p:set>
                                    <p:anim calcmode="lin" valueType="num">
                                      <p:cBhvr additive="base">
                                        <p:cTn id="17" dur="500" fill="hold"/>
                                        <p:tgtEl>
                                          <p:spTgt spid="550938"/>
                                        </p:tgtEl>
                                        <p:attrNameLst>
                                          <p:attrName>ppt_x</p:attrName>
                                        </p:attrNameLst>
                                      </p:cBhvr>
                                      <p:tavLst>
                                        <p:tav tm="0">
                                          <p:val>
                                            <p:strVal val="0-#ppt_w/2"/>
                                          </p:val>
                                        </p:tav>
                                        <p:tav tm="100000">
                                          <p:val>
                                            <p:strVal val="#ppt_x"/>
                                          </p:val>
                                        </p:tav>
                                      </p:tavLst>
                                    </p:anim>
                                    <p:anim calcmode="lin" valueType="num">
                                      <p:cBhvr additive="base">
                                        <p:cTn id="18" dur="500" fill="hold"/>
                                        <p:tgtEl>
                                          <p:spTgt spid="55093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550939"/>
                                        </p:tgtEl>
                                        <p:attrNameLst>
                                          <p:attrName>style.visibility</p:attrName>
                                        </p:attrNameLst>
                                      </p:cBhvr>
                                      <p:to>
                                        <p:strVal val="visible"/>
                                      </p:to>
                                    </p:set>
                                    <p:animEffect transition="in" filter="strips(downRight)">
                                      <p:cBhvr>
                                        <p:cTn id="23" dur="500"/>
                                        <p:tgtEl>
                                          <p:spTgt spid="5509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50941"/>
                                        </p:tgtEl>
                                        <p:attrNameLst>
                                          <p:attrName>style.visibility</p:attrName>
                                        </p:attrNameLst>
                                      </p:cBhvr>
                                      <p:to>
                                        <p:strVal val="visible"/>
                                      </p:to>
                                    </p:set>
                                    <p:animEffect transition="in" filter="wipe(left)">
                                      <p:cBhvr>
                                        <p:cTn id="28" dur="500"/>
                                        <p:tgtEl>
                                          <p:spTgt spid="550941"/>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550940"/>
                                        </p:tgtEl>
                                        <p:attrNameLst>
                                          <p:attrName>style.visibility</p:attrName>
                                        </p:attrNameLst>
                                      </p:cBhvr>
                                      <p:to>
                                        <p:strVal val="visible"/>
                                      </p:to>
                                    </p:set>
                                    <p:animEffect transition="in" filter="strips(downRight)">
                                      <p:cBhvr>
                                        <p:cTn id="33" dur="500"/>
                                        <p:tgtEl>
                                          <p:spTgt spid="55094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50942"/>
                                        </p:tgtEl>
                                        <p:attrNameLst>
                                          <p:attrName>style.visibility</p:attrName>
                                        </p:attrNameLst>
                                      </p:cBhvr>
                                      <p:to>
                                        <p:strVal val="visible"/>
                                      </p:to>
                                    </p:set>
                                    <p:anim calcmode="lin" valueType="num">
                                      <p:cBhvr additive="base">
                                        <p:cTn id="38" dur="500" fill="hold"/>
                                        <p:tgtEl>
                                          <p:spTgt spid="550942"/>
                                        </p:tgtEl>
                                        <p:attrNameLst>
                                          <p:attrName>ppt_x</p:attrName>
                                        </p:attrNameLst>
                                      </p:cBhvr>
                                      <p:tavLst>
                                        <p:tav tm="0">
                                          <p:val>
                                            <p:strVal val="0-#ppt_w/2"/>
                                          </p:val>
                                        </p:tav>
                                        <p:tav tm="100000">
                                          <p:val>
                                            <p:strVal val="#ppt_x"/>
                                          </p:val>
                                        </p:tav>
                                      </p:tavLst>
                                    </p:anim>
                                    <p:anim calcmode="lin" valueType="num">
                                      <p:cBhvr additive="base">
                                        <p:cTn id="39" dur="500" fill="hold"/>
                                        <p:tgtEl>
                                          <p:spTgt spid="55094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50943"/>
                                        </p:tgtEl>
                                        <p:attrNameLst>
                                          <p:attrName>style.visibility</p:attrName>
                                        </p:attrNameLst>
                                      </p:cBhvr>
                                      <p:to>
                                        <p:strVal val="visible"/>
                                      </p:to>
                                    </p:set>
                                    <p:animEffect transition="in" filter="wipe(left)">
                                      <p:cBhvr>
                                        <p:cTn id="44" dur="500"/>
                                        <p:tgtEl>
                                          <p:spTgt spid="550943"/>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550944"/>
                                        </p:tgtEl>
                                        <p:attrNameLst>
                                          <p:attrName>style.visibility</p:attrName>
                                        </p:attrNameLst>
                                      </p:cBhvr>
                                      <p:to>
                                        <p:strVal val="visible"/>
                                      </p:to>
                                    </p:set>
                                    <p:animEffect transition="in" filter="strips(downRight)">
                                      <p:cBhvr>
                                        <p:cTn id="49" dur="500"/>
                                        <p:tgtEl>
                                          <p:spTgt spid="550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38" grpId="0" autoUpdateAnimBg="0"/>
      <p:bldP spid="550941" grpId="0"/>
      <p:bldP spid="550942" grpId="0" autoUpdateAnimBg="0"/>
      <p:bldP spid="55094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35" name="灯片编号占位符 4"/>
          <p:cNvSpPr>
            <a:spLocks noGrp="1"/>
          </p:cNvSpPr>
          <p:nvPr>
            <p:ph type="sldNum" sz="quarter" idx="12"/>
          </p:nvPr>
        </p:nvSpPr>
        <p:spPr/>
        <p:txBody>
          <a:bodyPr/>
          <a:lstStyle/>
          <a:p>
            <a:fld id="{0FC2335A-F60B-470E-93D7-765F8F59C2F2}" type="slidenum">
              <a:rPr lang="en-US" altLang="zh-CN"/>
              <a:pPr/>
              <a:t>35</a:t>
            </a:fld>
            <a:endParaRPr lang="en-US" altLang="zh-CN"/>
          </a:p>
        </p:txBody>
      </p:sp>
      <p:sp>
        <p:nvSpPr>
          <p:cNvPr id="552963"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等压过程</a:t>
            </a:r>
          </a:p>
        </p:txBody>
      </p:sp>
      <p:grpSp>
        <p:nvGrpSpPr>
          <p:cNvPr id="552964" name="Group 4"/>
          <p:cNvGrpSpPr>
            <a:grpSpLocks/>
          </p:cNvGrpSpPr>
          <p:nvPr/>
        </p:nvGrpSpPr>
        <p:grpSpPr bwMode="auto">
          <a:xfrm>
            <a:off x="477838" y="4267200"/>
            <a:ext cx="3865562" cy="1981200"/>
            <a:chOff x="476" y="2519"/>
            <a:chExt cx="2435" cy="1248"/>
          </a:xfrm>
        </p:grpSpPr>
        <p:sp>
          <p:nvSpPr>
            <p:cNvPr id="552965" name="Rectangle 5"/>
            <p:cNvSpPr>
              <a:spLocks noChangeArrowheads="1"/>
            </p:cNvSpPr>
            <p:nvPr/>
          </p:nvSpPr>
          <p:spPr bwMode="auto">
            <a:xfrm>
              <a:off x="2291" y="3093"/>
              <a:ext cx="453" cy="152"/>
            </a:xfrm>
            <a:prstGeom prst="rect">
              <a:avLst/>
            </a:prstGeom>
            <a:gradFill rotWithShape="0">
              <a:gsLst>
                <a:gs pos="0">
                  <a:srgbClr val="993366"/>
                </a:gs>
                <a:gs pos="50000">
                  <a:schemeClr val="bg1"/>
                </a:gs>
                <a:gs pos="100000">
                  <a:srgbClr val="993366"/>
                </a:gs>
              </a:gsLst>
              <a:lin ang="5400000" scaled="1"/>
            </a:gradFill>
            <a:ln w="9525" algn="ctr">
              <a:solidFill>
                <a:srgbClr val="993366"/>
              </a:solidFill>
              <a:miter lim="800000"/>
              <a:headEnd/>
              <a:tailEnd/>
            </a:ln>
            <a:effectLst/>
          </p:spPr>
          <p:txBody>
            <a:bodyPr wrap="none" anchor="ctr"/>
            <a:lstStyle/>
            <a:p>
              <a:endParaRPr lang="zh-CN" altLang="en-US"/>
            </a:p>
          </p:txBody>
        </p:sp>
        <p:sp>
          <p:nvSpPr>
            <p:cNvPr id="552966" name="Rectangle 6" descr="5%"/>
            <p:cNvSpPr>
              <a:spLocks noChangeArrowheads="1"/>
            </p:cNvSpPr>
            <p:nvPr/>
          </p:nvSpPr>
          <p:spPr bwMode="auto">
            <a:xfrm>
              <a:off x="847" y="2663"/>
              <a:ext cx="1289" cy="960"/>
            </a:xfrm>
            <a:prstGeom prst="rect">
              <a:avLst/>
            </a:prstGeom>
            <a:pattFill prst="pct5">
              <a:fgClr>
                <a:srgbClr val="FF0000"/>
              </a:fgClr>
              <a:bgClr>
                <a:schemeClr val="bg1"/>
              </a:bgClr>
            </a:pattFill>
            <a:ln w="9525" algn="ctr">
              <a:noFill/>
              <a:miter lim="800000"/>
              <a:headEnd/>
              <a:tailEnd/>
            </a:ln>
            <a:effectLst/>
          </p:spPr>
          <p:txBody>
            <a:bodyPr wrap="none" anchor="ctr"/>
            <a:lstStyle/>
            <a:p>
              <a:endParaRPr lang="zh-CN" altLang="en-US"/>
            </a:p>
          </p:txBody>
        </p:sp>
        <p:sp>
          <p:nvSpPr>
            <p:cNvPr id="552967" name="Freeform 7" descr="50%"/>
            <p:cNvSpPr>
              <a:spLocks/>
            </p:cNvSpPr>
            <p:nvPr/>
          </p:nvSpPr>
          <p:spPr bwMode="auto">
            <a:xfrm>
              <a:off x="703" y="2519"/>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cap="flat" cmpd="sng">
              <a:solidFill>
                <a:srgbClr val="993366"/>
              </a:solidFill>
              <a:prstDash val="solid"/>
              <a:round/>
              <a:headEnd type="none" w="med" len="med"/>
              <a:tailEnd type="none" w="med" len="med"/>
            </a:ln>
            <a:effectLst/>
          </p:spPr>
          <p:txBody>
            <a:bodyPr wrap="none" anchor="ctr"/>
            <a:lstStyle/>
            <a:p>
              <a:endParaRPr lang="zh-CN" altLang="en-US"/>
            </a:p>
          </p:txBody>
        </p:sp>
        <p:sp>
          <p:nvSpPr>
            <p:cNvPr id="552968" name="Rectangle 8"/>
            <p:cNvSpPr>
              <a:spLocks noChangeArrowheads="1"/>
            </p:cNvSpPr>
            <p:nvPr/>
          </p:nvSpPr>
          <p:spPr bwMode="auto">
            <a:xfrm>
              <a:off x="2129" y="2663"/>
              <a:ext cx="161" cy="960"/>
            </a:xfrm>
            <a:prstGeom prst="rect">
              <a:avLst/>
            </a:prstGeom>
            <a:gradFill rotWithShape="0">
              <a:gsLst>
                <a:gs pos="0">
                  <a:srgbClr val="003366"/>
                </a:gs>
                <a:gs pos="50000">
                  <a:schemeClr val="bg1"/>
                </a:gs>
                <a:gs pos="100000">
                  <a:srgbClr val="003366"/>
                </a:gs>
              </a:gsLst>
              <a:lin ang="5400000" scaled="1"/>
            </a:gradFill>
            <a:ln w="9525" algn="ctr">
              <a:solidFill>
                <a:srgbClr val="000066"/>
              </a:solidFill>
              <a:miter lim="800000"/>
              <a:headEnd/>
              <a:tailEnd/>
            </a:ln>
            <a:effectLst/>
          </p:spPr>
          <p:txBody>
            <a:bodyPr wrap="none" anchor="ctr"/>
            <a:lstStyle/>
            <a:p>
              <a:pPr algn="ctr"/>
              <a:endParaRPr kumimoji="1" lang="zh-CN" altLang="zh-CN" sz="2400" i="1">
                <a:solidFill>
                  <a:srgbClr val="000066"/>
                </a:solidFill>
              </a:endParaRPr>
            </a:p>
          </p:txBody>
        </p:sp>
        <p:sp>
          <p:nvSpPr>
            <p:cNvPr id="552969" name="Text Box 9"/>
            <p:cNvSpPr txBox="1">
              <a:spLocks noChangeArrowheads="1"/>
            </p:cNvSpPr>
            <p:nvPr/>
          </p:nvSpPr>
          <p:spPr bwMode="auto">
            <a:xfrm>
              <a:off x="1157" y="2996"/>
              <a:ext cx="896" cy="288"/>
            </a:xfrm>
            <a:prstGeom prst="rect">
              <a:avLst/>
            </a:prstGeom>
            <a:noFill/>
            <a:ln w="9525">
              <a:noFill/>
              <a:miter lim="800000"/>
              <a:headEnd/>
              <a:tailEnd/>
            </a:ln>
            <a:effectLst/>
          </p:spPr>
          <p:txBody>
            <a:bodyPr>
              <a:spAutoFit/>
            </a:bodyPr>
            <a:lstStyle/>
            <a:p>
              <a:pPr>
                <a:spcBef>
                  <a:spcPct val="50000"/>
                </a:spcBef>
              </a:pPr>
              <a:r>
                <a:rPr kumimoji="1" lang="en-US" altLang="zh-CN" sz="2400" i="1">
                  <a:solidFill>
                    <a:srgbClr val="000066"/>
                  </a:solidFill>
                </a:rPr>
                <a:t>p</a:t>
              </a:r>
              <a:r>
                <a:rPr kumimoji="1" lang="zh-CN" altLang="en-US" sz="2400">
                  <a:solidFill>
                    <a:srgbClr val="000066"/>
                  </a:solidFill>
                </a:rPr>
                <a:t>＝</a:t>
              </a:r>
              <a:r>
                <a:rPr kumimoji="1" lang="en-US" altLang="zh-CN" sz="2400">
                  <a:solidFill>
                    <a:srgbClr val="000066"/>
                  </a:solidFill>
                </a:rPr>
                <a:t>const.</a:t>
              </a:r>
            </a:p>
          </p:txBody>
        </p:sp>
        <p:sp>
          <p:nvSpPr>
            <p:cNvPr id="552970" name="Text Box 10"/>
            <p:cNvSpPr txBox="1">
              <a:spLocks noChangeArrowheads="1"/>
            </p:cNvSpPr>
            <p:nvPr/>
          </p:nvSpPr>
          <p:spPr bwMode="auto">
            <a:xfrm>
              <a:off x="476" y="2860"/>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Q</a:t>
              </a:r>
            </a:p>
          </p:txBody>
        </p:sp>
        <p:sp>
          <p:nvSpPr>
            <p:cNvPr id="552971" name="Line 11"/>
            <p:cNvSpPr>
              <a:spLocks noChangeShapeType="1"/>
            </p:cNvSpPr>
            <p:nvPr/>
          </p:nvSpPr>
          <p:spPr bwMode="auto">
            <a:xfrm>
              <a:off x="521" y="3154"/>
              <a:ext cx="499" cy="0"/>
            </a:xfrm>
            <a:prstGeom prst="line">
              <a:avLst/>
            </a:prstGeom>
            <a:noFill/>
            <a:ln w="28575">
              <a:solidFill>
                <a:srgbClr val="FF0000"/>
              </a:solidFill>
              <a:round/>
              <a:headEnd/>
              <a:tailEnd type="triangle" w="sm" len="lg"/>
            </a:ln>
            <a:effectLst/>
          </p:spPr>
          <p:txBody>
            <a:bodyPr/>
            <a:lstStyle/>
            <a:p>
              <a:endParaRPr lang="zh-CN" altLang="en-US"/>
            </a:p>
          </p:txBody>
        </p:sp>
        <p:sp>
          <p:nvSpPr>
            <p:cNvPr id="552972" name="Line 12"/>
            <p:cNvSpPr>
              <a:spLocks noChangeShapeType="1"/>
            </p:cNvSpPr>
            <p:nvPr/>
          </p:nvSpPr>
          <p:spPr bwMode="auto">
            <a:xfrm>
              <a:off x="2336" y="3018"/>
              <a:ext cx="362" cy="0"/>
            </a:xfrm>
            <a:prstGeom prst="line">
              <a:avLst/>
            </a:prstGeom>
            <a:noFill/>
            <a:ln w="28575">
              <a:solidFill>
                <a:srgbClr val="FF0000"/>
              </a:solidFill>
              <a:round/>
              <a:headEnd/>
              <a:tailEnd type="triangle" w="sm" len="lg"/>
            </a:ln>
            <a:effectLst/>
          </p:spPr>
          <p:txBody>
            <a:bodyPr/>
            <a:lstStyle/>
            <a:p>
              <a:endParaRPr lang="zh-CN" altLang="en-US"/>
            </a:p>
          </p:txBody>
        </p:sp>
        <p:sp>
          <p:nvSpPr>
            <p:cNvPr id="552973" name="Text Box 13"/>
            <p:cNvSpPr txBox="1">
              <a:spLocks noChangeArrowheads="1"/>
            </p:cNvSpPr>
            <p:nvPr/>
          </p:nvSpPr>
          <p:spPr bwMode="auto">
            <a:xfrm>
              <a:off x="2408" y="2724"/>
              <a:ext cx="408"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W</a:t>
              </a:r>
            </a:p>
          </p:txBody>
        </p:sp>
      </p:grpSp>
      <p:grpSp>
        <p:nvGrpSpPr>
          <p:cNvPr id="552974" name="Group 14"/>
          <p:cNvGrpSpPr>
            <a:grpSpLocks/>
          </p:cNvGrpSpPr>
          <p:nvPr/>
        </p:nvGrpSpPr>
        <p:grpSpPr bwMode="auto">
          <a:xfrm>
            <a:off x="4876800" y="3429001"/>
            <a:ext cx="4105275" cy="3168650"/>
            <a:chOff x="3016" y="2160"/>
            <a:chExt cx="2586" cy="1996"/>
          </a:xfrm>
        </p:grpSpPr>
        <p:sp>
          <p:nvSpPr>
            <p:cNvPr id="552975" name="Rectangle 15"/>
            <p:cNvSpPr>
              <a:spLocks noChangeArrowheads="1"/>
            </p:cNvSpPr>
            <p:nvPr/>
          </p:nvSpPr>
          <p:spPr bwMode="auto">
            <a:xfrm>
              <a:off x="3016" y="2160"/>
              <a:ext cx="2586" cy="1996"/>
            </a:xfrm>
            <a:prstGeom prst="rect">
              <a:avLst/>
            </a:prstGeom>
            <a:noFill/>
            <a:ln w="19050">
              <a:noFill/>
              <a:miter lim="800000"/>
              <a:headEnd/>
              <a:tailEnd type="none" w="sm" len="lg"/>
            </a:ln>
            <a:effectLst/>
          </p:spPr>
          <p:txBody>
            <a:bodyPr lIns="90000" tIns="46800" rIns="90000" bIns="46800" anchor="ctr">
              <a:spAutoFit/>
            </a:bodyPr>
            <a:lstStyle/>
            <a:p>
              <a:endParaRPr lang="zh-CN" altLang="en-US"/>
            </a:p>
          </p:txBody>
        </p:sp>
        <p:grpSp>
          <p:nvGrpSpPr>
            <p:cNvPr id="552976" name="Group 16"/>
            <p:cNvGrpSpPr>
              <a:grpSpLocks/>
            </p:cNvGrpSpPr>
            <p:nvPr/>
          </p:nvGrpSpPr>
          <p:grpSpPr bwMode="auto">
            <a:xfrm>
              <a:off x="3089" y="2225"/>
              <a:ext cx="2467" cy="1811"/>
              <a:chOff x="3089" y="2225"/>
              <a:chExt cx="2467" cy="1811"/>
            </a:xfrm>
          </p:grpSpPr>
          <p:sp>
            <p:nvSpPr>
              <p:cNvPr id="552977" name="Line 17"/>
              <p:cNvSpPr>
                <a:spLocks noChangeShapeType="1"/>
              </p:cNvSpPr>
              <p:nvPr/>
            </p:nvSpPr>
            <p:spPr bwMode="auto">
              <a:xfrm>
                <a:off x="3654" y="3140"/>
                <a:ext cx="926" cy="0"/>
              </a:xfrm>
              <a:prstGeom prst="line">
                <a:avLst/>
              </a:prstGeom>
              <a:noFill/>
              <a:ln w="19050">
                <a:solidFill>
                  <a:srgbClr val="FF0000"/>
                </a:solidFill>
                <a:round/>
                <a:headEnd type="oval" w="sm" len="sm"/>
                <a:tailEnd type="oval" w="sm" len="sm"/>
              </a:ln>
              <a:effectLst/>
            </p:spPr>
            <p:txBody>
              <a:bodyPr/>
              <a:lstStyle/>
              <a:p>
                <a:endParaRPr lang="zh-CN" altLang="en-US"/>
              </a:p>
            </p:txBody>
          </p:sp>
          <p:sp>
            <p:nvSpPr>
              <p:cNvPr id="552978" name="Rectangle 18"/>
              <p:cNvSpPr>
                <a:spLocks noChangeArrowheads="1"/>
              </p:cNvSpPr>
              <p:nvPr/>
            </p:nvSpPr>
            <p:spPr bwMode="auto">
              <a:xfrm>
                <a:off x="3334" y="2815"/>
                <a:ext cx="1030" cy="338"/>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CC"/>
                    </a:solidFill>
                  </a:rPr>
                  <a:t>1(</a:t>
                </a:r>
                <a:r>
                  <a:rPr kumimoji="1" lang="en-US" altLang="zh-CN" sz="2400" i="1">
                    <a:solidFill>
                      <a:srgbClr val="0000CC"/>
                    </a:solidFill>
                  </a:rPr>
                  <a:t>p</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V</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T</a:t>
                </a:r>
                <a:r>
                  <a:rPr kumimoji="1" lang="en-US" altLang="zh-CN" sz="2400" baseline="-25000">
                    <a:solidFill>
                      <a:srgbClr val="0000CC"/>
                    </a:solidFill>
                  </a:rPr>
                  <a:t>1</a:t>
                </a:r>
                <a:r>
                  <a:rPr kumimoji="1" lang="en-US" altLang="zh-CN" sz="2400">
                    <a:solidFill>
                      <a:srgbClr val="0000CC"/>
                    </a:solidFill>
                  </a:rPr>
                  <a:t>)</a:t>
                </a:r>
              </a:p>
            </p:txBody>
          </p:sp>
          <p:sp>
            <p:nvSpPr>
              <p:cNvPr id="552979" name="Rectangle 19"/>
              <p:cNvSpPr>
                <a:spLocks noChangeArrowheads="1"/>
              </p:cNvSpPr>
              <p:nvPr/>
            </p:nvSpPr>
            <p:spPr bwMode="auto">
              <a:xfrm>
                <a:off x="4468" y="2853"/>
                <a:ext cx="1088" cy="325"/>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CC"/>
                    </a:solidFill>
                  </a:rPr>
                  <a:t>2(</a:t>
                </a:r>
                <a:r>
                  <a:rPr kumimoji="1" lang="en-US" altLang="zh-CN" sz="2400" i="1">
                    <a:solidFill>
                      <a:srgbClr val="0000CC"/>
                    </a:solidFill>
                  </a:rPr>
                  <a:t>p</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V</a:t>
                </a:r>
                <a:r>
                  <a:rPr kumimoji="1" lang="en-US" altLang="zh-CN" sz="2400" baseline="-25000">
                    <a:solidFill>
                      <a:srgbClr val="0000CC"/>
                    </a:solidFill>
                  </a:rPr>
                  <a:t>2</a:t>
                </a:r>
                <a:r>
                  <a:rPr kumimoji="1" lang="en-US" altLang="zh-CN" sz="2400">
                    <a:solidFill>
                      <a:srgbClr val="0000CC"/>
                    </a:solidFill>
                  </a:rPr>
                  <a:t>, </a:t>
                </a:r>
                <a:r>
                  <a:rPr kumimoji="1" lang="en-US" altLang="zh-CN" sz="2400" i="1">
                    <a:solidFill>
                      <a:srgbClr val="0000CC"/>
                    </a:solidFill>
                  </a:rPr>
                  <a:t>T</a:t>
                </a:r>
                <a:r>
                  <a:rPr kumimoji="1" lang="en-US" altLang="zh-CN" sz="2400" baseline="-25000">
                    <a:solidFill>
                      <a:srgbClr val="0000CC"/>
                    </a:solidFill>
                  </a:rPr>
                  <a:t>2</a:t>
                </a:r>
                <a:r>
                  <a:rPr kumimoji="1" lang="en-US" altLang="zh-CN" sz="2400">
                    <a:solidFill>
                      <a:srgbClr val="0000CC"/>
                    </a:solidFill>
                  </a:rPr>
                  <a:t>)</a:t>
                </a:r>
              </a:p>
            </p:txBody>
          </p:sp>
          <p:sp>
            <p:nvSpPr>
              <p:cNvPr id="552980" name="Line 20"/>
              <p:cNvSpPr>
                <a:spLocks noChangeShapeType="1"/>
              </p:cNvSpPr>
              <p:nvPr/>
            </p:nvSpPr>
            <p:spPr bwMode="auto">
              <a:xfrm>
                <a:off x="3240" y="3640"/>
                <a:ext cx="2089" cy="0"/>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52981" name="Line 21"/>
              <p:cNvSpPr>
                <a:spLocks noChangeShapeType="1"/>
              </p:cNvSpPr>
              <p:nvPr/>
            </p:nvSpPr>
            <p:spPr bwMode="auto">
              <a:xfrm flipV="1">
                <a:off x="3240" y="2457"/>
                <a:ext cx="2" cy="1194"/>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52982" name="Rectangle 22"/>
              <p:cNvSpPr>
                <a:spLocks noChangeArrowheads="1"/>
              </p:cNvSpPr>
              <p:nvPr/>
            </p:nvSpPr>
            <p:spPr bwMode="auto">
              <a:xfrm>
                <a:off x="3134" y="2225"/>
                <a:ext cx="530" cy="327"/>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 p</a:t>
                </a:r>
                <a:endParaRPr kumimoji="1" lang="en-US" altLang="zh-CN" sz="2400">
                  <a:solidFill>
                    <a:srgbClr val="000066"/>
                  </a:solidFill>
                </a:endParaRPr>
              </a:p>
            </p:txBody>
          </p:sp>
          <p:sp>
            <p:nvSpPr>
              <p:cNvPr id="552983" name="Rectangle 23"/>
              <p:cNvSpPr>
                <a:spLocks noChangeArrowheads="1"/>
              </p:cNvSpPr>
              <p:nvPr/>
            </p:nvSpPr>
            <p:spPr bwMode="auto">
              <a:xfrm>
                <a:off x="3089" y="3631"/>
                <a:ext cx="266" cy="218"/>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O  </a:t>
                </a:r>
              </a:p>
            </p:txBody>
          </p:sp>
          <p:sp>
            <p:nvSpPr>
              <p:cNvPr id="552984" name="Rectangle 24"/>
              <p:cNvSpPr>
                <a:spLocks noChangeArrowheads="1"/>
              </p:cNvSpPr>
              <p:nvPr/>
            </p:nvSpPr>
            <p:spPr bwMode="auto">
              <a:xfrm>
                <a:off x="5348" y="3610"/>
                <a:ext cx="175" cy="203"/>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V</a:t>
                </a:r>
                <a:endParaRPr kumimoji="1" lang="en-US" altLang="zh-CN" sz="2400">
                  <a:solidFill>
                    <a:srgbClr val="000066"/>
                  </a:solidFill>
                </a:endParaRPr>
              </a:p>
            </p:txBody>
          </p:sp>
          <p:sp>
            <p:nvSpPr>
              <p:cNvPr id="552985" name="Line 25"/>
              <p:cNvSpPr>
                <a:spLocks noChangeShapeType="1"/>
              </p:cNvSpPr>
              <p:nvPr/>
            </p:nvSpPr>
            <p:spPr bwMode="auto">
              <a:xfrm>
                <a:off x="4081" y="3140"/>
                <a:ext cx="84" cy="0"/>
              </a:xfrm>
              <a:prstGeom prst="line">
                <a:avLst/>
              </a:prstGeom>
              <a:noFill/>
              <a:ln w="9525">
                <a:solidFill>
                  <a:srgbClr val="FF0000"/>
                </a:solidFill>
                <a:round/>
                <a:headEnd/>
                <a:tailEnd type="triangle" w="sm" len="lg"/>
              </a:ln>
              <a:effectLst/>
            </p:spPr>
            <p:txBody>
              <a:bodyPr/>
              <a:lstStyle/>
              <a:p>
                <a:endParaRPr lang="zh-CN" altLang="en-US"/>
              </a:p>
            </p:txBody>
          </p:sp>
          <p:sp>
            <p:nvSpPr>
              <p:cNvPr id="552986" name="Rectangle 26"/>
              <p:cNvSpPr>
                <a:spLocks noChangeArrowheads="1"/>
              </p:cNvSpPr>
              <p:nvPr/>
            </p:nvSpPr>
            <p:spPr bwMode="auto">
              <a:xfrm>
                <a:off x="3696" y="3648"/>
                <a:ext cx="1089" cy="388"/>
              </a:xfrm>
              <a:prstGeom prst="rect">
                <a:avLst/>
              </a:prstGeom>
              <a:noFill/>
              <a:ln w="19050">
                <a:noFill/>
                <a:miter lim="800000"/>
                <a:headEnd/>
                <a:tailEnd/>
              </a:ln>
              <a:effectLst/>
            </p:spPr>
            <p:txBody>
              <a:bodyPr lIns="12700" tIns="12700" rIns="12700" bIns="12700"/>
              <a:lstStyle/>
              <a:p>
                <a:pPr algn="just"/>
                <a:r>
                  <a:rPr kumimoji="1" lang="en-US" altLang="zh-CN" sz="2400" dirty="0">
                    <a:solidFill>
                      <a:srgbClr val="000066"/>
                    </a:solidFill>
                  </a:rPr>
                  <a:t>(</a:t>
                </a:r>
                <a:r>
                  <a:rPr kumimoji="1" lang="en-US" altLang="zh-CN" sz="2400" i="1" dirty="0">
                    <a:solidFill>
                      <a:srgbClr val="000066"/>
                    </a:solidFill>
                  </a:rPr>
                  <a:t>V</a:t>
                </a:r>
                <a:r>
                  <a:rPr kumimoji="1" lang="en-US" altLang="zh-CN" sz="2400" baseline="-25000" dirty="0">
                    <a:solidFill>
                      <a:srgbClr val="000066"/>
                    </a:solidFill>
                  </a:rPr>
                  <a:t>1</a:t>
                </a:r>
                <a:r>
                  <a:rPr kumimoji="1" lang="en-US" altLang="zh-CN" sz="2400" dirty="0">
                    <a:solidFill>
                      <a:srgbClr val="000066"/>
                    </a:solidFill>
                  </a:rPr>
                  <a:t>/</a:t>
                </a:r>
                <a:r>
                  <a:rPr kumimoji="1" lang="en-US" altLang="zh-CN" sz="2400" i="1" dirty="0">
                    <a:solidFill>
                      <a:srgbClr val="000066"/>
                    </a:solidFill>
                  </a:rPr>
                  <a:t>T</a:t>
                </a:r>
                <a:r>
                  <a:rPr kumimoji="1" lang="en-US" altLang="zh-CN" sz="2400" baseline="-25000" dirty="0">
                    <a:solidFill>
                      <a:srgbClr val="000066"/>
                    </a:solidFill>
                  </a:rPr>
                  <a:t>1</a:t>
                </a:r>
                <a:r>
                  <a:rPr kumimoji="1" lang="en-US" altLang="zh-CN" sz="2400" dirty="0">
                    <a:solidFill>
                      <a:srgbClr val="000066"/>
                    </a:solidFill>
                  </a:rPr>
                  <a:t>=</a:t>
                </a:r>
                <a:r>
                  <a:rPr kumimoji="1" lang="en-US" altLang="zh-CN" sz="2400" i="1" dirty="0">
                    <a:solidFill>
                      <a:srgbClr val="000066"/>
                    </a:solidFill>
                  </a:rPr>
                  <a:t>V</a:t>
                </a:r>
                <a:r>
                  <a:rPr kumimoji="1" lang="en-US" altLang="zh-CN" sz="2400" baseline="-25000" dirty="0">
                    <a:solidFill>
                      <a:srgbClr val="000066"/>
                    </a:solidFill>
                  </a:rPr>
                  <a:t>2</a:t>
                </a:r>
                <a:r>
                  <a:rPr kumimoji="1" lang="en-US" altLang="zh-CN" sz="2400" dirty="0">
                    <a:solidFill>
                      <a:srgbClr val="000066"/>
                    </a:solidFill>
                  </a:rPr>
                  <a:t>/</a:t>
                </a:r>
                <a:r>
                  <a:rPr kumimoji="1" lang="en-US" altLang="zh-CN" sz="2400" i="1" dirty="0">
                    <a:solidFill>
                      <a:srgbClr val="000066"/>
                    </a:solidFill>
                  </a:rPr>
                  <a:t>T</a:t>
                </a:r>
                <a:r>
                  <a:rPr kumimoji="1" lang="en-US" altLang="zh-CN" sz="2400" baseline="-25000" dirty="0">
                    <a:solidFill>
                      <a:srgbClr val="000066"/>
                    </a:solidFill>
                  </a:rPr>
                  <a:t>2</a:t>
                </a:r>
                <a:r>
                  <a:rPr kumimoji="1" lang="en-US" altLang="zh-CN" sz="2400" dirty="0">
                    <a:solidFill>
                      <a:srgbClr val="000066"/>
                    </a:solidFill>
                  </a:rPr>
                  <a:t>)</a:t>
                </a:r>
              </a:p>
            </p:txBody>
          </p:sp>
        </p:grpSp>
      </p:grpSp>
      <p:graphicFrame>
        <p:nvGraphicFramePr>
          <p:cNvPr id="552987" name="Object 27"/>
          <p:cNvGraphicFramePr>
            <a:graphicFrameLocks noChangeAspect="1"/>
          </p:cNvGraphicFramePr>
          <p:nvPr/>
        </p:nvGraphicFramePr>
        <p:xfrm>
          <a:off x="2362200" y="1500187"/>
          <a:ext cx="2678113" cy="785813"/>
        </p:xfrm>
        <a:graphic>
          <a:graphicData uri="http://schemas.openxmlformats.org/presentationml/2006/ole">
            <mc:AlternateContent xmlns:mc="http://schemas.openxmlformats.org/markup-compatibility/2006">
              <mc:Choice xmlns:v="urn:schemas-microsoft-com:vml" Requires="v">
                <p:oleObj spid="_x0000_s552993" name="公式" r:id="rId3" imgW="1333440" imgH="393480" progId="Equation.3">
                  <p:embed/>
                </p:oleObj>
              </mc:Choice>
              <mc:Fallback>
                <p:oleObj name="公式" r:id="rId3" imgW="1333440" imgH="393480" progId="Equation.3">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500187"/>
                        <a:ext cx="2678113" cy="78581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552988" name="Rectangle 28"/>
          <p:cNvSpPr>
            <a:spLocks noChangeArrowheads="1"/>
          </p:cNvSpPr>
          <p:nvPr/>
        </p:nvSpPr>
        <p:spPr bwMode="auto">
          <a:xfrm>
            <a:off x="425450" y="1652587"/>
            <a:ext cx="1098550" cy="457200"/>
          </a:xfrm>
          <a:prstGeom prst="rect">
            <a:avLst/>
          </a:prstGeom>
          <a:noFill/>
          <a:ln w="9525">
            <a:noFill/>
            <a:miter lim="800000"/>
            <a:headEnd/>
            <a:tailEnd/>
          </a:ln>
          <a:effectLst/>
        </p:spPr>
        <p:txBody>
          <a:bodyPr wrap="none">
            <a:spAutoFit/>
          </a:bodyPr>
          <a:lstStyle/>
          <a:p>
            <a:r>
              <a:rPr kumimoji="1" lang="zh-CN" altLang="en-US" sz="2400" dirty="0"/>
              <a:t>吸热：</a:t>
            </a:r>
          </a:p>
        </p:txBody>
      </p:sp>
      <p:sp>
        <p:nvSpPr>
          <p:cNvPr id="552989" name="Rectangle 29"/>
          <p:cNvSpPr>
            <a:spLocks noChangeArrowheads="1"/>
          </p:cNvSpPr>
          <p:nvPr/>
        </p:nvSpPr>
        <p:spPr bwMode="auto">
          <a:xfrm>
            <a:off x="381000" y="2362200"/>
            <a:ext cx="1708150" cy="457200"/>
          </a:xfrm>
          <a:prstGeom prst="rect">
            <a:avLst/>
          </a:prstGeom>
          <a:noFill/>
          <a:ln w="9525" algn="ctr">
            <a:noFill/>
            <a:miter lim="800000"/>
            <a:headEnd/>
            <a:tailEnd/>
          </a:ln>
          <a:effectLst/>
        </p:spPr>
        <p:txBody>
          <a:bodyPr wrap="none">
            <a:spAutoFit/>
          </a:bodyPr>
          <a:lstStyle/>
          <a:p>
            <a:r>
              <a:rPr kumimoji="1" lang="zh-CN" altLang="en-US" sz="2400"/>
              <a:t>内能增量：</a:t>
            </a:r>
          </a:p>
        </p:txBody>
      </p:sp>
      <p:graphicFrame>
        <p:nvGraphicFramePr>
          <p:cNvPr id="552990" name="Object 30"/>
          <p:cNvGraphicFramePr>
            <a:graphicFrameLocks noChangeAspect="1"/>
          </p:cNvGraphicFramePr>
          <p:nvPr/>
        </p:nvGraphicFramePr>
        <p:xfrm>
          <a:off x="2362200" y="2262188"/>
          <a:ext cx="2624138" cy="785812"/>
        </p:xfrm>
        <a:graphic>
          <a:graphicData uri="http://schemas.openxmlformats.org/presentationml/2006/ole">
            <mc:AlternateContent xmlns:mc="http://schemas.openxmlformats.org/markup-compatibility/2006">
              <mc:Choice xmlns:v="urn:schemas-microsoft-com:vml" Requires="v">
                <p:oleObj spid="_x0000_s552994" name="公式" r:id="rId5" imgW="1307880" imgH="393480" progId="Equation.3">
                  <p:embed/>
                </p:oleObj>
              </mc:Choice>
              <mc:Fallback>
                <p:oleObj name="公式" r:id="rId5" imgW="1307880" imgH="393480"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262188"/>
                        <a:ext cx="2624138" cy="785812"/>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552991" name="Rectangle 31"/>
          <p:cNvSpPr>
            <a:spLocks noChangeArrowheads="1"/>
          </p:cNvSpPr>
          <p:nvPr/>
        </p:nvSpPr>
        <p:spPr bwMode="auto">
          <a:xfrm>
            <a:off x="349250" y="3152775"/>
            <a:ext cx="1708150" cy="457200"/>
          </a:xfrm>
          <a:prstGeom prst="rect">
            <a:avLst/>
          </a:prstGeom>
          <a:noFill/>
          <a:ln w="9525" algn="ctr">
            <a:noFill/>
            <a:miter lim="800000"/>
            <a:headEnd/>
            <a:tailEnd/>
          </a:ln>
          <a:effectLst/>
        </p:spPr>
        <p:txBody>
          <a:bodyPr wrap="none">
            <a:spAutoFit/>
          </a:bodyPr>
          <a:lstStyle/>
          <a:p>
            <a:r>
              <a:rPr kumimoji="1" lang="zh-CN" altLang="en-US" sz="2400"/>
              <a:t>系统做功：</a:t>
            </a:r>
          </a:p>
        </p:txBody>
      </p:sp>
      <p:graphicFrame>
        <p:nvGraphicFramePr>
          <p:cNvPr id="552992" name="Object 32"/>
          <p:cNvGraphicFramePr>
            <a:graphicFrameLocks noChangeAspect="1"/>
          </p:cNvGraphicFramePr>
          <p:nvPr/>
        </p:nvGraphicFramePr>
        <p:xfrm>
          <a:off x="2438400" y="2971800"/>
          <a:ext cx="5049838" cy="787400"/>
        </p:xfrm>
        <a:graphic>
          <a:graphicData uri="http://schemas.openxmlformats.org/presentationml/2006/ole">
            <mc:AlternateContent xmlns:mc="http://schemas.openxmlformats.org/markup-compatibility/2006">
              <mc:Choice xmlns:v="urn:schemas-microsoft-com:vml" Requires="v">
                <p:oleObj spid="_x0000_s552995" name="公式" r:id="rId7" imgW="2514600" imgH="393480" progId="Equation.3">
                  <p:embed/>
                </p:oleObj>
              </mc:Choice>
              <mc:Fallback>
                <p:oleObj name="公式" r:id="rId7" imgW="2514600" imgH="393480" progId="Equation.3">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2971800"/>
                        <a:ext cx="5049838" cy="787400"/>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52964"/>
                                        </p:tgtEl>
                                        <p:attrNameLst>
                                          <p:attrName>style.visibility</p:attrName>
                                        </p:attrNameLst>
                                      </p:cBhvr>
                                      <p:to>
                                        <p:strVal val="visible"/>
                                      </p:to>
                                    </p:set>
                                    <p:animEffect transition="in" filter="slide(fromBottom)">
                                      <p:cBhvr>
                                        <p:cTn id="7" dur="500"/>
                                        <p:tgtEl>
                                          <p:spTgt spid="5529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2974"/>
                                        </p:tgtEl>
                                        <p:attrNameLst>
                                          <p:attrName>style.visibility</p:attrName>
                                        </p:attrNameLst>
                                      </p:cBhvr>
                                      <p:to>
                                        <p:strVal val="visible"/>
                                      </p:to>
                                    </p:set>
                                    <p:animEffect transition="in" filter="box(in)">
                                      <p:cBhvr>
                                        <p:cTn id="12" dur="500"/>
                                        <p:tgtEl>
                                          <p:spTgt spid="55297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52988"/>
                                        </p:tgtEl>
                                        <p:attrNameLst>
                                          <p:attrName>style.visibility</p:attrName>
                                        </p:attrNameLst>
                                      </p:cBhvr>
                                      <p:to>
                                        <p:strVal val="visible"/>
                                      </p:to>
                                    </p:set>
                                    <p:anim calcmode="lin" valueType="num">
                                      <p:cBhvr additive="base">
                                        <p:cTn id="17" dur="500" fill="hold"/>
                                        <p:tgtEl>
                                          <p:spTgt spid="552988"/>
                                        </p:tgtEl>
                                        <p:attrNameLst>
                                          <p:attrName>ppt_x</p:attrName>
                                        </p:attrNameLst>
                                      </p:cBhvr>
                                      <p:tavLst>
                                        <p:tav tm="0">
                                          <p:val>
                                            <p:strVal val="0-#ppt_w/2"/>
                                          </p:val>
                                        </p:tav>
                                        <p:tav tm="100000">
                                          <p:val>
                                            <p:strVal val="#ppt_x"/>
                                          </p:val>
                                        </p:tav>
                                      </p:tavLst>
                                    </p:anim>
                                    <p:anim calcmode="lin" valueType="num">
                                      <p:cBhvr additive="base">
                                        <p:cTn id="18" dur="500" fill="hold"/>
                                        <p:tgtEl>
                                          <p:spTgt spid="55298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552987"/>
                                        </p:tgtEl>
                                        <p:attrNameLst>
                                          <p:attrName>style.visibility</p:attrName>
                                        </p:attrNameLst>
                                      </p:cBhvr>
                                      <p:to>
                                        <p:strVal val="visible"/>
                                      </p:to>
                                    </p:set>
                                    <p:animEffect transition="in" filter="strips(downRight)">
                                      <p:cBhvr>
                                        <p:cTn id="23" dur="500"/>
                                        <p:tgtEl>
                                          <p:spTgt spid="55298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52989"/>
                                        </p:tgtEl>
                                        <p:attrNameLst>
                                          <p:attrName>style.visibility</p:attrName>
                                        </p:attrNameLst>
                                      </p:cBhvr>
                                      <p:to>
                                        <p:strVal val="visible"/>
                                      </p:to>
                                    </p:set>
                                    <p:anim calcmode="lin" valueType="num">
                                      <p:cBhvr additive="base">
                                        <p:cTn id="28" dur="500" fill="hold"/>
                                        <p:tgtEl>
                                          <p:spTgt spid="552989"/>
                                        </p:tgtEl>
                                        <p:attrNameLst>
                                          <p:attrName>ppt_x</p:attrName>
                                        </p:attrNameLst>
                                      </p:cBhvr>
                                      <p:tavLst>
                                        <p:tav tm="0">
                                          <p:val>
                                            <p:strVal val="0-#ppt_w/2"/>
                                          </p:val>
                                        </p:tav>
                                        <p:tav tm="100000">
                                          <p:val>
                                            <p:strVal val="#ppt_x"/>
                                          </p:val>
                                        </p:tav>
                                      </p:tavLst>
                                    </p:anim>
                                    <p:anim calcmode="lin" valueType="num">
                                      <p:cBhvr additive="base">
                                        <p:cTn id="29" dur="500" fill="hold"/>
                                        <p:tgtEl>
                                          <p:spTgt spid="55298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552990"/>
                                        </p:tgtEl>
                                        <p:attrNameLst>
                                          <p:attrName>style.visibility</p:attrName>
                                        </p:attrNameLst>
                                      </p:cBhvr>
                                      <p:to>
                                        <p:strVal val="visible"/>
                                      </p:to>
                                    </p:set>
                                    <p:animEffect transition="in" filter="strips(downRight)">
                                      <p:cBhvr>
                                        <p:cTn id="34" dur="500"/>
                                        <p:tgtEl>
                                          <p:spTgt spid="55299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52991"/>
                                        </p:tgtEl>
                                        <p:attrNameLst>
                                          <p:attrName>style.visibility</p:attrName>
                                        </p:attrNameLst>
                                      </p:cBhvr>
                                      <p:to>
                                        <p:strVal val="visible"/>
                                      </p:to>
                                    </p:set>
                                    <p:anim calcmode="lin" valueType="num">
                                      <p:cBhvr additive="base">
                                        <p:cTn id="39" dur="500" fill="hold"/>
                                        <p:tgtEl>
                                          <p:spTgt spid="552991"/>
                                        </p:tgtEl>
                                        <p:attrNameLst>
                                          <p:attrName>ppt_x</p:attrName>
                                        </p:attrNameLst>
                                      </p:cBhvr>
                                      <p:tavLst>
                                        <p:tav tm="0">
                                          <p:val>
                                            <p:strVal val="0-#ppt_w/2"/>
                                          </p:val>
                                        </p:tav>
                                        <p:tav tm="100000">
                                          <p:val>
                                            <p:strVal val="#ppt_x"/>
                                          </p:val>
                                        </p:tav>
                                      </p:tavLst>
                                    </p:anim>
                                    <p:anim calcmode="lin" valueType="num">
                                      <p:cBhvr additive="base">
                                        <p:cTn id="40" dur="500" fill="hold"/>
                                        <p:tgtEl>
                                          <p:spTgt spid="55299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552992"/>
                                        </p:tgtEl>
                                        <p:attrNameLst>
                                          <p:attrName>style.visibility</p:attrName>
                                        </p:attrNameLst>
                                      </p:cBhvr>
                                      <p:to>
                                        <p:strVal val="visible"/>
                                      </p:to>
                                    </p:set>
                                    <p:animEffect transition="in" filter="strips(downRight)">
                                      <p:cBhvr>
                                        <p:cTn id="45" dur="500"/>
                                        <p:tgtEl>
                                          <p:spTgt spid="552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8" grpId="0" autoUpdateAnimBg="0"/>
      <p:bldP spid="552989" grpId="0" autoUpdateAnimBg="0"/>
      <p:bldP spid="55299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32" name="灯片编号占位符 4"/>
          <p:cNvSpPr>
            <a:spLocks noGrp="1"/>
          </p:cNvSpPr>
          <p:nvPr>
            <p:ph type="sldNum" sz="quarter" idx="12"/>
          </p:nvPr>
        </p:nvSpPr>
        <p:spPr/>
        <p:txBody>
          <a:bodyPr/>
          <a:lstStyle/>
          <a:p>
            <a:fld id="{4A1279B4-D558-47AF-B69E-C4DF7300BB27}" type="slidenum">
              <a:rPr lang="en-US" altLang="zh-CN"/>
              <a:pPr/>
              <a:t>36</a:t>
            </a:fld>
            <a:endParaRPr lang="en-US" altLang="zh-CN"/>
          </a:p>
        </p:txBody>
      </p:sp>
      <p:sp>
        <p:nvSpPr>
          <p:cNvPr id="553987"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等温过程</a:t>
            </a:r>
          </a:p>
        </p:txBody>
      </p:sp>
      <p:grpSp>
        <p:nvGrpSpPr>
          <p:cNvPr id="553988" name="Group 4"/>
          <p:cNvGrpSpPr>
            <a:grpSpLocks/>
          </p:cNvGrpSpPr>
          <p:nvPr/>
        </p:nvGrpSpPr>
        <p:grpSpPr bwMode="auto">
          <a:xfrm>
            <a:off x="457200" y="4267200"/>
            <a:ext cx="4321175" cy="1981200"/>
            <a:chOff x="431" y="2478"/>
            <a:chExt cx="2722" cy="1248"/>
          </a:xfrm>
        </p:grpSpPr>
        <p:sp>
          <p:nvSpPr>
            <p:cNvPr id="553989" name="Rectangle 5"/>
            <p:cNvSpPr>
              <a:spLocks noChangeArrowheads="1"/>
            </p:cNvSpPr>
            <p:nvPr/>
          </p:nvSpPr>
          <p:spPr bwMode="auto">
            <a:xfrm>
              <a:off x="2255" y="3052"/>
              <a:ext cx="453" cy="152"/>
            </a:xfrm>
            <a:prstGeom prst="rect">
              <a:avLst/>
            </a:prstGeom>
            <a:gradFill rotWithShape="0">
              <a:gsLst>
                <a:gs pos="0">
                  <a:srgbClr val="993366"/>
                </a:gs>
                <a:gs pos="50000">
                  <a:schemeClr val="bg1"/>
                </a:gs>
                <a:gs pos="100000">
                  <a:srgbClr val="993366"/>
                </a:gs>
              </a:gsLst>
              <a:lin ang="5400000" scaled="1"/>
            </a:gradFill>
            <a:ln w="9525" algn="ctr">
              <a:solidFill>
                <a:srgbClr val="993366"/>
              </a:solidFill>
              <a:miter lim="800000"/>
              <a:headEnd/>
              <a:tailEnd/>
            </a:ln>
            <a:effectLst/>
          </p:spPr>
          <p:txBody>
            <a:bodyPr wrap="none" anchor="ctr"/>
            <a:lstStyle/>
            <a:p>
              <a:endParaRPr lang="zh-CN" altLang="en-US"/>
            </a:p>
          </p:txBody>
        </p:sp>
        <p:sp>
          <p:nvSpPr>
            <p:cNvPr id="553990" name="Rectangle 6" descr="5%"/>
            <p:cNvSpPr>
              <a:spLocks noChangeArrowheads="1"/>
            </p:cNvSpPr>
            <p:nvPr/>
          </p:nvSpPr>
          <p:spPr bwMode="auto">
            <a:xfrm>
              <a:off x="826" y="2622"/>
              <a:ext cx="1329" cy="960"/>
            </a:xfrm>
            <a:prstGeom prst="rect">
              <a:avLst/>
            </a:prstGeom>
            <a:pattFill prst="pct5">
              <a:fgClr>
                <a:srgbClr val="FF0000"/>
              </a:fgClr>
              <a:bgClr>
                <a:schemeClr val="bg1"/>
              </a:bgClr>
            </a:pattFill>
            <a:ln w="9525" algn="ctr">
              <a:noFill/>
              <a:miter lim="800000"/>
              <a:headEnd/>
              <a:tailEnd/>
            </a:ln>
            <a:effectLst/>
          </p:spPr>
          <p:txBody>
            <a:bodyPr wrap="none" anchor="ctr"/>
            <a:lstStyle/>
            <a:p>
              <a:endParaRPr lang="zh-CN" altLang="en-US"/>
            </a:p>
          </p:txBody>
        </p:sp>
        <p:sp>
          <p:nvSpPr>
            <p:cNvPr id="553991" name="Freeform 7" descr="50%"/>
            <p:cNvSpPr>
              <a:spLocks/>
            </p:cNvSpPr>
            <p:nvPr/>
          </p:nvSpPr>
          <p:spPr bwMode="auto">
            <a:xfrm>
              <a:off x="682" y="2478"/>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cap="flat" cmpd="sng">
              <a:solidFill>
                <a:srgbClr val="993366"/>
              </a:solidFill>
              <a:prstDash val="solid"/>
              <a:round/>
              <a:headEnd type="none" w="med" len="med"/>
              <a:tailEnd type="none" w="med" len="med"/>
            </a:ln>
            <a:effectLst/>
          </p:spPr>
          <p:txBody>
            <a:bodyPr wrap="none" anchor="ctr"/>
            <a:lstStyle/>
            <a:p>
              <a:endParaRPr lang="zh-CN" altLang="en-US"/>
            </a:p>
          </p:txBody>
        </p:sp>
        <p:sp>
          <p:nvSpPr>
            <p:cNvPr id="553992" name="Rectangle 8"/>
            <p:cNvSpPr>
              <a:spLocks noChangeArrowheads="1"/>
            </p:cNvSpPr>
            <p:nvPr/>
          </p:nvSpPr>
          <p:spPr bwMode="auto">
            <a:xfrm>
              <a:off x="2108" y="2622"/>
              <a:ext cx="161" cy="960"/>
            </a:xfrm>
            <a:prstGeom prst="rect">
              <a:avLst/>
            </a:prstGeom>
            <a:gradFill rotWithShape="0">
              <a:gsLst>
                <a:gs pos="0">
                  <a:srgbClr val="003366"/>
                </a:gs>
                <a:gs pos="50000">
                  <a:schemeClr val="bg1"/>
                </a:gs>
                <a:gs pos="100000">
                  <a:srgbClr val="003366"/>
                </a:gs>
              </a:gsLst>
              <a:lin ang="5400000" scaled="1"/>
            </a:gradFill>
            <a:ln w="9525" algn="ctr">
              <a:solidFill>
                <a:srgbClr val="000066"/>
              </a:solidFill>
              <a:miter lim="800000"/>
              <a:headEnd/>
              <a:tailEnd/>
            </a:ln>
            <a:effectLst/>
          </p:spPr>
          <p:txBody>
            <a:bodyPr wrap="none" anchor="ctr"/>
            <a:lstStyle/>
            <a:p>
              <a:pPr algn="ctr"/>
              <a:endParaRPr kumimoji="1" lang="zh-CN" altLang="zh-CN" sz="2400" i="1">
                <a:solidFill>
                  <a:srgbClr val="000066"/>
                </a:solidFill>
              </a:endParaRPr>
            </a:p>
          </p:txBody>
        </p:sp>
        <p:sp>
          <p:nvSpPr>
            <p:cNvPr id="553993" name="Text Box 9"/>
            <p:cNvSpPr txBox="1">
              <a:spLocks noChangeArrowheads="1"/>
            </p:cNvSpPr>
            <p:nvPr/>
          </p:nvSpPr>
          <p:spPr bwMode="auto">
            <a:xfrm>
              <a:off x="1147" y="2954"/>
              <a:ext cx="1304" cy="288"/>
            </a:xfrm>
            <a:prstGeom prst="rect">
              <a:avLst/>
            </a:prstGeom>
            <a:noFill/>
            <a:ln w="9525">
              <a:noFill/>
              <a:miter lim="800000"/>
              <a:headEnd/>
              <a:tailEnd/>
            </a:ln>
            <a:effectLst/>
          </p:spPr>
          <p:txBody>
            <a:bodyPr>
              <a:spAutoFit/>
            </a:bodyPr>
            <a:lstStyle/>
            <a:p>
              <a:pPr>
                <a:spcBef>
                  <a:spcPct val="50000"/>
                </a:spcBef>
              </a:pPr>
              <a:r>
                <a:rPr kumimoji="1" lang="en-US" altLang="zh-CN" sz="2400" i="1">
                  <a:solidFill>
                    <a:srgbClr val="000066"/>
                  </a:solidFill>
                </a:rPr>
                <a:t>T</a:t>
              </a:r>
              <a:r>
                <a:rPr kumimoji="1" lang="zh-CN" altLang="en-US" sz="2400">
                  <a:solidFill>
                    <a:srgbClr val="000066"/>
                  </a:solidFill>
                </a:rPr>
                <a:t>＝</a:t>
              </a:r>
              <a:r>
                <a:rPr kumimoji="1" lang="en-US" altLang="zh-CN" sz="2400">
                  <a:solidFill>
                    <a:srgbClr val="000066"/>
                  </a:solidFill>
                </a:rPr>
                <a:t>const.</a:t>
              </a:r>
            </a:p>
          </p:txBody>
        </p:sp>
        <p:sp>
          <p:nvSpPr>
            <p:cNvPr id="553994" name="Text Box 10"/>
            <p:cNvSpPr txBox="1">
              <a:spLocks noChangeArrowheads="1"/>
            </p:cNvSpPr>
            <p:nvPr/>
          </p:nvSpPr>
          <p:spPr bwMode="auto">
            <a:xfrm>
              <a:off x="431" y="2803"/>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Q</a:t>
              </a:r>
            </a:p>
          </p:txBody>
        </p:sp>
        <p:sp>
          <p:nvSpPr>
            <p:cNvPr id="553995" name="Line 11"/>
            <p:cNvSpPr>
              <a:spLocks noChangeShapeType="1"/>
            </p:cNvSpPr>
            <p:nvPr/>
          </p:nvSpPr>
          <p:spPr bwMode="auto">
            <a:xfrm>
              <a:off x="485" y="3113"/>
              <a:ext cx="499" cy="0"/>
            </a:xfrm>
            <a:prstGeom prst="line">
              <a:avLst/>
            </a:prstGeom>
            <a:noFill/>
            <a:ln w="28575">
              <a:solidFill>
                <a:srgbClr val="FF0000"/>
              </a:solidFill>
              <a:round/>
              <a:headEnd/>
              <a:tailEnd type="triangle" w="sm" len="lg"/>
            </a:ln>
            <a:effectLst/>
          </p:spPr>
          <p:txBody>
            <a:bodyPr/>
            <a:lstStyle/>
            <a:p>
              <a:endParaRPr lang="zh-CN" altLang="en-US"/>
            </a:p>
          </p:txBody>
        </p:sp>
        <p:sp>
          <p:nvSpPr>
            <p:cNvPr id="553996" name="Line 12"/>
            <p:cNvSpPr>
              <a:spLocks noChangeShapeType="1"/>
            </p:cNvSpPr>
            <p:nvPr/>
          </p:nvSpPr>
          <p:spPr bwMode="auto">
            <a:xfrm>
              <a:off x="2300" y="2977"/>
              <a:ext cx="362" cy="0"/>
            </a:xfrm>
            <a:prstGeom prst="line">
              <a:avLst/>
            </a:prstGeom>
            <a:noFill/>
            <a:ln w="28575">
              <a:solidFill>
                <a:srgbClr val="FF0000"/>
              </a:solidFill>
              <a:round/>
              <a:headEnd/>
              <a:tailEnd type="triangle" w="sm" len="lg"/>
            </a:ln>
            <a:effectLst/>
          </p:spPr>
          <p:txBody>
            <a:bodyPr/>
            <a:lstStyle/>
            <a:p>
              <a:endParaRPr lang="zh-CN" altLang="en-US"/>
            </a:p>
          </p:txBody>
        </p:sp>
        <p:sp>
          <p:nvSpPr>
            <p:cNvPr id="553997" name="Text Box 13"/>
            <p:cNvSpPr txBox="1">
              <a:spLocks noChangeArrowheads="1"/>
            </p:cNvSpPr>
            <p:nvPr/>
          </p:nvSpPr>
          <p:spPr bwMode="auto">
            <a:xfrm>
              <a:off x="2382" y="2682"/>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W</a:t>
              </a:r>
            </a:p>
          </p:txBody>
        </p:sp>
      </p:grpSp>
      <p:grpSp>
        <p:nvGrpSpPr>
          <p:cNvPr id="554013" name="Group 29"/>
          <p:cNvGrpSpPr>
            <a:grpSpLocks/>
          </p:cNvGrpSpPr>
          <p:nvPr/>
        </p:nvGrpSpPr>
        <p:grpSpPr bwMode="auto">
          <a:xfrm>
            <a:off x="4800600" y="2971800"/>
            <a:ext cx="4211637" cy="3500438"/>
            <a:chOff x="2736" y="1008"/>
            <a:chExt cx="2653" cy="2205"/>
          </a:xfrm>
        </p:grpSpPr>
        <p:sp>
          <p:nvSpPr>
            <p:cNvPr id="553999" name="Rectangle 15"/>
            <p:cNvSpPr>
              <a:spLocks noChangeArrowheads="1"/>
            </p:cNvSpPr>
            <p:nvPr/>
          </p:nvSpPr>
          <p:spPr bwMode="auto">
            <a:xfrm>
              <a:off x="2736" y="1008"/>
              <a:ext cx="2449" cy="2205"/>
            </a:xfrm>
            <a:prstGeom prst="rect">
              <a:avLst/>
            </a:prstGeom>
            <a:noFill/>
            <a:ln w="19050">
              <a:noFill/>
              <a:miter lim="800000"/>
              <a:headEnd/>
              <a:tailEnd type="none" w="sm" len="lg"/>
            </a:ln>
            <a:effectLst/>
          </p:spPr>
          <p:txBody>
            <a:bodyPr lIns="90000" tIns="46800" rIns="90000" bIns="46800" anchor="ctr">
              <a:spAutoFit/>
            </a:bodyPr>
            <a:lstStyle/>
            <a:p>
              <a:endParaRPr lang="zh-CN" altLang="en-US"/>
            </a:p>
          </p:txBody>
        </p:sp>
        <p:sp>
          <p:nvSpPr>
            <p:cNvPr id="554003" name="Rectangle 19"/>
            <p:cNvSpPr>
              <a:spLocks noChangeArrowheads="1"/>
            </p:cNvSpPr>
            <p:nvPr/>
          </p:nvSpPr>
          <p:spPr bwMode="auto">
            <a:xfrm>
              <a:off x="3325" y="2736"/>
              <a:ext cx="994" cy="388"/>
            </a:xfrm>
            <a:prstGeom prst="rect">
              <a:avLst/>
            </a:prstGeom>
            <a:noFill/>
            <a:ln w="19050">
              <a:noFill/>
              <a:miter lim="800000"/>
              <a:headEnd/>
              <a:tailEnd/>
            </a:ln>
            <a:effectLst/>
          </p:spPr>
          <p:txBody>
            <a:bodyPr lIns="12700" tIns="12700" rIns="12700" bIns="12700"/>
            <a:lstStyle/>
            <a:p>
              <a:pPr algn="just"/>
              <a:r>
                <a:rPr kumimoji="1" lang="en-US" altLang="zh-CN" sz="2400" dirty="0">
                  <a:solidFill>
                    <a:srgbClr val="000066"/>
                  </a:solidFill>
                </a:rPr>
                <a:t>(</a:t>
              </a:r>
              <a:r>
                <a:rPr kumimoji="1" lang="en-US" altLang="zh-CN" sz="2400" i="1" dirty="0">
                  <a:solidFill>
                    <a:srgbClr val="000066"/>
                  </a:solidFill>
                </a:rPr>
                <a:t>p</a:t>
              </a:r>
              <a:r>
                <a:rPr kumimoji="1" lang="en-US" altLang="zh-CN" sz="2400" baseline="-25000" dirty="0">
                  <a:solidFill>
                    <a:srgbClr val="000066"/>
                  </a:solidFill>
                </a:rPr>
                <a:t>1</a:t>
              </a:r>
              <a:r>
                <a:rPr kumimoji="1" lang="en-US" altLang="zh-CN" sz="2400" i="1" dirty="0">
                  <a:solidFill>
                    <a:srgbClr val="000066"/>
                  </a:solidFill>
                </a:rPr>
                <a:t>V</a:t>
              </a:r>
              <a:r>
                <a:rPr kumimoji="1" lang="en-US" altLang="zh-CN" sz="2400" baseline="-25000" dirty="0">
                  <a:solidFill>
                    <a:srgbClr val="000066"/>
                  </a:solidFill>
                </a:rPr>
                <a:t>1</a:t>
              </a:r>
              <a:r>
                <a:rPr kumimoji="1" lang="en-US" altLang="zh-CN" sz="2400" dirty="0">
                  <a:solidFill>
                    <a:srgbClr val="000066"/>
                  </a:solidFill>
                </a:rPr>
                <a:t>=</a:t>
              </a:r>
              <a:r>
                <a:rPr kumimoji="1" lang="en-US" altLang="zh-CN" sz="2400" i="1" dirty="0">
                  <a:solidFill>
                    <a:srgbClr val="000066"/>
                  </a:solidFill>
                </a:rPr>
                <a:t>p</a:t>
              </a:r>
              <a:r>
                <a:rPr kumimoji="1" lang="en-US" altLang="zh-CN" sz="2400" baseline="-25000" dirty="0">
                  <a:solidFill>
                    <a:srgbClr val="000066"/>
                  </a:solidFill>
                </a:rPr>
                <a:t>2</a:t>
              </a:r>
              <a:r>
                <a:rPr kumimoji="1" lang="en-US" altLang="zh-CN" sz="2400" i="1" dirty="0">
                  <a:solidFill>
                    <a:srgbClr val="000066"/>
                  </a:solidFill>
                </a:rPr>
                <a:t>V</a:t>
              </a:r>
              <a:r>
                <a:rPr kumimoji="1" lang="en-US" altLang="zh-CN" sz="2400" baseline="-25000" dirty="0">
                  <a:solidFill>
                    <a:srgbClr val="000066"/>
                  </a:solidFill>
                </a:rPr>
                <a:t>2</a:t>
              </a:r>
              <a:r>
                <a:rPr kumimoji="1" lang="en-US" altLang="zh-CN" sz="2400" dirty="0">
                  <a:solidFill>
                    <a:srgbClr val="000066"/>
                  </a:solidFill>
                </a:rPr>
                <a:t>)</a:t>
              </a:r>
            </a:p>
          </p:txBody>
        </p:sp>
        <p:sp>
          <p:nvSpPr>
            <p:cNvPr id="554004" name="Line 20"/>
            <p:cNvSpPr>
              <a:spLocks noChangeShapeType="1"/>
            </p:cNvSpPr>
            <p:nvPr/>
          </p:nvSpPr>
          <p:spPr bwMode="auto">
            <a:xfrm>
              <a:off x="3045" y="2725"/>
              <a:ext cx="1787" cy="0"/>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54005" name="Line 21"/>
            <p:cNvSpPr>
              <a:spLocks noChangeShapeType="1"/>
            </p:cNvSpPr>
            <p:nvPr/>
          </p:nvSpPr>
          <p:spPr bwMode="auto">
            <a:xfrm flipV="1">
              <a:off x="3051" y="1280"/>
              <a:ext cx="2" cy="1443"/>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54006" name="Arc 22"/>
            <p:cNvSpPr>
              <a:spLocks/>
            </p:cNvSpPr>
            <p:nvPr/>
          </p:nvSpPr>
          <p:spPr bwMode="auto">
            <a:xfrm flipH="1" flipV="1">
              <a:off x="3310" y="1626"/>
              <a:ext cx="886" cy="87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00"/>
              </a:solidFill>
              <a:round/>
              <a:headEnd type="oval" w="sm" len="sm"/>
              <a:tailEnd type="oval" w="sm" len="sm"/>
            </a:ln>
            <a:effectLst/>
          </p:spPr>
          <p:txBody>
            <a:bodyPr/>
            <a:lstStyle/>
            <a:p>
              <a:endParaRPr lang="zh-CN" altLang="en-US"/>
            </a:p>
          </p:txBody>
        </p:sp>
        <p:sp>
          <p:nvSpPr>
            <p:cNvPr id="554007" name="Rectangle 23"/>
            <p:cNvSpPr>
              <a:spLocks noChangeArrowheads="1"/>
            </p:cNvSpPr>
            <p:nvPr/>
          </p:nvSpPr>
          <p:spPr bwMode="auto">
            <a:xfrm>
              <a:off x="3269" y="1371"/>
              <a:ext cx="1249" cy="388"/>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CC"/>
                  </a:solidFill>
                </a:rPr>
                <a:t>1(</a:t>
              </a:r>
              <a:r>
                <a:rPr kumimoji="1" lang="en-US" altLang="zh-CN" sz="2400" i="1">
                  <a:solidFill>
                    <a:srgbClr val="0000CC"/>
                  </a:solidFill>
                </a:rPr>
                <a:t>p</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V</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T</a:t>
              </a:r>
              <a:r>
                <a:rPr kumimoji="1" lang="en-US" altLang="zh-CN" sz="2400" baseline="-25000">
                  <a:solidFill>
                    <a:srgbClr val="0000CC"/>
                  </a:solidFill>
                </a:rPr>
                <a:t>1</a:t>
              </a:r>
              <a:r>
                <a:rPr kumimoji="1" lang="en-US" altLang="zh-CN" sz="2400">
                  <a:solidFill>
                    <a:srgbClr val="0000CC"/>
                  </a:solidFill>
                </a:rPr>
                <a:t>)</a:t>
              </a:r>
            </a:p>
          </p:txBody>
        </p:sp>
        <p:sp>
          <p:nvSpPr>
            <p:cNvPr id="554008" name="Rectangle 24"/>
            <p:cNvSpPr>
              <a:spLocks noChangeArrowheads="1"/>
            </p:cNvSpPr>
            <p:nvPr/>
          </p:nvSpPr>
          <p:spPr bwMode="auto">
            <a:xfrm>
              <a:off x="4158" y="2232"/>
              <a:ext cx="1231" cy="516"/>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CC"/>
                  </a:solidFill>
                </a:rPr>
                <a:t>2(</a:t>
              </a:r>
              <a:r>
                <a:rPr kumimoji="1" lang="en-US" altLang="zh-CN" sz="2400" i="1">
                  <a:solidFill>
                    <a:srgbClr val="0000CC"/>
                  </a:solidFill>
                </a:rPr>
                <a:t>p</a:t>
              </a:r>
              <a:r>
                <a:rPr kumimoji="1" lang="en-US" altLang="zh-CN" sz="2400" baseline="-25000">
                  <a:solidFill>
                    <a:srgbClr val="0000CC"/>
                  </a:solidFill>
                </a:rPr>
                <a:t>2</a:t>
              </a:r>
              <a:r>
                <a:rPr kumimoji="1" lang="en-US" altLang="zh-CN" sz="2400">
                  <a:solidFill>
                    <a:srgbClr val="0000CC"/>
                  </a:solidFill>
                </a:rPr>
                <a:t>, </a:t>
              </a:r>
              <a:r>
                <a:rPr kumimoji="1" lang="en-US" altLang="zh-CN" sz="2400" i="1">
                  <a:solidFill>
                    <a:srgbClr val="0000CC"/>
                  </a:solidFill>
                </a:rPr>
                <a:t>V</a:t>
              </a:r>
              <a:r>
                <a:rPr kumimoji="1" lang="en-US" altLang="zh-CN" sz="2400" baseline="-25000">
                  <a:solidFill>
                    <a:srgbClr val="0000CC"/>
                  </a:solidFill>
                </a:rPr>
                <a:t>2</a:t>
              </a:r>
              <a:r>
                <a:rPr kumimoji="1" lang="en-US" altLang="zh-CN" sz="2400">
                  <a:solidFill>
                    <a:srgbClr val="0000CC"/>
                  </a:solidFill>
                </a:rPr>
                <a:t>, </a:t>
              </a:r>
              <a:r>
                <a:rPr kumimoji="1" lang="en-US" altLang="zh-CN" sz="2400" i="1">
                  <a:solidFill>
                    <a:srgbClr val="0000CC"/>
                  </a:solidFill>
                </a:rPr>
                <a:t>T</a:t>
              </a:r>
              <a:r>
                <a:rPr kumimoji="1" lang="en-US" altLang="zh-CN" sz="2400" baseline="-25000">
                  <a:solidFill>
                    <a:srgbClr val="0000CC"/>
                  </a:solidFill>
                </a:rPr>
                <a:t>1</a:t>
              </a:r>
              <a:r>
                <a:rPr kumimoji="1" lang="en-US" altLang="zh-CN" sz="2400">
                  <a:solidFill>
                    <a:srgbClr val="0000CC"/>
                  </a:solidFill>
                </a:rPr>
                <a:t>) </a:t>
              </a:r>
            </a:p>
          </p:txBody>
        </p:sp>
        <p:sp>
          <p:nvSpPr>
            <p:cNvPr id="554009" name="Rectangle 25"/>
            <p:cNvSpPr>
              <a:spLocks noChangeArrowheads="1"/>
            </p:cNvSpPr>
            <p:nvPr/>
          </p:nvSpPr>
          <p:spPr bwMode="auto">
            <a:xfrm>
              <a:off x="4854" y="2686"/>
              <a:ext cx="174" cy="227"/>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V</a:t>
              </a:r>
              <a:r>
                <a:rPr kumimoji="1" lang="en-US" altLang="zh-CN" sz="2400">
                  <a:solidFill>
                    <a:srgbClr val="000066"/>
                  </a:solidFill>
                </a:rPr>
                <a:t> </a:t>
              </a:r>
            </a:p>
          </p:txBody>
        </p:sp>
        <p:sp>
          <p:nvSpPr>
            <p:cNvPr id="554010" name="Rectangle 26"/>
            <p:cNvSpPr>
              <a:spLocks noChangeArrowheads="1"/>
            </p:cNvSpPr>
            <p:nvPr/>
          </p:nvSpPr>
          <p:spPr bwMode="auto">
            <a:xfrm>
              <a:off x="2872" y="2680"/>
              <a:ext cx="300" cy="227"/>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O</a:t>
              </a:r>
            </a:p>
          </p:txBody>
        </p:sp>
        <p:sp>
          <p:nvSpPr>
            <p:cNvPr id="554011" name="Rectangle 27"/>
            <p:cNvSpPr>
              <a:spLocks noChangeArrowheads="1"/>
            </p:cNvSpPr>
            <p:nvPr/>
          </p:nvSpPr>
          <p:spPr bwMode="auto">
            <a:xfrm>
              <a:off x="2917" y="1028"/>
              <a:ext cx="448" cy="388"/>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 p</a:t>
              </a:r>
              <a:endParaRPr kumimoji="1" lang="en-US" altLang="zh-CN" sz="2400">
                <a:solidFill>
                  <a:srgbClr val="000066"/>
                </a:solidFill>
              </a:endParaRPr>
            </a:p>
          </p:txBody>
        </p:sp>
        <p:sp>
          <p:nvSpPr>
            <p:cNvPr id="554012" name="Line 28"/>
            <p:cNvSpPr>
              <a:spLocks noChangeShapeType="1"/>
            </p:cNvSpPr>
            <p:nvPr/>
          </p:nvSpPr>
          <p:spPr bwMode="auto">
            <a:xfrm>
              <a:off x="3498" y="2158"/>
              <a:ext cx="48" cy="64"/>
            </a:xfrm>
            <a:prstGeom prst="line">
              <a:avLst/>
            </a:prstGeom>
            <a:noFill/>
            <a:ln w="9525">
              <a:solidFill>
                <a:srgbClr val="FF0000"/>
              </a:solidFill>
              <a:round/>
              <a:headEnd/>
              <a:tailEnd type="triangle" w="sm" len="lg"/>
            </a:ln>
            <a:effectLst/>
          </p:spPr>
          <p:txBody>
            <a:bodyPr/>
            <a:lstStyle/>
            <a:p>
              <a:endParaRPr lang="zh-CN" altLang="en-US"/>
            </a:p>
          </p:txBody>
        </p:sp>
      </p:grpSp>
      <p:sp>
        <p:nvSpPr>
          <p:cNvPr id="554016" name="Rectangle 32"/>
          <p:cNvSpPr>
            <a:spLocks noChangeArrowheads="1"/>
          </p:cNvSpPr>
          <p:nvPr/>
        </p:nvSpPr>
        <p:spPr bwMode="auto">
          <a:xfrm>
            <a:off x="5486400" y="1295400"/>
            <a:ext cx="2012950" cy="457200"/>
          </a:xfrm>
          <a:prstGeom prst="rect">
            <a:avLst/>
          </a:prstGeom>
          <a:noFill/>
          <a:ln w="9525">
            <a:noFill/>
            <a:miter lim="800000"/>
            <a:headEnd/>
            <a:tailEnd/>
          </a:ln>
          <a:effectLst/>
        </p:spPr>
        <p:txBody>
          <a:bodyPr wrap="none">
            <a:spAutoFit/>
          </a:bodyPr>
          <a:lstStyle/>
          <a:p>
            <a:r>
              <a:rPr kumimoji="1" lang="zh-CN" altLang="en-US" sz="2400"/>
              <a:t>内能的增量：</a:t>
            </a:r>
          </a:p>
        </p:txBody>
      </p:sp>
      <p:graphicFrame>
        <p:nvGraphicFramePr>
          <p:cNvPr id="554017" name="Object 33"/>
          <p:cNvGraphicFramePr>
            <a:graphicFrameLocks noChangeAspect="1"/>
          </p:cNvGraphicFramePr>
          <p:nvPr/>
        </p:nvGraphicFramePr>
        <p:xfrm>
          <a:off x="5943600" y="2057400"/>
          <a:ext cx="950913" cy="357188"/>
        </p:xfrm>
        <a:graphic>
          <a:graphicData uri="http://schemas.openxmlformats.org/presentationml/2006/ole">
            <mc:AlternateContent xmlns:mc="http://schemas.openxmlformats.org/markup-compatibility/2006">
              <mc:Choice xmlns:v="urn:schemas-microsoft-com:vml" Requires="v">
                <p:oleObj spid="_x0000_s554020" name="公式" r:id="rId3" imgW="469800" imgH="177480" progId="Equation.3">
                  <p:embed/>
                </p:oleObj>
              </mc:Choice>
              <mc:Fallback>
                <p:oleObj name="公式" r:id="rId3" imgW="469800" imgH="177480" progId="Equation.3">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057400"/>
                        <a:ext cx="950913" cy="357188"/>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554018" name="Rectangle 34"/>
          <p:cNvSpPr>
            <a:spLocks noChangeArrowheads="1"/>
          </p:cNvSpPr>
          <p:nvPr/>
        </p:nvSpPr>
        <p:spPr bwMode="auto">
          <a:xfrm>
            <a:off x="533400" y="1752600"/>
            <a:ext cx="2622550" cy="457200"/>
          </a:xfrm>
          <a:prstGeom prst="rect">
            <a:avLst/>
          </a:prstGeom>
          <a:noFill/>
          <a:ln w="9525">
            <a:noFill/>
            <a:miter lim="800000"/>
            <a:headEnd/>
            <a:tailEnd/>
          </a:ln>
          <a:effectLst/>
        </p:spPr>
        <p:txBody>
          <a:bodyPr wrap="none">
            <a:spAutoFit/>
          </a:bodyPr>
          <a:lstStyle/>
          <a:p>
            <a:r>
              <a:rPr kumimoji="1" lang="zh-CN" altLang="en-US" sz="2400"/>
              <a:t>系统做功和吸热：</a:t>
            </a:r>
          </a:p>
        </p:txBody>
      </p:sp>
      <p:graphicFrame>
        <p:nvGraphicFramePr>
          <p:cNvPr id="554019" name="Object 35"/>
          <p:cNvGraphicFramePr>
            <a:graphicFrameLocks noChangeAspect="1"/>
          </p:cNvGraphicFramePr>
          <p:nvPr/>
        </p:nvGraphicFramePr>
        <p:xfrm>
          <a:off x="685800" y="2362200"/>
          <a:ext cx="3902075" cy="1666875"/>
        </p:xfrm>
        <a:graphic>
          <a:graphicData uri="http://schemas.openxmlformats.org/presentationml/2006/ole">
            <mc:AlternateContent xmlns:mc="http://schemas.openxmlformats.org/markup-compatibility/2006">
              <mc:Choice xmlns:v="urn:schemas-microsoft-com:vml" Requires="v">
                <p:oleObj spid="_x0000_s554021" name="公式" r:id="rId5" imgW="1955520" imgH="838080" progId="Equation.3">
                  <p:embed/>
                </p:oleObj>
              </mc:Choice>
              <mc:Fallback>
                <p:oleObj name="公式" r:id="rId5" imgW="1955520" imgH="838080" progId="Equation.3">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362200"/>
                        <a:ext cx="3902075" cy="1666875"/>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53988"/>
                                        </p:tgtEl>
                                        <p:attrNameLst>
                                          <p:attrName>style.visibility</p:attrName>
                                        </p:attrNameLst>
                                      </p:cBhvr>
                                      <p:to>
                                        <p:strVal val="visible"/>
                                      </p:to>
                                    </p:set>
                                    <p:animEffect transition="in" filter="slide(fromBottom)">
                                      <p:cBhvr>
                                        <p:cTn id="7" dur="500"/>
                                        <p:tgtEl>
                                          <p:spTgt spid="5539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54016"/>
                                        </p:tgtEl>
                                        <p:attrNameLst>
                                          <p:attrName>style.visibility</p:attrName>
                                        </p:attrNameLst>
                                      </p:cBhvr>
                                      <p:to>
                                        <p:strVal val="visible"/>
                                      </p:to>
                                    </p:set>
                                    <p:anim calcmode="lin" valueType="num">
                                      <p:cBhvr additive="base">
                                        <p:cTn id="12" dur="500" fill="hold"/>
                                        <p:tgtEl>
                                          <p:spTgt spid="554016"/>
                                        </p:tgtEl>
                                        <p:attrNameLst>
                                          <p:attrName>ppt_x</p:attrName>
                                        </p:attrNameLst>
                                      </p:cBhvr>
                                      <p:tavLst>
                                        <p:tav tm="0">
                                          <p:val>
                                            <p:strVal val="0-#ppt_w/2"/>
                                          </p:val>
                                        </p:tav>
                                        <p:tav tm="100000">
                                          <p:val>
                                            <p:strVal val="#ppt_x"/>
                                          </p:val>
                                        </p:tav>
                                      </p:tavLst>
                                    </p:anim>
                                    <p:anim calcmode="lin" valueType="num">
                                      <p:cBhvr additive="base">
                                        <p:cTn id="13" dur="500" fill="hold"/>
                                        <p:tgtEl>
                                          <p:spTgt spid="5540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554017"/>
                                        </p:tgtEl>
                                        <p:attrNameLst>
                                          <p:attrName>style.visibility</p:attrName>
                                        </p:attrNameLst>
                                      </p:cBhvr>
                                      <p:to>
                                        <p:strVal val="visible"/>
                                      </p:to>
                                    </p:set>
                                    <p:animEffect transition="in" filter="strips(downRight)">
                                      <p:cBhvr>
                                        <p:cTn id="18" dur="500"/>
                                        <p:tgtEl>
                                          <p:spTgt spid="55401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54018"/>
                                        </p:tgtEl>
                                        <p:attrNameLst>
                                          <p:attrName>style.visibility</p:attrName>
                                        </p:attrNameLst>
                                      </p:cBhvr>
                                      <p:to>
                                        <p:strVal val="visible"/>
                                      </p:to>
                                    </p:set>
                                    <p:anim calcmode="lin" valueType="num">
                                      <p:cBhvr additive="base">
                                        <p:cTn id="23" dur="500" fill="hold"/>
                                        <p:tgtEl>
                                          <p:spTgt spid="554018"/>
                                        </p:tgtEl>
                                        <p:attrNameLst>
                                          <p:attrName>ppt_x</p:attrName>
                                        </p:attrNameLst>
                                      </p:cBhvr>
                                      <p:tavLst>
                                        <p:tav tm="0">
                                          <p:val>
                                            <p:strVal val="0-#ppt_w/2"/>
                                          </p:val>
                                        </p:tav>
                                        <p:tav tm="100000">
                                          <p:val>
                                            <p:strVal val="#ppt_x"/>
                                          </p:val>
                                        </p:tav>
                                      </p:tavLst>
                                    </p:anim>
                                    <p:anim calcmode="lin" valueType="num">
                                      <p:cBhvr additive="base">
                                        <p:cTn id="24" dur="500" fill="hold"/>
                                        <p:tgtEl>
                                          <p:spTgt spid="5540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554019"/>
                                        </p:tgtEl>
                                        <p:attrNameLst>
                                          <p:attrName>style.visibility</p:attrName>
                                        </p:attrNameLst>
                                      </p:cBhvr>
                                      <p:to>
                                        <p:strVal val="visible"/>
                                      </p:to>
                                    </p:set>
                                    <p:animEffect transition="in" filter="strips(downRight)">
                                      <p:cBhvr>
                                        <p:cTn id="29" dur="500"/>
                                        <p:tgtEl>
                                          <p:spTgt spid="55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016" grpId="0" autoUpdateAnimBg="0"/>
      <p:bldP spid="55401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21" name="灯片编号占位符 4"/>
          <p:cNvSpPr>
            <a:spLocks noGrp="1"/>
          </p:cNvSpPr>
          <p:nvPr>
            <p:ph type="sldNum" sz="quarter" idx="12"/>
          </p:nvPr>
        </p:nvSpPr>
        <p:spPr/>
        <p:txBody>
          <a:bodyPr/>
          <a:lstStyle/>
          <a:p>
            <a:fld id="{A7ABF1AA-DD75-48FC-B1FD-63E6E9DBDB89}" type="slidenum">
              <a:rPr lang="en-US" altLang="zh-CN"/>
              <a:pPr/>
              <a:t>37</a:t>
            </a:fld>
            <a:endParaRPr lang="en-US" altLang="zh-CN"/>
          </a:p>
        </p:txBody>
      </p:sp>
      <p:sp>
        <p:nvSpPr>
          <p:cNvPr id="551939"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绝热过程</a:t>
            </a:r>
          </a:p>
        </p:txBody>
      </p:sp>
      <p:grpSp>
        <p:nvGrpSpPr>
          <p:cNvPr id="551940" name="Group 4"/>
          <p:cNvGrpSpPr>
            <a:grpSpLocks/>
          </p:cNvGrpSpPr>
          <p:nvPr/>
        </p:nvGrpSpPr>
        <p:grpSpPr bwMode="auto">
          <a:xfrm>
            <a:off x="838200" y="4267200"/>
            <a:ext cx="3919538" cy="1981200"/>
            <a:chOff x="3291" y="436"/>
            <a:chExt cx="2469" cy="1248"/>
          </a:xfrm>
        </p:grpSpPr>
        <p:sp>
          <p:nvSpPr>
            <p:cNvPr id="551941" name="Rectangle 5"/>
            <p:cNvSpPr>
              <a:spLocks noChangeArrowheads="1"/>
            </p:cNvSpPr>
            <p:nvPr/>
          </p:nvSpPr>
          <p:spPr bwMode="auto">
            <a:xfrm>
              <a:off x="4853" y="1018"/>
              <a:ext cx="453" cy="152"/>
            </a:xfrm>
            <a:prstGeom prst="rect">
              <a:avLst/>
            </a:prstGeom>
            <a:gradFill rotWithShape="0">
              <a:gsLst>
                <a:gs pos="0">
                  <a:srgbClr val="993366"/>
                </a:gs>
                <a:gs pos="50000">
                  <a:schemeClr val="bg1"/>
                </a:gs>
                <a:gs pos="100000">
                  <a:srgbClr val="993366"/>
                </a:gs>
              </a:gsLst>
              <a:lin ang="5400000" scaled="1"/>
            </a:gradFill>
            <a:ln w="9525" algn="ctr">
              <a:solidFill>
                <a:srgbClr val="993366"/>
              </a:solidFill>
              <a:miter lim="800000"/>
              <a:headEnd/>
              <a:tailEnd/>
            </a:ln>
            <a:effectLst/>
          </p:spPr>
          <p:txBody>
            <a:bodyPr wrap="none" anchor="ctr"/>
            <a:lstStyle/>
            <a:p>
              <a:endParaRPr lang="zh-CN" altLang="en-US"/>
            </a:p>
          </p:txBody>
        </p:sp>
        <p:sp>
          <p:nvSpPr>
            <p:cNvPr id="551942" name="Rectangle 6" descr="5%"/>
            <p:cNvSpPr>
              <a:spLocks noChangeArrowheads="1"/>
            </p:cNvSpPr>
            <p:nvPr/>
          </p:nvSpPr>
          <p:spPr bwMode="auto">
            <a:xfrm>
              <a:off x="3435" y="580"/>
              <a:ext cx="1307" cy="960"/>
            </a:xfrm>
            <a:prstGeom prst="rect">
              <a:avLst/>
            </a:prstGeom>
            <a:pattFill prst="pct5">
              <a:fgClr>
                <a:srgbClr val="FF0000"/>
              </a:fgClr>
              <a:bgClr>
                <a:schemeClr val="bg1"/>
              </a:bgClr>
            </a:pattFill>
            <a:ln w="9525" algn="ctr">
              <a:noFill/>
              <a:miter lim="800000"/>
              <a:headEnd/>
              <a:tailEnd/>
            </a:ln>
            <a:effectLst/>
          </p:spPr>
          <p:txBody>
            <a:bodyPr wrap="none" anchor="ctr"/>
            <a:lstStyle/>
            <a:p>
              <a:endParaRPr lang="zh-CN" altLang="en-US"/>
            </a:p>
          </p:txBody>
        </p:sp>
        <p:sp>
          <p:nvSpPr>
            <p:cNvPr id="551943" name="Freeform 7" descr="50%"/>
            <p:cNvSpPr>
              <a:spLocks/>
            </p:cNvSpPr>
            <p:nvPr/>
          </p:nvSpPr>
          <p:spPr bwMode="auto">
            <a:xfrm>
              <a:off x="3291" y="436"/>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cap="flat" cmpd="sng">
              <a:solidFill>
                <a:srgbClr val="993366"/>
              </a:solidFill>
              <a:prstDash val="solid"/>
              <a:round/>
              <a:headEnd type="none" w="med" len="med"/>
              <a:tailEnd type="none" w="med" len="med"/>
            </a:ln>
            <a:effectLst/>
          </p:spPr>
          <p:txBody>
            <a:bodyPr wrap="none" anchor="ctr"/>
            <a:lstStyle/>
            <a:p>
              <a:endParaRPr lang="zh-CN" altLang="en-US"/>
            </a:p>
          </p:txBody>
        </p:sp>
        <p:sp>
          <p:nvSpPr>
            <p:cNvPr id="551944" name="Rectangle 8"/>
            <p:cNvSpPr>
              <a:spLocks noChangeArrowheads="1"/>
            </p:cNvSpPr>
            <p:nvPr/>
          </p:nvSpPr>
          <p:spPr bwMode="auto">
            <a:xfrm>
              <a:off x="4717" y="580"/>
              <a:ext cx="161" cy="960"/>
            </a:xfrm>
            <a:prstGeom prst="rect">
              <a:avLst/>
            </a:prstGeom>
            <a:gradFill rotWithShape="0">
              <a:gsLst>
                <a:gs pos="0">
                  <a:srgbClr val="003366"/>
                </a:gs>
                <a:gs pos="50000">
                  <a:schemeClr val="bg1"/>
                </a:gs>
                <a:gs pos="100000">
                  <a:srgbClr val="003366"/>
                </a:gs>
              </a:gsLst>
              <a:lin ang="5400000" scaled="1"/>
            </a:gradFill>
            <a:ln w="9525" algn="ctr">
              <a:solidFill>
                <a:srgbClr val="000066"/>
              </a:solidFill>
              <a:miter lim="800000"/>
              <a:headEnd/>
              <a:tailEnd/>
            </a:ln>
            <a:effectLst/>
          </p:spPr>
          <p:txBody>
            <a:bodyPr wrap="none" anchor="ctr"/>
            <a:lstStyle/>
            <a:p>
              <a:pPr algn="ctr"/>
              <a:endParaRPr kumimoji="1" lang="zh-CN" altLang="zh-CN" sz="2400" i="1">
                <a:solidFill>
                  <a:srgbClr val="000066"/>
                </a:solidFill>
              </a:endParaRPr>
            </a:p>
          </p:txBody>
        </p:sp>
        <p:sp>
          <p:nvSpPr>
            <p:cNvPr id="551945" name="Text Box 9"/>
            <p:cNvSpPr txBox="1">
              <a:spLocks noChangeArrowheads="1"/>
            </p:cNvSpPr>
            <p:nvPr/>
          </p:nvSpPr>
          <p:spPr bwMode="auto">
            <a:xfrm>
              <a:off x="3844" y="913"/>
              <a:ext cx="896" cy="288"/>
            </a:xfrm>
            <a:prstGeom prst="rect">
              <a:avLst/>
            </a:prstGeom>
            <a:noFill/>
            <a:ln w="9525">
              <a:noFill/>
              <a:miter lim="800000"/>
              <a:headEnd/>
              <a:tailEnd/>
            </a:ln>
            <a:effectLst/>
          </p:spPr>
          <p:txBody>
            <a:bodyPr>
              <a:spAutoFit/>
            </a:bodyPr>
            <a:lstStyle/>
            <a:p>
              <a:pPr>
                <a:spcBef>
                  <a:spcPct val="50000"/>
                </a:spcBef>
              </a:pPr>
              <a:r>
                <a:rPr kumimoji="1" lang="en-US" altLang="zh-CN" sz="2400" i="1">
                  <a:solidFill>
                    <a:srgbClr val="000066"/>
                  </a:solidFill>
                </a:rPr>
                <a:t>Q</a:t>
              </a:r>
              <a:r>
                <a:rPr kumimoji="1" lang="zh-CN" altLang="en-US" sz="2400">
                  <a:solidFill>
                    <a:srgbClr val="000066"/>
                  </a:solidFill>
                </a:rPr>
                <a:t>＝</a:t>
              </a:r>
              <a:r>
                <a:rPr kumimoji="1" lang="en-US" altLang="zh-CN" sz="2400">
                  <a:solidFill>
                    <a:srgbClr val="000066"/>
                  </a:solidFill>
                </a:rPr>
                <a:t>0</a:t>
              </a:r>
            </a:p>
          </p:txBody>
        </p:sp>
        <p:sp>
          <p:nvSpPr>
            <p:cNvPr id="551946" name="Line 10"/>
            <p:cNvSpPr>
              <a:spLocks noChangeShapeType="1"/>
            </p:cNvSpPr>
            <p:nvPr/>
          </p:nvSpPr>
          <p:spPr bwMode="auto">
            <a:xfrm>
              <a:off x="4898" y="943"/>
              <a:ext cx="362" cy="0"/>
            </a:xfrm>
            <a:prstGeom prst="line">
              <a:avLst/>
            </a:prstGeom>
            <a:noFill/>
            <a:ln w="28575">
              <a:solidFill>
                <a:srgbClr val="FF0000"/>
              </a:solidFill>
              <a:round/>
              <a:headEnd/>
              <a:tailEnd type="triangle" w="sm" len="lg"/>
            </a:ln>
            <a:effectLst/>
          </p:spPr>
          <p:txBody>
            <a:bodyPr/>
            <a:lstStyle/>
            <a:p>
              <a:endParaRPr lang="zh-CN" altLang="en-US"/>
            </a:p>
          </p:txBody>
        </p:sp>
        <p:sp>
          <p:nvSpPr>
            <p:cNvPr id="551947" name="Text Box 11"/>
            <p:cNvSpPr txBox="1">
              <a:spLocks noChangeArrowheads="1"/>
            </p:cNvSpPr>
            <p:nvPr/>
          </p:nvSpPr>
          <p:spPr bwMode="auto">
            <a:xfrm>
              <a:off x="4989" y="670"/>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W</a:t>
              </a:r>
            </a:p>
          </p:txBody>
        </p:sp>
      </p:grpSp>
      <p:sp>
        <p:nvSpPr>
          <p:cNvPr id="551948" name="Rectangle 12"/>
          <p:cNvSpPr>
            <a:spLocks noChangeArrowheads="1"/>
          </p:cNvSpPr>
          <p:nvPr/>
        </p:nvSpPr>
        <p:spPr bwMode="auto">
          <a:xfrm>
            <a:off x="3276600" y="1200150"/>
            <a:ext cx="4648200" cy="933450"/>
          </a:xfrm>
          <a:prstGeom prst="rect">
            <a:avLst/>
          </a:prstGeom>
          <a:noFill/>
          <a:ln w="9525">
            <a:noFill/>
            <a:miter lim="800000"/>
            <a:headEnd/>
            <a:tailEnd/>
          </a:ln>
          <a:effectLst/>
        </p:spPr>
        <p:txBody>
          <a:bodyPr>
            <a:spAutoFit/>
          </a:bodyPr>
          <a:lstStyle/>
          <a:p>
            <a:pPr>
              <a:lnSpc>
                <a:spcPct val="115000"/>
              </a:lnSpc>
            </a:pPr>
            <a:r>
              <a:rPr kumimoji="1" lang="zh-CN" altLang="en-US" sz="2400" dirty="0"/>
              <a:t>绝热过程</a:t>
            </a:r>
            <a:r>
              <a:rPr kumimoji="1" lang="en-US" altLang="zh-CN" sz="2400" dirty="0"/>
              <a:t>:</a:t>
            </a:r>
            <a:r>
              <a:rPr kumimoji="1" lang="zh-CN" altLang="en-US" sz="2400" dirty="0"/>
              <a:t>气体在状态变化过程中系统和外界没有热量的交换。</a:t>
            </a:r>
          </a:p>
        </p:txBody>
      </p:sp>
      <p:graphicFrame>
        <p:nvGraphicFramePr>
          <p:cNvPr id="551949" name="Object 13"/>
          <p:cNvGraphicFramePr>
            <a:graphicFrameLocks noChangeAspect="1"/>
          </p:cNvGraphicFramePr>
          <p:nvPr/>
        </p:nvGraphicFramePr>
        <p:xfrm>
          <a:off x="1003300" y="2209800"/>
          <a:ext cx="2878138" cy="787400"/>
        </p:xfrm>
        <a:graphic>
          <a:graphicData uri="http://schemas.openxmlformats.org/presentationml/2006/ole">
            <mc:AlternateContent xmlns:mc="http://schemas.openxmlformats.org/markup-compatibility/2006">
              <mc:Choice xmlns:v="urn:schemas-microsoft-com:vml" Requires="v">
                <p:oleObj spid="_x0000_s551955" name="公式" r:id="rId3" imgW="1434960" imgH="393480" progId="Equation.3">
                  <p:embed/>
                </p:oleObj>
              </mc:Choice>
              <mc:Fallback>
                <p:oleObj name="公式" r:id="rId3" imgW="1434960" imgH="39348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 y="2209800"/>
                        <a:ext cx="2878138" cy="787400"/>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551950" name="Rectangle 14"/>
          <p:cNvSpPr>
            <a:spLocks noChangeArrowheads="1"/>
          </p:cNvSpPr>
          <p:nvPr/>
        </p:nvSpPr>
        <p:spPr bwMode="auto">
          <a:xfrm>
            <a:off x="457200" y="1752600"/>
            <a:ext cx="1708150" cy="457200"/>
          </a:xfrm>
          <a:prstGeom prst="rect">
            <a:avLst/>
          </a:prstGeom>
          <a:noFill/>
          <a:ln w="9525">
            <a:noFill/>
            <a:miter lim="800000"/>
            <a:headEnd/>
            <a:tailEnd/>
          </a:ln>
          <a:effectLst/>
        </p:spPr>
        <p:txBody>
          <a:bodyPr wrap="none">
            <a:spAutoFit/>
          </a:bodyPr>
          <a:lstStyle/>
          <a:p>
            <a:r>
              <a:rPr kumimoji="1" lang="zh-CN" altLang="en-US" sz="2400"/>
              <a:t>内能增量：</a:t>
            </a:r>
          </a:p>
        </p:txBody>
      </p:sp>
      <p:graphicFrame>
        <p:nvGraphicFramePr>
          <p:cNvPr id="551951" name="Object 15"/>
          <p:cNvGraphicFramePr>
            <a:graphicFrameLocks noChangeAspect="1"/>
          </p:cNvGraphicFramePr>
          <p:nvPr/>
        </p:nvGraphicFramePr>
        <p:xfrm>
          <a:off x="762000" y="3276600"/>
          <a:ext cx="3844925" cy="785813"/>
        </p:xfrm>
        <a:graphic>
          <a:graphicData uri="http://schemas.openxmlformats.org/presentationml/2006/ole">
            <mc:AlternateContent xmlns:mc="http://schemas.openxmlformats.org/markup-compatibility/2006">
              <mc:Choice xmlns:v="urn:schemas-microsoft-com:vml" Requires="v">
                <p:oleObj spid="_x0000_s551956" name="公式" r:id="rId5" imgW="1917360" imgH="393480" progId="Equation.3">
                  <p:embed/>
                </p:oleObj>
              </mc:Choice>
              <mc:Fallback>
                <p:oleObj name="公式" r:id="rId5" imgW="1917360" imgH="39348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276600"/>
                        <a:ext cx="3844925" cy="78581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551952" name="Rectangle 16"/>
          <p:cNvSpPr>
            <a:spLocks noChangeArrowheads="1"/>
          </p:cNvSpPr>
          <p:nvPr/>
        </p:nvSpPr>
        <p:spPr bwMode="auto">
          <a:xfrm>
            <a:off x="425450" y="2895600"/>
            <a:ext cx="1708150" cy="457200"/>
          </a:xfrm>
          <a:prstGeom prst="rect">
            <a:avLst/>
          </a:prstGeom>
          <a:noFill/>
          <a:ln w="9525">
            <a:noFill/>
            <a:miter lim="800000"/>
            <a:headEnd/>
            <a:tailEnd/>
          </a:ln>
          <a:effectLst/>
        </p:spPr>
        <p:txBody>
          <a:bodyPr wrap="none">
            <a:spAutoFit/>
          </a:bodyPr>
          <a:lstStyle/>
          <a:p>
            <a:r>
              <a:rPr kumimoji="1" lang="zh-CN" altLang="en-US" sz="2400"/>
              <a:t>系统做功：</a:t>
            </a:r>
          </a:p>
        </p:txBody>
      </p:sp>
      <p:sp>
        <p:nvSpPr>
          <p:cNvPr id="551953" name="Rectangle 17"/>
          <p:cNvSpPr>
            <a:spLocks noChangeArrowheads="1"/>
          </p:cNvSpPr>
          <p:nvPr/>
        </p:nvSpPr>
        <p:spPr bwMode="auto">
          <a:xfrm>
            <a:off x="5257800" y="3657600"/>
            <a:ext cx="3429000" cy="519113"/>
          </a:xfrm>
          <a:prstGeom prst="rect">
            <a:avLst/>
          </a:prstGeom>
          <a:noFill/>
          <a:ln w="19050" algn="ctr">
            <a:noFill/>
            <a:miter lim="800000"/>
            <a:headEnd/>
            <a:tailEnd/>
          </a:ln>
          <a:effectLst/>
        </p:spPr>
        <p:txBody>
          <a:bodyPr/>
          <a:lstStyle/>
          <a:p>
            <a:r>
              <a:rPr kumimoji="1" lang="zh-CN" altLang="en-US" sz="2400" dirty="0"/>
              <a:t>绝热方程（泊松公式）：</a:t>
            </a:r>
          </a:p>
        </p:txBody>
      </p:sp>
      <p:graphicFrame>
        <p:nvGraphicFramePr>
          <p:cNvPr id="551954" name="Object 18"/>
          <p:cNvGraphicFramePr>
            <a:graphicFrameLocks noChangeAspect="1"/>
          </p:cNvGraphicFramePr>
          <p:nvPr/>
        </p:nvGraphicFramePr>
        <p:xfrm>
          <a:off x="5715000" y="4648200"/>
          <a:ext cx="1617663" cy="1468438"/>
        </p:xfrm>
        <a:graphic>
          <a:graphicData uri="http://schemas.openxmlformats.org/presentationml/2006/ole">
            <mc:AlternateContent xmlns:mc="http://schemas.openxmlformats.org/markup-compatibility/2006">
              <mc:Choice xmlns:v="urn:schemas-microsoft-com:vml" Requires="v">
                <p:oleObj spid="_x0000_s551957" name="公式" r:id="rId7" imgW="812520" imgH="736560" progId="Equation.3">
                  <p:embed/>
                </p:oleObj>
              </mc:Choice>
              <mc:Fallback>
                <p:oleObj name="公式" r:id="rId7" imgW="812520" imgH="736560" progId="Equation.3">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4648200"/>
                        <a:ext cx="1617663" cy="1468438"/>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1948"/>
                                        </p:tgtEl>
                                        <p:attrNameLst>
                                          <p:attrName>style.visibility</p:attrName>
                                        </p:attrNameLst>
                                      </p:cBhvr>
                                      <p:to>
                                        <p:strVal val="visible"/>
                                      </p:to>
                                    </p:set>
                                    <p:animEffect transition="in" filter="strips(downRight)">
                                      <p:cBhvr>
                                        <p:cTn id="7" dur="500"/>
                                        <p:tgtEl>
                                          <p:spTgt spid="55194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51940"/>
                                        </p:tgtEl>
                                        <p:attrNameLst>
                                          <p:attrName>style.visibility</p:attrName>
                                        </p:attrNameLst>
                                      </p:cBhvr>
                                      <p:to>
                                        <p:strVal val="visible"/>
                                      </p:to>
                                    </p:set>
                                    <p:animEffect transition="in" filter="slide(fromBottom)">
                                      <p:cBhvr>
                                        <p:cTn id="12" dur="500"/>
                                        <p:tgtEl>
                                          <p:spTgt spid="5519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1950"/>
                                        </p:tgtEl>
                                        <p:attrNameLst>
                                          <p:attrName>style.visibility</p:attrName>
                                        </p:attrNameLst>
                                      </p:cBhvr>
                                      <p:to>
                                        <p:strVal val="visible"/>
                                      </p:to>
                                    </p:set>
                                    <p:animEffect transition="in" filter="wipe(left)">
                                      <p:cBhvr>
                                        <p:cTn id="17" dur="500"/>
                                        <p:tgtEl>
                                          <p:spTgt spid="5519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1949"/>
                                        </p:tgtEl>
                                        <p:attrNameLst>
                                          <p:attrName>style.visibility</p:attrName>
                                        </p:attrNameLst>
                                      </p:cBhvr>
                                      <p:to>
                                        <p:strVal val="visible"/>
                                      </p:to>
                                    </p:set>
                                    <p:animEffect transition="in" filter="wipe(left)">
                                      <p:cBhvr>
                                        <p:cTn id="22" dur="500"/>
                                        <p:tgtEl>
                                          <p:spTgt spid="5519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1952"/>
                                        </p:tgtEl>
                                        <p:attrNameLst>
                                          <p:attrName>style.visibility</p:attrName>
                                        </p:attrNameLst>
                                      </p:cBhvr>
                                      <p:to>
                                        <p:strVal val="visible"/>
                                      </p:to>
                                    </p:set>
                                    <p:animEffect transition="in" filter="wipe(left)">
                                      <p:cBhvr>
                                        <p:cTn id="27" dur="500"/>
                                        <p:tgtEl>
                                          <p:spTgt spid="5519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51951"/>
                                        </p:tgtEl>
                                        <p:attrNameLst>
                                          <p:attrName>style.visibility</p:attrName>
                                        </p:attrNameLst>
                                      </p:cBhvr>
                                      <p:to>
                                        <p:strVal val="visible"/>
                                      </p:to>
                                    </p:set>
                                    <p:animEffect transition="in" filter="wipe(left)">
                                      <p:cBhvr>
                                        <p:cTn id="32" dur="500"/>
                                        <p:tgtEl>
                                          <p:spTgt spid="5519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1953"/>
                                        </p:tgtEl>
                                        <p:attrNameLst>
                                          <p:attrName>style.visibility</p:attrName>
                                        </p:attrNameLst>
                                      </p:cBhvr>
                                      <p:to>
                                        <p:strVal val="visible"/>
                                      </p:to>
                                    </p:set>
                                    <p:animEffect transition="in" filter="wipe(left)">
                                      <p:cBhvr>
                                        <p:cTn id="37" dur="500"/>
                                        <p:tgtEl>
                                          <p:spTgt spid="55195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1954"/>
                                        </p:tgtEl>
                                        <p:attrNameLst>
                                          <p:attrName>style.visibility</p:attrName>
                                        </p:attrNameLst>
                                      </p:cBhvr>
                                      <p:to>
                                        <p:strVal val="visible"/>
                                      </p:to>
                                    </p:set>
                                    <p:animEffect transition="in" filter="blinds(horizontal)">
                                      <p:cBhvr>
                                        <p:cTn id="42" dur="500"/>
                                        <p:tgtEl>
                                          <p:spTgt spid="551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8" grpId="0" autoUpdateAnimBg="0"/>
      <p:bldP spid="551950" grpId="0"/>
      <p:bldP spid="551952" grpId="0"/>
      <p:bldP spid="55195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20" name="灯片编号占位符 4"/>
          <p:cNvSpPr>
            <a:spLocks noGrp="1"/>
          </p:cNvSpPr>
          <p:nvPr>
            <p:ph type="sldNum" sz="quarter" idx="12"/>
          </p:nvPr>
        </p:nvSpPr>
        <p:spPr/>
        <p:txBody>
          <a:bodyPr/>
          <a:lstStyle/>
          <a:p>
            <a:fld id="{D7028E7F-26BB-4052-A1E5-8D2F5454DCAF}" type="slidenum">
              <a:rPr lang="en-US" altLang="zh-CN"/>
              <a:pPr/>
              <a:t>38</a:t>
            </a:fld>
            <a:endParaRPr lang="en-US" altLang="zh-CN"/>
          </a:p>
        </p:txBody>
      </p:sp>
      <p:sp>
        <p:nvSpPr>
          <p:cNvPr id="556035"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绝热过程</a:t>
            </a:r>
          </a:p>
        </p:txBody>
      </p:sp>
      <p:sp>
        <p:nvSpPr>
          <p:cNvPr id="556036" name="Rectangle 4"/>
          <p:cNvSpPr>
            <a:spLocks noChangeArrowheads="1"/>
          </p:cNvSpPr>
          <p:nvPr/>
        </p:nvSpPr>
        <p:spPr bwMode="auto">
          <a:xfrm>
            <a:off x="2590800" y="1143000"/>
            <a:ext cx="2622550" cy="457200"/>
          </a:xfrm>
          <a:prstGeom prst="rect">
            <a:avLst/>
          </a:prstGeom>
          <a:noFill/>
          <a:ln w="9525">
            <a:noFill/>
            <a:miter lim="800000"/>
            <a:headEnd/>
            <a:tailEnd/>
          </a:ln>
          <a:effectLst/>
        </p:spPr>
        <p:txBody>
          <a:bodyPr wrap="none">
            <a:spAutoFit/>
          </a:bodyPr>
          <a:lstStyle/>
          <a:p>
            <a:r>
              <a:rPr kumimoji="1" lang="zh-CN" altLang="en-US" sz="2400" dirty="0"/>
              <a:t>绝热方程的推导：</a:t>
            </a:r>
          </a:p>
        </p:txBody>
      </p:sp>
      <p:graphicFrame>
        <p:nvGraphicFramePr>
          <p:cNvPr id="556037" name="Object 5"/>
          <p:cNvGraphicFramePr>
            <a:graphicFrameLocks noChangeAspect="1"/>
          </p:cNvGraphicFramePr>
          <p:nvPr/>
        </p:nvGraphicFramePr>
        <p:xfrm>
          <a:off x="990600" y="1727200"/>
          <a:ext cx="1854200" cy="406400"/>
        </p:xfrm>
        <a:graphic>
          <a:graphicData uri="http://schemas.openxmlformats.org/presentationml/2006/ole">
            <mc:AlternateContent xmlns:mc="http://schemas.openxmlformats.org/markup-compatibility/2006">
              <mc:Choice xmlns:v="urn:schemas-microsoft-com:vml" Requires="v">
                <p:oleObj spid="_x0000_s556050" name="公式" r:id="rId3" imgW="927000" imgH="203040" progId="Equation.3">
                  <p:embed/>
                </p:oleObj>
              </mc:Choice>
              <mc:Fallback>
                <p:oleObj name="公式" r:id="rId3" imgW="927000" imgH="203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727200"/>
                        <a:ext cx="1854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38" name="Object 6"/>
          <p:cNvGraphicFramePr>
            <a:graphicFrameLocks noChangeAspect="1"/>
          </p:cNvGraphicFramePr>
          <p:nvPr/>
        </p:nvGraphicFramePr>
        <p:xfrm>
          <a:off x="990600" y="2057400"/>
          <a:ext cx="4721225" cy="787400"/>
        </p:xfrm>
        <a:graphic>
          <a:graphicData uri="http://schemas.openxmlformats.org/presentationml/2006/ole">
            <mc:AlternateContent xmlns:mc="http://schemas.openxmlformats.org/markup-compatibility/2006">
              <mc:Choice xmlns:v="urn:schemas-microsoft-com:vml" Requires="v">
                <p:oleObj spid="_x0000_s556051" name="公式" r:id="rId5" imgW="2361960" imgH="393480" progId="Equation.3">
                  <p:embed/>
                </p:oleObj>
              </mc:Choice>
              <mc:Fallback>
                <p:oleObj name="公式" r:id="rId5" imgW="2361960" imgH="39348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057400"/>
                        <a:ext cx="47212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39" name="Object 7"/>
          <p:cNvGraphicFramePr>
            <a:graphicFrameLocks noChangeAspect="1"/>
          </p:cNvGraphicFramePr>
          <p:nvPr/>
        </p:nvGraphicFramePr>
        <p:xfrm>
          <a:off x="5943600" y="1676400"/>
          <a:ext cx="2392363" cy="889000"/>
        </p:xfrm>
        <a:graphic>
          <a:graphicData uri="http://schemas.openxmlformats.org/presentationml/2006/ole">
            <mc:AlternateContent xmlns:mc="http://schemas.openxmlformats.org/markup-compatibility/2006">
              <mc:Choice xmlns:v="urn:schemas-microsoft-com:vml" Requires="v">
                <p:oleObj spid="_x0000_s556052" name="公式" r:id="rId7" imgW="1193760" imgH="444240" progId="Equation.3">
                  <p:embed/>
                </p:oleObj>
              </mc:Choice>
              <mc:Fallback>
                <p:oleObj name="公式" r:id="rId7" imgW="1193760" imgH="44424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1676400"/>
                        <a:ext cx="239236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6040" name="Text Box 8"/>
          <p:cNvSpPr txBox="1">
            <a:spLocks noChangeArrowheads="1"/>
          </p:cNvSpPr>
          <p:nvPr/>
        </p:nvSpPr>
        <p:spPr bwMode="auto">
          <a:xfrm>
            <a:off x="471487" y="2919412"/>
            <a:ext cx="3643313"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由理想气体的状态方程：</a:t>
            </a:r>
          </a:p>
        </p:txBody>
      </p:sp>
      <p:graphicFrame>
        <p:nvGraphicFramePr>
          <p:cNvPr id="556041" name="Object 9"/>
          <p:cNvGraphicFramePr>
            <a:graphicFrameLocks noChangeAspect="1"/>
          </p:cNvGraphicFramePr>
          <p:nvPr/>
        </p:nvGraphicFramePr>
        <p:xfrm>
          <a:off x="4191000" y="2743200"/>
          <a:ext cx="1763713" cy="785812"/>
        </p:xfrm>
        <a:graphic>
          <a:graphicData uri="http://schemas.openxmlformats.org/presentationml/2006/ole">
            <mc:AlternateContent xmlns:mc="http://schemas.openxmlformats.org/markup-compatibility/2006">
              <mc:Choice xmlns:v="urn:schemas-microsoft-com:vml" Requires="v">
                <p:oleObj spid="_x0000_s556053" name="公式" r:id="rId9" imgW="812520" imgH="393480" progId="Equation.3">
                  <p:embed/>
                </p:oleObj>
              </mc:Choice>
              <mc:Fallback>
                <p:oleObj name="公式" r:id="rId9" imgW="812520" imgH="39348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2743200"/>
                        <a:ext cx="1763713"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6042" name="Rectangle 10"/>
          <p:cNvSpPr>
            <a:spLocks noChangeArrowheads="1"/>
          </p:cNvSpPr>
          <p:nvPr/>
        </p:nvSpPr>
        <p:spPr bwMode="auto">
          <a:xfrm>
            <a:off x="476250" y="3517900"/>
            <a:ext cx="1708150" cy="457200"/>
          </a:xfrm>
          <a:prstGeom prst="rect">
            <a:avLst/>
          </a:prstGeom>
          <a:noFill/>
          <a:ln w="9525">
            <a:noFill/>
            <a:miter lim="800000"/>
            <a:headEnd/>
            <a:tailEnd/>
          </a:ln>
          <a:effectLst/>
        </p:spPr>
        <p:txBody>
          <a:bodyPr wrap="none">
            <a:spAutoFit/>
          </a:bodyPr>
          <a:lstStyle/>
          <a:p>
            <a:r>
              <a:rPr kumimoji="1" lang="zh-CN" altLang="en-US" sz="2400" dirty="0"/>
              <a:t>两边微分：</a:t>
            </a:r>
          </a:p>
        </p:txBody>
      </p:sp>
      <p:graphicFrame>
        <p:nvGraphicFramePr>
          <p:cNvPr id="556043" name="Object 11"/>
          <p:cNvGraphicFramePr>
            <a:graphicFrameLocks noChangeAspect="1"/>
          </p:cNvGraphicFramePr>
          <p:nvPr/>
        </p:nvGraphicFramePr>
        <p:xfrm>
          <a:off x="2286000" y="3352800"/>
          <a:ext cx="2678113" cy="787400"/>
        </p:xfrm>
        <a:graphic>
          <a:graphicData uri="http://schemas.openxmlformats.org/presentationml/2006/ole">
            <mc:AlternateContent xmlns:mc="http://schemas.openxmlformats.org/markup-compatibility/2006">
              <mc:Choice xmlns:v="urn:schemas-microsoft-com:vml" Requires="v">
                <p:oleObj spid="_x0000_s556054" name="公式" r:id="rId11" imgW="1333440" imgH="393480" progId="Equation.3">
                  <p:embed/>
                </p:oleObj>
              </mc:Choice>
              <mc:Fallback>
                <p:oleObj name="公式" r:id="rId11" imgW="1333440" imgH="393480"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3352800"/>
                        <a:ext cx="26781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44" name="Object 12"/>
          <p:cNvGraphicFramePr>
            <a:graphicFrameLocks noChangeAspect="1"/>
          </p:cNvGraphicFramePr>
          <p:nvPr/>
        </p:nvGraphicFramePr>
        <p:xfrm>
          <a:off x="685800" y="4191000"/>
          <a:ext cx="2716213" cy="887413"/>
        </p:xfrm>
        <a:graphic>
          <a:graphicData uri="http://schemas.openxmlformats.org/presentationml/2006/ole">
            <mc:AlternateContent xmlns:mc="http://schemas.openxmlformats.org/markup-compatibility/2006">
              <mc:Choice xmlns:v="urn:schemas-microsoft-com:vml" Requires="v">
                <p:oleObj spid="_x0000_s556055" name="公式" r:id="rId13" imgW="1358640" imgH="444240" progId="Equation.3">
                  <p:embed/>
                </p:oleObj>
              </mc:Choice>
              <mc:Fallback>
                <p:oleObj name="公式" r:id="rId13" imgW="1358640" imgH="4442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4191000"/>
                        <a:ext cx="2716213"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45" name="Object 13"/>
          <p:cNvGraphicFramePr>
            <a:graphicFrameLocks noChangeAspect="1"/>
          </p:cNvGraphicFramePr>
          <p:nvPr/>
        </p:nvGraphicFramePr>
        <p:xfrm>
          <a:off x="3429000" y="4114800"/>
          <a:ext cx="2767013" cy="939800"/>
        </p:xfrm>
        <a:graphic>
          <a:graphicData uri="http://schemas.openxmlformats.org/presentationml/2006/ole">
            <mc:AlternateContent xmlns:mc="http://schemas.openxmlformats.org/markup-compatibility/2006">
              <mc:Choice xmlns:v="urn:schemas-microsoft-com:vml" Requires="v">
                <p:oleObj spid="_x0000_s556056" name="公式" r:id="rId15" imgW="1384200" imgH="469800" progId="Equation.3">
                  <p:embed/>
                </p:oleObj>
              </mc:Choice>
              <mc:Fallback>
                <p:oleObj name="公式" r:id="rId15" imgW="1384200" imgH="46980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9000" y="4114800"/>
                        <a:ext cx="2767013"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46" name="Object 14"/>
          <p:cNvGraphicFramePr>
            <a:graphicFrameLocks noChangeAspect="1"/>
          </p:cNvGraphicFramePr>
          <p:nvPr/>
        </p:nvGraphicFramePr>
        <p:xfrm>
          <a:off x="685800" y="5078412"/>
          <a:ext cx="4689475" cy="484188"/>
        </p:xfrm>
        <a:graphic>
          <a:graphicData uri="http://schemas.openxmlformats.org/presentationml/2006/ole">
            <mc:AlternateContent xmlns:mc="http://schemas.openxmlformats.org/markup-compatibility/2006">
              <mc:Choice xmlns:v="urn:schemas-microsoft-com:vml" Requires="v">
                <p:oleObj spid="_x0000_s556057" name="公式" r:id="rId17" imgW="2323800" imgH="241200" progId="Equation.3">
                  <p:embed/>
                </p:oleObj>
              </mc:Choice>
              <mc:Fallback>
                <p:oleObj name="公式" r:id="rId17" imgW="2323800" imgH="241200" progId="Equation.3">
                  <p:embed/>
                  <p:pic>
                    <p:nvPicPr>
                      <p:cNvPr id="0" name="Picture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800" y="5078412"/>
                        <a:ext cx="468947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47" name="Object 15"/>
          <p:cNvGraphicFramePr>
            <a:graphicFrameLocks noChangeAspect="1"/>
          </p:cNvGraphicFramePr>
          <p:nvPr/>
        </p:nvGraphicFramePr>
        <p:xfrm>
          <a:off x="685800" y="5645921"/>
          <a:ext cx="2979738" cy="484188"/>
        </p:xfrm>
        <a:graphic>
          <a:graphicData uri="http://schemas.openxmlformats.org/presentationml/2006/ole">
            <mc:AlternateContent xmlns:mc="http://schemas.openxmlformats.org/markup-compatibility/2006">
              <mc:Choice xmlns:v="urn:schemas-microsoft-com:vml" Requires="v">
                <p:oleObj spid="_x0000_s556058" name="公式" r:id="rId19" imgW="1473120" imgH="241200" progId="Equation.3">
                  <p:embed/>
                </p:oleObj>
              </mc:Choice>
              <mc:Fallback>
                <p:oleObj name="公式" r:id="rId19" imgW="1473120" imgH="241200" progId="Equation.3">
                  <p:embed/>
                  <p:pic>
                    <p:nvPicPr>
                      <p:cNvPr id="0" name="Picture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800" y="5645921"/>
                        <a:ext cx="2979738"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48" name="Object 16"/>
          <p:cNvGraphicFramePr>
            <a:graphicFrameLocks noChangeAspect="1"/>
          </p:cNvGraphicFramePr>
          <p:nvPr/>
        </p:nvGraphicFramePr>
        <p:xfrm>
          <a:off x="4383088" y="5418909"/>
          <a:ext cx="1187450" cy="938213"/>
        </p:xfrm>
        <a:graphic>
          <a:graphicData uri="http://schemas.openxmlformats.org/presentationml/2006/ole">
            <mc:AlternateContent xmlns:mc="http://schemas.openxmlformats.org/markup-compatibility/2006">
              <mc:Choice xmlns:v="urn:schemas-microsoft-com:vml" Requires="v">
                <p:oleObj spid="_x0000_s556059" name="公式" r:id="rId21" imgW="596880" imgH="469800" progId="Equation.3">
                  <p:embed/>
                </p:oleObj>
              </mc:Choice>
              <mc:Fallback>
                <p:oleObj name="公式" r:id="rId21" imgW="596880" imgH="469800" progId="Equation.3">
                  <p:embed/>
                  <p:pic>
                    <p:nvPicPr>
                      <p:cNvPr id="0" name="Picture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83088" y="5418909"/>
                        <a:ext cx="1187450"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49" name="Object 17"/>
          <p:cNvGraphicFramePr>
            <a:graphicFrameLocks noChangeAspect="1"/>
          </p:cNvGraphicFramePr>
          <p:nvPr/>
        </p:nvGraphicFramePr>
        <p:xfrm>
          <a:off x="5867400" y="5467328"/>
          <a:ext cx="2201863" cy="841375"/>
        </p:xfrm>
        <a:graphic>
          <a:graphicData uri="http://schemas.openxmlformats.org/presentationml/2006/ole">
            <mc:AlternateContent xmlns:mc="http://schemas.openxmlformats.org/markup-compatibility/2006">
              <mc:Choice xmlns:v="urn:schemas-microsoft-com:vml" Requires="v">
                <p:oleObj spid="_x0000_s556060" name="公式" r:id="rId23" imgW="1091880" imgH="419040" progId="Equation.3">
                  <p:embed/>
                </p:oleObj>
              </mc:Choice>
              <mc:Fallback>
                <p:oleObj name="公式" r:id="rId23" imgW="1091880" imgH="419040" progId="Equation.3">
                  <p:embed/>
                  <p:pic>
                    <p:nvPicPr>
                      <p:cNvPr id="0" name="Picture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67400" y="5467328"/>
                        <a:ext cx="2201863"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56037"/>
                                        </p:tgtEl>
                                        <p:attrNameLst>
                                          <p:attrName>style.visibility</p:attrName>
                                        </p:attrNameLst>
                                      </p:cBhvr>
                                      <p:to>
                                        <p:strVal val="visible"/>
                                      </p:to>
                                    </p:set>
                                    <p:animEffect transition="in" filter="strips(upRight)">
                                      <p:cBhvr>
                                        <p:cTn id="7" dur="500"/>
                                        <p:tgtEl>
                                          <p:spTgt spid="55603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56038"/>
                                        </p:tgtEl>
                                        <p:attrNameLst>
                                          <p:attrName>style.visibility</p:attrName>
                                        </p:attrNameLst>
                                      </p:cBhvr>
                                      <p:to>
                                        <p:strVal val="visible"/>
                                      </p:to>
                                    </p:set>
                                    <p:animEffect transition="in" filter="strips(upRight)">
                                      <p:cBhvr>
                                        <p:cTn id="12" dur="500"/>
                                        <p:tgtEl>
                                          <p:spTgt spid="55603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56039"/>
                                        </p:tgtEl>
                                        <p:attrNameLst>
                                          <p:attrName>style.visibility</p:attrName>
                                        </p:attrNameLst>
                                      </p:cBhvr>
                                      <p:to>
                                        <p:strVal val="visible"/>
                                      </p:to>
                                    </p:set>
                                    <p:animEffect transition="in" filter="strips(upRight)">
                                      <p:cBhvr>
                                        <p:cTn id="17" dur="500"/>
                                        <p:tgtEl>
                                          <p:spTgt spid="5560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040"/>
                                        </p:tgtEl>
                                        <p:attrNameLst>
                                          <p:attrName>style.visibility</p:attrName>
                                        </p:attrNameLst>
                                      </p:cBhvr>
                                      <p:to>
                                        <p:strVal val="visible"/>
                                      </p:to>
                                    </p:set>
                                    <p:animEffect transition="in" filter="wipe(left)">
                                      <p:cBhvr>
                                        <p:cTn id="22" dur="500"/>
                                        <p:tgtEl>
                                          <p:spTgt spid="5560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041"/>
                                        </p:tgtEl>
                                        <p:attrNameLst>
                                          <p:attrName>style.visibility</p:attrName>
                                        </p:attrNameLst>
                                      </p:cBhvr>
                                      <p:to>
                                        <p:strVal val="visible"/>
                                      </p:to>
                                    </p:set>
                                    <p:animEffect transition="in" filter="wipe(left)">
                                      <p:cBhvr>
                                        <p:cTn id="27" dur="500"/>
                                        <p:tgtEl>
                                          <p:spTgt spid="5560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042"/>
                                        </p:tgtEl>
                                        <p:attrNameLst>
                                          <p:attrName>style.visibility</p:attrName>
                                        </p:attrNameLst>
                                      </p:cBhvr>
                                      <p:to>
                                        <p:strVal val="visible"/>
                                      </p:to>
                                    </p:set>
                                    <p:animEffect transition="in" filter="wipe(left)">
                                      <p:cBhvr>
                                        <p:cTn id="32" dur="500"/>
                                        <p:tgtEl>
                                          <p:spTgt spid="5560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043"/>
                                        </p:tgtEl>
                                        <p:attrNameLst>
                                          <p:attrName>style.visibility</p:attrName>
                                        </p:attrNameLst>
                                      </p:cBhvr>
                                      <p:to>
                                        <p:strVal val="visible"/>
                                      </p:to>
                                    </p:set>
                                    <p:animEffect transition="in" filter="wipe(left)">
                                      <p:cBhvr>
                                        <p:cTn id="37" dur="500"/>
                                        <p:tgtEl>
                                          <p:spTgt spid="556043"/>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556044"/>
                                        </p:tgtEl>
                                        <p:attrNameLst>
                                          <p:attrName>style.visibility</p:attrName>
                                        </p:attrNameLst>
                                      </p:cBhvr>
                                      <p:to>
                                        <p:strVal val="visible"/>
                                      </p:to>
                                    </p:set>
                                    <p:animEffect transition="in" filter="strips(upRight)">
                                      <p:cBhvr>
                                        <p:cTn id="42" dur="500"/>
                                        <p:tgtEl>
                                          <p:spTgt spid="556044"/>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556045"/>
                                        </p:tgtEl>
                                        <p:attrNameLst>
                                          <p:attrName>style.visibility</p:attrName>
                                        </p:attrNameLst>
                                      </p:cBhvr>
                                      <p:to>
                                        <p:strVal val="visible"/>
                                      </p:to>
                                    </p:set>
                                    <p:animEffect transition="in" filter="strips(upRight)">
                                      <p:cBhvr>
                                        <p:cTn id="47" dur="500"/>
                                        <p:tgtEl>
                                          <p:spTgt spid="556045"/>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556046"/>
                                        </p:tgtEl>
                                        <p:attrNameLst>
                                          <p:attrName>style.visibility</p:attrName>
                                        </p:attrNameLst>
                                      </p:cBhvr>
                                      <p:to>
                                        <p:strVal val="visible"/>
                                      </p:to>
                                    </p:set>
                                    <p:animEffect transition="in" filter="strips(upRight)">
                                      <p:cBhvr>
                                        <p:cTn id="52" dur="500"/>
                                        <p:tgtEl>
                                          <p:spTgt spid="556046"/>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nodeType="clickEffect">
                                  <p:stCondLst>
                                    <p:cond delay="0"/>
                                  </p:stCondLst>
                                  <p:childTnLst>
                                    <p:set>
                                      <p:cBhvr>
                                        <p:cTn id="56" dur="1" fill="hold">
                                          <p:stCondLst>
                                            <p:cond delay="0"/>
                                          </p:stCondLst>
                                        </p:cTn>
                                        <p:tgtEl>
                                          <p:spTgt spid="556047"/>
                                        </p:tgtEl>
                                        <p:attrNameLst>
                                          <p:attrName>style.visibility</p:attrName>
                                        </p:attrNameLst>
                                      </p:cBhvr>
                                      <p:to>
                                        <p:strVal val="visible"/>
                                      </p:to>
                                    </p:set>
                                    <p:animEffect transition="in" filter="strips(upRight)">
                                      <p:cBhvr>
                                        <p:cTn id="57" dur="500"/>
                                        <p:tgtEl>
                                          <p:spTgt spid="556047"/>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nodeType="clickEffect">
                                  <p:stCondLst>
                                    <p:cond delay="0"/>
                                  </p:stCondLst>
                                  <p:childTnLst>
                                    <p:set>
                                      <p:cBhvr>
                                        <p:cTn id="61" dur="1" fill="hold">
                                          <p:stCondLst>
                                            <p:cond delay="0"/>
                                          </p:stCondLst>
                                        </p:cTn>
                                        <p:tgtEl>
                                          <p:spTgt spid="556048"/>
                                        </p:tgtEl>
                                        <p:attrNameLst>
                                          <p:attrName>style.visibility</p:attrName>
                                        </p:attrNameLst>
                                      </p:cBhvr>
                                      <p:to>
                                        <p:strVal val="visible"/>
                                      </p:to>
                                    </p:set>
                                    <p:animEffect transition="in" filter="strips(upRight)">
                                      <p:cBhvr>
                                        <p:cTn id="62" dur="500"/>
                                        <p:tgtEl>
                                          <p:spTgt spid="556048"/>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3" fill="hold" nodeType="clickEffect">
                                  <p:stCondLst>
                                    <p:cond delay="0"/>
                                  </p:stCondLst>
                                  <p:childTnLst>
                                    <p:set>
                                      <p:cBhvr>
                                        <p:cTn id="66" dur="1" fill="hold">
                                          <p:stCondLst>
                                            <p:cond delay="0"/>
                                          </p:stCondLst>
                                        </p:cTn>
                                        <p:tgtEl>
                                          <p:spTgt spid="556049"/>
                                        </p:tgtEl>
                                        <p:attrNameLst>
                                          <p:attrName>style.visibility</p:attrName>
                                        </p:attrNameLst>
                                      </p:cBhvr>
                                      <p:to>
                                        <p:strVal val="visible"/>
                                      </p:to>
                                    </p:set>
                                    <p:animEffect transition="in" filter="strips(upRight)">
                                      <p:cBhvr>
                                        <p:cTn id="67" dur="500"/>
                                        <p:tgtEl>
                                          <p:spTgt spid="556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40" grpId="0"/>
      <p:bldP spid="5560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17" name="灯片编号占位符 4"/>
          <p:cNvSpPr>
            <a:spLocks noGrp="1"/>
          </p:cNvSpPr>
          <p:nvPr>
            <p:ph type="sldNum" sz="quarter" idx="12"/>
          </p:nvPr>
        </p:nvSpPr>
        <p:spPr/>
        <p:txBody>
          <a:bodyPr/>
          <a:lstStyle/>
          <a:p>
            <a:fld id="{46A3F299-CF5B-47FF-B021-127A9D715095}" type="slidenum">
              <a:rPr lang="en-US" altLang="zh-CN"/>
              <a:pPr/>
              <a:t>39</a:t>
            </a:fld>
            <a:endParaRPr lang="en-US" altLang="zh-CN"/>
          </a:p>
        </p:txBody>
      </p:sp>
      <p:sp>
        <p:nvSpPr>
          <p:cNvPr id="557059"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绝热过程</a:t>
            </a:r>
          </a:p>
        </p:txBody>
      </p:sp>
      <p:sp>
        <p:nvSpPr>
          <p:cNvPr id="557075" name="Rectangle 19"/>
          <p:cNvSpPr>
            <a:spLocks noChangeArrowheads="1"/>
          </p:cNvSpPr>
          <p:nvPr/>
        </p:nvSpPr>
        <p:spPr bwMode="auto">
          <a:xfrm>
            <a:off x="2590800" y="1331912"/>
            <a:ext cx="2622550" cy="457200"/>
          </a:xfrm>
          <a:prstGeom prst="rect">
            <a:avLst/>
          </a:prstGeom>
          <a:noFill/>
          <a:ln w="9525">
            <a:noFill/>
            <a:miter lim="800000"/>
            <a:headEnd/>
            <a:tailEnd/>
          </a:ln>
          <a:effectLst/>
        </p:spPr>
        <p:txBody>
          <a:bodyPr wrap="none">
            <a:spAutoFit/>
          </a:bodyPr>
          <a:lstStyle/>
          <a:p>
            <a:r>
              <a:rPr kumimoji="1" lang="zh-CN" altLang="en-US" sz="2400" dirty="0"/>
              <a:t>绝热方程的推导：</a:t>
            </a:r>
          </a:p>
        </p:txBody>
      </p:sp>
      <p:graphicFrame>
        <p:nvGraphicFramePr>
          <p:cNvPr id="557076" name="Object 20"/>
          <p:cNvGraphicFramePr>
            <a:graphicFrameLocks noChangeAspect="1"/>
          </p:cNvGraphicFramePr>
          <p:nvPr/>
        </p:nvGraphicFramePr>
        <p:xfrm>
          <a:off x="5410200" y="1139825"/>
          <a:ext cx="1844675" cy="841375"/>
        </p:xfrm>
        <a:graphic>
          <a:graphicData uri="http://schemas.openxmlformats.org/presentationml/2006/ole">
            <mc:AlternateContent xmlns:mc="http://schemas.openxmlformats.org/markup-compatibility/2006">
              <mc:Choice xmlns:v="urn:schemas-microsoft-com:vml" Requires="v">
                <p:oleObj spid="_x0000_s557085" name="公式" r:id="rId3" imgW="914400" imgH="419040" progId="Equation.3">
                  <p:embed/>
                </p:oleObj>
              </mc:Choice>
              <mc:Fallback>
                <p:oleObj name="公式" r:id="rId3" imgW="914400" imgH="41904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139825"/>
                        <a:ext cx="1844675"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7077" name="Rectangle 21"/>
          <p:cNvSpPr>
            <a:spLocks noChangeArrowheads="1"/>
          </p:cNvSpPr>
          <p:nvPr/>
        </p:nvSpPr>
        <p:spPr bwMode="auto">
          <a:xfrm>
            <a:off x="609600" y="1828800"/>
            <a:ext cx="1708150" cy="457200"/>
          </a:xfrm>
          <a:prstGeom prst="rect">
            <a:avLst/>
          </a:prstGeom>
          <a:noFill/>
          <a:ln w="9525">
            <a:noFill/>
            <a:miter lim="800000"/>
            <a:headEnd/>
            <a:tailEnd/>
          </a:ln>
          <a:effectLst/>
        </p:spPr>
        <p:txBody>
          <a:bodyPr wrap="none">
            <a:spAutoFit/>
          </a:bodyPr>
          <a:lstStyle/>
          <a:p>
            <a:r>
              <a:rPr kumimoji="1" lang="zh-CN" altLang="en-US" sz="2400" dirty="0"/>
              <a:t>两边积分：</a:t>
            </a:r>
          </a:p>
        </p:txBody>
      </p:sp>
      <p:graphicFrame>
        <p:nvGraphicFramePr>
          <p:cNvPr id="557078" name="Object 22"/>
          <p:cNvGraphicFramePr>
            <a:graphicFrameLocks noChangeAspect="1"/>
          </p:cNvGraphicFramePr>
          <p:nvPr/>
        </p:nvGraphicFramePr>
        <p:xfrm>
          <a:off x="2719387" y="1828800"/>
          <a:ext cx="2005013" cy="406400"/>
        </p:xfrm>
        <a:graphic>
          <a:graphicData uri="http://schemas.openxmlformats.org/presentationml/2006/ole">
            <mc:AlternateContent xmlns:mc="http://schemas.openxmlformats.org/markup-compatibility/2006">
              <mc:Choice xmlns:v="urn:schemas-microsoft-com:vml" Requires="v">
                <p:oleObj spid="_x0000_s557086" name="公式" r:id="rId5" imgW="1002960" imgH="203040" progId="Equation.3">
                  <p:embed/>
                </p:oleObj>
              </mc:Choice>
              <mc:Fallback>
                <p:oleObj name="公式" r:id="rId5" imgW="1002960" imgH="203040" progId="Equation.3">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9387" y="1828800"/>
                        <a:ext cx="20050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7079" name="Object 23"/>
          <p:cNvGraphicFramePr>
            <a:graphicFrameLocks noChangeAspect="1"/>
          </p:cNvGraphicFramePr>
          <p:nvPr/>
        </p:nvGraphicFramePr>
        <p:xfrm>
          <a:off x="2719387" y="2438400"/>
          <a:ext cx="1598613" cy="457200"/>
        </p:xfrm>
        <a:graphic>
          <a:graphicData uri="http://schemas.openxmlformats.org/presentationml/2006/ole">
            <mc:AlternateContent xmlns:mc="http://schemas.openxmlformats.org/markup-compatibility/2006">
              <mc:Choice xmlns:v="urn:schemas-microsoft-com:vml" Requires="v">
                <p:oleObj spid="_x0000_s557087" name="公式" r:id="rId7" imgW="799920" imgH="228600" progId="Equation.3">
                  <p:embed/>
                </p:oleObj>
              </mc:Choice>
              <mc:Fallback>
                <p:oleObj name="公式" r:id="rId7" imgW="799920" imgH="228600" progId="Equation.3">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9387" y="2438400"/>
                        <a:ext cx="15986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7080" name="Object 24"/>
          <p:cNvGraphicFramePr>
            <a:graphicFrameLocks noChangeAspect="1"/>
          </p:cNvGraphicFramePr>
          <p:nvPr/>
        </p:nvGraphicFramePr>
        <p:xfrm>
          <a:off x="2719387" y="3124200"/>
          <a:ext cx="1193800" cy="457200"/>
        </p:xfrm>
        <a:graphic>
          <a:graphicData uri="http://schemas.openxmlformats.org/presentationml/2006/ole">
            <mc:AlternateContent xmlns:mc="http://schemas.openxmlformats.org/markup-compatibility/2006">
              <mc:Choice xmlns:v="urn:schemas-microsoft-com:vml" Requires="v">
                <p:oleObj spid="_x0000_s557088" name="公式" r:id="rId9" imgW="596880" imgH="228600" progId="Equation.3">
                  <p:embed/>
                </p:oleObj>
              </mc:Choice>
              <mc:Fallback>
                <p:oleObj name="公式" r:id="rId9" imgW="596880" imgH="228600" progId="Equation.3">
                  <p:embed/>
                  <p:pic>
                    <p:nvPicPr>
                      <p:cNvPr id="0"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7" y="3124200"/>
                        <a:ext cx="1193800" cy="457200"/>
                      </a:xfrm>
                      <a:prstGeom prst="rect">
                        <a:avLst/>
                      </a:prstGeom>
                      <a:solidFill>
                        <a:srgbClr val="CC99FF">
                          <a:alpha val="50000"/>
                        </a:srgbClr>
                      </a:solidFill>
                    </p:spPr>
                  </p:pic>
                </p:oleObj>
              </mc:Fallback>
            </mc:AlternateContent>
          </a:graphicData>
        </a:graphic>
      </p:graphicFrame>
      <p:graphicFrame>
        <p:nvGraphicFramePr>
          <p:cNvPr id="557081" name="Object 25"/>
          <p:cNvGraphicFramePr>
            <a:graphicFrameLocks noChangeAspect="1"/>
          </p:cNvGraphicFramePr>
          <p:nvPr/>
        </p:nvGraphicFramePr>
        <p:xfrm>
          <a:off x="2719387" y="3733800"/>
          <a:ext cx="2081213" cy="787400"/>
        </p:xfrm>
        <a:graphic>
          <a:graphicData uri="http://schemas.openxmlformats.org/presentationml/2006/ole">
            <mc:AlternateContent xmlns:mc="http://schemas.openxmlformats.org/markup-compatibility/2006">
              <mc:Choice xmlns:v="urn:schemas-microsoft-com:vml" Requires="v">
                <p:oleObj spid="_x0000_s557089" name="公式" r:id="rId11" imgW="1041120" imgH="393480" progId="Equation.3">
                  <p:embed/>
                </p:oleObj>
              </mc:Choice>
              <mc:Fallback>
                <p:oleObj name="公式" r:id="rId11" imgW="1041120" imgH="393480" progId="Equation.3">
                  <p:embed/>
                  <p:pic>
                    <p:nvPicPr>
                      <p:cNvPr id="0"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9387" y="3733800"/>
                        <a:ext cx="20812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7082" name="Rectangle 26"/>
          <p:cNvSpPr>
            <a:spLocks noChangeArrowheads="1"/>
          </p:cNvSpPr>
          <p:nvPr/>
        </p:nvSpPr>
        <p:spPr bwMode="auto">
          <a:xfrm>
            <a:off x="914400" y="5029200"/>
            <a:ext cx="1327150" cy="457200"/>
          </a:xfrm>
          <a:prstGeom prst="rect">
            <a:avLst/>
          </a:prstGeom>
          <a:noFill/>
          <a:ln w="9525" algn="ctr">
            <a:noFill/>
            <a:miter lim="800000"/>
            <a:headEnd/>
            <a:tailEnd/>
          </a:ln>
          <a:effectLst/>
        </p:spPr>
        <p:txBody>
          <a:bodyPr wrap="none">
            <a:spAutoFit/>
          </a:bodyPr>
          <a:lstStyle/>
          <a:p>
            <a:r>
              <a:rPr kumimoji="1" lang="zh-CN" altLang="en-US" sz="2400" dirty="0"/>
              <a:t>消去 </a:t>
            </a:r>
            <a:r>
              <a:rPr kumimoji="1" lang="en-US" altLang="zh-CN" sz="2400" i="1" dirty="0"/>
              <a:t>p</a:t>
            </a:r>
            <a:r>
              <a:rPr kumimoji="1" lang="zh-CN" altLang="en-US" sz="2400" dirty="0"/>
              <a:t>：</a:t>
            </a:r>
          </a:p>
        </p:txBody>
      </p:sp>
      <p:graphicFrame>
        <p:nvGraphicFramePr>
          <p:cNvPr id="557083" name="Object 27"/>
          <p:cNvGraphicFramePr>
            <a:graphicFrameLocks noChangeAspect="1"/>
          </p:cNvGraphicFramePr>
          <p:nvPr/>
        </p:nvGraphicFramePr>
        <p:xfrm>
          <a:off x="2719387" y="5029200"/>
          <a:ext cx="1371600" cy="457200"/>
        </p:xfrm>
        <a:graphic>
          <a:graphicData uri="http://schemas.openxmlformats.org/presentationml/2006/ole">
            <mc:AlternateContent xmlns:mc="http://schemas.openxmlformats.org/markup-compatibility/2006">
              <mc:Choice xmlns:v="urn:schemas-microsoft-com:vml" Requires="v">
                <p:oleObj spid="_x0000_s557090" name="公式" r:id="rId13" imgW="685800" imgH="228600" progId="Equation.3">
                  <p:embed/>
                </p:oleObj>
              </mc:Choice>
              <mc:Fallback>
                <p:oleObj name="公式" r:id="rId13" imgW="685800" imgH="228600" progId="Equation.3">
                  <p:embed/>
                  <p:pic>
                    <p:nvPicPr>
                      <p:cNvPr id="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19387" y="5029200"/>
                        <a:ext cx="1371600" cy="457200"/>
                      </a:xfrm>
                      <a:prstGeom prst="rect">
                        <a:avLst/>
                      </a:prstGeom>
                      <a:solidFill>
                        <a:srgbClr val="CC99FF">
                          <a:alpha val="50000"/>
                        </a:srgbClr>
                      </a:solidFill>
                      <a:ln>
                        <a:noFill/>
                      </a:ln>
                      <a:extLst>
                        <a:ext uri="{91240B29-F687-4F45-9708-019B960494DF}">
                          <a14:hiddenLine xmlns:a14="http://schemas.microsoft.com/office/drawing/2010/main" w="76200" cmpd="tri">
                            <a:solidFill>
                              <a:srgbClr val="66FF33"/>
                            </a:solidFill>
                            <a:miter lim="800000"/>
                            <a:headEnd/>
                            <a:tailEnd/>
                          </a14:hiddenLine>
                        </a:ext>
                      </a:extLst>
                    </p:spPr>
                  </p:pic>
                </p:oleObj>
              </mc:Fallback>
            </mc:AlternateContent>
          </a:graphicData>
        </a:graphic>
      </p:graphicFrame>
      <p:graphicFrame>
        <p:nvGraphicFramePr>
          <p:cNvPr id="557084" name="Object 28"/>
          <p:cNvGraphicFramePr>
            <a:graphicFrameLocks noChangeAspect="1"/>
          </p:cNvGraphicFramePr>
          <p:nvPr/>
        </p:nvGraphicFramePr>
        <p:xfrm>
          <a:off x="2719387" y="5791200"/>
          <a:ext cx="1574800" cy="482600"/>
        </p:xfrm>
        <a:graphic>
          <a:graphicData uri="http://schemas.openxmlformats.org/presentationml/2006/ole">
            <mc:AlternateContent xmlns:mc="http://schemas.openxmlformats.org/markup-compatibility/2006">
              <mc:Choice xmlns:v="urn:schemas-microsoft-com:vml" Requires="v">
                <p:oleObj spid="_x0000_s557091" name="公式" r:id="rId15" imgW="787320" imgH="241200" progId="Equation.3">
                  <p:embed/>
                </p:oleObj>
              </mc:Choice>
              <mc:Fallback>
                <p:oleObj name="公式" r:id="rId15" imgW="787320" imgH="241200" progId="Equation.3">
                  <p:embed/>
                  <p:pic>
                    <p:nvPicPr>
                      <p:cNvPr id="0" name="Picture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19387" y="5791200"/>
                        <a:ext cx="1574800" cy="482600"/>
                      </a:xfrm>
                      <a:prstGeom prst="rect">
                        <a:avLst/>
                      </a:prstGeom>
                      <a:solidFill>
                        <a:srgbClr val="CC99FF">
                          <a:alpha val="50000"/>
                        </a:srgbClr>
                      </a:solidFill>
                      <a:ln>
                        <a:noFill/>
                      </a:ln>
                      <a:extLst>
                        <a:ext uri="{91240B29-F687-4F45-9708-019B960494DF}">
                          <a14:hiddenLine xmlns:a14="http://schemas.microsoft.com/office/drawing/2010/main" w="76200" cmpd="tri">
                            <a:solidFill>
                              <a:srgbClr val="66FF33"/>
                            </a:solidFill>
                            <a:miter lim="800000"/>
                            <a:headEnd/>
                            <a:tailEnd/>
                          </a14:hiddenLine>
                        </a:ext>
                      </a:extLst>
                    </p:spPr>
                  </p:pic>
                </p:oleObj>
              </mc:Fallback>
            </mc:AlternateContent>
          </a:graphicData>
        </a:graphic>
      </p:graphicFrame>
      <p:sp>
        <p:nvSpPr>
          <p:cNvPr id="557085" name="Rectangle 29"/>
          <p:cNvSpPr>
            <a:spLocks noChangeArrowheads="1"/>
          </p:cNvSpPr>
          <p:nvPr/>
        </p:nvSpPr>
        <p:spPr bwMode="auto">
          <a:xfrm>
            <a:off x="900113" y="5846763"/>
            <a:ext cx="1360487" cy="457200"/>
          </a:xfrm>
          <a:prstGeom prst="rect">
            <a:avLst/>
          </a:prstGeom>
          <a:noFill/>
          <a:ln w="9525">
            <a:noFill/>
            <a:miter lim="800000"/>
            <a:headEnd/>
            <a:tailEnd/>
          </a:ln>
          <a:effectLst/>
        </p:spPr>
        <p:txBody>
          <a:bodyPr wrap="none">
            <a:spAutoFit/>
          </a:bodyPr>
          <a:lstStyle/>
          <a:p>
            <a:r>
              <a:rPr kumimoji="1" lang="zh-CN" altLang="en-US" sz="2400"/>
              <a:t>消去 </a:t>
            </a:r>
            <a:r>
              <a:rPr kumimoji="1" lang="en-US" altLang="zh-CN" sz="2400" i="1"/>
              <a:t>V</a:t>
            </a:r>
            <a:r>
              <a:rPr kumimoji="1" lang="zh-CN"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57076"/>
                                        </p:tgtEl>
                                        <p:attrNameLst>
                                          <p:attrName>style.visibility</p:attrName>
                                        </p:attrNameLst>
                                      </p:cBhvr>
                                      <p:to>
                                        <p:strVal val="visible"/>
                                      </p:to>
                                    </p:set>
                                    <p:animEffect transition="in" filter="strips(upRight)">
                                      <p:cBhvr>
                                        <p:cTn id="7" dur="500"/>
                                        <p:tgtEl>
                                          <p:spTgt spid="55707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57077"/>
                                        </p:tgtEl>
                                        <p:attrNameLst>
                                          <p:attrName>style.visibility</p:attrName>
                                        </p:attrNameLst>
                                      </p:cBhvr>
                                      <p:to>
                                        <p:strVal val="visible"/>
                                      </p:to>
                                    </p:set>
                                    <p:anim calcmode="lin" valueType="num">
                                      <p:cBhvr additive="base">
                                        <p:cTn id="12" dur="500" fill="hold"/>
                                        <p:tgtEl>
                                          <p:spTgt spid="557077"/>
                                        </p:tgtEl>
                                        <p:attrNameLst>
                                          <p:attrName>ppt_x</p:attrName>
                                        </p:attrNameLst>
                                      </p:cBhvr>
                                      <p:tavLst>
                                        <p:tav tm="0">
                                          <p:val>
                                            <p:strVal val="0-#ppt_w/2"/>
                                          </p:val>
                                        </p:tav>
                                        <p:tav tm="100000">
                                          <p:val>
                                            <p:strVal val="#ppt_x"/>
                                          </p:val>
                                        </p:tav>
                                      </p:tavLst>
                                    </p:anim>
                                    <p:anim calcmode="lin" valueType="num">
                                      <p:cBhvr additive="base">
                                        <p:cTn id="13" dur="500" fill="hold"/>
                                        <p:tgtEl>
                                          <p:spTgt spid="55707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557078"/>
                                        </p:tgtEl>
                                        <p:attrNameLst>
                                          <p:attrName>style.visibility</p:attrName>
                                        </p:attrNameLst>
                                      </p:cBhvr>
                                      <p:to>
                                        <p:strVal val="visible"/>
                                      </p:to>
                                    </p:set>
                                    <p:animEffect transition="in" filter="strips(upRight)">
                                      <p:cBhvr>
                                        <p:cTn id="18" dur="500"/>
                                        <p:tgtEl>
                                          <p:spTgt spid="557078"/>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557079"/>
                                        </p:tgtEl>
                                        <p:attrNameLst>
                                          <p:attrName>style.visibility</p:attrName>
                                        </p:attrNameLst>
                                      </p:cBhvr>
                                      <p:to>
                                        <p:strVal val="visible"/>
                                      </p:to>
                                    </p:set>
                                    <p:animEffect transition="in" filter="strips(upRight)">
                                      <p:cBhvr>
                                        <p:cTn id="23" dur="500"/>
                                        <p:tgtEl>
                                          <p:spTgt spid="557079"/>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557080"/>
                                        </p:tgtEl>
                                        <p:attrNameLst>
                                          <p:attrName>style.visibility</p:attrName>
                                        </p:attrNameLst>
                                      </p:cBhvr>
                                      <p:to>
                                        <p:strVal val="visible"/>
                                      </p:to>
                                    </p:set>
                                    <p:animEffect transition="in" filter="strips(upRight)">
                                      <p:cBhvr>
                                        <p:cTn id="28" dur="500"/>
                                        <p:tgtEl>
                                          <p:spTgt spid="557080"/>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557081"/>
                                        </p:tgtEl>
                                        <p:attrNameLst>
                                          <p:attrName>style.visibility</p:attrName>
                                        </p:attrNameLst>
                                      </p:cBhvr>
                                      <p:to>
                                        <p:strVal val="visible"/>
                                      </p:to>
                                    </p:set>
                                    <p:animEffect transition="in" filter="strips(upRight)">
                                      <p:cBhvr>
                                        <p:cTn id="33" dur="500"/>
                                        <p:tgtEl>
                                          <p:spTgt spid="55708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57082"/>
                                        </p:tgtEl>
                                        <p:attrNameLst>
                                          <p:attrName>style.visibility</p:attrName>
                                        </p:attrNameLst>
                                      </p:cBhvr>
                                      <p:to>
                                        <p:strVal val="visible"/>
                                      </p:to>
                                    </p:set>
                                    <p:animEffect transition="in" filter="wipe(left)">
                                      <p:cBhvr>
                                        <p:cTn id="38" dur="500"/>
                                        <p:tgtEl>
                                          <p:spTgt spid="55708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57083"/>
                                        </p:tgtEl>
                                        <p:attrNameLst>
                                          <p:attrName>style.visibility</p:attrName>
                                        </p:attrNameLst>
                                      </p:cBhvr>
                                      <p:to>
                                        <p:strVal val="visible"/>
                                      </p:to>
                                    </p:set>
                                    <p:animEffect transition="in" filter="wipe(left)">
                                      <p:cBhvr>
                                        <p:cTn id="43" dur="500"/>
                                        <p:tgtEl>
                                          <p:spTgt spid="55708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57085"/>
                                        </p:tgtEl>
                                        <p:attrNameLst>
                                          <p:attrName>style.visibility</p:attrName>
                                        </p:attrNameLst>
                                      </p:cBhvr>
                                      <p:to>
                                        <p:strVal val="visible"/>
                                      </p:to>
                                    </p:set>
                                    <p:animEffect transition="in" filter="wipe(left)">
                                      <p:cBhvr>
                                        <p:cTn id="48" dur="500"/>
                                        <p:tgtEl>
                                          <p:spTgt spid="55708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57084"/>
                                        </p:tgtEl>
                                        <p:attrNameLst>
                                          <p:attrName>style.visibility</p:attrName>
                                        </p:attrNameLst>
                                      </p:cBhvr>
                                      <p:to>
                                        <p:strVal val="visible"/>
                                      </p:to>
                                    </p:set>
                                    <p:animEffect transition="in" filter="wipe(left)">
                                      <p:cBhvr>
                                        <p:cTn id="53" dur="500"/>
                                        <p:tgtEl>
                                          <p:spTgt spid="557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77" grpId="0" autoUpdateAnimBg="0"/>
      <p:bldP spid="557082" grpId="0"/>
      <p:bldP spid="5570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zh-CN" altLang="en-US"/>
              <a:t>第</a:t>
            </a:r>
            <a:r>
              <a:rPr lang="en-US" altLang="zh-CN"/>
              <a:t>9</a:t>
            </a:r>
            <a:r>
              <a:rPr lang="zh-CN" altLang="en-US"/>
              <a:t>章 热力学基础</a:t>
            </a:r>
          </a:p>
        </p:txBody>
      </p:sp>
      <p:sp>
        <p:nvSpPr>
          <p:cNvPr id="8" name="灯片编号占位符 4"/>
          <p:cNvSpPr>
            <a:spLocks noGrp="1"/>
          </p:cNvSpPr>
          <p:nvPr>
            <p:ph type="sldNum" sz="quarter" idx="12"/>
          </p:nvPr>
        </p:nvSpPr>
        <p:spPr/>
        <p:txBody>
          <a:bodyPr/>
          <a:lstStyle/>
          <a:p>
            <a:fld id="{8EE8D4AE-D6CD-40A6-ACC1-75CFA3C1CE0C}" type="slidenum">
              <a:rPr lang="en-US" altLang="zh-CN"/>
              <a:pPr/>
              <a:t>4</a:t>
            </a:fld>
            <a:endParaRPr lang="en-US" altLang="zh-CN"/>
          </a:p>
        </p:txBody>
      </p:sp>
      <p:sp>
        <p:nvSpPr>
          <p:cNvPr id="644099"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热学的研究对象</a:t>
            </a:r>
          </a:p>
        </p:txBody>
      </p:sp>
      <p:graphicFrame>
        <p:nvGraphicFramePr>
          <p:cNvPr id="644100" name="Object 4"/>
          <p:cNvGraphicFramePr>
            <a:graphicFrameLocks noChangeAspect="1"/>
          </p:cNvGraphicFramePr>
          <p:nvPr/>
        </p:nvGraphicFramePr>
        <p:xfrm>
          <a:off x="533400" y="3505200"/>
          <a:ext cx="8064500" cy="2146300"/>
        </p:xfrm>
        <a:graphic>
          <a:graphicData uri="http://schemas.openxmlformats.org/presentationml/2006/ole">
            <mc:AlternateContent xmlns:mc="http://schemas.openxmlformats.org/markup-compatibility/2006">
              <mc:Choice xmlns:v="urn:schemas-microsoft-com:vml" Requires="v">
                <p:oleObj spid="_x0000_s644101" name="文档" r:id="rId3" imgW="3268836" imgH="869009" progId="Word.Document.8">
                  <p:embed/>
                </p:oleObj>
              </mc:Choice>
              <mc:Fallback>
                <p:oleObj name="文档" r:id="rId3" imgW="3268836" imgH="869009"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05200"/>
                        <a:ext cx="8064500"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4101" name="Text Box 5"/>
          <p:cNvSpPr txBox="1">
            <a:spLocks noChangeArrowheads="1"/>
          </p:cNvSpPr>
          <p:nvPr/>
        </p:nvSpPr>
        <p:spPr bwMode="auto">
          <a:xfrm>
            <a:off x="457200" y="1905000"/>
            <a:ext cx="8305800" cy="1117600"/>
          </a:xfrm>
          <a:prstGeom prst="rect">
            <a:avLst/>
          </a:prstGeom>
          <a:noFill/>
          <a:ln w="9525">
            <a:noFill/>
            <a:miter lim="800000"/>
            <a:headEnd/>
            <a:tailEnd/>
          </a:ln>
          <a:effectLst/>
        </p:spPr>
        <p:txBody>
          <a:bodyPr>
            <a:spAutoFit/>
          </a:bodyPr>
          <a:lstStyle/>
          <a:p>
            <a:pPr algn="just">
              <a:lnSpc>
                <a:spcPct val="120000"/>
              </a:lnSpc>
              <a:spcBef>
                <a:spcPct val="50000"/>
              </a:spcBef>
            </a:pPr>
            <a:r>
              <a:rPr kumimoji="1" lang="zh-CN" altLang="en-US" sz="2800"/>
              <a:t>研究一个与温度有关的各种</a:t>
            </a:r>
            <a:r>
              <a:rPr kumimoji="1" lang="zh-CN" altLang="en-US" sz="2800">
                <a:solidFill>
                  <a:srgbClr val="FF3300"/>
                </a:solidFill>
              </a:rPr>
              <a:t>宏观现象</a:t>
            </a:r>
            <a:r>
              <a:rPr kumimoji="1" lang="en-US" altLang="zh-CN" sz="2800"/>
              <a:t>——</a:t>
            </a:r>
            <a:r>
              <a:rPr kumimoji="1" lang="zh-CN" altLang="en-US" sz="2800">
                <a:solidFill>
                  <a:srgbClr val="0000CC"/>
                </a:solidFill>
              </a:rPr>
              <a:t>热现象</a:t>
            </a:r>
            <a:r>
              <a:rPr kumimoji="1" lang="zh-CN" altLang="en-US" sz="2800"/>
              <a:t>，以及这些现象的</a:t>
            </a:r>
            <a:r>
              <a:rPr kumimoji="1" lang="zh-CN" altLang="en-US" sz="2800">
                <a:solidFill>
                  <a:srgbClr val="FF3300"/>
                </a:solidFill>
              </a:rPr>
              <a:t>微观机制</a:t>
            </a:r>
            <a:r>
              <a:rPr kumimoji="1"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4101"/>
                                        </p:tgtEl>
                                        <p:attrNameLst>
                                          <p:attrName>style.visibility</p:attrName>
                                        </p:attrNameLst>
                                      </p:cBhvr>
                                      <p:to>
                                        <p:strVal val="visible"/>
                                      </p:to>
                                    </p:set>
                                    <p:anim calcmode="lin" valueType="num">
                                      <p:cBhvr additive="base">
                                        <p:cTn id="7" dur="500" fill="hold"/>
                                        <p:tgtEl>
                                          <p:spTgt spid="644101"/>
                                        </p:tgtEl>
                                        <p:attrNameLst>
                                          <p:attrName>ppt_x</p:attrName>
                                        </p:attrNameLst>
                                      </p:cBhvr>
                                      <p:tavLst>
                                        <p:tav tm="0">
                                          <p:val>
                                            <p:strVal val="0-#ppt_w/2"/>
                                          </p:val>
                                        </p:tav>
                                        <p:tav tm="100000">
                                          <p:val>
                                            <p:strVal val="#ppt_x"/>
                                          </p:val>
                                        </p:tav>
                                      </p:tavLst>
                                    </p:anim>
                                    <p:anim calcmode="lin" valueType="num">
                                      <p:cBhvr additive="base">
                                        <p:cTn id="8" dur="500" fill="hold"/>
                                        <p:tgtEl>
                                          <p:spTgt spid="6441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44100"/>
                                        </p:tgtEl>
                                        <p:attrNameLst>
                                          <p:attrName>style.visibility</p:attrName>
                                        </p:attrNameLst>
                                      </p:cBhvr>
                                      <p:to>
                                        <p:strVal val="visible"/>
                                      </p:to>
                                    </p:set>
                                    <p:animEffect transition="in" filter="box(in)">
                                      <p:cBhvr>
                                        <p:cTn id="13" dur="500"/>
                                        <p:tgtEl>
                                          <p:spTgt spid="64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0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32" name="灯片编号占位符 4"/>
          <p:cNvSpPr>
            <a:spLocks noGrp="1"/>
          </p:cNvSpPr>
          <p:nvPr>
            <p:ph type="sldNum" sz="quarter" idx="12"/>
          </p:nvPr>
        </p:nvSpPr>
        <p:spPr/>
        <p:txBody>
          <a:bodyPr/>
          <a:lstStyle/>
          <a:p>
            <a:fld id="{E2795838-8128-4892-9350-2900B80F8BC5}" type="slidenum">
              <a:rPr lang="en-US" altLang="zh-CN"/>
              <a:pPr/>
              <a:t>40</a:t>
            </a:fld>
            <a:endParaRPr lang="en-US" altLang="zh-CN"/>
          </a:p>
        </p:txBody>
      </p:sp>
      <p:sp>
        <p:nvSpPr>
          <p:cNvPr id="558083"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绝热线和等温线</a:t>
            </a:r>
          </a:p>
        </p:txBody>
      </p:sp>
      <p:grpSp>
        <p:nvGrpSpPr>
          <p:cNvPr id="558095" name="Group 15"/>
          <p:cNvGrpSpPr>
            <a:grpSpLocks/>
          </p:cNvGrpSpPr>
          <p:nvPr/>
        </p:nvGrpSpPr>
        <p:grpSpPr bwMode="auto">
          <a:xfrm>
            <a:off x="4648200" y="990600"/>
            <a:ext cx="4321175" cy="3744913"/>
            <a:chOff x="2970" y="1026"/>
            <a:chExt cx="2722" cy="2359"/>
          </a:xfrm>
        </p:grpSpPr>
        <p:sp>
          <p:nvSpPr>
            <p:cNvPr id="558096" name="Rectangle 16"/>
            <p:cNvSpPr>
              <a:spLocks noChangeArrowheads="1"/>
            </p:cNvSpPr>
            <p:nvPr/>
          </p:nvSpPr>
          <p:spPr bwMode="auto">
            <a:xfrm>
              <a:off x="2970" y="1026"/>
              <a:ext cx="2541" cy="2359"/>
            </a:xfrm>
            <a:prstGeom prst="rect">
              <a:avLst/>
            </a:prstGeom>
            <a:noFill/>
            <a:ln w="19050">
              <a:noFill/>
              <a:miter lim="800000"/>
              <a:headEnd/>
              <a:tailEnd type="none" w="sm" len="lg"/>
            </a:ln>
            <a:effectLst/>
          </p:spPr>
          <p:txBody>
            <a:bodyPr lIns="90000" tIns="46800" rIns="90000" bIns="46800" anchor="ctr">
              <a:spAutoFit/>
            </a:bodyPr>
            <a:lstStyle/>
            <a:p>
              <a:endParaRPr lang="zh-CN" altLang="en-US"/>
            </a:p>
          </p:txBody>
        </p:sp>
        <p:grpSp>
          <p:nvGrpSpPr>
            <p:cNvPr id="558097" name="Group 17"/>
            <p:cNvGrpSpPr>
              <a:grpSpLocks/>
            </p:cNvGrpSpPr>
            <p:nvPr/>
          </p:nvGrpSpPr>
          <p:grpSpPr bwMode="auto">
            <a:xfrm>
              <a:off x="2993" y="1104"/>
              <a:ext cx="2699" cy="2009"/>
              <a:chOff x="3084" y="1104"/>
              <a:chExt cx="2699" cy="2009"/>
            </a:xfrm>
          </p:grpSpPr>
          <p:sp>
            <p:nvSpPr>
              <p:cNvPr id="558098" name="Line 18"/>
              <p:cNvSpPr>
                <a:spLocks noChangeShapeType="1"/>
              </p:cNvSpPr>
              <p:nvPr/>
            </p:nvSpPr>
            <p:spPr bwMode="auto">
              <a:xfrm>
                <a:off x="3290" y="2981"/>
                <a:ext cx="2068" cy="3"/>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58099" name="Line 19"/>
              <p:cNvSpPr>
                <a:spLocks noChangeShapeType="1"/>
              </p:cNvSpPr>
              <p:nvPr/>
            </p:nvSpPr>
            <p:spPr bwMode="auto">
              <a:xfrm flipV="1">
                <a:off x="3290" y="1351"/>
                <a:ext cx="2" cy="1630"/>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58100" name="Arc 20"/>
              <p:cNvSpPr>
                <a:spLocks/>
              </p:cNvSpPr>
              <p:nvPr/>
            </p:nvSpPr>
            <p:spPr bwMode="auto">
              <a:xfrm flipH="1" flipV="1">
                <a:off x="3447" y="1345"/>
                <a:ext cx="1678" cy="1096"/>
              </a:xfrm>
              <a:custGeom>
                <a:avLst/>
                <a:gdLst>
                  <a:gd name="G0" fmla="+- 0 0 0"/>
                  <a:gd name="G1" fmla="+- 20988 0 0"/>
                  <a:gd name="G2" fmla="+- 21600 0 0"/>
                  <a:gd name="T0" fmla="*/ 5107 w 20881"/>
                  <a:gd name="T1" fmla="*/ 0 h 20988"/>
                  <a:gd name="T2" fmla="*/ 20881 w 20881"/>
                  <a:gd name="T3" fmla="*/ 15460 h 20988"/>
                  <a:gd name="T4" fmla="*/ 0 w 20881"/>
                  <a:gd name="T5" fmla="*/ 20988 h 20988"/>
                </a:gdLst>
                <a:ahLst/>
                <a:cxnLst>
                  <a:cxn ang="0">
                    <a:pos x="T0" y="T1"/>
                  </a:cxn>
                  <a:cxn ang="0">
                    <a:pos x="T2" y="T3"/>
                  </a:cxn>
                  <a:cxn ang="0">
                    <a:pos x="T4" y="T5"/>
                  </a:cxn>
                </a:cxnLst>
                <a:rect l="0" t="0" r="r" b="b"/>
                <a:pathLst>
                  <a:path w="20881" h="20988" fill="none" extrusionOk="0">
                    <a:moveTo>
                      <a:pt x="5106" y="0"/>
                    </a:moveTo>
                    <a:cubicBezTo>
                      <a:pt x="12801" y="1872"/>
                      <a:pt x="18854" y="7805"/>
                      <a:pt x="20880" y="15460"/>
                    </a:cubicBezTo>
                  </a:path>
                  <a:path w="20881" h="20988" stroke="0" extrusionOk="0">
                    <a:moveTo>
                      <a:pt x="5106" y="0"/>
                    </a:moveTo>
                    <a:cubicBezTo>
                      <a:pt x="12801" y="1872"/>
                      <a:pt x="18854" y="7805"/>
                      <a:pt x="20880" y="15460"/>
                    </a:cubicBezTo>
                    <a:lnTo>
                      <a:pt x="0" y="20988"/>
                    </a:lnTo>
                    <a:close/>
                  </a:path>
                </a:pathLst>
              </a:custGeom>
              <a:noFill/>
              <a:ln w="19050">
                <a:solidFill>
                  <a:srgbClr val="008080"/>
                </a:solidFill>
                <a:prstDash val="dash"/>
                <a:round/>
                <a:headEnd/>
                <a:tailEnd/>
              </a:ln>
              <a:effectLst/>
            </p:spPr>
            <p:txBody>
              <a:bodyPr/>
              <a:lstStyle/>
              <a:p>
                <a:endParaRPr lang="zh-CN" altLang="en-US"/>
              </a:p>
            </p:txBody>
          </p:sp>
          <p:sp>
            <p:nvSpPr>
              <p:cNvPr id="558101" name="Arc 21"/>
              <p:cNvSpPr>
                <a:spLocks/>
              </p:cNvSpPr>
              <p:nvPr/>
            </p:nvSpPr>
            <p:spPr bwMode="auto">
              <a:xfrm flipH="1" flipV="1">
                <a:off x="3628" y="1434"/>
                <a:ext cx="1187" cy="1330"/>
              </a:xfrm>
              <a:custGeom>
                <a:avLst/>
                <a:gdLst>
                  <a:gd name="G0" fmla="+- 0 0 0"/>
                  <a:gd name="G1" fmla="+- 21342 0 0"/>
                  <a:gd name="G2" fmla="+- 21600 0 0"/>
                  <a:gd name="T0" fmla="*/ 3331 w 21600"/>
                  <a:gd name="T1" fmla="*/ 0 h 21342"/>
                  <a:gd name="T2" fmla="*/ 21600 w 21600"/>
                  <a:gd name="T3" fmla="*/ 21342 h 21342"/>
                  <a:gd name="T4" fmla="*/ 0 w 21600"/>
                  <a:gd name="T5" fmla="*/ 21342 h 21342"/>
                </a:gdLst>
                <a:ahLst/>
                <a:cxnLst>
                  <a:cxn ang="0">
                    <a:pos x="T0" y="T1"/>
                  </a:cxn>
                  <a:cxn ang="0">
                    <a:pos x="T2" y="T3"/>
                  </a:cxn>
                  <a:cxn ang="0">
                    <a:pos x="T4" y="T5"/>
                  </a:cxn>
                </a:cxnLst>
                <a:rect l="0" t="0" r="r" b="b"/>
                <a:pathLst>
                  <a:path w="21600" h="21342" fill="none" extrusionOk="0">
                    <a:moveTo>
                      <a:pt x="3330" y="0"/>
                    </a:moveTo>
                    <a:cubicBezTo>
                      <a:pt x="13846" y="1641"/>
                      <a:pt x="21600" y="10698"/>
                      <a:pt x="21600" y="21342"/>
                    </a:cubicBezTo>
                  </a:path>
                  <a:path w="21600" h="21342" stroke="0" extrusionOk="0">
                    <a:moveTo>
                      <a:pt x="3330" y="0"/>
                    </a:moveTo>
                    <a:cubicBezTo>
                      <a:pt x="13846" y="1641"/>
                      <a:pt x="21600" y="10698"/>
                      <a:pt x="21600" y="21342"/>
                    </a:cubicBezTo>
                    <a:lnTo>
                      <a:pt x="0" y="21342"/>
                    </a:lnTo>
                    <a:close/>
                  </a:path>
                </a:pathLst>
              </a:custGeom>
              <a:noFill/>
              <a:ln w="19050">
                <a:solidFill>
                  <a:srgbClr val="FF0000"/>
                </a:solidFill>
                <a:round/>
                <a:headEnd/>
                <a:tailEnd type="none" w="sm" len="sm"/>
              </a:ln>
              <a:effectLst/>
            </p:spPr>
            <p:txBody>
              <a:bodyPr/>
              <a:lstStyle/>
              <a:p>
                <a:endParaRPr lang="zh-CN" altLang="en-US"/>
              </a:p>
            </p:txBody>
          </p:sp>
          <p:sp>
            <p:nvSpPr>
              <p:cNvPr id="558102" name="Rectangle 22"/>
              <p:cNvSpPr>
                <a:spLocks noChangeArrowheads="1"/>
              </p:cNvSpPr>
              <p:nvPr/>
            </p:nvSpPr>
            <p:spPr bwMode="auto">
              <a:xfrm>
                <a:off x="4671" y="2644"/>
                <a:ext cx="726" cy="378"/>
              </a:xfrm>
              <a:prstGeom prst="rect">
                <a:avLst/>
              </a:prstGeom>
              <a:noFill/>
              <a:ln w="19050">
                <a:noFill/>
                <a:miter lim="800000"/>
                <a:headEnd/>
                <a:tailEnd/>
              </a:ln>
              <a:effectLst/>
            </p:spPr>
            <p:txBody>
              <a:bodyPr lIns="12700" tIns="12700" rIns="12700" bIns="12700"/>
              <a:lstStyle/>
              <a:p>
                <a:pPr algn="just"/>
                <a:r>
                  <a:rPr kumimoji="1" lang="zh-CN" altLang="en-US" sz="2400">
                    <a:solidFill>
                      <a:srgbClr val="FF0000"/>
                    </a:solidFill>
                    <a:ea typeface="楷体_GB2312" pitchFamily="49" charset="-122"/>
                  </a:rPr>
                  <a:t>绝热线</a:t>
                </a:r>
              </a:p>
            </p:txBody>
          </p:sp>
          <p:sp>
            <p:nvSpPr>
              <p:cNvPr id="558103" name="Rectangle 23"/>
              <p:cNvSpPr>
                <a:spLocks noChangeArrowheads="1"/>
              </p:cNvSpPr>
              <p:nvPr/>
            </p:nvSpPr>
            <p:spPr bwMode="auto">
              <a:xfrm>
                <a:off x="4535" y="2159"/>
                <a:ext cx="870" cy="376"/>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8080"/>
                    </a:solidFill>
                    <a:latin typeface="楷体_GB2312" pitchFamily="49" charset="-122"/>
                    <a:ea typeface="楷体_GB2312" pitchFamily="49" charset="-122"/>
                  </a:rPr>
                  <a:t> </a:t>
                </a:r>
                <a:r>
                  <a:rPr kumimoji="1" lang="zh-CN" altLang="en-US" sz="2400">
                    <a:solidFill>
                      <a:srgbClr val="008080"/>
                    </a:solidFill>
                    <a:latin typeface="楷体_GB2312" pitchFamily="49" charset="-122"/>
                    <a:ea typeface="楷体_GB2312" pitchFamily="49" charset="-122"/>
                  </a:rPr>
                  <a:t>等温线 </a:t>
                </a:r>
              </a:p>
            </p:txBody>
          </p:sp>
          <p:sp>
            <p:nvSpPr>
              <p:cNvPr id="558104" name="Rectangle 24"/>
              <p:cNvSpPr>
                <a:spLocks noChangeArrowheads="1"/>
              </p:cNvSpPr>
              <p:nvPr/>
            </p:nvSpPr>
            <p:spPr bwMode="auto">
              <a:xfrm>
                <a:off x="3129" y="2976"/>
                <a:ext cx="2654" cy="137"/>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 O</a:t>
                </a:r>
                <a:r>
                  <a:rPr kumimoji="1" lang="en-US" altLang="zh-CN" sz="2400">
                    <a:solidFill>
                      <a:srgbClr val="000066"/>
                    </a:solidFill>
                  </a:rPr>
                  <a:t>                                          </a:t>
                </a:r>
                <a:r>
                  <a:rPr kumimoji="1" lang="en-US" altLang="zh-CN" sz="2400" i="1">
                    <a:solidFill>
                      <a:srgbClr val="000066"/>
                    </a:solidFill>
                  </a:rPr>
                  <a:t>V</a:t>
                </a:r>
                <a:r>
                  <a:rPr kumimoji="1" lang="en-US" altLang="zh-CN" sz="2400">
                    <a:solidFill>
                      <a:srgbClr val="000066"/>
                    </a:solidFill>
                  </a:rPr>
                  <a:t> </a:t>
                </a:r>
              </a:p>
            </p:txBody>
          </p:sp>
          <p:sp>
            <p:nvSpPr>
              <p:cNvPr id="558105" name="Rectangle 25"/>
              <p:cNvSpPr>
                <a:spLocks noChangeArrowheads="1"/>
              </p:cNvSpPr>
              <p:nvPr/>
            </p:nvSpPr>
            <p:spPr bwMode="auto">
              <a:xfrm>
                <a:off x="3275" y="1104"/>
                <a:ext cx="292" cy="376"/>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 p</a:t>
                </a:r>
                <a:endParaRPr kumimoji="1" lang="en-US" altLang="zh-CN" sz="2400">
                  <a:solidFill>
                    <a:srgbClr val="000066"/>
                  </a:solidFill>
                </a:endParaRPr>
              </a:p>
            </p:txBody>
          </p:sp>
          <p:sp>
            <p:nvSpPr>
              <p:cNvPr id="558106" name="Rectangle 26"/>
              <p:cNvSpPr>
                <a:spLocks noChangeArrowheads="1"/>
              </p:cNvSpPr>
              <p:nvPr/>
            </p:nvSpPr>
            <p:spPr bwMode="auto">
              <a:xfrm>
                <a:off x="3831" y="1797"/>
                <a:ext cx="1249" cy="388"/>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CC"/>
                    </a:solidFill>
                  </a:rPr>
                  <a:t>A</a:t>
                </a:r>
                <a:r>
                  <a:rPr kumimoji="1" lang="en-US" altLang="zh-CN" sz="2400">
                    <a:solidFill>
                      <a:srgbClr val="0000CC"/>
                    </a:solidFill>
                  </a:rPr>
                  <a:t>(</a:t>
                </a:r>
                <a:r>
                  <a:rPr kumimoji="1" lang="en-US" altLang="zh-CN" sz="2400" i="1">
                    <a:solidFill>
                      <a:srgbClr val="0000CC"/>
                    </a:solidFill>
                  </a:rPr>
                  <a:t>p</a:t>
                </a:r>
                <a:r>
                  <a:rPr kumimoji="1" lang="en-US" altLang="zh-CN" sz="2400" i="1" baseline="-25000">
                    <a:solidFill>
                      <a:srgbClr val="0000CC"/>
                    </a:solidFill>
                  </a:rPr>
                  <a:t>A</a:t>
                </a:r>
                <a:r>
                  <a:rPr kumimoji="1" lang="en-US" altLang="zh-CN" sz="2400">
                    <a:solidFill>
                      <a:srgbClr val="0000CC"/>
                    </a:solidFill>
                  </a:rPr>
                  <a:t>, </a:t>
                </a:r>
                <a:r>
                  <a:rPr kumimoji="1" lang="en-US" altLang="zh-CN" sz="2400" i="1">
                    <a:solidFill>
                      <a:srgbClr val="0000CC"/>
                    </a:solidFill>
                  </a:rPr>
                  <a:t>V</a:t>
                </a:r>
                <a:r>
                  <a:rPr kumimoji="1" lang="en-US" altLang="zh-CN" sz="2400" i="1" baseline="-25000">
                    <a:solidFill>
                      <a:srgbClr val="0000CC"/>
                    </a:solidFill>
                  </a:rPr>
                  <a:t>A</a:t>
                </a:r>
                <a:r>
                  <a:rPr kumimoji="1" lang="en-US" altLang="zh-CN" sz="2400">
                    <a:solidFill>
                      <a:srgbClr val="0000CC"/>
                    </a:solidFill>
                  </a:rPr>
                  <a:t>, </a:t>
                </a:r>
                <a:r>
                  <a:rPr kumimoji="1" lang="en-US" altLang="zh-CN" sz="2400" i="1">
                    <a:solidFill>
                      <a:srgbClr val="0000CC"/>
                    </a:solidFill>
                  </a:rPr>
                  <a:t>T</a:t>
                </a:r>
                <a:r>
                  <a:rPr kumimoji="1" lang="en-US" altLang="zh-CN" sz="2400" i="1" baseline="-25000">
                    <a:solidFill>
                      <a:srgbClr val="0000CC"/>
                    </a:solidFill>
                  </a:rPr>
                  <a:t>A</a:t>
                </a:r>
                <a:r>
                  <a:rPr kumimoji="1" lang="en-US" altLang="zh-CN" sz="2400">
                    <a:solidFill>
                      <a:srgbClr val="0000CC"/>
                    </a:solidFill>
                  </a:rPr>
                  <a:t>)</a:t>
                </a:r>
              </a:p>
            </p:txBody>
          </p:sp>
          <p:sp>
            <p:nvSpPr>
              <p:cNvPr id="558107" name="Text Box 27"/>
              <p:cNvSpPr txBox="1">
                <a:spLocks noChangeArrowheads="1"/>
              </p:cNvSpPr>
              <p:nvPr/>
            </p:nvSpPr>
            <p:spPr bwMode="auto">
              <a:xfrm>
                <a:off x="3084" y="2568"/>
                <a:ext cx="182" cy="288"/>
              </a:xfrm>
              <a:prstGeom prst="rect">
                <a:avLst/>
              </a:prstGeom>
              <a:noFill/>
              <a:ln w="9525">
                <a:noFill/>
                <a:miter lim="800000"/>
                <a:headEnd/>
                <a:tailEnd/>
              </a:ln>
              <a:effectLst/>
            </p:spPr>
            <p:txBody>
              <a:bodyPr>
                <a:spAutoFit/>
              </a:bodyPr>
              <a:lstStyle/>
              <a:p>
                <a:pPr>
                  <a:spcBef>
                    <a:spcPct val="50000"/>
                  </a:spcBef>
                </a:pPr>
                <a:r>
                  <a:rPr lang="en-US" altLang="zh-CN" sz="2400">
                    <a:latin typeface="Arial" charset="0"/>
                  </a:rPr>
                  <a:t> </a:t>
                </a:r>
              </a:p>
            </p:txBody>
          </p:sp>
          <p:sp>
            <p:nvSpPr>
              <p:cNvPr id="558108" name="Oval 28"/>
              <p:cNvSpPr>
                <a:spLocks noChangeArrowheads="1"/>
              </p:cNvSpPr>
              <p:nvPr/>
            </p:nvSpPr>
            <p:spPr bwMode="auto">
              <a:xfrm>
                <a:off x="3734" y="2015"/>
                <a:ext cx="34" cy="34"/>
              </a:xfrm>
              <a:prstGeom prst="ellipse">
                <a:avLst/>
              </a:prstGeom>
              <a:solidFill>
                <a:srgbClr val="0000FF"/>
              </a:solidFill>
              <a:ln w="9525">
                <a:solidFill>
                  <a:srgbClr val="000066"/>
                </a:solidFill>
                <a:round/>
                <a:headEnd/>
                <a:tailEnd/>
              </a:ln>
              <a:effectLst/>
            </p:spPr>
            <p:txBody>
              <a:bodyPr wrap="none" anchor="ctr"/>
              <a:lstStyle/>
              <a:p>
                <a:endParaRPr lang="zh-CN" altLang="en-US"/>
              </a:p>
            </p:txBody>
          </p:sp>
        </p:grpSp>
      </p:grpSp>
      <p:sp>
        <p:nvSpPr>
          <p:cNvPr id="558109" name="Rectangle 29"/>
          <p:cNvSpPr>
            <a:spLocks noChangeArrowheads="1"/>
          </p:cNvSpPr>
          <p:nvPr/>
        </p:nvSpPr>
        <p:spPr bwMode="auto">
          <a:xfrm>
            <a:off x="533400" y="1733550"/>
            <a:ext cx="1708150" cy="457200"/>
          </a:xfrm>
          <a:prstGeom prst="rect">
            <a:avLst/>
          </a:prstGeom>
          <a:noFill/>
          <a:ln w="9525">
            <a:noFill/>
            <a:miter lim="800000"/>
            <a:headEnd/>
            <a:tailEnd/>
          </a:ln>
          <a:effectLst/>
        </p:spPr>
        <p:txBody>
          <a:bodyPr wrap="none">
            <a:spAutoFit/>
          </a:bodyPr>
          <a:lstStyle/>
          <a:p>
            <a:r>
              <a:rPr kumimoji="1" lang="zh-CN" altLang="en-US" sz="2400">
                <a:solidFill>
                  <a:srgbClr val="0000CC"/>
                </a:solidFill>
              </a:rPr>
              <a:t>绝热</a:t>
            </a:r>
            <a:r>
              <a:rPr kumimoji="1" lang="zh-CN" altLang="en-US" sz="2400"/>
              <a:t>方程：</a:t>
            </a:r>
          </a:p>
        </p:txBody>
      </p:sp>
      <p:graphicFrame>
        <p:nvGraphicFramePr>
          <p:cNvPr id="558110" name="Object 30"/>
          <p:cNvGraphicFramePr>
            <a:graphicFrameLocks noChangeAspect="1"/>
          </p:cNvGraphicFramePr>
          <p:nvPr/>
        </p:nvGraphicFramePr>
        <p:xfrm>
          <a:off x="2209800" y="1733550"/>
          <a:ext cx="1193800" cy="457200"/>
        </p:xfrm>
        <a:graphic>
          <a:graphicData uri="http://schemas.openxmlformats.org/presentationml/2006/ole">
            <mc:AlternateContent xmlns:mc="http://schemas.openxmlformats.org/markup-compatibility/2006">
              <mc:Choice xmlns:v="urn:schemas-microsoft-com:vml" Requires="v">
                <p:oleObj spid="_x0000_s558123" name="公式" r:id="rId3" imgW="596880" imgH="228600" progId="Equation.3">
                  <p:embed/>
                </p:oleObj>
              </mc:Choice>
              <mc:Fallback>
                <p:oleObj name="公式" r:id="rId3" imgW="596880" imgH="22860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733550"/>
                        <a:ext cx="1193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8111" name="Object 31"/>
          <p:cNvGraphicFramePr>
            <a:graphicFrameLocks noChangeAspect="1"/>
          </p:cNvGraphicFramePr>
          <p:nvPr/>
        </p:nvGraphicFramePr>
        <p:xfrm>
          <a:off x="762000" y="2343150"/>
          <a:ext cx="2690813" cy="457200"/>
        </p:xfrm>
        <a:graphic>
          <a:graphicData uri="http://schemas.openxmlformats.org/presentationml/2006/ole">
            <mc:AlternateContent xmlns:mc="http://schemas.openxmlformats.org/markup-compatibility/2006">
              <mc:Choice xmlns:v="urn:schemas-microsoft-com:vml" Requires="v">
                <p:oleObj spid="_x0000_s558124" name="公式" r:id="rId5" imgW="1346040" imgH="228600" progId="Equation.3">
                  <p:embed/>
                </p:oleObj>
              </mc:Choice>
              <mc:Fallback>
                <p:oleObj name="公式" r:id="rId5" imgW="1346040" imgH="228600" progId="Equation.3">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343150"/>
                        <a:ext cx="26908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8112" name="Object 32"/>
          <p:cNvGraphicFramePr>
            <a:graphicFrameLocks noChangeAspect="1"/>
          </p:cNvGraphicFramePr>
          <p:nvPr/>
        </p:nvGraphicFramePr>
        <p:xfrm>
          <a:off x="1676400" y="2952750"/>
          <a:ext cx="2081213" cy="406400"/>
        </p:xfrm>
        <a:graphic>
          <a:graphicData uri="http://schemas.openxmlformats.org/presentationml/2006/ole">
            <mc:AlternateContent xmlns:mc="http://schemas.openxmlformats.org/markup-compatibility/2006">
              <mc:Choice xmlns:v="urn:schemas-microsoft-com:vml" Requires="v">
                <p:oleObj spid="_x0000_s558125" name="公式" r:id="rId7" imgW="1041120" imgH="203040" progId="Equation.3">
                  <p:embed/>
                </p:oleObj>
              </mc:Choice>
              <mc:Fallback>
                <p:oleObj name="公式" r:id="rId7" imgW="1041120" imgH="203040" progId="Equation.3">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2952750"/>
                        <a:ext cx="20812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8113" name="Text Box 33"/>
          <p:cNvSpPr txBox="1">
            <a:spLocks noChangeArrowheads="1"/>
          </p:cNvSpPr>
          <p:nvPr/>
        </p:nvSpPr>
        <p:spPr bwMode="auto">
          <a:xfrm>
            <a:off x="381000" y="2876550"/>
            <a:ext cx="1295400" cy="457200"/>
          </a:xfrm>
          <a:prstGeom prst="rect">
            <a:avLst/>
          </a:prstGeom>
          <a:noFill/>
          <a:ln w="9525">
            <a:noFill/>
            <a:miter lim="800000"/>
            <a:headEnd/>
            <a:tailEnd/>
          </a:ln>
          <a:effectLst/>
        </p:spPr>
        <p:txBody>
          <a:bodyPr>
            <a:spAutoFit/>
          </a:bodyPr>
          <a:lstStyle/>
          <a:p>
            <a:pPr>
              <a:spcBef>
                <a:spcPct val="50000"/>
              </a:spcBef>
            </a:pPr>
            <a:r>
              <a:rPr kumimoji="1" lang="zh-CN" altLang="en-US" sz="2400"/>
              <a:t>化简：</a:t>
            </a:r>
          </a:p>
        </p:txBody>
      </p:sp>
      <p:graphicFrame>
        <p:nvGraphicFramePr>
          <p:cNvPr id="558114" name="Object 34"/>
          <p:cNvGraphicFramePr>
            <a:graphicFrameLocks noChangeAspect="1"/>
          </p:cNvGraphicFramePr>
          <p:nvPr/>
        </p:nvGraphicFramePr>
        <p:xfrm>
          <a:off x="1295400" y="3409950"/>
          <a:ext cx="1571625" cy="857250"/>
        </p:xfrm>
        <a:graphic>
          <a:graphicData uri="http://schemas.openxmlformats.org/presentationml/2006/ole">
            <mc:AlternateContent xmlns:mc="http://schemas.openxmlformats.org/markup-compatibility/2006">
              <mc:Choice xmlns:v="urn:schemas-microsoft-com:vml" Requires="v">
                <p:oleObj spid="_x0000_s558126" name="公式" r:id="rId9" imgW="787320" imgH="431640" progId="Equation.3">
                  <p:embed/>
                </p:oleObj>
              </mc:Choice>
              <mc:Fallback>
                <p:oleObj name="公式" r:id="rId9" imgW="787320" imgH="431640" progId="Equation.3">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3409950"/>
                        <a:ext cx="1571625" cy="857250"/>
                      </a:xfrm>
                      <a:prstGeom prst="rect">
                        <a:avLst/>
                      </a:prstGeom>
                      <a:solidFill>
                        <a:srgbClr val="CC99FF">
                          <a:alpha val="50000"/>
                        </a:srgbClr>
                      </a:solidFill>
                    </p:spPr>
                  </p:pic>
                </p:oleObj>
              </mc:Fallback>
            </mc:AlternateContent>
          </a:graphicData>
        </a:graphic>
      </p:graphicFrame>
      <p:sp>
        <p:nvSpPr>
          <p:cNvPr id="558115" name="Rectangle 35"/>
          <p:cNvSpPr>
            <a:spLocks noChangeArrowheads="1"/>
          </p:cNvSpPr>
          <p:nvPr/>
        </p:nvSpPr>
        <p:spPr bwMode="auto">
          <a:xfrm>
            <a:off x="609600" y="4419600"/>
            <a:ext cx="1708150" cy="457200"/>
          </a:xfrm>
          <a:prstGeom prst="rect">
            <a:avLst/>
          </a:prstGeom>
          <a:noFill/>
          <a:ln w="9525">
            <a:noFill/>
            <a:miter lim="800000"/>
            <a:headEnd/>
            <a:tailEnd/>
          </a:ln>
          <a:effectLst/>
        </p:spPr>
        <p:txBody>
          <a:bodyPr wrap="none">
            <a:spAutoFit/>
          </a:bodyPr>
          <a:lstStyle/>
          <a:p>
            <a:r>
              <a:rPr kumimoji="1" lang="zh-CN" altLang="en-US" sz="2400" dirty="0">
                <a:solidFill>
                  <a:srgbClr val="0000CC"/>
                </a:solidFill>
              </a:rPr>
              <a:t>等温</a:t>
            </a:r>
            <a:r>
              <a:rPr kumimoji="1" lang="zh-CN" altLang="en-US" sz="2400" dirty="0"/>
              <a:t>方程：</a:t>
            </a:r>
          </a:p>
        </p:txBody>
      </p:sp>
      <p:graphicFrame>
        <p:nvGraphicFramePr>
          <p:cNvPr id="558116" name="Object 36"/>
          <p:cNvGraphicFramePr>
            <a:graphicFrameLocks noChangeAspect="1"/>
          </p:cNvGraphicFramePr>
          <p:nvPr/>
        </p:nvGraphicFramePr>
        <p:xfrm>
          <a:off x="2286000" y="4419600"/>
          <a:ext cx="1117600" cy="431800"/>
        </p:xfrm>
        <a:graphic>
          <a:graphicData uri="http://schemas.openxmlformats.org/presentationml/2006/ole">
            <mc:AlternateContent xmlns:mc="http://schemas.openxmlformats.org/markup-compatibility/2006">
              <mc:Choice xmlns:v="urn:schemas-microsoft-com:vml" Requires="v">
                <p:oleObj spid="_x0000_s558127" name="公式" r:id="rId11" imgW="558720" imgH="215640" progId="Equation.3">
                  <p:embed/>
                </p:oleObj>
              </mc:Choice>
              <mc:Fallback>
                <p:oleObj name="公式" r:id="rId11" imgW="558720" imgH="215640" progId="Equation.3">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4419600"/>
                        <a:ext cx="1117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8117" name="Object 37"/>
          <p:cNvGraphicFramePr>
            <a:graphicFrameLocks noChangeAspect="1"/>
          </p:cNvGraphicFramePr>
          <p:nvPr/>
        </p:nvGraphicFramePr>
        <p:xfrm>
          <a:off x="990600" y="4953000"/>
          <a:ext cx="1854200" cy="406400"/>
        </p:xfrm>
        <a:graphic>
          <a:graphicData uri="http://schemas.openxmlformats.org/presentationml/2006/ole">
            <mc:AlternateContent xmlns:mc="http://schemas.openxmlformats.org/markup-compatibility/2006">
              <mc:Choice xmlns:v="urn:schemas-microsoft-com:vml" Requires="v">
                <p:oleObj spid="_x0000_s558128" name="公式" r:id="rId13" imgW="927000" imgH="203040" progId="Equation.3">
                  <p:embed/>
                </p:oleObj>
              </mc:Choice>
              <mc:Fallback>
                <p:oleObj name="公式" r:id="rId13" imgW="927000" imgH="203040" progId="Equation.3">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4953000"/>
                        <a:ext cx="1854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8118" name="Object 38"/>
          <p:cNvGraphicFramePr>
            <a:graphicFrameLocks noChangeAspect="1"/>
          </p:cNvGraphicFramePr>
          <p:nvPr/>
        </p:nvGraphicFramePr>
        <p:xfrm>
          <a:off x="1295400" y="5486400"/>
          <a:ext cx="1444625" cy="857250"/>
        </p:xfrm>
        <a:graphic>
          <a:graphicData uri="http://schemas.openxmlformats.org/presentationml/2006/ole">
            <mc:AlternateContent xmlns:mc="http://schemas.openxmlformats.org/markup-compatibility/2006">
              <mc:Choice xmlns:v="urn:schemas-microsoft-com:vml" Requires="v">
                <p:oleObj spid="_x0000_s558129" name="公式" r:id="rId15" imgW="723600" imgH="431640" progId="Equation.3">
                  <p:embed/>
                </p:oleObj>
              </mc:Choice>
              <mc:Fallback>
                <p:oleObj name="公式" r:id="rId15" imgW="723600" imgH="431640" progId="Equation.3">
                  <p:embed/>
                  <p:pic>
                    <p:nvPicPr>
                      <p:cNvPr id="0"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5400" y="5486400"/>
                        <a:ext cx="1444625" cy="857250"/>
                      </a:xfrm>
                      <a:prstGeom prst="rect">
                        <a:avLst/>
                      </a:prstGeom>
                      <a:solidFill>
                        <a:srgbClr val="CC99FF">
                          <a:alpha val="50000"/>
                        </a:srgbClr>
                      </a:solidFill>
                    </p:spPr>
                  </p:pic>
                </p:oleObj>
              </mc:Fallback>
            </mc:AlternateContent>
          </a:graphicData>
        </a:graphic>
      </p:graphicFrame>
      <p:sp>
        <p:nvSpPr>
          <p:cNvPr id="558119" name="Text Box 39"/>
          <p:cNvSpPr txBox="1">
            <a:spLocks noChangeArrowheads="1"/>
          </p:cNvSpPr>
          <p:nvPr/>
        </p:nvSpPr>
        <p:spPr bwMode="auto">
          <a:xfrm>
            <a:off x="4800600" y="5502275"/>
            <a:ext cx="3733800" cy="822325"/>
          </a:xfrm>
          <a:prstGeom prst="rect">
            <a:avLst/>
          </a:prstGeom>
          <a:noFill/>
          <a:ln w="9525">
            <a:noFill/>
            <a:miter lim="800000"/>
            <a:headEnd/>
            <a:tailEnd/>
          </a:ln>
          <a:effectLst/>
        </p:spPr>
        <p:txBody>
          <a:bodyPr>
            <a:spAutoFit/>
          </a:bodyPr>
          <a:lstStyle/>
          <a:p>
            <a:pPr>
              <a:spcBef>
                <a:spcPct val="50000"/>
              </a:spcBef>
            </a:pPr>
            <a:r>
              <a:rPr kumimoji="1" lang="zh-CN" altLang="en-US" sz="2400"/>
              <a:t>结论：绝热线在</a:t>
            </a:r>
            <a:r>
              <a:rPr kumimoji="1" lang="en-US" altLang="zh-CN" sz="2400" i="1"/>
              <a:t>A</a:t>
            </a:r>
            <a:r>
              <a:rPr kumimoji="1" lang="zh-CN" altLang="en-US" sz="2400"/>
              <a:t>点的斜率大于等温线在</a:t>
            </a:r>
            <a:r>
              <a:rPr kumimoji="1" lang="en-US" altLang="zh-CN" sz="2400" i="1"/>
              <a:t>A</a:t>
            </a:r>
            <a:r>
              <a:rPr kumimoji="1" lang="zh-CN" altLang="en-US" sz="2400"/>
              <a:t>点的斜率。</a:t>
            </a:r>
          </a:p>
        </p:txBody>
      </p:sp>
      <p:graphicFrame>
        <p:nvGraphicFramePr>
          <p:cNvPr id="558122" name="Object 42"/>
          <p:cNvGraphicFramePr>
            <a:graphicFrameLocks noChangeAspect="1"/>
          </p:cNvGraphicFramePr>
          <p:nvPr/>
        </p:nvGraphicFramePr>
        <p:xfrm>
          <a:off x="4953000" y="4495800"/>
          <a:ext cx="2578100" cy="887413"/>
        </p:xfrm>
        <a:graphic>
          <a:graphicData uri="http://schemas.openxmlformats.org/presentationml/2006/ole">
            <mc:AlternateContent xmlns:mc="http://schemas.openxmlformats.org/markup-compatibility/2006">
              <mc:Choice xmlns:v="urn:schemas-microsoft-com:vml" Requires="v">
                <p:oleObj spid="_x0000_s558130" name="公式" r:id="rId17" imgW="1295280" imgH="444240" progId="Equation.3">
                  <p:embed/>
                </p:oleObj>
              </mc:Choice>
              <mc:Fallback>
                <p:oleObj name="公式" r:id="rId17" imgW="1295280" imgH="444240" progId="Equation.3">
                  <p:embed/>
                  <p:pic>
                    <p:nvPicPr>
                      <p:cNvPr id="0" name="Picture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53000" y="4495800"/>
                        <a:ext cx="25781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8095"/>
                                        </p:tgtEl>
                                        <p:attrNameLst>
                                          <p:attrName>style.visibility</p:attrName>
                                        </p:attrNameLst>
                                      </p:cBhvr>
                                      <p:to>
                                        <p:strVal val="visible"/>
                                      </p:to>
                                    </p:set>
                                    <p:animEffect transition="in" filter="checkerboard(across)">
                                      <p:cBhvr>
                                        <p:cTn id="7" dur="500"/>
                                        <p:tgtEl>
                                          <p:spTgt spid="55809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58109"/>
                                        </p:tgtEl>
                                        <p:attrNameLst>
                                          <p:attrName>style.visibility</p:attrName>
                                        </p:attrNameLst>
                                      </p:cBhvr>
                                      <p:to>
                                        <p:strVal val="visible"/>
                                      </p:to>
                                    </p:set>
                                    <p:anim calcmode="lin" valueType="num">
                                      <p:cBhvr additive="base">
                                        <p:cTn id="12" dur="500" fill="hold"/>
                                        <p:tgtEl>
                                          <p:spTgt spid="558109"/>
                                        </p:tgtEl>
                                        <p:attrNameLst>
                                          <p:attrName>ppt_x</p:attrName>
                                        </p:attrNameLst>
                                      </p:cBhvr>
                                      <p:tavLst>
                                        <p:tav tm="0">
                                          <p:val>
                                            <p:strVal val="0-#ppt_w/2"/>
                                          </p:val>
                                        </p:tav>
                                        <p:tav tm="100000">
                                          <p:val>
                                            <p:strVal val="#ppt_x"/>
                                          </p:val>
                                        </p:tav>
                                      </p:tavLst>
                                    </p:anim>
                                    <p:anim calcmode="lin" valueType="num">
                                      <p:cBhvr additive="base">
                                        <p:cTn id="13" dur="500" fill="hold"/>
                                        <p:tgtEl>
                                          <p:spTgt spid="55810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558110"/>
                                        </p:tgtEl>
                                        <p:attrNameLst>
                                          <p:attrName>style.visibility</p:attrName>
                                        </p:attrNameLst>
                                      </p:cBhvr>
                                      <p:to>
                                        <p:strVal val="visible"/>
                                      </p:to>
                                    </p:set>
                                    <p:animEffect transition="in" filter="strips(downRight)">
                                      <p:cBhvr>
                                        <p:cTn id="18" dur="500"/>
                                        <p:tgtEl>
                                          <p:spTgt spid="558110"/>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558111"/>
                                        </p:tgtEl>
                                        <p:attrNameLst>
                                          <p:attrName>style.visibility</p:attrName>
                                        </p:attrNameLst>
                                      </p:cBhvr>
                                      <p:to>
                                        <p:strVal val="visible"/>
                                      </p:to>
                                    </p:set>
                                    <p:animEffect transition="in" filter="strips(downRight)">
                                      <p:cBhvr>
                                        <p:cTn id="23" dur="500"/>
                                        <p:tgtEl>
                                          <p:spTgt spid="55811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58113"/>
                                        </p:tgtEl>
                                        <p:attrNameLst>
                                          <p:attrName>style.visibility</p:attrName>
                                        </p:attrNameLst>
                                      </p:cBhvr>
                                      <p:to>
                                        <p:strVal val="visible"/>
                                      </p:to>
                                    </p:set>
                                    <p:anim calcmode="lin" valueType="num">
                                      <p:cBhvr additive="base">
                                        <p:cTn id="28" dur="500" fill="hold"/>
                                        <p:tgtEl>
                                          <p:spTgt spid="558113"/>
                                        </p:tgtEl>
                                        <p:attrNameLst>
                                          <p:attrName>ppt_x</p:attrName>
                                        </p:attrNameLst>
                                      </p:cBhvr>
                                      <p:tavLst>
                                        <p:tav tm="0">
                                          <p:val>
                                            <p:strVal val="0-#ppt_w/2"/>
                                          </p:val>
                                        </p:tav>
                                        <p:tav tm="100000">
                                          <p:val>
                                            <p:strVal val="#ppt_x"/>
                                          </p:val>
                                        </p:tav>
                                      </p:tavLst>
                                    </p:anim>
                                    <p:anim calcmode="lin" valueType="num">
                                      <p:cBhvr additive="base">
                                        <p:cTn id="29" dur="500" fill="hold"/>
                                        <p:tgtEl>
                                          <p:spTgt spid="55811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558112"/>
                                        </p:tgtEl>
                                        <p:attrNameLst>
                                          <p:attrName>style.visibility</p:attrName>
                                        </p:attrNameLst>
                                      </p:cBhvr>
                                      <p:to>
                                        <p:strVal val="visible"/>
                                      </p:to>
                                    </p:set>
                                    <p:animEffect transition="in" filter="strips(downRight)">
                                      <p:cBhvr>
                                        <p:cTn id="34" dur="500"/>
                                        <p:tgtEl>
                                          <p:spTgt spid="558112"/>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558114"/>
                                        </p:tgtEl>
                                        <p:attrNameLst>
                                          <p:attrName>style.visibility</p:attrName>
                                        </p:attrNameLst>
                                      </p:cBhvr>
                                      <p:to>
                                        <p:strVal val="visible"/>
                                      </p:to>
                                    </p:set>
                                    <p:animEffect transition="in" filter="strips(downRight)">
                                      <p:cBhvr>
                                        <p:cTn id="39" dur="500"/>
                                        <p:tgtEl>
                                          <p:spTgt spid="55811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558115"/>
                                        </p:tgtEl>
                                        <p:attrNameLst>
                                          <p:attrName>style.visibility</p:attrName>
                                        </p:attrNameLst>
                                      </p:cBhvr>
                                      <p:to>
                                        <p:strVal val="visible"/>
                                      </p:to>
                                    </p:set>
                                    <p:anim calcmode="lin" valueType="num">
                                      <p:cBhvr additive="base">
                                        <p:cTn id="44" dur="500" fill="hold"/>
                                        <p:tgtEl>
                                          <p:spTgt spid="558115"/>
                                        </p:tgtEl>
                                        <p:attrNameLst>
                                          <p:attrName>ppt_x</p:attrName>
                                        </p:attrNameLst>
                                      </p:cBhvr>
                                      <p:tavLst>
                                        <p:tav tm="0">
                                          <p:val>
                                            <p:strVal val="0-#ppt_w/2"/>
                                          </p:val>
                                        </p:tav>
                                        <p:tav tm="100000">
                                          <p:val>
                                            <p:strVal val="#ppt_x"/>
                                          </p:val>
                                        </p:tav>
                                      </p:tavLst>
                                    </p:anim>
                                    <p:anim calcmode="lin" valueType="num">
                                      <p:cBhvr additive="base">
                                        <p:cTn id="45" dur="500" fill="hold"/>
                                        <p:tgtEl>
                                          <p:spTgt spid="558115"/>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nodeType="clickEffect">
                                  <p:stCondLst>
                                    <p:cond delay="0"/>
                                  </p:stCondLst>
                                  <p:childTnLst>
                                    <p:set>
                                      <p:cBhvr>
                                        <p:cTn id="49" dur="1" fill="hold">
                                          <p:stCondLst>
                                            <p:cond delay="0"/>
                                          </p:stCondLst>
                                        </p:cTn>
                                        <p:tgtEl>
                                          <p:spTgt spid="558116"/>
                                        </p:tgtEl>
                                        <p:attrNameLst>
                                          <p:attrName>style.visibility</p:attrName>
                                        </p:attrNameLst>
                                      </p:cBhvr>
                                      <p:to>
                                        <p:strVal val="visible"/>
                                      </p:to>
                                    </p:set>
                                    <p:animEffect transition="in" filter="strips(downRight)">
                                      <p:cBhvr>
                                        <p:cTn id="50" dur="500"/>
                                        <p:tgtEl>
                                          <p:spTgt spid="558116"/>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558117"/>
                                        </p:tgtEl>
                                        <p:attrNameLst>
                                          <p:attrName>style.visibility</p:attrName>
                                        </p:attrNameLst>
                                      </p:cBhvr>
                                      <p:to>
                                        <p:strVal val="visible"/>
                                      </p:to>
                                    </p:set>
                                    <p:animEffect transition="in" filter="strips(downRight)">
                                      <p:cBhvr>
                                        <p:cTn id="55" dur="500"/>
                                        <p:tgtEl>
                                          <p:spTgt spid="558117"/>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nodeType="clickEffect">
                                  <p:stCondLst>
                                    <p:cond delay="0"/>
                                  </p:stCondLst>
                                  <p:childTnLst>
                                    <p:set>
                                      <p:cBhvr>
                                        <p:cTn id="59" dur="1" fill="hold">
                                          <p:stCondLst>
                                            <p:cond delay="0"/>
                                          </p:stCondLst>
                                        </p:cTn>
                                        <p:tgtEl>
                                          <p:spTgt spid="558118"/>
                                        </p:tgtEl>
                                        <p:attrNameLst>
                                          <p:attrName>style.visibility</p:attrName>
                                        </p:attrNameLst>
                                      </p:cBhvr>
                                      <p:to>
                                        <p:strVal val="visible"/>
                                      </p:to>
                                    </p:set>
                                    <p:animEffect transition="in" filter="strips(downRight)">
                                      <p:cBhvr>
                                        <p:cTn id="60" dur="500"/>
                                        <p:tgtEl>
                                          <p:spTgt spid="558118"/>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3" fill="hold" nodeType="clickEffect">
                                  <p:stCondLst>
                                    <p:cond delay="0"/>
                                  </p:stCondLst>
                                  <p:childTnLst>
                                    <p:set>
                                      <p:cBhvr>
                                        <p:cTn id="64" dur="1" fill="hold">
                                          <p:stCondLst>
                                            <p:cond delay="0"/>
                                          </p:stCondLst>
                                        </p:cTn>
                                        <p:tgtEl>
                                          <p:spTgt spid="558122"/>
                                        </p:tgtEl>
                                        <p:attrNameLst>
                                          <p:attrName>style.visibility</p:attrName>
                                        </p:attrNameLst>
                                      </p:cBhvr>
                                      <p:to>
                                        <p:strVal val="visible"/>
                                      </p:to>
                                    </p:set>
                                    <p:animEffect transition="in" filter="strips(upRight)">
                                      <p:cBhvr>
                                        <p:cTn id="65" dur="500"/>
                                        <p:tgtEl>
                                          <p:spTgt spid="558122"/>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558119"/>
                                        </p:tgtEl>
                                        <p:attrNameLst>
                                          <p:attrName>style.visibility</p:attrName>
                                        </p:attrNameLst>
                                      </p:cBhvr>
                                      <p:to>
                                        <p:strVal val="visible"/>
                                      </p:to>
                                    </p:set>
                                    <p:animEffect transition="in" filter="strips(downRight)">
                                      <p:cBhvr>
                                        <p:cTn id="70" dur="500"/>
                                        <p:tgtEl>
                                          <p:spTgt spid="55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109" grpId="0" autoUpdateAnimBg="0"/>
      <p:bldP spid="558113" grpId="0" autoUpdateAnimBg="0"/>
      <p:bldP spid="558115" grpId="0" autoUpdateAnimBg="0"/>
      <p:bldP spid="55811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9" name="灯片编号占位符 4"/>
          <p:cNvSpPr>
            <a:spLocks noGrp="1"/>
          </p:cNvSpPr>
          <p:nvPr>
            <p:ph type="sldNum" sz="quarter" idx="12"/>
          </p:nvPr>
        </p:nvSpPr>
        <p:spPr/>
        <p:txBody>
          <a:bodyPr/>
          <a:lstStyle/>
          <a:p>
            <a:fld id="{CAF2B846-317B-4A53-AE1F-13EF5C597B30}" type="slidenum">
              <a:rPr lang="en-US" altLang="zh-CN"/>
              <a:pPr/>
              <a:t>41</a:t>
            </a:fld>
            <a:endParaRPr lang="en-US" altLang="zh-CN"/>
          </a:p>
        </p:txBody>
      </p:sp>
      <p:sp>
        <p:nvSpPr>
          <p:cNvPr id="560131"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绝热过程</a:t>
            </a:r>
          </a:p>
        </p:txBody>
      </p:sp>
      <p:graphicFrame>
        <p:nvGraphicFramePr>
          <p:cNvPr id="560132" name="Object 4"/>
          <p:cNvGraphicFramePr>
            <a:graphicFrameLocks noChangeAspect="1"/>
          </p:cNvGraphicFramePr>
          <p:nvPr/>
        </p:nvGraphicFramePr>
        <p:xfrm>
          <a:off x="1752600" y="3657600"/>
          <a:ext cx="3802063" cy="2670175"/>
        </p:xfrm>
        <a:graphic>
          <a:graphicData uri="http://schemas.openxmlformats.org/presentationml/2006/ole">
            <mc:AlternateContent xmlns:mc="http://schemas.openxmlformats.org/markup-compatibility/2006">
              <mc:Choice xmlns:v="urn:schemas-microsoft-com:vml" Requires="v">
                <p:oleObj spid="_x0000_s560135" name="Equation" r:id="rId3" imgW="1904760" imgH="1333440" progId="">
                  <p:embed/>
                </p:oleObj>
              </mc:Choice>
              <mc:Fallback>
                <p:oleObj name="Equation" r:id="rId3" imgW="1904760" imgH="133344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657600"/>
                        <a:ext cx="3802063" cy="2670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0133" name="Object 5"/>
          <p:cNvGraphicFramePr>
            <a:graphicFrameLocks noChangeAspect="1"/>
          </p:cNvGraphicFramePr>
          <p:nvPr/>
        </p:nvGraphicFramePr>
        <p:xfrm>
          <a:off x="990600" y="1600200"/>
          <a:ext cx="3844925" cy="785813"/>
        </p:xfrm>
        <a:graphic>
          <a:graphicData uri="http://schemas.openxmlformats.org/presentationml/2006/ole">
            <mc:AlternateContent xmlns:mc="http://schemas.openxmlformats.org/markup-compatibility/2006">
              <mc:Choice xmlns:v="urn:schemas-microsoft-com:vml" Requires="v">
                <p:oleObj spid="_x0000_s560136" name="公式" r:id="rId5" imgW="1917360" imgH="393480" progId="Equation.3">
                  <p:embed/>
                </p:oleObj>
              </mc:Choice>
              <mc:Fallback>
                <p:oleObj name="公式" r:id="rId5" imgW="1917360" imgH="3934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600200"/>
                        <a:ext cx="3844925" cy="78581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aphicFrame>
        <p:nvGraphicFramePr>
          <p:cNvPr id="560134" name="Object 6"/>
          <p:cNvGraphicFramePr>
            <a:graphicFrameLocks noChangeAspect="1"/>
          </p:cNvGraphicFramePr>
          <p:nvPr/>
        </p:nvGraphicFramePr>
        <p:xfrm>
          <a:off x="914400" y="2895600"/>
          <a:ext cx="4051300" cy="660400"/>
        </p:xfrm>
        <a:graphic>
          <a:graphicData uri="http://schemas.openxmlformats.org/presentationml/2006/ole">
            <mc:AlternateContent xmlns:mc="http://schemas.openxmlformats.org/markup-compatibility/2006">
              <mc:Choice xmlns:v="urn:schemas-microsoft-com:vml" Requires="v">
                <p:oleObj spid="_x0000_s560137" name="文档" r:id="rId7" imgW="2041763" imgH="331908" progId="Word.Document.8">
                  <p:embed/>
                </p:oleObj>
              </mc:Choice>
              <mc:Fallback>
                <p:oleObj name="文档" r:id="rId7" imgW="2041763" imgH="331908" progId="Word.Document.8">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895600"/>
                        <a:ext cx="40513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0133"/>
                                        </p:tgtEl>
                                        <p:attrNameLst>
                                          <p:attrName>style.visibility</p:attrName>
                                        </p:attrNameLst>
                                      </p:cBhvr>
                                      <p:to>
                                        <p:strVal val="visible"/>
                                      </p:to>
                                    </p:set>
                                    <p:animEffect transition="in" filter="wipe(left)">
                                      <p:cBhvr>
                                        <p:cTn id="7" dur="500"/>
                                        <p:tgtEl>
                                          <p:spTgt spid="560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0134"/>
                                        </p:tgtEl>
                                        <p:attrNameLst>
                                          <p:attrName>style.visibility</p:attrName>
                                        </p:attrNameLst>
                                      </p:cBhvr>
                                      <p:to>
                                        <p:strVal val="visible"/>
                                      </p:to>
                                    </p:set>
                                    <p:animEffect transition="in" filter="wipe(left)">
                                      <p:cBhvr>
                                        <p:cTn id="12" dur="500"/>
                                        <p:tgtEl>
                                          <p:spTgt spid="560134"/>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560132"/>
                                        </p:tgtEl>
                                        <p:attrNameLst>
                                          <p:attrName>style.visibility</p:attrName>
                                        </p:attrNameLst>
                                      </p:cBhvr>
                                      <p:to>
                                        <p:strVal val="visible"/>
                                      </p:to>
                                    </p:set>
                                    <p:animEffect transition="in" filter="wedge">
                                      <p:cBhvr>
                                        <p:cTn id="17" dur="500"/>
                                        <p:tgtEl>
                                          <p:spTgt spid="560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17" name="灯片编号占位符 4"/>
          <p:cNvSpPr>
            <a:spLocks noGrp="1"/>
          </p:cNvSpPr>
          <p:nvPr>
            <p:ph type="sldNum" sz="quarter" idx="12"/>
          </p:nvPr>
        </p:nvSpPr>
        <p:spPr/>
        <p:txBody>
          <a:bodyPr/>
          <a:lstStyle/>
          <a:p>
            <a:fld id="{D0378F33-B39E-410D-B0C1-BEFE7554D3A9}" type="slidenum">
              <a:rPr lang="en-US" altLang="zh-CN"/>
              <a:pPr/>
              <a:t>42</a:t>
            </a:fld>
            <a:endParaRPr lang="en-US" altLang="zh-CN"/>
          </a:p>
        </p:txBody>
      </p:sp>
      <p:sp>
        <p:nvSpPr>
          <p:cNvPr id="559107"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多方过程</a:t>
            </a:r>
          </a:p>
        </p:txBody>
      </p:sp>
      <p:graphicFrame>
        <p:nvGraphicFramePr>
          <p:cNvPr id="559108" name="Object 4"/>
          <p:cNvGraphicFramePr>
            <a:graphicFrameLocks noChangeAspect="1"/>
          </p:cNvGraphicFramePr>
          <p:nvPr/>
        </p:nvGraphicFramePr>
        <p:xfrm>
          <a:off x="2971800" y="1219200"/>
          <a:ext cx="1169988" cy="457200"/>
        </p:xfrm>
        <a:graphic>
          <a:graphicData uri="http://schemas.openxmlformats.org/presentationml/2006/ole">
            <mc:AlternateContent xmlns:mc="http://schemas.openxmlformats.org/markup-compatibility/2006">
              <mc:Choice xmlns:v="urn:schemas-microsoft-com:vml" Requires="v">
                <p:oleObj spid="_x0000_s559119" name="公式" r:id="rId3" imgW="583920" imgH="228600" progId="Equation.3">
                  <p:embed/>
                </p:oleObj>
              </mc:Choice>
              <mc:Fallback>
                <p:oleObj name="公式" r:id="rId3" imgW="583920" imgH="228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219200"/>
                        <a:ext cx="1169988" cy="457200"/>
                      </a:xfrm>
                      <a:prstGeom prst="rect">
                        <a:avLst/>
                      </a:prstGeom>
                      <a:solidFill>
                        <a:srgbClr val="CC99FF">
                          <a:alpha val="50000"/>
                        </a:srgbClr>
                      </a:solidFill>
                      <a:ln w="19050">
                        <a:solidFill>
                          <a:schemeClr val="tx1"/>
                        </a:solidFill>
                        <a:miter lim="800000"/>
                        <a:headEnd/>
                        <a:tailEnd/>
                      </a:ln>
                    </p:spPr>
                  </p:pic>
                </p:oleObj>
              </mc:Fallback>
            </mc:AlternateContent>
          </a:graphicData>
        </a:graphic>
      </p:graphicFrame>
      <p:sp>
        <p:nvSpPr>
          <p:cNvPr id="559109" name="Rectangle 5"/>
          <p:cNvSpPr>
            <a:spLocks noChangeArrowheads="1"/>
          </p:cNvSpPr>
          <p:nvPr/>
        </p:nvSpPr>
        <p:spPr bwMode="auto">
          <a:xfrm>
            <a:off x="838200" y="1752600"/>
            <a:ext cx="3048000" cy="457200"/>
          </a:xfrm>
          <a:prstGeom prst="rect">
            <a:avLst/>
          </a:prstGeom>
          <a:noFill/>
          <a:ln w="9525">
            <a:noFill/>
            <a:miter lim="800000"/>
            <a:headEnd/>
            <a:tailEnd/>
          </a:ln>
          <a:effectLst/>
        </p:spPr>
        <p:txBody>
          <a:bodyPr>
            <a:spAutoFit/>
          </a:bodyPr>
          <a:lstStyle/>
          <a:p>
            <a:r>
              <a:rPr kumimoji="1" lang="zh-CN" altLang="en-US" sz="2400"/>
              <a:t>等压过程：</a:t>
            </a:r>
            <a:r>
              <a:rPr kumimoji="1" lang="en-US" altLang="zh-CN" sz="2400" i="1"/>
              <a:t>n</a:t>
            </a:r>
            <a:r>
              <a:rPr kumimoji="1" lang="en-US" altLang="zh-CN" sz="2400"/>
              <a:t> = 0</a:t>
            </a:r>
          </a:p>
        </p:txBody>
      </p:sp>
      <p:sp>
        <p:nvSpPr>
          <p:cNvPr id="559110" name="Rectangle 6"/>
          <p:cNvSpPr>
            <a:spLocks noChangeArrowheads="1"/>
          </p:cNvSpPr>
          <p:nvPr/>
        </p:nvSpPr>
        <p:spPr bwMode="auto">
          <a:xfrm>
            <a:off x="838200" y="2438400"/>
            <a:ext cx="2336800" cy="457200"/>
          </a:xfrm>
          <a:prstGeom prst="rect">
            <a:avLst/>
          </a:prstGeom>
          <a:noFill/>
          <a:ln w="9525">
            <a:noFill/>
            <a:miter lim="800000"/>
            <a:headEnd/>
            <a:tailEnd/>
          </a:ln>
          <a:effectLst/>
        </p:spPr>
        <p:txBody>
          <a:bodyPr wrap="none">
            <a:spAutoFit/>
          </a:bodyPr>
          <a:lstStyle/>
          <a:p>
            <a:r>
              <a:rPr kumimoji="1" lang="zh-CN" altLang="en-US" sz="2400"/>
              <a:t>等温过程：</a:t>
            </a:r>
            <a:r>
              <a:rPr kumimoji="1" lang="en-US" altLang="zh-CN" sz="2400" i="1"/>
              <a:t>n</a:t>
            </a:r>
            <a:r>
              <a:rPr kumimoji="1" lang="en-US" altLang="zh-CN" sz="2400"/>
              <a:t> = 1</a:t>
            </a:r>
          </a:p>
        </p:txBody>
      </p:sp>
      <p:sp>
        <p:nvSpPr>
          <p:cNvPr id="559111" name="Rectangle 7"/>
          <p:cNvSpPr>
            <a:spLocks noChangeArrowheads="1"/>
          </p:cNvSpPr>
          <p:nvPr/>
        </p:nvSpPr>
        <p:spPr bwMode="auto">
          <a:xfrm>
            <a:off x="838200" y="3810000"/>
            <a:ext cx="2489200" cy="457200"/>
          </a:xfrm>
          <a:prstGeom prst="rect">
            <a:avLst/>
          </a:prstGeom>
          <a:noFill/>
          <a:ln w="9525">
            <a:noFill/>
            <a:miter lim="800000"/>
            <a:headEnd/>
            <a:tailEnd/>
          </a:ln>
          <a:effectLst/>
        </p:spPr>
        <p:txBody>
          <a:bodyPr wrap="none">
            <a:spAutoFit/>
          </a:bodyPr>
          <a:lstStyle/>
          <a:p>
            <a:r>
              <a:rPr kumimoji="1" lang="zh-CN" altLang="en-US" sz="2400" dirty="0"/>
              <a:t>等容过程：</a:t>
            </a:r>
            <a:r>
              <a:rPr kumimoji="1" lang="en-US" altLang="zh-CN" sz="2400" i="1" dirty="0"/>
              <a:t>n</a:t>
            </a:r>
            <a:r>
              <a:rPr kumimoji="1" lang="en-US" altLang="zh-CN" sz="2400" dirty="0"/>
              <a:t> = ∞</a:t>
            </a:r>
          </a:p>
        </p:txBody>
      </p:sp>
      <p:sp>
        <p:nvSpPr>
          <p:cNvPr id="559112" name="Rectangle 8"/>
          <p:cNvSpPr>
            <a:spLocks noChangeArrowheads="1"/>
          </p:cNvSpPr>
          <p:nvPr/>
        </p:nvSpPr>
        <p:spPr bwMode="auto">
          <a:xfrm>
            <a:off x="838200" y="3124200"/>
            <a:ext cx="2489200" cy="457200"/>
          </a:xfrm>
          <a:prstGeom prst="rect">
            <a:avLst/>
          </a:prstGeom>
          <a:noFill/>
          <a:ln w="9525">
            <a:noFill/>
            <a:miter lim="800000"/>
            <a:headEnd/>
            <a:tailEnd/>
          </a:ln>
          <a:effectLst/>
        </p:spPr>
        <p:txBody>
          <a:bodyPr wrap="none">
            <a:spAutoFit/>
          </a:bodyPr>
          <a:lstStyle/>
          <a:p>
            <a:r>
              <a:rPr kumimoji="1" lang="zh-CN" altLang="en-US" sz="2400"/>
              <a:t>绝热过程：</a:t>
            </a:r>
            <a:r>
              <a:rPr kumimoji="1" lang="en-US" altLang="zh-CN" sz="2400" i="1"/>
              <a:t>n</a:t>
            </a:r>
            <a:r>
              <a:rPr kumimoji="1" lang="en-US" altLang="zh-CN" sz="2400"/>
              <a:t> = </a:t>
            </a:r>
            <a:r>
              <a:rPr kumimoji="1" lang="en-US" altLang="zh-CN" sz="2400" i="1"/>
              <a:t>γ</a:t>
            </a:r>
          </a:p>
        </p:txBody>
      </p:sp>
      <p:graphicFrame>
        <p:nvGraphicFramePr>
          <p:cNvPr id="559113" name="Object 9"/>
          <p:cNvGraphicFramePr>
            <a:graphicFrameLocks noChangeAspect="1"/>
          </p:cNvGraphicFramePr>
          <p:nvPr/>
        </p:nvGraphicFramePr>
        <p:xfrm>
          <a:off x="4572000" y="3276600"/>
          <a:ext cx="1673225" cy="512763"/>
        </p:xfrm>
        <a:graphic>
          <a:graphicData uri="http://schemas.openxmlformats.org/presentationml/2006/ole">
            <mc:AlternateContent xmlns:mc="http://schemas.openxmlformats.org/markup-compatibility/2006">
              <mc:Choice xmlns:v="urn:schemas-microsoft-com:vml" Requires="v">
                <p:oleObj spid="_x0000_s559120" name="公式" r:id="rId5" imgW="838080" imgH="253800" progId="Equation.3">
                  <p:embed/>
                </p:oleObj>
              </mc:Choice>
              <mc:Fallback>
                <p:oleObj name="公式" r:id="rId5" imgW="838080" imgH="2538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276600"/>
                        <a:ext cx="1673225"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9114" name="Text Box 10"/>
          <p:cNvSpPr txBox="1">
            <a:spLocks noChangeArrowheads="1"/>
          </p:cNvSpPr>
          <p:nvPr/>
        </p:nvSpPr>
        <p:spPr bwMode="auto">
          <a:xfrm>
            <a:off x="4495800" y="3886200"/>
            <a:ext cx="3352800" cy="457200"/>
          </a:xfrm>
          <a:prstGeom prst="rect">
            <a:avLst/>
          </a:prstGeom>
          <a:noFill/>
          <a:ln w="9525">
            <a:noFill/>
            <a:miter lim="800000"/>
            <a:headEnd/>
            <a:tailEnd/>
          </a:ln>
          <a:effectLst/>
        </p:spPr>
        <p:txBody>
          <a:bodyPr>
            <a:spAutoFit/>
          </a:bodyPr>
          <a:lstStyle/>
          <a:p>
            <a:pPr>
              <a:spcBef>
                <a:spcPct val="50000"/>
              </a:spcBef>
            </a:pPr>
            <a:r>
              <a:rPr kumimoji="1" lang="zh-CN" altLang="en-US" sz="2400"/>
              <a:t>当 </a:t>
            </a:r>
            <a:r>
              <a:rPr kumimoji="1" lang="en-US" altLang="zh-CN" sz="2400" i="1"/>
              <a:t>n</a:t>
            </a:r>
            <a:r>
              <a:rPr kumimoji="1" lang="en-US" altLang="zh-CN" sz="2400"/>
              <a:t> = ∞ </a:t>
            </a:r>
            <a:r>
              <a:rPr kumimoji="1" lang="zh-CN" altLang="en-US" sz="2400"/>
              <a:t>时，</a:t>
            </a:r>
            <a:r>
              <a:rPr kumimoji="1" lang="en-US" altLang="zh-CN" sz="2400" i="1"/>
              <a:t>V</a:t>
            </a:r>
            <a:r>
              <a:rPr kumimoji="1" lang="en-US" altLang="zh-CN" sz="2400"/>
              <a:t> = </a:t>
            </a:r>
            <a:r>
              <a:rPr kumimoji="1" lang="zh-CN" altLang="en-US" sz="2400"/>
              <a:t>常数</a:t>
            </a:r>
          </a:p>
        </p:txBody>
      </p:sp>
      <p:sp>
        <p:nvSpPr>
          <p:cNvPr id="559115" name="Rectangle 11"/>
          <p:cNvSpPr>
            <a:spLocks noChangeArrowheads="1"/>
          </p:cNvSpPr>
          <p:nvPr/>
        </p:nvSpPr>
        <p:spPr bwMode="auto">
          <a:xfrm>
            <a:off x="577850" y="4419600"/>
            <a:ext cx="1708150" cy="457200"/>
          </a:xfrm>
          <a:prstGeom prst="rect">
            <a:avLst/>
          </a:prstGeom>
          <a:noFill/>
          <a:ln w="9525">
            <a:noFill/>
            <a:miter lim="800000"/>
            <a:headEnd/>
            <a:tailEnd/>
          </a:ln>
          <a:effectLst/>
        </p:spPr>
        <p:txBody>
          <a:bodyPr wrap="none">
            <a:spAutoFit/>
          </a:bodyPr>
          <a:lstStyle/>
          <a:p>
            <a:r>
              <a:rPr kumimoji="1" lang="zh-CN" altLang="en-US" sz="2400" dirty="0"/>
              <a:t>系统做功：</a:t>
            </a:r>
          </a:p>
        </p:txBody>
      </p:sp>
      <p:graphicFrame>
        <p:nvGraphicFramePr>
          <p:cNvPr id="559116" name="Object 12"/>
          <p:cNvGraphicFramePr>
            <a:graphicFrameLocks noChangeAspect="1"/>
          </p:cNvGraphicFramePr>
          <p:nvPr/>
        </p:nvGraphicFramePr>
        <p:xfrm>
          <a:off x="2209800" y="4267200"/>
          <a:ext cx="3382963" cy="812800"/>
        </p:xfrm>
        <a:graphic>
          <a:graphicData uri="http://schemas.openxmlformats.org/presentationml/2006/ole">
            <mc:AlternateContent xmlns:mc="http://schemas.openxmlformats.org/markup-compatibility/2006">
              <mc:Choice xmlns:v="urn:schemas-microsoft-com:vml" Requires="v">
                <p:oleObj spid="_x0000_s559121" name="公式" r:id="rId7" imgW="1701800" imgH="406400" progId="Equation.3">
                  <p:embed/>
                </p:oleObj>
              </mc:Choice>
              <mc:Fallback>
                <p:oleObj name="公式" r:id="rId7" imgW="1701800" imgH="4064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267200"/>
                        <a:ext cx="3382963"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9117" name="Rectangle 13"/>
          <p:cNvSpPr>
            <a:spLocks noChangeArrowheads="1"/>
          </p:cNvSpPr>
          <p:nvPr/>
        </p:nvSpPr>
        <p:spPr bwMode="auto">
          <a:xfrm>
            <a:off x="577850" y="5486400"/>
            <a:ext cx="1708150" cy="457200"/>
          </a:xfrm>
          <a:prstGeom prst="rect">
            <a:avLst/>
          </a:prstGeom>
          <a:noFill/>
          <a:ln w="9525">
            <a:noFill/>
            <a:miter lim="800000"/>
            <a:headEnd/>
            <a:tailEnd/>
          </a:ln>
          <a:effectLst/>
        </p:spPr>
        <p:txBody>
          <a:bodyPr wrap="none">
            <a:spAutoFit/>
          </a:bodyPr>
          <a:lstStyle/>
          <a:p>
            <a:r>
              <a:rPr kumimoji="1" lang="zh-CN" altLang="en-US" sz="2400"/>
              <a:t>内能增量：</a:t>
            </a:r>
          </a:p>
        </p:txBody>
      </p:sp>
      <p:graphicFrame>
        <p:nvGraphicFramePr>
          <p:cNvPr id="559118" name="Object 14"/>
          <p:cNvGraphicFramePr>
            <a:graphicFrameLocks noChangeAspect="1"/>
          </p:cNvGraphicFramePr>
          <p:nvPr/>
        </p:nvGraphicFramePr>
        <p:xfrm>
          <a:off x="2133600" y="5334000"/>
          <a:ext cx="4864100" cy="785813"/>
        </p:xfrm>
        <a:graphic>
          <a:graphicData uri="http://schemas.openxmlformats.org/presentationml/2006/ole">
            <mc:AlternateContent xmlns:mc="http://schemas.openxmlformats.org/markup-compatibility/2006">
              <mc:Choice xmlns:v="urn:schemas-microsoft-com:vml" Requires="v">
                <p:oleObj spid="_x0000_s559122" name="公式" r:id="rId9" imgW="2425680" imgH="393480" progId="Equation.3">
                  <p:embed/>
                </p:oleObj>
              </mc:Choice>
              <mc:Fallback>
                <p:oleObj name="公式" r:id="rId9" imgW="2425680" imgH="393480"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5334000"/>
                        <a:ext cx="4864100" cy="78581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59108"/>
                                        </p:tgtEl>
                                        <p:attrNameLst>
                                          <p:attrName>style.visibility</p:attrName>
                                        </p:attrNameLst>
                                      </p:cBhvr>
                                      <p:to>
                                        <p:strVal val="visible"/>
                                      </p:to>
                                    </p:set>
                                    <p:animEffect transition="in" filter="strips(downRight)">
                                      <p:cBhvr>
                                        <p:cTn id="7" dur="500"/>
                                        <p:tgtEl>
                                          <p:spTgt spid="55910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59109"/>
                                        </p:tgtEl>
                                        <p:attrNameLst>
                                          <p:attrName>style.visibility</p:attrName>
                                        </p:attrNameLst>
                                      </p:cBhvr>
                                      <p:to>
                                        <p:strVal val="visible"/>
                                      </p:to>
                                    </p:set>
                                    <p:animEffect transition="in" filter="strips(upRight)">
                                      <p:cBhvr>
                                        <p:cTn id="12" dur="500"/>
                                        <p:tgtEl>
                                          <p:spTgt spid="55910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559110"/>
                                        </p:tgtEl>
                                        <p:attrNameLst>
                                          <p:attrName>style.visibility</p:attrName>
                                        </p:attrNameLst>
                                      </p:cBhvr>
                                      <p:to>
                                        <p:strVal val="visible"/>
                                      </p:to>
                                    </p:set>
                                    <p:animEffect transition="in" filter="strips(upRight)">
                                      <p:cBhvr>
                                        <p:cTn id="17" dur="500"/>
                                        <p:tgtEl>
                                          <p:spTgt spid="5591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559112"/>
                                        </p:tgtEl>
                                        <p:attrNameLst>
                                          <p:attrName>style.visibility</p:attrName>
                                        </p:attrNameLst>
                                      </p:cBhvr>
                                      <p:to>
                                        <p:strVal val="visible"/>
                                      </p:to>
                                    </p:set>
                                    <p:animEffect transition="in" filter="strips(upRight)">
                                      <p:cBhvr>
                                        <p:cTn id="22" dur="500"/>
                                        <p:tgtEl>
                                          <p:spTgt spid="5591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559111"/>
                                        </p:tgtEl>
                                        <p:attrNameLst>
                                          <p:attrName>style.visibility</p:attrName>
                                        </p:attrNameLst>
                                      </p:cBhvr>
                                      <p:to>
                                        <p:strVal val="visible"/>
                                      </p:to>
                                    </p:set>
                                    <p:animEffect transition="in" filter="strips(upRight)">
                                      <p:cBhvr>
                                        <p:cTn id="27" dur="500"/>
                                        <p:tgtEl>
                                          <p:spTgt spid="5591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59113"/>
                                        </p:tgtEl>
                                        <p:attrNameLst>
                                          <p:attrName>style.visibility</p:attrName>
                                        </p:attrNameLst>
                                      </p:cBhvr>
                                      <p:to>
                                        <p:strVal val="visible"/>
                                      </p:to>
                                    </p:set>
                                    <p:animEffect transition="in" filter="wipe(left)">
                                      <p:cBhvr>
                                        <p:cTn id="32" dur="500"/>
                                        <p:tgtEl>
                                          <p:spTgt spid="5591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9114"/>
                                        </p:tgtEl>
                                        <p:attrNameLst>
                                          <p:attrName>style.visibility</p:attrName>
                                        </p:attrNameLst>
                                      </p:cBhvr>
                                      <p:to>
                                        <p:strVal val="visible"/>
                                      </p:to>
                                    </p:set>
                                    <p:animEffect transition="in" filter="wipe(left)">
                                      <p:cBhvr>
                                        <p:cTn id="37" dur="500"/>
                                        <p:tgtEl>
                                          <p:spTgt spid="5591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9115"/>
                                        </p:tgtEl>
                                        <p:attrNameLst>
                                          <p:attrName>style.visibility</p:attrName>
                                        </p:attrNameLst>
                                      </p:cBhvr>
                                      <p:to>
                                        <p:strVal val="visible"/>
                                      </p:to>
                                    </p:set>
                                    <p:animEffect transition="in" filter="wipe(left)">
                                      <p:cBhvr>
                                        <p:cTn id="42" dur="500"/>
                                        <p:tgtEl>
                                          <p:spTgt spid="5591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9116"/>
                                        </p:tgtEl>
                                        <p:attrNameLst>
                                          <p:attrName>style.visibility</p:attrName>
                                        </p:attrNameLst>
                                      </p:cBhvr>
                                      <p:to>
                                        <p:strVal val="visible"/>
                                      </p:to>
                                    </p:set>
                                    <p:animEffect transition="in" filter="wipe(left)">
                                      <p:cBhvr>
                                        <p:cTn id="47" dur="500"/>
                                        <p:tgtEl>
                                          <p:spTgt spid="5591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59117"/>
                                        </p:tgtEl>
                                        <p:attrNameLst>
                                          <p:attrName>style.visibility</p:attrName>
                                        </p:attrNameLst>
                                      </p:cBhvr>
                                      <p:to>
                                        <p:strVal val="visible"/>
                                      </p:to>
                                    </p:set>
                                    <p:animEffect transition="in" filter="wipe(left)">
                                      <p:cBhvr>
                                        <p:cTn id="52" dur="500"/>
                                        <p:tgtEl>
                                          <p:spTgt spid="5591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59118"/>
                                        </p:tgtEl>
                                        <p:attrNameLst>
                                          <p:attrName>style.visibility</p:attrName>
                                        </p:attrNameLst>
                                      </p:cBhvr>
                                      <p:to>
                                        <p:strVal val="visible"/>
                                      </p:to>
                                    </p:set>
                                    <p:animEffect transition="in" filter="wipe(left)">
                                      <p:cBhvr>
                                        <p:cTn id="57" dur="500"/>
                                        <p:tgtEl>
                                          <p:spTgt spid="559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9" grpId="0" autoUpdateAnimBg="0"/>
      <p:bldP spid="559110" grpId="0" autoUpdateAnimBg="0"/>
      <p:bldP spid="559111" grpId="0" autoUpdateAnimBg="0"/>
      <p:bldP spid="559112" grpId="0" autoUpdateAnimBg="0"/>
      <p:bldP spid="559114" grpId="0"/>
      <p:bldP spid="559115" grpId="0"/>
      <p:bldP spid="5591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19" name="灯片编号占位符 4"/>
          <p:cNvSpPr>
            <a:spLocks noGrp="1"/>
          </p:cNvSpPr>
          <p:nvPr>
            <p:ph type="sldNum" sz="quarter" idx="12"/>
          </p:nvPr>
        </p:nvSpPr>
        <p:spPr/>
        <p:txBody>
          <a:bodyPr/>
          <a:lstStyle/>
          <a:p>
            <a:fld id="{FA15198C-D283-4379-B600-C197AC9FFC07}" type="slidenum">
              <a:rPr lang="en-US" altLang="zh-CN"/>
              <a:pPr/>
              <a:t>43</a:t>
            </a:fld>
            <a:endParaRPr lang="en-US" altLang="zh-CN"/>
          </a:p>
        </p:txBody>
      </p:sp>
      <p:sp>
        <p:nvSpPr>
          <p:cNvPr id="561155"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多方过程</a:t>
            </a:r>
          </a:p>
        </p:txBody>
      </p:sp>
      <p:sp>
        <p:nvSpPr>
          <p:cNvPr id="561156" name="Text Box 4"/>
          <p:cNvSpPr txBox="1">
            <a:spLocks noChangeArrowheads="1"/>
          </p:cNvSpPr>
          <p:nvPr/>
        </p:nvSpPr>
        <p:spPr bwMode="auto">
          <a:xfrm>
            <a:off x="381000" y="1752600"/>
            <a:ext cx="5111750" cy="457200"/>
          </a:xfrm>
          <a:prstGeom prst="rect">
            <a:avLst/>
          </a:prstGeom>
          <a:noFill/>
          <a:ln w="9525">
            <a:noFill/>
            <a:miter lim="800000"/>
            <a:headEnd/>
            <a:tailEnd/>
          </a:ln>
          <a:effectLst/>
        </p:spPr>
        <p:txBody>
          <a:bodyPr>
            <a:spAutoFit/>
          </a:bodyPr>
          <a:lstStyle/>
          <a:p>
            <a:pPr>
              <a:spcBef>
                <a:spcPct val="50000"/>
              </a:spcBef>
            </a:pPr>
            <a:r>
              <a:rPr lang="zh-CN" altLang="en-US" sz="2400" dirty="0"/>
              <a:t>由热力学第一定律： </a:t>
            </a:r>
          </a:p>
        </p:txBody>
      </p:sp>
      <p:graphicFrame>
        <p:nvGraphicFramePr>
          <p:cNvPr id="561157" name="Object 5"/>
          <p:cNvGraphicFramePr>
            <a:graphicFrameLocks noChangeAspect="1"/>
          </p:cNvGraphicFramePr>
          <p:nvPr/>
        </p:nvGraphicFramePr>
        <p:xfrm>
          <a:off x="685800" y="2133600"/>
          <a:ext cx="4849813" cy="787400"/>
        </p:xfrm>
        <a:graphic>
          <a:graphicData uri="http://schemas.openxmlformats.org/presentationml/2006/ole">
            <mc:AlternateContent xmlns:mc="http://schemas.openxmlformats.org/markup-compatibility/2006">
              <mc:Choice xmlns:v="urn:schemas-microsoft-com:vml" Requires="v">
                <p:oleObj spid="_x0000_s561169" name="公式" r:id="rId3" imgW="2425680" imgH="393480" progId="Equation.3">
                  <p:embed/>
                </p:oleObj>
              </mc:Choice>
              <mc:Fallback>
                <p:oleObj name="公式" r:id="rId3" imgW="2425680" imgH="3934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133600"/>
                        <a:ext cx="48498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1158" name="Object 6"/>
          <p:cNvGraphicFramePr>
            <a:graphicFrameLocks noChangeAspect="1"/>
          </p:cNvGraphicFramePr>
          <p:nvPr/>
        </p:nvGraphicFramePr>
        <p:xfrm>
          <a:off x="609600" y="2819400"/>
          <a:ext cx="6550025" cy="787400"/>
        </p:xfrm>
        <a:graphic>
          <a:graphicData uri="http://schemas.openxmlformats.org/presentationml/2006/ole">
            <mc:AlternateContent xmlns:mc="http://schemas.openxmlformats.org/markup-compatibility/2006">
              <mc:Choice xmlns:v="urn:schemas-microsoft-com:vml" Requires="v">
                <p:oleObj spid="_x0000_s561170" name="公式" r:id="rId5" imgW="3276360" imgH="393480" progId="Equation.3">
                  <p:embed/>
                </p:oleObj>
              </mc:Choice>
              <mc:Fallback>
                <p:oleObj name="公式" r:id="rId5" imgW="3276360" imgH="39348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819400"/>
                        <a:ext cx="65500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1159" name="Text Box 7"/>
          <p:cNvSpPr txBox="1">
            <a:spLocks noChangeArrowheads="1"/>
          </p:cNvSpPr>
          <p:nvPr/>
        </p:nvSpPr>
        <p:spPr bwMode="auto">
          <a:xfrm>
            <a:off x="457200" y="3581400"/>
            <a:ext cx="5184775" cy="457200"/>
          </a:xfrm>
          <a:prstGeom prst="rect">
            <a:avLst/>
          </a:prstGeom>
          <a:noFill/>
          <a:ln w="9525">
            <a:noFill/>
            <a:miter lim="800000"/>
            <a:headEnd/>
            <a:tailEnd/>
          </a:ln>
          <a:effectLst/>
        </p:spPr>
        <p:txBody>
          <a:bodyPr>
            <a:spAutoFit/>
          </a:bodyPr>
          <a:lstStyle/>
          <a:p>
            <a:pPr>
              <a:spcBef>
                <a:spcPct val="50000"/>
              </a:spcBef>
            </a:pPr>
            <a:r>
              <a:rPr lang="zh-CN" altLang="en-US" sz="2400" dirty="0"/>
              <a:t>设多方过程的摩尔热容为 </a:t>
            </a:r>
            <a:r>
              <a:rPr lang="en-US" altLang="zh-CN" sz="2400" i="1" dirty="0" err="1"/>
              <a:t>C</a:t>
            </a:r>
            <a:r>
              <a:rPr lang="en-US" altLang="zh-CN" sz="2400" i="1" baseline="-25000" dirty="0" err="1"/>
              <a:t>n</a:t>
            </a:r>
            <a:r>
              <a:rPr lang="en-US" altLang="zh-CN" sz="2400" baseline="-25000" dirty="0" err="1"/>
              <a:t>,m</a:t>
            </a:r>
            <a:endParaRPr lang="en-US" altLang="zh-CN" sz="2400" baseline="-25000" dirty="0"/>
          </a:p>
        </p:txBody>
      </p:sp>
      <p:graphicFrame>
        <p:nvGraphicFramePr>
          <p:cNvPr id="561160" name="Object 8"/>
          <p:cNvGraphicFramePr>
            <a:graphicFrameLocks noChangeAspect="1"/>
          </p:cNvGraphicFramePr>
          <p:nvPr/>
        </p:nvGraphicFramePr>
        <p:xfrm>
          <a:off x="2667000" y="3962400"/>
          <a:ext cx="2038350" cy="785813"/>
        </p:xfrm>
        <a:graphic>
          <a:graphicData uri="http://schemas.openxmlformats.org/presentationml/2006/ole">
            <mc:AlternateContent xmlns:mc="http://schemas.openxmlformats.org/markup-compatibility/2006">
              <mc:Choice xmlns:v="urn:schemas-microsoft-com:vml" Requires="v">
                <p:oleObj spid="_x0000_s561171" name="公式" r:id="rId7" imgW="1015920" imgH="393480" progId="Equation.3">
                  <p:embed/>
                </p:oleObj>
              </mc:Choice>
              <mc:Fallback>
                <p:oleObj name="公式" r:id="rId7" imgW="1015920" imgH="39348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962400"/>
                        <a:ext cx="203835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1161" name="Text Box 9"/>
          <p:cNvSpPr txBox="1">
            <a:spLocks noChangeArrowheads="1"/>
          </p:cNvSpPr>
          <p:nvPr/>
        </p:nvSpPr>
        <p:spPr bwMode="auto">
          <a:xfrm>
            <a:off x="457200" y="4126706"/>
            <a:ext cx="3311525" cy="457200"/>
          </a:xfrm>
          <a:prstGeom prst="rect">
            <a:avLst/>
          </a:prstGeom>
          <a:noFill/>
          <a:ln w="9525">
            <a:noFill/>
            <a:miter lim="800000"/>
            <a:headEnd/>
            <a:tailEnd/>
          </a:ln>
          <a:effectLst/>
        </p:spPr>
        <p:txBody>
          <a:bodyPr>
            <a:spAutoFit/>
          </a:bodyPr>
          <a:lstStyle/>
          <a:p>
            <a:pPr>
              <a:spcBef>
                <a:spcPct val="50000"/>
              </a:spcBef>
            </a:pPr>
            <a:r>
              <a:rPr lang="zh-CN" altLang="en-US" sz="2400" dirty="0"/>
              <a:t>多方过程吸热：</a:t>
            </a:r>
          </a:p>
        </p:txBody>
      </p:sp>
      <p:graphicFrame>
        <p:nvGraphicFramePr>
          <p:cNvPr id="561162" name="Object 10"/>
          <p:cNvGraphicFramePr>
            <a:graphicFrameLocks noChangeAspect="1"/>
          </p:cNvGraphicFramePr>
          <p:nvPr/>
        </p:nvGraphicFramePr>
        <p:xfrm>
          <a:off x="6019800" y="3962400"/>
          <a:ext cx="2349500" cy="785813"/>
        </p:xfrm>
        <a:graphic>
          <a:graphicData uri="http://schemas.openxmlformats.org/presentationml/2006/ole">
            <mc:AlternateContent xmlns:mc="http://schemas.openxmlformats.org/markup-compatibility/2006">
              <mc:Choice xmlns:v="urn:schemas-microsoft-com:vml" Requires="v">
                <p:oleObj spid="_x0000_s561172" name="公式" r:id="rId9" imgW="1168200" imgH="393480" progId="Equation.3">
                  <p:embed/>
                </p:oleObj>
              </mc:Choice>
              <mc:Fallback>
                <p:oleObj name="公式" r:id="rId9" imgW="1168200" imgH="39348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3962400"/>
                        <a:ext cx="234950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1163" name="Object 11"/>
          <p:cNvGraphicFramePr>
            <a:graphicFrameLocks noChangeAspect="1"/>
          </p:cNvGraphicFramePr>
          <p:nvPr/>
        </p:nvGraphicFramePr>
        <p:xfrm>
          <a:off x="1143000" y="4800600"/>
          <a:ext cx="2020888" cy="484188"/>
        </p:xfrm>
        <a:graphic>
          <a:graphicData uri="http://schemas.openxmlformats.org/presentationml/2006/ole">
            <mc:AlternateContent xmlns:mc="http://schemas.openxmlformats.org/markup-compatibility/2006">
              <mc:Choice xmlns:v="urn:schemas-microsoft-com:vml" Requires="v">
                <p:oleObj spid="_x0000_s561173" name="公式" r:id="rId11" imgW="990360" imgH="241200" progId="Equation.3">
                  <p:embed/>
                </p:oleObj>
              </mc:Choice>
              <mc:Fallback>
                <p:oleObj name="公式" r:id="rId11" imgW="990360" imgH="241200"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4800600"/>
                        <a:ext cx="2020888"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1164" name="Object 12"/>
          <p:cNvGraphicFramePr>
            <a:graphicFrameLocks noChangeAspect="1"/>
          </p:cNvGraphicFramePr>
          <p:nvPr/>
        </p:nvGraphicFramePr>
        <p:xfrm>
          <a:off x="3810000" y="4572000"/>
          <a:ext cx="2057400" cy="941388"/>
        </p:xfrm>
        <a:graphic>
          <a:graphicData uri="http://schemas.openxmlformats.org/presentationml/2006/ole">
            <mc:AlternateContent xmlns:mc="http://schemas.openxmlformats.org/markup-compatibility/2006">
              <mc:Choice xmlns:v="urn:schemas-microsoft-com:vml" Requires="v">
                <p:oleObj spid="_x0000_s561174" name="公式" r:id="rId13" imgW="1015920" imgH="469800" progId="Equation.3">
                  <p:embed/>
                </p:oleObj>
              </mc:Choice>
              <mc:Fallback>
                <p:oleObj name="公式" r:id="rId13" imgW="1015920" imgH="46980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0" y="4572000"/>
                        <a:ext cx="2057400" cy="941388"/>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61165" name="Text Box 13"/>
          <p:cNvSpPr txBox="1">
            <a:spLocks noChangeArrowheads="1"/>
          </p:cNvSpPr>
          <p:nvPr/>
        </p:nvSpPr>
        <p:spPr bwMode="auto">
          <a:xfrm>
            <a:off x="533400" y="4814094"/>
            <a:ext cx="1366838" cy="457200"/>
          </a:xfrm>
          <a:prstGeom prst="rect">
            <a:avLst/>
          </a:prstGeom>
          <a:noFill/>
          <a:ln w="9525" algn="ctr">
            <a:noFill/>
            <a:miter lim="800000"/>
            <a:headEnd/>
            <a:tailEnd/>
          </a:ln>
          <a:effectLst/>
        </p:spPr>
        <p:txBody>
          <a:bodyPr>
            <a:spAutoFit/>
          </a:bodyPr>
          <a:lstStyle/>
          <a:p>
            <a:pPr>
              <a:spcBef>
                <a:spcPct val="50000"/>
              </a:spcBef>
            </a:pPr>
            <a:r>
              <a:rPr lang="zh-CN" altLang="en-US" sz="2400" dirty="0"/>
              <a:t>由</a:t>
            </a:r>
          </a:p>
        </p:txBody>
      </p:sp>
      <p:sp>
        <p:nvSpPr>
          <p:cNvPr id="561166" name="Text Box 14"/>
          <p:cNvSpPr txBox="1">
            <a:spLocks noChangeArrowheads="1"/>
          </p:cNvSpPr>
          <p:nvPr/>
        </p:nvSpPr>
        <p:spPr bwMode="auto">
          <a:xfrm>
            <a:off x="3276600" y="4814094"/>
            <a:ext cx="609600" cy="457200"/>
          </a:xfrm>
          <a:prstGeom prst="rect">
            <a:avLst/>
          </a:prstGeom>
          <a:noFill/>
          <a:ln w="9525" algn="ctr">
            <a:noFill/>
            <a:miter lim="800000"/>
            <a:headEnd/>
            <a:tailEnd/>
          </a:ln>
          <a:effectLst/>
        </p:spPr>
        <p:txBody>
          <a:bodyPr>
            <a:spAutoFit/>
          </a:bodyPr>
          <a:lstStyle/>
          <a:p>
            <a:pPr>
              <a:spcBef>
                <a:spcPct val="50000"/>
              </a:spcBef>
            </a:pPr>
            <a:r>
              <a:rPr lang="zh-CN" altLang="en-US" sz="2400" dirty="0"/>
              <a:t>和</a:t>
            </a:r>
          </a:p>
        </p:txBody>
      </p:sp>
      <p:sp>
        <p:nvSpPr>
          <p:cNvPr id="561167" name="Text Box 15"/>
          <p:cNvSpPr txBox="1">
            <a:spLocks noChangeArrowheads="1"/>
          </p:cNvSpPr>
          <p:nvPr/>
        </p:nvSpPr>
        <p:spPr bwMode="auto">
          <a:xfrm>
            <a:off x="533400" y="5638800"/>
            <a:ext cx="3657600" cy="457200"/>
          </a:xfrm>
          <a:prstGeom prst="rect">
            <a:avLst/>
          </a:prstGeom>
          <a:noFill/>
          <a:ln w="9525" algn="ctr">
            <a:noFill/>
            <a:miter lim="800000"/>
            <a:headEnd/>
            <a:tailEnd/>
          </a:ln>
          <a:effectLst/>
        </p:spPr>
        <p:txBody>
          <a:bodyPr>
            <a:spAutoFit/>
          </a:bodyPr>
          <a:lstStyle/>
          <a:p>
            <a:pPr>
              <a:spcBef>
                <a:spcPct val="50000"/>
              </a:spcBef>
            </a:pPr>
            <a:r>
              <a:rPr lang="zh-CN" altLang="en-US" sz="2400" dirty="0"/>
              <a:t>多方过程的摩尔热容：</a:t>
            </a:r>
          </a:p>
        </p:txBody>
      </p:sp>
      <p:graphicFrame>
        <p:nvGraphicFramePr>
          <p:cNvPr id="561168" name="Object 16"/>
          <p:cNvGraphicFramePr>
            <a:graphicFrameLocks noChangeAspect="1"/>
          </p:cNvGraphicFramePr>
          <p:nvPr/>
        </p:nvGraphicFramePr>
        <p:xfrm>
          <a:off x="3886200" y="5486400"/>
          <a:ext cx="2157413" cy="787400"/>
        </p:xfrm>
        <a:graphic>
          <a:graphicData uri="http://schemas.openxmlformats.org/presentationml/2006/ole">
            <mc:AlternateContent xmlns:mc="http://schemas.openxmlformats.org/markup-compatibility/2006">
              <mc:Choice xmlns:v="urn:schemas-microsoft-com:vml" Requires="v">
                <p:oleObj spid="_x0000_s561175" name="公式" r:id="rId15" imgW="1066680" imgH="393480" progId="Equation.3">
                  <p:embed/>
                </p:oleObj>
              </mc:Choice>
              <mc:Fallback>
                <p:oleObj name="公式" r:id="rId15" imgW="1066680" imgH="393480" progId="Equation.3">
                  <p:embed/>
                  <p:pic>
                    <p:nvPicPr>
                      <p:cNvPr id="0"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6200" y="5486400"/>
                        <a:ext cx="2157413" cy="787400"/>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1156"/>
                                        </p:tgtEl>
                                        <p:attrNameLst>
                                          <p:attrName>style.visibility</p:attrName>
                                        </p:attrNameLst>
                                      </p:cBhvr>
                                      <p:to>
                                        <p:strVal val="visible"/>
                                      </p:to>
                                    </p:set>
                                    <p:animEffect transition="in" filter="wipe(left)">
                                      <p:cBhvr>
                                        <p:cTn id="7" dur="500"/>
                                        <p:tgtEl>
                                          <p:spTgt spid="5611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1157"/>
                                        </p:tgtEl>
                                        <p:attrNameLst>
                                          <p:attrName>style.visibility</p:attrName>
                                        </p:attrNameLst>
                                      </p:cBhvr>
                                      <p:to>
                                        <p:strVal val="visible"/>
                                      </p:to>
                                    </p:set>
                                    <p:animEffect transition="in" filter="wipe(left)">
                                      <p:cBhvr>
                                        <p:cTn id="12" dur="500"/>
                                        <p:tgtEl>
                                          <p:spTgt spid="5611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1158"/>
                                        </p:tgtEl>
                                        <p:attrNameLst>
                                          <p:attrName>style.visibility</p:attrName>
                                        </p:attrNameLst>
                                      </p:cBhvr>
                                      <p:to>
                                        <p:strVal val="visible"/>
                                      </p:to>
                                    </p:set>
                                    <p:animEffect transition="in" filter="wipe(left)">
                                      <p:cBhvr>
                                        <p:cTn id="17" dur="500"/>
                                        <p:tgtEl>
                                          <p:spTgt spid="5611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1159"/>
                                        </p:tgtEl>
                                        <p:attrNameLst>
                                          <p:attrName>style.visibility</p:attrName>
                                        </p:attrNameLst>
                                      </p:cBhvr>
                                      <p:to>
                                        <p:strVal val="visible"/>
                                      </p:to>
                                    </p:set>
                                    <p:animEffect transition="in" filter="wipe(left)">
                                      <p:cBhvr>
                                        <p:cTn id="22" dur="500"/>
                                        <p:tgtEl>
                                          <p:spTgt spid="5611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1161"/>
                                        </p:tgtEl>
                                        <p:attrNameLst>
                                          <p:attrName>style.visibility</p:attrName>
                                        </p:attrNameLst>
                                      </p:cBhvr>
                                      <p:to>
                                        <p:strVal val="visible"/>
                                      </p:to>
                                    </p:set>
                                    <p:animEffect transition="in" filter="wipe(left)">
                                      <p:cBhvr>
                                        <p:cTn id="27" dur="500"/>
                                        <p:tgtEl>
                                          <p:spTgt spid="5611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1160"/>
                                        </p:tgtEl>
                                        <p:attrNameLst>
                                          <p:attrName>style.visibility</p:attrName>
                                        </p:attrNameLst>
                                      </p:cBhvr>
                                      <p:to>
                                        <p:strVal val="visible"/>
                                      </p:to>
                                    </p:set>
                                    <p:animEffect transition="in" filter="wipe(left)">
                                      <p:cBhvr>
                                        <p:cTn id="32" dur="500"/>
                                        <p:tgtEl>
                                          <p:spTgt spid="5611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1162"/>
                                        </p:tgtEl>
                                        <p:attrNameLst>
                                          <p:attrName>style.visibility</p:attrName>
                                        </p:attrNameLst>
                                      </p:cBhvr>
                                      <p:to>
                                        <p:strVal val="visible"/>
                                      </p:to>
                                    </p:set>
                                    <p:animEffect transition="in" filter="wipe(left)">
                                      <p:cBhvr>
                                        <p:cTn id="37" dur="500"/>
                                        <p:tgtEl>
                                          <p:spTgt spid="5611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1165"/>
                                        </p:tgtEl>
                                        <p:attrNameLst>
                                          <p:attrName>style.visibility</p:attrName>
                                        </p:attrNameLst>
                                      </p:cBhvr>
                                      <p:to>
                                        <p:strVal val="visible"/>
                                      </p:to>
                                    </p:set>
                                    <p:animEffect transition="in" filter="wipe(left)">
                                      <p:cBhvr>
                                        <p:cTn id="42" dur="500"/>
                                        <p:tgtEl>
                                          <p:spTgt spid="561165"/>
                                        </p:tgtEl>
                                      </p:cBhvr>
                                    </p:animEffect>
                                  </p:childTnLst>
                                </p:cTn>
                              </p:par>
                              <p:par>
                                <p:cTn id="43" presetID="22" presetClass="entr" presetSubtype="8" fill="hold" nodeType="withEffect">
                                  <p:stCondLst>
                                    <p:cond delay="0"/>
                                  </p:stCondLst>
                                  <p:childTnLst>
                                    <p:set>
                                      <p:cBhvr>
                                        <p:cTn id="44" dur="1" fill="hold">
                                          <p:stCondLst>
                                            <p:cond delay="0"/>
                                          </p:stCondLst>
                                        </p:cTn>
                                        <p:tgtEl>
                                          <p:spTgt spid="561163"/>
                                        </p:tgtEl>
                                        <p:attrNameLst>
                                          <p:attrName>style.visibility</p:attrName>
                                        </p:attrNameLst>
                                      </p:cBhvr>
                                      <p:to>
                                        <p:strVal val="visible"/>
                                      </p:to>
                                    </p:set>
                                    <p:animEffect transition="in" filter="wipe(left)">
                                      <p:cBhvr>
                                        <p:cTn id="45" dur="500"/>
                                        <p:tgtEl>
                                          <p:spTgt spid="56116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61166"/>
                                        </p:tgtEl>
                                        <p:attrNameLst>
                                          <p:attrName>style.visibility</p:attrName>
                                        </p:attrNameLst>
                                      </p:cBhvr>
                                      <p:to>
                                        <p:strVal val="visible"/>
                                      </p:to>
                                    </p:set>
                                    <p:animEffect transition="in" filter="wipe(left)">
                                      <p:cBhvr>
                                        <p:cTn id="48" dur="500"/>
                                        <p:tgtEl>
                                          <p:spTgt spid="561166"/>
                                        </p:tgtEl>
                                      </p:cBhvr>
                                    </p:animEffect>
                                  </p:childTnLst>
                                </p:cTn>
                              </p:par>
                              <p:par>
                                <p:cTn id="49" presetID="22" presetClass="entr" presetSubtype="8" fill="hold" nodeType="withEffect">
                                  <p:stCondLst>
                                    <p:cond delay="0"/>
                                  </p:stCondLst>
                                  <p:childTnLst>
                                    <p:set>
                                      <p:cBhvr>
                                        <p:cTn id="50" dur="1" fill="hold">
                                          <p:stCondLst>
                                            <p:cond delay="0"/>
                                          </p:stCondLst>
                                        </p:cTn>
                                        <p:tgtEl>
                                          <p:spTgt spid="561164"/>
                                        </p:tgtEl>
                                        <p:attrNameLst>
                                          <p:attrName>style.visibility</p:attrName>
                                        </p:attrNameLst>
                                      </p:cBhvr>
                                      <p:to>
                                        <p:strVal val="visible"/>
                                      </p:to>
                                    </p:set>
                                    <p:animEffect transition="in" filter="wipe(left)">
                                      <p:cBhvr>
                                        <p:cTn id="51" dur="500"/>
                                        <p:tgtEl>
                                          <p:spTgt spid="56116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61167"/>
                                        </p:tgtEl>
                                        <p:attrNameLst>
                                          <p:attrName>style.visibility</p:attrName>
                                        </p:attrNameLst>
                                      </p:cBhvr>
                                      <p:to>
                                        <p:strVal val="visible"/>
                                      </p:to>
                                    </p:set>
                                    <p:animEffect transition="in" filter="wipe(left)">
                                      <p:cBhvr>
                                        <p:cTn id="56" dur="500"/>
                                        <p:tgtEl>
                                          <p:spTgt spid="56116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61168"/>
                                        </p:tgtEl>
                                        <p:attrNameLst>
                                          <p:attrName>style.visibility</p:attrName>
                                        </p:attrNameLst>
                                      </p:cBhvr>
                                      <p:to>
                                        <p:strVal val="visible"/>
                                      </p:to>
                                    </p:set>
                                    <p:animEffect transition="in" filter="wipe(left)">
                                      <p:cBhvr>
                                        <p:cTn id="61" dur="500"/>
                                        <p:tgtEl>
                                          <p:spTgt spid="561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p:bldP spid="561159" grpId="0"/>
      <p:bldP spid="561161" grpId="0"/>
      <p:bldP spid="561165" grpId="0"/>
      <p:bldP spid="561166" grpId="0"/>
      <p:bldP spid="56116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6" name="灯片编号占位符 4"/>
          <p:cNvSpPr>
            <a:spLocks noGrp="1"/>
          </p:cNvSpPr>
          <p:nvPr>
            <p:ph type="sldNum" sz="quarter" idx="12"/>
          </p:nvPr>
        </p:nvSpPr>
        <p:spPr/>
        <p:txBody>
          <a:bodyPr/>
          <a:lstStyle/>
          <a:p>
            <a:fld id="{DB8F6346-1CB6-41A2-BFF2-B0D6F25FF09C}" type="slidenum">
              <a:rPr lang="en-US" altLang="zh-CN"/>
              <a:pPr/>
              <a:t>44</a:t>
            </a:fld>
            <a:endParaRPr lang="en-US" altLang="zh-CN"/>
          </a:p>
        </p:txBody>
      </p:sp>
      <p:sp>
        <p:nvSpPr>
          <p:cNvPr id="562181" name="Text Box 5"/>
          <p:cNvSpPr txBox="1">
            <a:spLocks noChangeArrowheads="1"/>
          </p:cNvSpPr>
          <p:nvPr/>
        </p:nvSpPr>
        <p:spPr bwMode="auto">
          <a:xfrm>
            <a:off x="407987" y="1219200"/>
            <a:ext cx="8583613" cy="1917700"/>
          </a:xfrm>
          <a:prstGeom prst="rect">
            <a:avLst/>
          </a:prstGeom>
          <a:noFill/>
          <a:ln w="9525">
            <a:noFill/>
            <a:miter lim="800000"/>
            <a:headEnd/>
            <a:tailEnd/>
          </a:ln>
          <a:effectLst/>
        </p:spPr>
        <p:txBody>
          <a:bodyPr wrap="none">
            <a:spAutoFit/>
          </a:bodyPr>
          <a:lstStyle/>
          <a:p>
            <a:r>
              <a:rPr lang="zh-CN" altLang="en-US" sz="2400" dirty="0"/>
              <a:t>例</a:t>
            </a:r>
            <a:r>
              <a:rPr lang="en-US" altLang="zh-CN" sz="2400" dirty="0"/>
              <a:t>9.2     0.014kg</a:t>
            </a:r>
            <a:r>
              <a:rPr lang="zh-CN" altLang="en-US" sz="2400" dirty="0"/>
              <a:t>标态下的</a:t>
            </a:r>
            <a:r>
              <a:rPr lang="en-US" altLang="zh-CN" sz="2400" dirty="0"/>
              <a:t>N</a:t>
            </a:r>
            <a:r>
              <a:rPr lang="en-US" altLang="zh-CN" sz="2400" baseline="-25000" dirty="0"/>
              <a:t>2</a:t>
            </a:r>
            <a:r>
              <a:rPr lang="zh-CN" altLang="en-US" sz="2400" dirty="0"/>
              <a:t>气体经</a:t>
            </a:r>
          </a:p>
          <a:p>
            <a:r>
              <a:rPr lang="zh-CN" altLang="en-US" sz="2400" dirty="0"/>
              <a:t>（</a:t>
            </a:r>
            <a:r>
              <a:rPr lang="en-US" altLang="zh-CN" sz="2400" dirty="0"/>
              <a:t>1</a:t>
            </a:r>
            <a:r>
              <a:rPr lang="zh-CN" altLang="en-US" sz="2400" dirty="0"/>
              <a:t>）等压过程；</a:t>
            </a:r>
          </a:p>
          <a:p>
            <a:r>
              <a:rPr lang="zh-CN" altLang="en-US" sz="2400" dirty="0"/>
              <a:t>（</a:t>
            </a:r>
            <a:r>
              <a:rPr lang="en-US" altLang="zh-CN" sz="2400" dirty="0"/>
              <a:t>2</a:t>
            </a:r>
            <a:r>
              <a:rPr lang="zh-CN" altLang="en-US" sz="2400" dirty="0"/>
              <a:t>）等温过程；</a:t>
            </a:r>
          </a:p>
          <a:p>
            <a:r>
              <a:rPr lang="zh-CN" altLang="en-US" sz="2400" dirty="0"/>
              <a:t>（</a:t>
            </a:r>
            <a:r>
              <a:rPr lang="en-US" altLang="zh-CN" sz="2400" dirty="0"/>
              <a:t>3</a:t>
            </a:r>
            <a:r>
              <a:rPr lang="zh-CN" altLang="en-US" sz="2400" dirty="0"/>
              <a:t>）绝热过程</a:t>
            </a:r>
          </a:p>
          <a:p>
            <a:r>
              <a:rPr lang="zh-CN" altLang="en-US" sz="2400" dirty="0"/>
              <a:t>使其体积膨胀为原来的两倍。试分别求出这些过程的、</a:t>
            </a:r>
            <a:r>
              <a:rPr lang="en-US" altLang="zh-CN" sz="2400" i="1" dirty="0"/>
              <a:t>W</a:t>
            </a:r>
            <a:r>
              <a:rPr lang="zh-CN" altLang="en-US" sz="2400" dirty="0"/>
              <a:t>和</a:t>
            </a:r>
            <a:r>
              <a:rPr lang="en-US" altLang="zh-CN" sz="2400" i="1" dirty="0"/>
              <a:t>Q</a:t>
            </a:r>
            <a:r>
              <a:rPr lang="zh-CN" altLang="en-US" sz="2400"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19" name="灯片编号占位符 4"/>
          <p:cNvSpPr>
            <a:spLocks noGrp="1"/>
          </p:cNvSpPr>
          <p:nvPr>
            <p:ph type="sldNum" sz="quarter" idx="12"/>
          </p:nvPr>
        </p:nvSpPr>
        <p:spPr/>
        <p:txBody>
          <a:bodyPr/>
          <a:lstStyle/>
          <a:p>
            <a:fld id="{89BA1043-6A30-4CBB-96BF-ECD0BF1FB9CE}" type="slidenum">
              <a:rPr lang="en-US" altLang="zh-CN"/>
              <a:pPr/>
              <a:t>45</a:t>
            </a:fld>
            <a:endParaRPr lang="en-US" altLang="zh-CN"/>
          </a:p>
        </p:txBody>
      </p:sp>
      <p:graphicFrame>
        <p:nvGraphicFramePr>
          <p:cNvPr id="669706" name="Object 10"/>
          <p:cNvGraphicFramePr>
            <a:graphicFrameLocks noChangeAspect="1"/>
          </p:cNvGraphicFramePr>
          <p:nvPr/>
        </p:nvGraphicFramePr>
        <p:xfrm>
          <a:off x="2286000" y="1219200"/>
          <a:ext cx="2665413" cy="609600"/>
        </p:xfrm>
        <a:graphic>
          <a:graphicData uri="http://schemas.openxmlformats.org/presentationml/2006/ole">
            <mc:AlternateContent xmlns:mc="http://schemas.openxmlformats.org/markup-compatibility/2006">
              <mc:Choice xmlns:v="urn:schemas-microsoft-com:vml" Requires="v">
                <p:oleObj spid="_x0000_s669727" name="公式" r:id="rId3" imgW="1777229" imgH="406224" progId="Equation.3">
                  <p:embed/>
                </p:oleObj>
              </mc:Choice>
              <mc:Fallback>
                <p:oleObj name="公式" r:id="rId3" imgW="1777229" imgH="406224"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219200"/>
                        <a:ext cx="26654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9705" name="Object 9"/>
          <p:cNvGraphicFramePr>
            <a:graphicFrameLocks noChangeAspect="1"/>
          </p:cNvGraphicFramePr>
          <p:nvPr/>
        </p:nvGraphicFramePr>
        <p:xfrm>
          <a:off x="2286000" y="1863725"/>
          <a:ext cx="3160713" cy="590550"/>
        </p:xfrm>
        <a:graphic>
          <a:graphicData uri="http://schemas.openxmlformats.org/presentationml/2006/ole">
            <mc:AlternateContent xmlns:mc="http://schemas.openxmlformats.org/markup-compatibility/2006">
              <mc:Choice xmlns:v="urn:schemas-microsoft-com:vml" Requires="v">
                <p:oleObj spid="_x0000_s669728" r:id="rId5" imgW="2108200" imgH="393700" progId="">
                  <p:embed/>
                </p:oleObj>
              </mc:Choice>
              <mc:Fallback>
                <p:oleObj r:id="rId5" imgW="2108200" imgH="393700" progId="">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863725"/>
                        <a:ext cx="316071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9704" name="Object 8"/>
          <p:cNvGraphicFramePr>
            <a:graphicFrameLocks noChangeAspect="1"/>
          </p:cNvGraphicFramePr>
          <p:nvPr/>
        </p:nvGraphicFramePr>
        <p:xfrm>
          <a:off x="2286000" y="2489200"/>
          <a:ext cx="4132263" cy="361950"/>
        </p:xfrm>
        <a:graphic>
          <a:graphicData uri="http://schemas.openxmlformats.org/presentationml/2006/ole">
            <mc:AlternateContent xmlns:mc="http://schemas.openxmlformats.org/markup-compatibility/2006">
              <mc:Choice xmlns:v="urn:schemas-microsoft-com:vml" Requires="v">
                <p:oleObj spid="_x0000_s669729" r:id="rId7" imgW="2755900" imgH="241300" progId="">
                  <p:embed/>
                </p:oleObj>
              </mc:Choice>
              <mc:Fallback>
                <p:oleObj r:id="rId7" imgW="2755900" imgH="24130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489200"/>
                        <a:ext cx="4132263"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9703" name="Object 7"/>
          <p:cNvGraphicFramePr>
            <a:graphicFrameLocks noChangeAspect="1"/>
          </p:cNvGraphicFramePr>
          <p:nvPr/>
        </p:nvGraphicFramePr>
        <p:xfrm>
          <a:off x="2286000" y="2886075"/>
          <a:ext cx="2551113" cy="342900"/>
        </p:xfrm>
        <a:graphic>
          <a:graphicData uri="http://schemas.openxmlformats.org/presentationml/2006/ole">
            <mc:AlternateContent xmlns:mc="http://schemas.openxmlformats.org/markup-compatibility/2006">
              <mc:Choice xmlns:v="urn:schemas-microsoft-com:vml" Requires="v">
                <p:oleObj spid="_x0000_s669730" r:id="rId9" imgW="1701800" imgH="228600" progId="">
                  <p:embed/>
                </p:oleObj>
              </mc:Choice>
              <mc:Fallback>
                <p:oleObj r:id="rId9" imgW="1701800" imgH="22860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2886075"/>
                        <a:ext cx="25511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9702" name="Object 6"/>
          <p:cNvGraphicFramePr>
            <a:graphicFrameLocks noChangeAspect="1"/>
          </p:cNvGraphicFramePr>
          <p:nvPr/>
        </p:nvGraphicFramePr>
        <p:xfrm>
          <a:off x="2286000" y="3476625"/>
          <a:ext cx="647700" cy="247650"/>
        </p:xfrm>
        <a:graphic>
          <a:graphicData uri="http://schemas.openxmlformats.org/presentationml/2006/ole">
            <mc:AlternateContent xmlns:mc="http://schemas.openxmlformats.org/markup-compatibility/2006">
              <mc:Choice xmlns:v="urn:schemas-microsoft-com:vml" Requires="v">
                <p:oleObj spid="_x0000_s669731" name="公式" r:id="rId11" imgW="431613" imgH="165028" progId="Equation.3">
                  <p:embed/>
                </p:oleObj>
              </mc:Choice>
              <mc:Fallback>
                <p:oleObj name="公式" r:id="rId11" imgW="431613" imgH="165028"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3476625"/>
                        <a:ext cx="6477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9701" name="Object 5"/>
          <p:cNvGraphicFramePr>
            <a:graphicFrameLocks noChangeAspect="1"/>
          </p:cNvGraphicFramePr>
          <p:nvPr/>
        </p:nvGraphicFramePr>
        <p:xfrm>
          <a:off x="3505200" y="3276600"/>
          <a:ext cx="2836863" cy="647700"/>
        </p:xfrm>
        <a:graphic>
          <a:graphicData uri="http://schemas.openxmlformats.org/presentationml/2006/ole">
            <mc:AlternateContent xmlns:mc="http://schemas.openxmlformats.org/markup-compatibility/2006">
              <mc:Choice xmlns:v="urn:schemas-microsoft-com:vml" Requires="v">
                <p:oleObj spid="_x0000_s669732" r:id="rId13" imgW="1892300" imgH="431800" progId="">
                  <p:embed/>
                </p:oleObj>
              </mc:Choice>
              <mc:Fallback>
                <p:oleObj r:id="rId13" imgW="1892300" imgH="431800" progId="">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3276600"/>
                        <a:ext cx="283686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9700" name="Object 4"/>
          <p:cNvGraphicFramePr>
            <a:graphicFrameLocks noChangeAspect="1"/>
          </p:cNvGraphicFramePr>
          <p:nvPr/>
        </p:nvGraphicFramePr>
        <p:xfrm>
          <a:off x="2286000" y="3848100"/>
          <a:ext cx="2589213" cy="342900"/>
        </p:xfrm>
        <a:graphic>
          <a:graphicData uri="http://schemas.openxmlformats.org/presentationml/2006/ole">
            <mc:AlternateContent xmlns:mc="http://schemas.openxmlformats.org/markup-compatibility/2006">
              <mc:Choice xmlns:v="urn:schemas-microsoft-com:vml" Requires="v">
                <p:oleObj spid="_x0000_s669733" r:id="rId15" imgW="1727200" imgH="228600" progId="">
                  <p:embed/>
                </p:oleObj>
              </mc:Choice>
              <mc:Fallback>
                <p:oleObj r:id="rId15" imgW="1727200" imgH="228600" progId="">
                  <p:embed/>
                  <p:pic>
                    <p:nvPicPr>
                      <p:cNvPr id="0"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0" y="3848100"/>
                        <a:ext cx="25892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9707" name="Rectangle 11"/>
          <p:cNvSpPr>
            <a:spLocks noChangeArrowheads="1"/>
          </p:cNvSpPr>
          <p:nvPr/>
        </p:nvSpPr>
        <p:spPr bwMode="auto">
          <a:xfrm>
            <a:off x="457200" y="1219200"/>
            <a:ext cx="1447800" cy="457200"/>
          </a:xfrm>
          <a:prstGeom prst="rect">
            <a:avLst/>
          </a:prstGeom>
          <a:noFill/>
          <a:ln w="9525">
            <a:noFill/>
            <a:miter lim="800000"/>
            <a:headEnd/>
            <a:tailEnd/>
          </a:ln>
          <a:effectLst/>
        </p:spPr>
        <p:txBody>
          <a:bodyPr anchor="ctr">
            <a:spAutoFit/>
          </a:bodyPr>
          <a:lstStyle/>
          <a:p>
            <a:r>
              <a:rPr lang="zh-CN" altLang="en-US" sz="2400"/>
              <a:t>解：（</a:t>
            </a:r>
            <a:r>
              <a:rPr lang="en-US" altLang="zh-CN" sz="2400"/>
              <a:t>1</a:t>
            </a:r>
            <a:r>
              <a:rPr lang="zh-CN" altLang="en-US" sz="2400"/>
              <a:t>）</a:t>
            </a:r>
            <a:endParaRPr lang="zh-CN" altLang="en-US" sz="2400">
              <a:latin typeface="Arial" charset="0"/>
            </a:endParaRPr>
          </a:p>
        </p:txBody>
      </p:sp>
      <p:sp>
        <p:nvSpPr>
          <p:cNvPr id="669711" name="Rectangle 15"/>
          <p:cNvSpPr>
            <a:spLocks noChangeArrowheads="1"/>
          </p:cNvSpPr>
          <p:nvPr/>
        </p:nvSpPr>
        <p:spPr bwMode="auto">
          <a:xfrm>
            <a:off x="1143000" y="3352800"/>
            <a:ext cx="946150" cy="457200"/>
          </a:xfrm>
          <a:prstGeom prst="rect">
            <a:avLst/>
          </a:prstGeom>
          <a:noFill/>
          <a:ln w="9525">
            <a:noFill/>
            <a:miter lim="800000"/>
            <a:headEnd/>
            <a:tailEnd/>
          </a:ln>
          <a:effectLst/>
        </p:spPr>
        <p:txBody>
          <a:bodyPr wrap="none" anchor="ctr">
            <a:spAutoFit/>
          </a:bodyPr>
          <a:lstStyle/>
          <a:p>
            <a:r>
              <a:rPr lang="zh-CN" altLang="en-US" sz="2400" dirty="0"/>
              <a:t>（</a:t>
            </a:r>
            <a:r>
              <a:rPr lang="en-US" altLang="zh-CN" sz="2400" dirty="0"/>
              <a:t>2</a:t>
            </a:r>
            <a:r>
              <a:rPr lang="zh-CN" altLang="en-US" sz="2400" dirty="0"/>
              <a:t>）</a:t>
            </a:r>
            <a:endParaRPr lang="zh-CN" altLang="en-US" sz="2400" dirty="0">
              <a:latin typeface="Arial" charset="0"/>
            </a:endParaRPr>
          </a:p>
        </p:txBody>
      </p:sp>
      <p:sp>
        <p:nvSpPr>
          <p:cNvPr id="669722" name="Rectangle 26"/>
          <p:cNvSpPr>
            <a:spLocks noChangeArrowheads="1"/>
          </p:cNvSpPr>
          <p:nvPr/>
        </p:nvSpPr>
        <p:spPr bwMode="auto">
          <a:xfrm>
            <a:off x="1143000" y="4419600"/>
            <a:ext cx="946150" cy="457200"/>
          </a:xfrm>
          <a:prstGeom prst="rect">
            <a:avLst/>
          </a:prstGeom>
          <a:noFill/>
          <a:ln w="9525">
            <a:noFill/>
            <a:miter lim="800000"/>
            <a:headEnd/>
            <a:tailEnd/>
          </a:ln>
          <a:effectLst/>
        </p:spPr>
        <p:txBody>
          <a:bodyPr wrap="none" anchor="ctr">
            <a:spAutoFit/>
          </a:bodyPr>
          <a:lstStyle/>
          <a:p>
            <a:r>
              <a:rPr lang="zh-CN" altLang="en-US" sz="2400" dirty="0"/>
              <a:t>（</a:t>
            </a:r>
            <a:r>
              <a:rPr lang="en-US" altLang="zh-CN" sz="2400" dirty="0"/>
              <a:t>3</a:t>
            </a:r>
            <a:r>
              <a:rPr lang="zh-CN" altLang="en-US" sz="2400" dirty="0"/>
              <a:t>）</a:t>
            </a:r>
            <a:endParaRPr lang="zh-CN" altLang="en-US" sz="2400" dirty="0">
              <a:latin typeface="Arial" charset="0"/>
            </a:endParaRPr>
          </a:p>
        </p:txBody>
      </p:sp>
      <p:graphicFrame>
        <p:nvGraphicFramePr>
          <p:cNvPr id="669723" name="Object 27"/>
          <p:cNvGraphicFramePr>
            <a:graphicFrameLocks noChangeAspect="1"/>
          </p:cNvGraphicFramePr>
          <p:nvPr/>
        </p:nvGraphicFramePr>
        <p:xfrm>
          <a:off x="2286000" y="4343400"/>
          <a:ext cx="3675063" cy="609600"/>
        </p:xfrm>
        <a:graphic>
          <a:graphicData uri="http://schemas.openxmlformats.org/presentationml/2006/ole">
            <mc:AlternateContent xmlns:mc="http://schemas.openxmlformats.org/markup-compatibility/2006">
              <mc:Choice xmlns:v="urn:schemas-microsoft-com:vml" Requires="v">
                <p:oleObj spid="_x0000_s669734" name="公式" r:id="rId17" imgW="2451100" imgH="406400" progId="Equation.3">
                  <p:embed/>
                </p:oleObj>
              </mc:Choice>
              <mc:Fallback>
                <p:oleObj name="公式" r:id="rId17" imgW="2451100" imgH="406400" progId="Equation.3">
                  <p:embed/>
                  <p:pic>
                    <p:nvPicPr>
                      <p:cNvPr id="0" name="Picture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6000" y="4343400"/>
                        <a:ext cx="36750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9724" name="Object 28"/>
          <p:cNvGraphicFramePr>
            <a:graphicFrameLocks noChangeAspect="1"/>
          </p:cNvGraphicFramePr>
          <p:nvPr/>
        </p:nvGraphicFramePr>
        <p:xfrm>
          <a:off x="2286000" y="5000625"/>
          <a:ext cx="3294063" cy="590550"/>
        </p:xfrm>
        <a:graphic>
          <a:graphicData uri="http://schemas.openxmlformats.org/presentationml/2006/ole">
            <mc:AlternateContent xmlns:mc="http://schemas.openxmlformats.org/markup-compatibility/2006">
              <mc:Choice xmlns:v="urn:schemas-microsoft-com:vml" Requires="v">
                <p:oleObj spid="_x0000_s669735" r:id="rId19" imgW="2197100" imgH="393700" progId="">
                  <p:embed/>
                </p:oleObj>
              </mc:Choice>
              <mc:Fallback>
                <p:oleObj r:id="rId19" imgW="2197100" imgH="393700" progId="">
                  <p:embed/>
                  <p:pic>
                    <p:nvPicPr>
                      <p:cNvPr id="0" name="Picture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6000" y="5000625"/>
                        <a:ext cx="329406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9725" name="Object 29"/>
          <p:cNvGraphicFramePr>
            <a:graphicFrameLocks noChangeAspect="1"/>
          </p:cNvGraphicFramePr>
          <p:nvPr/>
        </p:nvGraphicFramePr>
        <p:xfrm>
          <a:off x="2286000" y="5638800"/>
          <a:ext cx="2476500" cy="342900"/>
        </p:xfrm>
        <a:graphic>
          <a:graphicData uri="http://schemas.openxmlformats.org/presentationml/2006/ole">
            <mc:AlternateContent xmlns:mc="http://schemas.openxmlformats.org/markup-compatibility/2006">
              <mc:Choice xmlns:v="urn:schemas-microsoft-com:vml" Requires="v">
                <p:oleObj spid="_x0000_s669736" r:id="rId21" imgW="1651000" imgH="228600" progId="">
                  <p:embed/>
                </p:oleObj>
              </mc:Choice>
              <mc:Fallback>
                <p:oleObj r:id="rId21" imgW="1651000" imgH="228600" progId="">
                  <p:embed/>
                  <p:pic>
                    <p:nvPicPr>
                      <p:cNvPr id="0" name="Picture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86000" y="5638800"/>
                        <a:ext cx="2476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9726" name="Object 30"/>
          <p:cNvGraphicFramePr>
            <a:graphicFrameLocks noChangeAspect="1"/>
          </p:cNvGraphicFramePr>
          <p:nvPr/>
        </p:nvGraphicFramePr>
        <p:xfrm>
          <a:off x="2286000" y="6029325"/>
          <a:ext cx="533400" cy="285750"/>
        </p:xfrm>
        <a:graphic>
          <a:graphicData uri="http://schemas.openxmlformats.org/presentationml/2006/ole">
            <mc:AlternateContent xmlns:mc="http://schemas.openxmlformats.org/markup-compatibility/2006">
              <mc:Choice xmlns:v="urn:schemas-microsoft-com:vml" Requires="v">
                <p:oleObj spid="_x0000_s669737" name="公式" r:id="rId23" imgW="355446" imgH="190417" progId="Equation.3">
                  <p:embed/>
                </p:oleObj>
              </mc:Choice>
              <mc:Fallback>
                <p:oleObj name="公式" r:id="rId23" imgW="355446" imgH="190417" progId="Equation.3">
                  <p:embed/>
                  <p:pic>
                    <p:nvPicPr>
                      <p:cNvPr id="0" name="Picture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86000" y="6029325"/>
                        <a:ext cx="5334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27" name="灯片编号占位符 4"/>
          <p:cNvSpPr>
            <a:spLocks noGrp="1"/>
          </p:cNvSpPr>
          <p:nvPr>
            <p:ph type="sldNum" sz="quarter" idx="12"/>
          </p:nvPr>
        </p:nvSpPr>
        <p:spPr/>
        <p:txBody>
          <a:bodyPr/>
          <a:lstStyle/>
          <a:p>
            <a:fld id="{F7D1AF5C-E479-4147-A626-BB1CD741B47A}" type="slidenum">
              <a:rPr lang="en-US" altLang="zh-CN"/>
              <a:pPr/>
              <a:t>46</a:t>
            </a:fld>
            <a:endParaRPr lang="en-US" altLang="zh-CN"/>
          </a:p>
        </p:txBody>
      </p:sp>
      <p:graphicFrame>
        <p:nvGraphicFramePr>
          <p:cNvPr id="564227" name="Object 3"/>
          <p:cNvGraphicFramePr>
            <a:graphicFrameLocks noChangeAspect="1"/>
          </p:cNvGraphicFramePr>
          <p:nvPr/>
        </p:nvGraphicFramePr>
        <p:xfrm>
          <a:off x="457200" y="1206500"/>
          <a:ext cx="7937500" cy="927100"/>
        </p:xfrm>
        <a:graphic>
          <a:graphicData uri="http://schemas.openxmlformats.org/presentationml/2006/ole">
            <mc:AlternateContent xmlns:mc="http://schemas.openxmlformats.org/markup-compatibility/2006">
              <mc:Choice xmlns:v="urn:schemas-microsoft-com:vml" Requires="v">
                <p:oleObj spid="_x0000_s564249" name="文档" r:id="rId3" imgW="3995364" imgH="464384" progId="Word.Document.8">
                  <p:embed/>
                </p:oleObj>
              </mc:Choice>
              <mc:Fallback>
                <p:oleObj name="文档" r:id="rId3" imgW="3995364" imgH="464384" progId="Word.Documen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06500"/>
                        <a:ext cx="79375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4228" name="Group 4"/>
          <p:cNvGrpSpPr>
            <a:grpSpLocks/>
          </p:cNvGrpSpPr>
          <p:nvPr/>
        </p:nvGrpSpPr>
        <p:grpSpPr bwMode="auto">
          <a:xfrm>
            <a:off x="228600" y="2514600"/>
            <a:ext cx="4967288" cy="3757613"/>
            <a:chOff x="1701" y="1645"/>
            <a:chExt cx="3129" cy="2367"/>
          </a:xfrm>
        </p:grpSpPr>
        <p:sp>
          <p:nvSpPr>
            <p:cNvPr id="564229" name="Line 5"/>
            <p:cNvSpPr>
              <a:spLocks noChangeShapeType="1"/>
            </p:cNvSpPr>
            <p:nvPr/>
          </p:nvSpPr>
          <p:spPr bwMode="auto">
            <a:xfrm>
              <a:off x="2015" y="3737"/>
              <a:ext cx="1696" cy="0"/>
            </a:xfrm>
            <a:prstGeom prst="line">
              <a:avLst/>
            </a:prstGeom>
            <a:noFill/>
            <a:ln w="19050">
              <a:solidFill>
                <a:srgbClr val="000066"/>
              </a:solidFill>
              <a:round/>
              <a:headEnd/>
              <a:tailEnd type="triangle" w="sm" len="lg"/>
            </a:ln>
            <a:effectLst/>
          </p:spPr>
          <p:txBody>
            <a:bodyPr wrap="none" anchor="ctr"/>
            <a:lstStyle/>
            <a:p>
              <a:endParaRPr lang="zh-CN" altLang="en-US"/>
            </a:p>
          </p:txBody>
        </p:sp>
        <p:sp>
          <p:nvSpPr>
            <p:cNvPr id="564230" name="Line 6"/>
            <p:cNvSpPr>
              <a:spLocks noChangeShapeType="1"/>
            </p:cNvSpPr>
            <p:nvPr/>
          </p:nvSpPr>
          <p:spPr bwMode="auto">
            <a:xfrm flipV="1">
              <a:off x="2015" y="1951"/>
              <a:ext cx="0" cy="1786"/>
            </a:xfrm>
            <a:prstGeom prst="line">
              <a:avLst/>
            </a:prstGeom>
            <a:noFill/>
            <a:ln w="19050">
              <a:solidFill>
                <a:srgbClr val="000066"/>
              </a:solidFill>
              <a:round/>
              <a:headEnd/>
              <a:tailEnd type="triangle" w="sm" len="lg"/>
            </a:ln>
            <a:effectLst/>
          </p:spPr>
          <p:txBody>
            <a:bodyPr wrap="none" anchor="ctr"/>
            <a:lstStyle/>
            <a:p>
              <a:endParaRPr lang="zh-CN" altLang="en-US"/>
            </a:p>
          </p:txBody>
        </p:sp>
        <p:sp>
          <p:nvSpPr>
            <p:cNvPr id="564231" name="Line 7"/>
            <p:cNvSpPr>
              <a:spLocks noChangeShapeType="1"/>
            </p:cNvSpPr>
            <p:nvPr/>
          </p:nvSpPr>
          <p:spPr bwMode="auto">
            <a:xfrm>
              <a:off x="3086" y="3380"/>
              <a:ext cx="0" cy="357"/>
            </a:xfrm>
            <a:prstGeom prst="line">
              <a:avLst/>
            </a:prstGeom>
            <a:noFill/>
            <a:ln w="19050">
              <a:solidFill>
                <a:srgbClr val="006666"/>
              </a:solidFill>
              <a:prstDash val="dash"/>
              <a:round/>
              <a:headEnd/>
              <a:tailEnd/>
            </a:ln>
            <a:effectLst/>
          </p:spPr>
          <p:txBody>
            <a:bodyPr wrap="none" anchor="ctr"/>
            <a:lstStyle/>
            <a:p>
              <a:endParaRPr lang="zh-CN" altLang="en-US"/>
            </a:p>
          </p:txBody>
        </p:sp>
        <p:sp>
          <p:nvSpPr>
            <p:cNvPr id="564232" name="Line 8"/>
            <p:cNvSpPr>
              <a:spLocks noChangeShapeType="1"/>
            </p:cNvSpPr>
            <p:nvPr/>
          </p:nvSpPr>
          <p:spPr bwMode="auto">
            <a:xfrm flipH="1">
              <a:off x="2015" y="2487"/>
              <a:ext cx="446" cy="0"/>
            </a:xfrm>
            <a:prstGeom prst="line">
              <a:avLst/>
            </a:prstGeom>
            <a:noFill/>
            <a:ln w="19050">
              <a:solidFill>
                <a:srgbClr val="006666"/>
              </a:solidFill>
              <a:prstDash val="dash"/>
              <a:round/>
              <a:headEnd/>
              <a:tailEnd/>
            </a:ln>
            <a:effectLst/>
          </p:spPr>
          <p:txBody>
            <a:bodyPr wrap="none" anchor="ctr"/>
            <a:lstStyle/>
            <a:p>
              <a:endParaRPr lang="zh-CN" altLang="en-US"/>
            </a:p>
          </p:txBody>
        </p:sp>
        <p:sp>
          <p:nvSpPr>
            <p:cNvPr id="564233" name="Line 9"/>
            <p:cNvSpPr>
              <a:spLocks noChangeShapeType="1"/>
            </p:cNvSpPr>
            <p:nvPr/>
          </p:nvSpPr>
          <p:spPr bwMode="auto">
            <a:xfrm flipH="1">
              <a:off x="2461" y="2487"/>
              <a:ext cx="0" cy="1250"/>
            </a:xfrm>
            <a:prstGeom prst="line">
              <a:avLst/>
            </a:prstGeom>
            <a:noFill/>
            <a:ln w="19050">
              <a:solidFill>
                <a:srgbClr val="006666"/>
              </a:solidFill>
              <a:prstDash val="dash"/>
              <a:round/>
              <a:headEnd/>
              <a:tailEnd/>
            </a:ln>
            <a:effectLst/>
          </p:spPr>
          <p:txBody>
            <a:bodyPr wrap="none" anchor="ctr"/>
            <a:lstStyle/>
            <a:p>
              <a:endParaRPr lang="zh-CN" altLang="en-US"/>
            </a:p>
          </p:txBody>
        </p:sp>
        <p:sp>
          <p:nvSpPr>
            <p:cNvPr id="564234" name="Text Box 10"/>
            <p:cNvSpPr txBox="1">
              <a:spLocks noChangeArrowheads="1"/>
            </p:cNvSpPr>
            <p:nvPr/>
          </p:nvSpPr>
          <p:spPr bwMode="auto">
            <a:xfrm>
              <a:off x="3622" y="3702"/>
              <a:ext cx="1208"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V</a:t>
              </a:r>
              <a:r>
                <a:rPr kumimoji="1" lang="en-US" altLang="zh-CN" sz="2400">
                  <a:solidFill>
                    <a:srgbClr val="000066"/>
                  </a:solidFill>
                </a:rPr>
                <a:t>(10</a:t>
              </a:r>
              <a:r>
                <a:rPr kumimoji="1" lang="zh-CN" altLang="en-US" sz="2400" baseline="30000">
                  <a:solidFill>
                    <a:srgbClr val="000066"/>
                  </a:solidFill>
                </a:rPr>
                <a:t>－</a:t>
              </a:r>
              <a:r>
                <a:rPr kumimoji="1" lang="en-US" altLang="zh-CN" sz="2400" baseline="30000">
                  <a:solidFill>
                    <a:srgbClr val="000066"/>
                  </a:solidFill>
                </a:rPr>
                <a:t>3</a:t>
              </a:r>
              <a:r>
                <a:rPr kumimoji="1" lang="en-US" altLang="zh-CN" sz="2400">
                  <a:solidFill>
                    <a:srgbClr val="000066"/>
                  </a:solidFill>
                </a:rPr>
                <a:t>m</a:t>
              </a:r>
              <a:r>
                <a:rPr kumimoji="1" lang="en-US" altLang="zh-CN" sz="2400" baseline="30000">
                  <a:solidFill>
                    <a:srgbClr val="000066"/>
                  </a:solidFill>
                </a:rPr>
                <a:t>3</a:t>
              </a:r>
              <a:r>
                <a:rPr kumimoji="1" lang="en-US" altLang="zh-CN" sz="2400">
                  <a:solidFill>
                    <a:srgbClr val="000066"/>
                  </a:solidFill>
                </a:rPr>
                <a:t>)</a:t>
              </a:r>
            </a:p>
          </p:txBody>
        </p:sp>
        <p:sp>
          <p:nvSpPr>
            <p:cNvPr id="564235" name="Text Box 11"/>
            <p:cNvSpPr txBox="1">
              <a:spLocks noChangeArrowheads="1"/>
            </p:cNvSpPr>
            <p:nvPr/>
          </p:nvSpPr>
          <p:spPr bwMode="auto">
            <a:xfrm>
              <a:off x="2977" y="3724"/>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2</a:t>
              </a:r>
            </a:p>
          </p:txBody>
        </p:sp>
        <p:sp>
          <p:nvSpPr>
            <p:cNvPr id="564236" name="Text Box 12"/>
            <p:cNvSpPr txBox="1">
              <a:spLocks noChangeArrowheads="1"/>
            </p:cNvSpPr>
            <p:nvPr/>
          </p:nvSpPr>
          <p:spPr bwMode="auto">
            <a:xfrm>
              <a:off x="2342" y="2249"/>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 </a:t>
              </a:r>
              <a:r>
                <a:rPr kumimoji="1" lang="en-US" altLang="zh-CN" sz="2400" i="1">
                  <a:solidFill>
                    <a:srgbClr val="000066"/>
                  </a:solidFill>
                </a:rPr>
                <a:t>a</a:t>
              </a:r>
              <a:endParaRPr kumimoji="1" lang="en-US" altLang="zh-CN" sz="2400">
                <a:solidFill>
                  <a:srgbClr val="000066"/>
                </a:solidFill>
              </a:endParaRPr>
            </a:p>
          </p:txBody>
        </p:sp>
        <p:sp>
          <p:nvSpPr>
            <p:cNvPr id="564237" name="Text Box 13"/>
            <p:cNvSpPr txBox="1">
              <a:spLocks noChangeArrowheads="1"/>
            </p:cNvSpPr>
            <p:nvPr/>
          </p:nvSpPr>
          <p:spPr bwMode="auto">
            <a:xfrm>
              <a:off x="2997" y="3247"/>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  </a:t>
              </a:r>
              <a:r>
                <a:rPr kumimoji="1" lang="en-US" altLang="zh-CN" sz="2400" i="1">
                  <a:solidFill>
                    <a:srgbClr val="000066"/>
                  </a:solidFill>
                </a:rPr>
                <a:t>b</a:t>
              </a:r>
              <a:endParaRPr kumimoji="1" lang="en-US" altLang="zh-CN" sz="2400">
                <a:solidFill>
                  <a:srgbClr val="000066"/>
                </a:solidFill>
              </a:endParaRPr>
            </a:p>
          </p:txBody>
        </p:sp>
        <p:sp>
          <p:nvSpPr>
            <p:cNvPr id="564238" name="Text Box 14"/>
            <p:cNvSpPr txBox="1">
              <a:spLocks noChangeArrowheads="1"/>
            </p:cNvSpPr>
            <p:nvPr/>
          </p:nvSpPr>
          <p:spPr bwMode="auto">
            <a:xfrm>
              <a:off x="2336" y="3724"/>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1</a:t>
              </a:r>
            </a:p>
          </p:txBody>
        </p:sp>
        <p:sp>
          <p:nvSpPr>
            <p:cNvPr id="564239" name="Line 15"/>
            <p:cNvSpPr>
              <a:spLocks noChangeShapeType="1"/>
            </p:cNvSpPr>
            <p:nvPr/>
          </p:nvSpPr>
          <p:spPr bwMode="auto">
            <a:xfrm>
              <a:off x="2461" y="2487"/>
              <a:ext cx="625" cy="893"/>
            </a:xfrm>
            <a:prstGeom prst="line">
              <a:avLst/>
            </a:prstGeom>
            <a:noFill/>
            <a:ln w="19050">
              <a:solidFill>
                <a:srgbClr val="FF0000"/>
              </a:solidFill>
              <a:round/>
              <a:headEnd type="oval" w="sm" len="sm"/>
              <a:tailEnd type="oval" w="sm" len="sm"/>
            </a:ln>
            <a:effectLst/>
          </p:spPr>
          <p:txBody>
            <a:bodyPr wrap="none" anchor="ctr"/>
            <a:lstStyle/>
            <a:p>
              <a:endParaRPr lang="zh-CN" altLang="en-US"/>
            </a:p>
          </p:txBody>
        </p:sp>
        <p:sp>
          <p:nvSpPr>
            <p:cNvPr id="564240" name="Line 16"/>
            <p:cNvSpPr>
              <a:spLocks noChangeShapeType="1"/>
            </p:cNvSpPr>
            <p:nvPr/>
          </p:nvSpPr>
          <p:spPr bwMode="auto">
            <a:xfrm flipH="1">
              <a:off x="2015" y="3380"/>
              <a:ext cx="1071" cy="0"/>
            </a:xfrm>
            <a:prstGeom prst="line">
              <a:avLst/>
            </a:prstGeom>
            <a:noFill/>
            <a:ln w="19050">
              <a:solidFill>
                <a:srgbClr val="006666"/>
              </a:solidFill>
              <a:prstDash val="dash"/>
              <a:round/>
              <a:headEnd/>
              <a:tailEnd/>
            </a:ln>
            <a:effectLst/>
          </p:spPr>
          <p:txBody>
            <a:bodyPr wrap="none" anchor="ctr"/>
            <a:lstStyle/>
            <a:p>
              <a:endParaRPr lang="zh-CN" altLang="en-US"/>
            </a:p>
          </p:txBody>
        </p:sp>
        <p:sp>
          <p:nvSpPr>
            <p:cNvPr id="564241" name="Text Box 17"/>
            <p:cNvSpPr txBox="1">
              <a:spLocks noChangeArrowheads="1"/>
            </p:cNvSpPr>
            <p:nvPr/>
          </p:nvSpPr>
          <p:spPr bwMode="auto">
            <a:xfrm>
              <a:off x="1973" y="1645"/>
              <a:ext cx="982"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p</a:t>
              </a:r>
              <a:r>
                <a:rPr kumimoji="1" lang="en-US" altLang="zh-CN" sz="2400">
                  <a:solidFill>
                    <a:srgbClr val="000066"/>
                  </a:solidFill>
                </a:rPr>
                <a:t>(10</a:t>
              </a:r>
              <a:r>
                <a:rPr kumimoji="1" lang="en-US" altLang="zh-CN" sz="2400" baseline="30000">
                  <a:solidFill>
                    <a:srgbClr val="000066"/>
                  </a:solidFill>
                </a:rPr>
                <a:t>5</a:t>
              </a:r>
              <a:r>
                <a:rPr kumimoji="1" lang="en-US" altLang="zh-CN" sz="2400">
                  <a:solidFill>
                    <a:srgbClr val="000066"/>
                  </a:solidFill>
                </a:rPr>
                <a:t>Pa)</a:t>
              </a:r>
            </a:p>
          </p:txBody>
        </p:sp>
        <p:sp>
          <p:nvSpPr>
            <p:cNvPr id="564242" name="Line 18"/>
            <p:cNvSpPr>
              <a:spLocks noChangeShapeType="1"/>
            </p:cNvSpPr>
            <p:nvPr/>
          </p:nvSpPr>
          <p:spPr bwMode="auto">
            <a:xfrm rot="392080">
              <a:off x="2725" y="2885"/>
              <a:ext cx="90" cy="89"/>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564243" name="Text Box 19"/>
            <p:cNvSpPr txBox="1">
              <a:spLocks noChangeArrowheads="1"/>
            </p:cNvSpPr>
            <p:nvPr/>
          </p:nvSpPr>
          <p:spPr bwMode="auto">
            <a:xfrm>
              <a:off x="1837" y="3247"/>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2</a:t>
              </a:r>
            </a:p>
          </p:txBody>
        </p:sp>
        <p:sp>
          <p:nvSpPr>
            <p:cNvPr id="564244" name="Text Box 20"/>
            <p:cNvSpPr txBox="1">
              <a:spLocks noChangeArrowheads="1"/>
            </p:cNvSpPr>
            <p:nvPr/>
          </p:nvSpPr>
          <p:spPr bwMode="auto">
            <a:xfrm>
              <a:off x="1843" y="2363"/>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6</a:t>
              </a:r>
            </a:p>
          </p:txBody>
        </p:sp>
        <p:sp>
          <p:nvSpPr>
            <p:cNvPr id="564245" name="Text Box 21"/>
            <p:cNvSpPr txBox="1">
              <a:spLocks noChangeArrowheads="1"/>
            </p:cNvSpPr>
            <p:nvPr/>
          </p:nvSpPr>
          <p:spPr bwMode="auto">
            <a:xfrm>
              <a:off x="1837" y="3679"/>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O</a:t>
              </a:r>
            </a:p>
          </p:txBody>
        </p:sp>
        <p:sp>
          <p:nvSpPr>
            <p:cNvPr id="564246" name="Text Box 22"/>
            <p:cNvSpPr txBox="1">
              <a:spLocks noChangeArrowheads="1"/>
            </p:cNvSpPr>
            <p:nvPr/>
          </p:nvSpPr>
          <p:spPr bwMode="auto">
            <a:xfrm>
              <a:off x="1747" y="2817"/>
              <a:ext cx="363" cy="288"/>
            </a:xfrm>
            <a:prstGeom prst="rect">
              <a:avLst/>
            </a:prstGeom>
            <a:noFill/>
            <a:ln w="9525">
              <a:noFill/>
              <a:miter lim="800000"/>
              <a:headEnd/>
              <a:tailEnd/>
            </a:ln>
            <a:effectLst/>
          </p:spPr>
          <p:txBody>
            <a:bodyPr>
              <a:spAutoFit/>
            </a:bodyPr>
            <a:lstStyle/>
            <a:p>
              <a:pPr>
                <a:spcBef>
                  <a:spcPct val="50000"/>
                </a:spcBef>
              </a:pPr>
              <a:r>
                <a:rPr lang="en-US" altLang="zh-CN" sz="2400">
                  <a:latin typeface="Arial" charset="0"/>
                </a:rPr>
                <a:t> </a:t>
              </a:r>
            </a:p>
          </p:txBody>
        </p:sp>
        <p:sp>
          <p:nvSpPr>
            <p:cNvPr id="564247" name="Text Box 23"/>
            <p:cNvSpPr txBox="1">
              <a:spLocks noChangeArrowheads="1"/>
            </p:cNvSpPr>
            <p:nvPr/>
          </p:nvSpPr>
          <p:spPr bwMode="auto">
            <a:xfrm>
              <a:off x="1701" y="2998"/>
              <a:ext cx="227" cy="288"/>
            </a:xfrm>
            <a:prstGeom prst="rect">
              <a:avLst/>
            </a:prstGeom>
            <a:noFill/>
            <a:ln w="9525">
              <a:noFill/>
              <a:miter lim="800000"/>
              <a:headEnd/>
              <a:tailEnd/>
            </a:ln>
            <a:effectLst/>
          </p:spPr>
          <p:txBody>
            <a:bodyPr>
              <a:spAutoFit/>
            </a:bodyPr>
            <a:lstStyle/>
            <a:p>
              <a:pPr>
                <a:spcBef>
                  <a:spcPct val="50000"/>
                </a:spcBef>
              </a:pPr>
              <a:r>
                <a:rPr lang="en-US" altLang="zh-CN" sz="2400">
                  <a:latin typeface="Arial" charset="0"/>
                </a:rPr>
                <a:t> </a:t>
              </a:r>
            </a:p>
          </p:txBody>
        </p:sp>
      </p:grpSp>
      <p:graphicFrame>
        <p:nvGraphicFramePr>
          <p:cNvPr id="564248" name="Object 24"/>
          <p:cNvGraphicFramePr>
            <a:graphicFrameLocks noChangeAspect="1"/>
          </p:cNvGraphicFramePr>
          <p:nvPr/>
        </p:nvGraphicFramePr>
        <p:xfrm>
          <a:off x="3124200" y="2514600"/>
          <a:ext cx="5867400" cy="2387600"/>
        </p:xfrm>
        <a:graphic>
          <a:graphicData uri="http://schemas.openxmlformats.org/presentationml/2006/ole">
            <mc:AlternateContent xmlns:mc="http://schemas.openxmlformats.org/markup-compatibility/2006">
              <mc:Choice xmlns:v="urn:schemas-microsoft-com:vml" Requires="v">
                <p:oleObj spid="_x0000_s564250" name="文档" r:id="rId5" imgW="2932740" imgH="1193718" progId="Word.Document.8">
                  <p:embed/>
                </p:oleObj>
              </mc:Choice>
              <mc:Fallback>
                <p:oleObj name="文档" r:id="rId5" imgW="2932740" imgH="1193718" progId="Word.Document.8">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514600"/>
                        <a:ext cx="58674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4248"/>
                                        </p:tgtEl>
                                        <p:attrNameLst>
                                          <p:attrName>style.visibility</p:attrName>
                                        </p:attrNameLst>
                                      </p:cBhvr>
                                      <p:to>
                                        <p:strVal val="visible"/>
                                      </p:to>
                                    </p:set>
                                    <p:animEffect transition="in" filter="wipe(up)">
                                      <p:cBhvr>
                                        <p:cTn id="7" dur="500"/>
                                        <p:tgtEl>
                                          <p:spTgt spid="564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zh-CN" altLang="en-US"/>
              <a:t>第</a:t>
            </a:r>
            <a:r>
              <a:rPr lang="en-US" altLang="zh-CN"/>
              <a:t>9</a:t>
            </a:r>
            <a:r>
              <a:rPr lang="zh-CN" altLang="en-US"/>
              <a:t>章 热力学基础</a:t>
            </a:r>
          </a:p>
        </p:txBody>
      </p:sp>
      <p:sp>
        <p:nvSpPr>
          <p:cNvPr id="9" name="灯片编号占位符 4"/>
          <p:cNvSpPr>
            <a:spLocks noGrp="1"/>
          </p:cNvSpPr>
          <p:nvPr>
            <p:ph type="sldNum" sz="quarter" idx="12"/>
          </p:nvPr>
        </p:nvSpPr>
        <p:spPr/>
        <p:txBody>
          <a:bodyPr/>
          <a:lstStyle/>
          <a:p>
            <a:fld id="{F3765E44-1992-4086-B7EC-8A47990B84A7}" type="slidenum">
              <a:rPr lang="en-US" altLang="zh-CN"/>
              <a:pPr/>
              <a:t>5</a:t>
            </a:fld>
            <a:endParaRPr lang="en-US" altLang="zh-CN"/>
          </a:p>
        </p:txBody>
      </p:sp>
      <p:sp>
        <p:nvSpPr>
          <p:cNvPr id="645123"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宏观与微观</a:t>
            </a:r>
          </a:p>
        </p:txBody>
      </p:sp>
      <p:sp>
        <p:nvSpPr>
          <p:cNvPr id="645124" name="Text Box 4"/>
          <p:cNvSpPr txBox="1">
            <a:spLocks noChangeArrowheads="1"/>
          </p:cNvSpPr>
          <p:nvPr/>
        </p:nvSpPr>
        <p:spPr bwMode="auto">
          <a:xfrm>
            <a:off x="554038" y="4953000"/>
            <a:ext cx="8172450" cy="1479550"/>
          </a:xfrm>
          <a:prstGeom prst="rect">
            <a:avLst/>
          </a:prstGeom>
          <a:noFill/>
          <a:ln w="9525">
            <a:noFill/>
            <a:miter lim="800000"/>
            <a:headEnd/>
            <a:tailEnd/>
          </a:ln>
          <a:effectLst/>
        </p:spPr>
        <p:txBody>
          <a:bodyPr>
            <a:spAutoFit/>
          </a:bodyPr>
          <a:lstStyle/>
          <a:p>
            <a:pPr algn="just">
              <a:lnSpc>
                <a:spcPct val="120000"/>
              </a:lnSpc>
              <a:spcBef>
                <a:spcPct val="20000"/>
              </a:spcBef>
            </a:pPr>
            <a:r>
              <a:rPr kumimoji="1" lang="zh-CN" altLang="en-US" sz="2400" dirty="0">
                <a:solidFill>
                  <a:srgbClr val="0000CC"/>
                </a:solidFill>
              </a:rPr>
              <a:t>宏观与微观的关系</a:t>
            </a:r>
            <a:r>
              <a:rPr kumimoji="1" lang="zh-CN" altLang="en-US" sz="2400" dirty="0"/>
              <a:t>：</a:t>
            </a:r>
          </a:p>
          <a:p>
            <a:pPr algn="just">
              <a:lnSpc>
                <a:spcPct val="120000"/>
              </a:lnSpc>
              <a:spcBef>
                <a:spcPct val="20000"/>
              </a:spcBef>
            </a:pPr>
            <a:r>
              <a:rPr kumimoji="1" lang="zh-CN" altLang="en-US" sz="2400" dirty="0"/>
              <a:t>微观粒子的热运动与系统的各种宏观热现象之间存在着内在的联系。宏观量等于</a:t>
            </a:r>
            <a:r>
              <a:rPr kumimoji="1" lang="zh-CN" altLang="en-US" sz="2400" dirty="0">
                <a:solidFill>
                  <a:srgbClr val="FF3300"/>
                </a:solidFill>
              </a:rPr>
              <a:t>微观量的统计平均值</a:t>
            </a:r>
            <a:r>
              <a:rPr kumimoji="1" lang="zh-CN" altLang="en-US" sz="2400" dirty="0"/>
              <a:t>。</a:t>
            </a:r>
          </a:p>
        </p:txBody>
      </p:sp>
      <p:sp>
        <p:nvSpPr>
          <p:cNvPr id="645125" name="Text Box 5"/>
          <p:cNvSpPr txBox="1">
            <a:spLocks noChangeArrowheads="1"/>
          </p:cNvSpPr>
          <p:nvPr/>
        </p:nvSpPr>
        <p:spPr bwMode="auto">
          <a:xfrm>
            <a:off x="554038" y="1676400"/>
            <a:ext cx="8208962" cy="1917700"/>
          </a:xfrm>
          <a:prstGeom prst="rect">
            <a:avLst/>
          </a:prstGeom>
          <a:noFill/>
          <a:ln w="9525">
            <a:noFill/>
            <a:miter lim="800000"/>
            <a:headEnd/>
            <a:tailEnd/>
          </a:ln>
          <a:effectLst/>
        </p:spPr>
        <p:txBody>
          <a:bodyPr>
            <a:spAutoFit/>
          </a:bodyPr>
          <a:lstStyle/>
          <a:p>
            <a:pPr algn="just">
              <a:lnSpc>
                <a:spcPct val="120000"/>
              </a:lnSpc>
              <a:spcBef>
                <a:spcPct val="20000"/>
              </a:spcBef>
            </a:pPr>
            <a:r>
              <a:rPr kumimoji="1" lang="zh-CN" altLang="en-US" sz="2400" dirty="0">
                <a:solidFill>
                  <a:srgbClr val="0000CC"/>
                </a:solidFill>
              </a:rPr>
              <a:t>宏观现象与宏观量</a:t>
            </a:r>
            <a:r>
              <a:rPr kumimoji="1" lang="zh-CN" altLang="en-US" sz="2400" dirty="0"/>
              <a:t>：</a:t>
            </a:r>
          </a:p>
          <a:p>
            <a:pPr algn="just">
              <a:lnSpc>
                <a:spcPct val="120000"/>
              </a:lnSpc>
              <a:spcBef>
                <a:spcPct val="20000"/>
              </a:spcBef>
            </a:pPr>
            <a:r>
              <a:rPr kumimoji="1" lang="zh-CN" altLang="en-US" sz="2400" dirty="0"/>
              <a:t>宏观现象即一个系统所表现出来的各种物理性质以及这些性质的变化规律。描述一个系统宏观性质的物理量称为宏观量。例：</a:t>
            </a:r>
            <a:r>
              <a:rPr kumimoji="1" lang="en-US" altLang="zh-CN" sz="2400" i="1" dirty="0"/>
              <a:t>p</a:t>
            </a:r>
            <a:r>
              <a:rPr kumimoji="1" lang="zh-CN" altLang="en-US" sz="2400" dirty="0"/>
              <a:t>、</a:t>
            </a:r>
            <a:r>
              <a:rPr kumimoji="1" lang="en-US" altLang="zh-CN" sz="2400" i="1" dirty="0"/>
              <a:t>V</a:t>
            </a:r>
            <a:r>
              <a:rPr kumimoji="1" lang="zh-CN" altLang="en-US" sz="2400" dirty="0"/>
              <a:t>、</a:t>
            </a:r>
            <a:r>
              <a:rPr kumimoji="1" lang="en-US" altLang="zh-CN" sz="2400" i="1" dirty="0"/>
              <a:t>T</a:t>
            </a:r>
            <a:r>
              <a:rPr kumimoji="1" lang="zh-CN" altLang="en-US" sz="2400" dirty="0"/>
              <a:t>、</a:t>
            </a:r>
            <a:r>
              <a:rPr kumimoji="1" lang="en-US" altLang="zh-CN" sz="2400" i="1" dirty="0"/>
              <a:t>E</a:t>
            </a:r>
            <a:r>
              <a:rPr kumimoji="1" lang="zh-CN" altLang="en-US" sz="2400" dirty="0"/>
              <a:t>、</a:t>
            </a:r>
            <a:r>
              <a:rPr kumimoji="1" lang="en-US" altLang="zh-CN" sz="2400" i="1" dirty="0"/>
              <a:t>C</a:t>
            </a:r>
            <a:r>
              <a:rPr kumimoji="1" lang="zh-CN" altLang="en-US" sz="2400" dirty="0"/>
              <a:t>等。</a:t>
            </a:r>
          </a:p>
        </p:txBody>
      </p:sp>
      <p:sp>
        <p:nvSpPr>
          <p:cNvPr id="645126" name="Text Box 6"/>
          <p:cNvSpPr txBox="1">
            <a:spLocks noChangeArrowheads="1"/>
          </p:cNvSpPr>
          <p:nvPr/>
        </p:nvSpPr>
        <p:spPr bwMode="auto">
          <a:xfrm>
            <a:off x="554038" y="3533775"/>
            <a:ext cx="8101012" cy="1479550"/>
          </a:xfrm>
          <a:prstGeom prst="rect">
            <a:avLst/>
          </a:prstGeom>
          <a:noFill/>
          <a:ln w="9525">
            <a:noFill/>
            <a:miter lim="800000"/>
            <a:headEnd/>
            <a:tailEnd/>
          </a:ln>
          <a:effectLst/>
        </p:spPr>
        <p:txBody>
          <a:bodyPr>
            <a:spAutoFit/>
          </a:bodyPr>
          <a:lstStyle/>
          <a:p>
            <a:pPr algn="just">
              <a:lnSpc>
                <a:spcPct val="120000"/>
              </a:lnSpc>
              <a:spcBef>
                <a:spcPct val="20000"/>
              </a:spcBef>
            </a:pPr>
            <a:r>
              <a:rPr kumimoji="1" lang="zh-CN" altLang="en-US" sz="2400">
                <a:solidFill>
                  <a:srgbClr val="0000CC"/>
                </a:solidFill>
              </a:rPr>
              <a:t>微观运动与微观量</a:t>
            </a:r>
            <a:r>
              <a:rPr kumimoji="1" lang="zh-CN" altLang="en-US" sz="2400"/>
              <a:t>：</a:t>
            </a:r>
          </a:p>
          <a:p>
            <a:pPr algn="just">
              <a:lnSpc>
                <a:spcPct val="120000"/>
              </a:lnSpc>
              <a:spcBef>
                <a:spcPct val="20000"/>
              </a:spcBef>
            </a:pPr>
            <a:r>
              <a:rPr kumimoji="1" lang="zh-CN" altLang="en-US" sz="2400"/>
              <a:t>微观运动即系统内部的微观粒子的热运动。描述微观粒子热运动的物理量称为微观量。例：</a:t>
            </a:r>
            <a:r>
              <a:rPr kumimoji="1" lang="en-US" altLang="zh-CN" sz="2400" i="1"/>
              <a:t>m</a:t>
            </a:r>
            <a:r>
              <a:rPr kumimoji="1" lang="zh-CN" altLang="en-US" sz="2400"/>
              <a:t>、</a:t>
            </a:r>
            <a:r>
              <a:rPr kumimoji="1" lang="en-US" altLang="zh-CN" sz="2400" i="1">
                <a:latin typeface="Book Antiqua" pitchFamily="18" charset="0"/>
              </a:rPr>
              <a:t>v</a:t>
            </a:r>
            <a:r>
              <a:rPr kumimoji="1" lang="zh-CN" altLang="en-US" sz="2400"/>
              <a:t>、</a:t>
            </a:r>
            <a:r>
              <a:rPr kumimoji="1" lang="zh-CN" altLang="en-US" sz="2400" i="1">
                <a:sym typeface="Symbol" pitchFamily="18" charset="2"/>
              </a:rPr>
              <a:t></a:t>
            </a:r>
            <a:r>
              <a:rPr kumimoji="1" lang="zh-CN" altLang="en-US" sz="2400" i="1"/>
              <a:t> </a:t>
            </a:r>
            <a:r>
              <a:rPr kumimoji="1" lang="zh-CN" altLang="en-US" sz="2400"/>
              <a:t>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25"/>
                                        </p:tgtEl>
                                        <p:attrNameLst>
                                          <p:attrName>style.visibility</p:attrName>
                                        </p:attrNameLst>
                                      </p:cBhvr>
                                      <p:to>
                                        <p:strVal val="visible"/>
                                      </p:to>
                                    </p:set>
                                    <p:anim calcmode="lin" valueType="num">
                                      <p:cBhvr additive="base">
                                        <p:cTn id="7" dur="500" fill="hold"/>
                                        <p:tgtEl>
                                          <p:spTgt spid="645125"/>
                                        </p:tgtEl>
                                        <p:attrNameLst>
                                          <p:attrName>ppt_x</p:attrName>
                                        </p:attrNameLst>
                                      </p:cBhvr>
                                      <p:tavLst>
                                        <p:tav tm="0">
                                          <p:val>
                                            <p:strVal val="0-#ppt_w/2"/>
                                          </p:val>
                                        </p:tav>
                                        <p:tav tm="100000">
                                          <p:val>
                                            <p:strVal val="#ppt_x"/>
                                          </p:val>
                                        </p:tav>
                                      </p:tavLst>
                                    </p:anim>
                                    <p:anim calcmode="lin" valueType="num">
                                      <p:cBhvr additive="base">
                                        <p:cTn id="8" dur="500" fill="hold"/>
                                        <p:tgtEl>
                                          <p:spTgt spid="6451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26"/>
                                        </p:tgtEl>
                                        <p:attrNameLst>
                                          <p:attrName>style.visibility</p:attrName>
                                        </p:attrNameLst>
                                      </p:cBhvr>
                                      <p:to>
                                        <p:strVal val="visible"/>
                                      </p:to>
                                    </p:set>
                                    <p:anim calcmode="lin" valueType="num">
                                      <p:cBhvr additive="base">
                                        <p:cTn id="13" dur="500" fill="hold"/>
                                        <p:tgtEl>
                                          <p:spTgt spid="645126"/>
                                        </p:tgtEl>
                                        <p:attrNameLst>
                                          <p:attrName>ppt_x</p:attrName>
                                        </p:attrNameLst>
                                      </p:cBhvr>
                                      <p:tavLst>
                                        <p:tav tm="0">
                                          <p:val>
                                            <p:strVal val="0-#ppt_w/2"/>
                                          </p:val>
                                        </p:tav>
                                        <p:tav tm="100000">
                                          <p:val>
                                            <p:strVal val="#ppt_x"/>
                                          </p:val>
                                        </p:tav>
                                      </p:tavLst>
                                    </p:anim>
                                    <p:anim calcmode="lin" valueType="num">
                                      <p:cBhvr additive="base">
                                        <p:cTn id="14" dur="500" fill="hold"/>
                                        <p:tgtEl>
                                          <p:spTgt spid="6451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24"/>
                                        </p:tgtEl>
                                        <p:attrNameLst>
                                          <p:attrName>style.visibility</p:attrName>
                                        </p:attrNameLst>
                                      </p:cBhvr>
                                      <p:to>
                                        <p:strVal val="visible"/>
                                      </p:to>
                                    </p:set>
                                    <p:anim calcmode="lin" valueType="num">
                                      <p:cBhvr additive="base">
                                        <p:cTn id="19" dur="500" fill="hold"/>
                                        <p:tgtEl>
                                          <p:spTgt spid="645124"/>
                                        </p:tgtEl>
                                        <p:attrNameLst>
                                          <p:attrName>ppt_x</p:attrName>
                                        </p:attrNameLst>
                                      </p:cBhvr>
                                      <p:tavLst>
                                        <p:tav tm="0">
                                          <p:val>
                                            <p:strVal val="0-#ppt_w/2"/>
                                          </p:val>
                                        </p:tav>
                                        <p:tav tm="100000">
                                          <p:val>
                                            <p:strVal val="#ppt_x"/>
                                          </p:val>
                                        </p:tav>
                                      </p:tavLst>
                                    </p:anim>
                                    <p:anim calcmode="lin" valueType="num">
                                      <p:cBhvr additive="base">
                                        <p:cTn id="20" dur="500" fill="hold"/>
                                        <p:tgtEl>
                                          <p:spTgt spid="645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4" grpId="0" autoUpdateAnimBg="0"/>
      <p:bldP spid="645125" grpId="0" autoUpdateAnimBg="0"/>
      <p:bldP spid="64512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zh-CN" altLang="en-US" dirty="0"/>
              <a:t>第</a:t>
            </a:r>
            <a:r>
              <a:rPr lang="en-US" altLang="zh-CN" dirty="0"/>
              <a:t>9</a:t>
            </a:r>
            <a:r>
              <a:rPr lang="zh-CN" altLang="en-US" dirty="0"/>
              <a:t>章 热力学基础</a:t>
            </a:r>
          </a:p>
        </p:txBody>
      </p:sp>
      <p:sp>
        <p:nvSpPr>
          <p:cNvPr id="8" name="灯片编号占位符 4"/>
          <p:cNvSpPr>
            <a:spLocks noGrp="1"/>
          </p:cNvSpPr>
          <p:nvPr>
            <p:ph type="sldNum" sz="quarter" idx="12"/>
          </p:nvPr>
        </p:nvSpPr>
        <p:spPr/>
        <p:txBody>
          <a:bodyPr/>
          <a:lstStyle/>
          <a:p>
            <a:fld id="{AD854BA1-A023-4E64-B068-3DF07F1F5AC6}" type="slidenum">
              <a:rPr lang="en-US" altLang="zh-CN"/>
              <a:pPr/>
              <a:t>6</a:t>
            </a:fld>
            <a:endParaRPr lang="en-US" altLang="zh-CN"/>
          </a:p>
        </p:txBody>
      </p:sp>
      <p:sp>
        <p:nvSpPr>
          <p:cNvPr id="646147" name="Rectangle 3"/>
          <p:cNvSpPr>
            <a:spLocks noChangeArrowheads="1"/>
          </p:cNvSpPr>
          <p:nvPr/>
        </p:nvSpPr>
        <p:spPr bwMode="auto">
          <a:xfrm>
            <a:off x="501650" y="1219200"/>
            <a:ext cx="3003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热学的两种研究方法 </a:t>
            </a:r>
          </a:p>
        </p:txBody>
      </p:sp>
      <p:sp>
        <p:nvSpPr>
          <p:cNvPr id="646148" name="Text Box 4"/>
          <p:cNvSpPr txBox="1">
            <a:spLocks noChangeArrowheads="1"/>
          </p:cNvSpPr>
          <p:nvPr/>
        </p:nvSpPr>
        <p:spPr bwMode="auto">
          <a:xfrm>
            <a:off x="611188" y="1635125"/>
            <a:ext cx="8205787" cy="2741613"/>
          </a:xfrm>
          <a:prstGeom prst="rect">
            <a:avLst/>
          </a:prstGeom>
          <a:noFill/>
          <a:ln w="9525">
            <a:noFill/>
            <a:miter lim="800000"/>
            <a:headEnd/>
            <a:tailEnd/>
          </a:ln>
          <a:effectLst/>
        </p:spPr>
        <p:txBody>
          <a:bodyPr>
            <a:spAutoFit/>
          </a:bodyPr>
          <a:lstStyle/>
          <a:p>
            <a:pPr algn="just">
              <a:lnSpc>
                <a:spcPct val="120000"/>
              </a:lnSpc>
              <a:spcBef>
                <a:spcPts val="400"/>
              </a:spcBef>
            </a:pPr>
            <a:r>
              <a:rPr kumimoji="1" lang="zh-CN" altLang="en-US" sz="2800" dirty="0">
                <a:solidFill>
                  <a:srgbClr val="0000CC"/>
                </a:solidFill>
              </a:rPr>
              <a:t>宏观方法</a:t>
            </a:r>
            <a:r>
              <a:rPr kumimoji="1" lang="zh-CN" altLang="en-US" sz="2800" dirty="0"/>
              <a:t>：</a:t>
            </a:r>
          </a:p>
          <a:p>
            <a:pPr algn="just">
              <a:lnSpc>
                <a:spcPct val="120000"/>
              </a:lnSpc>
              <a:spcBef>
                <a:spcPts val="400"/>
              </a:spcBef>
            </a:pPr>
            <a:r>
              <a:rPr kumimoji="1" lang="zh-CN" altLang="en-US" sz="2800" dirty="0"/>
              <a:t>把系统看成一个整体，从基本的热力学定律（这些定律是从观察、实验中总结出来的）出发，通过严密的</a:t>
            </a:r>
            <a:r>
              <a:rPr kumimoji="1" lang="zh-CN" altLang="en-US" sz="2800" dirty="0">
                <a:solidFill>
                  <a:srgbClr val="0000CC"/>
                </a:solidFill>
              </a:rPr>
              <a:t>逻辑推理</a:t>
            </a:r>
            <a:r>
              <a:rPr kumimoji="1" lang="zh-CN" altLang="en-US" sz="2800" dirty="0"/>
              <a:t>的方法研究系统的各种宏观性质及其变化规律</a:t>
            </a:r>
            <a:r>
              <a:rPr kumimoji="1" lang="en-US" altLang="zh-CN" sz="2800" dirty="0"/>
              <a:t>——</a:t>
            </a:r>
            <a:r>
              <a:rPr kumimoji="1" lang="zh-CN" altLang="en-US" sz="2800" dirty="0">
                <a:solidFill>
                  <a:srgbClr val="0000CC"/>
                </a:solidFill>
              </a:rPr>
              <a:t>热力学</a:t>
            </a:r>
            <a:r>
              <a:rPr kumimoji="1" lang="zh-CN" altLang="en-US" sz="2800" dirty="0"/>
              <a:t>。</a:t>
            </a:r>
          </a:p>
        </p:txBody>
      </p:sp>
      <p:sp>
        <p:nvSpPr>
          <p:cNvPr id="646149" name="Rectangle 5"/>
          <p:cNvSpPr>
            <a:spLocks noChangeArrowheads="1"/>
          </p:cNvSpPr>
          <p:nvPr/>
        </p:nvSpPr>
        <p:spPr bwMode="auto">
          <a:xfrm>
            <a:off x="611188" y="4275909"/>
            <a:ext cx="8280400" cy="2228850"/>
          </a:xfrm>
          <a:prstGeom prst="rect">
            <a:avLst/>
          </a:prstGeom>
          <a:noFill/>
          <a:ln w="9525">
            <a:noFill/>
            <a:miter lim="800000"/>
            <a:headEnd/>
            <a:tailEnd/>
          </a:ln>
          <a:effectLst/>
        </p:spPr>
        <p:txBody>
          <a:bodyPr>
            <a:spAutoFit/>
          </a:bodyPr>
          <a:lstStyle/>
          <a:p>
            <a:pPr algn="just">
              <a:lnSpc>
                <a:spcPct val="120000"/>
              </a:lnSpc>
              <a:spcBef>
                <a:spcPts val="400"/>
              </a:spcBef>
            </a:pPr>
            <a:r>
              <a:rPr kumimoji="1" lang="zh-CN" altLang="en-US" sz="2800" dirty="0">
                <a:solidFill>
                  <a:srgbClr val="0000CC"/>
                </a:solidFill>
              </a:rPr>
              <a:t>微观方法</a:t>
            </a:r>
            <a:r>
              <a:rPr kumimoji="1" lang="zh-CN" altLang="en-US" sz="2800" dirty="0"/>
              <a:t>：</a:t>
            </a:r>
          </a:p>
          <a:p>
            <a:pPr algn="just">
              <a:lnSpc>
                <a:spcPct val="120000"/>
              </a:lnSpc>
              <a:spcBef>
                <a:spcPts val="400"/>
              </a:spcBef>
            </a:pPr>
            <a:r>
              <a:rPr kumimoji="1" lang="zh-CN" altLang="en-US" sz="2800" dirty="0"/>
              <a:t>依据微观粒子热运动所满足的力学定律，通过</a:t>
            </a:r>
            <a:r>
              <a:rPr kumimoji="1" lang="zh-CN" altLang="en-US" sz="2800" dirty="0">
                <a:solidFill>
                  <a:srgbClr val="0000CC"/>
                </a:solidFill>
              </a:rPr>
              <a:t>统计</a:t>
            </a:r>
            <a:r>
              <a:rPr kumimoji="1" lang="zh-CN" altLang="en-US" sz="2800" dirty="0"/>
              <a:t>的方法研究系统的宏观性质，并揭示各种热现象的本质</a:t>
            </a:r>
            <a:r>
              <a:rPr kumimoji="1" lang="en-US" altLang="zh-CN" sz="2800" dirty="0"/>
              <a:t>——</a:t>
            </a:r>
            <a:r>
              <a:rPr kumimoji="1" lang="zh-CN" altLang="en-US" sz="2800" dirty="0">
                <a:solidFill>
                  <a:srgbClr val="0000CC"/>
                </a:solidFill>
              </a:rPr>
              <a:t>统计物理学</a:t>
            </a:r>
            <a:r>
              <a:rPr kumimoji="1" lang="zh-CN" alt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6148"/>
                                        </p:tgtEl>
                                        <p:attrNameLst>
                                          <p:attrName>style.visibility</p:attrName>
                                        </p:attrNameLst>
                                      </p:cBhvr>
                                      <p:to>
                                        <p:strVal val="visible"/>
                                      </p:to>
                                    </p:set>
                                    <p:anim calcmode="lin" valueType="num">
                                      <p:cBhvr additive="base">
                                        <p:cTn id="7" dur="500" fill="hold"/>
                                        <p:tgtEl>
                                          <p:spTgt spid="646148"/>
                                        </p:tgtEl>
                                        <p:attrNameLst>
                                          <p:attrName>ppt_x</p:attrName>
                                        </p:attrNameLst>
                                      </p:cBhvr>
                                      <p:tavLst>
                                        <p:tav tm="0">
                                          <p:val>
                                            <p:strVal val="0-#ppt_w/2"/>
                                          </p:val>
                                        </p:tav>
                                        <p:tav tm="100000">
                                          <p:val>
                                            <p:strVal val="#ppt_x"/>
                                          </p:val>
                                        </p:tav>
                                      </p:tavLst>
                                    </p:anim>
                                    <p:anim calcmode="lin" valueType="num">
                                      <p:cBhvr additive="base">
                                        <p:cTn id="8" dur="500" fill="hold"/>
                                        <p:tgtEl>
                                          <p:spTgt spid="6461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6149"/>
                                        </p:tgtEl>
                                        <p:attrNameLst>
                                          <p:attrName>style.visibility</p:attrName>
                                        </p:attrNameLst>
                                      </p:cBhvr>
                                      <p:to>
                                        <p:strVal val="visible"/>
                                      </p:to>
                                    </p:set>
                                    <p:anim calcmode="lin" valueType="num">
                                      <p:cBhvr additive="base">
                                        <p:cTn id="13" dur="500" fill="hold"/>
                                        <p:tgtEl>
                                          <p:spTgt spid="646149"/>
                                        </p:tgtEl>
                                        <p:attrNameLst>
                                          <p:attrName>ppt_x</p:attrName>
                                        </p:attrNameLst>
                                      </p:cBhvr>
                                      <p:tavLst>
                                        <p:tav tm="0">
                                          <p:val>
                                            <p:strVal val="0-#ppt_w/2"/>
                                          </p:val>
                                        </p:tav>
                                        <p:tav tm="100000">
                                          <p:val>
                                            <p:strVal val="#ppt_x"/>
                                          </p:val>
                                        </p:tav>
                                      </p:tavLst>
                                    </p:anim>
                                    <p:anim calcmode="lin" valueType="num">
                                      <p:cBhvr additive="base">
                                        <p:cTn id="14" dur="500" fill="hold"/>
                                        <p:tgtEl>
                                          <p:spTgt spid="646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8" grpId="0" autoUpdateAnimBg="0"/>
      <p:bldP spid="64614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a:t>9.1 热力学的基本概念</a:t>
            </a:r>
            <a:endParaRPr lang="zh-CN" altLang="en-US"/>
          </a:p>
        </p:txBody>
      </p:sp>
      <p:sp>
        <p:nvSpPr>
          <p:cNvPr id="18" name="灯片编号占位符 4"/>
          <p:cNvSpPr>
            <a:spLocks noGrp="1"/>
          </p:cNvSpPr>
          <p:nvPr>
            <p:ph type="sldNum" sz="quarter" idx="12"/>
          </p:nvPr>
        </p:nvSpPr>
        <p:spPr/>
        <p:txBody>
          <a:bodyPr/>
          <a:lstStyle/>
          <a:p>
            <a:fld id="{2527DD4B-EC20-454C-8D07-6818DAEBC0C2}" type="slidenum">
              <a:rPr lang="en-US" altLang="zh-CN"/>
              <a:pPr/>
              <a:t>7</a:t>
            </a:fld>
            <a:endParaRPr lang="en-US" altLang="zh-CN"/>
          </a:p>
        </p:txBody>
      </p:sp>
      <p:sp>
        <p:nvSpPr>
          <p:cNvPr id="535555"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热力学系统</a:t>
            </a:r>
          </a:p>
        </p:txBody>
      </p:sp>
      <p:sp>
        <p:nvSpPr>
          <p:cNvPr id="535556" name="Rectangle 4"/>
          <p:cNvSpPr>
            <a:spLocks noChangeArrowheads="1"/>
          </p:cNvSpPr>
          <p:nvPr/>
        </p:nvSpPr>
        <p:spPr bwMode="auto">
          <a:xfrm>
            <a:off x="533400" y="1600200"/>
            <a:ext cx="8135938" cy="1117600"/>
          </a:xfrm>
          <a:prstGeom prst="rect">
            <a:avLst/>
          </a:prstGeom>
          <a:noFill/>
          <a:ln w="9525">
            <a:noFill/>
            <a:miter lim="800000"/>
            <a:headEnd/>
            <a:tailEnd/>
          </a:ln>
          <a:effectLst/>
        </p:spPr>
        <p:txBody>
          <a:bodyPr>
            <a:spAutoFit/>
          </a:bodyPr>
          <a:lstStyle/>
          <a:p>
            <a:pPr>
              <a:lnSpc>
                <a:spcPct val="120000"/>
              </a:lnSpc>
            </a:pPr>
            <a:r>
              <a:rPr kumimoji="1" lang="zh-CN" altLang="en-US" sz="2800"/>
              <a:t>在热力学中把要研究的</a:t>
            </a:r>
            <a:r>
              <a:rPr kumimoji="1" lang="zh-CN" altLang="en-US" sz="2800">
                <a:solidFill>
                  <a:srgbClr val="0000CC"/>
                </a:solidFill>
              </a:rPr>
              <a:t>宏观</a:t>
            </a:r>
            <a:r>
              <a:rPr kumimoji="1" lang="zh-CN" altLang="en-US" sz="2800"/>
              <a:t>物体（气体、液体、固体）称为</a:t>
            </a:r>
            <a:r>
              <a:rPr kumimoji="1" lang="zh-CN" altLang="en-US" sz="2800">
                <a:solidFill>
                  <a:srgbClr val="0000CC"/>
                </a:solidFill>
              </a:rPr>
              <a:t>热力学系统</a:t>
            </a:r>
            <a:r>
              <a:rPr kumimoji="1" lang="zh-CN" altLang="en-US" sz="2800"/>
              <a:t>，简称系统。</a:t>
            </a:r>
          </a:p>
        </p:txBody>
      </p:sp>
      <p:grpSp>
        <p:nvGrpSpPr>
          <p:cNvPr id="535557" name="Group 5"/>
          <p:cNvGrpSpPr>
            <a:grpSpLocks/>
          </p:cNvGrpSpPr>
          <p:nvPr/>
        </p:nvGrpSpPr>
        <p:grpSpPr bwMode="auto">
          <a:xfrm>
            <a:off x="6096000" y="2971800"/>
            <a:ext cx="2809875" cy="2605088"/>
            <a:chOff x="3769" y="2107"/>
            <a:chExt cx="1770" cy="1641"/>
          </a:xfrm>
        </p:grpSpPr>
        <p:sp>
          <p:nvSpPr>
            <p:cNvPr id="535558" name="Rectangle 6"/>
            <p:cNvSpPr>
              <a:spLocks noChangeArrowheads="1"/>
            </p:cNvSpPr>
            <p:nvPr/>
          </p:nvSpPr>
          <p:spPr bwMode="auto">
            <a:xfrm>
              <a:off x="3771" y="2816"/>
              <a:ext cx="1746" cy="932"/>
            </a:xfrm>
            <a:prstGeom prst="rect">
              <a:avLst/>
            </a:prstGeom>
            <a:gradFill rotWithShape="0">
              <a:gsLst>
                <a:gs pos="0">
                  <a:srgbClr val="FF99FF"/>
                </a:gs>
                <a:gs pos="100000">
                  <a:srgbClr val="FFFFCC"/>
                </a:gs>
              </a:gsLst>
              <a:lin ang="5400000" scaled="1"/>
            </a:gradFill>
            <a:ln w="28575">
              <a:solidFill>
                <a:srgbClr val="000066"/>
              </a:solidFill>
              <a:miter lim="800000"/>
              <a:headEnd/>
              <a:tailEnd/>
            </a:ln>
            <a:effectLst/>
          </p:spPr>
          <p:txBody>
            <a:bodyPr wrap="none" anchor="ctr"/>
            <a:lstStyle/>
            <a:p>
              <a:endParaRPr lang="zh-CN" altLang="en-US"/>
            </a:p>
          </p:txBody>
        </p:sp>
        <p:sp>
          <p:nvSpPr>
            <p:cNvPr id="535559" name="Line 7"/>
            <p:cNvSpPr>
              <a:spLocks noChangeShapeType="1"/>
            </p:cNvSpPr>
            <p:nvPr/>
          </p:nvSpPr>
          <p:spPr bwMode="auto">
            <a:xfrm flipV="1">
              <a:off x="3771" y="2340"/>
              <a:ext cx="0" cy="465"/>
            </a:xfrm>
            <a:prstGeom prst="line">
              <a:avLst/>
            </a:prstGeom>
            <a:noFill/>
            <a:ln w="28575">
              <a:solidFill>
                <a:srgbClr val="000066"/>
              </a:solidFill>
              <a:round/>
              <a:headEnd/>
              <a:tailEnd/>
            </a:ln>
            <a:effectLst/>
          </p:spPr>
          <p:txBody>
            <a:bodyPr wrap="none" anchor="ctr"/>
            <a:lstStyle/>
            <a:p>
              <a:endParaRPr lang="zh-CN" altLang="en-US"/>
            </a:p>
          </p:txBody>
        </p:sp>
        <p:sp>
          <p:nvSpPr>
            <p:cNvPr id="535560" name="Line 8"/>
            <p:cNvSpPr>
              <a:spLocks noChangeShapeType="1"/>
            </p:cNvSpPr>
            <p:nvPr/>
          </p:nvSpPr>
          <p:spPr bwMode="auto">
            <a:xfrm flipV="1">
              <a:off x="5517" y="2262"/>
              <a:ext cx="0" cy="543"/>
            </a:xfrm>
            <a:prstGeom prst="line">
              <a:avLst/>
            </a:prstGeom>
            <a:noFill/>
            <a:ln w="28575">
              <a:solidFill>
                <a:srgbClr val="000066"/>
              </a:solidFill>
              <a:round/>
              <a:headEnd/>
              <a:tailEnd/>
            </a:ln>
            <a:effectLst/>
          </p:spPr>
          <p:txBody>
            <a:bodyPr wrap="none" anchor="ctr"/>
            <a:lstStyle/>
            <a:p>
              <a:endParaRPr lang="zh-CN" altLang="en-US"/>
            </a:p>
          </p:txBody>
        </p:sp>
        <p:sp>
          <p:nvSpPr>
            <p:cNvPr id="535561" name="Rectangle 9"/>
            <p:cNvSpPr>
              <a:spLocks noChangeArrowheads="1"/>
            </p:cNvSpPr>
            <p:nvPr/>
          </p:nvSpPr>
          <p:spPr bwMode="auto">
            <a:xfrm>
              <a:off x="3771" y="2650"/>
              <a:ext cx="1746" cy="155"/>
            </a:xfrm>
            <a:prstGeom prst="rect">
              <a:avLst/>
            </a:prstGeom>
            <a:gradFill rotWithShape="1">
              <a:gsLst>
                <a:gs pos="0">
                  <a:srgbClr val="993366"/>
                </a:gs>
                <a:gs pos="50000">
                  <a:schemeClr val="bg1"/>
                </a:gs>
                <a:gs pos="100000">
                  <a:srgbClr val="993366"/>
                </a:gs>
              </a:gsLst>
              <a:lin ang="0" scaled="1"/>
            </a:gradFill>
            <a:ln w="28575">
              <a:solidFill>
                <a:srgbClr val="000066"/>
              </a:solidFill>
              <a:miter lim="800000"/>
              <a:headEnd/>
              <a:tailEnd/>
            </a:ln>
            <a:effectLst/>
          </p:spPr>
          <p:txBody>
            <a:bodyPr wrap="none" anchor="ctr"/>
            <a:lstStyle/>
            <a:p>
              <a:endParaRPr lang="zh-CN" altLang="en-US"/>
            </a:p>
          </p:txBody>
        </p:sp>
        <p:sp>
          <p:nvSpPr>
            <p:cNvPr id="535562" name="Rectangle 10"/>
            <p:cNvSpPr>
              <a:spLocks noChangeArrowheads="1"/>
            </p:cNvSpPr>
            <p:nvPr/>
          </p:nvSpPr>
          <p:spPr bwMode="auto">
            <a:xfrm>
              <a:off x="4565" y="2107"/>
              <a:ext cx="159" cy="543"/>
            </a:xfrm>
            <a:prstGeom prst="rect">
              <a:avLst/>
            </a:prstGeom>
            <a:gradFill rotWithShape="1">
              <a:gsLst>
                <a:gs pos="0">
                  <a:schemeClr val="accent1"/>
                </a:gs>
                <a:gs pos="50000">
                  <a:schemeClr val="tx1"/>
                </a:gs>
                <a:gs pos="100000">
                  <a:schemeClr val="accent1"/>
                </a:gs>
              </a:gsLst>
              <a:lin ang="0" scaled="1"/>
            </a:gradFill>
            <a:ln w="28575">
              <a:solidFill>
                <a:srgbClr val="000066"/>
              </a:solidFill>
              <a:miter lim="800000"/>
              <a:headEnd/>
              <a:tailEnd/>
            </a:ln>
            <a:effectLst/>
          </p:spPr>
          <p:txBody>
            <a:bodyPr wrap="none" anchor="ctr"/>
            <a:lstStyle/>
            <a:p>
              <a:endParaRPr lang="zh-CN" altLang="en-US"/>
            </a:p>
          </p:txBody>
        </p:sp>
        <p:pic>
          <p:nvPicPr>
            <p:cNvPr id="535563" name="Picture 11" descr="image47"/>
            <p:cNvPicPr>
              <a:picLocks noChangeAspect="1" noChangeArrowheads="1"/>
            </p:cNvPicPr>
            <p:nvPr/>
          </p:nvPicPr>
          <p:blipFill>
            <a:blip r:embed="rId2"/>
            <a:srcRect/>
            <a:stretch>
              <a:fillRect/>
            </a:stretch>
          </p:blipFill>
          <p:spPr bwMode="auto">
            <a:xfrm>
              <a:off x="3769" y="2759"/>
              <a:ext cx="1751" cy="986"/>
            </a:xfrm>
            <a:prstGeom prst="rect">
              <a:avLst/>
            </a:prstGeom>
            <a:noFill/>
          </p:spPr>
        </p:pic>
        <p:sp>
          <p:nvSpPr>
            <p:cNvPr id="535564" name="Rectangle 12"/>
            <p:cNvSpPr>
              <a:spLocks noChangeArrowheads="1"/>
            </p:cNvSpPr>
            <p:nvPr/>
          </p:nvSpPr>
          <p:spPr bwMode="auto">
            <a:xfrm>
              <a:off x="4785" y="2196"/>
              <a:ext cx="754" cy="327"/>
            </a:xfrm>
            <a:prstGeom prst="rect">
              <a:avLst/>
            </a:prstGeom>
            <a:noFill/>
            <a:ln w="9525">
              <a:noFill/>
              <a:miter lim="800000"/>
              <a:headEnd/>
              <a:tailEnd/>
            </a:ln>
            <a:effectLst/>
          </p:spPr>
          <p:txBody>
            <a:bodyPr>
              <a:spAutoFit/>
            </a:bodyPr>
            <a:lstStyle/>
            <a:p>
              <a:r>
                <a:rPr kumimoji="1" lang="zh-CN" altLang="en-US" sz="2800"/>
                <a:t>外界</a:t>
              </a:r>
            </a:p>
          </p:txBody>
        </p:sp>
        <p:sp>
          <p:nvSpPr>
            <p:cNvPr id="535565" name="Rectangle 13"/>
            <p:cNvSpPr>
              <a:spLocks noChangeArrowheads="1"/>
            </p:cNvSpPr>
            <p:nvPr/>
          </p:nvSpPr>
          <p:spPr bwMode="auto">
            <a:xfrm>
              <a:off x="4014" y="3339"/>
              <a:ext cx="1270" cy="327"/>
            </a:xfrm>
            <a:prstGeom prst="rect">
              <a:avLst/>
            </a:prstGeom>
            <a:noFill/>
            <a:ln w="9525">
              <a:noFill/>
              <a:miter lim="800000"/>
              <a:headEnd/>
              <a:tailEnd/>
            </a:ln>
            <a:effectLst/>
          </p:spPr>
          <p:txBody>
            <a:bodyPr>
              <a:spAutoFit/>
            </a:bodyPr>
            <a:lstStyle/>
            <a:p>
              <a:r>
                <a:rPr kumimoji="1" lang="zh-CN" altLang="en-US" sz="2800">
                  <a:solidFill>
                    <a:schemeClr val="bg1"/>
                  </a:solidFill>
                </a:rPr>
                <a:t>热力学系统</a:t>
              </a:r>
            </a:p>
          </p:txBody>
        </p:sp>
      </p:grpSp>
      <p:sp>
        <p:nvSpPr>
          <p:cNvPr id="535566" name="Text Box 14"/>
          <p:cNvSpPr txBox="1">
            <a:spLocks noChangeArrowheads="1"/>
          </p:cNvSpPr>
          <p:nvPr/>
        </p:nvSpPr>
        <p:spPr bwMode="auto">
          <a:xfrm>
            <a:off x="533400" y="2979738"/>
            <a:ext cx="5230813" cy="1373187"/>
          </a:xfrm>
          <a:prstGeom prst="rect">
            <a:avLst/>
          </a:prstGeom>
          <a:noFill/>
          <a:ln w="9525">
            <a:noFill/>
            <a:miter lim="800000"/>
            <a:headEnd/>
            <a:tailEnd/>
          </a:ln>
          <a:effectLst/>
        </p:spPr>
        <p:txBody>
          <a:bodyPr>
            <a:spAutoFit/>
          </a:bodyPr>
          <a:lstStyle/>
          <a:p>
            <a:pPr marL="457200" indent="-457200">
              <a:spcBef>
                <a:spcPct val="50000"/>
              </a:spcBef>
              <a:buFont typeface="Wingdings" pitchFamily="2" charset="2"/>
              <a:buChar char="Ø"/>
            </a:pPr>
            <a:r>
              <a:rPr lang="zh-CN" altLang="en-US" sz="2800" dirty="0"/>
              <a:t>热力学系统是一个由大量的微观粒子（分子、原子）组成的宏观系统。</a:t>
            </a:r>
          </a:p>
        </p:txBody>
      </p:sp>
      <p:sp>
        <p:nvSpPr>
          <p:cNvPr id="535567" name="Text Box 15"/>
          <p:cNvSpPr txBox="1">
            <a:spLocks noChangeArrowheads="1"/>
          </p:cNvSpPr>
          <p:nvPr/>
        </p:nvSpPr>
        <p:spPr bwMode="auto">
          <a:xfrm>
            <a:off x="533400" y="4572000"/>
            <a:ext cx="5014913" cy="1373188"/>
          </a:xfrm>
          <a:prstGeom prst="rect">
            <a:avLst/>
          </a:prstGeom>
          <a:noFill/>
          <a:ln w="9525" algn="ctr">
            <a:noFill/>
            <a:miter lim="800000"/>
            <a:headEnd/>
            <a:tailEnd/>
          </a:ln>
          <a:effectLst/>
        </p:spPr>
        <p:txBody>
          <a:bodyPr>
            <a:spAutoFit/>
          </a:bodyPr>
          <a:lstStyle/>
          <a:p>
            <a:pPr marL="457200" indent="-457200">
              <a:spcBef>
                <a:spcPct val="50000"/>
              </a:spcBef>
              <a:buFont typeface="Wingdings" pitchFamily="2" charset="2"/>
              <a:buChar char="Ø"/>
            </a:pPr>
            <a:r>
              <a:rPr lang="zh-CN" altLang="en-US" sz="2800"/>
              <a:t>热力学系统与外界之间通过</a:t>
            </a:r>
            <a:r>
              <a:rPr lang="zh-CN" altLang="en-US" sz="2800">
                <a:solidFill>
                  <a:srgbClr val="0000CC"/>
                </a:solidFill>
              </a:rPr>
              <a:t>做功</a:t>
            </a:r>
            <a:r>
              <a:rPr lang="zh-CN" altLang="en-US" sz="2800"/>
              <a:t>，</a:t>
            </a:r>
            <a:r>
              <a:rPr lang="zh-CN" altLang="en-US" sz="2800">
                <a:solidFill>
                  <a:srgbClr val="0000CC"/>
                </a:solidFill>
              </a:rPr>
              <a:t>热传递</a:t>
            </a:r>
            <a:r>
              <a:rPr lang="zh-CN" altLang="en-US" sz="2800"/>
              <a:t>和</a:t>
            </a:r>
            <a:r>
              <a:rPr lang="zh-CN" altLang="en-US" sz="2800">
                <a:solidFill>
                  <a:srgbClr val="FF3300"/>
                </a:solidFill>
              </a:rPr>
              <a:t>粒子交换</a:t>
            </a:r>
            <a:r>
              <a:rPr lang="zh-CN" altLang="en-US" sz="2800"/>
              <a:t>而相互联系。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35556"/>
                                        </p:tgtEl>
                                        <p:attrNameLst>
                                          <p:attrName>style.visibility</p:attrName>
                                        </p:attrNameLst>
                                      </p:cBhvr>
                                      <p:to>
                                        <p:strVal val="visible"/>
                                      </p:to>
                                    </p:set>
                                    <p:animEffect transition="in" filter="strips(upRight)">
                                      <p:cBhvr>
                                        <p:cTn id="7" dur="500"/>
                                        <p:tgtEl>
                                          <p:spTgt spid="5355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35557"/>
                                        </p:tgtEl>
                                        <p:attrNameLst>
                                          <p:attrName>style.visibility</p:attrName>
                                        </p:attrNameLst>
                                      </p:cBhvr>
                                      <p:to>
                                        <p:strVal val="visible"/>
                                      </p:to>
                                    </p:set>
                                    <p:anim calcmode="lin" valueType="num">
                                      <p:cBhvr additive="base">
                                        <p:cTn id="12" dur="500" fill="hold"/>
                                        <p:tgtEl>
                                          <p:spTgt spid="535557"/>
                                        </p:tgtEl>
                                        <p:attrNameLst>
                                          <p:attrName>ppt_x</p:attrName>
                                        </p:attrNameLst>
                                      </p:cBhvr>
                                      <p:tavLst>
                                        <p:tav tm="0">
                                          <p:val>
                                            <p:strVal val="#ppt_x"/>
                                          </p:val>
                                        </p:tav>
                                        <p:tav tm="100000">
                                          <p:val>
                                            <p:strVal val="#ppt_x"/>
                                          </p:val>
                                        </p:tav>
                                      </p:tavLst>
                                    </p:anim>
                                    <p:anim calcmode="lin" valueType="num">
                                      <p:cBhvr additive="base">
                                        <p:cTn id="13" dur="500" fill="hold"/>
                                        <p:tgtEl>
                                          <p:spTgt spid="53555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35566"/>
                                        </p:tgtEl>
                                        <p:attrNameLst>
                                          <p:attrName>style.visibility</p:attrName>
                                        </p:attrNameLst>
                                      </p:cBhvr>
                                      <p:to>
                                        <p:strVal val="visible"/>
                                      </p:to>
                                    </p:set>
                                    <p:animEffect transition="in" filter="box(in)">
                                      <p:cBhvr>
                                        <p:cTn id="18" dur="500"/>
                                        <p:tgtEl>
                                          <p:spTgt spid="535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35567"/>
                                        </p:tgtEl>
                                        <p:attrNameLst>
                                          <p:attrName>style.visibility</p:attrName>
                                        </p:attrNameLst>
                                      </p:cBhvr>
                                      <p:to>
                                        <p:strVal val="visible"/>
                                      </p:to>
                                    </p:set>
                                    <p:animEffect transition="in" filter="wipe(down)">
                                      <p:cBhvr>
                                        <p:cTn id="23" dur="500"/>
                                        <p:tgtEl>
                                          <p:spTgt spid="535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6" grpId="0" autoUpdateAnimBg="0"/>
      <p:bldP spid="535566" grpId="0"/>
      <p:bldP spid="5355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ltLang="en-US"/>
              <a:t>9.1 热力学的基本概念</a:t>
            </a:r>
            <a:endParaRPr lang="zh-CN" altLang="en-US"/>
          </a:p>
        </p:txBody>
      </p:sp>
      <p:sp>
        <p:nvSpPr>
          <p:cNvPr id="10" name="灯片编号占位符 4"/>
          <p:cNvSpPr>
            <a:spLocks noGrp="1"/>
          </p:cNvSpPr>
          <p:nvPr>
            <p:ph type="sldNum" sz="quarter" idx="12"/>
          </p:nvPr>
        </p:nvSpPr>
        <p:spPr/>
        <p:txBody>
          <a:bodyPr/>
          <a:lstStyle/>
          <a:p>
            <a:fld id="{143FFBE1-EF78-4145-92D8-148622915A72}" type="slidenum">
              <a:rPr lang="en-US" altLang="zh-CN"/>
              <a:pPr/>
              <a:t>8</a:t>
            </a:fld>
            <a:endParaRPr lang="en-US" altLang="zh-CN"/>
          </a:p>
        </p:txBody>
      </p:sp>
      <p:sp>
        <p:nvSpPr>
          <p:cNvPr id="531459"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热力学系统</a:t>
            </a:r>
          </a:p>
        </p:txBody>
      </p:sp>
      <p:sp>
        <p:nvSpPr>
          <p:cNvPr id="531460" name="Rectangle 4"/>
          <p:cNvSpPr>
            <a:spLocks noChangeArrowheads="1"/>
          </p:cNvSpPr>
          <p:nvPr/>
        </p:nvSpPr>
        <p:spPr bwMode="auto">
          <a:xfrm>
            <a:off x="609600" y="1905000"/>
            <a:ext cx="7416800" cy="519113"/>
          </a:xfrm>
          <a:prstGeom prst="rect">
            <a:avLst/>
          </a:prstGeom>
          <a:noFill/>
          <a:ln w="9525">
            <a:noFill/>
            <a:miter lim="800000"/>
            <a:headEnd/>
            <a:tailEnd/>
          </a:ln>
          <a:effectLst/>
        </p:spPr>
        <p:txBody>
          <a:bodyPr>
            <a:spAutoFit/>
          </a:bodyPr>
          <a:lstStyle/>
          <a:p>
            <a:r>
              <a:rPr kumimoji="1" lang="zh-CN" altLang="en-US" sz="2800" dirty="0">
                <a:solidFill>
                  <a:srgbClr val="0000CC"/>
                </a:solidFill>
              </a:rPr>
              <a:t>外界</a:t>
            </a:r>
            <a:r>
              <a:rPr kumimoji="1" lang="zh-CN" altLang="en-US" sz="2800" dirty="0"/>
              <a:t>：系统以外与系统有着相互作用的环境</a:t>
            </a:r>
          </a:p>
        </p:txBody>
      </p:sp>
      <p:sp>
        <p:nvSpPr>
          <p:cNvPr id="531461" name="Text Box 5"/>
          <p:cNvSpPr txBox="1">
            <a:spLocks noChangeArrowheads="1"/>
          </p:cNvSpPr>
          <p:nvPr/>
        </p:nvSpPr>
        <p:spPr bwMode="auto">
          <a:xfrm>
            <a:off x="609600" y="2788709"/>
            <a:ext cx="7704138" cy="946150"/>
          </a:xfrm>
          <a:prstGeom prst="rect">
            <a:avLst/>
          </a:prstGeom>
          <a:noFill/>
          <a:ln w="9525">
            <a:noFill/>
            <a:miter lim="800000"/>
            <a:headEnd/>
            <a:tailEnd/>
          </a:ln>
          <a:effectLst/>
        </p:spPr>
        <p:txBody>
          <a:bodyPr>
            <a:spAutoFit/>
          </a:bodyPr>
          <a:lstStyle/>
          <a:p>
            <a:pPr>
              <a:spcBef>
                <a:spcPct val="50000"/>
              </a:spcBef>
            </a:pPr>
            <a:r>
              <a:rPr kumimoji="1" lang="zh-CN" altLang="en-US" sz="2800" dirty="0">
                <a:solidFill>
                  <a:srgbClr val="0000CC"/>
                </a:solidFill>
              </a:rPr>
              <a:t>孤立系统</a:t>
            </a:r>
            <a:r>
              <a:rPr lang="zh-CN" altLang="en-US" sz="2800" dirty="0"/>
              <a:t>：与外界不发生任何能量和物质交换的热力学系统。</a:t>
            </a:r>
          </a:p>
        </p:txBody>
      </p:sp>
      <p:sp>
        <p:nvSpPr>
          <p:cNvPr id="531462" name="Text Box 6"/>
          <p:cNvSpPr txBox="1">
            <a:spLocks noChangeArrowheads="1"/>
          </p:cNvSpPr>
          <p:nvPr/>
        </p:nvSpPr>
        <p:spPr bwMode="auto">
          <a:xfrm>
            <a:off x="609600" y="4099455"/>
            <a:ext cx="7920038" cy="946150"/>
          </a:xfrm>
          <a:prstGeom prst="rect">
            <a:avLst/>
          </a:prstGeom>
          <a:noFill/>
          <a:ln w="9525" algn="ctr">
            <a:noFill/>
            <a:miter lim="800000"/>
            <a:headEnd/>
            <a:tailEnd/>
          </a:ln>
          <a:effectLst/>
        </p:spPr>
        <p:txBody>
          <a:bodyPr>
            <a:spAutoFit/>
          </a:bodyPr>
          <a:lstStyle/>
          <a:p>
            <a:pPr>
              <a:spcBef>
                <a:spcPct val="50000"/>
              </a:spcBef>
            </a:pPr>
            <a:r>
              <a:rPr kumimoji="1" lang="zh-CN" altLang="en-US" sz="2800">
                <a:solidFill>
                  <a:srgbClr val="0000CC"/>
                </a:solidFill>
              </a:rPr>
              <a:t>封闭系统</a:t>
            </a:r>
            <a:r>
              <a:rPr kumimoji="1" lang="zh-CN" altLang="en-US" sz="2800"/>
              <a:t>：</a:t>
            </a:r>
            <a:r>
              <a:rPr lang="zh-CN" altLang="en-US" sz="2800"/>
              <a:t>与外界只有能量交换而没有物质交换的系统。</a:t>
            </a:r>
          </a:p>
        </p:txBody>
      </p:sp>
      <p:sp>
        <p:nvSpPr>
          <p:cNvPr id="531463" name="Text Box 7"/>
          <p:cNvSpPr txBox="1">
            <a:spLocks noChangeArrowheads="1"/>
          </p:cNvSpPr>
          <p:nvPr/>
        </p:nvSpPr>
        <p:spPr bwMode="auto">
          <a:xfrm>
            <a:off x="609600" y="5410200"/>
            <a:ext cx="7920038" cy="946150"/>
          </a:xfrm>
          <a:prstGeom prst="rect">
            <a:avLst/>
          </a:prstGeom>
          <a:noFill/>
          <a:ln w="9525" algn="ctr">
            <a:noFill/>
            <a:miter lim="800000"/>
            <a:headEnd/>
            <a:tailEnd/>
          </a:ln>
          <a:effectLst/>
        </p:spPr>
        <p:txBody>
          <a:bodyPr>
            <a:spAutoFit/>
          </a:bodyPr>
          <a:lstStyle/>
          <a:p>
            <a:pPr>
              <a:spcBef>
                <a:spcPct val="50000"/>
              </a:spcBef>
            </a:pPr>
            <a:r>
              <a:rPr kumimoji="1" lang="zh-CN" altLang="en-US" sz="2800" dirty="0">
                <a:solidFill>
                  <a:srgbClr val="0000CC"/>
                </a:solidFill>
              </a:rPr>
              <a:t>开放系统</a:t>
            </a:r>
            <a:r>
              <a:rPr kumimoji="1" lang="zh-CN" altLang="en-US" sz="2800" dirty="0"/>
              <a:t>：</a:t>
            </a:r>
            <a:r>
              <a:rPr lang="zh-CN" altLang="en-US" sz="2800" dirty="0"/>
              <a:t>与外界同时发生能量交换和物质交换的系统。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31460"/>
                                        </p:tgtEl>
                                        <p:attrNameLst>
                                          <p:attrName>style.visibility</p:attrName>
                                        </p:attrNameLst>
                                      </p:cBhvr>
                                      <p:to>
                                        <p:strVal val="visible"/>
                                      </p:to>
                                    </p:set>
                                    <p:animEffect transition="in" filter="strips(upRight)">
                                      <p:cBhvr>
                                        <p:cTn id="7" dur="500"/>
                                        <p:tgtEl>
                                          <p:spTgt spid="531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1461"/>
                                        </p:tgtEl>
                                        <p:attrNameLst>
                                          <p:attrName>style.visibility</p:attrName>
                                        </p:attrNameLst>
                                      </p:cBhvr>
                                      <p:to>
                                        <p:strVal val="visible"/>
                                      </p:to>
                                    </p:set>
                                    <p:animEffect transition="in" filter="wipe(left)">
                                      <p:cBhvr>
                                        <p:cTn id="12" dur="500"/>
                                        <p:tgtEl>
                                          <p:spTgt spid="5314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1462"/>
                                        </p:tgtEl>
                                        <p:attrNameLst>
                                          <p:attrName>style.visibility</p:attrName>
                                        </p:attrNameLst>
                                      </p:cBhvr>
                                      <p:to>
                                        <p:strVal val="visible"/>
                                      </p:to>
                                    </p:set>
                                    <p:animEffect transition="in" filter="wipe(left)">
                                      <p:cBhvr>
                                        <p:cTn id="17" dur="500"/>
                                        <p:tgtEl>
                                          <p:spTgt spid="5314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1463"/>
                                        </p:tgtEl>
                                        <p:attrNameLst>
                                          <p:attrName>style.visibility</p:attrName>
                                        </p:attrNameLst>
                                      </p:cBhvr>
                                      <p:to>
                                        <p:strVal val="visible"/>
                                      </p:to>
                                    </p:set>
                                    <p:animEffect transition="in" filter="wipe(left)">
                                      <p:cBhvr>
                                        <p:cTn id="22" dur="500"/>
                                        <p:tgtEl>
                                          <p:spTgt spid="531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autoUpdateAnimBg="0"/>
      <p:bldP spid="531461" grpId="0"/>
      <p:bldP spid="531462" grpId="0"/>
      <p:bldP spid="5314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altLang="en-US"/>
              <a:t>9.1 热力学的基本概念</a:t>
            </a:r>
            <a:endParaRPr lang="zh-CN" altLang="en-US"/>
          </a:p>
        </p:txBody>
      </p:sp>
      <p:sp>
        <p:nvSpPr>
          <p:cNvPr id="22" name="灯片编号占位符 4"/>
          <p:cNvSpPr>
            <a:spLocks noGrp="1"/>
          </p:cNvSpPr>
          <p:nvPr>
            <p:ph type="sldNum" sz="quarter" idx="12"/>
          </p:nvPr>
        </p:nvSpPr>
        <p:spPr/>
        <p:txBody>
          <a:bodyPr/>
          <a:lstStyle/>
          <a:p>
            <a:fld id="{9F5371DE-4D8D-469C-9599-C1BCE26E6F98}" type="slidenum">
              <a:rPr lang="en-US" altLang="zh-CN"/>
              <a:pPr/>
              <a:t>9</a:t>
            </a:fld>
            <a:endParaRPr lang="en-US" altLang="zh-CN"/>
          </a:p>
        </p:txBody>
      </p:sp>
      <p:sp>
        <p:nvSpPr>
          <p:cNvPr id="666627"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热力学第零定律</a:t>
            </a:r>
          </a:p>
        </p:txBody>
      </p:sp>
      <p:sp>
        <p:nvSpPr>
          <p:cNvPr id="666628" name="Text Box 4"/>
          <p:cNvSpPr txBox="1">
            <a:spLocks noChangeArrowheads="1"/>
          </p:cNvSpPr>
          <p:nvPr/>
        </p:nvSpPr>
        <p:spPr bwMode="auto">
          <a:xfrm>
            <a:off x="533400" y="3063875"/>
            <a:ext cx="7772400" cy="822325"/>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a:spAutoFit/>
          </a:bodyPr>
          <a:lstStyle/>
          <a:p>
            <a:pPr>
              <a:spcBef>
                <a:spcPct val="50000"/>
              </a:spcBef>
            </a:pPr>
            <a:r>
              <a:rPr kumimoji="1" lang="zh-CN" altLang="en-US" sz="2400" b="1" dirty="0"/>
              <a:t>热力学第零定律</a:t>
            </a:r>
            <a:r>
              <a:rPr kumimoji="1" lang="zh-CN" altLang="en-US" sz="2400" dirty="0"/>
              <a:t>：如果两个系统分别与第三个系统达到热平衡，则这两个系统彼此也处于</a:t>
            </a:r>
            <a:r>
              <a:rPr kumimoji="1" lang="zh-CN" altLang="en-US" sz="2400" dirty="0">
                <a:solidFill>
                  <a:srgbClr val="0000CC"/>
                </a:solidFill>
              </a:rPr>
              <a:t>热平衡</a:t>
            </a:r>
            <a:r>
              <a:rPr kumimoji="1" lang="zh-CN" altLang="en-US" sz="2400" dirty="0"/>
              <a:t>。</a:t>
            </a:r>
          </a:p>
        </p:txBody>
      </p:sp>
      <p:sp>
        <p:nvSpPr>
          <p:cNvPr id="666629" name="Text Box 5"/>
          <p:cNvSpPr txBox="1">
            <a:spLocks noChangeArrowheads="1"/>
          </p:cNvSpPr>
          <p:nvPr/>
        </p:nvSpPr>
        <p:spPr bwMode="auto">
          <a:xfrm>
            <a:off x="533400" y="1752600"/>
            <a:ext cx="8208963" cy="1354138"/>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400"/>
              <a:t>两热力学系统相互</a:t>
            </a:r>
            <a:r>
              <a:rPr lang="zh-CN" altLang="en-US" sz="2400">
                <a:solidFill>
                  <a:srgbClr val="0000CC"/>
                </a:solidFill>
              </a:rPr>
              <a:t>接触</a:t>
            </a:r>
            <a:r>
              <a:rPr lang="zh-CN" altLang="en-US" sz="2400"/>
              <a:t>，而与外界没有热量交换，当经过了</a:t>
            </a:r>
            <a:r>
              <a:rPr lang="zh-CN" altLang="en-US" sz="2400">
                <a:solidFill>
                  <a:srgbClr val="0000CC"/>
                </a:solidFill>
              </a:rPr>
              <a:t>足够长的时间</a:t>
            </a:r>
            <a:r>
              <a:rPr lang="zh-CN" altLang="en-US" sz="2400"/>
              <a:t>后，它们的</a:t>
            </a:r>
            <a:r>
              <a:rPr lang="zh-CN" altLang="en-US" sz="2400">
                <a:solidFill>
                  <a:srgbClr val="0000CC"/>
                </a:solidFill>
              </a:rPr>
              <a:t>冷热程度不再发生变化</a:t>
            </a:r>
            <a:r>
              <a:rPr lang="zh-CN" altLang="en-US" sz="2400"/>
              <a:t>，则我们称两系统达到了</a:t>
            </a:r>
            <a:r>
              <a:rPr lang="zh-CN" altLang="en-US" sz="2400">
                <a:solidFill>
                  <a:srgbClr val="0000CC"/>
                </a:solidFill>
              </a:rPr>
              <a:t>热平衡</a:t>
            </a:r>
            <a:r>
              <a:rPr lang="zh-CN" altLang="en-US" sz="2400"/>
              <a:t>。</a:t>
            </a:r>
          </a:p>
        </p:txBody>
      </p:sp>
      <p:grpSp>
        <p:nvGrpSpPr>
          <p:cNvPr id="666630" name="Group 6"/>
          <p:cNvGrpSpPr>
            <a:grpSpLocks/>
          </p:cNvGrpSpPr>
          <p:nvPr/>
        </p:nvGrpSpPr>
        <p:grpSpPr bwMode="auto">
          <a:xfrm>
            <a:off x="1524000" y="4038600"/>
            <a:ext cx="2057400" cy="2286000"/>
            <a:chOff x="768" y="336"/>
            <a:chExt cx="1632" cy="2064"/>
          </a:xfrm>
        </p:grpSpPr>
        <p:sp>
          <p:nvSpPr>
            <p:cNvPr id="666631" name="Rectangle 7" descr="瓦形"/>
            <p:cNvSpPr>
              <a:spLocks noChangeArrowheads="1"/>
            </p:cNvSpPr>
            <p:nvPr/>
          </p:nvSpPr>
          <p:spPr bwMode="auto">
            <a:xfrm>
              <a:off x="768" y="336"/>
              <a:ext cx="1632" cy="2064"/>
            </a:xfrm>
            <a:prstGeom prst="rect">
              <a:avLst/>
            </a:prstGeom>
            <a:pattFill prst="shingle">
              <a:fgClr>
                <a:srgbClr val="01017D"/>
              </a:fgClr>
              <a:bgClr>
                <a:srgbClr val="FFFFFF"/>
              </a:bgClr>
            </a:pattFill>
            <a:ln w="9525">
              <a:solidFill>
                <a:srgbClr val="FFFFFF"/>
              </a:solidFill>
              <a:miter lim="800000"/>
              <a:headEnd/>
              <a:tailEnd/>
            </a:ln>
            <a:effectLst/>
          </p:spPr>
          <p:txBody>
            <a:bodyPr wrap="none" anchor="ctr"/>
            <a:lstStyle/>
            <a:p>
              <a:endParaRPr lang="zh-CN" altLang="en-US"/>
            </a:p>
          </p:txBody>
        </p:sp>
        <p:sp>
          <p:nvSpPr>
            <p:cNvPr id="666632" name="Rectangle 8"/>
            <p:cNvSpPr>
              <a:spLocks noChangeArrowheads="1"/>
            </p:cNvSpPr>
            <p:nvPr/>
          </p:nvSpPr>
          <p:spPr bwMode="auto">
            <a:xfrm>
              <a:off x="912" y="480"/>
              <a:ext cx="1344" cy="1776"/>
            </a:xfrm>
            <a:prstGeom prst="rect">
              <a:avLst/>
            </a:prstGeom>
            <a:solidFill>
              <a:srgbClr val="FF99CC"/>
            </a:solidFill>
            <a:ln w="9525">
              <a:solidFill>
                <a:srgbClr val="FFFFFF"/>
              </a:solidFill>
              <a:miter lim="800000"/>
              <a:headEnd/>
              <a:tailEnd/>
            </a:ln>
            <a:effectLst/>
          </p:spPr>
          <p:txBody>
            <a:bodyPr wrap="none" anchor="ctr"/>
            <a:lstStyle/>
            <a:p>
              <a:endParaRPr lang="zh-CN" altLang="en-US"/>
            </a:p>
          </p:txBody>
        </p:sp>
        <p:sp>
          <p:nvSpPr>
            <p:cNvPr id="666633" name="Rectangle 9"/>
            <p:cNvSpPr>
              <a:spLocks noChangeArrowheads="1"/>
            </p:cNvSpPr>
            <p:nvPr/>
          </p:nvSpPr>
          <p:spPr bwMode="auto">
            <a:xfrm>
              <a:off x="1152" y="816"/>
              <a:ext cx="864" cy="288"/>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A</a:t>
              </a:r>
            </a:p>
          </p:txBody>
        </p:sp>
        <p:sp>
          <p:nvSpPr>
            <p:cNvPr id="666634" name="Rectangle 10"/>
            <p:cNvSpPr>
              <a:spLocks noChangeArrowheads="1"/>
            </p:cNvSpPr>
            <p:nvPr/>
          </p:nvSpPr>
          <p:spPr bwMode="auto">
            <a:xfrm>
              <a:off x="1152" y="1104"/>
              <a:ext cx="336" cy="720"/>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B</a:t>
              </a:r>
            </a:p>
          </p:txBody>
        </p:sp>
        <p:sp>
          <p:nvSpPr>
            <p:cNvPr id="666635" name="Rectangle 11"/>
            <p:cNvSpPr>
              <a:spLocks noChangeArrowheads="1"/>
            </p:cNvSpPr>
            <p:nvPr/>
          </p:nvSpPr>
          <p:spPr bwMode="auto">
            <a:xfrm>
              <a:off x="1680" y="1104"/>
              <a:ext cx="336" cy="720"/>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C</a:t>
              </a:r>
            </a:p>
          </p:txBody>
        </p:sp>
        <p:sp>
          <p:nvSpPr>
            <p:cNvPr id="666636" name="Rectangle 12" descr="瓦形"/>
            <p:cNvSpPr>
              <a:spLocks noChangeArrowheads="1"/>
            </p:cNvSpPr>
            <p:nvPr/>
          </p:nvSpPr>
          <p:spPr bwMode="auto">
            <a:xfrm>
              <a:off x="1488" y="1104"/>
              <a:ext cx="192" cy="816"/>
            </a:xfrm>
            <a:prstGeom prst="rect">
              <a:avLst/>
            </a:prstGeom>
            <a:pattFill prst="shingle">
              <a:fgClr>
                <a:srgbClr val="01017D"/>
              </a:fgClr>
              <a:bgClr>
                <a:srgbClr val="FFFFFF"/>
              </a:bgClr>
            </a:pattFill>
            <a:ln w="9525">
              <a:solidFill>
                <a:srgbClr val="FFFFFF"/>
              </a:solidFill>
              <a:miter lim="800000"/>
              <a:headEnd/>
              <a:tailEnd/>
            </a:ln>
            <a:effectLst/>
          </p:spPr>
          <p:txBody>
            <a:bodyPr wrap="none" anchor="ctr"/>
            <a:lstStyle/>
            <a:p>
              <a:endParaRPr lang="zh-CN" altLang="en-US"/>
            </a:p>
          </p:txBody>
        </p:sp>
      </p:grpSp>
      <p:grpSp>
        <p:nvGrpSpPr>
          <p:cNvPr id="666637" name="Group 13"/>
          <p:cNvGrpSpPr>
            <a:grpSpLocks/>
          </p:cNvGrpSpPr>
          <p:nvPr/>
        </p:nvGrpSpPr>
        <p:grpSpPr bwMode="auto">
          <a:xfrm>
            <a:off x="5562600" y="4038600"/>
            <a:ext cx="2133600" cy="2286000"/>
            <a:chOff x="3312" y="336"/>
            <a:chExt cx="1632" cy="2064"/>
          </a:xfrm>
        </p:grpSpPr>
        <p:sp>
          <p:nvSpPr>
            <p:cNvPr id="666638" name="Rectangle 14" descr="瓦形"/>
            <p:cNvSpPr>
              <a:spLocks noChangeArrowheads="1"/>
            </p:cNvSpPr>
            <p:nvPr/>
          </p:nvSpPr>
          <p:spPr bwMode="auto">
            <a:xfrm>
              <a:off x="3312" y="336"/>
              <a:ext cx="1632" cy="2064"/>
            </a:xfrm>
            <a:prstGeom prst="rect">
              <a:avLst/>
            </a:prstGeom>
            <a:pattFill prst="shingle">
              <a:fgClr>
                <a:srgbClr val="01017D"/>
              </a:fgClr>
              <a:bgClr>
                <a:srgbClr val="FFFFFF"/>
              </a:bgClr>
            </a:pattFill>
            <a:ln w="9525">
              <a:solidFill>
                <a:srgbClr val="FFFFFF"/>
              </a:solidFill>
              <a:miter lim="800000"/>
              <a:headEnd/>
              <a:tailEnd/>
            </a:ln>
            <a:effectLst/>
          </p:spPr>
          <p:txBody>
            <a:bodyPr wrap="none" anchor="ctr"/>
            <a:lstStyle/>
            <a:p>
              <a:endParaRPr lang="zh-CN" altLang="en-US"/>
            </a:p>
          </p:txBody>
        </p:sp>
        <p:sp>
          <p:nvSpPr>
            <p:cNvPr id="666639" name="Rectangle 15"/>
            <p:cNvSpPr>
              <a:spLocks noChangeArrowheads="1"/>
            </p:cNvSpPr>
            <p:nvPr/>
          </p:nvSpPr>
          <p:spPr bwMode="auto">
            <a:xfrm>
              <a:off x="3456" y="480"/>
              <a:ext cx="1344" cy="1776"/>
            </a:xfrm>
            <a:prstGeom prst="rect">
              <a:avLst/>
            </a:prstGeom>
            <a:solidFill>
              <a:srgbClr val="FF99CC"/>
            </a:solidFill>
            <a:ln w="9525">
              <a:solidFill>
                <a:srgbClr val="FFFFFF"/>
              </a:solidFill>
              <a:miter lim="800000"/>
              <a:headEnd/>
              <a:tailEnd/>
            </a:ln>
            <a:effectLst/>
          </p:spPr>
          <p:txBody>
            <a:bodyPr wrap="none" anchor="ctr"/>
            <a:lstStyle/>
            <a:p>
              <a:endParaRPr lang="zh-CN" altLang="en-US"/>
            </a:p>
          </p:txBody>
        </p:sp>
        <p:sp>
          <p:nvSpPr>
            <p:cNvPr id="666640" name="Rectangle 16"/>
            <p:cNvSpPr>
              <a:spLocks noChangeArrowheads="1"/>
            </p:cNvSpPr>
            <p:nvPr/>
          </p:nvSpPr>
          <p:spPr bwMode="auto">
            <a:xfrm>
              <a:off x="3696" y="816"/>
              <a:ext cx="864" cy="288"/>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A</a:t>
              </a:r>
            </a:p>
          </p:txBody>
        </p:sp>
        <p:sp>
          <p:nvSpPr>
            <p:cNvPr id="666641" name="Rectangle 17"/>
            <p:cNvSpPr>
              <a:spLocks noChangeArrowheads="1"/>
            </p:cNvSpPr>
            <p:nvPr/>
          </p:nvSpPr>
          <p:spPr bwMode="auto">
            <a:xfrm>
              <a:off x="3792" y="1200"/>
              <a:ext cx="336" cy="720"/>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B</a:t>
              </a:r>
            </a:p>
          </p:txBody>
        </p:sp>
        <p:sp>
          <p:nvSpPr>
            <p:cNvPr id="666642" name="Rectangle 18"/>
            <p:cNvSpPr>
              <a:spLocks noChangeArrowheads="1"/>
            </p:cNvSpPr>
            <p:nvPr/>
          </p:nvSpPr>
          <p:spPr bwMode="auto">
            <a:xfrm>
              <a:off x="4128" y="1200"/>
              <a:ext cx="336" cy="720"/>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C</a:t>
              </a:r>
            </a:p>
          </p:txBody>
        </p:sp>
      </p:grpSp>
      <p:sp>
        <p:nvSpPr>
          <p:cNvPr id="666643" name="AutoShape 19"/>
          <p:cNvSpPr>
            <a:spLocks noChangeArrowheads="1"/>
          </p:cNvSpPr>
          <p:nvPr/>
        </p:nvSpPr>
        <p:spPr bwMode="auto">
          <a:xfrm>
            <a:off x="4191000" y="4876800"/>
            <a:ext cx="762000" cy="762000"/>
          </a:xfrm>
          <a:prstGeom prst="rightArrow">
            <a:avLst>
              <a:gd name="adj1" fmla="val 50000"/>
              <a:gd name="adj2" fmla="val 25000"/>
            </a:avLst>
          </a:prstGeom>
          <a:solidFill>
            <a:srgbClr val="FFFF00"/>
          </a:solidFill>
          <a:ln w="9525">
            <a:solidFill>
              <a:srgbClr val="FF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6629"/>
                                        </p:tgtEl>
                                        <p:attrNameLst>
                                          <p:attrName>style.visibility</p:attrName>
                                        </p:attrNameLst>
                                      </p:cBhvr>
                                      <p:to>
                                        <p:strVal val="visible"/>
                                      </p:to>
                                    </p:set>
                                    <p:animEffect transition="in" filter="blinds(horizontal)">
                                      <p:cBhvr>
                                        <p:cTn id="7" dur="500"/>
                                        <p:tgtEl>
                                          <p:spTgt spid="6666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6630"/>
                                        </p:tgtEl>
                                        <p:attrNameLst>
                                          <p:attrName>style.visibility</p:attrName>
                                        </p:attrNameLst>
                                      </p:cBhvr>
                                      <p:to>
                                        <p:strVal val="visible"/>
                                      </p:to>
                                    </p:set>
                                    <p:animEffect transition="in" filter="dissolve">
                                      <p:cBhvr>
                                        <p:cTn id="12" dur="500"/>
                                        <p:tgtEl>
                                          <p:spTgt spid="6666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6643"/>
                                        </p:tgtEl>
                                        <p:attrNameLst>
                                          <p:attrName>style.visibility</p:attrName>
                                        </p:attrNameLst>
                                      </p:cBhvr>
                                      <p:to>
                                        <p:strVal val="visible"/>
                                      </p:to>
                                    </p:set>
                                    <p:animEffect transition="in" filter="wipe(left)">
                                      <p:cBhvr>
                                        <p:cTn id="17" dur="500"/>
                                        <p:tgtEl>
                                          <p:spTgt spid="6666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66637"/>
                                        </p:tgtEl>
                                        <p:attrNameLst>
                                          <p:attrName>style.visibility</p:attrName>
                                        </p:attrNameLst>
                                      </p:cBhvr>
                                      <p:to>
                                        <p:strVal val="visible"/>
                                      </p:to>
                                    </p:set>
                                    <p:animEffect transition="in" filter="dissolve">
                                      <p:cBhvr>
                                        <p:cTn id="22" dur="500"/>
                                        <p:tgtEl>
                                          <p:spTgt spid="66663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666628"/>
                                        </p:tgtEl>
                                        <p:attrNameLst>
                                          <p:attrName>style.visibility</p:attrName>
                                        </p:attrNameLst>
                                      </p:cBhvr>
                                      <p:to>
                                        <p:strVal val="visible"/>
                                      </p:to>
                                    </p:set>
                                    <p:animEffect transition="in" filter="strips(upRight)">
                                      <p:cBhvr>
                                        <p:cTn id="27" dur="500"/>
                                        <p:tgtEl>
                                          <p:spTgt spid="66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8" grpId="0" autoUpdateAnimBg="0"/>
      <p:bldP spid="666629" grpId="0"/>
      <p:bldP spid="66664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PPT">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4839</TotalTime>
  <Words>2663</Words>
  <Application>Microsoft Macintosh PowerPoint</Application>
  <PresentationFormat>全屏显示(4:3)</PresentationFormat>
  <Paragraphs>411</Paragraphs>
  <Slides>46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59" baseType="lpstr">
      <vt:lpstr>黑体</vt:lpstr>
      <vt:lpstr>楷体_GB2312</vt:lpstr>
      <vt:lpstr>宋体</vt:lpstr>
      <vt:lpstr>Arial</vt:lpstr>
      <vt:lpstr>Book Antiqua</vt:lpstr>
      <vt:lpstr>Georgia</vt:lpstr>
      <vt:lpstr>Times New Roman</vt:lpstr>
      <vt:lpstr>Wingdings</vt:lpstr>
      <vt:lpstr>Wingdings 3</vt:lpstr>
      <vt:lpstr>质朴</vt:lpstr>
      <vt:lpstr>文档</vt:lpstr>
      <vt:lpstr>公式</vt:lpstr>
      <vt:lpstr>Equation</vt:lpstr>
      <vt:lpstr>第9章 热力学基础</vt:lpstr>
      <vt:lpstr>第9章 热力学基础</vt:lpstr>
      <vt:lpstr>第9章 热力学基础</vt:lpstr>
      <vt:lpstr>第9章 热力学基础</vt:lpstr>
      <vt:lpstr>第9章 热力学基础</vt:lpstr>
      <vt:lpstr>第9章 热力学基础</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热力学基础</dc:title>
  <dc:creator>S.Q. Wu</dc:creator>
  <cp:lastModifiedBy>ZhangZS</cp:lastModifiedBy>
  <cp:revision>2575</cp:revision>
  <cp:lastPrinted>2022-04-25T08:23:11Z</cp:lastPrinted>
  <dcterms:created xsi:type="dcterms:W3CDTF">2010-09-14T09:01:38Z</dcterms:created>
  <dcterms:modified xsi:type="dcterms:W3CDTF">2022-04-25T09:47:28Z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