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activeX/activeX2.bin" ContentType="application/vnd.ms-office.activeX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1.bin" ContentType="application/vnd.ms-office.activeX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activeX/activeX1.xml" ContentType="application/vnd.ms-office.activeX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3"/>
  </p:notesMasterIdLst>
  <p:handoutMasterIdLst>
    <p:handoutMasterId r:id="rId34"/>
  </p:handoutMasterIdLst>
  <p:sldIdLst>
    <p:sldId id="600" r:id="rId2"/>
    <p:sldId id="580" r:id="rId3"/>
    <p:sldId id="581" r:id="rId4"/>
    <p:sldId id="582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528" r:id="rId23"/>
    <p:sldId id="527" r:id="rId24"/>
    <p:sldId id="535" r:id="rId25"/>
    <p:sldId id="536" r:id="rId26"/>
    <p:sldId id="530" r:id="rId27"/>
    <p:sldId id="531" r:id="rId28"/>
    <p:sldId id="529" r:id="rId29"/>
    <p:sldId id="533" r:id="rId30"/>
    <p:sldId id="534" r:id="rId31"/>
    <p:sldId id="579" r:id="rId32"/>
  </p:sldIdLst>
  <p:sldSz cx="9144000" cy="6858000" type="screen4x3"/>
  <p:notesSz cx="7004050" cy="92900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33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6" autoAdjust="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43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4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3.wmf"/><Relationship Id="rId5" Type="http://schemas.openxmlformats.org/officeDocument/2006/relationships/image" Target="../media/image88.wmf"/><Relationship Id="rId10" Type="http://schemas.openxmlformats.org/officeDocument/2006/relationships/image" Target="../media/image82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png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png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4913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491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6191512-D5EE-46C5-8CCE-A92445B7D3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3250"/>
            <a:ext cx="5602288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4913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491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28A8C80-C7AF-4180-AFBA-C95F07DAA6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3A19428-2AA0-4142-B391-02AEBAEA3B1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C1C3-18E9-425E-BDF5-45A8838109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3713-E859-45CB-89B7-5C0183E13C1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6B09-2656-4720-AEDF-BD30138DC3D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88618A-EB97-4227-8175-0743B9B163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6703-EDB2-42F1-9F66-1FADBA40B0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9EA8-1C3D-4F0B-A6AB-804748A25C5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3EE7-B080-4421-9108-696B80CB642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5D1-71E3-4ED0-9C64-5BE3EF99D8B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D2E9-A753-4970-B666-2C2745EE8D5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9960-EDF7-4126-9DC4-01126F0F0F8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D12BBE-2AA8-4538-A536-FC9C31C5922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Microsoft_Office_Word_97_-_2003___1.doc"/><Relationship Id="rId4" Type="http://schemas.openxmlformats.org/officeDocument/2006/relationships/oleObject" Target="../embeddings/oleObject7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87.bin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Microsoft_Office_Word_97_-_2003___3.doc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1.v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4.jpeg"/><Relationship Id="rId4" Type="http://schemas.openxmlformats.org/officeDocument/2006/relationships/oleObject" Target="../embeddings/oleObject9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3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3.jpeg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DBE5D-A935-4183-8139-6F165144356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热力学第一定律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609600" y="1695450"/>
            <a:ext cx="8077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dirty="0"/>
              <a:t>系统所</a:t>
            </a:r>
            <a:r>
              <a:rPr kumimoji="1" lang="zh-CN" altLang="en-US" sz="2400" b="1" dirty="0">
                <a:solidFill>
                  <a:srgbClr val="0000CC"/>
                </a:solidFill>
              </a:rPr>
              <a:t>吸收的热量</a:t>
            </a:r>
            <a:r>
              <a:rPr kumimoji="1" lang="zh-CN" altLang="en-US" sz="2400" dirty="0"/>
              <a:t>，一部分使系统的</a:t>
            </a:r>
            <a:r>
              <a:rPr kumimoji="1" lang="zh-CN" altLang="en-US" sz="2400" b="1" dirty="0">
                <a:solidFill>
                  <a:srgbClr val="0000CC"/>
                </a:solidFill>
              </a:rPr>
              <a:t>内能</a:t>
            </a:r>
            <a:r>
              <a:rPr kumimoji="1" lang="zh-CN" altLang="en-US" sz="2400" dirty="0">
                <a:solidFill>
                  <a:srgbClr val="0000CC"/>
                </a:solidFill>
              </a:rPr>
              <a:t>增加</a:t>
            </a:r>
            <a:r>
              <a:rPr kumimoji="1" lang="zh-CN" altLang="en-US" sz="2400" dirty="0"/>
              <a:t>，另一部分用于系统</a:t>
            </a:r>
            <a:r>
              <a:rPr kumimoji="1" lang="zh-CN" altLang="en-US" sz="2400" b="1" dirty="0">
                <a:solidFill>
                  <a:srgbClr val="0000CC"/>
                </a:solidFill>
              </a:rPr>
              <a:t>对外做功</a:t>
            </a:r>
            <a:r>
              <a:rPr kumimoji="1" lang="zh-CN" altLang="en-US" sz="2400" dirty="0"/>
              <a:t>： </a:t>
            </a:r>
          </a:p>
        </p:txBody>
      </p:sp>
      <p:graphicFrame>
        <p:nvGraphicFramePr>
          <p:cNvPr id="685061" name="Object 5"/>
          <p:cNvGraphicFramePr>
            <a:graphicFrameLocks noChangeAspect="1"/>
          </p:cNvGraphicFramePr>
          <p:nvPr/>
        </p:nvGraphicFramePr>
        <p:xfrm>
          <a:off x="1905000" y="2667000"/>
          <a:ext cx="1965325" cy="504825"/>
        </p:xfrm>
        <a:graphic>
          <a:graphicData uri="http://schemas.openxmlformats.org/presentationml/2006/ole">
            <p:oleObj spid="_x0000_s685061" name="公式" r:id="rId3" imgW="787320" imgH="203040" progId="Equation.3">
              <p:embed/>
            </p:oleObj>
          </a:graphicData>
        </a:graphic>
      </p:graphicFrame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5029200" y="2133600"/>
            <a:ext cx="3810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i="1" dirty="0"/>
              <a:t>Q </a:t>
            </a:r>
            <a:r>
              <a:rPr kumimoji="1" lang="zh-CN" altLang="en-US" sz="2400" dirty="0"/>
              <a:t>表示系统</a:t>
            </a:r>
            <a:r>
              <a:rPr kumimoji="1" lang="zh-CN" altLang="en-US" sz="2400" dirty="0">
                <a:solidFill>
                  <a:srgbClr val="FF3300"/>
                </a:solidFill>
              </a:rPr>
              <a:t>吸收</a:t>
            </a:r>
            <a:r>
              <a:rPr kumimoji="1" lang="zh-CN" altLang="en-US" sz="2400" dirty="0"/>
              <a:t>的热量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i="1" dirty="0"/>
              <a:t>W </a:t>
            </a:r>
            <a:r>
              <a:rPr kumimoji="1" lang="zh-CN" altLang="en-US" sz="2400" dirty="0"/>
              <a:t>表示系统</a:t>
            </a:r>
            <a:r>
              <a:rPr kumimoji="1" lang="zh-CN" altLang="en-US" sz="2400" dirty="0">
                <a:solidFill>
                  <a:srgbClr val="FF3300"/>
                </a:solidFill>
              </a:rPr>
              <a:t>对外</a:t>
            </a:r>
            <a:r>
              <a:rPr kumimoji="1" lang="zh-CN" altLang="en-US" sz="2400" dirty="0"/>
              <a:t>所做的功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400" dirty="0">
                <a:sym typeface="Symbol" pitchFamily="18" charset="2"/>
              </a:rPr>
              <a:t></a:t>
            </a:r>
            <a:r>
              <a:rPr kumimoji="1" lang="en-US" altLang="zh-CN" sz="2400" i="1" dirty="0">
                <a:sym typeface="Symbol" pitchFamily="18" charset="2"/>
              </a:rPr>
              <a:t>E </a:t>
            </a:r>
            <a:r>
              <a:rPr kumimoji="1" lang="zh-CN" altLang="en-US" sz="2400" dirty="0">
                <a:sym typeface="Symbol" pitchFamily="18" charset="2"/>
              </a:rPr>
              <a:t>表示系统内能的</a:t>
            </a:r>
            <a:r>
              <a:rPr kumimoji="1" lang="zh-CN" altLang="en-US" sz="2400" dirty="0">
                <a:solidFill>
                  <a:srgbClr val="FF3300"/>
                </a:solidFill>
                <a:sym typeface="Symbol" pitchFamily="18" charset="2"/>
              </a:rPr>
              <a:t>增量</a:t>
            </a:r>
          </a:p>
        </p:txBody>
      </p:sp>
      <p:sp>
        <p:nvSpPr>
          <p:cNvPr id="685063" name="Rectangle 7"/>
          <p:cNvSpPr>
            <a:spLocks noChangeArrowheads="1"/>
          </p:cNvSpPr>
          <p:nvPr/>
        </p:nvSpPr>
        <p:spPr bwMode="auto">
          <a:xfrm>
            <a:off x="685800" y="3373437"/>
            <a:ext cx="5867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热力学第一定律</a:t>
            </a:r>
            <a:r>
              <a:rPr kumimoji="1" lang="zh-CN" altLang="en-US" sz="2400" b="1" dirty="0"/>
              <a:t>微分式</a:t>
            </a:r>
            <a:r>
              <a:rPr kumimoji="1" lang="zh-CN" altLang="en-US" sz="2400" dirty="0"/>
              <a:t>（无限小过程）：</a:t>
            </a:r>
          </a:p>
        </p:txBody>
      </p:sp>
      <p:graphicFrame>
        <p:nvGraphicFramePr>
          <p:cNvPr id="685064" name="Object 8"/>
          <p:cNvGraphicFramePr>
            <a:graphicFrameLocks noChangeAspect="1"/>
          </p:cNvGraphicFramePr>
          <p:nvPr/>
        </p:nvGraphicFramePr>
        <p:xfrm>
          <a:off x="1828800" y="3830637"/>
          <a:ext cx="2359025" cy="512763"/>
        </p:xfrm>
        <a:graphic>
          <a:graphicData uri="http://schemas.openxmlformats.org/presentationml/2006/ole">
            <p:oleObj spid="_x0000_s685064" name="公式" r:id="rId4" imgW="927000" imgH="203040" progId="Equation.3">
              <p:embed/>
            </p:oleObj>
          </a:graphicData>
        </a:graphic>
      </p:graphicFrame>
      <p:grpSp>
        <p:nvGrpSpPr>
          <p:cNvPr id="685065" name="Group 9"/>
          <p:cNvGrpSpPr>
            <a:grpSpLocks/>
          </p:cNvGrpSpPr>
          <p:nvPr/>
        </p:nvGrpSpPr>
        <p:grpSpPr bwMode="auto">
          <a:xfrm>
            <a:off x="533400" y="4343400"/>
            <a:ext cx="7848600" cy="1981200"/>
            <a:chOff x="431" y="2795"/>
            <a:chExt cx="4944" cy="1248"/>
          </a:xfrm>
        </p:grpSpPr>
        <p:sp>
          <p:nvSpPr>
            <p:cNvPr id="685066" name="Text Box 10"/>
            <p:cNvSpPr txBox="1">
              <a:spLocks noChangeArrowheads="1"/>
            </p:cNvSpPr>
            <p:nvPr/>
          </p:nvSpPr>
          <p:spPr bwMode="auto">
            <a:xfrm>
              <a:off x="477" y="2915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685067" name="Text Box 11"/>
            <p:cNvSpPr txBox="1">
              <a:spLocks noChangeArrowheads="1"/>
            </p:cNvSpPr>
            <p:nvPr/>
          </p:nvSpPr>
          <p:spPr bwMode="auto">
            <a:xfrm>
              <a:off x="2563" y="2991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W</a:t>
              </a:r>
            </a:p>
          </p:txBody>
        </p:sp>
        <p:sp>
          <p:nvSpPr>
            <p:cNvPr id="685068" name="Line 12"/>
            <p:cNvSpPr>
              <a:spLocks noChangeShapeType="1"/>
            </p:cNvSpPr>
            <p:nvPr/>
          </p:nvSpPr>
          <p:spPr bwMode="auto">
            <a:xfrm>
              <a:off x="2971" y="3408"/>
              <a:ext cx="40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69" name="Rectangle 13" descr="5%"/>
            <p:cNvSpPr>
              <a:spLocks noChangeArrowheads="1"/>
            </p:cNvSpPr>
            <p:nvPr/>
          </p:nvSpPr>
          <p:spPr bwMode="auto">
            <a:xfrm>
              <a:off x="938" y="2939"/>
              <a:ext cx="1398" cy="960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2472" y="3332"/>
              <a:ext cx="318" cy="145"/>
            </a:xfrm>
            <a:prstGeom prst="rect">
              <a:avLst/>
            </a:prstGeom>
            <a:gradFill rotWithShape="0">
              <a:gsLst>
                <a:gs pos="0">
                  <a:srgbClr val="993366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71" name="Freeform 15" descr="50%"/>
            <p:cNvSpPr>
              <a:spLocks/>
            </p:cNvSpPr>
            <p:nvPr/>
          </p:nvSpPr>
          <p:spPr bwMode="auto">
            <a:xfrm>
              <a:off x="794" y="2795"/>
              <a:ext cx="1950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8" y="0"/>
                </a:cxn>
                <a:cxn ang="0">
                  <a:pos x="2208" y="144"/>
                </a:cxn>
                <a:cxn ang="0">
                  <a:pos x="144" y="144"/>
                </a:cxn>
                <a:cxn ang="0">
                  <a:pos x="144" y="1104"/>
                </a:cxn>
                <a:cxn ang="0">
                  <a:pos x="2208" y="1104"/>
                </a:cxn>
                <a:cxn ang="0">
                  <a:pos x="2208" y="1248"/>
                </a:cxn>
                <a:cxn ang="0">
                  <a:pos x="0" y="1248"/>
                </a:cxn>
                <a:cxn ang="0">
                  <a:pos x="0" y="0"/>
                </a:cxn>
              </a:cxnLst>
              <a:rect l="0" t="0" r="r" b="b"/>
              <a:pathLst>
                <a:path w="2208" h="1248">
                  <a:moveTo>
                    <a:pt x="0" y="0"/>
                  </a:moveTo>
                  <a:lnTo>
                    <a:pt x="2208" y="0"/>
                  </a:lnTo>
                  <a:lnTo>
                    <a:pt x="2208" y="144"/>
                  </a:lnTo>
                  <a:lnTo>
                    <a:pt x="144" y="144"/>
                  </a:lnTo>
                  <a:lnTo>
                    <a:pt x="144" y="1104"/>
                  </a:lnTo>
                  <a:lnTo>
                    <a:pt x="2208" y="1104"/>
                  </a:lnTo>
                  <a:lnTo>
                    <a:pt x="2208" y="1248"/>
                  </a:lnTo>
                  <a:lnTo>
                    <a:pt x="0" y="1248"/>
                  </a:lnTo>
                  <a:lnTo>
                    <a:pt x="0" y="0"/>
                  </a:lnTo>
                  <a:close/>
                </a:path>
              </a:pathLst>
            </a:custGeom>
            <a:pattFill prst="pct50">
              <a:fgClr>
                <a:srgbClr val="993366"/>
              </a:fgClr>
              <a:bgClr>
                <a:schemeClr val="bg1"/>
              </a:bgClr>
            </a:pattFill>
            <a:ln w="952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72" name="Line 16"/>
            <p:cNvSpPr>
              <a:spLocks noChangeShapeType="1"/>
            </p:cNvSpPr>
            <p:nvPr/>
          </p:nvSpPr>
          <p:spPr bwMode="auto">
            <a:xfrm>
              <a:off x="1904" y="3423"/>
              <a:ext cx="43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2018" y="3097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FF3300"/>
                  </a:solidFill>
                  <a:ea typeface="幼圆" pitchFamily="49" charset="-122"/>
                </a:rPr>
                <a:t>p</a:t>
              </a:r>
              <a:r>
                <a:rPr kumimoji="1" lang="en-US" altLang="zh-CN" sz="2400" baseline="-25000">
                  <a:solidFill>
                    <a:srgbClr val="FF3300"/>
                  </a:solidFill>
                  <a:ea typeface="幼圆" pitchFamily="49" charset="-122"/>
                </a:rPr>
                <a:t>1</a:t>
              </a:r>
              <a:endParaRPr kumimoji="1" lang="en-US" altLang="zh-CN" sz="2400">
                <a:solidFill>
                  <a:srgbClr val="FF3300"/>
                </a:solidFill>
                <a:ea typeface="幼圆" pitchFamily="49" charset="-122"/>
              </a:endParaRPr>
            </a:p>
          </p:txBody>
        </p:sp>
        <p:sp>
          <p:nvSpPr>
            <p:cNvPr id="685074" name="Rectangle 18"/>
            <p:cNvSpPr>
              <a:spLocks noChangeArrowheads="1"/>
            </p:cNvSpPr>
            <p:nvPr/>
          </p:nvSpPr>
          <p:spPr bwMode="auto">
            <a:xfrm>
              <a:off x="2336" y="2935"/>
              <a:ext cx="154" cy="96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000" b="1" i="1">
                <a:solidFill>
                  <a:srgbClr val="FF3300"/>
                </a:solidFill>
              </a:endParaRPr>
            </a:p>
          </p:txBody>
        </p:sp>
        <p:sp>
          <p:nvSpPr>
            <p:cNvPr id="685075" name="Text Box 19"/>
            <p:cNvSpPr txBox="1">
              <a:spLocks noChangeArrowheads="1"/>
            </p:cNvSpPr>
            <p:nvPr/>
          </p:nvSpPr>
          <p:spPr bwMode="auto">
            <a:xfrm>
              <a:off x="1520" y="3257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E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685076" name="Line 20"/>
            <p:cNvSpPr>
              <a:spLocks noChangeShapeType="1"/>
            </p:cNvSpPr>
            <p:nvPr/>
          </p:nvSpPr>
          <p:spPr bwMode="auto">
            <a:xfrm>
              <a:off x="2472" y="3412"/>
              <a:ext cx="4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77" name="Arc 21"/>
            <p:cNvSpPr>
              <a:spLocks/>
            </p:cNvSpPr>
            <p:nvPr/>
          </p:nvSpPr>
          <p:spPr bwMode="auto">
            <a:xfrm>
              <a:off x="431" y="3249"/>
              <a:ext cx="589" cy="355"/>
            </a:xfrm>
            <a:custGeom>
              <a:avLst/>
              <a:gdLst>
                <a:gd name="G0" fmla="+- 0 0 0"/>
                <a:gd name="G1" fmla="+- 21111 0 0"/>
                <a:gd name="G2" fmla="+- 21600 0 0"/>
                <a:gd name="T0" fmla="*/ 4569 w 21600"/>
                <a:gd name="T1" fmla="*/ 0 h 21111"/>
                <a:gd name="T2" fmla="*/ 21600 w 21600"/>
                <a:gd name="T3" fmla="*/ 21111 h 21111"/>
                <a:gd name="T4" fmla="*/ 0 w 21600"/>
                <a:gd name="T5" fmla="*/ 21111 h 2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11" fill="none" extrusionOk="0">
                  <a:moveTo>
                    <a:pt x="4569" y="-1"/>
                  </a:moveTo>
                  <a:cubicBezTo>
                    <a:pt x="14507" y="2150"/>
                    <a:pt x="21600" y="10942"/>
                    <a:pt x="21600" y="21111"/>
                  </a:cubicBezTo>
                </a:path>
                <a:path w="21600" h="21111" stroke="0" extrusionOk="0">
                  <a:moveTo>
                    <a:pt x="4569" y="-1"/>
                  </a:moveTo>
                  <a:cubicBezTo>
                    <a:pt x="14507" y="2150"/>
                    <a:pt x="21600" y="10942"/>
                    <a:pt x="21600" y="21111"/>
                  </a:cubicBezTo>
                  <a:lnTo>
                    <a:pt x="0" y="2111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78" name="Rectangle 22" descr="5%"/>
            <p:cNvSpPr>
              <a:spLocks noChangeArrowheads="1"/>
            </p:cNvSpPr>
            <p:nvPr/>
          </p:nvSpPr>
          <p:spPr bwMode="auto">
            <a:xfrm>
              <a:off x="3583" y="2939"/>
              <a:ext cx="1157" cy="960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79" name="Rectangle 23"/>
            <p:cNvSpPr>
              <a:spLocks noChangeArrowheads="1"/>
            </p:cNvSpPr>
            <p:nvPr/>
          </p:nvSpPr>
          <p:spPr bwMode="auto">
            <a:xfrm>
              <a:off x="4876" y="3318"/>
              <a:ext cx="318" cy="145"/>
            </a:xfrm>
            <a:prstGeom prst="rect">
              <a:avLst/>
            </a:prstGeom>
            <a:gradFill rotWithShape="0">
              <a:gsLst>
                <a:gs pos="0">
                  <a:srgbClr val="993366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80" name="Freeform 24" descr="50%"/>
            <p:cNvSpPr>
              <a:spLocks/>
            </p:cNvSpPr>
            <p:nvPr/>
          </p:nvSpPr>
          <p:spPr bwMode="auto">
            <a:xfrm>
              <a:off x="3439" y="2795"/>
              <a:ext cx="1936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8" y="0"/>
                </a:cxn>
                <a:cxn ang="0">
                  <a:pos x="2208" y="144"/>
                </a:cxn>
                <a:cxn ang="0">
                  <a:pos x="144" y="144"/>
                </a:cxn>
                <a:cxn ang="0">
                  <a:pos x="144" y="1104"/>
                </a:cxn>
                <a:cxn ang="0">
                  <a:pos x="2208" y="1104"/>
                </a:cxn>
                <a:cxn ang="0">
                  <a:pos x="2208" y="1248"/>
                </a:cxn>
                <a:cxn ang="0">
                  <a:pos x="0" y="1248"/>
                </a:cxn>
                <a:cxn ang="0">
                  <a:pos x="0" y="0"/>
                </a:cxn>
              </a:cxnLst>
              <a:rect l="0" t="0" r="r" b="b"/>
              <a:pathLst>
                <a:path w="2208" h="1248">
                  <a:moveTo>
                    <a:pt x="0" y="0"/>
                  </a:moveTo>
                  <a:lnTo>
                    <a:pt x="2208" y="0"/>
                  </a:lnTo>
                  <a:lnTo>
                    <a:pt x="2208" y="144"/>
                  </a:lnTo>
                  <a:lnTo>
                    <a:pt x="144" y="144"/>
                  </a:lnTo>
                  <a:lnTo>
                    <a:pt x="144" y="1104"/>
                  </a:lnTo>
                  <a:lnTo>
                    <a:pt x="2208" y="1104"/>
                  </a:lnTo>
                  <a:lnTo>
                    <a:pt x="2208" y="1248"/>
                  </a:lnTo>
                  <a:lnTo>
                    <a:pt x="0" y="1248"/>
                  </a:lnTo>
                  <a:lnTo>
                    <a:pt x="0" y="0"/>
                  </a:lnTo>
                  <a:close/>
                </a:path>
              </a:pathLst>
            </a:custGeom>
            <a:pattFill prst="pct50">
              <a:fgClr>
                <a:srgbClr val="993366"/>
              </a:fgClr>
              <a:bgClr>
                <a:schemeClr val="bg1"/>
              </a:bgClr>
            </a:pattFill>
            <a:ln w="952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81" name="Line 25"/>
            <p:cNvSpPr>
              <a:spLocks noChangeShapeType="1"/>
            </p:cNvSpPr>
            <p:nvPr/>
          </p:nvSpPr>
          <p:spPr bwMode="auto">
            <a:xfrm>
              <a:off x="4308" y="3423"/>
              <a:ext cx="432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4419" y="3097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FF3300"/>
                  </a:solidFill>
                  <a:ea typeface="幼圆" pitchFamily="49" charset="-122"/>
                </a:rPr>
                <a:t>p</a:t>
              </a:r>
              <a:r>
                <a:rPr kumimoji="1" lang="en-US" altLang="zh-CN" sz="2400" baseline="-25000">
                  <a:solidFill>
                    <a:srgbClr val="FF3300"/>
                  </a:solidFill>
                  <a:ea typeface="幼圆" pitchFamily="49" charset="-122"/>
                </a:rPr>
                <a:t>2</a:t>
              </a:r>
              <a:endParaRPr kumimoji="1" lang="en-US" altLang="zh-CN" sz="2400">
                <a:solidFill>
                  <a:srgbClr val="FF3300"/>
                </a:solidFill>
                <a:ea typeface="幼圆" pitchFamily="49" charset="-122"/>
              </a:endParaRP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4740" y="2935"/>
              <a:ext cx="154" cy="96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000" b="1" i="1">
                <a:solidFill>
                  <a:srgbClr val="FF3300"/>
                </a:solidFill>
              </a:endParaRPr>
            </a:p>
          </p:txBody>
        </p:sp>
        <p:sp>
          <p:nvSpPr>
            <p:cNvPr id="685084" name="Text Box 28"/>
            <p:cNvSpPr txBox="1">
              <a:spLocks noChangeArrowheads="1"/>
            </p:cNvSpPr>
            <p:nvPr/>
          </p:nvSpPr>
          <p:spPr bwMode="auto">
            <a:xfrm>
              <a:off x="3924" y="3257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E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0" grpId="0" autoUpdateAnimBg="0"/>
      <p:bldP spid="685062" grpId="0" autoUpdateAnimBg="0"/>
      <p:bldP spid="68506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EB8B-4EE2-4099-8CD3-F023B6167F7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72771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等压过程</a:t>
            </a:r>
          </a:p>
        </p:txBody>
      </p:sp>
      <p:grpSp>
        <p:nvGrpSpPr>
          <p:cNvPr id="672772" name="Group 4"/>
          <p:cNvGrpSpPr>
            <a:grpSpLocks/>
          </p:cNvGrpSpPr>
          <p:nvPr/>
        </p:nvGrpSpPr>
        <p:grpSpPr bwMode="auto">
          <a:xfrm>
            <a:off x="477838" y="4343400"/>
            <a:ext cx="3865562" cy="1981200"/>
            <a:chOff x="476" y="2519"/>
            <a:chExt cx="2435" cy="1248"/>
          </a:xfrm>
        </p:grpSpPr>
        <p:sp>
          <p:nvSpPr>
            <p:cNvPr id="672773" name="Rectangle 5"/>
            <p:cNvSpPr>
              <a:spLocks noChangeArrowheads="1"/>
            </p:cNvSpPr>
            <p:nvPr/>
          </p:nvSpPr>
          <p:spPr bwMode="auto">
            <a:xfrm>
              <a:off x="2291" y="3093"/>
              <a:ext cx="453" cy="152"/>
            </a:xfrm>
            <a:prstGeom prst="rect">
              <a:avLst/>
            </a:prstGeom>
            <a:gradFill rotWithShape="0">
              <a:gsLst>
                <a:gs pos="0">
                  <a:srgbClr val="993366"/>
                </a:gs>
                <a:gs pos="50000">
                  <a:schemeClr val="bg1"/>
                </a:gs>
                <a:gs pos="100000">
                  <a:srgbClr val="993366"/>
                </a:gs>
              </a:gsLst>
              <a:lin ang="5400000" scaled="1"/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4" name="Rectangle 6" descr="5%"/>
            <p:cNvSpPr>
              <a:spLocks noChangeArrowheads="1"/>
            </p:cNvSpPr>
            <p:nvPr/>
          </p:nvSpPr>
          <p:spPr bwMode="auto">
            <a:xfrm>
              <a:off x="847" y="2663"/>
              <a:ext cx="1289" cy="960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5" name="Freeform 7" descr="50%"/>
            <p:cNvSpPr>
              <a:spLocks/>
            </p:cNvSpPr>
            <p:nvPr/>
          </p:nvSpPr>
          <p:spPr bwMode="auto">
            <a:xfrm>
              <a:off x="703" y="2519"/>
              <a:ext cx="2208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8" y="0"/>
                </a:cxn>
                <a:cxn ang="0">
                  <a:pos x="2208" y="144"/>
                </a:cxn>
                <a:cxn ang="0">
                  <a:pos x="144" y="144"/>
                </a:cxn>
                <a:cxn ang="0">
                  <a:pos x="144" y="1104"/>
                </a:cxn>
                <a:cxn ang="0">
                  <a:pos x="2208" y="1104"/>
                </a:cxn>
                <a:cxn ang="0">
                  <a:pos x="2208" y="1248"/>
                </a:cxn>
                <a:cxn ang="0">
                  <a:pos x="0" y="1248"/>
                </a:cxn>
                <a:cxn ang="0">
                  <a:pos x="0" y="0"/>
                </a:cxn>
              </a:cxnLst>
              <a:rect l="0" t="0" r="r" b="b"/>
              <a:pathLst>
                <a:path w="2208" h="1248">
                  <a:moveTo>
                    <a:pt x="0" y="0"/>
                  </a:moveTo>
                  <a:lnTo>
                    <a:pt x="2208" y="0"/>
                  </a:lnTo>
                  <a:lnTo>
                    <a:pt x="2208" y="144"/>
                  </a:lnTo>
                  <a:lnTo>
                    <a:pt x="144" y="144"/>
                  </a:lnTo>
                  <a:lnTo>
                    <a:pt x="144" y="1104"/>
                  </a:lnTo>
                  <a:lnTo>
                    <a:pt x="2208" y="1104"/>
                  </a:lnTo>
                  <a:lnTo>
                    <a:pt x="2208" y="1248"/>
                  </a:lnTo>
                  <a:lnTo>
                    <a:pt x="0" y="1248"/>
                  </a:lnTo>
                  <a:lnTo>
                    <a:pt x="0" y="0"/>
                  </a:lnTo>
                  <a:close/>
                </a:path>
              </a:pathLst>
            </a:custGeom>
            <a:pattFill prst="pct50">
              <a:fgClr>
                <a:srgbClr val="993366"/>
              </a:fgClr>
              <a:bgClr>
                <a:schemeClr val="bg1"/>
              </a:bgClr>
            </a:pattFill>
            <a:ln w="9525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6" name="Rectangle 8"/>
            <p:cNvSpPr>
              <a:spLocks noChangeArrowheads="1"/>
            </p:cNvSpPr>
            <p:nvPr/>
          </p:nvSpPr>
          <p:spPr bwMode="auto">
            <a:xfrm>
              <a:off x="2129" y="2663"/>
              <a:ext cx="161" cy="96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chemeClr val="bg1"/>
                </a:gs>
                <a:gs pos="100000">
                  <a:srgbClr val="003366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77" name="Text Box 9"/>
            <p:cNvSpPr txBox="1">
              <a:spLocks noChangeArrowheads="1"/>
            </p:cNvSpPr>
            <p:nvPr/>
          </p:nvSpPr>
          <p:spPr bwMode="auto">
            <a:xfrm>
              <a:off x="1157" y="2996"/>
              <a:ext cx="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zh-CN" altLang="en-US" sz="2400">
                  <a:solidFill>
                    <a:srgbClr val="000066"/>
                  </a:solidFill>
                </a:rPr>
                <a:t>＝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const.</a:t>
              </a:r>
            </a:p>
          </p:txBody>
        </p:sp>
        <p:sp>
          <p:nvSpPr>
            <p:cNvPr id="672778" name="Text Box 10"/>
            <p:cNvSpPr txBox="1">
              <a:spLocks noChangeArrowheads="1"/>
            </p:cNvSpPr>
            <p:nvPr/>
          </p:nvSpPr>
          <p:spPr bwMode="auto">
            <a:xfrm>
              <a:off x="476" y="2860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Q</a:t>
              </a:r>
            </a:p>
          </p:txBody>
        </p:sp>
        <p:sp>
          <p:nvSpPr>
            <p:cNvPr id="672779" name="Line 11"/>
            <p:cNvSpPr>
              <a:spLocks noChangeShapeType="1"/>
            </p:cNvSpPr>
            <p:nvPr/>
          </p:nvSpPr>
          <p:spPr bwMode="auto">
            <a:xfrm>
              <a:off x="521" y="3154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80" name="Line 12"/>
            <p:cNvSpPr>
              <a:spLocks noChangeShapeType="1"/>
            </p:cNvSpPr>
            <p:nvPr/>
          </p:nvSpPr>
          <p:spPr bwMode="auto">
            <a:xfrm>
              <a:off x="2336" y="3018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81" name="Text Box 13"/>
            <p:cNvSpPr txBox="1">
              <a:spLocks noChangeArrowheads="1"/>
            </p:cNvSpPr>
            <p:nvPr/>
          </p:nvSpPr>
          <p:spPr bwMode="auto">
            <a:xfrm>
              <a:off x="2408" y="2724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W</a:t>
              </a:r>
            </a:p>
          </p:txBody>
        </p:sp>
      </p:grpSp>
      <p:grpSp>
        <p:nvGrpSpPr>
          <p:cNvPr id="672782" name="Group 14"/>
          <p:cNvGrpSpPr>
            <a:grpSpLocks/>
          </p:cNvGrpSpPr>
          <p:nvPr/>
        </p:nvGrpSpPr>
        <p:grpSpPr bwMode="auto">
          <a:xfrm>
            <a:off x="4876800" y="3581400"/>
            <a:ext cx="4105275" cy="3168650"/>
            <a:chOff x="3016" y="2160"/>
            <a:chExt cx="2586" cy="1996"/>
          </a:xfrm>
        </p:grpSpPr>
        <p:sp>
          <p:nvSpPr>
            <p:cNvPr id="672783" name="Rectangle 15"/>
            <p:cNvSpPr>
              <a:spLocks noChangeArrowheads="1"/>
            </p:cNvSpPr>
            <p:nvPr/>
          </p:nvSpPr>
          <p:spPr bwMode="auto">
            <a:xfrm>
              <a:off x="3016" y="2160"/>
              <a:ext cx="2586" cy="19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72784" name="Group 16"/>
            <p:cNvGrpSpPr>
              <a:grpSpLocks/>
            </p:cNvGrpSpPr>
            <p:nvPr/>
          </p:nvGrpSpPr>
          <p:grpSpPr bwMode="auto">
            <a:xfrm>
              <a:off x="3089" y="2225"/>
              <a:ext cx="2467" cy="1788"/>
              <a:chOff x="3089" y="2225"/>
              <a:chExt cx="2467" cy="1788"/>
            </a:xfrm>
          </p:grpSpPr>
          <p:sp>
            <p:nvSpPr>
              <p:cNvPr id="672785" name="Line 17"/>
              <p:cNvSpPr>
                <a:spLocks noChangeShapeType="1"/>
              </p:cNvSpPr>
              <p:nvPr/>
            </p:nvSpPr>
            <p:spPr bwMode="auto">
              <a:xfrm>
                <a:off x="3654" y="3140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2786" name="Rectangle 18"/>
              <p:cNvSpPr>
                <a:spLocks noChangeArrowheads="1"/>
              </p:cNvSpPr>
              <p:nvPr/>
            </p:nvSpPr>
            <p:spPr bwMode="auto">
              <a:xfrm>
                <a:off x="3334" y="2815"/>
                <a:ext cx="1030" cy="3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CC"/>
                    </a:solidFill>
                  </a:rPr>
                  <a:t>1(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p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V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T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)</a:t>
                </a:r>
              </a:p>
            </p:txBody>
          </p:sp>
          <p:sp>
            <p:nvSpPr>
              <p:cNvPr id="672787" name="Rectangle 19"/>
              <p:cNvSpPr>
                <a:spLocks noChangeArrowheads="1"/>
              </p:cNvSpPr>
              <p:nvPr/>
            </p:nvSpPr>
            <p:spPr bwMode="auto">
              <a:xfrm>
                <a:off x="4468" y="2853"/>
                <a:ext cx="1088" cy="3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CC"/>
                    </a:solidFill>
                  </a:rPr>
                  <a:t>2(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p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V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2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T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2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)</a:t>
                </a:r>
              </a:p>
            </p:txBody>
          </p:sp>
          <p:sp>
            <p:nvSpPr>
              <p:cNvPr id="672788" name="Line 20"/>
              <p:cNvSpPr>
                <a:spLocks noChangeShapeType="1"/>
              </p:cNvSpPr>
              <p:nvPr/>
            </p:nvSpPr>
            <p:spPr bwMode="auto">
              <a:xfrm>
                <a:off x="3240" y="3640"/>
                <a:ext cx="2089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2789" name="Line 21"/>
              <p:cNvSpPr>
                <a:spLocks noChangeShapeType="1"/>
              </p:cNvSpPr>
              <p:nvPr/>
            </p:nvSpPr>
            <p:spPr bwMode="auto">
              <a:xfrm flipV="1">
                <a:off x="3240" y="2457"/>
                <a:ext cx="2" cy="1194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2790" name="Rectangle 22"/>
              <p:cNvSpPr>
                <a:spLocks noChangeArrowheads="1"/>
              </p:cNvSpPr>
              <p:nvPr/>
            </p:nvSpPr>
            <p:spPr bwMode="auto">
              <a:xfrm>
                <a:off x="3134" y="2225"/>
                <a:ext cx="53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 p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672791" name="Rectangle 23"/>
              <p:cNvSpPr>
                <a:spLocks noChangeArrowheads="1"/>
              </p:cNvSpPr>
              <p:nvPr/>
            </p:nvSpPr>
            <p:spPr bwMode="auto">
              <a:xfrm>
                <a:off x="3089" y="3631"/>
                <a:ext cx="266" cy="21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O  </a:t>
                </a:r>
              </a:p>
            </p:txBody>
          </p:sp>
          <p:sp>
            <p:nvSpPr>
              <p:cNvPr id="672792" name="Rectangle 24"/>
              <p:cNvSpPr>
                <a:spLocks noChangeArrowheads="1"/>
              </p:cNvSpPr>
              <p:nvPr/>
            </p:nvSpPr>
            <p:spPr bwMode="auto">
              <a:xfrm>
                <a:off x="5348" y="3610"/>
                <a:ext cx="175" cy="20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V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672793" name="Line 25"/>
              <p:cNvSpPr>
                <a:spLocks noChangeShapeType="1"/>
              </p:cNvSpPr>
              <p:nvPr/>
            </p:nvSpPr>
            <p:spPr bwMode="auto">
              <a:xfrm>
                <a:off x="4081" y="3140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2794" name="Rectangle 26"/>
              <p:cNvSpPr>
                <a:spLocks noChangeArrowheads="1"/>
              </p:cNvSpPr>
              <p:nvPr/>
            </p:nvSpPr>
            <p:spPr bwMode="auto">
              <a:xfrm>
                <a:off x="3696" y="3625"/>
                <a:ext cx="1089" cy="3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dirty="0">
                    <a:solidFill>
                      <a:srgbClr val="000066"/>
                    </a:solidFill>
                  </a:rPr>
                  <a:t>(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V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1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/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1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=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V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2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/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2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)</a:t>
                </a:r>
              </a:p>
            </p:txBody>
          </p:sp>
        </p:grpSp>
      </p:grpSp>
      <p:graphicFrame>
        <p:nvGraphicFramePr>
          <p:cNvPr id="672795" name="Object 27"/>
          <p:cNvGraphicFramePr>
            <a:graphicFrameLocks noChangeAspect="1"/>
          </p:cNvGraphicFramePr>
          <p:nvPr/>
        </p:nvGraphicFramePr>
        <p:xfrm>
          <a:off x="2362200" y="1574800"/>
          <a:ext cx="2678113" cy="785813"/>
        </p:xfrm>
        <a:graphic>
          <a:graphicData uri="http://schemas.openxmlformats.org/presentationml/2006/ole">
            <p:oleObj spid="_x0000_s672795" name="公式" r:id="rId3" imgW="1333440" imgH="393480" progId="Equation.3">
              <p:embed/>
            </p:oleObj>
          </a:graphicData>
        </a:graphic>
      </p:graphicFrame>
      <p:sp>
        <p:nvSpPr>
          <p:cNvPr id="672796" name="Rectangle 28"/>
          <p:cNvSpPr>
            <a:spLocks noChangeArrowheads="1"/>
          </p:cNvSpPr>
          <p:nvPr/>
        </p:nvSpPr>
        <p:spPr bwMode="auto">
          <a:xfrm>
            <a:off x="457200" y="1739106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吸热：</a:t>
            </a:r>
          </a:p>
        </p:txBody>
      </p:sp>
      <p:sp>
        <p:nvSpPr>
          <p:cNvPr id="672797" name="Rectangle 29"/>
          <p:cNvSpPr>
            <a:spLocks noChangeArrowheads="1"/>
          </p:cNvSpPr>
          <p:nvPr/>
        </p:nvSpPr>
        <p:spPr bwMode="auto">
          <a:xfrm>
            <a:off x="457200" y="2477294"/>
            <a:ext cx="1708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内能增量：</a:t>
            </a:r>
          </a:p>
        </p:txBody>
      </p:sp>
      <p:graphicFrame>
        <p:nvGraphicFramePr>
          <p:cNvPr id="672798" name="Object 30"/>
          <p:cNvGraphicFramePr>
            <a:graphicFrameLocks noChangeAspect="1"/>
          </p:cNvGraphicFramePr>
          <p:nvPr/>
        </p:nvGraphicFramePr>
        <p:xfrm>
          <a:off x="2362200" y="2312988"/>
          <a:ext cx="2624138" cy="785812"/>
        </p:xfrm>
        <a:graphic>
          <a:graphicData uri="http://schemas.openxmlformats.org/presentationml/2006/ole">
            <p:oleObj spid="_x0000_s672798" name="公式" r:id="rId4" imgW="1307880" imgH="393480" progId="Equation.3">
              <p:embed/>
            </p:oleObj>
          </a:graphicData>
        </a:graphic>
      </p:graphicFrame>
      <p:sp>
        <p:nvSpPr>
          <p:cNvPr id="672799" name="Rectangle 31"/>
          <p:cNvSpPr>
            <a:spLocks noChangeArrowheads="1"/>
          </p:cNvSpPr>
          <p:nvPr/>
        </p:nvSpPr>
        <p:spPr bwMode="auto">
          <a:xfrm>
            <a:off x="457200" y="3187700"/>
            <a:ext cx="1708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系统做功：</a:t>
            </a:r>
          </a:p>
        </p:txBody>
      </p:sp>
      <p:graphicFrame>
        <p:nvGraphicFramePr>
          <p:cNvPr id="672800" name="Object 32"/>
          <p:cNvGraphicFramePr>
            <a:graphicFrameLocks noChangeAspect="1"/>
          </p:cNvGraphicFramePr>
          <p:nvPr/>
        </p:nvGraphicFramePr>
        <p:xfrm>
          <a:off x="2362200" y="3022600"/>
          <a:ext cx="5049838" cy="787400"/>
        </p:xfrm>
        <a:graphic>
          <a:graphicData uri="http://schemas.openxmlformats.org/presentationml/2006/ole">
            <p:oleObj spid="_x0000_s672800" name="公式" r:id="rId5" imgW="25146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7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67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96" grpId="0" autoUpdateAnimBg="0"/>
      <p:bldP spid="672797" grpId="0" autoUpdateAnimBg="0"/>
      <p:bldP spid="67279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C9B7-EE3C-454A-94A4-5A3A14FFB3C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等温过程</a:t>
            </a:r>
          </a:p>
        </p:txBody>
      </p:sp>
      <p:grpSp>
        <p:nvGrpSpPr>
          <p:cNvPr id="673796" name="Group 4"/>
          <p:cNvGrpSpPr>
            <a:grpSpLocks/>
          </p:cNvGrpSpPr>
          <p:nvPr/>
        </p:nvGrpSpPr>
        <p:grpSpPr bwMode="auto">
          <a:xfrm>
            <a:off x="457200" y="4343400"/>
            <a:ext cx="4321175" cy="1981200"/>
            <a:chOff x="431" y="2478"/>
            <a:chExt cx="2722" cy="1248"/>
          </a:xfrm>
        </p:grpSpPr>
        <p:sp>
          <p:nvSpPr>
            <p:cNvPr id="673797" name="Rectangle 5"/>
            <p:cNvSpPr>
              <a:spLocks noChangeArrowheads="1"/>
            </p:cNvSpPr>
            <p:nvPr/>
          </p:nvSpPr>
          <p:spPr bwMode="auto">
            <a:xfrm>
              <a:off x="2255" y="3052"/>
              <a:ext cx="453" cy="152"/>
            </a:xfrm>
            <a:prstGeom prst="rect">
              <a:avLst/>
            </a:prstGeom>
            <a:gradFill rotWithShape="0">
              <a:gsLst>
                <a:gs pos="0">
                  <a:srgbClr val="993366"/>
                </a:gs>
                <a:gs pos="50000">
                  <a:schemeClr val="bg1"/>
                </a:gs>
                <a:gs pos="100000">
                  <a:srgbClr val="993366"/>
                </a:gs>
              </a:gsLst>
              <a:lin ang="5400000" scaled="1"/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3798" name="Rectangle 6" descr="5%"/>
            <p:cNvSpPr>
              <a:spLocks noChangeArrowheads="1"/>
            </p:cNvSpPr>
            <p:nvPr/>
          </p:nvSpPr>
          <p:spPr bwMode="auto">
            <a:xfrm>
              <a:off x="826" y="2622"/>
              <a:ext cx="1329" cy="960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3799" name="Freeform 7" descr="50%"/>
            <p:cNvSpPr>
              <a:spLocks/>
            </p:cNvSpPr>
            <p:nvPr/>
          </p:nvSpPr>
          <p:spPr bwMode="auto">
            <a:xfrm>
              <a:off x="682" y="2478"/>
              <a:ext cx="2208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8" y="0"/>
                </a:cxn>
                <a:cxn ang="0">
                  <a:pos x="2208" y="144"/>
                </a:cxn>
                <a:cxn ang="0">
                  <a:pos x="144" y="144"/>
                </a:cxn>
                <a:cxn ang="0">
                  <a:pos x="144" y="1104"/>
                </a:cxn>
                <a:cxn ang="0">
                  <a:pos x="2208" y="1104"/>
                </a:cxn>
                <a:cxn ang="0">
                  <a:pos x="2208" y="1248"/>
                </a:cxn>
                <a:cxn ang="0">
                  <a:pos x="0" y="1248"/>
                </a:cxn>
                <a:cxn ang="0">
                  <a:pos x="0" y="0"/>
                </a:cxn>
              </a:cxnLst>
              <a:rect l="0" t="0" r="r" b="b"/>
              <a:pathLst>
                <a:path w="2208" h="1248">
                  <a:moveTo>
                    <a:pt x="0" y="0"/>
                  </a:moveTo>
                  <a:lnTo>
                    <a:pt x="2208" y="0"/>
                  </a:lnTo>
                  <a:lnTo>
                    <a:pt x="2208" y="144"/>
                  </a:lnTo>
                  <a:lnTo>
                    <a:pt x="144" y="144"/>
                  </a:lnTo>
                  <a:lnTo>
                    <a:pt x="144" y="1104"/>
                  </a:lnTo>
                  <a:lnTo>
                    <a:pt x="2208" y="1104"/>
                  </a:lnTo>
                  <a:lnTo>
                    <a:pt x="2208" y="1248"/>
                  </a:lnTo>
                  <a:lnTo>
                    <a:pt x="0" y="1248"/>
                  </a:lnTo>
                  <a:lnTo>
                    <a:pt x="0" y="0"/>
                  </a:lnTo>
                  <a:close/>
                </a:path>
              </a:pathLst>
            </a:custGeom>
            <a:pattFill prst="pct50">
              <a:fgClr>
                <a:srgbClr val="993366"/>
              </a:fgClr>
              <a:bgClr>
                <a:schemeClr val="bg1"/>
              </a:bgClr>
            </a:pattFill>
            <a:ln w="9525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3800" name="Rectangle 8"/>
            <p:cNvSpPr>
              <a:spLocks noChangeArrowheads="1"/>
            </p:cNvSpPr>
            <p:nvPr/>
          </p:nvSpPr>
          <p:spPr bwMode="auto">
            <a:xfrm>
              <a:off x="2108" y="2622"/>
              <a:ext cx="161" cy="96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chemeClr val="bg1"/>
                </a:gs>
                <a:gs pos="100000">
                  <a:srgbClr val="003366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3801" name="Text Box 9"/>
            <p:cNvSpPr txBox="1">
              <a:spLocks noChangeArrowheads="1"/>
            </p:cNvSpPr>
            <p:nvPr/>
          </p:nvSpPr>
          <p:spPr bwMode="auto">
            <a:xfrm>
              <a:off x="1147" y="2954"/>
              <a:ext cx="1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zh-CN" altLang="en-US" sz="2400">
                  <a:solidFill>
                    <a:srgbClr val="000066"/>
                  </a:solidFill>
                </a:rPr>
                <a:t>＝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const.</a:t>
              </a:r>
            </a:p>
          </p:txBody>
        </p:sp>
        <p:sp>
          <p:nvSpPr>
            <p:cNvPr id="673802" name="Text Box 10"/>
            <p:cNvSpPr txBox="1">
              <a:spLocks noChangeArrowheads="1"/>
            </p:cNvSpPr>
            <p:nvPr/>
          </p:nvSpPr>
          <p:spPr bwMode="auto">
            <a:xfrm>
              <a:off x="431" y="2803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Q</a:t>
              </a:r>
            </a:p>
          </p:txBody>
        </p:sp>
        <p:sp>
          <p:nvSpPr>
            <p:cNvPr id="673803" name="Line 11"/>
            <p:cNvSpPr>
              <a:spLocks noChangeShapeType="1"/>
            </p:cNvSpPr>
            <p:nvPr/>
          </p:nvSpPr>
          <p:spPr bwMode="auto">
            <a:xfrm>
              <a:off x="485" y="3113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804" name="Line 12"/>
            <p:cNvSpPr>
              <a:spLocks noChangeShapeType="1"/>
            </p:cNvSpPr>
            <p:nvPr/>
          </p:nvSpPr>
          <p:spPr bwMode="auto">
            <a:xfrm>
              <a:off x="2300" y="2977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2382" y="2682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W</a:t>
              </a:r>
            </a:p>
          </p:txBody>
        </p:sp>
      </p:grpSp>
      <p:grpSp>
        <p:nvGrpSpPr>
          <p:cNvPr id="673806" name="Group 14"/>
          <p:cNvGrpSpPr>
            <a:grpSpLocks/>
          </p:cNvGrpSpPr>
          <p:nvPr/>
        </p:nvGrpSpPr>
        <p:grpSpPr bwMode="auto">
          <a:xfrm>
            <a:off x="4932363" y="3200400"/>
            <a:ext cx="3906837" cy="3500437"/>
            <a:chOff x="2736" y="1008"/>
            <a:chExt cx="2461" cy="2205"/>
          </a:xfrm>
        </p:grpSpPr>
        <p:sp>
          <p:nvSpPr>
            <p:cNvPr id="673807" name="Rectangle 15"/>
            <p:cNvSpPr>
              <a:spLocks noChangeArrowheads="1"/>
            </p:cNvSpPr>
            <p:nvPr/>
          </p:nvSpPr>
          <p:spPr bwMode="auto">
            <a:xfrm>
              <a:off x="2736" y="1008"/>
              <a:ext cx="2449" cy="22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3808" name="Rectangle 16"/>
            <p:cNvSpPr>
              <a:spLocks noChangeArrowheads="1"/>
            </p:cNvSpPr>
            <p:nvPr/>
          </p:nvSpPr>
          <p:spPr bwMode="auto">
            <a:xfrm>
              <a:off x="3325" y="2679"/>
              <a:ext cx="99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(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 dirty="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=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 dirty="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73809" name="Line 17"/>
            <p:cNvSpPr>
              <a:spLocks noChangeShapeType="1"/>
            </p:cNvSpPr>
            <p:nvPr/>
          </p:nvSpPr>
          <p:spPr bwMode="auto">
            <a:xfrm>
              <a:off x="3045" y="2725"/>
              <a:ext cx="178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810" name="Line 18"/>
            <p:cNvSpPr>
              <a:spLocks noChangeShapeType="1"/>
            </p:cNvSpPr>
            <p:nvPr/>
          </p:nvSpPr>
          <p:spPr bwMode="auto">
            <a:xfrm flipV="1">
              <a:off x="3051" y="1280"/>
              <a:ext cx="2" cy="144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811" name="Arc 19"/>
            <p:cNvSpPr>
              <a:spLocks/>
            </p:cNvSpPr>
            <p:nvPr/>
          </p:nvSpPr>
          <p:spPr bwMode="auto">
            <a:xfrm flipH="1" flipV="1">
              <a:off x="3310" y="1626"/>
              <a:ext cx="886" cy="87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812" name="Rectangle 20"/>
            <p:cNvSpPr>
              <a:spLocks noChangeArrowheads="1"/>
            </p:cNvSpPr>
            <p:nvPr/>
          </p:nvSpPr>
          <p:spPr bwMode="auto">
            <a:xfrm>
              <a:off x="3269" y="1371"/>
              <a:ext cx="1249" cy="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CC"/>
                  </a:solidFill>
                </a:rPr>
                <a:t>1(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p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1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, 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1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, 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T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1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)</a:t>
              </a:r>
            </a:p>
          </p:txBody>
        </p:sp>
        <p:sp>
          <p:nvSpPr>
            <p:cNvPr id="673813" name="Rectangle 21"/>
            <p:cNvSpPr>
              <a:spLocks noChangeArrowheads="1"/>
            </p:cNvSpPr>
            <p:nvPr/>
          </p:nvSpPr>
          <p:spPr bwMode="auto">
            <a:xfrm>
              <a:off x="4158" y="2232"/>
              <a:ext cx="1039" cy="3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CC"/>
                  </a:solidFill>
                </a:rPr>
                <a:t>2(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p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2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, 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2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, 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T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1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) </a:t>
              </a:r>
            </a:p>
          </p:txBody>
        </p:sp>
        <p:sp>
          <p:nvSpPr>
            <p:cNvPr id="673814" name="Rectangle 22"/>
            <p:cNvSpPr>
              <a:spLocks noChangeArrowheads="1"/>
            </p:cNvSpPr>
            <p:nvPr/>
          </p:nvSpPr>
          <p:spPr bwMode="auto">
            <a:xfrm>
              <a:off x="4854" y="2686"/>
              <a:ext cx="17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 dirty="0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673815" name="Rectangle 23"/>
            <p:cNvSpPr>
              <a:spLocks noChangeArrowheads="1"/>
            </p:cNvSpPr>
            <p:nvPr/>
          </p:nvSpPr>
          <p:spPr bwMode="auto">
            <a:xfrm>
              <a:off x="2872" y="2680"/>
              <a:ext cx="300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673816" name="Rectangle 24"/>
            <p:cNvSpPr>
              <a:spLocks noChangeArrowheads="1"/>
            </p:cNvSpPr>
            <p:nvPr/>
          </p:nvSpPr>
          <p:spPr bwMode="auto">
            <a:xfrm>
              <a:off x="2845" y="1124"/>
              <a:ext cx="448" cy="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 dirty="0">
                  <a:solidFill>
                    <a:srgbClr val="000066"/>
                  </a:solidFill>
                </a:rPr>
                <a:t> p</a:t>
              </a:r>
              <a:endParaRPr kumimoji="1"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673817" name="Line 25"/>
            <p:cNvSpPr>
              <a:spLocks noChangeShapeType="1"/>
            </p:cNvSpPr>
            <p:nvPr/>
          </p:nvSpPr>
          <p:spPr bwMode="auto">
            <a:xfrm>
              <a:off x="3498" y="2158"/>
              <a:ext cx="48" cy="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3818" name="Rectangle 26"/>
          <p:cNvSpPr>
            <a:spLocks noChangeArrowheads="1"/>
          </p:cNvSpPr>
          <p:nvPr/>
        </p:nvSpPr>
        <p:spPr bwMode="auto">
          <a:xfrm>
            <a:off x="5486400" y="12954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内能的增量：</a:t>
            </a:r>
          </a:p>
        </p:txBody>
      </p:sp>
      <p:graphicFrame>
        <p:nvGraphicFramePr>
          <p:cNvPr id="673819" name="Object 27"/>
          <p:cNvGraphicFramePr>
            <a:graphicFrameLocks noChangeAspect="1"/>
          </p:cNvGraphicFramePr>
          <p:nvPr/>
        </p:nvGraphicFramePr>
        <p:xfrm>
          <a:off x="5943600" y="2057400"/>
          <a:ext cx="950913" cy="357188"/>
        </p:xfrm>
        <a:graphic>
          <a:graphicData uri="http://schemas.openxmlformats.org/presentationml/2006/ole">
            <p:oleObj spid="_x0000_s673819" name="公式" r:id="rId3" imgW="469800" imgH="177480" progId="Equation.3">
              <p:embed/>
            </p:oleObj>
          </a:graphicData>
        </a:graphic>
      </p:graphicFrame>
      <p:sp>
        <p:nvSpPr>
          <p:cNvPr id="673820" name="Rectangle 28"/>
          <p:cNvSpPr>
            <a:spLocks noChangeArrowheads="1"/>
          </p:cNvSpPr>
          <p:nvPr/>
        </p:nvSpPr>
        <p:spPr bwMode="auto">
          <a:xfrm>
            <a:off x="533400" y="17526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系统做功和吸热：</a:t>
            </a:r>
          </a:p>
        </p:txBody>
      </p:sp>
      <p:graphicFrame>
        <p:nvGraphicFramePr>
          <p:cNvPr id="673821" name="Object 29"/>
          <p:cNvGraphicFramePr>
            <a:graphicFrameLocks noChangeAspect="1"/>
          </p:cNvGraphicFramePr>
          <p:nvPr/>
        </p:nvGraphicFramePr>
        <p:xfrm>
          <a:off x="685800" y="2362200"/>
          <a:ext cx="3902075" cy="1666875"/>
        </p:xfrm>
        <a:graphic>
          <a:graphicData uri="http://schemas.openxmlformats.org/presentationml/2006/ole">
            <p:oleObj spid="_x0000_s673821" name="公式" r:id="rId4" imgW="195552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7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8" grpId="0" autoUpdateAnimBg="0"/>
      <p:bldP spid="6738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ECA-C004-4D1A-BC97-0D9E64A9BD2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绝热过程</a:t>
            </a:r>
          </a:p>
        </p:txBody>
      </p:sp>
      <p:grpSp>
        <p:nvGrpSpPr>
          <p:cNvPr id="674820" name="Group 4"/>
          <p:cNvGrpSpPr>
            <a:grpSpLocks/>
          </p:cNvGrpSpPr>
          <p:nvPr/>
        </p:nvGrpSpPr>
        <p:grpSpPr bwMode="auto">
          <a:xfrm>
            <a:off x="838200" y="4343400"/>
            <a:ext cx="3919538" cy="1981200"/>
            <a:chOff x="3291" y="436"/>
            <a:chExt cx="2469" cy="1248"/>
          </a:xfrm>
        </p:grpSpPr>
        <p:sp>
          <p:nvSpPr>
            <p:cNvPr id="674821" name="Rectangle 5"/>
            <p:cNvSpPr>
              <a:spLocks noChangeArrowheads="1"/>
            </p:cNvSpPr>
            <p:nvPr/>
          </p:nvSpPr>
          <p:spPr bwMode="auto">
            <a:xfrm>
              <a:off x="4853" y="1018"/>
              <a:ext cx="453" cy="152"/>
            </a:xfrm>
            <a:prstGeom prst="rect">
              <a:avLst/>
            </a:prstGeom>
            <a:gradFill rotWithShape="0">
              <a:gsLst>
                <a:gs pos="0">
                  <a:srgbClr val="993366"/>
                </a:gs>
                <a:gs pos="50000">
                  <a:schemeClr val="bg1"/>
                </a:gs>
                <a:gs pos="100000">
                  <a:srgbClr val="993366"/>
                </a:gs>
              </a:gsLst>
              <a:lin ang="5400000" scaled="1"/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4822" name="Rectangle 6" descr="5%"/>
            <p:cNvSpPr>
              <a:spLocks noChangeArrowheads="1"/>
            </p:cNvSpPr>
            <p:nvPr/>
          </p:nvSpPr>
          <p:spPr bwMode="auto">
            <a:xfrm>
              <a:off x="3435" y="580"/>
              <a:ext cx="1307" cy="960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4823" name="Freeform 7" descr="50%"/>
            <p:cNvSpPr>
              <a:spLocks/>
            </p:cNvSpPr>
            <p:nvPr/>
          </p:nvSpPr>
          <p:spPr bwMode="auto">
            <a:xfrm>
              <a:off x="3291" y="436"/>
              <a:ext cx="2208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8" y="0"/>
                </a:cxn>
                <a:cxn ang="0">
                  <a:pos x="2208" y="144"/>
                </a:cxn>
                <a:cxn ang="0">
                  <a:pos x="144" y="144"/>
                </a:cxn>
                <a:cxn ang="0">
                  <a:pos x="144" y="1104"/>
                </a:cxn>
                <a:cxn ang="0">
                  <a:pos x="2208" y="1104"/>
                </a:cxn>
                <a:cxn ang="0">
                  <a:pos x="2208" y="1248"/>
                </a:cxn>
                <a:cxn ang="0">
                  <a:pos x="0" y="1248"/>
                </a:cxn>
                <a:cxn ang="0">
                  <a:pos x="0" y="0"/>
                </a:cxn>
              </a:cxnLst>
              <a:rect l="0" t="0" r="r" b="b"/>
              <a:pathLst>
                <a:path w="2208" h="1248">
                  <a:moveTo>
                    <a:pt x="0" y="0"/>
                  </a:moveTo>
                  <a:lnTo>
                    <a:pt x="2208" y="0"/>
                  </a:lnTo>
                  <a:lnTo>
                    <a:pt x="2208" y="144"/>
                  </a:lnTo>
                  <a:lnTo>
                    <a:pt x="144" y="144"/>
                  </a:lnTo>
                  <a:lnTo>
                    <a:pt x="144" y="1104"/>
                  </a:lnTo>
                  <a:lnTo>
                    <a:pt x="2208" y="1104"/>
                  </a:lnTo>
                  <a:lnTo>
                    <a:pt x="2208" y="1248"/>
                  </a:lnTo>
                  <a:lnTo>
                    <a:pt x="0" y="1248"/>
                  </a:lnTo>
                  <a:lnTo>
                    <a:pt x="0" y="0"/>
                  </a:lnTo>
                  <a:close/>
                </a:path>
              </a:pathLst>
            </a:custGeom>
            <a:pattFill prst="pct50">
              <a:fgClr>
                <a:srgbClr val="993366"/>
              </a:fgClr>
              <a:bgClr>
                <a:schemeClr val="bg1"/>
              </a:bgClr>
            </a:pattFill>
            <a:ln w="9525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4824" name="Rectangle 8"/>
            <p:cNvSpPr>
              <a:spLocks noChangeArrowheads="1"/>
            </p:cNvSpPr>
            <p:nvPr/>
          </p:nvSpPr>
          <p:spPr bwMode="auto">
            <a:xfrm>
              <a:off x="4717" y="580"/>
              <a:ext cx="161" cy="96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chemeClr val="bg1"/>
                </a:gs>
                <a:gs pos="100000">
                  <a:srgbClr val="003366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4825" name="Text Box 9"/>
            <p:cNvSpPr txBox="1">
              <a:spLocks noChangeArrowheads="1"/>
            </p:cNvSpPr>
            <p:nvPr/>
          </p:nvSpPr>
          <p:spPr bwMode="auto">
            <a:xfrm>
              <a:off x="3844" y="913"/>
              <a:ext cx="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Q</a:t>
              </a:r>
              <a:r>
                <a:rPr kumimoji="1" lang="zh-CN" altLang="en-US" sz="2400">
                  <a:solidFill>
                    <a:srgbClr val="000066"/>
                  </a:solidFill>
                </a:rPr>
                <a:t>＝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674826" name="Line 10"/>
            <p:cNvSpPr>
              <a:spLocks noChangeShapeType="1"/>
            </p:cNvSpPr>
            <p:nvPr/>
          </p:nvSpPr>
          <p:spPr bwMode="auto">
            <a:xfrm>
              <a:off x="4898" y="943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27" name="Text Box 11"/>
            <p:cNvSpPr txBox="1">
              <a:spLocks noChangeArrowheads="1"/>
            </p:cNvSpPr>
            <p:nvPr/>
          </p:nvSpPr>
          <p:spPr bwMode="auto">
            <a:xfrm>
              <a:off x="4989" y="670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W</a:t>
              </a:r>
            </a:p>
          </p:txBody>
        </p:sp>
      </p:grpSp>
      <p:sp>
        <p:nvSpPr>
          <p:cNvPr id="674828" name="Rectangle 12"/>
          <p:cNvSpPr>
            <a:spLocks noChangeArrowheads="1"/>
          </p:cNvSpPr>
          <p:nvPr/>
        </p:nvSpPr>
        <p:spPr bwMode="auto">
          <a:xfrm>
            <a:off x="3276600" y="1200150"/>
            <a:ext cx="4648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400" dirty="0"/>
              <a:t>绝热过程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气体在状态变化过程中系统和外界没有热量的交换。</a:t>
            </a:r>
          </a:p>
        </p:txBody>
      </p:sp>
      <p:graphicFrame>
        <p:nvGraphicFramePr>
          <p:cNvPr id="674829" name="Object 13"/>
          <p:cNvGraphicFramePr>
            <a:graphicFrameLocks noChangeAspect="1"/>
          </p:cNvGraphicFramePr>
          <p:nvPr/>
        </p:nvGraphicFramePr>
        <p:xfrm>
          <a:off x="1003300" y="2209800"/>
          <a:ext cx="2878138" cy="787400"/>
        </p:xfrm>
        <a:graphic>
          <a:graphicData uri="http://schemas.openxmlformats.org/presentationml/2006/ole">
            <p:oleObj spid="_x0000_s674829" name="公式" r:id="rId3" imgW="1434960" imgH="393480" progId="Equation.3">
              <p:embed/>
            </p:oleObj>
          </a:graphicData>
        </a:graphic>
      </p:graphicFrame>
      <p:sp>
        <p:nvSpPr>
          <p:cNvPr id="674830" name="Rectangle 14"/>
          <p:cNvSpPr>
            <a:spLocks noChangeArrowheads="1"/>
          </p:cNvSpPr>
          <p:nvPr/>
        </p:nvSpPr>
        <p:spPr bwMode="auto">
          <a:xfrm>
            <a:off x="425450" y="17526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内能增量：</a:t>
            </a:r>
          </a:p>
        </p:txBody>
      </p:sp>
      <p:graphicFrame>
        <p:nvGraphicFramePr>
          <p:cNvPr id="674831" name="Object 15"/>
          <p:cNvGraphicFramePr>
            <a:graphicFrameLocks noChangeAspect="1"/>
          </p:cNvGraphicFramePr>
          <p:nvPr/>
        </p:nvGraphicFramePr>
        <p:xfrm>
          <a:off x="762000" y="3429000"/>
          <a:ext cx="3844925" cy="785813"/>
        </p:xfrm>
        <a:graphic>
          <a:graphicData uri="http://schemas.openxmlformats.org/presentationml/2006/ole">
            <p:oleObj spid="_x0000_s674831" name="公式" r:id="rId4" imgW="1917360" imgH="393480" progId="Equation.3">
              <p:embed/>
            </p:oleObj>
          </a:graphicData>
        </a:graphic>
      </p:graphicFrame>
      <p:sp>
        <p:nvSpPr>
          <p:cNvPr id="674832" name="Rectangle 16"/>
          <p:cNvSpPr>
            <a:spLocks noChangeArrowheads="1"/>
          </p:cNvSpPr>
          <p:nvPr/>
        </p:nvSpPr>
        <p:spPr bwMode="auto">
          <a:xfrm>
            <a:off x="425450" y="28956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系统做功：</a:t>
            </a:r>
          </a:p>
        </p:txBody>
      </p:sp>
      <p:sp>
        <p:nvSpPr>
          <p:cNvPr id="674833" name="Rectangle 17"/>
          <p:cNvSpPr>
            <a:spLocks noChangeArrowheads="1"/>
          </p:cNvSpPr>
          <p:nvPr/>
        </p:nvSpPr>
        <p:spPr bwMode="auto">
          <a:xfrm>
            <a:off x="5257800" y="3810000"/>
            <a:ext cx="34290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400"/>
              <a:t>绝热方程（泊松公式）：</a:t>
            </a:r>
          </a:p>
        </p:txBody>
      </p:sp>
      <p:graphicFrame>
        <p:nvGraphicFramePr>
          <p:cNvPr id="674834" name="Object 18"/>
          <p:cNvGraphicFramePr>
            <a:graphicFrameLocks noChangeAspect="1"/>
          </p:cNvGraphicFramePr>
          <p:nvPr/>
        </p:nvGraphicFramePr>
        <p:xfrm>
          <a:off x="5715000" y="4648200"/>
          <a:ext cx="1617663" cy="1468438"/>
        </p:xfrm>
        <a:graphic>
          <a:graphicData uri="http://schemas.openxmlformats.org/presentationml/2006/ole">
            <p:oleObj spid="_x0000_s674834" name="公式" r:id="rId5" imgW="812520" imgH="736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8" grpId="0" autoUpdateAnimBg="0"/>
      <p:bldP spid="674830" grpId="0"/>
      <p:bldP spid="674832" grpId="0"/>
      <p:bldP spid="6748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2D8-1B31-48B7-BE73-7DE1B39F637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绝热过程</a:t>
            </a:r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auto">
          <a:xfrm>
            <a:off x="2590800" y="1143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绝热方程的推导：</a:t>
            </a:r>
          </a:p>
        </p:txBody>
      </p:sp>
      <p:graphicFrame>
        <p:nvGraphicFramePr>
          <p:cNvPr id="675845" name="Object 5"/>
          <p:cNvGraphicFramePr>
            <a:graphicFrameLocks noChangeAspect="1"/>
          </p:cNvGraphicFramePr>
          <p:nvPr/>
        </p:nvGraphicFramePr>
        <p:xfrm>
          <a:off x="762000" y="1727200"/>
          <a:ext cx="1397000" cy="306388"/>
        </p:xfrm>
        <a:graphic>
          <a:graphicData uri="http://schemas.openxmlformats.org/presentationml/2006/ole">
            <p:oleObj spid="_x0000_s675845" name="公式" r:id="rId3" imgW="927000" imgH="203040" progId="Equation.3">
              <p:embed/>
            </p:oleObj>
          </a:graphicData>
        </a:graphic>
      </p:graphicFrame>
      <p:graphicFrame>
        <p:nvGraphicFramePr>
          <p:cNvPr id="675846" name="Object 6"/>
          <p:cNvGraphicFramePr>
            <a:graphicFrameLocks noChangeAspect="1"/>
          </p:cNvGraphicFramePr>
          <p:nvPr/>
        </p:nvGraphicFramePr>
        <p:xfrm>
          <a:off x="762000" y="2108200"/>
          <a:ext cx="3536950" cy="588963"/>
        </p:xfrm>
        <a:graphic>
          <a:graphicData uri="http://schemas.openxmlformats.org/presentationml/2006/ole">
            <p:oleObj spid="_x0000_s675846" name="公式" r:id="rId4" imgW="2361960" imgH="393480" progId="Equation.3">
              <p:embed/>
            </p:oleObj>
          </a:graphicData>
        </a:graphic>
      </p:graphicFrame>
      <p:graphicFrame>
        <p:nvGraphicFramePr>
          <p:cNvPr id="675847" name="Object 7"/>
          <p:cNvGraphicFramePr>
            <a:graphicFrameLocks noChangeAspect="1"/>
          </p:cNvGraphicFramePr>
          <p:nvPr/>
        </p:nvGraphicFramePr>
        <p:xfrm>
          <a:off x="5410200" y="1828800"/>
          <a:ext cx="1792288" cy="665163"/>
        </p:xfrm>
        <a:graphic>
          <a:graphicData uri="http://schemas.openxmlformats.org/presentationml/2006/ole">
            <p:oleObj spid="_x0000_s675847" name="公式" r:id="rId5" imgW="1193760" imgH="444240" progId="Equation.3">
              <p:embed/>
            </p:oleObj>
          </a:graphicData>
        </a:graphic>
      </p:graphicFrame>
      <p:sp>
        <p:nvSpPr>
          <p:cNvPr id="675848" name="Text Box 8"/>
          <p:cNvSpPr txBox="1">
            <a:spLocks noChangeArrowheads="1"/>
          </p:cNvSpPr>
          <p:nvPr/>
        </p:nvSpPr>
        <p:spPr bwMode="auto">
          <a:xfrm>
            <a:off x="381000" y="2743200"/>
            <a:ext cx="364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由理想气体的状态方程：</a:t>
            </a:r>
          </a:p>
        </p:txBody>
      </p:sp>
      <p:graphicFrame>
        <p:nvGraphicFramePr>
          <p:cNvPr id="675849" name="Object 9"/>
          <p:cNvGraphicFramePr>
            <a:graphicFrameLocks noChangeAspect="1"/>
          </p:cNvGraphicFramePr>
          <p:nvPr/>
        </p:nvGraphicFramePr>
        <p:xfrm>
          <a:off x="4114800" y="2676525"/>
          <a:ext cx="1323975" cy="590550"/>
        </p:xfrm>
        <a:graphic>
          <a:graphicData uri="http://schemas.openxmlformats.org/presentationml/2006/ole">
            <p:oleObj spid="_x0000_s675849" name="公式" r:id="rId6" imgW="812520" imgH="393480" progId="Equation.3">
              <p:embed/>
            </p:oleObj>
          </a:graphicData>
        </a:graphic>
      </p:graphicFrame>
      <p:sp>
        <p:nvSpPr>
          <p:cNvPr id="675850" name="Rectangle 10"/>
          <p:cNvSpPr>
            <a:spLocks noChangeArrowheads="1"/>
          </p:cNvSpPr>
          <p:nvPr/>
        </p:nvSpPr>
        <p:spPr bwMode="auto">
          <a:xfrm>
            <a:off x="425450" y="3343275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两边微分：</a:t>
            </a:r>
          </a:p>
        </p:txBody>
      </p:sp>
      <p:graphicFrame>
        <p:nvGraphicFramePr>
          <p:cNvPr id="675851" name="Object 11"/>
          <p:cNvGraphicFramePr>
            <a:graphicFrameLocks noChangeAspect="1"/>
          </p:cNvGraphicFramePr>
          <p:nvPr/>
        </p:nvGraphicFramePr>
        <p:xfrm>
          <a:off x="2286000" y="3276600"/>
          <a:ext cx="2008188" cy="590550"/>
        </p:xfrm>
        <a:graphic>
          <a:graphicData uri="http://schemas.openxmlformats.org/presentationml/2006/ole">
            <p:oleObj spid="_x0000_s675851" name="公式" r:id="rId7" imgW="1333440" imgH="393480" progId="Equation.3">
              <p:embed/>
            </p:oleObj>
          </a:graphicData>
        </a:graphic>
      </p:graphicFrame>
      <p:graphicFrame>
        <p:nvGraphicFramePr>
          <p:cNvPr id="675852" name="Object 12"/>
          <p:cNvGraphicFramePr>
            <a:graphicFrameLocks noChangeAspect="1"/>
          </p:cNvGraphicFramePr>
          <p:nvPr/>
        </p:nvGraphicFramePr>
        <p:xfrm>
          <a:off x="2286000" y="4058444"/>
          <a:ext cx="2036763" cy="665163"/>
        </p:xfrm>
        <a:graphic>
          <a:graphicData uri="http://schemas.openxmlformats.org/presentationml/2006/ole">
            <p:oleObj spid="_x0000_s675852" name="公式" r:id="rId8" imgW="1358640" imgH="444240" progId="Equation.3">
              <p:embed/>
            </p:oleObj>
          </a:graphicData>
        </a:graphic>
      </p:graphicFrame>
      <p:graphicFrame>
        <p:nvGraphicFramePr>
          <p:cNvPr id="675853" name="Object 13"/>
          <p:cNvGraphicFramePr>
            <a:graphicFrameLocks noChangeAspect="1"/>
          </p:cNvGraphicFramePr>
          <p:nvPr/>
        </p:nvGraphicFramePr>
        <p:xfrm>
          <a:off x="4419600" y="4038600"/>
          <a:ext cx="2076450" cy="704850"/>
        </p:xfrm>
        <a:graphic>
          <a:graphicData uri="http://schemas.openxmlformats.org/presentationml/2006/ole">
            <p:oleObj spid="_x0000_s675853" name="公式" r:id="rId9" imgW="1384200" imgH="469800" progId="Equation.3">
              <p:embed/>
            </p:oleObj>
          </a:graphicData>
        </a:graphic>
      </p:graphicFrame>
      <p:graphicFrame>
        <p:nvGraphicFramePr>
          <p:cNvPr id="675854" name="Object 14"/>
          <p:cNvGraphicFramePr>
            <a:graphicFrameLocks noChangeAspect="1"/>
          </p:cNvGraphicFramePr>
          <p:nvPr/>
        </p:nvGraphicFramePr>
        <p:xfrm>
          <a:off x="2286000" y="4897437"/>
          <a:ext cx="3487738" cy="360363"/>
        </p:xfrm>
        <a:graphic>
          <a:graphicData uri="http://schemas.openxmlformats.org/presentationml/2006/ole">
            <p:oleObj spid="_x0000_s675854" name="公式" r:id="rId10" imgW="2323800" imgH="241200" progId="Equation.3">
              <p:embed/>
            </p:oleObj>
          </a:graphicData>
        </a:graphic>
      </p:graphicFrame>
      <p:graphicFrame>
        <p:nvGraphicFramePr>
          <p:cNvPr id="675855" name="Object 15"/>
          <p:cNvGraphicFramePr>
            <a:graphicFrameLocks noChangeAspect="1"/>
          </p:cNvGraphicFramePr>
          <p:nvPr/>
        </p:nvGraphicFramePr>
        <p:xfrm>
          <a:off x="2286000" y="5639594"/>
          <a:ext cx="2212975" cy="360363"/>
        </p:xfrm>
        <a:graphic>
          <a:graphicData uri="http://schemas.openxmlformats.org/presentationml/2006/ole">
            <p:oleObj spid="_x0000_s675855" name="公式" r:id="rId11" imgW="1473120" imgH="241200" progId="Equation.3">
              <p:embed/>
            </p:oleObj>
          </a:graphicData>
        </a:graphic>
      </p:graphicFrame>
      <p:graphicFrame>
        <p:nvGraphicFramePr>
          <p:cNvPr id="675856" name="Object 16"/>
          <p:cNvGraphicFramePr>
            <a:graphicFrameLocks noChangeAspect="1"/>
          </p:cNvGraphicFramePr>
          <p:nvPr/>
        </p:nvGraphicFramePr>
        <p:xfrm>
          <a:off x="5105400" y="5467350"/>
          <a:ext cx="892175" cy="704850"/>
        </p:xfrm>
        <a:graphic>
          <a:graphicData uri="http://schemas.openxmlformats.org/presentationml/2006/ole">
            <p:oleObj spid="_x0000_s675856" name="公式" r:id="rId12" imgW="596880" imgH="469800" progId="Equation.3">
              <p:embed/>
            </p:oleObj>
          </a:graphicData>
        </a:graphic>
      </p:graphicFrame>
      <p:graphicFrame>
        <p:nvGraphicFramePr>
          <p:cNvPr id="675857" name="Object 17"/>
          <p:cNvGraphicFramePr>
            <a:graphicFrameLocks noChangeAspect="1"/>
          </p:cNvGraphicFramePr>
          <p:nvPr/>
        </p:nvGraphicFramePr>
        <p:xfrm>
          <a:off x="6589712" y="5504656"/>
          <a:ext cx="1647825" cy="630238"/>
        </p:xfrm>
        <a:graphic>
          <a:graphicData uri="http://schemas.openxmlformats.org/presentationml/2006/ole">
            <p:oleObj spid="_x0000_s675857" name="公式" r:id="rId13" imgW="10918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6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6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67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67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67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67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8" grpId="0"/>
      <p:bldP spid="6758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0E8B-A68D-455A-A049-7230D55541D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7686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绝热过程</a:t>
            </a:r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2590800" y="1285081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绝热方程的推导：</a:t>
            </a:r>
          </a:p>
        </p:txBody>
      </p:sp>
      <p:graphicFrame>
        <p:nvGraphicFramePr>
          <p:cNvPr id="676869" name="Object 5"/>
          <p:cNvGraphicFramePr>
            <a:graphicFrameLocks noChangeAspect="1"/>
          </p:cNvGraphicFramePr>
          <p:nvPr/>
        </p:nvGraphicFramePr>
        <p:xfrm>
          <a:off x="5410200" y="1198562"/>
          <a:ext cx="1382713" cy="630238"/>
        </p:xfrm>
        <a:graphic>
          <a:graphicData uri="http://schemas.openxmlformats.org/presentationml/2006/ole">
            <p:oleObj spid="_x0000_s676869" name="公式" r:id="rId3" imgW="914400" imgH="419040" progId="Equation.3">
              <p:embed/>
            </p:oleObj>
          </a:graphicData>
        </a:graphic>
      </p:graphicFrame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730250" y="17526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两边积分：</a:t>
            </a:r>
          </a:p>
        </p:txBody>
      </p:sp>
      <p:graphicFrame>
        <p:nvGraphicFramePr>
          <p:cNvPr id="676871" name="Object 7"/>
          <p:cNvGraphicFramePr>
            <a:graphicFrameLocks noChangeAspect="1"/>
          </p:cNvGraphicFramePr>
          <p:nvPr/>
        </p:nvGraphicFramePr>
        <p:xfrm>
          <a:off x="2795587" y="1803400"/>
          <a:ext cx="2005013" cy="406400"/>
        </p:xfrm>
        <a:graphic>
          <a:graphicData uri="http://schemas.openxmlformats.org/presentationml/2006/ole">
            <p:oleObj spid="_x0000_s676871" name="公式" r:id="rId4" imgW="1002960" imgH="203040" progId="Equation.3">
              <p:embed/>
            </p:oleObj>
          </a:graphicData>
        </a:graphic>
      </p:graphicFrame>
      <p:graphicFrame>
        <p:nvGraphicFramePr>
          <p:cNvPr id="676872" name="Object 8"/>
          <p:cNvGraphicFramePr>
            <a:graphicFrameLocks noChangeAspect="1"/>
          </p:cNvGraphicFramePr>
          <p:nvPr/>
        </p:nvGraphicFramePr>
        <p:xfrm>
          <a:off x="2795587" y="2438400"/>
          <a:ext cx="1598613" cy="457200"/>
        </p:xfrm>
        <a:graphic>
          <a:graphicData uri="http://schemas.openxmlformats.org/presentationml/2006/ole">
            <p:oleObj spid="_x0000_s676872" name="公式" r:id="rId5" imgW="799920" imgH="228600" progId="Equation.3">
              <p:embed/>
            </p:oleObj>
          </a:graphicData>
        </a:graphic>
      </p:graphicFrame>
      <p:graphicFrame>
        <p:nvGraphicFramePr>
          <p:cNvPr id="676873" name="Object 9"/>
          <p:cNvGraphicFramePr>
            <a:graphicFrameLocks noChangeAspect="1"/>
          </p:cNvGraphicFramePr>
          <p:nvPr/>
        </p:nvGraphicFramePr>
        <p:xfrm>
          <a:off x="2795587" y="3124200"/>
          <a:ext cx="1193800" cy="457200"/>
        </p:xfrm>
        <a:graphic>
          <a:graphicData uri="http://schemas.openxmlformats.org/presentationml/2006/ole">
            <p:oleObj spid="_x0000_s676873" name="公式" r:id="rId6" imgW="596880" imgH="228600" progId="Equation.3">
              <p:embed/>
            </p:oleObj>
          </a:graphicData>
        </a:graphic>
      </p:graphicFrame>
      <p:graphicFrame>
        <p:nvGraphicFramePr>
          <p:cNvPr id="676874" name="Object 10"/>
          <p:cNvGraphicFramePr>
            <a:graphicFrameLocks noChangeAspect="1"/>
          </p:cNvGraphicFramePr>
          <p:nvPr/>
        </p:nvGraphicFramePr>
        <p:xfrm>
          <a:off x="2795587" y="3733800"/>
          <a:ext cx="2081213" cy="787400"/>
        </p:xfrm>
        <a:graphic>
          <a:graphicData uri="http://schemas.openxmlformats.org/presentationml/2006/ole">
            <p:oleObj spid="_x0000_s676874" name="公式" r:id="rId7" imgW="1041120" imgH="393480" progId="Equation.3">
              <p:embed/>
            </p:oleObj>
          </a:graphicData>
        </a:graphic>
      </p:graphicFrame>
      <p:sp>
        <p:nvSpPr>
          <p:cNvPr id="676875" name="Rectangle 11"/>
          <p:cNvSpPr>
            <a:spLocks noChangeArrowheads="1"/>
          </p:cNvSpPr>
          <p:nvPr/>
        </p:nvSpPr>
        <p:spPr bwMode="auto">
          <a:xfrm>
            <a:off x="730250" y="4953000"/>
            <a:ext cx="1327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消去 </a:t>
            </a:r>
            <a:r>
              <a:rPr kumimoji="1" lang="en-US" altLang="zh-CN" sz="2400" i="1" dirty="0"/>
              <a:t>p</a:t>
            </a:r>
            <a:r>
              <a:rPr kumimoji="1" lang="zh-CN" altLang="en-US" sz="2400" dirty="0"/>
              <a:t>：</a:t>
            </a:r>
          </a:p>
        </p:txBody>
      </p:sp>
      <p:graphicFrame>
        <p:nvGraphicFramePr>
          <p:cNvPr id="676876" name="Object 12"/>
          <p:cNvGraphicFramePr>
            <a:graphicFrameLocks noChangeAspect="1"/>
          </p:cNvGraphicFramePr>
          <p:nvPr/>
        </p:nvGraphicFramePr>
        <p:xfrm>
          <a:off x="2795587" y="4953000"/>
          <a:ext cx="1371600" cy="457200"/>
        </p:xfrm>
        <a:graphic>
          <a:graphicData uri="http://schemas.openxmlformats.org/presentationml/2006/ole">
            <p:oleObj spid="_x0000_s676876" name="公式" r:id="rId8" imgW="685800" imgH="228600" progId="Equation.3">
              <p:embed/>
            </p:oleObj>
          </a:graphicData>
        </a:graphic>
      </p:graphicFrame>
      <p:graphicFrame>
        <p:nvGraphicFramePr>
          <p:cNvPr id="676877" name="Object 13"/>
          <p:cNvGraphicFramePr>
            <a:graphicFrameLocks noChangeAspect="1"/>
          </p:cNvGraphicFramePr>
          <p:nvPr/>
        </p:nvGraphicFramePr>
        <p:xfrm>
          <a:off x="2795587" y="5715000"/>
          <a:ext cx="1574800" cy="482600"/>
        </p:xfrm>
        <a:graphic>
          <a:graphicData uri="http://schemas.openxmlformats.org/presentationml/2006/ole">
            <p:oleObj spid="_x0000_s676877" name="公式" r:id="rId9" imgW="787320" imgH="241200" progId="Equation.3">
              <p:embed/>
            </p:oleObj>
          </a:graphicData>
        </a:graphic>
      </p:graphicFrame>
      <p:sp>
        <p:nvSpPr>
          <p:cNvPr id="676878" name="Rectangle 14"/>
          <p:cNvSpPr>
            <a:spLocks noChangeArrowheads="1"/>
          </p:cNvSpPr>
          <p:nvPr/>
        </p:nvSpPr>
        <p:spPr bwMode="auto">
          <a:xfrm>
            <a:off x="730250" y="5770563"/>
            <a:ext cx="1360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消去 </a:t>
            </a:r>
            <a:r>
              <a:rPr kumimoji="1" lang="en-US" altLang="zh-CN" sz="2400" i="1" dirty="0"/>
              <a:t>V</a:t>
            </a:r>
            <a:r>
              <a:rPr kumimoji="1" lang="zh-CN" altLang="en-US" sz="2400" dirty="0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6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6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0" grpId="0" autoUpdateAnimBg="0"/>
      <p:bldP spid="676875" grpId="0"/>
      <p:bldP spid="6768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2E80-C265-4FEF-A886-62E7778CA46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绝热线和等温线</a:t>
            </a:r>
          </a:p>
        </p:txBody>
      </p:sp>
      <p:grpSp>
        <p:nvGrpSpPr>
          <p:cNvPr id="677892" name="Group 4"/>
          <p:cNvGrpSpPr>
            <a:grpSpLocks/>
          </p:cNvGrpSpPr>
          <p:nvPr/>
        </p:nvGrpSpPr>
        <p:grpSpPr bwMode="auto">
          <a:xfrm>
            <a:off x="4670425" y="838200"/>
            <a:ext cx="4321175" cy="3744913"/>
            <a:chOff x="2970" y="1026"/>
            <a:chExt cx="2722" cy="2359"/>
          </a:xfrm>
        </p:grpSpPr>
        <p:sp>
          <p:nvSpPr>
            <p:cNvPr id="677893" name="Rectangle 5"/>
            <p:cNvSpPr>
              <a:spLocks noChangeArrowheads="1"/>
            </p:cNvSpPr>
            <p:nvPr/>
          </p:nvSpPr>
          <p:spPr bwMode="auto">
            <a:xfrm>
              <a:off x="2970" y="1026"/>
              <a:ext cx="2541" cy="23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77894" name="Group 6"/>
            <p:cNvGrpSpPr>
              <a:grpSpLocks/>
            </p:cNvGrpSpPr>
            <p:nvPr/>
          </p:nvGrpSpPr>
          <p:grpSpPr bwMode="auto">
            <a:xfrm>
              <a:off x="2993" y="1274"/>
              <a:ext cx="2699" cy="1839"/>
              <a:chOff x="3084" y="1274"/>
              <a:chExt cx="2699" cy="1839"/>
            </a:xfrm>
          </p:grpSpPr>
          <p:sp>
            <p:nvSpPr>
              <p:cNvPr id="677895" name="Line 7"/>
              <p:cNvSpPr>
                <a:spLocks noChangeShapeType="1"/>
              </p:cNvSpPr>
              <p:nvPr/>
            </p:nvSpPr>
            <p:spPr bwMode="auto">
              <a:xfrm>
                <a:off x="3290" y="2981"/>
                <a:ext cx="2068" cy="3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896" name="Line 8"/>
              <p:cNvSpPr>
                <a:spLocks noChangeShapeType="1"/>
              </p:cNvSpPr>
              <p:nvPr/>
            </p:nvSpPr>
            <p:spPr bwMode="auto">
              <a:xfrm flipV="1">
                <a:off x="3290" y="1351"/>
                <a:ext cx="2" cy="163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897" name="Arc 9"/>
              <p:cNvSpPr>
                <a:spLocks/>
              </p:cNvSpPr>
              <p:nvPr/>
            </p:nvSpPr>
            <p:spPr bwMode="auto">
              <a:xfrm flipH="1" flipV="1">
                <a:off x="3447" y="1345"/>
                <a:ext cx="1678" cy="1096"/>
              </a:xfrm>
              <a:custGeom>
                <a:avLst/>
                <a:gdLst>
                  <a:gd name="G0" fmla="+- 0 0 0"/>
                  <a:gd name="G1" fmla="+- 20988 0 0"/>
                  <a:gd name="G2" fmla="+- 21600 0 0"/>
                  <a:gd name="T0" fmla="*/ 5107 w 20881"/>
                  <a:gd name="T1" fmla="*/ 0 h 20988"/>
                  <a:gd name="T2" fmla="*/ 20881 w 20881"/>
                  <a:gd name="T3" fmla="*/ 15460 h 20988"/>
                  <a:gd name="T4" fmla="*/ 0 w 20881"/>
                  <a:gd name="T5" fmla="*/ 20988 h 20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881" h="20988" fill="none" extrusionOk="0">
                    <a:moveTo>
                      <a:pt x="5106" y="0"/>
                    </a:moveTo>
                    <a:cubicBezTo>
                      <a:pt x="12801" y="1872"/>
                      <a:pt x="18854" y="7805"/>
                      <a:pt x="20880" y="15460"/>
                    </a:cubicBezTo>
                  </a:path>
                  <a:path w="20881" h="20988" stroke="0" extrusionOk="0">
                    <a:moveTo>
                      <a:pt x="5106" y="0"/>
                    </a:moveTo>
                    <a:cubicBezTo>
                      <a:pt x="12801" y="1872"/>
                      <a:pt x="18854" y="7805"/>
                      <a:pt x="20880" y="15460"/>
                    </a:cubicBezTo>
                    <a:lnTo>
                      <a:pt x="0" y="20988"/>
                    </a:lnTo>
                    <a:close/>
                  </a:path>
                </a:pathLst>
              </a:custGeom>
              <a:noFill/>
              <a:ln w="19050">
                <a:solidFill>
                  <a:srgbClr val="00808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898" name="Arc 10"/>
              <p:cNvSpPr>
                <a:spLocks/>
              </p:cNvSpPr>
              <p:nvPr/>
            </p:nvSpPr>
            <p:spPr bwMode="auto">
              <a:xfrm flipH="1" flipV="1">
                <a:off x="3628" y="1434"/>
                <a:ext cx="1187" cy="1330"/>
              </a:xfrm>
              <a:custGeom>
                <a:avLst/>
                <a:gdLst>
                  <a:gd name="G0" fmla="+- 0 0 0"/>
                  <a:gd name="G1" fmla="+- 21342 0 0"/>
                  <a:gd name="G2" fmla="+- 21600 0 0"/>
                  <a:gd name="T0" fmla="*/ 3331 w 21600"/>
                  <a:gd name="T1" fmla="*/ 0 h 21342"/>
                  <a:gd name="T2" fmla="*/ 21600 w 21600"/>
                  <a:gd name="T3" fmla="*/ 21342 h 21342"/>
                  <a:gd name="T4" fmla="*/ 0 w 21600"/>
                  <a:gd name="T5" fmla="*/ 21342 h 21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342" fill="none" extrusionOk="0">
                    <a:moveTo>
                      <a:pt x="3330" y="0"/>
                    </a:moveTo>
                    <a:cubicBezTo>
                      <a:pt x="13846" y="1641"/>
                      <a:pt x="21600" y="10698"/>
                      <a:pt x="21600" y="21342"/>
                    </a:cubicBezTo>
                  </a:path>
                  <a:path w="21600" h="21342" stroke="0" extrusionOk="0">
                    <a:moveTo>
                      <a:pt x="3330" y="0"/>
                    </a:moveTo>
                    <a:cubicBezTo>
                      <a:pt x="13846" y="1641"/>
                      <a:pt x="21600" y="10698"/>
                      <a:pt x="21600" y="21342"/>
                    </a:cubicBezTo>
                    <a:lnTo>
                      <a:pt x="0" y="21342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899" name="Rectangle 11"/>
              <p:cNvSpPr>
                <a:spLocks noChangeArrowheads="1"/>
              </p:cNvSpPr>
              <p:nvPr/>
            </p:nvSpPr>
            <p:spPr bwMode="auto">
              <a:xfrm>
                <a:off x="4671" y="2644"/>
                <a:ext cx="726" cy="37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zh-CN" altLang="en-US" sz="2400">
                    <a:solidFill>
                      <a:srgbClr val="FF0000"/>
                    </a:solidFill>
                    <a:ea typeface="楷体_GB2312" pitchFamily="49" charset="-122"/>
                  </a:rPr>
                  <a:t>绝热线</a:t>
                </a:r>
              </a:p>
            </p:txBody>
          </p:sp>
          <p:sp>
            <p:nvSpPr>
              <p:cNvPr id="677900" name="Rectangle 12"/>
              <p:cNvSpPr>
                <a:spLocks noChangeArrowheads="1"/>
              </p:cNvSpPr>
              <p:nvPr/>
            </p:nvSpPr>
            <p:spPr bwMode="auto">
              <a:xfrm>
                <a:off x="4535" y="2159"/>
                <a:ext cx="870" cy="37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8080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kumimoji="1" lang="zh-CN" altLang="en-US" sz="2400">
                    <a:solidFill>
                      <a:srgbClr val="008080"/>
                    </a:solidFill>
                    <a:latin typeface="楷体_GB2312" pitchFamily="49" charset="-122"/>
                    <a:ea typeface="楷体_GB2312" pitchFamily="49" charset="-122"/>
                  </a:rPr>
                  <a:t>等温线 </a:t>
                </a:r>
              </a:p>
            </p:txBody>
          </p:sp>
          <p:sp>
            <p:nvSpPr>
              <p:cNvPr id="677901" name="Rectangle 13"/>
              <p:cNvSpPr>
                <a:spLocks noChangeArrowheads="1"/>
              </p:cNvSpPr>
              <p:nvPr/>
            </p:nvSpPr>
            <p:spPr bwMode="auto">
              <a:xfrm>
                <a:off x="3129" y="2976"/>
                <a:ext cx="2654" cy="13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 O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                                          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V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 </a:t>
                </a:r>
              </a:p>
            </p:txBody>
          </p:sp>
          <p:sp>
            <p:nvSpPr>
              <p:cNvPr id="677902" name="Rectangle 14"/>
              <p:cNvSpPr>
                <a:spLocks noChangeArrowheads="1"/>
              </p:cNvSpPr>
              <p:nvPr/>
            </p:nvSpPr>
            <p:spPr bwMode="auto">
              <a:xfrm>
                <a:off x="3105" y="1274"/>
                <a:ext cx="292" cy="37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 p</a:t>
                </a:r>
                <a:endParaRPr kumimoji="1" lang="en-US" altLang="zh-CN" sz="2400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677903" name="Rectangle 15"/>
              <p:cNvSpPr>
                <a:spLocks noChangeArrowheads="1"/>
              </p:cNvSpPr>
              <p:nvPr/>
            </p:nvSpPr>
            <p:spPr bwMode="auto">
              <a:xfrm>
                <a:off x="3831" y="1797"/>
                <a:ext cx="1249" cy="3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 dirty="0">
                    <a:solidFill>
                      <a:srgbClr val="0000CC"/>
                    </a:solidFill>
                  </a:rPr>
                  <a:t>A</a:t>
                </a:r>
                <a:r>
                  <a:rPr kumimoji="1" lang="en-US" altLang="zh-CN" sz="2400" dirty="0">
                    <a:solidFill>
                      <a:srgbClr val="0000CC"/>
                    </a:solidFill>
                  </a:rPr>
                  <a:t>(</a:t>
                </a:r>
                <a:r>
                  <a:rPr kumimoji="1" lang="en-US" altLang="zh-CN" sz="2400" i="1" dirty="0" err="1">
                    <a:solidFill>
                      <a:srgbClr val="0000CC"/>
                    </a:solidFill>
                  </a:rPr>
                  <a:t>p</a:t>
                </a:r>
                <a:r>
                  <a:rPr kumimoji="1" lang="en-US" altLang="zh-CN" sz="2400" i="1" baseline="-25000" dirty="0" err="1">
                    <a:solidFill>
                      <a:srgbClr val="0000CC"/>
                    </a:solidFill>
                  </a:rPr>
                  <a:t>A</a:t>
                </a:r>
                <a:r>
                  <a:rPr kumimoji="1" lang="en-US" altLang="zh-CN" sz="2400" dirty="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 dirty="0">
                    <a:solidFill>
                      <a:srgbClr val="0000CC"/>
                    </a:solidFill>
                  </a:rPr>
                  <a:t>V</a:t>
                </a:r>
                <a:r>
                  <a:rPr kumimoji="1" lang="en-US" altLang="zh-CN" sz="2400" i="1" baseline="-25000" dirty="0">
                    <a:solidFill>
                      <a:srgbClr val="0000CC"/>
                    </a:solidFill>
                  </a:rPr>
                  <a:t>A</a:t>
                </a:r>
                <a:r>
                  <a:rPr kumimoji="1" lang="en-US" altLang="zh-CN" sz="2400" dirty="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 dirty="0">
                    <a:solidFill>
                      <a:srgbClr val="0000CC"/>
                    </a:solidFill>
                  </a:rPr>
                  <a:t>T</a:t>
                </a:r>
                <a:r>
                  <a:rPr kumimoji="1" lang="en-US" altLang="zh-CN" sz="2400" i="1" baseline="-25000" dirty="0">
                    <a:solidFill>
                      <a:srgbClr val="0000CC"/>
                    </a:solidFill>
                  </a:rPr>
                  <a:t>A</a:t>
                </a:r>
                <a:r>
                  <a:rPr kumimoji="1" lang="en-US" altLang="zh-CN" sz="2400" dirty="0">
                    <a:solidFill>
                      <a:srgbClr val="0000CC"/>
                    </a:solidFill>
                  </a:rPr>
                  <a:t>)</a:t>
                </a:r>
              </a:p>
            </p:txBody>
          </p:sp>
          <p:sp>
            <p:nvSpPr>
              <p:cNvPr id="677904" name="Text Box 16"/>
              <p:cNvSpPr txBox="1">
                <a:spLocks noChangeArrowheads="1"/>
              </p:cNvSpPr>
              <p:nvPr/>
            </p:nvSpPr>
            <p:spPr bwMode="auto">
              <a:xfrm>
                <a:off x="3084" y="2568"/>
                <a:ext cx="1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</a:rPr>
                  <a:t> </a:t>
                </a:r>
              </a:p>
            </p:txBody>
          </p:sp>
          <p:sp>
            <p:nvSpPr>
              <p:cNvPr id="677905" name="Oval 17"/>
              <p:cNvSpPr>
                <a:spLocks noChangeArrowheads="1"/>
              </p:cNvSpPr>
              <p:nvPr/>
            </p:nvSpPr>
            <p:spPr bwMode="auto">
              <a:xfrm>
                <a:off x="3734" y="2015"/>
                <a:ext cx="34" cy="3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77906" name="Rectangle 18"/>
          <p:cNvSpPr>
            <a:spLocks noChangeArrowheads="1"/>
          </p:cNvSpPr>
          <p:nvPr/>
        </p:nvSpPr>
        <p:spPr bwMode="auto">
          <a:xfrm>
            <a:off x="533400" y="17526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CC"/>
                </a:solidFill>
              </a:rPr>
              <a:t>绝热</a:t>
            </a:r>
            <a:r>
              <a:rPr kumimoji="1" lang="zh-CN" altLang="en-US" sz="2400" dirty="0"/>
              <a:t>方程：</a:t>
            </a:r>
          </a:p>
        </p:txBody>
      </p:sp>
      <p:graphicFrame>
        <p:nvGraphicFramePr>
          <p:cNvPr id="677907" name="Object 19"/>
          <p:cNvGraphicFramePr>
            <a:graphicFrameLocks noChangeAspect="1"/>
          </p:cNvGraphicFramePr>
          <p:nvPr/>
        </p:nvGraphicFramePr>
        <p:xfrm>
          <a:off x="2209800" y="1752600"/>
          <a:ext cx="1193800" cy="457200"/>
        </p:xfrm>
        <a:graphic>
          <a:graphicData uri="http://schemas.openxmlformats.org/presentationml/2006/ole">
            <p:oleObj spid="_x0000_s677907" name="公式" r:id="rId3" imgW="596880" imgH="228600" progId="Equation.3">
              <p:embed/>
            </p:oleObj>
          </a:graphicData>
        </a:graphic>
      </p:graphicFrame>
      <p:graphicFrame>
        <p:nvGraphicFramePr>
          <p:cNvPr id="677908" name="Object 20"/>
          <p:cNvGraphicFramePr>
            <a:graphicFrameLocks noChangeAspect="1"/>
          </p:cNvGraphicFramePr>
          <p:nvPr/>
        </p:nvGraphicFramePr>
        <p:xfrm>
          <a:off x="762000" y="2286000"/>
          <a:ext cx="2690813" cy="457200"/>
        </p:xfrm>
        <a:graphic>
          <a:graphicData uri="http://schemas.openxmlformats.org/presentationml/2006/ole">
            <p:oleObj spid="_x0000_s677908" name="公式" r:id="rId4" imgW="1346040" imgH="228600" progId="Equation.3">
              <p:embed/>
            </p:oleObj>
          </a:graphicData>
        </a:graphic>
      </p:graphicFrame>
      <p:graphicFrame>
        <p:nvGraphicFramePr>
          <p:cNvPr id="677909" name="Object 21"/>
          <p:cNvGraphicFramePr>
            <a:graphicFrameLocks noChangeAspect="1"/>
          </p:cNvGraphicFramePr>
          <p:nvPr/>
        </p:nvGraphicFramePr>
        <p:xfrm>
          <a:off x="1676400" y="2895600"/>
          <a:ext cx="2081213" cy="406400"/>
        </p:xfrm>
        <a:graphic>
          <a:graphicData uri="http://schemas.openxmlformats.org/presentationml/2006/ole">
            <p:oleObj spid="_x0000_s677909" name="公式" r:id="rId5" imgW="1041120" imgH="203040" progId="Equation.3">
              <p:embed/>
            </p:oleObj>
          </a:graphicData>
        </a:graphic>
      </p:graphicFrame>
      <p:sp>
        <p:nvSpPr>
          <p:cNvPr id="677910" name="Text Box 22"/>
          <p:cNvSpPr txBox="1">
            <a:spLocks noChangeArrowheads="1"/>
          </p:cNvSpPr>
          <p:nvPr/>
        </p:nvSpPr>
        <p:spPr bwMode="auto">
          <a:xfrm>
            <a:off x="381000" y="2819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化简：</a:t>
            </a:r>
          </a:p>
        </p:txBody>
      </p:sp>
      <p:graphicFrame>
        <p:nvGraphicFramePr>
          <p:cNvPr id="677911" name="Object 23"/>
          <p:cNvGraphicFramePr>
            <a:graphicFrameLocks noChangeAspect="1"/>
          </p:cNvGraphicFramePr>
          <p:nvPr/>
        </p:nvGraphicFramePr>
        <p:xfrm>
          <a:off x="1295400" y="3352800"/>
          <a:ext cx="1571625" cy="857250"/>
        </p:xfrm>
        <a:graphic>
          <a:graphicData uri="http://schemas.openxmlformats.org/presentationml/2006/ole">
            <p:oleObj spid="_x0000_s677911" name="公式" r:id="rId6" imgW="787320" imgH="431640" progId="Equation.3">
              <p:embed/>
            </p:oleObj>
          </a:graphicData>
        </a:graphic>
      </p:graphicFrame>
      <p:sp>
        <p:nvSpPr>
          <p:cNvPr id="677912" name="Rectangle 24"/>
          <p:cNvSpPr>
            <a:spLocks noChangeArrowheads="1"/>
          </p:cNvSpPr>
          <p:nvPr/>
        </p:nvSpPr>
        <p:spPr bwMode="auto">
          <a:xfrm>
            <a:off x="609600" y="43434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CC"/>
                </a:solidFill>
              </a:rPr>
              <a:t>等温</a:t>
            </a:r>
            <a:r>
              <a:rPr kumimoji="1" lang="zh-CN" altLang="en-US" sz="2400" dirty="0"/>
              <a:t>方程：</a:t>
            </a:r>
          </a:p>
        </p:txBody>
      </p:sp>
      <p:graphicFrame>
        <p:nvGraphicFramePr>
          <p:cNvPr id="677913" name="Object 25"/>
          <p:cNvGraphicFramePr>
            <a:graphicFrameLocks noChangeAspect="1"/>
          </p:cNvGraphicFramePr>
          <p:nvPr/>
        </p:nvGraphicFramePr>
        <p:xfrm>
          <a:off x="2286000" y="4343400"/>
          <a:ext cx="1117600" cy="431800"/>
        </p:xfrm>
        <a:graphic>
          <a:graphicData uri="http://schemas.openxmlformats.org/presentationml/2006/ole">
            <p:oleObj spid="_x0000_s677913" name="公式" r:id="rId7" imgW="558720" imgH="215640" progId="Equation.3">
              <p:embed/>
            </p:oleObj>
          </a:graphicData>
        </a:graphic>
      </p:graphicFrame>
      <p:graphicFrame>
        <p:nvGraphicFramePr>
          <p:cNvPr id="677914" name="Object 26"/>
          <p:cNvGraphicFramePr>
            <a:graphicFrameLocks noChangeAspect="1"/>
          </p:cNvGraphicFramePr>
          <p:nvPr/>
        </p:nvGraphicFramePr>
        <p:xfrm>
          <a:off x="990600" y="4876800"/>
          <a:ext cx="1854200" cy="406400"/>
        </p:xfrm>
        <a:graphic>
          <a:graphicData uri="http://schemas.openxmlformats.org/presentationml/2006/ole">
            <p:oleObj spid="_x0000_s677914" name="公式" r:id="rId8" imgW="927000" imgH="203040" progId="Equation.3">
              <p:embed/>
            </p:oleObj>
          </a:graphicData>
        </a:graphic>
      </p:graphicFrame>
      <p:graphicFrame>
        <p:nvGraphicFramePr>
          <p:cNvPr id="677915" name="Object 27"/>
          <p:cNvGraphicFramePr>
            <a:graphicFrameLocks noChangeAspect="1"/>
          </p:cNvGraphicFramePr>
          <p:nvPr/>
        </p:nvGraphicFramePr>
        <p:xfrm>
          <a:off x="1295400" y="5410200"/>
          <a:ext cx="1444625" cy="857250"/>
        </p:xfrm>
        <a:graphic>
          <a:graphicData uri="http://schemas.openxmlformats.org/presentationml/2006/ole">
            <p:oleObj spid="_x0000_s677915" name="公式" r:id="rId9" imgW="723600" imgH="431640" progId="Equation.3">
              <p:embed/>
            </p:oleObj>
          </a:graphicData>
        </a:graphic>
      </p:graphicFrame>
      <p:sp>
        <p:nvSpPr>
          <p:cNvPr id="677916" name="Text Box 28"/>
          <p:cNvSpPr txBox="1">
            <a:spLocks noChangeArrowheads="1"/>
          </p:cNvSpPr>
          <p:nvPr/>
        </p:nvSpPr>
        <p:spPr bwMode="auto">
          <a:xfrm>
            <a:off x="4800600" y="5410200"/>
            <a:ext cx="373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结论：绝热线在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点的斜率大于等温线在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点的斜率。</a:t>
            </a:r>
          </a:p>
        </p:txBody>
      </p:sp>
      <p:graphicFrame>
        <p:nvGraphicFramePr>
          <p:cNvPr id="677917" name="Object 29"/>
          <p:cNvGraphicFramePr>
            <a:graphicFrameLocks noChangeAspect="1"/>
          </p:cNvGraphicFramePr>
          <p:nvPr/>
        </p:nvGraphicFramePr>
        <p:xfrm>
          <a:off x="4889500" y="4419600"/>
          <a:ext cx="2578100" cy="887413"/>
        </p:xfrm>
        <a:graphic>
          <a:graphicData uri="http://schemas.openxmlformats.org/presentationml/2006/ole">
            <p:oleObj spid="_x0000_s677917" name="公式" r:id="rId10" imgW="12952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7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7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7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7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67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67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67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6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06" grpId="0" autoUpdateAnimBg="0"/>
      <p:bldP spid="677910" grpId="0" autoUpdateAnimBg="0"/>
      <p:bldP spid="677912" grpId="0" autoUpdateAnimBg="0"/>
      <p:bldP spid="6779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F807-29BC-466F-AA12-0617644737F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绝热过程</a:t>
            </a:r>
          </a:p>
        </p:txBody>
      </p:sp>
      <p:graphicFrame>
        <p:nvGraphicFramePr>
          <p:cNvPr id="678916" name="Object 4"/>
          <p:cNvGraphicFramePr>
            <a:graphicFrameLocks noChangeAspect="1"/>
          </p:cNvGraphicFramePr>
          <p:nvPr/>
        </p:nvGraphicFramePr>
        <p:xfrm>
          <a:off x="1752600" y="3581400"/>
          <a:ext cx="3802063" cy="2670175"/>
        </p:xfrm>
        <a:graphic>
          <a:graphicData uri="http://schemas.openxmlformats.org/presentationml/2006/ole">
            <p:oleObj spid="_x0000_s678916" name="Equation" r:id="rId3" imgW="1904760" imgH="1333440" progId="">
              <p:embed/>
            </p:oleObj>
          </a:graphicData>
        </a:graphic>
      </p:graphicFrame>
      <p:graphicFrame>
        <p:nvGraphicFramePr>
          <p:cNvPr id="678917" name="Object 5"/>
          <p:cNvGraphicFramePr>
            <a:graphicFrameLocks noChangeAspect="1"/>
          </p:cNvGraphicFramePr>
          <p:nvPr/>
        </p:nvGraphicFramePr>
        <p:xfrm>
          <a:off x="990600" y="1728787"/>
          <a:ext cx="3844925" cy="785813"/>
        </p:xfrm>
        <a:graphic>
          <a:graphicData uri="http://schemas.openxmlformats.org/presentationml/2006/ole">
            <p:oleObj spid="_x0000_s678917" name="公式" r:id="rId4" imgW="1917360" imgH="393480" progId="Equation.3">
              <p:embed/>
            </p:oleObj>
          </a:graphicData>
        </a:graphic>
      </p:graphicFrame>
      <p:graphicFrame>
        <p:nvGraphicFramePr>
          <p:cNvPr id="678918" name="Object 6"/>
          <p:cNvGraphicFramePr>
            <a:graphicFrameLocks noChangeAspect="1"/>
          </p:cNvGraphicFramePr>
          <p:nvPr/>
        </p:nvGraphicFramePr>
        <p:xfrm>
          <a:off x="914400" y="2895600"/>
          <a:ext cx="4051300" cy="660400"/>
        </p:xfrm>
        <a:graphic>
          <a:graphicData uri="http://schemas.openxmlformats.org/presentationml/2006/ole">
            <p:oleObj spid="_x0000_s678918" name="文档" r:id="rId5" imgW="2041763" imgH="33190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B06-200F-4004-AB77-5D41C5C884E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多方过程</a:t>
            </a:r>
          </a:p>
        </p:txBody>
      </p:sp>
      <p:graphicFrame>
        <p:nvGraphicFramePr>
          <p:cNvPr id="679940" name="Object 4"/>
          <p:cNvGraphicFramePr>
            <a:graphicFrameLocks noChangeAspect="1"/>
          </p:cNvGraphicFramePr>
          <p:nvPr/>
        </p:nvGraphicFramePr>
        <p:xfrm>
          <a:off x="2971800" y="1219200"/>
          <a:ext cx="1169988" cy="457200"/>
        </p:xfrm>
        <a:graphic>
          <a:graphicData uri="http://schemas.openxmlformats.org/presentationml/2006/ole">
            <p:oleObj spid="_x0000_s679940" name="公式" r:id="rId3" imgW="583920" imgH="228600" progId="Equation.3">
              <p:embed/>
            </p:oleObj>
          </a:graphicData>
        </a:graphic>
      </p:graphicFrame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838200" y="1752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等压过程：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 = 0</a:t>
            </a:r>
          </a:p>
        </p:txBody>
      </p:sp>
      <p:sp>
        <p:nvSpPr>
          <p:cNvPr id="679942" name="Rectangle 6"/>
          <p:cNvSpPr>
            <a:spLocks noChangeArrowheads="1"/>
          </p:cNvSpPr>
          <p:nvPr/>
        </p:nvSpPr>
        <p:spPr bwMode="auto">
          <a:xfrm>
            <a:off x="838200" y="24384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等温过程：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 = 1</a:t>
            </a: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838200" y="3810000"/>
            <a:ext cx="248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等容过程：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 = ∞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838200" y="3124200"/>
            <a:ext cx="248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绝热过程：</a:t>
            </a:r>
            <a:r>
              <a:rPr kumimoji="1" lang="en-US" altLang="zh-CN" sz="2400" i="1"/>
              <a:t>n</a:t>
            </a:r>
            <a:r>
              <a:rPr kumimoji="1" lang="en-US" altLang="zh-CN" sz="2400"/>
              <a:t> = </a:t>
            </a:r>
            <a:r>
              <a:rPr kumimoji="1" lang="en-US" altLang="zh-CN" sz="2400" i="1"/>
              <a:t>γ</a:t>
            </a:r>
          </a:p>
        </p:txBody>
      </p:sp>
      <p:graphicFrame>
        <p:nvGraphicFramePr>
          <p:cNvPr id="679945" name="Object 9"/>
          <p:cNvGraphicFramePr>
            <a:graphicFrameLocks noChangeAspect="1"/>
          </p:cNvGraphicFramePr>
          <p:nvPr/>
        </p:nvGraphicFramePr>
        <p:xfrm>
          <a:off x="4724400" y="3124200"/>
          <a:ext cx="1673225" cy="512763"/>
        </p:xfrm>
        <a:graphic>
          <a:graphicData uri="http://schemas.openxmlformats.org/presentationml/2006/ole">
            <p:oleObj spid="_x0000_s679945" name="公式" r:id="rId4" imgW="838080" imgH="253800" progId="Equation.3">
              <p:embed/>
            </p:oleObj>
          </a:graphicData>
        </a:graphic>
      </p:graphicFrame>
      <p:sp>
        <p:nvSpPr>
          <p:cNvPr id="679946" name="Text Box 10"/>
          <p:cNvSpPr txBox="1">
            <a:spLocks noChangeArrowheads="1"/>
          </p:cNvSpPr>
          <p:nvPr/>
        </p:nvSpPr>
        <p:spPr bwMode="auto">
          <a:xfrm>
            <a:off x="4648200" y="37338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当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 = ∞ </a:t>
            </a:r>
            <a:r>
              <a:rPr kumimoji="1" lang="zh-CN" altLang="en-US" sz="2400" dirty="0"/>
              <a:t>时，</a:t>
            </a:r>
            <a:r>
              <a:rPr kumimoji="1" lang="en-US" altLang="zh-CN" sz="2400" i="1" dirty="0"/>
              <a:t>V</a:t>
            </a:r>
            <a:r>
              <a:rPr kumimoji="1" lang="en-US" altLang="zh-CN" sz="2400" dirty="0"/>
              <a:t> = </a:t>
            </a:r>
            <a:r>
              <a:rPr kumimoji="1" lang="zh-CN" altLang="en-US" sz="2400" dirty="0"/>
              <a:t>常数</a:t>
            </a:r>
          </a:p>
        </p:txBody>
      </p:sp>
      <p:sp>
        <p:nvSpPr>
          <p:cNvPr id="679947" name="Rectangle 11"/>
          <p:cNvSpPr>
            <a:spLocks noChangeArrowheads="1"/>
          </p:cNvSpPr>
          <p:nvPr/>
        </p:nvSpPr>
        <p:spPr bwMode="auto">
          <a:xfrm>
            <a:off x="850900" y="4548187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系统做功：</a:t>
            </a:r>
          </a:p>
        </p:txBody>
      </p:sp>
      <p:graphicFrame>
        <p:nvGraphicFramePr>
          <p:cNvPr id="679948" name="Object 12"/>
          <p:cNvGraphicFramePr>
            <a:graphicFrameLocks noChangeAspect="1"/>
          </p:cNvGraphicFramePr>
          <p:nvPr/>
        </p:nvGraphicFramePr>
        <p:xfrm>
          <a:off x="2603500" y="4395787"/>
          <a:ext cx="3382963" cy="812800"/>
        </p:xfrm>
        <a:graphic>
          <a:graphicData uri="http://schemas.openxmlformats.org/presentationml/2006/ole">
            <p:oleObj spid="_x0000_s679948" name="公式" r:id="rId5" imgW="1701800" imgH="406400" progId="Equation.3">
              <p:embed/>
            </p:oleObj>
          </a:graphicData>
        </a:graphic>
      </p:graphicFrame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850900" y="5614987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内能增量：</a:t>
            </a:r>
          </a:p>
        </p:txBody>
      </p:sp>
      <p:graphicFrame>
        <p:nvGraphicFramePr>
          <p:cNvPr id="679950" name="Object 14"/>
          <p:cNvGraphicFramePr>
            <a:graphicFrameLocks noChangeAspect="1"/>
          </p:cNvGraphicFramePr>
          <p:nvPr/>
        </p:nvGraphicFramePr>
        <p:xfrm>
          <a:off x="2527300" y="5462587"/>
          <a:ext cx="4864100" cy="785813"/>
        </p:xfrm>
        <a:graphic>
          <a:graphicData uri="http://schemas.openxmlformats.org/presentationml/2006/ole">
            <p:oleObj spid="_x0000_s679950" name="公式" r:id="rId6" imgW="2425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1" grpId="0" autoUpdateAnimBg="0"/>
      <p:bldP spid="679942" grpId="0" autoUpdateAnimBg="0"/>
      <p:bldP spid="679943" grpId="0" autoUpdateAnimBg="0"/>
      <p:bldP spid="679944" grpId="0" autoUpdateAnimBg="0"/>
      <p:bldP spid="679946" grpId="0"/>
      <p:bldP spid="679947" grpId="0"/>
      <p:bldP spid="6799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518A-1575-4219-B5F9-7435CE07D84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8096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多方过程</a:t>
            </a: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511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由热力学第一定律： </a:t>
            </a:r>
          </a:p>
        </p:txBody>
      </p:sp>
      <p:graphicFrame>
        <p:nvGraphicFramePr>
          <p:cNvPr id="680965" name="Object 5"/>
          <p:cNvGraphicFramePr>
            <a:graphicFrameLocks noChangeAspect="1"/>
          </p:cNvGraphicFramePr>
          <p:nvPr/>
        </p:nvGraphicFramePr>
        <p:xfrm>
          <a:off x="647700" y="2133600"/>
          <a:ext cx="3684588" cy="608013"/>
        </p:xfrm>
        <a:graphic>
          <a:graphicData uri="http://schemas.openxmlformats.org/presentationml/2006/ole">
            <p:oleObj spid="_x0000_s680965" name="公式" r:id="rId3" imgW="2463480" imgH="406080" progId="Equation.3">
              <p:embed/>
            </p:oleObj>
          </a:graphicData>
        </a:graphic>
      </p:graphicFrame>
      <p:graphicFrame>
        <p:nvGraphicFramePr>
          <p:cNvPr id="680966" name="Object 6"/>
          <p:cNvGraphicFramePr>
            <a:graphicFrameLocks noChangeAspect="1"/>
          </p:cNvGraphicFramePr>
          <p:nvPr/>
        </p:nvGraphicFramePr>
        <p:xfrm>
          <a:off x="4060825" y="2152650"/>
          <a:ext cx="4930775" cy="590550"/>
        </p:xfrm>
        <a:graphic>
          <a:graphicData uri="http://schemas.openxmlformats.org/presentationml/2006/ole">
            <p:oleObj spid="_x0000_s680966" name="公式" r:id="rId4" imgW="3288960" imgH="393480" progId="Equation.3">
              <p:embed/>
            </p:oleObj>
          </a:graphicData>
        </a:graphic>
      </p:graphicFrame>
      <p:sp>
        <p:nvSpPr>
          <p:cNvPr id="680967" name="Text Box 7"/>
          <p:cNvSpPr txBox="1">
            <a:spLocks noChangeArrowheads="1"/>
          </p:cNvSpPr>
          <p:nvPr/>
        </p:nvSpPr>
        <p:spPr bwMode="auto">
          <a:xfrm>
            <a:off x="381000" y="3124200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设多方过程的摩尔热容为 </a:t>
            </a:r>
            <a:r>
              <a:rPr lang="en-US" altLang="zh-CN" sz="2400" i="1" dirty="0" err="1"/>
              <a:t>C</a:t>
            </a:r>
            <a:r>
              <a:rPr lang="en-US" altLang="zh-CN" sz="2400" i="1" baseline="-25000" dirty="0" err="1"/>
              <a:t>n</a:t>
            </a:r>
            <a:r>
              <a:rPr lang="en-US" altLang="zh-CN" sz="2400" baseline="-25000" dirty="0" err="1"/>
              <a:t>,m</a:t>
            </a:r>
            <a:endParaRPr lang="en-US" altLang="zh-CN" sz="2400" baseline="-25000" dirty="0"/>
          </a:p>
        </p:txBody>
      </p:sp>
      <p:graphicFrame>
        <p:nvGraphicFramePr>
          <p:cNvPr id="680968" name="Object 8"/>
          <p:cNvGraphicFramePr>
            <a:graphicFrameLocks noChangeAspect="1"/>
          </p:cNvGraphicFramePr>
          <p:nvPr/>
        </p:nvGraphicFramePr>
        <p:xfrm>
          <a:off x="2914650" y="3581400"/>
          <a:ext cx="2038350" cy="785813"/>
        </p:xfrm>
        <a:graphic>
          <a:graphicData uri="http://schemas.openxmlformats.org/presentationml/2006/ole">
            <p:oleObj spid="_x0000_s680968" name="公式" r:id="rId5" imgW="1015920" imgH="393480" progId="Equation.3">
              <p:embed/>
            </p:oleObj>
          </a:graphicData>
        </a:graphic>
      </p:graphicFrame>
      <p:sp>
        <p:nvSpPr>
          <p:cNvPr id="680969" name="Text Box 9"/>
          <p:cNvSpPr txBox="1">
            <a:spLocks noChangeArrowheads="1"/>
          </p:cNvSpPr>
          <p:nvPr/>
        </p:nvSpPr>
        <p:spPr bwMode="auto">
          <a:xfrm>
            <a:off x="381000" y="3745706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多方过程吸热：</a:t>
            </a:r>
          </a:p>
        </p:txBody>
      </p:sp>
      <p:graphicFrame>
        <p:nvGraphicFramePr>
          <p:cNvPr id="680970" name="Object 10"/>
          <p:cNvGraphicFramePr>
            <a:graphicFrameLocks noChangeAspect="1"/>
          </p:cNvGraphicFramePr>
          <p:nvPr/>
        </p:nvGraphicFramePr>
        <p:xfrm>
          <a:off x="6096000" y="3581400"/>
          <a:ext cx="2349500" cy="785813"/>
        </p:xfrm>
        <a:graphic>
          <a:graphicData uri="http://schemas.openxmlformats.org/presentationml/2006/ole">
            <p:oleObj spid="_x0000_s680970" name="公式" r:id="rId6" imgW="1168200" imgH="393480" progId="Equation.3">
              <p:embed/>
            </p:oleObj>
          </a:graphicData>
        </a:graphic>
      </p:graphicFrame>
      <p:graphicFrame>
        <p:nvGraphicFramePr>
          <p:cNvPr id="680971" name="Object 11"/>
          <p:cNvGraphicFramePr>
            <a:graphicFrameLocks noChangeAspect="1"/>
          </p:cNvGraphicFramePr>
          <p:nvPr/>
        </p:nvGraphicFramePr>
        <p:xfrm>
          <a:off x="1066800" y="4697412"/>
          <a:ext cx="2020888" cy="484188"/>
        </p:xfrm>
        <a:graphic>
          <a:graphicData uri="http://schemas.openxmlformats.org/presentationml/2006/ole">
            <p:oleObj spid="_x0000_s680971" name="公式" r:id="rId7" imgW="990360" imgH="241200" progId="Equation.3">
              <p:embed/>
            </p:oleObj>
          </a:graphicData>
        </a:graphic>
      </p:graphicFrame>
      <p:graphicFrame>
        <p:nvGraphicFramePr>
          <p:cNvPr id="680972" name="Object 12"/>
          <p:cNvGraphicFramePr>
            <a:graphicFrameLocks noChangeAspect="1"/>
          </p:cNvGraphicFramePr>
          <p:nvPr/>
        </p:nvGraphicFramePr>
        <p:xfrm>
          <a:off x="3810000" y="4468812"/>
          <a:ext cx="2057400" cy="941388"/>
        </p:xfrm>
        <a:graphic>
          <a:graphicData uri="http://schemas.openxmlformats.org/presentationml/2006/ole">
            <p:oleObj spid="_x0000_s680972" name="公式" r:id="rId8" imgW="1015920" imgH="469800" progId="Equation.3">
              <p:embed/>
            </p:oleObj>
          </a:graphicData>
        </a:graphic>
      </p:graphicFrame>
      <p:sp>
        <p:nvSpPr>
          <p:cNvPr id="680973" name="Text Box 13"/>
          <p:cNvSpPr txBox="1">
            <a:spLocks noChangeArrowheads="1"/>
          </p:cNvSpPr>
          <p:nvPr/>
        </p:nvSpPr>
        <p:spPr bwMode="auto">
          <a:xfrm>
            <a:off x="381000" y="4697412"/>
            <a:ext cx="13668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由</a:t>
            </a:r>
          </a:p>
        </p:txBody>
      </p:sp>
      <p:sp>
        <p:nvSpPr>
          <p:cNvPr id="680974" name="Text Box 14"/>
          <p:cNvSpPr txBox="1">
            <a:spLocks noChangeArrowheads="1"/>
          </p:cNvSpPr>
          <p:nvPr/>
        </p:nvSpPr>
        <p:spPr bwMode="auto">
          <a:xfrm>
            <a:off x="3276600" y="4697412"/>
            <a:ext cx="609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和</a:t>
            </a:r>
          </a:p>
        </p:txBody>
      </p:sp>
      <p:sp>
        <p:nvSpPr>
          <p:cNvPr id="680975" name="Text Box 15"/>
          <p:cNvSpPr txBox="1">
            <a:spLocks noChangeArrowheads="1"/>
          </p:cNvSpPr>
          <p:nvPr/>
        </p:nvSpPr>
        <p:spPr bwMode="auto">
          <a:xfrm>
            <a:off x="381000" y="5613400"/>
            <a:ext cx="3657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多方过程的摩尔热容：</a:t>
            </a:r>
          </a:p>
        </p:txBody>
      </p:sp>
      <p:graphicFrame>
        <p:nvGraphicFramePr>
          <p:cNvPr id="680976" name="Object 16"/>
          <p:cNvGraphicFramePr>
            <a:graphicFrameLocks noChangeAspect="1"/>
          </p:cNvGraphicFramePr>
          <p:nvPr/>
        </p:nvGraphicFramePr>
        <p:xfrm>
          <a:off x="3886200" y="5461000"/>
          <a:ext cx="2157413" cy="787400"/>
        </p:xfrm>
        <a:graphic>
          <a:graphicData uri="http://schemas.openxmlformats.org/presentationml/2006/ole">
            <p:oleObj spid="_x0000_s680976" name="公式" r:id="rId9" imgW="1066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4" grpId="0"/>
      <p:bldP spid="680967" grpId="0"/>
      <p:bldP spid="680969" grpId="0"/>
      <p:bldP spid="680973" grpId="0"/>
      <p:bldP spid="680974" grpId="0"/>
      <p:bldP spid="6809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1A6-8C6D-481A-ACCC-C1C5E6F55C1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83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例</a:t>
            </a:r>
            <a:r>
              <a:rPr lang="en-US" altLang="zh-CN" sz="2400" dirty="0"/>
              <a:t>9.2     0.014kg</a:t>
            </a:r>
            <a:r>
              <a:rPr lang="zh-CN" altLang="en-US" sz="2400" dirty="0"/>
              <a:t>标态下的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气体经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）等压过程；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）等温过程；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）绝热过程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使其体积膨胀为原来的两倍。试分别求出这些过程</a:t>
            </a:r>
            <a:r>
              <a:rPr lang="zh-CN" altLang="en-US" sz="2400" dirty="0" smtClean="0"/>
              <a:t>的</a:t>
            </a:r>
            <a:r>
              <a:rPr lang="zh-CN" altLang="en-US" sz="2400" i="1" dirty="0" smtClean="0">
                <a:latin typeface="+mn-lt"/>
                <a:cs typeface="Times New Roman"/>
              </a:rPr>
              <a:t>∆</a:t>
            </a:r>
            <a:r>
              <a:rPr lang="en-US" altLang="zh-CN" sz="2400" i="1" dirty="0" smtClean="0"/>
              <a:t>E</a:t>
            </a:r>
            <a:r>
              <a:rPr lang="zh-CN" altLang="en-US" sz="2400" dirty="0" smtClean="0"/>
              <a:t>、</a:t>
            </a:r>
            <a:r>
              <a:rPr lang="en-US" altLang="zh-CN" sz="2400" i="1" dirty="0"/>
              <a:t>W</a:t>
            </a:r>
            <a:r>
              <a:rPr lang="zh-CN" altLang="en-US" sz="2400" dirty="0"/>
              <a:t>和</a:t>
            </a:r>
            <a:r>
              <a:rPr lang="en-US" altLang="zh-CN" sz="2400" i="1" dirty="0"/>
              <a:t>Q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8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1B6E-1EC8-4502-925B-DD97945B511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准静态过程中热量、功和内能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 准静态过程中</a:t>
            </a:r>
            <a:r>
              <a:rPr lang="zh-CN" altLang="en-US" sz="2400" b="1" dirty="0"/>
              <a:t>功</a:t>
            </a:r>
            <a:r>
              <a:rPr lang="zh-CN" altLang="en-US" sz="2400" dirty="0"/>
              <a:t>的计算</a:t>
            </a:r>
          </a:p>
        </p:txBody>
      </p:sp>
      <p:graphicFrame>
        <p:nvGraphicFramePr>
          <p:cNvPr id="664581" name="Object 5"/>
          <p:cNvGraphicFramePr>
            <a:graphicFrameLocks noChangeAspect="1"/>
          </p:cNvGraphicFramePr>
          <p:nvPr/>
        </p:nvGraphicFramePr>
        <p:xfrm>
          <a:off x="838200" y="4572000"/>
          <a:ext cx="2919413" cy="508000"/>
        </p:xfrm>
        <a:graphic>
          <a:graphicData uri="http://schemas.openxmlformats.org/presentationml/2006/ole">
            <p:oleObj spid="_x0000_s664581" name="公式" r:id="rId3" imgW="1168200" imgH="203040" progId="Equation.3">
              <p:embed/>
            </p:oleObj>
          </a:graphicData>
        </a:graphic>
      </p:graphicFrame>
      <p:graphicFrame>
        <p:nvGraphicFramePr>
          <p:cNvPr id="664582" name="Object 6"/>
          <p:cNvGraphicFramePr>
            <a:graphicFrameLocks noChangeAspect="1"/>
          </p:cNvGraphicFramePr>
          <p:nvPr/>
        </p:nvGraphicFramePr>
        <p:xfrm>
          <a:off x="1143000" y="5410200"/>
          <a:ext cx="2030413" cy="889000"/>
        </p:xfrm>
        <a:graphic>
          <a:graphicData uri="http://schemas.openxmlformats.org/presentationml/2006/ole">
            <p:oleObj spid="_x0000_s664582" name="公式" r:id="rId4" imgW="812447" imgH="355446" progId="Equation.3">
              <p:embed/>
            </p:oleObj>
          </a:graphicData>
        </a:graphic>
      </p:graphicFrame>
      <p:grpSp>
        <p:nvGrpSpPr>
          <p:cNvPr id="664583" name="Group 7"/>
          <p:cNvGrpSpPr>
            <a:grpSpLocks/>
          </p:cNvGrpSpPr>
          <p:nvPr/>
        </p:nvGrpSpPr>
        <p:grpSpPr bwMode="auto">
          <a:xfrm>
            <a:off x="876300" y="2257425"/>
            <a:ext cx="2781300" cy="2195513"/>
            <a:chOff x="552" y="1422"/>
            <a:chExt cx="1752" cy="1383"/>
          </a:xfrm>
        </p:grpSpPr>
        <p:sp>
          <p:nvSpPr>
            <p:cNvPr id="664584" name="Line 8"/>
            <p:cNvSpPr>
              <a:spLocks noChangeShapeType="1"/>
            </p:cNvSpPr>
            <p:nvPr/>
          </p:nvSpPr>
          <p:spPr bwMode="auto">
            <a:xfrm>
              <a:off x="2064" y="24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585" name="Line 9"/>
            <p:cNvSpPr>
              <a:spLocks noChangeShapeType="1"/>
            </p:cNvSpPr>
            <p:nvPr/>
          </p:nvSpPr>
          <p:spPr bwMode="auto">
            <a:xfrm>
              <a:off x="1610" y="24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586" name="Line 10"/>
            <p:cNvSpPr>
              <a:spLocks noChangeShapeType="1"/>
            </p:cNvSpPr>
            <p:nvPr/>
          </p:nvSpPr>
          <p:spPr bwMode="auto">
            <a:xfrm flipV="1">
              <a:off x="1610" y="2523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587" name="Rectangle 11"/>
            <p:cNvSpPr>
              <a:spLocks noChangeArrowheads="1"/>
            </p:cNvSpPr>
            <p:nvPr/>
          </p:nvSpPr>
          <p:spPr bwMode="auto">
            <a:xfrm>
              <a:off x="1655" y="2478"/>
              <a:ext cx="2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d</a:t>
              </a:r>
              <a:r>
                <a:rPr kumimoji="1" lang="en-US" altLang="zh-CN" sz="2800" i="1"/>
                <a:t>l</a:t>
              </a:r>
            </a:p>
          </p:txBody>
        </p:sp>
        <p:sp>
          <p:nvSpPr>
            <p:cNvPr id="664588" name="Rectangle 12"/>
            <p:cNvSpPr>
              <a:spLocks noChangeArrowheads="1"/>
            </p:cNvSpPr>
            <p:nvPr/>
          </p:nvSpPr>
          <p:spPr bwMode="auto">
            <a:xfrm>
              <a:off x="1637" y="1860"/>
              <a:ext cx="667" cy="124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50000">
                  <a:srgbClr val="FFFFFF"/>
                </a:gs>
                <a:gs pos="100000">
                  <a:srgbClr val="808080"/>
                </a:gs>
              </a:gsLst>
              <a:lin ang="5400000" scaled="1"/>
            </a:gra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589" name="Rectangle 13"/>
            <p:cNvSpPr>
              <a:spLocks noChangeArrowheads="1"/>
            </p:cNvSpPr>
            <p:nvPr/>
          </p:nvSpPr>
          <p:spPr bwMode="auto">
            <a:xfrm>
              <a:off x="1887" y="1547"/>
              <a:ext cx="167" cy="74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50000">
                  <a:srgbClr val="FFFFFF"/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590" name="Rectangle 14"/>
            <p:cNvSpPr>
              <a:spLocks noChangeArrowheads="1"/>
            </p:cNvSpPr>
            <p:nvPr/>
          </p:nvSpPr>
          <p:spPr bwMode="auto">
            <a:xfrm>
              <a:off x="1470" y="1547"/>
              <a:ext cx="167" cy="74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50000">
                  <a:srgbClr val="FFFFFF"/>
                </a:gs>
                <a:gs pos="100000">
                  <a:srgbClr val="808080"/>
                </a:gs>
              </a:gsLst>
              <a:lin ang="5400000" scaled="1"/>
            </a:gra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591" name="Rectangle 15" descr="大纸屑"/>
            <p:cNvSpPr>
              <a:spLocks noChangeArrowheads="1"/>
            </p:cNvSpPr>
            <p:nvPr/>
          </p:nvSpPr>
          <p:spPr bwMode="auto">
            <a:xfrm>
              <a:off x="719" y="1547"/>
              <a:ext cx="751" cy="746"/>
            </a:xfrm>
            <a:prstGeom prst="rect">
              <a:avLst/>
            </a:prstGeom>
            <a:pattFill prst="lgConfetti">
              <a:fgClr>
                <a:srgbClr val="99CCFF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592" name="Freeform 16" descr="深色上对角线"/>
            <p:cNvSpPr>
              <a:spLocks/>
            </p:cNvSpPr>
            <p:nvPr/>
          </p:nvSpPr>
          <p:spPr bwMode="auto">
            <a:xfrm>
              <a:off x="552" y="1422"/>
              <a:ext cx="1752" cy="9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5" y="0"/>
                </a:cxn>
                <a:cxn ang="0">
                  <a:pos x="2205" y="156"/>
                </a:cxn>
                <a:cxn ang="0">
                  <a:pos x="210" y="156"/>
                </a:cxn>
                <a:cxn ang="0">
                  <a:pos x="210" y="936"/>
                </a:cxn>
                <a:cxn ang="0">
                  <a:pos x="2205" y="936"/>
                </a:cxn>
                <a:cxn ang="0">
                  <a:pos x="2205" y="1092"/>
                </a:cxn>
                <a:cxn ang="0">
                  <a:pos x="0" y="1092"/>
                </a:cxn>
                <a:cxn ang="0">
                  <a:pos x="0" y="0"/>
                </a:cxn>
              </a:cxnLst>
              <a:rect l="0" t="0" r="r" b="b"/>
              <a:pathLst>
                <a:path w="2205" h="1092">
                  <a:moveTo>
                    <a:pt x="0" y="0"/>
                  </a:moveTo>
                  <a:lnTo>
                    <a:pt x="2205" y="0"/>
                  </a:lnTo>
                  <a:lnTo>
                    <a:pt x="2205" y="156"/>
                  </a:lnTo>
                  <a:lnTo>
                    <a:pt x="210" y="156"/>
                  </a:lnTo>
                  <a:lnTo>
                    <a:pt x="210" y="936"/>
                  </a:lnTo>
                  <a:lnTo>
                    <a:pt x="2205" y="936"/>
                  </a:lnTo>
                  <a:lnTo>
                    <a:pt x="2205" y="1092"/>
                  </a:lnTo>
                  <a:lnTo>
                    <a:pt x="0" y="1092"/>
                  </a:lnTo>
                  <a:lnTo>
                    <a:pt x="0" y="0"/>
                  </a:lnTo>
                  <a:close/>
                </a:path>
              </a:pathLst>
            </a:custGeom>
            <a:pattFill prst="dkUp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4593" name="Object 17"/>
            <p:cNvGraphicFramePr>
              <a:graphicFrameLocks noChangeAspect="1"/>
            </p:cNvGraphicFramePr>
            <p:nvPr/>
          </p:nvGraphicFramePr>
          <p:xfrm>
            <a:off x="1472" y="1825"/>
            <a:ext cx="143" cy="179"/>
          </p:xfrm>
          <a:graphic>
            <a:graphicData uri="http://schemas.openxmlformats.org/presentationml/2006/ole">
              <p:oleObj spid="_x0000_s664593" name="公式" r:id="rId5" imgW="139680" imgH="177480" progId="Equation.3">
                <p:embed/>
              </p:oleObj>
            </a:graphicData>
          </a:graphic>
        </p:graphicFrame>
        <p:sp>
          <p:nvSpPr>
            <p:cNvPr id="664594" name="AutoShape 18"/>
            <p:cNvSpPr>
              <a:spLocks noChangeArrowheads="1"/>
            </p:cNvSpPr>
            <p:nvPr/>
          </p:nvSpPr>
          <p:spPr bwMode="auto">
            <a:xfrm>
              <a:off x="1219" y="1795"/>
              <a:ext cx="251" cy="249"/>
            </a:xfrm>
            <a:prstGeom prst="rightArrow">
              <a:avLst>
                <a:gd name="adj1" fmla="val 50000"/>
                <a:gd name="adj2" fmla="val 2520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4595" name="Object 19"/>
            <p:cNvGraphicFramePr>
              <a:graphicFrameLocks noChangeAspect="1"/>
            </p:cNvGraphicFramePr>
            <p:nvPr/>
          </p:nvGraphicFramePr>
          <p:xfrm>
            <a:off x="1062" y="1570"/>
            <a:ext cx="253" cy="294"/>
          </p:xfrm>
          <a:graphic>
            <a:graphicData uri="http://schemas.openxmlformats.org/presentationml/2006/ole">
              <p:oleObj spid="_x0000_s664595" name="公式" r:id="rId6" imgW="164880" imgH="190440" progId="Equation.3">
                <p:embed/>
              </p:oleObj>
            </a:graphicData>
          </a:graphic>
        </p:graphicFrame>
        <p:graphicFrame>
          <p:nvGraphicFramePr>
            <p:cNvPr id="664596" name="Object 20"/>
            <p:cNvGraphicFramePr>
              <a:graphicFrameLocks noChangeAspect="1"/>
            </p:cNvGraphicFramePr>
            <p:nvPr/>
          </p:nvGraphicFramePr>
          <p:xfrm>
            <a:off x="1634" y="2039"/>
            <a:ext cx="293" cy="219"/>
          </p:xfrm>
          <a:graphic>
            <a:graphicData uri="http://schemas.openxmlformats.org/presentationml/2006/ole">
              <p:oleObj spid="_x0000_s664596" name="公式" r:id="rId7" imgW="241200" imgH="177480" progId="Equation.3">
                <p:embed/>
              </p:oleObj>
            </a:graphicData>
          </a:graphic>
        </p:graphicFrame>
        <p:graphicFrame>
          <p:nvGraphicFramePr>
            <p:cNvPr id="664597" name="Object 21"/>
            <p:cNvGraphicFramePr>
              <a:graphicFrameLocks noChangeAspect="1"/>
            </p:cNvGraphicFramePr>
            <p:nvPr/>
          </p:nvGraphicFramePr>
          <p:xfrm>
            <a:off x="883" y="1956"/>
            <a:ext cx="455" cy="287"/>
          </p:xfrm>
          <a:graphic>
            <a:graphicData uri="http://schemas.openxmlformats.org/presentationml/2006/ole">
              <p:oleObj spid="_x0000_s664597" name="公式" r:id="rId8" imgW="304560" imgH="203040" progId="Equation.3">
                <p:embed/>
              </p:oleObj>
            </a:graphicData>
          </a:graphic>
        </p:graphicFrame>
      </p:grpSp>
      <p:grpSp>
        <p:nvGrpSpPr>
          <p:cNvPr id="664598" name="Group 22"/>
          <p:cNvGrpSpPr>
            <a:grpSpLocks/>
          </p:cNvGrpSpPr>
          <p:nvPr/>
        </p:nvGrpSpPr>
        <p:grpSpPr bwMode="auto">
          <a:xfrm>
            <a:off x="4475163" y="2351088"/>
            <a:ext cx="4495800" cy="3948112"/>
            <a:chOff x="2928" y="1833"/>
            <a:chExt cx="2832" cy="2487"/>
          </a:xfrm>
        </p:grpSpPr>
        <p:sp>
          <p:nvSpPr>
            <p:cNvPr id="664599" name="Freeform 23"/>
            <p:cNvSpPr>
              <a:spLocks/>
            </p:cNvSpPr>
            <p:nvPr/>
          </p:nvSpPr>
          <p:spPr bwMode="auto">
            <a:xfrm>
              <a:off x="3552" y="2217"/>
              <a:ext cx="1536" cy="10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432"/>
                </a:cxn>
                <a:cxn ang="0">
                  <a:pos x="963" y="754"/>
                </a:cxn>
                <a:cxn ang="0">
                  <a:pos x="1441" y="943"/>
                </a:cxn>
                <a:cxn ang="0">
                  <a:pos x="1776" y="1008"/>
                </a:cxn>
              </a:cxnLst>
              <a:rect l="0" t="0" r="r" b="b"/>
              <a:pathLst>
                <a:path w="1776" h="1008">
                  <a:moveTo>
                    <a:pt x="0" y="0"/>
                  </a:moveTo>
                  <a:cubicBezTo>
                    <a:pt x="136" y="156"/>
                    <a:pt x="272" y="306"/>
                    <a:pt x="432" y="432"/>
                  </a:cubicBezTo>
                  <a:cubicBezTo>
                    <a:pt x="592" y="558"/>
                    <a:pt x="795" y="669"/>
                    <a:pt x="963" y="754"/>
                  </a:cubicBezTo>
                  <a:cubicBezTo>
                    <a:pt x="1131" y="839"/>
                    <a:pt x="1306" y="901"/>
                    <a:pt x="1441" y="943"/>
                  </a:cubicBezTo>
                  <a:cubicBezTo>
                    <a:pt x="1576" y="985"/>
                    <a:pt x="1706" y="994"/>
                    <a:pt x="1776" y="100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4600" name="Group 24"/>
            <p:cNvGrpSpPr>
              <a:grpSpLocks/>
            </p:cNvGrpSpPr>
            <p:nvPr/>
          </p:nvGrpSpPr>
          <p:grpSpPr bwMode="auto">
            <a:xfrm>
              <a:off x="2928" y="1833"/>
              <a:ext cx="2832" cy="2487"/>
              <a:chOff x="2928" y="1833"/>
              <a:chExt cx="2832" cy="2487"/>
            </a:xfrm>
          </p:grpSpPr>
          <p:sp>
            <p:nvSpPr>
              <p:cNvPr id="664601" name="Text Box 25"/>
              <p:cNvSpPr txBox="1">
                <a:spLocks noChangeArrowheads="1"/>
              </p:cNvSpPr>
              <p:nvPr/>
            </p:nvSpPr>
            <p:spPr bwMode="auto">
              <a:xfrm>
                <a:off x="4752" y="2880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/>
                  <a:t>(</a:t>
                </a:r>
                <a:r>
                  <a:rPr kumimoji="1" lang="en-US" altLang="zh-CN" sz="2400" i="1" dirty="0" smtClean="0"/>
                  <a:t>p</a:t>
                </a:r>
                <a:r>
                  <a:rPr kumimoji="1" lang="en-US" altLang="zh-CN" sz="2400" baseline="-25000" dirty="0" smtClean="0"/>
                  <a:t>2</a:t>
                </a:r>
                <a:r>
                  <a:rPr kumimoji="1" lang="en-US" altLang="zh-CN" sz="2400" dirty="0" smtClean="0"/>
                  <a:t>,</a:t>
                </a:r>
                <a:r>
                  <a:rPr kumimoji="1" lang="en-US" altLang="zh-CN" sz="2400" i="1" dirty="0" smtClean="0"/>
                  <a:t>V</a:t>
                </a:r>
                <a:r>
                  <a:rPr kumimoji="1" lang="en-US" altLang="zh-CN" sz="2400" baseline="-25000" dirty="0" smtClean="0"/>
                  <a:t>2</a:t>
                </a:r>
                <a:r>
                  <a:rPr kumimoji="1" lang="en-US" altLang="zh-CN" sz="2400" dirty="0" smtClean="0"/>
                  <a:t>,</a:t>
                </a:r>
                <a:r>
                  <a:rPr kumimoji="1" lang="en-US" altLang="zh-CN" sz="2400" i="1" dirty="0" smtClean="0"/>
                  <a:t>T</a:t>
                </a:r>
                <a:r>
                  <a:rPr kumimoji="1" lang="en-US" altLang="zh-CN" sz="2400" baseline="-25000" dirty="0" smtClean="0"/>
                  <a:t>2</a:t>
                </a:r>
                <a:r>
                  <a:rPr kumimoji="1" lang="en-US" altLang="zh-CN" sz="2400" dirty="0" smtClean="0"/>
                  <a:t>)</a:t>
                </a:r>
                <a:endParaRPr kumimoji="1" lang="en-US" altLang="zh-CN" sz="2400" dirty="0"/>
              </a:p>
            </p:txBody>
          </p:sp>
          <p:grpSp>
            <p:nvGrpSpPr>
              <p:cNvPr id="664602" name="Group 26"/>
              <p:cNvGrpSpPr>
                <a:grpSpLocks/>
              </p:cNvGrpSpPr>
              <p:nvPr/>
            </p:nvGrpSpPr>
            <p:grpSpPr bwMode="auto">
              <a:xfrm>
                <a:off x="2928" y="1833"/>
                <a:ext cx="2617" cy="2487"/>
                <a:chOff x="2928" y="1833"/>
                <a:chExt cx="2617" cy="2487"/>
              </a:xfrm>
            </p:grpSpPr>
            <p:sp>
              <p:nvSpPr>
                <p:cNvPr id="66460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216" y="1929"/>
                  <a:ext cx="0" cy="206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4604" name="Line 28"/>
                <p:cNvSpPr>
                  <a:spLocks noChangeShapeType="1"/>
                </p:cNvSpPr>
                <p:nvPr/>
              </p:nvSpPr>
              <p:spPr bwMode="auto">
                <a:xfrm>
                  <a:off x="3216" y="3993"/>
                  <a:ext cx="23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460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456" y="1929"/>
                  <a:ext cx="10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dirty="0"/>
                    <a:t>(</a:t>
                  </a:r>
                  <a:r>
                    <a:rPr kumimoji="1" lang="en-US" altLang="zh-CN" sz="2400" i="1" dirty="0" smtClean="0"/>
                    <a:t>p</a:t>
                  </a:r>
                  <a:r>
                    <a:rPr kumimoji="1" lang="en-US" altLang="zh-CN" sz="2400" baseline="-25000" dirty="0" smtClean="0"/>
                    <a:t>1</a:t>
                  </a:r>
                  <a:r>
                    <a:rPr kumimoji="1" lang="en-US" altLang="zh-CN" sz="2400" dirty="0" smtClean="0"/>
                    <a:t>,</a:t>
                  </a:r>
                  <a:r>
                    <a:rPr kumimoji="1" lang="en-US" altLang="zh-CN" sz="2400" i="1" dirty="0" smtClean="0"/>
                    <a:t>V</a:t>
                  </a:r>
                  <a:r>
                    <a:rPr kumimoji="1" lang="en-US" altLang="zh-CN" sz="2400" baseline="-25000" dirty="0" smtClean="0"/>
                    <a:t>1</a:t>
                  </a:r>
                  <a:r>
                    <a:rPr kumimoji="1" lang="en-US" altLang="zh-CN" sz="2400" dirty="0" smtClean="0"/>
                    <a:t>,</a:t>
                  </a:r>
                  <a:r>
                    <a:rPr kumimoji="1" lang="en-US" altLang="zh-CN" sz="2400" i="1" dirty="0" smtClean="0"/>
                    <a:t>T</a:t>
                  </a:r>
                  <a:r>
                    <a:rPr kumimoji="1" lang="en-US" altLang="zh-CN" sz="2400" baseline="-25000" dirty="0" smtClean="0"/>
                    <a:t>1</a:t>
                  </a:r>
                  <a:r>
                    <a:rPr kumimoji="1" lang="en-US" altLang="zh-CN" sz="2400" dirty="0" smtClean="0"/>
                    <a:t>)</a:t>
                  </a:r>
                  <a:endParaRPr kumimoji="1" lang="en-US" altLang="zh-CN" sz="2400" dirty="0"/>
                </a:p>
              </p:txBody>
            </p:sp>
            <p:sp>
              <p:nvSpPr>
                <p:cNvPr id="664606" name="Rectangle 30"/>
                <p:cNvSpPr>
                  <a:spLocks noChangeArrowheads="1"/>
                </p:cNvSpPr>
                <p:nvPr/>
              </p:nvSpPr>
              <p:spPr bwMode="auto">
                <a:xfrm>
                  <a:off x="2928" y="1833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/>
                    <a:t>p</a:t>
                  </a:r>
                </a:p>
              </p:txBody>
            </p:sp>
            <p:sp>
              <p:nvSpPr>
                <p:cNvPr id="664607" name="Rectangle 31"/>
                <p:cNvSpPr>
                  <a:spLocks noChangeArrowheads="1"/>
                </p:cNvSpPr>
                <p:nvPr/>
              </p:nvSpPr>
              <p:spPr bwMode="auto">
                <a:xfrm>
                  <a:off x="5280" y="3993"/>
                  <a:ext cx="26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/>
                    <a:t>V</a:t>
                  </a:r>
                </a:p>
              </p:txBody>
            </p:sp>
            <p:sp>
              <p:nvSpPr>
                <p:cNvPr id="664608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3945"/>
                  <a:ext cx="32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/>
                    <a:t>O</a:t>
                  </a:r>
                  <a:r>
                    <a:rPr kumimoji="1" lang="en-US" altLang="zh-CN" sz="2400" b="1"/>
                    <a:t> </a:t>
                  </a:r>
                </a:p>
              </p:txBody>
            </p:sp>
          </p:grpSp>
        </p:grpSp>
      </p:grpSp>
      <p:grpSp>
        <p:nvGrpSpPr>
          <p:cNvPr id="664609" name="Group 33"/>
          <p:cNvGrpSpPr>
            <a:grpSpLocks/>
          </p:cNvGrpSpPr>
          <p:nvPr/>
        </p:nvGrpSpPr>
        <p:grpSpPr bwMode="auto">
          <a:xfrm>
            <a:off x="6227763" y="3860800"/>
            <a:ext cx="731837" cy="2438400"/>
            <a:chOff x="4032" y="2784"/>
            <a:chExt cx="461" cy="1536"/>
          </a:xfrm>
        </p:grpSpPr>
        <p:sp>
          <p:nvSpPr>
            <p:cNvPr id="664610" name="Rectangle 34"/>
            <p:cNvSpPr>
              <a:spLocks noChangeArrowheads="1"/>
            </p:cNvSpPr>
            <p:nvPr/>
          </p:nvSpPr>
          <p:spPr bwMode="auto">
            <a:xfrm>
              <a:off x="4032" y="2784"/>
              <a:ext cx="144" cy="1200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4611" name="Group 35"/>
            <p:cNvGrpSpPr>
              <a:grpSpLocks/>
            </p:cNvGrpSpPr>
            <p:nvPr/>
          </p:nvGrpSpPr>
          <p:grpSpPr bwMode="auto">
            <a:xfrm>
              <a:off x="4032" y="3984"/>
              <a:ext cx="461" cy="336"/>
              <a:chOff x="4032" y="3984"/>
              <a:chExt cx="461" cy="336"/>
            </a:xfrm>
          </p:grpSpPr>
          <p:sp>
            <p:nvSpPr>
              <p:cNvPr id="664612" name="Line 36"/>
              <p:cNvSpPr>
                <a:spLocks noChangeShapeType="1"/>
              </p:cNvSpPr>
              <p:nvPr/>
            </p:nvSpPr>
            <p:spPr bwMode="auto">
              <a:xfrm>
                <a:off x="4032" y="39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613" name="Line 37"/>
              <p:cNvSpPr>
                <a:spLocks noChangeShapeType="1"/>
              </p:cNvSpPr>
              <p:nvPr/>
            </p:nvSpPr>
            <p:spPr bwMode="auto">
              <a:xfrm>
                <a:off x="4176" y="39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614" name="Line 38"/>
              <p:cNvSpPr>
                <a:spLocks noChangeShapeType="1"/>
              </p:cNvSpPr>
              <p:nvPr/>
            </p:nvSpPr>
            <p:spPr bwMode="auto">
              <a:xfrm>
                <a:off x="4032" y="40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615" name="Rectangle 39"/>
              <p:cNvSpPr>
                <a:spLocks noChangeArrowheads="1"/>
              </p:cNvSpPr>
              <p:nvPr/>
            </p:nvSpPr>
            <p:spPr bwMode="auto">
              <a:xfrm>
                <a:off x="4128" y="3993"/>
                <a:ext cx="3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/>
                  <a:t>d</a:t>
                </a:r>
                <a:r>
                  <a:rPr kumimoji="1" lang="en-US" altLang="zh-CN" sz="2800" i="1"/>
                  <a:t>V</a:t>
                </a:r>
              </a:p>
            </p:txBody>
          </p:sp>
        </p:grpSp>
      </p:grpSp>
      <p:grpSp>
        <p:nvGrpSpPr>
          <p:cNvPr id="664616" name="Group 40"/>
          <p:cNvGrpSpPr>
            <a:grpSpLocks/>
          </p:cNvGrpSpPr>
          <p:nvPr/>
        </p:nvGrpSpPr>
        <p:grpSpPr bwMode="auto">
          <a:xfrm>
            <a:off x="5237163" y="3022601"/>
            <a:ext cx="2978150" cy="3281363"/>
            <a:chOff x="3408" y="2256"/>
            <a:chExt cx="1876" cy="2067"/>
          </a:xfrm>
        </p:grpSpPr>
        <p:grpSp>
          <p:nvGrpSpPr>
            <p:cNvPr id="664617" name="Group 41"/>
            <p:cNvGrpSpPr>
              <a:grpSpLocks/>
            </p:cNvGrpSpPr>
            <p:nvPr/>
          </p:nvGrpSpPr>
          <p:grpSpPr bwMode="auto">
            <a:xfrm>
              <a:off x="3552" y="2256"/>
              <a:ext cx="1536" cy="1728"/>
              <a:chOff x="3552" y="2256"/>
              <a:chExt cx="1536" cy="1728"/>
            </a:xfrm>
          </p:grpSpPr>
          <p:sp>
            <p:nvSpPr>
              <p:cNvPr id="664618" name="Line 42"/>
              <p:cNvSpPr>
                <a:spLocks noChangeShapeType="1"/>
              </p:cNvSpPr>
              <p:nvPr/>
            </p:nvSpPr>
            <p:spPr bwMode="auto">
              <a:xfrm>
                <a:off x="3552" y="2256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619" name="Line 43"/>
              <p:cNvSpPr>
                <a:spLocks noChangeShapeType="1"/>
              </p:cNvSpPr>
              <p:nvPr/>
            </p:nvSpPr>
            <p:spPr bwMode="auto">
              <a:xfrm>
                <a:off x="5088" y="326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4620" name="Rectangle 44"/>
            <p:cNvSpPr>
              <a:spLocks noChangeArrowheads="1"/>
            </p:cNvSpPr>
            <p:nvPr/>
          </p:nvSpPr>
          <p:spPr bwMode="auto">
            <a:xfrm>
              <a:off x="3408" y="4032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 dirty="0" smtClean="0"/>
                <a:t>V</a:t>
              </a:r>
              <a:r>
                <a:rPr kumimoji="1" lang="en-US" altLang="zh-CN" sz="2400" b="1" baseline="-25000" dirty="0" smtClean="0"/>
                <a:t>1</a:t>
              </a:r>
              <a:endParaRPr kumimoji="1" lang="en-US" altLang="zh-CN" sz="2400" b="1" baseline="-25000" dirty="0"/>
            </a:p>
          </p:txBody>
        </p:sp>
        <p:sp>
          <p:nvSpPr>
            <p:cNvPr id="664621" name="Rectangle 45"/>
            <p:cNvSpPr>
              <a:spLocks noChangeArrowheads="1"/>
            </p:cNvSpPr>
            <p:nvPr/>
          </p:nvSpPr>
          <p:spPr bwMode="auto">
            <a:xfrm>
              <a:off x="4944" y="403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b="1" i="1" dirty="0" smtClean="0"/>
                <a:t>V</a:t>
              </a:r>
              <a:r>
                <a:rPr kumimoji="1" lang="en-US" altLang="zh-CN" sz="2400" b="1" baseline="-25000" dirty="0" smtClean="0"/>
                <a:t>2</a:t>
              </a:r>
              <a:endParaRPr kumimoji="1" lang="en-US" altLang="zh-CN" sz="2400" b="1" baseline="-25000" dirty="0"/>
            </a:p>
          </p:txBody>
        </p:sp>
      </p:grpSp>
      <p:grpSp>
        <p:nvGrpSpPr>
          <p:cNvPr id="664622" name="Group 46"/>
          <p:cNvGrpSpPr>
            <a:grpSpLocks/>
          </p:cNvGrpSpPr>
          <p:nvPr/>
        </p:nvGrpSpPr>
        <p:grpSpPr bwMode="auto">
          <a:xfrm>
            <a:off x="6781304" y="152400"/>
            <a:ext cx="2212479" cy="2166298"/>
            <a:chOff x="1676" y="2140"/>
            <a:chExt cx="2062" cy="2018"/>
          </a:xfrm>
        </p:grpSpPr>
        <p:sp>
          <p:nvSpPr>
            <p:cNvPr id="664623" name="Line 47"/>
            <p:cNvSpPr>
              <a:spLocks noChangeShapeType="1"/>
            </p:cNvSpPr>
            <p:nvPr/>
          </p:nvSpPr>
          <p:spPr bwMode="auto">
            <a:xfrm>
              <a:off x="1948" y="3804"/>
              <a:ext cx="1775" cy="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624" name="Arc 48"/>
            <p:cNvSpPr>
              <a:spLocks/>
            </p:cNvSpPr>
            <p:nvPr/>
          </p:nvSpPr>
          <p:spPr bwMode="auto">
            <a:xfrm flipH="1" flipV="1">
              <a:off x="2286" y="2601"/>
              <a:ext cx="929" cy="768"/>
            </a:xfrm>
            <a:custGeom>
              <a:avLst/>
              <a:gdLst>
                <a:gd name="G0" fmla="+- 822 0 0"/>
                <a:gd name="G1" fmla="+- 21600 0 0"/>
                <a:gd name="G2" fmla="+- 21600 0 0"/>
                <a:gd name="T0" fmla="*/ 0 w 22422"/>
                <a:gd name="T1" fmla="*/ 16 h 21600"/>
                <a:gd name="T2" fmla="*/ 22422 w 22422"/>
                <a:gd name="T3" fmla="*/ 21501 h 21600"/>
                <a:gd name="T4" fmla="*/ 822 w 2242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22" h="21600" fill="none" extrusionOk="0">
                  <a:moveTo>
                    <a:pt x="-1" y="15"/>
                  </a:moveTo>
                  <a:cubicBezTo>
                    <a:pt x="273" y="5"/>
                    <a:pt x="547" y="-1"/>
                    <a:pt x="822" y="0"/>
                  </a:cubicBezTo>
                  <a:cubicBezTo>
                    <a:pt x="12712" y="0"/>
                    <a:pt x="22367" y="9610"/>
                    <a:pt x="22421" y="21501"/>
                  </a:cubicBezTo>
                </a:path>
                <a:path w="22422" h="21600" stroke="0" extrusionOk="0">
                  <a:moveTo>
                    <a:pt x="-1" y="15"/>
                  </a:moveTo>
                  <a:cubicBezTo>
                    <a:pt x="273" y="5"/>
                    <a:pt x="547" y="-1"/>
                    <a:pt x="822" y="0"/>
                  </a:cubicBezTo>
                  <a:cubicBezTo>
                    <a:pt x="12712" y="0"/>
                    <a:pt x="22367" y="9610"/>
                    <a:pt x="22421" y="21501"/>
                  </a:cubicBezTo>
                  <a:lnTo>
                    <a:pt x="822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625" name="Arc 49"/>
            <p:cNvSpPr>
              <a:spLocks/>
            </p:cNvSpPr>
            <p:nvPr/>
          </p:nvSpPr>
          <p:spPr bwMode="auto">
            <a:xfrm>
              <a:off x="2301" y="2609"/>
              <a:ext cx="917" cy="762"/>
            </a:xfrm>
            <a:custGeom>
              <a:avLst/>
              <a:gdLst>
                <a:gd name="G0" fmla="+- 456 0 0"/>
                <a:gd name="G1" fmla="+- 21600 0 0"/>
                <a:gd name="G2" fmla="+- 21600 0 0"/>
                <a:gd name="T0" fmla="*/ 0 w 22056"/>
                <a:gd name="T1" fmla="*/ 5 h 22144"/>
                <a:gd name="T2" fmla="*/ 22049 w 22056"/>
                <a:gd name="T3" fmla="*/ 22144 h 22144"/>
                <a:gd name="T4" fmla="*/ 456 w 22056"/>
                <a:gd name="T5" fmla="*/ 21600 h 2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6" h="22144" fill="none" extrusionOk="0">
                  <a:moveTo>
                    <a:pt x="-1" y="4"/>
                  </a:moveTo>
                  <a:cubicBezTo>
                    <a:pt x="151" y="1"/>
                    <a:pt x="303" y="-1"/>
                    <a:pt x="456" y="0"/>
                  </a:cubicBezTo>
                  <a:cubicBezTo>
                    <a:pt x="12385" y="0"/>
                    <a:pt x="22056" y="9670"/>
                    <a:pt x="22056" y="21600"/>
                  </a:cubicBezTo>
                  <a:cubicBezTo>
                    <a:pt x="22056" y="21781"/>
                    <a:pt x="22053" y="21962"/>
                    <a:pt x="22049" y="22144"/>
                  </a:cubicBezTo>
                </a:path>
                <a:path w="22056" h="22144" stroke="0" extrusionOk="0">
                  <a:moveTo>
                    <a:pt x="-1" y="4"/>
                  </a:moveTo>
                  <a:cubicBezTo>
                    <a:pt x="151" y="1"/>
                    <a:pt x="303" y="-1"/>
                    <a:pt x="456" y="0"/>
                  </a:cubicBezTo>
                  <a:cubicBezTo>
                    <a:pt x="12385" y="0"/>
                    <a:pt x="22056" y="9670"/>
                    <a:pt x="22056" y="21600"/>
                  </a:cubicBezTo>
                  <a:cubicBezTo>
                    <a:pt x="22056" y="21781"/>
                    <a:pt x="22053" y="21962"/>
                    <a:pt x="22049" y="22144"/>
                  </a:cubicBezTo>
                  <a:lnTo>
                    <a:pt x="456" y="21600"/>
                  </a:lnTo>
                  <a:close/>
                </a:path>
              </a:pathLst>
            </a:custGeom>
            <a:noFill/>
            <a:ln w="19050">
              <a:solidFill>
                <a:srgbClr val="006666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626" name="Line 50"/>
            <p:cNvSpPr>
              <a:spLocks noChangeShapeType="1"/>
            </p:cNvSpPr>
            <p:nvPr/>
          </p:nvSpPr>
          <p:spPr bwMode="auto">
            <a:xfrm>
              <a:off x="3215" y="3382"/>
              <a:ext cx="1" cy="415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627" name="Line 51"/>
            <p:cNvSpPr>
              <a:spLocks noChangeShapeType="1"/>
            </p:cNvSpPr>
            <p:nvPr/>
          </p:nvSpPr>
          <p:spPr bwMode="auto">
            <a:xfrm flipV="1">
              <a:off x="1948" y="2208"/>
              <a:ext cx="0" cy="1598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628" name="Rectangle 52"/>
            <p:cNvSpPr>
              <a:spLocks noChangeArrowheads="1"/>
            </p:cNvSpPr>
            <p:nvPr/>
          </p:nvSpPr>
          <p:spPr bwMode="auto">
            <a:xfrm>
              <a:off x="2135" y="2367"/>
              <a:ext cx="382" cy="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>
                  <a:solidFill>
                    <a:srgbClr val="000066"/>
                  </a:solidFill>
                </a:rPr>
                <a:t> 1</a:t>
              </a:r>
            </a:p>
          </p:txBody>
        </p:sp>
        <p:sp>
          <p:nvSpPr>
            <p:cNvPr id="664629" name="Rectangle 53"/>
            <p:cNvSpPr>
              <a:spLocks noChangeArrowheads="1"/>
            </p:cNvSpPr>
            <p:nvPr/>
          </p:nvSpPr>
          <p:spPr bwMode="auto">
            <a:xfrm>
              <a:off x="3269" y="3273"/>
              <a:ext cx="382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64630" name="Rectangle 54"/>
            <p:cNvSpPr>
              <a:spLocks noChangeArrowheads="1"/>
            </p:cNvSpPr>
            <p:nvPr/>
          </p:nvSpPr>
          <p:spPr bwMode="auto">
            <a:xfrm>
              <a:off x="2664" y="3025"/>
              <a:ext cx="382" cy="3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>
                  <a:solidFill>
                    <a:srgbClr val="FF0000"/>
                  </a:solidFill>
                </a:rPr>
                <a:t>m</a:t>
              </a:r>
              <a:endParaRPr kumimoji="1"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664631" name="Rectangle 55"/>
            <p:cNvSpPr>
              <a:spLocks noChangeArrowheads="1"/>
            </p:cNvSpPr>
            <p:nvPr/>
          </p:nvSpPr>
          <p:spPr bwMode="auto">
            <a:xfrm>
              <a:off x="2961" y="2617"/>
              <a:ext cx="255" cy="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>
                  <a:solidFill>
                    <a:srgbClr val="006666"/>
                  </a:solidFill>
                </a:rPr>
                <a:t>n</a:t>
              </a:r>
              <a:endParaRPr kumimoji="1" lang="en-US" altLang="zh-CN" sz="2000">
                <a:solidFill>
                  <a:srgbClr val="006666"/>
                </a:solidFill>
              </a:endParaRPr>
            </a:p>
          </p:txBody>
        </p:sp>
        <p:sp>
          <p:nvSpPr>
            <p:cNvPr id="664632" name="Line 56"/>
            <p:cNvSpPr>
              <a:spLocks noChangeShapeType="1"/>
            </p:cNvSpPr>
            <p:nvPr/>
          </p:nvSpPr>
          <p:spPr bwMode="auto">
            <a:xfrm flipH="1">
              <a:off x="2286" y="2959"/>
              <a:ext cx="84" cy="85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33" name="Line 57"/>
            <p:cNvSpPr>
              <a:spLocks noChangeShapeType="1"/>
            </p:cNvSpPr>
            <p:nvPr/>
          </p:nvSpPr>
          <p:spPr bwMode="auto">
            <a:xfrm flipH="1">
              <a:off x="2286" y="2995"/>
              <a:ext cx="125" cy="133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34" name="Line 58"/>
            <p:cNvSpPr>
              <a:spLocks noChangeShapeType="1"/>
            </p:cNvSpPr>
            <p:nvPr/>
          </p:nvSpPr>
          <p:spPr bwMode="auto">
            <a:xfrm flipH="1">
              <a:off x="2286" y="3073"/>
              <a:ext cx="146" cy="14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35" name="Line 59"/>
            <p:cNvSpPr>
              <a:spLocks noChangeShapeType="1"/>
            </p:cNvSpPr>
            <p:nvPr/>
          </p:nvSpPr>
          <p:spPr bwMode="auto">
            <a:xfrm flipH="1">
              <a:off x="2286" y="3103"/>
              <a:ext cx="202" cy="194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36" name="Line 60"/>
            <p:cNvSpPr>
              <a:spLocks noChangeShapeType="1"/>
            </p:cNvSpPr>
            <p:nvPr/>
          </p:nvSpPr>
          <p:spPr bwMode="auto">
            <a:xfrm flipH="1">
              <a:off x="2286" y="3139"/>
              <a:ext cx="259" cy="243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37" name="Line 61"/>
            <p:cNvSpPr>
              <a:spLocks noChangeShapeType="1"/>
            </p:cNvSpPr>
            <p:nvPr/>
          </p:nvSpPr>
          <p:spPr bwMode="auto">
            <a:xfrm flipH="1">
              <a:off x="2286" y="3180"/>
              <a:ext cx="286" cy="286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38" name="Line 62"/>
            <p:cNvSpPr>
              <a:spLocks noChangeShapeType="1"/>
            </p:cNvSpPr>
            <p:nvPr/>
          </p:nvSpPr>
          <p:spPr bwMode="auto">
            <a:xfrm flipH="1">
              <a:off x="2286" y="3213"/>
              <a:ext cx="338" cy="337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39" name="Line 63"/>
            <p:cNvSpPr>
              <a:spLocks noChangeShapeType="1"/>
            </p:cNvSpPr>
            <p:nvPr/>
          </p:nvSpPr>
          <p:spPr bwMode="auto">
            <a:xfrm flipH="1">
              <a:off x="2286" y="3248"/>
              <a:ext cx="403" cy="387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40" name="Line 64"/>
            <p:cNvSpPr>
              <a:spLocks noChangeShapeType="1"/>
            </p:cNvSpPr>
            <p:nvPr/>
          </p:nvSpPr>
          <p:spPr bwMode="auto">
            <a:xfrm flipH="1">
              <a:off x="2286" y="3273"/>
              <a:ext cx="455" cy="446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41" name="Line 65"/>
            <p:cNvSpPr>
              <a:spLocks noChangeShapeType="1"/>
            </p:cNvSpPr>
            <p:nvPr/>
          </p:nvSpPr>
          <p:spPr bwMode="auto">
            <a:xfrm flipH="1">
              <a:off x="2286" y="3297"/>
              <a:ext cx="507" cy="507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42" name="Line 66"/>
            <p:cNvSpPr>
              <a:spLocks noChangeShapeType="1"/>
            </p:cNvSpPr>
            <p:nvPr/>
          </p:nvSpPr>
          <p:spPr bwMode="auto">
            <a:xfrm flipH="1">
              <a:off x="2370" y="3332"/>
              <a:ext cx="465" cy="472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43" name="Line 67"/>
            <p:cNvSpPr>
              <a:spLocks noChangeShapeType="1"/>
            </p:cNvSpPr>
            <p:nvPr/>
          </p:nvSpPr>
          <p:spPr bwMode="auto">
            <a:xfrm flipH="1">
              <a:off x="2455" y="3341"/>
              <a:ext cx="463" cy="463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44" name="Line 68"/>
            <p:cNvSpPr>
              <a:spLocks noChangeShapeType="1"/>
            </p:cNvSpPr>
            <p:nvPr/>
          </p:nvSpPr>
          <p:spPr bwMode="auto">
            <a:xfrm flipH="1">
              <a:off x="2539" y="3374"/>
              <a:ext cx="422" cy="43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45" name="Line 69"/>
            <p:cNvSpPr>
              <a:spLocks noChangeShapeType="1"/>
            </p:cNvSpPr>
            <p:nvPr/>
          </p:nvSpPr>
          <p:spPr bwMode="auto">
            <a:xfrm flipH="1">
              <a:off x="2624" y="3382"/>
              <a:ext cx="422" cy="422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46" name="Line 70"/>
            <p:cNvSpPr>
              <a:spLocks noChangeShapeType="1"/>
            </p:cNvSpPr>
            <p:nvPr/>
          </p:nvSpPr>
          <p:spPr bwMode="auto">
            <a:xfrm flipH="1">
              <a:off x="2708" y="3382"/>
              <a:ext cx="422" cy="422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47" name="Line 71"/>
            <p:cNvSpPr>
              <a:spLocks noChangeShapeType="1"/>
            </p:cNvSpPr>
            <p:nvPr/>
          </p:nvSpPr>
          <p:spPr bwMode="auto">
            <a:xfrm flipH="1">
              <a:off x="2793" y="3382"/>
              <a:ext cx="422" cy="422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48" name="Line 72"/>
            <p:cNvSpPr>
              <a:spLocks noChangeShapeType="1"/>
            </p:cNvSpPr>
            <p:nvPr/>
          </p:nvSpPr>
          <p:spPr bwMode="auto">
            <a:xfrm flipH="1">
              <a:off x="2877" y="3466"/>
              <a:ext cx="338" cy="338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49" name="Line 73"/>
            <p:cNvSpPr>
              <a:spLocks noChangeShapeType="1"/>
            </p:cNvSpPr>
            <p:nvPr/>
          </p:nvSpPr>
          <p:spPr bwMode="auto">
            <a:xfrm flipH="1">
              <a:off x="2961" y="3550"/>
              <a:ext cx="254" cy="254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50" name="Line 74"/>
            <p:cNvSpPr>
              <a:spLocks noChangeShapeType="1"/>
            </p:cNvSpPr>
            <p:nvPr/>
          </p:nvSpPr>
          <p:spPr bwMode="auto">
            <a:xfrm flipH="1">
              <a:off x="3046" y="3635"/>
              <a:ext cx="169" cy="169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51" name="Line 75"/>
            <p:cNvSpPr>
              <a:spLocks noChangeShapeType="1"/>
            </p:cNvSpPr>
            <p:nvPr/>
          </p:nvSpPr>
          <p:spPr bwMode="auto">
            <a:xfrm flipH="1">
              <a:off x="3130" y="3719"/>
              <a:ext cx="85" cy="85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52" name="Text Box 76"/>
            <p:cNvSpPr txBox="1">
              <a:spLocks noChangeArrowheads="1"/>
            </p:cNvSpPr>
            <p:nvPr/>
          </p:nvSpPr>
          <p:spPr bwMode="auto">
            <a:xfrm>
              <a:off x="3452" y="3504"/>
              <a:ext cx="286" cy="6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66"/>
                  </a:solidFill>
                </a:rPr>
                <a:t> V</a:t>
              </a:r>
            </a:p>
          </p:txBody>
        </p:sp>
        <p:sp>
          <p:nvSpPr>
            <p:cNvPr id="664653" name="Text Box 77"/>
            <p:cNvSpPr txBox="1">
              <a:spLocks noChangeArrowheads="1"/>
            </p:cNvSpPr>
            <p:nvPr/>
          </p:nvSpPr>
          <p:spPr bwMode="auto">
            <a:xfrm>
              <a:off x="3086" y="3769"/>
              <a:ext cx="422" cy="3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000" baseline="-25000">
                  <a:solidFill>
                    <a:srgbClr val="000066"/>
                  </a:solidFill>
                </a:rPr>
                <a:t>2</a:t>
              </a:r>
              <a:endParaRPr kumimoji="1" lang="en-US" altLang="zh-CN" sz="2000" i="1">
                <a:solidFill>
                  <a:srgbClr val="000066"/>
                </a:solidFill>
              </a:endParaRPr>
            </a:p>
          </p:txBody>
        </p:sp>
        <p:sp>
          <p:nvSpPr>
            <p:cNvPr id="664654" name="Text Box 78"/>
            <p:cNvSpPr txBox="1">
              <a:spLocks noChangeArrowheads="1"/>
            </p:cNvSpPr>
            <p:nvPr/>
          </p:nvSpPr>
          <p:spPr bwMode="auto">
            <a:xfrm>
              <a:off x="2157" y="3778"/>
              <a:ext cx="422" cy="3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000" baseline="-25000">
                  <a:solidFill>
                    <a:srgbClr val="000066"/>
                  </a:solidFill>
                </a:rPr>
                <a:t>1</a:t>
              </a:r>
              <a:endParaRPr kumimoji="1" lang="en-US" altLang="zh-CN" sz="2000" i="1">
                <a:solidFill>
                  <a:srgbClr val="000066"/>
                </a:solidFill>
              </a:endParaRPr>
            </a:p>
          </p:txBody>
        </p:sp>
        <p:sp>
          <p:nvSpPr>
            <p:cNvPr id="664655" name="Text Box 79"/>
            <p:cNvSpPr txBox="1">
              <a:spLocks noChangeArrowheads="1"/>
            </p:cNvSpPr>
            <p:nvPr/>
          </p:nvSpPr>
          <p:spPr bwMode="auto">
            <a:xfrm>
              <a:off x="1746" y="3705"/>
              <a:ext cx="422" cy="3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664656" name="Text Box 80"/>
            <p:cNvSpPr txBox="1">
              <a:spLocks noChangeArrowheads="1"/>
            </p:cNvSpPr>
            <p:nvPr/>
          </p:nvSpPr>
          <p:spPr bwMode="auto">
            <a:xfrm>
              <a:off x="1676" y="2140"/>
              <a:ext cx="422" cy="3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66"/>
                  </a:solidFill>
                </a:rPr>
                <a:t>p</a:t>
              </a:r>
            </a:p>
          </p:txBody>
        </p:sp>
        <p:sp>
          <p:nvSpPr>
            <p:cNvPr id="664657" name="Line 81"/>
            <p:cNvSpPr>
              <a:spLocks noChangeShapeType="1"/>
            </p:cNvSpPr>
            <p:nvPr/>
          </p:nvSpPr>
          <p:spPr bwMode="auto">
            <a:xfrm>
              <a:off x="2877" y="2769"/>
              <a:ext cx="74" cy="53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58" name="Line 82"/>
            <p:cNvSpPr>
              <a:spLocks noChangeShapeType="1"/>
            </p:cNvSpPr>
            <p:nvPr/>
          </p:nvSpPr>
          <p:spPr bwMode="auto">
            <a:xfrm>
              <a:off x="2560" y="3157"/>
              <a:ext cx="74" cy="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59" name="Line 83"/>
            <p:cNvSpPr>
              <a:spLocks noChangeShapeType="1"/>
            </p:cNvSpPr>
            <p:nvPr/>
          </p:nvSpPr>
          <p:spPr bwMode="auto">
            <a:xfrm flipH="1">
              <a:off x="2290" y="2904"/>
              <a:ext cx="56" cy="7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660" name="Line 84"/>
            <p:cNvSpPr>
              <a:spLocks noChangeShapeType="1"/>
            </p:cNvSpPr>
            <p:nvPr/>
          </p:nvSpPr>
          <p:spPr bwMode="auto">
            <a:xfrm>
              <a:off x="2286" y="2622"/>
              <a:ext cx="2" cy="1175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6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6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C8A-2009-4552-BFB5-02D037A42B56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683011" name="Object 3"/>
          <p:cNvGraphicFramePr>
            <a:graphicFrameLocks noChangeAspect="1"/>
          </p:cNvGraphicFramePr>
          <p:nvPr/>
        </p:nvGraphicFramePr>
        <p:xfrm>
          <a:off x="2286000" y="1219200"/>
          <a:ext cx="3122613" cy="666750"/>
        </p:xfrm>
        <a:graphic>
          <a:graphicData uri="http://schemas.openxmlformats.org/presentationml/2006/ole">
            <p:oleObj spid="_x0000_s683011" name="公式" r:id="rId3" imgW="2082600" imgH="444240" progId="Equation.3">
              <p:embed/>
            </p:oleObj>
          </a:graphicData>
        </a:graphic>
      </p:graphicFrame>
      <p:graphicFrame>
        <p:nvGraphicFramePr>
          <p:cNvPr id="683015" name="Object 7"/>
          <p:cNvGraphicFramePr>
            <a:graphicFrameLocks noChangeAspect="1"/>
          </p:cNvGraphicFramePr>
          <p:nvPr/>
        </p:nvGraphicFramePr>
        <p:xfrm>
          <a:off x="2286000" y="3429000"/>
          <a:ext cx="647700" cy="247650"/>
        </p:xfrm>
        <a:graphic>
          <a:graphicData uri="http://schemas.openxmlformats.org/presentationml/2006/ole">
            <p:oleObj spid="_x0000_s683015" name="公式" r:id="rId4" imgW="431613" imgH="165028" progId="Equation.3">
              <p:embed/>
            </p:oleObj>
          </a:graphicData>
        </a:graphic>
      </p:graphicFrame>
      <p:sp>
        <p:nvSpPr>
          <p:cNvPr id="683018" name="Rectangle 10"/>
          <p:cNvSpPr>
            <a:spLocks noChangeArrowheads="1"/>
          </p:cNvSpPr>
          <p:nvPr/>
        </p:nvSpPr>
        <p:spPr bwMode="auto">
          <a:xfrm>
            <a:off x="457200" y="1219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/>
              <a:t>解：（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endParaRPr lang="zh-CN" altLang="en-US" sz="2400">
              <a:latin typeface="Arial" charset="0"/>
            </a:endParaRPr>
          </a:p>
        </p:txBody>
      </p:sp>
      <p:sp>
        <p:nvSpPr>
          <p:cNvPr id="683019" name="Rectangle 11"/>
          <p:cNvSpPr>
            <a:spLocks noChangeArrowheads="1"/>
          </p:cNvSpPr>
          <p:nvPr/>
        </p:nvSpPr>
        <p:spPr bwMode="auto">
          <a:xfrm>
            <a:off x="1143000" y="332422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683020" name="Rectangle 12"/>
          <p:cNvSpPr>
            <a:spLocks noChangeArrowheads="1"/>
          </p:cNvSpPr>
          <p:nvPr/>
        </p:nvSpPr>
        <p:spPr bwMode="auto">
          <a:xfrm>
            <a:off x="1143000" y="4369593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lang="zh-CN" altLang="en-US" sz="2400" dirty="0">
              <a:latin typeface="Arial" charset="0"/>
            </a:endParaRPr>
          </a:p>
        </p:txBody>
      </p:sp>
      <p:graphicFrame>
        <p:nvGraphicFramePr>
          <p:cNvPr id="683021" name="Object 13"/>
          <p:cNvGraphicFramePr>
            <a:graphicFrameLocks noChangeAspect="1"/>
          </p:cNvGraphicFramePr>
          <p:nvPr/>
        </p:nvGraphicFramePr>
        <p:xfrm>
          <a:off x="2286000" y="4264818"/>
          <a:ext cx="4075113" cy="666750"/>
        </p:xfrm>
        <a:graphic>
          <a:graphicData uri="http://schemas.openxmlformats.org/presentationml/2006/ole">
            <p:oleObj spid="_x0000_s683021" name="公式" r:id="rId5" imgW="2717640" imgH="444240" progId="Equation.3">
              <p:embed/>
            </p:oleObj>
          </a:graphicData>
        </a:graphic>
      </p:graphicFrame>
      <p:graphicFrame>
        <p:nvGraphicFramePr>
          <p:cNvPr id="683024" name="Object 16"/>
          <p:cNvGraphicFramePr>
            <a:graphicFrameLocks noChangeAspect="1"/>
          </p:cNvGraphicFramePr>
          <p:nvPr/>
        </p:nvGraphicFramePr>
        <p:xfrm>
          <a:off x="2286000" y="5962650"/>
          <a:ext cx="533400" cy="285750"/>
        </p:xfrm>
        <a:graphic>
          <a:graphicData uri="http://schemas.openxmlformats.org/presentationml/2006/ole">
            <p:oleObj spid="_x0000_s683024" name="公式" r:id="rId6" imgW="355446" imgH="190417" progId="Equation.3">
              <p:embed/>
            </p:oleObj>
          </a:graphicData>
        </a:graphic>
      </p:graphicFrame>
      <p:graphicFrame>
        <p:nvGraphicFramePr>
          <p:cNvPr id="683025" name="Object 17"/>
          <p:cNvGraphicFramePr>
            <a:graphicFrameLocks noChangeAspect="1"/>
          </p:cNvGraphicFramePr>
          <p:nvPr/>
        </p:nvGraphicFramePr>
        <p:xfrm>
          <a:off x="2286000" y="1911350"/>
          <a:ext cx="3579813" cy="590550"/>
        </p:xfrm>
        <a:graphic>
          <a:graphicData uri="http://schemas.openxmlformats.org/presentationml/2006/ole">
            <p:oleObj spid="_x0000_s683025" name="公式" r:id="rId7" imgW="2387520" imgH="393480" progId="Equation.3">
              <p:embed/>
            </p:oleObj>
          </a:graphicData>
        </a:graphic>
      </p:graphicFrame>
      <p:graphicFrame>
        <p:nvGraphicFramePr>
          <p:cNvPr id="683026" name="Object 18"/>
          <p:cNvGraphicFramePr>
            <a:graphicFrameLocks noChangeAspect="1"/>
          </p:cNvGraphicFramePr>
          <p:nvPr/>
        </p:nvGraphicFramePr>
        <p:xfrm>
          <a:off x="2286000" y="2527300"/>
          <a:ext cx="4475163" cy="342900"/>
        </p:xfrm>
        <a:graphic>
          <a:graphicData uri="http://schemas.openxmlformats.org/presentationml/2006/ole">
            <p:oleObj spid="_x0000_s683026" name="公式" r:id="rId8" imgW="2984400" imgH="228600" progId="Equation.3">
              <p:embed/>
            </p:oleObj>
          </a:graphicData>
        </a:graphic>
      </p:graphicFrame>
      <p:graphicFrame>
        <p:nvGraphicFramePr>
          <p:cNvPr id="683027" name="Object 19"/>
          <p:cNvGraphicFramePr>
            <a:graphicFrameLocks noChangeAspect="1"/>
          </p:cNvGraphicFramePr>
          <p:nvPr/>
        </p:nvGraphicFramePr>
        <p:xfrm>
          <a:off x="2286000" y="2895600"/>
          <a:ext cx="5370513" cy="342900"/>
        </p:xfrm>
        <a:graphic>
          <a:graphicData uri="http://schemas.openxmlformats.org/presentationml/2006/ole">
            <p:oleObj spid="_x0000_s683027" name="公式" r:id="rId9" imgW="3581280" imgH="228600" progId="Equation.3">
              <p:embed/>
            </p:oleObj>
          </a:graphicData>
        </a:graphic>
      </p:graphicFrame>
      <p:graphicFrame>
        <p:nvGraphicFramePr>
          <p:cNvPr id="683028" name="Object 20"/>
          <p:cNvGraphicFramePr>
            <a:graphicFrameLocks noChangeAspect="1"/>
          </p:cNvGraphicFramePr>
          <p:nvPr/>
        </p:nvGraphicFramePr>
        <p:xfrm>
          <a:off x="3810000" y="3219450"/>
          <a:ext cx="4113213" cy="666750"/>
        </p:xfrm>
        <a:graphic>
          <a:graphicData uri="http://schemas.openxmlformats.org/presentationml/2006/ole">
            <p:oleObj spid="_x0000_s683028" name="公式" r:id="rId10" imgW="2743200" imgH="444240" progId="Equation.3">
              <p:embed/>
            </p:oleObj>
          </a:graphicData>
        </a:graphic>
      </p:graphicFrame>
      <p:graphicFrame>
        <p:nvGraphicFramePr>
          <p:cNvPr id="683029" name="Object 21"/>
          <p:cNvGraphicFramePr>
            <a:graphicFrameLocks noChangeAspect="1"/>
          </p:cNvGraphicFramePr>
          <p:nvPr/>
        </p:nvGraphicFramePr>
        <p:xfrm>
          <a:off x="2286000" y="3848100"/>
          <a:ext cx="2913063" cy="342900"/>
        </p:xfrm>
        <a:graphic>
          <a:graphicData uri="http://schemas.openxmlformats.org/presentationml/2006/ole">
            <p:oleObj spid="_x0000_s683029" name="公式" r:id="rId11" imgW="1942920" imgH="228600" progId="Equation.3">
              <p:embed/>
            </p:oleObj>
          </a:graphicData>
        </a:graphic>
      </p:graphicFrame>
      <p:graphicFrame>
        <p:nvGraphicFramePr>
          <p:cNvPr id="683030" name="Object 22"/>
          <p:cNvGraphicFramePr>
            <a:graphicFrameLocks noChangeAspect="1"/>
          </p:cNvGraphicFramePr>
          <p:nvPr/>
        </p:nvGraphicFramePr>
        <p:xfrm>
          <a:off x="7239000" y="4243387"/>
          <a:ext cx="1547813" cy="709613"/>
        </p:xfrm>
        <a:graphic>
          <a:graphicData uri="http://schemas.openxmlformats.org/presentationml/2006/ole">
            <p:oleObj spid="_x0000_s683030" name="公式" r:id="rId12" imgW="1015920" imgH="469800" progId="Equation.3">
              <p:embed/>
            </p:oleObj>
          </a:graphicData>
        </a:graphic>
      </p:graphicFrame>
      <p:graphicFrame>
        <p:nvGraphicFramePr>
          <p:cNvPr id="683031" name="Object 23"/>
          <p:cNvGraphicFramePr>
            <a:graphicFrameLocks noChangeAspect="1"/>
          </p:cNvGraphicFramePr>
          <p:nvPr/>
        </p:nvGraphicFramePr>
        <p:xfrm>
          <a:off x="2286000" y="4964112"/>
          <a:ext cx="3692525" cy="590550"/>
        </p:xfrm>
        <a:graphic>
          <a:graphicData uri="http://schemas.openxmlformats.org/presentationml/2006/ole">
            <p:oleObj spid="_x0000_s683031" name="公式" r:id="rId13" imgW="2463480" imgH="393480" progId="Equation.3">
              <p:embed/>
            </p:oleObj>
          </a:graphicData>
        </a:graphic>
      </p:graphicFrame>
      <p:graphicFrame>
        <p:nvGraphicFramePr>
          <p:cNvPr id="683032" name="Object 24"/>
          <p:cNvGraphicFramePr>
            <a:graphicFrameLocks noChangeAspect="1"/>
          </p:cNvGraphicFramePr>
          <p:nvPr/>
        </p:nvGraphicFramePr>
        <p:xfrm>
          <a:off x="2286000" y="5587206"/>
          <a:ext cx="2644775" cy="342900"/>
        </p:xfrm>
        <a:graphic>
          <a:graphicData uri="http://schemas.openxmlformats.org/presentationml/2006/ole">
            <p:oleObj spid="_x0000_s683032" name="公式" r:id="rId14" imgW="1765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47C0-A067-4650-B5D2-31628993A5CE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684035" name="Object 3"/>
          <p:cNvGraphicFramePr>
            <a:graphicFrameLocks noChangeAspect="1"/>
          </p:cNvGraphicFramePr>
          <p:nvPr/>
        </p:nvGraphicFramePr>
        <p:xfrm>
          <a:off x="457200" y="1206500"/>
          <a:ext cx="7937500" cy="927100"/>
        </p:xfrm>
        <a:graphic>
          <a:graphicData uri="http://schemas.openxmlformats.org/presentationml/2006/ole">
            <p:oleObj spid="_x0000_s684035" name="文档" r:id="rId3" imgW="3995364" imgH="464384" progId="Word.Document.8">
              <p:embed/>
            </p:oleObj>
          </a:graphicData>
        </a:graphic>
      </p:graphicFrame>
      <p:grpSp>
        <p:nvGrpSpPr>
          <p:cNvPr id="684036" name="Group 4"/>
          <p:cNvGrpSpPr>
            <a:grpSpLocks/>
          </p:cNvGrpSpPr>
          <p:nvPr/>
        </p:nvGrpSpPr>
        <p:grpSpPr bwMode="auto">
          <a:xfrm>
            <a:off x="228600" y="2490787"/>
            <a:ext cx="4967288" cy="3757613"/>
            <a:chOff x="1701" y="1645"/>
            <a:chExt cx="3129" cy="2367"/>
          </a:xfrm>
        </p:grpSpPr>
        <p:sp>
          <p:nvSpPr>
            <p:cNvPr id="684037" name="Line 5"/>
            <p:cNvSpPr>
              <a:spLocks noChangeShapeType="1"/>
            </p:cNvSpPr>
            <p:nvPr/>
          </p:nvSpPr>
          <p:spPr bwMode="auto">
            <a:xfrm>
              <a:off x="2015" y="3737"/>
              <a:ext cx="169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38" name="Line 6"/>
            <p:cNvSpPr>
              <a:spLocks noChangeShapeType="1"/>
            </p:cNvSpPr>
            <p:nvPr/>
          </p:nvSpPr>
          <p:spPr bwMode="auto">
            <a:xfrm flipV="1">
              <a:off x="2015" y="1951"/>
              <a:ext cx="0" cy="178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39" name="Line 7"/>
            <p:cNvSpPr>
              <a:spLocks noChangeShapeType="1"/>
            </p:cNvSpPr>
            <p:nvPr/>
          </p:nvSpPr>
          <p:spPr bwMode="auto">
            <a:xfrm>
              <a:off x="3086" y="3380"/>
              <a:ext cx="0" cy="357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0" name="Line 8"/>
            <p:cNvSpPr>
              <a:spLocks noChangeShapeType="1"/>
            </p:cNvSpPr>
            <p:nvPr/>
          </p:nvSpPr>
          <p:spPr bwMode="auto">
            <a:xfrm flipH="1">
              <a:off x="2015" y="2487"/>
              <a:ext cx="446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1" name="Line 9"/>
            <p:cNvSpPr>
              <a:spLocks noChangeShapeType="1"/>
            </p:cNvSpPr>
            <p:nvPr/>
          </p:nvSpPr>
          <p:spPr bwMode="auto">
            <a:xfrm flipH="1">
              <a:off x="2461" y="2487"/>
              <a:ext cx="0" cy="125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2" name="Text Box 10"/>
            <p:cNvSpPr txBox="1">
              <a:spLocks noChangeArrowheads="1"/>
            </p:cNvSpPr>
            <p:nvPr/>
          </p:nvSpPr>
          <p:spPr bwMode="auto">
            <a:xfrm>
              <a:off x="3622" y="3702"/>
              <a:ext cx="120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(10</a:t>
              </a:r>
              <a:r>
                <a:rPr kumimoji="1" lang="zh-CN" altLang="en-US" sz="2400" baseline="30000">
                  <a:solidFill>
                    <a:srgbClr val="000066"/>
                  </a:solidFill>
                </a:rPr>
                <a:t>－</a:t>
              </a:r>
              <a:r>
                <a:rPr kumimoji="1" lang="en-US" altLang="zh-CN" sz="2400" baseline="30000">
                  <a:solidFill>
                    <a:srgbClr val="000066"/>
                  </a:solidFill>
                </a:rPr>
                <a:t>3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m</a:t>
              </a:r>
              <a:r>
                <a:rPr kumimoji="1" lang="en-US" altLang="zh-CN" sz="2400" baseline="30000">
                  <a:solidFill>
                    <a:srgbClr val="000066"/>
                  </a:solidFill>
                </a:rPr>
                <a:t>3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84043" name="Text Box 11"/>
            <p:cNvSpPr txBox="1">
              <a:spLocks noChangeArrowheads="1"/>
            </p:cNvSpPr>
            <p:nvPr/>
          </p:nvSpPr>
          <p:spPr bwMode="auto">
            <a:xfrm>
              <a:off x="2977" y="3724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84044" name="Text Box 12"/>
            <p:cNvSpPr txBox="1">
              <a:spLocks noChangeArrowheads="1"/>
            </p:cNvSpPr>
            <p:nvPr/>
          </p:nvSpPr>
          <p:spPr bwMode="auto">
            <a:xfrm>
              <a:off x="2342" y="2249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a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84045" name="Text Box 13"/>
            <p:cNvSpPr txBox="1">
              <a:spLocks noChangeArrowheads="1"/>
            </p:cNvSpPr>
            <p:nvPr/>
          </p:nvSpPr>
          <p:spPr bwMode="auto">
            <a:xfrm>
              <a:off x="2997" y="3247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b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84046" name="Text Box 14"/>
            <p:cNvSpPr txBox="1">
              <a:spLocks noChangeArrowheads="1"/>
            </p:cNvSpPr>
            <p:nvPr/>
          </p:nvSpPr>
          <p:spPr bwMode="auto">
            <a:xfrm>
              <a:off x="2336" y="3724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684047" name="Line 15"/>
            <p:cNvSpPr>
              <a:spLocks noChangeShapeType="1"/>
            </p:cNvSpPr>
            <p:nvPr/>
          </p:nvSpPr>
          <p:spPr bwMode="auto">
            <a:xfrm>
              <a:off x="2461" y="2487"/>
              <a:ext cx="625" cy="8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8" name="Line 16"/>
            <p:cNvSpPr>
              <a:spLocks noChangeShapeType="1"/>
            </p:cNvSpPr>
            <p:nvPr/>
          </p:nvSpPr>
          <p:spPr bwMode="auto">
            <a:xfrm flipH="1">
              <a:off x="2015" y="3380"/>
              <a:ext cx="1071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9" name="Text Box 17"/>
            <p:cNvSpPr txBox="1">
              <a:spLocks noChangeArrowheads="1"/>
            </p:cNvSpPr>
            <p:nvPr/>
          </p:nvSpPr>
          <p:spPr bwMode="auto">
            <a:xfrm>
              <a:off x="1973" y="1645"/>
              <a:ext cx="98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(10</a:t>
              </a:r>
              <a:r>
                <a:rPr kumimoji="1" lang="en-US" altLang="zh-CN" sz="2400" baseline="30000">
                  <a:solidFill>
                    <a:srgbClr val="000066"/>
                  </a:solidFill>
                </a:rPr>
                <a:t>5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Pa)</a:t>
              </a:r>
            </a:p>
          </p:txBody>
        </p:sp>
        <p:sp>
          <p:nvSpPr>
            <p:cNvPr id="684050" name="Line 18"/>
            <p:cNvSpPr>
              <a:spLocks noChangeShapeType="1"/>
            </p:cNvSpPr>
            <p:nvPr/>
          </p:nvSpPr>
          <p:spPr bwMode="auto">
            <a:xfrm rot="392080">
              <a:off x="2725" y="2885"/>
              <a:ext cx="90" cy="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51" name="Text Box 19"/>
            <p:cNvSpPr txBox="1">
              <a:spLocks noChangeArrowheads="1"/>
            </p:cNvSpPr>
            <p:nvPr/>
          </p:nvSpPr>
          <p:spPr bwMode="auto">
            <a:xfrm>
              <a:off x="1837" y="3247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84052" name="Text Box 20"/>
            <p:cNvSpPr txBox="1">
              <a:spLocks noChangeArrowheads="1"/>
            </p:cNvSpPr>
            <p:nvPr/>
          </p:nvSpPr>
          <p:spPr bwMode="auto">
            <a:xfrm>
              <a:off x="1843" y="2363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6</a:t>
              </a:r>
            </a:p>
          </p:txBody>
        </p:sp>
        <p:sp>
          <p:nvSpPr>
            <p:cNvPr id="684053" name="Text Box 21"/>
            <p:cNvSpPr txBox="1">
              <a:spLocks noChangeArrowheads="1"/>
            </p:cNvSpPr>
            <p:nvPr/>
          </p:nvSpPr>
          <p:spPr bwMode="auto">
            <a:xfrm>
              <a:off x="1837" y="3679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684054" name="Text Box 22"/>
            <p:cNvSpPr txBox="1">
              <a:spLocks noChangeArrowheads="1"/>
            </p:cNvSpPr>
            <p:nvPr/>
          </p:nvSpPr>
          <p:spPr bwMode="auto">
            <a:xfrm>
              <a:off x="1747" y="2817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</a:p>
          </p:txBody>
        </p:sp>
        <p:sp>
          <p:nvSpPr>
            <p:cNvPr id="684055" name="Text Box 23"/>
            <p:cNvSpPr txBox="1">
              <a:spLocks noChangeArrowheads="1"/>
            </p:cNvSpPr>
            <p:nvPr/>
          </p:nvSpPr>
          <p:spPr bwMode="auto">
            <a:xfrm>
              <a:off x="1701" y="2998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</a:p>
          </p:txBody>
        </p:sp>
      </p:grpSp>
      <p:graphicFrame>
        <p:nvGraphicFramePr>
          <p:cNvPr id="684056" name="Object 24"/>
          <p:cNvGraphicFramePr>
            <a:graphicFrameLocks noChangeAspect="1"/>
          </p:cNvGraphicFramePr>
          <p:nvPr/>
        </p:nvGraphicFramePr>
        <p:xfrm>
          <a:off x="3124200" y="2514600"/>
          <a:ext cx="5867400" cy="2387600"/>
        </p:xfrm>
        <a:graphic>
          <a:graphicData uri="http://schemas.openxmlformats.org/presentationml/2006/ole">
            <p:oleObj spid="_x0000_s684056" name="文档" r:id="rId4" imgW="2932740" imgH="119371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C9EB-CCDD-46E9-8F3C-373AB18353A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循环过程的分类</a:t>
            </a: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7621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正循环</a:t>
            </a:r>
            <a:r>
              <a:rPr kumimoji="1" lang="zh-CN" altLang="en-US" sz="2400" dirty="0"/>
              <a:t>：在 </a:t>
            </a:r>
            <a:r>
              <a:rPr kumimoji="1" lang="en-US" altLang="zh-CN" sz="2400" i="1" dirty="0"/>
              <a:t>p </a:t>
            </a:r>
            <a:r>
              <a:rPr kumimoji="1" lang="en-US" altLang="zh-CN" sz="2400" dirty="0"/>
              <a:t>–</a:t>
            </a:r>
            <a:r>
              <a:rPr kumimoji="1" lang="en-US" altLang="zh-CN" sz="2400" i="1" dirty="0"/>
              <a:t>V </a:t>
            </a:r>
            <a:r>
              <a:rPr kumimoji="1" lang="zh-CN" altLang="en-US" sz="2400" dirty="0"/>
              <a:t>图上循环过程按</a:t>
            </a:r>
            <a:r>
              <a:rPr kumimoji="1" lang="zh-CN" altLang="en-US" sz="2400" dirty="0">
                <a:solidFill>
                  <a:srgbClr val="0000CC"/>
                </a:solidFill>
              </a:rPr>
              <a:t>顺</a:t>
            </a:r>
            <a:r>
              <a:rPr kumimoji="1" lang="zh-CN" altLang="en-US" sz="2400" dirty="0"/>
              <a:t>时针进行</a:t>
            </a:r>
          </a:p>
        </p:txBody>
      </p:sp>
      <p:sp>
        <p:nvSpPr>
          <p:cNvPr id="569349" name="Text Box 5"/>
          <p:cNvSpPr txBox="1">
            <a:spLocks noChangeArrowheads="1"/>
          </p:cNvSpPr>
          <p:nvPr/>
        </p:nvSpPr>
        <p:spPr bwMode="auto">
          <a:xfrm>
            <a:off x="533400" y="3505200"/>
            <a:ext cx="76215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</a:rPr>
              <a:t>逆循环</a:t>
            </a:r>
            <a:r>
              <a:rPr kumimoji="1" lang="zh-CN" altLang="en-US" sz="2400"/>
              <a:t>：在</a:t>
            </a:r>
            <a:r>
              <a:rPr kumimoji="1" lang="en-US" altLang="zh-CN" sz="2400" i="1"/>
              <a:t>p</a:t>
            </a:r>
            <a:r>
              <a:rPr kumimoji="1" lang="en-US" altLang="zh-CN" sz="2400"/>
              <a:t> –</a:t>
            </a:r>
            <a:r>
              <a:rPr kumimoji="1" lang="en-US" altLang="zh-CN" sz="2400" i="1"/>
              <a:t>V</a:t>
            </a:r>
            <a:r>
              <a:rPr kumimoji="1" lang="en-US" altLang="zh-CN" sz="2400"/>
              <a:t> </a:t>
            </a:r>
            <a:r>
              <a:rPr kumimoji="1" lang="zh-CN" altLang="en-US" sz="2400"/>
              <a:t>图上循环过程按</a:t>
            </a:r>
            <a:r>
              <a:rPr kumimoji="1" lang="zh-CN" altLang="en-US" sz="2400">
                <a:solidFill>
                  <a:srgbClr val="FF3300"/>
                </a:solidFill>
              </a:rPr>
              <a:t>逆</a:t>
            </a:r>
            <a:r>
              <a:rPr kumimoji="1" lang="zh-CN" altLang="en-US" sz="2400"/>
              <a:t>时针进行</a:t>
            </a: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533400" y="4038600"/>
            <a:ext cx="582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0000CC"/>
                </a:solidFill>
              </a:rPr>
              <a:t>热机</a:t>
            </a:r>
            <a:r>
              <a:rPr kumimoji="1" lang="zh-CN" altLang="en-US" sz="2400"/>
              <a:t>：工作物质作正循环的机器</a:t>
            </a:r>
          </a:p>
        </p:txBody>
      </p:sp>
      <p:sp>
        <p:nvSpPr>
          <p:cNvPr id="569351" name="Rectangle 7"/>
          <p:cNvSpPr>
            <a:spLocks noChangeArrowheads="1"/>
          </p:cNvSpPr>
          <p:nvPr/>
        </p:nvSpPr>
        <p:spPr bwMode="auto">
          <a:xfrm>
            <a:off x="533400" y="4648200"/>
            <a:ext cx="6181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0000CC"/>
                </a:solidFill>
              </a:rPr>
              <a:t>制冷机</a:t>
            </a:r>
            <a:r>
              <a:rPr kumimoji="1" lang="zh-CN" altLang="en-US" sz="2400"/>
              <a:t>：工作物质作逆循环的机器</a:t>
            </a:r>
          </a:p>
        </p:txBody>
      </p:sp>
      <p:sp>
        <p:nvSpPr>
          <p:cNvPr id="569357" name="Text Box 13"/>
          <p:cNvSpPr txBox="1">
            <a:spLocks noChangeArrowheads="1"/>
          </p:cNvSpPr>
          <p:nvPr/>
        </p:nvSpPr>
        <p:spPr bwMode="auto">
          <a:xfrm>
            <a:off x="3505200" y="1219200"/>
            <a:ext cx="4724400" cy="1425575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CC"/>
                </a:solidFill>
              </a:rPr>
              <a:t>循环过程</a:t>
            </a:r>
            <a:r>
              <a:rPr lang="zh-CN" altLang="en-US" sz="2400"/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系统经历了一系列状态变化过程以后，又</a:t>
            </a:r>
            <a:r>
              <a:rPr lang="zh-CN" altLang="en-US" sz="2400">
                <a:solidFill>
                  <a:srgbClr val="0000CC"/>
                </a:solidFill>
              </a:rPr>
              <a:t>回到原来状态</a:t>
            </a:r>
            <a:r>
              <a:rPr lang="zh-CN" altLang="en-US" sz="2400"/>
              <a:t>的过程。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6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6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8" grpId="0" autoUpdateAnimBg="0"/>
      <p:bldP spid="569349" grpId="0" autoUpdateAnimBg="0"/>
      <p:bldP spid="569350" grpId="0" autoUpdateAnimBg="0"/>
      <p:bldP spid="56935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4892-9CF8-40D0-AB5A-6D980659A63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热机循环及其效率 </a:t>
            </a:r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6172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CC"/>
                </a:solidFill>
              </a:rPr>
              <a:t>热机</a:t>
            </a:r>
            <a:r>
              <a:rPr kumimoji="1" lang="zh-CN" altLang="en-US" sz="2400"/>
              <a:t>：能够不断地</a:t>
            </a:r>
            <a:r>
              <a:rPr kumimoji="1" lang="zh-CN" altLang="en-US" sz="2400">
                <a:solidFill>
                  <a:srgbClr val="0000CC"/>
                </a:solidFill>
              </a:rPr>
              <a:t>把热转变成功</a:t>
            </a:r>
            <a:r>
              <a:rPr kumimoji="1" lang="zh-CN" altLang="en-US" sz="2400"/>
              <a:t>的装置。 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533400" y="2667000"/>
            <a:ext cx="3657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热机通过循环过程不断地把热转变成功</a:t>
            </a: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533400" y="4648200"/>
            <a:ext cx="36258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/>
              <a:t> </a:t>
            </a:r>
            <a:r>
              <a:rPr kumimoji="1" lang="zh-CN" altLang="en-US" sz="2400"/>
              <a:t>热机循环为正循环</a:t>
            </a:r>
          </a:p>
        </p:txBody>
      </p:sp>
      <p:grpSp>
        <p:nvGrpSpPr>
          <p:cNvPr id="568327" name="Group 7"/>
          <p:cNvGrpSpPr>
            <a:grpSpLocks/>
          </p:cNvGrpSpPr>
          <p:nvPr/>
        </p:nvGrpSpPr>
        <p:grpSpPr bwMode="auto">
          <a:xfrm>
            <a:off x="5029200" y="2438400"/>
            <a:ext cx="3600450" cy="3032125"/>
            <a:chOff x="2018" y="2019"/>
            <a:chExt cx="2268" cy="1910"/>
          </a:xfrm>
        </p:grpSpPr>
        <p:sp>
          <p:nvSpPr>
            <p:cNvPr id="568328" name="Rectangle 8"/>
            <p:cNvSpPr>
              <a:spLocks noChangeArrowheads="1"/>
            </p:cNvSpPr>
            <p:nvPr/>
          </p:nvSpPr>
          <p:spPr bwMode="auto">
            <a:xfrm>
              <a:off x="2200" y="2019"/>
              <a:ext cx="545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zh-CN" altLang="en-US" sz="2400" i="1" noProof="1"/>
                <a:t> </a:t>
              </a:r>
              <a:r>
                <a:rPr kumimoji="1" lang="en-US" altLang="zh-CN" sz="2400" i="1" noProof="1"/>
                <a:t>p</a:t>
              </a:r>
              <a:endParaRPr kumimoji="1" lang="en-US" altLang="zh-CN" sz="2400"/>
            </a:p>
          </p:txBody>
        </p:sp>
        <p:sp>
          <p:nvSpPr>
            <p:cNvPr id="568329" name="Rectangle 9"/>
            <p:cNvSpPr>
              <a:spLocks noChangeArrowheads="1"/>
            </p:cNvSpPr>
            <p:nvPr/>
          </p:nvSpPr>
          <p:spPr bwMode="auto">
            <a:xfrm>
              <a:off x="2130" y="3673"/>
              <a:ext cx="2156" cy="2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/>
                <a:t> </a:t>
              </a:r>
              <a:r>
                <a:rPr kumimoji="1" lang="en-US" altLang="zh-CN" sz="2400" i="1"/>
                <a:t>O</a:t>
              </a:r>
              <a:r>
                <a:rPr kumimoji="1" lang="en-US" altLang="zh-CN" sz="2400"/>
                <a:t>                                 </a:t>
              </a:r>
              <a:r>
                <a:rPr kumimoji="1" lang="en-US" altLang="zh-CN" sz="2400" i="1"/>
                <a:t>V </a:t>
              </a:r>
              <a:endParaRPr kumimoji="1" lang="en-US" altLang="zh-CN" sz="2400"/>
            </a:p>
          </p:txBody>
        </p:sp>
        <p:sp>
          <p:nvSpPr>
            <p:cNvPr id="568330" name="Line 10"/>
            <p:cNvSpPr>
              <a:spLocks noChangeShapeType="1"/>
            </p:cNvSpPr>
            <p:nvPr/>
          </p:nvSpPr>
          <p:spPr bwMode="auto">
            <a:xfrm>
              <a:off x="2290" y="3696"/>
              <a:ext cx="163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1" name="Line 11"/>
            <p:cNvSpPr>
              <a:spLocks noChangeShapeType="1"/>
            </p:cNvSpPr>
            <p:nvPr/>
          </p:nvSpPr>
          <p:spPr bwMode="auto">
            <a:xfrm flipV="1">
              <a:off x="2290" y="2279"/>
              <a:ext cx="0" cy="141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2" name="Freeform 12"/>
            <p:cNvSpPr>
              <a:spLocks/>
            </p:cNvSpPr>
            <p:nvPr/>
          </p:nvSpPr>
          <p:spPr bwMode="auto">
            <a:xfrm>
              <a:off x="2562" y="2562"/>
              <a:ext cx="965" cy="914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96" y="32"/>
                </a:cxn>
                <a:cxn ang="0">
                  <a:pos x="288" y="80"/>
                </a:cxn>
                <a:cxn ang="0">
                  <a:pos x="480" y="80"/>
                </a:cxn>
                <a:cxn ang="0">
                  <a:pos x="480" y="320"/>
                </a:cxn>
                <a:cxn ang="0">
                  <a:pos x="288" y="512"/>
                </a:cxn>
                <a:cxn ang="0">
                  <a:pos x="96" y="464"/>
                </a:cxn>
                <a:cxn ang="0">
                  <a:pos x="0" y="272"/>
                </a:cxn>
              </a:cxnLst>
              <a:rect l="0" t="0" r="r" b="b"/>
              <a:pathLst>
                <a:path w="512" h="536">
                  <a:moveTo>
                    <a:pt x="0" y="272"/>
                  </a:moveTo>
                  <a:cubicBezTo>
                    <a:pt x="0" y="200"/>
                    <a:pt x="48" y="64"/>
                    <a:pt x="96" y="32"/>
                  </a:cubicBezTo>
                  <a:cubicBezTo>
                    <a:pt x="144" y="0"/>
                    <a:pt x="224" y="72"/>
                    <a:pt x="288" y="80"/>
                  </a:cubicBezTo>
                  <a:cubicBezTo>
                    <a:pt x="352" y="88"/>
                    <a:pt x="448" y="40"/>
                    <a:pt x="480" y="80"/>
                  </a:cubicBezTo>
                  <a:cubicBezTo>
                    <a:pt x="512" y="120"/>
                    <a:pt x="512" y="248"/>
                    <a:pt x="480" y="320"/>
                  </a:cubicBezTo>
                  <a:cubicBezTo>
                    <a:pt x="448" y="392"/>
                    <a:pt x="352" y="488"/>
                    <a:pt x="288" y="512"/>
                  </a:cubicBezTo>
                  <a:cubicBezTo>
                    <a:pt x="224" y="536"/>
                    <a:pt x="144" y="504"/>
                    <a:pt x="96" y="464"/>
                  </a:cubicBezTo>
                  <a:cubicBezTo>
                    <a:pt x="48" y="424"/>
                    <a:pt x="0" y="344"/>
                    <a:pt x="0" y="272"/>
                  </a:cubicBezTo>
                  <a:close/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3" name="Line 13"/>
            <p:cNvSpPr>
              <a:spLocks noChangeShapeType="1"/>
            </p:cNvSpPr>
            <p:nvPr/>
          </p:nvSpPr>
          <p:spPr bwMode="auto">
            <a:xfrm>
              <a:off x="3508" y="2946"/>
              <a:ext cx="0" cy="75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4" name="Line 14"/>
            <p:cNvSpPr>
              <a:spLocks noChangeShapeType="1"/>
            </p:cNvSpPr>
            <p:nvPr/>
          </p:nvSpPr>
          <p:spPr bwMode="auto">
            <a:xfrm>
              <a:off x="2558" y="3038"/>
              <a:ext cx="0" cy="65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5" name="Line 15"/>
            <p:cNvSpPr>
              <a:spLocks noChangeShapeType="1"/>
            </p:cNvSpPr>
            <p:nvPr/>
          </p:nvSpPr>
          <p:spPr bwMode="auto">
            <a:xfrm rot="5400000" flipH="1">
              <a:off x="3001" y="3401"/>
              <a:ext cx="0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6" name="Text Box 16"/>
            <p:cNvSpPr txBox="1">
              <a:spLocks noChangeArrowheads="1"/>
            </p:cNvSpPr>
            <p:nvPr/>
          </p:nvSpPr>
          <p:spPr bwMode="auto">
            <a:xfrm>
              <a:off x="2018" y="3265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4" grpId="0" autoUpdateAnimBg="0"/>
      <p:bldP spid="568325" grpId="0" autoUpdateAnimBg="0"/>
      <p:bldP spid="56832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B416-865C-48D8-B130-24BD7A55FF04}" type="slidenum">
              <a:rPr lang="en-US" altLang="zh-CN"/>
              <a:pPr/>
              <a:t>24</a:t>
            </a:fld>
            <a:endParaRPr lang="en-US" altLang="zh-CN"/>
          </a:p>
        </p:txBody>
      </p:sp>
      <p:pic>
        <p:nvPicPr>
          <p:cNvPr id="576515" name="Picture 3" descr="蒸汽机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743200"/>
            <a:ext cx="27416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6517" name="Group 5"/>
          <p:cNvGrpSpPr>
            <a:grpSpLocks/>
          </p:cNvGrpSpPr>
          <p:nvPr/>
        </p:nvGrpSpPr>
        <p:grpSpPr bwMode="auto">
          <a:xfrm>
            <a:off x="304800" y="1700212"/>
            <a:ext cx="5472113" cy="4733925"/>
            <a:chOff x="295" y="674"/>
            <a:chExt cx="3447" cy="2982"/>
          </a:xfrm>
        </p:grpSpPr>
        <p:sp>
          <p:nvSpPr>
            <p:cNvPr id="576518" name="Text Box 6"/>
            <p:cNvSpPr txBox="1">
              <a:spLocks noChangeArrowheads="1"/>
            </p:cNvSpPr>
            <p:nvPr/>
          </p:nvSpPr>
          <p:spPr bwMode="auto">
            <a:xfrm>
              <a:off x="340" y="2317"/>
              <a:ext cx="3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Arial" charset="0"/>
                </a:rPr>
                <a:t> </a:t>
              </a:r>
            </a:p>
          </p:txBody>
        </p:sp>
        <p:sp>
          <p:nvSpPr>
            <p:cNvPr id="576519" name="Rectangle 7"/>
            <p:cNvSpPr>
              <a:spLocks noChangeArrowheads="1"/>
            </p:cNvSpPr>
            <p:nvPr/>
          </p:nvSpPr>
          <p:spPr bwMode="auto">
            <a:xfrm>
              <a:off x="3062" y="1776"/>
              <a:ext cx="78" cy="385"/>
            </a:xfrm>
            <a:prstGeom prst="rect">
              <a:avLst/>
            </a:prstGeom>
            <a:gradFill rotWithShape="1">
              <a:gsLst>
                <a:gs pos="0">
                  <a:srgbClr val="993366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0" name="AutoShape 8"/>
            <p:cNvSpPr>
              <a:spLocks noChangeArrowheads="1"/>
            </p:cNvSpPr>
            <p:nvPr/>
          </p:nvSpPr>
          <p:spPr bwMode="auto">
            <a:xfrm>
              <a:off x="602" y="854"/>
              <a:ext cx="2384" cy="230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1" name="AutoShape 9"/>
            <p:cNvSpPr>
              <a:spLocks noChangeArrowheads="1"/>
            </p:cNvSpPr>
            <p:nvPr/>
          </p:nvSpPr>
          <p:spPr bwMode="auto">
            <a:xfrm>
              <a:off x="678" y="930"/>
              <a:ext cx="2231" cy="215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2" name="Rectangle 10" descr="10%"/>
            <p:cNvSpPr>
              <a:spLocks noChangeArrowheads="1"/>
            </p:cNvSpPr>
            <p:nvPr/>
          </p:nvSpPr>
          <p:spPr bwMode="auto">
            <a:xfrm>
              <a:off x="2691" y="1768"/>
              <a:ext cx="371" cy="393"/>
            </a:xfrm>
            <a:prstGeom prst="rect">
              <a:avLst/>
            </a:prstGeom>
            <a:pattFill prst="pct10">
              <a:fgClr>
                <a:srgbClr val="99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3" name="Line 11"/>
            <p:cNvSpPr>
              <a:spLocks noChangeShapeType="1"/>
            </p:cNvSpPr>
            <p:nvPr/>
          </p:nvSpPr>
          <p:spPr bwMode="auto">
            <a:xfrm>
              <a:off x="2679" y="1776"/>
              <a:ext cx="613" cy="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4" name="Line 12"/>
            <p:cNvSpPr>
              <a:spLocks noChangeShapeType="1"/>
            </p:cNvSpPr>
            <p:nvPr/>
          </p:nvSpPr>
          <p:spPr bwMode="auto">
            <a:xfrm>
              <a:off x="2684" y="1776"/>
              <a:ext cx="1" cy="385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5" name="Line 13"/>
            <p:cNvSpPr>
              <a:spLocks noChangeShapeType="1"/>
            </p:cNvSpPr>
            <p:nvPr/>
          </p:nvSpPr>
          <p:spPr bwMode="auto">
            <a:xfrm>
              <a:off x="2679" y="2161"/>
              <a:ext cx="613" cy="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6" name="AutoShape 14"/>
            <p:cNvSpPr>
              <a:spLocks noChangeArrowheads="1"/>
            </p:cNvSpPr>
            <p:nvPr/>
          </p:nvSpPr>
          <p:spPr bwMode="auto">
            <a:xfrm>
              <a:off x="1448" y="700"/>
              <a:ext cx="692" cy="383"/>
            </a:xfrm>
            <a:prstGeom prst="roundRect">
              <a:avLst>
                <a:gd name="adj" fmla="val 3259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9999"/>
                </a:gs>
              </a:gsLst>
              <a:lin ang="5400000" scaled="1"/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7" name="Freeform 15"/>
            <p:cNvSpPr>
              <a:spLocks/>
            </p:cNvSpPr>
            <p:nvPr/>
          </p:nvSpPr>
          <p:spPr bwMode="auto">
            <a:xfrm>
              <a:off x="1653" y="674"/>
              <a:ext cx="256" cy="410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45" y="151"/>
                </a:cxn>
                <a:cxn ang="0">
                  <a:pos x="91" y="15"/>
                </a:cxn>
                <a:cxn ang="0">
                  <a:pos x="91" y="60"/>
                </a:cxn>
                <a:cxn ang="0">
                  <a:pos x="136" y="151"/>
                </a:cxn>
                <a:cxn ang="0">
                  <a:pos x="136" y="196"/>
                </a:cxn>
                <a:cxn ang="0">
                  <a:pos x="45" y="242"/>
                </a:cxn>
                <a:cxn ang="0">
                  <a:pos x="0" y="196"/>
                </a:cxn>
              </a:cxnLst>
              <a:rect l="0" t="0" r="r" b="b"/>
              <a:pathLst>
                <a:path w="151" h="242">
                  <a:moveTo>
                    <a:pt x="0" y="196"/>
                  </a:moveTo>
                  <a:cubicBezTo>
                    <a:pt x="0" y="181"/>
                    <a:pt x="30" y="181"/>
                    <a:pt x="45" y="151"/>
                  </a:cubicBezTo>
                  <a:cubicBezTo>
                    <a:pt x="60" y="121"/>
                    <a:pt x="83" y="30"/>
                    <a:pt x="91" y="15"/>
                  </a:cubicBezTo>
                  <a:cubicBezTo>
                    <a:pt x="99" y="0"/>
                    <a:pt x="84" y="37"/>
                    <a:pt x="91" y="60"/>
                  </a:cubicBezTo>
                  <a:cubicBezTo>
                    <a:pt x="98" y="83"/>
                    <a:pt x="129" y="128"/>
                    <a:pt x="136" y="151"/>
                  </a:cubicBezTo>
                  <a:cubicBezTo>
                    <a:pt x="143" y="174"/>
                    <a:pt x="151" y="181"/>
                    <a:pt x="136" y="196"/>
                  </a:cubicBezTo>
                  <a:cubicBezTo>
                    <a:pt x="121" y="211"/>
                    <a:pt x="68" y="242"/>
                    <a:pt x="45" y="242"/>
                  </a:cubicBezTo>
                  <a:cubicBezTo>
                    <a:pt x="22" y="242"/>
                    <a:pt x="0" y="211"/>
                    <a:pt x="0" y="196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8" name="Freeform 16"/>
            <p:cNvSpPr>
              <a:spLocks/>
            </p:cNvSpPr>
            <p:nvPr/>
          </p:nvSpPr>
          <p:spPr bwMode="auto">
            <a:xfrm>
              <a:off x="1833" y="776"/>
              <a:ext cx="152" cy="308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45" y="151"/>
                </a:cxn>
                <a:cxn ang="0">
                  <a:pos x="91" y="15"/>
                </a:cxn>
                <a:cxn ang="0">
                  <a:pos x="91" y="60"/>
                </a:cxn>
                <a:cxn ang="0">
                  <a:pos x="136" y="151"/>
                </a:cxn>
                <a:cxn ang="0">
                  <a:pos x="136" y="196"/>
                </a:cxn>
                <a:cxn ang="0">
                  <a:pos x="45" y="242"/>
                </a:cxn>
                <a:cxn ang="0">
                  <a:pos x="0" y="196"/>
                </a:cxn>
              </a:cxnLst>
              <a:rect l="0" t="0" r="r" b="b"/>
              <a:pathLst>
                <a:path w="151" h="242">
                  <a:moveTo>
                    <a:pt x="0" y="196"/>
                  </a:moveTo>
                  <a:cubicBezTo>
                    <a:pt x="0" y="181"/>
                    <a:pt x="30" y="181"/>
                    <a:pt x="45" y="151"/>
                  </a:cubicBezTo>
                  <a:cubicBezTo>
                    <a:pt x="60" y="121"/>
                    <a:pt x="83" y="30"/>
                    <a:pt x="91" y="15"/>
                  </a:cubicBezTo>
                  <a:cubicBezTo>
                    <a:pt x="99" y="0"/>
                    <a:pt x="84" y="37"/>
                    <a:pt x="91" y="60"/>
                  </a:cubicBezTo>
                  <a:cubicBezTo>
                    <a:pt x="98" y="83"/>
                    <a:pt x="129" y="128"/>
                    <a:pt x="136" y="151"/>
                  </a:cubicBezTo>
                  <a:cubicBezTo>
                    <a:pt x="143" y="174"/>
                    <a:pt x="151" y="181"/>
                    <a:pt x="136" y="196"/>
                  </a:cubicBezTo>
                  <a:cubicBezTo>
                    <a:pt x="121" y="211"/>
                    <a:pt x="68" y="242"/>
                    <a:pt x="45" y="242"/>
                  </a:cubicBezTo>
                  <a:cubicBezTo>
                    <a:pt x="22" y="242"/>
                    <a:pt x="0" y="211"/>
                    <a:pt x="0" y="196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9" name="Freeform 17"/>
            <p:cNvSpPr>
              <a:spLocks/>
            </p:cNvSpPr>
            <p:nvPr/>
          </p:nvSpPr>
          <p:spPr bwMode="auto">
            <a:xfrm flipH="1">
              <a:off x="1602" y="776"/>
              <a:ext cx="153" cy="308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45" y="151"/>
                </a:cxn>
                <a:cxn ang="0">
                  <a:pos x="91" y="15"/>
                </a:cxn>
                <a:cxn ang="0">
                  <a:pos x="91" y="60"/>
                </a:cxn>
                <a:cxn ang="0">
                  <a:pos x="136" y="151"/>
                </a:cxn>
                <a:cxn ang="0">
                  <a:pos x="136" y="196"/>
                </a:cxn>
                <a:cxn ang="0">
                  <a:pos x="45" y="242"/>
                </a:cxn>
                <a:cxn ang="0">
                  <a:pos x="0" y="196"/>
                </a:cxn>
              </a:cxnLst>
              <a:rect l="0" t="0" r="r" b="b"/>
              <a:pathLst>
                <a:path w="151" h="242">
                  <a:moveTo>
                    <a:pt x="0" y="196"/>
                  </a:moveTo>
                  <a:cubicBezTo>
                    <a:pt x="0" y="181"/>
                    <a:pt x="30" y="181"/>
                    <a:pt x="45" y="151"/>
                  </a:cubicBezTo>
                  <a:cubicBezTo>
                    <a:pt x="60" y="121"/>
                    <a:pt x="83" y="30"/>
                    <a:pt x="91" y="15"/>
                  </a:cubicBezTo>
                  <a:cubicBezTo>
                    <a:pt x="99" y="0"/>
                    <a:pt x="84" y="37"/>
                    <a:pt x="91" y="60"/>
                  </a:cubicBezTo>
                  <a:cubicBezTo>
                    <a:pt x="98" y="83"/>
                    <a:pt x="129" y="128"/>
                    <a:pt x="136" y="151"/>
                  </a:cubicBezTo>
                  <a:cubicBezTo>
                    <a:pt x="143" y="174"/>
                    <a:pt x="151" y="181"/>
                    <a:pt x="136" y="196"/>
                  </a:cubicBezTo>
                  <a:cubicBezTo>
                    <a:pt x="121" y="211"/>
                    <a:pt x="68" y="242"/>
                    <a:pt x="45" y="242"/>
                  </a:cubicBezTo>
                  <a:cubicBezTo>
                    <a:pt x="22" y="242"/>
                    <a:pt x="0" y="211"/>
                    <a:pt x="0" y="196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30" name="Rectangle 18" descr="横虚线"/>
            <p:cNvSpPr>
              <a:spLocks noChangeArrowheads="1"/>
            </p:cNvSpPr>
            <p:nvPr/>
          </p:nvSpPr>
          <p:spPr bwMode="auto">
            <a:xfrm>
              <a:off x="1524" y="2929"/>
              <a:ext cx="692" cy="385"/>
            </a:xfrm>
            <a:prstGeom prst="rect">
              <a:avLst/>
            </a:prstGeom>
            <a:pattFill prst="dashHorz">
              <a:fgClr>
                <a:srgbClr val="3399FF"/>
              </a:fgClr>
              <a:bgClr>
                <a:schemeClr val="bg1"/>
              </a:bgClr>
            </a:patt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31" name="Oval 19"/>
            <p:cNvSpPr>
              <a:spLocks noChangeArrowheads="1"/>
            </p:cNvSpPr>
            <p:nvPr/>
          </p:nvSpPr>
          <p:spPr bwMode="auto">
            <a:xfrm>
              <a:off x="448" y="1852"/>
              <a:ext cx="384" cy="385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32" name="Line 20"/>
            <p:cNvSpPr>
              <a:spLocks noChangeShapeType="1"/>
            </p:cNvSpPr>
            <p:nvPr/>
          </p:nvSpPr>
          <p:spPr bwMode="auto">
            <a:xfrm flipV="1">
              <a:off x="648" y="1930"/>
              <a:ext cx="1" cy="23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33" name="Text Box 21"/>
            <p:cNvSpPr txBox="1">
              <a:spLocks noChangeArrowheads="1"/>
            </p:cNvSpPr>
            <p:nvPr/>
          </p:nvSpPr>
          <p:spPr bwMode="auto">
            <a:xfrm>
              <a:off x="1550" y="1071"/>
              <a:ext cx="9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锅炉</a:t>
              </a:r>
            </a:p>
          </p:txBody>
        </p:sp>
        <p:sp>
          <p:nvSpPr>
            <p:cNvPr id="576534" name="Text Box 22"/>
            <p:cNvSpPr txBox="1">
              <a:spLocks noChangeArrowheads="1"/>
            </p:cNvSpPr>
            <p:nvPr/>
          </p:nvSpPr>
          <p:spPr bwMode="auto">
            <a:xfrm>
              <a:off x="1526" y="2643"/>
              <a:ext cx="99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冷却器</a:t>
              </a:r>
            </a:p>
          </p:txBody>
        </p:sp>
        <p:sp>
          <p:nvSpPr>
            <p:cNvPr id="576535" name="Text Box 23"/>
            <p:cNvSpPr txBox="1">
              <a:spLocks noChangeArrowheads="1"/>
            </p:cNvSpPr>
            <p:nvPr/>
          </p:nvSpPr>
          <p:spPr bwMode="auto">
            <a:xfrm>
              <a:off x="832" y="1912"/>
              <a:ext cx="84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水泵</a:t>
              </a:r>
            </a:p>
          </p:txBody>
        </p:sp>
        <p:sp>
          <p:nvSpPr>
            <p:cNvPr id="576536" name="Text Box 24"/>
            <p:cNvSpPr txBox="1">
              <a:spLocks noChangeArrowheads="1"/>
            </p:cNvSpPr>
            <p:nvPr/>
          </p:nvSpPr>
          <p:spPr bwMode="auto">
            <a:xfrm>
              <a:off x="2203" y="1825"/>
              <a:ext cx="768" cy="2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气缸</a:t>
              </a:r>
            </a:p>
          </p:txBody>
        </p:sp>
        <p:sp>
          <p:nvSpPr>
            <p:cNvPr id="576537" name="Line 25"/>
            <p:cNvSpPr>
              <a:spLocks noChangeShapeType="1"/>
            </p:cNvSpPr>
            <p:nvPr/>
          </p:nvSpPr>
          <p:spPr bwMode="auto">
            <a:xfrm>
              <a:off x="3140" y="1966"/>
              <a:ext cx="230" cy="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38" name="Text Box 26"/>
            <p:cNvSpPr txBox="1">
              <a:spLocks noChangeArrowheads="1"/>
            </p:cNvSpPr>
            <p:nvPr/>
          </p:nvSpPr>
          <p:spPr bwMode="auto">
            <a:xfrm>
              <a:off x="3292" y="1835"/>
              <a:ext cx="4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993366"/>
                  </a:solidFill>
                </a:rPr>
                <a:t> W</a:t>
              </a:r>
            </a:p>
          </p:txBody>
        </p:sp>
        <p:sp>
          <p:nvSpPr>
            <p:cNvPr id="576539" name="Text Box 27"/>
            <p:cNvSpPr txBox="1">
              <a:spLocks noChangeArrowheads="1"/>
            </p:cNvSpPr>
            <p:nvPr/>
          </p:nvSpPr>
          <p:spPr bwMode="auto">
            <a:xfrm>
              <a:off x="1015" y="899"/>
              <a:ext cx="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FF0000"/>
                  </a:solidFill>
                </a:rPr>
                <a:t>Q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1</a:t>
              </a:r>
              <a:endParaRPr lang="en-US" altLang="zh-CN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576540" name="Text Box 28"/>
            <p:cNvSpPr txBox="1">
              <a:spLocks noChangeArrowheads="1"/>
            </p:cNvSpPr>
            <p:nvPr/>
          </p:nvSpPr>
          <p:spPr bwMode="auto">
            <a:xfrm>
              <a:off x="1207" y="2771"/>
              <a:ext cx="53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FF"/>
                  </a:solidFill>
                </a:rPr>
                <a:t>Q</a:t>
              </a:r>
              <a:r>
                <a:rPr lang="en-US" altLang="zh-CN" sz="2400" baseline="-25000" dirty="0">
                  <a:solidFill>
                    <a:srgbClr val="0000FF"/>
                  </a:solidFill>
                </a:rPr>
                <a:t>2</a:t>
              </a:r>
              <a:endParaRPr lang="en-US" altLang="zh-CN" sz="2400" i="1" dirty="0">
                <a:solidFill>
                  <a:srgbClr val="0000FF"/>
                </a:solidFill>
              </a:endParaRPr>
            </a:p>
          </p:txBody>
        </p:sp>
        <p:sp>
          <p:nvSpPr>
            <p:cNvPr id="576541" name="Rectangle 29"/>
            <p:cNvSpPr>
              <a:spLocks noChangeArrowheads="1"/>
            </p:cNvSpPr>
            <p:nvPr/>
          </p:nvSpPr>
          <p:spPr bwMode="auto">
            <a:xfrm>
              <a:off x="1015" y="3347"/>
              <a:ext cx="2077" cy="3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蒸汽机工作简图</a:t>
              </a:r>
            </a:p>
          </p:txBody>
        </p:sp>
        <p:sp>
          <p:nvSpPr>
            <p:cNvPr id="576542" name="Text Box 30"/>
            <p:cNvSpPr txBox="1">
              <a:spLocks noChangeArrowheads="1"/>
            </p:cNvSpPr>
            <p:nvPr/>
          </p:nvSpPr>
          <p:spPr bwMode="auto">
            <a:xfrm>
              <a:off x="295" y="2237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</a:p>
          </p:txBody>
        </p:sp>
        <p:sp>
          <p:nvSpPr>
            <p:cNvPr id="576543" name="Line 31"/>
            <p:cNvSpPr>
              <a:spLocks noChangeShapeType="1"/>
            </p:cNvSpPr>
            <p:nvPr/>
          </p:nvSpPr>
          <p:spPr bwMode="auto">
            <a:xfrm rot="-5400000">
              <a:off x="479" y="2466"/>
              <a:ext cx="307" cy="2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44" name="Line 32"/>
            <p:cNvSpPr>
              <a:spLocks noChangeShapeType="1"/>
            </p:cNvSpPr>
            <p:nvPr/>
          </p:nvSpPr>
          <p:spPr bwMode="auto">
            <a:xfrm flipH="1">
              <a:off x="2248" y="3129"/>
              <a:ext cx="307" cy="2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45" name="Line 33"/>
            <p:cNvSpPr>
              <a:spLocks noChangeShapeType="1"/>
            </p:cNvSpPr>
            <p:nvPr/>
          </p:nvSpPr>
          <p:spPr bwMode="auto">
            <a:xfrm rot="5400000" flipV="1">
              <a:off x="2800" y="1559"/>
              <a:ext cx="307" cy="2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46" name="Line 34"/>
            <p:cNvSpPr>
              <a:spLocks noChangeShapeType="1"/>
            </p:cNvSpPr>
            <p:nvPr/>
          </p:nvSpPr>
          <p:spPr bwMode="auto">
            <a:xfrm>
              <a:off x="1063" y="889"/>
              <a:ext cx="307" cy="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6547" name="Rectangle 35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热机循环及其效率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D269-FC24-4D80-94E1-249FEBFD15D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热机循环及其效率 </a:t>
            </a:r>
          </a:p>
        </p:txBody>
      </p:sp>
    </p:spTree>
    <p:controls>
      <p:control spid="577539" name="ShockwaveFlash1" r:id="rId2" imgW="7777601" imgH="43928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FB9-ABD3-4A63-B70D-534FF141A81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热机循环及其效率 </a:t>
            </a:r>
          </a:p>
        </p:txBody>
      </p:sp>
      <p:sp>
        <p:nvSpPr>
          <p:cNvPr id="571397" name="Text Box 5"/>
          <p:cNvSpPr txBox="1">
            <a:spLocks noChangeArrowheads="1"/>
          </p:cNvSpPr>
          <p:nvPr/>
        </p:nvSpPr>
        <p:spPr bwMode="auto">
          <a:xfrm>
            <a:off x="3962400" y="1263650"/>
            <a:ext cx="50038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工作物质</a:t>
            </a:r>
            <a:r>
              <a:rPr lang="zh-CN" altLang="en-US" sz="2400" dirty="0"/>
              <a:t>：在热机中被用来吸收热量、并对外做功的物质。</a:t>
            </a:r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3962400" y="2330450"/>
            <a:ext cx="4810125" cy="1354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热机效率</a:t>
            </a:r>
            <a:r>
              <a:rPr lang="zh-CN" altLang="en-US" sz="2400" dirty="0"/>
              <a:t>：在一次循环过程中，工作物质对外做的净功与它从高温热源吸收的热量之比。</a:t>
            </a:r>
          </a:p>
        </p:txBody>
      </p:sp>
      <p:graphicFrame>
        <p:nvGraphicFramePr>
          <p:cNvPr id="571399" name="Object 7"/>
          <p:cNvGraphicFramePr>
            <a:graphicFrameLocks noChangeAspect="1"/>
          </p:cNvGraphicFramePr>
          <p:nvPr/>
        </p:nvGraphicFramePr>
        <p:xfrm>
          <a:off x="4876800" y="3886200"/>
          <a:ext cx="2101850" cy="869950"/>
        </p:xfrm>
        <a:graphic>
          <a:graphicData uri="http://schemas.openxmlformats.org/presentationml/2006/ole">
            <p:oleObj spid="_x0000_s571399" name="公式" r:id="rId3" imgW="965160" imgH="431640" progId="Equation.3">
              <p:embed/>
            </p:oleObj>
          </a:graphicData>
        </a:graphic>
      </p:graphicFrame>
      <p:graphicFrame>
        <p:nvGraphicFramePr>
          <p:cNvPr id="571400" name="Object 8"/>
          <p:cNvGraphicFramePr>
            <a:graphicFrameLocks noChangeAspect="1"/>
          </p:cNvGraphicFramePr>
          <p:nvPr/>
        </p:nvGraphicFramePr>
        <p:xfrm>
          <a:off x="4267200" y="4876800"/>
          <a:ext cx="4086225" cy="1470025"/>
        </p:xfrm>
        <a:graphic>
          <a:graphicData uri="http://schemas.openxmlformats.org/presentationml/2006/ole">
            <p:oleObj spid="_x0000_s571400" name="Equation" r:id="rId4" imgW="2044440" imgH="736560" progId="">
              <p:embed/>
            </p:oleObj>
          </a:graphicData>
        </a:graphic>
      </p:graphicFrame>
      <p:grpSp>
        <p:nvGrpSpPr>
          <p:cNvPr id="571404" name="Group 12"/>
          <p:cNvGrpSpPr>
            <a:grpSpLocks/>
          </p:cNvGrpSpPr>
          <p:nvPr/>
        </p:nvGrpSpPr>
        <p:grpSpPr bwMode="auto">
          <a:xfrm>
            <a:off x="381000" y="1754187"/>
            <a:ext cx="3194050" cy="3960813"/>
            <a:chOff x="240" y="1056"/>
            <a:chExt cx="2012" cy="2495"/>
          </a:xfrm>
        </p:grpSpPr>
        <p:pic>
          <p:nvPicPr>
            <p:cNvPr id="571396" name="Picture 4" descr="9-3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0" y="1056"/>
              <a:ext cx="2012" cy="2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aphicFrame>
          <p:nvGraphicFramePr>
            <p:cNvPr id="571402" name="Object 10"/>
            <p:cNvGraphicFramePr>
              <a:graphicFrameLocks noChangeAspect="1"/>
            </p:cNvGraphicFramePr>
            <p:nvPr/>
          </p:nvGraphicFramePr>
          <p:xfrm>
            <a:off x="1419" y="1413"/>
            <a:ext cx="262" cy="274"/>
          </p:xfrm>
          <a:graphic>
            <a:graphicData uri="http://schemas.openxmlformats.org/presentationml/2006/ole">
              <p:oleObj spid="_x0000_s571402" name="公式" r:id="rId6" imgW="190440" imgH="215640" progId="Equation.3">
                <p:embed/>
              </p:oleObj>
            </a:graphicData>
          </a:graphic>
        </p:graphicFrame>
        <p:graphicFrame>
          <p:nvGraphicFramePr>
            <p:cNvPr id="571403" name="Object 11"/>
            <p:cNvGraphicFramePr>
              <a:graphicFrameLocks noChangeAspect="1"/>
            </p:cNvGraphicFramePr>
            <p:nvPr/>
          </p:nvGraphicFramePr>
          <p:xfrm>
            <a:off x="1186" y="2832"/>
            <a:ext cx="279" cy="274"/>
          </p:xfrm>
          <a:graphic>
            <a:graphicData uri="http://schemas.openxmlformats.org/presentationml/2006/ole">
              <p:oleObj spid="_x0000_s571403" name="公式" r:id="rId7" imgW="203040" imgH="215640" progId="Equation.3">
                <p:embed/>
              </p:oleObj>
            </a:graphicData>
          </a:graphic>
        </p:graphicFrame>
      </p:grpSp>
      <p:graphicFrame>
        <p:nvGraphicFramePr>
          <p:cNvPr id="571408" name="Object 16"/>
          <p:cNvGraphicFramePr>
            <a:graphicFrameLocks noChangeAspect="1"/>
          </p:cNvGraphicFramePr>
          <p:nvPr/>
        </p:nvGraphicFramePr>
        <p:xfrm>
          <a:off x="838200" y="5715000"/>
          <a:ext cx="2228850" cy="617538"/>
        </p:xfrm>
        <a:graphic>
          <a:graphicData uri="http://schemas.openxmlformats.org/presentationml/2006/ole">
            <p:oleObj spid="_x0000_s571408" name="公式" r:id="rId8" imgW="7743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7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7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7" grpId="0"/>
      <p:bldP spid="57139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2CEB-9716-4B86-9064-28E67D92ADA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制冷机及其制冷系数 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7239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制</a:t>
            </a:r>
            <a:r>
              <a:rPr kumimoji="1" lang="zh-CN" altLang="en-US" sz="2400" b="1">
                <a:solidFill>
                  <a:srgbClr val="0000CC"/>
                </a:solidFill>
              </a:rPr>
              <a:t>冷机</a:t>
            </a:r>
            <a:r>
              <a:rPr kumimoji="1" lang="zh-CN" altLang="en-US" sz="2400"/>
              <a:t>：使热量从低温热源向高温热源传递的装置。 </a:t>
            </a:r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533400" y="4724400"/>
            <a:ext cx="365760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/>
              <a:t>制</a:t>
            </a:r>
            <a:r>
              <a:rPr kumimoji="1" lang="zh-CN" altLang="en-US" sz="2400"/>
              <a:t>冷循环为负循环 </a:t>
            </a:r>
          </a:p>
        </p:txBody>
      </p:sp>
      <p:grpSp>
        <p:nvGrpSpPr>
          <p:cNvPr id="572422" name="Group 6"/>
          <p:cNvGrpSpPr>
            <a:grpSpLocks/>
          </p:cNvGrpSpPr>
          <p:nvPr/>
        </p:nvGrpSpPr>
        <p:grpSpPr bwMode="auto">
          <a:xfrm>
            <a:off x="5181600" y="2819400"/>
            <a:ext cx="3236913" cy="3600450"/>
            <a:chOff x="2567" y="1584"/>
            <a:chExt cx="1081" cy="1152"/>
          </a:xfrm>
        </p:grpSpPr>
        <p:sp>
          <p:nvSpPr>
            <p:cNvPr id="572423" name="Rectangle 7"/>
            <p:cNvSpPr>
              <a:spLocks noChangeArrowheads="1"/>
            </p:cNvSpPr>
            <p:nvPr/>
          </p:nvSpPr>
          <p:spPr bwMode="auto">
            <a:xfrm>
              <a:off x="2951" y="2549"/>
              <a:ext cx="336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endParaRPr kumimoji="1" lang="zh-CN" altLang="zh-CN" sz="2400"/>
            </a:p>
          </p:txBody>
        </p:sp>
        <p:sp>
          <p:nvSpPr>
            <p:cNvPr id="572424" name="Rectangle 8"/>
            <p:cNvSpPr>
              <a:spLocks noChangeArrowheads="1"/>
            </p:cNvSpPr>
            <p:nvPr/>
          </p:nvSpPr>
          <p:spPr bwMode="auto">
            <a:xfrm>
              <a:off x="2614" y="1584"/>
              <a:ext cx="289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zh-CN" altLang="en-US" sz="2400" i="1" noProof="1"/>
                <a:t> </a:t>
              </a:r>
              <a:r>
                <a:rPr kumimoji="1" lang="en-US" altLang="zh-CN" sz="2400" i="1" noProof="1"/>
                <a:t>p</a:t>
              </a:r>
              <a:endParaRPr kumimoji="1" lang="en-US" altLang="zh-CN" sz="2400"/>
            </a:p>
          </p:txBody>
        </p:sp>
        <p:sp>
          <p:nvSpPr>
            <p:cNvPr id="572425" name="Rectangle 9"/>
            <p:cNvSpPr>
              <a:spLocks noChangeArrowheads="1"/>
            </p:cNvSpPr>
            <p:nvPr/>
          </p:nvSpPr>
          <p:spPr bwMode="auto">
            <a:xfrm>
              <a:off x="2567" y="2448"/>
              <a:ext cx="1081" cy="1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/>
                <a:t> </a:t>
              </a:r>
              <a:r>
                <a:rPr kumimoji="1" lang="en-US" altLang="zh-CN" sz="2400" i="1"/>
                <a:t>O </a:t>
              </a:r>
              <a:r>
                <a:rPr kumimoji="1" lang="en-US" altLang="zh-CN" sz="2400"/>
                <a:t>                                </a:t>
              </a:r>
              <a:r>
                <a:rPr kumimoji="1" lang="en-US" altLang="zh-CN" sz="2400" i="1"/>
                <a:t>V</a:t>
              </a:r>
              <a:endParaRPr kumimoji="1" lang="en-US" altLang="zh-CN" sz="2400"/>
            </a:p>
          </p:txBody>
        </p:sp>
        <p:sp>
          <p:nvSpPr>
            <p:cNvPr id="572426" name="Line 10"/>
            <p:cNvSpPr>
              <a:spLocks noChangeShapeType="1"/>
            </p:cNvSpPr>
            <p:nvPr/>
          </p:nvSpPr>
          <p:spPr bwMode="auto">
            <a:xfrm>
              <a:off x="2663" y="2448"/>
              <a:ext cx="86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427" name="Line 11"/>
            <p:cNvSpPr>
              <a:spLocks noChangeShapeType="1"/>
            </p:cNvSpPr>
            <p:nvPr/>
          </p:nvSpPr>
          <p:spPr bwMode="auto">
            <a:xfrm flipV="1">
              <a:off x="2663" y="1728"/>
              <a:ext cx="0" cy="72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428" name="Freeform 12"/>
            <p:cNvSpPr>
              <a:spLocks/>
            </p:cNvSpPr>
            <p:nvPr/>
          </p:nvSpPr>
          <p:spPr bwMode="auto">
            <a:xfrm>
              <a:off x="2807" y="1872"/>
              <a:ext cx="512" cy="464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96" y="32"/>
                </a:cxn>
                <a:cxn ang="0">
                  <a:pos x="288" y="80"/>
                </a:cxn>
                <a:cxn ang="0">
                  <a:pos x="480" y="80"/>
                </a:cxn>
                <a:cxn ang="0">
                  <a:pos x="480" y="320"/>
                </a:cxn>
                <a:cxn ang="0">
                  <a:pos x="288" y="512"/>
                </a:cxn>
                <a:cxn ang="0">
                  <a:pos x="96" y="464"/>
                </a:cxn>
                <a:cxn ang="0">
                  <a:pos x="0" y="272"/>
                </a:cxn>
              </a:cxnLst>
              <a:rect l="0" t="0" r="r" b="b"/>
              <a:pathLst>
                <a:path w="512" h="536">
                  <a:moveTo>
                    <a:pt x="0" y="272"/>
                  </a:moveTo>
                  <a:cubicBezTo>
                    <a:pt x="0" y="200"/>
                    <a:pt x="48" y="64"/>
                    <a:pt x="96" y="32"/>
                  </a:cubicBezTo>
                  <a:cubicBezTo>
                    <a:pt x="144" y="0"/>
                    <a:pt x="224" y="72"/>
                    <a:pt x="288" y="80"/>
                  </a:cubicBezTo>
                  <a:cubicBezTo>
                    <a:pt x="352" y="88"/>
                    <a:pt x="448" y="40"/>
                    <a:pt x="480" y="80"/>
                  </a:cubicBezTo>
                  <a:cubicBezTo>
                    <a:pt x="512" y="120"/>
                    <a:pt x="512" y="248"/>
                    <a:pt x="480" y="320"/>
                  </a:cubicBezTo>
                  <a:cubicBezTo>
                    <a:pt x="448" y="392"/>
                    <a:pt x="352" y="488"/>
                    <a:pt x="288" y="512"/>
                  </a:cubicBezTo>
                  <a:cubicBezTo>
                    <a:pt x="224" y="536"/>
                    <a:pt x="144" y="504"/>
                    <a:pt x="96" y="464"/>
                  </a:cubicBezTo>
                  <a:cubicBezTo>
                    <a:pt x="48" y="424"/>
                    <a:pt x="0" y="344"/>
                    <a:pt x="0" y="272"/>
                  </a:cubicBezTo>
                  <a:close/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429" name="Line 13"/>
            <p:cNvSpPr>
              <a:spLocks noChangeShapeType="1"/>
            </p:cNvSpPr>
            <p:nvPr/>
          </p:nvSpPr>
          <p:spPr bwMode="auto">
            <a:xfrm>
              <a:off x="3317" y="2064"/>
              <a:ext cx="0" cy="384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430" name="Line 14"/>
            <p:cNvSpPr>
              <a:spLocks noChangeShapeType="1"/>
            </p:cNvSpPr>
            <p:nvPr/>
          </p:nvSpPr>
          <p:spPr bwMode="auto">
            <a:xfrm>
              <a:off x="2801" y="2100"/>
              <a:ext cx="0" cy="34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431" name="Line 15"/>
            <p:cNvSpPr>
              <a:spLocks noChangeShapeType="1"/>
            </p:cNvSpPr>
            <p:nvPr/>
          </p:nvSpPr>
          <p:spPr bwMode="auto">
            <a:xfrm rot="-5400000">
              <a:off x="3040" y="2297"/>
              <a:ext cx="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2432" name="Text Box 16"/>
          <p:cNvSpPr txBox="1">
            <a:spLocks noChangeArrowheads="1"/>
          </p:cNvSpPr>
          <p:nvPr/>
        </p:nvSpPr>
        <p:spPr bwMode="auto">
          <a:xfrm>
            <a:off x="533400" y="2971800"/>
            <a:ext cx="415448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/>
              <a:t>制</a:t>
            </a:r>
            <a:r>
              <a:rPr kumimoji="1" lang="zh-CN" altLang="en-US" sz="2400" dirty="0"/>
              <a:t>冷机通过循环过程不断地使热量从低温热源向高温热源传递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 autoUpdateAnimBg="0"/>
      <p:bldP spid="572421" grpId="0" autoUpdateAnimBg="0"/>
      <p:bldP spid="57243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2A44-8FA9-4A22-A65B-4CCC491485F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制冷机及其制冷系数 </a:t>
            </a:r>
          </a:p>
        </p:txBody>
      </p:sp>
      <p:grpSp>
        <p:nvGrpSpPr>
          <p:cNvPr id="570372" name="Group 4"/>
          <p:cNvGrpSpPr>
            <a:grpSpLocks/>
          </p:cNvGrpSpPr>
          <p:nvPr/>
        </p:nvGrpSpPr>
        <p:grpSpPr bwMode="auto">
          <a:xfrm>
            <a:off x="3505200" y="1217612"/>
            <a:ext cx="5476875" cy="5030788"/>
            <a:chOff x="385" y="582"/>
            <a:chExt cx="3450" cy="3169"/>
          </a:xfrm>
        </p:grpSpPr>
        <p:sp>
          <p:nvSpPr>
            <p:cNvPr id="570373" name="Rectangle 5"/>
            <p:cNvSpPr>
              <a:spLocks noChangeArrowheads="1"/>
            </p:cNvSpPr>
            <p:nvPr/>
          </p:nvSpPr>
          <p:spPr bwMode="auto">
            <a:xfrm>
              <a:off x="3258" y="1849"/>
              <a:ext cx="81" cy="399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74" name="AutoShape 6"/>
            <p:cNvSpPr>
              <a:spLocks noChangeArrowheads="1"/>
            </p:cNvSpPr>
            <p:nvPr/>
          </p:nvSpPr>
          <p:spPr bwMode="auto">
            <a:xfrm>
              <a:off x="704" y="891"/>
              <a:ext cx="2475" cy="239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75" name="AutoShape 7"/>
            <p:cNvSpPr>
              <a:spLocks noChangeArrowheads="1"/>
            </p:cNvSpPr>
            <p:nvPr/>
          </p:nvSpPr>
          <p:spPr bwMode="auto">
            <a:xfrm>
              <a:off x="783" y="970"/>
              <a:ext cx="2317" cy="22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76" name="Rectangle 8" descr="5%"/>
            <p:cNvSpPr>
              <a:spLocks noChangeArrowheads="1"/>
            </p:cNvSpPr>
            <p:nvPr/>
          </p:nvSpPr>
          <p:spPr bwMode="auto">
            <a:xfrm>
              <a:off x="2873" y="1840"/>
              <a:ext cx="385" cy="408"/>
            </a:xfrm>
            <a:prstGeom prst="rect">
              <a:avLst/>
            </a:prstGeom>
            <a:pattFill prst="pct5">
              <a:fgClr>
                <a:srgbClr val="008080"/>
              </a:fgClr>
              <a:bgClr>
                <a:schemeClr val="bg1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77" name="Line 9"/>
            <p:cNvSpPr>
              <a:spLocks noChangeShapeType="1"/>
            </p:cNvSpPr>
            <p:nvPr/>
          </p:nvSpPr>
          <p:spPr bwMode="auto">
            <a:xfrm>
              <a:off x="2860" y="1849"/>
              <a:ext cx="638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78" name="Line 10"/>
            <p:cNvSpPr>
              <a:spLocks noChangeShapeType="1"/>
            </p:cNvSpPr>
            <p:nvPr/>
          </p:nvSpPr>
          <p:spPr bwMode="auto">
            <a:xfrm>
              <a:off x="2866" y="1849"/>
              <a:ext cx="0" cy="399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79" name="Line 11"/>
            <p:cNvSpPr>
              <a:spLocks noChangeShapeType="1"/>
            </p:cNvSpPr>
            <p:nvPr/>
          </p:nvSpPr>
          <p:spPr bwMode="auto">
            <a:xfrm>
              <a:off x="2860" y="2248"/>
              <a:ext cx="638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80" name="AutoShape 12"/>
            <p:cNvSpPr>
              <a:spLocks noChangeArrowheads="1"/>
            </p:cNvSpPr>
            <p:nvPr/>
          </p:nvSpPr>
          <p:spPr bwMode="auto">
            <a:xfrm>
              <a:off x="1582" y="711"/>
              <a:ext cx="718" cy="398"/>
            </a:xfrm>
            <a:prstGeom prst="roundRect">
              <a:avLst>
                <a:gd name="adj" fmla="val 3259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CC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1" name="Rectangle 13" descr="草皮"/>
            <p:cNvSpPr>
              <a:spLocks noChangeArrowheads="1"/>
            </p:cNvSpPr>
            <p:nvPr/>
          </p:nvSpPr>
          <p:spPr bwMode="auto">
            <a:xfrm>
              <a:off x="1661" y="3046"/>
              <a:ext cx="719" cy="399"/>
            </a:xfrm>
            <a:prstGeom prst="rect">
              <a:avLst/>
            </a:prstGeom>
            <a:pattFill prst="divot">
              <a:fgClr>
                <a:srgbClr val="3399FF"/>
              </a:fgClr>
              <a:bgClr>
                <a:schemeClr val="bg1"/>
              </a:bgClr>
            </a:pattFill>
            <a:ln w="19050">
              <a:solidFill>
                <a:srgbClr val="33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2" name="Text Box 14"/>
            <p:cNvSpPr txBox="1">
              <a:spLocks noChangeArrowheads="1"/>
            </p:cNvSpPr>
            <p:nvPr/>
          </p:nvSpPr>
          <p:spPr bwMode="auto">
            <a:xfrm>
              <a:off x="1547" y="1117"/>
              <a:ext cx="119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热交换器</a:t>
              </a:r>
            </a:p>
          </p:txBody>
        </p:sp>
        <p:sp>
          <p:nvSpPr>
            <p:cNvPr id="570383" name="Text Box 15"/>
            <p:cNvSpPr txBox="1">
              <a:spLocks noChangeArrowheads="1"/>
            </p:cNvSpPr>
            <p:nvPr/>
          </p:nvSpPr>
          <p:spPr bwMode="auto">
            <a:xfrm>
              <a:off x="1648" y="2733"/>
              <a:ext cx="824" cy="2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蒸发器</a:t>
              </a:r>
            </a:p>
          </p:txBody>
        </p:sp>
        <p:sp>
          <p:nvSpPr>
            <p:cNvPr id="570384" name="Text Box 16"/>
            <p:cNvSpPr txBox="1">
              <a:spLocks noChangeArrowheads="1"/>
            </p:cNvSpPr>
            <p:nvPr/>
          </p:nvSpPr>
          <p:spPr bwMode="auto">
            <a:xfrm>
              <a:off x="864" y="1918"/>
              <a:ext cx="958" cy="2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节流阀</a:t>
              </a:r>
            </a:p>
          </p:txBody>
        </p:sp>
        <p:sp>
          <p:nvSpPr>
            <p:cNvPr id="570385" name="Text Box 17"/>
            <p:cNvSpPr txBox="1">
              <a:spLocks noChangeArrowheads="1"/>
            </p:cNvSpPr>
            <p:nvPr/>
          </p:nvSpPr>
          <p:spPr bwMode="auto">
            <a:xfrm>
              <a:off x="2159" y="1916"/>
              <a:ext cx="1039" cy="2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压缩机</a:t>
              </a:r>
            </a:p>
          </p:txBody>
        </p:sp>
        <p:sp>
          <p:nvSpPr>
            <p:cNvPr id="570386" name="Line 18"/>
            <p:cNvSpPr>
              <a:spLocks noChangeShapeType="1"/>
            </p:cNvSpPr>
            <p:nvPr/>
          </p:nvSpPr>
          <p:spPr bwMode="auto">
            <a:xfrm flipH="1">
              <a:off x="3339" y="2046"/>
              <a:ext cx="240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87" name="Text Box 19"/>
            <p:cNvSpPr txBox="1">
              <a:spLocks noChangeArrowheads="1"/>
            </p:cNvSpPr>
            <p:nvPr/>
          </p:nvSpPr>
          <p:spPr bwMode="auto">
            <a:xfrm>
              <a:off x="3515" y="1910"/>
              <a:ext cx="3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8080"/>
                  </a:solidFill>
                </a:rPr>
                <a:t>W</a:t>
              </a:r>
            </a:p>
          </p:txBody>
        </p:sp>
        <p:sp>
          <p:nvSpPr>
            <p:cNvPr id="570388" name="Text Box 20"/>
            <p:cNvSpPr txBox="1">
              <a:spLocks noChangeArrowheads="1"/>
            </p:cNvSpPr>
            <p:nvPr/>
          </p:nvSpPr>
          <p:spPr bwMode="auto">
            <a:xfrm>
              <a:off x="1265" y="582"/>
              <a:ext cx="56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CC0066"/>
                  </a:solidFill>
                </a:rPr>
                <a:t>Q</a:t>
              </a:r>
              <a:r>
                <a:rPr lang="en-US" altLang="zh-CN" sz="2400" baseline="-25000" dirty="0">
                  <a:solidFill>
                    <a:srgbClr val="CC0066"/>
                  </a:solidFill>
                </a:rPr>
                <a:t>1</a:t>
              </a:r>
              <a:endParaRPr lang="en-US" altLang="zh-CN" sz="2400" i="1" dirty="0">
                <a:solidFill>
                  <a:srgbClr val="CC0066"/>
                </a:solidFill>
              </a:endParaRPr>
            </a:p>
          </p:txBody>
        </p:sp>
        <p:sp>
          <p:nvSpPr>
            <p:cNvPr id="570389" name="Text Box 21"/>
            <p:cNvSpPr txBox="1">
              <a:spLocks noChangeArrowheads="1"/>
            </p:cNvSpPr>
            <p:nvPr/>
          </p:nvSpPr>
          <p:spPr bwMode="auto">
            <a:xfrm>
              <a:off x="1345" y="2887"/>
              <a:ext cx="5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FF"/>
                  </a:solidFill>
                </a:rPr>
                <a:t>Q</a:t>
              </a:r>
              <a:r>
                <a:rPr lang="en-US" altLang="zh-CN" sz="2400" baseline="-25000" dirty="0">
                  <a:solidFill>
                    <a:srgbClr val="0000FF"/>
                  </a:solidFill>
                </a:rPr>
                <a:t>2</a:t>
              </a:r>
              <a:endParaRPr lang="en-US" altLang="zh-CN" sz="2400" i="1" dirty="0">
                <a:solidFill>
                  <a:srgbClr val="0000FF"/>
                </a:solidFill>
              </a:endParaRPr>
            </a:p>
          </p:txBody>
        </p:sp>
        <p:sp>
          <p:nvSpPr>
            <p:cNvPr id="570390" name="Text Box 22"/>
            <p:cNvSpPr txBox="1">
              <a:spLocks noChangeArrowheads="1"/>
            </p:cNvSpPr>
            <p:nvPr/>
          </p:nvSpPr>
          <p:spPr bwMode="auto">
            <a:xfrm>
              <a:off x="385" y="2327"/>
              <a:ext cx="31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</a:p>
          </p:txBody>
        </p:sp>
        <p:sp>
          <p:nvSpPr>
            <p:cNvPr id="570391" name="AutoShape 23"/>
            <p:cNvSpPr>
              <a:spLocks noChangeArrowheads="1"/>
            </p:cNvSpPr>
            <p:nvPr/>
          </p:nvSpPr>
          <p:spPr bwMode="auto">
            <a:xfrm>
              <a:off x="543" y="2069"/>
              <a:ext cx="400" cy="23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92" name="AutoShape 24"/>
            <p:cNvSpPr>
              <a:spLocks noChangeArrowheads="1"/>
            </p:cNvSpPr>
            <p:nvPr/>
          </p:nvSpPr>
          <p:spPr bwMode="auto">
            <a:xfrm flipV="1">
              <a:off x="543" y="1829"/>
              <a:ext cx="400" cy="24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93" name="Line 25"/>
            <p:cNvSpPr>
              <a:spLocks noChangeShapeType="1"/>
            </p:cNvSpPr>
            <p:nvPr/>
          </p:nvSpPr>
          <p:spPr bwMode="auto">
            <a:xfrm flipH="1">
              <a:off x="2348" y="935"/>
              <a:ext cx="319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94" name="Line 26"/>
            <p:cNvSpPr>
              <a:spLocks noChangeShapeType="1"/>
            </p:cNvSpPr>
            <p:nvPr/>
          </p:nvSpPr>
          <p:spPr bwMode="auto">
            <a:xfrm>
              <a:off x="1246" y="3250"/>
              <a:ext cx="319" cy="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95" name="Line 27"/>
            <p:cNvSpPr>
              <a:spLocks noChangeShapeType="1"/>
            </p:cNvSpPr>
            <p:nvPr/>
          </p:nvSpPr>
          <p:spPr bwMode="auto">
            <a:xfrm rot="-5400000">
              <a:off x="2972" y="2455"/>
              <a:ext cx="318" cy="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96" name="Line 28"/>
            <p:cNvSpPr>
              <a:spLocks noChangeShapeType="1"/>
            </p:cNvSpPr>
            <p:nvPr/>
          </p:nvSpPr>
          <p:spPr bwMode="auto">
            <a:xfrm rot="5400000" flipV="1">
              <a:off x="591" y="1605"/>
              <a:ext cx="319" cy="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97" name="Freeform 29"/>
            <p:cNvSpPr>
              <a:spLocks/>
            </p:cNvSpPr>
            <p:nvPr/>
          </p:nvSpPr>
          <p:spPr bwMode="auto">
            <a:xfrm flipV="1">
              <a:off x="1661" y="3187"/>
              <a:ext cx="703" cy="79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98" name="Freeform 30"/>
            <p:cNvSpPr>
              <a:spLocks/>
            </p:cNvSpPr>
            <p:nvPr/>
          </p:nvSpPr>
          <p:spPr bwMode="auto">
            <a:xfrm flipV="1">
              <a:off x="1661" y="3266"/>
              <a:ext cx="719" cy="8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99" name="Freeform 31"/>
            <p:cNvSpPr>
              <a:spLocks/>
            </p:cNvSpPr>
            <p:nvPr/>
          </p:nvSpPr>
          <p:spPr bwMode="auto">
            <a:xfrm flipV="1">
              <a:off x="1614" y="919"/>
              <a:ext cx="318" cy="79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CC00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0" name="Freeform 32"/>
            <p:cNvSpPr>
              <a:spLocks/>
            </p:cNvSpPr>
            <p:nvPr/>
          </p:nvSpPr>
          <p:spPr bwMode="auto">
            <a:xfrm flipV="1">
              <a:off x="1948" y="919"/>
              <a:ext cx="319" cy="79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CC00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1" name="Freeform 33"/>
            <p:cNvSpPr>
              <a:spLocks/>
            </p:cNvSpPr>
            <p:nvPr/>
          </p:nvSpPr>
          <p:spPr bwMode="auto">
            <a:xfrm flipV="1">
              <a:off x="1661" y="791"/>
              <a:ext cx="560" cy="8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CC00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2" name="Line 34"/>
            <p:cNvSpPr>
              <a:spLocks noChangeShapeType="1"/>
            </p:cNvSpPr>
            <p:nvPr/>
          </p:nvSpPr>
          <p:spPr bwMode="auto">
            <a:xfrm flipV="1">
              <a:off x="2221" y="585"/>
              <a:ext cx="0" cy="20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3" name="Line 35"/>
            <p:cNvSpPr>
              <a:spLocks noChangeShapeType="1"/>
            </p:cNvSpPr>
            <p:nvPr/>
          </p:nvSpPr>
          <p:spPr bwMode="auto">
            <a:xfrm flipH="1" flipV="1">
              <a:off x="1646" y="590"/>
              <a:ext cx="15" cy="201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4" name="Rectangle 36"/>
            <p:cNvSpPr>
              <a:spLocks noChangeArrowheads="1"/>
            </p:cNvSpPr>
            <p:nvPr/>
          </p:nvSpPr>
          <p:spPr bwMode="auto">
            <a:xfrm>
              <a:off x="1305" y="3463"/>
              <a:ext cx="14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制冷机工作简图</a:t>
              </a:r>
            </a:p>
          </p:txBody>
        </p:sp>
      </p:grpSp>
      <p:pic>
        <p:nvPicPr>
          <p:cNvPr id="570405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12" y="2971800"/>
            <a:ext cx="2484438" cy="3313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  <p:pic>
        <p:nvPicPr>
          <p:cNvPr id="570406" name="Picture 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62" y="1830387"/>
            <a:ext cx="3132138" cy="10652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7932-9A32-4A3C-838E-73CAF8915BD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制冷机及其制冷系数 </a:t>
            </a:r>
          </a:p>
        </p:txBody>
      </p:sp>
    </p:spTree>
    <p:controls>
      <p:control spid="574468" name="ShockwaveFlash1" r:id="rId2" imgW="7920572" imgH="4402329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5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87-8950-492A-BC54-F60360A88BE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65603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准静态过程中热量、功和内能</a:t>
            </a: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420688" y="1676400"/>
            <a:ext cx="4684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）准静态过程中</a:t>
            </a:r>
            <a:r>
              <a:rPr lang="zh-CN" altLang="en-US" sz="2400" b="1" dirty="0"/>
              <a:t>热量</a:t>
            </a:r>
            <a:r>
              <a:rPr lang="zh-CN" altLang="en-US" sz="2400" dirty="0"/>
              <a:t>的计算 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533400" y="2286000"/>
            <a:ext cx="3581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准静态过程中的热量：</a:t>
            </a:r>
          </a:p>
        </p:txBody>
      </p:sp>
      <p:graphicFrame>
        <p:nvGraphicFramePr>
          <p:cNvPr id="665606" name="Object 6"/>
          <p:cNvGraphicFramePr>
            <a:graphicFrameLocks noChangeAspect="1"/>
          </p:cNvGraphicFramePr>
          <p:nvPr/>
        </p:nvGraphicFramePr>
        <p:xfrm>
          <a:off x="990600" y="2971800"/>
          <a:ext cx="1965325" cy="504825"/>
        </p:xfrm>
        <a:graphic>
          <a:graphicData uri="http://schemas.openxmlformats.org/presentationml/2006/ole">
            <p:oleObj spid="_x0000_s665606" name="公式" r:id="rId3" imgW="787320" imgH="203040" progId="Equation.3">
              <p:embed/>
            </p:oleObj>
          </a:graphicData>
        </a:graphic>
      </p:graphicFrame>
      <p:graphicFrame>
        <p:nvGraphicFramePr>
          <p:cNvPr id="665607" name="Object 7"/>
          <p:cNvGraphicFramePr>
            <a:graphicFrameLocks noChangeAspect="1"/>
          </p:cNvGraphicFramePr>
          <p:nvPr/>
        </p:nvGraphicFramePr>
        <p:xfrm>
          <a:off x="990600" y="3733800"/>
          <a:ext cx="2359025" cy="512763"/>
        </p:xfrm>
        <a:graphic>
          <a:graphicData uri="http://schemas.openxmlformats.org/presentationml/2006/ole">
            <p:oleObj spid="_x0000_s665607" name="公式" r:id="rId4" imgW="927000" imgH="203040" progId="Equation.3">
              <p:embed/>
            </p:oleObj>
          </a:graphicData>
        </a:graphic>
      </p:graphicFrame>
      <p:grpSp>
        <p:nvGrpSpPr>
          <p:cNvPr id="665608" name="Group 8"/>
          <p:cNvGrpSpPr>
            <a:grpSpLocks/>
          </p:cNvGrpSpPr>
          <p:nvPr/>
        </p:nvGrpSpPr>
        <p:grpSpPr bwMode="auto">
          <a:xfrm>
            <a:off x="4800600" y="2438400"/>
            <a:ext cx="3598863" cy="3529013"/>
            <a:chOff x="3334" y="1207"/>
            <a:chExt cx="2267" cy="2223"/>
          </a:xfrm>
        </p:grpSpPr>
        <p:sp>
          <p:nvSpPr>
            <p:cNvPr id="665609" name="Rectangle 9"/>
            <p:cNvSpPr>
              <a:spLocks noChangeArrowheads="1"/>
            </p:cNvSpPr>
            <p:nvPr/>
          </p:nvSpPr>
          <p:spPr bwMode="auto">
            <a:xfrm>
              <a:off x="3334" y="1207"/>
              <a:ext cx="2267" cy="22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65610" name="Group 10"/>
            <p:cNvGrpSpPr>
              <a:grpSpLocks/>
            </p:cNvGrpSpPr>
            <p:nvPr/>
          </p:nvGrpSpPr>
          <p:grpSpPr bwMode="auto">
            <a:xfrm>
              <a:off x="3424" y="1207"/>
              <a:ext cx="2132" cy="2152"/>
              <a:chOff x="1746" y="1913"/>
              <a:chExt cx="2132" cy="2152"/>
            </a:xfrm>
          </p:grpSpPr>
          <p:sp>
            <p:nvSpPr>
              <p:cNvPr id="665611" name="Line 11"/>
              <p:cNvSpPr>
                <a:spLocks noChangeShapeType="1"/>
              </p:cNvSpPr>
              <p:nvPr/>
            </p:nvSpPr>
            <p:spPr bwMode="auto">
              <a:xfrm>
                <a:off x="1948" y="3804"/>
                <a:ext cx="1775" cy="2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12" name="Arc 12"/>
              <p:cNvSpPr>
                <a:spLocks/>
              </p:cNvSpPr>
              <p:nvPr/>
            </p:nvSpPr>
            <p:spPr bwMode="auto">
              <a:xfrm flipH="1" flipV="1">
                <a:off x="2286" y="2601"/>
                <a:ext cx="929" cy="768"/>
              </a:xfrm>
              <a:custGeom>
                <a:avLst/>
                <a:gdLst>
                  <a:gd name="G0" fmla="+- 822 0 0"/>
                  <a:gd name="G1" fmla="+- 21600 0 0"/>
                  <a:gd name="G2" fmla="+- 21600 0 0"/>
                  <a:gd name="T0" fmla="*/ 0 w 22422"/>
                  <a:gd name="T1" fmla="*/ 16 h 21600"/>
                  <a:gd name="T2" fmla="*/ 22422 w 22422"/>
                  <a:gd name="T3" fmla="*/ 21501 h 21600"/>
                  <a:gd name="T4" fmla="*/ 822 w 224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422" h="21600" fill="none" extrusionOk="0">
                    <a:moveTo>
                      <a:pt x="-1" y="15"/>
                    </a:moveTo>
                    <a:cubicBezTo>
                      <a:pt x="273" y="5"/>
                      <a:pt x="547" y="-1"/>
                      <a:pt x="822" y="0"/>
                    </a:cubicBezTo>
                    <a:cubicBezTo>
                      <a:pt x="12712" y="0"/>
                      <a:pt x="22367" y="9610"/>
                      <a:pt x="22421" y="21501"/>
                    </a:cubicBezTo>
                  </a:path>
                  <a:path w="22422" h="21600" stroke="0" extrusionOk="0">
                    <a:moveTo>
                      <a:pt x="-1" y="15"/>
                    </a:moveTo>
                    <a:cubicBezTo>
                      <a:pt x="273" y="5"/>
                      <a:pt x="547" y="-1"/>
                      <a:pt x="822" y="0"/>
                    </a:cubicBezTo>
                    <a:cubicBezTo>
                      <a:pt x="12712" y="0"/>
                      <a:pt x="22367" y="9610"/>
                      <a:pt x="22421" y="21501"/>
                    </a:cubicBezTo>
                    <a:lnTo>
                      <a:pt x="822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13" name="Arc 13"/>
              <p:cNvSpPr>
                <a:spLocks/>
              </p:cNvSpPr>
              <p:nvPr/>
            </p:nvSpPr>
            <p:spPr bwMode="auto">
              <a:xfrm>
                <a:off x="2301" y="2609"/>
                <a:ext cx="917" cy="762"/>
              </a:xfrm>
              <a:custGeom>
                <a:avLst/>
                <a:gdLst>
                  <a:gd name="G0" fmla="+- 456 0 0"/>
                  <a:gd name="G1" fmla="+- 21600 0 0"/>
                  <a:gd name="G2" fmla="+- 21600 0 0"/>
                  <a:gd name="T0" fmla="*/ 0 w 22056"/>
                  <a:gd name="T1" fmla="*/ 5 h 22144"/>
                  <a:gd name="T2" fmla="*/ 22049 w 22056"/>
                  <a:gd name="T3" fmla="*/ 22144 h 22144"/>
                  <a:gd name="T4" fmla="*/ 456 w 22056"/>
                  <a:gd name="T5" fmla="*/ 21600 h 22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56" h="22144" fill="none" extrusionOk="0">
                    <a:moveTo>
                      <a:pt x="-1" y="4"/>
                    </a:moveTo>
                    <a:cubicBezTo>
                      <a:pt x="151" y="1"/>
                      <a:pt x="303" y="-1"/>
                      <a:pt x="456" y="0"/>
                    </a:cubicBezTo>
                    <a:cubicBezTo>
                      <a:pt x="12385" y="0"/>
                      <a:pt x="22056" y="9670"/>
                      <a:pt x="22056" y="21600"/>
                    </a:cubicBezTo>
                    <a:cubicBezTo>
                      <a:pt x="22056" y="21781"/>
                      <a:pt x="22053" y="21962"/>
                      <a:pt x="22049" y="22144"/>
                    </a:cubicBezTo>
                  </a:path>
                  <a:path w="22056" h="22144" stroke="0" extrusionOk="0">
                    <a:moveTo>
                      <a:pt x="-1" y="4"/>
                    </a:moveTo>
                    <a:cubicBezTo>
                      <a:pt x="151" y="1"/>
                      <a:pt x="303" y="-1"/>
                      <a:pt x="456" y="0"/>
                    </a:cubicBezTo>
                    <a:cubicBezTo>
                      <a:pt x="12385" y="0"/>
                      <a:pt x="22056" y="9670"/>
                      <a:pt x="22056" y="21600"/>
                    </a:cubicBezTo>
                    <a:cubicBezTo>
                      <a:pt x="22056" y="21781"/>
                      <a:pt x="22053" y="21962"/>
                      <a:pt x="22049" y="22144"/>
                    </a:cubicBezTo>
                    <a:lnTo>
                      <a:pt x="456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6666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14" name="Line 14"/>
              <p:cNvSpPr>
                <a:spLocks noChangeShapeType="1"/>
              </p:cNvSpPr>
              <p:nvPr/>
            </p:nvSpPr>
            <p:spPr bwMode="auto">
              <a:xfrm>
                <a:off x="3215" y="3382"/>
                <a:ext cx="1" cy="415"/>
              </a:xfrm>
              <a:prstGeom prst="line">
                <a:avLst/>
              </a:prstGeom>
              <a:noFill/>
              <a:ln w="19050">
                <a:solidFill>
                  <a:srgbClr val="CC00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15" name="Line 15"/>
              <p:cNvSpPr>
                <a:spLocks noChangeShapeType="1"/>
              </p:cNvSpPr>
              <p:nvPr/>
            </p:nvSpPr>
            <p:spPr bwMode="auto">
              <a:xfrm flipV="1">
                <a:off x="1948" y="2208"/>
                <a:ext cx="0" cy="159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16" name="Rectangle 16"/>
              <p:cNvSpPr>
                <a:spLocks noChangeArrowheads="1"/>
              </p:cNvSpPr>
              <p:nvPr/>
            </p:nvSpPr>
            <p:spPr bwMode="auto">
              <a:xfrm>
                <a:off x="2135" y="2367"/>
                <a:ext cx="382" cy="3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 1</a:t>
                </a:r>
              </a:p>
            </p:txBody>
          </p:sp>
          <p:sp>
            <p:nvSpPr>
              <p:cNvPr id="665617" name="Rectangle 17"/>
              <p:cNvSpPr>
                <a:spLocks noChangeArrowheads="1"/>
              </p:cNvSpPr>
              <p:nvPr/>
            </p:nvSpPr>
            <p:spPr bwMode="auto">
              <a:xfrm>
                <a:off x="3269" y="3273"/>
                <a:ext cx="382" cy="33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665618" name="Rectangle 18"/>
              <p:cNvSpPr>
                <a:spLocks noChangeArrowheads="1"/>
              </p:cNvSpPr>
              <p:nvPr/>
            </p:nvSpPr>
            <p:spPr bwMode="auto">
              <a:xfrm>
                <a:off x="2664" y="3025"/>
                <a:ext cx="382" cy="32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FF0000"/>
                    </a:solidFill>
                  </a:rPr>
                  <a:t>m</a:t>
                </a:r>
                <a:endParaRPr kumimoji="1" lang="en-US" altLang="zh-CN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65619" name="Rectangle 19"/>
              <p:cNvSpPr>
                <a:spLocks noChangeArrowheads="1"/>
              </p:cNvSpPr>
              <p:nvPr/>
            </p:nvSpPr>
            <p:spPr bwMode="auto">
              <a:xfrm>
                <a:off x="2961" y="2617"/>
                <a:ext cx="255" cy="3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6666"/>
                    </a:solidFill>
                  </a:rPr>
                  <a:t>n</a:t>
                </a:r>
                <a:endParaRPr kumimoji="1" lang="en-US" altLang="zh-CN" sz="2400">
                  <a:solidFill>
                    <a:srgbClr val="006666"/>
                  </a:solidFill>
                </a:endParaRPr>
              </a:p>
            </p:txBody>
          </p:sp>
          <p:sp>
            <p:nvSpPr>
              <p:cNvPr id="665620" name="Line 20"/>
              <p:cNvSpPr>
                <a:spLocks noChangeShapeType="1"/>
              </p:cNvSpPr>
              <p:nvPr/>
            </p:nvSpPr>
            <p:spPr bwMode="auto">
              <a:xfrm flipH="1">
                <a:off x="2286" y="2959"/>
                <a:ext cx="84" cy="85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1" name="Line 21"/>
              <p:cNvSpPr>
                <a:spLocks noChangeShapeType="1"/>
              </p:cNvSpPr>
              <p:nvPr/>
            </p:nvSpPr>
            <p:spPr bwMode="auto">
              <a:xfrm flipH="1">
                <a:off x="2286" y="2995"/>
                <a:ext cx="125" cy="133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2" name="Line 22"/>
              <p:cNvSpPr>
                <a:spLocks noChangeShapeType="1"/>
              </p:cNvSpPr>
              <p:nvPr/>
            </p:nvSpPr>
            <p:spPr bwMode="auto">
              <a:xfrm flipH="1">
                <a:off x="2286" y="3073"/>
                <a:ext cx="146" cy="140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3" name="Line 23"/>
              <p:cNvSpPr>
                <a:spLocks noChangeShapeType="1"/>
              </p:cNvSpPr>
              <p:nvPr/>
            </p:nvSpPr>
            <p:spPr bwMode="auto">
              <a:xfrm flipH="1">
                <a:off x="2286" y="3103"/>
                <a:ext cx="202" cy="194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4" name="Line 24"/>
              <p:cNvSpPr>
                <a:spLocks noChangeShapeType="1"/>
              </p:cNvSpPr>
              <p:nvPr/>
            </p:nvSpPr>
            <p:spPr bwMode="auto">
              <a:xfrm flipH="1">
                <a:off x="2286" y="3139"/>
                <a:ext cx="259" cy="243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5" name="Line 25"/>
              <p:cNvSpPr>
                <a:spLocks noChangeShapeType="1"/>
              </p:cNvSpPr>
              <p:nvPr/>
            </p:nvSpPr>
            <p:spPr bwMode="auto">
              <a:xfrm flipH="1">
                <a:off x="2286" y="3180"/>
                <a:ext cx="286" cy="286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6" name="Line 26"/>
              <p:cNvSpPr>
                <a:spLocks noChangeShapeType="1"/>
              </p:cNvSpPr>
              <p:nvPr/>
            </p:nvSpPr>
            <p:spPr bwMode="auto">
              <a:xfrm flipH="1">
                <a:off x="2286" y="3213"/>
                <a:ext cx="338" cy="337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7" name="Line 27"/>
              <p:cNvSpPr>
                <a:spLocks noChangeShapeType="1"/>
              </p:cNvSpPr>
              <p:nvPr/>
            </p:nvSpPr>
            <p:spPr bwMode="auto">
              <a:xfrm flipH="1">
                <a:off x="2286" y="3248"/>
                <a:ext cx="403" cy="387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8" name="Line 28"/>
              <p:cNvSpPr>
                <a:spLocks noChangeShapeType="1"/>
              </p:cNvSpPr>
              <p:nvPr/>
            </p:nvSpPr>
            <p:spPr bwMode="auto">
              <a:xfrm flipH="1">
                <a:off x="2286" y="3273"/>
                <a:ext cx="455" cy="446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9" name="Line 29"/>
              <p:cNvSpPr>
                <a:spLocks noChangeShapeType="1"/>
              </p:cNvSpPr>
              <p:nvPr/>
            </p:nvSpPr>
            <p:spPr bwMode="auto">
              <a:xfrm flipH="1">
                <a:off x="2286" y="3297"/>
                <a:ext cx="507" cy="507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0" name="Line 30"/>
              <p:cNvSpPr>
                <a:spLocks noChangeShapeType="1"/>
              </p:cNvSpPr>
              <p:nvPr/>
            </p:nvSpPr>
            <p:spPr bwMode="auto">
              <a:xfrm flipH="1">
                <a:off x="2370" y="3332"/>
                <a:ext cx="465" cy="472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1" name="Line 31"/>
              <p:cNvSpPr>
                <a:spLocks noChangeShapeType="1"/>
              </p:cNvSpPr>
              <p:nvPr/>
            </p:nvSpPr>
            <p:spPr bwMode="auto">
              <a:xfrm flipH="1">
                <a:off x="2455" y="3341"/>
                <a:ext cx="463" cy="463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2" name="Line 32"/>
              <p:cNvSpPr>
                <a:spLocks noChangeShapeType="1"/>
              </p:cNvSpPr>
              <p:nvPr/>
            </p:nvSpPr>
            <p:spPr bwMode="auto">
              <a:xfrm flipH="1">
                <a:off x="2539" y="3374"/>
                <a:ext cx="422" cy="430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3" name="Line 33"/>
              <p:cNvSpPr>
                <a:spLocks noChangeShapeType="1"/>
              </p:cNvSpPr>
              <p:nvPr/>
            </p:nvSpPr>
            <p:spPr bwMode="auto">
              <a:xfrm flipH="1">
                <a:off x="2624" y="3382"/>
                <a:ext cx="422" cy="422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4" name="Line 34"/>
              <p:cNvSpPr>
                <a:spLocks noChangeShapeType="1"/>
              </p:cNvSpPr>
              <p:nvPr/>
            </p:nvSpPr>
            <p:spPr bwMode="auto">
              <a:xfrm flipH="1">
                <a:off x="2708" y="3382"/>
                <a:ext cx="422" cy="422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5" name="Line 35"/>
              <p:cNvSpPr>
                <a:spLocks noChangeShapeType="1"/>
              </p:cNvSpPr>
              <p:nvPr/>
            </p:nvSpPr>
            <p:spPr bwMode="auto">
              <a:xfrm flipH="1">
                <a:off x="2793" y="3382"/>
                <a:ext cx="422" cy="422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6" name="Line 36"/>
              <p:cNvSpPr>
                <a:spLocks noChangeShapeType="1"/>
              </p:cNvSpPr>
              <p:nvPr/>
            </p:nvSpPr>
            <p:spPr bwMode="auto">
              <a:xfrm flipH="1">
                <a:off x="2877" y="3466"/>
                <a:ext cx="338" cy="338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7" name="Line 37"/>
              <p:cNvSpPr>
                <a:spLocks noChangeShapeType="1"/>
              </p:cNvSpPr>
              <p:nvPr/>
            </p:nvSpPr>
            <p:spPr bwMode="auto">
              <a:xfrm flipH="1">
                <a:off x="2961" y="3550"/>
                <a:ext cx="254" cy="254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8" name="Line 38"/>
              <p:cNvSpPr>
                <a:spLocks noChangeShapeType="1"/>
              </p:cNvSpPr>
              <p:nvPr/>
            </p:nvSpPr>
            <p:spPr bwMode="auto">
              <a:xfrm flipH="1">
                <a:off x="3046" y="3635"/>
                <a:ext cx="169" cy="169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9" name="Line 39"/>
              <p:cNvSpPr>
                <a:spLocks noChangeShapeType="1"/>
              </p:cNvSpPr>
              <p:nvPr/>
            </p:nvSpPr>
            <p:spPr bwMode="auto">
              <a:xfrm flipH="1">
                <a:off x="3130" y="3719"/>
                <a:ext cx="85" cy="85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40" name="Text Box 40"/>
              <p:cNvSpPr txBox="1">
                <a:spLocks noChangeArrowheads="1"/>
              </p:cNvSpPr>
              <p:nvPr/>
            </p:nvSpPr>
            <p:spPr bwMode="auto">
              <a:xfrm>
                <a:off x="3592" y="3773"/>
                <a:ext cx="286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66"/>
                    </a:solidFill>
                  </a:rPr>
                  <a:t> V</a:t>
                </a:r>
              </a:p>
            </p:txBody>
          </p:sp>
          <p:sp>
            <p:nvSpPr>
              <p:cNvPr id="665641" name="Text Box 41"/>
              <p:cNvSpPr txBox="1">
                <a:spLocks noChangeArrowheads="1"/>
              </p:cNvSpPr>
              <p:nvPr/>
            </p:nvSpPr>
            <p:spPr bwMode="auto">
              <a:xfrm>
                <a:off x="3086" y="3769"/>
                <a:ext cx="422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66"/>
                    </a:solidFill>
                  </a:rPr>
                  <a:t>V</a:t>
                </a:r>
                <a:r>
                  <a:rPr kumimoji="1" lang="en-US" altLang="zh-CN" sz="2400" baseline="-25000">
                    <a:solidFill>
                      <a:srgbClr val="000066"/>
                    </a:solidFill>
                  </a:rPr>
                  <a:t>2</a:t>
                </a:r>
                <a:endParaRPr kumimoji="1" lang="en-US" altLang="zh-CN" sz="2400" i="1">
                  <a:solidFill>
                    <a:srgbClr val="000066"/>
                  </a:solidFill>
                </a:endParaRPr>
              </a:p>
            </p:txBody>
          </p:sp>
          <p:sp>
            <p:nvSpPr>
              <p:cNvPr id="665642" name="Text Box 42"/>
              <p:cNvSpPr txBox="1">
                <a:spLocks noChangeArrowheads="1"/>
              </p:cNvSpPr>
              <p:nvPr/>
            </p:nvSpPr>
            <p:spPr bwMode="auto">
              <a:xfrm>
                <a:off x="2157" y="3777"/>
                <a:ext cx="422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66"/>
                    </a:solidFill>
                  </a:rPr>
                  <a:t>V</a:t>
                </a:r>
                <a:r>
                  <a:rPr kumimoji="1" lang="en-US" altLang="zh-CN" sz="2400" baseline="-25000">
                    <a:solidFill>
                      <a:srgbClr val="000066"/>
                    </a:solidFill>
                  </a:rPr>
                  <a:t>1</a:t>
                </a:r>
                <a:endParaRPr kumimoji="1" lang="en-US" altLang="zh-CN" sz="2400" i="1">
                  <a:solidFill>
                    <a:srgbClr val="000066"/>
                  </a:solidFill>
                </a:endParaRPr>
              </a:p>
            </p:txBody>
          </p:sp>
          <p:sp>
            <p:nvSpPr>
              <p:cNvPr id="665643" name="Text Box 43"/>
              <p:cNvSpPr txBox="1">
                <a:spLocks noChangeArrowheads="1"/>
              </p:cNvSpPr>
              <p:nvPr/>
            </p:nvSpPr>
            <p:spPr bwMode="auto">
              <a:xfrm>
                <a:off x="1746" y="3705"/>
                <a:ext cx="422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66"/>
                    </a:solidFill>
                  </a:rPr>
                  <a:t>O</a:t>
                </a:r>
              </a:p>
            </p:txBody>
          </p:sp>
          <p:sp>
            <p:nvSpPr>
              <p:cNvPr id="665644" name="Text Box 44"/>
              <p:cNvSpPr txBox="1">
                <a:spLocks noChangeArrowheads="1"/>
              </p:cNvSpPr>
              <p:nvPr/>
            </p:nvSpPr>
            <p:spPr bwMode="auto">
              <a:xfrm>
                <a:off x="1836" y="1913"/>
                <a:ext cx="422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66"/>
                    </a:solidFill>
                  </a:rPr>
                  <a:t>p</a:t>
                </a:r>
              </a:p>
            </p:txBody>
          </p:sp>
          <p:sp>
            <p:nvSpPr>
              <p:cNvPr id="665645" name="Line 45"/>
              <p:cNvSpPr>
                <a:spLocks noChangeShapeType="1"/>
              </p:cNvSpPr>
              <p:nvPr/>
            </p:nvSpPr>
            <p:spPr bwMode="auto">
              <a:xfrm>
                <a:off x="2877" y="2769"/>
                <a:ext cx="74" cy="53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46" name="Line 46"/>
              <p:cNvSpPr>
                <a:spLocks noChangeShapeType="1"/>
              </p:cNvSpPr>
              <p:nvPr/>
            </p:nvSpPr>
            <p:spPr bwMode="auto">
              <a:xfrm>
                <a:off x="2560" y="3157"/>
                <a:ext cx="74" cy="5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47" name="Line 47"/>
              <p:cNvSpPr>
                <a:spLocks noChangeShapeType="1"/>
              </p:cNvSpPr>
              <p:nvPr/>
            </p:nvSpPr>
            <p:spPr bwMode="auto">
              <a:xfrm flipH="1">
                <a:off x="2290" y="2904"/>
                <a:ext cx="56" cy="70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48" name="Line 48"/>
              <p:cNvSpPr>
                <a:spLocks noChangeShapeType="1"/>
              </p:cNvSpPr>
              <p:nvPr/>
            </p:nvSpPr>
            <p:spPr bwMode="auto">
              <a:xfrm>
                <a:off x="2286" y="2622"/>
                <a:ext cx="2" cy="1175"/>
              </a:xfrm>
              <a:prstGeom prst="line">
                <a:avLst/>
              </a:prstGeom>
              <a:noFill/>
              <a:ln w="19050">
                <a:solidFill>
                  <a:srgbClr val="CC00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926-5A9D-43E9-A745-32E73605E39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制冷机及其制冷系数 </a:t>
            </a:r>
          </a:p>
        </p:txBody>
      </p:sp>
      <p:sp>
        <p:nvSpPr>
          <p:cNvPr id="575492" name="Text Box 4"/>
          <p:cNvSpPr txBox="1">
            <a:spLocks noChangeArrowheads="1"/>
          </p:cNvSpPr>
          <p:nvPr/>
        </p:nvSpPr>
        <p:spPr bwMode="auto">
          <a:xfrm>
            <a:off x="4038600" y="1219200"/>
            <a:ext cx="463073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制冷过程：</a:t>
            </a:r>
            <a:r>
              <a:rPr kumimoji="1" lang="zh-CN" altLang="en-US" sz="2400" dirty="0">
                <a:solidFill>
                  <a:srgbClr val="FF3300"/>
                </a:solidFill>
              </a:rPr>
              <a:t>外界做功</a:t>
            </a:r>
            <a:r>
              <a:rPr kumimoji="1" lang="en-US" altLang="zh-CN" sz="2400" i="1" dirty="0">
                <a:solidFill>
                  <a:srgbClr val="FF3300"/>
                </a:solidFill>
              </a:rPr>
              <a:t>W</a:t>
            </a:r>
            <a:r>
              <a:rPr kumimoji="1" lang="zh-CN" altLang="en-US" sz="2400" dirty="0"/>
              <a:t>，系统</a:t>
            </a:r>
            <a:r>
              <a:rPr kumimoji="1" lang="zh-CN" altLang="en-US" sz="2400" dirty="0">
                <a:solidFill>
                  <a:srgbClr val="0000CC"/>
                </a:solidFill>
              </a:rPr>
              <a:t>吸热 </a:t>
            </a:r>
            <a:r>
              <a:rPr kumimoji="1" lang="en-US" altLang="zh-CN" sz="2400" i="1" dirty="0">
                <a:solidFill>
                  <a:srgbClr val="0000CC"/>
                </a:solidFill>
              </a:rPr>
              <a:t>Q</a:t>
            </a:r>
            <a:r>
              <a:rPr kumimoji="1" lang="en-US" altLang="zh-CN" sz="2400" baseline="-25000" dirty="0">
                <a:solidFill>
                  <a:srgbClr val="0000CC"/>
                </a:solidFill>
              </a:rPr>
              <a:t>2</a:t>
            </a:r>
            <a:r>
              <a:rPr kumimoji="1" lang="zh-CN" altLang="en-US" sz="2400" dirty="0"/>
              <a:t>，</a:t>
            </a:r>
            <a:r>
              <a:rPr kumimoji="1" lang="zh-CN" altLang="en-US" sz="2400" dirty="0">
                <a:solidFill>
                  <a:srgbClr val="0000CC"/>
                </a:solidFill>
              </a:rPr>
              <a:t>放热 </a:t>
            </a:r>
            <a:r>
              <a:rPr kumimoji="1" lang="en-US" altLang="zh-CN" sz="2400" i="1" dirty="0">
                <a:solidFill>
                  <a:srgbClr val="0000CC"/>
                </a:solidFill>
              </a:rPr>
              <a:t>Q</a:t>
            </a:r>
            <a:r>
              <a:rPr kumimoji="1" lang="en-US" altLang="zh-CN" sz="2400" baseline="-25000" dirty="0">
                <a:solidFill>
                  <a:srgbClr val="0000CC"/>
                </a:solidFill>
              </a:rPr>
              <a:t>1</a:t>
            </a:r>
            <a:r>
              <a:rPr kumimoji="1" lang="zh-CN" altLang="en-US" sz="2400" dirty="0"/>
              <a:t>。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5029200" y="2286000"/>
          <a:ext cx="1752600" cy="431800"/>
        </p:xfrm>
        <a:graphic>
          <a:graphicData uri="http://schemas.openxmlformats.org/presentationml/2006/ole">
            <p:oleObj spid="_x0000_s575493" name="公式" r:id="rId3" imgW="876240" imgH="215640" progId="Equation.3">
              <p:embed/>
            </p:oleObj>
          </a:graphicData>
        </a:graphic>
      </p:graphicFrame>
      <p:graphicFrame>
        <p:nvGraphicFramePr>
          <p:cNvPr id="575495" name="Object 7"/>
          <p:cNvGraphicFramePr>
            <a:graphicFrameLocks noChangeAspect="1"/>
          </p:cNvGraphicFramePr>
          <p:nvPr/>
        </p:nvGraphicFramePr>
        <p:xfrm>
          <a:off x="5029200" y="3810000"/>
          <a:ext cx="2157413" cy="863600"/>
        </p:xfrm>
        <a:graphic>
          <a:graphicData uri="http://schemas.openxmlformats.org/presentationml/2006/ole">
            <p:oleObj spid="_x0000_s575495" name="公式" r:id="rId4" imgW="1079280" imgH="431640" progId="Equation.3">
              <p:embed/>
            </p:oleObj>
          </a:graphicData>
        </a:graphic>
      </p:graphicFrame>
      <p:sp>
        <p:nvSpPr>
          <p:cNvPr id="575497" name="Text Box 9"/>
          <p:cNvSpPr txBox="1">
            <a:spLocks noChangeArrowheads="1"/>
          </p:cNvSpPr>
          <p:nvPr/>
        </p:nvSpPr>
        <p:spPr bwMode="auto">
          <a:xfrm>
            <a:off x="4038600" y="2819400"/>
            <a:ext cx="4897438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dirty="0"/>
              <a:t>制冷系数：制冷机从低温热源吸取的热量与外界做功之比。 </a:t>
            </a:r>
          </a:p>
        </p:txBody>
      </p:sp>
      <p:graphicFrame>
        <p:nvGraphicFramePr>
          <p:cNvPr id="575498" name="Object 10"/>
          <p:cNvGraphicFramePr>
            <a:graphicFrameLocks noChangeAspect="1"/>
          </p:cNvGraphicFramePr>
          <p:nvPr/>
        </p:nvGraphicFramePr>
        <p:xfrm>
          <a:off x="4267200" y="4876800"/>
          <a:ext cx="4095750" cy="1471613"/>
        </p:xfrm>
        <a:graphic>
          <a:graphicData uri="http://schemas.openxmlformats.org/presentationml/2006/ole">
            <p:oleObj spid="_x0000_s575498" name="Equation" r:id="rId5" imgW="2044440" imgH="736560" progId="">
              <p:embed/>
            </p:oleObj>
          </a:graphicData>
        </a:graphic>
      </p:graphicFrame>
      <p:grpSp>
        <p:nvGrpSpPr>
          <p:cNvPr id="575501" name="Group 13"/>
          <p:cNvGrpSpPr>
            <a:grpSpLocks/>
          </p:cNvGrpSpPr>
          <p:nvPr/>
        </p:nvGrpSpPr>
        <p:grpSpPr bwMode="auto">
          <a:xfrm>
            <a:off x="381000" y="1828800"/>
            <a:ext cx="3160713" cy="4105275"/>
            <a:chOff x="240" y="1152"/>
            <a:chExt cx="1991" cy="2586"/>
          </a:xfrm>
        </p:grpSpPr>
        <p:pic>
          <p:nvPicPr>
            <p:cNvPr id="575496" name="Picture 8" descr="9-3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0" y="1152"/>
              <a:ext cx="1991" cy="2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75499" name="Object 11"/>
            <p:cNvGraphicFramePr>
              <a:graphicFrameLocks noChangeAspect="1"/>
            </p:cNvGraphicFramePr>
            <p:nvPr/>
          </p:nvGraphicFramePr>
          <p:xfrm>
            <a:off x="912" y="1488"/>
            <a:ext cx="299" cy="339"/>
          </p:xfrm>
          <a:graphic>
            <a:graphicData uri="http://schemas.openxmlformats.org/presentationml/2006/ole">
              <p:oleObj spid="_x0000_s575499" name="公式" r:id="rId7" imgW="190440" imgH="215640" progId="Equation.3">
                <p:embed/>
              </p:oleObj>
            </a:graphicData>
          </a:graphic>
        </p:graphicFrame>
        <p:graphicFrame>
          <p:nvGraphicFramePr>
            <p:cNvPr id="575500" name="Object 12"/>
            <p:cNvGraphicFramePr>
              <a:graphicFrameLocks noChangeAspect="1"/>
            </p:cNvGraphicFramePr>
            <p:nvPr/>
          </p:nvGraphicFramePr>
          <p:xfrm>
            <a:off x="1008" y="2949"/>
            <a:ext cx="319" cy="339"/>
          </p:xfrm>
          <a:graphic>
            <a:graphicData uri="http://schemas.openxmlformats.org/presentationml/2006/ole">
              <p:oleObj spid="_x0000_s575500" name="公式" r:id="rId8" imgW="20304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7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2" grpId="0" autoUpdateAnimBg="0"/>
      <p:bldP spid="5754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热力学基础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F5E8-F4F5-4937-83C8-EE56043A12F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762000" y="1600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作业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2362200"/>
            <a:ext cx="5468164" cy="46166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新版书</a:t>
            </a:r>
            <a:r>
              <a:rPr lang="zh-CN" altLang="en-US" sz="2400" dirty="0" smtClean="0">
                <a:solidFill>
                  <a:srgbClr val="0000CC"/>
                </a:solidFill>
              </a:rPr>
              <a:t>）</a:t>
            </a:r>
            <a:r>
              <a:rPr lang="en-US" altLang="zh-CN" sz="2400" dirty="0" smtClean="0">
                <a:solidFill>
                  <a:srgbClr val="0000CC"/>
                </a:solidFill>
              </a:rPr>
              <a:t>9-1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9-4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9-5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9-8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</a:rPr>
              <a:t>9-10</a:t>
            </a:r>
            <a:r>
              <a:rPr lang="zh-CN" altLang="en-US" sz="2400" dirty="0" smtClean="0">
                <a:solidFill>
                  <a:srgbClr val="FF3300"/>
                </a:solidFill>
              </a:rPr>
              <a:t>、</a:t>
            </a:r>
            <a:endParaRPr lang="zh-CN" alt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3000" y="3676471"/>
            <a:ext cx="5468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（旧版书）</a:t>
            </a:r>
            <a:r>
              <a:rPr lang="en-US" altLang="zh-CN" sz="2400" dirty="0" smtClean="0">
                <a:solidFill>
                  <a:srgbClr val="0000CC"/>
                </a:solidFill>
              </a:rPr>
              <a:t>9-1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9-4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9-5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9-8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</a:rPr>
              <a:t>9-10</a:t>
            </a:r>
            <a:r>
              <a:rPr lang="zh-CN" altLang="en-US" sz="2400" dirty="0" smtClean="0">
                <a:solidFill>
                  <a:srgbClr val="FF3300"/>
                </a:solidFill>
              </a:rPr>
              <a:t>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9630-494C-45E5-8A5C-7A9B9EA791E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准静态过程中热量、功和内能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420688" y="1676400"/>
            <a:ext cx="4684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）准静态过程中</a:t>
            </a:r>
            <a:r>
              <a:rPr lang="zh-CN" altLang="en-US" sz="2400" b="1" dirty="0"/>
              <a:t>热量</a:t>
            </a:r>
            <a:r>
              <a:rPr lang="zh-CN" altLang="en-US" sz="2400" dirty="0"/>
              <a:t>的计算 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609600" y="21336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热容：物体温度升高</a:t>
            </a:r>
            <a:r>
              <a:rPr kumimoji="1" lang="en-US" altLang="zh-CN" sz="2400"/>
              <a:t>1 K </a:t>
            </a:r>
            <a:r>
              <a:rPr kumimoji="1" lang="zh-CN" altLang="en-US" sz="2400"/>
              <a:t>所需要吸收的热量。</a:t>
            </a:r>
          </a:p>
        </p:txBody>
      </p:sp>
      <p:graphicFrame>
        <p:nvGraphicFramePr>
          <p:cNvPr id="666630" name="Object 6"/>
          <p:cNvGraphicFramePr>
            <a:graphicFrameLocks noChangeAspect="1"/>
          </p:cNvGraphicFramePr>
          <p:nvPr/>
        </p:nvGraphicFramePr>
        <p:xfrm>
          <a:off x="2209800" y="2590800"/>
          <a:ext cx="1041400" cy="787400"/>
        </p:xfrm>
        <a:graphic>
          <a:graphicData uri="http://schemas.openxmlformats.org/presentationml/2006/ole">
            <p:oleObj spid="_x0000_s666630" name="公式" r:id="rId3" imgW="520560" imgH="393480" progId="Equation.3">
              <p:embed/>
            </p:oleObj>
          </a:graphicData>
        </a:graphic>
      </p:graphicFrame>
      <p:grpSp>
        <p:nvGrpSpPr>
          <p:cNvPr id="666631" name="Group 7"/>
          <p:cNvGrpSpPr>
            <a:grpSpLocks/>
          </p:cNvGrpSpPr>
          <p:nvPr/>
        </p:nvGrpSpPr>
        <p:grpSpPr bwMode="auto">
          <a:xfrm>
            <a:off x="4038600" y="2737644"/>
            <a:ext cx="2162175" cy="493713"/>
            <a:chOff x="3061" y="2260"/>
            <a:chExt cx="1362" cy="311"/>
          </a:xfrm>
        </p:grpSpPr>
        <p:sp>
          <p:nvSpPr>
            <p:cNvPr id="666632" name="Text Box 8"/>
            <p:cNvSpPr txBox="1">
              <a:spLocks noChangeArrowheads="1"/>
            </p:cNvSpPr>
            <p:nvPr/>
          </p:nvSpPr>
          <p:spPr bwMode="auto">
            <a:xfrm>
              <a:off x="3061" y="2272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/>
                <a:t>单位：</a:t>
              </a:r>
            </a:p>
          </p:txBody>
        </p:sp>
        <p:graphicFrame>
          <p:nvGraphicFramePr>
            <p:cNvPr id="666633" name="Object 9"/>
            <p:cNvGraphicFramePr>
              <a:graphicFrameLocks noChangeAspect="1"/>
            </p:cNvGraphicFramePr>
            <p:nvPr/>
          </p:nvGraphicFramePr>
          <p:xfrm>
            <a:off x="3824" y="2260"/>
            <a:ext cx="599" cy="311"/>
          </p:xfrm>
          <a:graphic>
            <a:graphicData uri="http://schemas.openxmlformats.org/presentationml/2006/ole">
              <p:oleObj spid="_x0000_s666633" name="公式" r:id="rId4" imgW="393480" imgH="203040" progId="Equation.3">
                <p:embed/>
              </p:oleObj>
            </a:graphicData>
          </a:graphic>
        </p:graphicFrame>
      </p:grpSp>
      <p:sp>
        <p:nvSpPr>
          <p:cNvPr id="666634" name="Rectangle 10"/>
          <p:cNvSpPr>
            <a:spLocks noChangeArrowheads="1"/>
          </p:cNvSpPr>
          <p:nvPr/>
        </p:nvSpPr>
        <p:spPr bwMode="auto">
          <a:xfrm>
            <a:off x="609600" y="34290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比热容：单位质量的物质的热容量。</a:t>
            </a:r>
          </a:p>
        </p:txBody>
      </p:sp>
      <p:graphicFrame>
        <p:nvGraphicFramePr>
          <p:cNvPr id="666635" name="Object 11"/>
          <p:cNvGraphicFramePr>
            <a:graphicFrameLocks noChangeAspect="1"/>
          </p:cNvGraphicFramePr>
          <p:nvPr/>
        </p:nvGraphicFramePr>
        <p:xfrm>
          <a:off x="2209800" y="3937000"/>
          <a:ext cx="1268413" cy="787400"/>
        </p:xfrm>
        <a:graphic>
          <a:graphicData uri="http://schemas.openxmlformats.org/presentationml/2006/ole">
            <p:oleObj spid="_x0000_s666635" name="公式" r:id="rId5" imgW="634680" imgH="393480" progId="Equation.3">
              <p:embed/>
            </p:oleObj>
          </a:graphicData>
        </a:graphic>
      </p:graphicFrame>
      <p:grpSp>
        <p:nvGrpSpPr>
          <p:cNvPr id="666636" name="Group 12"/>
          <p:cNvGrpSpPr>
            <a:grpSpLocks/>
          </p:cNvGrpSpPr>
          <p:nvPr/>
        </p:nvGrpSpPr>
        <p:grpSpPr bwMode="auto">
          <a:xfrm>
            <a:off x="4267200" y="4053681"/>
            <a:ext cx="3024188" cy="554038"/>
            <a:chOff x="3107" y="3446"/>
            <a:chExt cx="1905" cy="349"/>
          </a:xfrm>
        </p:grpSpPr>
        <p:graphicFrame>
          <p:nvGraphicFramePr>
            <p:cNvPr id="666637" name="Object 13"/>
            <p:cNvGraphicFramePr>
              <a:graphicFrameLocks noChangeAspect="1"/>
            </p:cNvGraphicFramePr>
            <p:nvPr/>
          </p:nvGraphicFramePr>
          <p:xfrm>
            <a:off x="3833" y="3446"/>
            <a:ext cx="1179" cy="349"/>
          </p:xfrm>
          <a:graphic>
            <a:graphicData uri="http://schemas.openxmlformats.org/presentationml/2006/ole">
              <p:oleObj spid="_x0000_s666637" name="公式" r:id="rId6" imgW="774364" imgH="228501" progId="Equation.3">
                <p:embed/>
              </p:oleObj>
            </a:graphicData>
          </a:graphic>
        </p:graphicFrame>
        <p:sp>
          <p:nvSpPr>
            <p:cNvPr id="666638" name="Text Box 14"/>
            <p:cNvSpPr txBox="1">
              <a:spLocks noChangeArrowheads="1"/>
            </p:cNvSpPr>
            <p:nvPr/>
          </p:nvSpPr>
          <p:spPr bwMode="auto">
            <a:xfrm>
              <a:off x="3107" y="3477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charset="0"/>
                </a:rPr>
                <a:t>单位：</a:t>
              </a:r>
            </a:p>
          </p:txBody>
        </p:sp>
      </p:grpSp>
      <p:sp>
        <p:nvSpPr>
          <p:cNvPr id="666639" name="Rectangle 15"/>
          <p:cNvSpPr>
            <a:spLocks noChangeArrowheads="1"/>
          </p:cNvSpPr>
          <p:nvPr/>
        </p:nvSpPr>
        <p:spPr bwMode="auto">
          <a:xfrm>
            <a:off x="609600" y="48768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摩尔热容：</a:t>
            </a:r>
            <a:r>
              <a:rPr kumimoji="1" lang="en-US" altLang="zh-CN" sz="2400" dirty="0"/>
              <a:t>1 mol </a:t>
            </a:r>
            <a:r>
              <a:rPr kumimoji="1" lang="zh-CN" altLang="en-US" sz="2400" dirty="0"/>
              <a:t>物质的热容量。</a:t>
            </a:r>
          </a:p>
        </p:txBody>
      </p:sp>
      <p:graphicFrame>
        <p:nvGraphicFramePr>
          <p:cNvPr id="666640" name="Object 16"/>
          <p:cNvGraphicFramePr>
            <a:graphicFrameLocks noChangeAspect="1"/>
          </p:cNvGraphicFramePr>
          <p:nvPr/>
        </p:nvGraphicFramePr>
        <p:xfrm>
          <a:off x="2209800" y="5334000"/>
          <a:ext cx="1776413" cy="887413"/>
        </p:xfrm>
        <a:graphic>
          <a:graphicData uri="http://schemas.openxmlformats.org/presentationml/2006/ole">
            <p:oleObj spid="_x0000_s666640" name="公式" r:id="rId7" imgW="888840" imgH="444240" progId="Equation.3">
              <p:embed/>
            </p:oleObj>
          </a:graphicData>
        </a:graphic>
      </p:graphicFrame>
      <p:graphicFrame>
        <p:nvGraphicFramePr>
          <p:cNvPr id="666641" name="Object 17"/>
          <p:cNvGraphicFramePr>
            <a:graphicFrameLocks noChangeAspect="1"/>
          </p:cNvGraphicFramePr>
          <p:nvPr/>
        </p:nvGraphicFramePr>
        <p:xfrm>
          <a:off x="5562600" y="4876800"/>
          <a:ext cx="2030413" cy="455613"/>
        </p:xfrm>
        <a:graphic>
          <a:graphicData uri="http://schemas.openxmlformats.org/presentationml/2006/ole">
            <p:oleObj spid="_x0000_s666641" name="公式" r:id="rId8" imgW="1015920" imgH="228600" progId="Equation.3">
              <p:embed/>
            </p:oleObj>
          </a:graphicData>
        </a:graphic>
      </p:graphicFrame>
      <p:graphicFrame>
        <p:nvGraphicFramePr>
          <p:cNvPr id="666642" name="Object 18"/>
          <p:cNvGraphicFramePr>
            <a:graphicFrameLocks noChangeAspect="1"/>
          </p:cNvGraphicFramePr>
          <p:nvPr/>
        </p:nvGraphicFramePr>
        <p:xfrm>
          <a:off x="5562600" y="5410200"/>
          <a:ext cx="1141413" cy="355600"/>
        </p:xfrm>
        <a:graphic>
          <a:graphicData uri="http://schemas.openxmlformats.org/presentationml/2006/ole">
            <p:oleObj spid="_x0000_s666642" name="公式" r:id="rId9" imgW="571320" imgH="177480" progId="Equation.3">
              <p:embed/>
            </p:oleObj>
          </a:graphicData>
        </a:graphic>
      </p:graphicFrame>
      <p:sp>
        <p:nvSpPr>
          <p:cNvPr id="666643" name="Text Box 19"/>
          <p:cNvSpPr txBox="1">
            <a:spLocks noChangeArrowheads="1"/>
          </p:cNvSpPr>
          <p:nvPr/>
        </p:nvSpPr>
        <p:spPr bwMode="auto">
          <a:xfrm>
            <a:off x="5562600" y="5867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i="1" dirty="0"/>
              <a:t>  C</a:t>
            </a:r>
            <a:r>
              <a:rPr kumimoji="1" lang="zh-CN" altLang="en-US" sz="2400" i="1" dirty="0"/>
              <a:t>、</a:t>
            </a:r>
            <a:r>
              <a:rPr kumimoji="1" lang="en-US" altLang="zh-CN" sz="2400" i="1" dirty="0"/>
              <a:t>c</a:t>
            </a:r>
            <a:r>
              <a:rPr kumimoji="1" lang="zh-CN" altLang="en-US" sz="2400" dirty="0"/>
              <a:t>和</a:t>
            </a:r>
            <a:r>
              <a:rPr kumimoji="1" lang="en-US" altLang="zh-CN" sz="2400" i="1" dirty="0"/>
              <a:t>C</a:t>
            </a:r>
            <a:r>
              <a:rPr kumimoji="1" lang="en-US" altLang="zh-CN" sz="2400" i="1" baseline="-25000" dirty="0"/>
              <a:t>m</a:t>
            </a:r>
            <a:r>
              <a:rPr kumimoji="1" lang="zh-CN" altLang="en-US" sz="2400" dirty="0"/>
              <a:t>与过程有关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6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9" grpId="0" autoUpdateAnimBg="0"/>
      <p:bldP spid="666634" grpId="0" autoUpdateAnimBg="0"/>
      <p:bldP spid="666639" grpId="0" autoUpdateAnimBg="0"/>
      <p:bldP spid="6666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A39F-B4DF-48A6-B834-2083EB44948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67651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准静态过程中热量、功和内能</a:t>
            </a:r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420688" y="1676400"/>
            <a:ext cx="4684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）准静态过程中热量的计算 </a:t>
            </a:r>
          </a:p>
        </p:txBody>
      </p:sp>
      <p:sp>
        <p:nvSpPr>
          <p:cNvPr id="667653" name="Rectangle 5"/>
          <p:cNvSpPr>
            <a:spLocks noChangeArrowheads="1"/>
          </p:cNvSpPr>
          <p:nvPr/>
        </p:nvSpPr>
        <p:spPr bwMode="auto">
          <a:xfrm>
            <a:off x="533400" y="2057400"/>
            <a:ext cx="8229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CC"/>
                </a:solidFill>
              </a:rPr>
              <a:t>定容摩尔热容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1 mol </a:t>
            </a:r>
            <a:r>
              <a:rPr kumimoji="1" lang="zh-CN" altLang="en-US" sz="2400" dirty="0"/>
              <a:t>理想气体在体积不变的状态下，温度升高</a:t>
            </a:r>
            <a:r>
              <a:rPr kumimoji="1" lang="en-US" altLang="zh-CN" sz="2400" dirty="0"/>
              <a:t>1 K </a:t>
            </a:r>
            <a:r>
              <a:rPr kumimoji="1" lang="zh-CN" altLang="en-US" sz="2400" dirty="0"/>
              <a:t>所需要吸收的热量。</a:t>
            </a:r>
          </a:p>
        </p:txBody>
      </p:sp>
      <p:graphicFrame>
        <p:nvGraphicFramePr>
          <p:cNvPr id="667654" name="Object 6"/>
          <p:cNvGraphicFramePr>
            <a:graphicFrameLocks noChangeAspect="1"/>
          </p:cNvGraphicFramePr>
          <p:nvPr/>
        </p:nvGraphicFramePr>
        <p:xfrm>
          <a:off x="2286000" y="3124200"/>
          <a:ext cx="2933700" cy="914400"/>
        </p:xfrm>
        <a:graphic>
          <a:graphicData uri="http://schemas.openxmlformats.org/presentationml/2006/ole">
            <p:oleObj spid="_x0000_s667654" name="公式" r:id="rId3" imgW="1460160" imgH="457200" progId="Equation.3">
              <p:embed/>
            </p:oleObj>
          </a:graphicData>
        </a:graphic>
      </p:graphicFrame>
      <p:sp>
        <p:nvSpPr>
          <p:cNvPr id="667655" name="Rectangle 7"/>
          <p:cNvSpPr>
            <a:spLocks noChangeArrowheads="1"/>
          </p:cNvSpPr>
          <p:nvPr/>
        </p:nvSpPr>
        <p:spPr bwMode="auto">
          <a:xfrm>
            <a:off x="609600" y="4037013"/>
            <a:ext cx="8153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solidFill>
                  <a:srgbClr val="0000CC"/>
                </a:solidFill>
              </a:rPr>
              <a:t>定压摩尔热容</a:t>
            </a:r>
            <a:r>
              <a:rPr kumimoji="1" lang="zh-CN" altLang="en-US" sz="2400"/>
              <a:t>：</a:t>
            </a:r>
            <a:r>
              <a:rPr kumimoji="1" lang="en-US" altLang="zh-CN" sz="2400"/>
              <a:t>1mol </a:t>
            </a:r>
            <a:r>
              <a:rPr kumimoji="1" lang="zh-CN" altLang="en-US" sz="2400"/>
              <a:t>理想气体在压强不变的物态下，温度升高</a:t>
            </a:r>
            <a:r>
              <a:rPr kumimoji="1" lang="en-US" altLang="zh-CN" sz="2400"/>
              <a:t>1 K </a:t>
            </a:r>
            <a:r>
              <a:rPr kumimoji="1" lang="zh-CN" altLang="en-US" sz="2400"/>
              <a:t>所需要吸收的热量。</a:t>
            </a:r>
          </a:p>
        </p:txBody>
      </p:sp>
      <p:graphicFrame>
        <p:nvGraphicFramePr>
          <p:cNvPr id="667656" name="Object 8"/>
          <p:cNvGraphicFramePr>
            <a:graphicFrameLocks noChangeAspect="1"/>
          </p:cNvGraphicFramePr>
          <p:nvPr/>
        </p:nvGraphicFramePr>
        <p:xfrm>
          <a:off x="2286000" y="5029200"/>
          <a:ext cx="3536950" cy="915988"/>
        </p:xfrm>
        <a:graphic>
          <a:graphicData uri="http://schemas.openxmlformats.org/presentationml/2006/ole">
            <p:oleObj spid="_x0000_s667656" name="公式" r:id="rId4" imgW="1765080" imgH="457200" progId="Equation.3">
              <p:embed/>
            </p:oleObj>
          </a:graphicData>
        </a:graphic>
      </p:graphicFrame>
      <p:sp>
        <p:nvSpPr>
          <p:cNvPr id="667657" name="Text Box 9"/>
          <p:cNvSpPr txBox="1">
            <a:spLocks noChangeArrowheads="1"/>
          </p:cNvSpPr>
          <p:nvPr/>
        </p:nvSpPr>
        <p:spPr bwMode="auto">
          <a:xfrm>
            <a:off x="2590800" y="59436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（ </a:t>
            </a:r>
            <a:r>
              <a:rPr kumimoji="1" lang="en-US" altLang="zh-CN" sz="2400" i="1" dirty="0" err="1"/>
              <a:t>i</a:t>
            </a:r>
            <a:r>
              <a:rPr kumimoji="1" lang="en-US" altLang="zh-CN" sz="2400" i="1" dirty="0"/>
              <a:t> </a:t>
            </a:r>
            <a:r>
              <a:rPr kumimoji="1" lang="zh-CN" altLang="en-US" sz="2400" dirty="0"/>
              <a:t>为分子的自由度数）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6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3" grpId="0" autoUpdateAnimBg="0"/>
      <p:bldP spid="667655" grpId="0" autoUpdateAnimBg="0"/>
      <p:bldP spid="66765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2679-0CFF-4CFE-A2D0-B8B6A527C84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准静态过程中热量、功和内能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420688" y="1676400"/>
            <a:ext cx="5599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定容摩尔热容与定压摩尔热容的关系 </a:t>
            </a:r>
          </a:p>
        </p:txBody>
      </p:sp>
      <p:graphicFrame>
        <p:nvGraphicFramePr>
          <p:cNvPr id="668677" name="Object 5"/>
          <p:cNvGraphicFramePr>
            <a:graphicFrameLocks noChangeAspect="1"/>
          </p:cNvGraphicFramePr>
          <p:nvPr/>
        </p:nvGraphicFramePr>
        <p:xfrm>
          <a:off x="2667000" y="3325813"/>
          <a:ext cx="2020888" cy="484187"/>
        </p:xfrm>
        <a:graphic>
          <a:graphicData uri="http://schemas.openxmlformats.org/presentationml/2006/ole">
            <p:oleObj spid="_x0000_s668677" name="公式" r:id="rId3" imgW="990360" imgH="241200" progId="Equation.3">
              <p:embed/>
            </p:oleObj>
          </a:graphicData>
        </a:graphic>
      </p:graphicFrame>
      <p:graphicFrame>
        <p:nvGraphicFramePr>
          <p:cNvPr id="668678" name="Object 6"/>
          <p:cNvGraphicFramePr>
            <a:graphicFrameLocks noChangeAspect="1"/>
          </p:cNvGraphicFramePr>
          <p:nvPr/>
        </p:nvGraphicFramePr>
        <p:xfrm>
          <a:off x="1600200" y="2265363"/>
          <a:ext cx="1398588" cy="788987"/>
        </p:xfrm>
        <a:graphic>
          <a:graphicData uri="http://schemas.openxmlformats.org/presentationml/2006/ole">
            <p:oleObj spid="_x0000_s668678" name="公式" r:id="rId4" imgW="698400" imgH="393480" progId="Equation.3">
              <p:embed/>
            </p:oleObj>
          </a:graphicData>
        </a:graphic>
      </p:graphicFrame>
      <p:graphicFrame>
        <p:nvGraphicFramePr>
          <p:cNvPr id="668679" name="Object 7"/>
          <p:cNvGraphicFramePr>
            <a:graphicFrameLocks noChangeAspect="1"/>
          </p:cNvGraphicFramePr>
          <p:nvPr/>
        </p:nvGraphicFramePr>
        <p:xfrm>
          <a:off x="3810000" y="2265363"/>
          <a:ext cx="1992313" cy="858837"/>
        </p:xfrm>
        <a:graphic>
          <a:graphicData uri="http://schemas.openxmlformats.org/presentationml/2006/ole">
            <p:oleObj spid="_x0000_s668679" name="公式" r:id="rId5" imgW="1002960" imgH="431640" progId="Equation.3">
              <p:embed/>
            </p:oleObj>
          </a:graphicData>
        </a:graphic>
      </p:graphicFrame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685800" y="332581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迈耶公式：</a:t>
            </a:r>
          </a:p>
        </p:txBody>
      </p:sp>
      <p:sp>
        <p:nvSpPr>
          <p:cNvPr id="668681" name="Text Box 9"/>
          <p:cNvSpPr txBox="1">
            <a:spLocks noChangeArrowheads="1"/>
          </p:cNvSpPr>
          <p:nvPr/>
        </p:nvSpPr>
        <p:spPr bwMode="auto">
          <a:xfrm>
            <a:off x="457200" y="3981450"/>
            <a:ext cx="8064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/>
              <a:t>结论：同一状态下</a:t>
            </a:r>
            <a:r>
              <a:rPr lang="en-US" altLang="zh-CN" sz="2400" dirty="0"/>
              <a:t>1 mol </a:t>
            </a:r>
            <a:r>
              <a:rPr lang="zh-CN" altLang="en-US" sz="2400" dirty="0"/>
              <a:t>的理想气体温度升高</a:t>
            </a:r>
            <a:r>
              <a:rPr lang="en-US" altLang="zh-CN" sz="2400" dirty="0"/>
              <a:t>1K</a:t>
            </a:r>
            <a:r>
              <a:rPr lang="zh-CN" altLang="en-US" sz="2400" dirty="0"/>
              <a:t>，等压过程需要吸收的热量比等体过程吸收的热量多</a:t>
            </a:r>
            <a:r>
              <a:rPr lang="en-US" altLang="zh-CN" sz="2400" dirty="0"/>
              <a:t>8.31 J</a:t>
            </a:r>
            <a:r>
              <a:rPr lang="zh-CN" altLang="en-US" sz="2400" dirty="0"/>
              <a:t>。 </a:t>
            </a:r>
          </a:p>
        </p:txBody>
      </p:sp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533400" y="5347493"/>
            <a:ext cx="280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3300"/>
                </a:solidFill>
              </a:rPr>
              <a:t>比热容比</a:t>
            </a:r>
            <a:r>
              <a:rPr kumimoji="1" lang="zh-CN" altLang="en-US" sz="2400"/>
              <a:t>：</a:t>
            </a:r>
          </a:p>
        </p:txBody>
      </p:sp>
      <p:graphicFrame>
        <p:nvGraphicFramePr>
          <p:cNvPr id="668683" name="Object 11"/>
          <p:cNvGraphicFramePr>
            <a:graphicFrameLocks noChangeAspect="1"/>
          </p:cNvGraphicFramePr>
          <p:nvPr/>
        </p:nvGraphicFramePr>
        <p:xfrm>
          <a:off x="2286000" y="5105400"/>
          <a:ext cx="2057400" cy="941387"/>
        </p:xfrm>
        <a:graphic>
          <a:graphicData uri="http://schemas.openxmlformats.org/presentationml/2006/ole">
            <p:oleObj spid="_x0000_s668683" name="公式" r:id="rId6" imgW="1015920" imgH="469800" progId="Equation.3">
              <p:embed/>
            </p:oleObj>
          </a:graphicData>
        </a:graphic>
      </p:graphicFrame>
      <p:sp>
        <p:nvSpPr>
          <p:cNvPr id="668684" name="Text Box 12"/>
          <p:cNvSpPr txBox="1">
            <a:spLocks noChangeArrowheads="1"/>
          </p:cNvSpPr>
          <p:nvPr/>
        </p:nvSpPr>
        <p:spPr bwMode="auto">
          <a:xfrm>
            <a:off x="4973638" y="502920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charset="0"/>
              </a:rPr>
              <a:t>单原子分子：</a:t>
            </a:r>
            <a:endParaRPr lang="zh-CN" altLang="en-US" sz="2400" dirty="0">
              <a:latin typeface="Book Antiqua" pitchFamily="18" charset="0"/>
            </a:endParaRPr>
          </a:p>
        </p:txBody>
      </p:sp>
      <p:graphicFrame>
        <p:nvGraphicFramePr>
          <p:cNvPr id="668685" name="Object 13"/>
          <p:cNvGraphicFramePr>
            <a:graphicFrameLocks noChangeAspect="1"/>
          </p:cNvGraphicFramePr>
          <p:nvPr/>
        </p:nvGraphicFramePr>
        <p:xfrm>
          <a:off x="7086600" y="5052219"/>
          <a:ext cx="989013" cy="411163"/>
        </p:xfrm>
        <a:graphic>
          <a:graphicData uri="http://schemas.openxmlformats.org/presentationml/2006/ole">
            <p:oleObj spid="_x0000_s668685" name="公式" r:id="rId7" imgW="495000" imgH="203040" progId="Equation.3">
              <p:embed/>
            </p:oleObj>
          </a:graphicData>
        </a:graphic>
      </p:graphicFrame>
      <p:sp>
        <p:nvSpPr>
          <p:cNvPr id="668686" name="Text Box 14"/>
          <p:cNvSpPr txBox="1">
            <a:spLocks noChangeArrowheads="1"/>
          </p:cNvSpPr>
          <p:nvPr/>
        </p:nvSpPr>
        <p:spPr bwMode="auto">
          <a:xfrm>
            <a:off x="4973638" y="5749925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charset="0"/>
              </a:rPr>
              <a:t>双原子分子：</a:t>
            </a:r>
            <a:endParaRPr lang="zh-CN" altLang="en-US" sz="2400" dirty="0">
              <a:latin typeface="Book Antiqua" pitchFamily="18" charset="0"/>
            </a:endParaRPr>
          </a:p>
        </p:txBody>
      </p:sp>
      <p:graphicFrame>
        <p:nvGraphicFramePr>
          <p:cNvPr id="668687" name="Object 15"/>
          <p:cNvGraphicFramePr>
            <a:graphicFrameLocks noChangeAspect="1"/>
          </p:cNvGraphicFramePr>
          <p:nvPr/>
        </p:nvGraphicFramePr>
        <p:xfrm>
          <a:off x="7086600" y="5772944"/>
          <a:ext cx="838200" cy="411163"/>
        </p:xfrm>
        <a:graphic>
          <a:graphicData uri="http://schemas.openxmlformats.org/presentationml/2006/ole">
            <p:oleObj spid="_x0000_s668687" name="公式" r:id="rId8" imgW="4190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0" grpId="0" autoUpdateAnimBg="0"/>
      <p:bldP spid="668681" grpId="0"/>
      <p:bldP spid="668682" grpId="0" autoUpdateAnimBg="0"/>
      <p:bldP spid="668684" grpId="0"/>
      <p:bldP spid="6686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06B-8ED7-4C62-A6CF-7EB23406937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准静态过程中热量、功和内能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420688" y="1676400"/>
            <a:ext cx="4684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）准静态过程中热量的计算 </a:t>
            </a: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457200" y="2133600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/>
              <a:t>微过程的热量计算式： </a:t>
            </a:r>
          </a:p>
        </p:txBody>
      </p:sp>
      <p:graphicFrame>
        <p:nvGraphicFramePr>
          <p:cNvPr id="669702" name="Object 6"/>
          <p:cNvGraphicFramePr>
            <a:graphicFrameLocks noChangeAspect="1"/>
          </p:cNvGraphicFramePr>
          <p:nvPr/>
        </p:nvGraphicFramePr>
        <p:xfrm>
          <a:off x="1579563" y="2667000"/>
          <a:ext cx="3789362" cy="987425"/>
        </p:xfrm>
        <a:graphic>
          <a:graphicData uri="http://schemas.openxmlformats.org/presentationml/2006/ole">
            <p:oleObj spid="_x0000_s669702" name="公式" r:id="rId3" imgW="1498320" imgH="393480" progId="Equation.3">
              <p:embed/>
            </p:oleObj>
          </a:graphicData>
        </a:graphic>
      </p:graphicFrame>
      <p:graphicFrame>
        <p:nvGraphicFramePr>
          <p:cNvPr id="669703" name="Object 7"/>
          <p:cNvGraphicFramePr>
            <a:graphicFrameLocks noChangeAspect="1"/>
          </p:cNvGraphicFramePr>
          <p:nvPr/>
        </p:nvGraphicFramePr>
        <p:xfrm>
          <a:off x="2209800" y="5715000"/>
          <a:ext cx="6602413" cy="571500"/>
        </p:xfrm>
        <a:graphic>
          <a:graphicData uri="http://schemas.openxmlformats.org/presentationml/2006/ole">
            <p:oleObj spid="_x0000_s669703" name="公式" r:id="rId4" imgW="2616120" imgH="228600" progId="Equation.3">
              <p:embed/>
            </p:oleObj>
          </a:graphicData>
        </a:graphic>
      </p:graphicFrame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81000" y="577215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/>
              <a:t>热量计算式： </a:t>
            </a:r>
          </a:p>
        </p:txBody>
      </p:sp>
      <p:graphicFrame>
        <p:nvGraphicFramePr>
          <p:cNvPr id="669705" name="Object 9"/>
          <p:cNvGraphicFramePr>
            <a:graphicFrameLocks noChangeAspect="1"/>
          </p:cNvGraphicFramePr>
          <p:nvPr/>
        </p:nvGraphicFramePr>
        <p:xfrm>
          <a:off x="457200" y="5029200"/>
          <a:ext cx="3168650" cy="544513"/>
        </p:xfrm>
        <a:graphic>
          <a:graphicData uri="http://schemas.openxmlformats.org/presentationml/2006/ole">
            <p:oleObj spid="_x0000_s669705" name="Equation" r:id="rId5" imgW="1333440" imgH="228600" progId="">
              <p:embed/>
            </p:oleObj>
          </a:graphicData>
        </a:graphic>
      </p:graphicFrame>
      <p:graphicFrame>
        <p:nvGraphicFramePr>
          <p:cNvPr id="669706" name="Object 10"/>
          <p:cNvGraphicFramePr>
            <a:graphicFrameLocks noChangeAspect="1"/>
          </p:cNvGraphicFramePr>
          <p:nvPr/>
        </p:nvGraphicFramePr>
        <p:xfrm>
          <a:off x="1600200" y="3886200"/>
          <a:ext cx="2601913" cy="987425"/>
        </p:xfrm>
        <a:graphic>
          <a:graphicData uri="http://schemas.openxmlformats.org/presentationml/2006/ole">
            <p:oleObj spid="_x0000_s669706" name="公式" r:id="rId6" imgW="10285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/>
      <p:bldP spid="669701" grpId="0"/>
      <p:bldP spid="6697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5815-188E-470D-B256-56670939E1A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准静态过程中热量、功和内能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420688" y="1676400"/>
            <a:ext cx="5065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）准静态过程中内能变化的计算 </a:t>
            </a:r>
          </a:p>
        </p:txBody>
      </p:sp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457200" y="2133600"/>
            <a:ext cx="8281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设想一个状态变化过程，过程中系统的体积不变。</a:t>
            </a:r>
          </a:p>
        </p:txBody>
      </p:sp>
      <p:graphicFrame>
        <p:nvGraphicFramePr>
          <p:cNvPr id="670726" name="Object 6"/>
          <p:cNvGraphicFramePr>
            <a:graphicFrameLocks noChangeAspect="1"/>
          </p:cNvGraphicFramePr>
          <p:nvPr/>
        </p:nvGraphicFramePr>
        <p:xfrm>
          <a:off x="914400" y="2717800"/>
          <a:ext cx="2335213" cy="406400"/>
        </p:xfrm>
        <a:graphic>
          <a:graphicData uri="http://schemas.openxmlformats.org/presentationml/2006/ole">
            <p:oleObj spid="_x0000_s670726" name="公式" r:id="rId3" imgW="1168200" imgH="203040" progId="Equation.3">
              <p:embed/>
            </p:oleObj>
          </a:graphicData>
        </a:graphic>
      </p:graphicFrame>
      <p:graphicFrame>
        <p:nvGraphicFramePr>
          <p:cNvPr id="670727" name="Object 7"/>
          <p:cNvGraphicFramePr>
            <a:graphicFrameLocks noChangeAspect="1"/>
          </p:cNvGraphicFramePr>
          <p:nvPr/>
        </p:nvGraphicFramePr>
        <p:xfrm>
          <a:off x="4191000" y="2641600"/>
          <a:ext cx="1725613" cy="457200"/>
        </p:xfrm>
        <a:graphic>
          <a:graphicData uri="http://schemas.openxmlformats.org/presentationml/2006/ole">
            <p:oleObj spid="_x0000_s670727" name="公式" r:id="rId4" imgW="863280" imgH="228600" progId="Equation.3">
              <p:embed/>
            </p:oleObj>
          </a:graphicData>
        </a:graphic>
      </p:graphicFrame>
      <p:graphicFrame>
        <p:nvGraphicFramePr>
          <p:cNvPr id="670728" name="Object 8"/>
          <p:cNvGraphicFramePr>
            <a:graphicFrameLocks noChangeAspect="1"/>
          </p:cNvGraphicFramePr>
          <p:nvPr/>
        </p:nvGraphicFramePr>
        <p:xfrm>
          <a:off x="1828800" y="3124200"/>
          <a:ext cx="3254375" cy="787400"/>
        </p:xfrm>
        <a:graphic>
          <a:graphicData uri="http://schemas.openxmlformats.org/presentationml/2006/ole">
            <p:oleObj spid="_x0000_s670728" name="公式" r:id="rId5" imgW="1612800" imgH="393480" progId="Equation.3">
              <p:embed/>
            </p:oleObj>
          </a:graphicData>
        </a:graphic>
      </p:graphicFrame>
      <p:sp>
        <p:nvSpPr>
          <p:cNvPr id="670729" name="Text Box 9"/>
          <p:cNvSpPr txBox="1">
            <a:spLocks noChangeArrowheads="1"/>
          </p:cNvSpPr>
          <p:nvPr/>
        </p:nvSpPr>
        <p:spPr bwMode="auto">
          <a:xfrm>
            <a:off x="762000" y="335280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即有</a:t>
            </a:r>
          </a:p>
        </p:txBody>
      </p:sp>
      <p:graphicFrame>
        <p:nvGraphicFramePr>
          <p:cNvPr id="670730" name="Object 10"/>
          <p:cNvGraphicFramePr>
            <a:graphicFrameLocks noChangeAspect="1"/>
          </p:cNvGraphicFramePr>
          <p:nvPr/>
        </p:nvGraphicFramePr>
        <p:xfrm>
          <a:off x="2819400" y="4090987"/>
          <a:ext cx="2668588" cy="785813"/>
        </p:xfrm>
        <a:graphic>
          <a:graphicData uri="http://schemas.openxmlformats.org/presentationml/2006/ole">
            <p:oleObj spid="_x0000_s670730" name="公式" r:id="rId6" imgW="1320227" imgH="393529" progId="Equation.3">
              <p:embed/>
            </p:oleObj>
          </a:graphicData>
        </a:graphic>
      </p:graphicFrame>
      <p:sp>
        <p:nvSpPr>
          <p:cNvPr id="670731" name="Text Box 11"/>
          <p:cNvSpPr txBox="1">
            <a:spLocks noChangeArrowheads="1"/>
          </p:cNvSpPr>
          <p:nvPr/>
        </p:nvSpPr>
        <p:spPr bwMode="auto">
          <a:xfrm>
            <a:off x="990600" y="425529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内能增量：</a:t>
            </a:r>
          </a:p>
        </p:txBody>
      </p:sp>
      <p:sp>
        <p:nvSpPr>
          <p:cNvPr id="670732" name="Text Box 12"/>
          <p:cNvSpPr txBox="1">
            <a:spLocks noChangeArrowheads="1"/>
          </p:cNvSpPr>
          <p:nvPr/>
        </p:nvSpPr>
        <p:spPr bwMode="auto">
          <a:xfrm>
            <a:off x="5715000" y="4114800"/>
            <a:ext cx="32766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/>
              <a:t>注意：内能是</a:t>
            </a:r>
            <a:r>
              <a:rPr lang="zh-CN" altLang="en-US" sz="2400" dirty="0">
                <a:solidFill>
                  <a:srgbClr val="FF0000"/>
                </a:solidFill>
              </a:rPr>
              <a:t>状态量</a:t>
            </a:r>
            <a:r>
              <a:rPr lang="zh-CN" altLang="en-US" sz="2400" dirty="0"/>
              <a:t>，内能的增量与过程无关，因此左式适合于任意过程。</a:t>
            </a:r>
          </a:p>
        </p:txBody>
      </p:sp>
      <p:sp>
        <p:nvSpPr>
          <p:cNvPr id="670733" name="Text Box 13"/>
          <p:cNvSpPr txBox="1">
            <a:spLocks noChangeArrowheads="1"/>
          </p:cNvSpPr>
          <p:nvPr/>
        </p:nvSpPr>
        <p:spPr bwMode="auto">
          <a:xfrm>
            <a:off x="1066800" y="5244306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内能：</a:t>
            </a:r>
          </a:p>
        </p:txBody>
      </p:sp>
      <p:graphicFrame>
        <p:nvGraphicFramePr>
          <p:cNvPr id="670734" name="Object 14"/>
          <p:cNvGraphicFramePr>
            <a:graphicFrameLocks noChangeAspect="1"/>
          </p:cNvGraphicFramePr>
          <p:nvPr/>
        </p:nvGraphicFramePr>
        <p:xfrm>
          <a:off x="2819400" y="5078412"/>
          <a:ext cx="1673225" cy="788988"/>
        </p:xfrm>
        <a:graphic>
          <a:graphicData uri="http://schemas.openxmlformats.org/presentationml/2006/ole">
            <p:oleObj spid="_x0000_s670734" name="公式" r:id="rId7" imgW="825480" imgH="393480" progId="Equation.3">
              <p:embed/>
            </p:oleObj>
          </a:graphicData>
        </a:graphic>
      </p:graphicFrame>
      <p:sp>
        <p:nvSpPr>
          <p:cNvPr id="670735" name="Text Box 15"/>
          <p:cNvSpPr txBox="1">
            <a:spLocks noChangeArrowheads="1"/>
          </p:cNvSpPr>
          <p:nvPr/>
        </p:nvSpPr>
        <p:spPr bwMode="auto">
          <a:xfrm>
            <a:off x="685800" y="5943600"/>
            <a:ext cx="670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结论：理想气体的内能只是温度的单值函数。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4" grpId="0"/>
      <p:bldP spid="670725" grpId="0"/>
      <p:bldP spid="670729" grpId="0"/>
      <p:bldP spid="670731" grpId="0"/>
      <p:bldP spid="670732" grpId="0"/>
      <p:bldP spid="670733" grpId="0"/>
      <p:bldP spid="6707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7DC-31B5-4A6F-8024-E52AFCEE097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等容过程</a:t>
            </a:r>
          </a:p>
        </p:txBody>
      </p:sp>
      <p:grpSp>
        <p:nvGrpSpPr>
          <p:cNvPr id="671748" name="Group 4"/>
          <p:cNvGrpSpPr>
            <a:grpSpLocks/>
          </p:cNvGrpSpPr>
          <p:nvPr/>
        </p:nvGrpSpPr>
        <p:grpSpPr bwMode="auto">
          <a:xfrm>
            <a:off x="381000" y="4343400"/>
            <a:ext cx="3960813" cy="1981200"/>
            <a:chOff x="521" y="2467"/>
            <a:chExt cx="2495" cy="1248"/>
          </a:xfrm>
        </p:grpSpPr>
        <p:sp>
          <p:nvSpPr>
            <p:cNvPr id="671749" name="Rectangle 5" descr="5%"/>
            <p:cNvSpPr>
              <a:spLocks noChangeArrowheads="1"/>
            </p:cNvSpPr>
            <p:nvPr/>
          </p:nvSpPr>
          <p:spPr bwMode="auto">
            <a:xfrm>
              <a:off x="952" y="2611"/>
              <a:ext cx="1332" cy="960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1750" name="Rectangle 6"/>
            <p:cNvSpPr>
              <a:spLocks noChangeArrowheads="1"/>
            </p:cNvSpPr>
            <p:nvPr/>
          </p:nvSpPr>
          <p:spPr bwMode="auto">
            <a:xfrm>
              <a:off x="2396" y="3041"/>
              <a:ext cx="453" cy="152"/>
            </a:xfrm>
            <a:prstGeom prst="rect">
              <a:avLst/>
            </a:prstGeom>
            <a:gradFill rotWithShape="0">
              <a:gsLst>
                <a:gs pos="0">
                  <a:srgbClr val="993366"/>
                </a:gs>
                <a:gs pos="50000">
                  <a:schemeClr val="bg1"/>
                </a:gs>
                <a:gs pos="100000">
                  <a:srgbClr val="993366"/>
                </a:gs>
              </a:gsLst>
              <a:lin ang="5400000" scaled="1"/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1751" name="Freeform 7" descr="50%"/>
            <p:cNvSpPr>
              <a:spLocks/>
            </p:cNvSpPr>
            <p:nvPr/>
          </p:nvSpPr>
          <p:spPr bwMode="auto">
            <a:xfrm>
              <a:off x="808" y="2467"/>
              <a:ext cx="2208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8" y="0"/>
                </a:cxn>
                <a:cxn ang="0">
                  <a:pos x="2208" y="144"/>
                </a:cxn>
                <a:cxn ang="0">
                  <a:pos x="144" y="144"/>
                </a:cxn>
                <a:cxn ang="0">
                  <a:pos x="144" y="1104"/>
                </a:cxn>
                <a:cxn ang="0">
                  <a:pos x="2208" y="1104"/>
                </a:cxn>
                <a:cxn ang="0">
                  <a:pos x="2208" y="1248"/>
                </a:cxn>
                <a:cxn ang="0">
                  <a:pos x="0" y="1248"/>
                </a:cxn>
                <a:cxn ang="0">
                  <a:pos x="0" y="0"/>
                </a:cxn>
              </a:cxnLst>
              <a:rect l="0" t="0" r="r" b="b"/>
              <a:pathLst>
                <a:path w="2208" h="1248">
                  <a:moveTo>
                    <a:pt x="0" y="0"/>
                  </a:moveTo>
                  <a:lnTo>
                    <a:pt x="2208" y="0"/>
                  </a:lnTo>
                  <a:lnTo>
                    <a:pt x="2208" y="144"/>
                  </a:lnTo>
                  <a:lnTo>
                    <a:pt x="144" y="144"/>
                  </a:lnTo>
                  <a:lnTo>
                    <a:pt x="144" y="1104"/>
                  </a:lnTo>
                  <a:lnTo>
                    <a:pt x="2208" y="1104"/>
                  </a:lnTo>
                  <a:lnTo>
                    <a:pt x="2208" y="1248"/>
                  </a:lnTo>
                  <a:lnTo>
                    <a:pt x="0" y="1248"/>
                  </a:lnTo>
                  <a:lnTo>
                    <a:pt x="0" y="0"/>
                  </a:lnTo>
                  <a:close/>
                </a:path>
              </a:pathLst>
            </a:custGeom>
            <a:pattFill prst="pct50">
              <a:fgClr>
                <a:srgbClr val="993366"/>
              </a:fgClr>
              <a:bgClr>
                <a:schemeClr val="bg1"/>
              </a:bgClr>
            </a:pattFill>
            <a:ln w="9525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1752" name="Rectangle 8"/>
            <p:cNvSpPr>
              <a:spLocks noChangeArrowheads="1"/>
            </p:cNvSpPr>
            <p:nvPr/>
          </p:nvSpPr>
          <p:spPr bwMode="auto">
            <a:xfrm>
              <a:off x="2234" y="2611"/>
              <a:ext cx="161" cy="96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chemeClr val="bg1"/>
                </a:gs>
                <a:gs pos="100000">
                  <a:srgbClr val="003366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1753" name="Text Box 9"/>
            <p:cNvSpPr txBox="1">
              <a:spLocks noChangeArrowheads="1"/>
            </p:cNvSpPr>
            <p:nvPr/>
          </p:nvSpPr>
          <p:spPr bwMode="auto">
            <a:xfrm>
              <a:off x="1273" y="2974"/>
              <a:ext cx="1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zh-CN" altLang="en-US" sz="2400">
                  <a:solidFill>
                    <a:srgbClr val="000066"/>
                  </a:solidFill>
                </a:rPr>
                <a:t>＝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const.</a:t>
              </a:r>
            </a:p>
          </p:txBody>
        </p:sp>
        <p:sp>
          <p:nvSpPr>
            <p:cNvPr id="671754" name="Text Box 10"/>
            <p:cNvSpPr txBox="1">
              <a:spLocks noChangeArrowheads="1"/>
            </p:cNvSpPr>
            <p:nvPr/>
          </p:nvSpPr>
          <p:spPr bwMode="auto">
            <a:xfrm>
              <a:off x="521" y="2792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Q</a:t>
              </a:r>
            </a:p>
          </p:txBody>
        </p:sp>
        <p:sp>
          <p:nvSpPr>
            <p:cNvPr id="671755" name="Line 11"/>
            <p:cNvSpPr>
              <a:spLocks noChangeShapeType="1"/>
            </p:cNvSpPr>
            <p:nvPr/>
          </p:nvSpPr>
          <p:spPr bwMode="auto">
            <a:xfrm>
              <a:off x="626" y="3125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1756" name="Group 12"/>
          <p:cNvGrpSpPr>
            <a:grpSpLocks/>
          </p:cNvGrpSpPr>
          <p:nvPr/>
        </p:nvGrpSpPr>
        <p:grpSpPr bwMode="auto">
          <a:xfrm>
            <a:off x="5181600" y="3124200"/>
            <a:ext cx="3671888" cy="3529013"/>
            <a:chOff x="3198" y="1888"/>
            <a:chExt cx="2313" cy="2223"/>
          </a:xfrm>
        </p:grpSpPr>
        <p:sp>
          <p:nvSpPr>
            <p:cNvPr id="671757" name="Rectangle 13"/>
            <p:cNvSpPr>
              <a:spLocks noChangeArrowheads="1"/>
            </p:cNvSpPr>
            <p:nvPr/>
          </p:nvSpPr>
          <p:spPr bwMode="auto">
            <a:xfrm>
              <a:off x="3198" y="1888"/>
              <a:ext cx="2313" cy="22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71758" name="Group 14"/>
            <p:cNvGrpSpPr>
              <a:grpSpLocks/>
            </p:cNvGrpSpPr>
            <p:nvPr/>
          </p:nvGrpSpPr>
          <p:grpSpPr bwMode="auto">
            <a:xfrm>
              <a:off x="3243" y="1979"/>
              <a:ext cx="2131" cy="2025"/>
              <a:chOff x="3243" y="1979"/>
              <a:chExt cx="2131" cy="2025"/>
            </a:xfrm>
          </p:grpSpPr>
          <p:sp>
            <p:nvSpPr>
              <p:cNvPr id="671759" name="Line 15"/>
              <p:cNvSpPr>
                <a:spLocks noChangeShapeType="1"/>
              </p:cNvSpPr>
              <p:nvPr/>
            </p:nvSpPr>
            <p:spPr bwMode="auto">
              <a:xfrm>
                <a:off x="3447" y="3558"/>
                <a:ext cx="1770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1760" name="Line 16"/>
              <p:cNvSpPr>
                <a:spLocks noChangeShapeType="1"/>
              </p:cNvSpPr>
              <p:nvPr/>
            </p:nvSpPr>
            <p:spPr bwMode="auto">
              <a:xfrm flipV="1">
                <a:off x="3447" y="2260"/>
                <a:ext cx="2" cy="129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1761" name="Line 17"/>
              <p:cNvSpPr>
                <a:spLocks noChangeShapeType="1"/>
              </p:cNvSpPr>
              <p:nvPr/>
            </p:nvSpPr>
            <p:spPr bwMode="auto">
              <a:xfrm>
                <a:off x="4035" y="2496"/>
                <a:ext cx="2" cy="70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1762" name="Rectangle 18"/>
              <p:cNvSpPr>
                <a:spLocks noChangeArrowheads="1"/>
              </p:cNvSpPr>
              <p:nvPr/>
            </p:nvSpPr>
            <p:spPr bwMode="auto">
              <a:xfrm>
                <a:off x="4036" y="3210"/>
                <a:ext cx="1090" cy="35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CC"/>
                    </a:solidFill>
                  </a:rPr>
                  <a:t>1(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p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V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T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)</a:t>
                </a:r>
              </a:p>
            </p:txBody>
          </p:sp>
          <p:sp>
            <p:nvSpPr>
              <p:cNvPr id="671763" name="Rectangle 19"/>
              <p:cNvSpPr>
                <a:spLocks noChangeArrowheads="1"/>
              </p:cNvSpPr>
              <p:nvPr/>
            </p:nvSpPr>
            <p:spPr bwMode="auto">
              <a:xfrm>
                <a:off x="3992" y="2244"/>
                <a:ext cx="1043" cy="35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CC"/>
                    </a:solidFill>
                  </a:rPr>
                  <a:t> 2(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p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2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V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T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2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) </a:t>
                </a:r>
              </a:p>
            </p:txBody>
          </p:sp>
          <p:sp>
            <p:nvSpPr>
              <p:cNvPr id="671764" name="Rectangle 20"/>
              <p:cNvSpPr>
                <a:spLocks noChangeArrowheads="1"/>
              </p:cNvSpPr>
              <p:nvPr/>
            </p:nvSpPr>
            <p:spPr bwMode="auto">
              <a:xfrm>
                <a:off x="3484" y="1979"/>
                <a:ext cx="410" cy="35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p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671765" name="Rectangle 21"/>
              <p:cNvSpPr>
                <a:spLocks noChangeArrowheads="1"/>
              </p:cNvSpPr>
              <p:nvPr/>
            </p:nvSpPr>
            <p:spPr bwMode="auto">
              <a:xfrm>
                <a:off x="3243" y="3508"/>
                <a:ext cx="274" cy="21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 O </a:t>
                </a:r>
              </a:p>
            </p:txBody>
          </p:sp>
          <p:sp>
            <p:nvSpPr>
              <p:cNvPr id="671766" name="Rectangle 22"/>
              <p:cNvSpPr>
                <a:spLocks noChangeArrowheads="1"/>
              </p:cNvSpPr>
              <p:nvPr/>
            </p:nvSpPr>
            <p:spPr bwMode="auto">
              <a:xfrm>
                <a:off x="5236" y="3533"/>
                <a:ext cx="138" cy="2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V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671767" name="Line 23"/>
              <p:cNvSpPr>
                <a:spLocks noChangeShapeType="1"/>
              </p:cNvSpPr>
              <p:nvPr/>
            </p:nvSpPr>
            <p:spPr bwMode="auto">
              <a:xfrm flipV="1">
                <a:off x="4037" y="2795"/>
                <a:ext cx="0" cy="8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1768" name="Rectangle 24"/>
              <p:cNvSpPr>
                <a:spLocks noChangeArrowheads="1"/>
              </p:cNvSpPr>
              <p:nvPr/>
            </p:nvSpPr>
            <p:spPr bwMode="auto">
              <a:xfrm>
                <a:off x="3700" y="3616"/>
                <a:ext cx="994" cy="3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dirty="0">
                    <a:solidFill>
                      <a:srgbClr val="000066"/>
                    </a:solidFill>
                  </a:rPr>
                  <a:t>(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1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/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1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=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2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/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2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)</a:t>
                </a:r>
              </a:p>
            </p:txBody>
          </p:sp>
        </p:grpSp>
      </p:grpSp>
      <p:sp>
        <p:nvSpPr>
          <p:cNvPr id="671769" name="Rectangle 25"/>
          <p:cNvSpPr>
            <a:spLocks noChangeArrowheads="1"/>
          </p:cNvSpPr>
          <p:nvPr/>
        </p:nvSpPr>
        <p:spPr bwMode="auto">
          <a:xfrm>
            <a:off x="444500" y="1689100"/>
            <a:ext cx="23764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吸收热量：</a:t>
            </a:r>
          </a:p>
        </p:txBody>
      </p:sp>
      <p:graphicFrame>
        <p:nvGraphicFramePr>
          <p:cNvPr id="671770" name="Object 26"/>
          <p:cNvGraphicFramePr>
            <a:graphicFrameLocks noChangeAspect="1"/>
          </p:cNvGraphicFramePr>
          <p:nvPr/>
        </p:nvGraphicFramePr>
        <p:xfrm>
          <a:off x="2338387" y="1524000"/>
          <a:ext cx="2690813" cy="787400"/>
        </p:xfrm>
        <a:graphic>
          <a:graphicData uri="http://schemas.openxmlformats.org/presentationml/2006/ole">
            <p:oleObj spid="_x0000_s671770" name="公式" r:id="rId3" imgW="1346040" imgH="393480" progId="Equation.3">
              <p:embed/>
            </p:oleObj>
          </a:graphicData>
        </a:graphic>
      </p:graphicFrame>
      <p:graphicFrame>
        <p:nvGraphicFramePr>
          <p:cNvPr id="671771" name="Object 27"/>
          <p:cNvGraphicFramePr>
            <a:graphicFrameLocks noChangeAspect="1"/>
          </p:cNvGraphicFramePr>
          <p:nvPr/>
        </p:nvGraphicFramePr>
        <p:xfrm>
          <a:off x="2338387" y="2286000"/>
          <a:ext cx="2614613" cy="787400"/>
        </p:xfrm>
        <a:graphic>
          <a:graphicData uri="http://schemas.openxmlformats.org/presentationml/2006/ole">
            <p:oleObj spid="_x0000_s671771" name="公式" r:id="rId4" imgW="1307880" imgH="393480" progId="Equation.3">
              <p:embed/>
            </p:oleObj>
          </a:graphicData>
        </a:graphic>
      </p:graphicFrame>
      <p:sp>
        <p:nvSpPr>
          <p:cNvPr id="671772" name="Text Box 28"/>
          <p:cNvSpPr txBox="1">
            <a:spLocks noChangeArrowheads="1"/>
          </p:cNvSpPr>
          <p:nvPr/>
        </p:nvSpPr>
        <p:spPr bwMode="auto">
          <a:xfrm>
            <a:off x="444500" y="2451100"/>
            <a:ext cx="1981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内能增量：</a:t>
            </a:r>
          </a:p>
        </p:txBody>
      </p:sp>
      <p:sp>
        <p:nvSpPr>
          <p:cNvPr id="671773" name="Rectangle 29"/>
          <p:cNvSpPr>
            <a:spLocks noChangeArrowheads="1"/>
          </p:cNvSpPr>
          <p:nvPr/>
        </p:nvSpPr>
        <p:spPr bwMode="auto">
          <a:xfrm>
            <a:off x="444500" y="3149600"/>
            <a:ext cx="367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系统做功：</a:t>
            </a:r>
          </a:p>
        </p:txBody>
      </p:sp>
      <p:graphicFrame>
        <p:nvGraphicFramePr>
          <p:cNvPr id="671774" name="Object 30"/>
          <p:cNvGraphicFramePr>
            <a:graphicFrameLocks noChangeAspect="1"/>
          </p:cNvGraphicFramePr>
          <p:nvPr/>
        </p:nvGraphicFramePr>
        <p:xfrm>
          <a:off x="2338387" y="3251200"/>
          <a:ext cx="811212" cy="355600"/>
        </p:xfrm>
        <a:graphic>
          <a:graphicData uri="http://schemas.openxmlformats.org/presentationml/2006/ole">
            <p:oleObj spid="_x0000_s671774" name="公式" r:id="rId5" imgW="406080" imgH="177480" progId="Equation.3">
              <p:embed/>
            </p:oleObj>
          </a:graphicData>
        </a:graphic>
      </p:graphicFrame>
      <p:sp>
        <p:nvSpPr>
          <p:cNvPr id="671775" name="Text Box 31"/>
          <p:cNvSpPr txBox="1">
            <a:spLocks noChangeArrowheads="1"/>
          </p:cNvSpPr>
          <p:nvPr/>
        </p:nvSpPr>
        <p:spPr bwMode="auto">
          <a:xfrm>
            <a:off x="5486400" y="1412875"/>
            <a:ext cx="34290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结论：在等体过程中，系统吸收的热量完全用来增加自身的内能。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7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67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69" grpId="0" autoUpdateAnimBg="0"/>
      <p:bldP spid="671772" grpId="0"/>
      <p:bldP spid="671773" grpId="0" autoUpdateAnimBg="0"/>
      <p:bldP spid="671775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4564</TotalTime>
  <Words>1172</Words>
  <Application>Microsoft PowerPoint</Application>
  <PresentationFormat>全屏显示(4:3)</PresentationFormat>
  <Paragraphs>290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质朴</vt:lpstr>
      <vt:lpstr>公式</vt:lpstr>
      <vt:lpstr>Equation</vt:lpstr>
      <vt:lpstr>文档</vt:lpstr>
      <vt:lpstr>9.2 热力学第一定律</vt:lpstr>
      <vt:lpstr>9.2 热力学第一定律</vt:lpstr>
      <vt:lpstr>9.2 热力学第一定律</vt:lpstr>
      <vt:lpstr>9.2 热力学第一定律</vt:lpstr>
      <vt:lpstr>9.2 热力学第一定律</vt:lpstr>
      <vt:lpstr>9.2 热力学第一定律</vt:lpstr>
      <vt:lpstr>9.2 热力学第一定律</vt:lpstr>
      <vt:lpstr>9.2 热力学第一定律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第9章 热力学基础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热力学基础</dc:title>
  <dc:creator>S.Q. Wu</dc:creator>
  <cp:lastModifiedBy>S.Q. Wu</cp:lastModifiedBy>
  <cp:revision>2584</cp:revision>
  <cp:lastPrinted>1601-01-01T00:00:00Z</cp:lastPrinted>
  <dcterms:created xsi:type="dcterms:W3CDTF">2010-09-14T09:01:38Z</dcterms:created>
  <dcterms:modified xsi:type="dcterms:W3CDTF">2014-05-05T13:16:12Z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