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0.bin" ContentType="application/vnd.openxmlformats-officedocument.oleObject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embeddings/oleObject10.bin" ContentType="application/vnd.openxmlformats-officedocument.oleObject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embeddings/oleObject8.bin" ContentType="application/vnd.openxmlformats-officedocument.oleObjec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embeddings/oleObject6.bin" ContentType="application/vnd.openxmlformats-officedocument.oleObject"/>
  <Override PartName="/docProps/custom.xml" ContentType="application/vnd.openxmlformats-officedocument.custom-properties+xml"/>
  <Override PartName="/ppt/embeddings/oleObject4.bin" ContentType="application/vnd.openxmlformats-officedocument.oleObject"/>
  <Override PartName="/ppt/embeddings/oleObject19.bin" ContentType="application/vnd.openxmlformats-officedocument.oleObject"/>
  <Override PartName="/ppt/embeddings/oleObject28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embeddings/oleObject26.bin" ContentType="application/vnd.openxmlformats-officedocument.oleObject"/>
  <Override PartName="/ppt/embeddings/oleObject35.bin" ContentType="application/vnd.openxmlformats-officedocument.oleObjec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embeddings/oleObject15.bin" ContentType="application/vnd.openxmlformats-officedocument.oleObject"/>
  <Override PartName="/ppt/embeddings/oleObject24.bin" ContentType="application/vnd.openxmlformats-officedocument.oleObject"/>
  <Override PartName="/ppt/embeddings/oleObject33.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embeddings/oleObject11.bin" ContentType="application/vnd.openxmlformats-officedocument.oleObject"/>
  <Override PartName="/ppt/embeddings/oleObject13.bin" ContentType="application/vnd.openxmlformats-officedocument.oleObject"/>
  <Override PartName="/ppt/embeddings/oleObject22.bin" ContentType="application/vnd.openxmlformats-officedocument.oleObject"/>
  <Override PartName="/ppt/embeddings/oleObject31.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embeddings/oleObject20.bin" ContentType="application/vnd.openxmlformats-officedocument.oleObject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embeddings/oleObject9.bin" ContentType="application/vnd.openxmlformats-officedocument.oleObject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embeddings/oleObject5.bin" ContentType="application/vnd.openxmlformats-officedocument.oleObject"/>
  <Override PartName="/ppt/embeddings/oleObject29.bin" ContentType="application/vnd.openxmlformats-officedocument.oleObject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embeddings/oleObject27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Override PartName="/ppt/embeddings/oleObject25.bin" ContentType="application/vnd.openxmlformats-officedocument.oleObject"/>
  <Override PartName="/ppt/embeddings/oleObject34.bin" ContentType="application/vnd.openxmlformats-officedocument.oleObject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oleObject14.bin" ContentType="application/vnd.openxmlformats-officedocument.oleObject"/>
  <Override PartName="/ppt/embeddings/oleObject23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594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90" r:id="rId20"/>
    <p:sldId id="591" r:id="rId21"/>
    <p:sldId id="592" r:id="rId22"/>
    <p:sldId id="593" r:id="rId23"/>
    <p:sldId id="579" r:id="rId24"/>
  </p:sldIdLst>
  <p:sldSz cx="9144000" cy="6858000" type="screen4x3"/>
  <p:notesSz cx="7004050" cy="9290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E14D3C0-D471-4AB3-99C4-2972C59DE9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3250"/>
            <a:ext cx="56022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8EC781A-3DB3-4A44-93B3-7261C8A473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64DC0C4-93FF-4385-8F04-EC982F327A4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F1E0-14C5-4480-A145-72D63AEC2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360E-A377-41B2-90CE-292BF3A29C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5F70-875D-40EB-9CFF-9222E3E46CB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EC313FC-E97B-488A-B524-2AD9601AC91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DAE4-274C-4D51-A062-D4E224400D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59C3-C500-4E58-B4BE-6E041E1B3D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4505-1793-41E5-9250-071A4C4BA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6E5B-EB6F-4158-B0C7-8EEF2E5864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CDE4-E38C-4F7A-AD62-8148049715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41A5-1C48-4206-A913-637F4F6FAA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304434-03BD-4ED0-BC6F-AE72F14FE73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jpe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jpe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DEA0-0C6C-43C0-918C-7823EFAA1D1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循环过程的分类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533400" y="2819400"/>
            <a:ext cx="762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正循环</a:t>
            </a:r>
            <a:r>
              <a:rPr kumimoji="1" lang="zh-CN" altLang="en-US" sz="2400" dirty="0"/>
              <a:t>：在 </a:t>
            </a:r>
            <a:r>
              <a:rPr kumimoji="1" lang="en-US" altLang="zh-CN" sz="2400" i="1" dirty="0"/>
              <a:t>p </a:t>
            </a:r>
            <a:r>
              <a:rPr kumimoji="1" lang="en-US" altLang="zh-CN" sz="2400" dirty="0"/>
              <a:t>–</a:t>
            </a:r>
            <a:r>
              <a:rPr kumimoji="1" lang="en-US" altLang="zh-CN" sz="2400" i="1" dirty="0"/>
              <a:t>V </a:t>
            </a:r>
            <a:r>
              <a:rPr kumimoji="1" lang="zh-CN" altLang="en-US" sz="2400" dirty="0"/>
              <a:t>图上循环过程按</a:t>
            </a:r>
            <a:r>
              <a:rPr kumimoji="1" lang="zh-CN" altLang="en-US" sz="2400" dirty="0">
                <a:solidFill>
                  <a:srgbClr val="0000CC"/>
                </a:solidFill>
              </a:rPr>
              <a:t>顺</a:t>
            </a:r>
            <a:r>
              <a:rPr kumimoji="1" lang="zh-CN" altLang="en-US" sz="2400" dirty="0"/>
              <a:t>时针进行</a:t>
            </a:r>
          </a:p>
        </p:txBody>
      </p:sp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76215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</a:rPr>
              <a:t>逆循环</a:t>
            </a:r>
            <a:r>
              <a:rPr kumimoji="1" lang="zh-CN" altLang="en-US" sz="2400"/>
              <a:t>：在</a:t>
            </a:r>
            <a:r>
              <a:rPr kumimoji="1" lang="en-US" altLang="zh-CN" sz="2400" i="1"/>
              <a:t>p</a:t>
            </a:r>
            <a:r>
              <a:rPr kumimoji="1" lang="en-US" altLang="zh-CN" sz="2400"/>
              <a:t> –</a:t>
            </a:r>
            <a:r>
              <a:rPr kumimoji="1" lang="en-US" altLang="zh-CN" sz="2400" i="1"/>
              <a:t>V</a:t>
            </a:r>
            <a:r>
              <a:rPr kumimoji="1" lang="en-US" altLang="zh-CN" sz="2400"/>
              <a:t> </a:t>
            </a:r>
            <a:r>
              <a:rPr kumimoji="1" lang="zh-CN" altLang="en-US" sz="2400"/>
              <a:t>图上循环过程按</a:t>
            </a:r>
            <a:r>
              <a:rPr kumimoji="1" lang="zh-CN" altLang="en-US" sz="2400">
                <a:solidFill>
                  <a:srgbClr val="FF3300"/>
                </a:solidFill>
              </a:rPr>
              <a:t>逆</a:t>
            </a:r>
            <a:r>
              <a:rPr kumimoji="1" lang="zh-CN" altLang="en-US" sz="2400"/>
              <a:t>时针进行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533400" y="3962400"/>
            <a:ext cx="582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热机</a:t>
            </a:r>
            <a:r>
              <a:rPr kumimoji="1" lang="zh-CN" altLang="en-US" sz="2400"/>
              <a:t>：工作物质作正循环的机器</a:t>
            </a:r>
          </a:p>
        </p:txBody>
      </p:sp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533400" y="4572000"/>
            <a:ext cx="6181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制冷机</a:t>
            </a:r>
            <a:r>
              <a:rPr kumimoji="1" lang="zh-CN" altLang="en-US" sz="2400"/>
              <a:t>：工作物质作逆循环的机器</a:t>
            </a: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3505200" y="1241425"/>
            <a:ext cx="4724400" cy="142557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CC"/>
                </a:solidFill>
              </a:rPr>
              <a:t>循环过程</a:t>
            </a:r>
            <a:r>
              <a:rPr lang="zh-CN" altLang="en-US" sz="240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系统经历了一系列状态变化过程以后，又</a:t>
            </a:r>
            <a:r>
              <a:rPr lang="zh-CN" altLang="en-US" sz="2400">
                <a:solidFill>
                  <a:srgbClr val="0000CC"/>
                </a:solidFill>
              </a:rPr>
              <a:t>回到原来状态</a:t>
            </a:r>
            <a:r>
              <a:rPr lang="zh-CN" altLang="en-US" sz="2400"/>
              <a:t>的过程。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06A-1E23-4868-ADCF-B08B4E3ADCC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卡诺循环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4343400" y="2209800"/>
            <a:ext cx="43370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/>
              <a:t>    1824</a:t>
            </a:r>
            <a:r>
              <a:rPr kumimoji="1" lang="zh-CN" altLang="en-US" sz="2400" dirty="0"/>
              <a:t>年，法国青年科学家卡诺（</a:t>
            </a:r>
            <a:r>
              <a:rPr kumimoji="1" lang="en-US" altLang="zh-CN" sz="2400" dirty="0"/>
              <a:t>1796 — 1832</a:t>
            </a:r>
            <a:r>
              <a:rPr kumimoji="1" lang="zh-CN" altLang="en-US" sz="2400" dirty="0"/>
              <a:t>）提出一种理想热机，</a:t>
            </a:r>
            <a:r>
              <a:rPr kumimoji="1" lang="zh-CN" altLang="en-US" sz="2400" dirty="0">
                <a:solidFill>
                  <a:srgbClr val="0000CC"/>
                </a:solidFill>
              </a:rPr>
              <a:t>工作物质只与两个恒定热源</a:t>
            </a:r>
            <a:r>
              <a:rPr kumimoji="1" lang="zh-CN" altLang="en-US" sz="2400" dirty="0"/>
              <a:t>（一个高温热源，一个低温热源）交换热量。整个循环过程是</a:t>
            </a:r>
            <a:r>
              <a:rPr kumimoji="1" lang="zh-CN" altLang="en-US" sz="2400" dirty="0">
                <a:solidFill>
                  <a:srgbClr val="0000CC"/>
                </a:solidFill>
              </a:rPr>
              <a:t>由两个绝热过程和两个等温过程构成</a:t>
            </a:r>
            <a:r>
              <a:rPr kumimoji="1" lang="zh-CN" altLang="en-US" sz="2400" dirty="0"/>
              <a:t>，这样的循环过程称为卡诺循环。</a:t>
            </a:r>
          </a:p>
        </p:txBody>
      </p:sp>
      <p:pic>
        <p:nvPicPr>
          <p:cNvPr id="664581" name="Picture 5" descr="卡诺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7" y="1752600"/>
            <a:ext cx="3541713" cy="4572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EDAD-9D1D-4F74-A746-2CEDB47A2B3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卡诺循环</a:t>
            </a:r>
          </a:p>
        </p:txBody>
      </p:sp>
      <p:grpSp>
        <p:nvGrpSpPr>
          <p:cNvPr id="665604" name="Group 4"/>
          <p:cNvGrpSpPr>
            <a:grpSpLocks/>
          </p:cNvGrpSpPr>
          <p:nvPr/>
        </p:nvGrpSpPr>
        <p:grpSpPr bwMode="auto">
          <a:xfrm>
            <a:off x="1981200" y="2209800"/>
            <a:ext cx="4794250" cy="4313238"/>
            <a:chOff x="1584" y="1557"/>
            <a:chExt cx="1488" cy="1339"/>
          </a:xfrm>
        </p:grpSpPr>
        <p:sp>
          <p:nvSpPr>
            <p:cNvPr id="665605" name="Rectangle 5"/>
            <p:cNvSpPr>
              <a:spLocks noChangeArrowheads="1"/>
            </p:cNvSpPr>
            <p:nvPr/>
          </p:nvSpPr>
          <p:spPr bwMode="auto">
            <a:xfrm>
              <a:off x="2160" y="2709"/>
              <a:ext cx="288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>
                <a:solidFill>
                  <a:schemeClr val="bg2"/>
                </a:solidFill>
              </a:endParaRPr>
            </a:p>
          </p:txBody>
        </p:sp>
        <p:sp>
          <p:nvSpPr>
            <p:cNvPr id="665606" name="Arc 6"/>
            <p:cNvSpPr>
              <a:spLocks/>
            </p:cNvSpPr>
            <p:nvPr/>
          </p:nvSpPr>
          <p:spPr bwMode="auto">
            <a:xfrm flipH="1" flipV="1">
              <a:off x="2448" y="2089"/>
              <a:ext cx="194" cy="320"/>
            </a:xfrm>
            <a:custGeom>
              <a:avLst/>
              <a:gdLst>
                <a:gd name="G0" fmla="+- 0 0 0"/>
                <a:gd name="G1" fmla="+- 18401 0 0"/>
                <a:gd name="G2" fmla="+- 21600 0 0"/>
                <a:gd name="T0" fmla="*/ 11311 w 21544"/>
                <a:gd name="T1" fmla="*/ 0 h 18401"/>
                <a:gd name="T2" fmla="*/ 21544 w 21544"/>
                <a:gd name="T3" fmla="*/ 16853 h 18401"/>
                <a:gd name="T4" fmla="*/ 0 w 21544"/>
                <a:gd name="T5" fmla="*/ 18401 h 18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8401" fill="none" extrusionOk="0">
                  <a:moveTo>
                    <a:pt x="11311" y="-1"/>
                  </a:moveTo>
                  <a:cubicBezTo>
                    <a:pt x="17236" y="3641"/>
                    <a:pt x="21045" y="9915"/>
                    <a:pt x="21544" y="16852"/>
                  </a:cubicBezTo>
                </a:path>
                <a:path w="21544" h="18401" stroke="0" extrusionOk="0">
                  <a:moveTo>
                    <a:pt x="11311" y="-1"/>
                  </a:moveTo>
                  <a:cubicBezTo>
                    <a:pt x="17236" y="3641"/>
                    <a:pt x="21045" y="9915"/>
                    <a:pt x="21544" y="16852"/>
                  </a:cubicBezTo>
                  <a:lnTo>
                    <a:pt x="0" y="18401"/>
                  </a:lnTo>
                  <a:close/>
                </a:path>
              </a:pathLst>
            </a:cu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1680" y="2614"/>
              <a:ext cx="1129" cy="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8" name="Line 8"/>
            <p:cNvSpPr>
              <a:spLocks noChangeShapeType="1"/>
            </p:cNvSpPr>
            <p:nvPr/>
          </p:nvSpPr>
          <p:spPr bwMode="auto">
            <a:xfrm flipV="1">
              <a:off x="1680" y="1648"/>
              <a:ext cx="1" cy="95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9" name="Rectangle 9"/>
            <p:cNvSpPr>
              <a:spLocks noChangeArrowheads="1"/>
            </p:cNvSpPr>
            <p:nvPr/>
          </p:nvSpPr>
          <p:spPr bwMode="auto">
            <a:xfrm>
              <a:off x="2567" y="2429"/>
              <a:ext cx="505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665610" name="Rectangle 10"/>
            <p:cNvSpPr>
              <a:spLocks noChangeArrowheads="1"/>
            </p:cNvSpPr>
            <p:nvPr/>
          </p:nvSpPr>
          <p:spPr bwMode="auto">
            <a:xfrm>
              <a:off x="2400" y="1983"/>
              <a:ext cx="5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</a:t>
              </a:r>
            </a:p>
          </p:txBody>
        </p:sp>
        <p:sp>
          <p:nvSpPr>
            <p:cNvPr id="665611" name="Rectangle 11"/>
            <p:cNvSpPr>
              <a:spLocks noChangeArrowheads="1"/>
            </p:cNvSpPr>
            <p:nvPr/>
          </p:nvSpPr>
          <p:spPr bwMode="auto">
            <a:xfrm>
              <a:off x="1890" y="1713"/>
              <a:ext cx="505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665612" name="Rectangle 12"/>
            <p:cNvSpPr>
              <a:spLocks noChangeArrowheads="1"/>
            </p:cNvSpPr>
            <p:nvPr/>
          </p:nvSpPr>
          <p:spPr bwMode="auto">
            <a:xfrm>
              <a:off x="1872" y="2224"/>
              <a:ext cx="577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</a:t>
              </a:r>
            </a:p>
          </p:txBody>
        </p:sp>
        <p:sp>
          <p:nvSpPr>
            <p:cNvPr id="665613" name="Rectangle 13"/>
            <p:cNvSpPr>
              <a:spLocks noChangeArrowheads="1"/>
            </p:cNvSpPr>
            <p:nvPr/>
          </p:nvSpPr>
          <p:spPr bwMode="auto">
            <a:xfrm>
              <a:off x="1584" y="2608"/>
              <a:ext cx="14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1680" y="1557"/>
              <a:ext cx="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5615" name="Arc 15"/>
            <p:cNvSpPr>
              <a:spLocks/>
            </p:cNvSpPr>
            <p:nvPr/>
          </p:nvSpPr>
          <p:spPr bwMode="auto">
            <a:xfrm flipH="1" flipV="1">
              <a:off x="1968" y="2041"/>
              <a:ext cx="576" cy="384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6" name="Arc 16"/>
            <p:cNvSpPr>
              <a:spLocks/>
            </p:cNvSpPr>
            <p:nvPr/>
          </p:nvSpPr>
          <p:spPr bwMode="auto">
            <a:xfrm flipH="1" flipV="1">
              <a:off x="1920" y="1705"/>
              <a:ext cx="528" cy="407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7" name="Arc 17"/>
            <p:cNvSpPr>
              <a:spLocks/>
            </p:cNvSpPr>
            <p:nvPr/>
          </p:nvSpPr>
          <p:spPr bwMode="auto">
            <a:xfrm flipH="1" flipV="1">
              <a:off x="1920" y="1849"/>
              <a:ext cx="96" cy="318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8" name="Text Box 18"/>
            <p:cNvSpPr txBox="1">
              <a:spLocks noChangeArrowheads="1"/>
            </p:cNvSpPr>
            <p:nvPr/>
          </p:nvSpPr>
          <p:spPr bwMode="auto">
            <a:xfrm>
              <a:off x="2064" y="1888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T</a:t>
              </a:r>
              <a:r>
                <a:rPr kumimoji="1" lang="en-US" altLang="zh-CN" sz="2400">
                  <a:solidFill>
                    <a:srgbClr val="FF3300"/>
                  </a:solidFill>
                </a:rPr>
                <a:t>=</a:t>
              </a:r>
              <a:r>
                <a:rPr kumimoji="1" lang="en-US" altLang="zh-CN" sz="2400" i="1">
                  <a:solidFill>
                    <a:srgbClr val="FF33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5619" name="Text Box 19"/>
            <p:cNvSpPr txBox="1">
              <a:spLocks noChangeArrowheads="1"/>
            </p:cNvSpPr>
            <p:nvPr/>
          </p:nvSpPr>
          <p:spPr bwMode="auto">
            <a:xfrm>
              <a:off x="2496" y="2176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66"/>
                  </a:solidFill>
                </a:rPr>
                <a:t>绝热</a:t>
              </a:r>
            </a:p>
          </p:txBody>
        </p:sp>
        <p:sp>
          <p:nvSpPr>
            <p:cNvPr id="665620" name="Text Box 20"/>
            <p:cNvSpPr txBox="1">
              <a:spLocks noChangeArrowheads="1"/>
            </p:cNvSpPr>
            <p:nvPr/>
          </p:nvSpPr>
          <p:spPr bwMode="auto">
            <a:xfrm>
              <a:off x="2016" y="2368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3333FF"/>
                  </a:solidFill>
                </a:rPr>
                <a:t>T</a:t>
              </a:r>
              <a:r>
                <a:rPr kumimoji="1" lang="en-US" altLang="zh-CN" sz="2400">
                  <a:solidFill>
                    <a:srgbClr val="3333FF"/>
                  </a:solidFill>
                </a:rPr>
                <a:t>=</a:t>
              </a:r>
              <a:r>
                <a:rPr kumimoji="1" lang="en-US" altLang="zh-CN" sz="2400" i="1">
                  <a:solidFill>
                    <a:srgbClr val="3333FF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3333FF"/>
                  </a:solidFill>
                </a:rPr>
                <a:t>2</a:t>
              </a:r>
              <a:endParaRPr kumimoji="1" lang="en-US" altLang="zh-CN" sz="2400">
                <a:solidFill>
                  <a:srgbClr val="3333FF"/>
                </a:solidFill>
              </a:endParaRPr>
            </a:p>
          </p:txBody>
        </p:sp>
        <p:sp>
          <p:nvSpPr>
            <p:cNvPr id="665621" name="Text Box 21"/>
            <p:cNvSpPr txBox="1">
              <a:spLocks noChangeArrowheads="1"/>
            </p:cNvSpPr>
            <p:nvPr/>
          </p:nvSpPr>
          <p:spPr bwMode="auto">
            <a:xfrm>
              <a:off x="1662" y="1955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66"/>
                  </a:solidFill>
                </a:rPr>
                <a:t>绝热</a:t>
              </a:r>
            </a:p>
          </p:txBody>
        </p:sp>
      </p:grp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1295400" y="1752600"/>
            <a:ext cx="5141913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dirty="0"/>
              <a:t>由两个等温过程和两个绝热过程组成</a:t>
            </a:r>
            <a:r>
              <a:rPr kumimoji="1" lang="en-US" altLang="zh-CN" sz="2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6D3-100F-4DE4-B095-86ABFF30410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</a:t>
            </a:r>
          </a:p>
        </p:txBody>
      </p:sp>
      <p:grpSp>
        <p:nvGrpSpPr>
          <p:cNvPr id="666629" name="Group 5"/>
          <p:cNvGrpSpPr>
            <a:grpSpLocks/>
          </p:cNvGrpSpPr>
          <p:nvPr/>
        </p:nvGrpSpPr>
        <p:grpSpPr bwMode="auto">
          <a:xfrm>
            <a:off x="3810000" y="1981200"/>
            <a:ext cx="5068888" cy="4108450"/>
            <a:chOff x="654" y="1069"/>
            <a:chExt cx="3193" cy="2588"/>
          </a:xfrm>
        </p:grpSpPr>
        <p:sp>
          <p:nvSpPr>
            <p:cNvPr id="666630" name="Arc 6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1" name="Line 7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2" name="Line 8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3" name="Rectangle 9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6634" name="Rectangle 10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6635" name="Rectangle 11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6636" name="Rectangle 12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6637" name="Rectangle 13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6638" name="Rectangle 14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6639" name="Line 15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0" name="Line 16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1" name="Line 17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2" name="Arc 18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3" name="Arc 19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4" name="Arc 20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5" name="Line 21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6" name="AutoShape 22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6647" name="AutoShape 23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6648" name="Text Box 24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6649" name="Text Box 25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  <p:grpSp>
        <p:nvGrpSpPr>
          <p:cNvPr id="666658" name="Group 34"/>
          <p:cNvGrpSpPr>
            <a:grpSpLocks/>
          </p:cNvGrpSpPr>
          <p:nvPr/>
        </p:nvGrpSpPr>
        <p:grpSpPr bwMode="auto">
          <a:xfrm>
            <a:off x="381000" y="2057400"/>
            <a:ext cx="3194050" cy="3960812"/>
            <a:chOff x="240" y="1056"/>
            <a:chExt cx="2012" cy="2495"/>
          </a:xfrm>
        </p:grpSpPr>
        <p:pic>
          <p:nvPicPr>
            <p:cNvPr id="666659" name="Picture 35" descr="9-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056"/>
              <a:ext cx="2012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666660" name="Object 36"/>
            <p:cNvGraphicFramePr>
              <a:graphicFrameLocks noChangeAspect="1"/>
            </p:cNvGraphicFramePr>
            <p:nvPr/>
          </p:nvGraphicFramePr>
          <p:xfrm>
            <a:off x="1419" y="1413"/>
            <a:ext cx="262" cy="274"/>
          </p:xfrm>
          <a:graphic>
            <a:graphicData uri="http://schemas.openxmlformats.org/presentationml/2006/ole">
              <p:oleObj spid="_x0000_s666660" name="公式" r:id="rId4" imgW="190440" imgH="215640" progId="Equation.3">
                <p:embed/>
              </p:oleObj>
            </a:graphicData>
          </a:graphic>
        </p:graphicFrame>
        <p:graphicFrame>
          <p:nvGraphicFramePr>
            <p:cNvPr id="666661" name="Object 37"/>
            <p:cNvGraphicFramePr>
              <a:graphicFrameLocks noChangeAspect="1"/>
            </p:cNvGraphicFramePr>
            <p:nvPr/>
          </p:nvGraphicFramePr>
          <p:xfrm>
            <a:off x="1186" y="2832"/>
            <a:ext cx="279" cy="274"/>
          </p:xfrm>
          <a:graphic>
            <a:graphicData uri="http://schemas.openxmlformats.org/presentationml/2006/ole">
              <p:oleObj spid="_x0000_s666661" name="公式" r:id="rId5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0B73-0BA0-4DCC-8A38-CFC8BDB21B5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</a:t>
            </a:r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565150" y="175736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/>
              <a:t>AB</a:t>
            </a:r>
            <a:r>
              <a:rPr kumimoji="1" lang="zh-CN" altLang="en-US" sz="2400"/>
              <a:t>过程：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1295400" y="2362200"/>
          <a:ext cx="2233613" cy="863600"/>
        </p:xfrm>
        <a:graphic>
          <a:graphicData uri="http://schemas.openxmlformats.org/presentationml/2006/ole">
            <p:oleObj spid="_x0000_s667653" name="公式" r:id="rId3" imgW="1117440" imgH="431640" progId="Equation.3">
              <p:embed/>
            </p:oleObj>
          </a:graphicData>
        </a:graphic>
      </p:graphicFrame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565150" y="3535363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/>
              <a:t>CD</a:t>
            </a:r>
            <a:r>
              <a:rPr kumimoji="1" lang="zh-CN" altLang="en-US" sz="2400"/>
              <a:t>过程：</a:t>
            </a:r>
          </a:p>
        </p:txBody>
      </p:sp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1295400" y="4038600"/>
          <a:ext cx="2286000" cy="863600"/>
        </p:xfrm>
        <a:graphic>
          <a:graphicData uri="http://schemas.openxmlformats.org/presentationml/2006/ole">
            <p:oleObj spid="_x0000_s667655" name="公式" r:id="rId4" imgW="1143000" imgH="431640" progId="Equation.3">
              <p:embed/>
            </p:oleObj>
          </a:graphicData>
        </a:graphic>
      </p:graphicFrame>
      <p:sp>
        <p:nvSpPr>
          <p:cNvPr id="667656" name="Rectangle 8"/>
          <p:cNvSpPr>
            <a:spLocks noChangeArrowheads="1"/>
          </p:cNvSpPr>
          <p:nvPr/>
        </p:nvSpPr>
        <p:spPr bwMode="auto">
          <a:xfrm>
            <a:off x="565150" y="521335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 dirty="0"/>
              <a:t>BC</a:t>
            </a:r>
            <a:r>
              <a:rPr kumimoji="1" lang="zh-CN" altLang="en-US" sz="2400" dirty="0"/>
              <a:t>和</a:t>
            </a:r>
            <a:r>
              <a:rPr kumimoji="1" lang="en-US" altLang="zh-CN" sz="2400" i="1" dirty="0"/>
              <a:t>DA</a:t>
            </a:r>
            <a:r>
              <a:rPr kumimoji="1" lang="zh-CN" altLang="en-US" sz="2400" dirty="0"/>
              <a:t>过程：</a:t>
            </a:r>
          </a:p>
        </p:txBody>
      </p:sp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1295400" y="5867400"/>
          <a:ext cx="762000" cy="406400"/>
        </p:xfrm>
        <a:graphic>
          <a:graphicData uri="http://schemas.openxmlformats.org/presentationml/2006/ole">
            <p:oleObj spid="_x0000_s667657" name="公式" r:id="rId5" imgW="380880" imgH="203040" progId="Equation.3">
              <p:embed/>
            </p:oleObj>
          </a:graphicData>
        </a:graphic>
      </p:graphicFrame>
      <p:grpSp>
        <p:nvGrpSpPr>
          <p:cNvPr id="667684" name="Group 36"/>
          <p:cNvGrpSpPr>
            <a:grpSpLocks/>
          </p:cNvGrpSpPr>
          <p:nvPr/>
        </p:nvGrpSpPr>
        <p:grpSpPr bwMode="auto">
          <a:xfrm>
            <a:off x="3810000" y="1981200"/>
            <a:ext cx="5068888" cy="4108450"/>
            <a:chOff x="654" y="1069"/>
            <a:chExt cx="3193" cy="2588"/>
          </a:xfrm>
        </p:grpSpPr>
        <p:sp>
          <p:nvSpPr>
            <p:cNvPr id="667685" name="Arc 37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6" name="Line 38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7" name="Line 39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8" name="Rectangle 40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7689" name="Rectangle 41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7690" name="Rectangle 42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7691" name="Rectangle 43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7692" name="Rectangle 44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7693" name="Rectangle 45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7694" name="Line 46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5" name="Line 47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6" name="Line 48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7" name="Arc 49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98" name="Arc 50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99" name="Arc 51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700" name="Line 52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701" name="AutoShape 53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7702" name="AutoShape 54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7703" name="Text Box 55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utoUpdateAnimBg="0"/>
      <p:bldP spid="667654" grpId="0" autoUpdateAnimBg="0"/>
      <p:bldP spid="6676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8257-2ADB-45C7-ADCE-9E777C1CA21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 </a:t>
            </a:r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09600" y="1752600"/>
          <a:ext cx="1954213" cy="863600"/>
        </p:xfrm>
        <a:graphic>
          <a:graphicData uri="http://schemas.openxmlformats.org/presentationml/2006/ole">
            <p:oleObj spid="_x0000_s668676" name="公式" r:id="rId3" imgW="977760" imgH="431640" progId="Equation.3">
              <p:embed/>
            </p:oleObj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609600" y="2882900"/>
          <a:ext cx="2487613" cy="863600"/>
        </p:xfrm>
        <a:graphic>
          <a:graphicData uri="http://schemas.openxmlformats.org/presentationml/2006/ole">
            <p:oleObj spid="_x0000_s668677" name="公式" r:id="rId4" imgW="1244520" imgH="431640" progId="Equation.3">
              <p:embed/>
            </p:oleObj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762000" y="4013200"/>
          <a:ext cx="2335213" cy="482600"/>
        </p:xfrm>
        <a:graphic>
          <a:graphicData uri="http://schemas.openxmlformats.org/presentationml/2006/ole">
            <p:oleObj spid="_x0000_s668678" name="公式" r:id="rId5" imgW="1168200" imgH="241200" progId="Equation.3">
              <p:embed/>
            </p:oleObj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1219200" y="4762500"/>
          <a:ext cx="1854200" cy="457200"/>
        </p:xfrm>
        <a:graphic>
          <a:graphicData uri="http://schemas.openxmlformats.org/presentationml/2006/ole">
            <p:oleObj spid="_x0000_s668679" name="公式" r:id="rId6" imgW="927000" imgH="228600" progId="Equation.3">
              <p:embed/>
            </p:oleObj>
          </a:graphicData>
        </a:graphic>
      </p:graphicFrame>
      <p:graphicFrame>
        <p:nvGraphicFramePr>
          <p:cNvPr id="668680" name="Object 8"/>
          <p:cNvGraphicFramePr>
            <a:graphicFrameLocks noChangeAspect="1"/>
          </p:cNvGraphicFramePr>
          <p:nvPr/>
        </p:nvGraphicFramePr>
        <p:xfrm>
          <a:off x="838200" y="5486400"/>
          <a:ext cx="1598613" cy="863600"/>
        </p:xfrm>
        <a:graphic>
          <a:graphicData uri="http://schemas.openxmlformats.org/presentationml/2006/ole">
            <p:oleObj spid="_x0000_s668680" name="公式" r:id="rId7" imgW="799920" imgH="431640" progId="Equation.3">
              <p:embed/>
            </p:oleObj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3124200" y="5665787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卡诺循环效率：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5562600" y="5464175"/>
          <a:ext cx="1243013" cy="860425"/>
        </p:xfrm>
        <a:graphic>
          <a:graphicData uri="http://schemas.openxmlformats.org/presentationml/2006/ole">
            <p:oleObj spid="_x0000_s668705" name="公式" r:id="rId8" imgW="622080" imgH="431640" progId="Equation.3">
              <p:embed/>
            </p:oleObj>
          </a:graphicData>
        </a:graphic>
      </p:graphicFrame>
      <p:grpSp>
        <p:nvGrpSpPr>
          <p:cNvPr id="668706" name="Group 34"/>
          <p:cNvGrpSpPr>
            <a:grpSpLocks/>
          </p:cNvGrpSpPr>
          <p:nvPr/>
        </p:nvGrpSpPr>
        <p:grpSpPr bwMode="auto">
          <a:xfrm>
            <a:off x="3810000" y="1447800"/>
            <a:ext cx="5068888" cy="4108450"/>
            <a:chOff x="654" y="1069"/>
            <a:chExt cx="3193" cy="2588"/>
          </a:xfrm>
        </p:grpSpPr>
        <p:sp>
          <p:nvSpPr>
            <p:cNvPr id="668707" name="Arc 35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08" name="Line 36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09" name="Line 37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10" name="Rectangle 38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8711" name="Rectangle 39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8712" name="Rectangle 40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8713" name="Rectangle 41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8714" name="Rectangle 42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8715" name="Rectangle 43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8716" name="Line 44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7" name="Line 45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8" name="Line 46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9" name="Arc 47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0" name="Arc 48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1" name="Arc 49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2" name="Line 50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23" name="AutoShape 51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8724" name="AutoShape 52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8725" name="Text Box 53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8726" name="Text Box 54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7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B86E-AA8B-46CF-87F3-34E6830EEB7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卡诺循环效率：</a:t>
            </a:r>
          </a:p>
        </p:txBody>
      </p:sp>
      <p:graphicFrame>
        <p:nvGraphicFramePr>
          <p:cNvPr id="669701" name="Object 5"/>
          <p:cNvGraphicFramePr>
            <a:graphicFrameLocks noChangeAspect="1"/>
          </p:cNvGraphicFramePr>
          <p:nvPr/>
        </p:nvGraphicFramePr>
        <p:xfrm>
          <a:off x="4114800" y="1828800"/>
          <a:ext cx="1243013" cy="860425"/>
        </p:xfrm>
        <a:graphic>
          <a:graphicData uri="http://schemas.openxmlformats.org/presentationml/2006/ole">
            <p:oleObj spid="_x0000_s669701" name="公式" r:id="rId3" imgW="622080" imgH="431640" progId="Equation.3">
              <p:embed/>
            </p:oleObj>
          </a:graphicData>
        </a:graphic>
      </p:graphicFrame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914400" y="2819400"/>
            <a:ext cx="5715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/>
              <a:t>结论：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</a:t>
            </a:r>
            <a:r>
              <a:rPr kumimoji="1" lang="zh-CN" altLang="en-US" sz="2400" i="1">
                <a:sym typeface="Symbol" pitchFamily="18" charset="2"/>
              </a:rPr>
              <a:t></a:t>
            </a:r>
            <a:r>
              <a:rPr kumimoji="1" lang="zh-CN" altLang="en-US" sz="2400"/>
              <a:t>只与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zh-CN" altLang="en-US" sz="2400"/>
              <a:t>有关，而与工质无关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/>
              <a:t>2</a:t>
            </a:r>
            <a:r>
              <a:rPr kumimoji="1" lang="zh-CN" altLang="en-US" sz="2400"/>
              <a:t>）</a:t>
            </a:r>
            <a:r>
              <a:rPr kumimoji="1" lang="zh-CN" altLang="en-US" sz="2400" i="1">
                <a:sym typeface="Symbol" pitchFamily="18" charset="2"/>
              </a:rPr>
              <a:t></a:t>
            </a:r>
            <a:r>
              <a:rPr kumimoji="1" lang="en-US" altLang="zh-CN" sz="2400"/>
              <a:t>=1-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en-US" altLang="zh-CN" sz="2400"/>
              <a:t>&lt;100%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9DCE-3B5A-4AAE-BBE3-F25D2B5EB80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卡诺制冷机</a:t>
            </a:r>
          </a:p>
        </p:txBody>
      </p:sp>
      <p:grpSp>
        <p:nvGrpSpPr>
          <p:cNvPr id="670725" name="Group 5"/>
          <p:cNvGrpSpPr>
            <a:grpSpLocks/>
          </p:cNvGrpSpPr>
          <p:nvPr/>
        </p:nvGrpSpPr>
        <p:grpSpPr bwMode="auto">
          <a:xfrm>
            <a:off x="3733800" y="1905000"/>
            <a:ext cx="5068888" cy="4108450"/>
            <a:chOff x="2635" y="1069"/>
            <a:chExt cx="3193" cy="2588"/>
          </a:xfrm>
        </p:grpSpPr>
        <p:sp>
          <p:nvSpPr>
            <p:cNvPr id="670726" name="Arc 6"/>
            <p:cNvSpPr>
              <a:spLocks/>
            </p:cNvSpPr>
            <p:nvPr/>
          </p:nvSpPr>
          <p:spPr bwMode="auto">
            <a:xfrm flipH="1" flipV="1">
              <a:off x="4254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7" name="Line 7"/>
            <p:cNvSpPr>
              <a:spLocks noChangeShapeType="1"/>
            </p:cNvSpPr>
            <p:nvPr/>
          </p:nvSpPr>
          <p:spPr bwMode="auto">
            <a:xfrm>
              <a:off x="2834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8" name="Line 8"/>
            <p:cNvSpPr>
              <a:spLocks noChangeShapeType="1"/>
            </p:cNvSpPr>
            <p:nvPr/>
          </p:nvSpPr>
          <p:spPr bwMode="auto">
            <a:xfrm flipV="1">
              <a:off x="2834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9" name="Rectangle 9"/>
            <p:cNvSpPr>
              <a:spLocks noChangeArrowheads="1"/>
            </p:cNvSpPr>
            <p:nvPr/>
          </p:nvSpPr>
          <p:spPr bwMode="auto">
            <a:xfrm>
              <a:off x="4416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70730" name="Rectangle 10"/>
            <p:cNvSpPr>
              <a:spLocks noChangeArrowheads="1"/>
            </p:cNvSpPr>
            <p:nvPr/>
          </p:nvSpPr>
          <p:spPr bwMode="auto">
            <a:xfrm>
              <a:off x="4250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0731" name="Rectangle 11"/>
            <p:cNvSpPr>
              <a:spLocks noChangeArrowheads="1"/>
            </p:cNvSpPr>
            <p:nvPr/>
          </p:nvSpPr>
          <p:spPr bwMode="auto">
            <a:xfrm>
              <a:off x="3069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70732" name="Rectangle 12"/>
            <p:cNvSpPr>
              <a:spLocks noChangeArrowheads="1"/>
            </p:cNvSpPr>
            <p:nvPr/>
          </p:nvSpPr>
          <p:spPr bwMode="auto">
            <a:xfrm>
              <a:off x="3184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635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70734" name="Rectangle 14"/>
            <p:cNvSpPr>
              <a:spLocks noChangeArrowheads="1"/>
            </p:cNvSpPr>
            <p:nvPr/>
          </p:nvSpPr>
          <p:spPr bwMode="auto">
            <a:xfrm>
              <a:off x="2832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70735" name="Line 15"/>
            <p:cNvSpPr>
              <a:spLocks noChangeShapeType="1"/>
            </p:cNvSpPr>
            <p:nvPr/>
          </p:nvSpPr>
          <p:spPr bwMode="auto">
            <a:xfrm rot="10943156" flipH="1" flipV="1">
              <a:off x="3641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6" name="Line 16"/>
            <p:cNvSpPr>
              <a:spLocks noChangeShapeType="1"/>
            </p:cNvSpPr>
            <p:nvPr/>
          </p:nvSpPr>
          <p:spPr bwMode="auto">
            <a:xfrm rot="16343156" flipH="1">
              <a:off x="4247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7" name="Line 17"/>
            <p:cNvSpPr>
              <a:spLocks noChangeShapeType="1"/>
            </p:cNvSpPr>
            <p:nvPr/>
          </p:nvSpPr>
          <p:spPr bwMode="auto">
            <a:xfrm rot="5256844" flipV="1">
              <a:off x="3066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8" name="Arc 18"/>
            <p:cNvSpPr>
              <a:spLocks/>
            </p:cNvSpPr>
            <p:nvPr/>
          </p:nvSpPr>
          <p:spPr bwMode="auto">
            <a:xfrm flipH="1" flipV="1">
              <a:off x="3202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39" name="Arc 19"/>
            <p:cNvSpPr>
              <a:spLocks/>
            </p:cNvSpPr>
            <p:nvPr/>
          </p:nvSpPr>
          <p:spPr bwMode="auto">
            <a:xfrm flipH="1" flipV="1">
              <a:off x="3098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40" name="Arc 20"/>
            <p:cNvSpPr>
              <a:spLocks/>
            </p:cNvSpPr>
            <p:nvPr/>
          </p:nvSpPr>
          <p:spPr bwMode="auto">
            <a:xfrm flipH="1" flipV="1">
              <a:off x="3098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41" name="Line 21"/>
            <p:cNvSpPr>
              <a:spLocks noChangeShapeType="1"/>
            </p:cNvSpPr>
            <p:nvPr/>
          </p:nvSpPr>
          <p:spPr bwMode="auto">
            <a:xfrm rot="11772472" flipH="1" flipV="1">
              <a:off x="3566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42" name="AutoShape 22" descr="60%"/>
            <p:cNvSpPr>
              <a:spLocks noChangeArrowheads="1"/>
            </p:cNvSpPr>
            <p:nvPr/>
          </p:nvSpPr>
          <p:spPr bwMode="auto">
            <a:xfrm flipV="1">
              <a:off x="3738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70743" name="AutoShape 23" descr="60%"/>
            <p:cNvSpPr>
              <a:spLocks noChangeArrowheads="1"/>
            </p:cNvSpPr>
            <p:nvPr/>
          </p:nvSpPr>
          <p:spPr bwMode="auto">
            <a:xfrm flipV="1">
              <a:off x="3729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0744" name="Text Box 24"/>
            <p:cNvSpPr txBox="1">
              <a:spLocks noChangeArrowheads="1"/>
            </p:cNvSpPr>
            <p:nvPr/>
          </p:nvSpPr>
          <p:spPr bwMode="auto">
            <a:xfrm>
              <a:off x="3795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70745" name="Text Box 25"/>
            <p:cNvSpPr txBox="1">
              <a:spLocks noChangeArrowheads="1"/>
            </p:cNvSpPr>
            <p:nvPr/>
          </p:nvSpPr>
          <p:spPr bwMode="auto">
            <a:xfrm>
              <a:off x="3465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  <p:grpSp>
        <p:nvGrpSpPr>
          <p:cNvPr id="670746" name="Group 26"/>
          <p:cNvGrpSpPr>
            <a:grpSpLocks/>
          </p:cNvGrpSpPr>
          <p:nvPr/>
        </p:nvGrpSpPr>
        <p:grpSpPr bwMode="auto">
          <a:xfrm>
            <a:off x="381000" y="2057400"/>
            <a:ext cx="3160713" cy="4105275"/>
            <a:chOff x="240" y="1152"/>
            <a:chExt cx="1991" cy="2586"/>
          </a:xfrm>
        </p:grpSpPr>
        <p:pic>
          <p:nvPicPr>
            <p:cNvPr id="670747" name="Picture 27" descr="9-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152"/>
              <a:ext cx="1991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70748" name="Object 28"/>
            <p:cNvGraphicFramePr>
              <a:graphicFrameLocks noChangeAspect="1"/>
            </p:cNvGraphicFramePr>
            <p:nvPr/>
          </p:nvGraphicFramePr>
          <p:xfrm>
            <a:off x="912" y="1488"/>
            <a:ext cx="299" cy="339"/>
          </p:xfrm>
          <a:graphic>
            <a:graphicData uri="http://schemas.openxmlformats.org/presentationml/2006/ole">
              <p:oleObj spid="_x0000_s670748" name="公式" r:id="rId4" imgW="190440" imgH="215640" progId="Equation.3">
                <p:embed/>
              </p:oleObj>
            </a:graphicData>
          </a:graphic>
        </p:graphicFrame>
        <p:graphicFrame>
          <p:nvGraphicFramePr>
            <p:cNvPr id="670749" name="Object 29"/>
            <p:cNvGraphicFramePr>
              <a:graphicFrameLocks noChangeAspect="1"/>
            </p:cNvGraphicFramePr>
            <p:nvPr/>
          </p:nvGraphicFramePr>
          <p:xfrm>
            <a:off x="1008" y="2949"/>
            <a:ext cx="319" cy="339"/>
          </p:xfrm>
          <a:graphic>
            <a:graphicData uri="http://schemas.openxmlformats.org/presentationml/2006/ole">
              <p:oleObj spid="_x0000_s670749" name="公式" r:id="rId5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C3AD-72B4-43BB-8B95-4FE33EA6109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501650" y="1219200"/>
            <a:ext cx="3308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卡诺制冷机的制冷系数 </a:t>
            </a:r>
          </a:p>
        </p:txBody>
      </p:sp>
      <p:graphicFrame>
        <p:nvGraphicFramePr>
          <p:cNvPr id="671748" name="Object 4"/>
          <p:cNvGraphicFramePr>
            <a:graphicFrameLocks noChangeAspect="1"/>
          </p:cNvGraphicFramePr>
          <p:nvPr/>
        </p:nvGraphicFramePr>
        <p:xfrm>
          <a:off x="2057400" y="1905000"/>
          <a:ext cx="2587625" cy="858838"/>
        </p:xfrm>
        <a:graphic>
          <a:graphicData uri="http://schemas.openxmlformats.org/presentationml/2006/ole">
            <p:oleObj spid="_x0000_s671748" name="公式" r:id="rId3" imgW="1295280" imgH="431640" progId="Equation.3">
              <p:embed/>
            </p:oleObj>
          </a:graphicData>
        </a:graphic>
      </p:graphicFrame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806450" y="3170238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/>
              <a:t>结论：</a:t>
            </a:r>
          </a:p>
        </p:txBody>
      </p:sp>
      <p:grpSp>
        <p:nvGrpSpPr>
          <p:cNvPr id="671750" name="Group 6"/>
          <p:cNvGrpSpPr>
            <a:grpSpLocks/>
          </p:cNvGrpSpPr>
          <p:nvPr/>
        </p:nvGrpSpPr>
        <p:grpSpPr bwMode="auto">
          <a:xfrm>
            <a:off x="1447800" y="4572000"/>
            <a:ext cx="4024313" cy="1193800"/>
            <a:chOff x="1008" y="929"/>
            <a:chExt cx="2343" cy="675"/>
          </a:xfrm>
        </p:grpSpPr>
        <p:graphicFrame>
          <p:nvGraphicFramePr>
            <p:cNvPr id="671751" name="Object 7"/>
            <p:cNvGraphicFramePr>
              <a:graphicFrameLocks noChangeAspect="1"/>
            </p:cNvGraphicFramePr>
            <p:nvPr/>
          </p:nvGraphicFramePr>
          <p:xfrm>
            <a:off x="1401" y="929"/>
            <a:ext cx="1950" cy="675"/>
          </p:xfrm>
          <a:graphic>
            <a:graphicData uri="http://schemas.openxmlformats.org/presentationml/2006/ole">
              <p:oleObj spid="_x0000_s671751" name="Equation" r:id="rId4" imgW="1257120" imgH="431640" progId="">
                <p:embed/>
              </p:oleObj>
            </a:graphicData>
          </a:graphic>
        </p:graphicFrame>
        <p:sp>
          <p:nvSpPr>
            <p:cNvPr id="67175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115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/>
                <a:t> 2</a:t>
              </a:r>
              <a:r>
                <a:rPr kumimoji="1" lang="zh-CN" altLang="en-US" sz="2400"/>
                <a:t>）</a:t>
              </a:r>
            </a:p>
          </p:txBody>
        </p:sp>
      </p:grp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1524000" y="3962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</a:t>
            </a:r>
            <a:r>
              <a:rPr kumimoji="1" lang="en-US" altLang="zh-CN" sz="2400" i="1">
                <a:sym typeface="Symbol" pitchFamily="18" charset="2"/>
              </a:rPr>
              <a:t>e</a:t>
            </a:r>
            <a:r>
              <a:rPr kumimoji="1" lang="zh-CN" altLang="en-US" sz="2400"/>
              <a:t>只与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zh-CN" altLang="en-US" sz="2400"/>
              <a:t>有关，而与工质无关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685B-9658-4C6C-B9C1-55F34DE0C970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2700338" y="2895600"/>
            <a:ext cx="3490912" cy="3467100"/>
            <a:chOff x="1701" y="1979"/>
            <a:chExt cx="2199" cy="2184"/>
          </a:xfrm>
        </p:grpSpPr>
        <p:sp>
          <p:nvSpPr>
            <p:cNvPr id="672773" name="Line 5"/>
            <p:cNvSpPr>
              <a:spLocks noChangeShapeType="1"/>
            </p:cNvSpPr>
            <p:nvPr/>
          </p:nvSpPr>
          <p:spPr bwMode="auto">
            <a:xfrm>
              <a:off x="230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4" name="Line 6"/>
            <p:cNvSpPr>
              <a:spLocks noChangeShapeType="1"/>
            </p:cNvSpPr>
            <p:nvPr/>
          </p:nvSpPr>
          <p:spPr bwMode="auto">
            <a:xfrm>
              <a:off x="321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924" y="3875"/>
              <a:ext cx="170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6" name="Line 8"/>
            <p:cNvSpPr>
              <a:spLocks noChangeShapeType="1"/>
            </p:cNvSpPr>
            <p:nvPr/>
          </p:nvSpPr>
          <p:spPr bwMode="auto">
            <a:xfrm flipV="1">
              <a:off x="1924" y="2258"/>
              <a:ext cx="0" cy="16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7" name="Arc 9"/>
            <p:cNvSpPr>
              <a:spLocks/>
            </p:cNvSpPr>
            <p:nvPr/>
          </p:nvSpPr>
          <p:spPr bwMode="auto">
            <a:xfrm rot="10800000">
              <a:off x="2311" y="2347"/>
              <a:ext cx="1387" cy="1177"/>
            </a:xfrm>
            <a:custGeom>
              <a:avLst/>
              <a:gdLst>
                <a:gd name="G0" fmla="+- 0 0 0"/>
                <a:gd name="G1" fmla="+- 20244 0 0"/>
                <a:gd name="G2" fmla="+- 21600 0 0"/>
                <a:gd name="T0" fmla="*/ 7533 w 21514"/>
                <a:gd name="T1" fmla="*/ 0 h 20244"/>
                <a:gd name="T2" fmla="*/ 21514 w 21514"/>
                <a:gd name="T3" fmla="*/ 18318 h 20244"/>
                <a:gd name="T4" fmla="*/ 0 w 21514"/>
                <a:gd name="T5" fmla="*/ 20244 h 20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4" h="20244" fill="none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</a:path>
                <a:path w="21514" h="20244" stroke="0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  <a:lnTo>
                    <a:pt x="0" y="20244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8" name="Line 10"/>
            <p:cNvSpPr>
              <a:spLocks noChangeShapeType="1"/>
            </p:cNvSpPr>
            <p:nvPr/>
          </p:nvSpPr>
          <p:spPr bwMode="auto">
            <a:xfrm>
              <a:off x="2300" y="2438"/>
              <a:ext cx="0" cy="10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2300" y="3516"/>
              <a:ext cx="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 flipH="1">
              <a:off x="2643" y="3516"/>
              <a:ext cx="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 flipV="1">
              <a:off x="2300" y="3026"/>
              <a:ext cx="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2" name="Line 14"/>
            <p:cNvSpPr>
              <a:spLocks noChangeShapeType="1"/>
            </p:cNvSpPr>
            <p:nvPr/>
          </p:nvSpPr>
          <p:spPr bwMode="auto">
            <a:xfrm flipH="1" flipV="1">
              <a:off x="2578" y="3099"/>
              <a:ext cx="9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3" name="Text Box 15"/>
            <p:cNvSpPr txBox="1">
              <a:spLocks noChangeArrowheads="1"/>
            </p:cNvSpPr>
            <p:nvPr/>
          </p:nvSpPr>
          <p:spPr bwMode="auto">
            <a:xfrm>
              <a:off x="3541" y="3823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 i="1">
                  <a:solidFill>
                    <a:srgbClr val="000066"/>
                  </a:solidFill>
                </a:rPr>
                <a:t>V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4" name="Text Box 16"/>
            <p:cNvSpPr txBox="1">
              <a:spLocks noChangeArrowheads="1"/>
            </p:cNvSpPr>
            <p:nvPr/>
          </p:nvSpPr>
          <p:spPr bwMode="auto">
            <a:xfrm>
              <a:off x="2976" y="3868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5" name="Text Box 17"/>
            <p:cNvSpPr txBox="1">
              <a:spLocks noChangeArrowheads="1"/>
            </p:cNvSpPr>
            <p:nvPr/>
          </p:nvSpPr>
          <p:spPr bwMode="auto">
            <a:xfrm>
              <a:off x="2069" y="3875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6" name="Text Box 18"/>
            <p:cNvSpPr txBox="1">
              <a:spLocks noChangeArrowheads="1"/>
            </p:cNvSpPr>
            <p:nvPr/>
          </p:nvSpPr>
          <p:spPr bwMode="auto">
            <a:xfrm>
              <a:off x="1745" y="1979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 p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7" name="Text Box 19"/>
            <p:cNvSpPr txBox="1">
              <a:spLocks noChangeArrowheads="1"/>
            </p:cNvSpPr>
            <p:nvPr/>
          </p:nvSpPr>
          <p:spPr bwMode="auto">
            <a:xfrm>
              <a:off x="1701" y="3821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>
                  <a:solidFill>
                    <a:srgbClr val="000066"/>
                  </a:solidFill>
                </a:rPr>
                <a:t>O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8" name="Text Box 20"/>
            <p:cNvSpPr txBox="1">
              <a:spLocks noChangeArrowheads="1"/>
            </p:cNvSpPr>
            <p:nvPr/>
          </p:nvSpPr>
          <p:spPr bwMode="auto">
            <a:xfrm>
              <a:off x="2204" y="2160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a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89" name="Text Box 21"/>
            <p:cNvSpPr txBox="1">
              <a:spLocks noChangeArrowheads="1"/>
            </p:cNvSpPr>
            <p:nvPr/>
          </p:nvSpPr>
          <p:spPr bwMode="auto">
            <a:xfrm>
              <a:off x="2113" y="3369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c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90" name="Text Box 22"/>
            <p:cNvSpPr txBox="1">
              <a:spLocks noChangeArrowheads="1"/>
            </p:cNvSpPr>
            <p:nvPr/>
          </p:nvSpPr>
          <p:spPr bwMode="auto">
            <a:xfrm>
              <a:off x="3152" y="3336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 b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</p:grp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381000" y="117475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9.4  </a:t>
            </a:r>
            <a:r>
              <a:rPr lang="zh-CN" altLang="en-US" sz="2400" dirty="0"/>
              <a:t>如图表示以理想气体为工作物质的某热机的循环过程。其中</a:t>
            </a:r>
            <a:r>
              <a:rPr lang="en-US" altLang="zh-CN" sz="2400" i="1" dirty="0" err="1"/>
              <a:t>ab</a:t>
            </a:r>
            <a:r>
              <a:rPr lang="zh-CN" altLang="en-US" sz="2400" dirty="0"/>
              <a:t>为绝热过程，</a:t>
            </a:r>
            <a:r>
              <a:rPr lang="en-US" altLang="zh-CN" sz="2400" i="1" dirty="0" err="1"/>
              <a:t>bc</a:t>
            </a:r>
            <a:r>
              <a:rPr lang="zh-CN" altLang="en-US" sz="2400" dirty="0"/>
              <a:t>为等压过程，</a:t>
            </a:r>
            <a:r>
              <a:rPr lang="en-US" altLang="zh-CN" sz="2400" i="1" dirty="0"/>
              <a:t>ca</a:t>
            </a:r>
            <a:r>
              <a:rPr lang="zh-CN" altLang="en-US" sz="2400" dirty="0"/>
              <a:t>为等容过程。证明该循环的效率：</a:t>
            </a:r>
          </a:p>
        </p:txBody>
      </p:sp>
      <p:graphicFrame>
        <p:nvGraphicFramePr>
          <p:cNvPr id="672792" name="Object 24"/>
          <p:cNvGraphicFramePr>
            <a:graphicFrameLocks noChangeAspect="1"/>
          </p:cNvGraphicFramePr>
          <p:nvPr/>
        </p:nvGraphicFramePr>
        <p:xfrm>
          <a:off x="2209800" y="2133600"/>
          <a:ext cx="2486025" cy="809625"/>
        </p:xfrm>
        <a:graphic>
          <a:graphicData uri="http://schemas.openxmlformats.org/presentationml/2006/ole">
            <p:oleObj spid="_x0000_s672792" name="公式" r:id="rId3" imgW="1256755" imgH="406224" progId="Equation.3">
              <p:embed/>
            </p:oleObj>
          </a:graphicData>
        </a:graphic>
      </p:graphicFrame>
      <p:graphicFrame>
        <p:nvGraphicFramePr>
          <p:cNvPr id="672796" name="Object 28"/>
          <p:cNvGraphicFramePr>
            <a:graphicFrameLocks noChangeAspect="1"/>
          </p:cNvGraphicFramePr>
          <p:nvPr/>
        </p:nvGraphicFramePr>
        <p:xfrm>
          <a:off x="6019800" y="2209800"/>
          <a:ext cx="2105025" cy="482600"/>
        </p:xfrm>
        <a:graphic>
          <a:graphicData uri="http://schemas.openxmlformats.org/presentationml/2006/ole">
            <p:oleObj spid="_x0000_s672796" name="公式" r:id="rId4" imgW="10540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A77-61DE-43C0-AAEE-4D27388775A3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674825" name="Object 9"/>
          <p:cNvGraphicFramePr>
            <a:graphicFrameLocks noChangeAspect="1"/>
          </p:cNvGraphicFramePr>
          <p:nvPr/>
        </p:nvGraphicFramePr>
        <p:xfrm>
          <a:off x="1828800" y="1447800"/>
          <a:ext cx="2246313" cy="590550"/>
        </p:xfrm>
        <a:graphic>
          <a:graphicData uri="http://schemas.openxmlformats.org/presentationml/2006/ole">
            <p:oleObj spid="_x0000_s674825" r:id="rId3" imgW="1497950" imgH="393529" progId="">
              <p:embed/>
            </p:oleObj>
          </a:graphicData>
        </a:graphic>
      </p:graphicFrame>
      <p:graphicFrame>
        <p:nvGraphicFramePr>
          <p:cNvPr id="674824" name="Object 8"/>
          <p:cNvGraphicFramePr>
            <a:graphicFrameLocks noChangeAspect="1"/>
          </p:cNvGraphicFramePr>
          <p:nvPr/>
        </p:nvGraphicFramePr>
        <p:xfrm>
          <a:off x="1828800" y="2209800"/>
          <a:ext cx="2589213" cy="590550"/>
        </p:xfrm>
        <a:graphic>
          <a:graphicData uri="http://schemas.openxmlformats.org/presentationml/2006/ole">
            <p:oleObj spid="_x0000_s674824" r:id="rId4" imgW="1726451" imgH="393529" progId="">
              <p:embed/>
            </p:oleObj>
          </a:graphicData>
        </a:graphic>
      </p:graphicFrame>
      <p:graphicFrame>
        <p:nvGraphicFramePr>
          <p:cNvPr id="674823" name="Object 7"/>
          <p:cNvGraphicFramePr>
            <a:graphicFrameLocks noChangeAspect="1"/>
          </p:cNvGraphicFramePr>
          <p:nvPr/>
        </p:nvGraphicFramePr>
        <p:xfrm>
          <a:off x="1828800" y="3048000"/>
          <a:ext cx="3465513" cy="647700"/>
        </p:xfrm>
        <a:graphic>
          <a:graphicData uri="http://schemas.openxmlformats.org/presentationml/2006/ole">
            <p:oleObj spid="_x0000_s674823" r:id="rId5" imgW="2311400" imgH="431800" progId="">
              <p:embed/>
            </p:oleObj>
          </a:graphicData>
        </a:graphic>
      </p:graphicFrame>
      <p:graphicFrame>
        <p:nvGraphicFramePr>
          <p:cNvPr id="674822" name="Object 6"/>
          <p:cNvGraphicFramePr>
            <a:graphicFrameLocks noChangeAspect="1"/>
          </p:cNvGraphicFramePr>
          <p:nvPr/>
        </p:nvGraphicFramePr>
        <p:xfrm>
          <a:off x="1828800" y="3962400"/>
          <a:ext cx="1274763" cy="304800"/>
        </p:xfrm>
        <a:graphic>
          <a:graphicData uri="http://schemas.openxmlformats.org/presentationml/2006/ole">
            <p:oleObj spid="_x0000_s674822" name="公式" r:id="rId6" imgW="850531" imgH="203112" progId="Equation.3">
              <p:embed/>
            </p:oleObj>
          </a:graphicData>
        </a:graphic>
      </p:graphicFrame>
      <p:graphicFrame>
        <p:nvGraphicFramePr>
          <p:cNvPr id="674821" name="Object 5"/>
          <p:cNvGraphicFramePr>
            <a:graphicFrameLocks noChangeAspect="1"/>
          </p:cNvGraphicFramePr>
          <p:nvPr/>
        </p:nvGraphicFramePr>
        <p:xfrm>
          <a:off x="1828800" y="4495800"/>
          <a:ext cx="4379913" cy="685800"/>
        </p:xfrm>
        <a:graphic>
          <a:graphicData uri="http://schemas.openxmlformats.org/presentationml/2006/ole">
            <p:oleObj spid="_x0000_s674821" name="公式" r:id="rId7" imgW="2921000" imgH="457200" progId="Equation.3">
              <p:embed/>
            </p:oleObj>
          </a:graphicData>
        </a:graphic>
      </p:graphicFrame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828800" y="5486400"/>
          <a:ext cx="1884363" cy="609600"/>
        </p:xfrm>
        <a:graphic>
          <a:graphicData uri="http://schemas.openxmlformats.org/presentationml/2006/ole">
            <p:oleObj spid="_x0000_s674820" name="公式" r:id="rId8" imgW="1256755" imgH="406224" progId="Equation.3">
              <p:embed/>
            </p:oleObj>
          </a:graphicData>
        </a:graphic>
      </p:graphicFrame>
      <p:sp>
        <p:nvSpPr>
          <p:cNvPr id="674826" name="Rectangle 10"/>
          <p:cNvSpPr>
            <a:spLocks noChangeArrowheads="1"/>
          </p:cNvSpPr>
          <p:nvPr/>
        </p:nvSpPr>
        <p:spPr bwMode="auto">
          <a:xfrm>
            <a:off x="381000" y="1219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/>
              <a:t>解：</a:t>
            </a:r>
            <a:endParaRPr lang="zh-CN" alt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61F0-329B-443D-935C-5365E071A4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</a:rPr>
              <a:t>热机</a:t>
            </a:r>
            <a:r>
              <a:rPr kumimoji="1" lang="zh-CN" altLang="en-US" sz="2400"/>
              <a:t>：能够不断地</a:t>
            </a:r>
            <a:r>
              <a:rPr kumimoji="1" lang="zh-CN" altLang="en-US" sz="2400">
                <a:solidFill>
                  <a:srgbClr val="0000CC"/>
                </a:solidFill>
              </a:rPr>
              <a:t>把热转变成功</a:t>
            </a:r>
            <a:r>
              <a:rPr kumimoji="1" lang="zh-CN" altLang="en-US" sz="2400"/>
              <a:t>的装置。 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657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/>
              <a:t> </a:t>
            </a:r>
            <a:r>
              <a:rPr kumimoji="1" lang="zh-CN" altLang="en-US" sz="2400"/>
              <a:t>热机通过循环过程不断地把热转变成功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36258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/>
              <a:t> </a:t>
            </a:r>
            <a:r>
              <a:rPr kumimoji="1" lang="zh-CN" altLang="en-US" sz="2400"/>
              <a:t>热机循环为正循环</a:t>
            </a:r>
          </a:p>
        </p:txBody>
      </p:sp>
      <p:grpSp>
        <p:nvGrpSpPr>
          <p:cNvPr id="679943" name="Group 7"/>
          <p:cNvGrpSpPr>
            <a:grpSpLocks/>
          </p:cNvGrpSpPr>
          <p:nvPr/>
        </p:nvGrpSpPr>
        <p:grpSpPr bwMode="auto">
          <a:xfrm>
            <a:off x="5029200" y="2438400"/>
            <a:ext cx="3600450" cy="3032125"/>
            <a:chOff x="2018" y="2019"/>
            <a:chExt cx="2268" cy="1910"/>
          </a:xfrm>
        </p:grpSpPr>
        <p:sp>
          <p:nvSpPr>
            <p:cNvPr id="679944" name="Rectangle 8"/>
            <p:cNvSpPr>
              <a:spLocks noChangeArrowheads="1"/>
            </p:cNvSpPr>
            <p:nvPr/>
          </p:nvSpPr>
          <p:spPr bwMode="auto">
            <a:xfrm>
              <a:off x="2200" y="2019"/>
              <a:ext cx="54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679945" name="Rectangle 9"/>
            <p:cNvSpPr>
              <a:spLocks noChangeArrowheads="1"/>
            </p:cNvSpPr>
            <p:nvPr/>
          </p:nvSpPr>
          <p:spPr bwMode="auto">
            <a:xfrm>
              <a:off x="2130" y="3673"/>
              <a:ext cx="2156" cy="2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</a:t>
              </a:r>
              <a:r>
                <a:rPr kumimoji="1" lang="en-US" altLang="zh-CN" sz="2400"/>
                <a:t>                                 </a:t>
              </a:r>
              <a:r>
                <a:rPr kumimoji="1" lang="en-US" altLang="zh-CN" sz="2400" i="1"/>
                <a:t>V </a:t>
              </a:r>
              <a:endParaRPr kumimoji="1" lang="en-US" altLang="zh-CN" sz="2400"/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>
              <a:off x="2290" y="3696"/>
              <a:ext cx="163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2290" y="2279"/>
              <a:ext cx="0" cy="14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48" name="Freeform 12"/>
            <p:cNvSpPr>
              <a:spLocks/>
            </p:cNvSpPr>
            <p:nvPr/>
          </p:nvSpPr>
          <p:spPr bwMode="auto">
            <a:xfrm>
              <a:off x="2562" y="2562"/>
              <a:ext cx="965" cy="91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3508" y="2946"/>
              <a:ext cx="0" cy="75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2558" y="3038"/>
              <a:ext cx="0" cy="65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 rot="5400000" flipH="1">
              <a:off x="3001" y="3401"/>
              <a:ext cx="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2" name="Text Box 16"/>
            <p:cNvSpPr txBox="1">
              <a:spLocks noChangeArrowheads="1"/>
            </p:cNvSpPr>
            <p:nvPr/>
          </p:nvSpPr>
          <p:spPr bwMode="auto">
            <a:xfrm>
              <a:off x="2018" y="326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1831-F586-4C79-BC7D-6BA2B3B210D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50" name="Text Box 10"/>
          <p:cNvSpPr txBox="1">
            <a:spLocks noChangeArrowheads="1"/>
          </p:cNvSpPr>
          <p:nvPr/>
        </p:nvSpPr>
        <p:spPr bwMode="auto">
          <a:xfrm>
            <a:off x="381000" y="1219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9-6   </a:t>
            </a:r>
            <a:r>
              <a:rPr lang="zh-CN" altLang="en-US" sz="2400" dirty="0"/>
              <a:t>奥托机的循环效率。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C, D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A</a:t>
            </a:r>
            <a:r>
              <a:rPr lang="zh-CN" altLang="en-US" sz="2400" dirty="0"/>
              <a:t>为等体过程；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D</a:t>
            </a:r>
            <a:r>
              <a:rPr lang="zh-CN" altLang="en-US" sz="2400" dirty="0"/>
              <a:t>为绝热过程。</a:t>
            </a:r>
          </a:p>
        </p:txBody>
      </p:sp>
      <p:grpSp>
        <p:nvGrpSpPr>
          <p:cNvPr id="675905" name="Group 65"/>
          <p:cNvGrpSpPr>
            <a:grpSpLocks/>
          </p:cNvGrpSpPr>
          <p:nvPr/>
        </p:nvGrpSpPr>
        <p:grpSpPr bwMode="auto">
          <a:xfrm>
            <a:off x="2971800" y="2362200"/>
            <a:ext cx="3448050" cy="3990975"/>
            <a:chOff x="3243" y="1480"/>
            <a:chExt cx="2172" cy="2514"/>
          </a:xfrm>
        </p:grpSpPr>
        <p:grpSp>
          <p:nvGrpSpPr>
            <p:cNvPr id="675906" name="Group 66"/>
            <p:cNvGrpSpPr>
              <a:grpSpLocks/>
            </p:cNvGrpSpPr>
            <p:nvPr/>
          </p:nvGrpSpPr>
          <p:grpSpPr bwMode="auto">
            <a:xfrm>
              <a:off x="3424" y="1480"/>
              <a:ext cx="1991" cy="2514"/>
              <a:chOff x="3379" y="1480"/>
              <a:chExt cx="1991" cy="2514"/>
            </a:xfrm>
          </p:grpSpPr>
          <p:sp>
            <p:nvSpPr>
              <p:cNvPr id="675907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3801" y="3398"/>
                <a:ext cx="107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8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3379" y="3398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9" name="Line 69"/>
              <p:cNvSpPr>
                <a:spLocks noChangeAspect="1" noChangeShapeType="1"/>
              </p:cNvSpPr>
              <p:nvPr/>
            </p:nvSpPr>
            <p:spPr bwMode="auto">
              <a:xfrm flipV="1">
                <a:off x="3379" y="1595"/>
                <a:ext cx="0" cy="20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0" name="Line 70"/>
              <p:cNvSpPr>
                <a:spLocks noChangeAspect="1" noChangeShapeType="1"/>
              </p:cNvSpPr>
              <p:nvPr/>
            </p:nvSpPr>
            <p:spPr bwMode="auto">
              <a:xfrm>
                <a:off x="3379" y="3667"/>
                <a:ext cx="18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686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2</a:t>
                </a:r>
                <a:endParaRPr kumimoji="1" lang="en-US" altLang="zh-CN" sz="2800" b="1" baseline="-25000">
                  <a:solidFill>
                    <a:schemeClr val="folHlink"/>
                  </a:solidFill>
                  <a:sym typeface="Symbol" pitchFamily="18" charset="2"/>
                </a:endParaRPr>
              </a:p>
            </p:txBody>
          </p:sp>
          <p:sp>
            <p:nvSpPr>
              <p:cNvPr id="6759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5105" y="3667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675913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18" y="14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p</a:t>
                </a:r>
                <a:endParaRPr kumimoji="1" lang="en-US" altLang="zh-CN" sz="2800" b="1" i="1" baseline="-25000">
                  <a:sym typeface="Symbol" pitchFamily="18" charset="2"/>
                </a:endParaRPr>
              </a:p>
            </p:txBody>
          </p:sp>
          <p:sp>
            <p:nvSpPr>
              <p:cNvPr id="67591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4760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6759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3605" y="332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675916" name="Line 76"/>
              <p:cNvSpPr>
                <a:spLocks noChangeAspect="1" noChangeShapeType="1"/>
              </p:cNvSpPr>
              <p:nvPr/>
            </p:nvSpPr>
            <p:spPr bwMode="auto">
              <a:xfrm>
                <a:off x="3801" y="2554"/>
                <a:ext cx="0" cy="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7" name="Line 77"/>
              <p:cNvSpPr>
                <a:spLocks noChangeAspect="1" noChangeShapeType="1"/>
              </p:cNvSpPr>
              <p:nvPr/>
            </p:nvSpPr>
            <p:spPr bwMode="auto">
              <a:xfrm>
                <a:off x="4875" y="3398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3578" y="2428"/>
                <a:ext cx="24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67591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3592" y="188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67592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4867" y="2719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67592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867" y="3249"/>
                <a:ext cx="3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675922" name="Freeform 82"/>
              <p:cNvSpPr>
                <a:spLocks noChangeAspect="1"/>
              </p:cNvSpPr>
              <p:nvPr/>
            </p:nvSpPr>
            <p:spPr bwMode="auto">
              <a:xfrm>
                <a:off x="3801" y="2056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3" name="Freeform 83"/>
              <p:cNvSpPr>
                <a:spLocks noChangeAspect="1"/>
              </p:cNvSpPr>
              <p:nvPr/>
            </p:nvSpPr>
            <p:spPr bwMode="auto">
              <a:xfrm>
                <a:off x="3801" y="2554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4" name="Line 84"/>
              <p:cNvSpPr>
                <a:spLocks noChangeAspect="1" noChangeShapeType="1"/>
              </p:cNvSpPr>
              <p:nvPr/>
            </p:nvSpPr>
            <p:spPr bwMode="auto">
              <a:xfrm>
                <a:off x="3801" y="2056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5" name="Line 85"/>
              <p:cNvSpPr>
                <a:spLocks noChangeAspect="1" noChangeShapeType="1"/>
              </p:cNvSpPr>
              <p:nvPr/>
            </p:nvSpPr>
            <p:spPr bwMode="auto">
              <a:xfrm>
                <a:off x="4875" y="2900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6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3801" y="2247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7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4870" y="3064"/>
                <a:ext cx="3" cy="17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8" name="Line 88"/>
              <p:cNvSpPr>
                <a:spLocks noChangeAspect="1" noChangeShapeType="1"/>
              </p:cNvSpPr>
              <p:nvPr/>
            </p:nvSpPr>
            <p:spPr bwMode="auto">
              <a:xfrm>
                <a:off x="4393" y="2669"/>
                <a:ext cx="115" cy="7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9" name="Line 8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069" y="2900"/>
                <a:ext cx="115" cy="11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30" name="Line 90"/>
              <p:cNvSpPr>
                <a:spLocks noChangeAspect="1" noChangeShapeType="1"/>
              </p:cNvSpPr>
              <p:nvPr/>
            </p:nvSpPr>
            <p:spPr bwMode="auto">
              <a:xfrm>
                <a:off x="4184" y="3398"/>
                <a:ext cx="11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31" name="Text Box 91"/>
            <p:cNvSpPr txBox="1">
              <a:spLocks noChangeArrowheads="1"/>
            </p:cNvSpPr>
            <p:nvPr/>
          </p:nvSpPr>
          <p:spPr bwMode="auto">
            <a:xfrm>
              <a:off x="3243" y="3647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O </a:t>
              </a:r>
            </a:p>
          </p:txBody>
        </p:sp>
      </p:grpSp>
      <p:graphicFrame>
        <p:nvGraphicFramePr>
          <p:cNvPr id="675932" name="Object 92"/>
          <p:cNvGraphicFramePr>
            <a:graphicFrameLocks noChangeAspect="1"/>
          </p:cNvGraphicFramePr>
          <p:nvPr/>
        </p:nvGraphicFramePr>
        <p:xfrm>
          <a:off x="4572000" y="1752600"/>
          <a:ext cx="1914525" cy="1016000"/>
        </p:xfrm>
        <a:graphic>
          <a:graphicData uri="http://schemas.openxmlformats.org/presentationml/2006/ole">
            <p:oleObj spid="_x0000_s675932" name="公式" r:id="rId3" imgW="9522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6DA9-EB3F-4912-A331-24253B78025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9-7  </a:t>
            </a:r>
            <a:r>
              <a:rPr lang="zh-CN" altLang="en-US" sz="2400" dirty="0" smtClean="0"/>
              <a:t>一卡诺循环</a:t>
            </a:r>
            <a:r>
              <a:rPr lang="en-US" altLang="zh-CN" sz="2400" dirty="0" smtClean="0"/>
              <a:t>ABCDA</a:t>
            </a:r>
            <a:r>
              <a:rPr lang="zh-CN" altLang="en-US" sz="2400" dirty="0" smtClean="0"/>
              <a:t>，工质为理想气体，</a:t>
            </a:r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=100 </a:t>
            </a:r>
            <a:r>
              <a:rPr lang="en-US" altLang="zh-CN" sz="2400" baseline="30000" dirty="0" err="1" smtClean="0">
                <a:latin typeface="Times New Roman"/>
                <a:cs typeface="Times New Roman"/>
              </a:rPr>
              <a:t>o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C</a:t>
            </a:r>
            <a:r>
              <a:rPr lang="zh-CN" altLang="en-US" sz="2400" dirty="0" smtClean="0">
                <a:latin typeface="Times New Roman"/>
                <a:cs typeface="Times New Roman"/>
              </a:rPr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冷凝器</a:t>
            </a:r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=0 </a:t>
            </a:r>
            <a:r>
              <a:rPr lang="en-US" altLang="zh-CN" sz="2400" baseline="30000" dirty="0" err="1" smtClean="0">
                <a:latin typeface="Times New Roman"/>
                <a:cs typeface="Times New Roman"/>
              </a:rPr>
              <a:t>o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C</a:t>
            </a:r>
            <a:r>
              <a:rPr lang="zh-CN" altLang="en-US" sz="2400" dirty="0" smtClean="0">
                <a:latin typeface="Times New Roman"/>
                <a:cs typeface="Times New Roman"/>
              </a:rPr>
              <a:t>。维持</a:t>
            </a:r>
            <a:r>
              <a:rPr lang="en-US" altLang="zh-CN" sz="2400" dirty="0" smtClean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 smtClean="0">
                <a:latin typeface="Times New Roman"/>
                <a:cs typeface="Times New Roman"/>
              </a:rPr>
              <a:t>0</a:t>
            </a:r>
            <a:r>
              <a:rPr lang="zh-CN" altLang="en-US" sz="2400" dirty="0" smtClean="0">
                <a:latin typeface="Times New Roman"/>
                <a:cs typeface="Times New Roman"/>
              </a:rPr>
              <a:t>不变，提高热源温度</a:t>
            </a:r>
            <a:r>
              <a:rPr lang="en-US" altLang="zh-CN" sz="2400" dirty="0" smtClean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 smtClean="0">
                <a:latin typeface="Times New Roman"/>
                <a:cs typeface="Times New Roman"/>
              </a:rPr>
              <a:t>2</a:t>
            </a:r>
            <a:r>
              <a:rPr lang="zh-CN" altLang="en-US" sz="2400" dirty="0" smtClean="0">
                <a:latin typeface="Times New Roman"/>
                <a:cs typeface="Times New Roman"/>
              </a:rPr>
              <a:t>，使得循环</a:t>
            </a:r>
            <a:r>
              <a:rPr lang="en-US" altLang="zh-CN" sz="2400" dirty="0" smtClean="0"/>
              <a:t>ABC'D'A</a:t>
            </a:r>
            <a:r>
              <a:rPr lang="zh-CN" altLang="en-US" sz="2400" dirty="0" smtClean="0">
                <a:latin typeface="Times New Roman"/>
                <a:cs typeface="Times New Roman"/>
              </a:rPr>
              <a:t>的净功增加为原循环</a:t>
            </a:r>
            <a:r>
              <a:rPr lang="en-US" altLang="zh-CN" sz="2400" dirty="0" smtClean="0">
                <a:latin typeface="Times New Roman"/>
                <a:cs typeface="Times New Roman"/>
              </a:rPr>
              <a:t>ABCDA</a:t>
            </a:r>
            <a:r>
              <a:rPr lang="zh-CN" altLang="en-US" sz="2400" dirty="0" smtClean="0">
                <a:latin typeface="Times New Roman"/>
                <a:cs typeface="Times New Roman"/>
              </a:rPr>
              <a:t>的两倍。</a:t>
            </a:r>
            <a:endParaRPr lang="en-US" altLang="zh-CN" sz="2400" dirty="0" smtClean="0"/>
          </a:p>
          <a:p>
            <a:r>
              <a:rPr lang="zh-CN" altLang="en-US" sz="2400" dirty="0" smtClean="0"/>
              <a:t>求</a:t>
            </a:r>
            <a:r>
              <a:rPr lang="en-US" altLang="zh-CN" sz="2400" dirty="0"/>
              <a:t>(1)ABC'D'A</a:t>
            </a:r>
            <a:r>
              <a:rPr lang="zh-CN" altLang="en-US" sz="2400" dirty="0"/>
              <a:t>循环的热源温度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 smtClean="0"/>
              <a:t>; (</a:t>
            </a:r>
            <a:r>
              <a:rPr lang="en-US" altLang="zh-CN" sz="2400" dirty="0"/>
              <a:t>2)ABC'D'A</a:t>
            </a:r>
            <a:r>
              <a:rPr lang="zh-CN" altLang="en-US" sz="2400" dirty="0"/>
              <a:t>循环的效率。</a:t>
            </a:r>
          </a:p>
        </p:txBody>
      </p:sp>
      <p:grpSp>
        <p:nvGrpSpPr>
          <p:cNvPr id="676893" name="Group 29"/>
          <p:cNvGrpSpPr>
            <a:grpSpLocks/>
          </p:cNvGrpSpPr>
          <p:nvPr/>
        </p:nvGrpSpPr>
        <p:grpSpPr bwMode="auto">
          <a:xfrm>
            <a:off x="2362200" y="2627312"/>
            <a:ext cx="4648200" cy="3849688"/>
            <a:chOff x="1511" y="1607"/>
            <a:chExt cx="2928" cy="2425"/>
          </a:xfrm>
        </p:grpSpPr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1511" y="3738"/>
              <a:ext cx="2928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 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69" name="Arc 5"/>
            <p:cNvSpPr>
              <a:spLocks noChangeAspect="1"/>
            </p:cNvSpPr>
            <p:nvPr/>
          </p:nvSpPr>
          <p:spPr bwMode="auto">
            <a:xfrm flipH="1" flipV="1">
              <a:off x="2711" y="1828"/>
              <a:ext cx="1065" cy="1811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>
              <a:off x="1710" y="3776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 flipV="1">
              <a:off x="1710" y="1682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2" name="Rectangle 8"/>
            <p:cNvSpPr>
              <a:spLocks noChangeArrowheads="1"/>
            </p:cNvSpPr>
            <p:nvPr/>
          </p:nvSpPr>
          <p:spPr bwMode="auto">
            <a:xfrm>
              <a:off x="3026" y="3412"/>
              <a:ext cx="235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 smtClean="0">
                  <a:solidFill>
                    <a:srgbClr val="000066"/>
                  </a:solidFill>
                </a:rPr>
                <a:t>A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73" name="Rectangle 9"/>
            <p:cNvSpPr>
              <a:spLocks noChangeArrowheads="1"/>
            </p:cNvSpPr>
            <p:nvPr/>
          </p:nvSpPr>
          <p:spPr bwMode="auto">
            <a:xfrm>
              <a:off x="2720" y="2265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D'</a:t>
              </a:r>
            </a:p>
          </p:txBody>
        </p:sp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2055" y="1828"/>
              <a:ext cx="288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C'</a:t>
              </a:r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2183" y="3124"/>
              <a:ext cx="192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1511" y="1607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 rot="143156" flipH="1" flipV="1">
              <a:off x="2519" y="2875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9" name="Line 15"/>
            <p:cNvSpPr>
              <a:spLocks noChangeShapeType="1"/>
            </p:cNvSpPr>
            <p:nvPr/>
          </p:nvSpPr>
          <p:spPr bwMode="auto">
            <a:xfrm rot="4800000" flipH="1">
              <a:off x="2897" y="3137"/>
              <a:ext cx="125" cy="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1" name="Arc 17"/>
            <p:cNvSpPr>
              <a:spLocks/>
            </p:cNvSpPr>
            <p:nvPr/>
          </p:nvSpPr>
          <p:spPr bwMode="auto">
            <a:xfrm flipH="1" flipV="1">
              <a:off x="2078" y="2614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2" name="Arc 18"/>
            <p:cNvSpPr>
              <a:spLocks/>
            </p:cNvSpPr>
            <p:nvPr/>
          </p:nvSpPr>
          <p:spPr bwMode="auto">
            <a:xfrm flipH="1" flipV="1">
              <a:off x="2039" y="2116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3" name="Arc 19"/>
            <p:cNvSpPr>
              <a:spLocks noChangeAspect="1"/>
            </p:cNvSpPr>
            <p:nvPr/>
          </p:nvSpPr>
          <p:spPr bwMode="auto">
            <a:xfrm flipH="1" flipV="1">
              <a:off x="2039" y="1732"/>
              <a:ext cx="912" cy="1734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4" name="Line 20"/>
            <p:cNvSpPr>
              <a:spLocks noChangeShapeType="1"/>
            </p:cNvSpPr>
            <p:nvPr/>
          </p:nvSpPr>
          <p:spPr bwMode="auto">
            <a:xfrm rot="600000" flipH="1" flipV="1">
              <a:off x="2419" y="3234"/>
              <a:ext cx="96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9" name="Line 25"/>
            <p:cNvSpPr>
              <a:spLocks noChangeShapeType="1"/>
            </p:cNvSpPr>
            <p:nvPr/>
          </p:nvSpPr>
          <p:spPr bwMode="auto">
            <a:xfrm rot="143156" flipH="1" flipV="1">
              <a:off x="2515" y="241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90" name="Arc 26"/>
            <p:cNvSpPr>
              <a:spLocks/>
            </p:cNvSpPr>
            <p:nvPr/>
          </p:nvSpPr>
          <p:spPr bwMode="auto">
            <a:xfrm flipH="1" flipV="1">
              <a:off x="2035" y="1659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1" name="Rectangle 27"/>
            <p:cNvSpPr>
              <a:spLocks noChangeArrowheads="1"/>
            </p:cNvSpPr>
            <p:nvPr/>
          </p:nvSpPr>
          <p:spPr bwMode="auto">
            <a:xfrm>
              <a:off x="1954" y="2500"/>
              <a:ext cx="144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676892" name="Rectangle 28"/>
            <p:cNvSpPr>
              <a:spLocks noChangeArrowheads="1"/>
            </p:cNvSpPr>
            <p:nvPr/>
          </p:nvSpPr>
          <p:spPr bwMode="auto">
            <a:xfrm>
              <a:off x="2844" y="2756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</a:t>
              </a:r>
            </a:p>
          </p:txBody>
        </p:sp>
        <p:sp>
          <p:nvSpPr>
            <p:cNvPr id="676880" name="Line 16"/>
            <p:cNvSpPr>
              <a:spLocks noChangeShapeType="1"/>
            </p:cNvSpPr>
            <p:nvPr/>
          </p:nvSpPr>
          <p:spPr bwMode="auto">
            <a:xfrm rot="15600000" flipV="1">
              <a:off x="2176" y="2980"/>
              <a:ext cx="106" cy="1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AE68-5886-433F-83BC-6278C524862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补充：设有</a:t>
            </a:r>
            <a:r>
              <a:rPr lang="en-US" altLang="zh-CN" sz="2000" dirty="0"/>
              <a:t>1</a:t>
            </a:r>
            <a:r>
              <a:rPr lang="zh-CN" altLang="en-US" sz="2000" dirty="0"/>
              <a:t>摩尔单原子分子理想气体，进行一热力学循环过程，过程曲线的</a:t>
            </a:r>
            <a:r>
              <a:rPr lang="en-US" altLang="zh-CN" sz="2000" dirty="0"/>
              <a:t>V-T</a:t>
            </a:r>
            <a:r>
              <a:rPr lang="zh-CN" altLang="en-US" sz="2000" dirty="0"/>
              <a:t>图如图所示，其中 </a:t>
            </a:r>
            <a:r>
              <a:rPr lang="en-US" altLang="zh-CN" sz="2000" dirty="0" err="1"/>
              <a:t>V</a:t>
            </a:r>
            <a:r>
              <a:rPr lang="en-US" altLang="zh-CN" sz="2000" i="1" baseline="-25000" dirty="0" err="1"/>
              <a:t>c</a:t>
            </a:r>
            <a:r>
              <a:rPr lang="en-US" altLang="zh-CN" sz="2000" dirty="0"/>
              <a:t>=2V</a:t>
            </a:r>
            <a:r>
              <a:rPr lang="en-US" altLang="zh-CN" sz="2000" i="1" baseline="-25000" dirty="0"/>
              <a:t>a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）绘出此循环的</a:t>
            </a:r>
            <a:r>
              <a:rPr lang="en-US" altLang="zh-CN" sz="2000" dirty="0"/>
              <a:t>P-V</a:t>
            </a:r>
            <a:r>
              <a:rPr lang="zh-CN" altLang="en-US" sz="2000" dirty="0"/>
              <a:t>图；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）分别求出</a:t>
            </a:r>
            <a:r>
              <a:rPr lang="en-US" altLang="zh-CN" sz="2000" i="1" dirty="0" err="1"/>
              <a:t>a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/>
              <a:t>b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b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c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c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a</a:t>
            </a:r>
            <a:r>
              <a:rPr lang="zh-CN" altLang="en-US" sz="2000" dirty="0"/>
              <a:t>各阶段系统与外界交换的热量；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）求该循环的效率。</a:t>
            </a:r>
          </a:p>
        </p:txBody>
      </p:sp>
      <p:grpSp>
        <p:nvGrpSpPr>
          <p:cNvPr id="677914" name="Group 26"/>
          <p:cNvGrpSpPr>
            <a:grpSpLocks noChangeAspect="1"/>
          </p:cNvGrpSpPr>
          <p:nvPr/>
        </p:nvGrpSpPr>
        <p:grpSpPr bwMode="auto">
          <a:xfrm>
            <a:off x="304800" y="3048000"/>
            <a:ext cx="4430713" cy="3363912"/>
            <a:chOff x="3672" y="1086"/>
            <a:chExt cx="3492" cy="2652"/>
          </a:xfrm>
        </p:grpSpPr>
        <p:sp>
          <p:nvSpPr>
            <p:cNvPr id="677915" name="AutoShape 27"/>
            <p:cNvSpPr>
              <a:spLocks noChangeAspect="1" noChangeArrowheads="1"/>
            </p:cNvSpPr>
            <p:nvPr/>
          </p:nvSpPr>
          <p:spPr bwMode="auto">
            <a:xfrm>
              <a:off x="3672" y="1086"/>
              <a:ext cx="3492" cy="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6" name="Line 28"/>
            <p:cNvSpPr>
              <a:spLocks noChangeShapeType="1"/>
            </p:cNvSpPr>
            <p:nvPr/>
          </p:nvSpPr>
          <p:spPr bwMode="auto">
            <a:xfrm>
              <a:off x="4212" y="3114"/>
              <a:ext cx="23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7" name="Line 29"/>
            <p:cNvSpPr>
              <a:spLocks noChangeShapeType="1"/>
            </p:cNvSpPr>
            <p:nvPr/>
          </p:nvSpPr>
          <p:spPr bwMode="auto">
            <a:xfrm flipV="1">
              <a:off x="4572" y="1554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8" name="Line 30"/>
            <p:cNvSpPr>
              <a:spLocks noChangeShapeType="1"/>
            </p:cNvSpPr>
            <p:nvPr/>
          </p:nvSpPr>
          <p:spPr bwMode="auto">
            <a:xfrm flipV="1">
              <a:off x="4572" y="2490"/>
              <a:ext cx="72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9" name="Line 31"/>
            <p:cNvSpPr>
              <a:spLocks noChangeShapeType="1"/>
            </p:cNvSpPr>
            <p:nvPr/>
          </p:nvSpPr>
          <p:spPr bwMode="auto">
            <a:xfrm flipV="1">
              <a:off x="5293" y="1866"/>
              <a:ext cx="719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0" name="Line 32"/>
            <p:cNvSpPr>
              <a:spLocks noChangeShapeType="1"/>
            </p:cNvSpPr>
            <p:nvPr/>
          </p:nvSpPr>
          <p:spPr bwMode="auto">
            <a:xfrm flipH="1">
              <a:off x="5293" y="1866"/>
              <a:ext cx="7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1" name="Line 33"/>
            <p:cNvSpPr>
              <a:spLocks noChangeShapeType="1"/>
            </p:cNvSpPr>
            <p:nvPr/>
          </p:nvSpPr>
          <p:spPr bwMode="auto">
            <a:xfrm>
              <a:off x="5293" y="186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2" name="Line 34"/>
            <p:cNvSpPr>
              <a:spLocks noChangeShapeType="1"/>
            </p:cNvSpPr>
            <p:nvPr/>
          </p:nvSpPr>
          <p:spPr bwMode="auto">
            <a:xfrm flipH="1">
              <a:off x="4572" y="2490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3" name="Line 35"/>
            <p:cNvSpPr>
              <a:spLocks noChangeShapeType="1"/>
            </p:cNvSpPr>
            <p:nvPr/>
          </p:nvSpPr>
          <p:spPr bwMode="auto">
            <a:xfrm flipH="1">
              <a:off x="4572" y="1866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4" name="Line 36"/>
            <p:cNvSpPr>
              <a:spLocks noChangeShapeType="1"/>
            </p:cNvSpPr>
            <p:nvPr/>
          </p:nvSpPr>
          <p:spPr bwMode="auto">
            <a:xfrm>
              <a:off x="5293" y="249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5" name="Text Box 37"/>
            <p:cNvSpPr txBox="1">
              <a:spLocks noChangeArrowheads="1"/>
            </p:cNvSpPr>
            <p:nvPr/>
          </p:nvSpPr>
          <p:spPr bwMode="auto">
            <a:xfrm>
              <a:off x="4077" y="1455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c</a:t>
              </a:r>
              <a:endParaRPr lang="en-US" altLang="zh-CN" sz="2400"/>
            </a:p>
          </p:txBody>
        </p:sp>
        <p:sp>
          <p:nvSpPr>
            <p:cNvPr id="677926" name="Text Box 38"/>
            <p:cNvSpPr txBox="1">
              <a:spLocks noChangeArrowheads="1"/>
            </p:cNvSpPr>
            <p:nvPr/>
          </p:nvSpPr>
          <p:spPr bwMode="auto">
            <a:xfrm>
              <a:off x="4092" y="2052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a</a:t>
              </a:r>
              <a:endParaRPr lang="en-US" altLang="zh-CN" sz="2400"/>
            </a:p>
          </p:txBody>
        </p:sp>
        <p:sp>
          <p:nvSpPr>
            <p:cNvPr id="677927" name="Line 39"/>
            <p:cNvSpPr>
              <a:spLocks noChangeShapeType="1"/>
            </p:cNvSpPr>
            <p:nvPr/>
          </p:nvSpPr>
          <p:spPr bwMode="auto">
            <a:xfrm>
              <a:off x="5292" y="202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8" name="Line 40"/>
            <p:cNvSpPr>
              <a:spLocks noChangeShapeType="1"/>
            </p:cNvSpPr>
            <p:nvPr/>
          </p:nvSpPr>
          <p:spPr bwMode="auto">
            <a:xfrm flipV="1">
              <a:off x="5517" y="2133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9" name="Line 41"/>
            <p:cNvSpPr>
              <a:spLocks noChangeShapeType="1"/>
            </p:cNvSpPr>
            <p:nvPr/>
          </p:nvSpPr>
          <p:spPr bwMode="auto">
            <a:xfrm flipH="1">
              <a:off x="5472" y="186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0" name="Text Box 42"/>
            <p:cNvSpPr txBox="1">
              <a:spLocks noChangeArrowheads="1"/>
            </p:cNvSpPr>
            <p:nvPr/>
          </p:nvSpPr>
          <p:spPr bwMode="auto">
            <a:xfrm>
              <a:off x="5067" y="150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  c</a:t>
              </a:r>
            </a:p>
          </p:txBody>
        </p:sp>
        <p:sp>
          <p:nvSpPr>
            <p:cNvPr id="677931" name="Text Box 43"/>
            <p:cNvSpPr txBox="1">
              <a:spLocks noChangeArrowheads="1"/>
            </p:cNvSpPr>
            <p:nvPr/>
          </p:nvSpPr>
          <p:spPr bwMode="auto">
            <a:xfrm>
              <a:off x="5967" y="1440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b</a:t>
              </a:r>
            </a:p>
          </p:txBody>
        </p:sp>
        <p:sp>
          <p:nvSpPr>
            <p:cNvPr id="677932" name="Text Box 44"/>
            <p:cNvSpPr txBox="1">
              <a:spLocks noChangeArrowheads="1"/>
            </p:cNvSpPr>
            <p:nvPr/>
          </p:nvSpPr>
          <p:spPr bwMode="auto">
            <a:xfrm>
              <a:off x="5202" y="2199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 a</a:t>
              </a:r>
            </a:p>
          </p:txBody>
        </p:sp>
        <p:sp>
          <p:nvSpPr>
            <p:cNvPr id="677933" name="Text Box 45"/>
            <p:cNvSpPr txBox="1">
              <a:spLocks noChangeArrowheads="1"/>
            </p:cNvSpPr>
            <p:nvPr/>
          </p:nvSpPr>
          <p:spPr bwMode="auto">
            <a:xfrm>
              <a:off x="4437" y="2913"/>
              <a:ext cx="252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  O        T</a:t>
              </a:r>
              <a:r>
                <a:rPr lang="en-US" altLang="zh-CN" sz="2400" i="1" baseline="-25000"/>
                <a:t>a</a:t>
              </a:r>
              <a:r>
                <a:rPr lang="en-US" altLang="zh-CN" sz="2400"/>
                <a:t>             T</a:t>
              </a:r>
            </a:p>
          </p:txBody>
        </p:sp>
        <p:sp>
          <p:nvSpPr>
            <p:cNvPr id="677934" name="Text Box 46"/>
            <p:cNvSpPr txBox="1">
              <a:spLocks noChangeArrowheads="1"/>
            </p:cNvSpPr>
            <p:nvPr/>
          </p:nvSpPr>
          <p:spPr bwMode="auto">
            <a:xfrm>
              <a:off x="4509" y="1215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</a:p>
          </p:txBody>
        </p:sp>
      </p:grpSp>
      <p:grpSp>
        <p:nvGrpSpPr>
          <p:cNvPr id="677935" name="xjh2011/6/414:14:49"/>
          <p:cNvGrpSpPr>
            <a:grpSpLocks noChangeAspect="1"/>
          </p:cNvGrpSpPr>
          <p:nvPr/>
        </p:nvGrpSpPr>
        <p:grpSpPr bwMode="auto">
          <a:xfrm>
            <a:off x="5257800" y="3200400"/>
            <a:ext cx="3138488" cy="2895968"/>
            <a:chOff x="2742" y="3627"/>
            <a:chExt cx="2472" cy="2278"/>
          </a:xfrm>
        </p:grpSpPr>
        <p:sp>
          <p:nvSpPr>
            <p:cNvPr id="677936" name="Line 48"/>
            <p:cNvSpPr>
              <a:spLocks noChangeAspect="1" noChangeShapeType="1"/>
            </p:cNvSpPr>
            <p:nvPr/>
          </p:nvSpPr>
          <p:spPr bwMode="auto">
            <a:xfrm flipH="1">
              <a:off x="2968" y="3738"/>
              <a:ext cx="10" cy="1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7" name="Line 49"/>
            <p:cNvSpPr>
              <a:spLocks noChangeAspect="1" noChangeShapeType="1"/>
            </p:cNvSpPr>
            <p:nvPr/>
          </p:nvSpPr>
          <p:spPr bwMode="auto">
            <a:xfrm flipV="1">
              <a:off x="2980" y="5622"/>
              <a:ext cx="199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8" name="Text Box 50"/>
            <p:cNvSpPr txBox="1">
              <a:spLocks noChangeAspect="1" noChangeArrowheads="1"/>
            </p:cNvSpPr>
            <p:nvPr/>
          </p:nvSpPr>
          <p:spPr bwMode="auto">
            <a:xfrm>
              <a:off x="2742" y="3627"/>
              <a:ext cx="2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i="1"/>
                <a:t>p</a:t>
              </a:r>
              <a:endParaRPr lang="en-US" altLang="zh-CN" sz="2000"/>
            </a:p>
          </p:txBody>
        </p:sp>
        <p:sp>
          <p:nvSpPr>
            <p:cNvPr id="677939" name="Text Box 51"/>
            <p:cNvSpPr txBox="1">
              <a:spLocks noChangeAspect="1" noChangeArrowheads="1"/>
            </p:cNvSpPr>
            <p:nvPr/>
          </p:nvSpPr>
          <p:spPr bwMode="auto">
            <a:xfrm>
              <a:off x="2752" y="5436"/>
              <a:ext cx="280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o</a:t>
              </a:r>
              <a:endParaRPr lang="en-US" altLang="zh-CN" sz="2000"/>
            </a:p>
          </p:txBody>
        </p:sp>
        <p:sp>
          <p:nvSpPr>
            <p:cNvPr id="677940" name="Line 52"/>
            <p:cNvSpPr>
              <a:spLocks noChangeAspect="1" noChangeShapeType="1"/>
            </p:cNvSpPr>
            <p:nvPr/>
          </p:nvSpPr>
          <p:spPr bwMode="auto">
            <a:xfrm flipV="1">
              <a:off x="3726" y="4014"/>
              <a:ext cx="82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1" name="Line 53"/>
            <p:cNvSpPr>
              <a:spLocks noChangeAspect="1" noChangeShapeType="1"/>
            </p:cNvSpPr>
            <p:nvPr/>
          </p:nvSpPr>
          <p:spPr bwMode="auto">
            <a:xfrm>
              <a:off x="3724" y="4050"/>
              <a:ext cx="15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2" name="Line 54"/>
            <p:cNvSpPr>
              <a:spLocks noChangeAspect="1" noChangeShapeType="1"/>
            </p:cNvSpPr>
            <p:nvPr/>
          </p:nvSpPr>
          <p:spPr bwMode="auto">
            <a:xfrm>
              <a:off x="4554" y="4602"/>
              <a:ext cx="1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3" name="Line 55"/>
            <p:cNvSpPr>
              <a:spLocks noChangeAspect="1" noChangeShapeType="1"/>
            </p:cNvSpPr>
            <p:nvPr/>
          </p:nvSpPr>
          <p:spPr bwMode="auto">
            <a:xfrm flipV="1">
              <a:off x="4554" y="3993"/>
              <a:ext cx="1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4" name="Freeform 56"/>
            <p:cNvSpPr>
              <a:spLocks noChangeAspect="1"/>
            </p:cNvSpPr>
            <p:nvPr/>
          </p:nvSpPr>
          <p:spPr bwMode="auto">
            <a:xfrm>
              <a:off x="3750" y="4065"/>
              <a:ext cx="804" cy="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16"/>
                </a:cxn>
                <a:cxn ang="0">
                  <a:pos x="372" y="432"/>
                </a:cxn>
                <a:cxn ang="0">
                  <a:pos x="612" y="540"/>
                </a:cxn>
                <a:cxn ang="0">
                  <a:pos x="804" y="588"/>
                </a:cxn>
              </a:cxnLst>
              <a:rect l="0" t="0" r="r" b="b"/>
              <a:pathLst>
                <a:path w="804" h="588">
                  <a:moveTo>
                    <a:pt x="0" y="0"/>
                  </a:moveTo>
                  <a:cubicBezTo>
                    <a:pt x="41" y="72"/>
                    <a:pt x="82" y="144"/>
                    <a:pt x="144" y="216"/>
                  </a:cubicBezTo>
                  <a:cubicBezTo>
                    <a:pt x="206" y="288"/>
                    <a:pt x="294" y="378"/>
                    <a:pt x="372" y="432"/>
                  </a:cubicBezTo>
                  <a:cubicBezTo>
                    <a:pt x="450" y="486"/>
                    <a:pt x="540" y="514"/>
                    <a:pt x="612" y="540"/>
                  </a:cubicBezTo>
                  <a:cubicBezTo>
                    <a:pt x="684" y="566"/>
                    <a:pt x="772" y="580"/>
                    <a:pt x="804" y="5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5" name="Line 57"/>
            <p:cNvSpPr>
              <a:spLocks noChangeAspect="1" noChangeShapeType="1"/>
            </p:cNvSpPr>
            <p:nvPr/>
          </p:nvSpPr>
          <p:spPr bwMode="auto">
            <a:xfrm>
              <a:off x="4556" y="4293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6" name="Line 58"/>
            <p:cNvSpPr>
              <a:spLocks noChangeAspect="1" noChangeShapeType="1"/>
            </p:cNvSpPr>
            <p:nvPr/>
          </p:nvSpPr>
          <p:spPr bwMode="auto">
            <a:xfrm>
              <a:off x="4122" y="4029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7" name="Line 59"/>
            <p:cNvSpPr>
              <a:spLocks noChangeAspect="1" noChangeShapeType="1"/>
            </p:cNvSpPr>
            <p:nvPr/>
          </p:nvSpPr>
          <p:spPr bwMode="auto">
            <a:xfrm flipH="1" flipV="1">
              <a:off x="3976" y="4353"/>
              <a:ext cx="36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8" name="Text Box 60"/>
            <p:cNvSpPr txBox="1">
              <a:spLocks noChangeAspect="1" noChangeArrowheads="1"/>
            </p:cNvSpPr>
            <p:nvPr/>
          </p:nvSpPr>
          <p:spPr bwMode="auto">
            <a:xfrm>
              <a:off x="4612" y="3828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b</a:t>
              </a:r>
            </a:p>
          </p:txBody>
        </p:sp>
        <p:sp>
          <p:nvSpPr>
            <p:cNvPr id="677949" name="Text Box 61"/>
            <p:cNvSpPr txBox="1">
              <a:spLocks noChangeAspect="1" noChangeArrowheads="1"/>
            </p:cNvSpPr>
            <p:nvPr/>
          </p:nvSpPr>
          <p:spPr bwMode="auto">
            <a:xfrm>
              <a:off x="4638" y="4488"/>
              <a:ext cx="279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c</a:t>
              </a:r>
            </a:p>
          </p:txBody>
        </p:sp>
        <p:sp>
          <p:nvSpPr>
            <p:cNvPr id="677950" name="Text Box 62"/>
            <p:cNvSpPr txBox="1">
              <a:spLocks noChangeAspect="1" noChangeArrowheads="1"/>
            </p:cNvSpPr>
            <p:nvPr/>
          </p:nvSpPr>
          <p:spPr bwMode="auto">
            <a:xfrm>
              <a:off x="5006" y="5409"/>
              <a:ext cx="2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V</a:t>
              </a:r>
              <a:endParaRPr lang="en-US" altLang="zh-CN" sz="2000"/>
            </a:p>
          </p:txBody>
        </p:sp>
        <p:sp>
          <p:nvSpPr>
            <p:cNvPr id="677951" name="Text Box 63"/>
            <p:cNvSpPr txBox="1">
              <a:spLocks noChangeAspect="1" noChangeArrowheads="1"/>
            </p:cNvSpPr>
            <p:nvPr/>
          </p:nvSpPr>
          <p:spPr bwMode="auto">
            <a:xfrm>
              <a:off x="4446" y="5629"/>
              <a:ext cx="28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c</a:t>
              </a:r>
              <a:endParaRPr lang="en-US" altLang="zh-CN" sz="2000" dirty="0"/>
            </a:p>
          </p:txBody>
        </p:sp>
        <p:sp>
          <p:nvSpPr>
            <p:cNvPr id="677952" name="Text Box 64"/>
            <p:cNvSpPr txBox="1">
              <a:spLocks noChangeAspect="1" noChangeArrowheads="1"/>
            </p:cNvSpPr>
            <p:nvPr/>
          </p:nvSpPr>
          <p:spPr bwMode="auto">
            <a:xfrm>
              <a:off x="3604" y="5628"/>
              <a:ext cx="27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a</a:t>
              </a:r>
              <a:endParaRPr lang="en-US" altLang="zh-CN" sz="2000" dirty="0"/>
            </a:p>
          </p:txBody>
        </p:sp>
        <p:sp>
          <p:nvSpPr>
            <p:cNvPr id="677953" name="Text Box 65"/>
            <p:cNvSpPr txBox="1">
              <a:spLocks noChangeAspect="1" noChangeArrowheads="1"/>
            </p:cNvSpPr>
            <p:nvPr/>
          </p:nvSpPr>
          <p:spPr bwMode="auto">
            <a:xfrm>
              <a:off x="3556" y="3816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热力学基础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8E3D-A142-42B2-8773-F15DEE304CC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762000" y="1600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作业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2362200"/>
            <a:ext cx="6893041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新版书</a:t>
            </a:r>
            <a:r>
              <a:rPr lang="zh-CN" altLang="en-US" sz="2400" dirty="0" smtClean="0">
                <a:solidFill>
                  <a:srgbClr val="0000CC"/>
                </a:solidFill>
              </a:rPr>
              <a:t>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r>
              <a:rPr lang="en-US" altLang="zh-CN" sz="2400" dirty="0" smtClean="0"/>
              <a:t>9-11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9-12</a:t>
            </a:r>
            <a:endParaRPr lang="en-US" altLang="zh-CN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3676471"/>
            <a:ext cx="68930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（旧版书）</a:t>
            </a:r>
            <a:r>
              <a:rPr lang="en-US" altLang="zh-CN" sz="2400" dirty="0" smtClean="0">
                <a:solidFill>
                  <a:srgbClr val="0000CC"/>
                </a:solidFill>
              </a:rPr>
              <a:t>9-1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9-4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9-5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9-8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</a:rPr>
              <a:t>9-10</a:t>
            </a:r>
            <a:r>
              <a:rPr lang="zh-CN" altLang="en-US" sz="2400" dirty="0" smtClean="0">
                <a:solidFill>
                  <a:srgbClr val="FF3300"/>
                </a:solidFill>
              </a:rPr>
              <a:t>、</a:t>
            </a:r>
            <a:r>
              <a:rPr lang="en-US" altLang="zh-CN" sz="2400" dirty="0" smtClean="0"/>
              <a:t>9-11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9-12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ECB5-935D-4E03-B41C-7D85286570E8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680963" name="Picture 3" descr="蒸汽机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048000"/>
            <a:ext cx="27416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0964" name="Group 4"/>
          <p:cNvGrpSpPr>
            <a:grpSpLocks/>
          </p:cNvGrpSpPr>
          <p:nvPr/>
        </p:nvGrpSpPr>
        <p:grpSpPr bwMode="auto">
          <a:xfrm>
            <a:off x="304800" y="1700212"/>
            <a:ext cx="5472113" cy="4700588"/>
            <a:chOff x="295" y="674"/>
            <a:chExt cx="3447" cy="2961"/>
          </a:xfrm>
        </p:grpSpPr>
        <p:sp>
          <p:nvSpPr>
            <p:cNvPr id="680965" name="Text Box 5"/>
            <p:cNvSpPr txBox="1">
              <a:spLocks noChangeArrowheads="1"/>
            </p:cNvSpPr>
            <p:nvPr/>
          </p:nvSpPr>
          <p:spPr bwMode="auto">
            <a:xfrm>
              <a:off x="340" y="2317"/>
              <a:ext cx="3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Arial" charset="0"/>
                </a:rPr>
                <a:t> </a:t>
              </a:r>
            </a:p>
          </p:txBody>
        </p:sp>
        <p:sp>
          <p:nvSpPr>
            <p:cNvPr id="680966" name="Rectangle 6"/>
            <p:cNvSpPr>
              <a:spLocks noChangeArrowheads="1"/>
            </p:cNvSpPr>
            <p:nvPr/>
          </p:nvSpPr>
          <p:spPr bwMode="auto">
            <a:xfrm>
              <a:off x="3062" y="1776"/>
              <a:ext cx="78" cy="385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7" name="AutoShape 7"/>
            <p:cNvSpPr>
              <a:spLocks noChangeArrowheads="1"/>
            </p:cNvSpPr>
            <p:nvPr/>
          </p:nvSpPr>
          <p:spPr bwMode="auto">
            <a:xfrm>
              <a:off x="602" y="854"/>
              <a:ext cx="2384" cy="230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8" name="AutoShape 8"/>
            <p:cNvSpPr>
              <a:spLocks noChangeArrowheads="1"/>
            </p:cNvSpPr>
            <p:nvPr/>
          </p:nvSpPr>
          <p:spPr bwMode="auto">
            <a:xfrm>
              <a:off x="678" y="930"/>
              <a:ext cx="2231" cy="215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9" name="Rectangle 9" descr="10%"/>
            <p:cNvSpPr>
              <a:spLocks noChangeArrowheads="1"/>
            </p:cNvSpPr>
            <p:nvPr/>
          </p:nvSpPr>
          <p:spPr bwMode="auto">
            <a:xfrm>
              <a:off x="2691" y="1768"/>
              <a:ext cx="371" cy="393"/>
            </a:xfrm>
            <a:prstGeom prst="rect">
              <a:avLst/>
            </a:prstGeom>
            <a:pattFill prst="pct10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>
              <a:off x="2679" y="1776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>
              <a:off x="2684" y="1776"/>
              <a:ext cx="1" cy="38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>
              <a:off x="2679" y="2161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3" name="AutoShape 13"/>
            <p:cNvSpPr>
              <a:spLocks noChangeArrowheads="1"/>
            </p:cNvSpPr>
            <p:nvPr/>
          </p:nvSpPr>
          <p:spPr bwMode="auto">
            <a:xfrm>
              <a:off x="1448" y="700"/>
              <a:ext cx="692" cy="383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lin ang="5400000" scaled="1"/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4" name="Freeform 14"/>
            <p:cNvSpPr>
              <a:spLocks/>
            </p:cNvSpPr>
            <p:nvPr/>
          </p:nvSpPr>
          <p:spPr bwMode="auto">
            <a:xfrm>
              <a:off x="1653" y="674"/>
              <a:ext cx="256" cy="410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5" name="Freeform 15"/>
            <p:cNvSpPr>
              <a:spLocks/>
            </p:cNvSpPr>
            <p:nvPr/>
          </p:nvSpPr>
          <p:spPr bwMode="auto">
            <a:xfrm>
              <a:off x="1833" y="776"/>
              <a:ext cx="152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6" name="Freeform 16"/>
            <p:cNvSpPr>
              <a:spLocks/>
            </p:cNvSpPr>
            <p:nvPr/>
          </p:nvSpPr>
          <p:spPr bwMode="auto">
            <a:xfrm flipH="1">
              <a:off x="1602" y="776"/>
              <a:ext cx="153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77" name="Rectangle 17" descr="横虚线"/>
            <p:cNvSpPr>
              <a:spLocks noChangeArrowheads="1"/>
            </p:cNvSpPr>
            <p:nvPr/>
          </p:nvSpPr>
          <p:spPr bwMode="auto">
            <a:xfrm>
              <a:off x="1524" y="2929"/>
              <a:ext cx="692" cy="385"/>
            </a:xfrm>
            <a:prstGeom prst="rect">
              <a:avLst/>
            </a:prstGeom>
            <a:pattFill prst="dashHorz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8" name="Oval 18"/>
            <p:cNvSpPr>
              <a:spLocks noChangeArrowheads="1"/>
            </p:cNvSpPr>
            <p:nvPr/>
          </p:nvSpPr>
          <p:spPr bwMode="auto">
            <a:xfrm>
              <a:off x="448" y="1852"/>
              <a:ext cx="384" cy="385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9" name="Line 19"/>
            <p:cNvSpPr>
              <a:spLocks noChangeShapeType="1"/>
            </p:cNvSpPr>
            <p:nvPr/>
          </p:nvSpPr>
          <p:spPr bwMode="auto">
            <a:xfrm flipV="1">
              <a:off x="648" y="1930"/>
              <a:ext cx="1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80" name="Text Box 20"/>
            <p:cNvSpPr txBox="1">
              <a:spLocks noChangeArrowheads="1"/>
            </p:cNvSpPr>
            <p:nvPr/>
          </p:nvSpPr>
          <p:spPr bwMode="auto">
            <a:xfrm>
              <a:off x="1550" y="1071"/>
              <a:ext cx="9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锅炉</a:t>
              </a:r>
            </a:p>
          </p:txBody>
        </p:sp>
        <p:sp>
          <p:nvSpPr>
            <p:cNvPr id="680981" name="Text Box 21"/>
            <p:cNvSpPr txBox="1">
              <a:spLocks noChangeArrowheads="1"/>
            </p:cNvSpPr>
            <p:nvPr/>
          </p:nvSpPr>
          <p:spPr bwMode="auto">
            <a:xfrm>
              <a:off x="1526" y="2643"/>
              <a:ext cx="9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冷却器</a:t>
              </a:r>
            </a:p>
          </p:txBody>
        </p:sp>
        <p:sp>
          <p:nvSpPr>
            <p:cNvPr id="680982" name="Text Box 22"/>
            <p:cNvSpPr txBox="1">
              <a:spLocks noChangeArrowheads="1"/>
            </p:cNvSpPr>
            <p:nvPr/>
          </p:nvSpPr>
          <p:spPr bwMode="auto">
            <a:xfrm>
              <a:off x="832" y="1912"/>
              <a:ext cx="84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水泵</a:t>
              </a:r>
            </a:p>
          </p:txBody>
        </p:sp>
        <p:sp>
          <p:nvSpPr>
            <p:cNvPr id="680983" name="Text Box 23"/>
            <p:cNvSpPr txBox="1">
              <a:spLocks noChangeArrowheads="1"/>
            </p:cNvSpPr>
            <p:nvPr/>
          </p:nvSpPr>
          <p:spPr bwMode="auto">
            <a:xfrm>
              <a:off x="2203" y="1825"/>
              <a:ext cx="768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气缸</a:t>
              </a:r>
            </a:p>
          </p:txBody>
        </p:sp>
        <p:sp>
          <p:nvSpPr>
            <p:cNvPr id="680984" name="Line 24"/>
            <p:cNvSpPr>
              <a:spLocks noChangeShapeType="1"/>
            </p:cNvSpPr>
            <p:nvPr/>
          </p:nvSpPr>
          <p:spPr bwMode="auto">
            <a:xfrm>
              <a:off x="3140" y="1966"/>
              <a:ext cx="230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3292" y="1835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 W</a:t>
              </a:r>
            </a:p>
          </p:txBody>
        </p:sp>
        <p:sp>
          <p:nvSpPr>
            <p:cNvPr id="680986" name="Text Box 26"/>
            <p:cNvSpPr txBox="1">
              <a:spLocks noChangeArrowheads="1"/>
            </p:cNvSpPr>
            <p:nvPr/>
          </p:nvSpPr>
          <p:spPr bwMode="auto">
            <a:xfrm>
              <a:off x="1139" y="899"/>
              <a:ext cx="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80987" name="Text Box 27"/>
            <p:cNvSpPr txBox="1">
              <a:spLocks noChangeArrowheads="1"/>
            </p:cNvSpPr>
            <p:nvPr/>
          </p:nvSpPr>
          <p:spPr bwMode="auto">
            <a:xfrm>
              <a:off x="1197" y="2771"/>
              <a:ext cx="53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680988" name="Rectangle 28"/>
            <p:cNvSpPr>
              <a:spLocks noChangeArrowheads="1"/>
            </p:cNvSpPr>
            <p:nvPr/>
          </p:nvSpPr>
          <p:spPr bwMode="auto">
            <a:xfrm>
              <a:off x="894" y="3326"/>
              <a:ext cx="2077" cy="3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蒸汽机工作简图</a:t>
              </a:r>
            </a:p>
          </p:txBody>
        </p:sp>
        <p:sp>
          <p:nvSpPr>
            <p:cNvPr id="680989" name="Text Box 29"/>
            <p:cNvSpPr txBox="1">
              <a:spLocks noChangeArrowheads="1"/>
            </p:cNvSpPr>
            <p:nvPr/>
          </p:nvSpPr>
          <p:spPr bwMode="auto">
            <a:xfrm>
              <a:off x="295" y="2237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680990" name="Line 30"/>
            <p:cNvSpPr>
              <a:spLocks noChangeShapeType="1"/>
            </p:cNvSpPr>
            <p:nvPr/>
          </p:nvSpPr>
          <p:spPr bwMode="auto">
            <a:xfrm rot="-5400000">
              <a:off x="479" y="2466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91" name="Line 31"/>
            <p:cNvSpPr>
              <a:spLocks noChangeShapeType="1"/>
            </p:cNvSpPr>
            <p:nvPr/>
          </p:nvSpPr>
          <p:spPr bwMode="auto">
            <a:xfrm flipH="1">
              <a:off x="2248" y="312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92" name="Line 32"/>
            <p:cNvSpPr>
              <a:spLocks noChangeShapeType="1"/>
            </p:cNvSpPr>
            <p:nvPr/>
          </p:nvSpPr>
          <p:spPr bwMode="auto">
            <a:xfrm rot="5400000" flipV="1">
              <a:off x="2800" y="155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93" name="Line 33"/>
            <p:cNvSpPr>
              <a:spLocks noChangeShapeType="1"/>
            </p:cNvSpPr>
            <p:nvPr/>
          </p:nvSpPr>
          <p:spPr bwMode="auto">
            <a:xfrm>
              <a:off x="1063" y="889"/>
              <a:ext cx="307" cy="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0994" name="Rectangle 34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4DF2-6310-4C8A-ACC1-6FEC1061CF2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</p:spTree>
    <p:controls>
      <p:control spid="681987" name="ShockwaveFlash1" r:id="rId2" imgW="7777601" imgH="4392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B092-122E-4873-A465-9E8F3540958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3962400" y="1295400"/>
            <a:ext cx="4876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工作物质</a:t>
            </a:r>
            <a:r>
              <a:rPr lang="zh-CN" altLang="en-US" sz="2400" dirty="0"/>
              <a:t>：在热机中被用来吸收热量、并对外做功的物质。</a:t>
            </a:r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3962400" y="2362200"/>
            <a:ext cx="4876800" cy="1354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热机效率</a:t>
            </a:r>
            <a:r>
              <a:rPr lang="zh-CN" altLang="en-US" sz="2400" dirty="0"/>
              <a:t>：在一次循环过程中，工作物质对外做的净功与它从高温热源吸收的热量之比。</a:t>
            </a:r>
          </a:p>
        </p:txBody>
      </p:sp>
      <p:graphicFrame>
        <p:nvGraphicFramePr>
          <p:cNvPr id="683014" name="Object 6"/>
          <p:cNvGraphicFramePr>
            <a:graphicFrameLocks noChangeAspect="1"/>
          </p:cNvGraphicFramePr>
          <p:nvPr/>
        </p:nvGraphicFramePr>
        <p:xfrm>
          <a:off x="4876800" y="3778250"/>
          <a:ext cx="2101850" cy="869950"/>
        </p:xfrm>
        <a:graphic>
          <a:graphicData uri="http://schemas.openxmlformats.org/presentationml/2006/ole">
            <p:oleObj spid="_x0000_s683014" name="公式" r:id="rId3" imgW="965160" imgH="431640" progId="Equation.3">
              <p:embed/>
            </p:oleObj>
          </a:graphicData>
        </a:graphic>
      </p:graphicFrame>
      <p:graphicFrame>
        <p:nvGraphicFramePr>
          <p:cNvPr id="683015" name="Object 7"/>
          <p:cNvGraphicFramePr>
            <a:graphicFrameLocks noChangeAspect="1"/>
          </p:cNvGraphicFramePr>
          <p:nvPr/>
        </p:nvGraphicFramePr>
        <p:xfrm>
          <a:off x="4267200" y="4800600"/>
          <a:ext cx="4086225" cy="1470025"/>
        </p:xfrm>
        <a:graphic>
          <a:graphicData uri="http://schemas.openxmlformats.org/presentationml/2006/ole">
            <p:oleObj spid="_x0000_s683015" name="Equation" r:id="rId4" imgW="2044440" imgH="736560" progId="">
              <p:embed/>
            </p:oleObj>
          </a:graphicData>
        </a:graphic>
      </p:graphicFrame>
      <p:grpSp>
        <p:nvGrpSpPr>
          <p:cNvPr id="683016" name="Group 8"/>
          <p:cNvGrpSpPr>
            <a:grpSpLocks/>
          </p:cNvGrpSpPr>
          <p:nvPr/>
        </p:nvGrpSpPr>
        <p:grpSpPr bwMode="auto">
          <a:xfrm>
            <a:off x="381000" y="1754187"/>
            <a:ext cx="3194050" cy="3960813"/>
            <a:chOff x="240" y="1056"/>
            <a:chExt cx="2012" cy="2495"/>
          </a:xfrm>
        </p:grpSpPr>
        <p:pic>
          <p:nvPicPr>
            <p:cNvPr id="683017" name="Picture 9" descr="9-3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" y="1056"/>
              <a:ext cx="2012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683018" name="Object 10"/>
            <p:cNvGraphicFramePr>
              <a:graphicFrameLocks noChangeAspect="1"/>
            </p:cNvGraphicFramePr>
            <p:nvPr/>
          </p:nvGraphicFramePr>
          <p:xfrm>
            <a:off x="1435" y="1413"/>
            <a:ext cx="262" cy="274"/>
          </p:xfrm>
          <a:graphic>
            <a:graphicData uri="http://schemas.openxmlformats.org/presentationml/2006/ole">
              <p:oleObj spid="_x0000_s683018" name="公式" r:id="rId6" imgW="190440" imgH="215640" progId="Equation.3">
                <p:embed/>
              </p:oleObj>
            </a:graphicData>
          </a:graphic>
        </p:graphicFrame>
        <p:graphicFrame>
          <p:nvGraphicFramePr>
            <p:cNvPr id="683019" name="Object 11"/>
            <p:cNvGraphicFramePr>
              <a:graphicFrameLocks noChangeAspect="1"/>
            </p:cNvGraphicFramePr>
            <p:nvPr/>
          </p:nvGraphicFramePr>
          <p:xfrm>
            <a:off x="1186" y="2837"/>
            <a:ext cx="279" cy="274"/>
          </p:xfrm>
          <a:graphic>
            <a:graphicData uri="http://schemas.openxmlformats.org/presentationml/2006/ole">
              <p:oleObj spid="_x0000_s683019" name="公式" r:id="rId7" imgW="203040" imgH="215640" progId="Equation.3">
                <p:embed/>
              </p:oleObj>
            </a:graphicData>
          </a:graphic>
        </p:graphicFrame>
      </p:grpSp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1066800" y="5791200"/>
          <a:ext cx="1558925" cy="431800"/>
        </p:xfrm>
        <a:graphic>
          <a:graphicData uri="http://schemas.openxmlformats.org/presentationml/2006/ole">
            <p:oleObj spid="_x0000_s683020" name="公式" r:id="rId8" imgW="774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DC9B-75C0-4643-BFA1-157F859D619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239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制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冷机</a:t>
            </a:r>
            <a:r>
              <a:rPr kumimoji="1" lang="zh-CN" altLang="en-US" sz="2400" dirty="0"/>
              <a:t>：使热量从低温热源向高温热源传递的装置。 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36576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/>
              <a:t>制</a:t>
            </a:r>
            <a:r>
              <a:rPr kumimoji="1" lang="zh-CN" altLang="en-US" sz="2400"/>
              <a:t>冷循环为负循环 </a:t>
            </a:r>
          </a:p>
        </p:txBody>
      </p:sp>
      <p:grpSp>
        <p:nvGrpSpPr>
          <p:cNvPr id="684038" name="Group 6"/>
          <p:cNvGrpSpPr>
            <a:grpSpLocks/>
          </p:cNvGrpSpPr>
          <p:nvPr/>
        </p:nvGrpSpPr>
        <p:grpSpPr bwMode="auto">
          <a:xfrm>
            <a:off x="5181600" y="2819400"/>
            <a:ext cx="3236913" cy="3600450"/>
            <a:chOff x="2567" y="1584"/>
            <a:chExt cx="1081" cy="1152"/>
          </a:xfrm>
        </p:grpSpPr>
        <p:sp>
          <p:nvSpPr>
            <p:cNvPr id="684039" name="Rectangle 7"/>
            <p:cNvSpPr>
              <a:spLocks noChangeArrowheads="1"/>
            </p:cNvSpPr>
            <p:nvPr/>
          </p:nvSpPr>
          <p:spPr bwMode="auto">
            <a:xfrm>
              <a:off x="2951" y="2549"/>
              <a:ext cx="336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/>
            </a:p>
          </p:txBody>
        </p:sp>
        <p:sp>
          <p:nvSpPr>
            <p:cNvPr id="684040" name="Rectangle 8"/>
            <p:cNvSpPr>
              <a:spLocks noChangeArrowheads="1"/>
            </p:cNvSpPr>
            <p:nvPr/>
          </p:nvSpPr>
          <p:spPr bwMode="auto">
            <a:xfrm>
              <a:off x="2614" y="1584"/>
              <a:ext cx="289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684041" name="Rectangle 9"/>
            <p:cNvSpPr>
              <a:spLocks noChangeArrowheads="1"/>
            </p:cNvSpPr>
            <p:nvPr/>
          </p:nvSpPr>
          <p:spPr bwMode="auto">
            <a:xfrm>
              <a:off x="2567" y="2448"/>
              <a:ext cx="1081" cy="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 </a:t>
              </a:r>
              <a:r>
                <a:rPr kumimoji="1" lang="en-US" altLang="zh-CN" sz="2400"/>
                <a:t>                                </a:t>
              </a:r>
              <a:r>
                <a:rPr kumimoji="1" lang="en-US" altLang="zh-CN" sz="2400" i="1"/>
                <a:t>V</a:t>
              </a:r>
              <a:endParaRPr kumimoji="1" lang="en-US" altLang="zh-CN" sz="2400"/>
            </a:p>
          </p:txBody>
        </p:sp>
        <p:sp>
          <p:nvSpPr>
            <p:cNvPr id="684042" name="Line 10"/>
            <p:cNvSpPr>
              <a:spLocks noChangeShapeType="1"/>
            </p:cNvSpPr>
            <p:nvPr/>
          </p:nvSpPr>
          <p:spPr bwMode="auto">
            <a:xfrm>
              <a:off x="2663" y="2448"/>
              <a:ext cx="86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3" name="Line 11"/>
            <p:cNvSpPr>
              <a:spLocks noChangeShapeType="1"/>
            </p:cNvSpPr>
            <p:nvPr/>
          </p:nvSpPr>
          <p:spPr bwMode="auto">
            <a:xfrm flipV="1">
              <a:off x="2663" y="1728"/>
              <a:ext cx="0" cy="72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4" name="Freeform 12"/>
            <p:cNvSpPr>
              <a:spLocks/>
            </p:cNvSpPr>
            <p:nvPr/>
          </p:nvSpPr>
          <p:spPr bwMode="auto">
            <a:xfrm>
              <a:off x="2807" y="1872"/>
              <a:ext cx="512" cy="46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auto">
            <a:xfrm>
              <a:off x="3317" y="2064"/>
              <a:ext cx="0" cy="38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>
              <a:off x="2801" y="2100"/>
              <a:ext cx="0" cy="34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 rot="-5400000">
              <a:off x="3040" y="2297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41544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/>
              <a:t>制</a:t>
            </a:r>
            <a:r>
              <a:rPr kumimoji="1" lang="zh-CN" altLang="en-US" sz="2400" dirty="0"/>
              <a:t>冷机通过循环过程不断地使热量从低温热源向高温热源传递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D66C-8612-484A-BF68-24DCCB9C519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  <p:grpSp>
        <p:nvGrpSpPr>
          <p:cNvPr id="685060" name="Group 4"/>
          <p:cNvGrpSpPr>
            <a:grpSpLocks/>
          </p:cNvGrpSpPr>
          <p:nvPr/>
        </p:nvGrpSpPr>
        <p:grpSpPr bwMode="auto">
          <a:xfrm>
            <a:off x="3505200" y="1219200"/>
            <a:ext cx="5476875" cy="5156200"/>
            <a:chOff x="385" y="583"/>
            <a:chExt cx="3450" cy="3248"/>
          </a:xfrm>
        </p:grpSpPr>
        <p:sp>
          <p:nvSpPr>
            <p:cNvPr id="685061" name="Rectangle 5"/>
            <p:cNvSpPr>
              <a:spLocks noChangeArrowheads="1"/>
            </p:cNvSpPr>
            <p:nvPr/>
          </p:nvSpPr>
          <p:spPr bwMode="auto">
            <a:xfrm>
              <a:off x="3258" y="1849"/>
              <a:ext cx="81" cy="399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62" name="AutoShape 6"/>
            <p:cNvSpPr>
              <a:spLocks noChangeArrowheads="1"/>
            </p:cNvSpPr>
            <p:nvPr/>
          </p:nvSpPr>
          <p:spPr bwMode="auto">
            <a:xfrm>
              <a:off x="704" y="891"/>
              <a:ext cx="2475" cy="239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63" name="AutoShape 7"/>
            <p:cNvSpPr>
              <a:spLocks noChangeArrowheads="1"/>
            </p:cNvSpPr>
            <p:nvPr/>
          </p:nvSpPr>
          <p:spPr bwMode="auto">
            <a:xfrm>
              <a:off x="783" y="970"/>
              <a:ext cx="2317" cy="22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64" name="Rectangle 8" descr="5%"/>
            <p:cNvSpPr>
              <a:spLocks noChangeArrowheads="1"/>
            </p:cNvSpPr>
            <p:nvPr/>
          </p:nvSpPr>
          <p:spPr bwMode="auto">
            <a:xfrm>
              <a:off x="2873" y="1840"/>
              <a:ext cx="385" cy="408"/>
            </a:xfrm>
            <a:prstGeom prst="rect">
              <a:avLst/>
            </a:prstGeom>
            <a:pattFill prst="pct5">
              <a:fgClr>
                <a:srgbClr val="008080"/>
              </a:fgClr>
              <a:bgClr>
                <a:schemeClr val="bg1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65" name="Line 9"/>
            <p:cNvSpPr>
              <a:spLocks noChangeShapeType="1"/>
            </p:cNvSpPr>
            <p:nvPr/>
          </p:nvSpPr>
          <p:spPr bwMode="auto">
            <a:xfrm>
              <a:off x="2860" y="1849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66" name="Line 10"/>
            <p:cNvSpPr>
              <a:spLocks noChangeShapeType="1"/>
            </p:cNvSpPr>
            <p:nvPr/>
          </p:nvSpPr>
          <p:spPr bwMode="auto">
            <a:xfrm>
              <a:off x="2866" y="1849"/>
              <a:ext cx="0" cy="39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67" name="Line 11"/>
            <p:cNvSpPr>
              <a:spLocks noChangeShapeType="1"/>
            </p:cNvSpPr>
            <p:nvPr/>
          </p:nvSpPr>
          <p:spPr bwMode="auto">
            <a:xfrm>
              <a:off x="2860" y="2248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68" name="AutoShape 12"/>
            <p:cNvSpPr>
              <a:spLocks noChangeArrowheads="1"/>
            </p:cNvSpPr>
            <p:nvPr/>
          </p:nvSpPr>
          <p:spPr bwMode="auto">
            <a:xfrm>
              <a:off x="1582" y="711"/>
              <a:ext cx="718" cy="398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69" name="Rectangle 13" descr="草皮"/>
            <p:cNvSpPr>
              <a:spLocks noChangeArrowheads="1"/>
            </p:cNvSpPr>
            <p:nvPr/>
          </p:nvSpPr>
          <p:spPr bwMode="auto">
            <a:xfrm>
              <a:off x="1661" y="3046"/>
              <a:ext cx="719" cy="399"/>
            </a:xfrm>
            <a:prstGeom prst="rect">
              <a:avLst/>
            </a:prstGeom>
            <a:pattFill prst="divot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547" y="1117"/>
              <a:ext cx="11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热交换器</a:t>
              </a:r>
            </a:p>
          </p:txBody>
        </p:sp>
        <p:sp>
          <p:nvSpPr>
            <p:cNvPr id="685071" name="Text Box 15"/>
            <p:cNvSpPr txBox="1">
              <a:spLocks noChangeArrowheads="1"/>
            </p:cNvSpPr>
            <p:nvPr/>
          </p:nvSpPr>
          <p:spPr bwMode="auto">
            <a:xfrm>
              <a:off x="1648" y="2733"/>
              <a:ext cx="824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蒸发器</a:t>
              </a:r>
            </a:p>
          </p:txBody>
        </p:sp>
        <p:sp>
          <p:nvSpPr>
            <p:cNvPr id="685072" name="Text Box 16"/>
            <p:cNvSpPr txBox="1">
              <a:spLocks noChangeArrowheads="1"/>
            </p:cNvSpPr>
            <p:nvPr/>
          </p:nvSpPr>
          <p:spPr bwMode="auto">
            <a:xfrm>
              <a:off x="864" y="1918"/>
              <a:ext cx="958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节流阀</a:t>
              </a:r>
            </a:p>
          </p:txBody>
        </p:sp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2159" y="1916"/>
              <a:ext cx="1039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压缩机</a:t>
              </a:r>
            </a:p>
          </p:txBody>
        </p:sp>
        <p:sp>
          <p:nvSpPr>
            <p:cNvPr id="685074" name="Line 18"/>
            <p:cNvSpPr>
              <a:spLocks noChangeShapeType="1"/>
            </p:cNvSpPr>
            <p:nvPr/>
          </p:nvSpPr>
          <p:spPr bwMode="auto">
            <a:xfrm flipH="1">
              <a:off x="3339" y="2046"/>
              <a:ext cx="240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75" name="Text Box 19"/>
            <p:cNvSpPr txBox="1">
              <a:spLocks noChangeArrowheads="1"/>
            </p:cNvSpPr>
            <p:nvPr/>
          </p:nvSpPr>
          <p:spPr bwMode="auto">
            <a:xfrm>
              <a:off x="3515" y="1910"/>
              <a:ext cx="3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8080"/>
                  </a:solidFill>
                </a:rPr>
                <a:t>W</a:t>
              </a:r>
            </a:p>
          </p:txBody>
        </p:sp>
        <p:sp>
          <p:nvSpPr>
            <p:cNvPr id="685076" name="Text Box 20"/>
            <p:cNvSpPr txBox="1">
              <a:spLocks noChangeArrowheads="1"/>
            </p:cNvSpPr>
            <p:nvPr/>
          </p:nvSpPr>
          <p:spPr bwMode="auto">
            <a:xfrm>
              <a:off x="1322" y="583"/>
              <a:ext cx="56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66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CC0066"/>
                  </a:solidFill>
                </a:rPr>
                <a:t>1</a:t>
              </a:r>
              <a:endParaRPr lang="en-US" altLang="zh-CN" sz="2400" i="1" dirty="0">
                <a:solidFill>
                  <a:srgbClr val="CC0066"/>
                </a:solidFill>
              </a:endParaRPr>
            </a:p>
          </p:txBody>
        </p:sp>
        <p:sp>
          <p:nvSpPr>
            <p:cNvPr id="685077" name="Text Box 21"/>
            <p:cNvSpPr txBox="1">
              <a:spLocks noChangeArrowheads="1"/>
            </p:cNvSpPr>
            <p:nvPr/>
          </p:nvSpPr>
          <p:spPr bwMode="auto">
            <a:xfrm>
              <a:off x="1262" y="2935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685078" name="Text Box 22"/>
            <p:cNvSpPr txBox="1">
              <a:spLocks noChangeArrowheads="1"/>
            </p:cNvSpPr>
            <p:nvPr/>
          </p:nvSpPr>
          <p:spPr bwMode="auto">
            <a:xfrm>
              <a:off x="385" y="2327"/>
              <a:ext cx="31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685079" name="AutoShape 23"/>
            <p:cNvSpPr>
              <a:spLocks noChangeArrowheads="1"/>
            </p:cNvSpPr>
            <p:nvPr/>
          </p:nvSpPr>
          <p:spPr bwMode="auto">
            <a:xfrm>
              <a:off x="543" y="2069"/>
              <a:ext cx="400" cy="23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80" name="AutoShape 24"/>
            <p:cNvSpPr>
              <a:spLocks noChangeArrowheads="1"/>
            </p:cNvSpPr>
            <p:nvPr/>
          </p:nvSpPr>
          <p:spPr bwMode="auto">
            <a:xfrm flipV="1">
              <a:off x="543" y="1829"/>
              <a:ext cx="400" cy="2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 flipH="1">
              <a:off x="2348" y="935"/>
              <a:ext cx="319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2" name="Line 26"/>
            <p:cNvSpPr>
              <a:spLocks noChangeShapeType="1"/>
            </p:cNvSpPr>
            <p:nvPr/>
          </p:nvSpPr>
          <p:spPr bwMode="auto">
            <a:xfrm>
              <a:off x="1246" y="3250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3" name="Line 27"/>
            <p:cNvSpPr>
              <a:spLocks noChangeShapeType="1"/>
            </p:cNvSpPr>
            <p:nvPr/>
          </p:nvSpPr>
          <p:spPr bwMode="auto">
            <a:xfrm rot="-5400000">
              <a:off x="2972" y="2455"/>
              <a:ext cx="318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 rot="5400000" flipV="1">
              <a:off x="591" y="1605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5" name="Freeform 29"/>
            <p:cNvSpPr>
              <a:spLocks/>
            </p:cNvSpPr>
            <p:nvPr/>
          </p:nvSpPr>
          <p:spPr bwMode="auto">
            <a:xfrm flipV="1">
              <a:off x="1661" y="3187"/>
              <a:ext cx="703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6" name="Freeform 30"/>
            <p:cNvSpPr>
              <a:spLocks/>
            </p:cNvSpPr>
            <p:nvPr/>
          </p:nvSpPr>
          <p:spPr bwMode="auto">
            <a:xfrm flipV="1">
              <a:off x="1661" y="3266"/>
              <a:ext cx="719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7" name="Freeform 31"/>
            <p:cNvSpPr>
              <a:spLocks/>
            </p:cNvSpPr>
            <p:nvPr/>
          </p:nvSpPr>
          <p:spPr bwMode="auto">
            <a:xfrm flipV="1">
              <a:off x="1614" y="919"/>
              <a:ext cx="318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8" name="Freeform 32"/>
            <p:cNvSpPr>
              <a:spLocks/>
            </p:cNvSpPr>
            <p:nvPr/>
          </p:nvSpPr>
          <p:spPr bwMode="auto">
            <a:xfrm flipV="1">
              <a:off x="1948" y="919"/>
              <a:ext cx="319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9" name="Freeform 33"/>
            <p:cNvSpPr>
              <a:spLocks/>
            </p:cNvSpPr>
            <p:nvPr/>
          </p:nvSpPr>
          <p:spPr bwMode="auto">
            <a:xfrm flipV="1">
              <a:off x="1661" y="791"/>
              <a:ext cx="560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 flipV="1">
              <a:off x="2221" y="585"/>
              <a:ext cx="0" cy="20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 flipH="1" flipV="1">
              <a:off x="1646" y="590"/>
              <a:ext cx="15" cy="20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2" name="Rectangle 36"/>
            <p:cNvSpPr>
              <a:spLocks noChangeArrowheads="1"/>
            </p:cNvSpPr>
            <p:nvPr/>
          </p:nvSpPr>
          <p:spPr bwMode="auto">
            <a:xfrm>
              <a:off x="1393" y="3511"/>
              <a:ext cx="1432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制冷机工作简图</a:t>
              </a:r>
            </a:p>
          </p:txBody>
        </p:sp>
      </p:grpSp>
      <p:pic>
        <p:nvPicPr>
          <p:cNvPr id="68509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2" y="2971800"/>
            <a:ext cx="2484438" cy="3313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pic>
        <p:nvPicPr>
          <p:cNvPr id="685094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2" y="1830387"/>
            <a:ext cx="3132138" cy="10652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B7F5-1A16-4FB7-B2F1-9560A283454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</p:spTree>
    <p:controls>
      <p:control spid="686084" name="ShockwaveFlash1" r:id="rId2" imgW="7920572" imgH="4402329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4924-7917-4595-9524-A7C6F23D724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制冷机及其制冷系数 </a:t>
            </a: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4038600" y="1219200"/>
            <a:ext cx="46307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制冷过程：</a:t>
            </a:r>
            <a:r>
              <a:rPr kumimoji="1" lang="zh-CN" altLang="en-US" sz="2400" dirty="0">
                <a:solidFill>
                  <a:srgbClr val="FF3300"/>
                </a:solidFill>
              </a:rPr>
              <a:t>外界做功</a:t>
            </a:r>
            <a:r>
              <a:rPr kumimoji="1" lang="en-US" altLang="zh-CN" sz="2400" i="1" dirty="0">
                <a:solidFill>
                  <a:srgbClr val="FF3300"/>
                </a:solidFill>
              </a:rPr>
              <a:t>W</a:t>
            </a:r>
            <a:r>
              <a:rPr kumimoji="1" lang="zh-CN" altLang="en-US" sz="2400" dirty="0"/>
              <a:t>，系统</a:t>
            </a:r>
            <a:r>
              <a:rPr kumimoji="1" lang="zh-CN" altLang="en-US" sz="2400" dirty="0">
                <a:solidFill>
                  <a:srgbClr val="0000CC"/>
                </a:solidFill>
              </a:rPr>
              <a:t>吸热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sz="2400" dirty="0"/>
              <a:t>，</a:t>
            </a:r>
            <a:r>
              <a:rPr kumimoji="1" lang="zh-CN" altLang="en-US" sz="2400" dirty="0">
                <a:solidFill>
                  <a:srgbClr val="0000CC"/>
                </a:solidFill>
              </a:rPr>
              <a:t>放热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sz="2400" dirty="0"/>
              <a:t>。</a:t>
            </a:r>
          </a:p>
        </p:txBody>
      </p:sp>
      <p:graphicFrame>
        <p:nvGraphicFramePr>
          <p:cNvPr id="687109" name="Object 5"/>
          <p:cNvGraphicFramePr>
            <a:graphicFrameLocks noChangeAspect="1"/>
          </p:cNvGraphicFramePr>
          <p:nvPr/>
        </p:nvGraphicFramePr>
        <p:xfrm>
          <a:off x="5029200" y="2286000"/>
          <a:ext cx="1752600" cy="431800"/>
        </p:xfrm>
        <a:graphic>
          <a:graphicData uri="http://schemas.openxmlformats.org/presentationml/2006/ole">
            <p:oleObj spid="_x0000_s687109" name="公式" r:id="rId3" imgW="876240" imgH="215640" progId="Equation.3">
              <p:embed/>
            </p:oleObj>
          </a:graphicData>
        </a:graphic>
      </p:graphicFrame>
      <p:graphicFrame>
        <p:nvGraphicFramePr>
          <p:cNvPr id="687110" name="Object 6"/>
          <p:cNvGraphicFramePr>
            <a:graphicFrameLocks noChangeAspect="1"/>
          </p:cNvGraphicFramePr>
          <p:nvPr/>
        </p:nvGraphicFramePr>
        <p:xfrm>
          <a:off x="5029200" y="3784600"/>
          <a:ext cx="2157413" cy="863600"/>
        </p:xfrm>
        <a:graphic>
          <a:graphicData uri="http://schemas.openxmlformats.org/presentationml/2006/ole">
            <p:oleObj spid="_x0000_s687110" name="公式" r:id="rId4" imgW="1079280" imgH="431640" progId="Equation.3">
              <p:embed/>
            </p:oleObj>
          </a:graphicData>
        </a:graphic>
      </p:graphicFrame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038600" y="2819400"/>
            <a:ext cx="4897438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制冷系数：制冷机从低温热源吸取的热量与外界做功之比。 </a:t>
            </a:r>
          </a:p>
        </p:txBody>
      </p:sp>
      <p:graphicFrame>
        <p:nvGraphicFramePr>
          <p:cNvPr id="687112" name="Object 8"/>
          <p:cNvGraphicFramePr>
            <a:graphicFrameLocks noChangeAspect="1"/>
          </p:cNvGraphicFramePr>
          <p:nvPr/>
        </p:nvGraphicFramePr>
        <p:xfrm>
          <a:off x="4267200" y="4876800"/>
          <a:ext cx="4095750" cy="1471613"/>
        </p:xfrm>
        <a:graphic>
          <a:graphicData uri="http://schemas.openxmlformats.org/presentationml/2006/ole">
            <p:oleObj spid="_x0000_s687112" name="Equation" r:id="rId5" imgW="2044440" imgH="736560" progId="">
              <p:embed/>
            </p:oleObj>
          </a:graphicData>
        </a:graphic>
      </p:graphicFrame>
      <p:grpSp>
        <p:nvGrpSpPr>
          <p:cNvPr id="687113" name="Group 9"/>
          <p:cNvGrpSpPr>
            <a:grpSpLocks/>
          </p:cNvGrpSpPr>
          <p:nvPr/>
        </p:nvGrpSpPr>
        <p:grpSpPr bwMode="auto">
          <a:xfrm>
            <a:off x="381000" y="1828800"/>
            <a:ext cx="3160713" cy="4105275"/>
            <a:chOff x="240" y="1152"/>
            <a:chExt cx="1991" cy="2586"/>
          </a:xfrm>
        </p:grpSpPr>
        <p:pic>
          <p:nvPicPr>
            <p:cNvPr id="687114" name="Picture 10" descr="9-3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0" y="1152"/>
              <a:ext cx="1991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87115" name="Object 11"/>
            <p:cNvGraphicFramePr>
              <a:graphicFrameLocks noChangeAspect="1"/>
            </p:cNvGraphicFramePr>
            <p:nvPr/>
          </p:nvGraphicFramePr>
          <p:xfrm>
            <a:off x="912" y="1488"/>
            <a:ext cx="299" cy="339"/>
          </p:xfrm>
          <a:graphic>
            <a:graphicData uri="http://schemas.openxmlformats.org/presentationml/2006/ole">
              <p:oleObj spid="_x0000_s687115" name="公式" r:id="rId7" imgW="190440" imgH="215640" progId="Equation.3">
                <p:embed/>
              </p:oleObj>
            </a:graphicData>
          </a:graphic>
        </p:graphicFrame>
        <p:graphicFrame>
          <p:nvGraphicFramePr>
            <p:cNvPr id="687116" name="Object 12"/>
            <p:cNvGraphicFramePr>
              <a:graphicFrameLocks noChangeAspect="1"/>
            </p:cNvGraphicFramePr>
            <p:nvPr/>
          </p:nvGraphicFramePr>
          <p:xfrm>
            <a:off x="1008" y="2949"/>
            <a:ext cx="319" cy="339"/>
          </p:xfrm>
          <a:graphic>
            <a:graphicData uri="http://schemas.openxmlformats.org/presentationml/2006/ole">
              <p:oleObj spid="_x0000_s687116" name="公式" r:id="rId8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4635</TotalTime>
  <Words>945</Words>
  <Application>Microsoft PowerPoint</Application>
  <PresentationFormat>全屏显示(4:3)</PresentationFormat>
  <Paragraphs>215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质朴</vt:lpstr>
      <vt:lpstr>公式</vt:lpstr>
      <vt:lpstr>Equation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第9章 热力学基础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热力学基础</dc:title>
  <dc:creator>S.Q. Wu</dc:creator>
  <cp:lastModifiedBy>S.Q. Wu</cp:lastModifiedBy>
  <cp:revision>2577</cp:revision>
  <cp:lastPrinted>1601-01-01T00:00:00Z</cp:lastPrinted>
  <dcterms:created xsi:type="dcterms:W3CDTF">2010-09-14T09:01:38Z</dcterms:created>
  <dcterms:modified xsi:type="dcterms:W3CDTF">2014-05-07T13:20:27Z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