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2.bin" ContentType="application/vnd.ms-office.activeX"/>
  <Override PartName="/ppt/activeX/activeX3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5"/>
  </p:notesMasterIdLst>
  <p:handoutMasterIdLst>
    <p:handoutMasterId r:id="rId36"/>
  </p:handoutMasterIdLst>
  <p:sldIdLst>
    <p:sldId id="546" r:id="rId2"/>
    <p:sldId id="548" r:id="rId3"/>
    <p:sldId id="549" r:id="rId4"/>
    <p:sldId id="550" r:id="rId5"/>
    <p:sldId id="554" r:id="rId6"/>
    <p:sldId id="555" r:id="rId7"/>
    <p:sldId id="556" r:id="rId8"/>
    <p:sldId id="553" r:id="rId9"/>
    <p:sldId id="558" r:id="rId10"/>
    <p:sldId id="559" r:id="rId11"/>
    <p:sldId id="557" r:id="rId12"/>
    <p:sldId id="552" r:id="rId13"/>
    <p:sldId id="551" r:id="rId14"/>
    <p:sldId id="561" r:id="rId15"/>
    <p:sldId id="560" r:id="rId16"/>
    <p:sldId id="562" r:id="rId17"/>
    <p:sldId id="547" r:id="rId18"/>
    <p:sldId id="567" r:id="rId19"/>
    <p:sldId id="568" r:id="rId20"/>
    <p:sldId id="569" r:id="rId21"/>
    <p:sldId id="570" r:id="rId22"/>
    <p:sldId id="571" r:id="rId23"/>
    <p:sldId id="572" r:id="rId24"/>
    <p:sldId id="566" r:id="rId25"/>
    <p:sldId id="573" r:id="rId26"/>
    <p:sldId id="565" r:id="rId27"/>
    <p:sldId id="574" r:id="rId28"/>
    <p:sldId id="575" r:id="rId29"/>
    <p:sldId id="564" r:id="rId30"/>
    <p:sldId id="576" r:id="rId31"/>
    <p:sldId id="577" r:id="rId32"/>
    <p:sldId id="578" r:id="rId33"/>
    <p:sldId id="579" r:id="rId34"/>
  </p:sldIdLst>
  <p:sldSz cx="9144000" cy="6858000" type="screen4x3"/>
  <p:notesSz cx="7004050" cy="9290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BEFC078-C56F-472D-A097-7FD1E49ED1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3250"/>
            <a:ext cx="560228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6F13DBC-22BE-4D26-831B-193E9CA351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2AFC2E-6B21-4E9B-9319-BFA78FEB1FD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315B-0D5A-4926-8779-07E6F98800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95F4-7E29-455F-88AF-DCDCA1766BA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2355-B81D-45E9-ACE7-CD69F4815A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9E80B8C-A656-4963-B977-DEF7C74279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ABC-FD7F-4819-8819-261751AD50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F3BC-6E60-47E1-9DF4-3A85B4C103A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5F38-17C7-4757-B482-DA3AF60DC5C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9D-7D65-49AE-8E14-2B2871C256D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CCFC-117E-4CB0-9306-C29DA9EC46D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44F-4E4B-4682-A992-F2F903B5303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B6E115-7EC5-41D9-8F91-F120A936F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xmublog.com/user1/k1712/archives/2006/30937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hyperlink" Target="http://www.art218.com/works/Print.asp?ArticleID=75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F3C7-F993-4DB4-87A2-54C0EE30A36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457200" y="1736725"/>
            <a:ext cx="73152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是否满足热力学第一定律的过程就一定会发生？</a:t>
            </a:r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62976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热力学过程必须满足热力学第一定律。</a:t>
            </a:r>
          </a:p>
        </p:txBody>
      </p:sp>
      <p:grpSp>
        <p:nvGrpSpPr>
          <p:cNvPr id="590917" name="Group 69"/>
          <p:cNvGrpSpPr>
            <a:grpSpLocks/>
          </p:cNvGrpSpPr>
          <p:nvPr/>
        </p:nvGrpSpPr>
        <p:grpSpPr bwMode="auto">
          <a:xfrm>
            <a:off x="1403350" y="2851150"/>
            <a:ext cx="2386013" cy="2746375"/>
            <a:chOff x="884" y="1796"/>
            <a:chExt cx="1503" cy="1730"/>
          </a:xfrm>
        </p:grpSpPr>
        <p:sp>
          <p:nvSpPr>
            <p:cNvPr id="590918" name="AutoShape 70" descr="球体"/>
            <p:cNvSpPr>
              <a:spLocks noChangeArrowheads="1"/>
            </p:cNvSpPr>
            <p:nvPr/>
          </p:nvSpPr>
          <p:spPr bwMode="auto">
            <a:xfrm rot="5400000" flipV="1">
              <a:off x="1224" y="2228"/>
              <a:ext cx="635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rgbClr val="FBFAE2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19" name="Rectangle 71"/>
            <p:cNvSpPr>
              <a:spLocks noChangeArrowheads="1"/>
            </p:cNvSpPr>
            <p:nvPr/>
          </p:nvSpPr>
          <p:spPr bwMode="auto">
            <a:xfrm>
              <a:off x="884" y="1796"/>
              <a:ext cx="1313" cy="41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BFAE2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0920" name="AutoShape 72" descr="球体"/>
            <p:cNvSpPr>
              <a:spLocks noChangeArrowheads="1"/>
            </p:cNvSpPr>
            <p:nvPr/>
          </p:nvSpPr>
          <p:spPr bwMode="auto">
            <a:xfrm>
              <a:off x="1746" y="2865"/>
              <a:ext cx="641" cy="3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rgbClr val="FBFAE2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21" name="Rectangle 73"/>
            <p:cNvSpPr>
              <a:spLocks noChangeArrowheads="1"/>
            </p:cNvSpPr>
            <p:nvPr/>
          </p:nvSpPr>
          <p:spPr bwMode="auto">
            <a:xfrm>
              <a:off x="1775" y="319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590922" name="Rectangle 74"/>
            <p:cNvSpPr>
              <a:spLocks noChangeArrowheads="1"/>
            </p:cNvSpPr>
            <p:nvPr/>
          </p:nvSpPr>
          <p:spPr bwMode="auto">
            <a:xfrm>
              <a:off x="1655" y="225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590923" name="Oval 75"/>
            <p:cNvSpPr>
              <a:spLocks noChangeArrowheads="1"/>
            </p:cNvSpPr>
            <p:nvPr/>
          </p:nvSpPr>
          <p:spPr bwMode="auto">
            <a:xfrm>
              <a:off x="1202" y="2714"/>
              <a:ext cx="656" cy="625"/>
            </a:xfrm>
            <a:prstGeom prst="ellipse">
              <a:avLst/>
            </a:prstGeom>
            <a:solidFill>
              <a:srgbClr val="FBFAE2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590924" name="Group 76"/>
          <p:cNvGrpSpPr>
            <a:grpSpLocks/>
          </p:cNvGrpSpPr>
          <p:nvPr/>
        </p:nvGrpSpPr>
        <p:grpSpPr bwMode="auto">
          <a:xfrm>
            <a:off x="5219700" y="2400300"/>
            <a:ext cx="2089150" cy="3405188"/>
            <a:chOff x="3288" y="1512"/>
            <a:chExt cx="1316" cy="2145"/>
          </a:xfrm>
        </p:grpSpPr>
        <p:sp>
          <p:nvSpPr>
            <p:cNvPr id="590925" name="AutoShape 77" descr="球体"/>
            <p:cNvSpPr>
              <a:spLocks noChangeArrowheads="1"/>
            </p:cNvSpPr>
            <p:nvPr/>
          </p:nvSpPr>
          <p:spPr bwMode="auto">
            <a:xfrm rot="-5400000">
              <a:off x="3693" y="2007"/>
              <a:ext cx="439" cy="2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rgbClr val="FBFAE2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26" name="Rectangle 78"/>
            <p:cNvSpPr>
              <a:spLocks noChangeArrowheads="1"/>
            </p:cNvSpPr>
            <p:nvPr/>
          </p:nvSpPr>
          <p:spPr bwMode="auto">
            <a:xfrm>
              <a:off x="4036" y="2776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590927" name="Rectangle 79"/>
            <p:cNvSpPr>
              <a:spLocks noChangeArrowheads="1"/>
            </p:cNvSpPr>
            <p:nvPr/>
          </p:nvSpPr>
          <p:spPr bwMode="auto">
            <a:xfrm>
              <a:off x="3288" y="151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BFAE2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0928" name="Oval 80"/>
            <p:cNvSpPr>
              <a:spLocks noChangeArrowheads="1"/>
            </p:cNvSpPr>
            <p:nvPr/>
          </p:nvSpPr>
          <p:spPr bwMode="auto">
            <a:xfrm>
              <a:off x="3637" y="2290"/>
              <a:ext cx="585" cy="550"/>
            </a:xfrm>
            <a:prstGeom prst="ellipse">
              <a:avLst/>
            </a:prstGeom>
            <a:solidFill>
              <a:srgbClr val="FBFAE2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590929" name="AutoShape 81" descr="球体"/>
            <p:cNvSpPr>
              <a:spLocks noChangeArrowheads="1"/>
            </p:cNvSpPr>
            <p:nvPr/>
          </p:nvSpPr>
          <p:spPr bwMode="auto">
            <a:xfrm rot="-5400000">
              <a:off x="3713" y="2929"/>
              <a:ext cx="439" cy="2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rgbClr val="FBFAE2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30" name="Rectangle 82"/>
            <p:cNvSpPr>
              <a:spLocks noChangeArrowheads="1"/>
            </p:cNvSpPr>
            <p:nvPr/>
          </p:nvSpPr>
          <p:spPr bwMode="auto">
            <a:xfrm>
              <a:off x="3337" y="3236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FBFAE2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0931" name="Rectangle 83"/>
            <p:cNvSpPr>
              <a:spLocks noChangeArrowheads="1"/>
            </p:cNvSpPr>
            <p:nvPr/>
          </p:nvSpPr>
          <p:spPr bwMode="auto">
            <a:xfrm>
              <a:off x="4026" y="1949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90932" name="Group 84"/>
          <p:cNvGrpSpPr>
            <a:grpSpLocks/>
          </p:cNvGrpSpPr>
          <p:nvPr/>
        </p:nvGrpSpPr>
        <p:grpSpPr bwMode="auto">
          <a:xfrm>
            <a:off x="1331913" y="2781300"/>
            <a:ext cx="2303462" cy="3024188"/>
            <a:chOff x="839" y="1752"/>
            <a:chExt cx="1451" cy="1905"/>
          </a:xfrm>
        </p:grpSpPr>
        <p:sp>
          <p:nvSpPr>
            <p:cNvPr id="590933" name="Line 85"/>
            <p:cNvSpPr>
              <a:spLocks noChangeShapeType="1"/>
            </p:cNvSpPr>
            <p:nvPr/>
          </p:nvSpPr>
          <p:spPr bwMode="auto">
            <a:xfrm flipH="1">
              <a:off x="839" y="1752"/>
              <a:ext cx="1451" cy="18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934" name="Line 86"/>
            <p:cNvSpPr>
              <a:spLocks noChangeShapeType="1"/>
            </p:cNvSpPr>
            <p:nvPr/>
          </p:nvSpPr>
          <p:spPr bwMode="auto">
            <a:xfrm>
              <a:off x="930" y="1752"/>
              <a:ext cx="1315" cy="19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0935" name="Group 87"/>
          <p:cNvGrpSpPr>
            <a:grpSpLocks/>
          </p:cNvGrpSpPr>
          <p:nvPr/>
        </p:nvGrpSpPr>
        <p:grpSpPr bwMode="auto">
          <a:xfrm>
            <a:off x="5148263" y="2636838"/>
            <a:ext cx="2303462" cy="3024187"/>
            <a:chOff x="839" y="1752"/>
            <a:chExt cx="1451" cy="1905"/>
          </a:xfrm>
        </p:grpSpPr>
        <p:sp>
          <p:nvSpPr>
            <p:cNvPr id="590936" name="Line 88"/>
            <p:cNvSpPr>
              <a:spLocks noChangeShapeType="1"/>
            </p:cNvSpPr>
            <p:nvPr/>
          </p:nvSpPr>
          <p:spPr bwMode="auto">
            <a:xfrm flipH="1">
              <a:off x="839" y="1752"/>
              <a:ext cx="1451" cy="18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937" name="Line 89"/>
            <p:cNvSpPr>
              <a:spLocks noChangeShapeType="1"/>
            </p:cNvSpPr>
            <p:nvPr/>
          </p:nvSpPr>
          <p:spPr bwMode="auto">
            <a:xfrm>
              <a:off x="930" y="1752"/>
              <a:ext cx="1315" cy="19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59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9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9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59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utoUpdateAnimBg="0"/>
      <p:bldP spid="5908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8D9B-C550-46B5-9DAC-8A193BD4582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热力学第二定律的克劳修斯表述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609600" y="1660525"/>
            <a:ext cx="55626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sym typeface="Monotype Sorts" pitchFamily="2" charset="2"/>
              </a:rPr>
              <a:t>  </a:t>
            </a:r>
            <a:r>
              <a:rPr kumimoji="1" lang="zh-CN" altLang="en-US" sz="2400" dirty="0">
                <a:sym typeface="Monotype Sorts" pitchFamily="2" charset="2"/>
              </a:rPr>
              <a:t>理解“</a:t>
            </a:r>
            <a:r>
              <a:rPr kumimoji="1" lang="zh-CN" altLang="en-US" sz="2400" dirty="0">
                <a:solidFill>
                  <a:srgbClr val="0000CC"/>
                </a:solidFill>
                <a:sym typeface="Monotype Sorts" pitchFamily="2" charset="2"/>
              </a:rPr>
              <a:t>不引起其他变化</a:t>
            </a:r>
            <a:r>
              <a:rPr kumimoji="1" lang="zh-CN" altLang="en-US" sz="2400" dirty="0">
                <a:sym typeface="Monotype Sorts" pitchFamily="2" charset="2"/>
              </a:rPr>
              <a:t>”的含义 </a:t>
            </a:r>
          </a:p>
        </p:txBody>
      </p:sp>
      <p:grpSp>
        <p:nvGrpSpPr>
          <p:cNvPr id="604166" name="Group 6"/>
          <p:cNvGrpSpPr>
            <a:grpSpLocks/>
          </p:cNvGrpSpPr>
          <p:nvPr/>
        </p:nvGrpSpPr>
        <p:grpSpPr bwMode="auto">
          <a:xfrm>
            <a:off x="990600" y="2420938"/>
            <a:ext cx="3652838" cy="3751262"/>
            <a:chOff x="624" y="1203"/>
            <a:chExt cx="2301" cy="2363"/>
          </a:xfrm>
        </p:grpSpPr>
        <p:sp>
          <p:nvSpPr>
            <p:cNvPr id="604167" name="AutoShape 7" descr="球体"/>
            <p:cNvSpPr>
              <a:spLocks noChangeArrowheads="1"/>
            </p:cNvSpPr>
            <p:nvPr/>
          </p:nvSpPr>
          <p:spPr bwMode="auto">
            <a:xfrm>
              <a:off x="624" y="2233"/>
              <a:ext cx="482" cy="33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68" name="Rectangle 8"/>
            <p:cNvSpPr>
              <a:spLocks noChangeArrowheads="1"/>
            </p:cNvSpPr>
            <p:nvPr/>
          </p:nvSpPr>
          <p:spPr bwMode="auto">
            <a:xfrm>
              <a:off x="660" y="2401"/>
              <a:ext cx="315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</a:p>
          </p:txBody>
        </p:sp>
        <p:sp>
          <p:nvSpPr>
            <p:cNvPr id="604169" name="AutoShape 9" descr="球体"/>
            <p:cNvSpPr>
              <a:spLocks noChangeArrowheads="1"/>
            </p:cNvSpPr>
            <p:nvPr/>
          </p:nvSpPr>
          <p:spPr bwMode="auto">
            <a:xfrm rot="-5400000">
              <a:off x="1218" y="1729"/>
              <a:ext cx="455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0" name="Rectangle 10"/>
            <p:cNvSpPr>
              <a:spLocks noChangeArrowheads="1"/>
            </p:cNvSpPr>
            <p:nvPr/>
          </p:nvSpPr>
          <p:spPr bwMode="auto">
            <a:xfrm>
              <a:off x="1515" y="2691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604171" name="Rectangle 11"/>
            <p:cNvSpPr>
              <a:spLocks noChangeArrowheads="1"/>
            </p:cNvSpPr>
            <p:nvPr/>
          </p:nvSpPr>
          <p:spPr bwMode="auto">
            <a:xfrm>
              <a:off x="1555" y="1700"/>
              <a:ext cx="1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kumimoji="1" lang="zh-CN" altLang="en-US" sz="2800" b="1">
                  <a:solidFill>
                    <a:srgbClr val="FF0000"/>
                  </a:solidFill>
                </a:rPr>
                <a:t>＝ 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kumimoji="1" lang="zh-CN" altLang="en-US" sz="2800" b="1">
                  <a:solidFill>
                    <a:srgbClr val="FF0000"/>
                  </a:solidFill>
                </a:rPr>
                <a:t>＋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W</a:t>
              </a:r>
            </a:p>
          </p:txBody>
        </p:sp>
        <p:sp>
          <p:nvSpPr>
            <p:cNvPr id="604172" name="AutoShape 12" descr="球体"/>
            <p:cNvSpPr>
              <a:spLocks noChangeArrowheads="1"/>
            </p:cNvSpPr>
            <p:nvPr/>
          </p:nvSpPr>
          <p:spPr bwMode="auto">
            <a:xfrm rot="-5400000">
              <a:off x="1226" y="2782"/>
              <a:ext cx="448" cy="2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3366FF"/>
              </a:fgClr>
              <a:bgClr>
                <a:schemeClr val="bg1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3" name="Oval 13"/>
            <p:cNvSpPr>
              <a:spLocks noChangeArrowheads="1"/>
            </p:cNvSpPr>
            <p:nvPr/>
          </p:nvSpPr>
          <p:spPr bwMode="auto">
            <a:xfrm>
              <a:off x="1106" y="2049"/>
              <a:ext cx="685" cy="66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799" y="1203"/>
              <a:ext cx="1356" cy="45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04175" name="Rectangle 15"/>
            <p:cNvSpPr>
              <a:spLocks noChangeArrowheads="1"/>
            </p:cNvSpPr>
            <p:nvPr/>
          </p:nvSpPr>
          <p:spPr bwMode="auto">
            <a:xfrm>
              <a:off x="794" y="3107"/>
              <a:ext cx="1355" cy="459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604176" name="Group 16"/>
          <p:cNvGrpSpPr>
            <a:grpSpLocks/>
          </p:cNvGrpSpPr>
          <p:nvPr/>
        </p:nvGrpSpPr>
        <p:grpSpPr bwMode="auto">
          <a:xfrm>
            <a:off x="4308475" y="2503488"/>
            <a:ext cx="4591050" cy="3668712"/>
            <a:chOff x="2714" y="1193"/>
            <a:chExt cx="2892" cy="2311"/>
          </a:xfrm>
        </p:grpSpPr>
        <p:sp>
          <p:nvSpPr>
            <p:cNvPr id="604177" name="AutoShape 17" descr="球体"/>
            <p:cNvSpPr>
              <a:spLocks noChangeArrowheads="1"/>
            </p:cNvSpPr>
            <p:nvPr/>
          </p:nvSpPr>
          <p:spPr bwMode="auto">
            <a:xfrm rot="-5400000">
              <a:off x="3279" y="2366"/>
              <a:ext cx="1715" cy="31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8" name="Rectangle 18"/>
            <p:cNvSpPr>
              <a:spLocks noChangeArrowheads="1"/>
            </p:cNvSpPr>
            <p:nvPr/>
          </p:nvSpPr>
          <p:spPr bwMode="auto">
            <a:xfrm>
              <a:off x="3610" y="3036"/>
              <a:ext cx="1371" cy="46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04179" name="AutoShape 19" descr="球体"/>
            <p:cNvSpPr>
              <a:spLocks noChangeArrowheads="1"/>
            </p:cNvSpPr>
            <p:nvPr/>
          </p:nvSpPr>
          <p:spPr bwMode="auto">
            <a:xfrm rot="5400000" flipH="1" flipV="1">
              <a:off x="4242" y="1719"/>
              <a:ext cx="722" cy="64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80" name="Rectangle 20"/>
            <p:cNvSpPr>
              <a:spLocks noChangeArrowheads="1"/>
            </p:cNvSpPr>
            <p:nvPr/>
          </p:nvSpPr>
          <p:spPr bwMode="auto">
            <a:xfrm>
              <a:off x="3611" y="1193"/>
              <a:ext cx="1317" cy="46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3662" y="2121"/>
              <a:ext cx="4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604182" name="Rectangle 22"/>
            <p:cNvSpPr>
              <a:spLocks noChangeArrowheads="1"/>
            </p:cNvSpPr>
            <p:nvPr/>
          </p:nvSpPr>
          <p:spPr bwMode="auto">
            <a:xfrm>
              <a:off x="4612" y="1770"/>
              <a:ext cx="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2</a:t>
              </a:r>
            </a:p>
          </p:txBody>
        </p:sp>
        <p:sp>
          <p:nvSpPr>
            <p:cNvPr id="604183" name="AutoShape 23"/>
            <p:cNvSpPr>
              <a:spLocks noChangeArrowheads="1"/>
            </p:cNvSpPr>
            <p:nvPr/>
          </p:nvSpPr>
          <p:spPr bwMode="auto">
            <a:xfrm>
              <a:off x="2714" y="2242"/>
              <a:ext cx="527" cy="162"/>
            </a:xfrm>
            <a:prstGeom prst="rightArrow">
              <a:avLst>
                <a:gd name="adj1" fmla="val 50000"/>
                <a:gd name="adj2" fmla="val 81327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97C-9B17-4AAB-8E28-4FCEE6BEBD6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热力学第二定律的克劳修斯表述</a:t>
            </a: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457200" y="1693872"/>
            <a:ext cx="8001000" cy="1430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要使热量从低温物体传给高温物体，</a:t>
            </a:r>
            <a:r>
              <a:rPr kumimoji="1" lang="zh-CN" altLang="en-US" sz="2400" dirty="0">
                <a:solidFill>
                  <a:srgbClr val="0000CC"/>
                </a:solidFill>
              </a:rPr>
              <a:t>必须有外界做功</a:t>
            </a:r>
            <a:r>
              <a:rPr kumimoji="1" lang="zh-CN" altLang="en-US" sz="2400" dirty="0"/>
              <a:t>。即致冷机的致冷</a:t>
            </a:r>
            <a:r>
              <a:rPr kumimoji="1" lang="zh-CN" altLang="en-US" sz="2400" dirty="0" smtClean="0"/>
              <a:t>系数</a:t>
            </a:r>
            <a:r>
              <a:rPr kumimoji="1" lang="en-US" altLang="zh-CN" sz="2400" dirty="0" smtClean="0"/>
              <a:t/>
            </a:r>
            <a:br>
              <a:rPr kumimoji="1" lang="en-US" altLang="zh-CN" sz="2400" dirty="0" smtClean="0"/>
            </a:br>
            <a:r>
              <a:rPr kumimoji="1" lang="zh-CN" altLang="en-US" sz="2400" dirty="0" smtClean="0"/>
              <a:t>不可能</a:t>
            </a:r>
            <a:r>
              <a:rPr kumimoji="1" lang="zh-CN" altLang="en-US" sz="2400" dirty="0"/>
              <a:t>无限大。 </a:t>
            </a:r>
          </a:p>
        </p:txBody>
      </p:sp>
      <p:grpSp>
        <p:nvGrpSpPr>
          <p:cNvPr id="602118" name="Group 6"/>
          <p:cNvGrpSpPr>
            <a:grpSpLocks/>
          </p:cNvGrpSpPr>
          <p:nvPr/>
        </p:nvGrpSpPr>
        <p:grpSpPr bwMode="auto">
          <a:xfrm>
            <a:off x="3063875" y="2384425"/>
            <a:ext cx="2540000" cy="3940175"/>
            <a:chOff x="1930" y="1253"/>
            <a:chExt cx="1600" cy="2482"/>
          </a:xfrm>
        </p:grpSpPr>
        <p:sp>
          <p:nvSpPr>
            <p:cNvPr id="602119" name="AutoShape 7" descr="球体"/>
            <p:cNvSpPr>
              <a:spLocks noChangeArrowheads="1"/>
            </p:cNvSpPr>
            <p:nvPr/>
          </p:nvSpPr>
          <p:spPr bwMode="auto">
            <a:xfrm>
              <a:off x="1930" y="2341"/>
              <a:ext cx="506" cy="36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0" name="Rectangle 8"/>
            <p:cNvSpPr>
              <a:spLocks noChangeArrowheads="1"/>
            </p:cNvSpPr>
            <p:nvPr/>
          </p:nvSpPr>
          <p:spPr bwMode="auto">
            <a:xfrm>
              <a:off x="1935" y="2537"/>
              <a:ext cx="31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02121" name="AutoShape 9" descr="球体"/>
            <p:cNvSpPr>
              <a:spLocks noChangeArrowheads="1"/>
            </p:cNvSpPr>
            <p:nvPr/>
          </p:nvSpPr>
          <p:spPr bwMode="auto">
            <a:xfrm rot="-5400000">
              <a:off x="2570" y="1835"/>
              <a:ext cx="484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660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2" name="Rectangle 10"/>
            <p:cNvSpPr>
              <a:spLocks noChangeArrowheads="1"/>
            </p:cNvSpPr>
            <p:nvPr/>
          </p:nvSpPr>
          <p:spPr bwMode="auto">
            <a:xfrm>
              <a:off x="2241" y="2697"/>
              <a:ext cx="35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02123" name="Rectangle 11"/>
            <p:cNvSpPr>
              <a:spLocks noChangeArrowheads="1"/>
            </p:cNvSpPr>
            <p:nvPr/>
          </p:nvSpPr>
          <p:spPr bwMode="auto">
            <a:xfrm>
              <a:off x="2241" y="1674"/>
              <a:ext cx="35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02124" name="AutoShape 12" descr="球体"/>
            <p:cNvSpPr>
              <a:spLocks noChangeArrowheads="1"/>
            </p:cNvSpPr>
            <p:nvPr/>
          </p:nvSpPr>
          <p:spPr bwMode="auto">
            <a:xfrm rot="-5400000">
              <a:off x="2582" y="2925"/>
              <a:ext cx="474" cy="30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5" name="Oval 13"/>
            <p:cNvSpPr>
              <a:spLocks noChangeArrowheads="1"/>
            </p:cNvSpPr>
            <p:nvPr/>
          </p:nvSpPr>
          <p:spPr bwMode="auto">
            <a:xfrm>
              <a:off x="2434" y="2139"/>
              <a:ext cx="718" cy="70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602126" name="Rectangle 14"/>
            <p:cNvSpPr>
              <a:spLocks noChangeArrowheads="1"/>
            </p:cNvSpPr>
            <p:nvPr/>
          </p:nvSpPr>
          <p:spPr bwMode="auto">
            <a:xfrm>
              <a:off x="2094" y="1253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2127" name="Rectangle 15"/>
            <p:cNvSpPr>
              <a:spLocks noChangeArrowheads="1"/>
            </p:cNvSpPr>
            <p:nvPr/>
          </p:nvSpPr>
          <p:spPr bwMode="auto">
            <a:xfrm>
              <a:off x="2109" y="3249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9E-314D-41F2-9DE8-0704BDD0B3A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热力学第二定律的克劳修斯表述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33400" y="1660525"/>
            <a:ext cx="44958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表明了</a:t>
            </a:r>
            <a:r>
              <a:rPr kumimoji="1" lang="zh-CN" altLang="en-US" sz="2400" dirty="0">
                <a:solidFill>
                  <a:srgbClr val="0000CC"/>
                </a:solidFill>
              </a:rPr>
              <a:t>热量传递的不可逆性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1692275" y="2362200"/>
            <a:ext cx="2082800" cy="3916363"/>
            <a:chOff x="1066" y="1162"/>
            <a:chExt cx="1312" cy="2467"/>
          </a:xfrm>
        </p:grpSpPr>
        <p:sp>
          <p:nvSpPr>
            <p:cNvPr id="596999" name="AutoShape 7" descr="球体"/>
            <p:cNvSpPr>
              <a:spLocks noChangeArrowheads="1"/>
            </p:cNvSpPr>
            <p:nvPr/>
          </p:nvSpPr>
          <p:spPr bwMode="auto">
            <a:xfrm rot="5400000" flipV="1">
              <a:off x="1068" y="2014"/>
              <a:ext cx="1360" cy="292"/>
            </a:xfrm>
            <a:custGeom>
              <a:avLst/>
              <a:gdLst>
                <a:gd name="G0" fmla="+- 19106 0 0"/>
                <a:gd name="G1" fmla="+- 6065 0 0"/>
                <a:gd name="G2" fmla="+- 21600 0 6065"/>
                <a:gd name="G3" fmla="+- 10800 0 6065"/>
                <a:gd name="G4" fmla="+- 21600 0 19106"/>
                <a:gd name="G5" fmla="*/ G4 G3 10800"/>
                <a:gd name="G6" fmla="+- 21600 0 G5"/>
                <a:gd name="T0" fmla="*/ 19106 w 21600"/>
                <a:gd name="T1" fmla="*/ 0 h 21600"/>
                <a:gd name="T2" fmla="*/ 0 w 21600"/>
                <a:gd name="T3" fmla="*/ 10800 h 21600"/>
                <a:gd name="T4" fmla="*/ 1910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106" y="0"/>
                  </a:moveTo>
                  <a:lnTo>
                    <a:pt x="19106" y="6065"/>
                  </a:lnTo>
                  <a:lnTo>
                    <a:pt x="3375" y="6065"/>
                  </a:lnTo>
                  <a:lnTo>
                    <a:pt x="3375" y="15535"/>
                  </a:lnTo>
                  <a:lnTo>
                    <a:pt x="19106" y="15535"/>
                  </a:lnTo>
                  <a:lnTo>
                    <a:pt x="1910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065"/>
                  </a:moveTo>
                  <a:lnTo>
                    <a:pt x="1350" y="15535"/>
                  </a:lnTo>
                  <a:lnTo>
                    <a:pt x="2700" y="15535"/>
                  </a:lnTo>
                  <a:lnTo>
                    <a:pt x="2700" y="6065"/>
                  </a:lnTo>
                  <a:close/>
                </a:path>
                <a:path w="21600" h="21600">
                  <a:moveTo>
                    <a:pt x="0" y="6065"/>
                  </a:moveTo>
                  <a:lnTo>
                    <a:pt x="0" y="15535"/>
                  </a:lnTo>
                  <a:lnTo>
                    <a:pt x="675" y="15535"/>
                  </a:lnTo>
                  <a:lnTo>
                    <a:pt x="675" y="6065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00" name="Rectangle 8"/>
            <p:cNvSpPr>
              <a:spLocks noChangeArrowheads="1"/>
            </p:cNvSpPr>
            <p:nvPr/>
          </p:nvSpPr>
          <p:spPr bwMode="auto">
            <a:xfrm>
              <a:off x="1115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597001" name="Rectangle 9"/>
            <p:cNvSpPr>
              <a:spLocks noChangeArrowheads="1"/>
            </p:cNvSpPr>
            <p:nvPr/>
          </p:nvSpPr>
          <p:spPr bwMode="auto">
            <a:xfrm>
              <a:off x="1111" y="2840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7002" name="Rectangle 10"/>
            <p:cNvSpPr>
              <a:spLocks noChangeArrowheads="1"/>
            </p:cNvSpPr>
            <p:nvPr/>
          </p:nvSpPr>
          <p:spPr bwMode="auto">
            <a:xfrm>
              <a:off x="1837" y="2014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597003" name="Text Box 11"/>
            <p:cNvSpPr txBox="1">
              <a:spLocks noChangeArrowheads="1"/>
            </p:cNvSpPr>
            <p:nvPr/>
          </p:nvSpPr>
          <p:spPr bwMode="auto">
            <a:xfrm>
              <a:off x="1066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597004" name="Group 12"/>
          <p:cNvGrpSpPr>
            <a:grpSpLocks/>
          </p:cNvGrpSpPr>
          <p:nvPr/>
        </p:nvGrpSpPr>
        <p:grpSpPr bwMode="auto">
          <a:xfrm>
            <a:off x="5075238" y="2362200"/>
            <a:ext cx="2089150" cy="3916363"/>
            <a:chOff x="3197" y="1162"/>
            <a:chExt cx="1316" cy="2467"/>
          </a:xfrm>
        </p:grpSpPr>
        <p:sp>
          <p:nvSpPr>
            <p:cNvPr id="597005" name="AutoShape 13" descr="球体"/>
            <p:cNvSpPr>
              <a:spLocks noChangeArrowheads="1"/>
            </p:cNvSpPr>
            <p:nvPr/>
          </p:nvSpPr>
          <p:spPr bwMode="auto">
            <a:xfrm rot="-5400000">
              <a:off x="3272" y="2042"/>
              <a:ext cx="1214" cy="292"/>
            </a:xfrm>
            <a:custGeom>
              <a:avLst/>
              <a:gdLst>
                <a:gd name="G0" fmla="+- 18646 0 0"/>
                <a:gd name="G1" fmla="+- 5400 0 0"/>
                <a:gd name="G2" fmla="+- 21600 0 5400"/>
                <a:gd name="G3" fmla="+- 10800 0 5400"/>
                <a:gd name="G4" fmla="+- 21600 0 18646"/>
                <a:gd name="G5" fmla="*/ G4 G3 10800"/>
                <a:gd name="G6" fmla="+- 21600 0 G5"/>
                <a:gd name="T0" fmla="*/ 18646 w 21600"/>
                <a:gd name="T1" fmla="*/ 0 h 21600"/>
                <a:gd name="T2" fmla="*/ 0 w 21600"/>
                <a:gd name="T3" fmla="*/ 10800 h 21600"/>
                <a:gd name="T4" fmla="*/ 1864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46" y="0"/>
                  </a:moveTo>
                  <a:lnTo>
                    <a:pt x="18646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46" y="16200"/>
                  </a:lnTo>
                  <a:lnTo>
                    <a:pt x="1864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06" name="Rectangle 14"/>
            <p:cNvSpPr>
              <a:spLocks noChangeArrowheads="1"/>
            </p:cNvSpPr>
            <p:nvPr/>
          </p:nvSpPr>
          <p:spPr bwMode="auto">
            <a:xfrm>
              <a:off x="3246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597007" name="Rectangle 15"/>
            <p:cNvSpPr>
              <a:spLocks noChangeArrowheads="1"/>
            </p:cNvSpPr>
            <p:nvPr/>
          </p:nvSpPr>
          <p:spPr bwMode="auto">
            <a:xfrm>
              <a:off x="3246" y="2815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7008" name="Rectangle 16"/>
            <p:cNvSpPr>
              <a:spLocks noChangeArrowheads="1"/>
            </p:cNvSpPr>
            <p:nvPr/>
          </p:nvSpPr>
          <p:spPr bwMode="auto">
            <a:xfrm>
              <a:off x="3996" y="1969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597009" name="Text Box 17"/>
            <p:cNvSpPr txBox="1">
              <a:spLocks noChangeArrowheads="1"/>
            </p:cNvSpPr>
            <p:nvPr/>
          </p:nvSpPr>
          <p:spPr bwMode="auto">
            <a:xfrm>
              <a:off x="3197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597010" name="Group 18"/>
          <p:cNvGrpSpPr>
            <a:grpSpLocks/>
          </p:cNvGrpSpPr>
          <p:nvPr/>
        </p:nvGrpSpPr>
        <p:grpSpPr bwMode="auto">
          <a:xfrm>
            <a:off x="5003800" y="2362200"/>
            <a:ext cx="2305050" cy="3384550"/>
            <a:chOff x="3198" y="1162"/>
            <a:chExt cx="1452" cy="2132"/>
          </a:xfrm>
        </p:grpSpPr>
        <p:sp>
          <p:nvSpPr>
            <p:cNvPr id="597011" name="Line 19"/>
            <p:cNvSpPr>
              <a:spLocks noChangeShapeType="1"/>
            </p:cNvSpPr>
            <p:nvPr/>
          </p:nvSpPr>
          <p:spPr bwMode="auto">
            <a:xfrm flipH="1">
              <a:off x="3198" y="1162"/>
              <a:ext cx="1452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012" name="Line 20"/>
            <p:cNvSpPr>
              <a:spLocks noChangeShapeType="1"/>
            </p:cNvSpPr>
            <p:nvPr/>
          </p:nvSpPr>
          <p:spPr bwMode="auto">
            <a:xfrm>
              <a:off x="3334" y="1207"/>
              <a:ext cx="1316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7013" name="Group 21"/>
          <p:cNvGrpSpPr>
            <a:grpSpLocks/>
          </p:cNvGrpSpPr>
          <p:nvPr/>
        </p:nvGrpSpPr>
        <p:grpSpPr bwMode="auto">
          <a:xfrm>
            <a:off x="1547813" y="3082925"/>
            <a:ext cx="2592387" cy="1600200"/>
            <a:chOff x="1111" y="2205"/>
            <a:chExt cx="1633" cy="1008"/>
          </a:xfrm>
        </p:grpSpPr>
        <p:sp>
          <p:nvSpPr>
            <p:cNvPr id="597014" name="Line 22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15" name="Line 23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9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802-82ED-4BDA-8525-7D45FA7D96A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两种表述的等效性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09600" y="1584325"/>
            <a:ext cx="73469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如果开尔文表述不成立，则克劳修斯表述也不成立</a:t>
            </a:r>
          </a:p>
        </p:txBody>
      </p:sp>
      <p:grpSp>
        <p:nvGrpSpPr>
          <p:cNvPr id="595973" name="Group 5"/>
          <p:cNvGrpSpPr>
            <a:grpSpLocks/>
          </p:cNvGrpSpPr>
          <p:nvPr/>
        </p:nvGrpSpPr>
        <p:grpSpPr bwMode="auto">
          <a:xfrm>
            <a:off x="2854325" y="2987675"/>
            <a:ext cx="2089150" cy="2962275"/>
            <a:chOff x="1842" y="1584"/>
            <a:chExt cx="1316" cy="1866"/>
          </a:xfrm>
        </p:grpSpPr>
        <p:grpSp>
          <p:nvGrpSpPr>
            <p:cNvPr id="595974" name="Group 6"/>
            <p:cNvGrpSpPr>
              <a:grpSpLocks/>
            </p:cNvGrpSpPr>
            <p:nvPr/>
          </p:nvGrpSpPr>
          <p:grpSpPr bwMode="auto">
            <a:xfrm>
              <a:off x="2226" y="2874"/>
              <a:ext cx="744" cy="576"/>
              <a:chOff x="2880" y="2616"/>
              <a:chExt cx="744" cy="576"/>
            </a:xfrm>
          </p:grpSpPr>
          <p:sp>
            <p:nvSpPr>
              <p:cNvPr id="595975" name="AutoShape 7" descr="球体"/>
              <p:cNvSpPr>
                <a:spLocks noChangeArrowheads="1"/>
              </p:cNvSpPr>
              <p:nvPr/>
            </p:nvSpPr>
            <p:spPr bwMode="auto">
              <a:xfrm rot="-5400000">
                <a:off x="3120" y="2688"/>
                <a:ext cx="576" cy="43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976" name="Rectangle 8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3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FF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0000FF"/>
                    </a:solidFill>
                  </a:rPr>
                  <a:t>2</a:t>
                </a:r>
                <a:endParaRPr kumimoji="1" lang="en-US" altLang="zh-CN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95977" name="AutoShape 9" descr="球体"/>
            <p:cNvSpPr>
              <a:spLocks noChangeArrowheads="1"/>
            </p:cNvSpPr>
            <p:nvPr/>
          </p:nvSpPr>
          <p:spPr bwMode="auto">
            <a:xfrm rot="-5400000">
              <a:off x="2462" y="1656"/>
              <a:ext cx="576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978" name="Rectangle 10" descr="球体"/>
            <p:cNvSpPr>
              <a:spLocks noChangeArrowheads="1"/>
            </p:cNvSpPr>
            <p:nvPr/>
          </p:nvSpPr>
          <p:spPr bwMode="auto">
            <a:xfrm>
              <a:off x="1842" y="1638"/>
              <a:ext cx="72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FF0000"/>
                  </a:solidFill>
                </a:rPr>
                <a:t>+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5979" name="Oval 11"/>
            <p:cNvSpPr>
              <a:spLocks noChangeArrowheads="1"/>
            </p:cNvSpPr>
            <p:nvPr/>
          </p:nvSpPr>
          <p:spPr bwMode="auto">
            <a:xfrm>
              <a:off x="2342" y="2089"/>
              <a:ext cx="816" cy="7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595980" name="Group 12"/>
          <p:cNvGrpSpPr>
            <a:grpSpLocks/>
          </p:cNvGrpSpPr>
          <p:nvPr/>
        </p:nvGrpSpPr>
        <p:grpSpPr bwMode="auto">
          <a:xfrm>
            <a:off x="1208088" y="2852738"/>
            <a:ext cx="2447925" cy="2319337"/>
            <a:chOff x="805" y="1499"/>
            <a:chExt cx="1542" cy="1461"/>
          </a:xfrm>
        </p:grpSpPr>
        <p:sp>
          <p:nvSpPr>
            <p:cNvPr id="595981" name="Rectangle 13"/>
            <p:cNvSpPr>
              <a:spLocks noChangeArrowheads="1"/>
            </p:cNvSpPr>
            <p:nvPr/>
          </p:nvSpPr>
          <p:spPr bwMode="auto">
            <a:xfrm>
              <a:off x="1579" y="2633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r>
                <a:rPr kumimoji="1" lang="en-US" altLang="zh-CN" sz="2800" b="1">
                  <a:solidFill>
                    <a:srgbClr val="008080"/>
                  </a:solidFill>
                </a:rPr>
                <a:t>=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</a:p>
          </p:txBody>
        </p:sp>
        <p:sp>
          <p:nvSpPr>
            <p:cNvPr id="595982" name="AutoShape 14" descr="球体"/>
            <p:cNvSpPr>
              <a:spLocks noChangeArrowheads="1"/>
            </p:cNvSpPr>
            <p:nvPr/>
          </p:nvSpPr>
          <p:spPr bwMode="auto">
            <a:xfrm rot="5400000" flipV="1">
              <a:off x="954" y="1571"/>
              <a:ext cx="576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983" name="AutoShape 15" descr="球体"/>
            <p:cNvSpPr>
              <a:spLocks noChangeArrowheads="1"/>
            </p:cNvSpPr>
            <p:nvPr/>
          </p:nvSpPr>
          <p:spPr bwMode="auto">
            <a:xfrm flipV="1">
              <a:off x="1667" y="2252"/>
              <a:ext cx="680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5984" name="Group 16"/>
            <p:cNvGrpSpPr>
              <a:grpSpLocks/>
            </p:cNvGrpSpPr>
            <p:nvPr/>
          </p:nvGrpSpPr>
          <p:grpSpPr bwMode="auto">
            <a:xfrm>
              <a:off x="805" y="1581"/>
              <a:ext cx="862" cy="1276"/>
              <a:chOff x="1247" y="1652"/>
              <a:chExt cx="862" cy="1276"/>
            </a:xfrm>
          </p:grpSpPr>
          <p:sp>
            <p:nvSpPr>
              <p:cNvPr id="595985" name="Oval 17"/>
              <p:cNvSpPr>
                <a:spLocks noChangeArrowheads="1"/>
              </p:cNvSpPr>
              <p:nvPr/>
            </p:nvSpPr>
            <p:spPr bwMode="auto">
              <a:xfrm>
                <a:off x="1293" y="2160"/>
                <a:ext cx="816" cy="7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 i="1">
                    <a:solidFill>
                      <a:srgbClr val="993366"/>
                    </a:solidFill>
                  </a:rPr>
                  <a:t>E</a:t>
                </a:r>
              </a:p>
            </p:txBody>
          </p:sp>
          <p:sp>
            <p:nvSpPr>
              <p:cNvPr id="595986" name="Rectangle 18"/>
              <p:cNvSpPr>
                <a:spLocks noChangeArrowheads="1"/>
              </p:cNvSpPr>
              <p:nvPr/>
            </p:nvSpPr>
            <p:spPr bwMode="auto">
              <a:xfrm>
                <a:off x="1247" y="1652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FF0000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595987" name="Group 19"/>
          <p:cNvGrpSpPr>
            <a:grpSpLocks/>
          </p:cNvGrpSpPr>
          <p:nvPr/>
        </p:nvGrpSpPr>
        <p:grpSpPr bwMode="auto">
          <a:xfrm>
            <a:off x="685800" y="2133600"/>
            <a:ext cx="4797425" cy="4648200"/>
            <a:chOff x="576" y="816"/>
            <a:chExt cx="4608" cy="2928"/>
          </a:xfrm>
        </p:grpSpPr>
        <p:sp>
          <p:nvSpPr>
            <p:cNvPr id="595988" name="Rectangle 20"/>
            <p:cNvSpPr>
              <a:spLocks noChangeArrowheads="1"/>
            </p:cNvSpPr>
            <p:nvPr/>
          </p:nvSpPr>
          <p:spPr bwMode="auto">
            <a:xfrm>
              <a:off x="624" y="8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A50021"/>
                  </a:solidFill>
                </a:rPr>
                <a:t>高温热源</a:t>
              </a:r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595989" name="Rectangle 21"/>
            <p:cNvSpPr>
              <a:spLocks noChangeArrowheads="1"/>
            </p:cNvSpPr>
            <p:nvPr/>
          </p:nvSpPr>
          <p:spPr bwMode="auto">
            <a:xfrm>
              <a:off x="576" y="32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000066"/>
                  </a:solidFill>
                </a:rPr>
                <a:t>低温热源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595990" name="Group 22"/>
          <p:cNvGrpSpPr>
            <a:grpSpLocks/>
          </p:cNvGrpSpPr>
          <p:nvPr/>
        </p:nvGrpSpPr>
        <p:grpSpPr bwMode="auto">
          <a:xfrm>
            <a:off x="5942013" y="2133600"/>
            <a:ext cx="2663825" cy="4648200"/>
            <a:chOff x="3787" y="1046"/>
            <a:chExt cx="1678" cy="2928"/>
          </a:xfrm>
        </p:grpSpPr>
        <p:sp>
          <p:nvSpPr>
            <p:cNvPr id="595991" name="AutoShape 23" descr="球体"/>
            <p:cNvSpPr>
              <a:spLocks noChangeArrowheads="1"/>
            </p:cNvSpPr>
            <p:nvPr/>
          </p:nvSpPr>
          <p:spPr bwMode="auto">
            <a:xfrm rot="-5400000">
              <a:off x="3681" y="2254"/>
              <a:ext cx="1872" cy="480"/>
            </a:xfrm>
            <a:custGeom>
              <a:avLst/>
              <a:gdLst>
                <a:gd name="G0" fmla="+- 18311 0 0"/>
                <a:gd name="G1" fmla="+- 5400 0 0"/>
                <a:gd name="G2" fmla="+- 21600 0 5400"/>
                <a:gd name="G3" fmla="+- 10800 0 5400"/>
                <a:gd name="G4" fmla="+- 21600 0 18311"/>
                <a:gd name="G5" fmla="*/ G4 G3 10800"/>
                <a:gd name="G6" fmla="+- 21600 0 G5"/>
                <a:gd name="T0" fmla="*/ 18311 w 21600"/>
                <a:gd name="T1" fmla="*/ 0 h 21600"/>
                <a:gd name="T2" fmla="*/ 0 w 21600"/>
                <a:gd name="T3" fmla="*/ 10800 h 21600"/>
                <a:gd name="T4" fmla="*/ 18311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11" y="0"/>
                  </a:moveTo>
                  <a:lnTo>
                    <a:pt x="18311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311" y="16200"/>
                  </a:lnTo>
                  <a:lnTo>
                    <a:pt x="18311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992" name="Rectangle 24"/>
            <p:cNvSpPr>
              <a:spLocks noChangeArrowheads="1"/>
            </p:cNvSpPr>
            <p:nvPr/>
          </p:nvSpPr>
          <p:spPr bwMode="auto">
            <a:xfrm>
              <a:off x="4739" y="3066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595993" name="Rectangle 25"/>
            <p:cNvSpPr>
              <a:spLocks noChangeArrowheads="1"/>
            </p:cNvSpPr>
            <p:nvPr/>
          </p:nvSpPr>
          <p:spPr bwMode="auto">
            <a:xfrm>
              <a:off x="4794" y="1742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grpSp>
          <p:nvGrpSpPr>
            <p:cNvPr id="595994" name="Group 26"/>
            <p:cNvGrpSpPr>
              <a:grpSpLocks/>
            </p:cNvGrpSpPr>
            <p:nvPr/>
          </p:nvGrpSpPr>
          <p:grpSpPr bwMode="auto">
            <a:xfrm>
              <a:off x="3787" y="1046"/>
              <a:ext cx="1678" cy="2928"/>
              <a:chOff x="576" y="816"/>
              <a:chExt cx="4608" cy="2928"/>
            </a:xfrm>
          </p:grpSpPr>
          <p:sp>
            <p:nvSpPr>
              <p:cNvPr id="595995" name="Rectangle 27"/>
              <p:cNvSpPr>
                <a:spLocks noChangeArrowheads="1"/>
              </p:cNvSpPr>
              <p:nvPr/>
            </p:nvSpPr>
            <p:spPr bwMode="auto">
              <a:xfrm>
                <a:off x="624" y="8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990033"/>
                    </a:solidFill>
                  </a:rPr>
                  <a:t>高温热源</a:t>
                </a:r>
                <a:r>
                  <a:rPr kumimoji="1" lang="en-US" altLang="zh-CN" sz="2800" b="1" i="1">
                    <a:solidFill>
                      <a:srgbClr val="990033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990033"/>
                    </a:solidFill>
                  </a:rPr>
                  <a:t>1</a:t>
                </a:r>
              </a:p>
            </p:txBody>
          </p:sp>
          <p:sp>
            <p:nvSpPr>
              <p:cNvPr id="595996" name="Rectangle 2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8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0FE3-5CD1-4229-890D-0CE48C6A948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两种表述的等效性</a:t>
            </a:r>
          </a:p>
        </p:txBody>
      </p:sp>
    </p:spTree>
    <p:controls>
      <p:control spid="606212" name="ShockwaveFlash1" r:id="rId2" imgW="6676190" imgH="5036763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248B-2DA8-43C1-9D16-EEA1A2755B5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两种表述的等效性</a:t>
            </a: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533400" y="1584325"/>
            <a:ext cx="75311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如果克劳修斯表述不成立，则开尔文表述也不成立</a:t>
            </a:r>
          </a:p>
        </p:txBody>
      </p:sp>
      <p:grpSp>
        <p:nvGrpSpPr>
          <p:cNvPr id="605189" name="Group 5"/>
          <p:cNvGrpSpPr>
            <a:grpSpLocks/>
          </p:cNvGrpSpPr>
          <p:nvPr/>
        </p:nvGrpSpPr>
        <p:grpSpPr bwMode="auto">
          <a:xfrm>
            <a:off x="1447800" y="2935288"/>
            <a:ext cx="1143000" cy="3590925"/>
            <a:chOff x="971" y="1430"/>
            <a:chExt cx="720" cy="2262"/>
          </a:xfrm>
        </p:grpSpPr>
        <p:sp>
          <p:nvSpPr>
            <p:cNvPr id="605190" name="AutoShape 6" descr="球体"/>
            <p:cNvSpPr>
              <a:spLocks noChangeArrowheads="1"/>
            </p:cNvSpPr>
            <p:nvPr/>
          </p:nvSpPr>
          <p:spPr bwMode="auto">
            <a:xfrm rot="-5400000">
              <a:off x="56" y="2345"/>
              <a:ext cx="2262" cy="432"/>
            </a:xfrm>
            <a:custGeom>
              <a:avLst/>
              <a:gdLst>
                <a:gd name="G0" fmla="+- 17469 0 0"/>
                <a:gd name="G1" fmla="+- 5400 0 0"/>
                <a:gd name="G2" fmla="+- 21600 0 5400"/>
                <a:gd name="G3" fmla="+- 10800 0 5400"/>
                <a:gd name="G4" fmla="+- 21600 0 17469"/>
                <a:gd name="G5" fmla="*/ G4 G3 10800"/>
                <a:gd name="G6" fmla="+- 21600 0 G5"/>
                <a:gd name="T0" fmla="*/ 17469 w 21600"/>
                <a:gd name="T1" fmla="*/ 0 h 21600"/>
                <a:gd name="T2" fmla="*/ 0 w 21600"/>
                <a:gd name="T3" fmla="*/ 10800 h 21600"/>
                <a:gd name="T4" fmla="*/ 17469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469" y="0"/>
                  </a:moveTo>
                  <a:lnTo>
                    <a:pt x="17469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7469" y="16200"/>
                  </a:lnTo>
                  <a:lnTo>
                    <a:pt x="17469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1337" y="219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05192" name="Group 8"/>
          <p:cNvGrpSpPr>
            <a:grpSpLocks/>
          </p:cNvGrpSpPr>
          <p:nvPr/>
        </p:nvGrpSpPr>
        <p:grpSpPr bwMode="auto">
          <a:xfrm>
            <a:off x="2749550" y="2782888"/>
            <a:ext cx="2882900" cy="3124200"/>
            <a:chOff x="1791" y="1334"/>
            <a:chExt cx="1816" cy="1968"/>
          </a:xfrm>
        </p:grpSpPr>
        <p:sp>
          <p:nvSpPr>
            <p:cNvPr id="605193" name="AutoShape 9" descr="球体"/>
            <p:cNvSpPr>
              <a:spLocks noChangeArrowheads="1"/>
            </p:cNvSpPr>
            <p:nvPr/>
          </p:nvSpPr>
          <p:spPr bwMode="auto">
            <a:xfrm>
              <a:off x="2517" y="2150"/>
              <a:ext cx="576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2613" y="2516"/>
              <a:ext cx="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2</a:t>
              </a:r>
            </a:p>
          </p:txBody>
        </p:sp>
        <p:sp>
          <p:nvSpPr>
            <p:cNvPr id="605195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878" y="1430"/>
              <a:ext cx="624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2390" y="2785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2310" y="147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605198" name="AutoShape 14" descr="球体"/>
            <p:cNvSpPr>
              <a:spLocks noChangeArrowheads="1"/>
            </p:cNvSpPr>
            <p:nvPr/>
          </p:nvSpPr>
          <p:spPr bwMode="auto">
            <a:xfrm rot="5400000" flipV="1">
              <a:off x="1818" y="2714"/>
              <a:ext cx="744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9" name="Oval 15"/>
            <p:cNvSpPr>
              <a:spLocks noChangeArrowheads="1"/>
            </p:cNvSpPr>
            <p:nvPr/>
          </p:nvSpPr>
          <p:spPr bwMode="auto">
            <a:xfrm>
              <a:off x="1791" y="1958"/>
              <a:ext cx="771" cy="7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533400" y="2097088"/>
            <a:ext cx="4454525" cy="4648200"/>
            <a:chOff x="395" y="902"/>
            <a:chExt cx="2806" cy="2928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424" y="902"/>
              <a:ext cx="2777" cy="52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A50021"/>
                  </a:solidFill>
                </a:rPr>
                <a:t>高温热源</a:t>
              </a:r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95" y="3302"/>
              <a:ext cx="2777" cy="5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000066"/>
                  </a:solidFill>
                </a:rPr>
                <a:t>低温热源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5500687" y="2133600"/>
            <a:ext cx="3225800" cy="4648200"/>
            <a:chOff x="3524" y="925"/>
            <a:chExt cx="2032" cy="2928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4562" y="2604"/>
              <a:ext cx="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05205" name="AutoShape 21" descr="球体"/>
            <p:cNvSpPr>
              <a:spLocks noChangeArrowheads="1"/>
            </p:cNvSpPr>
            <p:nvPr/>
          </p:nvSpPr>
          <p:spPr bwMode="auto">
            <a:xfrm rot="5400000" flipV="1">
              <a:off x="3982" y="1436"/>
              <a:ext cx="635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6" name="AutoShape 22" descr="球体"/>
            <p:cNvSpPr>
              <a:spLocks noChangeArrowheads="1"/>
            </p:cNvSpPr>
            <p:nvPr/>
          </p:nvSpPr>
          <p:spPr bwMode="auto">
            <a:xfrm flipV="1">
              <a:off x="4562" y="2172"/>
              <a:ext cx="680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7" name="Oval 23"/>
            <p:cNvSpPr>
              <a:spLocks noChangeArrowheads="1"/>
            </p:cNvSpPr>
            <p:nvPr/>
          </p:nvSpPr>
          <p:spPr bwMode="auto">
            <a:xfrm>
              <a:off x="3878" y="1969"/>
              <a:ext cx="774" cy="7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5208" name="Rectangle 24"/>
            <p:cNvSpPr>
              <a:spLocks noChangeArrowheads="1"/>
            </p:cNvSpPr>
            <p:nvPr/>
          </p:nvSpPr>
          <p:spPr bwMode="auto">
            <a:xfrm>
              <a:off x="4393" y="1470"/>
              <a:ext cx="6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grpSp>
          <p:nvGrpSpPr>
            <p:cNvPr id="605209" name="Group 25"/>
            <p:cNvGrpSpPr>
              <a:grpSpLocks/>
            </p:cNvGrpSpPr>
            <p:nvPr/>
          </p:nvGrpSpPr>
          <p:grpSpPr bwMode="auto">
            <a:xfrm>
              <a:off x="3524" y="925"/>
              <a:ext cx="1990" cy="2928"/>
              <a:chOff x="576" y="816"/>
              <a:chExt cx="4608" cy="2928"/>
            </a:xfrm>
          </p:grpSpPr>
          <p:sp>
            <p:nvSpPr>
              <p:cNvPr id="605210" name="Rectangle 26"/>
              <p:cNvSpPr>
                <a:spLocks noChangeArrowheads="1"/>
              </p:cNvSpPr>
              <p:nvPr/>
            </p:nvSpPr>
            <p:spPr bwMode="auto">
              <a:xfrm>
                <a:off x="624" y="8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A50021"/>
                    </a:solidFill>
                  </a:rPr>
                  <a:t>高温热源</a:t>
                </a:r>
                <a:r>
                  <a:rPr kumimoji="1" lang="en-US" altLang="zh-CN" sz="2800" b="1" i="1">
                    <a:solidFill>
                      <a:srgbClr val="A50021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A50021"/>
                    </a:solidFill>
                  </a:rPr>
                  <a:t>1</a:t>
                </a:r>
              </a:p>
            </p:txBody>
          </p:sp>
          <p:sp>
            <p:nvSpPr>
              <p:cNvPr id="605211" name="Rectangle 27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8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28D4-351C-4188-992C-C09370FD418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两种表述的等效性</a:t>
            </a:r>
          </a:p>
        </p:txBody>
      </p:sp>
    </p:spTree>
    <p:controls>
      <p:control spid="607236" name="ShockwaveFlash1" r:id="rId2" imgW="6384330" imgH="5036763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D0-1954-454F-9881-B912394E37A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3582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热功转换的方向性： </a:t>
            </a:r>
          </a:p>
        </p:txBody>
      </p:sp>
      <p:grpSp>
        <p:nvGrpSpPr>
          <p:cNvPr id="591877" name="Group 5"/>
          <p:cNvGrpSpPr>
            <a:grpSpLocks/>
          </p:cNvGrpSpPr>
          <p:nvPr/>
        </p:nvGrpSpPr>
        <p:grpSpPr bwMode="auto">
          <a:xfrm>
            <a:off x="1549400" y="3068638"/>
            <a:ext cx="3238500" cy="2160587"/>
            <a:chOff x="976" y="1933"/>
            <a:chExt cx="2040" cy="1361"/>
          </a:xfrm>
        </p:grpSpPr>
        <p:sp>
          <p:nvSpPr>
            <p:cNvPr id="591878" name="Rectangle 6"/>
            <p:cNvSpPr>
              <a:spLocks noChangeArrowheads="1"/>
            </p:cNvSpPr>
            <p:nvPr/>
          </p:nvSpPr>
          <p:spPr bwMode="auto">
            <a:xfrm>
              <a:off x="1248" y="1933"/>
              <a:ext cx="1400" cy="45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800" b="1" baseline="-25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1879" name="AutoShape 7" descr="球体"/>
            <p:cNvSpPr>
              <a:spLocks noChangeArrowheads="1"/>
            </p:cNvSpPr>
            <p:nvPr/>
          </p:nvSpPr>
          <p:spPr bwMode="auto">
            <a:xfrm rot="16200000" flipV="1">
              <a:off x="1315" y="2318"/>
              <a:ext cx="862" cy="998"/>
            </a:xfrm>
            <a:custGeom>
              <a:avLst/>
              <a:gdLst>
                <a:gd name="G0" fmla="+- 16262 0 0"/>
                <a:gd name="G1" fmla="+- 4068 0 0"/>
                <a:gd name="G2" fmla="+- 12158 0 4068"/>
                <a:gd name="G3" fmla="+- G2 0 4068"/>
                <a:gd name="G4" fmla="*/ G3 32768 32059"/>
                <a:gd name="G5" fmla="*/ G4 1 2"/>
                <a:gd name="G6" fmla="+- 21600 0 16262"/>
                <a:gd name="G7" fmla="*/ G6 4068 6079"/>
                <a:gd name="G8" fmla="+- G7 16262 0"/>
                <a:gd name="T0" fmla="*/ 16262 w 21600"/>
                <a:gd name="T1" fmla="*/ 0 h 21600"/>
                <a:gd name="T2" fmla="*/ 16262 w 21600"/>
                <a:gd name="T3" fmla="*/ 12158 h 21600"/>
                <a:gd name="T4" fmla="*/ 2056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262" y="0"/>
                  </a:lnTo>
                  <a:lnTo>
                    <a:pt x="16262" y="4068"/>
                  </a:lnTo>
                  <a:lnTo>
                    <a:pt x="12427" y="4068"/>
                  </a:lnTo>
                  <a:cubicBezTo>
                    <a:pt x="5564" y="4068"/>
                    <a:pt x="0" y="7690"/>
                    <a:pt x="0" y="12158"/>
                  </a:cubicBezTo>
                  <a:lnTo>
                    <a:pt x="0" y="21600"/>
                  </a:lnTo>
                  <a:lnTo>
                    <a:pt x="4111" y="21600"/>
                  </a:lnTo>
                  <a:lnTo>
                    <a:pt x="4111" y="12158"/>
                  </a:lnTo>
                  <a:cubicBezTo>
                    <a:pt x="4111" y="9911"/>
                    <a:pt x="7834" y="8090"/>
                    <a:pt x="12427" y="8090"/>
                  </a:cubicBezTo>
                  <a:lnTo>
                    <a:pt x="16262" y="8090"/>
                  </a:lnTo>
                  <a:lnTo>
                    <a:pt x="16262" y="12158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976" y="2967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</a:p>
          </p:txBody>
        </p:sp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1837" y="2014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990033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591882" name="Text Box 10"/>
            <p:cNvSpPr txBox="1">
              <a:spLocks noChangeArrowheads="1"/>
            </p:cNvSpPr>
            <p:nvPr/>
          </p:nvSpPr>
          <p:spPr bwMode="auto">
            <a:xfrm>
              <a:off x="2019" y="2695"/>
              <a:ext cx="997" cy="32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100</a:t>
              </a:r>
              <a:r>
                <a:rPr lang="zh-CN" altLang="en-US" sz="2800">
                  <a:solidFill>
                    <a:srgbClr val="000066"/>
                  </a:solidFill>
                  <a:ea typeface="楷体_GB2312" pitchFamily="49" charset="-122"/>
                </a:rPr>
                <a:t>％</a:t>
              </a:r>
            </a:p>
          </p:txBody>
        </p:sp>
      </p:grpSp>
      <p:grpSp>
        <p:nvGrpSpPr>
          <p:cNvPr id="591883" name="Group 11"/>
          <p:cNvGrpSpPr>
            <a:grpSpLocks/>
          </p:cNvGrpSpPr>
          <p:nvPr/>
        </p:nvGrpSpPr>
        <p:grpSpPr bwMode="auto">
          <a:xfrm>
            <a:off x="4860925" y="3068638"/>
            <a:ext cx="3382963" cy="2305050"/>
            <a:chOff x="3062" y="1933"/>
            <a:chExt cx="2131" cy="1452"/>
          </a:xfrm>
        </p:grpSpPr>
        <p:sp>
          <p:nvSpPr>
            <p:cNvPr id="591884" name="AutoShape 12" descr="球体"/>
            <p:cNvSpPr>
              <a:spLocks noChangeArrowheads="1"/>
            </p:cNvSpPr>
            <p:nvPr/>
          </p:nvSpPr>
          <p:spPr bwMode="auto">
            <a:xfrm rot="10800000">
              <a:off x="3334" y="2387"/>
              <a:ext cx="862" cy="998"/>
            </a:xfrm>
            <a:custGeom>
              <a:avLst/>
              <a:gdLst>
                <a:gd name="G0" fmla="+- 16262 0 0"/>
                <a:gd name="G1" fmla="+- 4068 0 0"/>
                <a:gd name="G2" fmla="+- 12158 0 4068"/>
                <a:gd name="G3" fmla="+- G2 0 4068"/>
                <a:gd name="G4" fmla="*/ G3 32768 32059"/>
                <a:gd name="G5" fmla="*/ G4 1 2"/>
                <a:gd name="G6" fmla="+- 21600 0 16262"/>
                <a:gd name="G7" fmla="*/ G6 4068 6079"/>
                <a:gd name="G8" fmla="+- G7 16262 0"/>
                <a:gd name="T0" fmla="*/ 16262 w 21600"/>
                <a:gd name="T1" fmla="*/ 0 h 21600"/>
                <a:gd name="T2" fmla="*/ 16262 w 21600"/>
                <a:gd name="T3" fmla="*/ 12158 h 21600"/>
                <a:gd name="T4" fmla="*/ 2056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262" y="0"/>
                  </a:lnTo>
                  <a:lnTo>
                    <a:pt x="16262" y="4068"/>
                  </a:lnTo>
                  <a:lnTo>
                    <a:pt x="12427" y="4068"/>
                  </a:lnTo>
                  <a:cubicBezTo>
                    <a:pt x="5564" y="4068"/>
                    <a:pt x="0" y="7690"/>
                    <a:pt x="0" y="12158"/>
                  </a:cubicBezTo>
                  <a:lnTo>
                    <a:pt x="0" y="21600"/>
                  </a:lnTo>
                  <a:lnTo>
                    <a:pt x="4111" y="21600"/>
                  </a:lnTo>
                  <a:lnTo>
                    <a:pt x="4111" y="12158"/>
                  </a:lnTo>
                  <a:cubicBezTo>
                    <a:pt x="4111" y="9911"/>
                    <a:pt x="7834" y="8090"/>
                    <a:pt x="12427" y="8090"/>
                  </a:cubicBezTo>
                  <a:lnTo>
                    <a:pt x="16262" y="8090"/>
                  </a:lnTo>
                  <a:lnTo>
                    <a:pt x="16262" y="12158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885" name="Rectangle 13"/>
            <p:cNvSpPr>
              <a:spLocks noChangeArrowheads="1"/>
            </p:cNvSpPr>
            <p:nvPr/>
          </p:nvSpPr>
          <p:spPr bwMode="auto">
            <a:xfrm>
              <a:off x="3425" y="1933"/>
              <a:ext cx="1400" cy="45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800" b="1" baseline="-25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3062" y="2931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</a:p>
          </p:txBody>
        </p:sp>
        <p:sp>
          <p:nvSpPr>
            <p:cNvPr id="591887" name="Text Box 15"/>
            <p:cNvSpPr txBox="1">
              <a:spLocks noChangeArrowheads="1"/>
            </p:cNvSpPr>
            <p:nvPr/>
          </p:nvSpPr>
          <p:spPr bwMode="auto">
            <a:xfrm>
              <a:off x="3970" y="2014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990033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4196" y="2649"/>
              <a:ext cx="997" cy="32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100</a:t>
              </a:r>
              <a:r>
                <a:rPr lang="zh-CN" altLang="en-US" sz="2800">
                  <a:solidFill>
                    <a:srgbClr val="000066"/>
                  </a:solidFill>
                  <a:ea typeface="楷体_GB2312" pitchFamily="49" charset="-122"/>
                </a:rPr>
                <a:t>％</a:t>
              </a:r>
            </a:p>
          </p:txBody>
        </p:sp>
      </p:grpSp>
      <p:grpSp>
        <p:nvGrpSpPr>
          <p:cNvPr id="591889" name="Group 17"/>
          <p:cNvGrpSpPr>
            <a:grpSpLocks/>
          </p:cNvGrpSpPr>
          <p:nvPr/>
        </p:nvGrpSpPr>
        <p:grpSpPr bwMode="auto">
          <a:xfrm>
            <a:off x="5580063" y="3141663"/>
            <a:ext cx="2016125" cy="2016125"/>
            <a:chOff x="3288" y="2795"/>
            <a:chExt cx="1270" cy="1270"/>
          </a:xfrm>
        </p:grpSpPr>
        <p:sp>
          <p:nvSpPr>
            <p:cNvPr id="591890" name="Line 18"/>
            <p:cNvSpPr>
              <a:spLocks noChangeShapeType="1"/>
            </p:cNvSpPr>
            <p:nvPr/>
          </p:nvSpPr>
          <p:spPr bwMode="auto">
            <a:xfrm flipH="1">
              <a:off x="3288" y="2795"/>
              <a:ext cx="1270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91" name="Line 19"/>
            <p:cNvSpPr>
              <a:spLocks noChangeShapeType="1"/>
            </p:cNvSpPr>
            <p:nvPr/>
          </p:nvSpPr>
          <p:spPr bwMode="auto">
            <a:xfrm>
              <a:off x="3288" y="2795"/>
              <a:ext cx="1270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1892" name="Group 20"/>
          <p:cNvGrpSpPr>
            <a:grpSpLocks/>
          </p:cNvGrpSpPr>
          <p:nvPr/>
        </p:nvGrpSpPr>
        <p:grpSpPr bwMode="auto">
          <a:xfrm>
            <a:off x="1763713" y="3500438"/>
            <a:ext cx="2592387" cy="1600200"/>
            <a:chOff x="1111" y="2205"/>
            <a:chExt cx="1633" cy="1008"/>
          </a:xfrm>
        </p:grpSpPr>
        <p:sp>
          <p:nvSpPr>
            <p:cNvPr id="59189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94" name="Line 22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5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4030-DD8C-4D3C-AA90-A114625F1B0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自然过程的不可逆性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热传导的不可逆性： </a:t>
            </a:r>
          </a:p>
        </p:txBody>
      </p:sp>
      <p:grpSp>
        <p:nvGrpSpPr>
          <p:cNvPr id="612357" name="Group 5"/>
          <p:cNvGrpSpPr>
            <a:grpSpLocks/>
          </p:cNvGrpSpPr>
          <p:nvPr/>
        </p:nvGrpSpPr>
        <p:grpSpPr bwMode="auto">
          <a:xfrm>
            <a:off x="1739900" y="2362200"/>
            <a:ext cx="2082800" cy="3916362"/>
            <a:chOff x="1111" y="1162"/>
            <a:chExt cx="1312" cy="2467"/>
          </a:xfrm>
        </p:grpSpPr>
        <p:sp>
          <p:nvSpPr>
            <p:cNvPr id="612358" name="AutoShape 6" descr="球体"/>
            <p:cNvSpPr>
              <a:spLocks noChangeArrowheads="1"/>
            </p:cNvSpPr>
            <p:nvPr/>
          </p:nvSpPr>
          <p:spPr bwMode="auto">
            <a:xfrm rot="5400000" flipV="1">
              <a:off x="1113" y="2014"/>
              <a:ext cx="1360" cy="292"/>
            </a:xfrm>
            <a:custGeom>
              <a:avLst/>
              <a:gdLst>
                <a:gd name="G0" fmla="+- 19106 0 0"/>
                <a:gd name="G1" fmla="+- 6065 0 0"/>
                <a:gd name="G2" fmla="+- 21600 0 6065"/>
                <a:gd name="G3" fmla="+- 10800 0 6065"/>
                <a:gd name="G4" fmla="+- 21600 0 19106"/>
                <a:gd name="G5" fmla="*/ G4 G3 10800"/>
                <a:gd name="G6" fmla="+- 21600 0 G5"/>
                <a:gd name="T0" fmla="*/ 19106 w 21600"/>
                <a:gd name="T1" fmla="*/ 0 h 21600"/>
                <a:gd name="T2" fmla="*/ 0 w 21600"/>
                <a:gd name="T3" fmla="*/ 10800 h 21600"/>
                <a:gd name="T4" fmla="*/ 1910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106" y="0"/>
                  </a:moveTo>
                  <a:lnTo>
                    <a:pt x="19106" y="6065"/>
                  </a:lnTo>
                  <a:lnTo>
                    <a:pt x="3375" y="6065"/>
                  </a:lnTo>
                  <a:lnTo>
                    <a:pt x="3375" y="15535"/>
                  </a:lnTo>
                  <a:lnTo>
                    <a:pt x="19106" y="15535"/>
                  </a:lnTo>
                  <a:lnTo>
                    <a:pt x="1910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065"/>
                  </a:moveTo>
                  <a:lnTo>
                    <a:pt x="1350" y="15535"/>
                  </a:lnTo>
                  <a:lnTo>
                    <a:pt x="2700" y="15535"/>
                  </a:lnTo>
                  <a:lnTo>
                    <a:pt x="2700" y="6065"/>
                  </a:lnTo>
                  <a:close/>
                </a:path>
                <a:path w="21600" h="21600">
                  <a:moveTo>
                    <a:pt x="0" y="6065"/>
                  </a:moveTo>
                  <a:lnTo>
                    <a:pt x="0" y="15535"/>
                  </a:lnTo>
                  <a:lnTo>
                    <a:pt x="675" y="15535"/>
                  </a:lnTo>
                  <a:lnTo>
                    <a:pt x="675" y="6065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1160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1156" y="2840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1882" y="2014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612362" name="Text Box 10"/>
            <p:cNvSpPr txBox="1">
              <a:spLocks noChangeArrowheads="1"/>
            </p:cNvSpPr>
            <p:nvPr/>
          </p:nvSpPr>
          <p:spPr bwMode="auto">
            <a:xfrm>
              <a:off x="1111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612363" name="Group 11"/>
          <p:cNvGrpSpPr>
            <a:grpSpLocks/>
          </p:cNvGrpSpPr>
          <p:nvPr/>
        </p:nvGrpSpPr>
        <p:grpSpPr bwMode="auto">
          <a:xfrm>
            <a:off x="5157788" y="2392362"/>
            <a:ext cx="2089150" cy="3916363"/>
            <a:chOff x="3242" y="1162"/>
            <a:chExt cx="1316" cy="2467"/>
          </a:xfrm>
        </p:grpSpPr>
        <p:sp>
          <p:nvSpPr>
            <p:cNvPr id="612364" name="AutoShape 12" descr="球体"/>
            <p:cNvSpPr>
              <a:spLocks noChangeArrowheads="1"/>
            </p:cNvSpPr>
            <p:nvPr/>
          </p:nvSpPr>
          <p:spPr bwMode="auto">
            <a:xfrm rot="-5400000">
              <a:off x="3317" y="2042"/>
              <a:ext cx="1214" cy="292"/>
            </a:xfrm>
            <a:custGeom>
              <a:avLst/>
              <a:gdLst>
                <a:gd name="G0" fmla="+- 18646 0 0"/>
                <a:gd name="G1" fmla="+- 5400 0 0"/>
                <a:gd name="G2" fmla="+- 21600 0 5400"/>
                <a:gd name="G3" fmla="+- 10800 0 5400"/>
                <a:gd name="G4" fmla="+- 21600 0 18646"/>
                <a:gd name="G5" fmla="*/ G4 G3 10800"/>
                <a:gd name="G6" fmla="+- 21600 0 G5"/>
                <a:gd name="T0" fmla="*/ 18646 w 21600"/>
                <a:gd name="T1" fmla="*/ 0 h 21600"/>
                <a:gd name="T2" fmla="*/ 0 w 21600"/>
                <a:gd name="T3" fmla="*/ 10800 h 21600"/>
                <a:gd name="T4" fmla="*/ 1864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46" y="0"/>
                  </a:moveTo>
                  <a:lnTo>
                    <a:pt x="18646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46" y="16200"/>
                  </a:lnTo>
                  <a:lnTo>
                    <a:pt x="1864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5" name="Rectangle 13"/>
            <p:cNvSpPr>
              <a:spLocks noChangeArrowheads="1"/>
            </p:cNvSpPr>
            <p:nvPr/>
          </p:nvSpPr>
          <p:spPr bwMode="auto">
            <a:xfrm>
              <a:off x="3291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291" y="2815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4041" y="1969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612368" name="Text Box 16"/>
            <p:cNvSpPr txBox="1">
              <a:spLocks noChangeArrowheads="1"/>
            </p:cNvSpPr>
            <p:nvPr/>
          </p:nvSpPr>
          <p:spPr bwMode="auto">
            <a:xfrm>
              <a:off x="3242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612369" name="Group 17"/>
          <p:cNvGrpSpPr>
            <a:grpSpLocks/>
          </p:cNvGrpSpPr>
          <p:nvPr/>
        </p:nvGrpSpPr>
        <p:grpSpPr bwMode="auto">
          <a:xfrm>
            <a:off x="5086350" y="2392362"/>
            <a:ext cx="2305050" cy="3384550"/>
            <a:chOff x="3198" y="1162"/>
            <a:chExt cx="1452" cy="2132"/>
          </a:xfrm>
        </p:grpSpPr>
        <p:sp>
          <p:nvSpPr>
            <p:cNvPr id="612370" name="Line 18"/>
            <p:cNvSpPr>
              <a:spLocks noChangeShapeType="1"/>
            </p:cNvSpPr>
            <p:nvPr/>
          </p:nvSpPr>
          <p:spPr bwMode="auto">
            <a:xfrm flipH="1">
              <a:off x="3198" y="1162"/>
              <a:ext cx="1452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71" name="Line 19"/>
            <p:cNvSpPr>
              <a:spLocks noChangeShapeType="1"/>
            </p:cNvSpPr>
            <p:nvPr/>
          </p:nvSpPr>
          <p:spPr bwMode="auto">
            <a:xfrm>
              <a:off x="3334" y="1207"/>
              <a:ext cx="1316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2372" name="Group 20"/>
          <p:cNvGrpSpPr>
            <a:grpSpLocks/>
          </p:cNvGrpSpPr>
          <p:nvPr/>
        </p:nvGrpSpPr>
        <p:grpSpPr bwMode="auto">
          <a:xfrm>
            <a:off x="1524000" y="3082925"/>
            <a:ext cx="2592388" cy="1600200"/>
            <a:chOff x="1111" y="2205"/>
            <a:chExt cx="1633" cy="1008"/>
          </a:xfrm>
        </p:grpSpPr>
        <p:sp>
          <p:nvSpPr>
            <p:cNvPr id="61237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74" name="Line 22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C881-C6E2-4A66-BB7A-7E0A6EF13BE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气体绝热自由膨胀的不可逆性： </a:t>
            </a:r>
          </a:p>
        </p:txBody>
      </p:sp>
      <p:grpSp>
        <p:nvGrpSpPr>
          <p:cNvPr id="613445" name="Group 69"/>
          <p:cNvGrpSpPr>
            <a:grpSpLocks/>
          </p:cNvGrpSpPr>
          <p:nvPr/>
        </p:nvGrpSpPr>
        <p:grpSpPr bwMode="auto">
          <a:xfrm>
            <a:off x="1417638" y="2133600"/>
            <a:ext cx="2771775" cy="4403725"/>
            <a:chOff x="964" y="883"/>
            <a:chExt cx="1746" cy="2774"/>
          </a:xfrm>
        </p:grpSpPr>
        <p:grpSp>
          <p:nvGrpSpPr>
            <p:cNvPr id="613446" name="Group 70"/>
            <p:cNvGrpSpPr>
              <a:grpSpLocks/>
            </p:cNvGrpSpPr>
            <p:nvPr/>
          </p:nvGrpSpPr>
          <p:grpSpPr bwMode="auto">
            <a:xfrm>
              <a:off x="964" y="932"/>
              <a:ext cx="1735" cy="977"/>
              <a:chOff x="818" y="1922"/>
              <a:chExt cx="1735" cy="977"/>
            </a:xfrm>
          </p:grpSpPr>
          <p:sp>
            <p:nvSpPr>
              <p:cNvPr id="613447" name="Rectangle 71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48" name="Rectangle 72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49" name="Group 73"/>
            <p:cNvGrpSpPr>
              <a:grpSpLocks/>
            </p:cNvGrpSpPr>
            <p:nvPr/>
          </p:nvGrpSpPr>
          <p:grpSpPr bwMode="auto">
            <a:xfrm>
              <a:off x="1073" y="1041"/>
              <a:ext cx="759" cy="759"/>
              <a:chOff x="927" y="2031"/>
              <a:chExt cx="759" cy="759"/>
            </a:xfrm>
          </p:grpSpPr>
          <p:sp>
            <p:nvSpPr>
              <p:cNvPr id="613450" name="Rectangle 74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51" name="Rectangle 75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3452" name="Rectangle 76"/>
            <p:cNvSpPr>
              <a:spLocks noChangeArrowheads="1"/>
            </p:cNvSpPr>
            <p:nvPr/>
          </p:nvSpPr>
          <p:spPr bwMode="auto">
            <a:xfrm>
              <a:off x="1831" y="1041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3453" name="Group 77"/>
            <p:cNvGrpSpPr>
              <a:grpSpLocks/>
            </p:cNvGrpSpPr>
            <p:nvPr/>
          </p:nvGrpSpPr>
          <p:grpSpPr bwMode="auto">
            <a:xfrm>
              <a:off x="1795" y="883"/>
              <a:ext cx="73" cy="917"/>
              <a:chOff x="1649" y="1873"/>
              <a:chExt cx="73" cy="917"/>
            </a:xfrm>
          </p:grpSpPr>
          <p:sp>
            <p:nvSpPr>
              <p:cNvPr id="613454" name="Rectangle 78"/>
              <p:cNvSpPr>
                <a:spLocks noChangeArrowheads="1"/>
              </p:cNvSpPr>
              <p:nvPr/>
            </p:nvSpPr>
            <p:spPr bwMode="auto">
              <a:xfrm>
                <a:off x="1672" y="1886"/>
                <a:ext cx="27" cy="90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55" name="Rectangle 79"/>
              <p:cNvSpPr>
                <a:spLocks noChangeArrowheads="1"/>
              </p:cNvSpPr>
              <p:nvPr/>
            </p:nvSpPr>
            <p:spPr bwMode="auto">
              <a:xfrm>
                <a:off x="1649" y="1873"/>
                <a:ext cx="73" cy="27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56" name="Group 80"/>
            <p:cNvGrpSpPr>
              <a:grpSpLocks/>
            </p:cNvGrpSpPr>
            <p:nvPr/>
          </p:nvGrpSpPr>
          <p:grpSpPr bwMode="auto">
            <a:xfrm>
              <a:off x="964" y="932"/>
              <a:ext cx="1735" cy="977"/>
              <a:chOff x="818" y="1922"/>
              <a:chExt cx="1735" cy="977"/>
            </a:xfrm>
          </p:grpSpPr>
          <p:sp>
            <p:nvSpPr>
              <p:cNvPr id="613457" name="Rectangle 81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58" name="Rectangle 82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3459" name="Group 83"/>
            <p:cNvGrpSpPr>
              <a:grpSpLocks/>
            </p:cNvGrpSpPr>
            <p:nvPr/>
          </p:nvGrpSpPr>
          <p:grpSpPr bwMode="auto">
            <a:xfrm>
              <a:off x="1073" y="1041"/>
              <a:ext cx="759" cy="759"/>
              <a:chOff x="927" y="2031"/>
              <a:chExt cx="759" cy="759"/>
            </a:xfrm>
          </p:grpSpPr>
          <p:sp>
            <p:nvSpPr>
              <p:cNvPr id="613460" name="Rectangle 84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61" name="Rectangle 85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462" name="Rectangle 86"/>
            <p:cNvSpPr>
              <a:spLocks noChangeArrowheads="1"/>
            </p:cNvSpPr>
            <p:nvPr/>
          </p:nvSpPr>
          <p:spPr bwMode="auto">
            <a:xfrm>
              <a:off x="1831" y="1041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63" name="Rectangle 87"/>
            <p:cNvSpPr>
              <a:spLocks noChangeArrowheads="1"/>
            </p:cNvSpPr>
            <p:nvPr/>
          </p:nvSpPr>
          <p:spPr bwMode="auto">
            <a:xfrm>
              <a:off x="1818" y="896"/>
              <a:ext cx="27" cy="90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64" name="AutoShape 88"/>
            <p:cNvSpPr>
              <a:spLocks noChangeArrowheads="1"/>
            </p:cNvSpPr>
            <p:nvPr/>
          </p:nvSpPr>
          <p:spPr bwMode="auto">
            <a:xfrm rot="5400000">
              <a:off x="1474" y="2160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3465" name="Group 89"/>
            <p:cNvGrpSpPr>
              <a:grpSpLocks/>
            </p:cNvGrpSpPr>
            <p:nvPr/>
          </p:nvGrpSpPr>
          <p:grpSpPr bwMode="auto">
            <a:xfrm>
              <a:off x="967" y="2680"/>
              <a:ext cx="1735" cy="977"/>
              <a:chOff x="2769" y="1922"/>
              <a:chExt cx="1735" cy="977"/>
            </a:xfrm>
          </p:grpSpPr>
          <p:sp>
            <p:nvSpPr>
              <p:cNvPr id="613466" name="Rectangle 90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67" name="Rectangle 91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68" name="Group 92"/>
            <p:cNvGrpSpPr>
              <a:grpSpLocks/>
            </p:cNvGrpSpPr>
            <p:nvPr/>
          </p:nvGrpSpPr>
          <p:grpSpPr bwMode="auto">
            <a:xfrm>
              <a:off x="1076" y="2789"/>
              <a:ext cx="1518" cy="759"/>
              <a:chOff x="2878" y="2031"/>
              <a:chExt cx="1518" cy="759"/>
            </a:xfrm>
          </p:grpSpPr>
          <p:sp>
            <p:nvSpPr>
              <p:cNvPr id="613469" name="Rectangle 93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7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70" name="Rectangle 94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8" cy="759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71" name="Group 95"/>
            <p:cNvGrpSpPr>
              <a:grpSpLocks/>
            </p:cNvGrpSpPr>
            <p:nvPr/>
          </p:nvGrpSpPr>
          <p:grpSpPr bwMode="auto">
            <a:xfrm>
              <a:off x="975" y="2680"/>
              <a:ext cx="1735" cy="977"/>
              <a:chOff x="2769" y="1922"/>
              <a:chExt cx="1735" cy="977"/>
            </a:xfrm>
          </p:grpSpPr>
          <p:sp>
            <p:nvSpPr>
              <p:cNvPr id="613472" name="Rectangle 96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73" name="Rectangle 97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474" name="Rectangle 98" descr="5%"/>
            <p:cNvSpPr>
              <a:spLocks noChangeArrowheads="1"/>
            </p:cNvSpPr>
            <p:nvPr/>
          </p:nvSpPr>
          <p:spPr bwMode="auto">
            <a:xfrm>
              <a:off x="1066" y="2800"/>
              <a:ext cx="1543" cy="759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rgbClr val="FBFAE2"/>
              </a:bgClr>
            </a:patt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75" name="Rectangle 99"/>
            <p:cNvSpPr>
              <a:spLocks noChangeArrowheads="1"/>
            </p:cNvSpPr>
            <p:nvPr/>
          </p:nvSpPr>
          <p:spPr bwMode="auto">
            <a:xfrm>
              <a:off x="1818" y="890"/>
              <a:ext cx="27" cy="90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76" name="Rectangle 100"/>
            <p:cNvSpPr>
              <a:spLocks noChangeArrowheads="1"/>
            </p:cNvSpPr>
            <p:nvPr/>
          </p:nvSpPr>
          <p:spPr bwMode="auto">
            <a:xfrm>
              <a:off x="1795" y="883"/>
              <a:ext cx="73" cy="2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3477" name="Group 101"/>
          <p:cNvGrpSpPr>
            <a:grpSpLocks/>
          </p:cNvGrpSpPr>
          <p:nvPr/>
        </p:nvGrpSpPr>
        <p:grpSpPr bwMode="auto">
          <a:xfrm>
            <a:off x="5305425" y="2228850"/>
            <a:ext cx="2771775" cy="4321175"/>
            <a:chOff x="3413" y="890"/>
            <a:chExt cx="1746" cy="2722"/>
          </a:xfrm>
        </p:grpSpPr>
        <p:grpSp>
          <p:nvGrpSpPr>
            <p:cNvPr id="613478" name="Group 102"/>
            <p:cNvGrpSpPr>
              <a:grpSpLocks/>
            </p:cNvGrpSpPr>
            <p:nvPr/>
          </p:nvGrpSpPr>
          <p:grpSpPr bwMode="auto">
            <a:xfrm>
              <a:off x="3424" y="890"/>
              <a:ext cx="1735" cy="977"/>
              <a:chOff x="818" y="1922"/>
              <a:chExt cx="1735" cy="977"/>
            </a:xfrm>
          </p:grpSpPr>
          <p:sp>
            <p:nvSpPr>
              <p:cNvPr id="613479" name="Rectangle 103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80" name="Rectangle 104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81" name="Group 105"/>
            <p:cNvGrpSpPr>
              <a:grpSpLocks/>
            </p:cNvGrpSpPr>
            <p:nvPr/>
          </p:nvGrpSpPr>
          <p:grpSpPr bwMode="auto">
            <a:xfrm>
              <a:off x="3533" y="999"/>
              <a:ext cx="759" cy="759"/>
              <a:chOff x="927" y="2031"/>
              <a:chExt cx="759" cy="759"/>
            </a:xfrm>
          </p:grpSpPr>
          <p:sp>
            <p:nvSpPr>
              <p:cNvPr id="613482" name="Rectangle 106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83" name="Rectangle 107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3484" name="Rectangle 108"/>
            <p:cNvSpPr>
              <a:spLocks noChangeArrowheads="1"/>
            </p:cNvSpPr>
            <p:nvPr/>
          </p:nvSpPr>
          <p:spPr bwMode="auto">
            <a:xfrm>
              <a:off x="4291" y="999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3485" name="Group 109"/>
            <p:cNvGrpSpPr>
              <a:grpSpLocks/>
            </p:cNvGrpSpPr>
            <p:nvPr/>
          </p:nvGrpSpPr>
          <p:grpSpPr bwMode="auto">
            <a:xfrm>
              <a:off x="3424" y="890"/>
              <a:ext cx="1735" cy="977"/>
              <a:chOff x="818" y="1922"/>
              <a:chExt cx="1735" cy="977"/>
            </a:xfrm>
          </p:grpSpPr>
          <p:sp>
            <p:nvSpPr>
              <p:cNvPr id="613486" name="Rectangle 110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87" name="Rectangle 111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3488" name="Group 112"/>
            <p:cNvGrpSpPr>
              <a:grpSpLocks/>
            </p:cNvGrpSpPr>
            <p:nvPr/>
          </p:nvGrpSpPr>
          <p:grpSpPr bwMode="auto">
            <a:xfrm>
              <a:off x="3533" y="999"/>
              <a:ext cx="759" cy="759"/>
              <a:chOff x="927" y="2031"/>
              <a:chExt cx="759" cy="759"/>
            </a:xfrm>
          </p:grpSpPr>
          <p:sp>
            <p:nvSpPr>
              <p:cNvPr id="613489" name="Rectangle 113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90" name="Rectangle 114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491" name="Rectangle 115"/>
            <p:cNvSpPr>
              <a:spLocks noChangeArrowheads="1"/>
            </p:cNvSpPr>
            <p:nvPr/>
          </p:nvSpPr>
          <p:spPr bwMode="auto">
            <a:xfrm>
              <a:off x="4291" y="999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92" name="AutoShape 116"/>
            <p:cNvSpPr>
              <a:spLocks noChangeArrowheads="1"/>
            </p:cNvSpPr>
            <p:nvPr/>
          </p:nvSpPr>
          <p:spPr bwMode="auto">
            <a:xfrm rot="16200000" flipV="1">
              <a:off x="3923" y="2115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3493" name="Group 117"/>
            <p:cNvGrpSpPr>
              <a:grpSpLocks/>
            </p:cNvGrpSpPr>
            <p:nvPr/>
          </p:nvGrpSpPr>
          <p:grpSpPr bwMode="auto">
            <a:xfrm>
              <a:off x="3416" y="2635"/>
              <a:ext cx="1735" cy="977"/>
              <a:chOff x="2769" y="1922"/>
              <a:chExt cx="1735" cy="977"/>
            </a:xfrm>
          </p:grpSpPr>
          <p:sp>
            <p:nvSpPr>
              <p:cNvPr id="613494" name="Rectangle 118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95" name="Rectangle 119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96" name="Group 120"/>
            <p:cNvGrpSpPr>
              <a:grpSpLocks/>
            </p:cNvGrpSpPr>
            <p:nvPr/>
          </p:nvGrpSpPr>
          <p:grpSpPr bwMode="auto">
            <a:xfrm>
              <a:off x="3525" y="2744"/>
              <a:ext cx="1518" cy="759"/>
              <a:chOff x="2878" y="2031"/>
              <a:chExt cx="1518" cy="759"/>
            </a:xfrm>
          </p:grpSpPr>
          <p:sp>
            <p:nvSpPr>
              <p:cNvPr id="613497" name="Rectangle 121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7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98" name="Rectangle 122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8" cy="759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99" name="Group 123"/>
            <p:cNvGrpSpPr>
              <a:grpSpLocks/>
            </p:cNvGrpSpPr>
            <p:nvPr/>
          </p:nvGrpSpPr>
          <p:grpSpPr bwMode="auto">
            <a:xfrm>
              <a:off x="3413" y="2635"/>
              <a:ext cx="1735" cy="977"/>
              <a:chOff x="2769" y="1922"/>
              <a:chExt cx="1735" cy="977"/>
            </a:xfrm>
          </p:grpSpPr>
          <p:sp>
            <p:nvSpPr>
              <p:cNvPr id="613500" name="Rectangle 124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501" name="Rectangle 125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502" name="Rectangle 126" descr="5%"/>
            <p:cNvSpPr>
              <a:spLocks noChangeArrowheads="1"/>
            </p:cNvSpPr>
            <p:nvPr/>
          </p:nvSpPr>
          <p:spPr bwMode="auto">
            <a:xfrm>
              <a:off x="3515" y="2755"/>
              <a:ext cx="1543" cy="759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rgbClr val="FBFAE2"/>
              </a:bgClr>
            </a:patt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3503" name="Group 127"/>
          <p:cNvGrpSpPr>
            <a:grpSpLocks/>
          </p:cNvGrpSpPr>
          <p:nvPr/>
        </p:nvGrpSpPr>
        <p:grpSpPr bwMode="auto">
          <a:xfrm>
            <a:off x="5538788" y="2660650"/>
            <a:ext cx="2305050" cy="3384550"/>
            <a:chOff x="3198" y="1162"/>
            <a:chExt cx="1452" cy="2132"/>
          </a:xfrm>
        </p:grpSpPr>
        <p:sp>
          <p:nvSpPr>
            <p:cNvPr id="613504" name="Line 128"/>
            <p:cNvSpPr>
              <a:spLocks noChangeShapeType="1"/>
            </p:cNvSpPr>
            <p:nvPr/>
          </p:nvSpPr>
          <p:spPr bwMode="auto">
            <a:xfrm flipH="1">
              <a:off x="3198" y="1162"/>
              <a:ext cx="1452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505" name="Line 129"/>
            <p:cNvSpPr>
              <a:spLocks noChangeShapeType="1"/>
            </p:cNvSpPr>
            <p:nvPr/>
          </p:nvSpPr>
          <p:spPr bwMode="auto">
            <a:xfrm>
              <a:off x="3334" y="1207"/>
              <a:ext cx="1316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3506" name="Group 130"/>
          <p:cNvGrpSpPr>
            <a:grpSpLocks/>
          </p:cNvGrpSpPr>
          <p:nvPr/>
        </p:nvGrpSpPr>
        <p:grpSpPr bwMode="auto">
          <a:xfrm>
            <a:off x="1435100" y="3297238"/>
            <a:ext cx="2592388" cy="1600200"/>
            <a:chOff x="1111" y="2205"/>
            <a:chExt cx="1633" cy="1008"/>
          </a:xfrm>
        </p:grpSpPr>
        <p:sp>
          <p:nvSpPr>
            <p:cNvPr id="613507" name="Line 131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3508" name="Line 132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1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E734-AAF8-4F28-8F1A-D4AC6B68A60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热力学过程的方向性 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533400" y="1676400"/>
            <a:ext cx="82946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/>
              <a:t> </a:t>
            </a:r>
            <a:r>
              <a:rPr kumimoji="1" lang="zh-CN" altLang="en-US" sz="2400"/>
              <a:t>设在某一过程中，系统从物态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变化到物态</a:t>
            </a:r>
            <a:r>
              <a:rPr kumimoji="1" lang="en-US" altLang="zh-CN" sz="2400" i="1"/>
              <a:t>B</a:t>
            </a:r>
            <a:r>
              <a:rPr kumimoji="1" lang="zh-CN" altLang="en-US" sz="2400"/>
              <a:t>。如果能使系统进行逆向变化，从物态</a:t>
            </a:r>
            <a:r>
              <a:rPr kumimoji="1" lang="en-US" altLang="zh-CN" sz="2400"/>
              <a:t>B</a:t>
            </a:r>
            <a:r>
              <a:rPr kumimoji="1" lang="zh-CN" altLang="en-US" sz="2400"/>
              <a:t>恢复到初态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，而且在恢复到初态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时，周围的一切也都</a:t>
            </a:r>
            <a:r>
              <a:rPr kumimoji="1" lang="zh-CN" altLang="en-US" sz="2400">
                <a:solidFill>
                  <a:srgbClr val="0000CC"/>
                </a:solidFill>
              </a:rPr>
              <a:t>恢复原状</a:t>
            </a:r>
            <a:r>
              <a:rPr kumimoji="1" lang="zh-CN" altLang="en-US" sz="2400"/>
              <a:t>，则该过程称为</a:t>
            </a:r>
            <a:r>
              <a:rPr kumimoji="1" lang="zh-CN" altLang="en-US" sz="2400">
                <a:solidFill>
                  <a:srgbClr val="0000CC"/>
                </a:solidFill>
              </a:rPr>
              <a:t>可逆过程</a:t>
            </a:r>
            <a:r>
              <a:rPr kumimoji="1" lang="zh-CN" altLang="en-US" sz="2400"/>
              <a:t>。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533400" y="3200400"/>
            <a:ext cx="784860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/>
              <a:t> </a:t>
            </a:r>
            <a:r>
              <a:rPr kumimoji="1" lang="zh-CN" altLang="en-US" sz="2400"/>
              <a:t>如果系统不能回复到原物态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，或者虽能回复到初态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，但周围一切</a:t>
            </a:r>
            <a:r>
              <a:rPr kumimoji="1" lang="zh-CN" altLang="en-US" sz="2400">
                <a:solidFill>
                  <a:srgbClr val="0000CC"/>
                </a:solidFill>
              </a:rPr>
              <a:t>不能恢复原状</a:t>
            </a:r>
            <a:r>
              <a:rPr kumimoji="1" lang="zh-CN" altLang="en-US" sz="2400"/>
              <a:t>，则该过程称为</a:t>
            </a:r>
            <a:r>
              <a:rPr kumimoji="1" lang="zh-CN" altLang="en-US" sz="2400">
                <a:solidFill>
                  <a:srgbClr val="0000CC"/>
                </a:solidFill>
              </a:rPr>
              <a:t>不可逆过程</a:t>
            </a:r>
            <a:r>
              <a:rPr kumimoji="1" lang="zh-CN" altLang="en-US" sz="2400"/>
              <a:t>。</a:t>
            </a: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1219200" y="4343400"/>
            <a:ext cx="6553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自然界一切与热现象有关的实际宏观过程都是</a:t>
            </a:r>
            <a:r>
              <a:rPr lang="zh-CN" altLang="en-US" sz="240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不可逆</a:t>
            </a:r>
            <a:r>
              <a:rPr lang="zh-CN" altLang="en-US" sz="240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的，所谓可逆过程只是一种理想过程。 </a:t>
            </a:r>
          </a:p>
        </p:txBody>
      </p:sp>
      <p:sp>
        <p:nvSpPr>
          <p:cNvPr id="592903" name="Rectangle 7"/>
          <p:cNvSpPr>
            <a:spLocks noChangeArrowheads="1"/>
          </p:cNvSpPr>
          <p:nvPr/>
        </p:nvSpPr>
        <p:spPr bwMode="auto">
          <a:xfrm>
            <a:off x="838200" y="5410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可逆机：能产生可逆循环过程的机器。</a:t>
            </a:r>
          </a:p>
        </p:txBody>
      </p: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838200" y="5943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/>
              <a:t>不可逆机：不能产生可逆循环过程的机器。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utoUpdateAnimBg="0"/>
      <p:bldP spid="592901" grpId="0" autoUpdateAnimBg="0"/>
      <p:bldP spid="592902" grpId="0"/>
      <p:bldP spid="592903" grpId="0" autoUpdateAnimBg="0"/>
      <p:bldP spid="5929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A7EB-589C-4583-9CE7-553526F7AE9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</p:spTree>
    <p:controls>
      <p:control spid="614404" name="ShockwaveFlash1" r:id="rId2" imgW="6714286" imgH="5036763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FA62-E4F8-4265-8D61-BFA013E749A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pic>
        <p:nvPicPr>
          <p:cNvPr id="615428" name="Picture 4" descr="此为缩略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329238" cy="3959225"/>
          </a:xfrm>
          <a:prstGeom prst="rect">
            <a:avLst/>
          </a:prstGeom>
          <a:noFill/>
        </p:spPr>
      </p:pic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2362200" y="5867400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墨水扩散是一个不可逆过程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C2E-854B-4D5D-A676-D2BEB777607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自然过程的不可逆性</a:t>
            </a:r>
          </a:p>
        </p:txBody>
      </p:sp>
      <p:pic>
        <p:nvPicPr>
          <p:cNvPr id="616452" name="Picture 4" descr="628583917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57362"/>
            <a:ext cx="3144838" cy="4575175"/>
          </a:xfrm>
          <a:prstGeom prst="rect">
            <a:avLst/>
          </a:prstGeom>
          <a:noFill/>
        </p:spPr>
      </p:pic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1925638" y="6324600"/>
            <a:ext cx="1503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泼水难收</a:t>
            </a:r>
          </a:p>
        </p:txBody>
      </p:sp>
      <p:pic>
        <p:nvPicPr>
          <p:cNvPr id="616454" name="Picture 6" descr="20051209214302457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4075" y="1752600"/>
            <a:ext cx="3336925" cy="4576762"/>
          </a:xfrm>
          <a:prstGeom prst="rect">
            <a:avLst/>
          </a:prstGeom>
          <a:noFill/>
        </p:spPr>
      </p:pic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5599113" y="6324600"/>
            <a:ext cx="1792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破镜难圆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3ED-ECA5-4B42-87E0-97AEDD35DA4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5775"/>
            <a:ext cx="6370638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2532062" y="5952309"/>
            <a:ext cx="3868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楼倒塌是一个不可逆过程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524D-9F25-49FA-AB8A-DEE805C5688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762000" y="1981200"/>
            <a:ext cx="7632700" cy="3543300"/>
            <a:chOff x="612" y="1842"/>
            <a:chExt cx="4808" cy="2232"/>
          </a:xfrm>
        </p:grpSpPr>
        <p:grpSp>
          <p:nvGrpSpPr>
            <p:cNvPr id="611333" name="Group 5"/>
            <p:cNvGrpSpPr>
              <a:grpSpLocks/>
            </p:cNvGrpSpPr>
            <p:nvPr/>
          </p:nvGrpSpPr>
          <p:grpSpPr bwMode="auto">
            <a:xfrm>
              <a:off x="612" y="1842"/>
              <a:ext cx="4808" cy="1860"/>
              <a:chOff x="295" y="1389"/>
              <a:chExt cx="5170" cy="2087"/>
            </a:xfrm>
          </p:grpSpPr>
          <p:pic>
            <p:nvPicPr>
              <p:cNvPr id="611334" name="Picture 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5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5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65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6" name="Picture 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35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7" name="Picture 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150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8" name="Picture 1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95" y="2478"/>
                <a:ext cx="1451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9" name="Picture 1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746" y="2478"/>
                <a:ext cx="1225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40" name="Picture 12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971" y="2478"/>
                <a:ext cx="1225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41" name="Picture 13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195" y="2478"/>
                <a:ext cx="1270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611342" name="Text Box 14"/>
            <p:cNvSpPr txBox="1">
              <a:spLocks noChangeArrowheads="1"/>
            </p:cNvSpPr>
            <p:nvPr/>
          </p:nvSpPr>
          <p:spPr bwMode="auto">
            <a:xfrm>
              <a:off x="2018" y="3747"/>
              <a:ext cx="258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CC0066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2362200" y="52578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生命过程是一个不可逆过程</a:t>
            </a: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6781800" y="1447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电影</a:t>
            </a:r>
            <a:r>
              <a:rPr lang="en-US" altLang="zh-CN"/>
              <a:t>《</a:t>
            </a:r>
            <a:r>
              <a:rPr lang="zh-CN" altLang="en-US"/>
              <a:t>童梦奇缘</a:t>
            </a:r>
            <a:r>
              <a:rPr lang="en-US" altLang="zh-CN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F226-F04F-47DE-8195-4927F423E73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18501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701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热力学第二定律的</a:t>
            </a:r>
            <a:r>
              <a:rPr kumimoji="1" lang="zh-CN" altLang="en-US" sz="2800">
                <a:solidFill>
                  <a:srgbClr val="0000CC"/>
                </a:solidFill>
              </a:rPr>
              <a:t>实质</a:t>
            </a:r>
            <a:r>
              <a:rPr kumimoji="1" lang="zh-CN" altLang="en-US" sz="2800"/>
              <a:t>在于指出，一切与热现象有关的实际宏观过程都是</a:t>
            </a:r>
            <a:r>
              <a:rPr kumimoji="1" lang="zh-CN" altLang="en-US" sz="2800">
                <a:solidFill>
                  <a:srgbClr val="0000CC"/>
                </a:solidFill>
              </a:rPr>
              <a:t>不可逆过程</a:t>
            </a:r>
            <a:r>
              <a:rPr kumimoji="1" lang="zh-CN" altLang="en-US" sz="2800"/>
              <a:t>。亦即在于揭示了</a:t>
            </a:r>
            <a:r>
              <a:rPr kumimoji="1" lang="zh-CN" altLang="en-US" sz="2800">
                <a:solidFill>
                  <a:srgbClr val="FF3300"/>
                </a:solidFill>
              </a:rPr>
              <a:t>自然过程的不可逆性</a:t>
            </a:r>
            <a:r>
              <a:rPr kumimoji="1" lang="zh-CN" altLang="en-US" sz="2800"/>
              <a:t>。</a:t>
            </a:r>
          </a:p>
        </p:txBody>
      </p:sp>
      <p:sp>
        <p:nvSpPr>
          <p:cNvPr id="618502" name="Rectangle 6"/>
          <p:cNvSpPr>
            <a:spLocks noChangeArrowheads="1"/>
          </p:cNvSpPr>
          <p:nvPr/>
        </p:nvSpPr>
        <p:spPr bwMode="auto">
          <a:xfrm>
            <a:off x="1676400" y="4495800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CC"/>
                </a:solidFill>
              </a:rPr>
              <a:t>无摩擦力</a:t>
            </a:r>
            <a:r>
              <a:rPr kumimoji="1" lang="en-US" altLang="zh-CN" sz="2800">
                <a:solidFill>
                  <a:srgbClr val="0000CC"/>
                </a:solidFill>
              </a:rPr>
              <a:t>(</a:t>
            </a:r>
            <a:r>
              <a:rPr kumimoji="1" lang="zh-CN" altLang="en-US" sz="2800">
                <a:solidFill>
                  <a:srgbClr val="0000CC"/>
                </a:solidFill>
              </a:rPr>
              <a:t>等耗散力</a:t>
            </a:r>
            <a:r>
              <a:rPr kumimoji="1" lang="en-US" altLang="zh-CN" sz="2800">
                <a:solidFill>
                  <a:srgbClr val="0000CC"/>
                </a:solidFill>
              </a:rPr>
              <a:t>)</a:t>
            </a:r>
            <a:r>
              <a:rPr kumimoji="1" lang="zh-CN" altLang="en-US" sz="2800">
                <a:solidFill>
                  <a:srgbClr val="0000CC"/>
                </a:solidFill>
              </a:rPr>
              <a:t>做功的准静态过程</a:t>
            </a:r>
            <a:r>
              <a:rPr kumimoji="1" lang="zh-CN" altLang="en-US" sz="2800"/>
              <a:t>才是可逆过程。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7829-E5AB-455A-967D-856EC7B1473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卡诺定理</a:t>
            </a: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457200" y="1660525"/>
            <a:ext cx="53292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/>
              <a:t>1</a:t>
            </a:r>
            <a:r>
              <a:rPr kumimoji="1" lang="zh-CN" altLang="en-US" sz="2400"/>
              <a:t>）在相同的高温热源与相同的低温热源之间工作的一切</a:t>
            </a:r>
            <a:r>
              <a:rPr kumimoji="1" lang="zh-CN" altLang="en-US" sz="2400">
                <a:solidFill>
                  <a:srgbClr val="0000CC"/>
                </a:solidFill>
              </a:rPr>
              <a:t>可逆机</a:t>
            </a:r>
            <a:r>
              <a:rPr kumimoji="1" lang="zh-CN" altLang="en-US" sz="2400"/>
              <a:t>，不论用什么工作物质，效率相等。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457200" y="3352800"/>
            <a:ext cx="5329238" cy="146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/>
              <a:t>2</a:t>
            </a:r>
            <a:r>
              <a:rPr kumimoji="1" lang="zh-CN" altLang="en-US" sz="2400"/>
              <a:t>）在相同的高温热源与相同的低温热源之间工作的一切</a:t>
            </a:r>
            <a:r>
              <a:rPr kumimoji="1" lang="zh-CN" altLang="en-US" sz="2400">
                <a:solidFill>
                  <a:srgbClr val="0000CC"/>
                </a:solidFill>
              </a:rPr>
              <a:t>不可逆机</a:t>
            </a:r>
            <a:r>
              <a:rPr kumimoji="1" lang="zh-CN" altLang="en-US" sz="2400"/>
              <a:t>的效率小于可逆机的效率。</a:t>
            </a:r>
          </a:p>
        </p:txBody>
      </p:sp>
      <p:grpSp>
        <p:nvGrpSpPr>
          <p:cNvPr id="610311" name="Group 7"/>
          <p:cNvGrpSpPr>
            <a:grpSpLocks/>
          </p:cNvGrpSpPr>
          <p:nvPr/>
        </p:nvGrpSpPr>
        <p:grpSpPr bwMode="auto">
          <a:xfrm>
            <a:off x="4572000" y="5181600"/>
            <a:ext cx="3241675" cy="1160463"/>
            <a:chOff x="3120" y="2976"/>
            <a:chExt cx="2042" cy="731"/>
          </a:xfrm>
        </p:grpSpPr>
        <p:sp>
          <p:nvSpPr>
            <p:cNvPr id="610312" name="Text Box 8"/>
            <p:cNvSpPr txBox="1">
              <a:spLocks noChangeArrowheads="1"/>
            </p:cNvSpPr>
            <p:nvPr/>
          </p:nvSpPr>
          <p:spPr bwMode="auto">
            <a:xfrm>
              <a:off x="3168" y="2976"/>
              <a:ext cx="199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</a:rPr>
                <a:t> = :  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对应可逆机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0000FF"/>
                  </a:solidFill>
                </a:rPr>
                <a:t>&lt; : 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对应不可逆机 </a:t>
              </a:r>
            </a:p>
          </p:txBody>
        </p:sp>
        <p:sp>
          <p:nvSpPr>
            <p:cNvPr id="610313" name="AutoShape 9"/>
            <p:cNvSpPr>
              <a:spLocks/>
            </p:cNvSpPr>
            <p:nvPr/>
          </p:nvSpPr>
          <p:spPr bwMode="auto">
            <a:xfrm>
              <a:off x="3120" y="305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0314" name="Group 10"/>
          <p:cNvGrpSpPr>
            <a:grpSpLocks/>
          </p:cNvGrpSpPr>
          <p:nvPr/>
        </p:nvGrpSpPr>
        <p:grpSpPr bwMode="auto">
          <a:xfrm>
            <a:off x="6238875" y="1376363"/>
            <a:ext cx="2363788" cy="3744912"/>
            <a:chOff x="2117" y="1298"/>
            <a:chExt cx="1489" cy="2359"/>
          </a:xfrm>
        </p:grpSpPr>
        <p:sp>
          <p:nvSpPr>
            <p:cNvPr id="610315" name="AutoShape 11" descr="球体"/>
            <p:cNvSpPr>
              <a:spLocks noChangeArrowheads="1"/>
            </p:cNvSpPr>
            <p:nvPr/>
          </p:nvSpPr>
          <p:spPr bwMode="auto">
            <a:xfrm>
              <a:off x="3024" y="2387"/>
              <a:ext cx="469" cy="30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341" y="2537"/>
              <a:ext cx="26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10317" name="AutoShape 13" descr="球体"/>
            <p:cNvSpPr>
              <a:spLocks noChangeArrowheads="1"/>
            </p:cNvSpPr>
            <p:nvPr/>
          </p:nvSpPr>
          <p:spPr bwMode="auto">
            <a:xfrm rot="5400000" flipV="1">
              <a:off x="2528" y="1755"/>
              <a:ext cx="499" cy="3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8" name="Rectangle 14"/>
            <p:cNvSpPr>
              <a:spLocks noChangeArrowheads="1"/>
            </p:cNvSpPr>
            <p:nvPr/>
          </p:nvSpPr>
          <p:spPr bwMode="auto">
            <a:xfrm>
              <a:off x="2307" y="2719"/>
              <a:ext cx="35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2307" y="1707"/>
              <a:ext cx="35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10320" name="AutoShape 16" descr="球体"/>
            <p:cNvSpPr>
              <a:spLocks noChangeArrowheads="1"/>
            </p:cNvSpPr>
            <p:nvPr/>
          </p:nvSpPr>
          <p:spPr bwMode="auto">
            <a:xfrm rot="5400000" flipV="1">
              <a:off x="2587" y="2812"/>
              <a:ext cx="454" cy="33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450" y="2168"/>
              <a:ext cx="665" cy="65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2117" y="1298"/>
              <a:ext cx="1316" cy="4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10323" name="Rectangle 19"/>
            <p:cNvSpPr>
              <a:spLocks noChangeArrowheads="1"/>
            </p:cNvSpPr>
            <p:nvPr/>
          </p:nvSpPr>
          <p:spPr bwMode="auto">
            <a:xfrm>
              <a:off x="2161" y="3207"/>
              <a:ext cx="1317" cy="45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aphicFrame>
        <p:nvGraphicFramePr>
          <p:cNvPr id="610324" name="Object 20"/>
          <p:cNvGraphicFramePr>
            <a:graphicFrameLocks noChangeAspect="1"/>
          </p:cNvGraphicFramePr>
          <p:nvPr/>
        </p:nvGraphicFramePr>
        <p:xfrm>
          <a:off x="914400" y="5257800"/>
          <a:ext cx="2897188" cy="1079500"/>
        </p:xfrm>
        <a:graphic>
          <a:graphicData uri="http://schemas.openxmlformats.org/presentationml/2006/ole">
            <p:oleObj spid="_x0000_s610324" name="公式" r:id="rId3" imgW="1155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8" grpId="0" autoUpdateAnimBg="0"/>
      <p:bldP spid="6103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6F66-C9ED-408D-9012-7C3535A783A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卡诺定理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2209800" y="1219200"/>
            <a:ext cx="1676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可逆热机：</a:t>
            </a:r>
          </a:p>
        </p:txBody>
      </p:sp>
      <p:grpSp>
        <p:nvGrpSpPr>
          <p:cNvPr id="619525" name="Group 5"/>
          <p:cNvGrpSpPr>
            <a:grpSpLocks/>
          </p:cNvGrpSpPr>
          <p:nvPr/>
        </p:nvGrpSpPr>
        <p:grpSpPr bwMode="auto">
          <a:xfrm>
            <a:off x="1571625" y="2182813"/>
            <a:ext cx="2079625" cy="3455987"/>
            <a:chOff x="975" y="1389"/>
            <a:chExt cx="1310" cy="2177"/>
          </a:xfrm>
        </p:grpSpPr>
        <p:sp>
          <p:nvSpPr>
            <p:cNvPr id="619526" name="Rectangle 6"/>
            <p:cNvSpPr>
              <a:spLocks noChangeArrowheads="1"/>
            </p:cNvSpPr>
            <p:nvPr/>
          </p:nvSpPr>
          <p:spPr bwMode="auto">
            <a:xfrm>
              <a:off x="1970" y="2059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19527" name="AutoShape 7" descr="球体"/>
            <p:cNvSpPr>
              <a:spLocks noChangeArrowheads="1"/>
            </p:cNvSpPr>
            <p:nvPr/>
          </p:nvSpPr>
          <p:spPr bwMode="auto">
            <a:xfrm>
              <a:off x="1781" y="2342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8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1368" y="1803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9" name="Rectangle 9"/>
            <p:cNvSpPr>
              <a:spLocks noChangeArrowheads="1"/>
            </p:cNvSpPr>
            <p:nvPr/>
          </p:nvSpPr>
          <p:spPr bwMode="auto">
            <a:xfrm>
              <a:off x="1120" y="2786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19530" name="Rectangle 10"/>
            <p:cNvSpPr>
              <a:spLocks noChangeArrowheads="1"/>
            </p:cNvSpPr>
            <p:nvPr/>
          </p:nvSpPr>
          <p:spPr bwMode="auto">
            <a:xfrm>
              <a:off x="1156" y="179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619531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323" y="2755"/>
              <a:ext cx="553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2" name="Oval 12"/>
            <p:cNvSpPr>
              <a:spLocks noChangeArrowheads="1"/>
            </p:cNvSpPr>
            <p:nvPr/>
          </p:nvSpPr>
          <p:spPr bwMode="auto">
            <a:xfrm>
              <a:off x="1328" y="2160"/>
              <a:ext cx="560" cy="57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19533" name="Rectangle 13"/>
            <p:cNvSpPr>
              <a:spLocks noChangeArrowheads="1"/>
            </p:cNvSpPr>
            <p:nvPr/>
          </p:nvSpPr>
          <p:spPr bwMode="auto">
            <a:xfrm>
              <a:off x="997" y="1389"/>
              <a:ext cx="1202" cy="39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 dirty="0">
                  <a:solidFill>
                    <a:srgbClr val="A50021"/>
                  </a:solidFill>
                </a:rPr>
                <a:t>T</a:t>
              </a:r>
              <a:r>
                <a:rPr kumimoji="1" lang="en-US" altLang="zh-CN" sz="2400" b="1" baseline="-25000" dirty="0">
                  <a:solidFill>
                    <a:srgbClr val="A50021"/>
                  </a:solidFill>
                </a:rPr>
                <a:t>1 </a:t>
              </a:r>
            </a:p>
          </p:txBody>
        </p:sp>
        <p:sp>
          <p:nvSpPr>
            <p:cNvPr id="619534" name="Rectangle 14"/>
            <p:cNvSpPr>
              <a:spLocks noChangeArrowheads="1"/>
            </p:cNvSpPr>
            <p:nvPr/>
          </p:nvSpPr>
          <p:spPr bwMode="auto">
            <a:xfrm>
              <a:off x="975" y="3173"/>
              <a:ext cx="1270" cy="39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619535" name="Group 15"/>
          <p:cNvGrpSpPr>
            <a:grpSpLocks/>
          </p:cNvGrpSpPr>
          <p:nvPr/>
        </p:nvGrpSpPr>
        <p:grpSpPr bwMode="auto">
          <a:xfrm>
            <a:off x="3875088" y="2182813"/>
            <a:ext cx="3744912" cy="3432175"/>
            <a:chOff x="2426" y="1071"/>
            <a:chExt cx="2359" cy="2162"/>
          </a:xfrm>
        </p:grpSpPr>
        <p:sp>
          <p:nvSpPr>
            <p:cNvPr id="619536" name="Rectangle 16"/>
            <p:cNvSpPr>
              <a:spLocks noChangeArrowheads="1"/>
            </p:cNvSpPr>
            <p:nvPr/>
          </p:nvSpPr>
          <p:spPr bwMode="auto">
            <a:xfrm>
              <a:off x="3334" y="1788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19537" name="AutoShape 17" descr="球体"/>
            <p:cNvSpPr>
              <a:spLocks noChangeArrowheads="1"/>
            </p:cNvSpPr>
            <p:nvPr/>
          </p:nvSpPr>
          <p:spPr bwMode="auto">
            <a:xfrm>
              <a:off x="3379" y="2024"/>
              <a:ext cx="45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8" name="AutoShape 18" descr="球体"/>
            <p:cNvSpPr>
              <a:spLocks noChangeArrowheads="1"/>
            </p:cNvSpPr>
            <p:nvPr/>
          </p:nvSpPr>
          <p:spPr bwMode="auto">
            <a:xfrm rot="-5400000">
              <a:off x="3887" y="1565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9" name="Rectangle 19"/>
            <p:cNvSpPr>
              <a:spLocks noChangeArrowheads="1"/>
            </p:cNvSpPr>
            <p:nvPr/>
          </p:nvSpPr>
          <p:spPr bwMode="auto">
            <a:xfrm>
              <a:off x="3652" y="246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19540" name="Rectangle 20"/>
            <p:cNvSpPr>
              <a:spLocks noChangeArrowheads="1"/>
            </p:cNvSpPr>
            <p:nvPr/>
          </p:nvSpPr>
          <p:spPr bwMode="auto">
            <a:xfrm>
              <a:off x="3615" y="1480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619541" name="AutoShape 21" descr="球体"/>
            <p:cNvSpPr>
              <a:spLocks noChangeArrowheads="1"/>
            </p:cNvSpPr>
            <p:nvPr/>
          </p:nvSpPr>
          <p:spPr bwMode="auto">
            <a:xfrm rot="-5400000">
              <a:off x="3842" y="2564"/>
              <a:ext cx="553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2" name="Oval 22"/>
            <p:cNvSpPr>
              <a:spLocks noChangeArrowheads="1"/>
            </p:cNvSpPr>
            <p:nvPr/>
          </p:nvSpPr>
          <p:spPr bwMode="auto">
            <a:xfrm>
              <a:off x="3833" y="1842"/>
              <a:ext cx="560" cy="57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19543" name="Rectangle 23"/>
            <p:cNvSpPr>
              <a:spLocks noChangeArrowheads="1"/>
            </p:cNvSpPr>
            <p:nvPr/>
          </p:nvSpPr>
          <p:spPr bwMode="auto">
            <a:xfrm>
              <a:off x="3515" y="1071"/>
              <a:ext cx="1202" cy="39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A50021"/>
                  </a:solidFill>
                </a:rPr>
                <a:t>1 </a:t>
              </a:r>
            </a:p>
          </p:txBody>
        </p:sp>
        <p:sp>
          <p:nvSpPr>
            <p:cNvPr id="619544" name="Rectangle 24"/>
            <p:cNvSpPr>
              <a:spLocks noChangeArrowheads="1"/>
            </p:cNvSpPr>
            <p:nvPr/>
          </p:nvSpPr>
          <p:spPr bwMode="auto">
            <a:xfrm>
              <a:off x="3515" y="2840"/>
              <a:ext cx="1270" cy="39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9545" name="AutoShape 25"/>
            <p:cNvSpPr>
              <a:spLocks noChangeArrowheads="1"/>
            </p:cNvSpPr>
            <p:nvPr/>
          </p:nvSpPr>
          <p:spPr bwMode="auto">
            <a:xfrm>
              <a:off x="2426" y="2069"/>
              <a:ext cx="817" cy="136"/>
            </a:xfrm>
            <a:prstGeom prst="rightArrow">
              <a:avLst>
                <a:gd name="adj1" fmla="val 50000"/>
                <a:gd name="adj2" fmla="val 150184"/>
              </a:avLst>
            </a:prstGeom>
            <a:gradFill rotWithShape="1">
              <a:gsLst>
                <a:gs pos="0">
                  <a:srgbClr val="000066"/>
                </a:gs>
                <a:gs pos="50000">
                  <a:srgbClr val="FF0000"/>
                </a:gs>
                <a:gs pos="100000">
                  <a:srgbClr val="000066"/>
                </a:gs>
              </a:gsLst>
              <a:lin ang="5400000" scaled="1"/>
            </a:gradFill>
            <a:ln w="19050">
              <a:solidFill>
                <a:srgbClr val="990033"/>
              </a:solidFill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D9E-3A3D-4222-8FDB-5FCCC7647500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620559" name="Group 15"/>
          <p:cNvGrpSpPr>
            <a:grpSpLocks/>
          </p:cNvGrpSpPr>
          <p:nvPr/>
        </p:nvGrpSpPr>
        <p:grpSpPr bwMode="auto">
          <a:xfrm>
            <a:off x="3746500" y="2057400"/>
            <a:ext cx="3887788" cy="3432175"/>
            <a:chOff x="2426" y="996"/>
            <a:chExt cx="2449" cy="2162"/>
          </a:xfrm>
        </p:grpSpPr>
        <p:grpSp>
          <p:nvGrpSpPr>
            <p:cNvPr id="620560" name="Group 16"/>
            <p:cNvGrpSpPr>
              <a:grpSpLocks/>
            </p:cNvGrpSpPr>
            <p:nvPr/>
          </p:nvGrpSpPr>
          <p:grpSpPr bwMode="auto">
            <a:xfrm>
              <a:off x="3424" y="996"/>
              <a:ext cx="1451" cy="2162"/>
              <a:chOff x="3334" y="1045"/>
              <a:chExt cx="1451" cy="2162"/>
            </a:xfrm>
          </p:grpSpPr>
          <p:sp>
            <p:nvSpPr>
              <p:cNvPr id="620561" name="Rectangle 17"/>
              <p:cNvSpPr>
                <a:spLocks noChangeArrowheads="1"/>
              </p:cNvSpPr>
              <p:nvPr/>
            </p:nvSpPr>
            <p:spPr bwMode="auto">
              <a:xfrm>
                <a:off x="3334" y="1762"/>
                <a:ext cx="3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8080"/>
                    </a:solidFill>
                  </a:rPr>
                  <a:t>W</a:t>
                </a:r>
                <a:endParaRPr kumimoji="1" lang="en-US" altLang="zh-CN" sz="2800" b="1">
                  <a:solidFill>
                    <a:srgbClr val="008080"/>
                  </a:solidFill>
                </a:endParaRPr>
              </a:p>
            </p:txBody>
          </p:sp>
          <p:sp>
            <p:nvSpPr>
              <p:cNvPr id="620562" name="AutoShape 18" descr="球体"/>
              <p:cNvSpPr>
                <a:spLocks noChangeArrowheads="1"/>
              </p:cNvSpPr>
              <p:nvPr/>
            </p:nvSpPr>
            <p:spPr bwMode="auto">
              <a:xfrm>
                <a:off x="3379" y="1998"/>
                <a:ext cx="45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8080"/>
                </a:bgClr>
              </a:patt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63" name="AutoShape 19" descr="球体"/>
              <p:cNvSpPr>
                <a:spLocks noChangeArrowheads="1"/>
              </p:cNvSpPr>
              <p:nvPr/>
            </p:nvSpPr>
            <p:spPr bwMode="auto">
              <a:xfrm rot="-5400000">
                <a:off x="3887" y="1539"/>
                <a:ext cx="46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FF5050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64" name="AutoShape 20" descr="球体"/>
              <p:cNvSpPr>
                <a:spLocks noChangeArrowheads="1"/>
              </p:cNvSpPr>
              <p:nvPr/>
            </p:nvSpPr>
            <p:spPr bwMode="auto">
              <a:xfrm rot="-5400000">
                <a:off x="3842" y="2538"/>
                <a:ext cx="553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65" name="Oval 21"/>
              <p:cNvSpPr>
                <a:spLocks noChangeArrowheads="1"/>
              </p:cNvSpPr>
              <p:nvPr/>
            </p:nvSpPr>
            <p:spPr bwMode="auto">
              <a:xfrm>
                <a:off x="3847" y="1816"/>
                <a:ext cx="560" cy="571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solidFill>
                      <a:srgbClr val="993366"/>
                    </a:solidFill>
                  </a:rPr>
                  <a:t>E</a:t>
                </a:r>
              </a:p>
            </p:txBody>
          </p:sp>
          <p:sp>
            <p:nvSpPr>
              <p:cNvPr id="620566" name="Rectangle 22"/>
              <p:cNvSpPr>
                <a:spLocks noChangeArrowheads="1"/>
              </p:cNvSpPr>
              <p:nvPr/>
            </p:nvSpPr>
            <p:spPr bwMode="auto">
              <a:xfrm>
                <a:off x="3515" y="1045"/>
                <a:ext cx="1202" cy="393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A50021"/>
                    </a:solidFill>
                  </a:rPr>
                  <a:t>高温热源</a:t>
                </a:r>
                <a:r>
                  <a:rPr kumimoji="1" lang="en-US" altLang="zh-CN" sz="2400" b="1" i="1">
                    <a:solidFill>
                      <a:srgbClr val="A50021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A50021"/>
                    </a:solidFill>
                  </a:rPr>
                  <a:t>1 </a:t>
                </a:r>
              </a:p>
            </p:txBody>
          </p:sp>
          <p:sp>
            <p:nvSpPr>
              <p:cNvPr id="620567" name="Rectangle 23"/>
              <p:cNvSpPr>
                <a:spLocks noChangeArrowheads="1"/>
              </p:cNvSpPr>
              <p:nvPr/>
            </p:nvSpPr>
            <p:spPr bwMode="auto">
              <a:xfrm>
                <a:off x="3515" y="2814"/>
                <a:ext cx="1270" cy="393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  <p:graphicFrame>
            <p:nvGraphicFramePr>
              <p:cNvPr id="620568" name="Object 24"/>
              <p:cNvGraphicFramePr>
                <a:graphicFrameLocks noChangeAspect="1"/>
              </p:cNvGraphicFramePr>
              <p:nvPr/>
            </p:nvGraphicFramePr>
            <p:xfrm>
              <a:off x="3661" y="1499"/>
              <a:ext cx="278" cy="358"/>
            </p:xfrm>
            <a:graphic>
              <a:graphicData uri="http://schemas.openxmlformats.org/presentationml/2006/ole">
                <p:oleObj spid="_x0000_s620568" name="Equation" r:id="rId3" imgW="177480" imgH="228600" progId="">
                  <p:embed/>
                </p:oleObj>
              </a:graphicData>
            </a:graphic>
          </p:graphicFrame>
          <p:graphicFrame>
            <p:nvGraphicFramePr>
              <p:cNvPr id="620569" name="Object 25"/>
              <p:cNvGraphicFramePr>
                <a:graphicFrameLocks noChangeAspect="1"/>
              </p:cNvGraphicFramePr>
              <p:nvPr/>
            </p:nvGraphicFramePr>
            <p:xfrm>
              <a:off x="3651" y="2431"/>
              <a:ext cx="319" cy="383"/>
            </p:xfrm>
            <a:graphic>
              <a:graphicData uri="http://schemas.openxmlformats.org/presentationml/2006/ole">
                <p:oleObj spid="_x0000_s620569" name="Equation" r:id="rId4" imgW="190440" imgH="228600" progId="">
                  <p:embed/>
                </p:oleObj>
              </a:graphicData>
            </a:graphic>
          </p:graphicFrame>
        </p:grpSp>
        <p:grpSp>
          <p:nvGrpSpPr>
            <p:cNvPr id="620570" name="Group 26"/>
            <p:cNvGrpSpPr>
              <a:grpSpLocks/>
            </p:cNvGrpSpPr>
            <p:nvPr/>
          </p:nvGrpSpPr>
          <p:grpSpPr bwMode="auto">
            <a:xfrm>
              <a:off x="2426" y="2043"/>
              <a:ext cx="817" cy="136"/>
              <a:chOff x="2426" y="2043"/>
              <a:chExt cx="817" cy="136"/>
            </a:xfrm>
          </p:grpSpPr>
          <p:sp>
            <p:nvSpPr>
              <p:cNvPr id="620571" name="AutoShape 27"/>
              <p:cNvSpPr>
                <a:spLocks noChangeArrowheads="1"/>
              </p:cNvSpPr>
              <p:nvPr/>
            </p:nvSpPr>
            <p:spPr bwMode="auto">
              <a:xfrm>
                <a:off x="2426" y="2043"/>
                <a:ext cx="817" cy="136"/>
              </a:xfrm>
              <a:prstGeom prst="rightArrow">
                <a:avLst>
                  <a:gd name="adj1" fmla="val 50000"/>
                  <a:gd name="adj2" fmla="val 150184"/>
                </a:avLst>
              </a:prstGeom>
              <a:gradFill rotWithShape="1">
                <a:gsLst>
                  <a:gs pos="0">
                    <a:srgbClr val="000066"/>
                  </a:gs>
                  <a:gs pos="50000">
                    <a:srgbClr val="FF0000"/>
                  </a:gs>
                  <a:gs pos="100000">
                    <a:srgbClr val="000066"/>
                  </a:gs>
                </a:gsLst>
                <a:lin ang="5400000" scaled="1"/>
              </a:gradFill>
              <a:ln w="19050">
                <a:solidFill>
                  <a:srgbClr val="990033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0572" name="Rectangle 28"/>
              <p:cNvSpPr>
                <a:spLocks noChangeArrowheads="1"/>
              </p:cNvSpPr>
              <p:nvPr/>
            </p:nvSpPr>
            <p:spPr bwMode="auto">
              <a:xfrm rot="2576170">
                <a:off x="2659" y="2087"/>
                <a:ext cx="272" cy="45"/>
              </a:xfrm>
              <a:prstGeom prst="rect">
                <a:avLst/>
              </a:prstGeom>
              <a:gradFill rotWithShape="1">
                <a:gsLst>
                  <a:gs pos="0">
                    <a:srgbClr val="000066"/>
                  </a:gs>
                  <a:gs pos="50000">
                    <a:srgbClr val="FF0000"/>
                  </a:gs>
                  <a:gs pos="100000">
                    <a:srgbClr val="000066"/>
                  </a:gs>
                </a:gsLst>
                <a:lin ang="5400000" scaled="1"/>
              </a:gradFill>
              <a:ln w="19050" algn="ctr">
                <a:solidFill>
                  <a:srgbClr val="990033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20573" name="Group 29"/>
          <p:cNvGrpSpPr>
            <a:grpSpLocks/>
          </p:cNvGrpSpPr>
          <p:nvPr/>
        </p:nvGrpSpPr>
        <p:grpSpPr bwMode="auto">
          <a:xfrm>
            <a:off x="3746500" y="2060575"/>
            <a:ext cx="4178300" cy="4248150"/>
            <a:chOff x="2426" y="1026"/>
            <a:chExt cx="2632" cy="2676"/>
          </a:xfrm>
        </p:grpSpPr>
        <p:grpSp>
          <p:nvGrpSpPr>
            <p:cNvPr id="620574" name="Group 30"/>
            <p:cNvGrpSpPr>
              <a:grpSpLocks/>
            </p:cNvGrpSpPr>
            <p:nvPr/>
          </p:nvGrpSpPr>
          <p:grpSpPr bwMode="auto">
            <a:xfrm>
              <a:off x="3424" y="1026"/>
              <a:ext cx="1451" cy="2162"/>
              <a:chOff x="3334" y="1045"/>
              <a:chExt cx="1451" cy="2162"/>
            </a:xfrm>
          </p:grpSpPr>
          <p:sp>
            <p:nvSpPr>
              <p:cNvPr id="620575" name="Rectangle 31"/>
              <p:cNvSpPr>
                <a:spLocks noChangeArrowheads="1"/>
              </p:cNvSpPr>
              <p:nvPr/>
            </p:nvSpPr>
            <p:spPr bwMode="auto">
              <a:xfrm>
                <a:off x="3334" y="1762"/>
                <a:ext cx="3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8080"/>
                    </a:solidFill>
                  </a:rPr>
                  <a:t>W</a:t>
                </a:r>
                <a:endParaRPr kumimoji="1" lang="en-US" altLang="zh-CN" sz="2800" b="1">
                  <a:solidFill>
                    <a:srgbClr val="008080"/>
                  </a:solidFill>
                </a:endParaRPr>
              </a:p>
            </p:txBody>
          </p:sp>
          <p:sp>
            <p:nvSpPr>
              <p:cNvPr id="620576" name="AutoShape 32" descr="球体"/>
              <p:cNvSpPr>
                <a:spLocks noChangeArrowheads="1"/>
              </p:cNvSpPr>
              <p:nvPr/>
            </p:nvSpPr>
            <p:spPr bwMode="auto">
              <a:xfrm>
                <a:off x="3379" y="1998"/>
                <a:ext cx="45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8080"/>
                </a:bgClr>
              </a:patt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77" name="AutoShape 33" descr="球体"/>
              <p:cNvSpPr>
                <a:spLocks noChangeArrowheads="1"/>
              </p:cNvSpPr>
              <p:nvPr/>
            </p:nvSpPr>
            <p:spPr bwMode="auto">
              <a:xfrm rot="-5400000">
                <a:off x="3887" y="1539"/>
                <a:ext cx="46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FF5050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78" name="AutoShape 34" descr="球体"/>
              <p:cNvSpPr>
                <a:spLocks noChangeArrowheads="1"/>
              </p:cNvSpPr>
              <p:nvPr/>
            </p:nvSpPr>
            <p:spPr bwMode="auto">
              <a:xfrm rot="-5400000">
                <a:off x="3842" y="2538"/>
                <a:ext cx="553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79" name="Oval 35"/>
              <p:cNvSpPr>
                <a:spLocks noChangeArrowheads="1"/>
              </p:cNvSpPr>
              <p:nvPr/>
            </p:nvSpPr>
            <p:spPr bwMode="auto">
              <a:xfrm>
                <a:off x="3847" y="1816"/>
                <a:ext cx="560" cy="571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solidFill>
                      <a:srgbClr val="993366"/>
                    </a:solidFill>
                  </a:rPr>
                  <a:t>E</a:t>
                </a:r>
              </a:p>
            </p:txBody>
          </p:sp>
          <p:sp>
            <p:nvSpPr>
              <p:cNvPr id="620580" name="Rectangle 36"/>
              <p:cNvSpPr>
                <a:spLocks noChangeArrowheads="1"/>
              </p:cNvSpPr>
              <p:nvPr/>
            </p:nvSpPr>
            <p:spPr bwMode="auto">
              <a:xfrm>
                <a:off x="3515" y="1045"/>
                <a:ext cx="1202" cy="393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A50021"/>
                    </a:solidFill>
                  </a:rPr>
                  <a:t>高温热源</a:t>
                </a:r>
                <a:r>
                  <a:rPr kumimoji="1" lang="en-US" altLang="zh-CN" sz="2400" b="1" i="1">
                    <a:solidFill>
                      <a:srgbClr val="A50021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A50021"/>
                    </a:solidFill>
                  </a:rPr>
                  <a:t>1 </a:t>
                </a:r>
              </a:p>
            </p:txBody>
          </p:sp>
          <p:sp>
            <p:nvSpPr>
              <p:cNvPr id="620581" name="Rectangle 37"/>
              <p:cNvSpPr>
                <a:spLocks noChangeArrowheads="1"/>
              </p:cNvSpPr>
              <p:nvPr/>
            </p:nvSpPr>
            <p:spPr bwMode="auto">
              <a:xfrm>
                <a:off x="3515" y="2814"/>
                <a:ext cx="1270" cy="393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  <p:graphicFrame>
            <p:nvGraphicFramePr>
              <p:cNvPr id="620582" name="Object 38"/>
              <p:cNvGraphicFramePr>
                <a:graphicFrameLocks noChangeAspect="1"/>
              </p:cNvGraphicFramePr>
              <p:nvPr/>
            </p:nvGraphicFramePr>
            <p:xfrm>
              <a:off x="3651" y="1499"/>
              <a:ext cx="298" cy="358"/>
            </p:xfrm>
            <a:graphic>
              <a:graphicData uri="http://schemas.openxmlformats.org/presentationml/2006/ole">
                <p:oleObj spid="_x0000_s620582" name="Equation" r:id="rId5" imgW="190440" imgH="228600" progId="">
                  <p:embed/>
                </p:oleObj>
              </a:graphicData>
            </a:graphic>
          </p:graphicFrame>
          <p:graphicFrame>
            <p:nvGraphicFramePr>
              <p:cNvPr id="620583" name="Object 39"/>
              <p:cNvGraphicFramePr>
                <a:graphicFrameLocks noChangeAspect="1"/>
              </p:cNvGraphicFramePr>
              <p:nvPr/>
            </p:nvGraphicFramePr>
            <p:xfrm>
              <a:off x="3651" y="2431"/>
              <a:ext cx="319" cy="383"/>
            </p:xfrm>
            <a:graphic>
              <a:graphicData uri="http://schemas.openxmlformats.org/presentationml/2006/ole">
                <p:oleObj spid="_x0000_s620583" name="Equation" r:id="rId6" imgW="190440" imgH="228600" progId="">
                  <p:embed/>
                </p:oleObj>
              </a:graphicData>
            </a:graphic>
          </p:graphicFrame>
        </p:grpSp>
        <p:grpSp>
          <p:nvGrpSpPr>
            <p:cNvPr id="620584" name="Group 40"/>
            <p:cNvGrpSpPr>
              <a:grpSpLocks/>
            </p:cNvGrpSpPr>
            <p:nvPr/>
          </p:nvGrpSpPr>
          <p:grpSpPr bwMode="auto">
            <a:xfrm>
              <a:off x="3386" y="3359"/>
              <a:ext cx="1672" cy="343"/>
              <a:chOff x="3386" y="2886"/>
              <a:chExt cx="1672" cy="343"/>
            </a:xfrm>
          </p:grpSpPr>
          <p:graphicFrame>
            <p:nvGraphicFramePr>
              <p:cNvPr id="620585" name="Object 41"/>
              <p:cNvGraphicFramePr>
                <a:graphicFrameLocks noChangeAspect="1"/>
              </p:cNvGraphicFramePr>
              <p:nvPr/>
            </p:nvGraphicFramePr>
            <p:xfrm>
              <a:off x="4241" y="2886"/>
              <a:ext cx="817" cy="326"/>
            </p:xfrm>
            <a:graphic>
              <a:graphicData uri="http://schemas.openxmlformats.org/presentationml/2006/ole">
                <p:oleObj spid="_x0000_s620585" name="Equation" r:id="rId7" imgW="571320" imgH="228600" progId="">
                  <p:embed/>
                </p:oleObj>
              </a:graphicData>
            </a:graphic>
          </p:graphicFrame>
          <p:graphicFrame>
            <p:nvGraphicFramePr>
              <p:cNvPr id="620586" name="Object 42"/>
              <p:cNvGraphicFramePr>
                <a:graphicFrameLocks noChangeAspect="1"/>
              </p:cNvGraphicFramePr>
              <p:nvPr/>
            </p:nvGraphicFramePr>
            <p:xfrm>
              <a:off x="3386" y="2886"/>
              <a:ext cx="803" cy="343"/>
            </p:xfrm>
            <a:graphic>
              <a:graphicData uri="http://schemas.openxmlformats.org/presentationml/2006/ole">
                <p:oleObj spid="_x0000_s620586" name="Equation" r:id="rId8" imgW="533160" imgH="228600" progId="">
                  <p:embed/>
                </p:oleObj>
              </a:graphicData>
            </a:graphic>
          </p:graphicFrame>
        </p:grpSp>
        <p:sp>
          <p:nvSpPr>
            <p:cNvPr id="620587" name="AutoShape 43"/>
            <p:cNvSpPr>
              <a:spLocks noChangeArrowheads="1"/>
            </p:cNvSpPr>
            <p:nvPr/>
          </p:nvSpPr>
          <p:spPr bwMode="auto">
            <a:xfrm>
              <a:off x="2426" y="2069"/>
              <a:ext cx="817" cy="136"/>
            </a:xfrm>
            <a:prstGeom prst="rightArrow">
              <a:avLst>
                <a:gd name="adj1" fmla="val 50000"/>
                <a:gd name="adj2" fmla="val 150184"/>
              </a:avLst>
            </a:prstGeom>
            <a:gradFill rotWithShape="1">
              <a:gsLst>
                <a:gs pos="0">
                  <a:srgbClr val="000066"/>
                </a:gs>
                <a:gs pos="50000">
                  <a:srgbClr val="FF0000"/>
                </a:gs>
                <a:gs pos="100000">
                  <a:srgbClr val="000066"/>
                </a:gs>
              </a:gsLst>
              <a:lin ang="5400000" scaled="1"/>
            </a:gradFill>
            <a:ln w="19050">
              <a:solidFill>
                <a:srgbClr val="990033"/>
              </a:solidFill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卡诺定理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2209800" y="1219200"/>
            <a:ext cx="2286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不可逆热机：</a:t>
            </a:r>
          </a:p>
        </p:txBody>
      </p:sp>
      <p:grpSp>
        <p:nvGrpSpPr>
          <p:cNvPr id="620549" name="Group 5"/>
          <p:cNvGrpSpPr>
            <a:grpSpLocks/>
          </p:cNvGrpSpPr>
          <p:nvPr/>
        </p:nvGrpSpPr>
        <p:grpSpPr bwMode="auto">
          <a:xfrm>
            <a:off x="1443038" y="2032000"/>
            <a:ext cx="2079625" cy="3455988"/>
            <a:chOff x="975" y="1046"/>
            <a:chExt cx="1310" cy="2177"/>
          </a:xfrm>
        </p:grpSpPr>
        <p:sp>
          <p:nvSpPr>
            <p:cNvPr id="620550" name="Rectangle 6"/>
            <p:cNvSpPr>
              <a:spLocks noChangeArrowheads="1"/>
            </p:cNvSpPr>
            <p:nvPr/>
          </p:nvSpPr>
          <p:spPr bwMode="auto">
            <a:xfrm>
              <a:off x="1970" y="1716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20551" name="AutoShape 7" descr="球体"/>
            <p:cNvSpPr>
              <a:spLocks noChangeArrowheads="1"/>
            </p:cNvSpPr>
            <p:nvPr/>
          </p:nvSpPr>
          <p:spPr bwMode="auto">
            <a:xfrm>
              <a:off x="1781" y="1999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2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1368" y="1460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3" name="Rectangle 9"/>
            <p:cNvSpPr>
              <a:spLocks noChangeArrowheads="1"/>
            </p:cNvSpPr>
            <p:nvPr/>
          </p:nvSpPr>
          <p:spPr bwMode="auto">
            <a:xfrm>
              <a:off x="1120" y="2443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20554" name="Rectangle 10"/>
            <p:cNvSpPr>
              <a:spLocks noChangeArrowheads="1"/>
            </p:cNvSpPr>
            <p:nvPr/>
          </p:nvSpPr>
          <p:spPr bwMode="auto">
            <a:xfrm>
              <a:off x="1156" y="1455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620555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323" y="2412"/>
              <a:ext cx="553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6" name="Oval 12"/>
            <p:cNvSpPr>
              <a:spLocks noChangeArrowheads="1"/>
            </p:cNvSpPr>
            <p:nvPr/>
          </p:nvSpPr>
          <p:spPr bwMode="auto">
            <a:xfrm>
              <a:off x="1328" y="1817"/>
              <a:ext cx="560" cy="57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20557" name="Rectangle 13"/>
            <p:cNvSpPr>
              <a:spLocks noChangeArrowheads="1"/>
            </p:cNvSpPr>
            <p:nvPr/>
          </p:nvSpPr>
          <p:spPr bwMode="auto">
            <a:xfrm>
              <a:off x="997" y="1046"/>
              <a:ext cx="1202" cy="39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A50021"/>
                  </a:solidFill>
                </a:rPr>
                <a:t>高温热源</a:t>
              </a:r>
              <a:r>
                <a:rPr kumimoji="1" lang="en-US" altLang="zh-CN" sz="24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A50021"/>
                  </a:solidFill>
                </a:rPr>
                <a:t>1 </a:t>
              </a:r>
            </a:p>
          </p:txBody>
        </p:sp>
        <p:sp>
          <p:nvSpPr>
            <p:cNvPr id="620558" name="Rectangle 14"/>
            <p:cNvSpPr>
              <a:spLocks noChangeArrowheads="1"/>
            </p:cNvSpPr>
            <p:nvPr/>
          </p:nvSpPr>
          <p:spPr bwMode="auto">
            <a:xfrm>
              <a:off x="975" y="2830"/>
              <a:ext cx="1270" cy="39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66"/>
                  </a:solidFill>
                </a:rPr>
                <a:t>低温热源</a:t>
              </a:r>
              <a:r>
                <a:rPr kumimoji="1"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13D-A443-4F9A-AEB2-84557CEE656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卡诺定理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2763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制冷机的性能界限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5451475" y="1865313"/>
            <a:ext cx="2540000" cy="3940175"/>
            <a:chOff x="1930" y="1253"/>
            <a:chExt cx="1600" cy="2482"/>
          </a:xfrm>
        </p:grpSpPr>
        <p:sp>
          <p:nvSpPr>
            <p:cNvPr id="609287" name="AutoShape 7" descr="球体"/>
            <p:cNvSpPr>
              <a:spLocks noChangeArrowheads="1"/>
            </p:cNvSpPr>
            <p:nvPr/>
          </p:nvSpPr>
          <p:spPr bwMode="auto">
            <a:xfrm>
              <a:off x="1930" y="2341"/>
              <a:ext cx="506" cy="36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1935" y="2537"/>
              <a:ext cx="31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09289" name="AutoShape 9" descr="球体"/>
            <p:cNvSpPr>
              <a:spLocks noChangeArrowheads="1"/>
            </p:cNvSpPr>
            <p:nvPr/>
          </p:nvSpPr>
          <p:spPr bwMode="auto">
            <a:xfrm rot="-5400000">
              <a:off x="2570" y="1835"/>
              <a:ext cx="484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660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2241" y="2697"/>
              <a:ext cx="35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09291" name="Rectangle 11"/>
            <p:cNvSpPr>
              <a:spLocks noChangeArrowheads="1"/>
            </p:cNvSpPr>
            <p:nvPr/>
          </p:nvSpPr>
          <p:spPr bwMode="auto">
            <a:xfrm>
              <a:off x="2241" y="1674"/>
              <a:ext cx="35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09292" name="AutoShape 12" descr="球体"/>
            <p:cNvSpPr>
              <a:spLocks noChangeArrowheads="1"/>
            </p:cNvSpPr>
            <p:nvPr/>
          </p:nvSpPr>
          <p:spPr bwMode="auto">
            <a:xfrm rot="-5400000">
              <a:off x="2582" y="2925"/>
              <a:ext cx="474" cy="30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93" name="Oval 13"/>
            <p:cNvSpPr>
              <a:spLocks noChangeArrowheads="1"/>
            </p:cNvSpPr>
            <p:nvPr/>
          </p:nvSpPr>
          <p:spPr bwMode="auto">
            <a:xfrm>
              <a:off x="2434" y="2139"/>
              <a:ext cx="718" cy="70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2094" y="1253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2109" y="3249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aphicFrame>
        <p:nvGraphicFramePr>
          <p:cNvPr id="609296" name="Object 16"/>
          <p:cNvGraphicFramePr>
            <a:graphicFrameLocks noChangeAspect="1"/>
          </p:cNvGraphicFramePr>
          <p:nvPr/>
        </p:nvGraphicFramePr>
        <p:xfrm>
          <a:off x="990600" y="3505200"/>
          <a:ext cx="3286125" cy="1079500"/>
        </p:xfrm>
        <a:graphic>
          <a:graphicData uri="http://schemas.openxmlformats.org/presentationml/2006/ole">
            <p:oleObj spid="_x0000_s609296" name="公式" r:id="rId3" imgW="1307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7EF8-8E0D-4A07-BD99-65182B53BE9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气体自由膨胀过程的不可逆性</a:t>
            </a:r>
          </a:p>
        </p:txBody>
      </p:sp>
      <p:grpSp>
        <p:nvGrpSpPr>
          <p:cNvPr id="593948" name="Group 28"/>
          <p:cNvGrpSpPr>
            <a:grpSpLocks/>
          </p:cNvGrpSpPr>
          <p:nvPr/>
        </p:nvGrpSpPr>
        <p:grpSpPr bwMode="auto">
          <a:xfrm>
            <a:off x="762000" y="4267200"/>
            <a:ext cx="3657600" cy="2057400"/>
            <a:chOff x="528" y="2544"/>
            <a:chExt cx="2304" cy="1296"/>
          </a:xfrm>
        </p:grpSpPr>
        <p:sp>
          <p:nvSpPr>
            <p:cNvPr id="593949" name="Rectangle 29" descr="轮廓式菱形"/>
            <p:cNvSpPr>
              <a:spLocks noChangeArrowheads="1"/>
            </p:cNvSpPr>
            <p:nvPr/>
          </p:nvSpPr>
          <p:spPr bwMode="auto">
            <a:xfrm>
              <a:off x="528" y="2544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0" name="Rectangle 30" descr="大纸屑"/>
            <p:cNvSpPr>
              <a:spLocks noChangeArrowheads="1"/>
            </p:cNvSpPr>
            <p:nvPr/>
          </p:nvSpPr>
          <p:spPr bwMode="auto">
            <a:xfrm>
              <a:off x="672" y="2688"/>
              <a:ext cx="1248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1" name="Rectangle 31"/>
            <p:cNvSpPr>
              <a:spLocks noChangeArrowheads="1"/>
            </p:cNvSpPr>
            <p:nvPr/>
          </p:nvSpPr>
          <p:spPr bwMode="auto">
            <a:xfrm>
              <a:off x="1920" y="2688"/>
              <a:ext cx="76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2" name="Rectangle 32"/>
            <p:cNvSpPr>
              <a:spLocks noChangeArrowheads="1"/>
            </p:cNvSpPr>
            <p:nvPr/>
          </p:nvSpPr>
          <p:spPr bwMode="auto">
            <a:xfrm>
              <a:off x="1920" y="2688"/>
              <a:ext cx="192" cy="1008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3" name="Rectangle 33"/>
            <p:cNvSpPr>
              <a:spLocks noChangeArrowheads="1"/>
            </p:cNvSpPr>
            <p:nvPr/>
          </p:nvSpPr>
          <p:spPr bwMode="auto">
            <a:xfrm>
              <a:off x="2112" y="3120"/>
              <a:ext cx="576" cy="14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4" name="Line 34"/>
            <p:cNvSpPr>
              <a:spLocks noChangeShapeType="1"/>
            </p:cNvSpPr>
            <p:nvPr/>
          </p:nvSpPr>
          <p:spPr bwMode="auto">
            <a:xfrm flipH="1">
              <a:off x="2112" y="3216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3955" name="Object 35"/>
            <p:cNvGraphicFramePr>
              <a:graphicFrameLocks noChangeAspect="1"/>
            </p:cNvGraphicFramePr>
            <p:nvPr/>
          </p:nvGraphicFramePr>
          <p:xfrm>
            <a:off x="2154" y="2886"/>
            <a:ext cx="288" cy="332"/>
          </p:xfrm>
          <a:graphic>
            <a:graphicData uri="http://schemas.openxmlformats.org/presentationml/2006/ole">
              <p:oleObj spid="_x0000_s593955" name="公式" r:id="rId3" imgW="164880" imgH="190440" progId="Equation.3">
                <p:embed/>
              </p:oleObj>
            </a:graphicData>
          </a:graphic>
        </p:graphicFrame>
      </p:grpSp>
      <p:grpSp>
        <p:nvGrpSpPr>
          <p:cNvPr id="593956" name="Group 36"/>
          <p:cNvGrpSpPr>
            <a:grpSpLocks/>
          </p:cNvGrpSpPr>
          <p:nvPr/>
        </p:nvGrpSpPr>
        <p:grpSpPr bwMode="auto">
          <a:xfrm>
            <a:off x="4876800" y="1905000"/>
            <a:ext cx="3657600" cy="2057400"/>
            <a:chOff x="3072" y="960"/>
            <a:chExt cx="2304" cy="1296"/>
          </a:xfrm>
        </p:grpSpPr>
        <p:sp>
          <p:nvSpPr>
            <p:cNvPr id="593957" name="Rectangle 37" descr="轮廓式菱形"/>
            <p:cNvSpPr>
              <a:spLocks noChangeArrowheads="1"/>
            </p:cNvSpPr>
            <p:nvPr/>
          </p:nvSpPr>
          <p:spPr bwMode="auto">
            <a:xfrm>
              <a:off x="3072" y="960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8" name="Rectangle 38" descr="大纸屑"/>
            <p:cNvSpPr>
              <a:spLocks noChangeArrowheads="1"/>
            </p:cNvSpPr>
            <p:nvPr/>
          </p:nvSpPr>
          <p:spPr bwMode="auto">
            <a:xfrm>
              <a:off x="3216" y="1104"/>
              <a:ext cx="2016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3959" name="Group 39"/>
          <p:cNvGrpSpPr>
            <a:grpSpLocks/>
          </p:cNvGrpSpPr>
          <p:nvPr/>
        </p:nvGrpSpPr>
        <p:grpSpPr bwMode="auto">
          <a:xfrm>
            <a:off x="762000" y="1828800"/>
            <a:ext cx="3657600" cy="2133600"/>
            <a:chOff x="480" y="912"/>
            <a:chExt cx="2304" cy="1344"/>
          </a:xfrm>
        </p:grpSpPr>
        <p:sp>
          <p:nvSpPr>
            <p:cNvPr id="593960" name="Rectangle 40" descr="轮廓式菱形"/>
            <p:cNvSpPr>
              <a:spLocks noChangeArrowheads="1"/>
            </p:cNvSpPr>
            <p:nvPr/>
          </p:nvSpPr>
          <p:spPr bwMode="auto">
            <a:xfrm>
              <a:off x="480" y="960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1" name="Rectangle 41" descr="大纸屑"/>
            <p:cNvSpPr>
              <a:spLocks noChangeArrowheads="1"/>
            </p:cNvSpPr>
            <p:nvPr/>
          </p:nvSpPr>
          <p:spPr bwMode="auto">
            <a:xfrm>
              <a:off x="624" y="1104"/>
              <a:ext cx="1008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2" name="Rectangle 42"/>
            <p:cNvSpPr>
              <a:spLocks noChangeArrowheads="1"/>
            </p:cNvSpPr>
            <p:nvPr/>
          </p:nvSpPr>
          <p:spPr bwMode="auto">
            <a:xfrm>
              <a:off x="1632" y="1104"/>
              <a:ext cx="100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3963" name="Group 43"/>
            <p:cNvGrpSpPr>
              <a:grpSpLocks/>
            </p:cNvGrpSpPr>
            <p:nvPr/>
          </p:nvGrpSpPr>
          <p:grpSpPr bwMode="auto">
            <a:xfrm>
              <a:off x="1584" y="912"/>
              <a:ext cx="96" cy="1200"/>
              <a:chOff x="1584" y="912"/>
              <a:chExt cx="96" cy="1200"/>
            </a:xfrm>
          </p:grpSpPr>
          <p:sp>
            <p:nvSpPr>
              <p:cNvPr id="593964" name="Line 44"/>
              <p:cNvSpPr>
                <a:spLocks noChangeShapeType="1"/>
              </p:cNvSpPr>
              <p:nvPr/>
            </p:nvSpPr>
            <p:spPr bwMode="auto">
              <a:xfrm>
                <a:off x="1632" y="912"/>
                <a:ext cx="0" cy="120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965" name="Line 45"/>
              <p:cNvSpPr>
                <a:spLocks noChangeShapeType="1"/>
              </p:cNvSpPr>
              <p:nvPr/>
            </p:nvSpPr>
            <p:spPr bwMode="auto">
              <a:xfrm>
                <a:off x="1584" y="912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3966" name="Group 46"/>
          <p:cNvGrpSpPr>
            <a:grpSpLocks/>
          </p:cNvGrpSpPr>
          <p:nvPr/>
        </p:nvGrpSpPr>
        <p:grpSpPr bwMode="auto">
          <a:xfrm>
            <a:off x="4876800" y="4267200"/>
            <a:ext cx="3657600" cy="2057400"/>
            <a:chOff x="3072" y="2544"/>
            <a:chExt cx="2304" cy="1296"/>
          </a:xfrm>
        </p:grpSpPr>
        <p:sp>
          <p:nvSpPr>
            <p:cNvPr id="593967" name="Rectangle 47" descr="轮廓式菱形"/>
            <p:cNvSpPr>
              <a:spLocks noChangeArrowheads="1"/>
            </p:cNvSpPr>
            <p:nvPr/>
          </p:nvSpPr>
          <p:spPr bwMode="auto">
            <a:xfrm>
              <a:off x="3072" y="2544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8" name="Rectangle 48" descr="大纸屑"/>
            <p:cNvSpPr>
              <a:spLocks noChangeArrowheads="1"/>
            </p:cNvSpPr>
            <p:nvPr/>
          </p:nvSpPr>
          <p:spPr bwMode="auto">
            <a:xfrm>
              <a:off x="3216" y="2688"/>
              <a:ext cx="1008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9" name="Rectangle 49"/>
            <p:cNvSpPr>
              <a:spLocks noChangeArrowheads="1"/>
            </p:cNvSpPr>
            <p:nvPr/>
          </p:nvSpPr>
          <p:spPr bwMode="auto">
            <a:xfrm>
              <a:off x="4224" y="2688"/>
              <a:ext cx="100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70" name="Rectangle 50"/>
            <p:cNvSpPr>
              <a:spLocks noChangeArrowheads="1"/>
            </p:cNvSpPr>
            <p:nvPr/>
          </p:nvSpPr>
          <p:spPr bwMode="auto">
            <a:xfrm>
              <a:off x="4224" y="2688"/>
              <a:ext cx="192" cy="1008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71" name="Rectangle 51"/>
            <p:cNvSpPr>
              <a:spLocks noChangeArrowheads="1"/>
            </p:cNvSpPr>
            <p:nvPr/>
          </p:nvSpPr>
          <p:spPr bwMode="auto">
            <a:xfrm>
              <a:off x="4416" y="3120"/>
              <a:ext cx="576" cy="14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25E9-4211-4B60-9E14-F9F02A72FA5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能源问题</a:t>
            </a: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685800" y="1676400"/>
            <a:ext cx="748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热力学第一定律：第一类永动机不存在：</a:t>
            </a:r>
          </a:p>
        </p:txBody>
      </p:sp>
      <p:grpSp>
        <p:nvGrpSpPr>
          <p:cNvPr id="621585" name="Group 17"/>
          <p:cNvGrpSpPr>
            <a:grpSpLocks/>
          </p:cNvGrpSpPr>
          <p:nvPr/>
        </p:nvGrpSpPr>
        <p:grpSpPr bwMode="auto">
          <a:xfrm>
            <a:off x="3387725" y="3792538"/>
            <a:ext cx="2271713" cy="2608262"/>
            <a:chOff x="793" y="1933"/>
            <a:chExt cx="1493" cy="1643"/>
          </a:xfrm>
        </p:grpSpPr>
        <p:sp>
          <p:nvSpPr>
            <p:cNvPr id="621586" name="Rectangle 18"/>
            <p:cNvSpPr>
              <a:spLocks noChangeArrowheads="1"/>
            </p:cNvSpPr>
            <p:nvPr/>
          </p:nvSpPr>
          <p:spPr bwMode="auto">
            <a:xfrm>
              <a:off x="793" y="1933"/>
              <a:ext cx="1180" cy="392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 dirty="0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 dirty="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21587" name="AutoShape 19" descr="球体"/>
            <p:cNvSpPr>
              <a:spLocks noChangeArrowheads="1"/>
            </p:cNvSpPr>
            <p:nvPr/>
          </p:nvSpPr>
          <p:spPr bwMode="auto">
            <a:xfrm>
              <a:off x="1565" y="2976"/>
              <a:ext cx="576" cy="31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8" name="Rectangle 20"/>
            <p:cNvSpPr>
              <a:spLocks noChangeArrowheads="1"/>
            </p:cNvSpPr>
            <p:nvPr/>
          </p:nvSpPr>
          <p:spPr bwMode="auto">
            <a:xfrm>
              <a:off x="1655" y="3249"/>
              <a:ext cx="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621589" name="AutoShape 21" descr="球体"/>
            <p:cNvSpPr>
              <a:spLocks noChangeArrowheads="1"/>
            </p:cNvSpPr>
            <p:nvPr/>
          </p:nvSpPr>
          <p:spPr bwMode="auto">
            <a:xfrm rot="5400000" flipV="1">
              <a:off x="1120" y="2424"/>
              <a:ext cx="528" cy="36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990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0" name="Rectangle 22"/>
            <p:cNvSpPr>
              <a:spLocks noChangeArrowheads="1"/>
            </p:cNvSpPr>
            <p:nvPr/>
          </p:nvSpPr>
          <p:spPr bwMode="auto">
            <a:xfrm>
              <a:off x="1611" y="2478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21591" name="Oval 23"/>
            <p:cNvSpPr>
              <a:spLocks noChangeArrowheads="1"/>
            </p:cNvSpPr>
            <p:nvPr/>
          </p:nvSpPr>
          <p:spPr bwMode="auto">
            <a:xfrm>
              <a:off x="1111" y="2881"/>
              <a:ext cx="589" cy="5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21592" name="Group 24"/>
          <p:cNvGrpSpPr>
            <a:grpSpLocks/>
          </p:cNvGrpSpPr>
          <p:nvPr/>
        </p:nvGrpSpPr>
        <p:grpSpPr bwMode="auto">
          <a:xfrm>
            <a:off x="3554413" y="2287588"/>
            <a:ext cx="2105025" cy="879475"/>
            <a:chOff x="1885" y="1243"/>
            <a:chExt cx="1368" cy="554"/>
          </a:xfrm>
        </p:grpSpPr>
        <p:sp>
          <p:nvSpPr>
            <p:cNvPr id="621593" name="AutoShape 25" descr="球体"/>
            <p:cNvSpPr>
              <a:spLocks noChangeArrowheads="1"/>
            </p:cNvSpPr>
            <p:nvPr/>
          </p:nvSpPr>
          <p:spPr bwMode="auto">
            <a:xfrm>
              <a:off x="2340" y="1333"/>
              <a:ext cx="576" cy="31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4" name="Rectangle 26"/>
            <p:cNvSpPr>
              <a:spLocks noChangeArrowheads="1"/>
            </p:cNvSpPr>
            <p:nvPr/>
          </p:nvSpPr>
          <p:spPr bwMode="auto">
            <a:xfrm>
              <a:off x="2928" y="1334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621595" name="Oval 27"/>
            <p:cNvSpPr>
              <a:spLocks noChangeArrowheads="1"/>
            </p:cNvSpPr>
            <p:nvPr/>
          </p:nvSpPr>
          <p:spPr bwMode="auto">
            <a:xfrm>
              <a:off x="1885" y="1243"/>
              <a:ext cx="589" cy="5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21596" name="Group 28"/>
          <p:cNvGrpSpPr>
            <a:grpSpLocks/>
          </p:cNvGrpSpPr>
          <p:nvPr/>
        </p:nvGrpSpPr>
        <p:grpSpPr bwMode="auto">
          <a:xfrm>
            <a:off x="3563938" y="2286000"/>
            <a:ext cx="1008062" cy="865188"/>
            <a:chOff x="3379" y="1298"/>
            <a:chExt cx="409" cy="408"/>
          </a:xfrm>
        </p:grpSpPr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 flipH="1">
              <a:off x="3379" y="1298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>
              <a:off x="3379" y="1298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1599" name="Text Box 31"/>
          <p:cNvSpPr txBox="1">
            <a:spLocks noChangeArrowheads="1"/>
          </p:cNvSpPr>
          <p:nvPr/>
        </p:nvSpPr>
        <p:spPr bwMode="auto">
          <a:xfrm>
            <a:off x="684213" y="3276600"/>
            <a:ext cx="7488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热力学第二定律：第二类永动机不存在：</a:t>
            </a:r>
          </a:p>
        </p:txBody>
      </p:sp>
      <p:grpSp>
        <p:nvGrpSpPr>
          <p:cNvPr id="621600" name="Group 32"/>
          <p:cNvGrpSpPr>
            <a:grpSpLocks/>
          </p:cNvGrpSpPr>
          <p:nvPr/>
        </p:nvGrpSpPr>
        <p:grpSpPr bwMode="auto">
          <a:xfrm>
            <a:off x="3563938" y="4743450"/>
            <a:ext cx="1439862" cy="936625"/>
            <a:chOff x="3424" y="3022"/>
            <a:chExt cx="409" cy="408"/>
          </a:xfrm>
        </p:grpSpPr>
        <p:sp>
          <p:nvSpPr>
            <p:cNvPr id="621601" name="Line 33"/>
            <p:cNvSpPr>
              <a:spLocks noChangeShapeType="1"/>
            </p:cNvSpPr>
            <p:nvPr/>
          </p:nvSpPr>
          <p:spPr bwMode="auto">
            <a:xfrm flipH="1">
              <a:off x="3424" y="3022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2" name="Line 34"/>
            <p:cNvSpPr>
              <a:spLocks noChangeShapeType="1"/>
            </p:cNvSpPr>
            <p:nvPr/>
          </p:nvSpPr>
          <p:spPr bwMode="auto">
            <a:xfrm>
              <a:off x="3424" y="3022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4" grpId="0" autoUpdateAnimBg="0"/>
      <p:bldP spid="62159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7AFF-0E87-46E5-B110-8A0186336D1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701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实际热机</a:t>
            </a:r>
            <a:r>
              <a:rPr kumimoji="1" lang="zh-CN" altLang="en-US" sz="2400" dirty="0"/>
              <a:t>：</a:t>
            </a:r>
            <a:r>
              <a:rPr kumimoji="1" lang="zh-CN" altLang="en-US" sz="2400" dirty="0">
                <a:solidFill>
                  <a:srgbClr val="FF3300"/>
                </a:solidFill>
              </a:rPr>
              <a:t>最少</a:t>
            </a:r>
            <a:r>
              <a:rPr kumimoji="1" lang="zh-CN" altLang="en-US" sz="2400" dirty="0"/>
              <a:t>要有两个高低温热源（</a:t>
            </a:r>
            <a:r>
              <a:rPr kumimoji="1" lang="en-US" altLang="zh-CN" sz="2400" i="1" dirty="0"/>
              <a:t>T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i="1" dirty="0"/>
              <a:t>T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）： </a:t>
            </a:r>
          </a:p>
        </p:txBody>
      </p:sp>
      <p:grpSp>
        <p:nvGrpSpPr>
          <p:cNvPr id="622597" name="Group 5"/>
          <p:cNvGrpSpPr>
            <a:grpSpLocks/>
          </p:cNvGrpSpPr>
          <p:nvPr/>
        </p:nvGrpSpPr>
        <p:grpSpPr bwMode="auto">
          <a:xfrm>
            <a:off x="3854450" y="2560638"/>
            <a:ext cx="2936875" cy="2971800"/>
            <a:chOff x="1883" y="1440"/>
            <a:chExt cx="1949" cy="1872"/>
          </a:xfrm>
        </p:grpSpPr>
        <p:grpSp>
          <p:nvGrpSpPr>
            <p:cNvPr id="622598" name="Group 6"/>
            <p:cNvGrpSpPr>
              <a:grpSpLocks/>
            </p:cNvGrpSpPr>
            <p:nvPr/>
          </p:nvGrpSpPr>
          <p:grpSpPr bwMode="auto">
            <a:xfrm>
              <a:off x="2065" y="1440"/>
              <a:ext cx="1767" cy="1872"/>
              <a:chOff x="2352" y="1344"/>
              <a:chExt cx="1767" cy="1872"/>
            </a:xfrm>
          </p:grpSpPr>
          <p:grpSp>
            <p:nvGrpSpPr>
              <p:cNvPr id="622599" name="Group 7"/>
              <p:cNvGrpSpPr>
                <a:grpSpLocks/>
              </p:cNvGrpSpPr>
              <p:nvPr/>
            </p:nvGrpSpPr>
            <p:grpSpPr bwMode="auto">
              <a:xfrm>
                <a:off x="2976" y="2064"/>
                <a:ext cx="1143" cy="693"/>
                <a:chOff x="2352" y="2016"/>
                <a:chExt cx="1143" cy="693"/>
              </a:xfrm>
            </p:grpSpPr>
            <p:sp>
              <p:nvSpPr>
                <p:cNvPr id="622600" name="AutoShape 8" descr="球体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576" cy="432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pattFill prst="sphere">
                  <a:fgClr>
                    <a:schemeClr val="bg1"/>
                  </a:fgClr>
                  <a:bgClr>
                    <a:srgbClr val="008080"/>
                  </a:bgClr>
                </a:pattFill>
                <a:ln w="9525">
                  <a:solidFill>
                    <a:srgbClr val="0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601" name="Rectangle 9"/>
                <p:cNvSpPr>
                  <a:spLocks noChangeArrowheads="1"/>
                </p:cNvSpPr>
                <p:nvPr/>
              </p:nvSpPr>
              <p:spPr bwMode="auto">
                <a:xfrm>
                  <a:off x="2448" y="2382"/>
                  <a:ext cx="104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8080"/>
                      </a:solidFill>
                    </a:rPr>
                    <a:t>W=Q</a:t>
                  </a:r>
                  <a:r>
                    <a:rPr kumimoji="1" lang="en-US" altLang="zh-CN" sz="2800" b="1" baseline="-25000">
                      <a:solidFill>
                        <a:srgbClr val="008080"/>
                      </a:solidFill>
                    </a:rPr>
                    <a:t>1</a:t>
                  </a:r>
                  <a:r>
                    <a:rPr kumimoji="1" lang="en-US" altLang="zh-CN" sz="2800" b="1" i="1">
                      <a:solidFill>
                        <a:srgbClr val="008080"/>
                      </a:solidFill>
                    </a:rPr>
                    <a:t>-Q</a:t>
                  </a:r>
                  <a:r>
                    <a:rPr kumimoji="1" lang="en-US" altLang="zh-CN" sz="2800" b="1" baseline="-25000">
                      <a:solidFill>
                        <a:srgbClr val="00808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622602" name="AutoShape 10" descr="球体"/>
              <p:cNvSpPr>
                <a:spLocks noChangeArrowheads="1"/>
              </p:cNvSpPr>
              <p:nvPr/>
            </p:nvSpPr>
            <p:spPr bwMode="auto">
              <a:xfrm rot="5400000" flipV="1">
                <a:off x="2304" y="1392"/>
                <a:ext cx="528" cy="43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FF0000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603" name="Rectangle 11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3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FF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0000FF"/>
                    </a:solidFill>
                  </a:rPr>
                  <a:t>2</a:t>
                </a:r>
                <a:endParaRPr kumimoji="1" lang="en-US" altLang="zh-CN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22604" name="Rectangle 12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3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FF0000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FF0000"/>
                    </a:solidFill>
                  </a:rPr>
                  <a:t>1</a:t>
                </a:r>
                <a:endParaRPr kumimoji="1" lang="en-US" altLang="zh-CN" sz="2800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22605" name="AutoShape 13" descr="球体"/>
              <p:cNvSpPr>
                <a:spLocks noChangeArrowheads="1"/>
              </p:cNvSpPr>
              <p:nvPr/>
            </p:nvSpPr>
            <p:spPr bwMode="auto">
              <a:xfrm rot="5400000" flipV="1">
                <a:off x="2280" y="2712"/>
                <a:ext cx="576" cy="43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2606" name="Oval 14"/>
            <p:cNvSpPr>
              <a:spLocks noChangeArrowheads="1"/>
            </p:cNvSpPr>
            <p:nvPr/>
          </p:nvSpPr>
          <p:spPr bwMode="auto">
            <a:xfrm>
              <a:off x="1883" y="1968"/>
              <a:ext cx="816" cy="7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22607" name="Group 15"/>
          <p:cNvGrpSpPr>
            <a:grpSpLocks/>
          </p:cNvGrpSpPr>
          <p:nvPr/>
        </p:nvGrpSpPr>
        <p:grpSpPr bwMode="auto">
          <a:xfrm>
            <a:off x="2916238" y="1789113"/>
            <a:ext cx="3097212" cy="4535487"/>
            <a:chOff x="576" y="816"/>
            <a:chExt cx="4608" cy="2928"/>
          </a:xfrm>
        </p:grpSpPr>
        <p:sp>
          <p:nvSpPr>
            <p:cNvPr id="622608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22609" name="Rectangle 17"/>
            <p:cNvSpPr>
              <a:spLocks noChangeArrowheads="1"/>
            </p:cNvSpPr>
            <p:nvPr/>
          </p:nvSpPr>
          <p:spPr bwMode="auto">
            <a:xfrm>
              <a:off x="576" y="32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1F14-95C0-4F67-91EF-363A177E2FC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23622" name="Text Box 6"/>
          <p:cNvSpPr txBox="1">
            <a:spLocks noChangeArrowheads="1"/>
          </p:cNvSpPr>
          <p:nvPr/>
        </p:nvSpPr>
        <p:spPr bwMode="auto">
          <a:xfrm>
            <a:off x="304800" y="3200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aphicFrame>
        <p:nvGraphicFramePr>
          <p:cNvPr id="623624" name="Object 8"/>
          <p:cNvGraphicFramePr>
            <a:graphicFrameLocks noChangeAspect="1"/>
          </p:cNvGraphicFramePr>
          <p:nvPr/>
        </p:nvGraphicFramePr>
        <p:xfrm>
          <a:off x="1066800" y="3429000"/>
          <a:ext cx="5343525" cy="1406525"/>
        </p:xfrm>
        <a:graphic>
          <a:graphicData uri="http://schemas.openxmlformats.org/presentationml/2006/ole">
            <p:oleObj spid="_x0000_s623624" name="公式" r:id="rId3" imgW="3568680" imgH="939600" progId="Equation.3">
              <p:embed/>
            </p:oleObj>
          </a:graphicData>
        </a:graphic>
      </p:graphicFrame>
      <p:graphicFrame>
        <p:nvGraphicFramePr>
          <p:cNvPr id="623623" name="Object 7"/>
          <p:cNvGraphicFramePr>
            <a:graphicFrameLocks noChangeAspect="1"/>
          </p:cNvGraphicFramePr>
          <p:nvPr/>
        </p:nvGraphicFramePr>
        <p:xfrm>
          <a:off x="1066800" y="4953000"/>
          <a:ext cx="5268913" cy="1298575"/>
        </p:xfrm>
        <a:graphic>
          <a:graphicData uri="http://schemas.openxmlformats.org/presentationml/2006/ole">
            <p:oleObj spid="_x0000_s623623" name="公式" r:id="rId4" imgW="3517900" imgH="863600" progId="Equation.3">
              <p:embed/>
            </p:oleObj>
          </a:graphicData>
        </a:graphic>
      </p:graphicFrame>
      <p:sp>
        <p:nvSpPr>
          <p:cNvPr id="623625" name="Rectangle 9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3628" name="Text Box 12"/>
          <p:cNvSpPr txBox="1">
            <a:spLocks noChangeArrowheads="1"/>
          </p:cNvSpPr>
          <p:nvPr/>
        </p:nvSpPr>
        <p:spPr bwMode="auto">
          <a:xfrm>
            <a:off x="304800" y="1219200"/>
            <a:ext cx="8458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9.5  </a:t>
            </a:r>
            <a:r>
              <a:rPr lang="zh-CN" altLang="en-US" sz="2400"/>
              <a:t>用一运转于</a:t>
            </a:r>
            <a:r>
              <a:rPr lang="en-US" altLang="zh-CN" sz="2400" i="1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=600K</a:t>
            </a:r>
            <a:r>
              <a:rPr lang="zh-CN" altLang="en-US" sz="2400"/>
              <a:t>和</a:t>
            </a:r>
            <a:r>
              <a:rPr lang="en-US" altLang="zh-CN" sz="2400" i="1"/>
              <a:t>T</a:t>
            </a:r>
            <a:r>
              <a:rPr lang="en-US" altLang="zh-CN" sz="2400" baseline="-25000"/>
              <a:t>2</a:t>
            </a:r>
            <a:r>
              <a:rPr lang="en-US" altLang="zh-CN" sz="2400"/>
              <a:t>=300K</a:t>
            </a:r>
            <a:r>
              <a:rPr lang="zh-CN" altLang="en-US" sz="2400"/>
              <a:t>的高、低温热源之间的</a:t>
            </a:r>
            <a:r>
              <a:rPr lang="zh-CN" altLang="en-US" sz="2400">
                <a:solidFill>
                  <a:srgbClr val="0000CC"/>
                </a:solidFill>
              </a:rPr>
              <a:t>可逆热机</a:t>
            </a:r>
            <a:r>
              <a:rPr lang="zh-CN" altLang="en-US" sz="2400"/>
              <a:t>推动一工作于</a:t>
            </a:r>
            <a:r>
              <a:rPr lang="en-US" altLang="zh-CN" sz="2400" i="1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'=300K</a:t>
            </a:r>
            <a:r>
              <a:rPr lang="zh-CN" altLang="en-US" sz="2400"/>
              <a:t>的热源和</a:t>
            </a:r>
            <a:r>
              <a:rPr lang="en-US" altLang="zh-CN" sz="2400" i="1"/>
              <a:t>T</a:t>
            </a:r>
            <a:r>
              <a:rPr lang="en-US" altLang="zh-CN" sz="2400" baseline="-25000"/>
              <a:t>2</a:t>
            </a:r>
            <a:r>
              <a:rPr lang="en-US" altLang="zh-CN" sz="2400"/>
              <a:t>'=250K</a:t>
            </a:r>
            <a:r>
              <a:rPr lang="zh-CN" altLang="en-US" sz="2400"/>
              <a:t>的冷库之间的</a:t>
            </a:r>
            <a:r>
              <a:rPr lang="zh-CN" altLang="en-US" sz="2400">
                <a:solidFill>
                  <a:srgbClr val="0000CC"/>
                </a:solidFill>
              </a:rPr>
              <a:t>可逆制冷机</a:t>
            </a:r>
            <a:r>
              <a:rPr lang="zh-CN" altLang="en-US" sz="2400"/>
              <a:t>。为使制冷机每秒从冷库带走</a:t>
            </a:r>
            <a:r>
              <a:rPr lang="en-US" altLang="zh-CN" sz="2400"/>
              <a:t>3.00</a:t>
            </a:r>
            <a:r>
              <a:rPr lang="en-US" altLang="en-US" sz="2400"/>
              <a:t>×</a:t>
            </a:r>
            <a:r>
              <a:rPr lang="en-US" altLang="zh-CN" sz="2400"/>
              <a:t>10</a:t>
            </a:r>
            <a:r>
              <a:rPr lang="en-US" altLang="zh-CN" sz="2400" baseline="30000"/>
              <a:t>4</a:t>
            </a:r>
            <a:r>
              <a:rPr lang="en-US" altLang="zh-CN" sz="2400"/>
              <a:t> (J)</a:t>
            </a:r>
            <a:r>
              <a:rPr lang="zh-CN" altLang="en-US" sz="2400"/>
              <a:t>的热量，热机每秒必须从高温热源吸收多少热量？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热力学基础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8E3D-A142-42B2-8773-F15DEE304CC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762000" y="1600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作业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2362200"/>
            <a:ext cx="6893041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新版书</a:t>
            </a:r>
            <a:r>
              <a:rPr lang="zh-CN" altLang="en-US" sz="2400" dirty="0" smtClean="0">
                <a:solidFill>
                  <a:srgbClr val="0000CC"/>
                </a:solidFill>
              </a:rPr>
              <a:t>）</a:t>
            </a:r>
            <a:r>
              <a:rPr lang="en-US" altLang="zh-CN" sz="2400" dirty="0" smtClean="0">
                <a:solidFill>
                  <a:srgbClr val="0000CC"/>
                </a:solidFill>
              </a:rPr>
              <a:t>9-1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9-4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9-5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9-8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</a:rPr>
              <a:t>9-10</a:t>
            </a:r>
            <a:r>
              <a:rPr lang="zh-CN" altLang="en-US" sz="2400" dirty="0" smtClean="0">
                <a:solidFill>
                  <a:srgbClr val="FF3300"/>
                </a:solidFill>
              </a:rPr>
              <a:t>、</a:t>
            </a:r>
            <a:r>
              <a:rPr lang="en-US" altLang="zh-CN" sz="2400" dirty="0" smtClean="0"/>
              <a:t>9-11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9-12</a:t>
            </a:r>
            <a:endParaRPr lang="en-US" altLang="zh-CN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3000" y="3676471"/>
            <a:ext cx="68930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（旧版书）</a:t>
            </a:r>
            <a:r>
              <a:rPr lang="en-US" altLang="zh-CN" sz="2400" dirty="0" smtClean="0">
                <a:solidFill>
                  <a:srgbClr val="0000CC"/>
                </a:solidFill>
              </a:rPr>
              <a:t>9-1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9-4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9-5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9-8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</a:rPr>
              <a:t>9-10</a:t>
            </a:r>
            <a:r>
              <a:rPr lang="zh-CN" altLang="en-US" sz="2400" dirty="0" smtClean="0">
                <a:solidFill>
                  <a:srgbClr val="FF3300"/>
                </a:solidFill>
              </a:rPr>
              <a:t>、</a:t>
            </a:r>
            <a:r>
              <a:rPr lang="en-US" altLang="zh-CN" sz="2400" dirty="0" smtClean="0"/>
              <a:t>9-11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9-12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E3F4-CB5A-41EA-AA33-FFF4282730A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热力学第二定律的开尔文表述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6629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</a:rPr>
              <a:t>开尔文表述</a:t>
            </a:r>
            <a:r>
              <a:rPr kumimoji="1" lang="zh-CN" altLang="en-US" sz="2400"/>
              <a:t>：不可能制成一种循环动作的热机，只从</a:t>
            </a:r>
            <a:r>
              <a:rPr kumimoji="1" lang="zh-CN" altLang="en-US" sz="2400">
                <a:solidFill>
                  <a:srgbClr val="0000CC"/>
                </a:solidFill>
              </a:rPr>
              <a:t>单一热源</a:t>
            </a:r>
            <a:r>
              <a:rPr kumimoji="1" lang="zh-CN" altLang="en-US" sz="2400"/>
              <a:t>吸取热量，使之完全变为有用的功而</a:t>
            </a:r>
            <a:r>
              <a:rPr kumimoji="1" lang="zh-CN" altLang="en-US" sz="2400">
                <a:solidFill>
                  <a:srgbClr val="0000CC"/>
                </a:solidFill>
              </a:rPr>
              <a:t>不产生其他影响</a:t>
            </a:r>
            <a:r>
              <a:rPr kumimoji="1" lang="zh-CN" altLang="en-US" sz="240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1368-32E9-454F-A20A-E1BB13B33CD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464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>
                <a:solidFill>
                  <a:srgbClr val="000066"/>
                </a:solidFill>
                <a:sym typeface="Monotype Sorts" pitchFamily="2" charset="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sym typeface="Monotype Sorts" pitchFamily="2" charset="2"/>
              </a:rPr>
              <a:t>理解“</a:t>
            </a:r>
            <a:r>
              <a:rPr kumimoji="1" lang="zh-CN" altLang="en-US" sz="2400">
                <a:solidFill>
                  <a:srgbClr val="0000CC"/>
                </a:solidFill>
              </a:rPr>
              <a:t>不产生其他影响</a:t>
            </a:r>
            <a:r>
              <a:rPr kumimoji="1" lang="zh-CN" altLang="en-US" sz="2400">
                <a:solidFill>
                  <a:srgbClr val="000066"/>
                </a:solidFill>
                <a:sym typeface="Monotype Sorts" pitchFamily="2" charset="2"/>
              </a:rPr>
              <a:t>”的含义 </a:t>
            </a: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1187450" y="2427288"/>
            <a:ext cx="3090863" cy="3744912"/>
            <a:chOff x="748" y="1207"/>
            <a:chExt cx="1947" cy="2359"/>
          </a:xfrm>
        </p:grpSpPr>
        <p:sp>
          <p:nvSpPr>
            <p:cNvPr id="599046" name="AutoShape 6" descr="球体"/>
            <p:cNvSpPr>
              <a:spLocks noChangeArrowheads="1"/>
            </p:cNvSpPr>
            <p:nvPr/>
          </p:nvSpPr>
          <p:spPr bwMode="auto">
            <a:xfrm>
              <a:off x="1655" y="2296"/>
              <a:ext cx="469" cy="30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1701" y="2507"/>
              <a:ext cx="99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99048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1159" y="1664"/>
              <a:ext cx="499" cy="3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938" y="2628"/>
              <a:ext cx="35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99050" name="Rectangle 10"/>
            <p:cNvSpPr>
              <a:spLocks noChangeArrowheads="1"/>
            </p:cNvSpPr>
            <p:nvPr/>
          </p:nvSpPr>
          <p:spPr bwMode="auto">
            <a:xfrm>
              <a:off x="938" y="1616"/>
              <a:ext cx="35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99051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218" y="2721"/>
              <a:ext cx="454" cy="33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2" name="Oval 12"/>
            <p:cNvSpPr>
              <a:spLocks noChangeArrowheads="1"/>
            </p:cNvSpPr>
            <p:nvPr/>
          </p:nvSpPr>
          <p:spPr bwMode="auto">
            <a:xfrm>
              <a:off x="1081" y="2077"/>
              <a:ext cx="665" cy="65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748" y="1207"/>
              <a:ext cx="1316" cy="4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792" y="3116"/>
              <a:ext cx="1317" cy="45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4122738" y="2514600"/>
            <a:ext cx="4738687" cy="3598863"/>
            <a:chOff x="2597" y="1237"/>
            <a:chExt cx="2985" cy="2267"/>
          </a:xfrm>
        </p:grpSpPr>
        <p:sp>
          <p:nvSpPr>
            <p:cNvPr id="599056" name="AutoShape 16" descr="球体"/>
            <p:cNvSpPr>
              <a:spLocks noChangeArrowheads="1"/>
            </p:cNvSpPr>
            <p:nvPr/>
          </p:nvSpPr>
          <p:spPr bwMode="auto">
            <a:xfrm rot="5400000" flipV="1">
              <a:off x="3174" y="2066"/>
              <a:ext cx="1607" cy="306"/>
            </a:xfrm>
            <a:custGeom>
              <a:avLst/>
              <a:gdLst>
                <a:gd name="G0" fmla="+- 18965 0 0"/>
                <a:gd name="G1" fmla="+- 5364 0 0"/>
                <a:gd name="G2" fmla="+- 21600 0 5364"/>
                <a:gd name="G3" fmla="+- 10800 0 5364"/>
                <a:gd name="G4" fmla="+- 21600 0 18965"/>
                <a:gd name="G5" fmla="*/ G4 G3 10800"/>
                <a:gd name="G6" fmla="+- 21600 0 G5"/>
                <a:gd name="T0" fmla="*/ 18965 w 21600"/>
                <a:gd name="T1" fmla="*/ 0 h 21600"/>
                <a:gd name="T2" fmla="*/ 0 w 21600"/>
                <a:gd name="T3" fmla="*/ 10800 h 21600"/>
                <a:gd name="T4" fmla="*/ 18965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965" y="0"/>
                  </a:moveTo>
                  <a:lnTo>
                    <a:pt x="18965" y="5364"/>
                  </a:lnTo>
                  <a:lnTo>
                    <a:pt x="3375" y="5364"/>
                  </a:lnTo>
                  <a:lnTo>
                    <a:pt x="3375" y="16236"/>
                  </a:lnTo>
                  <a:lnTo>
                    <a:pt x="18965" y="16236"/>
                  </a:lnTo>
                  <a:lnTo>
                    <a:pt x="18965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364"/>
                  </a:moveTo>
                  <a:lnTo>
                    <a:pt x="1350" y="16236"/>
                  </a:lnTo>
                  <a:lnTo>
                    <a:pt x="2700" y="16236"/>
                  </a:lnTo>
                  <a:lnTo>
                    <a:pt x="2700" y="5364"/>
                  </a:lnTo>
                  <a:close/>
                </a:path>
                <a:path w="21600" h="21600">
                  <a:moveTo>
                    <a:pt x="0" y="5364"/>
                  </a:moveTo>
                  <a:lnTo>
                    <a:pt x="0" y="16236"/>
                  </a:lnTo>
                  <a:lnTo>
                    <a:pt x="675" y="16236"/>
                  </a:lnTo>
                  <a:lnTo>
                    <a:pt x="675" y="5364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454" y="3044"/>
              <a:ext cx="1331" cy="46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9058" name="AutoShape 18" descr="球体"/>
            <p:cNvSpPr>
              <a:spLocks noChangeArrowheads="1"/>
            </p:cNvSpPr>
            <p:nvPr/>
          </p:nvSpPr>
          <p:spPr bwMode="auto">
            <a:xfrm flipV="1">
              <a:off x="4099" y="1682"/>
              <a:ext cx="543" cy="849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424" y="1237"/>
              <a:ext cx="1279" cy="459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9060" name="Rectangle 20"/>
            <p:cNvSpPr>
              <a:spLocks noChangeArrowheads="1"/>
            </p:cNvSpPr>
            <p:nvPr/>
          </p:nvSpPr>
          <p:spPr bwMode="auto">
            <a:xfrm>
              <a:off x="3518" y="2053"/>
              <a:ext cx="39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99061" name="Rectangle 21"/>
            <p:cNvSpPr>
              <a:spLocks noChangeArrowheads="1"/>
            </p:cNvSpPr>
            <p:nvPr/>
          </p:nvSpPr>
          <p:spPr bwMode="auto">
            <a:xfrm>
              <a:off x="4588" y="2174"/>
              <a:ext cx="994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99062" name="AutoShape 22"/>
            <p:cNvSpPr>
              <a:spLocks noChangeArrowheads="1"/>
            </p:cNvSpPr>
            <p:nvPr/>
          </p:nvSpPr>
          <p:spPr bwMode="auto">
            <a:xfrm>
              <a:off x="2597" y="2267"/>
              <a:ext cx="511" cy="159"/>
            </a:xfrm>
            <a:prstGeom prst="rightArrow">
              <a:avLst>
                <a:gd name="adj1" fmla="val 50000"/>
                <a:gd name="adj2" fmla="val 80346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9063" name="Rectangle 2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热力学第二定律的开尔文表述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DED7-E756-40F1-903E-B96F50E2E04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695483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solidFill>
                  <a:srgbClr val="000066"/>
                </a:solidFill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</a:rPr>
              <a:t>单热源热机（</a:t>
            </a:r>
            <a:r>
              <a:rPr kumimoji="1" lang="zh-CN" altLang="en-US" sz="2400" dirty="0">
                <a:solidFill>
                  <a:srgbClr val="0000CC"/>
                </a:solidFill>
              </a:rPr>
              <a:t>第二类永动机</a:t>
            </a:r>
            <a:r>
              <a:rPr kumimoji="1" lang="zh-CN" altLang="en-US" sz="2400" dirty="0">
                <a:solidFill>
                  <a:srgbClr val="000066"/>
                </a:solidFill>
              </a:rPr>
              <a:t>）是不可能制成的</a:t>
            </a:r>
            <a:endParaRPr kumimoji="1" lang="zh-CN" altLang="en-US" sz="2400" dirty="0">
              <a:solidFill>
                <a:srgbClr val="000066"/>
              </a:solidFill>
              <a:sym typeface="Symbol" pitchFamily="18" charset="2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3348038" y="2892425"/>
            <a:ext cx="2386012" cy="2746375"/>
            <a:chOff x="2109" y="1609"/>
            <a:chExt cx="1503" cy="1730"/>
          </a:xfrm>
        </p:grpSpPr>
        <p:sp>
          <p:nvSpPr>
            <p:cNvPr id="600070" name="AutoShape 6" descr="球体"/>
            <p:cNvSpPr>
              <a:spLocks noChangeArrowheads="1"/>
            </p:cNvSpPr>
            <p:nvPr/>
          </p:nvSpPr>
          <p:spPr bwMode="auto">
            <a:xfrm rot="5400000" flipV="1">
              <a:off x="2485" y="2077"/>
              <a:ext cx="563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2109" y="1609"/>
              <a:ext cx="1313" cy="41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00072" name="AutoShape 8" descr="球体"/>
            <p:cNvSpPr>
              <a:spLocks noChangeArrowheads="1"/>
            </p:cNvSpPr>
            <p:nvPr/>
          </p:nvSpPr>
          <p:spPr bwMode="auto">
            <a:xfrm>
              <a:off x="2971" y="2678"/>
              <a:ext cx="641" cy="3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000" y="3012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600074" name="Rectangle 10"/>
            <p:cNvSpPr>
              <a:spLocks noChangeArrowheads="1"/>
            </p:cNvSpPr>
            <p:nvPr/>
          </p:nvSpPr>
          <p:spPr bwMode="auto">
            <a:xfrm>
              <a:off x="2880" y="206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00075" name="Oval 11"/>
            <p:cNvSpPr>
              <a:spLocks noChangeArrowheads="1"/>
            </p:cNvSpPr>
            <p:nvPr/>
          </p:nvSpPr>
          <p:spPr bwMode="auto">
            <a:xfrm>
              <a:off x="2427" y="2527"/>
              <a:ext cx="656" cy="6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00076" name="Group 12"/>
          <p:cNvGrpSpPr>
            <a:grpSpLocks/>
          </p:cNvGrpSpPr>
          <p:nvPr/>
        </p:nvGrpSpPr>
        <p:grpSpPr bwMode="auto">
          <a:xfrm>
            <a:off x="3121025" y="2532063"/>
            <a:ext cx="2592388" cy="3024187"/>
            <a:chOff x="1791" y="1162"/>
            <a:chExt cx="1633" cy="1905"/>
          </a:xfrm>
        </p:grpSpPr>
        <p:sp>
          <p:nvSpPr>
            <p:cNvPr id="600077" name="Line 13"/>
            <p:cNvSpPr>
              <a:spLocks noChangeShapeType="1"/>
            </p:cNvSpPr>
            <p:nvPr/>
          </p:nvSpPr>
          <p:spPr bwMode="auto">
            <a:xfrm flipH="1">
              <a:off x="1791" y="1162"/>
              <a:ext cx="1543" cy="190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078" name="Line 14"/>
            <p:cNvSpPr>
              <a:spLocks noChangeShapeType="1"/>
            </p:cNvSpPr>
            <p:nvPr/>
          </p:nvSpPr>
          <p:spPr bwMode="auto">
            <a:xfrm>
              <a:off x="1837" y="1162"/>
              <a:ext cx="1587" cy="190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0079" name="Rectangle 15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热力学第二定律的开尔文表述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5101-F424-4B91-A9A2-5F3DC1A050C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533400" y="1660525"/>
            <a:ext cx="68754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ea typeface="楷体_GB2312" pitchFamily="49" charset="-122"/>
              </a:rPr>
              <a:t>  </a:t>
            </a:r>
            <a:r>
              <a:rPr kumimoji="1" lang="zh-CN" altLang="en-US" sz="2400" dirty="0">
                <a:ea typeface="楷体_GB2312" pitchFamily="49" charset="-122"/>
              </a:rPr>
              <a:t>实际热机最少要有两个高低温热源（</a:t>
            </a:r>
            <a:r>
              <a:rPr kumimoji="1" lang="en-US" altLang="zh-CN" sz="2400" i="1" dirty="0">
                <a:ea typeface="楷体_GB2312" pitchFamily="49" charset="-122"/>
              </a:rPr>
              <a:t>T</a:t>
            </a:r>
            <a:r>
              <a:rPr kumimoji="1" lang="en-US" altLang="zh-CN" sz="2400" baseline="-25000" dirty="0">
                <a:ea typeface="楷体_GB2312" pitchFamily="49" charset="-122"/>
              </a:rPr>
              <a:t>1</a:t>
            </a:r>
            <a:r>
              <a:rPr kumimoji="1" lang="zh-CN" altLang="en-US" sz="2400" dirty="0">
                <a:ea typeface="楷体_GB2312" pitchFamily="49" charset="-122"/>
              </a:rPr>
              <a:t>，</a:t>
            </a:r>
            <a:r>
              <a:rPr kumimoji="1" lang="en-US" altLang="zh-CN" sz="2400" i="1" dirty="0">
                <a:ea typeface="楷体_GB2312" pitchFamily="49" charset="-122"/>
              </a:rPr>
              <a:t>T</a:t>
            </a:r>
            <a:r>
              <a:rPr kumimoji="1" lang="en-US" altLang="zh-CN" sz="2400" baseline="-25000" dirty="0">
                <a:ea typeface="楷体_GB2312" pitchFamily="49" charset="-122"/>
              </a:rPr>
              <a:t>2</a:t>
            </a:r>
            <a:r>
              <a:rPr kumimoji="1" lang="zh-CN" altLang="en-US" sz="2400" dirty="0">
                <a:ea typeface="楷体_GB2312" pitchFamily="49" charset="-122"/>
              </a:rPr>
              <a:t>），  </a:t>
            </a:r>
          </a:p>
          <a:p>
            <a:pPr>
              <a:lnSpc>
                <a:spcPct val="125000"/>
              </a:lnSpc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ea typeface="楷体_GB2312" pitchFamily="49" charset="-122"/>
              </a:rPr>
              <a:t>　热机的效率</a:t>
            </a:r>
            <a:r>
              <a:rPr kumimoji="1" lang="zh-CN" altLang="en-US" sz="2400" i="1" dirty="0">
                <a:ea typeface="楷体_GB2312" pitchFamily="49" charset="-122"/>
                <a:sym typeface="Symbol" pitchFamily="18" charset="2"/>
              </a:rPr>
              <a:t> </a:t>
            </a:r>
            <a:r>
              <a:rPr kumimoji="1" lang="en-US" altLang="zh-CN" sz="2400" dirty="0">
                <a:ea typeface="楷体_GB2312" pitchFamily="49" charset="-122"/>
              </a:rPr>
              <a:t>&lt;100%</a:t>
            </a:r>
          </a:p>
        </p:txBody>
      </p:sp>
      <p:grpSp>
        <p:nvGrpSpPr>
          <p:cNvPr id="601093" name="Group 5"/>
          <p:cNvGrpSpPr>
            <a:grpSpLocks/>
          </p:cNvGrpSpPr>
          <p:nvPr/>
        </p:nvGrpSpPr>
        <p:grpSpPr bwMode="auto">
          <a:xfrm>
            <a:off x="3360738" y="2590800"/>
            <a:ext cx="2443162" cy="3744912"/>
            <a:chOff x="2117" y="1298"/>
            <a:chExt cx="1539" cy="2359"/>
          </a:xfrm>
        </p:grpSpPr>
        <p:sp>
          <p:nvSpPr>
            <p:cNvPr id="601094" name="AutoShape 6" descr="球体"/>
            <p:cNvSpPr>
              <a:spLocks noChangeArrowheads="1"/>
            </p:cNvSpPr>
            <p:nvPr/>
          </p:nvSpPr>
          <p:spPr bwMode="auto">
            <a:xfrm>
              <a:off x="3024" y="2387"/>
              <a:ext cx="469" cy="30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095" name="Rectangle 7"/>
            <p:cNvSpPr>
              <a:spLocks noChangeArrowheads="1"/>
            </p:cNvSpPr>
            <p:nvPr/>
          </p:nvSpPr>
          <p:spPr bwMode="auto">
            <a:xfrm>
              <a:off x="3341" y="2537"/>
              <a:ext cx="31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01096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2528" y="1755"/>
              <a:ext cx="499" cy="3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097" name="Rectangle 9"/>
            <p:cNvSpPr>
              <a:spLocks noChangeArrowheads="1"/>
            </p:cNvSpPr>
            <p:nvPr/>
          </p:nvSpPr>
          <p:spPr bwMode="auto">
            <a:xfrm>
              <a:off x="2307" y="2719"/>
              <a:ext cx="35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01098" name="Rectangle 10"/>
            <p:cNvSpPr>
              <a:spLocks noChangeArrowheads="1"/>
            </p:cNvSpPr>
            <p:nvPr/>
          </p:nvSpPr>
          <p:spPr bwMode="auto">
            <a:xfrm>
              <a:off x="2307" y="1707"/>
              <a:ext cx="35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01099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2587" y="2812"/>
              <a:ext cx="454" cy="33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00" name="Oval 12"/>
            <p:cNvSpPr>
              <a:spLocks noChangeArrowheads="1"/>
            </p:cNvSpPr>
            <p:nvPr/>
          </p:nvSpPr>
          <p:spPr bwMode="auto">
            <a:xfrm>
              <a:off x="2450" y="2168"/>
              <a:ext cx="665" cy="65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1101" name="Rectangle 13"/>
            <p:cNvSpPr>
              <a:spLocks noChangeArrowheads="1"/>
            </p:cNvSpPr>
            <p:nvPr/>
          </p:nvSpPr>
          <p:spPr bwMode="auto">
            <a:xfrm>
              <a:off x="2117" y="1298"/>
              <a:ext cx="1316" cy="4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01102" name="Rectangle 14"/>
            <p:cNvSpPr>
              <a:spLocks noChangeArrowheads="1"/>
            </p:cNvSpPr>
            <p:nvPr/>
          </p:nvSpPr>
          <p:spPr bwMode="auto">
            <a:xfrm>
              <a:off x="2161" y="3207"/>
              <a:ext cx="1317" cy="45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sp>
        <p:nvSpPr>
          <p:cNvPr id="601103" name="Rectangle 15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热力学第二定律的开尔文表述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28A8-670D-4FAB-B54F-9328E21AAFA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热力学第二定律的开尔文表述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609600" y="1660525"/>
            <a:ext cx="4343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solidFill>
                  <a:srgbClr val="000066"/>
                </a:solidFill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</a:rPr>
              <a:t>表明了</a:t>
            </a:r>
            <a:r>
              <a:rPr kumimoji="1" lang="zh-CN" altLang="en-US" sz="2400" dirty="0">
                <a:solidFill>
                  <a:srgbClr val="0000CC"/>
                </a:solidFill>
              </a:rPr>
              <a:t>热功转化的不可逆性</a:t>
            </a:r>
          </a:p>
        </p:txBody>
      </p:sp>
      <p:graphicFrame>
        <p:nvGraphicFramePr>
          <p:cNvPr id="598022" name="Object 6"/>
          <p:cNvGraphicFramePr>
            <a:graphicFrameLocks noChangeAspect="1"/>
          </p:cNvGraphicFramePr>
          <p:nvPr/>
        </p:nvGraphicFramePr>
        <p:xfrm>
          <a:off x="4556125" y="1447800"/>
          <a:ext cx="3978275" cy="5184775"/>
        </p:xfrm>
        <a:graphic>
          <a:graphicData uri="http://schemas.openxmlformats.org/presentationml/2006/ole">
            <p:oleObj spid="_x0000_s598022" name="Image" r:id="rId3" imgW="2679365" imgH="3492063" progId="">
              <p:embed/>
            </p:oleObj>
          </a:graphicData>
        </a:graphic>
      </p:graphicFrame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1100138" y="3179763"/>
            <a:ext cx="3095625" cy="1584325"/>
            <a:chOff x="612" y="1797"/>
            <a:chExt cx="1950" cy="998"/>
          </a:xfrm>
        </p:grpSpPr>
        <p:sp>
          <p:nvSpPr>
            <p:cNvPr id="598024" name="Rectangle 8" descr="深色上对角线"/>
            <p:cNvSpPr>
              <a:spLocks noChangeArrowheads="1"/>
            </p:cNvSpPr>
            <p:nvPr/>
          </p:nvSpPr>
          <p:spPr bwMode="auto">
            <a:xfrm>
              <a:off x="657" y="2659"/>
              <a:ext cx="1905" cy="136"/>
            </a:xfrm>
            <a:prstGeom prst="rect">
              <a:avLst/>
            </a:prstGeom>
            <a:pattFill prst="dkUpDiag">
              <a:fgClr>
                <a:srgbClr val="0000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5" name="Line 9"/>
            <p:cNvSpPr>
              <a:spLocks noChangeShapeType="1"/>
            </p:cNvSpPr>
            <p:nvPr/>
          </p:nvSpPr>
          <p:spPr bwMode="auto">
            <a:xfrm>
              <a:off x="657" y="2659"/>
              <a:ext cx="190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1337" y="2342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CC0066"/>
              </a:solidFill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 flipH="1">
              <a:off x="793" y="2523"/>
              <a:ext cx="544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8" name="Text Box 12"/>
            <p:cNvSpPr txBox="1">
              <a:spLocks noChangeArrowheads="1"/>
            </p:cNvSpPr>
            <p:nvPr/>
          </p:nvSpPr>
          <p:spPr bwMode="auto">
            <a:xfrm>
              <a:off x="612" y="2251"/>
              <a:ext cx="191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6666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598029" name="Line 13"/>
            <p:cNvSpPr>
              <a:spLocks noChangeShapeType="1"/>
            </p:cNvSpPr>
            <p:nvPr/>
          </p:nvSpPr>
          <p:spPr bwMode="auto">
            <a:xfrm>
              <a:off x="1293" y="2206"/>
              <a:ext cx="5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30" name="Text Box 14"/>
            <p:cNvSpPr txBox="1">
              <a:spLocks noChangeArrowheads="1"/>
            </p:cNvSpPr>
            <p:nvPr/>
          </p:nvSpPr>
          <p:spPr bwMode="auto">
            <a:xfrm>
              <a:off x="1474" y="1797"/>
              <a:ext cx="318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 dirty="0">
                  <a:solidFill>
                    <a:srgbClr val="FF0000"/>
                  </a:solidFill>
                  <a:latin typeface="Book Antiqua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kumimoji="1" lang="en-US" altLang="zh-CN" sz="28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27BB-4A9F-4919-A2B1-AEB6760C9BF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热力学第二定律的克劳修斯表述</a:t>
            </a: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1295400" y="2895600"/>
            <a:ext cx="58674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  <a:latin typeface="黑体" pitchFamily="49" charset="-122"/>
              </a:rPr>
              <a:t>克劳修斯表述</a:t>
            </a:r>
            <a:r>
              <a:rPr kumimoji="1" lang="zh-CN" altLang="en-US" sz="2400">
                <a:latin typeface="黑体" pitchFamily="49" charset="-122"/>
              </a:rPr>
              <a:t>：</a:t>
            </a:r>
            <a:r>
              <a:rPr kumimoji="1" lang="zh-CN" altLang="en-US" sz="2400">
                <a:latin typeface="宋体" pitchFamily="2" charset="-122"/>
              </a:rPr>
              <a:t>不可能把热量从低温物体传到高温物体而不引起其他变化</a:t>
            </a:r>
            <a:r>
              <a:rPr kumimoji="1" lang="zh-CN" altLang="en-US" sz="2400">
                <a:latin typeface="仿宋_GB2312" pitchFamily="49" charset="-122"/>
              </a:rPr>
              <a:t>。</a:t>
            </a:r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auto">
          <a:xfrm>
            <a:off x="1295400" y="4572000"/>
            <a:ext cx="64277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latin typeface="宋体" pitchFamily="2" charset="-122"/>
              </a:rPr>
              <a:t>热量</a:t>
            </a:r>
            <a:r>
              <a:rPr kumimoji="1" lang="zh-CN" altLang="en-US" sz="2400">
                <a:solidFill>
                  <a:srgbClr val="0000CC"/>
                </a:solidFill>
                <a:latin typeface="宋体" pitchFamily="2" charset="-122"/>
              </a:rPr>
              <a:t>不可能自发地</a:t>
            </a:r>
            <a:r>
              <a:rPr kumimoji="1" lang="zh-CN" altLang="en-US" sz="2400">
                <a:latin typeface="宋体" pitchFamily="2" charset="-122"/>
              </a:rPr>
              <a:t>从低温热源向高温热源传递。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autoUpdateAnimBg="0"/>
      <p:bldP spid="60314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4653</TotalTime>
  <Words>1041</Words>
  <Application>Microsoft PowerPoint</Application>
  <PresentationFormat>全屏显示(4:3)</PresentationFormat>
  <Paragraphs>283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质朴</vt:lpstr>
      <vt:lpstr>公式</vt:lpstr>
      <vt:lpstr>Image</vt:lpstr>
      <vt:lpstr>Equation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第9章 热力学基础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热力学基础</dc:title>
  <dc:creator>S.Q. Wu</dc:creator>
  <cp:lastModifiedBy>S.Q. Wu</cp:lastModifiedBy>
  <cp:revision>2554</cp:revision>
  <cp:lastPrinted>1601-01-01T00:00:00Z</cp:lastPrinted>
  <dcterms:created xsi:type="dcterms:W3CDTF">2010-09-14T09:01:38Z</dcterms:created>
  <dcterms:modified xsi:type="dcterms:W3CDTF">2014-05-12T15:50:01Z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