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7" r:id="rId4"/>
    <p:sldId id="303" r:id="rId5"/>
    <p:sldId id="267" r:id="rId7"/>
    <p:sldId id="304" r:id="rId8"/>
    <p:sldId id="305" r:id="rId9"/>
    <p:sldId id="306" r:id="rId10"/>
    <p:sldId id="307" r:id="rId11"/>
    <p:sldId id="330" r:id="rId12"/>
    <p:sldId id="331" r:id="rId13"/>
    <p:sldId id="332" r:id="rId14"/>
    <p:sldId id="333" r:id="rId15"/>
    <p:sldId id="334" r:id="rId16"/>
    <p:sldId id="300" r:id="rId17"/>
    <p:sldId id="335" r:id="rId18"/>
    <p:sldId id="301" r:id="rId19"/>
    <p:sldId id="302"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38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5" Type="http://schemas.openxmlformats.org/officeDocument/2006/relationships/tags" Target="../tags/tag86.xml"/><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4" Type="http://schemas.openxmlformats.org/officeDocument/2006/relationships/tags" Target="../tags/tag196.xml"/><Relationship Id="rId23" Type="http://schemas.openxmlformats.org/officeDocument/2006/relationships/tags" Target="../tags/tag195.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tags" Target="../tags/tag174.xml"/><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0" Type="http://schemas.openxmlformats.org/officeDocument/2006/relationships/tags" Target="../tags/tag20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3" Type="http://schemas.openxmlformats.org/officeDocument/2006/relationships/tags" Target="../tags/tag238.xml"/><Relationship Id="rId12" Type="http://schemas.openxmlformats.org/officeDocument/2006/relationships/tags" Target="../tags/tag237.xml"/><Relationship Id="rId11" Type="http://schemas.openxmlformats.org/officeDocument/2006/relationships/tags" Target="../tags/tag236.xml"/><Relationship Id="rId10" Type="http://schemas.openxmlformats.org/officeDocument/2006/relationships/tags" Target="../tags/tag23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81021" y="-6"/>
            <a:ext cx="12110979" cy="6858006"/>
            <a:chOff x="81021" y="-6"/>
            <a:chExt cx="12110979" cy="6858006"/>
          </a:xfrm>
        </p:grpSpPr>
        <p:sp>
          <p:nvSpPr>
            <p:cNvPr id="9" name="等腰三角形 8"/>
            <p:cNvSpPr/>
            <p:nvPr userDrawn="1">
              <p:custDataLst>
                <p:tags r:id="rId3"/>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custDataLst>
                <p:tags r:id="rId6"/>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等腰三角形 13"/>
            <p:cNvSpPr/>
            <p:nvPr userDrawn="1">
              <p:custDataLst>
                <p:tags r:id="rId8"/>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9"/>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9" name="直接连接符 18"/>
            <p:cNvCxnSpPr/>
            <p:nvPr userDrawn="1">
              <p:custDataLst>
                <p:tags r:id="rId10"/>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1"/>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4"/>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custDataLst>
                <p:tags r:id="rId15"/>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16"/>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7"/>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userDrawn="1">
              <p:custDataLst>
                <p:tags r:id="rId18"/>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2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2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22"/>
            </p:custDataLst>
          </p:nvPr>
        </p:nvSpPr>
        <p:spPr>
          <a:xfrm>
            <a:off x="695847" y="2208516"/>
            <a:ext cx="5952518" cy="1512584"/>
          </a:xfrm>
        </p:spPr>
        <p:txBody>
          <a:bodyPr vert="horz" wrap="square" lIns="90000" tIns="46800" rIns="90000" bIns="4680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0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4" name="文本占位符 3"/>
          <p:cNvSpPr>
            <a:spLocks noGrp="1"/>
          </p:cNvSpPr>
          <p:nvPr>
            <p:ph type="body" sz="quarter" idx="14" hasCustomPrompt="1"/>
            <p:custDataLst>
              <p:tags r:id="rId23"/>
            </p:custDataLst>
          </p:nvPr>
        </p:nvSpPr>
        <p:spPr>
          <a:xfrm>
            <a:off x="702574"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28" name="文本占位符 3"/>
          <p:cNvSpPr>
            <a:spLocks noGrp="1"/>
          </p:cNvSpPr>
          <p:nvPr>
            <p:ph type="body" sz="quarter" idx="15" hasCustomPrompt="1"/>
            <p:custDataLst>
              <p:tags r:id="rId24"/>
            </p:custDataLst>
          </p:nvPr>
        </p:nvSpPr>
        <p:spPr>
          <a:xfrm>
            <a:off x="3412359"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7" name="文本占位符 6"/>
          <p:cNvSpPr>
            <a:spLocks noGrp="1"/>
          </p:cNvSpPr>
          <p:nvPr>
            <p:ph type="body" sz="quarter" idx="16" hasCustomPrompt="1"/>
            <p:custDataLst>
              <p:tags r:id="rId25"/>
            </p:custDataLst>
          </p:nvPr>
        </p:nvSpPr>
        <p:spPr>
          <a:xfrm>
            <a:off x="695325" y="3904536"/>
            <a:ext cx="5953125" cy="548958"/>
          </a:xfrm>
        </p:spPr>
        <p:txBody>
          <a:bodyPr>
            <a:normAutofit/>
          </a:bodyPr>
          <a:lstStyle>
            <a:lvl1pPr marL="0" indent="0">
              <a:buNone/>
              <a:defRPr sz="2400"/>
            </a:lvl1pPr>
          </a:lstStyle>
          <a:p>
            <a:pPr lvl="0"/>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152827" y="104775"/>
            <a:ext cx="11901060" cy="268446"/>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5469363" y="0"/>
            <a:ext cx="1131456" cy="6858000"/>
            <a:chOff x="5469363" y="0"/>
            <a:chExt cx="1131456" cy="6858000"/>
          </a:xfrm>
        </p:grpSpPr>
        <p:sp>
          <p:nvSpPr>
            <p:cNvPr id="9" name="等腰三角形 8"/>
            <p:cNvSpPr/>
            <p:nvPr userDrawn="1">
              <p:custDataLst>
                <p:tags r:id="rId3"/>
              </p:custDataLst>
            </p:nvPr>
          </p:nvSpPr>
          <p:spPr>
            <a:xfrm rot="10800000">
              <a:off x="5884870" y="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rot="10800000" flipH="1">
              <a:off x="5469363" y="0"/>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rot="10800000" flipV="1">
              <a:off x="5884870" y="630824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rot="10800000" flipH="1" flipV="1">
              <a:off x="5469363" y="6529387"/>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userDrawn="1">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userDrawn="1">
            <p:ph type="ctrTitle" idx="14" hasCustomPrompt="1"/>
            <p:custDataLst>
              <p:tags r:id="rId10"/>
            </p:custDataLst>
          </p:nvPr>
        </p:nvSpPr>
        <p:spPr>
          <a:xfrm>
            <a:off x="4131946" y="2785110"/>
            <a:ext cx="5767705" cy="835660"/>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userDrawn="1">
            <p:ph type="subTitle" idx="13" hasCustomPrompt="1"/>
            <p:custDataLst>
              <p:tags r:id="rId11"/>
            </p:custDataLst>
          </p:nvPr>
        </p:nvSpPr>
        <p:spPr>
          <a:xfrm>
            <a:off x="4131946" y="3823971"/>
            <a:ext cx="5767705" cy="430616"/>
          </a:xfrm>
        </p:spPr>
        <p:txBody>
          <a:bodyPr vert="horz" wrap="square" lIns="91440" tIns="45720" rIns="91440" bIns="4572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2827" y="104775"/>
            <a:ext cx="11901060" cy="268446"/>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52827" y="104775"/>
            <a:ext cx="11901060" cy="268446"/>
            <a:chOff x="152827" y="104775"/>
            <a:chExt cx="11901060" cy="268446"/>
          </a:xfrm>
        </p:grpSpPr>
        <p:sp>
          <p:nvSpPr>
            <p:cNvPr id="13" name="等腰三角形 12"/>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userDrawn="1">
            <p:custDataLst>
              <p:tags r:id="rId3"/>
            </p:custDataLst>
          </p:nvPr>
        </p:nvGrpSpPr>
        <p:grpSpPr>
          <a:xfrm>
            <a:off x="1547813" y="2799477"/>
            <a:ext cx="10506074" cy="3935491"/>
            <a:chOff x="1547813" y="2799477"/>
            <a:chExt cx="10506074" cy="3935491"/>
          </a:xfrm>
        </p:grpSpPr>
        <p:sp>
          <p:nvSpPr>
            <p:cNvPr id="10" name="等腰三角形 9"/>
            <p:cNvSpPr/>
            <p:nvPr userDrawn="1">
              <p:custDataLst>
                <p:tags r:id="rId4"/>
              </p:custDataLst>
            </p:nvPr>
          </p:nvSpPr>
          <p:spPr>
            <a:xfrm>
              <a:off x="1883061" y="2799477"/>
              <a:ext cx="1549919" cy="1226237"/>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a:off x="1547813" y="3060533"/>
              <a:ext cx="1531752" cy="965181"/>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6"/>
              </p:custDataLst>
            </p:nvPr>
          </p:nvSpPr>
          <p:spPr>
            <a:xfrm flipH="1">
              <a:off x="11606211" y="6484938"/>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7"/>
              </p:custDataLst>
            </p:nvPr>
          </p:nvSpPr>
          <p:spPr>
            <a:xfrm flipH="1">
              <a:off x="11649074" y="6525419"/>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2827" y="104775"/>
            <a:ext cx="11901060" cy="268446"/>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52827" y="104775"/>
            <a:ext cx="11901060" cy="268446"/>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竖排标题 1"/>
          <p:cNvSpPr>
            <a:spLocks noGrp="1"/>
          </p:cNvSpPr>
          <p:nvPr>
            <p:ph type="title" orient="vert"/>
            <p:custDataLst>
              <p:tags r:id="rId7"/>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52827" y="104775"/>
            <a:ext cx="11901060" cy="268446"/>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81021" y="-6"/>
            <a:ext cx="12110979" cy="6858006"/>
            <a:chOff x="81021" y="-6"/>
            <a:chExt cx="12110979" cy="6858006"/>
          </a:xfrm>
        </p:grpSpPr>
        <p:sp>
          <p:nvSpPr>
            <p:cNvPr id="8" name="任意多边形 5"/>
            <p:cNvSpPr/>
            <p:nvPr userDrawn="1">
              <p:custDataLst>
                <p:tags r:id="rId3"/>
              </p:custDataLst>
            </p:nvPr>
          </p:nvSpPr>
          <p:spPr>
            <a:xfrm>
              <a:off x="7747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等腰三角形 9"/>
            <p:cNvSpPr/>
            <p:nvPr userDrawn="1">
              <p:custDataLst>
                <p:tags r:id="rId4"/>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6"/>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custDataLst>
                <p:tags r:id="rId7"/>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等腰三角形 14"/>
            <p:cNvSpPr/>
            <p:nvPr userDrawn="1">
              <p:custDataLst>
                <p:tags r:id="rId9"/>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10"/>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7" name="直接连接符 16"/>
            <p:cNvCxnSpPr/>
            <p:nvPr userDrawn="1">
              <p:custDataLst>
                <p:tags r:id="rId11"/>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2"/>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3"/>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4"/>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5"/>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userDrawn="1">
              <p:custDataLst>
                <p:tags r:id="rId16"/>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custDataLst>
                <p:tags r:id="rId17"/>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custDataLst>
                <p:tags r:id="rId18"/>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19"/>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2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23"/>
            </p:custDataLst>
          </p:nvPr>
        </p:nvSpPr>
        <p:spPr>
          <a:xfrm>
            <a:off x="1304290" y="3888422"/>
            <a:ext cx="4359910" cy="505778"/>
          </a:xfrm>
        </p:spPr>
        <p:txBody>
          <a:bodyPr vert="horz" wrap="square" lIns="91440" tIns="45720" rIns="91440" bIns="4572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24"/>
            </p:custDataLst>
          </p:nvPr>
        </p:nvSpPr>
        <p:spPr>
          <a:xfrm>
            <a:off x="1215390" y="2562542"/>
            <a:ext cx="4359910" cy="1172210"/>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52827" y="104775"/>
            <a:ext cx="11901060" cy="268446"/>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2" name="等腰三角形 11"/>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52827" y="104775"/>
            <a:ext cx="11901060" cy="268446"/>
            <a:chOff x="152827" y="104775"/>
            <a:chExt cx="11901060"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8"/>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1624102" y="104775"/>
            <a:ext cx="412698" cy="268446"/>
            <a:chOff x="152827" y="104775"/>
            <a:chExt cx="412698"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52827" y="104775"/>
            <a:ext cx="11901060" cy="268446"/>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52827" y="104775"/>
            <a:ext cx="11901060" cy="268446"/>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33780" y="6475254"/>
            <a:ext cx="11903288" cy="268446"/>
            <a:chOff x="133780" y="6475254"/>
            <a:chExt cx="11903288" cy="268446"/>
          </a:xfrm>
        </p:grpSpPr>
        <p:sp>
          <p:nvSpPr>
            <p:cNvPr id="16" name="等腰三角形 15"/>
            <p:cNvSpPr/>
            <p:nvPr userDrawn="1">
              <p:custDataLst>
                <p:tags r:id="rId4"/>
              </p:custDataLst>
            </p:nvPr>
          </p:nvSpPr>
          <p:spPr>
            <a:xfrm>
              <a:off x="11697762" y="6475254"/>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custDataLst>
                <p:tags r:id="rId5"/>
              </p:custDataLst>
            </p:nvPr>
          </p:nvSpPr>
          <p:spPr>
            <a:xfrm>
              <a:off x="11624370" y="6532404"/>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6"/>
              </p:custDataLst>
            </p:nvPr>
          </p:nvSpPr>
          <p:spPr>
            <a:xfrm flipH="1">
              <a:off x="133780" y="6486209"/>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9" name="等腰三角形 18"/>
            <p:cNvSpPr/>
            <p:nvPr userDrawn="1">
              <p:custDataLst>
                <p:tags r:id="rId7"/>
              </p:custDataLst>
            </p:nvPr>
          </p:nvSpPr>
          <p:spPr>
            <a:xfrm flipH="1">
              <a:off x="176643" y="6526690"/>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7" name="组合 16"/>
          <p:cNvGrpSpPr/>
          <p:nvPr userDrawn="1">
            <p:custDataLst>
              <p:tags r:id="rId3"/>
            </p:custDataLst>
          </p:nvPr>
        </p:nvGrpSpPr>
        <p:grpSpPr>
          <a:xfrm>
            <a:off x="300038" y="5993606"/>
            <a:ext cx="11551293" cy="614362"/>
            <a:chOff x="300038" y="5993606"/>
            <a:chExt cx="11551293" cy="614362"/>
          </a:xfrm>
        </p:grpSpPr>
        <p:sp>
          <p:nvSpPr>
            <p:cNvPr id="12" name="等腰三角形 11"/>
            <p:cNvSpPr/>
            <p:nvPr userDrawn="1">
              <p:custDataLst>
                <p:tags r:id="rId4"/>
              </p:custDataLst>
            </p:nvPr>
          </p:nvSpPr>
          <p:spPr>
            <a:xfrm>
              <a:off x="11074800" y="5993606"/>
              <a:ext cx="776531" cy="614362"/>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0906836" y="6124399"/>
              <a:ext cx="767429" cy="483569"/>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flipH="1">
              <a:off x="300038" y="6024147"/>
              <a:ext cx="1021556" cy="570546"/>
            </a:xfrm>
            <a:prstGeom prst="triangle">
              <a:avLst>
                <a:gd name="adj" fmla="val 738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7"/>
              </p:custDataLst>
            </p:nvPr>
          </p:nvSpPr>
          <p:spPr>
            <a:xfrm flipH="1">
              <a:off x="397847" y="6116521"/>
              <a:ext cx="809631" cy="445568"/>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8"/>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tags" Target="../tags/tag281.xml"/><Relationship Id="rId24" Type="http://schemas.openxmlformats.org/officeDocument/2006/relationships/tags" Target="../tags/tag280.xml"/><Relationship Id="rId23" Type="http://schemas.openxmlformats.org/officeDocument/2006/relationships/tags" Target="../tags/tag279.xml"/><Relationship Id="rId22" Type="http://schemas.openxmlformats.org/officeDocument/2006/relationships/tags" Target="../tags/tag278.xml"/><Relationship Id="rId21" Type="http://schemas.openxmlformats.org/officeDocument/2006/relationships/tags" Target="../tags/tag277.xml"/><Relationship Id="rId20" Type="http://schemas.openxmlformats.org/officeDocument/2006/relationships/tags" Target="../tags/tag276.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53.xml"/><Relationship Id="rId7" Type="http://schemas.openxmlformats.org/officeDocument/2006/relationships/image" Target="../media/image8.jpeg"/><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0" Type="http://schemas.openxmlformats.org/officeDocument/2006/relationships/notesSlide" Target="../notesSlides/notesSlide9.xml"/><Relationship Id="rId1" Type="http://schemas.openxmlformats.org/officeDocument/2006/relationships/tags" Target="../tags/tag347.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60.xml"/><Relationship Id="rId7" Type="http://schemas.openxmlformats.org/officeDocument/2006/relationships/image" Target="../media/image9.jpeg"/><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0" Type="http://schemas.openxmlformats.org/officeDocument/2006/relationships/notesSlide" Target="../notesSlides/notesSlide10.xml"/><Relationship Id="rId1" Type="http://schemas.openxmlformats.org/officeDocument/2006/relationships/tags" Target="../tags/tag354.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8.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2.xml"/><Relationship Id="rId2" Type="http://schemas.openxmlformats.org/officeDocument/2006/relationships/tags" Target="../tags/tag369.xml"/><Relationship Id="rId1" Type="http://schemas.openxmlformats.org/officeDocument/2006/relationships/tags" Target="../tags/tag36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8.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8.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tags" Target="../tags/tag387.xml"/><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0" Type="http://schemas.openxmlformats.org/officeDocument/2006/relationships/notesSlide" Target="../notesSlides/notesSlide1.xml"/><Relationship Id="rId1" Type="http://schemas.openxmlformats.org/officeDocument/2006/relationships/tags" Target="../tags/tag289.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tags" Target="../tags/tag302.xml"/><Relationship Id="rId6" Type="http://schemas.openxmlformats.org/officeDocument/2006/relationships/image" Target="../media/image1.jpeg"/><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s>
</file>

<file path=ppt/slides/_rels/slide4.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tags" Target="../tags/tag309.xml"/><Relationship Id="rId7" Type="http://schemas.openxmlformats.org/officeDocument/2006/relationships/image" Target="../media/image2.jpeg"/><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2" Type="http://schemas.openxmlformats.org/officeDocument/2006/relationships/notesSlide" Target="../notesSlides/notesSlide3.xml"/><Relationship Id="rId11" Type="http://schemas.openxmlformats.org/officeDocument/2006/relationships/slideLayout" Target="../slideLayouts/slideLayout18.xml"/><Relationship Id="rId10" Type="http://schemas.openxmlformats.org/officeDocument/2006/relationships/tags" Target="../tags/tag310.xml"/><Relationship Id="rId1" Type="http://schemas.openxmlformats.org/officeDocument/2006/relationships/tags" Target="../tags/tag30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17.xml"/><Relationship Id="rId7" Type="http://schemas.openxmlformats.org/officeDocument/2006/relationships/image" Target="../media/image3.jpeg"/><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0" Type="http://schemas.openxmlformats.org/officeDocument/2006/relationships/notesSlide" Target="../notesSlides/notesSlide4.xml"/><Relationship Id="rId1" Type="http://schemas.openxmlformats.org/officeDocument/2006/relationships/tags" Target="../tags/tag311.xml"/></Relationships>
</file>

<file path=ppt/slides/_rels/slide6.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image" Target="../media/image4.jpeg"/><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1" Type="http://schemas.openxmlformats.org/officeDocument/2006/relationships/notesSlide" Target="../notesSlides/notesSlide5.xml"/><Relationship Id="rId10" Type="http://schemas.openxmlformats.org/officeDocument/2006/relationships/slideLayout" Target="../slideLayouts/slideLayout18.xml"/><Relationship Id="rId1" Type="http://schemas.openxmlformats.org/officeDocument/2006/relationships/tags" Target="../tags/tag318.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32.xml"/><Relationship Id="rId7" Type="http://schemas.openxmlformats.org/officeDocument/2006/relationships/image" Target="../media/image5.jpeg"/><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0" Type="http://schemas.openxmlformats.org/officeDocument/2006/relationships/notesSlide" Target="../notesSlides/notesSlide6.xml"/><Relationship Id="rId1" Type="http://schemas.openxmlformats.org/officeDocument/2006/relationships/tags" Target="../tags/tag326.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39.xml"/><Relationship Id="rId7" Type="http://schemas.openxmlformats.org/officeDocument/2006/relationships/image" Target="../media/image6.jpeg"/><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0" Type="http://schemas.openxmlformats.org/officeDocument/2006/relationships/notesSlide" Target="../notesSlides/notesSlide7.xml"/><Relationship Id="rId1" Type="http://schemas.openxmlformats.org/officeDocument/2006/relationships/tags" Target="../tags/tag333.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46.xml"/><Relationship Id="rId7" Type="http://schemas.openxmlformats.org/officeDocument/2006/relationships/image" Target="../media/image7.jpeg"/><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0" Type="http://schemas.openxmlformats.org/officeDocument/2006/relationships/notesSlide" Target="../notesSlides/notesSlide8.xml"/><Relationship Id="rId1" Type="http://schemas.openxmlformats.org/officeDocument/2006/relationships/tags" Target="../tags/tag34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52827" y="104775"/>
            <a:ext cx="11901060" cy="268446"/>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dirty="0">
                <a:solidFill>
                  <a:schemeClr val="lt1"/>
                </a:solidFill>
                <a:latin typeface="微软雅黑" panose="020B0503020204020204" charset="-122"/>
                <a:ea typeface="微软雅黑"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dirty="0">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custDataLst>
              <p:tags r:id="rId6"/>
            </p:custDataLst>
          </p:nvPr>
        </p:nvSpPr>
        <p:spPr>
          <a:xfrm>
            <a:off x="565785" y="1425575"/>
            <a:ext cx="11169650" cy="2831465"/>
          </a:xfrm>
          <a:prstGeom prst="roundRect">
            <a:avLst/>
          </a:prstGeom>
          <a:solidFill>
            <a:schemeClr val="accent1">
              <a:lumMod val="60000"/>
              <a:lumOff val="40000"/>
            </a:schemeClr>
          </a:solidFill>
          <a:ln>
            <a:solidFill>
              <a:schemeClr val="accent1"/>
            </a:solidFill>
          </a:ln>
          <a:effectLst/>
        </p:spPr>
        <p:style>
          <a:lnRef idx="2">
            <a:schemeClr val="accent5"/>
          </a:lnRef>
          <a:fillRef idx="1">
            <a:schemeClr val="lt1"/>
          </a:fillRef>
          <a:effectRef idx="0">
            <a:schemeClr val="accent5"/>
          </a:effectRef>
          <a:fontRef idx="minor">
            <a:schemeClr val="dk1"/>
          </a:fontRef>
        </p:style>
        <p:txBody>
          <a:bodyPr vert="horz" wrap="square" lIns="90000" tIns="46800" rIns="90000" bIns="46800" rtlCol="0" anchor="ctr" anchorCtr="0">
            <a:normAutofit lnSpcReduction="10000"/>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000" b="0" u="none" strike="noStrike" kern="1200" cap="none" spc="600" normalizeH="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algn="ctr" fontAlgn="ctr">
              <a:lnSpc>
                <a:spcPct val="100000"/>
              </a:lnSpc>
            </a:pPr>
            <a:r>
              <a:rPr lang="zh-CN" altLang="zh-CN" sz="3600" dirty="0">
                <a:latin typeface="Times New Roman" panose="02020603050405020304" charset="0"/>
                <a:ea typeface="+mj-ea"/>
                <a:cs typeface="Times New Roman" panose="02020603050405020304" charset="0"/>
              </a:rPr>
              <a:t>IMUPoser: Full-Body Pose</a:t>
            </a:r>
            <a:r>
              <a:rPr lang="en-US" altLang="zh-CN" sz="3600" dirty="0">
                <a:latin typeface="Times New Roman" panose="02020603050405020304" charset="0"/>
                <a:ea typeface="+mj-ea"/>
                <a:cs typeface="Times New Roman" panose="02020603050405020304" charset="0"/>
              </a:rPr>
              <a:t> </a:t>
            </a:r>
            <a:r>
              <a:rPr lang="zh-CN" altLang="zh-CN" sz="3600" dirty="0">
                <a:latin typeface="Times New Roman" panose="02020603050405020304" charset="0"/>
                <a:ea typeface="+mj-ea"/>
                <a:cs typeface="Times New Roman" panose="02020603050405020304" charset="0"/>
              </a:rPr>
              <a:t>Estimation </a:t>
            </a:r>
            <a:br>
              <a:rPr lang="zh-CN" altLang="zh-CN" sz="3600" dirty="0">
                <a:latin typeface="Times New Roman" panose="02020603050405020304" charset="0"/>
                <a:ea typeface="+mj-ea"/>
                <a:cs typeface="Times New Roman" panose="02020603050405020304" charset="0"/>
              </a:rPr>
            </a:br>
            <a:r>
              <a:rPr lang="zh-CN" altLang="zh-CN" sz="3600" dirty="0">
                <a:latin typeface="Times New Roman" panose="02020603050405020304" charset="0"/>
                <a:ea typeface="+mj-ea"/>
                <a:cs typeface="Times New Roman" panose="02020603050405020304" charset="0"/>
              </a:rPr>
              <a:t>using IMUs in Phones,Watches,andEarbuds</a:t>
            </a:r>
            <a:endParaRPr lang="zh-CN" altLang="zh-CN" sz="3600" dirty="0">
              <a:latin typeface="Times New Roman" panose="02020603050405020304" charset="0"/>
              <a:ea typeface="+mj-ea"/>
              <a:cs typeface="Times New Roman" panose="02020603050405020304" charset="0"/>
            </a:endParaRPr>
          </a:p>
        </p:txBody>
      </p:sp>
      <p:sp>
        <p:nvSpPr>
          <p:cNvPr id="4" name="文本框 3"/>
          <p:cNvSpPr txBox="1"/>
          <p:nvPr/>
        </p:nvSpPr>
        <p:spPr>
          <a:xfrm>
            <a:off x="566420" y="4627880"/>
            <a:ext cx="11169015" cy="913130"/>
          </a:xfrm>
          <a:prstGeom prst="rect">
            <a:avLst/>
          </a:prstGeom>
          <a:noFill/>
        </p:spPr>
        <p:txBody>
          <a:bodyPr wrap="square" rtlCol="0" anchor="ctr" anchorCtr="0">
            <a:noAutofit/>
          </a:bodyPr>
          <a:p>
            <a:pPr algn="ctr"/>
            <a:r>
              <a:rPr lang="en-US" altLang="zh-CN" b="1">
                <a:latin typeface="+mj-ea"/>
                <a:ea typeface="+mj-ea"/>
              </a:rPr>
              <a:t>2023/10/30</a:t>
            </a:r>
            <a:endParaRPr lang="en-US" altLang="zh-CN" b="1">
              <a:latin typeface="+mj-ea"/>
              <a:ea typeface="+mj-ea"/>
            </a:endParaRPr>
          </a:p>
          <a:p>
            <a:pPr algn="ctr"/>
            <a:r>
              <a:rPr lang="en-US" altLang="zh-CN" b="1">
                <a:latin typeface="+mj-ea"/>
                <a:ea typeface="+mj-ea"/>
              </a:rPr>
              <a:t>Song Zetao</a:t>
            </a:r>
            <a:endParaRPr lang="en-US" altLang="zh-CN" b="1">
              <a:latin typeface="+mj-ea"/>
              <a:ea typeface="+mj-ea"/>
            </a:endParaRPr>
          </a:p>
        </p:txBody>
      </p:sp>
    </p:spTree>
    <p:custDataLst>
      <p:tags r:id="rId7"/>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727710" y="965200"/>
            <a:ext cx="6181090" cy="3333750"/>
          </a:xfrm>
          <a:prstGeom prst="rect">
            <a:avLst/>
          </a:prstGeom>
          <a:noFill/>
        </p:spPr>
        <p:txBody>
          <a:bodyPr wrap="square" rtlCol="0" anchor="ctr" anchorCtr="0">
            <a:noAutofit/>
          </a:bodyPr>
          <a:p>
            <a:pPr marL="342900" indent="-342900">
              <a:buFont typeface="Arial" panose="020B0604020202020204" pitchFamily="34" charset="0"/>
              <a:buChar char="•"/>
            </a:pPr>
            <a:r>
              <a:rPr lang="en-US" altLang="zh-CN" sz="2400"/>
              <a:t>Accuracy Across Body Regions</a:t>
            </a: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en-US" altLang="zh-CN" sz="2400"/>
              <a:t>Comparison to Prior Work</a:t>
            </a:r>
            <a:endParaRPr lang="en-US" altLang="zh-CN" sz="2400"/>
          </a:p>
        </p:txBody>
      </p:sp>
      <p:sp>
        <p:nvSpPr>
          <p:cNvPr id="4" name="文本框 3"/>
          <p:cNvSpPr txBox="1"/>
          <p:nvPr>
            <p:custDataLst>
              <p:tags r:id="rId6"/>
            </p:custDataLst>
          </p:nvPr>
        </p:nvSpPr>
        <p:spPr>
          <a:xfrm>
            <a:off x="555625" y="603250"/>
            <a:ext cx="7703185" cy="706755"/>
          </a:xfrm>
          <a:prstGeom prst="rect">
            <a:avLst/>
          </a:prstGeom>
          <a:noFill/>
        </p:spPr>
        <p:txBody>
          <a:bodyPr wrap="square" rtlCol="0">
            <a:spAutoFit/>
          </a:bodyPr>
          <a:p>
            <a:r>
              <a:rPr lang="en-US" sz="4000" b="1">
                <a:latin typeface="+mj-ea"/>
                <a:ea typeface="+mj-ea"/>
              </a:rPr>
              <a:t>RESULTS</a:t>
            </a:r>
            <a:endParaRPr lang="zh-CN" altLang="en-US" sz="4000" b="1">
              <a:solidFill>
                <a:srgbClr val="FF0000"/>
              </a:solidFill>
              <a:latin typeface="+mj-ea"/>
              <a:ea typeface="+mj-ea"/>
            </a:endParaRPr>
          </a:p>
        </p:txBody>
      </p:sp>
      <p:pic>
        <p:nvPicPr>
          <p:cNvPr id="2" name="图片 1" descr="QQ截图20231024221510"/>
          <p:cNvPicPr>
            <a:picLocks noChangeAspect="1"/>
          </p:cNvPicPr>
          <p:nvPr/>
        </p:nvPicPr>
        <p:blipFill>
          <a:blip r:embed="rId7"/>
          <a:stretch>
            <a:fillRect/>
          </a:stretch>
        </p:blipFill>
        <p:spPr>
          <a:xfrm>
            <a:off x="1480820" y="3555365"/>
            <a:ext cx="6663055" cy="2520315"/>
          </a:xfrm>
          <a:prstGeom prst="rect">
            <a:avLst/>
          </a:prstGeom>
        </p:spPr>
      </p:pic>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669925" y="2105660"/>
            <a:ext cx="5731510" cy="3333750"/>
          </a:xfrm>
          <a:prstGeom prst="rect">
            <a:avLst/>
          </a:prstGeom>
          <a:noFill/>
        </p:spPr>
        <p:txBody>
          <a:bodyPr wrap="square" rtlCol="0" anchor="ctr" anchorCtr="0">
            <a:noAutofit/>
          </a:bodyPr>
          <a:p>
            <a:pPr marL="342900" indent="-342900">
              <a:buFont typeface="Arial" panose="020B0604020202020204" pitchFamily="34" charset="0"/>
              <a:buChar char="•"/>
            </a:pPr>
            <a:endParaRPr lang="en-US" altLang="zh-CN" sz="2400"/>
          </a:p>
        </p:txBody>
      </p:sp>
      <p:sp>
        <p:nvSpPr>
          <p:cNvPr id="4" name="文本框 3"/>
          <p:cNvSpPr txBox="1"/>
          <p:nvPr>
            <p:custDataLst>
              <p:tags r:id="rId6"/>
            </p:custDataLst>
          </p:nvPr>
        </p:nvSpPr>
        <p:spPr>
          <a:xfrm>
            <a:off x="555625" y="603250"/>
            <a:ext cx="7980680" cy="706755"/>
          </a:xfrm>
          <a:prstGeom prst="rect">
            <a:avLst/>
          </a:prstGeom>
          <a:noFill/>
        </p:spPr>
        <p:txBody>
          <a:bodyPr wrap="square" rtlCol="0">
            <a:spAutoFit/>
          </a:bodyPr>
          <a:p>
            <a:r>
              <a:rPr lang="en-US" sz="4000" b="1">
                <a:latin typeface="+mj-ea"/>
                <a:ea typeface="+mj-ea"/>
              </a:rPr>
              <a:t>REAL-TIME IMPLEMENTATION</a:t>
            </a:r>
            <a:endParaRPr lang="en-US" sz="4000" b="1">
              <a:solidFill>
                <a:srgbClr val="FF0000"/>
              </a:solidFill>
              <a:latin typeface="+mj-ea"/>
              <a:ea typeface="+mj-ea"/>
            </a:endParaRPr>
          </a:p>
        </p:txBody>
      </p:sp>
      <p:pic>
        <p:nvPicPr>
          <p:cNvPr id="3" name="图片 2" descr="QQ截图20231024223817"/>
          <p:cNvPicPr>
            <a:picLocks noChangeAspect="1"/>
          </p:cNvPicPr>
          <p:nvPr/>
        </p:nvPicPr>
        <p:blipFill>
          <a:blip r:embed="rId7"/>
          <a:stretch>
            <a:fillRect/>
          </a:stretch>
        </p:blipFill>
        <p:spPr>
          <a:xfrm>
            <a:off x="802005" y="1958975"/>
            <a:ext cx="10231120" cy="3937000"/>
          </a:xfrm>
          <a:prstGeom prst="rect">
            <a:avLst/>
          </a:prstGeom>
        </p:spPr>
      </p:pic>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488315" y="1913890"/>
            <a:ext cx="11383010" cy="4599305"/>
          </a:xfrm>
          <a:prstGeom prst="rect">
            <a:avLst/>
          </a:prstGeom>
          <a:noFill/>
        </p:spPr>
        <p:txBody>
          <a:bodyPr wrap="square" rtlCol="0" anchor="t" anchorCtr="0">
            <a:noAutofit/>
          </a:bodyPr>
          <a:p>
            <a:pPr indent="457200" fontAlgn="auto">
              <a:buNone/>
            </a:pPr>
            <a:r>
              <a:rPr lang="en-US" altLang="zh-CN" sz="2400"/>
              <a:t>In this paper, we presented IMUPoser – a system for real-time, full-body pose estimation using IMUs present in consumer devices such as phones,smartwatches and earbuds. Our system must automatically track devices that are available and where they are currently located on the body, and use streaming IMU data to estimate pose.Our evaluations show that IMUPoser can contend with the noisy signals of consumer IMUs and produce natural and temporally coherent pose estimates with as little as one device. This opens up new and interesting whole-body applications with no additional user instrumentation.</a:t>
            </a:r>
            <a:endParaRPr lang="en-US" altLang="zh-CN" sz="2400"/>
          </a:p>
        </p:txBody>
      </p:sp>
      <p:sp>
        <p:nvSpPr>
          <p:cNvPr id="4" name="文本框 3"/>
          <p:cNvSpPr txBox="1"/>
          <p:nvPr>
            <p:custDataLst>
              <p:tags r:id="rId6"/>
            </p:custDataLst>
          </p:nvPr>
        </p:nvSpPr>
        <p:spPr>
          <a:xfrm>
            <a:off x="555625" y="603250"/>
            <a:ext cx="7980680" cy="706755"/>
          </a:xfrm>
          <a:prstGeom prst="rect">
            <a:avLst/>
          </a:prstGeom>
          <a:noFill/>
        </p:spPr>
        <p:txBody>
          <a:bodyPr wrap="square" rtlCol="0">
            <a:spAutoFit/>
          </a:bodyPr>
          <a:p>
            <a:r>
              <a:rPr lang="en-US" sz="4000" b="1">
                <a:solidFill>
                  <a:schemeClr val="tx1"/>
                </a:solidFill>
                <a:latin typeface="+mj-ea"/>
                <a:ea typeface="+mj-ea"/>
              </a:rPr>
              <a:t>CONCLUSION</a:t>
            </a:r>
            <a:endParaRPr lang="en-US" sz="4000" b="1">
              <a:solidFill>
                <a:schemeClr val="tx1"/>
              </a:solidFill>
              <a:latin typeface="+mj-ea"/>
              <a:ea typeface="+mj-ea"/>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1215390" y="2843212"/>
            <a:ext cx="4359910" cy="1172210"/>
          </a:xfrm>
        </p:spPr>
        <p:txBody>
          <a:bodyPr/>
          <a:lstStyle/>
          <a:p>
            <a:r>
              <a:rPr lang="en-US" altLang="zh-CN"/>
              <a:t>Thanks!</a:t>
            </a:r>
            <a:endParaRPr lang="en-US" altLang="zh-CN"/>
          </a:p>
        </p:txBody>
      </p:sp>
    </p:spTree>
    <p:custDataLst>
      <p:tags r:id="rId2"/>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669925" y="2105660"/>
            <a:ext cx="5731510" cy="3333750"/>
          </a:xfrm>
          <a:prstGeom prst="rect">
            <a:avLst/>
          </a:prstGeom>
          <a:noFill/>
        </p:spPr>
        <p:txBody>
          <a:bodyPr wrap="square" rtlCol="0" anchor="ctr" anchorCtr="0">
            <a:noAutofit/>
          </a:bodyPr>
          <a:p>
            <a:pPr marL="342900" indent="-342900">
              <a:buFont typeface="Arial" panose="020B0604020202020204" pitchFamily="34" charset="0"/>
              <a:buChar char="•"/>
            </a:pPr>
            <a:endParaRPr lang="en-US" altLang="zh-CN" sz="2400"/>
          </a:p>
        </p:txBody>
      </p:sp>
    </p:spTree>
    <p:custDataLst>
      <p:tags r:id="rId6"/>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Tree>
    <p:custDataLst>
      <p:tags r:id="rId6"/>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Tree>
    <p:custDataLst>
      <p:tags r:id="rId6"/>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488315" y="2009775"/>
            <a:ext cx="5731510" cy="3333750"/>
          </a:xfrm>
          <a:prstGeom prst="rect">
            <a:avLst/>
          </a:prstGeom>
          <a:noFill/>
        </p:spPr>
        <p:txBody>
          <a:bodyPr wrap="square" rtlCol="0" anchor="ctr" anchorCtr="0">
            <a:noAutofit/>
          </a:bodyPr>
          <a:p>
            <a:endParaRPr lang="en-US" altLang="zh-CN" sz="2400"/>
          </a:p>
        </p:txBody>
      </p:sp>
      <p:sp>
        <p:nvSpPr>
          <p:cNvPr id="4" name="文本框 3"/>
          <p:cNvSpPr txBox="1"/>
          <p:nvPr>
            <p:custDataLst>
              <p:tags r:id="rId6"/>
            </p:custDataLst>
          </p:nvPr>
        </p:nvSpPr>
        <p:spPr>
          <a:xfrm>
            <a:off x="555625" y="603250"/>
            <a:ext cx="4895215" cy="706755"/>
          </a:xfrm>
          <a:prstGeom prst="rect">
            <a:avLst/>
          </a:prstGeom>
          <a:noFill/>
        </p:spPr>
        <p:txBody>
          <a:bodyPr wrap="square" rtlCol="0">
            <a:spAutoFit/>
          </a:bodyPr>
          <a:p>
            <a:r>
              <a:rPr lang="en-US" altLang="zh-CN" sz="4000" b="1">
                <a:latin typeface="+mj-ea"/>
                <a:ea typeface="+mj-ea"/>
              </a:rPr>
              <a:t>Why this article?</a:t>
            </a:r>
            <a:endParaRPr lang="en-US" altLang="zh-CN" sz="4000" b="1">
              <a:latin typeface="+mj-ea"/>
              <a:ea typeface="+mj-ea"/>
            </a:endParaRPr>
          </a:p>
        </p:txBody>
      </p:sp>
      <p:sp>
        <p:nvSpPr>
          <p:cNvPr id="5" name="文本框 4"/>
          <p:cNvSpPr txBox="1"/>
          <p:nvPr>
            <p:custDataLst>
              <p:tags r:id="rId7"/>
            </p:custDataLst>
          </p:nvPr>
        </p:nvSpPr>
        <p:spPr>
          <a:xfrm>
            <a:off x="615315" y="2136775"/>
            <a:ext cx="11129645" cy="3333750"/>
          </a:xfrm>
          <a:prstGeom prst="rect">
            <a:avLst/>
          </a:prstGeom>
          <a:noFill/>
        </p:spPr>
        <p:txBody>
          <a:bodyPr wrap="square" rtlCol="0" anchor="ctr" anchorCtr="0">
            <a:noAutofit/>
          </a:bodyPr>
          <a:p>
            <a:pPr marL="342900" indent="-342900">
              <a:buFont typeface="Arial" panose="020B0604020202020204" pitchFamily="34" charset="0"/>
              <a:buChar char="•"/>
            </a:pPr>
            <a:r>
              <a:rPr lang="en-US" altLang="zh-CN" sz="2400"/>
              <a:t>IMU sensors in consumer devices (phones, watches, earbuds) have promising applications for future.</a:t>
            </a:r>
            <a:endParaRPr lang="en-US" altLang="zh-CN" sz="2400"/>
          </a:p>
          <a:p>
            <a:pPr marL="342900" indent="-342900">
              <a:buFont typeface="Arial" panose="020B0604020202020204" pitchFamily="34" charset="0"/>
              <a:buChar char="•"/>
            </a:pPr>
            <a:r>
              <a:rPr lang="en-US" altLang="zh-CN" sz="2400"/>
              <a:t>Cross-disciplinary research (computer vision, sensor technology, human-computer interaction).</a:t>
            </a:r>
            <a:endParaRPr lang="en-US" altLang="zh-CN" sz="2400"/>
          </a:p>
          <a:p>
            <a:pPr marL="342900" indent="-342900">
              <a:buFont typeface="Arial" panose="020B0604020202020204" pitchFamily="34" charset="0"/>
              <a:buChar char="•"/>
            </a:pPr>
            <a:r>
              <a:rPr lang="en-US" altLang="zh-CN" sz="2400"/>
              <a:t>Real-world applications in VR, AR, sports, fitness, and healthcare.</a:t>
            </a:r>
            <a:endParaRPr lang="en-US" altLang="zh-CN" sz="2400"/>
          </a:p>
          <a:p>
            <a:pPr marL="342900" indent="-342900">
              <a:buFont typeface="Arial" panose="020B0604020202020204" pitchFamily="34" charset="0"/>
              <a:buChar char="•"/>
            </a:pPr>
            <a:r>
              <a:rPr lang="en-US" altLang="zh-CN" sz="2400"/>
              <a:t>Addressing challenges in multi-sensor pose estimation.</a:t>
            </a:r>
            <a:endParaRPr lang="en-US" altLang="zh-CN" sz="2400"/>
          </a:p>
          <a:p>
            <a:endParaRPr lang="en-US" altLang="zh-CN" sz="2400"/>
          </a:p>
        </p:txBody>
      </p:sp>
    </p:spTree>
    <p:custDataLst>
      <p:tags r:id="rId8"/>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1" name="文本框 10"/>
          <p:cNvSpPr txBox="1"/>
          <p:nvPr/>
        </p:nvSpPr>
        <p:spPr>
          <a:xfrm>
            <a:off x="555625" y="603250"/>
            <a:ext cx="4895215" cy="706755"/>
          </a:xfrm>
          <a:prstGeom prst="rect">
            <a:avLst/>
          </a:prstGeom>
          <a:noFill/>
        </p:spPr>
        <p:txBody>
          <a:bodyPr wrap="square" rtlCol="0">
            <a:spAutoFit/>
          </a:bodyPr>
          <a:p>
            <a:r>
              <a:rPr lang="en-US" altLang="zh-CN" sz="4000" b="1">
                <a:latin typeface="+mj-ea"/>
                <a:ea typeface="+mj-ea"/>
              </a:rPr>
              <a:t>Basic Information</a:t>
            </a:r>
            <a:endParaRPr lang="en-US" altLang="zh-CN" sz="4000" b="1">
              <a:latin typeface="+mj-ea"/>
              <a:ea typeface="+mj-ea"/>
            </a:endParaRPr>
          </a:p>
        </p:txBody>
      </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488315" y="2009775"/>
            <a:ext cx="5731510" cy="3333750"/>
          </a:xfrm>
          <a:prstGeom prst="rect">
            <a:avLst/>
          </a:prstGeom>
          <a:noFill/>
        </p:spPr>
        <p:txBody>
          <a:bodyPr wrap="square" rtlCol="0" anchor="ctr" anchorCtr="0">
            <a:noAutofit/>
          </a:bodyPr>
          <a:p>
            <a:r>
              <a:rPr lang="en-US" altLang="zh-CN" sz="2400" b="1"/>
              <a:t>Year of publication:</a:t>
            </a:r>
            <a:r>
              <a:rPr lang="en-US" altLang="zh-CN" sz="2400"/>
              <a:t> 2023</a:t>
            </a:r>
            <a:endParaRPr lang="en-US" altLang="zh-CN" sz="2400"/>
          </a:p>
          <a:p>
            <a:r>
              <a:rPr lang="en-US" altLang="zh-CN" sz="2400" b="1"/>
              <a:t>Journal:</a:t>
            </a:r>
            <a:r>
              <a:rPr lang="en-US" altLang="zh-CN" sz="2400"/>
              <a:t> CHI 2023</a:t>
            </a:r>
            <a:endParaRPr lang="en-US" altLang="zh-CN" sz="2400"/>
          </a:p>
          <a:p>
            <a:r>
              <a:rPr lang="en-US" altLang="zh-CN" sz="2400" b="1"/>
              <a:t>Keywords</a:t>
            </a:r>
            <a:r>
              <a:rPr lang="en-US" altLang="zh-CN" sz="2400"/>
              <a:t>: Motion capture, Sensors, </a:t>
            </a:r>
            <a:endParaRPr lang="en-US" altLang="zh-CN" sz="2400"/>
          </a:p>
          <a:p>
            <a:r>
              <a:rPr lang="en-US" altLang="zh-CN" sz="2400"/>
              <a:t>Mobile devices</a:t>
            </a:r>
            <a:endParaRPr lang="en-US" altLang="zh-CN" sz="2400"/>
          </a:p>
          <a:p>
            <a:r>
              <a:rPr lang="en-US" altLang="zh-CN" sz="2400" b="1"/>
              <a:t>Study design: </a:t>
            </a:r>
            <a:r>
              <a:rPr lang="en-US" altLang="zh-CN" sz="2400"/>
              <a:t>Applied Research</a:t>
            </a:r>
            <a:endParaRPr lang="en-US" altLang="zh-CN" sz="2400"/>
          </a:p>
        </p:txBody>
      </p:sp>
      <p:pic>
        <p:nvPicPr>
          <p:cNvPr id="19" name="图片 18" descr="QQ截图20231023202340"/>
          <p:cNvPicPr>
            <a:picLocks noChangeAspect="1"/>
          </p:cNvPicPr>
          <p:nvPr/>
        </p:nvPicPr>
        <p:blipFill>
          <a:blip r:embed="rId6"/>
          <a:stretch>
            <a:fillRect/>
          </a:stretch>
        </p:blipFill>
        <p:spPr>
          <a:xfrm>
            <a:off x="6370955" y="395605"/>
            <a:ext cx="5120005" cy="6240145"/>
          </a:xfrm>
          <a:prstGeom prst="rect">
            <a:avLst/>
          </a:prstGeom>
        </p:spPr>
      </p:pic>
    </p:spTree>
    <p:custDataLst>
      <p:tags r:id="rId7"/>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488315" y="1607185"/>
            <a:ext cx="7061835" cy="2785745"/>
          </a:xfrm>
          <a:prstGeom prst="rect">
            <a:avLst/>
          </a:prstGeom>
          <a:noFill/>
        </p:spPr>
        <p:txBody>
          <a:bodyPr wrap="square" rtlCol="0" anchor="ctr" anchorCtr="0">
            <a:noAutofit/>
          </a:bodyPr>
          <a:p>
            <a:pPr marL="342900" indent="-342900">
              <a:buFont typeface="Arial" panose="020B0604020202020204" pitchFamily="34" charset="0"/>
              <a:buChar char="•"/>
            </a:pPr>
            <a:r>
              <a:rPr lang="en-US" altLang="zh-CN"/>
              <a:t>This research explores the feasibility of tracking body pose using IMUs in common devices.</a:t>
            </a:r>
            <a:endParaRPr lang="en-US" altLang="zh-CN"/>
          </a:p>
          <a:p>
            <a:pPr marL="342900" indent="-342900">
              <a:buFont typeface="Arial" panose="020B0604020202020204" pitchFamily="34" charset="0"/>
              <a:buChar char="•"/>
            </a:pPr>
            <a:r>
              <a:rPr lang="en-US" altLang="zh-CN"/>
              <a:t>It addresses challenges such as noisy data from low-cost IMUs and the sparse and changing number of sensors on the user's body.</a:t>
            </a:r>
            <a:endParaRPr lang="zh-CN" altLang="en-US">
              <a:solidFill>
                <a:srgbClr val="FF0000"/>
              </a:solidFill>
            </a:endParaRPr>
          </a:p>
          <a:p>
            <a:pPr marL="342900" indent="-342900">
              <a:buFont typeface="Arial" panose="020B0604020202020204" pitchFamily="34" charset="0"/>
              <a:buChar char="•"/>
            </a:pPr>
            <a:r>
              <a:rPr lang="zh-CN" altLang="en-US">
                <a:solidFill>
                  <a:schemeClr val="tx1"/>
                </a:solidFill>
              </a:rPr>
              <a:t>The applications of this technology include fitness, mobile gaming, virtual assistants, and rehabilitation.</a:t>
            </a:r>
            <a:endParaRPr lang="zh-CN" altLang="en-US">
              <a:solidFill>
                <a:srgbClr val="FF0000"/>
              </a:solidFill>
            </a:endParaRPr>
          </a:p>
        </p:txBody>
      </p:sp>
      <p:sp>
        <p:nvSpPr>
          <p:cNvPr id="11" name="文本框 10"/>
          <p:cNvSpPr txBox="1"/>
          <p:nvPr>
            <p:custDataLst>
              <p:tags r:id="rId6"/>
            </p:custDataLst>
          </p:nvPr>
        </p:nvSpPr>
        <p:spPr>
          <a:xfrm>
            <a:off x="555625" y="603250"/>
            <a:ext cx="4895215" cy="706755"/>
          </a:xfrm>
          <a:prstGeom prst="rect">
            <a:avLst/>
          </a:prstGeom>
          <a:noFill/>
        </p:spPr>
        <p:txBody>
          <a:bodyPr wrap="square" rtlCol="0">
            <a:spAutoFit/>
          </a:bodyPr>
          <a:p>
            <a:r>
              <a:rPr lang="en-US" altLang="zh-CN" sz="4000" b="1">
                <a:latin typeface="+mj-ea"/>
                <a:ea typeface="+mj-ea"/>
              </a:rPr>
              <a:t>Brief introduction</a:t>
            </a:r>
            <a:endParaRPr lang="en-US" altLang="zh-CN" sz="4000" b="1">
              <a:latin typeface="+mj-ea"/>
              <a:ea typeface="+mj-ea"/>
            </a:endParaRPr>
          </a:p>
        </p:txBody>
      </p:sp>
      <p:pic>
        <p:nvPicPr>
          <p:cNvPr id="2" name="图片 1" descr="QQ截图20231023212756"/>
          <p:cNvPicPr>
            <a:picLocks noChangeAspect="1"/>
          </p:cNvPicPr>
          <p:nvPr/>
        </p:nvPicPr>
        <p:blipFill>
          <a:blip r:embed="rId7"/>
          <a:stretch>
            <a:fillRect/>
          </a:stretch>
        </p:blipFill>
        <p:spPr>
          <a:xfrm>
            <a:off x="669925" y="4232910"/>
            <a:ext cx="6990715" cy="2197100"/>
          </a:xfrm>
          <a:prstGeom prst="rect">
            <a:avLst/>
          </a:prstGeom>
        </p:spPr>
      </p:pic>
      <p:pic>
        <p:nvPicPr>
          <p:cNvPr id="19" name="图片 18" descr="QQ截图20231023202340"/>
          <p:cNvPicPr>
            <a:picLocks noChangeAspect="1"/>
          </p:cNvPicPr>
          <p:nvPr>
            <p:custDataLst>
              <p:tags r:id="rId8"/>
            </p:custDataLst>
          </p:nvPr>
        </p:nvPicPr>
        <p:blipFill>
          <a:blip r:embed="rId9"/>
          <a:stretch>
            <a:fillRect/>
          </a:stretch>
        </p:blipFill>
        <p:spPr>
          <a:xfrm>
            <a:off x="7823835" y="1129030"/>
            <a:ext cx="4229735" cy="5156200"/>
          </a:xfrm>
          <a:prstGeom prst="rect">
            <a:avLst/>
          </a:prstGeom>
        </p:spPr>
      </p:pic>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488315" y="1595755"/>
            <a:ext cx="8223885" cy="2557145"/>
          </a:xfrm>
          <a:prstGeom prst="rect">
            <a:avLst/>
          </a:prstGeom>
          <a:noFill/>
        </p:spPr>
        <p:txBody>
          <a:bodyPr wrap="square" rtlCol="0" anchor="ctr" anchorCtr="0">
            <a:noAutofit/>
          </a:bodyPr>
          <a:p>
            <a:pPr indent="0">
              <a:buFont typeface="Arial" panose="020B0604020202020204" pitchFamily="34" charset="0"/>
              <a:buNone/>
            </a:pPr>
            <a:endParaRPr lang="en-US" altLang="zh-CN" sz="2400">
              <a:solidFill>
                <a:srgbClr val="FF0000"/>
              </a:solidFill>
            </a:endParaRPr>
          </a:p>
          <a:p>
            <a:pPr marL="342900" indent="-342900">
              <a:buFont typeface="Arial" panose="020B0604020202020204" pitchFamily="34" charset="0"/>
              <a:buChar char="•"/>
            </a:pPr>
            <a:r>
              <a:rPr lang="en-US" altLang="zh-CN" sz="2400"/>
              <a:t>Body Capture using External Sensors</a:t>
            </a: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en-US" altLang="zh-CN" sz="2400"/>
              <a:t>Body Capture with non-IMU Worn Sensors</a:t>
            </a:r>
            <a:endParaRPr lang="en-US" altLang="zh-CN" sz="2400">
              <a:solidFill>
                <a:srgbClr val="FF0000"/>
              </a:solidFill>
            </a:endParaRPr>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en-US" altLang="zh-CN" sz="2400"/>
              <a:t>Body Pose Estimation using Worn IMUs</a:t>
            </a:r>
            <a:endParaRPr lang="zh-CN" altLang="en-US" sz="2400">
              <a:solidFill>
                <a:srgbClr val="FF0000"/>
              </a:solidFill>
            </a:endParaRPr>
          </a:p>
        </p:txBody>
      </p:sp>
      <p:sp>
        <p:nvSpPr>
          <p:cNvPr id="11" name="文本框 10"/>
          <p:cNvSpPr txBox="1"/>
          <p:nvPr>
            <p:custDataLst>
              <p:tags r:id="rId6"/>
            </p:custDataLst>
          </p:nvPr>
        </p:nvSpPr>
        <p:spPr>
          <a:xfrm>
            <a:off x="555625" y="603250"/>
            <a:ext cx="4895215" cy="706755"/>
          </a:xfrm>
          <a:prstGeom prst="rect">
            <a:avLst/>
          </a:prstGeom>
          <a:noFill/>
        </p:spPr>
        <p:txBody>
          <a:bodyPr wrap="square" rtlCol="0">
            <a:spAutoFit/>
          </a:bodyPr>
          <a:p>
            <a:r>
              <a:rPr lang="en-US" altLang="zh-CN" sz="4000" b="1">
                <a:latin typeface="+mj-ea"/>
                <a:ea typeface="+mj-ea"/>
              </a:rPr>
              <a:t>RELATED WORK</a:t>
            </a:r>
            <a:endParaRPr lang="en-US" altLang="zh-CN" sz="4000" b="1">
              <a:latin typeface="+mj-ea"/>
              <a:ea typeface="+mj-ea"/>
            </a:endParaRPr>
          </a:p>
        </p:txBody>
      </p:sp>
      <p:pic>
        <p:nvPicPr>
          <p:cNvPr id="2" name="图片 1" descr="QQ截图20231023221513"/>
          <p:cNvPicPr>
            <a:picLocks noChangeAspect="1"/>
          </p:cNvPicPr>
          <p:nvPr/>
        </p:nvPicPr>
        <p:blipFill>
          <a:blip r:embed="rId7"/>
          <a:stretch>
            <a:fillRect/>
          </a:stretch>
        </p:blipFill>
        <p:spPr>
          <a:xfrm>
            <a:off x="1010285" y="4319905"/>
            <a:ext cx="8905875" cy="2419350"/>
          </a:xfrm>
          <a:prstGeom prst="rect">
            <a:avLst/>
          </a:prstGeom>
        </p:spPr>
      </p:pic>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1" name="文本框 10"/>
          <p:cNvSpPr txBox="1"/>
          <p:nvPr>
            <p:custDataLst>
              <p:tags r:id="rId6"/>
            </p:custDataLst>
          </p:nvPr>
        </p:nvSpPr>
        <p:spPr>
          <a:xfrm>
            <a:off x="555625" y="603250"/>
            <a:ext cx="9265285" cy="706755"/>
          </a:xfrm>
          <a:prstGeom prst="rect">
            <a:avLst/>
          </a:prstGeom>
          <a:noFill/>
        </p:spPr>
        <p:txBody>
          <a:bodyPr wrap="square" rtlCol="0">
            <a:spAutoFit/>
          </a:bodyPr>
          <a:p>
            <a:r>
              <a:rPr lang="en-US" altLang="zh-CN" sz="4000" b="1">
                <a:latin typeface="+mj-ea"/>
                <a:ea typeface="+mj-ea"/>
              </a:rPr>
              <a:t>POSSIBLE DEVICE COMBINATIONS </a:t>
            </a:r>
            <a:endParaRPr lang="en-US" altLang="zh-CN" sz="4000" b="1">
              <a:latin typeface="+mj-ea"/>
              <a:ea typeface="+mj-ea"/>
            </a:endParaRPr>
          </a:p>
        </p:txBody>
      </p:sp>
      <p:pic>
        <p:nvPicPr>
          <p:cNvPr id="2" name="图片 1" descr="QQ截图20231023224418"/>
          <p:cNvPicPr>
            <a:picLocks noChangeAspect="1"/>
          </p:cNvPicPr>
          <p:nvPr>
            <p:custDataLst>
              <p:tags r:id="rId7"/>
            </p:custDataLst>
          </p:nvPr>
        </p:nvPicPr>
        <p:blipFill>
          <a:blip r:embed="rId8"/>
          <a:stretch>
            <a:fillRect/>
          </a:stretch>
        </p:blipFill>
        <p:spPr>
          <a:xfrm>
            <a:off x="817880" y="2498090"/>
            <a:ext cx="4095750" cy="2590800"/>
          </a:xfrm>
          <a:prstGeom prst="rect">
            <a:avLst/>
          </a:prstGeom>
        </p:spPr>
      </p:pic>
      <p:sp>
        <p:nvSpPr>
          <p:cNvPr id="3" name="文本框 2"/>
          <p:cNvSpPr txBox="1"/>
          <p:nvPr/>
        </p:nvSpPr>
        <p:spPr>
          <a:xfrm>
            <a:off x="5156200" y="1696085"/>
            <a:ext cx="6267450" cy="4281805"/>
          </a:xfrm>
          <a:prstGeom prst="rect">
            <a:avLst/>
          </a:prstGeom>
          <a:noFill/>
        </p:spPr>
        <p:txBody>
          <a:bodyPr wrap="square" rtlCol="0" anchor="ctr" anchorCtr="0">
            <a:noAutofit/>
          </a:bodyPr>
          <a:p>
            <a:pPr marL="342900" indent="-342900">
              <a:buFont typeface="Arial" panose="020B0604020202020204" pitchFamily="34" charset="0"/>
              <a:buChar char="•"/>
            </a:pPr>
            <a:r>
              <a:rPr lang="en-US" altLang="zh-CN"/>
              <a:t>Consumer devices like smartphones, smartwatches, and earbuds can be carried in various ways on the body.</a:t>
            </a:r>
            <a:endParaRPr lang="en-US" altLang="zh-CN"/>
          </a:p>
          <a:p>
            <a:pPr marL="342900" indent="-342900">
              <a:buFont typeface="Arial" panose="020B0604020202020204" pitchFamily="34" charset="0"/>
              <a:buChar char="•"/>
            </a:pPr>
            <a:endParaRPr lang="en-US" altLang="zh-CN"/>
          </a:p>
          <a:p>
            <a:pPr marL="342900" indent="-342900">
              <a:buFont typeface="Arial" panose="020B0604020202020204" pitchFamily="34" charset="0"/>
              <a:buChar char="•"/>
            </a:pPr>
            <a:endParaRPr lang="en-US" altLang="zh-CN"/>
          </a:p>
          <a:p>
            <a:pPr marL="342900" indent="-342900">
              <a:buFont typeface="Arial" panose="020B0604020202020204" pitchFamily="34" charset="0"/>
              <a:buChar char="•"/>
            </a:pPr>
            <a:r>
              <a:rPr lang="en-US" altLang="zh-CN"/>
              <a:t>This results in 72 possible device-location combinations, but a few unusual combinations are excluded, leaving 68 arrangements.</a:t>
            </a:r>
            <a:endParaRPr lang="en-US" altLang="zh-CN"/>
          </a:p>
          <a:p>
            <a:pPr marL="342900" indent="-342900">
              <a:buFont typeface="Arial" panose="020B0604020202020204" pitchFamily="34" charset="0"/>
              <a:buChar char="•"/>
            </a:pPr>
            <a:endParaRPr lang="en-US" altLang="zh-CN"/>
          </a:p>
          <a:p>
            <a:pPr marL="342900" indent="-342900">
              <a:buFont typeface="Arial" panose="020B0604020202020204" pitchFamily="34" charset="0"/>
              <a:buChar char="•"/>
            </a:pPr>
            <a:endParaRPr lang="en-US" altLang="zh-CN"/>
          </a:p>
          <a:p>
            <a:pPr marL="342900" indent="-342900">
              <a:buFont typeface="Arial" panose="020B0604020202020204" pitchFamily="34" charset="0"/>
              <a:buChar char="•"/>
            </a:pPr>
            <a:r>
              <a:rPr lang="en-US" altLang="zh-CN"/>
              <a:t>Some combinations provide similar IMU data due to device positions, and the focus is on 24 distinct body location combinations enabled by the 68 possible device positions.</a:t>
            </a:r>
            <a:endParaRPr lang="en-US" altLang="zh-CN"/>
          </a:p>
        </p:txBody>
      </p:sp>
    </p:spTree>
    <p:custDataLst>
      <p:tags r:id="rId9"/>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669925" y="2105660"/>
            <a:ext cx="5731510" cy="3333750"/>
          </a:xfrm>
          <a:prstGeom prst="rect">
            <a:avLst/>
          </a:prstGeom>
          <a:noFill/>
        </p:spPr>
        <p:txBody>
          <a:bodyPr wrap="square" rtlCol="0" anchor="ctr" anchorCtr="0">
            <a:noAutofit/>
          </a:bodyPr>
          <a:p>
            <a:pPr marL="342900" indent="-342900">
              <a:buFont typeface="Arial" panose="020B0604020202020204" pitchFamily="34" charset="0"/>
              <a:buChar char="•"/>
            </a:pPr>
            <a:r>
              <a:rPr lang="en-US" altLang="zh-CN" sz="2400"/>
              <a:t>Model</a:t>
            </a:r>
            <a:r>
              <a:rPr lang="zh-CN" altLang="en-US" sz="2400"/>
              <a:t>（输入</a:t>
            </a:r>
            <a:r>
              <a:rPr lang="en-US" altLang="zh-CN" sz="2400"/>
              <a:t>5</a:t>
            </a:r>
            <a:r>
              <a:rPr lang="zh-CN" altLang="en-US" sz="2400"/>
              <a:t>个</a:t>
            </a:r>
            <a:r>
              <a:rPr lang="en-US" altLang="zh-CN" sz="2400"/>
              <a:t>IMU</a:t>
            </a:r>
            <a:r>
              <a:rPr lang="zh-CN" altLang="en-US" sz="2400"/>
              <a:t>的信息，用双向的</a:t>
            </a:r>
            <a:r>
              <a:rPr lang="en-US" altLang="zh-CN" sz="2400"/>
              <a:t>LSTM</a:t>
            </a:r>
            <a:r>
              <a:rPr lang="zh-CN" altLang="en-US" sz="2400"/>
              <a:t>训练模型）</a:t>
            </a: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en-US" altLang="zh-CN" sz="2400"/>
              <a:t>IMU Dataset Synthesis</a:t>
            </a: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en-US" altLang="zh-CN" sz="2400"/>
              <a:t>Training</a:t>
            </a: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en-US" altLang="zh-CN" sz="2400"/>
              <a:t>Joint Rotation Refinement</a:t>
            </a:r>
            <a:endParaRPr lang="en-US" altLang="zh-CN" sz="2400"/>
          </a:p>
        </p:txBody>
      </p:sp>
      <p:sp>
        <p:nvSpPr>
          <p:cNvPr id="11" name="文本框 10"/>
          <p:cNvSpPr txBox="1"/>
          <p:nvPr>
            <p:custDataLst>
              <p:tags r:id="rId6"/>
            </p:custDataLst>
          </p:nvPr>
        </p:nvSpPr>
        <p:spPr>
          <a:xfrm>
            <a:off x="555625" y="603250"/>
            <a:ext cx="7703185" cy="706755"/>
          </a:xfrm>
          <a:prstGeom prst="rect">
            <a:avLst/>
          </a:prstGeom>
          <a:noFill/>
        </p:spPr>
        <p:txBody>
          <a:bodyPr wrap="square" rtlCol="0">
            <a:spAutoFit/>
          </a:bodyPr>
          <a:p>
            <a:r>
              <a:rPr lang="en-US" altLang="zh-CN" sz="4000" b="1">
                <a:latin typeface="+mj-ea"/>
                <a:ea typeface="+mj-ea"/>
              </a:rPr>
              <a:t>IMPLEMENTATION</a:t>
            </a:r>
            <a:endParaRPr lang="zh-CN" altLang="en-US" sz="4000" b="1">
              <a:solidFill>
                <a:srgbClr val="FF0000"/>
              </a:solidFill>
              <a:latin typeface="+mj-ea"/>
              <a:ea typeface="+mj-ea"/>
            </a:endParaRPr>
          </a:p>
        </p:txBody>
      </p:sp>
      <p:pic>
        <p:nvPicPr>
          <p:cNvPr id="2" name="图片 1" descr="QQ截图20231023225018"/>
          <p:cNvPicPr>
            <a:picLocks noChangeAspect="1"/>
          </p:cNvPicPr>
          <p:nvPr/>
        </p:nvPicPr>
        <p:blipFill>
          <a:blip r:embed="rId7"/>
          <a:stretch>
            <a:fillRect/>
          </a:stretch>
        </p:blipFill>
        <p:spPr>
          <a:xfrm>
            <a:off x="6357620" y="2887980"/>
            <a:ext cx="4472305" cy="2171700"/>
          </a:xfrm>
          <a:prstGeom prst="rect">
            <a:avLst/>
          </a:prstGeom>
        </p:spPr>
      </p:pic>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669925" y="2105660"/>
            <a:ext cx="5731510" cy="3333750"/>
          </a:xfrm>
          <a:prstGeom prst="rect">
            <a:avLst/>
          </a:prstGeom>
          <a:noFill/>
        </p:spPr>
        <p:txBody>
          <a:bodyPr wrap="square" rtlCol="0" anchor="ctr" anchorCtr="0">
            <a:noAutofit/>
          </a:bodyPr>
          <a:p>
            <a:pPr marL="342900" indent="-342900">
              <a:buFont typeface="Arial" panose="020B0604020202020204" pitchFamily="34" charset="0"/>
              <a:buChar char="•"/>
            </a:pPr>
            <a:r>
              <a:rPr lang="en-US" altLang="zh-CN" sz="2400"/>
              <a:t>DIP-IMU Dataset</a:t>
            </a: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en-US" altLang="zh-CN" sz="2400"/>
              <a:t>IMUPoser Dataset</a:t>
            </a:r>
            <a:endParaRPr lang="en-US" altLang="zh-CN" sz="2400"/>
          </a:p>
          <a:p>
            <a:pPr indent="457200">
              <a:buFont typeface="Arial" panose="020B0604020202020204" pitchFamily="34" charset="0"/>
              <a:buNone/>
            </a:pPr>
            <a:r>
              <a:rPr lang="en-US" altLang="zh-CN"/>
              <a:t>(1).Data Collection Apparatus</a:t>
            </a:r>
            <a:endParaRPr lang="en-US" altLang="zh-CN"/>
          </a:p>
          <a:p>
            <a:pPr indent="457200">
              <a:buFont typeface="Arial" panose="020B0604020202020204" pitchFamily="34" charset="0"/>
              <a:buNone/>
            </a:pPr>
            <a:r>
              <a:rPr lang="en-US" altLang="zh-CN"/>
              <a:t>(2).Device Calibration</a:t>
            </a:r>
            <a:endParaRPr lang="en-US" altLang="zh-CN"/>
          </a:p>
          <a:p>
            <a:pPr indent="457200">
              <a:buFont typeface="Arial" panose="020B0604020202020204" pitchFamily="34" charset="0"/>
              <a:buNone/>
            </a:pPr>
            <a:r>
              <a:rPr lang="en-US" altLang="zh-CN"/>
              <a:t>(3).Data Collection Procedure</a:t>
            </a:r>
            <a:endParaRPr lang="en-US" altLang="zh-CN"/>
          </a:p>
          <a:p>
            <a:pPr indent="457200">
              <a:buFont typeface="Arial" panose="020B0604020202020204" pitchFamily="34" charset="0"/>
              <a:buNone/>
            </a:pPr>
            <a:endParaRPr lang="en-US" altLang="zh-CN" sz="2400"/>
          </a:p>
          <a:p>
            <a:pPr marL="342900" indent="-342900">
              <a:buFont typeface="Arial" panose="020B0604020202020204" pitchFamily="34" charset="0"/>
              <a:buChar char="•"/>
            </a:pPr>
            <a:r>
              <a:rPr lang="en-US" altLang="zh-CN" sz="2400"/>
              <a:t>Evaluation Protocol</a:t>
            </a:r>
            <a:endParaRPr lang="en-US" altLang="zh-CN" sz="2400"/>
          </a:p>
          <a:p>
            <a:pPr marL="342900" indent="-342900">
              <a:buFont typeface="Arial" panose="020B0604020202020204" pitchFamily="34" charset="0"/>
              <a:buChar char="•"/>
            </a:pPr>
            <a:endParaRPr lang="en-US" altLang="zh-CN" sz="2400"/>
          </a:p>
        </p:txBody>
      </p:sp>
      <p:sp>
        <p:nvSpPr>
          <p:cNvPr id="11" name="文本框 10"/>
          <p:cNvSpPr txBox="1"/>
          <p:nvPr>
            <p:custDataLst>
              <p:tags r:id="rId6"/>
            </p:custDataLst>
          </p:nvPr>
        </p:nvSpPr>
        <p:spPr>
          <a:xfrm>
            <a:off x="555625" y="603250"/>
            <a:ext cx="7703185" cy="706755"/>
          </a:xfrm>
          <a:prstGeom prst="rect">
            <a:avLst/>
          </a:prstGeom>
          <a:noFill/>
        </p:spPr>
        <p:txBody>
          <a:bodyPr wrap="square" rtlCol="0">
            <a:spAutoFit/>
          </a:bodyPr>
          <a:p>
            <a:r>
              <a:rPr lang="en-US" sz="4000" b="1">
                <a:latin typeface="+mj-ea"/>
                <a:ea typeface="+mj-ea"/>
              </a:rPr>
              <a:t>EVALUATION</a:t>
            </a:r>
            <a:endParaRPr lang="zh-CN" altLang="en-US" sz="4000" b="1">
              <a:solidFill>
                <a:srgbClr val="FF0000"/>
              </a:solidFill>
              <a:latin typeface="+mj-ea"/>
              <a:ea typeface="+mj-ea"/>
            </a:endParaRPr>
          </a:p>
        </p:txBody>
      </p:sp>
      <p:pic>
        <p:nvPicPr>
          <p:cNvPr id="3" name="图片 2" descr="QQ截图20231024220052"/>
          <p:cNvPicPr>
            <a:picLocks noChangeAspect="1"/>
          </p:cNvPicPr>
          <p:nvPr/>
        </p:nvPicPr>
        <p:blipFill>
          <a:blip r:embed="rId7"/>
          <a:stretch>
            <a:fillRect/>
          </a:stretch>
        </p:blipFill>
        <p:spPr>
          <a:xfrm>
            <a:off x="6190615" y="1428750"/>
            <a:ext cx="4257675" cy="4419600"/>
          </a:xfrm>
          <a:prstGeom prst="rect">
            <a:avLst/>
          </a:prstGeom>
        </p:spPr>
      </p:pic>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52827" y="104775"/>
            <a:ext cx="11901060" cy="268446"/>
            <a:chOff x="152827" y="104775"/>
            <a:chExt cx="11901060" cy="268446"/>
          </a:xfrm>
        </p:grpSpPr>
        <p:sp>
          <p:nvSpPr>
            <p:cNvPr id="14" name="等腰三角形 13"/>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4"/>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等腰三角形 16"/>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2" name="文本框 11"/>
          <p:cNvSpPr txBox="1"/>
          <p:nvPr/>
        </p:nvSpPr>
        <p:spPr>
          <a:xfrm>
            <a:off x="669925" y="1310005"/>
            <a:ext cx="3906520" cy="118745"/>
          </a:xfrm>
          <a:prstGeom prst="rect">
            <a:avLst/>
          </a:prstGeom>
          <a:solidFill>
            <a:schemeClr val="accent1">
              <a:lumMod val="60000"/>
              <a:lumOff val="40000"/>
            </a:schemeClr>
          </a:solidFill>
        </p:spPr>
        <p:txBody>
          <a:bodyPr wrap="square" rtlCol="0">
            <a:noAutofit/>
          </a:bodyPr>
          <a:p>
            <a:endParaRPr lang="zh-CN" altLang="en-US"/>
          </a:p>
        </p:txBody>
      </p:sp>
      <p:sp>
        <p:nvSpPr>
          <p:cNvPr id="18" name="文本框 17"/>
          <p:cNvSpPr txBox="1"/>
          <p:nvPr/>
        </p:nvSpPr>
        <p:spPr>
          <a:xfrm>
            <a:off x="7814945" y="1639570"/>
            <a:ext cx="5271770" cy="3333750"/>
          </a:xfrm>
          <a:prstGeom prst="rect">
            <a:avLst/>
          </a:prstGeom>
          <a:noFill/>
        </p:spPr>
        <p:txBody>
          <a:bodyPr wrap="square" rtlCol="0" anchor="ctr" anchorCtr="0">
            <a:noAutofit/>
          </a:bodyPr>
          <a:p>
            <a:pPr indent="0">
              <a:buFont typeface="Arial" panose="020B0604020202020204" pitchFamily="34" charset="0"/>
              <a:buNone/>
            </a:pPr>
            <a:r>
              <a:rPr lang="en-US" altLang="zh-CN" sz="2000"/>
              <a:t>Accuracy Across Device-Location Combinations</a:t>
            </a:r>
            <a:endParaRPr lang="en-US" altLang="zh-CN" sz="2000"/>
          </a:p>
        </p:txBody>
      </p:sp>
      <p:sp>
        <p:nvSpPr>
          <p:cNvPr id="4" name="文本框 3"/>
          <p:cNvSpPr txBox="1"/>
          <p:nvPr>
            <p:custDataLst>
              <p:tags r:id="rId6"/>
            </p:custDataLst>
          </p:nvPr>
        </p:nvSpPr>
        <p:spPr>
          <a:xfrm>
            <a:off x="555625" y="603250"/>
            <a:ext cx="7703185" cy="706755"/>
          </a:xfrm>
          <a:prstGeom prst="rect">
            <a:avLst/>
          </a:prstGeom>
          <a:noFill/>
        </p:spPr>
        <p:txBody>
          <a:bodyPr wrap="square" rtlCol="0">
            <a:spAutoFit/>
          </a:bodyPr>
          <a:p>
            <a:r>
              <a:rPr lang="en-US" altLang="zh-CN" sz="4000" b="1">
                <a:solidFill>
                  <a:schemeClr val="tx1"/>
                </a:solidFill>
                <a:latin typeface="+mj-ea"/>
                <a:ea typeface="+mj-ea"/>
              </a:rPr>
              <a:t>RESULTS</a:t>
            </a:r>
            <a:endParaRPr lang="zh-CN" altLang="en-US" sz="4000" b="1">
              <a:solidFill>
                <a:srgbClr val="FF0000"/>
              </a:solidFill>
              <a:latin typeface="+mj-ea"/>
              <a:ea typeface="+mj-ea"/>
            </a:endParaRPr>
          </a:p>
        </p:txBody>
      </p:sp>
      <p:pic>
        <p:nvPicPr>
          <p:cNvPr id="5" name="图片 4" descr="QQ截图20231024220637"/>
          <p:cNvPicPr>
            <a:picLocks noChangeAspect="1"/>
          </p:cNvPicPr>
          <p:nvPr/>
        </p:nvPicPr>
        <p:blipFill>
          <a:blip r:embed="rId7"/>
          <a:stretch>
            <a:fillRect/>
          </a:stretch>
        </p:blipFill>
        <p:spPr>
          <a:xfrm>
            <a:off x="565785" y="1910080"/>
            <a:ext cx="7113270" cy="3940810"/>
          </a:xfrm>
          <a:prstGeom prst="rect">
            <a:avLst/>
          </a:prstGeom>
        </p:spPr>
      </p:pic>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2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1.xml><?xml version="1.0" encoding="utf-8"?>
<p:tagLst xmlns:p="http://schemas.openxmlformats.org/presentationml/2006/main">
  <p:tag name="KSO_WM_TEMPLATE_THUMBS_INDEX" val="1、4、7、9、12、16、21、24、25、26、27、30、35、39、42、4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1"/>
  <p:tag name="KSO_WM_TEMPLATE_MASTER_TYPE" val="1"/>
</p:tagLst>
</file>

<file path=ppt/tags/tag2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266cc1b-b930-4ac7-85c1-c5efa8bea68b}"/>
  <p:tag name="KSO_WM_UNIT_TYPE" val="i"/>
</p:tagLst>
</file>

<file path=ppt/tags/tag28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UNIT_ISCONTENTSTITLE" val="0"/>
  <p:tag name="KSO_WM_UNIT_ISNUMDGMTITLE" val="0"/>
  <p:tag name="KSO_WM_UNIT_PRESET_TEXT" val="工作汇报"/>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11_1*a*1"/>
  <p:tag name="KSO_WM_TEMPLATE_CATEGORY" val="custom"/>
  <p:tag name="KSO_WM_TEMPLATE_INDEX" val="20204411"/>
  <p:tag name="KSO_WM_UNIT_LAYERLEVEL" val="1"/>
  <p:tag name="KSO_WM_TAG_VERSION" val="1.0"/>
  <p:tag name="KSO_WM_BEAUTIFY_FLAG" val=""/>
</p:tagLst>
</file>

<file path=ppt/tags/tag2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BK_DARK_LIGHT" val=""/>
  <p:tag name="KSO_WM_SLIDE_BACKGROUND_TYPE" val="general"/>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UNIT_PLACING_PICTURE_USER_VIEWPORT" val="{&quot;height&quot;:4080,&quot;width&quot;:6450}"/>
</p:tagLst>
</file>

<file path=ppt/tags/tag32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68.xml><?xml version="1.0" encoding="utf-8"?>
<p:tagLst xmlns:p="http://schemas.openxmlformats.org/presentationml/2006/main">
  <p:tag name="KSO_WM_UNIT_ISCONTENTSTITLE" val="0"/>
  <p:tag name="KSO_WM_UNIT_ISNUMDGM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11_43*a*1"/>
  <p:tag name="KSO_WM_TEMPLATE_CATEGORY" val="custom"/>
  <p:tag name="KSO_WM_TEMPLATE_INDEX" val="20204411"/>
  <p:tag name="KSO_WM_UNIT_LAYERLEVEL" val="1"/>
  <p:tag name="KSO_WM_TAG_VERSION" val="1.0"/>
  <p:tag name="KSO_WM_BEAUTIFY_FLAG" val="#wm#"/>
  <p:tag name="KSO_WM_UNIT_PRESET_TEXT" val="谢谢聆听"/>
</p:tagLst>
</file>

<file path=ppt/tags/tag369.xml><?xml version="1.0" encoding="utf-8"?>
<p:tagLst xmlns:p="http://schemas.openxmlformats.org/presentationml/2006/main">
  <p:tag name="KSO_WM_SLIDE_ID" val="custom20204411_43"/>
  <p:tag name="KSO_WM_TEMPLATE_SUBCATEGORY" val="0"/>
  <p:tag name="KSO_WM_TEMPLATE_MASTER_TYPE" val="1"/>
  <p:tag name="KSO_WM_TEMPLATE_COLOR_TYPE" val="1"/>
  <p:tag name="KSO_WM_SLIDE_TYPE" val="endPage"/>
  <p:tag name="KSO_WM_SLIDE_SUBTYPE" val="pureTxt"/>
  <p:tag name="KSO_WM_SLIDE_ITEM_CNT" val="0"/>
  <p:tag name="KSO_WM_SLIDE_INDEX" val="43"/>
  <p:tag name="KSO_WM_TAG_VERSION" val="1.0"/>
  <p:tag name="KSO_WM_BEAUTIFY_FLAG" val="#wm#"/>
  <p:tag name="KSO_WM_TEMPLATE_CATEGORY" val="custom"/>
  <p:tag name="KSO_WM_TEMPLATE_INDEX" val="20204411"/>
  <p:tag name="KSO_WM_SLIDE_LAYOUT" val="a_b"/>
  <p:tag name="KSO_WM_SLIDE_LAYOUT_CNT"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7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8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11_10*i*1"/>
  <p:tag name="KSO_WM_TEMPLATE_CATEGORY" val="custom"/>
  <p:tag name="KSO_WM_TEMPLATE_INDEX" val="2020441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11_10*i*2"/>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411_10*i*3"/>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411_10*i*4"/>
  <p:tag name="KSO_WM_TEMPLATE_CATEGORY" val="custom"/>
  <p:tag name="KSO_WM_TEMPLATE_INDEX" val="20204411"/>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4411_10*i*5"/>
  <p:tag name="KSO_WM_TEMPLATE_CATEGORY" val="custom"/>
  <p:tag name="KSO_WM_TEMPLATE_INDEX" val="2020441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8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11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46.257"/>
  <p:tag name="KSO_WM_SLIDE_POSITION" val="47.9555*160.6"/>
  <p:tag name="KSO_WM_DIAGRAM_GROUP_CODE" val="l1-2"/>
  <p:tag name="KSO_WM_SLIDE_DIAGTYPE" val="l"/>
  <p:tag name="KSO_WM_TAG_VERSION" val="1.0"/>
  <p:tag name="KSO_WM_BEAUTIFY_FLAG" val="#wm#"/>
  <p:tag name="KSO_WM_TEMPLATE_CATEGORY" val="custom"/>
  <p:tag name="KSO_WM_TEMPLATE_INDEX" val="20204411"/>
  <p:tag name="KSO_WM_SLIDE_LAYOUT" val="a_i_l"/>
  <p:tag name="KSO_WM_SLIDE_LAYOUT_CNT" val="1_1_1"/>
</p:tagLst>
</file>

<file path=ppt/tags/tag388.xml><?xml version="1.0" encoding="utf-8"?>
<p:tagLst xmlns:p="http://schemas.openxmlformats.org/presentationml/2006/main">
  <p:tag name="COMMONDATA" val="eyJoZGlkIjoiYTY1MWNiMzVkZjgwMWI1ZWRiM2IwNTdhM2M0Mzk2ZmIifQ=="/>
  <p:tag name="KSO_WPP_MARK_KEY" val="9bc8ea45-ae88-4bab-8775-46f26cc73505"/>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35123452345">
      <a:dk1>
        <a:sysClr val="windowText" lastClr="000000"/>
      </a:dk1>
      <a:lt1>
        <a:sysClr val="window" lastClr="FFFFFF"/>
      </a:lt1>
      <a:dk2>
        <a:srgbClr val="ECEDEF"/>
      </a:dk2>
      <a:lt2>
        <a:srgbClr val="FFFFFF"/>
      </a:lt2>
      <a:accent1>
        <a:srgbClr val="79B1E3"/>
      </a:accent1>
      <a:accent2>
        <a:srgbClr val="8EA6D9"/>
      </a:accent2>
      <a:accent3>
        <a:srgbClr val="A39BCF"/>
      </a:accent3>
      <a:accent4>
        <a:srgbClr val="B98FC5"/>
      </a:accent4>
      <a:accent5>
        <a:srgbClr val="CE84BB"/>
      </a:accent5>
      <a:accent6>
        <a:srgbClr val="E379B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2447</Words>
  <Application>WPS 演示</Application>
  <PresentationFormat>宽屏</PresentationFormat>
  <Paragraphs>85</Paragraphs>
  <Slides>16</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宋体</vt:lpstr>
      <vt:lpstr>Wingdings</vt:lpstr>
      <vt:lpstr>Wingdings</vt:lpstr>
      <vt:lpstr>微软雅黑</vt:lpstr>
      <vt:lpstr>汉仪旗黑-85S</vt:lpstr>
      <vt:lpstr>黑体</vt:lpstr>
      <vt:lpstr>Times New Roman</vt:lpstr>
      <vt:lpstr>Arial Unicode MS</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86186</cp:lastModifiedBy>
  <cp:revision>181</cp:revision>
  <dcterms:created xsi:type="dcterms:W3CDTF">2019-06-19T02:08:00Z</dcterms:created>
  <dcterms:modified xsi:type="dcterms:W3CDTF">2023-10-31T13:28:08Z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3E15C00D9DF242C7BCD1C61A775A7E26</vt:lpwstr>
  </property>
</Properties>
</file>