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7" r:id="rId5"/>
    <p:sldId id="288" r:id="rId6"/>
    <p:sldId id="289" r:id="rId7"/>
    <p:sldId id="284" r:id="rId8"/>
    <p:sldId id="283" r:id="rId9"/>
    <p:sldId id="259" r:id="rId10"/>
    <p:sldId id="266" r:id="rId11"/>
    <p:sldId id="265" r:id="rId12"/>
    <p:sldId id="291" r:id="rId13"/>
    <p:sldId id="292" r:id="rId14"/>
    <p:sldId id="290" r:id="rId15"/>
    <p:sldId id="285" r:id="rId16"/>
    <p:sldId id="293" r:id="rId17"/>
    <p:sldId id="263" r:id="rId18"/>
    <p:sldId id="271" r:id="rId19"/>
    <p:sldId id="272" r:id="rId20"/>
    <p:sldId id="275" r:id="rId21"/>
    <p:sldId id="276" r:id="rId22"/>
    <p:sldId id="278" r:id="rId23"/>
    <p:sldId id="279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3" autoAdjust="0"/>
  </p:normalViewPr>
  <p:slideViewPr>
    <p:cSldViewPr snapToGrid="0" snapToObjects="1">
      <p:cViewPr varScale="1">
        <p:scale>
          <a:sx n="84" d="100"/>
          <a:sy n="84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21B5-2890-E34D-89A2-35B2781BB492}" type="datetime1">
              <a:rPr lang="en-US" smtClean="0"/>
              <a:t>3/11/14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2E83-A896-1B48-AD6A-6C9E7A2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9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A955-8856-5943-A232-033D627B80E7}" type="datetime1">
              <a:rPr lang="en-US" smtClean="0"/>
              <a:t>3/11/14 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2CF6-A191-E94A-B77C-CE1E07FB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7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A2CF6-A191-E94A-B77C-CE1E07FB7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3E6-89FA-5848-8F72-18E6230F8F10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B02-1A25-3F4C-99BD-361ED9EBAB38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3C98-9181-EA48-89A4-311F42523D0E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653-CCF2-EC4A-9BB6-C3652AAB77CD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D314-37B3-914A-BF15-3A0BDA8FFC43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B236-9057-934D-A8EC-4A75DB636754}" type="datetime1">
              <a:rPr lang="en-US" smtClean="0"/>
              <a:t>3/11/14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9F84-A963-5744-A7FB-D7626F046113}" type="datetime1">
              <a:rPr lang="en-US" smtClean="0"/>
              <a:t>3/11/14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AAAF-8772-EA49-BF71-1597BF69FC72}" type="datetime1">
              <a:rPr lang="en-US" smtClean="0"/>
              <a:t>3/11/14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DDA-A5D1-4D43-99D3-A073AD6B6B1F}" type="datetime1">
              <a:rPr lang="en-US" smtClean="0"/>
              <a:t>3/11/14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7C9B-DC42-7448-BEF6-7A2FDD022A04}" type="datetime1">
              <a:rPr lang="en-US" smtClean="0"/>
              <a:t>3/11/14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D17F-ADFC-4549-81D5-B418E2EAA2C7}" type="datetime1">
              <a:rPr lang="en-US" smtClean="0"/>
              <a:t>3/11/14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D96A-786F-2F4C-8542-8C48864D1CC0}" type="datetime1">
              <a:rPr lang="en-US" smtClean="0"/>
              <a:t>3/11/14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44A8-FB91-B243-A0B8-6DEC36BF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8900" b="1" i="1" dirty="0" smtClean="0"/>
              <a:t>Senior </a:t>
            </a:r>
            <a:r>
              <a:rPr lang="en-US" sz="8900" b="1" i="1" dirty="0"/>
              <a:t>Project </a:t>
            </a:r>
            <a:r>
              <a:rPr lang="en-US" sz="8900" dirty="0"/>
              <a:t>        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     </a:t>
            </a:r>
            <a:r>
              <a:rPr lang="en-US" b="1" i="1" dirty="0" smtClean="0"/>
              <a:t>                     </a:t>
            </a:r>
            <a:r>
              <a:rPr lang="en-US" b="1" i="1" dirty="0"/>
              <a:t>Management System  </a:t>
            </a:r>
            <a:br>
              <a:rPr lang="en-US" b="1" i="1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90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Team: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QIYE LI                         542115507</a:t>
            </a:r>
            <a:br>
              <a:rPr lang="en-US" dirty="0" smtClean="0"/>
            </a:br>
            <a:r>
              <a:rPr lang="en-US" dirty="0" smtClean="0"/>
              <a:t>YUKE CHEN                 542115511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r>
              <a:rPr lang="da-DK" b="1" dirty="0" smtClean="0"/>
              <a:t>Advisor: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err="1" smtClean="0"/>
              <a:t>Chartchai</a:t>
            </a:r>
            <a:r>
              <a:rPr lang="de-DE" dirty="0" smtClean="0"/>
              <a:t> </a:t>
            </a:r>
            <a:r>
              <a:rPr lang="de-DE" dirty="0" err="1" smtClean="0"/>
              <a:t>Doungsa-ard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3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000" y="1362751"/>
            <a:ext cx="46196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Target </a:t>
            </a:r>
            <a:r>
              <a:rPr lang="en-US" sz="2000" b="1" dirty="0"/>
              <a:t>User</a:t>
            </a:r>
            <a:r>
              <a:rPr lang="en-US" dirty="0"/>
              <a:t>:     </a:t>
            </a:r>
          </a:p>
          <a:p>
            <a:pPr algn="ctr"/>
            <a:r>
              <a:rPr lang="nl-NL" dirty="0"/>
              <a:t>                            </a:t>
            </a:r>
            <a:r>
              <a:rPr lang="nl-NL" dirty="0" smtClean="0"/>
              <a:t>                 </a:t>
            </a:r>
            <a:r>
              <a:rPr lang="nl-NL" dirty="0" smtClean="0">
                <a:latin typeface="Cambria"/>
                <a:cs typeface="Cambria"/>
              </a:rPr>
              <a:t>Course </a:t>
            </a:r>
            <a:r>
              <a:rPr lang="nl-NL" dirty="0" err="1">
                <a:latin typeface="Cambria"/>
                <a:cs typeface="Cambria"/>
              </a:rPr>
              <a:t>Coordinator</a:t>
            </a:r>
            <a:endParaRPr lang="en-US" dirty="0">
              <a:latin typeface="Cambria"/>
              <a:cs typeface="Cambria"/>
            </a:endParaRPr>
          </a:p>
          <a:p>
            <a:pPr algn="ctr"/>
            <a:r>
              <a:rPr lang="da-DK" dirty="0">
                <a:latin typeface="Cambria"/>
                <a:cs typeface="Cambria"/>
              </a:rPr>
              <a:t>                        </a:t>
            </a:r>
            <a:r>
              <a:rPr lang="da-DK" dirty="0" smtClean="0">
                <a:latin typeface="Cambria"/>
                <a:cs typeface="Cambria"/>
              </a:rPr>
              <a:t>Adviser</a:t>
            </a:r>
            <a:endParaRPr lang="en-US" dirty="0">
              <a:latin typeface="Cambria"/>
              <a:cs typeface="Cambria"/>
            </a:endParaRPr>
          </a:p>
          <a:p>
            <a:pPr algn="ctr"/>
            <a:r>
              <a:rPr lang="en-US" dirty="0">
                <a:latin typeface="Cambria"/>
                <a:cs typeface="Cambria"/>
              </a:rPr>
              <a:t>                        </a:t>
            </a:r>
            <a:r>
              <a:rPr lang="en-US" dirty="0" smtClean="0">
                <a:latin typeface="Cambria"/>
                <a:cs typeface="Cambria"/>
              </a:rPr>
              <a:t>Student</a:t>
            </a:r>
            <a:endParaRPr lang="en-US" dirty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2250" y="3323036"/>
            <a:ext cx="673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</a:t>
            </a:r>
          </a:p>
          <a:p>
            <a:pPr algn="ctr"/>
            <a:r>
              <a:rPr lang="en-US" b="1" dirty="0"/>
              <a:t> </a:t>
            </a:r>
            <a:r>
              <a:rPr lang="en-US" sz="3600" b="1" dirty="0" smtClean="0">
                <a:latin typeface="Cambria"/>
                <a:cs typeface="Cambria"/>
              </a:rPr>
              <a:t>Easily</a:t>
            </a:r>
            <a:r>
              <a:rPr lang="en-US" b="1" dirty="0" smtClean="0">
                <a:latin typeface="Cambria"/>
                <a:cs typeface="Cambria"/>
              </a:rPr>
              <a:t>     </a:t>
            </a:r>
            <a:r>
              <a:rPr lang="en-US" dirty="0" smtClean="0">
                <a:latin typeface="Cambria"/>
                <a:cs typeface="Cambria"/>
              </a:rPr>
              <a:t>and     </a:t>
            </a:r>
            <a:r>
              <a:rPr lang="en-US" sz="3600" b="1" dirty="0" smtClean="0">
                <a:latin typeface="Cambria"/>
                <a:cs typeface="Cambria"/>
              </a:rPr>
              <a:t>Efficiently</a:t>
            </a:r>
            <a:endParaRPr lang="en-US" sz="3600" b="1" dirty="0">
              <a:latin typeface="Cambria"/>
              <a:cs typeface="Cambr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50" y="561003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Proposal</a:t>
            </a:r>
            <a:endParaRPr lang="en-US" sz="2400" i="1" u="sng" dirty="0">
              <a:latin typeface="Cambria"/>
              <a:cs typeface="Cambria"/>
            </a:endParaRPr>
          </a:p>
        </p:txBody>
      </p:sp>
      <p:pic>
        <p:nvPicPr>
          <p:cNvPr id="5" name="Picture 4" descr="happy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91" y="4512626"/>
            <a:ext cx="5216837" cy="18437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3127" y="1101339"/>
            <a:ext cx="5397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>
                <a:latin typeface="Cambria"/>
                <a:cs typeface="Cambria"/>
              </a:rPr>
              <a:t>Manage </a:t>
            </a:r>
            <a:r>
              <a:rPr lang="en-US" sz="1600" dirty="0">
                <a:latin typeface="Cambria"/>
                <a:cs typeface="Cambria"/>
              </a:rPr>
              <a:t>the senior project </a:t>
            </a:r>
            <a:r>
              <a:rPr lang="en-US" sz="1600" dirty="0" smtClean="0">
                <a:latin typeface="Cambria"/>
                <a:cs typeface="Cambria"/>
              </a:rPr>
              <a:t>schedule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>
                <a:latin typeface="Cambria"/>
                <a:cs typeface="Cambria"/>
              </a:rPr>
              <a:t>Inform messages by </a:t>
            </a:r>
            <a:r>
              <a:rPr lang="en-US" sz="1600" dirty="0" smtClean="0">
                <a:latin typeface="Cambria"/>
                <a:cs typeface="Cambria"/>
              </a:rPr>
              <a:t>group.  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>
                <a:latin typeface="Cambria"/>
                <a:cs typeface="Cambria"/>
              </a:rPr>
              <a:t>Generate presentation </a:t>
            </a:r>
            <a:r>
              <a:rPr lang="en-US" sz="1600" dirty="0" smtClean="0">
                <a:latin typeface="Cambria"/>
                <a:cs typeface="Cambria"/>
              </a:rPr>
              <a:t>detail.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>
                <a:latin typeface="Cambria"/>
                <a:cs typeface="Cambria"/>
              </a:rPr>
              <a:t>Import and </a:t>
            </a:r>
            <a:r>
              <a:rPr lang="en-US" sz="1600" dirty="0" smtClean="0">
                <a:latin typeface="Cambria"/>
                <a:cs typeface="Cambria"/>
              </a:rPr>
              <a:t>export relevant documents.</a:t>
            </a:r>
            <a:endParaRPr lang="en-US" sz="1600" dirty="0">
              <a:latin typeface="Cambria"/>
              <a:cs typeface="Cambria"/>
            </a:endParaRPr>
          </a:p>
          <a:p>
            <a:pPr lvl="0" algn="just"/>
            <a:r>
              <a:rPr lang="en-US" sz="1600" dirty="0" smtClean="0">
                <a:latin typeface="Cambria"/>
                <a:cs typeface="Cambria"/>
              </a:rPr>
              <a:t>5.   View grading result.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13127" y="2801040"/>
            <a:ext cx="533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en-US" sz="1600" dirty="0" smtClean="0">
                <a:latin typeface="Cambria"/>
                <a:cs typeface="Cambria"/>
              </a:rPr>
              <a:t>Edit </a:t>
            </a:r>
            <a:r>
              <a:rPr lang="en-US" sz="1600" dirty="0">
                <a:latin typeface="Cambria"/>
                <a:cs typeface="Cambria"/>
              </a:rPr>
              <a:t>profile </a:t>
            </a:r>
            <a:r>
              <a:rPr lang="en-US" sz="1600" dirty="0" smtClean="0">
                <a:latin typeface="Cambria"/>
                <a:cs typeface="Cambria"/>
              </a:rPr>
              <a:t>information.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sz="1600" dirty="0">
                <a:latin typeface="Cambria"/>
                <a:cs typeface="Cambria"/>
              </a:rPr>
              <a:t>Manage </a:t>
            </a:r>
            <a:r>
              <a:rPr lang="en-US" sz="1600" dirty="0" smtClean="0">
                <a:latin typeface="Cambria"/>
                <a:cs typeface="Cambria"/>
              </a:rPr>
              <a:t>appointments.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sz="1600" dirty="0">
                <a:latin typeface="Cambria"/>
                <a:cs typeface="Cambria"/>
              </a:rPr>
              <a:t>Take </a:t>
            </a:r>
            <a:r>
              <a:rPr lang="en-US" sz="1600" dirty="0" smtClean="0">
                <a:latin typeface="Cambria"/>
                <a:cs typeface="Cambria"/>
              </a:rPr>
              <a:t>teams.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sz="1600" dirty="0">
                <a:latin typeface="Cambria"/>
                <a:cs typeface="Cambria"/>
              </a:rPr>
              <a:t>Manage the schedule for own </a:t>
            </a:r>
            <a:r>
              <a:rPr lang="en-US" sz="1600" dirty="0" smtClean="0">
                <a:latin typeface="Cambria"/>
                <a:cs typeface="Cambria"/>
              </a:rPr>
              <a:t>teams.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sz="1600" dirty="0">
                <a:latin typeface="Cambria"/>
                <a:cs typeface="Cambria"/>
              </a:rPr>
              <a:t> View own teams statuses.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6626" y="4401478"/>
            <a:ext cx="5143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 smtClean="0">
                <a:latin typeface="Cambria"/>
                <a:cs typeface="Cambria"/>
              </a:rPr>
              <a:t>Register </a:t>
            </a:r>
            <a:r>
              <a:rPr lang="en-US" sz="1600" dirty="0">
                <a:latin typeface="Cambria"/>
                <a:cs typeface="Cambria"/>
              </a:rPr>
              <a:t>senior project course</a:t>
            </a:r>
            <a:r>
              <a:rPr lang="en-US" sz="1600" dirty="0" smtClean="0">
                <a:latin typeface="Cambria"/>
                <a:cs typeface="Cambria"/>
              </a:rPr>
              <a:t>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>
                <a:latin typeface="Cambria"/>
                <a:cs typeface="Cambria"/>
              </a:rPr>
              <a:t>View real-time </a:t>
            </a:r>
            <a:r>
              <a:rPr lang="en-US" sz="1600" dirty="0" smtClean="0">
                <a:latin typeface="Cambria"/>
                <a:cs typeface="Cambria"/>
              </a:rPr>
              <a:t>advisor’s statuses.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>
                <a:latin typeface="Cambria"/>
                <a:cs typeface="Cambria"/>
              </a:rPr>
              <a:t>Search, </a:t>
            </a:r>
            <a:r>
              <a:rPr lang="en-US" sz="1600" dirty="0" smtClean="0">
                <a:latin typeface="Cambria"/>
                <a:cs typeface="Cambria"/>
              </a:rPr>
              <a:t>view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and message advisor. </a:t>
            </a: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 smtClean="0">
                <a:latin typeface="Cambria"/>
                <a:cs typeface="Cambria"/>
              </a:rPr>
              <a:t>Manage </a:t>
            </a:r>
            <a:r>
              <a:rPr lang="en-US" sz="1600" dirty="0">
                <a:latin typeface="Cambria"/>
                <a:cs typeface="Cambria"/>
              </a:rPr>
              <a:t>own schedule events</a:t>
            </a:r>
            <a:r>
              <a:rPr lang="en-US" sz="1600" dirty="0" smtClean="0">
                <a:latin typeface="Cambria"/>
                <a:cs typeface="Cambria"/>
              </a:rPr>
              <a:t>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 smtClean="0">
                <a:latin typeface="Cambria"/>
                <a:cs typeface="Cambria"/>
              </a:rPr>
              <a:t>View team status.</a:t>
            </a:r>
            <a:endParaRPr lang="en-US" sz="1600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sz="1600" dirty="0">
                <a:latin typeface="Cambria"/>
                <a:cs typeface="Cambria"/>
              </a:rPr>
              <a:t>Scan previous senior project </a:t>
            </a:r>
            <a:r>
              <a:rPr lang="en-US" sz="1600" dirty="0" smtClean="0">
                <a:latin typeface="Cambria"/>
                <a:cs typeface="Cambria"/>
              </a:rPr>
              <a:t>resource.</a:t>
            </a:r>
            <a:endParaRPr lang="en-US" sz="1600" dirty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2" y="1429684"/>
            <a:ext cx="2413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Coordinator</a:t>
            </a:r>
          </a:p>
          <a:p>
            <a:pPr lvl="0"/>
            <a:endParaRPr lang="en-US" b="1" dirty="0" smtClean="0"/>
          </a:p>
          <a:p>
            <a:pPr marL="285750" lvl="0" indent="-285750">
              <a:buFont typeface="Arial"/>
              <a:buChar char="•"/>
            </a:pP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marL="285750" lvl="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Adviser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Student </a:t>
            </a:r>
          </a:p>
          <a:p>
            <a:pPr lvl="0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99" y="269875"/>
            <a:ext cx="24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Features</a:t>
            </a:r>
            <a:endParaRPr lang="en-US" sz="2400" i="1" u="sng" dirty="0">
              <a:latin typeface="Cambria"/>
              <a:cs typeface="Cambria"/>
            </a:endParaRPr>
          </a:p>
        </p:txBody>
      </p:sp>
      <p:pic>
        <p:nvPicPr>
          <p:cNvPr id="7" name="Picture 6" descr="s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26" y="2556943"/>
            <a:ext cx="2191873" cy="284305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2150" y="2984046"/>
            <a:ext cx="5397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dirty="0" smtClean="0">
                <a:latin typeface="Cambria"/>
                <a:cs typeface="Cambria"/>
              </a:rPr>
              <a:t>Manage </a:t>
            </a:r>
            <a:r>
              <a:rPr lang="en-US" dirty="0">
                <a:latin typeface="Cambria"/>
                <a:cs typeface="Cambria"/>
              </a:rPr>
              <a:t>the senior project </a:t>
            </a:r>
            <a:r>
              <a:rPr lang="en-US" dirty="0" smtClean="0">
                <a:latin typeface="Cambria"/>
                <a:cs typeface="Cambria"/>
              </a:rPr>
              <a:t>schedule</a:t>
            </a:r>
          </a:p>
          <a:p>
            <a:pPr lvl="0" algn="just"/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latin typeface="Cambria"/>
                <a:cs typeface="Cambria"/>
              </a:rPr>
              <a:t>Inform messages by </a:t>
            </a:r>
            <a:r>
              <a:rPr lang="en-US" dirty="0" smtClean="0">
                <a:latin typeface="Cambria"/>
                <a:cs typeface="Cambria"/>
              </a:rPr>
              <a:t>group.  </a:t>
            </a:r>
            <a:endParaRPr lang="en-US" dirty="0" smtClean="0">
              <a:latin typeface="Cambria"/>
              <a:cs typeface="Cambria"/>
            </a:endParaRPr>
          </a:p>
          <a:p>
            <a:pPr lvl="0" algn="just"/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latin typeface="Cambria"/>
                <a:cs typeface="Cambria"/>
              </a:rPr>
              <a:t>Generate presentation </a:t>
            </a:r>
            <a:r>
              <a:rPr lang="en-US" dirty="0" smtClean="0">
                <a:latin typeface="Cambria"/>
                <a:cs typeface="Cambria"/>
              </a:rPr>
              <a:t>detail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0" algn="just"/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latin typeface="Cambria"/>
                <a:cs typeface="Cambria"/>
              </a:rPr>
              <a:t>Import and </a:t>
            </a:r>
            <a:r>
              <a:rPr lang="en-US" dirty="0" smtClean="0">
                <a:latin typeface="Cambria"/>
                <a:cs typeface="Cambria"/>
              </a:rPr>
              <a:t>export relevant documents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0" algn="just"/>
            <a:endParaRPr lang="en-US" dirty="0">
              <a:latin typeface="Cambria"/>
              <a:cs typeface="Cambria"/>
            </a:endParaRPr>
          </a:p>
          <a:p>
            <a:pPr lvl="0" algn="just"/>
            <a:r>
              <a:rPr lang="en-US" dirty="0" smtClean="0">
                <a:latin typeface="Cambria"/>
                <a:cs typeface="Cambria"/>
              </a:rPr>
              <a:t>5.   View grading result.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867" y="4659519"/>
            <a:ext cx="3113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Course </a:t>
            </a:r>
            <a:r>
              <a:rPr lang="en-US" sz="2400" b="1" dirty="0" smtClean="0">
                <a:solidFill>
                  <a:srgbClr val="FF0000"/>
                </a:solidFill>
              </a:rPr>
              <a:t>Coordinator</a:t>
            </a:r>
          </a:p>
          <a:p>
            <a:pPr lvl="0"/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499" y="269875"/>
            <a:ext cx="24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Features</a:t>
            </a:r>
            <a:endParaRPr lang="en-US" sz="2400" i="1" u="sng" dirty="0">
              <a:latin typeface="Cambria"/>
              <a:cs typeface="Cambria"/>
            </a:endParaRPr>
          </a:p>
        </p:txBody>
      </p:sp>
      <p:pic>
        <p:nvPicPr>
          <p:cNvPr id="8" name="Picture 7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012254"/>
            <a:ext cx="3492500" cy="23241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0599" y="2526062"/>
            <a:ext cx="3794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en-US" dirty="0" smtClean="0">
                <a:latin typeface="Cambria"/>
                <a:cs typeface="Cambria"/>
              </a:rPr>
              <a:t>Edit </a:t>
            </a:r>
            <a:r>
              <a:rPr lang="en-US" dirty="0">
                <a:latin typeface="Cambria"/>
                <a:cs typeface="Cambria"/>
              </a:rPr>
              <a:t>profile </a:t>
            </a:r>
            <a:r>
              <a:rPr lang="en-US" dirty="0" smtClean="0">
                <a:latin typeface="Cambria"/>
                <a:cs typeface="Cambria"/>
              </a:rPr>
              <a:t>information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>
              <a:buFont typeface="+mj-lt"/>
              <a:buAutoNum type="arabicPeriod" startAt="6"/>
            </a:pPr>
            <a:endParaRPr lang="en-US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>
                <a:latin typeface="Cambria"/>
                <a:cs typeface="Cambria"/>
              </a:rPr>
              <a:t>Manage </a:t>
            </a:r>
            <a:r>
              <a:rPr lang="en-US" dirty="0" smtClean="0">
                <a:latin typeface="Cambria"/>
                <a:cs typeface="Cambria"/>
              </a:rPr>
              <a:t>appointments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>
              <a:buFont typeface="+mj-lt"/>
              <a:buAutoNum type="arabicPeriod" startAt="6"/>
            </a:pPr>
            <a:endParaRPr lang="en-US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>
                <a:latin typeface="Cambria"/>
                <a:cs typeface="Cambria"/>
              </a:rPr>
              <a:t>Take </a:t>
            </a:r>
            <a:r>
              <a:rPr lang="en-US" dirty="0" smtClean="0">
                <a:latin typeface="Cambria"/>
                <a:cs typeface="Cambria"/>
              </a:rPr>
              <a:t>teams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>
              <a:buFont typeface="+mj-lt"/>
              <a:buAutoNum type="arabicPeriod" startAt="6"/>
            </a:pPr>
            <a:endParaRPr lang="en-US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>
                <a:latin typeface="Cambria"/>
                <a:cs typeface="Cambria"/>
              </a:rPr>
              <a:t>Manage the schedule for own </a:t>
            </a:r>
            <a:r>
              <a:rPr lang="en-US" dirty="0" smtClean="0">
                <a:latin typeface="Cambria"/>
                <a:cs typeface="Cambria"/>
              </a:rPr>
              <a:t>teams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0"/>
            <a:endParaRPr lang="en-US" dirty="0">
              <a:latin typeface="Cambria"/>
              <a:cs typeface="Cambria"/>
            </a:endParaRPr>
          </a:p>
          <a:p>
            <a:pPr marL="342900" lvl="0" indent="-342900">
              <a:buFont typeface="+mj-lt"/>
              <a:buAutoNum type="arabicPeriod" startAt="6"/>
            </a:pPr>
            <a:r>
              <a:rPr lang="en-US" dirty="0">
                <a:latin typeface="Cambria"/>
                <a:cs typeface="Cambria"/>
              </a:rPr>
              <a:t> View own teams statuses.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1880" y="4719230"/>
            <a:ext cx="2413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Adviser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" y="269875"/>
            <a:ext cx="24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Features</a:t>
            </a:r>
            <a:endParaRPr lang="en-US" sz="2400" i="1" u="sng" dirty="0">
              <a:latin typeface="Cambria"/>
              <a:cs typeface="Cambria"/>
            </a:endParaRPr>
          </a:p>
        </p:txBody>
      </p:sp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5" y="2048965"/>
            <a:ext cx="3585052" cy="253775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046" y="2563402"/>
            <a:ext cx="4436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Register </a:t>
            </a:r>
            <a:r>
              <a:rPr lang="en-US" dirty="0">
                <a:latin typeface="Cambria"/>
                <a:cs typeface="Cambria"/>
              </a:rPr>
              <a:t>senior project course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 algn="just">
              <a:buFont typeface="+mj-lt"/>
              <a:buAutoNum type="arabicPeriod" startAt="11"/>
            </a:pPr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View </a:t>
            </a:r>
            <a:r>
              <a:rPr lang="en-US" dirty="0">
                <a:latin typeface="Cambria"/>
                <a:cs typeface="Cambria"/>
              </a:rPr>
              <a:t>real-time </a:t>
            </a:r>
            <a:r>
              <a:rPr lang="en-US" dirty="0" smtClean="0">
                <a:latin typeface="Cambria"/>
                <a:cs typeface="Cambria"/>
              </a:rPr>
              <a:t>advisor’s statuses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 algn="just">
              <a:buFont typeface="+mj-lt"/>
              <a:buAutoNum type="arabicPeriod" startAt="11"/>
            </a:pPr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Search</a:t>
            </a:r>
            <a:r>
              <a:rPr lang="en-US" dirty="0">
                <a:latin typeface="Cambria"/>
                <a:cs typeface="Cambria"/>
              </a:rPr>
              <a:t>, </a:t>
            </a:r>
            <a:r>
              <a:rPr lang="en-US" dirty="0" smtClean="0">
                <a:latin typeface="Cambria"/>
                <a:cs typeface="Cambria"/>
              </a:rPr>
              <a:t>view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and message advisor. </a:t>
            </a:r>
            <a:endParaRPr lang="en-US" dirty="0" smtClean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endParaRPr lang="en-US" dirty="0" smtClean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Manage </a:t>
            </a:r>
            <a:r>
              <a:rPr lang="en-US" dirty="0">
                <a:latin typeface="Cambria"/>
                <a:cs typeface="Cambria"/>
              </a:rPr>
              <a:t>own schedule events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342900" lvl="0" indent="-342900" algn="just">
              <a:buFont typeface="+mj-lt"/>
              <a:buAutoNum type="arabicPeriod" startAt="11"/>
            </a:pPr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View </a:t>
            </a:r>
            <a:r>
              <a:rPr lang="en-US" dirty="0" smtClean="0">
                <a:latin typeface="Cambria"/>
                <a:cs typeface="Cambria"/>
              </a:rPr>
              <a:t>team status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lvl="0" algn="just"/>
            <a:endParaRPr lang="en-US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 startAt="11"/>
            </a:pPr>
            <a:r>
              <a:rPr lang="en-US" dirty="0" smtClean="0">
                <a:latin typeface="Cambria"/>
                <a:cs typeface="Cambria"/>
              </a:rPr>
              <a:t> Scan </a:t>
            </a:r>
            <a:r>
              <a:rPr lang="en-US" dirty="0">
                <a:latin typeface="Cambria"/>
                <a:cs typeface="Cambria"/>
              </a:rPr>
              <a:t>previous senior project </a:t>
            </a:r>
            <a:r>
              <a:rPr lang="en-US" dirty="0" smtClean="0">
                <a:latin typeface="Cambria"/>
                <a:cs typeface="Cambria"/>
              </a:rPr>
              <a:t>resource.</a:t>
            </a:r>
            <a:endParaRPr lang="en-US" dirty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212" y="4778395"/>
            <a:ext cx="2413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Student </a:t>
            </a:r>
          </a:p>
          <a:p>
            <a:pPr lvl="0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99" y="269875"/>
            <a:ext cx="24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Features</a:t>
            </a:r>
            <a:endParaRPr lang="en-US" sz="2400" i="1" u="sng" dirty="0">
              <a:latin typeface="Cambria"/>
              <a:cs typeface="Cambria"/>
            </a:endParaRPr>
          </a:p>
        </p:txBody>
      </p:sp>
      <p:pic>
        <p:nvPicPr>
          <p:cNvPr id="8" name="Picture 7" descr="images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3" y="2015794"/>
            <a:ext cx="3672977" cy="275140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ior Project architecture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212976"/>
            <a:ext cx="7683500" cy="397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250" y="561003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Architecture of Product</a:t>
            </a:r>
            <a:endParaRPr lang="en-US" sz="2400" i="1" u="sng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12955" y="2813851"/>
            <a:ext cx="17698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82828" y="2813851"/>
            <a:ext cx="0" cy="3174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12955" y="2813851"/>
            <a:ext cx="0" cy="3174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2955" y="5988191"/>
            <a:ext cx="17698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250" y="561003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Limits</a:t>
            </a:r>
            <a:endParaRPr lang="en-US" sz="2400" i="1" u="sng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874" y="3246082"/>
            <a:ext cx="3579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Version Control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Mobile </a:t>
            </a:r>
            <a:r>
              <a:rPr lang="en-US" sz="2000" dirty="0"/>
              <a:t>O</a:t>
            </a:r>
            <a:r>
              <a:rPr lang="en-US" sz="2000" dirty="0" smtClean="0"/>
              <a:t>perating System</a:t>
            </a:r>
            <a:endParaRPr lang="en-US" sz="2000" dirty="0"/>
          </a:p>
        </p:txBody>
      </p:sp>
      <p:pic>
        <p:nvPicPr>
          <p:cNvPr id="6" name="Picture 5" descr="images (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9" y="1993899"/>
            <a:ext cx="3140945" cy="315496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ior Project components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1" y="1739901"/>
            <a:ext cx="8379854" cy="4371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50" y="280462"/>
            <a:ext cx="6873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2400" i="1" u="sng" dirty="0" smtClean="0">
                <a:latin typeface="Cambria"/>
                <a:cs typeface="Cambria"/>
              </a:rPr>
              <a:t>Components</a:t>
            </a:r>
            <a:r>
              <a:rPr lang="zh-CN" altLang="en-US" sz="2400" i="1" u="sng" dirty="0" smtClean="0">
                <a:latin typeface="Cambria"/>
                <a:cs typeface="Cambria"/>
              </a:rPr>
              <a:t> </a:t>
            </a:r>
            <a:r>
              <a:rPr lang="en-US" sz="2400" i="1" u="sng" dirty="0" smtClean="0">
                <a:latin typeface="Cambria"/>
                <a:cs typeface="Cambria"/>
              </a:rPr>
              <a:t> of </a:t>
            </a:r>
            <a:r>
              <a:rPr lang="zh-CN" altLang="en-US" sz="2400" i="1" u="sng" dirty="0" smtClean="0">
                <a:latin typeface="Cambria"/>
                <a:cs typeface="Cambria"/>
              </a:rPr>
              <a:t>  </a:t>
            </a:r>
            <a:r>
              <a:rPr lang="en-US" sz="2400" i="1" u="sng" dirty="0" smtClean="0">
                <a:latin typeface="Cambria"/>
                <a:cs typeface="Cambria"/>
              </a:rPr>
              <a:t>Software</a:t>
            </a:r>
            <a:endParaRPr lang="en-US" sz="2400" i="1" u="sng" dirty="0">
              <a:latin typeface="Cambria"/>
              <a:cs typeface="Cambri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5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ior Project components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612776"/>
            <a:ext cx="7223125" cy="31527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540250" y="1730375"/>
            <a:ext cx="4000500" cy="158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40250" y="1730375"/>
            <a:ext cx="0" cy="13493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540750" y="612776"/>
            <a:ext cx="0" cy="1117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5625" y="612776"/>
            <a:ext cx="79851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5625" y="3079750"/>
            <a:ext cx="39846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625" y="612776"/>
            <a:ext cx="0" cy="24669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3999" y="4381500"/>
            <a:ext cx="5914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Senior </a:t>
            </a:r>
            <a:r>
              <a:rPr lang="en-US" sz="2400" dirty="0">
                <a:solidFill>
                  <a:srgbClr val="FF0000"/>
                </a:solidFill>
              </a:rPr>
              <a:t>Project Issue Management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ior Project components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676275"/>
            <a:ext cx="7477124" cy="32635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460875" y="1809751"/>
            <a:ext cx="2492375" cy="158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53250" y="1809750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60875" y="2492375"/>
            <a:ext cx="24923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60875" y="1809750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625" y="4270375"/>
            <a:ext cx="354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Message </a:t>
            </a:r>
            <a:r>
              <a:rPr lang="en-US" sz="2400" dirty="0">
                <a:solidFill>
                  <a:srgbClr val="FF0000"/>
                </a:solidFill>
              </a:rPr>
              <a:t>Box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nior Project Activity 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09" y="0"/>
            <a:ext cx="2633870" cy="6858000"/>
          </a:xfrm>
          <a:prstGeom prst="rect">
            <a:avLst/>
          </a:prstGeom>
        </p:spPr>
      </p:pic>
      <p:pic>
        <p:nvPicPr>
          <p:cNvPr id="4" name="Picture 3" descr="Senior Project Activity 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8" b="76591"/>
          <a:stretch/>
        </p:blipFill>
        <p:spPr>
          <a:xfrm>
            <a:off x="3074955" y="264826"/>
            <a:ext cx="5733889" cy="2390948"/>
          </a:xfrm>
          <a:prstGeom prst="rect">
            <a:avLst/>
          </a:prstGeom>
        </p:spPr>
      </p:pic>
      <p:pic>
        <p:nvPicPr>
          <p:cNvPr id="7" name="Picture 6" descr="Senior Project Activity 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2" r="422" b="64883"/>
          <a:stretch/>
        </p:blipFill>
        <p:spPr>
          <a:xfrm>
            <a:off x="3113309" y="725802"/>
            <a:ext cx="5695535" cy="2474321"/>
          </a:xfrm>
          <a:prstGeom prst="rect">
            <a:avLst/>
          </a:prstGeom>
        </p:spPr>
      </p:pic>
      <p:pic>
        <p:nvPicPr>
          <p:cNvPr id="8" name="Picture 7" descr="Senior Project Activity 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9" b="51471"/>
          <a:stretch/>
        </p:blipFill>
        <p:spPr>
          <a:xfrm>
            <a:off x="3113311" y="1286645"/>
            <a:ext cx="5695534" cy="2309370"/>
          </a:xfrm>
          <a:prstGeom prst="rect">
            <a:avLst/>
          </a:prstGeom>
        </p:spPr>
      </p:pic>
      <p:pic>
        <p:nvPicPr>
          <p:cNvPr id="9" name="Picture 8" descr="Senior Project Activity 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r="18584" b="25974"/>
          <a:stretch/>
        </p:blipFill>
        <p:spPr>
          <a:xfrm>
            <a:off x="3113309" y="1649547"/>
            <a:ext cx="4836919" cy="4008406"/>
          </a:xfrm>
          <a:prstGeom prst="rect">
            <a:avLst/>
          </a:prstGeom>
        </p:spPr>
      </p:pic>
      <p:pic>
        <p:nvPicPr>
          <p:cNvPr id="10" name="Picture 9" descr="Senior Project Activity 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9" b="9860"/>
          <a:stretch/>
        </p:blipFill>
        <p:spPr>
          <a:xfrm>
            <a:off x="3074956" y="3398070"/>
            <a:ext cx="5733888" cy="244133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5970" y="5311543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70" y="6152816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59709" y="5311543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457" y="5311543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970" y="713242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457" y="1505025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457" y="2334105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457" y="3200123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394" y="713242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394" y="1505025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0331" y="2399723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268" y="3240996"/>
            <a:ext cx="0" cy="20705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70" y="1574949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268" y="5311543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59709" y="713242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59709" y="1492832"/>
            <a:ext cx="0" cy="8412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47163" y="2411904"/>
            <a:ext cx="12546" cy="7634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0133" y="3240996"/>
            <a:ext cx="0" cy="20705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57" y="3240996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970" y="2411904"/>
            <a:ext cx="21937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6 -0.00485 L -0.336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ior Project components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676275"/>
            <a:ext cx="7477124" cy="32635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460875" y="2555875"/>
            <a:ext cx="4365625" cy="158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26500" y="2555875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60876" y="3238500"/>
            <a:ext cx="43656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2626" y="2571749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6313" y="4398832"/>
            <a:ext cx="44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Schedule </a:t>
            </a:r>
            <a:r>
              <a:rPr lang="en-US" sz="2400" dirty="0">
                <a:solidFill>
                  <a:srgbClr val="FF0000"/>
                </a:solidFill>
              </a:rPr>
              <a:t>Management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1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ior Project components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676275"/>
            <a:ext cx="7477124" cy="32635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460875" y="3159126"/>
            <a:ext cx="2492375" cy="158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53250" y="3159126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60875" y="3825875"/>
            <a:ext cx="24923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60875" y="3159126"/>
            <a:ext cx="0" cy="682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1394" y="4470916"/>
            <a:ext cx="65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Previous </a:t>
            </a:r>
            <a:r>
              <a:rPr lang="en-US" sz="2400" dirty="0">
                <a:solidFill>
                  <a:srgbClr val="FF0000"/>
                </a:solidFill>
              </a:rPr>
              <a:t>Senior Project Management 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1714"/>
              </p:ext>
            </p:extLst>
          </p:nvPr>
        </p:nvGraphicFramePr>
        <p:xfrm>
          <a:off x="380999" y="1616558"/>
          <a:ext cx="8382000" cy="46874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6126"/>
                <a:gridCol w="1952625"/>
                <a:gridCol w="1270000"/>
                <a:gridCol w="3095625"/>
                <a:gridCol w="1317624"/>
              </a:tblGrid>
              <a:tr h="483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No.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Phase 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Content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Inclusive Features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4464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Arial Unicode MS"/>
                        </a:rPr>
                        <a:t>Topic Announcement</a:t>
                      </a:r>
                      <a:endParaRPr lang="en-US" sz="1200">
                        <a:solidFill>
                          <a:srgbClr val="365F91"/>
                        </a:solidFill>
                        <a:effectLst/>
                        <a:latin typeface="Times New Roman"/>
                        <a:ea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32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22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Proposal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18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Proposal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</a:t>
                      </a:r>
                    </a:p>
                  </a:txBody>
                  <a:tcPr marL="68580" marR="68580" marT="0" marB="0"/>
                </a:tc>
              </a:tr>
              <a:tr h="7639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Arial Unicode MS"/>
                        </a:rPr>
                        <a:t>Progress Report 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Arial Unicode MS"/>
                          <a:ea typeface="Arial Unicode MS"/>
                          <a:cs typeface="Times New Roman"/>
                        </a:rPr>
                        <a:t>Ⅰ</a:t>
                      </a:r>
                      <a:endParaRPr lang="en-US" sz="12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Arial Unicode M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62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1.1 Register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1.3 Document Generation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8 11 12      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4 5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1108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Progress Report 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62 days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1.2 Assignment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3. Schedule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 Senior Project Issue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1 7 9 13 14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2 3 6 10 13 15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76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Show Pro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38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4. Previous Senior project Management System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2. Message Box System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2 8 7 9 13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593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Final Project Presentation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26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 functions of product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0876" y="555625"/>
            <a:ext cx="81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Schedule</a:t>
            </a:r>
            <a:r>
              <a:rPr lang="zh-CN" altLang="en-US" sz="2400" i="1" u="sng" dirty="0" smtClean="0">
                <a:latin typeface="Cambria"/>
                <a:cs typeface="Cambria"/>
              </a:rPr>
              <a:t> </a:t>
            </a:r>
            <a:r>
              <a:rPr lang="en-US" altLang="zh-CN" sz="2400" i="1" u="sng" dirty="0" smtClean="0">
                <a:latin typeface="Cambria"/>
                <a:cs typeface="Cambria"/>
              </a:rPr>
              <a:t>and</a:t>
            </a:r>
            <a:r>
              <a:rPr lang="zh-CN" altLang="en-US" sz="2400" i="1" u="sng" dirty="0" smtClean="0">
                <a:latin typeface="Cambria"/>
                <a:cs typeface="Cambria"/>
              </a:rPr>
              <a:t> </a:t>
            </a:r>
            <a:r>
              <a:rPr lang="en-US" altLang="zh-CN" sz="2400" i="1" u="sng" dirty="0" smtClean="0">
                <a:latin typeface="Cambria"/>
                <a:cs typeface="Cambria"/>
              </a:rPr>
              <a:t>Milestones</a:t>
            </a:r>
            <a:endParaRPr lang="en-US" sz="2400" i="1" u="sng" dirty="0">
              <a:latin typeface="Cambria"/>
              <a:cs typeface="Cambr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103"/>
              </p:ext>
            </p:extLst>
          </p:nvPr>
        </p:nvGraphicFramePr>
        <p:xfrm>
          <a:off x="380999" y="1943654"/>
          <a:ext cx="8382000" cy="44238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6126"/>
                <a:gridCol w="1952625"/>
                <a:gridCol w="1270000"/>
                <a:gridCol w="3095625"/>
                <a:gridCol w="1317624"/>
              </a:tblGrid>
              <a:tr h="4443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No.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Phase 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Content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Inclusive Features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421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Arial Unicode MS"/>
                        </a:rPr>
                        <a:t>Topic Announcement</a:t>
                      </a:r>
                      <a:endParaRPr lang="en-US" sz="1200">
                        <a:solidFill>
                          <a:srgbClr val="365F91"/>
                        </a:solidFill>
                        <a:effectLst/>
                        <a:latin typeface="Times New Roman"/>
                        <a:ea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32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39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Proposal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18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Proposal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</a:t>
                      </a:r>
                    </a:p>
                  </a:txBody>
                  <a:tcPr marL="68580" marR="68580" marT="0" marB="0"/>
                </a:tc>
              </a:tr>
              <a:tr h="72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Arial Unicode MS"/>
                        </a:rPr>
                        <a:t>Progress Report 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Arial Unicode MS"/>
                          <a:ea typeface="Arial Unicode MS"/>
                          <a:cs typeface="Times New Roman"/>
                        </a:rPr>
                        <a:t>Ⅰ</a:t>
                      </a:r>
                      <a:endParaRPr lang="en-US" sz="12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Arial Unicode M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62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1.1 Register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1.3 Document Generation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8 11 12      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4 5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1045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Progress Report 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62 days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1.2 Assignment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3. Schedule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1. Senior Project Issue Management 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1 7 9 13 14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2 3 6 10 13 15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726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Show Pro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38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4. Previous Senior project Management System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2. Message Box System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2 8 7 9 13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</a:tr>
              <a:tr h="560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Final Project Presentation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mbria"/>
                          <a:cs typeface="Cambria"/>
                        </a:rPr>
                        <a:t>26 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 functions of product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</a:rPr>
                        <a:t>All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06375" y="3254375"/>
            <a:ext cx="8778875" cy="158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6375" y="4057650"/>
            <a:ext cx="8778875" cy="158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6375" y="3254375"/>
            <a:ext cx="0" cy="819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85250" y="3238500"/>
            <a:ext cx="0" cy="819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750" y="682625"/>
            <a:ext cx="446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latin typeface="Cambria"/>
                <a:cs typeface="Cambria"/>
              </a:rPr>
              <a:t>Next</a:t>
            </a:r>
            <a:r>
              <a:rPr lang="en-US" i="1" u="sng" dirty="0" smtClean="0">
                <a:latin typeface="Cambria"/>
                <a:cs typeface="Cambria"/>
              </a:rPr>
              <a:t>   &gt;&gt;&gt;&gt;</a:t>
            </a:r>
            <a:endParaRPr lang="en-US" i="1" u="sng" dirty="0">
              <a:latin typeface="Cambria"/>
              <a:cs typeface="Cambr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9250" y="2494002"/>
            <a:ext cx="4143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>
                <a:latin typeface="Cambria"/>
                <a:cs typeface="Cambria"/>
              </a:rPr>
              <a:t>Q</a:t>
            </a:r>
            <a:r>
              <a:rPr lang="zh-CN" altLang="en-US" sz="6600" i="1" dirty="0" smtClean="0">
                <a:latin typeface="Cambria"/>
                <a:cs typeface="Cambria"/>
              </a:rPr>
              <a:t>  </a:t>
            </a:r>
            <a:r>
              <a:rPr lang="en-US" altLang="zh-CN" sz="6600" i="1" dirty="0" smtClean="0">
                <a:latin typeface="Cambria"/>
                <a:cs typeface="Cambria"/>
              </a:rPr>
              <a:t>&amp;</a:t>
            </a:r>
            <a:r>
              <a:rPr lang="zh-CN" altLang="en-US" sz="6600" i="1" dirty="0" smtClean="0">
                <a:latin typeface="Cambria"/>
                <a:cs typeface="Cambria"/>
              </a:rPr>
              <a:t>  </a:t>
            </a:r>
            <a:r>
              <a:rPr lang="en-US" altLang="zh-CN" sz="6600" i="1" dirty="0" smtClean="0">
                <a:latin typeface="Cambria"/>
                <a:cs typeface="Cambria"/>
              </a:rPr>
              <a:t>A</a:t>
            </a:r>
            <a:endParaRPr lang="en-US" sz="6600" i="1" dirty="0">
              <a:latin typeface="Cambria"/>
              <a:cs typeface="Cambr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1500" y="3540126"/>
            <a:ext cx="7715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2875" y="3111500"/>
            <a:ext cx="0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82900" y="3111500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991225" y="3111500"/>
            <a:ext cx="7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89825" y="3111500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99" y="444500"/>
            <a:ext cx="446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Senior</a:t>
            </a:r>
            <a:r>
              <a:rPr lang="zh-CN" altLang="en-US" sz="2400" i="1" u="sng" dirty="0" smtClean="0">
                <a:latin typeface="Cambria"/>
                <a:cs typeface="Cambria"/>
              </a:rPr>
              <a:t> </a:t>
            </a:r>
            <a:r>
              <a:rPr lang="en-US" altLang="zh-CN" sz="2400" i="1" u="sng" dirty="0" smtClean="0">
                <a:latin typeface="Cambria"/>
                <a:cs typeface="Cambria"/>
              </a:rPr>
              <a:t>Project</a:t>
            </a:r>
            <a:r>
              <a:rPr lang="zh-CN" altLang="en-US" sz="2400" i="1" u="sng" dirty="0" smtClean="0">
                <a:latin typeface="Cambria"/>
                <a:cs typeface="Cambria"/>
              </a:rPr>
              <a:t>  </a:t>
            </a:r>
            <a:r>
              <a:rPr lang="en-US" sz="2400" i="1" u="sng" dirty="0" smtClean="0">
                <a:latin typeface="Cambria"/>
                <a:cs typeface="Cambria"/>
              </a:rPr>
              <a:t>Each Phase</a:t>
            </a:r>
            <a:endParaRPr lang="en-US" sz="2400" i="1" u="sng" dirty="0">
              <a:latin typeface="Cambria"/>
              <a:cs typeface="Cambria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028825" y="3376611"/>
            <a:ext cx="238124" cy="1470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4282286" y="902499"/>
            <a:ext cx="309561" cy="31083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621469" y="3362325"/>
            <a:ext cx="238124" cy="14985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6025" y="479425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Preparing Phase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6275" y="1692275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Developing Phase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1232" y="479425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Grading Phase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882906" y="3343275"/>
            <a:ext cx="75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7182" y="3343275"/>
            <a:ext cx="654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65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01682" y="3958288"/>
            <a:ext cx="7715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3057" y="3529662"/>
            <a:ext cx="0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13082" y="3529662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21407" y="3529662"/>
            <a:ext cx="7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520007" y="3529662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2059007" y="3794773"/>
            <a:ext cx="238124" cy="1470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3364" y="484308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Preparing Phase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3088" y="3761437"/>
            <a:ext cx="75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67364" y="3761437"/>
            <a:ext cx="654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5" y="297149"/>
            <a:ext cx="820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Business Review</a:t>
            </a:r>
          </a:p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Problems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pic>
        <p:nvPicPr>
          <p:cNvPr id="19" name="Picture 18" descr="problem thinking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97" y="212270"/>
            <a:ext cx="2827673" cy="29218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82507" y="4295255"/>
            <a:ext cx="52487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to apply for the Advisor </a:t>
            </a:r>
            <a:r>
              <a:rPr lang="en-US" sz="1400" dirty="0" smtClean="0"/>
              <a:t>(students)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Students want to know the team registration  status.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sz="1600" dirty="0" smtClean="0"/>
              <a:t>ard to do team </a:t>
            </a:r>
            <a:r>
              <a:rPr lang="en-US" sz="1600" dirty="0"/>
              <a:t>registration </a:t>
            </a:r>
            <a:r>
              <a:rPr lang="en-US" sz="1600" dirty="0" smtClean="0"/>
              <a:t>statistic</a:t>
            </a:r>
            <a:r>
              <a:rPr lang="en-US" sz="1600" dirty="0"/>
              <a:t> </a:t>
            </a:r>
            <a:r>
              <a:rPr lang="en-US" sz="1400" dirty="0" smtClean="0"/>
              <a:t>(course coordinator)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sz="1600" dirty="0" smtClean="0"/>
              <a:t>ard to find document templates </a:t>
            </a:r>
            <a:r>
              <a:rPr lang="en-US" sz="1400" dirty="0" smtClean="0"/>
              <a:t>(</a:t>
            </a:r>
            <a:r>
              <a:rPr lang="en-US" sz="1400" dirty="0"/>
              <a:t>students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Between Advisors and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Between Course Coordinate and Advisors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3234" y="5799352"/>
            <a:ext cx="7715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4609" y="5370726"/>
            <a:ext cx="0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4634" y="5370726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872959" y="5370726"/>
            <a:ext cx="7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371559" y="5370726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64640" y="5602501"/>
            <a:ext cx="75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8916" y="5602501"/>
            <a:ext cx="654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5" y="297149"/>
            <a:ext cx="820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Business Review</a:t>
            </a:r>
          </a:p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Problems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pic>
        <p:nvPicPr>
          <p:cNvPr id="19" name="Picture 18" descr="problem thinking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97" y="212270"/>
            <a:ext cx="2827673" cy="2921873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 flipH="1">
            <a:off x="4164025" y="3421046"/>
            <a:ext cx="309561" cy="31083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52041" y="4210822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Developing Phase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135" y="3133604"/>
            <a:ext cx="4338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to manage all the works </a:t>
            </a:r>
            <a:r>
              <a:rPr lang="en-US" sz="1400" dirty="0" smtClean="0"/>
              <a:t>(advisors)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Time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control 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to know the changes </a:t>
            </a:r>
            <a:r>
              <a:rPr lang="en-US" sz="1400" dirty="0" smtClean="0"/>
              <a:t>(</a:t>
            </a:r>
            <a:r>
              <a:rPr lang="en-US" sz="1400" dirty="0"/>
              <a:t>students)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</a:t>
            </a:r>
            <a:r>
              <a:rPr lang="en-US" sz="1400" dirty="0" smtClean="0"/>
              <a:t>chedules changes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01682" y="3958288"/>
            <a:ext cx="7715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3057" y="3529662"/>
            <a:ext cx="0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13082" y="3529662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21407" y="3529662"/>
            <a:ext cx="7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520007" y="3529662"/>
            <a:ext cx="5" cy="428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13088" y="3761437"/>
            <a:ext cx="75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67364" y="3761437"/>
            <a:ext cx="654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5" y="297149"/>
            <a:ext cx="820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Business Review</a:t>
            </a:r>
          </a:p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Problems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pic>
        <p:nvPicPr>
          <p:cNvPr id="19" name="Picture 18" descr="problem thinking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97" y="212270"/>
            <a:ext cx="2827673" cy="2921873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6651652" y="3600449"/>
            <a:ext cx="238124" cy="14985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21415" y="4792782"/>
            <a:ext cx="229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Grading Phase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875" y="4794250"/>
            <a:ext cx="61892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mbria"/>
              </a:rPr>
              <a:t>hard to  </a:t>
            </a:r>
            <a:r>
              <a:rPr lang="en-US" sz="1600" dirty="0">
                <a:latin typeface="Calibri" panose="020F0502020204030204" pitchFamily="34" charset="0"/>
                <a:cs typeface="Cambria"/>
              </a:rPr>
              <a:t>assigns venue </a:t>
            </a:r>
            <a:r>
              <a:rPr lang="en-US" sz="1600" dirty="0" smtClean="0">
                <a:latin typeface="Calibri" panose="020F0502020204030204" pitchFamily="34" charset="0"/>
                <a:cs typeface="Cambria"/>
              </a:rPr>
              <a:t>for  presentations </a:t>
            </a:r>
            <a:r>
              <a:rPr lang="en-US" sz="1400" dirty="0" smtClean="0"/>
              <a:t>(</a:t>
            </a:r>
            <a:r>
              <a:rPr lang="en-US" sz="1400" dirty="0"/>
              <a:t>course coordinator</a:t>
            </a:r>
            <a:r>
              <a:rPr lang="en-US" sz="1400" dirty="0" smtClean="0"/>
              <a:t>)</a:t>
            </a:r>
          </a:p>
          <a:p>
            <a:endParaRPr lang="en-US" sz="1400" dirty="0" smtClean="0">
              <a:latin typeface="Calibri" panose="020F0502020204030204" pitchFamily="34" charset="0"/>
              <a:cs typeface="Cambr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mbria"/>
              </a:rPr>
              <a:t>hard to statistic the results for presentations </a:t>
            </a:r>
            <a:r>
              <a:rPr lang="en-US" sz="1400" dirty="0"/>
              <a:t>(course coordinator</a:t>
            </a:r>
            <a:r>
              <a:rPr lang="en-US" sz="1400" dirty="0" smtClean="0"/>
              <a:t>)</a:t>
            </a:r>
            <a:endParaRPr lang="en-US" sz="1400" dirty="0" smtClean="0">
              <a:latin typeface="Calibri" panose="020F0502020204030204" pitchFamily="34" charset="0"/>
              <a:cs typeface="Cambria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mbria"/>
              </a:rPr>
              <a:t>Grades for every team work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mbria"/>
              </a:rPr>
              <a:t>Status of every team</a:t>
            </a:r>
          </a:p>
          <a:p>
            <a:pPr lvl="1" algn="just"/>
            <a:endParaRPr lang="en-US" sz="1400" dirty="0">
              <a:latin typeface="Calibri" panose="020F0502020204030204" pitchFamily="34" charset="0"/>
              <a:cs typeface="Cambri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mbria"/>
              </a:rPr>
              <a:t>h</a:t>
            </a:r>
            <a:r>
              <a:rPr lang="en-US" sz="1600" dirty="0" smtClean="0">
                <a:latin typeface="Calibri" panose="020F0502020204030204" pitchFamily="34" charset="0"/>
                <a:cs typeface="Cambria"/>
              </a:rPr>
              <a:t>ard to submit the grade results </a:t>
            </a:r>
            <a:r>
              <a:rPr lang="en-US" sz="1400" dirty="0" smtClean="0">
                <a:latin typeface="Calibri" panose="020F0502020204030204" pitchFamily="34" charset="0"/>
                <a:cs typeface="Cambria"/>
              </a:rPr>
              <a:t>(advisors)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5" y="319510"/>
            <a:ext cx="7450935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Similar Application Review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Group SMS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Google Calendar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Tecent</a:t>
            </a:r>
            <a:r>
              <a:rPr lang="en-US" sz="2400" dirty="0" smtClean="0"/>
              <a:t> QQ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15" y="1561685"/>
            <a:ext cx="1175385" cy="117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15" y="3250851"/>
            <a:ext cx="1279107" cy="12760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15" y="5095875"/>
            <a:ext cx="1806065" cy="13351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432185"/>
            <a:ext cx="760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Technology</a:t>
            </a:r>
            <a:r>
              <a:rPr lang="zh-CN" altLang="en-US" sz="2400" i="1" u="sng" dirty="0" smtClean="0">
                <a:latin typeface="Cambria"/>
                <a:cs typeface="Cambria"/>
              </a:rPr>
              <a:t> </a:t>
            </a:r>
            <a:r>
              <a:rPr lang="en-US" altLang="zh-CN" sz="2400" i="1" u="sng" dirty="0" smtClean="0">
                <a:latin typeface="Cambria"/>
                <a:cs typeface="Cambria"/>
              </a:rPr>
              <a:t>Review</a:t>
            </a:r>
            <a:endParaRPr lang="en-US" sz="2400" i="1" u="sng" dirty="0" smtClean="0">
              <a:latin typeface="Cambria"/>
              <a:cs typeface="Cambr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38" y="284524"/>
            <a:ext cx="4649137" cy="2640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0" y="1256164"/>
            <a:ext cx="3494783" cy="1358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2" y="3952029"/>
            <a:ext cx="2581105" cy="2188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11" y="3952029"/>
            <a:ext cx="2430789" cy="19932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0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ior Project architecture 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212976"/>
            <a:ext cx="7683500" cy="397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250" y="561003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Cambria"/>
                <a:cs typeface="Cambria"/>
              </a:rPr>
              <a:t>Architecture of Product</a:t>
            </a:r>
            <a:endParaRPr lang="en-US" sz="2400" i="1" u="sng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3375" y="2016125"/>
            <a:ext cx="20955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8875" y="2016125"/>
            <a:ext cx="0" cy="4476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3375" y="2016125"/>
            <a:ext cx="0" cy="4476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375" y="6492875"/>
            <a:ext cx="20955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44A8-FB91-B243-A0B8-6DEC36BF4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728</Words>
  <Application>Microsoft Macintosh PowerPoint</Application>
  <PresentationFormat>On-screen Show (4:3)</PresentationFormat>
  <Paragraphs>290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Senior Project                                    Management System          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Senior Project                                    Management System             </dc:title>
  <dc:creator>QIYE LI</dc:creator>
  <cp:lastModifiedBy>QIYE LI</cp:lastModifiedBy>
  <cp:revision>46</cp:revision>
  <dcterms:created xsi:type="dcterms:W3CDTF">2014-03-07T00:56:34Z</dcterms:created>
  <dcterms:modified xsi:type="dcterms:W3CDTF">2014-03-11T09:59:51Z</dcterms:modified>
</cp:coreProperties>
</file>