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59" r:id="rId4"/>
    <p:sldId id="265" r:id="rId5"/>
    <p:sldId id="266" r:id="rId6"/>
    <p:sldId id="268" r:id="rId7"/>
    <p:sldId id="270" r:id="rId8"/>
    <p:sldId id="274" r:id="rId9"/>
    <p:sldId id="271" r:id="rId10"/>
    <p:sldId id="275" r:id="rId11"/>
    <p:sldId id="273" r:id="rId12"/>
    <p:sldId id="276" r:id="rId1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36" userDrawn="1">
          <p15:clr>
            <a:srgbClr val="A4A3A4"/>
          </p15:clr>
        </p15:guide>
        <p15:guide id="6" pos="56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B"/>
    <a:srgbClr val="1C1C1C"/>
    <a:srgbClr val="FDFCFA"/>
    <a:srgbClr val="F8F4F5"/>
    <a:srgbClr val="F8F5F5"/>
    <a:srgbClr val="CFC6AD"/>
    <a:srgbClr val="E6E6E6"/>
    <a:srgbClr val="ECCFB5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85518" autoAdjust="0"/>
  </p:normalViewPr>
  <p:slideViewPr>
    <p:cSldViewPr>
      <p:cViewPr varScale="1">
        <p:scale>
          <a:sx n="75" d="100"/>
          <a:sy n="75" d="100"/>
        </p:scale>
        <p:origin x="-84" y="-720"/>
      </p:cViewPr>
      <p:guideLst>
        <p:guide orient="horz" pos="2160"/>
        <p:guide orient="horz" pos="346"/>
        <p:guide orient="horz" pos="913"/>
        <p:guide pos="2880"/>
        <p:guide pos="13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6BB80B-FB36-45C9-B45F-AD90709F2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1028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900A26A-958B-4E52-8101-AEB32C9EC3A8}" type="slidenum">
              <a:rPr lang="en-GB" altLang="en-US" sz="1200">
                <a:latin typeface="Arial" panose="020B0604020202020204" pitchFamily="34" charset="0"/>
              </a:rPr>
              <a:pPr/>
              <a:t>1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1050" dirty="0" smtClean="0"/>
              <a:t>안녕하십니까 비정형 데이터 분석 </a:t>
            </a:r>
            <a:r>
              <a:rPr lang="en-US" altLang="ko-KR" sz="1050" dirty="0" smtClean="0"/>
              <a:t>Term Project</a:t>
            </a:r>
            <a:r>
              <a:rPr lang="en-US" altLang="ko-KR" sz="1050" baseline="0" dirty="0" smtClean="0"/>
              <a:t> </a:t>
            </a:r>
            <a:r>
              <a:rPr lang="ko-KR" altLang="en-US" sz="1050" baseline="0" dirty="0" smtClean="0"/>
              <a:t>발표를 맡게 된 김승민입니다</a:t>
            </a:r>
            <a:r>
              <a:rPr lang="en-US" altLang="ko-KR" sz="1050" baseline="0" dirty="0" smtClean="0"/>
              <a:t>.</a:t>
            </a:r>
          </a:p>
          <a:p>
            <a:pPr eaLnBrk="1" hangingPunct="1"/>
            <a:r>
              <a:rPr lang="ko-KR" altLang="en-US" sz="1050" baseline="0" dirty="0" smtClean="0"/>
              <a:t>저희 조는 </a:t>
            </a:r>
            <a:r>
              <a:rPr lang="en-US" altLang="ko-KR" sz="1050" baseline="0" dirty="0" smtClean="0"/>
              <a:t>News Recommendation System</a:t>
            </a:r>
            <a:r>
              <a:rPr lang="ko-KR" altLang="en-US" sz="1050" baseline="0" dirty="0" smtClean="0"/>
              <a:t>에 대한 연구를 하였으며 발표 순서는 다음 순으로 발표하도록 하겠습니다</a:t>
            </a:r>
            <a:r>
              <a:rPr lang="en-US" altLang="ko-KR" sz="1050" baseline="0" dirty="0" smtClean="0"/>
              <a:t>. </a:t>
            </a:r>
            <a:endParaRPr lang="en-GB" alt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259639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10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59154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11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5915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12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01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2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1000" dirty="0" smtClean="0"/>
              <a:t>본 시스템</a:t>
            </a:r>
            <a:r>
              <a:rPr lang="ko-KR" altLang="en-US" sz="1000" baseline="0" dirty="0" smtClean="0"/>
              <a:t>의 주된 목적으로는 관심 기사에 대한 추천 시스템 구축 및 하나의 사건에 대한 다양한 관점의 기사 추천하는 것을 목적으로 연구되었습니다</a:t>
            </a:r>
            <a:r>
              <a:rPr lang="en-US" altLang="ko-KR" sz="1000" baseline="0" dirty="0" smtClean="0"/>
              <a:t>. </a:t>
            </a:r>
          </a:p>
          <a:p>
            <a:pPr eaLnBrk="1" hangingPunct="1"/>
            <a:r>
              <a:rPr lang="ko-KR" altLang="en-US" sz="1000" baseline="0" dirty="0" smtClean="0"/>
              <a:t>기존의 뉴스 추천 시스템의 대부분은 높은 조회수를 추천하는 시스템으로</a:t>
            </a:r>
            <a:r>
              <a:rPr lang="en-US" altLang="ko-KR" sz="1000" baseline="0" dirty="0" smtClean="0"/>
              <a:t>,</a:t>
            </a:r>
            <a:r>
              <a:rPr lang="ko-KR" altLang="en-US" sz="1000" baseline="0" dirty="0" smtClean="0"/>
              <a:t> 내용 기반의 추천 시스템이 부족한 상황입니다</a:t>
            </a:r>
            <a:r>
              <a:rPr lang="en-US" altLang="ko-KR" sz="1000" baseline="0" dirty="0" smtClean="0"/>
              <a:t>. </a:t>
            </a:r>
            <a:r>
              <a:rPr lang="ko-KR" altLang="en-US" sz="1000" baseline="0" dirty="0" smtClean="0"/>
              <a:t>따라서 내용 기반으로 기사를 추천하는 시스템을 구축하고자 하였습니다</a:t>
            </a:r>
            <a:r>
              <a:rPr lang="en-US" altLang="ko-KR" sz="1000" baseline="0" dirty="0" smtClean="0"/>
              <a:t>. </a:t>
            </a:r>
          </a:p>
          <a:p>
            <a:pPr eaLnBrk="1" hangingPunct="1"/>
            <a:r>
              <a:rPr lang="ko-KR" altLang="en-US" sz="1000" baseline="0" dirty="0" smtClean="0"/>
              <a:t>본 시스템을 이용하여 유사한 기사끼리 묶는 </a:t>
            </a:r>
            <a:r>
              <a:rPr lang="en-US" altLang="ko-KR" sz="1000" baseline="0" dirty="0" smtClean="0"/>
              <a:t>Clustering </a:t>
            </a:r>
            <a:r>
              <a:rPr lang="ko-KR" altLang="en-US" sz="1000" baseline="0" dirty="0" smtClean="0"/>
              <a:t>기법과 기사에 대한 경향을 평가하는 </a:t>
            </a:r>
            <a:r>
              <a:rPr lang="en-US" altLang="ko-KR" sz="1000" baseline="0" dirty="0" smtClean="0"/>
              <a:t>Sentimental Analysis </a:t>
            </a:r>
            <a:r>
              <a:rPr lang="ko-KR" altLang="en-US" sz="1000" baseline="0" dirty="0" smtClean="0"/>
              <a:t>기법을 구현하였습니다</a:t>
            </a:r>
            <a:r>
              <a:rPr lang="en-US" altLang="ko-KR" sz="1000" baseline="0" dirty="0" smtClean="0"/>
              <a:t>.</a:t>
            </a:r>
            <a:endParaRPr lang="en-GB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382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68790F-5875-4778-8AC8-B3772ECCCC41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먼저 데이터를 수집하는 방법으로 </a:t>
            </a:r>
            <a:r>
              <a:rPr lang="en-US" altLang="ko-KR" dirty="0" smtClean="0"/>
              <a:t>New York Times </a:t>
            </a:r>
            <a:r>
              <a:rPr lang="ko-KR" altLang="en-US" dirty="0" smtClean="0"/>
              <a:t>의 기사를 </a:t>
            </a:r>
            <a:r>
              <a:rPr lang="en-US" altLang="ko-KR" dirty="0" smtClean="0"/>
              <a:t>Crawling </a:t>
            </a:r>
            <a:r>
              <a:rPr lang="ko-KR" altLang="en-US" dirty="0" smtClean="0"/>
              <a:t>하였습니다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[Crawling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Coding </a:t>
            </a:r>
            <a:r>
              <a:rPr lang="ko-KR" altLang="en-US" baseline="0" dirty="0" smtClean="0"/>
              <a:t>문제로 인하여</a:t>
            </a:r>
            <a:r>
              <a:rPr lang="en-US" altLang="ko-KR" dirty="0" smtClean="0"/>
              <a:t>]</a:t>
            </a:r>
          </a:p>
          <a:p>
            <a:pPr eaLnBrk="1" hangingPunct="1"/>
            <a:r>
              <a:rPr lang="ko-KR" altLang="en-US" dirty="0" smtClean="0"/>
              <a:t>저희 조는 </a:t>
            </a:r>
            <a:r>
              <a:rPr lang="en-US" altLang="ko-KR" dirty="0" smtClean="0"/>
              <a:t>Keyword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검색하여 관련 기사의 </a:t>
            </a:r>
            <a:r>
              <a:rPr lang="en-US" altLang="ko-KR" baseline="0" dirty="0" smtClean="0"/>
              <a:t>URL </a:t>
            </a:r>
            <a:r>
              <a:rPr lang="ko-KR" altLang="en-US" baseline="0" dirty="0" smtClean="0"/>
              <a:t>을 추출하는 </a:t>
            </a:r>
            <a:r>
              <a:rPr lang="en-US" altLang="ko-KR" baseline="0" dirty="0" smtClean="0"/>
              <a:t>C# </a:t>
            </a:r>
            <a:r>
              <a:rPr lang="ko-KR" altLang="en-US" baseline="0" dirty="0" smtClean="0"/>
              <a:t>프로그램을 제작하였습니다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r>
              <a:rPr lang="ko-KR" altLang="en-US" baseline="0" dirty="0" smtClean="0"/>
              <a:t>그 다음 </a:t>
            </a:r>
            <a:r>
              <a:rPr lang="en-US" altLang="ko-KR" baseline="0" dirty="0" smtClean="0"/>
              <a:t>R Package </a:t>
            </a:r>
            <a:r>
              <a:rPr lang="ko-KR" altLang="en-US" baseline="0" dirty="0" smtClean="0"/>
              <a:t>의 하나인 </a:t>
            </a:r>
            <a:r>
              <a:rPr lang="en-US" altLang="ko-KR" baseline="0" dirty="0" err="1" smtClean="0"/>
              <a:t>rvest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사용하여 기사를 추출하였습니다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en-US" altLang="ko-KR" baseline="0" dirty="0" smtClean="0"/>
              <a:t>Crawling </a:t>
            </a:r>
            <a:r>
              <a:rPr lang="ko-KR" altLang="en-US" baseline="0" dirty="0" smtClean="0"/>
              <a:t>된 기사는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Keyword 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개의 기사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900</a:t>
            </a:r>
            <a:r>
              <a:rPr lang="ko-KR" altLang="en-US" baseline="0" dirty="0" smtClean="0"/>
              <a:t>개의 기사를 수집하였고 </a:t>
            </a:r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변수로서 </a:t>
            </a:r>
            <a:r>
              <a:rPr lang="en-US" altLang="ko-KR" baseline="0" dirty="0" smtClean="0"/>
              <a:t>Keyword </a:t>
            </a:r>
            <a:r>
              <a:rPr lang="ko-KR" altLang="en-US" baseline="0" dirty="0" smtClean="0"/>
              <a:t>와 기사내용을 사용하였습니다</a:t>
            </a:r>
            <a:r>
              <a:rPr lang="en-US" altLang="ko-KR" baseline="0" dirty="0" smtClean="0"/>
              <a:t>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42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4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수집된 데이터를 </a:t>
            </a:r>
            <a:r>
              <a:rPr lang="ko-KR" altLang="en-US" dirty="0" err="1" smtClean="0"/>
              <a:t>전처리하는</a:t>
            </a:r>
            <a:r>
              <a:rPr lang="ko-KR" altLang="en-US" dirty="0" smtClean="0"/>
              <a:t> 방법으로 데이터를 단어 </a:t>
            </a:r>
            <a:r>
              <a:rPr lang="ko-KR" altLang="en-US" baseline="0" dirty="0" smtClean="0"/>
              <a:t>별로 분해한 뒤 </a:t>
            </a:r>
            <a:endParaRPr lang="en-US" altLang="ko-KR" baseline="0" dirty="0" smtClean="0"/>
          </a:p>
          <a:p>
            <a:pPr eaLnBrk="1" hangingPunct="1"/>
            <a:r>
              <a:rPr lang="en-US" altLang="ko-KR" baseline="0" dirty="0" smtClean="0"/>
              <a:t>R-Package tm </a:t>
            </a:r>
            <a:r>
              <a:rPr lang="ko-KR" altLang="en-US" baseline="0" dirty="0" smtClean="0"/>
              <a:t>을 사용하여 관사</a:t>
            </a:r>
            <a:r>
              <a:rPr lang="en-US" altLang="ko-KR" baseline="0" dirty="0" smtClean="0"/>
              <a:t>, Be </a:t>
            </a:r>
            <a:r>
              <a:rPr lang="ko-KR" altLang="en-US" baseline="0" dirty="0" smtClean="0"/>
              <a:t>동사와 같은 </a:t>
            </a:r>
            <a:r>
              <a:rPr lang="en-US" altLang="ko-KR" baseline="0" dirty="0" smtClean="0"/>
              <a:t>Stop Words </a:t>
            </a:r>
            <a:r>
              <a:rPr lang="ko-KR" altLang="en-US" baseline="0" dirty="0" smtClean="0"/>
              <a:t>를 제거하였습니다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그 뒤 다시 기사 형태로 데이터를 재구성하였습니다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본 시스템에서는 </a:t>
            </a:r>
            <a:r>
              <a:rPr lang="en-US" altLang="ko-KR" baseline="0" dirty="0" smtClean="0"/>
              <a:t>Topic Modeling </a:t>
            </a:r>
            <a:r>
              <a:rPr lang="ko-KR" altLang="en-US" baseline="0" dirty="0" smtClean="0"/>
              <a:t>과정에서 데이터 형태를 </a:t>
            </a:r>
            <a:r>
              <a:rPr lang="en-US" altLang="ko-KR" baseline="0" dirty="0" err="1" smtClean="0"/>
              <a:t>Docume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nt</a:t>
            </a:r>
            <a:r>
              <a:rPr lang="ko-KR" altLang="en-US" baseline="0" dirty="0" smtClean="0"/>
              <a:t>로 구성할 필요가 있어서 다시 재구성 하였습니다</a:t>
            </a:r>
            <a:r>
              <a:rPr lang="en-US" altLang="ko-KR" baseline="0" dirty="0" smtClean="0"/>
              <a:t>.</a:t>
            </a:r>
          </a:p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632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5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15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6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5915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7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59154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8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5915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EBE136-8EDE-4537-BBD6-766486C6EA7C}" type="slidenum">
              <a:rPr lang="en-GB" altLang="en-US" sz="1200">
                <a:latin typeface="Arial" panose="020B0604020202020204" pitchFamily="34" charset="0"/>
              </a:rPr>
              <a:pPr/>
              <a:t>9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5915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1C539-9550-4966-A5F3-2F6D50786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1F702-DEE5-4EF5-BA1B-16AA53185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2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5F55-78CB-455B-85D5-F1F8E213A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2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1429-579B-422D-B179-C70D6C577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0D4B2-5D1C-4B78-AB7C-28EF4EF9F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6841B-97C6-49A1-A2B4-B7AD8D4C1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77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1A61-AC2F-4167-9F13-305C99800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0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FD70C-3295-4326-B0C6-F7A6B20A5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98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30F76-9924-47D9-86B4-546DB9187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62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CD588-0FD9-4C33-B8C8-D1499D6EB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36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ACC6B-69E0-48F6-AC45-63F5F5196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63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04158A72-670A-46F2-BE9A-EFB861C74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newspape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6"/>
            <a:ext cx="913923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39713" y="2605088"/>
            <a:ext cx="8599487" cy="677108"/>
          </a:xfrm>
          <a:prstGeom prst="rect">
            <a:avLst/>
          </a:pr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News Recommendation System</a:t>
            </a:r>
            <a:endParaRPr lang="en-US" altLang="en-US" sz="4000" b="1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800600" y="2971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582160" y="3478939"/>
            <a:ext cx="4253235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4C4C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Index</a:t>
            </a:r>
            <a:endParaRPr lang="en-US" altLang="en-US" sz="1600" dirty="0" smtClean="0">
              <a:solidFill>
                <a:srgbClr val="4C4C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4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1. Purpose &amp; Text mining type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2. Data collection &amp; description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3. Data Preprocessing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4. Analysis &amp; Experimental Result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5. Conclusion</a:t>
            </a:r>
            <a:endParaRPr lang="en-US" altLang="en-US" sz="3600" b="1" dirty="0">
              <a:solidFill>
                <a:srgbClr val="4383B4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231775" y="2168525"/>
            <a:ext cx="2943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400" b="1" i="1" dirty="0">
                <a:solidFill>
                  <a:srgbClr val="4C4C4C"/>
                </a:solidFill>
                <a:latin typeface="Arial" panose="020B0604020202020204" pitchFamily="34" charset="0"/>
              </a:rPr>
              <a:t>CELEBRITY NEWS AND GOSSIP</a:t>
            </a: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6220818" y="2168525"/>
            <a:ext cx="26356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4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M.I.B :</a:t>
            </a:r>
            <a:r>
              <a:rPr lang="ko-KR" altLang="en-US" sz="14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이인석 </a:t>
            </a:r>
            <a:r>
              <a:rPr lang="en-US" altLang="ko-KR" sz="14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/ </a:t>
            </a:r>
            <a:r>
              <a:rPr lang="ko-KR" altLang="en-US" sz="14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김승민 </a:t>
            </a:r>
            <a:r>
              <a:rPr lang="en-US" altLang="ko-KR" sz="14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/ </a:t>
            </a:r>
            <a:r>
              <a:rPr lang="ko-KR" altLang="en-US" sz="1400" b="1" dirty="0" smtClean="0">
                <a:solidFill>
                  <a:srgbClr val="4C4C4C"/>
                </a:solidFill>
                <a:latin typeface="Arial" panose="020B0604020202020204" pitchFamily="34" charset="0"/>
              </a:rPr>
              <a:t>김동환</a:t>
            </a:r>
            <a:endParaRPr lang="en-GB" altLang="en-US" sz="1400" b="1" dirty="0">
              <a:solidFill>
                <a:srgbClr val="4C4C4C"/>
              </a:solidFill>
              <a:latin typeface="Arial" panose="020B0604020202020204" pitchFamily="34" charset="0"/>
            </a:endParaRPr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287338" y="495300"/>
            <a:ext cx="83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800" i="1" dirty="0">
                <a:solidFill>
                  <a:schemeClr val="bg1"/>
                </a:solidFill>
                <a:latin typeface="Tahoma" panose="020B0604030504040204" pitchFamily="34" charset="0"/>
              </a:rPr>
              <a:t>THE</a:t>
            </a: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287338" y="863734"/>
            <a:ext cx="75520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4000" b="1" dirty="0" err="1" smtClean="0">
                <a:solidFill>
                  <a:schemeClr val="bg1"/>
                </a:solidFill>
                <a:latin typeface="Tahoma" panose="020B0604030504040204" pitchFamily="34" charset="0"/>
              </a:rPr>
              <a:t>Unstrunctured</a:t>
            </a:r>
            <a:r>
              <a:rPr lang="en-GB" altLang="en-US" sz="40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 Data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580215" y="1420940"/>
            <a:ext cx="50602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GB" altLang="en-US" sz="40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Term 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7" r="38011"/>
          <a:stretch/>
        </p:blipFill>
        <p:spPr>
          <a:xfrm>
            <a:off x="274840" y="3445230"/>
            <a:ext cx="4117140" cy="324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spc="-150" dirty="0" smtClean="0">
                <a:latin typeface="Arial Black" panose="020B0A04020102020204" pitchFamily="34" charset="0"/>
              </a:rPr>
              <a:t>4. Analysis &amp; Experimental Result</a:t>
            </a:r>
            <a:endParaRPr lang="en-US" altLang="en-US" sz="3600" b="1" spc="-15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48901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Sentimental Analysis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1057800" descr="EMB0000238479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6" y="2312876"/>
            <a:ext cx="4060938" cy="37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1799528"/>
            <a:ext cx="38255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 Keyword :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orea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ewol Ferry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71058680" descr="EMB00002384798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08659"/>
            <a:ext cx="3785765" cy="37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2846" y="6066073"/>
            <a:ext cx="5237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 Sentimental analysis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 모두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나타남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Word Cloud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Fear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Sadness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Anger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집중됨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2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spc="-150" dirty="0" smtClean="0">
                <a:latin typeface="Arial Black" panose="020B0A04020102020204" pitchFamily="34" charset="0"/>
              </a:rPr>
              <a:t>4. Analysis &amp; Experimental Result</a:t>
            </a:r>
            <a:endParaRPr lang="en-US" altLang="en-US" sz="3600" b="1" spc="-15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48901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Sentimental Analysis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1057800" descr="EMB0000238479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6" y="2312876"/>
            <a:ext cx="4060938" cy="37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1799528"/>
            <a:ext cx="3825583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 Keyword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iPhone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vs.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Galaxy Edge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71058680" descr="EMB00002384798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08659"/>
            <a:ext cx="3785765" cy="37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2846" y="6066073"/>
            <a:ext cx="7757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 Sentimental Analysis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neutral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나타남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Word Cloud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Sadness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Fear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Unknown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퍼져있음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71057000" descr="EMB0000238479a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2194100"/>
            <a:ext cx="4152656" cy="379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1058280" descr="EMB0000238479a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8" y="2252971"/>
            <a:ext cx="4168038" cy="380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42830560" descr="EMB0000238479a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40868"/>
            <a:ext cx="4140460" cy="37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5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dirty="0" smtClean="0">
                <a:latin typeface="Arial Black" panose="020B0A04020102020204" pitchFamily="34" charset="0"/>
              </a:rPr>
              <a:t>5. Conclusion</a:t>
            </a:r>
            <a:endParaRPr lang="en-US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762735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378" y="2312876"/>
            <a:ext cx="8496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전체 약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900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개의 기사 중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개의 기사를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선택하여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Recommendation System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적용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- Sentimental Analysis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를 통해 다양한 관점의 기사 확인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360" y="4732631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Work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377" y="5305828"/>
            <a:ext cx="84249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-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기사 내용 및 키워드의 정확성 확인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Ex</a:t>
            </a:r>
            <a:r>
              <a:rPr lang="en-US" altLang="ko-KR" sz="1400" dirty="0" smtClean="0">
                <a:solidFill>
                  <a:srgbClr val="FF0000"/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부산국제영화제에서 강남스타일 공연</a:t>
            </a:r>
            <a:r>
              <a:rPr lang="en-US" altLang="ko-KR" sz="1400" dirty="0">
                <a:solidFill>
                  <a:srgbClr val="FF0000"/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times" panose="02020603050405020304" pitchFamily="18" charset="0"/>
              <a:ea typeface="HY그래픽M" panose="02030600000101010101" pitchFamily="18" charset="-127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더욱 다양한 내용의 기사 확보 및 추천시스템 검증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HY그래픽M" panose="02030600000101010101" pitchFamily="18" charset="-127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신문사 별 기사 내용 성향 고려한 추천 시스템 구축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HY그래픽M" panose="02030600000101010101" pitchFamily="18" charset="-127"/>
              <a:cs typeface="times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361" y="3247683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Discovered meaningful insight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378" y="3820880"/>
            <a:ext cx="8496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기존의 빈도수 기반이 아닌 유사 내용의 기사 추천 시스템 구축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다양한 관점의 기사를 추천 받음으로써 사건에 대해 다각적 접근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가능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dirty="0" smtClean="0">
                <a:latin typeface="Arial Black" panose="020B0A04020102020204" pitchFamily="34" charset="0"/>
              </a:rPr>
              <a:t>1. Purpose &amp; Text Mining Type</a:t>
            </a:r>
            <a:endParaRPr lang="en-US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48901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378" y="1925680"/>
            <a:ext cx="8496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Times New Roman" panose="02020603050405020304" pitchFamily="18" charset="0"/>
              </a:rPr>
              <a:t>관심 기사에 대한 추천 시스템 구축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Times New Roman" panose="02020603050405020304" pitchFamily="18" charset="0"/>
              </a:rPr>
              <a:t>사건에 대한 다양한 관점의 기사 추천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2700900"/>
            <a:ext cx="8578954" cy="1175332"/>
            <a:chOff x="231360" y="5350012"/>
            <a:chExt cx="8578954" cy="1175332"/>
          </a:xfrm>
        </p:grpSpPr>
        <p:sp>
          <p:nvSpPr>
            <p:cNvPr id="22" name="TextBox 21"/>
            <p:cNvSpPr txBox="1"/>
            <p:nvPr/>
          </p:nvSpPr>
          <p:spPr>
            <a:xfrm>
              <a:off x="231360" y="5350012"/>
              <a:ext cx="6948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 Important &amp; Interesting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377" y="5786680"/>
              <a:ext cx="84249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imes" panose="02020603050405020304" pitchFamily="18" charset="0"/>
                </a:rPr>
                <a:t>-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imes" panose="02020603050405020304" pitchFamily="18" charset="0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imes" panose="02020603050405020304" pitchFamily="18" charset="0"/>
                </a:rPr>
                <a:t>기존의 추천 시스템은 조회수가 높은 뉴스를 추천함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imes" panose="02020603050405020304" pitchFamily="18" charset="0"/>
                </a:rPr>
                <a:t> -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imes" panose="02020603050405020304" pitchFamily="18" charset="0"/>
                </a:rPr>
                <a:t>조회수 기반이 아닌 용어에 의한 내용 기반 추천 시스템이 필요함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Times" panose="02020603050405020304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6520" y="3912788"/>
            <a:ext cx="8650959" cy="2612556"/>
            <a:chOff x="231361" y="2700900"/>
            <a:chExt cx="8650959" cy="2612556"/>
          </a:xfrm>
        </p:grpSpPr>
        <p:sp>
          <p:nvSpPr>
            <p:cNvPr id="24" name="TextBox 23"/>
            <p:cNvSpPr txBox="1"/>
            <p:nvPr/>
          </p:nvSpPr>
          <p:spPr>
            <a:xfrm>
              <a:off x="231361" y="2700900"/>
              <a:ext cx="6948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Type of text mining task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8"/>
            <a:stretch/>
          </p:blipFill>
          <p:spPr>
            <a:xfrm>
              <a:off x="5311214" y="3589621"/>
              <a:ext cx="2970330" cy="1723835"/>
            </a:xfrm>
            <a:prstGeom prst="rect">
              <a:avLst/>
            </a:prstGeom>
            <a:ln>
              <a:solidFill>
                <a:srgbClr val="1C1C1C"/>
              </a:solidFill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385378" y="3137566"/>
              <a:ext cx="84969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-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Times" panose="02020603050405020304" pitchFamily="18" charset="0"/>
                </a:rPr>
                <a:t>Clustering                                                                             - Sentiment analysis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" panose="02020603050405020304" pitchFamily="18" charset="0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61" y="3589620"/>
              <a:ext cx="2927461" cy="1723836"/>
            </a:xfrm>
            <a:prstGeom prst="rect">
              <a:avLst/>
            </a:prstGeom>
            <a:ln>
              <a:solidFill>
                <a:srgbClr val="1C1C1C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62046" y="2286026"/>
            <a:ext cx="51120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 - New York Times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사이트를 이용하여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Crawling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실시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- C#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을 이용하여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Keyword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URL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추출 프로그램 생성 및 활용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 - R Package [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rvest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]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를 이용하여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Contents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추출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8209" y="3959937"/>
            <a:ext cx="5105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-  30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개의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Keyword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30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개의 기사 총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900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개의 기사 사용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 -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Keyword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Contents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를 변수로 이용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3754034" y="3453841"/>
            <a:ext cx="522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</a:rPr>
              <a:t>Data Description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5494" y="1779930"/>
            <a:ext cx="520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</a:rPr>
              <a:t>Data Collection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4849" y="5611357"/>
            <a:ext cx="3332945" cy="1104423"/>
            <a:chOff x="3838117" y="2138649"/>
            <a:chExt cx="5220580" cy="1328605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25"/>
            <a:stretch/>
          </p:blipFill>
          <p:spPr bwMode="auto">
            <a:xfrm>
              <a:off x="3838117" y="2138649"/>
              <a:ext cx="5220580" cy="13286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3861402" y="2327613"/>
              <a:ext cx="4195365" cy="18677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82672" y="3084612"/>
              <a:ext cx="3845192" cy="188639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91760"/>
              </p:ext>
            </p:extLst>
          </p:nvPr>
        </p:nvGraphicFramePr>
        <p:xfrm>
          <a:off x="3865469" y="4840592"/>
          <a:ext cx="5016018" cy="1864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5974"/>
                <a:gridCol w="1180133"/>
                <a:gridCol w="3539911"/>
              </a:tblGrid>
              <a:tr h="356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#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Keyword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Jang Dong Min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Comedian Jang Dong-min is being sued for defamation after making comments about the survivors of the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Sampoong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Department Store ……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/>
                        <a:t>Sung`s</a:t>
                      </a:r>
                      <a:r>
                        <a:rPr lang="en-US" altLang="ko-KR" sz="1000" b="1" dirty="0" smtClean="0"/>
                        <a:t> List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Prosecutors said Tuesday they will summon former Prime Minister Lee Wan-</a:t>
                      </a:r>
                      <a:r>
                        <a:rPr lang="en-US" altLang="ko-KR" sz="900" dirty="0" err="1" smtClean="0"/>
                        <a:t>koo</a:t>
                      </a:r>
                      <a:r>
                        <a:rPr lang="en-US" altLang="ko-KR" sz="900" dirty="0" smtClean="0"/>
                        <a:t> this week for questioning over alleged bribery. Lee is set to appear before prosecutors at 10 a.m. on Thursday. …….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Son Heung</a:t>
                      </a:r>
                      <a:r>
                        <a:rPr lang="en-US" altLang="ko-KR" sz="1000" b="1" baseline="0" dirty="0" smtClean="0"/>
                        <a:t> Min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Heung-min scored a spectacular hat trick in the space of just 10 minutes to bring Bayer Leverkusen level with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VfL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Wolfsburg at home on Saturday, though his team went on to lose 5-4. 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dirty="0" smtClean="0">
                <a:latin typeface="Arial Black" panose="020B0A04020102020204" pitchFamily="34" charset="0"/>
              </a:rPr>
              <a:t>2. Data Collection &amp; Description </a:t>
            </a:r>
            <a:endParaRPr lang="en-US" altLang="en-US" sz="36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43" y="3212974"/>
            <a:ext cx="3281157" cy="1941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아래쪽 화살표 5"/>
          <p:cNvSpPr/>
          <p:nvPr/>
        </p:nvSpPr>
        <p:spPr bwMode="auto">
          <a:xfrm>
            <a:off x="1743289" y="2840533"/>
            <a:ext cx="576064" cy="2876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>
            <a:off x="1743289" y="5238914"/>
            <a:ext cx="576064" cy="2876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4977" y="1605861"/>
            <a:ext cx="2072688" cy="1149871"/>
            <a:chOff x="994977" y="1605861"/>
            <a:chExt cx="2072688" cy="114987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4977" y="1607606"/>
              <a:ext cx="2072688" cy="114812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994977" y="1605861"/>
              <a:ext cx="2072688" cy="114328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4799599" y="3154363"/>
            <a:ext cx="4104581" cy="342707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dirty="0" smtClean="0">
                <a:latin typeface="Arial Black" panose="020B0A04020102020204" pitchFamily="34" charset="0"/>
              </a:rPr>
              <a:t>3. Data Preprocessing</a:t>
            </a:r>
            <a:endParaRPr lang="en-US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32358" y="148478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860032" y="3228029"/>
            <a:ext cx="3991652" cy="3370026"/>
            <a:chOff x="4067944" y="895946"/>
            <a:chExt cx="2907625" cy="3236307"/>
          </a:xfrm>
          <a:solidFill>
            <a:schemeClr val="bg1"/>
          </a:solidFill>
        </p:grpSpPr>
        <p:sp>
          <p:nvSpPr>
            <p:cNvPr id="57" name="TextBox 56"/>
            <p:cNvSpPr txBox="1"/>
            <p:nvPr/>
          </p:nvSpPr>
          <p:spPr>
            <a:xfrm>
              <a:off x="5018978" y="3772465"/>
              <a:ext cx="1040058" cy="3597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FFFFFB"/>
                  </a:solidFill>
                  <a:cs typeface="Times New Roman" panose="02020603050405020304" pitchFamily="18" charset="0"/>
                </a:rPr>
                <a:t>Stop words list</a:t>
              </a:r>
              <a:endParaRPr lang="en-US" altLang="ko-KR" sz="1400" b="1" dirty="0">
                <a:solidFill>
                  <a:srgbClr val="FFFFFB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895946"/>
              <a:ext cx="2907625" cy="29958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</p:pic>
      </p:grpSp>
      <p:grpSp>
        <p:nvGrpSpPr>
          <p:cNvPr id="59" name="그룹 58"/>
          <p:cNvGrpSpPr/>
          <p:nvPr/>
        </p:nvGrpSpPr>
        <p:grpSpPr>
          <a:xfrm>
            <a:off x="308985" y="1905261"/>
            <a:ext cx="4371027" cy="1762038"/>
            <a:chOff x="467544" y="1516179"/>
            <a:chExt cx="3284017" cy="1456228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516179"/>
              <a:ext cx="3284017" cy="1151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973750" y="2598522"/>
              <a:ext cx="2271604" cy="373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Read the raw text data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08985" y="4056960"/>
            <a:ext cx="4371027" cy="2646186"/>
            <a:chOff x="6575529" y="3694858"/>
            <a:chExt cx="3284017" cy="2186931"/>
          </a:xfrm>
        </p:grpSpPr>
        <p:grpSp>
          <p:nvGrpSpPr>
            <p:cNvPr id="63" name="그룹 62"/>
            <p:cNvGrpSpPr/>
            <p:nvPr/>
          </p:nvGrpSpPr>
          <p:grpSpPr>
            <a:xfrm>
              <a:off x="6575529" y="4445771"/>
              <a:ext cx="3284017" cy="1436018"/>
              <a:chOff x="1373761" y="1516179"/>
              <a:chExt cx="3284017" cy="1436018"/>
            </a:xfrm>
          </p:grpSpPr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761" y="1516179"/>
                <a:ext cx="3284017" cy="1151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825914" y="2578312"/>
                <a:ext cx="2379710" cy="373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Times New Roman" panose="02020603050405020304" pitchFamily="18" charset="0"/>
                  </a:rPr>
                  <a:t>Reconstruct the text data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555" y="3694858"/>
              <a:ext cx="2667966" cy="671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4886877" y="1611957"/>
            <a:ext cx="3825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Crawling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으로 수집된 데이터 전처리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 - R package [tm]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를 이용하여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Stop-words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제거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Ex] </a:t>
            </a:r>
            <a:r>
              <a:rPr lang="ko-KR" altLang="en-US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관사</a:t>
            </a:r>
            <a:r>
              <a:rPr lang="en-US" altLang="ko-KR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Be </a:t>
            </a:r>
            <a:r>
              <a:rPr lang="ko-KR" altLang="en-US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동사</a:t>
            </a:r>
            <a:r>
              <a:rPr lang="en-US" altLang="ko-KR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접속사</a:t>
            </a:r>
            <a:r>
              <a:rPr lang="en-US" altLang="ko-KR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숫자 등</a:t>
            </a:r>
            <a:endParaRPr lang="en-US" altLang="ko-KR" sz="14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- Stop-words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제거된 상태로 기사 재구성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>
            <a:off x="2116456" y="3592253"/>
            <a:ext cx="756084" cy="389661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7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spc="-150" dirty="0" smtClean="0">
                <a:latin typeface="Arial Black" panose="020B0A04020102020204" pitchFamily="34" charset="0"/>
              </a:rPr>
              <a:t>4. Analysis &amp; Experimental Result</a:t>
            </a:r>
            <a:endParaRPr lang="en-US" altLang="en-US" sz="3600" b="1" spc="-15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48901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 (Latent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Allocation)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52836"/>
            <a:ext cx="4557622" cy="330665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67544" y="1894756"/>
            <a:ext cx="3684266" cy="3315471"/>
            <a:chOff x="500673" y="1331476"/>
            <a:chExt cx="6002582" cy="3740056"/>
          </a:xfrm>
        </p:grpSpPr>
        <p:sp>
          <p:nvSpPr>
            <p:cNvPr id="10" name="직사각형 9"/>
            <p:cNvSpPr/>
            <p:nvPr/>
          </p:nvSpPr>
          <p:spPr>
            <a:xfrm>
              <a:off x="500673" y="1700808"/>
              <a:ext cx="1800200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Apple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Banana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673" y="1331476"/>
              <a:ext cx="1774225" cy="31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Category1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1865" y="1331476"/>
              <a:ext cx="1800200" cy="31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Category2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03055" y="1331476"/>
              <a:ext cx="1800198" cy="31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Category3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0" idx="2"/>
              <a:endCxn id="35" idx="0"/>
            </p:cNvCxnSpPr>
            <p:nvPr/>
          </p:nvCxnSpPr>
          <p:spPr>
            <a:xfrm>
              <a:off x="1400774" y="2924944"/>
              <a:ext cx="2147366" cy="601397"/>
            </a:xfrm>
            <a:prstGeom prst="straightConnector1">
              <a:avLst/>
            </a:prstGeom>
            <a:ln w="1905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24" idx="2"/>
              <a:endCxn id="35" idx="0"/>
            </p:cNvCxnSpPr>
            <p:nvPr/>
          </p:nvCxnSpPr>
          <p:spPr>
            <a:xfrm>
              <a:off x="3501964" y="2919161"/>
              <a:ext cx="46176" cy="607179"/>
            </a:xfrm>
            <a:prstGeom prst="straightConnector1">
              <a:avLst/>
            </a:prstGeom>
            <a:ln w="1905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25" idx="2"/>
              <a:endCxn id="35" idx="0"/>
            </p:cNvCxnSpPr>
            <p:nvPr/>
          </p:nvCxnSpPr>
          <p:spPr>
            <a:xfrm flipH="1">
              <a:off x="3548140" y="2919161"/>
              <a:ext cx="2055016" cy="607179"/>
            </a:xfrm>
            <a:prstGeom prst="straightConnector1">
              <a:avLst/>
            </a:prstGeom>
            <a:ln w="1905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2601864" y="1695026"/>
              <a:ext cx="1800200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Education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High school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03055" y="1695026"/>
              <a:ext cx="1800200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Keyboard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Mouse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79148" y="3526341"/>
              <a:ext cx="3309152" cy="384745"/>
              <a:chOff x="1679148" y="3526341"/>
              <a:chExt cx="3309152" cy="3847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679148" y="3535540"/>
                    <a:ext cx="632552" cy="3755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1600" b="1" i="1" smtClean="0">
                            <a:latin typeface="Cambria Math"/>
                          </a:rPr>
                          <m:t>𝜷</m:t>
                        </m:r>
                      </m:oMath>
                    </a14:m>
                    <a:r>
                      <a:rPr lang="en-US" altLang="ko-KR" sz="1050" b="1" dirty="0" smtClean="0"/>
                      <a:t>1</a:t>
                    </a:r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148" y="3535540"/>
                    <a:ext cx="649065" cy="34876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/>
              <p:cNvSpPr txBox="1"/>
              <p:nvPr/>
            </p:nvSpPr>
            <p:spPr>
              <a:xfrm>
                <a:off x="2107979" y="3526341"/>
                <a:ext cx="2880321" cy="34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(0.1, 0.2, 0.7)</a:t>
                </a:r>
                <a:endParaRPr lang="ko-KR" altLang="en-US" sz="14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653860" y="3898524"/>
              <a:ext cx="3309152" cy="384745"/>
              <a:chOff x="1679148" y="3526341"/>
              <a:chExt cx="3309152" cy="3847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679148" y="3535540"/>
                    <a:ext cx="632552" cy="3755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1600" b="1" i="1" smtClean="0">
                            <a:latin typeface="Cambria Math"/>
                          </a:rPr>
                          <m:t>𝜷</m:t>
                        </m:r>
                      </m:oMath>
                    </a14:m>
                    <a:r>
                      <a:rPr lang="en-US" altLang="ko-KR" sz="1050" b="1" dirty="0" smtClean="0"/>
                      <a:t>2</a:t>
                    </a:r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148" y="3535540"/>
                    <a:ext cx="649065" cy="34876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/>
              <p:cNvSpPr txBox="1"/>
              <p:nvPr/>
            </p:nvSpPr>
            <p:spPr>
              <a:xfrm>
                <a:off x="2107979" y="3526341"/>
                <a:ext cx="2880321" cy="34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(0.1, 0.6, 0.3)</a:t>
                </a:r>
                <a:endParaRPr lang="ko-KR" altLang="en-US" sz="1400" b="1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687036" y="4686787"/>
              <a:ext cx="3309152" cy="384745"/>
              <a:chOff x="1679148" y="2636031"/>
              <a:chExt cx="3309152" cy="3847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79148" y="2645230"/>
                    <a:ext cx="650832" cy="3755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1600" b="1" i="1" smtClean="0">
                            <a:latin typeface="Cambria Math"/>
                          </a:rPr>
                          <m:t>𝜷</m:t>
                        </m:r>
                      </m:oMath>
                    </a14:m>
                    <a:r>
                      <a:rPr lang="en-US" altLang="ko-KR" sz="1050" b="1" dirty="0" smtClean="0"/>
                      <a:t>n</a:t>
                    </a:r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148" y="2645230"/>
                    <a:ext cx="650832" cy="37554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2107979" y="2636031"/>
                <a:ext cx="2880321" cy="381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(x, y, z)</a:t>
                </a:r>
                <a:endParaRPr lang="ko-KR" altLang="en-US" sz="1600" b="1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389890" y="4093471"/>
              <a:ext cx="344043" cy="633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.</a:t>
              </a:r>
            </a:p>
            <a:p>
              <a:pPr algn="ctr"/>
              <a:r>
                <a:rPr lang="en-US" altLang="ko-KR" sz="1600" b="1" dirty="0" smtClean="0"/>
                <a:t>.</a:t>
              </a:r>
            </a:p>
            <a:p>
              <a:pPr algn="ctr"/>
              <a:endParaRPr lang="ko-KR" altLang="en-US" sz="1600" b="1" dirty="0"/>
            </a:p>
          </p:txBody>
        </p:sp>
      </p:grpSp>
      <p:sp>
        <p:nvSpPr>
          <p:cNvPr id="2" name="타원 1"/>
          <p:cNvSpPr/>
          <p:nvPr/>
        </p:nvSpPr>
        <p:spPr bwMode="auto">
          <a:xfrm>
            <a:off x="2468126" y="3881753"/>
            <a:ext cx="373939" cy="24827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2145833" y="4205789"/>
            <a:ext cx="373939" cy="24827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70555" y="3832511"/>
            <a:ext cx="176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- Category 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65348" y="4165339"/>
            <a:ext cx="176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- Category 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088" y="5589240"/>
            <a:ext cx="84969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-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본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시스템에서는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β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값을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Feature vector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로 사용하여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Cosine Similarity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를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계산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times" panose="02020603050405020304" pitchFamily="18" charset="0"/>
              <a:ea typeface="HY그래픽M" panose="02030600000101010101" pitchFamily="18" charset="-127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- 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Topic distribution per Document matrix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생성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times" panose="02020603050405020304" pitchFamily="18" charset="0"/>
              <a:ea typeface="HY그래픽M" panose="02030600000101010101" pitchFamily="18" charset="-127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-  </a:t>
            </a:r>
            <a:r>
              <a:rPr lang="el-GR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α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= 0.05,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k = 30 (Number of Keywords)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times" panose="02020603050405020304" pitchFamily="18" charset="0"/>
              <a:ea typeface="HY그래픽M" panose="02030600000101010101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spc="-150" dirty="0" smtClean="0">
                <a:latin typeface="Arial Black" panose="020B0A04020102020204" pitchFamily="34" charset="0"/>
              </a:rPr>
              <a:t>4. Analysis &amp; Experimental Result</a:t>
            </a:r>
            <a:endParaRPr lang="en-US" altLang="en-US" sz="3600" b="1" spc="-15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48901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Beta and Cosine Similarity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23530" y="5985284"/>
            <a:ext cx="8496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- 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모든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Document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에 대하여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, Cosine Similarity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계산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- 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그 중에서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Random Sampling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을 통해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개의 기사를 선정함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.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" panose="02020603050405020304" pitchFamily="18" charset="0"/>
                <a:ea typeface="HY그래픽M" panose="02030600000101010101" pitchFamily="18" charset="-127"/>
                <a:cs typeface="times" panose="02020603050405020304" pitchFamily="18" charset="0"/>
              </a:rPr>
              <a:t> 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times" panose="02020603050405020304" pitchFamily="18" charset="0"/>
              <a:ea typeface="HY그래픽M" panose="02030600000101010101" pitchFamily="18" charset="-127"/>
              <a:cs typeface="times" panose="02020603050405020304" pitchFamily="18" charset="0"/>
            </a:endParaRP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5"/>
          <a:stretch/>
        </p:blipFill>
        <p:spPr bwMode="auto">
          <a:xfrm>
            <a:off x="285676" y="3897052"/>
            <a:ext cx="8562041" cy="19162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8090"/>
            <a:ext cx="8675888" cy="1576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아래쪽 화살표 11"/>
          <p:cNvSpPr/>
          <p:nvPr/>
        </p:nvSpPr>
        <p:spPr bwMode="auto">
          <a:xfrm>
            <a:off x="4188654" y="3537012"/>
            <a:ext cx="756084" cy="389661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3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spc="-150" dirty="0" smtClean="0">
                <a:latin typeface="Arial Black" panose="020B0A04020102020204" pitchFamily="34" charset="0"/>
              </a:rPr>
              <a:t>4. Analysis &amp; Experimental Result</a:t>
            </a:r>
            <a:endParaRPr lang="en-US" altLang="en-US" sz="3600" b="1" spc="-15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48901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 (Latent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Allocation)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3" y="4338099"/>
            <a:ext cx="6336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  Sampling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기사에 대해 유사도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(Cosine similarity)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높은 상위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9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기사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선택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각각의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 기사에 대해서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높은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가지는 기사가 실제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내용적으로도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유사 한지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097" name="Picture 1" descr="C:\Users\user\Documents\네이트온 받은 파일\20150616_014930_1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97549"/>
            <a:ext cx="6219277" cy="19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user\Documents\네이트온 받은 파일\20150616_01393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88840"/>
            <a:ext cx="2117230" cy="461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spc="-150" dirty="0" smtClean="0">
                <a:latin typeface="Arial Black" panose="020B0A04020102020204" pitchFamily="34" charset="0"/>
              </a:rPr>
              <a:t>4. Analysis &amp; Experimental Result</a:t>
            </a:r>
            <a:endParaRPr lang="en-US" altLang="en-US" sz="3600" b="1" spc="-15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1489014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 (Latent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Allocation)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000" y="1988840"/>
            <a:ext cx="85994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번을 제외한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(Korea Sewol Ferry),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(Avengers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Ultron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(Health Tomato Blood), 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(Women’s World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Cup), 6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(FIFA president)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높은 내용적 유사성을 가지는 것으로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나타남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좋지 않은 결과를 나타낸 것은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(PSY Korean Gangnam style)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이었으며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강남 스타일은 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 등장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교황 한국 방문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세월호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메르스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어벤져스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등이 골고루 나타남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5" y="2771192"/>
            <a:ext cx="5667965" cy="257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718804" y="2780928"/>
            <a:ext cx="5733516" cy="3600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098247" y="3320988"/>
            <a:ext cx="1365741" cy="2478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095836" y="4293096"/>
            <a:ext cx="1365741" cy="2478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086579" y="4801344"/>
            <a:ext cx="1365741" cy="2478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084168" y="5017368"/>
            <a:ext cx="1365741" cy="2478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084168" y="3320988"/>
            <a:ext cx="1365741" cy="2478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084168" y="3577208"/>
            <a:ext cx="1365741" cy="2478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 bwMode="auto">
          <a:xfrm>
            <a:off x="275144" y="512676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275144" y="5486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275144" y="1448780"/>
            <a:ext cx="86074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82000" y="675565"/>
            <a:ext cx="8599487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spc="-150" dirty="0" smtClean="0">
                <a:latin typeface="Arial Black" panose="020B0A04020102020204" pitchFamily="34" charset="0"/>
              </a:rPr>
              <a:t>4. Analysis &amp; Experimental Result</a:t>
            </a:r>
            <a:endParaRPr lang="en-US" altLang="en-US" sz="3600" b="1" spc="-15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61" y="2168860"/>
            <a:ext cx="694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Sentimental Analysis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2000" y="2810544"/>
            <a:ext cx="8599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뉴스 추천 시스템에서 단순히 내용적 유사도 뿐만 아니라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기사의 성향에 따른 뉴스 추천을 위해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Sentimental Analysis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적용함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높은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갖는 상위 기사들을 가지고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Sentimental Analysis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수행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최종적으로 높은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를 가지는 기사들의  성향을 파악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2" y="4437112"/>
            <a:ext cx="8692977" cy="126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4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1050</Words>
  <Application>Microsoft Office PowerPoint</Application>
  <PresentationFormat>화면 슬라이드 쇼(4:3)</PresentationFormat>
  <Paragraphs>162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Newspapers Template</dc:title>
  <dc:creator>Presentation Magazine</dc:creator>
  <cp:lastModifiedBy>APSM_DHKim</cp:lastModifiedBy>
  <cp:revision>74</cp:revision>
  <cp:lastPrinted>2015-06-15T13:35:52Z</cp:lastPrinted>
  <dcterms:created xsi:type="dcterms:W3CDTF">2007-10-10T08:29:48Z</dcterms:created>
  <dcterms:modified xsi:type="dcterms:W3CDTF">2015-06-15T18:54:01Z</dcterms:modified>
</cp:coreProperties>
</file>