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8" r:id="rId3"/>
    <p:sldId id="356" r:id="rId4"/>
    <p:sldId id="351" r:id="rId5"/>
    <p:sldId id="352" r:id="rId6"/>
    <p:sldId id="354" r:id="rId7"/>
    <p:sldId id="355" r:id="rId8"/>
    <p:sldId id="353" r:id="rId9"/>
    <p:sldId id="361" r:id="rId10"/>
    <p:sldId id="358" r:id="rId11"/>
    <p:sldId id="362" r:id="rId12"/>
    <p:sldId id="363" r:id="rId13"/>
    <p:sldId id="344" r:id="rId14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9EE"/>
    <a:srgbClr val="F96F07"/>
    <a:srgbClr val="ED8D0D"/>
    <a:srgbClr val="5F3701"/>
    <a:srgbClr val="AC23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42" y="108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70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800" b="1" smtClean="0"/>
              <a:t>Target Rate</a:t>
            </a:r>
            <a:endParaRPr lang="en-US" altLang="ko-KR" sz="1800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5.1970946813177044E-2"/>
          <c:y val="0.15988793535639506"/>
          <c:w val="0.93185211055255435"/>
          <c:h val="0.61807897608304585"/>
        </c:manualLayout>
      </c:layout>
      <c:lineChart>
        <c:grouping val="standard"/>
        <c:varyColors val="0"/>
        <c:ser>
          <c:idx val="1"/>
          <c:order val="0"/>
          <c:tx>
            <c:v>Fund Rate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13"/>
            <c:marker>
              <c:symbol val="triangle"/>
              <c:size val="6"/>
              <c:spPr>
                <a:solidFill>
                  <a:srgbClr val="FF0000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</c:dPt>
          <c:cat>
            <c:numRef>
              <c:f>rate!$A$283:$A$310</c:f>
              <c:numCache>
                <c:formatCode>####\-##\-##</c:formatCode>
                <c:ptCount val="28"/>
                <c:pt idx="0">
                  <c:v>19970309</c:v>
                </c:pt>
                <c:pt idx="1">
                  <c:v>19970310</c:v>
                </c:pt>
                <c:pt idx="2">
                  <c:v>19970311</c:v>
                </c:pt>
                <c:pt idx="3">
                  <c:v>19970312</c:v>
                </c:pt>
                <c:pt idx="4">
                  <c:v>19970313</c:v>
                </c:pt>
                <c:pt idx="5">
                  <c:v>19970314</c:v>
                </c:pt>
                <c:pt idx="6">
                  <c:v>19970315</c:v>
                </c:pt>
                <c:pt idx="7">
                  <c:v>19970316</c:v>
                </c:pt>
                <c:pt idx="8">
                  <c:v>19970317</c:v>
                </c:pt>
                <c:pt idx="9">
                  <c:v>19970318</c:v>
                </c:pt>
                <c:pt idx="10">
                  <c:v>19970319</c:v>
                </c:pt>
                <c:pt idx="11">
                  <c:v>19970320</c:v>
                </c:pt>
                <c:pt idx="12">
                  <c:v>19970321</c:v>
                </c:pt>
                <c:pt idx="13">
                  <c:v>19970322</c:v>
                </c:pt>
                <c:pt idx="14">
                  <c:v>19970323</c:v>
                </c:pt>
                <c:pt idx="15">
                  <c:v>19970324</c:v>
                </c:pt>
                <c:pt idx="16">
                  <c:v>19970325</c:v>
                </c:pt>
                <c:pt idx="17">
                  <c:v>19970326</c:v>
                </c:pt>
                <c:pt idx="18">
                  <c:v>19970327</c:v>
                </c:pt>
                <c:pt idx="19">
                  <c:v>19970328</c:v>
                </c:pt>
                <c:pt idx="20">
                  <c:v>19970329</c:v>
                </c:pt>
                <c:pt idx="21">
                  <c:v>19970330</c:v>
                </c:pt>
                <c:pt idx="22">
                  <c:v>19970331</c:v>
                </c:pt>
                <c:pt idx="23">
                  <c:v>19970401</c:v>
                </c:pt>
                <c:pt idx="24">
                  <c:v>19970402</c:v>
                </c:pt>
                <c:pt idx="25">
                  <c:v>19970403</c:v>
                </c:pt>
                <c:pt idx="26">
                  <c:v>19970404</c:v>
                </c:pt>
                <c:pt idx="27">
                  <c:v>19970405</c:v>
                </c:pt>
              </c:numCache>
            </c:numRef>
          </c:cat>
          <c:val>
            <c:numRef>
              <c:f>rate!$B$283:$B$310</c:f>
              <c:numCache>
                <c:formatCode>General</c:formatCode>
                <c:ptCount val="28"/>
                <c:pt idx="0">
                  <c:v>5.25</c:v>
                </c:pt>
                <c:pt idx="1">
                  <c:v>5.25</c:v>
                </c:pt>
                <c:pt idx="2">
                  <c:v>5.25</c:v>
                </c:pt>
                <c:pt idx="3">
                  <c:v>5.25</c:v>
                </c:pt>
                <c:pt idx="4">
                  <c:v>5.25</c:v>
                </c:pt>
                <c:pt idx="5">
                  <c:v>5.25</c:v>
                </c:pt>
                <c:pt idx="6">
                  <c:v>5.25</c:v>
                </c:pt>
                <c:pt idx="7">
                  <c:v>5.25</c:v>
                </c:pt>
                <c:pt idx="8">
                  <c:v>5.25</c:v>
                </c:pt>
                <c:pt idx="9">
                  <c:v>5.25</c:v>
                </c:pt>
                <c:pt idx="10">
                  <c:v>5.25</c:v>
                </c:pt>
                <c:pt idx="11">
                  <c:v>5.25</c:v>
                </c:pt>
                <c:pt idx="12">
                  <c:v>5.25</c:v>
                </c:pt>
                <c:pt idx="13">
                  <c:v>5.25</c:v>
                </c:pt>
                <c:pt idx="14">
                  <c:v>5.25</c:v>
                </c:pt>
                <c:pt idx="15">
                  <c:v>5.25</c:v>
                </c:pt>
                <c:pt idx="16">
                  <c:v>5.5</c:v>
                </c:pt>
                <c:pt idx="17">
                  <c:v>5.5</c:v>
                </c:pt>
                <c:pt idx="18">
                  <c:v>5.5</c:v>
                </c:pt>
                <c:pt idx="19">
                  <c:v>5.5</c:v>
                </c:pt>
                <c:pt idx="20">
                  <c:v>5.5</c:v>
                </c:pt>
                <c:pt idx="21">
                  <c:v>5.5</c:v>
                </c:pt>
                <c:pt idx="22">
                  <c:v>5.5</c:v>
                </c:pt>
                <c:pt idx="23">
                  <c:v>5.5</c:v>
                </c:pt>
                <c:pt idx="24">
                  <c:v>5.5</c:v>
                </c:pt>
                <c:pt idx="25">
                  <c:v>5.5</c:v>
                </c:pt>
                <c:pt idx="26">
                  <c:v>5.5</c:v>
                </c:pt>
                <c:pt idx="27">
                  <c:v>5.5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4765840"/>
        <c:axId val="394773680"/>
      </c:lineChart>
      <c:catAx>
        <c:axId val="394765840"/>
        <c:scaling>
          <c:orientation val="minMax"/>
        </c:scaling>
        <c:delete val="1"/>
        <c:axPos val="b"/>
        <c:numFmt formatCode="####\-##\-##" sourceLinked="1"/>
        <c:majorTickMark val="none"/>
        <c:minorTickMark val="none"/>
        <c:tickLblPos val="nextTo"/>
        <c:crossAx val="394773680"/>
        <c:crosses val="autoZero"/>
        <c:auto val="1"/>
        <c:lblAlgn val="ctr"/>
        <c:lblOffset val="100"/>
        <c:noMultiLvlLbl val="0"/>
      </c:catAx>
      <c:valAx>
        <c:axId val="394773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476584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A3AF4-C07E-4CA4-A623-EC52440DCAF3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22CF5-50BC-4E8C-9905-85088BE5E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277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EAA17-1BB8-4315-B3F5-7BE9FC88FC21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261F8-C3C5-403A-B589-3A7B8E4C1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92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578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767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859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088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867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097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51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3014664" y="2054228"/>
            <a:ext cx="6891337" cy="2741613"/>
          </a:xfrm>
          <a:prstGeom prst="rect">
            <a:avLst/>
          </a:prstGeom>
          <a:solidFill>
            <a:srgbClr val="0057A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3723" tIns="36862" rIns="73723" bIns="36862" anchor="ctr"/>
          <a:lstStyle/>
          <a:p>
            <a:pPr defTabSz="737791" eaLnBrk="0" hangingPunct="0"/>
            <a:endParaRPr kumimoji="0" lang="en-US" sz="1625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2" y="2054228"/>
            <a:ext cx="2970213" cy="2741613"/>
          </a:xfrm>
          <a:prstGeom prst="rect">
            <a:avLst/>
          </a:prstGeom>
          <a:solidFill>
            <a:srgbClr val="00A2D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3723" tIns="36862" rIns="73723" bIns="36862" anchor="ctr"/>
          <a:lstStyle/>
          <a:p>
            <a:pPr defTabSz="737791" eaLnBrk="0" hangingPunct="0"/>
            <a:endParaRPr kumimoji="0" lang="en-US" sz="1625">
              <a:ea typeface="굴림" charset="-127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398840" y="2860675"/>
            <a:ext cx="5870575" cy="838200"/>
          </a:xfrm>
        </p:spPr>
        <p:txBody>
          <a:bodyPr/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98839" y="2378075"/>
            <a:ext cx="4057650" cy="414338"/>
          </a:xfrm>
        </p:spPr>
        <p:txBody>
          <a:bodyPr/>
          <a:lstStyle>
            <a:lvl1pPr>
              <a:defRPr sz="13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4245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37285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1075" y="373066"/>
            <a:ext cx="2230438" cy="5492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35003" y="373066"/>
            <a:ext cx="6543674" cy="5492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99894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1" y="464808"/>
            <a:ext cx="8926513" cy="35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35001" y="866025"/>
            <a:ext cx="892651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6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0136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3"/>
            <a:ext cx="8420100" cy="1362075"/>
          </a:xfrm>
        </p:spPr>
        <p:txBody>
          <a:bodyPr/>
          <a:lstStyle>
            <a:lvl1pPr algn="l">
              <a:defRPr sz="325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1625"/>
            </a:lvl1pPr>
            <a:lvl2pPr marL="371475" indent="0">
              <a:buNone/>
              <a:defRPr sz="1463"/>
            </a:lvl2pPr>
            <a:lvl3pPr marL="742950" indent="0">
              <a:buNone/>
              <a:defRPr sz="1300"/>
            </a:lvl3pPr>
            <a:lvl4pPr marL="1114425" indent="0">
              <a:buNone/>
              <a:defRPr sz="1138"/>
            </a:lvl4pPr>
            <a:lvl5pPr marL="1485900" indent="0">
              <a:buNone/>
              <a:defRPr sz="1138"/>
            </a:lvl5pPr>
            <a:lvl6pPr marL="1857375" indent="0">
              <a:buNone/>
              <a:defRPr sz="1138"/>
            </a:lvl6pPr>
            <a:lvl7pPr marL="2228850" indent="0">
              <a:buNone/>
              <a:defRPr sz="1138"/>
            </a:lvl7pPr>
            <a:lvl8pPr marL="2600325" indent="0">
              <a:buNone/>
              <a:defRPr sz="1138"/>
            </a:lvl8pPr>
            <a:lvl9pPr marL="2971800" indent="0">
              <a:buNone/>
              <a:defRPr sz="113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70459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35001" y="633416"/>
            <a:ext cx="4386263" cy="288925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73664" y="633416"/>
            <a:ext cx="4387850" cy="288925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11859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738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738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6854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00877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04837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138" cy="1162050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3"/>
            <a:ext cx="5537201" cy="5853113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1" y="1435103"/>
            <a:ext cx="3259138" cy="4691063"/>
          </a:xfrm>
        </p:spPr>
        <p:txBody>
          <a:bodyPr/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4431077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5289168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1" y="449178"/>
            <a:ext cx="8926513" cy="35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1" y="866025"/>
            <a:ext cx="892651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1" y="6477000"/>
            <a:ext cx="9209089" cy="381000"/>
          </a:xfrm>
          <a:prstGeom prst="rect">
            <a:avLst/>
          </a:prstGeom>
          <a:solidFill>
            <a:srgbClr val="CFCFC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kumimoji="0" lang="en-US" sz="1463" baseline="-25000">
              <a:ea typeface="굴림" charset="-127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invGray">
          <a:xfrm>
            <a:off x="9261476" y="6477000"/>
            <a:ext cx="644525" cy="3810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fld id="{7B50DFBF-02B5-4068-A36F-664D261E51FF}" type="slidenum">
              <a:rPr kumimoji="0" lang="en-US" sz="813">
                <a:solidFill>
                  <a:schemeClr val="bg1"/>
                </a:solidFill>
                <a:ea typeface="굴림" charset="-127"/>
              </a:rPr>
              <a:pPr eaLnBrk="0" hangingPunct="0"/>
              <a:t>‹#›</a:t>
            </a:fld>
            <a:endParaRPr kumimoji="0" lang="en-US" sz="813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0" y="414338"/>
            <a:ext cx="4953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363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2400" b="1">
          <a:solidFill>
            <a:srgbClr val="0070C0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2pPr>
      <a:lvl3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3pPr>
      <a:lvl4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4pPr>
      <a:lvl5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5pPr>
      <a:lvl6pPr marL="371475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6pPr>
      <a:lvl7pPr marL="74295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7pPr>
      <a:lvl8pPr marL="1114425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8pPr>
      <a:lvl9pPr marL="14859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9pPr>
    </p:titleStyle>
    <p:bodyStyle>
      <a:lvl1pPr algn="l" rtl="0" eaLnBrk="1" fontAlgn="base" latinLnBrk="1" hangingPunct="1">
        <a:spcBef>
          <a:spcPct val="60000"/>
        </a:spcBef>
        <a:spcAft>
          <a:spcPct val="0"/>
        </a:spcAft>
        <a:buFont typeface="Wingdings" pitchFamily="2" charset="2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18592" indent="-103188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138">
          <a:solidFill>
            <a:schemeClr val="tx1"/>
          </a:solidFill>
          <a:latin typeface="+mn-ea"/>
          <a:ea typeface="+mn-ea"/>
        </a:defRPr>
      </a:lvl2pPr>
      <a:lvl3pPr marL="567531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­"/>
        <a:defRPr kumimoji="1" sz="1138">
          <a:solidFill>
            <a:schemeClr val="tx1"/>
          </a:solidFill>
          <a:latin typeface="+mn-ea"/>
          <a:ea typeface="+mn-ea"/>
        </a:defRPr>
      </a:lvl3pPr>
      <a:lvl4pPr marL="816472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­"/>
        <a:defRPr kumimoji="1" sz="1138">
          <a:solidFill>
            <a:schemeClr val="tx1"/>
          </a:solidFill>
          <a:latin typeface="+mn-ea"/>
          <a:ea typeface="+mn-ea"/>
        </a:defRPr>
      </a:lvl4pPr>
      <a:lvl5pPr marL="1065411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5pPr>
      <a:lvl6pPr marL="1436886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6pPr>
      <a:lvl7pPr marL="1808361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7pPr>
      <a:lvl8pPr marL="2179836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8pPr>
      <a:lvl9pPr marL="2551311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05072" y="2368966"/>
            <a:ext cx="6585910" cy="1210995"/>
          </a:xfrm>
        </p:spPr>
        <p:txBody>
          <a:bodyPr/>
          <a:lstStyle/>
          <a:p>
            <a:pPr algn="r"/>
            <a:r>
              <a:rPr lang="en-US" altLang="ko-KR" sz="2800" smtClean="0"/>
              <a:t>Federal Funds Target Rate Prediction</a:t>
            </a:r>
            <a:br>
              <a:rPr lang="en-US" altLang="ko-KR" sz="2800" smtClean="0"/>
            </a:br>
            <a:r>
              <a:rPr lang="en-US" altLang="ko-KR" sz="2800" smtClean="0"/>
              <a:t>via FOMC </a:t>
            </a:r>
            <a:r>
              <a:rPr lang="en-US" altLang="ko-KR" sz="2800" dirty="0" smtClean="0"/>
              <a:t>Speech</a:t>
            </a:r>
            <a:br>
              <a:rPr lang="en-US" altLang="ko-KR" sz="2800" dirty="0" smtClean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65380" y="3448054"/>
            <a:ext cx="4625602" cy="1362672"/>
          </a:xfrm>
        </p:spPr>
        <p:txBody>
          <a:bodyPr/>
          <a:lstStyle/>
          <a:p>
            <a:pPr algn="r">
              <a:spcBef>
                <a:spcPts val="0"/>
              </a:spcBef>
            </a:pPr>
            <a:r>
              <a:rPr lang="en-US" altLang="ko-KR" b="1" smtClean="0"/>
              <a:t>Korea University</a:t>
            </a:r>
          </a:p>
          <a:p>
            <a:pPr algn="r">
              <a:spcBef>
                <a:spcPts val="0"/>
              </a:spcBef>
            </a:pPr>
            <a:r>
              <a:rPr lang="en-US" altLang="ko-KR" b="1" smtClean="0"/>
              <a:t>Department of Industrial Management Enginerring</a:t>
            </a:r>
          </a:p>
          <a:p>
            <a:pPr algn="r">
              <a:spcBef>
                <a:spcPts val="0"/>
              </a:spcBef>
            </a:pPr>
            <a:r>
              <a:rPr lang="en-US" altLang="ko-KR" b="1" smtClean="0"/>
              <a:t>Data Mining Laboratory</a:t>
            </a:r>
            <a:endParaRPr lang="en-US" altLang="ko-KR" b="1" dirty="0" smtClean="0"/>
          </a:p>
          <a:p>
            <a:pPr algn="r">
              <a:spcBef>
                <a:spcPts val="0"/>
              </a:spcBef>
            </a:pPr>
            <a:endParaRPr lang="en-US" altLang="ko-KR" b="1" smtClean="0"/>
          </a:p>
          <a:p>
            <a:pPr algn="r">
              <a:spcBef>
                <a:spcPts val="0"/>
              </a:spcBef>
            </a:pPr>
            <a:r>
              <a:rPr lang="en-US" altLang="ko-KR" b="1" smtClean="0"/>
              <a:t>TEAM 3</a:t>
            </a:r>
          </a:p>
          <a:p>
            <a:pPr algn="r">
              <a:spcBef>
                <a:spcPts val="0"/>
              </a:spcBef>
            </a:pPr>
            <a:r>
              <a:rPr lang="en-US" altLang="ko-KR" b="1" smtClean="0"/>
              <a:t>Park Youngjoon, </a:t>
            </a:r>
            <a:r>
              <a:rPr lang="en-US" altLang="ko-KR" b="1"/>
              <a:t>Lee Hankyu, Do </a:t>
            </a:r>
            <a:r>
              <a:rPr lang="en-US" altLang="ko-KR" b="1" smtClean="0"/>
              <a:t>Hyungrok</a:t>
            </a:r>
            <a:endParaRPr lang="en-US" altLang="ko-KR" b="1" dirty="0" smtClean="0"/>
          </a:p>
        </p:txBody>
      </p:sp>
      <p:sp>
        <p:nvSpPr>
          <p:cNvPr id="6" name="직사각형 5"/>
          <p:cNvSpPr/>
          <p:nvPr/>
        </p:nvSpPr>
        <p:spPr bwMode="auto">
          <a:xfrm>
            <a:off x="0" y="299103"/>
            <a:ext cx="709301" cy="70075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48426" y="4412183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Dioxin</a:t>
            </a:r>
            <a:endParaRPr lang="ko-KR" altLang="en-US" dirty="0"/>
          </a:p>
        </p:txBody>
      </p:sp>
      <p:pic>
        <p:nvPicPr>
          <p:cNvPr id="1026" name="Picture 2" descr="http://upload.wikimedia.org/wikipedia/commons/thumb/f/fd/1%2C4-Dioxin.svg/200px-1%2C4-Dioxin.svg.png&amp;width=1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56" y="2217062"/>
            <a:ext cx="1823692" cy="246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520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Dimensionality Reduction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Feature Selection &amp; Extraction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5257767" y="1245453"/>
            <a:ext cx="3847828" cy="4896544"/>
          </a:xfrm>
          <a:prstGeom prst="roundRect">
            <a:avLst>
              <a:gd name="adj" fmla="val 4983"/>
            </a:avLst>
          </a:prstGeom>
          <a:solidFill>
            <a:schemeClr val="bg1"/>
          </a:solidFill>
          <a:ln w="1270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0118" rIns="90000" bIns="40118" rtlCol="0" anchor="ctr"/>
          <a:lstStyle/>
          <a:p>
            <a:pPr algn="ctr" defTabSz="957263" eaLnBrk="0" latinLnBrk="0" hangingPunct="0">
              <a:lnSpc>
                <a:spcPct val="110000"/>
              </a:lnSpc>
              <a:buClr>
                <a:srgbClr val="000000"/>
              </a:buClr>
            </a:pPr>
            <a:endParaRPr lang="ko-KR" altLang="en-US" sz="1300" dirty="0" smtClean="0">
              <a:solidFill>
                <a:prstClr val="white"/>
              </a:solidFill>
              <a:ea typeface="돋움" pitchFamily="50" charset="-127"/>
              <a:cs typeface="Arial" charset="0"/>
            </a:endParaRPr>
          </a:p>
        </p:txBody>
      </p:sp>
      <p:sp>
        <p:nvSpPr>
          <p:cNvPr id="7" name="양쪽 모서리가 둥근 사각형 6"/>
          <p:cNvSpPr/>
          <p:nvPr/>
        </p:nvSpPr>
        <p:spPr bwMode="auto">
          <a:xfrm>
            <a:off x="5257767" y="1205996"/>
            <a:ext cx="3847828" cy="472490"/>
          </a:xfrm>
          <a:prstGeom prst="round2SameRect">
            <a:avLst>
              <a:gd name="adj1" fmla="val 29948"/>
              <a:gd name="adj2" fmla="val 0"/>
            </a:avLst>
          </a:prstGeom>
          <a:solidFill>
            <a:schemeClr val="bg1">
              <a:lumMod val="5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90000" tIns="40118" rIns="90000" bIns="40118" rtlCol="0" anchor="ctr"/>
          <a:lstStyle/>
          <a:p>
            <a:pPr algn="ctr" defTabSz="957263" eaLnBrk="0" latinLnBrk="0" hangingPunct="0">
              <a:lnSpc>
                <a:spcPct val="110000"/>
              </a:lnSpc>
              <a:buClr>
                <a:srgbClr val="000000"/>
              </a:buClr>
            </a:pPr>
            <a:r>
              <a:rPr lang="en-US" altLang="ko-KR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Feature extraction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8" name="이등변 삼각형 7"/>
          <p:cNvSpPr/>
          <p:nvPr/>
        </p:nvSpPr>
        <p:spPr bwMode="auto">
          <a:xfrm rot="5400000">
            <a:off x="2966652" y="3738481"/>
            <a:ext cx="3960440" cy="295612"/>
          </a:xfrm>
          <a:prstGeom prst="triangle">
            <a:avLst/>
          </a:prstGeom>
          <a:solidFill>
            <a:schemeClr val="bg1">
              <a:lumMod val="65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90000" tIns="40118" rIns="90000" bIns="40118" rtlCol="0" anchor="ctr"/>
          <a:lstStyle/>
          <a:p>
            <a:pPr marL="0" marR="0" indent="0" algn="ctr" defTabSz="957263" eaLnBrk="0" latinLnBrk="0" hangingPunct="0">
              <a:lnSpc>
                <a:spcPct val="110000"/>
              </a:lnSpc>
              <a:buClr>
                <a:srgbClr val="000000"/>
              </a:buClr>
              <a:buSzTx/>
              <a:buFontTx/>
              <a:buNone/>
              <a:tabLst/>
            </a:pPr>
            <a:endParaRPr lang="ko-KR" altLang="en-US" sz="1300" dirty="0" smtClean="0">
              <a:solidFill>
                <a:schemeClr val="bg1"/>
              </a:solidFill>
              <a:ea typeface="돋움" pitchFamily="50" charset="-127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5332287" y="5374753"/>
                <a:ext cx="3693559" cy="6721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 algn="just">
                  <a:buFont typeface="Arial" pitchFamily="34" charset="0"/>
                  <a:buChar char="•"/>
                </a:pPr>
                <a:r>
                  <a:rPr lang="en-US" altLang="ko-KR" sz="1200" dirty="0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Extract feature using deep learning approach </a:t>
                </a:r>
              </a:p>
              <a:p>
                <a:pPr marL="171450" indent="-171450" algn="just">
                  <a:buFont typeface="Arial" pitchFamily="34" charset="0"/>
                  <a:buChar char="•"/>
                </a:pPr>
                <a:r>
                  <a:rPr lang="en-US" altLang="ko-KR" sz="1200" dirty="0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layer structure</a:t>
                </a:r>
              </a:p>
              <a:p>
                <a:pPr algn="just"/>
                <a:r>
                  <a:rPr lang="en-US" altLang="ko-KR" sz="12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200" dirty="0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(5000 – 3000 – 1500 – 500 -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1200" dirty="0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- 50 – 10 – 3)</a:t>
                </a: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287" y="5374753"/>
                <a:ext cx="3693559" cy="672172"/>
              </a:xfrm>
              <a:prstGeom prst="rect">
                <a:avLst/>
              </a:prstGeom>
              <a:blipFill rotWithShape="0">
                <a:blip r:embed="rId2"/>
                <a:stretch>
                  <a:fillRect t="-909" b="-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모서리가 둥근 직사각형 34"/>
          <p:cNvSpPr/>
          <p:nvPr/>
        </p:nvSpPr>
        <p:spPr bwMode="auto">
          <a:xfrm>
            <a:off x="5716850" y="4828853"/>
            <a:ext cx="3047006" cy="385280"/>
          </a:xfrm>
          <a:prstGeom prst="roundRect">
            <a:avLst/>
          </a:prstGeom>
          <a:solidFill>
            <a:schemeClr val="hlink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 smtClean="0">
                <a:latin typeface="Arial" charset="0"/>
                <a:ea typeface="돋움" pitchFamily="50" charset="-127"/>
              </a:rPr>
              <a:t>Selected feature (5,000)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15" name="이등변 삼각형 14"/>
          <p:cNvSpPr/>
          <p:nvPr/>
        </p:nvSpPr>
        <p:spPr bwMode="auto">
          <a:xfrm>
            <a:off x="5936209" y="4559054"/>
            <a:ext cx="2608288" cy="207580"/>
          </a:xfrm>
          <a:prstGeom prst="triangl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7" t="10722" r="14747" b="10660"/>
          <a:stretch/>
        </p:blipFill>
        <p:spPr>
          <a:xfrm>
            <a:off x="106856" y="1442241"/>
            <a:ext cx="4500347" cy="4253479"/>
          </a:xfrm>
          <a:prstGeom prst="ellipse">
            <a:avLst/>
          </a:prstGeom>
        </p:spPr>
      </p:pic>
      <p:pic>
        <p:nvPicPr>
          <p:cNvPr id="297" name="그림 2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387" y="1657561"/>
            <a:ext cx="2628110" cy="292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1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Results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523319" y="1508910"/>
          <a:ext cx="8859361" cy="2004852"/>
        </p:xfrm>
        <a:graphic>
          <a:graphicData uri="http://schemas.openxmlformats.org/drawingml/2006/table">
            <a:tbl>
              <a:tblPr/>
              <a:tblGrid>
                <a:gridCol w="2664833"/>
                <a:gridCol w="1548632"/>
                <a:gridCol w="1548632"/>
                <a:gridCol w="1548632"/>
                <a:gridCol w="1548632"/>
              </a:tblGrid>
              <a:tr h="28293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Classificaiton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Algorithm</a:t>
                      </a:r>
                    </a:p>
                  </a:txBody>
                  <a:tcPr marL="905" marR="905" marT="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Accuracy</a:t>
                      </a:r>
                    </a:p>
                  </a:txBody>
                  <a:tcPr marL="905" marR="905" marT="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05" marR="905" marT="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05" marR="905" marT="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05" marR="905" marT="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05" marR="905" marT="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9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KNN(k=16)</a:t>
                      </a:r>
                    </a:p>
                  </a:txBody>
                  <a:tcPr marL="905" marR="905" marT="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36.7%</a:t>
                      </a:r>
                    </a:p>
                  </a:txBody>
                  <a:tcPr marL="905" marR="905" marT="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37.0%</a:t>
                      </a:r>
                    </a:p>
                  </a:txBody>
                  <a:tcPr marL="905" marR="905" marT="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40.1%</a:t>
                      </a:r>
                    </a:p>
                  </a:txBody>
                  <a:tcPr marL="905" marR="905" marT="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35.9%</a:t>
                      </a:r>
                    </a:p>
                  </a:txBody>
                  <a:tcPr marL="905" marR="905" marT="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naïve bayes</a:t>
                      </a:r>
                    </a:p>
                  </a:txBody>
                  <a:tcPr marL="905" marR="905" marT="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30.7%</a:t>
                      </a:r>
                    </a:p>
                  </a:txBody>
                  <a:tcPr marL="905" marR="905" marT="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26.8%</a:t>
                      </a:r>
                    </a:p>
                  </a:txBody>
                  <a:tcPr marL="905" marR="905" marT="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48.8%</a:t>
                      </a:r>
                    </a:p>
                  </a:txBody>
                  <a:tcPr marL="905" marR="905" marT="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46.5%</a:t>
                      </a:r>
                    </a:p>
                  </a:txBody>
                  <a:tcPr marL="905" marR="905" marT="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4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 Forest</a:t>
                      </a:r>
                    </a:p>
                  </a:txBody>
                  <a:tcPr marL="905" marR="905" marT="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36.2%</a:t>
                      </a:r>
                    </a:p>
                  </a:txBody>
                  <a:tcPr marL="905" marR="905" marT="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36.7%</a:t>
                      </a:r>
                    </a:p>
                  </a:txBody>
                  <a:tcPr marL="905" marR="905" marT="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36.1%</a:t>
                      </a:r>
                    </a:p>
                  </a:txBody>
                  <a:tcPr marL="905" marR="905" marT="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33.0%</a:t>
                      </a:r>
                    </a:p>
                  </a:txBody>
                  <a:tcPr marL="905" marR="905" marT="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Decision Tree</a:t>
                      </a:r>
                    </a:p>
                  </a:txBody>
                  <a:tcPr marL="905" marR="905" marT="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37.8%</a:t>
                      </a:r>
                    </a:p>
                  </a:txBody>
                  <a:tcPr marL="905" marR="905" marT="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33.6%</a:t>
                      </a:r>
                    </a:p>
                  </a:txBody>
                  <a:tcPr marL="905" marR="905" marT="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38.5%</a:t>
                      </a:r>
                    </a:p>
                  </a:txBody>
                  <a:tcPr marL="905" marR="905" marT="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24.6%</a:t>
                      </a:r>
                    </a:p>
                  </a:txBody>
                  <a:tcPr marL="905" marR="905" marT="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9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SVM(Radial basis)</a:t>
                      </a:r>
                    </a:p>
                  </a:txBody>
                  <a:tcPr marL="905" marR="905" marT="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36.2%</a:t>
                      </a:r>
                    </a:p>
                  </a:txBody>
                  <a:tcPr marL="905" marR="905" marT="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31.5%</a:t>
                      </a:r>
                    </a:p>
                  </a:txBody>
                  <a:tcPr marL="905" marR="905" marT="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29.4%</a:t>
                      </a:r>
                    </a:p>
                  </a:txBody>
                  <a:tcPr marL="905" marR="905" marT="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48.0%</a:t>
                      </a:r>
                    </a:p>
                  </a:txBody>
                  <a:tcPr marL="905" marR="905" marT="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15856"/>
              </p:ext>
            </p:extLst>
          </p:nvPr>
        </p:nvGraphicFramePr>
        <p:xfrm>
          <a:off x="512104" y="4139093"/>
          <a:ext cx="4265378" cy="1753135"/>
        </p:xfrm>
        <a:graphic>
          <a:graphicData uri="http://schemas.openxmlformats.org/drawingml/2006/table">
            <a:tbl>
              <a:tblPr/>
              <a:tblGrid>
                <a:gridCol w="740018"/>
                <a:gridCol w="1305306"/>
                <a:gridCol w="740018"/>
                <a:gridCol w="740018"/>
                <a:gridCol w="740018"/>
              </a:tblGrid>
              <a:tr h="344711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Naïve Bayes</a:t>
                      </a:r>
                    </a:p>
                  </a:txBody>
                  <a:tcPr marL="1261" marR="1261" marT="12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Prediction</a:t>
                      </a:r>
                    </a:p>
                  </a:txBody>
                  <a:tcPr marL="1261" marR="1261" marT="12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185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</a:t>
                      </a:r>
                    </a:p>
                  </a:txBody>
                  <a:tcPr marL="1261" marR="1261" marT="12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STAY</a:t>
                      </a:r>
                    </a:p>
                  </a:txBody>
                  <a:tcPr marL="1261" marR="1261" marT="12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DOWN</a:t>
                      </a:r>
                    </a:p>
                  </a:txBody>
                  <a:tcPr marL="1261" marR="1261" marT="12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Actual</a:t>
                      </a:r>
                    </a:p>
                  </a:txBody>
                  <a:tcPr marL="1261" marR="1261" marT="12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</a:t>
                      </a:r>
                    </a:p>
                  </a:txBody>
                  <a:tcPr marL="1261" marR="1261" marT="12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1261" marR="1261" marT="12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1261" marR="1261" marT="126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1261" marR="1261" marT="126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518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STAY</a:t>
                      </a:r>
                    </a:p>
                  </a:txBody>
                  <a:tcPr marL="1261" marR="1261" marT="12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1261" marR="1261" marT="12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272</a:t>
                      </a:r>
                    </a:p>
                  </a:txBody>
                  <a:tcPr marL="1261" marR="1261" marT="12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195</a:t>
                      </a:r>
                    </a:p>
                  </a:txBody>
                  <a:tcPr marL="1261" marR="1261" marT="126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47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DOWN</a:t>
                      </a:r>
                    </a:p>
                  </a:txBody>
                  <a:tcPr marL="1261" marR="1261" marT="12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1261" marR="1261" marT="12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1261" marR="1261" marT="12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1261" marR="1261" marT="126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872238"/>
              </p:ext>
            </p:extLst>
          </p:nvPr>
        </p:nvGraphicFramePr>
        <p:xfrm>
          <a:off x="5105959" y="4159642"/>
          <a:ext cx="4253797" cy="1727450"/>
        </p:xfrm>
        <a:graphic>
          <a:graphicData uri="http://schemas.openxmlformats.org/drawingml/2006/table">
            <a:tbl>
              <a:tblPr/>
              <a:tblGrid>
                <a:gridCol w="738008"/>
                <a:gridCol w="1301765"/>
                <a:gridCol w="738008"/>
                <a:gridCol w="738008"/>
                <a:gridCol w="738008"/>
              </a:tblGrid>
              <a:tr h="34549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</a:t>
                      </a:r>
                    </a:p>
                  </a:txBody>
                  <a:tcPr marL="1282" marR="1282" marT="1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Prediction</a:t>
                      </a:r>
                    </a:p>
                  </a:txBody>
                  <a:tcPr marL="1282" marR="1282" marT="1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549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</a:t>
                      </a:r>
                    </a:p>
                  </a:txBody>
                  <a:tcPr marL="1282" marR="1282" marT="1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STAY</a:t>
                      </a:r>
                    </a:p>
                  </a:txBody>
                  <a:tcPr marL="1282" marR="1282" marT="1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DOWN</a:t>
                      </a:r>
                    </a:p>
                  </a:txBody>
                  <a:tcPr marL="1282" marR="1282" marT="1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9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Actual</a:t>
                      </a:r>
                    </a:p>
                  </a:txBody>
                  <a:tcPr marL="1282" marR="1282" marT="1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</a:t>
                      </a:r>
                    </a:p>
                  </a:txBody>
                  <a:tcPr marL="1282" marR="1282" marT="1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1282" marR="1282" marT="1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1282" marR="1282" marT="12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1282" marR="1282" marT="128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54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STAY</a:t>
                      </a:r>
                    </a:p>
                  </a:txBody>
                  <a:tcPr marL="1282" marR="1282" marT="1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264</a:t>
                      </a:r>
                    </a:p>
                  </a:txBody>
                  <a:tcPr marL="1282" marR="1282" marT="1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</a:t>
                      </a:r>
                    </a:p>
                  </a:txBody>
                  <a:tcPr marL="1282" marR="1282" marT="1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282" marR="1282" marT="128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54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DOWN</a:t>
                      </a:r>
                    </a:p>
                  </a:txBody>
                  <a:tcPr marL="1282" marR="1282" marT="1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1282" marR="1282" marT="1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1282" marR="1282" marT="1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1282" marR="1282" marT="128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 bwMode="auto">
          <a:xfrm>
            <a:off x="6282647" y="2347645"/>
            <a:ext cx="1551398" cy="29795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834045" y="3222171"/>
            <a:ext cx="1543998" cy="288472"/>
          </a:xfrm>
          <a:prstGeom prst="rect">
            <a:avLst/>
          </a:prstGeom>
          <a:solidFill>
            <a:schemeClr val="tx2">
              <a:lumMod val="75000"/>
              <a:alpha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38574">
            <a:off x="3915430" y="2420452"/>
            <a:ext cx="3180197" cy="17790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38574">
            <a:off x="6966424" y="3367275"/>
            <a:ext cx="1520066" cy="85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749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Conclusions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5000" y="1294205"/>
            <a:ext cx="892651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smtClean="0"/>
              <a:t>FOMC speech does not provide enough information to predict the target fund rates</a:t>
            </a:r>
            <a:endParaRPr lang="en-US" altLang="ko-KR" sz="20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Training error 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smtClean="0"/>
              <a:t>There possibly exists other factors except </a:t>
            </a:r>
            <a:r>
              <a:rPr lang="en-US" altLang="ko-KR" b="1" smtClean="0"/>
              <a:t>FOMC speech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smtClean="0"/>
              <a:t>Training set biased </a:t>
            </a:r>
            <a:r>
              <a:rPr lang="en-US" altLang="ko-KR" sz="2000" b="1" dirty="0" smtClean="0"/>
              <a:t>model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smtClean="0"/>
              <a:t>Training </a:t>
            </a:r>
            <a:r>
              <a:rPr lang="en-US" altLang="ko-KR" b="1" dirty="0"/>
              <a:t>error: 60% vs testing error: 40</a:t>
            </a:r>
            <a:r>
              <a:rPr lang="en-US" altLang="ko-KR" b="1" dirty="0" smtClean="0"/>
              <a:t>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smtClean="0"/>
              <a:t>Transitions of target fund rate are challenging</a:t>
            </a:r>
            <a:endParaRPr lang="en-US" altLang="ko-KR" sz="20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smtClean="0"/>
              <a:t>Contemporary machine learning algorithms cannot surpass human brain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147854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servitokss.com/wp-content/uploads/2009/07/man_question_ma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131" y="1719263"/>
            <a:ext cx="27241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5223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From the speeches, we will construct a classification model to predict the federal funds rate after the speech, whether it goes up, down or stay.</a:t>
            </a:r>
            <a:endParaRPr lang="ko-KR" altLang="en-US"/>
          </a:p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Research Objective</a:t>
            </a:r>
            <a:endParaRPr lang="ko-KR" altLang="en-US" dirty="0"/>
          </a:p>
        </p:txBody>
      </p:sp>
      <p:sp>
        <p:nvSpPr>
          <p:cNvPr id="2150" name="TextBox 2149"/>
          <p:cNvSpPr txBox="1"/>
          <p:nvPr/>
        </p:nvSpPr>
        <p:spPr>
          <a:xfrm>
            <a:off x="3555686" y="5573748"/>
            <a:ext cx="291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Deep Learning Approach</a:t>
            </a:r>
            <a:endParaRPr lang="ko-KR" altLang="en-US" b="1" dirty="0"/>
          </a:p>
        </p:txBody>
      </p:sp>
      <p:sp>
        <p:nvSpPr>
          <p:cNvPr id="247" name="TextBox 246"/>
          <p:cNvSpPr txBox="1"/>
          <p:nvPr/>
        </p:nvSpPr>
        <p:spPr>
          <a:xfrm>
            <a:off x="7148926" y="5573748"/>
            <a:ext cx="250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3-Class </a:t>
            </a:r>
            <a:r>
              <a:rPr lang="en-US" altLang="ko-KR" b="1" dirty="0" smtClean="0"/>
              <a:t>Classification</a:t>
            </a:r>
            <a:endParaRPr lang="ko-KR" altLang="en-US" b="1" dirty="0"/>
          </a:p>
        </p:txBody>
      </p:sp>
      <p:pic>
        <p:nvPicPr>
          <p:cNvPr id="2052" name="Picture 4" descr="http://s1.ibtimes.com/sites/www.ibtimes.com/files/styles/v2_article_large/public/2014/08/22/yellenspeech.PNG?itok=ptgXXtI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2"/>
          <a:stretch/>
        </p:blipFill>
        <p:spPr bwMode="auto">
          <a:xfrm>
            <a:off x="1101033" y="2520171"/>
            <a:ext cx="1789327" cy="108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peech of Federal Reserve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39" y="2599585"/>
            <a:ext cx="934365" cy="93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44" name="그룹 2143"/>
          <p:cNvGrpSpPr/>
          <p:nvPr/>
        </p:nvGrpSpPr>
        <p:grpSpPr>
          <a:xfrm>
            <a:off x="3559947" y="2517732"/>
            <a:ext cx="2828467" cy="2485251"/>
            <a:chOff x="3831028" y="1978771"/>
            <a:chExt cx="3641018" cy="3199204"/>
          </a:xfrm>
        </p:grpSpPr>
        <p:grpSp>
          <p:nvGrpSpPr>
            <p:cNvPr id="6" name="그룹 5"/>
            <p:cNvGrpSpPr/>
            <p:nvPr/>
          </p:nvGrpSpPr>
          <p:grpSpPr>
            <a:xfrm>
              <a:off x="3993938" y="3930866"/>
              <a:ext cx="3088485" cy="325820"/>
              <a:chOff x="4382814" y="4214648"/>
              <a:chExt cx="3088485" cy="325820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4382814" y="4214648"/>
                <a:ext cx="325820" cy="32582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 bwMode="auto">
              <a:xfrm>
                <a:off x="4935347" y="4214648"/>
                <a:ext cx="325820" cy="32582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 bwMode="auto">
              <a:xfrm>
                <a:off x="5487880" y="4214648"/>
                <a:ext cx="325820" cy="32582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 bwMode="auto">
              <a:xfrm>
                <a:off x="6040413" y="4214648"/>
                <a:ext cx="325820" cy="32582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6592946" y="4214648"/>
                <a:ext cx="325820" cy="32582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 bwMode="auto">
              <a:xfrm>
                <a:off x="7145479" y="4214648"/>
                <a:ext cx="325820" cy="32582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4270204" y="3280840"/>
              <a:ext cx="2535952" cy="325820"/>
              <a:chOff x="4935347" y="3564622"/>
              <a:chExt cx="2535952" cy="325820"/>
            </a:xfrm>
          </p:grpSpPr>
          <p:sp>
            <p:nvSpPr>
              <p:cNvPr id="51" name="타원 50"/>
              <p:cNvSpPr/>
              <p:nvPr/>
            </p:nvSpPr>
            <p:spPr bwMode="auto">
              <a:xfrm>
                <a:off x="4935347" y="3564622"/>
                <a:ext cx="325820" cy="32582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 bwMode="auto">
              <a:xfrm>
                <a:off x="5487880" y="3564622"/>
                <a:ext cx="325820" cy="32582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 bwMode="auto">
              <a:xfrm>
                <a:off x="6040413" y="3564622"/>
                <a:ext cx="325820" cy="32582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 bwMode="auto">
              <a:xfrm>
                <a:off x="6592946" y="3564622"/>
                <a:ext cx="325820" cy="32582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 bwMode="auto">
              <a:xfrm>
                <a:off x="7145479" y="3564622"/>
                <a:ext cx="325820" cy="32582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4546471" y="2630007"/>
              <a:ext cx="1983419" cy="325820"/>
              <a:chOff x="5487880" y="2913789"/>
              <a:chExt cx="1983419" cy="325820"/>
            </a:xfrm>
          </p:grpSpPr>
          <p:sp>
            <p:nvSpPr>
              <p:cNvPr id="58" name="타원 57"/>
              <p:cNvSpPr/>
              <p:nvPr/>
            </p:nvSpPr>
            <p:spPr bwMode="auto">
              <a:xfrm>
                <a:off x="5487880" y="2913789"/>
                <a:ext cx="325820" cy="32582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 bwMode="auto">
              <a:xfrm>
                <a:off x="6040413" y="2913789"/>
                <a:ext cx="325820" cy="32582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 bwMode="auto">
              <a:xfrm>
                <a:off x="6592946" y="2913789"/>
                <a:ext cx="325820" cy="32582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 bwMode="auto">
              <a:xfrm>
                <a:off x="7145479" y="2913789"/>
                <a:ext cx="325820" cy="32582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4822737" y="1978771"/>
              <a:ext cx="1430886" cy="325820"/>
              <a:chOff x="6040413" y="2262553"/>
              <a:chExt cx="1430886" cy="325820"/>
            </a:xfrm>
          </p:grpSpPr>
          <p:sp>
            <p:nvSpPr>
              <p:cNvPr id="65" name="타원 64"/>
              <p:cNvSpPr/>
              <p:nvPr/>
            </p:nvSpPr>
            <p:spPr bwMode="auto">
              <a:xfrm>
                <a:off x="6040413" y="2262553"/>
                <a:ext cx="325820" cy="32582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  <p:sp>
            <p:nvSpPr>
              <p:cNvPr id="66" name="타원 65"/>
              <p:cNvSpPr/>
              <p:nvPr/>
            </p:nvSpPr>
            <p:spPr bwMode="auto">
              <a:xfrm>
                <a:off x="6592946" y="2262553"/>
                <a:ext cx="325820" cy="32582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  <p:sp>
            <p:nvSpPr>
              <p:cNvPr id="67" name="타원 66"/>
              <p:cNvSpPr/>
              <p:nvPr/>
            </p:nvSpPr>
            <p:spPr bwMode="auto">
              <a:xfrm>
                <a:off x="7145479" y="2262553"/>
                <a:ext cx="325820" cy="32582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</p:grpSp>
        <p:cxnSp>
          <p:nvCxnSpPr>
            <p:cNvPr id="79" name="직선 연결선 78"/>
            <p:cNvCxnSpPr>
              <a:stCxn id="5" idx="0"/>
              <a:endCxn id="51" idx="4"/>
            </p:cNvCxnSpPr>
            <p:nvPr/>
          </p:nvCxnSpPr>
          <p:spPr bwMode="auto">
            <a:xfrm flipV="1">
              <a:off x="4156848" y="3606660"/>
              <a:ext cx="276266" cy="324206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직선 연결선 80"/>
            <p:cNvCxnSpPr>
              <a:stCxn id="5" idx="0"/>
              <a:endCxn id="52" idx="4"/>
            </p:cNvCxnSpPr>
            <p:nvPr/>
          </p:nvCxnSpPr>
          <p:spPr bwMode="auto">
            <a:xfrm flipV="1">
              <a:off x="4156848" y="3606660"/>
              <a:ext cx="828799" cy="324206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/>
            <p:cNvCxnSpPr>
              <a:stCxn id="5" idx="0"/>
              <a:endCxn id="53" idx="4"/>
            </p:cNvCxnSpPr>
            <p:nvPr/>
          </p:nvCxnSpPr>
          <p:spPr bwMode="auto">
            <a:xfrm flipV="1">
              <a:off x="4156848" y="3606660"/>
              <a:ext cx="1381332" cy="324206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직선 연결선 84"/>
            <p:cNvCxnSpPr>
              <a:stCxn id="5" idx="0"/>
              <a:endCxn id="54" idx="4"/>
            </p:cNvCxnSpPr>
            <p:nvPr/>
          </p:nvCxnSpPr>
          <p:spPr bwMode="auto">
            <a:xfrm flipV="1">
              <a:off x="4156848" y="3606660"/>
              <a:ext cx="1933865" cy="324206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직선 연결선 86"/>
            <p:cNvCxnSpPr>
              <a:stCxn id="5" idx="0"/>
              <a:endCxn id="55" idx="4"/>
            </p:cNvCxnSpPr>
            <p:nvPr/>
          </p:nvCxnSpPr>
          <p:spPr bwMode="auto">
            <a:xfrm flipV="1">
              <a:off x="4156848" y="3606660"/>
              <a:ext cx="2486398" cy="324206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>
              <a:stCxn id="51" idx="4"/>
              <a:endCxn id="45" idx="0"/>
            </p:cNvCxnSpPr>
            <p:nvPr/>
          </p:nvCxnSpPr>
          <p:spPr bwMode="auto">
            <a:xfrm>
              <a:off x="4433114" y="3606660"/>
              <a:ext cx="276267" cy="324206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/>
            <p:cNvCxnSpPr>
              <a:stCxn id="52" idx="4"/>
              <a:endCxn id="45" idx="0"/>
            </p:cNvCxnSpPr>
            <p:nvPr/>
          </p:nvCxnSpPr>
          <p:spPr bwMode="auto">
            <a:xfrm flipH="1">
              <a:off x="4709381" y="3606660"/>
              <a:ext cx="276266" cy="324206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/>
            <p:cNvCxnSpPr>
              <a:stCxn id="53" idx="4"/>
              <a:endCxn id="45" idx="0"/>
            </p:cNvCxnSpPr>
            <p:nvPr/>
          </p:nvCxnSpPr>
          <p:spPr bwMode="auto">
            <a:xfrm flipH="1">
              <a:off x="4709381" y="3606660"/>
              <a:ext cx="828799" cy="324206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>
              <a:stCxn id="54" idx="4"/>
              <a:endCxn id="45" idx="0"/>
            </p:cNvCxnSpPr>
            <p:nvPr/>
          </p:nvCxnSpPr>
          <p:spPr bwMode="auto">
            <a:xfrm flipH="1">
              <a:off x="4709381" y="3606660"/>
              <a:ext cx="1381332" cy="324206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>
              <a:stCxn id="55" idx="4"/>
              <a:endCxn id="45" idx="0"/>
            </p:cNvCxnSpPr>
            <p:nvPr/>
          </p:nvCxnSpPr>
          <p:spPr bwMode="auto">
            <a:xfrm flipH="1">
              <a:off x="4709381" y="3606660"/>
              <a:ext cx="1933865" cy="324206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직선 연결선 98"/>
            <p:cNvCxnSpPr>
              <a:stCxn id="51" idx="4"/>
              <a:endCxn id="46" idx="0"/>
            </p:cNvCxnSpPr>
            <p:nvPr/>
          </p:nvCxnSpPr>
          <p:spPr bwMode="auto">
            <a:xfrm>
              <a:off x="4433114" y="3606660"/>
              <a:ext cx="828800" cy="324206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/>
            <p:cNvCxnSpPr>
              <a:stCxn id="46" idx="0"/>
              <a:endCxn id="52" idx="4"/>
            </p:cNvCxnSpPr>
            <p:nvPr/>
          </p:nvCxnSpPr>
          <p:spPr bwMode="auto">
            <a:xfrm flipH="1" flipV="1">
              <a:off x="4985647" y="3606660"/>
              <a:ext cx="276267" cy="324206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>
              <a:stCxn id="46" idx="0"/>
              <a:endCxn id="53" idx="4"/>
            </p:cNvCxnSpPr>
            <p:nvPr/>
          </p:nvCxnSpPr>
          <p:spPr bwMode="auto">
            <a:xfrm flipV="1">
              <a:off x="5261914" y="3606660"/>
              <a:ext cx="276266" cy="324206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/>
            <p:cNvCxnSpPr>
              <a:stCxn id="46" idx="0"/>
              <a:endCxn id="54" idx="4"/>
            </p:cNvCxnSpPr>
            <p:nvPr/>
          </p:nvCxnSpPr>
          <p:spPr bwMode="auto">
            <a:xfrm flipV="1">
              <a:off x="5261914" y="3606660"/>
              <a:ext cx="828799" cy="324206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/>
            <p:cNvCxnSpPr>
              <a:stCxn id="46" idx="0"/>
              <a:endCxn id="55" idx="4"/>
            </p:cNvCxnSpPr>
            <p:nvPr/>
          </p:nvCxnSpPr>
          <p:spPr bwMode="auto">
            <a:xfrm flipV="1">
              <a:off x="5261914" y="3606660"/>
              <a:ext cx="1381332" cy="324206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직선 연결선 110"/>
            <p:cNvCxnSpPr>
              <a:stCxn id="47" idx="0"/>
              <a:endCxn id="51" idx="4"/>
            </p:cNvCxnSpPr>
            <p:nvPr/>
          </p:nvCxnSpPr>
          <p:spPr bwMode="auto">
            <a:xfrm flipH="1" flipV="1">
              <a:off x="4433114" y="3606660"/>
              <a:ext cx="1381333" cy="324206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직선 연결선 112"/>
            <p:cNvCxnSpPr>
              <a:stCxn id="47" idx="0"/>
              <a:endCxn id="52" idx="4"/>
            </p:cNvCxnSpPr>
            <p:nvPr/>
          </p:nvCxnSpPr>
          <p:spPr bwMode="auto">
            <a:xfrm flipH="1" flipV="1">
              <a:off x="4985647" y="3606660"/>
              <a:ext cx="828800" cy="324206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직선 연결선 114"/>
            <p:cNvCxnSpPr>
              <a:stCxn id="47" idx="0"/>
              <a:endCxn id="53" idx="4"/>
            </p:cNvCxnSpPr>
            <p:nvPr/>
          </p:nvCxnSpPr>
          <p:spPr bwMode="auto">
            <a:xfrm flipH="1" flipV="1">
              <a:off x="5538180" y="3606660"/>
              <a:ext cx="276267" cy="324206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직선 연결선 116"/>
            <p:cNvCxnSpPr>
              <a:stCxn id="47" idx="0"/>
              <a:endCxn id="54" idx="4"/>
            </p:cNvCxnSpPr>
            <p:nvPr/>
          </p:nvCxnSpPr>
          <p:spPr bwMode="auto">
            <a:xfrm flipV="1">
              <a:off x="5814447" y="3606660"/>
              <a:ext cx="276266" cy="324206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직선 연결선 118"/>
            <p:cNvCxnSpPr>
              <a:stCxn id="47" idx="0"/>
              <a:endCxn id="55" idx="4"/>
            </p:cNvCxnSpPr>
            <p:nvPr/>
          </p:nvCxnSpPr>
          <p:spPr bwMode="auto">
            <a:xfrm flipV="1">
              <a:off x="5814447" y="3606660"/>
              <a:ext cx="828799" cy="324206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직선 연결선 120"/>
            <p:cNvCxnSpPr>
              <a:stCxn id="48" idx="0"/>
              <a:endCxn id="51" idx="4"/>
            </p:cNvCxnSpPr>
            <p:nvPr/>
          </p:nvCxnSpPr>
          <p:spPr bwMode="auto">
            <a:xfrm flipH="1" flipV="1">
              <a:off x="4433114" y="3606660"/>
              <a:ext cx="1933866" cy="324206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직선 연결선 122"/>
            <p:cNvCxnSpPr>
              <a:stCxn id="48" idx="0"/>
              <a:endCxn id="52" idx="4"/>
            </p:cNvCxnSpPr>
            <p:nvPr/>
          </p:nvCxnSpPr>
          <p:spPr bwMode="auto">
            <a:xfrm flipH="1" flipV="1">
              <a:off x="4985647" y="3606660"/>
              <a:ext cx="1381333" cy="324206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직선 연결선 124"/>
            <p:cNvCxnSpPr>
              <a:stCxn id="48" idx="0"/>
              <a:endCxn id="53" idx="4"/>
            </p:cNvCxnSpPr>
            <p:nvPr/>
          </p:nvCxnSpPr>
          <p:spPr bwMode="auto">
            <a:xfrm flipH="1" flipV="1">
              <a:off x="5538180" y="3606660"/>
              <a:ext cx="828800" cy="324206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8" name="직선 연결선 2047"/>
            <p:cNvCxnSpPr>
              <a:stCxn id="48" idx="0"/>
              <a:endCxn id="54" idx="4"/>
            </p:cNvCxnSpPr>
            <p:nvPr/>
          </p:nvCxnSpPr>
          <p:spPr bwMode="auto">
            <a:xfrm flipH="1" flipV="1">
              <a:off x="6090713" y="3606660"/>
              <a:ext cx="276267" cy="324206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1" name="직선 연결선 2050"/>
            <p:cNvCxnSpPr>
              <a:stCxn id="48" idx="0"/>
              <a:endCxn id="55" idx="4"/>
            </p:cNvCxnSpPr>
            <p:nvPr/>
          </p:nvCxnSpPr>
          <p:spPr bwMode="auto">
            <a:xfrm flipV="1">
              <a:off x="6366980" y="3606660"/>
              <a:ext cx="276266" cy="324206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4" name="직선 연결선 2053"/>
            <p:cNvCxnSpPr>
              <a:stCxn id="49" idx="0"/>
              <a:endCxn id="55" idx="4"/>
            </p:cNvCxnSpPr>
            <p:nvPr/>
          </p:nvCxnSpPr>
          <p:spPr bwMode="auto">
            <a:xfrm flipH="1" flipV="1">
              <a:off x="6643246" y="3606660"/>
              <a:ext cx="276267" cy="324206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6" name="직선 연결선 2055"/>
            <p:cNvCxnSpPr>
              <a:stCxn id="49" idx="0"/>
              <a:endCxn id="54" idx="4"/>
            </p:cNvCxnSpPr>
            <p:nvPr/>
          </p:nvCxnSpPr>
          <p:spPr bwMode="auto">
            <a:xfrm flipH="1" flipV="1">
              <a:off x="6090713" y="3606660"/>
              <a:ext cx="828800" cy="324206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8" name="직선 연결선 2057"/>
            <p:cNvCxnSpPr>
              <a:stCxn id="49" idx="0"/>
              <a:endCxn id="53" idx="4"/>
            </p:cNvCxnSpPr>
            <p:nvPr/>
          </p:nvCxnSpPr>
          <p:spPr bwMode="auto">
            <a:xfrm flipH="1" flipV="1">
              <a:off x="5538180" y="3606660"/>
              <a:ext cx="1381333" cy="324206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0" name="직선 연결선 2059"/>
            <p:cNvCxnSpPr>
              <a:stCxn id="49" idx="0"/>
              <a:endCxn id="52" idx="4"/>
            </p:cNvCxnSpPr>
            <p:nvPr/>
          </p:nvCxnSpPr>
          <p:spPr bwMode="auto">
            <a:xfrm flipH="1" flipV="1">
              <a:off x="4985647" y="3606660"/>
              <a:ext cx="1933866" cy="324206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2" name="직선 연결선 2061"/>
            <p:cNvCxnSpPr>
              <a:stCxn id="49" idx="0"/>
              <a:endCxn id="51" idx="4"/>
            </p:cNvCxnSpPr>
            <p:nvPr/>
          </p:nvCxnSpPr>
          <p:spPr bwMode="auto">
            <a:xfrm flipH="1" flipV="1">
              <a:off x="4433114" y="3606660"/>
              <a:ext cx="2486399" cy="324206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4" name="직선 연결선 2063"/>
            <p:cNvCxnSpPr>
              <a:stCxn id="51" idx="0"/>
              <a:endCxn id="58" idx="4"/>
            </p:cNvCxnSpPr>
            <p:nvPr/>
          </p:nvCxnSpPr>
          <p:spPr bwMode="auto">
            <a:xfrm flipV="1">
              <a:off x="4433114" y="2955827"/>
              <a:ext cx="276267" cy="325013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6" name="직선 연결선 2065"/>
            <p:cNvCxnSpPr>
              <a:stCxn id="51" idx="0"/>
              <a:endCxn id="59" idx="4"/>
            </p:cNvCxnSpPr>
            <p:nvPr/>
          </p:nvCxnSpPr>
          <p:spPr bwMode="auto">
            <a:xfrm flipV="1">
              <a:off x="4433114" y="2955827"/>
              <a:ext cx="828800" cy="325013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8" name="직선 연결선 2067"/>
            <p:cNvCxnSpPr>
              <a:stCxn id="51" idx="0"/>
              <a:endCxn id="60" idx="4"/>
            </p:cNvCxnSpPr>
            <p:nvPr/>
          </p:nvCxnSpPr>
          <p:spPr bwMode="auto">
            <a:xfrm flipV="1">
              <a:off x="4433114" y="2955827"/>
              <a:ext cx="1381333" cy="325013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70" name="직선 연결선 2069"/>
            <p:cNvCxnSpPr>
              <a:stCxn id="51" idx="0"/>
              <a:endCxn id="61" idx="4"/>
            </p:cNvCxnSpPr>
            <p:nvPr/>
          </p:nvCxnSpPr>
          <p:spPr bwMode="auto">
            <a:xfrm flipV="1">
              <a:off x="4433114" y="2955827"/>
              <a:ext cx="1933866" cy="325013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72" name="직선 연결선 2071"/>
            <p:cNvCxnSpPr>
              <a:stCxn id="52" idx="0"/>
              <a:endCxn id="58" idx="4"/>
            </p:cNvCxnSpPr>
            <p:nvPr/>
          </p:nvCxnSpPr>
          <p:spPr bwMode="auto">
            <a:xfrm flipH="1" flipV="1">
              <a:off x="4709381" y="2955827"/>
              <a:ext cx="276266" cy="325013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74" name="직선 연결선 2073"/>
            <p:cNvCxnSpPr>
              <a:stCxn id="52" idx="0"/>
              <a:endCxn id="59" idx="4"/>
            </p:cNvCxnSpPr>
            <p:nvPr/>
          </p:nvCxnSpPr>
          <p:spPr bwMode="auto">
            <a:xfrm flipV="1">
              <a:off x="4985647" y="2955827"/>
              <a:ext cx="276267" cy="325013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76" name="직선 연결선 2075"/>
            <p:cNvCxnSpPr>
              <a:stCxn id="52" idx="0"/>
              <a:endCxn id="60" idx="4"/>
            </p:cNvCxnSpPr>
            <p:nvPr/>
          </p:nvCxnSpPr>
          <p:spPr bwMode="auto">
            <a:xfrm flipV="1">
              <a:off x="4985647" y="2955827"/>
              <a:ext cx="828800" cy="325013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78" name="직선 연결선 2077"/>
            <p:cNvCxnSpPr>
              <a:stCxn id="52" idx="0"/>
              <a:endCxn id="61" idx="4"/>
            </p:cNvCxnSpPr>
            <p:nvPr/>
          </p:nvCxnSpPr>
          <p:spPr bwMode="auto">
            <a:xfrm flipV="1">
              <a:off x="4985647" y="2955827"/>
              <a:ext cx="1381333" cy="325013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80" name="직선 연결선 2079"/>
            <p:cNvCxnSpPr>
              <a:stCxn id="53" idx="0"/>
              <a:endCxn id="58" idx="4"/>
            </p:cNvCxnSpPr>
            <p:nvPr/>
          </p:nvCxnSpPr>
          <p:spPr bwMode="auto">
            <a:xfrm flipH="1" flipV="1">
              <a:off x="4709381" y="2955827"/>
              <a:ext cx="828799" cy="325013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82" name="직선 연결선 2081"/>
            <p:cNvCxnSpPr>
              <a:stCxn id="53" idx="0"/>
              <a:endCxn id="59" idx="4"/>
            </p:cNvCxnSpPr>
            <p:nvPr/>
          </p:nvCxnSpPr>
          <p:spPr bwMode="auto">
            <a:xfrm flipH="1" flipV="1">
              <a:off x="5261914" y="2955827"/>
              <a:ext cx="276266" cy="325013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84" name="직선 연결선 2083"/>
            <p:cNvCxnSpPr>
              <a:stCxn id="53" idx="0"/>
              <a:endCxn id="60" idx="4"/>
            </p:cNvCxnSpPr>
            <p:nvPr/>
          </p:nvCxnSpPr>
          <p:spPr bwMode="auto">
            <a:xfrm flipV="1">
              <a:off x="5538180" y="2955827"/>
              <a:ext cx="276267" cy="325013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86" name="직선 연결선 2085"/>
            <p:cNvCxnSpPr>
              <a:stCxn id="53" idx="0"/>
              <a:endCxn id="61" idx="4"/>
            </p:cNvCxnSpPr>
            <p:nvPr/>
          </p:nvCxnSpPr>
          <p:spPr bwMode="auto">
            <a:xfrm flipV="1">
              <a:off x="5538180" y="2955827"/>
              <a:ext cx="828800" cy="325013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88" name="직선 연결선 2087"/>
            <p:cNvCxnSpPr>
              <a:stCxn id="54" idx="0"/>
              <a:endCxn id="58" idx="4"/>
            </p:cNvCxnSpPr>
            <p:nvPr/>
          </p:nvCxnSpPr>
          <p:spPr bwMode="auto">
            <a:xfrm flipH="1" flipV="1">
              <a:off x="4709381" y="2955827"/>
              <a:ext cx="1381332" cy="325013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90" name="직선 연결선 2089"/>
            <p:cNvCxnSpPr>
              <a:stCxn id="54" idx="0"/>
              <a:endCxn id="59" idx="4"/>
            </p:cNvCxnSpPr>
            <p:nvPr/>
          </p:nvCxnSpPr>
          <p:spPr bwMode="auto">
            <a:xfrm flipH="1" flipV="1">
              <a:off x="5261914" y="2955827"/>
              <a:ext cx="828799" cy="325013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92" name="직선 연결선 2091"/>
            <p:cNvCxnSpPr>
              <a:stCxn id="54" idx="0"/>
              <a:endCxn id="60" idx="4"/>
            </p:cNvCxnSpPr>
            <p:nvPr/>
          </p:nvCxnSpPr>
          <p:spPr bwMode="auto">
            <a:xfrm flipH="1" flipV="1">
              <a:off x="5814447" y="2955827"/>
              <a:ext cx="276266" cy="325013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94" name="직선 연결선 2093"/>
            <p:cNvCxnSpPr>
              <a:stCxn id="54" idx="0"/>
              <a:endCxn id="61" idx="4"/>
            </p:cNvCxnSpPr>
            <p:nvPr/>
          </p:nvCxnSpPr>
          <p:spPr bwMode="auto">
            <a:xfrm flipV="1">
              <a:off x="6090713" y="2955827"/>
              <a:ext cx="276267" cy="325013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96" name="직선 연결선 2095"/>
            <p:cNvCxnSpPr>
              <a:stCxn id="55" idx="0"/>
              <a:endCxn id="61" idx="4"/>
            </p:cNvCxnSpPr>
            <p:nvPr/>
          </p:nvCxnSpPr>
          <p:spPr bwMode="auto">
            <a:xfrm flipH="1" flipV="1">
              <a:off x="6366980" y="2955827"/>
              <a:ext cx="276266" cy="325013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98" name="직선 연결선 2097"/>
            <p:cNvCxnSpPr>
              <a:stCxn id="55" idx="0"/>
              <a:endCxn id="60" idx="4"/>
            </p:cNvCxnSpPr>
            <p:nvPr/>
          </p:nvCxnSpPr>
          <p:spPr bwMode="auto">
            <a:xfrm flipH="1" flipV="1">
              <a:off x="5814447" y="2955827"/>
              <a:ext cx="828799" cy="325013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00" name="직선 연결선 2099"/>
            <p:cNvCxnSpPr>
              <a:stCxn id="55" idx="0"/>
              <a:endCxn id="59" idx="4"/>
            </p:cNvCxnSpPr>
            <p:nvPr/>
          </p:nvCxnSpPr>
          <p:spPr bwMode="auto">
            <a:xfrm flipH="1" flipV="1">
              <a:off x="5261914" y="2955827"/>
              <a:ext cx="1381332" cy="325013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02" name="직선 연결선 2101"/>
            <p:cNvCxnSpPr>
              <a:stCxn id="55" idx="0"/>
              <a:endCxn id="58" idx="4"/>
            </p:cNvCxnSpPr>
            <p:nvPr/>
          </p:nvCxnSpPr>
          <p:spPr bwMode="auto">
            <a:xfrm flipH="1" flipV="1">
              <a:off x="4709381" y="2955827"/>
              <a:ext cx="1933865" cy="325013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04" name="직선 연결선 2103"/>
            <p:cNvCxnSpPr>
              <a:stCxn id="58" idx="0"/>
              <a:endCxn id="65" idx="4"/>
            </p:cNvCxnSpPr>
            <p:nvPr/>
          </p:nvCxnSpPr>
          <p:spPr bwMode="auto">
            <a:xfrm flipV="1">
              <a:off x="4709381" y="2304591"/>
              <a:ext cx="276266" cy="325416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06" name="직선 연결선 2105"/>
            <p:cNvCxnSpPr>
              <a:stCxn id="58" idx="0"/>
              <a:endCxn id="66" idx="4"/>
            </p:cNvCxnSpPr>
            <p:nvPr/>
          </p:nvCxnSpPr>
          <p:spPr bwMode="auto">
            <a:xfrm flipV="1">
              <a:off x="4709381" y="2304591"/>
              <a:ext cx="828799" cy="325416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08" name="직선 연결선 2107"/>
            <p:cNvCxnSpPr>
              <a:stCxn id="58" idx="0"/>
              <a:endCxn id="67" idx="5"/>
            </p:cNvCxnSpPr>
            <p:nvPr/>
          </p:nvCxnSpPr>
          <p:spPr bwMode="auto">
            <a:xfrm flipV="1">
              <a:off x="4709381" y="2256876"/>
              <a:ext cx="1496527" cy="373131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10" name="직선 연결선 2109"/>
            <p:cNvCxnSpPr>
              <a:stCxn id="59" idx="0"/>
              <a:endCxn id="65" idx="4"/>
            </p:cNvCxnSpPr>
            <p:nvPr/>
          </p:nvCxnSpPr>
          <p:spPr bwMode="auto">
            <a:xfrm flipH="1" flipV="1">
              <a:off x="4985647" y="2304591"/>
              <a:ext cx="276267" cy="325416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12" name="직선 연결선 2111"/>
            <p:cNvCxnSpPr>
              <a:stCxn id="59" idx="0"/>
              <a:endCxn id="66" idx="4"/>
            </p:cNvCxnSpPr>
            <p:nvPr/>
          </p:nvCxnSpPr>
          <p:spPr bwMode="auto">
            <a:xfrm flipV="1">
              <a:off x="5261914" y="2304591"/>
              <a:ext cx="276266" cy="325416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14" name="직선 연결선 2113"/>
            <p:cNvCxnSpPr>
              <a:stCxn id="59" idx="0"/>
              <a:endCxn id="67" idx="4"/>
            </p:cNvCxnSpPr>
            <p:nvPr/>
          </p:nvCxnSpPr>
          <p:spPr bwMode="auto">
            <a:xfrm flipV="1">
              <a:off x="5261914" y="2304591"/>
              <a:ext cx="828799" cy="325416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16" name="직선 연결선 2115"/>
            <p:cNvCxnSpPr>
              <a:stCxn id="60" idx="0"/>
              <a:endCxn id="65" idx="4"/>
            </p:cNvCxnSpPr>
            <p:nvPr/>
          </p:nvCxnSpPr>
          <p:spPr bwMode="auto">
            <a:xfrm flipH="1" flipV="1">
              <a:off x="4985647" y="2304591"/>
              <a:ext cx="828800" cy="325416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18" name="직선 연결선 2117"/>
            <p:cNvCxnSpPr>
              <a:stCxn id="60" idx="0"/>
              <a:endCxn id="66" idx="4"/>
            </p:cNvCxnSpPr>
            <p:nvPr/>
          </p:nvCxnSpPr>
          <p:spPr bwMode="auto">
            <a:xfrm flipH="1" flipV="1">
              <a:off x="5538180" y="2304591"/>
              <a:ext cx="276267" cy="325416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20" name="직선 연결선 2119"/>
            <p:cNvCxnSpPr>
              <a:stCxn id="60" idx="0"/>
              <a:endCxn id="67" idx="4"/>
            </p:cNvCxnSpPr>
            <p:nvPr/>
          </p:nvCxnSpPr>
          <p:spPr bwMode="auto">
            <a:xfrm flipV="1">
              <a:off x="5814447" y="2304591"/>
              <a:ext cx="276266" cy="325416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22" name="직선 연결선 2121"/>
            <p:cNvCxnSpPr>
              <a:stCxn id="61" idx="0"/>
              <a:endCxn id="67" idx="4"/>
            </p:cNvCxnSpPr>
            <p:nvPr/>
          </p:nvCxnSpPr>
          <p:spPr bwMode="auto">
            <a:xfrm flipH="1" flipV="1">
              <a:off x="6090713" y="2304591"/>
              <a:ext cx="276267" cy="325416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24" name="직선 연결선 2123"/>
            <p:cNvCxnSpPr>
              <a:stCxn id="61" idx="0"/>
              <a:endCxn id="66" idx="4"/>
            </p:cNvCxnSpPr>
            <p:nvPr/>
          </p:nvCxnSpPr>
          <p:spPr bwMode="auto">
            <a:xfrm flipH="1" flipV="1">
              <a:off x="5538180" y="2304591"/>
              <a:ext cx="828800" cy="325416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26" name="직선 연결선 2125"/>
            <p:cNvCxnSpPr>
              <a:stCxn id="61" idx="0"/>
              <a:endCxn id="65" idx="4"/>
            </p:cNvCxnSpPr>
            <p:nvPr/>
          </p:nvCxnSpPr>
          <p:spPr bwMode="auto">
            <a:xfrm flipH="1" flipV="1">
              <a:off x="4985647" y="2304591"/>
              <a:ext cx="1381333" cy="325416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4" name="타원 223"/>
            <p:cNvSpPr/>
            <p:nvPr/>
          </p:nvSpPr>
          <p:spPr bwMode="auto">
            <a:xfrm>
              <a:off x="3831028" y="4852155"/>
              <a:ext cx="325820" cy="32582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225" name="타원 224"/>
            <p:cNvSpPr/>
            <p:nvPr/>
          </p:nvSpPr>
          <p:spPr bwMode="auto">
            <a:xfrm>
              <a:off x="4383561" y="4852155"/>
              <a:ext cx="325820" cy="32582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226" name="타원 225"/>
            <p:cNvSpPr/>
            <p:nvPr/>
          </p:nvSpPr>
          <p:spPr bwMode="auto">
            <a:xfrm>
              <a:off x="4936094" y="4852155"/>
              <a:ext cx="325820" cy="32582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227" name="타원 226"/>
            <p:cNvSpPr/>
            <p:nvPr/>
          </p:nvSpPr>
          <p:spPr bwMode="auto">
            <a:xfrm>
              <a:off x="5488627" y="4852155"/>
              <a:ext cx="325820" cy="32582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228" name="타원 227"/>
            <p:cNvSpPr/>
            <p:nvPr/>
          </p:nvSpPr>
          <p:spPr bwMode="auto">
            <a:xfrm>
              <a:off x="6041160" y="4852155"/>
              <a:ext cx="325820" cy="32582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230" name="타원 229"/>
            <p:cNvSpPr/>
            <p:nvPr/>
          </p:nvSpPr>
          <p:spPr bwMode="auto">
            <a:xfrm>
              <a:off x="7146226" y="4852155"/>
              <a:ext cx="325820" cy="32582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2143" name="TextBox 2142"/>
            <p:cNvSpPr txBox="1"/>
            <p:nvPr/>
          </p:nvSpPr>
          <p:spPr>
            <a:xfrm>
              <a:off x="6515573" y="4716310"/>
              <a:ext cx="552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/>
                <a:t>…</a:t>
              </a:r>
              <a:endParaRPr lang="ko-KR" altLang="en-US" sz="2400" b="1" dirty="0"/>
            </a:p>
          </p:txBody>
        </p:sp>
        <p:sp>
          <p:nvSpPr>
            <p:cNvPr id="232" name="TextBox 231"/>
            <p:cNvSpPr txBox="1"/>
            <p:nvPr/>
          </p:nvSpPr>
          <p:spPr>
            <a:xfrm rot="5400000">
              <a:off x="5565512" y="4202587"/>
              <a:ext cx="5525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/>
                <a:t>…</a:t>
              </a:r>
              <a:endParaRPr lang="ko-KR" altLang="en-US" sz="3200" b="1" dirty="0"/>
            </a:p>
          </p:txBody>
        </p:sp>
      </p:grpSp>
      <p:sp>
        <p:nvSpPr>
          <p:cNvPr id="234" name="오른쪽 화살표 233"/>
          <p:cNvSpPr/>
          <p:nvPr/>
        </p:nvSpPr>
        <p:spPr bwMode="auto">
          <a:xfrm rot="10800000" flipH="1" flipV="1">
            <a:off x="2994693" y="2776392"/>
            <a:ext cx="458291" cy="2106819"/>
          </a:xfrm>
          <a:prstGeom prst="rightArrow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74000">
                <a:srgbClr val="FFFFFF">
                  <a:lumMod val="85000"/>
                </a:srgbClr>
              </a:gs>
              <a:gs pos="100000">
                <a:srgbClr val="FFFFFF"/>
              </a:gs>
            </a:gsLst>
            <a:lin ang="10800000" scaled="0"/>
            <a:tileRect/>
          </a:gra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5" name="오른쪽 화살표 234"/>
          <p:cNvSpPr/>
          <p:nvPr/>
        </p:nvSpPr>
        <p:spPr bwMode="auto">
          <a:xfrm rot="10800000" flipH="1" flipV="1">
            <a:off x="6469662" y="2776392"/>
            <a:ext cx="458291" cy="2106819"/>
          </a:xfrm>
          <a:prstGeom prst="rightArrow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74000">
                <a:srgbClr val="FFFFFF">
                  <a:lumMod val="85000"/>
                </a:srgbClr>
              </a:gs>
              <a:gs pos="100000">
                <a:srgbClr val="FFFFFF"/>
              </a:gs>
            </a:gsLst>
            <a:lin ang="10800000" scaled="0"/>
            <a:tileRect/>
          </a:gra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46" name="직사각형 2145"/>
          <p:cNvSpPr/>
          <p:nvPr/>
        </p:nvSpPr>
        <p:spPr>
          <a:xfrm>
            <a:off x="7033563" y="1585706"/>
            <a:ext cx="25234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2000" b="1" kern="0" smtClean="0">
                <a:solidFill>
                  <a:srgbClr val="0070C0"/>
                </a:solidFill>
                <a:ea typeface="맑은 고딕"/>
                <a:cs typeface="Calibri" pitchFamily="34" charset="0"/>
              </a:rPr>
              <a:t>Predict</a:t>
            </a:r>
            <a:br>
              <a:rPr lang="en-US" altLang="ko-KR" sz="2000" b="1" kern="0" smtClean="0">
                <a:solidFill>
                  <a:srgbClr val="0070C0"/>
                </a:solidFill>
                <a:ea typeface="맑은 고딕"/>
                <a:cs typeface="Calibri" pitchFamily="34" charset="0"/>
              </a:rPr>
            </a:br>
            <a:r>
              <a:rPr lang="en-US" altLang="ko-KR" sz="2000" b="1" kern="0" smtClean="0">
                <a:solidFill>
                  <a:srgbClr val="0070C0"/>
                </a:solidFill>
                <a:ea typeface="맑은 고딕"/>
                <a:cs typeface="Calibri" pitchFamily="34" charset="0"/>
              </a:rPr>
              <a:t>Federal Funds Rate</a:t>
            </a:r>
            <a:endParaRPr lang="en-US" altLang="ko-KR" sz="2000" b="1" kern="0" dirty="0">
              <a:solidFill>
                <a:srgbClr val="0070C0"/>
              </a:solidFill>
              <a:ea typeface="맑은 고딕"/>
              <a:cs typeface="Calibri" pitchFamily="34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309879" y="5248935"/>
            <a:ext cx="2546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FOMC Speech</a:t>
            </a:r>
          </a:p>
          <a:p>
            <a:pPr algn="ctr"/>
            <a:r>
              <a:rPr lang="en-US" altLang="ko-KR" b="1" smtClean="0"/>
              <a:t>&amp;</a:t>
            </a:r>
          </a:p>
          <a:p>
            <a:pPr algn="ctr"/>
            <a:r>
              <a:rPr lang="en-US" altLang="ko-KR" b="1" smtClean="0"/>
              <a:t>Federal Funds Rate</a:t>
            </a:r>
            <a:endParaRPr lang="ko-KR" altLang="en-US" b="1" dirty="0"/>
          </a:p>
        </p:txBody>
      </p:sp>
      <p:pic>
        <p:nvPicPr>
          <p:cNvPr id="2156" name="Picture 10" descr="https://bboydmt.files.wordpress.com/2010/12/united-states-interest-rate-chart-0000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07" y="3696421"/>
            <a:ext cx="2601347" cy="111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784" y="2753114"/>
            <a:ext cx="1386344" cy="14076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441" y="2644286"/>
            <a:ext cx="1359683" cy="135968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43" y="3994854"/>
            <a:ext cx="1305173" cy="137678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7323953" y="3935545"/>
            <a:ext cx="641104" cy="25879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mtClean="0"/>
              <a:t>UP</a:t>
            </a: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8280323" y="4095871"/>
            <a:ext cx="1320792" cy="25879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mtClean="0"/>
              <a:t>DOWN</a:t>
            </a: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8236219" y="4791776"/>
            <a:ext cx="1320792" cy="25879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mtClean="0"/>
              <a:t>STAY</a:t>
            </a: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571395" y="1586241"/>
            <a:ext cx="26468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2000" b="1" kern="0" smtClean="0">
                <a:solidFill>
                  <a:srgbClr val="0070C0"/>
                </a:solidFill>
                <a:ea typeface="맑은 고딕"/>
                <a:cs typeface="Calibri" pitchFamily="34" charset="0"/>
              </a:rPr>
              <a:t>Construct</a:t>
            </a:r>
            <a:br>
              <a:rPr lang="en-US" altLang="ko-KR" sz="2000" b="1" kern="0" smtClean="0">
                <a:solidFill>
                  <a:srgbClr val="0070C0"/>
                </a:solidFill>
                <a:ea typeface="맑은 고딕"/>
                <a:cs typeface="Calibri" pitchFamily="34" charset="0"/>
              </a:rPr>
            </a:br>
            <a:r>
              <a:rPr lang="en-US" altLang="ko-KR" sz="2000" b="1" kern="0" smtClean="0">
                <a:solidFill>
                  <a:srgbClr val="0070C0"/>
                </a:solidFill>
                <a:ea typeface="맑은 고딕"/>
                <a:cs typeface="Calibri" pitchFamily="34" charset="0"/>
              </a:rPr>
              <a:t>Classification Model</a:t>
            </a:r>
            <a:endParaRPr lang="en-US" altLang="ko-KR" sz="2000" b="1" kern="0" dirty="0">
              <a:solidFill>
                <a:srgbClr val="0070C0"/>
              </a:solidFill>
              <a:ea typeface="맑은 고딕"/>
              <a:cs typeface="Calibri" pitchFamily="34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910994" y="1734256"/>
            <a:ext cx="16690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2000" b="1" kern="0" smtClean="0">
                <a:solidFill>
                  <a:srgbClr val="0070C0"/>
                </a:solidFill>
                <a:ea typeface="맑은 고딕"/>
                <a:cs typeface="Calibri" pitchFamily="34" charset="0"/>
              </a:rPr>
              <a:t>Collect Data</a:t>
            </a:r>
            <a:endParaRPr lang="en-US" altLang="ko-KR" sz="2000" b="1" kern="0" dirty="0">
              <a:solidFill>
                <a:srgbClr val="0070C0"/>
              </a:solidFill>
              <a:ea typeface="맑은 고딕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53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650434" y="1487520"/>
            <a:ext cx="965199" cy="47897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rPr>
              <a:t>Data Collection</a:t>
            </a: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2582908" y="1487520"/>
            <a:ext cx="1384663" cy="47897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rPr>
              <a:t>Preprocessing</a:t>
            </a: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7180362" y="1487520"/>
            <a:ext cx="1384663" cy="47897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rPr>
              <a:t>Classification</a:t>
            </a: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cxnSp>
        <p:nvCxnSpPr>
          <p:cNvPr id="16" name="직선 화살표 연결선 15"/>
          <p:cNvCxnSpPr>
            <a:stCxn id="124" idx="3"/>
            <a:endCxn id="127" idx="1"/>
          </p:cNvCxnSpPr>
          <p:nvPr/>
        </p:nvCxnSpPr>
        <p:spPr bwMode="auto">
          <a:xfrm>
            <a:off x="3967571" y="1727006"/>
            <a:ext cx="3212791" cy="0"/>
          </a:xfrm>
          <a:prstGeom prst="straightConnector1">
            <a:avLst/>
          </a:prstGeom>
          <a:solidFill>
            <a:schemeClr val="hlink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/>
          <p:cNvCxnSpPr>
            <a:stCxn id="3" idx="3"/>
          </p:cNvCxnSpPr>
          <p:nvPr/>
        </p:nvCxnSpPr>
        <p:spPr bwMode="auto">
          <a:xfrm>
            <a:off x="1615633" y="1727006"/>
            <a:ext cx="967275" cy="0"/>
          </a:xfrm>
          <a:prstGeom prst="straightConnector1">
            <a:avLst/>
          </a:prstGeom>
          <a:solidFill>
            <a:schemeClr val="hlink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직선 연결선 36"/>
          <p:cNvCxnSpPr>
            <a:stCxn id="124" idx="2"/>
            <a:endCxn id="128" idx="0"/>
          </p:cNvCxnSpPr>
          <p:nvPr/>
        </p:nvCxnSpPr>
        <p:spPr bwMode="auto">
          <a:xfrm flipH="1">
            <a:off x="3272311" y="1966491"/>
            <a:ext cx="2929" cy="747464"/>
          </a:xfrm>
          <a:prstGeom prst="line">
            <a:avLst/>
          </a:prstGeom>
          <a:solidFill>
            <a:schemeClr val="hlink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3" name="직사각형 152"/>
          <p:cNvSpPr/>
          <p:nvPr/>
        </p:nvSpPr>
        <p:spPr bwMode="auto">
          <a:xfrm>
            <a:off x="5372274" y="3891016"/>
            <a:ext cx="1018114" cy="47897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smtClean="0">
                <a:latin typeface="Arial" charset="0"/>
                <a:ea typeface="돋움" pitchFamily="50" charset="-127"/>
              </a:rPr>
              <a:t>Parsing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rPr>
              <a:t>(Uni/Bi-gram)</a:t>
            </a: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4050697" y="3891016"/>
            <a:ext cx="1018114" cy="47897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smtClean="0">
                <a:latin typeface="Arial" charset="0"/>
                <a:ea typeface="돋움" pitchFamily="50" charset="-127"/>
              </a:rPr>
              <a:t>Lemmatization</a:t>
            </a: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4050697" y="5162468"/>
            <a:ext cx="1018114" cy="47897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latin typeface="Arial" charset="0"/>
                <a:ea typeface="돋움" pitchFamily="50" charset="-127"/>
              </a:rPr>
              <a:t>TF-IDF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5372274" y="5162467"/>
            <a:ext cx="1018114" cy="47897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latin typeface="Arial" charset="0"/>
                <a:ea typeface="돋움" pitchFamily="50" charset="-127"/>
              </a:rPr>
              <a:t>Stacked Auto Encoder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cxnSp>
        <p:nvCxnSpPr>
          <p:cNvPr id="42" name="직선 화살표 연결선 41"/>
          <p:cNvCxnSpPr>
            <a:stCxn id="131" idx="3"/>
            <a:endCxn id="154" idx="1"/>
          </p:cNvCxnSpPr>
          <p:nvPr/>
        </p:nvCxnSpPr>
        <p:spPr bwMode="auto">
          <a:xfrm flipV="1">
            <a:off x="3747234" y="4130502"/>
            <a:ext cx="303463" cy="1"/>
          </a:xfrm>
          <a:prstGeom prst="straightConnector1">
            <a:avLst/>
          </a:prstGeom>
          <a:solidFill>
            <a:schemeClr val="hlink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2" name="직선 화살표 연결선 61"/>
          <p:cNvCxnSpPr>
            <a:stCxn id="154" idx="3"/>
            <a:endCxn id="153" idx="1"/>
          </p:cNvCxnSpPr>
          <p:nvPr/>
        </p:nvCxnSpPr>
        <p:spPr bwMode="auto">
          <a:xfrm>
            <a:off x="5068811" y="4130502"/>
            <a:ext cx="303463" cy="0"/>
          </a:xfrm>
          <a:prstGeom prst="straightConnector1">
            <a:avLst/>
          </a:prstGeom>
          <a:solidFill>
            <a:schemeClr val="hlink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1" name="직사각형 130"/>
          <p:cNvSpPr/>
          <p:nvPr/>
        </p:nvSpPr>
        <p:spPr bwMode="auto">
          <a:xfrm>
            <a:off x="2797388" y="3891017"/>
            <a:ext cx="949846" cy="47897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smtClean="0">
                <a:latin typeface="Arial" charset="0"/>
                <a:ea typeface="돋움" pitchFamily="50" charset="-127"/>
              </a:rPr>
              <a:t>Text Vectorization</a:t>
            </a: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132" name="직사각형 131"/>
          <p:cNvSpPr/>
          <p:nvPr/>
        </p:nvSpPr>
        <p:spPr bwMode="auto">
          <a:xfrm>
            <a:off x="2797388" y="5162467"/>
            <a:ext cx="949846" cy="47897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54000" tIns="45720" rIns="54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rPr>
              <a:t>Dimensionality</a:t>
            </a:r>
            <a:r>
              <a:rPr kumimoji="1" lang="en-US" altLang="ko-KR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rPr>
              <a:t> Reduction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2797388" y="2713955"/>
            <a:ext cx="949846" cy="47897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rPr>
              <a:t>Speech Labeling</a:t>
            </a: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cxnSp>
        <p:nvCxnSpPr>
          <p:cNvPr id="86" name="직선 화살표 연결선 85"/>
          <p:cNvCxnSpPr>
            <a:stCxn id="128" idx="2"/>
            <a:endCxn id="131" idx="0"/>
          </p:cNvCxnSpPr>
          <p:nvPr/>
        </p:nvCxnSpPr>
        <p:spPr bwMode="auto">
          <a:xfrm>
            <a:off x="3272311" y="3192926"/>
            <a:ext cx="0" cy="698091"/>
          </a:xfrm>
          <a:prstGeom prst="straightConnector1">
            <a:avLst/>
          </a:prstGeom>
          <a:solidFill>
            <a:schemeClr val="hlink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직선 화살표 연결선 95"/>
          <p:cNvCxnSpPr/>
          <p:nvPr/>
        </p:nvCxnSpPr>
        <p:spPr bwMode="auto">
          <a:xfrm>
            <a:off x="3273465" y="4766228"/>
            <a:ext cx="0" cy="396239"/>
          </a:xfrm>
          <a:prstGeom prst="straightConnector1">
            <a:avLst/>
          </a:prstGeom>
          <a:solidFill>
            <a:schemeClr val="hlink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1" name="직사각형 190"/>
          <p:cNvSpPr/>
          <p:nvPr/>
        </p:nvSpPr>
        <p:spPr bwMode="auto">
          <a:xfrm>
            <a:off x="658538" y="3891017"/>
            <a:ext cx="949846" cy="47897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rPr>
              <a:t>FOMC Speech</a:t>
            </a: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192" name="직사각형 191"/>
          <p:cNvSpPr/>
          <p:nvPr/>
        </p:nvSpPr>
        <p:spPr bwMode="auto">
          <a:xfrm>
            <a:off x="658538" y="2713955"/>
            <a:ext cx="949846" cy="47897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rPr>
              <a:t>Federal</a:t>
            </a:r>
            <a:r>
              <a:rPr kumimoji="1" lang="en-US" altLang="ko-KR" sz="10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rPr>
              <a:t> Fund Target Rate</a:t>
            </a: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cxnSp>
        <p:nvCxnSpPr>
          <p:cNvPr id="193" name="직선 연결선 192"/>
          <p:cNvCxnSpPr/>
          <p:nvPr/>
        </p:nvCxnSpPr>
        <p:spPr bwMode="auto">
          <a:xfrm>
            <a:off x="1123301" y="1966491"/>
            <a:ext cx="0" cy="736044"/>
          </a:xfrm>
          <a:prstGeom prst="line">
            <a:avLst/>
          </a:prstGeom>
          <a:solidFill>
            <a:schemeClr val="hlink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9" name="직선 연결선 198"/>
          <p:cNvCxnSpPr/>
          <p:nvPr/>
        </p:nvCxnSpPr>
        <p:spPr bwMode="auto">
          <a:xfrm>
            <a:off x="1123301" y="3192926"/>
            <a:ext cx="0" cy="709508"/>
          </a:xfrm>
          <a:prstGeom prst="line">
            <a:avLst/>
          </a:prstGeom>
          <a:solidFill>
            <a:schemeClr val="hlink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2" name="직선 연결선 201"/>
          <p:cNvCxnSpPr/>
          <p:nvPr/>
        </p:nvCxnSpPr>
        <p:spPr bwMode="auto">
          <a:xfrm>
            <a:off x="5881333" y="4381405"/>
            <a:ext cx="0" cy="384823"/>
          </a:xfrm>
          <a:prstGeom prst="line">
            <a:avLst/>
          </a:prstGeom>
          <a:solidFill>
            <a:schemeClr val="hlink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직선 연결선 134"/>
          <p:cNvCxnSpPr/>
          <p:nvPr/>
        </p:nvCxnSpPr>
        <p:spPr bwMode="auto">
          <a:xfrm>
            <a:off x="3272311" y="4766228"/>
            <a:ext cx="2609020" cy="0"/>
          </a:xfrm>
          <a:prstGeom prst="line">
            <a:avLst/>
          </a:prstGeom>
          <a:solidFill>
            <a:schemeClr val="hlink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직선 연결선 137"/>
          <p:cNvCxnSpPr>
            <a:stCxn id="132" idx="3"/>
            <a:endCxn id="155" idx="1"/>
          </p:cNvCxnSpPr>
          <p:nvPr/>
        </p:nvCxnSpPr>
        <p:spPr bwMode="auto">
          <a:xfrm>
            <a:off x="3747234" y="5401953"/>
            <a:ext cx="303463" cy="1"/>
          </a:xfrm>
          <a:prstGeom prst="line">
            <a:avLst/>
          </a:prstGeom>
          <a:solidFill>
            <a:schemeClr val="hlink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직선 화살표 연결선 141"/>
          <p:cNvCxnSpPr>
            <a:stCxn id="155" idx="3"/>
            <a:endCxn id="156" idx="1"/>
          </p:cNvCxnSpPr>
          <p:nvPr/>
        </p:nvCxnSpPr>
        <p:spPr bwMode="auto">
          <a:xfrm flipV="1">
            <a:off x="5068811" y="5401953"/>
            <a:ext cx="303463" cy="1"/>
          </a:xfrm>
          <a:prstGeom prst="straightConnector1">
            <a:avLst/>
          </a:prstGeom>
          <a:solidFill>
            <a:schemeClr val="hlink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2" name="직선 연결선 211"/>
          <p:cNvCxnSpPr>
            <a:endCxn id="213" idx="0"/>
          </p:cNvCxnSpPr>
          <p:nvPr/>
        </p:nvCxnSpPr>
        <p:spPr bwMode="auto">
          <a:xfrm>
            <a:off x="7877047" y="1977909"/>
            <a:ext cx="0" cy="736046"/>
          </a:xfrm>
          <a:prstGeom prst="line">
            <a:avLst/>
          </a:prstGeom>
          <a:solidFill>
            <a:schemeClr val="hlink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3" name="직사각형 212"/>
          <p:cNvSpPr/>
          <p:nvPr/>
        </p:nvSpPr>
        <p:spPr bwMode="auto">
          <a:xfrm>
            <a:off x="7402124" y="2713955"/>
            <a:ext cx="949846" cy="47897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rPr>
              <a:t>Class Imbalance</a:t>
            </a: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cxnSp>
        <p:nvCxnSpPr>
          <p:cNvPr id="215" name="직선 화살표 연결선 214"/>
          <p:cNvCxnSpPr>
            <a:endCxn id="216" idx="0"/>
          </p:cNvCxnSpPr>
          <p:nvPr/>
        </p:nvCxnSpPr>
        <p:spPr bwMode="auto">
          <a:xfrm>
            <a:off x="7877047" y="3204344"/>
            <a:ext cx="0" cy="698090"/>
          </a:xfrm>
          <a:prstGeom prst="straightConnector1">
            <a:avLst/>
          </a:prstGeom>
          <a:solidFill>
            <a:schemeClr val="hlink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6" name="직사각형 215"/>
          <p:cNvSpPr/>
          <p:nvPr/>
        </p:nvSpPr>
        <p:spPr bwMode="auto">
          <a:xfrm>
            <a:off x="7402124" y="3902434"/>
            <a:ext cx="949846" cy="47897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rPr>
              <a:t>Classification Algorithms</a:t>
            </a: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695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모서리가 둥근 직사각형 126"/>
          <p:cNvSpPr/>
          <p:nvPr/>
        </p:nvSpPr>
        <p:spPr bwMode="auto">
          <a:xfrm>
            <a:off x="496016" y="1587261"/>
            <a:ext cx="4218040" cy="4733632"/>
          </a:xfrm>
          <a:prstGeom prst="roundRect">
            <a:avLst>
              <a:gd name="adj" fmla="val 4983"/>
            </a:avLst>
          </a:prstGeom>
          <a:solidFill>
            <a:srgbClr val="FFFFFF"/>
          </a:solidFill>
          <a:ln w="12700" algn="ctr">
            <a:solidFill>
              <a:srgbClr val="FFFFFF">
                <a:lumMod val="75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0118" rIns="90000" bIns="40118" rtlCol="0" anchor="ctr"/>
          <a:lstStyle/>
          <a:p>
            <a:pPr marL="0" marR="0" lvl="0" indent="0" algn="ctr" defTabSz="957263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ko-KR" altLang="en-US" sz="13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Data Description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266" y="2372070"/>
            <a:ext cx="2646512" cy="15879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63500"/>
          </a:effectLst>
        </p:spPr>
      </p:pic>
      <p:pic>
        <p:nvPicPr>
          <p:cNvPr id="126" name="그림 1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947" y="2075074"/>
            <a:ext cx="755335" cy="755335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8" name="모서리가 둥근 직사각형 127"/>
          <p:cNvSpPr/>
          <p:nvPr/>
        </p:nvSpPr>
        <p:spPr bwMode="auto">
          <a:xfrm>
            <a:off x="5343474" y="1587261"/>
            <a:ext cx="4218040" cy="4733632"/>
          </a:xfrm>
          <a:prstGeom prst="roundRect">
            <a:avLst>
              <a:gd name="adj" fmla="val 4983"/>
            </a:avLst>
          </a:prstGeom>
          <a:solidFill>
            <a:srgbClr val="FFFFFF"/>
          </a:solidFill>
          <a:ln w="12700" algn="ctr">
            <a:solidFill>
              <a:srgbClr val="FFFFFF">
                <a:lumMod val="75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0118" rIns="90000" bIns="40118" rtlCol="0" anchor="ctr"/>
          <a:lstStyle/>
          <a:p>
            <a:pPr marL="0" marR="0" lvl="0" indent="0" algn="ctr" defTabSz="957263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ko-KR" altLang="en-US" sz="13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129" name="내용 개체 틀 2"/>
          <p:cNvSpPr txBox="1">
            <a:spLocks/>
          </p:cNvSpPr>
          <p:nvPr/>
        </p:nvSpPr>
        <p:spPr bwMode="auto">
          <a:xfrm>
            <a:off x="1492087" y="1733768"/>
            <a:ext cx="2225898" cy="223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60000"/>
              </a:spcBef>
              <a:spcAft>
                <a:spcPct val="0"/>
              </a:spcAft>
              <a:buFont typeface="Wingdings" pitchFamily="2" charset="2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318592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2pPr>
            <a:lvl3pPr marL="567531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3pPr>
            <a:lvl4pPr marL="816472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4pPr>
            <a:lvl5pPr marL="1065411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5pPr>
            <a:lvl6pPr marL="1436886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6pPr>
            <a:lvl7pPr marL="1808361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7pPr>
            <a:lvl8pPr marL="2179836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8pPr>
            <a:lvl9pPr marL="2551311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algn="ctr"/>
            <a:r>
              <a:rPr lang="en-US" altLang="ko-KR" kern="0" smtClean="0"/>
              <a:t>FOMC Speech Data</a:t>
            </a:r>
            <a:endParaRPr lang="ko-KR" altLang="en-US" kern="0" dirty="0"/>
          </a:p>
        </p:txBody>
      </p:sp>
      <p:sp>
        <p:nvSpPr>
          <p:cNvPr id="130" name="내용 개체 틀 2"/>
          <p:cNvSpPr txBox="1">
            <a:spLocks/>
          </p:cNvSpPr>
          <p:nvPr/>
        </p:nvSpPr>
        <p:spPr bwMode="auto">
          <a:xfrm>
            <a:off x="717332" y="4075029"/>
            <a:ext cx="3802909" cy="2084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60000"/>
              </a:spcBef>
              <a:spcAft>
                <a:spcPct val="0"/>
              </a:spcAft>
              <a:buFont typeface="Wingdings" pitchFamily="2" charset="2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318592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2pPr>
            <a:lvl3pPr marL="567531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3pPr>
            <a:lvl4pPr marL="816472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4pPr>
            <a:lvl5pPr marL="1065411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5pPr>
            <a:lvl6pPr marL="1436886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6pPr>
            <a:lvl7pPr marL="1808361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7pPr>
            <a:lvl8pPr marL="2179836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8pPr>
            <a:lvl9pPr marL="2551311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kern="0" smtClean="0"/>
              <a:t>Crawled from Federal Reserve System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kern="0" smtClean="0"/>
              <a:t>From 1996 to 2015, total 1,159 speeches are collected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kern="0" smtClean="0"/>
              <a:t>Speechs have – words on average</a:t>
            </a:r>
          </a:p>
        </p:txBody>
      </p:sp>
      <p:sp>
        <p:nvSpPr>
          <p:cNvPr id="131" name="내용 개체 틀 2"/>
          <p:cNvSpPr txBox="1">
            <a:spLocks/>
          </p:cNvSpPr>
          <p:nvPr/>
        </p:nvSpPr>
        <p:spPr bwMode="auto">
          <a:xfrm>
            <a:off x="5700603" y="1733768"/>
            <a:ext cx="3503782" cy="223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60000"/>
              </a:spcBef>
              <a:spcAft>
                <a:spcPct val="0"/>
              </a:spcAft>
              <a:buFont typeface="Wingdings" pitchFamily="2" charset="2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318592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2pPr>
            <a:lvl3pPr marL="567531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3pPr>
            <a:lvl4pPr marL="816472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4pPr>
            <a:lvl5pPr marL="1065411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5pPr>
            <a:lvl6pPr marL="1436886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6pPr>
            <a:lvl7pPr marL="1808361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7pPr>
            <a:lvl8pPr marL="2179836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8pPr>
            <a:lvl9pPr marL="2551311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algn="ctr"/>
            <a:r>
              <a:rPr lang="en-US" altLang="ko-KR" kern="0" smtClean="0"/>
              <a:t>Federal Funds Target Rate Data</a:t>
            </a:r>
            <a:endParaRPr lang="ko-KR" altLang="en-US" kern="0" dirty="0"/>
          </a:p>
        </p:txBody>
      </p:sp>
      <p:sp>
        <p:nvSpPr>
          <p:cNvPr id="134" name="내용 개체 틀 2"/>
          <p:cNvSpPr txBox="1">
            <a:spLocks/>
          </p:cNvSpPr>
          <p:nvPr/>
        </p:nvSpPr>
        <p:spPr bwMode="auto">
          <a:xfrm>
            <a:off x="5700603" y="4075029"/>
            <a:ext cx="3802909" cy="2084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60000"/>
              </a:spcBef>
              <a:spcAft>
                <a:spcPct val="0"/>
              </a:spcAft>
              <a:buFont typeface="Wingdings" pitchFamily="2" charset="2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318592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2pPr>
            <a:lvl3pPr marL="567531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3pPr>
            <a:lvl4pPr marL="816472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4pPr>
            <a:lvl5pPr marL="1065411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5pPr>
            <a:lvl6pPr marL="1436886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6pPr>
            <a:lvl7pPr marL="1808361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7pPr>
            <a:lvl8pPr marL="2179836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8pPr>
            <a:lvl9pPr marL="2551311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kern="0" dirty="0" smtClean="0"/>
              <a:t>Downloaded from Federal Reserve Economic Data System of St. Louis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kern="0" dirty="0" smtClean="0"/>
              <a:t>From 1996 to 2008, total – of daily target rates are collected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kern="0" dirty="0" smtClean="0"/>
              <a:t>After 2008, there was no change of target rate, therefore we did not use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3095" y="2221431"/>
            <a:ext cx="2572715" cy="16919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내용 개체 틀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" name="Picture 2" descr="http://blogs-images.forbes.com/advisor/files/2014/03/fed-funds-graph_031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421" y="2321439"/>
            <a:ext cx="3921026" cy="149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7054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Data Preprocessing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292" y="1314792"/>
            <a:ext cx="2718917" cy="17881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Outline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718782"/>
                  </p:ext>
                </p:extLst>
              </p:nvPr>
            </p:nvGraphicFramePr>
            <p:xfrm>
              <a:off x="508956" y="4111776"/>
              <a:ext cx="8724384" cy="216858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83538"/>
                    <a:gridCol w="1346569"/>
                    <a:gridCol w="1346569"/>
                    <a:gridCol w="1346569"/>
                    <a:gridCol w="1346569"/>
                    <a:gridCol w="2254570"/>
                  </a:tblGrid>
                  <a:tr h="282909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b="1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b="1" smtClean="0"/>
                            <a:t>Predictor Variables (X)</a:t>
                          </a:r>
                          <a:endParaRPr lang="ko-KR" altLang="en-US" b="1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smtClean="0"/>
                            <a:t>Response Variable (Y)</a:t>
                          </a:r>
                          <a:endParaRPr lang="ko-KR" altLang="en-US" b="1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smtClean="0"/>
                            <a:t>Keyword1</a:t>
                          </a:r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smtClean="0"/>
                            <a:t>Keyword2</a:t>
                          </a:r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smtClean="0"/>
                            <a:t>Keyword3</a:t>
                          </a:r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smtClean="0"/>
                            <a:t>Label</a:t>
                          </a:r>
                          <a:endParaRPr lang="ko-KR" altLang="en-US" b="1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smtClean="0"/>
                            <a:t>Speech 1</a:t>
                          </a:r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smtClean="0"/>
                            <a:t>0</a:t>
                          </a:r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smtClean="0"/>
                            <a:t>1</a:t>
                          </a:r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smtClean="0"/>
                            <a:t>10</a:t>
                          </a:r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smtClean="0"/>
                            <a:t>Stay</a:t>
                          </a:r>
                          <a:endParaRPr lang="ko-KR" altLang="en-US" b="1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smtClean="0"/>
                            <a:t>Speech 2</a:t>
                          </a:r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smtClean="0"/>
                            <a:t>2</a:t>
                          </a:r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smtClean="0"/>
                            <a:t>6</a:t>
                          </a:r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smtClean="0"/>
                            <a:t>1</a:t>
                          </a:r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smtClean="0"/>
                            <a:t>Stay</a:t>
                          </a:r>
                          <a:endParaRPr lang="ko-KR" altLang="en-US" b="1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smtClean="0"/>
                            <a:t>Speech 3</a:t>
                          </a:r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smtClean="0"/>
                            <a:t>6</a:t>
                          </a:r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smtClean="0"/>
                            <a:t>9</a:t>
                          </a:r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smtClean="0"/>
                            <a:t>2</a:t>
                          </a:r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smtClean="0"/>
                            <a:t>Up</a:t>
                          </a:r>
                          <a:endParaRPr lang="ko-KR" altLang="en-US" b="1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742950" rtl="0" eaLnBrk="1" latinLnBrk="1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718782"/>
                  </p:ext>
                </p:extLst>
              </p:nvPr>
            </p:nvGraphicFramePr>
            <p:xfrm>
              <a:off x="508956" y="4111776"/>
              <a:ext cx="8724384" cy="216858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83538"/>
                    <a:gridCol w="1346569"/>
                    <a:gridCol w="1346569"/>
                    <a:gridCol w="1346569"/>
                    <a:gridCol w="1346569"/>
                    <a:gridCol w="2254570"/>
                  </a:tblGrid>
                  <a:tr h="314389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b="1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b="1" smtClean="0"/>
                            <a:t>Predictor Variables (X)</a:t>
                          </a:r>
                          <a:endParaRPr lang="ko-KR" altLang="en-US" b="1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smtClean="0"/>
                            <a:t>Response Variable (Y)</a:t>
                          </a:r>
                          <a:endParaRPr lang="ko-KR" altLang="en-US" b="1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smtClean="0"/>
                            <a:t>Keyword1</a:t>
                          </a:r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smtClean="0"/>
                            <a:t>Keyword2</a:t>
                          </a:r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smtClean="0"/>
                            <a:t>Keyword3</a:t>
                          </a:r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80995" t="-86885" r="-16832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smtClean="0"/>
                            <a:t>Label</a:t>
                          </a:r>
                          <a:endParaRPr lang="ko-KR" altLang="en-US" b="1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smtClean="0"/>
                            <a:t>Speech 1</a:t>
                          </a:r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smtClean="0"/>
                            <a:t>0</a:t>
                          </a:r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smtClean="0"/>
                            <a:t>1</a:t>
                          </a:r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smtClean="0"/>
                            <a:t>10</a:t>
                          </a:r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smtClean="0"/>
                            <a:t>Stay</a:t>
                          </a:r>
                          <a:endParaRPr lang="ko-KR" altLang="en-US" b="1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smtClean="0"/>
                            <a:t>Speech 2</a:t>
                          </a:r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smtClean="0"/>
                            <a:t>2</a:t>
                          </a:r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smtClean="0"/>
                            <a:t>6</a:t>
                          </a:r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smtClean="0"/>
                            <a:t>1</a:t>
                          </a:r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smtClean="0"/>
                            <a:t>Stay</a:t>
                          </a:r>
                          <a:endParaRPr lang="ko-KR" altLang="en-US" b="1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smtClean="0"/>
                            <a:t>Speech 3</a:t>
                          </a:r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smtClean="0"/>
                            <a:t>6</a:t>
                          </a:r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smtClean="0"/>
                            <a:t>9</a:t>
                          </a:r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smtClean="0"/>
                            <a:t>2</a:t>
                          </a:r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smtClean="0"/>
                            <a:t>Up</a:t>
                          </a:r>
                          <a:endParaRPr lang="ko-KR" altLang="en-US" b="1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562" t="-486885" r="-70561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80995" t="-486885" r="-46832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80995" t="-486885" r="-36832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80995" t="-486885" r="-26832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80995" t="-486885" r="-16832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87297" t="-486885" r="-541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아래쪽 화살표 8"/>
          <p:cNvSpPr/>
          <p:nvPr/>
        </p:nvSpPr>
        <p:spPr bwMode="auto">
          <a:xfrm>
            <a:off x="2080970" y="3193325"/>
            <a:ext cx="2432067" cy="793630"/>
          </a:xfrm>
          <a:prstGeom prst="downArrow">
            <a:avLst/>
          </a:prstGeom>
          <a:gradFill>
            <a:gsLst>
              <a:gs pos="12000">
                <a:schemeClr val="bg1">
                  <a:lumMod val="85000"/>
                </a:schemeClr>
              </a:gs>
              <a:gs pos="7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32" name="내용 개체 틀 2"/>
          <p:cNvSpPr txBox="1">
            <a:spLocks/>
          </p:cNvSpPr>
          <p:nvPr/>
        </p:nvSpPr>
        <p:spPr bwMode="auto">
          <a:xfrm>
            <a:off x="2080970" y="3366632"/>
            <a:ext cx="2508852" cy="251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60000"/>
              </a:spcBef>
              <a:spcAft>
                <a:spcPct val="0"/>
              </a:spcAft>
              <a:buFont typeface="Wingdings" pitchFamily="2" charset="2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318592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2pPr>
            <a:lvl3pPr marL="567531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3pPr>
            <a:lvl4pPr marL="816472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4pPr>
            <a:lvl5pPr marL="1065411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5pPr>
            <a:lvl6pPr marL="1436886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6pPr>
            <a:lvl7pPr marL="1808361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7pPr>
            <a:lvl8pPr marL="2179836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8pPr>
            <a:lvl9pPr marL="2551311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altLang="ko-KR" kern="0" smtClean="0"/>
              <a:t>Text Vectorization</a:t>
            </a:r>
            <a:endParaRPr lang="ko-KR" altLang="en-US" kern="0" dirty="0"/>
          </a:p>
        </p:txBody>
      </p:sp>
      <p:sp>
        <p:nvSpPr>
          <p:cNvPr id="33" name="아래쪽 화살표 32"/>
          <p:cNvSpPr/>
          <p:nvPr/>
        </p:nvSpPr>
        <p:spPr bwMode="auto">
          <a:xfrm>
            <a:off x="7326220" y="3193325"/>
            <a:ext cx="1517126" cy="793630"/>
          </a:xfrm>
          <a:prstGeom prst="downArrow">
            <a:avLst/>
          </a:prstGeom>
          <a:gradFill>
            <a:gsLst>
              <a:gs pos="12000">
                <a:schemeClr val="bg1">
                  <a:lumMod val="85000"/>
                </a:schemeClr>
              </a:gs>
              <a:gs pos="7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34" name="내용 개체 틀 2"/>
          <p:cNvSpPr txBox="1">
            <a:spLocks/>
          </p:cNvSpPr>
          <p:nvPr/>
        </p:nvSpPr>
        <p:spPr bwMode="auto">
          <a:xfrm>
            <a:off x="6830357" y="3366632"/>
            <a:ext cx="2508852" cy="251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60000"/>
              </a:spcBef>
              <a:spcAft>
                <a:spcPct val="0"/>
              </a:spcAft>
              <a:buFont typeface="Wingdings" pitchFamily="2" charset="2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318592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2pPr>
            <a:lvl3pPr marL="567531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3pPr>
            <a:lvl4pPr marL="816472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4pPr>
            <a:lvl5pPr marL="1065411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5pPr>
            <a:lvl6pPr marL="1436886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6pPr>
            <a:lvl7pPr marL="1808361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7pPr>
            <a:lvl8pPr marL="2179836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8pPr>
            <a:lvl9pPr marL="2551311" indent="-103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kumimoji="1" sz="1138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algn="ctr"/>
            <a:r>
              <a:rPr lang="en-US" altLang="ko-KR" kern="0" smtClean="0"/>
              <a:t>Speech Labeling</a:t>
            </a:r>
            <a:endParaRPr lang="ko-KR" altLang="en-US" kern="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645" y="1328257"/>
            <a:ext cx="4664933" cy="1761186"/>
          </a:xfrm>
          <a:prstGeom prst="rect">
            <a:avLst/>
          </a:prstGeom>
          <a:ln>
            <a:solidFill>
              <a:srgbClr val="5F3701"/>
            </a:solidFill>
          </a:ln>
        </p:spPr>
      </p:pic>
    </p:spTree>
    <p:extLst>
      <p:ext uri="{BB962C8B-B14F-4D97-AF65-F5344CB8AC3E}">
        <p14:creationId xmlns:p14="http://schemas.microsoft.com/office/powerpoint/2010/main" val="2762692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Data Preprocessing</a:t>
            </a:r>
            <a:endParaRPr lang="ko-KR" altLang="en-US" dirty="0"/>
          </a:p>
        </p:txBody>
      </p:sp>
      <p:graphicFrame>
        <p:nvGraphicFramePr>
          <p:cNvPr id="21" name="차트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2981443"/>
              </p:ext>
            </p:extLst>
          </p:nvPr>
        </p:nvGraphicFramePr>
        <p:xfrm>
          <a:off x="635001" y="2054209"/>
          <a:ext cx="8635748" cy="339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타원 23"/>
          <p:cNvSpPr/>
          <p:nvPr/>
        </p:nvSpPr>
        <p:spPr bwMode="auto">
          <a:xfrm>
            <a:off x="4807390" y="3906399"/>
            <a:ext cx="307818" cy="307817"/>
          </a:xfrm>
          <a:prstGeom prst="ellipse">
            <a:avLst/>
          </a:prstGeom>
          <a:solidFill>
            <a:srgbClr val="F6B2CC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88159" y="4214215"/>
            <a:ext cx="929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/>
              <a:t>Speech</a:t>
            </a:r>
            <a:endParaRPr lang="ko-KR" altLang="en-US" sz="1400" b="1" dirty="0"/>
          </a:p>
        </p:txBody>
      </p:sp>
      <p:sp>
        <p:nvSpPr>
          <p:cNvPr id="27" name="직사각형 26"/>
          <p:cNvSpPr/>
          <p:nvPr/>
        </p:nvSpPr>
        <p:spPr bwMode="auto">
          <a:xfrm>
            <a:off x="1122897" y="3906399"/>
            <a:ext cx="3629906" cy="307817"/>
          </a:xfrm>
          <a:prstGeom prst="rect">
            <a:avLst/>
          </a:prstGeom>
          <a:solidFill>
            <a:schemeClr val="hlink">
              <a:alpha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169795" y="2829326"/>
            <a:ext cx="4100954" cy="1384889"/>
          </a:xfrm>
          <a:prstGeom prst="rect">
            <a:avLst/>
          </a:prstGeom>
          <a:solidFill>
            <a:schemeClr val="hlink">
              <a:alpha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50301" y="3260160"/>
            <a:ext cx="1975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/>
              <a:t>Average Rate</a:t>
            </a:r>
          </a:p>
          <a:p>
            <a:pPr algn="ctr"/>
            <a:r>
              <a:rPr lang="en-US" altLang="ko-KR" sz="1400" b="1" smtClean="0"/>
              <a:t>Before 2 weeks: </a:t>
            </a:r>
            <a:r>
              <a:rPr lang="en-US" altLang="ko-KR" sz="1400" b="1" dirty="0" smtClean="0"/>
              <a:t>5.25</a:t>
            </a:r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504667" y="2309491"/>
            <a:ext cx="2225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/>
              <a:t>Average Rate</a:t>
            </a:r>
          </a:p>
          <a:p>
            <a:pPr algn="ctr"/>
            <a:r>
              <a:rPr lang="en-US" altLang="ko-KR" sz="1400" b="1" smtClean="0"/>
              <a:t>After 2 weeks 5.46</a:t>
            </a:r>
            <a:endParaRPr lang="ko-KR" altLang="en-US" sz="1400" b="1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Speech Labeling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35001" y="1291205"/>
            <a:ext cx="86357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/>
              <a:t>We labeled speeches of 1996 ~ 2008 using the target rate data by comparing the average of target rate before and after 2 weeks from the speech</a:t>
            </a:r>
            <a:endParaRPr lang="en-US" altLang="ko-KR" sz="15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5900593" y="3555873"/>
            <a:ext cx="4005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/>
              <a:t>5.25 → 5.46</a:t>
            </a:r>
          </a:p>
          <a:p>
            <a:pPr algn="ctr"/>
            <a:r>
              <a:rPr lang="en-US" altLang="ko-KR" sz="1400" b="1" smtClean="0"/>
              <a:t>Target rate increased !</a:t>
            </a:r>
          </a:p>
          <a:p>
            <a:pPr algn="ctr"/>
            <a:endParaRPr lang="en-US" altLang="ko-KR" sz="1400" b="1" smtClean="0"/>
          </a:p>
          <a:p>
            <a:pPr algn="ctr"/>
            <a:r>
              <a:rPr lang="en-US" altLang="ko-KR" sz="1400" b="1" smtClean="0"/>
              <a:t>Therefore the label of this speech is </a:t>
            </a:r>
            <a:r>
              <a:rPr lang="en-US" altLang="ko-KR" sz="1400" b="1" smtClean="0">
                <a:solidFill>
                  <a:srgbClr val="FF0000"/>
                </a:solidFill>
              </a:rPr>
              <a:t>UP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7" name="위쪽 화살표 36"/>
          <p:cNvSpPr/>
          <p:nvPr/>
        </p:nvSpPr>
        <p:spPr bwMode="auto">
          <a:xfrm rot="3593771">
            <a:off x="4688729" y="2347342"/>
            <a:ext cx="416992" cy="1658408"/>
          </a:xfrm>
          <a:prstGeom prst="upArrow">
            <a:avLst/>
          </a:prstGeom>
          <a:solidFill>
            <a:srgbClr val="FF0000">
              <a:alpha val="4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ko-KR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29563"/>
              </p:ext>
            </p:extLst>
          </p:nvPr>
        </p:nvGraphicFramePr>
        <p:xfrm>
          <a:off x="3000341" y="5211160"/>
          <a:ext cx="390506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1689"/>
                <a:gridCol w="1301689"/>
                <a:gridCol w="130168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/>
                        <a:t>UP</a:t>
                      </a:r>
                      <a:endParaRPr lang="ko-KR" altLang="en-US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/>
                        <a:t>STAY</a:t>
                      </a:r>
                      <a:endParaRPr lang="ko-KR" altLang="en-US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/>
                        <a:t>DOWN</a:t>
                      </a:r>
                      <a:endParaRPr lang="ko-KR" altLang="en-US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/>
                        <a:t>114</a:t>
                      </a:r>
                      <a:endParaRPr lang="ko-KR" altLang="en-US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/>
                        <a:t>613</a:t>
                      </a:r>
                      <a:endParaRPr lang="ko-KR" altLang="en-US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/>
                        <a:t>126</a:t>
                      </a:r>
                      <a:endParaRPr lang="ko-KR" altLang="en-US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069886" y="6062028"/>
            <a:ext cx="3782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/>
              <a:t>Number of speeches in each class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88397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Data Preprocessing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Text Vectorization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35001" y="1291205"/>
            <a:ext cx="86357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Packages </a:t>
            </a:r>
            <a:r>
              <a:rPr lang="en-US" altLang="ko-KR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koRpus</a:t>
            </a:r>
            <a:r>
              <a:rPr lang="en-US" altLang="ko-KR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tm, </a:t>
            </a:r>
            <a:r>
              <a:rPr lang="en-US" altLang="ko-KR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RWeka</a:t>
            </a:r>
            <a:r>
              <a:rPr lang="en-US" altLang="ko-KR" sz="1500" dirty="0" smtClean="0"/>
              <a:t> in R are employed for lemmatization, </a:t>
            </a:r>
            <a:r>
              <a:rPr lang="en-US" altLang="ko-KR" sz="1500" dirty="0" err="1" smtClean="0"/>
              <a:t>uni</a:t>
            </a:r>
            <a:r>
              <a:rPr lang="en-US" altLang="ko-KR" sz="1500" dirty="0" smtClean="0"/>
              <a:t>-gram parsing, bi-gram parsing </a:t>
            </a:r>
            <a:r>
              <a:rPr lang="en-US" altLang="ko-KR" sz="1500" dirty="0" err="1" smtClean="0"/>
              <a:t>respectivey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We got more than 800,000 keywords</a:t>
            </a:r>
          </a:p>
        </p:txBody>
      </p:sp>
      <p:sp>
        <p:nvSpPr>
          <p:cNvPr id="14" name="오른쪽 화살표 13"/>
          <p:cNvSpPr/>
          <p:nvPr/>
        </p:nvSpPr>
        <p:spPr bwMode="auto">
          <a:xfrm rot="10800000" flipH="1" flipV="1">
            <a:off x="3316564" y="3343163"/>
            <a:ext cx="2421771" cy="1566436"/>
          </a:xfrm>
          <a:prstGeom prst="rightArrow">
            <a:avLst>
              <a:gd name="adj1" fmla="val 50000"/>
              <a:gd name="adj2" fmla="val 34530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74000">
                <a:srgbClr val="FFFFFF">
                  <a:lumMod val="85000"/>
                </a:srgbClr>
              </a:gs>
              <a:gs pos="100000">
                <a:srgbClr val="FFFFFF"/>
              </a:gs>
            </a:gsLst>
            <a:lin ang="10800000" scaled="0"/>
            <a:tileRect/>
          </a:gra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48" y="2685748"/>
            <a:ext cx="3276508" cy="289118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591830" y="1947853"/>
            <a:ext cx="296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</a:rPr>
              <a:t>800,000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3562934"/>
                  </p:ext>
                </p:extLst>
              </p:nvPr>
            </p:nvGraphicFramePr>
            <p:xfrm>
              <a:off x="6002454" y="2684557"/>
              <a:ext cx="3702860" cy="2892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5585"/>
                    <a:gridCol w="794302"/>
                    <a:gridCol w="794302"/>
                    <a:gridCol w="794302"/>
                    <a:gridCol w="634369"/>
                  </a:tblGrid>
                  <a:tr h="48206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 smtClean="0">
                              <a:solidFill>
                                <a:schemeClr val="tx1"/>
                              </a:solidFill>
                            </a:rPr>
                            <a:t>Keyword1</a:t>
                          </a:r>
                          <a:endParaRPr lang="ko-KR" alt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 smtClean="0">
                              <a:solidFill>
                                <a:schemeClr val="tx1"/>
                              </a:solidFill>
                            </a:rPr>
                            <a:t>Keyword2</a:t>
                          </a:r>
                          <a:endParaRPr lang="ko-KR" alt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 smtClean="0">
                              <a:solidFill>
                                <a:schemeClr val="tx1"/>
                              </a:solidFill>
                            </a:rPr>
                            <a:t>Keyword3</a:t>
                          </a:r>
                          <a:endParaRPr lang="ko-KR" alt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82063">
                    <a:tc>
                      <a:txBody>
                        <a:bodyPr/>
                        <a:lstStyle/>
                        <a:p>
                          <a:pPr marL="0" algn="ctr" defTabSz="742950" rtl="0" eaLnBrk="1" latinLnBrk="1" hangingPunct="1"/>
                          <a:r>
                            <a:rPr lang="en-US" altLang="ko-KR" sz="9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Speech1</a:t>
                          </a:r>
                          <a:endParaRPr lang="ko-KR" altLang="en-US" sz="9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0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10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82063">
                    <a:tc>
                      <a:txBody>
                        <a:bodyPr/>
                        <a:lstStyle/>
                        <a:p>
                          <a:pPr marL="0" algn="ctr" defTabSz="742950" rtl="0" eaLnBrk="1" latinLnBrk="1" hangingPunct="1"/>
                          <a:r>
                            <a:rPr lang="en-US" altLang="ko-KR" sz="9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Speech2</a:t>
                          </a:r>
                          <a:endParaRPr lang="ko-KR" altLang="en-US" sz="9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0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82063">
                    <a:tc>
                      <a:txBody>
                        <a:bodyPr/>
                        <a:lstStyle/>
                        <a:p>
                          <a:pPr marL="0" algn="ctr" defTabSz="742950" rtl="0" eaLnBrk="1" latinLnBrk="1" hangingPunct="1"/>
                          <a:r>
                            <a:rPr lang="en-US" altLang="ko-KR" sz="9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Speech3</a:t>
                          </a:r>
                          <a:endParaRPr lang="ko-KR" altLang="en-US" sz="9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6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0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82063">
                    <a:tc>
                      <a:txBody>
                        <a:bodyPr/>
                        <a:lstStyle/>
                        <a:p>
                          <a:pPr marL="0" algn="ctr" defTabSz="742950" rtl="0" eaLnBrk="1" latinLnBrk="1" hangingPunct="1"/>
                          <a:r>
                            <a:rPr lang="en-US" altLang="ko-KR" sz="9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Speech4</a:t>
                          </a:r>
                          <a:endParaRPr lang="ko-KR" altLang="en-US" sz="9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3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5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82063">
                    <a:tc>
                      <a:txBody>
                        <a:bodyPr/>
                        <a:lstStyle/>
                        <a:p>
                          <a:pPr marL="0" algn="ctr" defTabSz="742950" rtl="0" eaLnBrk="1" latinLnBrk="1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3562934"/>
                  </p:ext>
                </p:extLst>
              </p:nvPr>
            </p:nvGraphicFramePr>
            <p:xfrm>
              <a:off x="6002454" y="2684557"/>
              <a:ext cx="3702860" cy="2892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5585"/>
                    <a:gridCol w="794302"/>
                    <a:gridCol w="794302"/>
                    <a:gridCol w="794302"/>
                    <a:gridCol w="634369"/>
                  </a:tblGrid>
                  <a:tr h="48206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 smtClean="0">
                              <a:solidFill>
                                <a:schemeClr val="tx1"/>
                              </a:solidFill>
                            </a:rPr>
                            <a:t>Keyword1</a:t>
                          </a:r>
                          <a:endParaRPr lang="ko-KR" alt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 smtClean="0">
                              <a:solidFill>
                                <a:schemeClr val="tx1"/>
                              </a:solidFill>
                            </a:rPr>
                            <a:t>Keyword2</a:t>
                          </a:r>
                          <a:endParaRPr lang="ko-KR" alt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 smtClean="0">
                              <a:solidFill>
                                <a:schemeClr val="tx1"/>
                              </a:solidFill>
                            </a:rPr>
                            <a:t>Keyword3</a:t>
                          </a:r>
                          <a:endParaRPr lang="ko-KR" alt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86538" t="-1266" r="-1923" b="-503797"/>
                          </a:stretch>
                        </a:blipFill>
                      </a:tcPr>
                    </a:tc>
                  </a:tr>
                  <a:tr h="482063">
                    <a:tc>
                      <a:txBody>
                        <a:bodyPr/>
                        <a:lstStyle/>
                        <a:p>
                          <a:pPr marL="0" algn="ctr" defTabSz="742950" rtl="0" eaLnBrk="1" latinLnBrk="1" hangingPunct="1"/>
                          <a:r>
                            <a:rPr lang="en-US" altLang="ko-KR" sz="9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Speech1</a:t>
                          </a:r>
                          <a:endParaRPr lang="ko-KR" altLang="en-US" sz="9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0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10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86538" t="-101266" r="-1923" b="-403797"/>
                          </a:stretch>
                        </a:blipFill>
                      </a:tcPr>
                    </a:tc>
                  </a:tr>
                  <a:tr h="482063">
                    <a:tc>
                      <a:txBody>
                        <a:bodyPr/>
                        <a:lstStyle/>
                        <a:p>
                          <a:pPr marL="0" algn="ctr" defTabSz="742950" rtl="0" eaLnBrk="1" latinLnBrk="1" hangingPunct="1"/>
                          <a:r>
                            <a:rPr lang="en-US" altLang="ko-KR" sz="9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Speech2</a:t>
                          </a:r>
                          <a:endParaRPr lang="ko-KR" altLang="en-US" sz="9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0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86538" t="-198750" r="-1923" b="-298750"/>
                          </a:stretch>
                        </a:blipFill>
                      </a:tcPr>
                    </a:tc>
                  </a:tr>
                  <a:tr h="482063">
                    <a:tc>
                      <a:txBody>
                        <a:bodyPr/>
                        <a:lstStyle/>
                        <a:p>
                          <a:pPr marL="0" algn="ctr" defTabSz="742950" rtl="0" eaLnBrk="1" latinLnBrk="1" hangingPunct="1"/>
                          <a:r>
                            <a:rPr lang="en-US" altLang="ko-KR" sz="9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Speech3</a:t>
                          </a:r>
                          <a:endParaRPr lang="ko-KR" altLang="en-US" sz="9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6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0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86538" t="-302532" r="-1923" b="-202532"/>
                          </a:stretch>
                        </a:blipFill>
                      </a:tcPr>
                    </a:tc>
                  </a:tr>
                  <a:tr h="482063">
                    <a:tc>
                      <a:txBody>
                        <a:bodyPr/>
                        <a:lstStyle/>
                        <a:p>
                          <a:pPr marL="0" algn="ctr" defTabSz="742950" rtl="0" eaLnBrk="1" latinLnBrk="1" hangingPunct="1"/>
                          <a:r>
                            <a:rPr lang="en-US" altLang="ko-KR" sz="9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Speech4</a:t>
                          </a:r>
                          <a:endParaRPr lang="ko-KR" altLang="en-US" sz="9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3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5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86538" t="-402532" r="-1923" b="-102532"/>
                          </a:stretch>
                        </a:blipFill>
                      </a:tcPr>
                    </a:tc>
                  </a:tr>
                  <a:tr h="48206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4"/>
                          <a:stretch>
                            <a:fillRect l="-885" t="-502532" r="-440708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4"/>
                          <a:stretch>
                            <a:fillRect l="-87692" t="-502532" r="-283077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4"/>
                          <a:stretch>
                            <a:fillRect l="-186260" t="-502532" r="-180916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4"/>
                          <a:stretch>
                            <a:fillRect l="-286260" t="-502532" r="-80916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4"/>
                          <a:stretch>
                            <a:fillRect l="-486538" t="-502532" r="-1923" b="-253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0" name="직사각형 19"/>
          <p:cNvSpPr/>
          <p:nvPr/>
        </p:nvSpPr>
        <p:spPr bwMode="auto">
          <a:xfrm>
            <a:off x="3884023" y="3057817"/>
            <a:ext cx="1240216" cy="57069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rPr>
              <a:t>Lemmatization</a:t>
            </a: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3884023" y="4624254"/>
            <a:ext cx="1240216" cy="57069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rPr>
              <a:t>Parsing</a:t>
            </a:r>
            <a:r>
              <a:rPr kumimoji="1" lang="en-US" altLang="ko-KR" sz="1200" dirty="0">
                <a:latin typeface="Arial" charset="0"/>
                <a:ea typeface="돋움" pitchFamily="50" charset="-127"/>
              </a:rPr>
              <a:t/>
            </a:r>
            <a:br>
              <a:rPr kumimoji="1" lang="en-US" altLang="ko-KR" sz="1200" dirty="0">
                <a:latin typeface="Arial" charset="0"/>
                <a:ea typeface="돋움" pitchFamily="50" charset="-127"/>
              </a:rPr>
            </a:br>
            <a:r>
              <a:rPr kumimoji="1" lang="en-US" altLang="ko-KR" sz="1200" dirty="0" err="1" smtClean="0">
                <a:latin typeface="Arial" charset="0"/>
                <a:ea typeface="돋움" pitchFamily="50" charset="-127"/>
              </a:rPr>
              <a:t>Uni</a:t>
            </a:r>
            <a:r>
              <a:rPr kumimoji="1" lang="en-US" altLang="ko-KR" sz="1200" dirty="0" smtClean="0">
                <a:latin typeface="Arial" charset="0"/>
                <a:ea typeface="돋움" pitchFamily="50" charset="-127"/>
              </a:rPr>
              <a:t>/Bi-gram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0901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Data Preprocessing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표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1191644"/>
                  </p:ext>
                </p:extLst>
              </p:nvPr>
            </p:nvGraphicFramePr>
            <p:xfrm>
              <a:off x="1373555" y="2733066"/>
              <a:ext cx="7885570" cy="2892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0014"/>
                    <a:gridCol w="835386"/>
                    <a:gridCol w="835386"/>
                    <a:gridCol w="835386"/>
                    <a:gridCol w="835386"/>
                    <a:gridCol w="835386"/>
                    <a:gridCol w="1330689"/>
                    <a:gridCol w="917937"/>
                  </a:tblGrid>
                  <a:tr h="482063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solidFill>
                                <a:schemeClr val="tx1"/>
                              </a:solidFill>
                            </a:rPr>
                            <a:t>Keyword1</a:t>
                          </a:r>
                          <a:endParaRPr lang="ko-KR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dirty="0" smtClean="0">
                              <a:solidFill>
                                <a:schemeClr val="tx1"/>
                              </a:solidFill>
                            </a:rPr>
                            <a:t>Keyword2</a:t>
                          </a:r>
                          <a:endParaRPr lang="ko-KR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solidFill>
                                <a:schemeClr val="tx1"/>
                              </a:solidFill>
                            </a:rPr>
                            <a:t>Keyword3</a:t>
                          </a:r>
                          <a:endParaRPr lang="ko-KR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dirty="0" smtClean="0">
                              <a:solidFill>
                                <a:schemeClr val="tx1"/>
                              </a:solidFill>
                            </a:rPr>
                            <a:t>Keyword4</a:t>
                          </a:r>
                          <a:endParaRPr lang="ko-KR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dirty="0" smtClean="0">
                              <a:solidFill>
                                <a:schemeClr val="tx1"/>
                              </a:solidFill>
                            </a:rPr>
                            <a:t>Keyword5</a:t>
                          </a:r>
                          <a:endParaRPr lang="ko-KR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smtClean="0">
                              <a:solidFill>
                                <a:schemeClr val="tx1"/>
                              </a:solidFill>
                            </a:rPr>
                            <a:t>Label</a:t>
                          </a:r>
                          <a:endParaRPr lang="ko-KR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82063">
                    <a:tc>
                      <a:txBody>
                        <a:bodyPr/>
                        <a:lstStyle/>
                        <a:p>
                          <a:pPr marL="0" algn="ctr" defTabSz="742950" rtl="0" eaLnBrk="1" latinLnBrk="1" hangingPunct="1"/>
                          <a:r>
                            <a:rPr lang="en-US" altLang="ko-KR" sz="14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Speech1</a:t>
                          </a:r>
                          <a:endParaRPr lang="ko-KR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0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10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Stay</a:t>
                          </a:r>
                          <a:endParaRPr lang="ko-KR" altLang="en-US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82063">
                    <a:tc>
                      <a:txBody>
                        <a:bodyPr/>
                        <a:lstStyle/>
                        <a:p>
                          <a:pPr marL="0" algn="ctr" defTabSz="742950" rtl="0" eaLnBrk="1" latinLnBrk="1" hangingPunct="1"/>
                          <a:r>
                            <a:rPr lang="en-US" altLang="ko-KR" sz="14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Speech2</a:t>
                          </a:r>
                          <a:endParaRPr lang="ko-KR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6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0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0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Stay</a:t>
                          </a:r>
                          <a:endParaRPr lang="ko-KR" altLang="en-US" sz="12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82063">
                    <a:tc>
                      <a:txBody>
                        <a:bodyPr/>
                        <a:lstStyle/>
                        <a:p>
                          <a:pPr marL="0" algn="ctr" defTabSz="742950" rtl="0" eaLnBrk="1" latinLnBrk="1" hangingPunct="1"/>
                          <a:r>
                            <a:rPr lang="en-US" altLang="ko-KR" sz="14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Speech3</a:t>
                          </a:r>
                          <a:endParaRPr lang="ko-KR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6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9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4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0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Up</a:t>
                          </a:r>
                          <a:endParaRPr lang="ko-KR" altLang="en-US" sz="12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82063">
                    <a:tc>
                      <a:txBody>
                        <a:bodyPr/>
                        <a:lstStyle/>
                        <a:p>
                          <a:pPr marL="0" algn="ctr" defTabSz="742950" rtl="0" eaLnBrk="1" latinLnBrk="1" hangingPunct="1"/>
                          <a:r>
                            <a:rPr lang="en-US" altLang="ko-KR" sz="14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Speech4</a:t>
                          </a:r>
                          <a:endParaRPr lang="ko-KR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7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3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5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Down</a:t>
                          </a:r>
                          <a:endParaRPr lang="ko-KR" altLang="en-US" sz="12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82063">
                    <a:tc>
                      <a:txBody>
                        <a:bodyPr/>
                        <a:lstStyle/>
                        <a:p>
                          <a:pPr marL="0" algn="ctr" defTabSz="742950" rtl="0" eaLnBrk="1" latinLnBrk="1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0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20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표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1191644"/>
                  </p:ext>
                </p:extLst>
              </p:nvPr>
            </p:nvGraphicFramePr>
            <p:xfrm>
              <a:off x="1373555" y="2733066"/>
              <a:ext cx="7885570" cy="2892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0014"/>
                    <a:gridCol w="835386"/>
                    <a:gridCol w="835386"/>
                    <a:gridCol w="835386"/>
                    <a:gridCol w="835386"/>
                    <a:gridCol w="835386"/>
                    <a:gridCol w="1330689"/>
                    <a:gridCol w="917937"/>
                  </a:tblGrid>
                  <a:tr h="482063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solidFill>
                                <a:schemeClr val="tx1"/>
                              </a:solidFill>
                            </a:rPr>
                            <a:t>Keyword1</a:t>
                          </a:r>
                          <a:endParaRPr lang="ko-KR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dirty="0" smtClean="0">
                              <a:solidFill>
                                <a:schemeClr val="tx1"/>
                              </a:solidFill>
                            </a:rPr>
                            <a:t>Keyword2</a:t>
                          </a:r>
                          <a:endParaRPr lang="ko-KR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solidFill>
                                <a:schemeClr val="tx1"/>
                              </a:solidFill>
                            </a:rPr>
                            <a:t>Keyword3</a:t>
                          </a:r>
                          <a:endParaRPr lang="ko-KR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dirty="0" smtClean="0">
                              <a:solidFill>
                                <a:schemeClr val="tx1"/>
                              </a:solidFill>
                            </a:rPr>
                            <a:t>Keyword4</a:t>
                          </a:r>
                          <a:endParaRPr lang="ko-KR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dirty="0" smtClean="0">
                              <a:solidFill>
                                <a:schemeClr val="tx1"/>
                              </a:solidFill>
                            </a:rPr>
                            <a:t>Keyword5</a:t>
                          </a:r>
                          <a:endParaRPr lang="ko-KR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24771" t="-1266" r="-70183" b="-50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74295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smtClean="0">
                              <a:solidFill>
                                <a:schemeClr val="tx1"/>
                              </a:solidFill>
                            </a:rPr>
                            <a:t>Label</a:t>
                          </a:r>
                          <a:endParaRPr lang="ko-KR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82063">
                    <a:tc>
                      <a:txBody>
                        <a:bodyPr/>
                        <a:lstStyle/>
                        <a:p>
                          <a:pPr marL="0" algn="ctr" defTabSz="742950" rtl="0" eaLnBrk="1" latinLnBrk="1" hangingPunct="1"/>
                          <a:r>
                            <a:rPr lang="en-US" altLang="ko-KR" sz="14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Speech1</a:t>
                          </a:r>
                          <a:endParaRPr lang="ko-KR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0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10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24771" t="-101266" r="-70183" b="-40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Stay</a:t>
                          </a:r>
                          <a:endParaRPr lang="ko-KR" altLang="en-US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82063">
                    <a:tc>
                      <a:txBody>
                        <a:bodyPr/>
                        <a:lstStyle/>
                        <a:p>
                          <a:pPr marL="0" algn="ctr" defTabSz="742950" rtl="0" eaLnBrk="1" latinLnBrk="1" hangingPunct="1"/>
                          <a:r>
                            <a:rPr lang="en-US" altLang="ko-KR" sz="14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Speech2</a:t>
                          </a:r>
                          <a:endParaRPr lang="ko-KR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6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0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0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24771" t="-198750" r="-70183" b="-29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Stay</a:t>
                          </a:r>
                          <a:endParaRPr lang="ko-KR" altLang="en-US" sz="12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82063">
                    <a:tc>
                      <a:txBody>
                        <a:bodyPr/>
                        <a:lstStyle/>
                        <a:p>
                          <a:pPr marL="0" algn="ctr" defTabSz="742950" rtl="0" eaLnBrk="1" latinLnBrk="1" hangingPunct="1"/>
                          <a:r>
                            <a:rPr lang="en-US" altLang="ko-KR" sz="14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Speech3</a:t>
                          </a:r>
                          <a:endParaRPr lang="ko-KR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6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9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4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0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24771" t="-302532" r="-70183" b="-20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Up</a:t>
                          </a:r>
                          <a:endParaRPr lang="ko-KR" altLang="en-US" sz="12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82063">
                    <a:tc>
                      <a:txBody>
                        <a:bodyPr/>
                        <a:lstStyle/>
                        <a:p>
                          <a:pPr marL="0" algn="ctr" defTabSz="742950" rtl="0" eaLnBrk="1" latinLnBrk="1" hangingPunct="1"/>
                          <a:r>
                            <a:rPr lang="en-US" altLang="ko-KR" sz="14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Speech4</a:t>
                          </a:r>
                          <a:endParaRPr lang="ko-KR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7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3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5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24771" t="-402532" r="-70183" b="-10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Down</a:t>
                          </a:r>
                          <a:endParaRPr lang="ko-KR" altLang="en-US" sz="12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8206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417" t="-502532" r="-440000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75912" t="-502532" r="-670803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75912" t="-502532" r="-570803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75912" t="-502532" r="-470803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475912" t="-502532" r="-370803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575912" t="-502532" r="-270803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424771" t="-502532" r="-70183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757616" t="-502532" r="-1325" b="-253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8" name="왼쪽 대괄호 47"/>
          <p:cNvSpPr/>
          <p:nvPr/>
        </p:nvSpPr>
        <p:spPr bwMode="auto">
          <a:xfrm rot="5400000">
            <a:off x="5474056" y="-205645"/>
            <a:ext cx="207150" cy="5495453"/>
          </a:xfrm>
          <a:prstGeom prst="leftBracket">
            <a:avLst>
              <a:gd name="adj" fmla="val 13993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71723" y="2138744"/>
            <a:ext cx="296968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800,000 keywords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50" name="왼쪽 대괄호 49"/>
          <p:cNvSpPr/>
          <p:nvPr/>
        </p:nvSpPr>
        <p:spPr bwMode="auto">
          <a:xfrm rot="10800000">
            <a:off x="911126" y="3232086"/>
            <a:ext cx="205200" cy="2353888"/>
          </a:xfrm>
          <a:prstGeom prst="leftBracket">
            <a:avLst>
              <a:gd name="adj" fmla="val 13993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1484" y="4045870"/>
            <a:ext cx="101779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853 </a:t>
            </a: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Speeches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5001" y="1291205"/>
            <a:ext cx="86357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Finally, we obtained 853 by 800,000 data matrix</a:t>
            </a:r>
          </a:p>
        </p:txBody>
      </p:sp>
    </p:spTree>
    <p:extLst>
      <p:ext uri="{BB962C8B-B14F-4D97-AF65-F5344CB8AC3E}">
        <p14:creationId xmlns:p14="http://schemas.microsoft.com/office/powerpoint/2010/main" val="4032858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7" t="10722" r="14747" b="10660"/>
          <a:stretch/>
        </p:blipFill>
        <p:spPr>
          <a:xfrm>
            <a:off x="5138808" y="1378980"/>
            <a:ext cx="4500347" cy="4253479"/>
          </a:xfrm>
          <a:prstGeom prst="ellipse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Dimensionality Reduction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Feature </a:t>
            </a:r>
            <a:r>
              <a:rPr lang="en-US" altLang="ko-KR" smtClean="0"/>
              <a:t>Selection </a:t>
            </a:r>
            <a:r>
              <a:rPr lang="en-US" altLang="ko-KR" smtClean="0"/>
              <a:t>&amp; </a:t>
            </a:r>
            <a:r>
              <a:rPr lang="en-US" altLang="ko-KR" smtClean="0"/>
              <a:t>Extraction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773060" y="1231461"/>
            <a:ext cx="3862535" cy="4896544"/>
          </a:xfrm>
          <a:prstGeom prst="roundRect">
            <a:avLst>
              <a:gd name="adj" fmla="val 4983"/>
            </a:avLst>
          </a:prstGeom>
          <a:solidFill>
            <a:schemeClr val="bg1"/>
          </a:solidFill>
          <a:ln w="1270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0118" rIns="90000" bIns="40118" rtlCol="0" anchor="ctr"/>
          <a:lstStyle/>
          <a:p>
            <a:pPr algn="ctr" defTabSz="957263" eaLnBrk="0" latinLnBrk="0" hangingPunct="0">
              <a:lnSpc>
                <a:spcPct val="110000"/>
              </a:lnSpc>
              <a:buClr>
                <a:srgbClr val="000000"/>
              </a:buClr>
            </a:pPr>
            <a:endParaRPr lang="ko-KR" altLang="en-US" sz="1300" dirty="0" smtClean="0">
              <a:solidFill>
                <a:prstClr val="white"/>
              </a:solidFill>
              <a:ea typeface="돋움" pitchFamily="50" charset="-127"/>
              <a:cs typeface="Arial" charset="0"/>
            </a:endParaRPr>
          </a:p>
        </p:txBody>
      </p:sp>
      <p:sp>
        <p:nvSpPr>
          <p:cNvPr id="5" name="양쪽 모서리가 둥근 사각형 4"/>
          <p:cNvSpPr/>
          <p:nvPr/>
        </p:nvSpPr>
        <p:spPr bwMode="auto">
          <a:xfrm>
            <a:off x="773061" y="1192360"/>
            <a:ext cx="3862534" cy="472490"/>
          </a:xfrm>
          <a:prstGeom prst="round2SameRect">
            <a:avLst>
              <a:gd name="adj1" fmla="val 29948"/>
              <a:gd name="adj2" fmla="val 0"/>
            </a:avLst>
          </a:prstGeom>
          <a:solidFill>
            <a:schemeClr val="bg1">
              <a:lumMod val="5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90000" tIns="40118" rIns="90000" bIns="40118" rtlCol="0" anchor="ctr"/>
          <a:lstStyle/>
          <a:p>
            <a:pPr algn="ctr" defTabSz="957263" eaLnBrk="0" latinLnBrk="0" hangingPunct="0">
              <a:lnSpc>
                <a:spcPct val="110000"/>
              </a:lnSpc>
              <a:buClr>
                <a:srgbClr val="000000"/>
              </a:buClr>
            </a:pPr>
            <a:r>
              <a:rPr lang="en-US" altLang="ko-KR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Feature selection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8" name="이등변 삼각형 7"/>
          <p:cNvSpPr/>
          <p:nvPr/>
        </p:nvSpPr>
        <p:spPr bwMode="auto">
          <a:xfrm rot="5400000">
            <a:off x="2966652" y="3738481"/>
            <a:ext cx="3960440" cy="295612"/>
          </a:xfrm>
          <a:prstGeom prst="triangle">
            <a:avLst/>
          </a:prstGeom>
          <a:solidFill>
            <a:schemeClr val="bg1">
              <a:lumMod val="65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90000" tIns="40118" rIns="90000" bIns="40118" rtlCol="0" anchor="ctr"/>
          <a:lstStyle/>
          <a:p>
            <a:pPr marL="0" marR="0" indent="0" algn="ctr" defTabSz="957263" eaLnBrk="0" latinLnBrk="0" hangingPunct="0">
              <a:lnSpc>
                <a:spcPct val="110000"/>
              </a:lnSpc>
              <a:buClr>
                <a:srgbClr val="000000"/>
              </a:buClr>
              <a:buSzTx/>
              <a:buFontTx/>
              <a:buNone/>
              <a:tabLst/>
            </a:pPr>
            <a:endParaRPr lang="ko-KR" altLang="en-US" sz="1300" dirty="0" smtClean="0">
              <a:solidFill>
                <a:schemeClr val="bg1"/>
              </a:solidFill>
              <a:ea typeface="돋움" pitchFamily="50" charset="-127"/>
              <a:cs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14322" y="5406524"/>
            <a:ext cx="36490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 select 5000 keyword using TF-IDF score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97" y="1746102"/>
            <a:ext cx="3501830" cy="351923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1300843" y="2008414"/>
            <a:ext cx="1491343" cy="292281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2324" y="4028105"/>
            <a:ext cx="1797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5,000 </a:t>
            </a:r>
            <a:r>
              <a:rPr lang="en-US" altLang="ko-KR" dirty="0">
                <a:solidFill>
                  <a:srgbClr val="FF0000"/>
                </a:solidFill>
              </a:rPr>
              <a:t>keywords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38108" y="1674304"/>
            <a:ext cx="170816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/>
              <a:t>TF-IDF SCORE plot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976188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테마1">
  <a:themeElements>
    <a:clrScheme name="Blank 1">
      <a:dk1>
        <a:srgbClr val="000000"/>
      </a:dk1>
      <a:lt1>
        <a:srgbClr val="FFFFFF"/>
      </a:lt1>
      <a:dk2>
        <a:srgbClr val="FDE48B"/>
      </a:dk2>
      <a:lt2>
        <a:srgbClr val="888888"/>
      </a:lt2>
      <a:accent1>
        <a:srgbClr val="7FABD2"/>
      </a:accent1>
      <a:accent2>
        <a:srgbClr val="FCC917"/>
      </a:accent2>
      <a:accent3>
        <a:srgbClr val="FFFFFF"/>
      </a:accent3>
      <a:accent4>
        <a:srgbClr val="000000"/>
      </a:accent4>
      <a:accent5>
        <a:srgbClr val="C0D2E5"/>
      </a:accent5>
      <a:accent6>
        <a:srgbClr val="E4B614"/>
      </a:accent6>
      <a:hlink>
        <a:srgbClr val="BFD5E9"/>
      </a:hlink>
      <a:folHlink>
        <a:srgbClr val="7BBE4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hlink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FDE48B"/>
        </a:dk2>
        <a:lt2>
          <a:srgbClr val="888888"/>
        </a:lt2>
        <a:accent1>
          <a:srgbClr val="7FABD2"/>
        </a:accent1>
        <a:accent2>
          <a:srgbClr val="FCC917"/>
        </a:accent2>
        <a:accent3>
          <a:srgbClr val="FFFFFF"/>
        </a:accent3>
        <a:accent4>
          <a:srgbClr val="000000"/>
        </a:accent4>
        <a:accent5>
          <a:srgbClr val="C0D2E5"/>
        </a:accent5>
        <a:accent6>
          <a:srgbClr val="E4B614"/>
        </a:accent6>
        <a:hlink>
          <a:srgbClr val="BFD5E9"/>
        </a:hlink>
        <a:folHlink>
          <a:srgbClr val="7BBE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테마1" id="{41CF98A6-D0B6-4FC7-8DA8-BDB6DAA0852A}" vid="{6BD778FE-83F7-46E6-9E78-C594446EF8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3683</TotalTime>
  <Words>641</Words>
  <Application>Microsoft Office PowerPoint</Application>
  <PresentationFormat>A4 용지(210x297mm)</PresentationFormat>
  <Paragraphs>288</Paragraphs>
  <Slides>13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굴림</vt:lpstr>
      <vt:lpstr>나눔고딕</vt:lpstr>
      <vt:lpstr>돋움</vt:lpstr>
      <vt:lpstr>맑은 고딕</vt:lpstr>
      <vt:lpstr>Arial</vt:lpstr>
      <vt:lpstr>Calibri</vt:lpstr>
      <vt:lpstr>Cambria Math</vt:lpstr>
      <vt:lpstr>Courier New</vt:lpstr>
      <vt:lpstr>Wingdings</vt:lpstr>
      <vt:lpstr>테마1</vt:lpstr>
      <vt:lpstr>Federal Funds Target Rate Prediction via FOMC Speech  </vt:lpstr>
      <vt:lpstr>Research Objective</vt:lpstr>
      <vt:lpstr>Outline</vt:lpstr>
      <vt:lpstr>Data Description</vt:lpstr>
      <vt:lpstr>Data Preprocessing</vt:lpstr>
      <vt:lpstr>Data Preprocessing</vt:lpstr>
      <vt:lpstr>Data Preprocessing</vt:lpstr>
      <vt:lpstr>Data Preprocessing</vt:lpstr>
      <vt:lpstr>Dimensionality Reduction</vt:lpstr>
      <vt:lpstr>Dimensionality Reduction</vt:lpstr>
      <vt:lpstr>Results</vt:lpstr>
      <vt:lpstr>Conclusions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현대 모비스 자동차 A/S용 부품 수요예측 공모전</dc:title>
  <dc:creator>YOUNG HOON KIM</dc:creator>
  <cp:lastModifiedBy>도형록</cp:lastModifiedBy>
  <cp:revision>276</cp:revision>
  <cp:lastPrinted>2015-03-25T23:46:07Z</cp:lastPrinted>
  <dcterms:created xsi:type="dcterms:W3CDTF">2013-07-29T11:21:26Z</dcterms:created>
  <dcterms:modified xsi:type="dcterms:W3CDTF">2015-06-15T13:54:10Z</dcterms:modified>
</cp:coreProperties>
</file>