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6" r:id="rId4"/>
    <p:sldId id="267" r:id="rId5"/>
    <p:sldId id="274" r:id="rId6"/>
    <p:sldId id="278" r:id="rId7"/>
    <p:sldId id="276" r:id="rId8"/>
    <p:sldId id="277" r:id="rId9"/>
    <p:sldId id="271" r:id="rId10"/>
    <p:sldId id="273" r:id="rId11"/>
    <p:sldId id="272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8C0"/>
    <a:srgbClr val="D4A070"/>
    <a:srgbClr val="5DB530"/>
    <a:srgbClr val="54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85252" autoAdjust="0"/>
  </p:normalViewPr>
  <p:slideViewPr>
    <p:cSldViewPr snapToGrid="0" showGuides="1">
      <p:cViewPr>
        <p:scale>
          <a:sx n="70" d="100"/>
          <a:sy n="70" d="100"/>
        </p:scale>
        <p:origin x="534" y="-2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EB98D-69B0-4388-AE62-A3B717727384}" type="datetimeFigureOut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9C06-0EE0-4ED5-8A5E-FACC26B2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3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9C06-0EE0-4ED5-8A5E-FACC26B2E8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7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8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9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0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AC3A-F560-47C6-A68A-D1D51BCF0D14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7E3-BF8A-4B65-B89A-68EBA092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357947" y="5846166"/>
            <a:ext cx="1500616" cy="525605"/>
            <a:chOff x="5320912" y="5846166"/>
            <a:chExt cx="1500616" cy="525605"/>
          </a:xfrm>
        </p:grpSpPr>
        <p:sp>
          <p:nvSpPr>
            <p:cNvPr id="8" name="타원 7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갈매기형 수장 8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오각형 10"/>
          <p:cNvSpPr/>
          <p:nvPr/>
        </p:nvSpPr>
        <p:spPr>
          <a:xfrm>
            <a:off x="7184571" y="6057395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 rot="10800000">
            <a:off x="517996" y="6057395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9335" y="1883050"/>
            <a:ext cx="5248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5DB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3D PRINTING</a:t>
            </a:r>
            <a:endParaRPr lang="ko-KR" altLang="en-US" sz="6600" b="1" dirty="0">
              <a:solidFill>
                <a:srgbClr val="5DB5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9335" y="2658740"/>
            <a:ext cx="76674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rgbClr val="545758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특허 기술 동향 예측</a:t>
            </a:r>
            <a:endParaRPr lang="ko-KR" altLang="en-US" sz="6600" b="1" dirty="0">
              <a:solidFill>
                <a:srgbClr val="545758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9335" y="4453320"/>
            <a:ext cx="85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텍스트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로맨틱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성공적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엄현지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김영욱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2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7025" y="386898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REFERENCES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2611" y="1571703"/>
            <a:ext cx="8506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이호엽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곽주은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최두원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김창욱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(2014.5) -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토픽모델링과 인과관계 분석을 활용한 법률 관련 기사와 법 개정간의 관계분석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강범일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송  민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조화순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(2013.11) -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토픽모델링을 이용한 신문 자료의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오피니언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마이닝에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대한 연구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박자현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송  민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(2013.3) –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토픽모델링을 활용한 국내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문헌정보학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연구동향 분석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류우종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하종우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(2013.11) –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토픽모델링 기법을 이용한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트위터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트렌드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추출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23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04669" y="2795249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 &amp; A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89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07" y="910370"/>
            <a:ext cx="2518986" cy="2967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5480" y="3957890"/>
            <a:ext cx="4439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DB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  <a:r>
              <a:rPr lang="en-US" altLang="ko-KR" sz="5400" b="1" dirty="0" smtClean="0">
                <a:solidFill>
                  <a:srgbClr val="5DB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altLang="ko-KR" sz="5400" b="1" dirty="0" smtClean="0">
                <a:solidFill>
                  <a:srgbClr val="5DB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!</a:t>
            </a:r>
            <a:endParaRPr lang="ko-KR" altLang="en-US" sz="5400" b="1" dirty="0">
              <a:solidFill>
                <a:srgbClr val="5DB5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3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6883" y="3332821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DB5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3D PRINTER</a:t>
            </a:r>
            <a:endParaRPr lang="ko-KR" altLang="en-US" sz="5400" b="1" dirty="0">
              <a:solidFill>
                <a:srgbClr val="5DB5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693" y="4299904"/>
            <a:ext cx="112426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세계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10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대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유망기술 중 하나로 선정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– 2013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세계경제포럼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endParaRPr lang="en-US" altLang="ko-KR" sz="1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‘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3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의 산업혁명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’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을 일으킬 것이다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–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미국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오바마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대통령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endParaRPr lang="en-US" altLang="ko-KR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올해 세상을 바꿀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10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가지 기술 중 새로운 생산방법으로 선정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– MIT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테크놀로지리뷰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100" name="타원 99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갈매기형 수장 100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오각형 102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오각형 103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7376" y="386898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INTRODUCTION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3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35" y="1310228"/>
            <a:ext cx="2175840" cy="2020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45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H="1" flipV="1">
            <a:off x="7091866" y="3443611"/>
            <a:ext cx="1308836" cy="45719"/>
          </a:xfrm>
          <a:prstGeom prst="rect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H="1" flipV="1">
            <a:off x="2806699" y="3443611"/>
            <a:ext cx="1308836" cy="45719"/>
          </a:xfrm>
          <a:prstGeom prst="rect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19606" y="386898"/>
            <a:ext cx="4453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FRAMEWORK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9" name="타원 28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갈매기형 수장 29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오각형 31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030514" y="2521857"/>
            <a:ext cx="1814286" cy="1814286"/>
          </a:xfrm>
          <a:prstGeom prst="ellipse">
            <a:avLst/>
          </a:prstGeom>
          <a:noFill/>
          <a:ln w="98425">
            <a:solidFill>
              <a:srgbClr val="5DB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77443" y="2013856"/>
            <a:ext cx="3052519" cy="3052519"/>
          </a:xfrm>
          <a:prstGeom prst="ellipse">
            <a:avLst/>
          </a:prstGeom>
          <a:noFill/>
          <a:ln w="98425">
            <a:solidFill>
              <a:srgbClr val="5DB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62606" y="2013856"/>
            <a:ext cx="3052519" cy="3052519"/>
          </a:xfrm>
          <a:prstGeom prst="ellipse">
            <a:avLst/>
          </a:prstGeom>
          <a:noFill/>
          <a:ln w="98425">
            <a:solidFill>
              <a:srgbClr val="54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81610" y="3108009"/>
            <a:ext cx="1923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특허데이터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수집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36908" y="3198167"/>
            <a:ext cx="1923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토픽모델링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분석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81823" y="3280054"/>
            <a:ext cx="192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결과 해석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76721" y="1791622"/>
            <a:ext cx="1454395" cy="1015663"/>
            <a:chOff x="10276721" y="1791622"/>
            <a:chExt cx="1454395" cy="1015663"/>
          </a:xfrm>
        </p:grpSpPr>
        <p:sp>
          <p:nvSpPr>
            <p:cNvPr id="46" name="직사각형 45"/>
            <p:cNvSpPr/>
            <p:nvPr/>
          </p:nvSpPr>
          <p:spPr>
            <a:xfrm rot="2700000">
              <a:off x="10864219" y="1466008"/>
              <a:ext cx="279400" cy="1454395"/>
            </a:xfrm>
            <a:prstGeom prst="rect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316922" y="1791622"/>
              <a:ext cx="279400" cy="1015663"/>
            </a:xfrm>
            <a:prstGeom prst="rect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77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928" y="386898"/>
            <a:ext cx="704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DATA COLLECTION 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64634" y="3836246"/>
            <a:ext cx="418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OPD=[20100101~20141231]*AB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   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=[3D*print]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93435" y="2609498"/>
            <a:ext cx="3719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미국 특허를 대상으로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총 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286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건 수집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47" y="2284483"/>
            <a:ext cx="4124608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694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2164" y="386898"/>
            <a:ext cx="768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EXPERIMENTAL RESULTS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55207"/>
              </p:ext>
            </p:extLst>
          </p:nvPr>
        </p:nvGraphicFramePr>
        <p:xfrm>
          <a:off x="577957" y="1663903"/>
          <a:ext cx="8128002" cy="445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substrat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pattern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method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process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rang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Structur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Present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circuit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board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substrat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Electr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frame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includ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interpos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element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imag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display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Zone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printer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slice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differ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Physic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4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first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surfac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second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Method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includ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least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subpixel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charact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5</a:t>
                      </a:r>
                      <a:endParaRPr lang="ko-KR" alt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resin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composit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compris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least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weight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contain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epoxi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plate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agent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7151"/>
              </p:ext>
            </p:extLst>
          </p:nvPr>
        </p:nvGraphicFramePr>
        <p:xfrm>
          <a:off x="9548734" y="1648921"/>
          <a:ext cx="2173587" cy="451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587"/>
              </a:tblGrid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이동형 패턴제어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소재 개발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의공학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3D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모델링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스테레오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리소그래픽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형상기술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135893" y="1717212"/>
            <a:ext cx="45719" cy="4320000"/>
          </a:xfrm>
          <a:prstGeom prst="rect">
            <a:avLst/>
          </a:prstGeom>
          <a:solidFill>
            <a:srgbClr val="5DB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60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2164" y="386898"/>
            <a:ext cx="768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EXPERIMENTAL RESULTS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16857"/>
              </p:ext>
            </p:extLst>
          </p:nvPr>
        </p:nvGraphicFramePr>
        <p:xfrm>
          <a:off x="577957" y="1663903"/>
          <a:ext cx="8128002" cy="445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materi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mold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Build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invent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system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embodi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method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Compon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7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rgbClr val="C00000"/>
                          </a:solidFill>
                        </a:rPr>
                        <a:t>imag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devic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Sheet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array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includ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system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 err="1" smtClean="0">
                          <a:solidFill>
                            <a:srgbClr val="C00000"/>
                          </a:solidFill>
                        </a:rPr>
                        <a:t>threedimension</a:t>
                      </a:r>
                      <a:endParaRPr lang="ko-KR" altLang="en-US" sz="1600" b="0" spc="-15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8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layer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method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film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step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surfac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particl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Provid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9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system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method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receiv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imag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design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Printer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TOPIC</a:t>
                      </a:r>
                      <a:r>
                        <a:rPr lang="en-US" altLang="ko-KR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10</a:t>
                      </a:r>
                      <a:endParaRPr lang="ko-KR" alt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ink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formula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group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option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Repres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  <a:tr h="4458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substitut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wherein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print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ring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independ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8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96154"/>
              </p:ext>
            </p:extLst>
          </p:nvPr>
        </p:nvGraphicFramePr>
        <p:xfrm>
          <a:off x="9548734" y="1648921"/>
          <a:ext cx="2173587" cy="451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587"/>
              </a:tblGrid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압출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적층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조형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그래픽 </a:t>
                      </a:r>
                      <a:endParaRPr lang="en-US" altLang="ko-KR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처리기술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적층물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제조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3D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형상 제조법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잉크젯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매커니즘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및 제어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135893" y="1717212"/>
            <a:ext cx="45719" cy="4320000"/>
          </a:xfrm>
          <a:prstGeom prst="rect">
            <a:avLst/>
          </a:prstGeom>
          <a:solidFill>
            <a:srgbClr val="5DB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75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2164" y="386898"/>
            <a:ext cx="768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EXPERIMENTAL RESULTS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3462" y="1717212"/>
            <a:ext cx="45719" cy="4320000"/>
          </a:xfrm>
          <a:prstGeom prst="rect">
            <a:avLst/>
          </a:prstGeom>
          <a:solidFill>
            <a:srgbClr val="5DB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73" y="1442434"/>
            <a:ext cx="5286375" cy="4594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6" y="1442434"/>
            <a:ext cx="5286375" cy="45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2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2164" y="386898"/>
            <a:ext cx="768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EXPERIMENTAL RESULTS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" y="1210238"/>
            <a:ext cx="11421831" cy="49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357947" y="6165475"/>
            <a:ext cx="1500616" cy="525605"/>
            <a:chOff x="5320912" y="5846166"/>
            <a:chExt cx="1500616" cy="525605"/>
          </a:xfrm>
        </p:grpSpPr>
        <p:sp>
          <p:nvSpPr>
            <p:cNvPr id="27" name="타원 26"/>
            <p:cNvSpPr/>
            <p:nvPr/>
          </p:nvSpPr>
          <p:spPr>
            <a:xfrm>
              <a:off x="5812726" y="5851789"/>
              <a:ext cx="516988" cy="516988"/>
            </a:xfrm>
            <a:prstGeom prst="ellipse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6545620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 rot="10800000">
              <a:off x="5320912" y="5846166"/>
              <a:ext cx="275908" cy="525605"/>
            </a:xfrm>
            <a:prstGeom prst="chevron">
              <a:avLst/>
            </a:prstGeom>
            <a:solidFill>
              <a:srgbClr val="5D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오각형 29"/>
          <p:cNvSpPr/>
          <p:nvPr/>
        </p:nvSpPr>
        <p:spPr>
          <a:xfrm>
            <a:off x="7184571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10800000">
            <a:off x="517996" y="6376704"/>
            <a:ext cx="4412342" cy="103146"/>
          </a:xfrm>
          <a:prstGeom prst="homePlate">
            <a:avLst/>
          </a:prstGeom>
          <a:solidFill>
            <a:srgbClr val="54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2611" y="1571703"/>
            <a:ext cx="8506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소재개발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의공학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압출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적층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모형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컴퓨터 그래픽 처리기술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이동형 패턴제어 등이 뜨는 토픽이다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특히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의학부분인 경우 체내 조직 및 장기는 사람마다 서로 다른 성향을 지니고 있기 때문에 환자 개인의 몸에 맞는 부품이 필요함으로 기술이 향상됨이 예측된다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소재의 경우 플라스틱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유리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탄소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복합제와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 같은 복합재료 등 거의 모든 재료가 사용되고 있으나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금속 소재의 경우 아직 초기 단계이므로 지속적인 연구가 필요하다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5758"/>
                </a:solidFill>
                <a:latin typeface="Century Gothic" panose="020B0502020202020204" pitchFamily="34" charset="0"/>
              </a:rPr>
              <a:t>.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45758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1178" y="386898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457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CONCLUSION</a:t>
            </a:r>
            <a:endParaRPr lang="ko-KR" altLang="en-US" sz="5400" b="1" dirty="0">
              <a:solidFill>
                <a:srgbClr val="5457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7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376</Words>
  <Application>Microsoft Office PowerPoint</Application>
  <PresentationFormat>와이드스크린</PresentationFormat>
  <Paragraphs>164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Century Gothic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jibong</cp:lastModifiedBy>
  <cp:revision>41</cp:revision>
  <dcterms:created xsi:type="dcterms:W3CDTF">2013-08-26T10:15:50Z</dcterms:created>
  <dcterms:modified xsi:type="dcterms:W3CDTF">2015-06-15T18:53:06Z</dcterms:modified>
</cp:coreProperties>
</file>