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4" r:id="rId2"/>
    <p:sldId id="281" r:id="rId3"/>
    <p:sldId id="280" r:id="rId4"/>
    <p:sldId id="302" r:id="rId5"/>
    <p:sldId id="261" r:id="rId6"/>
    <p:sldId id="258" r:id="rId7"/>
    <p:sldId id="259" r:id="rId8"/>
    <p:sldId id="260" r:id="rId9"/>
    <p:sldId id="263" r:id="rId10"/>
    <p:sldId id="301" r:id="rId11"/>
    <p:sldId id="264" r:id="rId12"/>
    <p:sldId id="265" r:id="rId13"/>
    <p:sldId id="266" r:id="rId14"/>
    <p:sldId id="267" r:id="rId15"/>
    <p:sldId id="270" r:id="rId16"/>
    <p:sldId id="262" r:id="rId17"/>
    <p:sldId id="296" r:id="rId18"/>
    <p:sldId id="273" r:id="rId19"/>
    <p:sldId id="297" r:id="rId20"/>
    <p:sldId id="269" r:id="rId21"/>
    <p:sldId id="271" r:id="rId22"/>
    <p:sldId id="272" r:id="rId23"/>
    <p:sldId id="276" r:id="rId24"/>
    <p:sldId id="282" r:id="rId25"/>
    <p:sldId id="277" r:id="rId26"/>
    <p:sldId id="283" r:id="rId27"/>
    <p:sldId id="299" r:id="rId28"/>
    <p:sldId id="284" r:id="rId29"/>
    <p:sldId id="300" r:id="rId30"/>
    <p:sldId id="288" r:id="rId31"/>
    <p:sldId id="286" r:id="rId32"/>
    <p:sldId id="285" r:id="rId33"/>
    <p:sldId id="287" r:id="rId34"/>
    <p:sldId id="289" r:id="rId35"/>
    <p:sldId id="292" r:id="rId36"/>
    <p:sldId id="295" r:id="rId37"/>
    <p:sldId id="298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C000"/>
    <a:srgbClr val="A9D18E"/>
    <a:srgbClr val="8FA97E"/>
    <a:srgbClr val="70AD47"/>
    <a:srgbClr val="CB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9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entiment\starplo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entiment\starplo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entiment\starplo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entiment\starplo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entiment\starplo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entiment\starplo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entiment\starplo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sentiment\starplo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All</a:t>
            </a:r>
            <a:endParaRPr lang="ko-KR" alt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starplot!$B$21</c:f>
              <c:strCache>
                <c:ptCount val="1"/>
                <c:pt idx="0">
                  <c:v>2014qm5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starplot!$B$22:$B$25</c:f>
              <c:numCache>
                <c:formatCode>General</c:formatCode>
                <c:ptCount val="4"/>
                <c:pt idx="0">
                  <c:v>18</c:v>
                </c:pt>
                <c:pt idx="1">
                  <c:v>14</c:v>
                </c:pt>
                <c:pt idx="2">
                  <c:v>24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starplot!$C$21</c:f>
              <c:strCache>
                <c:ptCount val="1"/>
                <c:pt idx="0">
                  <c:v>2014sm7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starplot!$C$22:$C$25</c:f>
              <c:numCache>
                <c:formatCode>General</c:formatCode>
                <c:ptCount val="4"/>
                <c:pt idx="0">
                  <c:v>-16</c:v>
                </c:pt>
                <c:pt idx="1">
                  <c:v>-17</c:v>
                </c:pt>
                <c:pt idx="2">
                  <c:v>-5</c:v>
                </c:pt>
                <c:pt idx="3">
                  <c:v>-3</c:v>
                </c:pt>
              </c:numCache>
            </c:numRef>
          </c:val>
        </c:ser>
        <c:ser>
          <c:idx val="2"/>
          <c:order val="2"/>
          <c:tx>
            <c:strRef>
              <c:f>starplot!$D$21</c:f>
              <c:strCache>
                <c:ptCount val="1"/>
                <c:pt idx="0">
                  <c:v>2014임팔라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starplot!$D$22:$D$25</c:f>
              <c:numCache>
                <c:formatCode>General</c:formatCode>
                <c:ptCount val="4"/>
                <c:pt idx="0">
                  <c:v>16</c:v>
                </c:pt>
                <c:pt idx="1">
                  <c:v>13</c:v>
                </c:pt>
                <c:pt idx="2">
                  <c:v>-7</c:v>
                </c:pt>
                <c:pt idx="3">
                  <c:v>11</c:v>
                </c:pt>
              </c:numCache>
            </c:numRef>
          </c:val>
        </c:ser>
        <c:ser>
          <c:idx val="3"/>
          <c:order val="3"/>
          <c:tx>
            <c:strRef>
              <c:f>starplot!$E$21</c:f>
              <c:strCache>
                <c:ptCount val="1"/>
                <c:pt idx="0">
                  <c:v>2015k3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starplot!$E$22:$E$25</c:f>
              <c:numCache>
                <c:formatCode>General</c:formatCode>
                <c:ptCount val="4"/>
                <c:pt idx="0">
                  <c:v>14</c:v>
                </c:pt>
                <c:pt idx="1">
                  <c:v>8</c:v>
                </c:pt>
                <c:pt idx="2">
                  <c:v>24</c:v>
                </c:pt>
                <c:pt idx="3">
                  <c:v>-6</c:v>
                </c:pt>
              </c:numCache>
            </c:numRef>
          </c:val>
        </c:ser>
        <c:ser>
          <c:idx val="4"/>
          <c:order val="4"/>
          <c:tx>
            <c:strRef>
              <c:f>starplot!$F$21</c:f>
              <c:strCache>
                <c:ptCount val="1"/>
                <c:pt idx="0">
                  <c:v>2015k5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starplot!$F$22:$F$25</c:f>
              <c:numCache>
                <c:formatCode>General</c:formatCode>
                <c:ptCount val="4"/>
                <c:pt idx="0">
                  <c:v>9</c:v>
                </c:pt>
                <c:pt idx="1">
                  <c:v>-9</c:v>
                </c:pt>
                <c:pt idx="2">
                  <c:v>8</c:v>
                </c:pt>
                <c:pt idx="3">
                  <c:v>-33</c:v>
                </c:pt>
              </c:numCache>
            </c:numRef>
          </c:val>
        </c:ser>
        <c:ser>
          <c:idx val="5"/>
          <c:order val="5"/>
          <c:tx>
            <c:strRef>
              <c:f>starplot!$G$21</c:f>
              <c:strCache>
                <c:ptCount val="1"/>
                <c:pt idx="0">
                  <c:v>2015k7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starplot!$G$22:$G$25</c:f>
              <c:numCache>
                <c:formatCode>General</c:formatCode>
                <c:ptCount val="4"/>
                <c:pt idx="0">
                  <c:v>-6</c:v>
                </c:pt>
                <c:pt idx="1">
                  <c:v>5</c:v>
                </c:pt>
                <c:pt idx="2">
                  <c:v>16</c:v>
                </c:pt>
                <c:pt idx="3">
                  <c:v>-8</c:v>
                </c:pt>
              </c:numCache>
            </c:numRef>
          </c:val>
        </c:ser>
        <c:ser>
          <c:idx val="6"/>
          <c:order val="6"/>
          <c:tx>
            <c:strRef>
              <c:f>starplot!$H$21</c:f>
              <c:strCache>
                <c:ptCount val="1"/>
                <c:pt idx="0">
                  <c:v>2015sm3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starplot!$H$22:$H$25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19</c:v>
                </c:pt>
                <c:pt idx="3">
                  <c:v>-5</c:v>
                </c:pt>
              </c:numCache>
            </c:numRef>
          </c:val>
        </c:ser>
        <c:ser>
          <c:idx val="7"/>
          <c:order val="7"/>
          <c:tx>
            <c:strRef>
              <c:f>starplot!$I$21</c:f>
              <c:strCache>
                <c:ptCount val="1"/>
                <c:pt idx="0">
                  <c:v>2015sm5노바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starplot!$I$22:$I$25</c:f>
              <c:numCache>
                <c:formatCode>General</c:formatCode>
                <c:ptCount val="4"/>
                <c:pt idx="0">
                  <c:v>-5</c:v>
                </c:pt>
                <c:pt idx="1">
                  <c:v>-6</c:v>
                </c:pt>
                <c:pt idx="2">
                  <c:v>5</c:v>
                </c:pt>
                <c:pt idx="3">
                  <c:v>-16</c:v>
                </c:pt>
              </c:numCache>
            </c:numRef>
          </c:val>
        </c:ser>
        <c:ser>
          <c:idx val="8"/>
          <c:order val="8"/>
          <c:tx>
            <c:strRef>
              <c:f>starplot!$J$21</c:f>
              <c:strCache>
                <c:ptCount val="1"/>
                <c:pt idx="0">
                  <c:v>2015그랜저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starplot!$J$22:$J$25</c:f>
              <c:numCache>
                <c:formatCode>General</c:formatCode>
                <c:ptCount val="4"/>
                <c:pt idx="0">
                  <c:v>41</c:v>
                </c:pt>
                <c:pt idx="1">
                  <c:v>-37</c:v>
                </c:pt>
                <c:pt idx="2">
                  <c:v>83</c:v>
                </c:pt>
                <c:pt idx="3">
                  <c:v>-80</c:v>
                </c:pt>
              </c:numCache>
            </c:numRef>
          </c:val>
        </c:ser>
        <c:ser>
          <c:idx val="9"/>
          <c:order val="9"/>
          <c:tx>
            <c:strRef>
              <c:f>starplot!$K$21</c:f>
              <c:strCache>
                <c:ptCount val="1"/>
                <c:pt idx="0">
                  <c:v>2015말리부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starplot!$K$22:$K$25</c:f>
              <c:numCache>
                <c:formatCode>General</c:formatCode>
                <c:ptCount val="4"/>
                <c:pt idx="0">
                  <c:v>2</c:v>
                </c:pt>
                <c:pt idx="1">
                  <c:v>-24</c:v>
                </c:pt>
                <c:pt idx="2">
                  <c:v>-2</c:v>
                </c:pt>
                <c:pt idx="3">
                  <c:v>-82</c:v>
                </c:pt>
              </c:numCache>
            </c:numRef>
          </c:val>
        </c:ser>
        <c:ser>
          <c:idx val="10"/>
          <c:order val="10"/>
          <c:tx>
            <c:strRef>
              <c:f>starplot!$L$21</c:f>
              <c:strCache>
                <c:ptCount val="1"/>
                <c:pt idx="0">
                  <c:v>2015싼타페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starplot!$L$22:$L$25</c:f>
              <c:numCache>
                <c:formatCode>General</c:formatCode>
                <c:ptCount val="4"/>
                <c:pt idx="0">
                  <c:v>-10</c:v>
                </c:pt>
                <c:pt idx="1">
                  <c:v>-5</c:v>
                </c:pt>
                <c:pt idx="2">
                  <c:v>9</c:v>
                </c:pt>
                <c:pt idx="3">
                  <c:v>-9</c:v>
                </c:pt>
              </c:numCache>
            </c:numRef>
          </c:val>
        </c:ser>
        <c:ser>
          <c:idx val="11"/>
          <c:order val="11"/>
          <c:tx>
            <c:strRef>
              <c:f>starplot!$M$21</c:f>
              <c:strCache>
                <c:ptCount val="1"/>
                <c:pt idx="0">
                  <c:v>2015쏘나타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starplot!$M$22:$M$25</c:f>
              <c:numCache>
                <c:formatCode>General</c:formatCode>
                <c:ptCount val="4"/>
                <c:pt idx="0">
                  <c:v>0</c:v>
                </c:pt>
                <c:pt idx="1">
                  <c:v>38</c:v>
                </c:pt>
                <c:pt idx="2">
                  <c:v>15</c:v>
                </c:pt>
                <c:pt idx="3">
                  <c:v>-25</c:v>
                </c:pt>
              </c:numCache>
            </c:numRef>
          </c:val>
        </c:ser>
        <c:ser>
          <c:idx val="12"/>
          <c:order val="12"/>
          <c:tx>
            <c:strRef>
              <c:f>starplot!$N$21</c:f>
              <c:strCache>
                <c:ptCount val="1"/>
                <c:pt idx="0">
                  <c:v>2015쏘렌토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starplot!$N$22:$N$25</c:f>
              <c:numCache>
                <c:formatCode>General</c:formatCode>
                <c:ptCount val="4"/>
                <c:pt idx="0">
                  <c:v>-34</c:v>
                </c:pt>
                <c:pt idx="1">
                  <c:v>-63</c:v>
                </c:pt>
                <c:pt idx="2">
                  <c:v>-10</c:v>
                </c:pt>
                <c:pt idx="3">
                  <c:v>-73</c:v>
                </c:pt>
              </c:numCache>
            </c:numRef>
          </c:val>
        </c:ser>
        <c:ser>
          <c:idx val="13"/>
          <c:order val="13"/>
          <c:tx>
            <c:strRef>
              <c:f>starplot!$O$21</c:f>
              <c:strCache>
                <c:ptCount val="1"/>
                <c:pt idx="0">
                  <c:v>2015아반떼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starplot!$O$22:$O$25</c:f>
              <c:numCache>
                <c:formatCode>General</c:formatCode>
                <c:ptCount val="4"/>
                <c:pt idx="0">
                  <c:v>14</c:v>
                </c:pt>
                <c:pt idx="1">
                  <c:v>-15</c:v>
                </c:pt>
                <c:pt idx="2">
                  <c:v>-9</c:v>
                </c:pt>
                <c:pt idx="3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starplot!$P$21</c:f>
              <c:strCache>
                <c:ptCount val="1"/>
                <c:pt idx="0">
                  <c:v>2015캡티바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starplot!$P$22:$P$25</c:f>
              <c:numCache>
                <c:formatCode>General</c:formatCode>
                <c:ptCount val="4"/>
                <c:pt idx="0">
                  <c:v>4</c:v>
                </c:pt>
                <c:pt idx="1">
                  <c:v>-25</c:v>
                </c:pt>
                <c:pt idx="2">
                  <c:v>5</c:v>
                </c:pt>
                <c:pt idx="3">
                  <c:v>-47</c:v>
                </c:pt>
              </c:numCache>
            </c:numRef>
          </c:val>
        </c:ser>
        <c:ser>
          <c:idx val="15"/>
          <c:order val="15"/>
          <c:tx>
            <c:strRef>
              <c:f>starplot!$Q$21</c:f>
              <c:strCache>
                <c:ptCount val="1"/>
                <c:pt idx="0">
                  <c:v>2015크루즈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starplot!$A$22:$A$25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starplot!$Q$22:$Q$25</c:f>
              <c:numCache>
                <c:formatCode>General</c:formatCode>
                <c:ptCount val="4"/>
                <c:pt idx="0">
                  <c:v>2</c:v>
                </c:pt>
                <c:pt idx="1">
                  <c:v>-7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465984"/>
        <c:axId val="179466544"/>
      </c:radarChart>
      <c:catAx>
        <c:axId val="17946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466544"/>
        <c:crosses val="autoZero"/>
        <c:auto val="1"/>
        <c:lblAlgn val="ctr"/>
        <c:lblOffset val="100"/>
        <c:noMultiLvlLbl val="0"/>
      </c:catAx>
      <c:valAx>
        <c:axId val="17946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46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Compact Size</a:t>
            </a:r>
            <a:endParaRPr lang="ko-KR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compact!$F$23</c:f>
              <c:strCache>
                <c:ptCount val="1"/>
                <c:pt idx="0">
                  <c:v>2015k3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compact!$E$24:$E$27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compact!$F$24:$F$27</c:f>
              <c:numCache>
                <c:formatCode>General</c:formatCode>
                <c:ptCount val="4"/>
                <c:pt idx="0">
                  <c:v>14</c:v>
                </c:pt>
                <c:pt idx="1">
                  <c:v>8</c:v>
                </c:pt>
                <c:pt idx="2">
                  <c:v>24</c:v>
                </c:pt>
                <c:pt idx="3">
                  <c:v>-6</c:v>
                </c:pt>
              </c:numCache>
            </c:numRef>
          </c:val>
        </c:ser>
        <c:ser>
          <c:idx val="1"/>
          <c:order val="1"/>
          <c:tx>
            <c:strRef>
              <c:f>compact!$G$23</c:f>
              <c:strCache>
                <c:ptCount val="1"/>
                <c:pt idx="0">
                  <c:v>2015sm3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compact!$E$24:$E$27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compact!$G$24:$G$27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19</c:v>
                </c:pt>
                <c:pt idx="3">
                  <c:v>-5</c:v>
                </c:pt>
              </c:numCache>
            </c:numRef>
          </c:val>
        </c:ser>
        <c:ser>
          <c:idx val="2"/>
          <c:order val="2"/>
          <c:tx>
            <c:strRef>
              <c:f>compact!$H$23</c:f>
              <c:strCache>
                <c:ptCount val="1"/>
                <c:pt idx="0">
                  <c:v>2015아반떼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compact!$E$24:$E$27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compact!$H$24:$H$27</c:f>
              <c:numCache>
                <c:formatCode>General</c:formatCode>
                <c:ptCount val="4"/>
                <c:pt idx="0">
                  <c:v>14</c:v>
                </c:pt>
                <c:pt idx="1">
                  <c:v>-15</c:v>
                </c:pt>
                <c:pt idx="2">
                  <c:v>-9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compact!$I$23</c:f>
              <c:strCache>
                <c:ptCount val="1"/>
                <c:pt idx="0">
                  <c:v>2015크루즈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compact!$E$24:$E$27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compact!$I$24:$I$27</c:f>
              <c:numCache>
                <c:formatCode>General</c:formatCode>
                <c:ptCount val="4"/>
                <c:pt idx="0">
                  <c:v>2</c:v>
                </c:pt>
                <c:pt idx="1">
                  <c:v>-7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28160"/>
        <c:axId val="179628720"/>
      </c:radarChart>
      <c:catAx>
        <c:axId val="1796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628720"/>
        <c:crosses val="autoZero"/>
        <c:auto val="1"/>
        <c:lblAlgn val="ctr"/>
        <c:lblOffset val="100"/>
        <c:noMultiLvlLbl val="0"/>
      </c:catAx>
      <c:valAx>
        <c:axId val="17962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6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Midsize </a:t>
            </a:r>
            <a:r>
              <a:rPr lang="en-US" b="1" dirty="0" smtClean="0"/>
              <a:t>Car</a:t>
            </a:r>
            <a:endParaRPr lang="ko-KR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midsize!$A$21</c:f>
              <c:strCache>
                <c:ptCount val="1"/>
                <c:pt idx="0">
                  <c:v>2015k5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midsize!$B$20:$E$20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midsize!$B$21:$E$21</c:f>
              <c:numCache>
                <c:formatCode>General</c:formatCode>
                <c:ptCount val="4"/>
                <c:pt idx="0">
                  <c:v>9</c:v>
                </c:pt>
                <c:pt idx="1">
                  <c:v>-9</c:v>
                </c:pt>
                <c:pt idx="2">
                  <c:v>8</c:v>
                </c:pt>
                <c:pt idx="3">
                  <c:v>-33</c:v>
                </c:pt>
              </c:numCache>
            </c:numRef>
          </c:val>
        </c:ser>
        <c:ser>
          <c:idx val="1"/>
          <c:order val="1"/>
          <c:tx>
            <c:strRef>
              <c:f>midsize!$A$22</c:f>
              <c:strCache>
                <c:ptCount val="1"/>
                <c:pt idx="0">
                  <c:v>2015sm5노바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midsize!$B$20:$E$20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midsize!$B$22:$E$22</c:f>
              <c:numCache>
                <c:formatCode>General</c:formatCode>
                <c:ptCount val="4"/>
                <c:pt idx="0">
                  <c:v>-5</c:v>
                </c:pt>
                <c:pt idx="1">
                  <c:v>-6</c:v>
                </c:pt>
                <c:pt idx="2">
                  <c:v>5</c:v>
                </c:pt>
                <c:pt idx="3">
                  <c:v>-16</c:v>
                </c:pt>
              </c:numCache>
            </c:numRef>
          </c:val>
        </c:ser>
        <c:ser>
          <c:idx val="2"/>
          <c:order val="2"/>
          <c:tx>
            <c:strRef>
              <c:f>midsize!$A$23</c:f>
              <c:strCache>
                <c:ptCount val="1"/>
                <c:pt idx="0">
                  <c:v>2015말리부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midsize!$B$20:$E$20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midsize!$B$23:$E$23</c:f>
              <c:numCache>
                <c:formatCode>General</c:formatCode>
                <c:ptCount val="4"/>
                <c:pt idx="0">
                  <c:v>2</c:v>
                </c:pt>
                <c:pt idx="1">
                  <c:v>-24</c:v>
                </c:pt>
                <c:pt idx="2">
                  <c:v>-2</c:v>
                </c:pt>
                <c:pt idx="3">
                  <c:v>-82</c:v>
                </c:pt>
              </c:numCache>
            </c:numRef>
          </c:val>
        </c:ser>
        <c:ser>
          <c:idx val="3"/>
          <c:order val="3"/>
          <c:tx>
            <c:strRef>
              <c:f>midsize!$A$24</c:f>
              <c:strCache>
                <c:ptCount val="1"/>
                <c:pt idx="0">
                  <c:v>2015쏘나타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midsize!$B$20:$E$20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midsize!$B$24:$E$24</c:f>
              <c:numCache>
                <c:formatCode>General</c:formatCode>
                <c:ptCount val="4"/>
                <c:pt idx="0">
                  <c:v>0</c:v>
                </c:pt>
                <c:pt idx="1">
                  <c:v>38</c:v>
                </c:pt>
                <c:pt idx="2">
                  <c:v>15</c:v>
                </c:pt>
                <c:pt idx="3">
                  <c:v>-25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32640"/>
        <c:axId val="179633200"/>
      </c:radarChart>
      <c:catAx>
        <c:axId val="17963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633200"/>
        <c:crosses val="autoZero"/>
        <c:auto val="1"/>
        <c:lblAlgn val="ctr"/>
        <c:lblOffset val="100"/>
        <c:noMultiLvlLbl val="0"/>
      </c:catAx>
      <c:valAx>
        <c:axId val="17963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63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/>
              <a:t>Sport Utility Vehicle</a:t>
            </a:r>
            <a:endParaRPr lang="ko-KR" alt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'sport utility vehicle'!$A$22</c:f>
              <c:strCache>
                <c:ptCount val="1"/>
                <c:pt idx="0">
                  <c:v>2014qm5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'sport utility vehicle'!$B$21:$E$21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'sport utility vehicle'!$B$22:$E$22</c:f>
              <c:numCache>
                <c:formatCode>General</c:formatCode>
                <c:ptCount val="4"/>
                <c:pt idx="0">
                  <c:v>18</c:v>
                </c:pt>
                <c:pt idx="1">
                  <c:v>14</c:v>
                </c:pt>
                <c:pt idx="2">
                  <c:v>24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'sport utility vehicle'!$A$23</c:f>
              <c:strCache>
                <c:ptCount val="1"/>
                <c:pt idx="0">
                  <c:v>2015싼타페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'sport utility vehicle'!$B$21:$E$21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'sport utility vehicle'!$B$23:$E$23</c:f>
              <c:numCache>
                <c:formatCode>General</c:formatCode>
                <c:ptCount val="4"/>
                <c:pt idx="0">
                  <c:v>-10</c:v>
                </c:pt>
                <c:pt idx="1">
                  <c:v>-5</c:v>
                </c:pt>
                <c:pt idx="2">
                  <c:v>9</c:v>
                </c:pt>
                <c:pt idx="3">
                  <c:v>-9</c:v>
                </c:pt>
              </c:numCache>
            </c:numRef>
          </c:val>
        </c:ser>
        <c:ser>
          <c:idx val="2"/>
          <c:order val="2"/>
          <c:tx>
            <c:strRef>
              <c:f>'sport utility vehicle'!$A$24</c:f>
              <c:strCache>
                <c:ptCount val="1"/>
                <c:pt idx="0">
                  <c:v>2015쏘렌토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'sport utility vehicle'!$B$21:$E$21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'sport utility vehicle'!$B$24:$E$24</c:f>
              <c:numCache>
                <c:formatCode>General</c:formatCode>
                <c:ptCount val="4"/>
                <c:pt idx="0">
                  <c:v>-34</c:v>
                </c:pt>
                <c:pt idx="1">
                  <c:v>-63</c:v>
                </c:pt>
                <c:pt idx="2">
                  <c:v>-10</c:v>
                </c:pt>
                <c:pt idx="3">
                  <c:v>-73</c:v>
                </c:pt>
              </c:numCache>
            </c:numRef>
          </c:val>
        </c:ser>
        <c:ser>
          <c:idx val="3"/>
          <c:order val="3"/>
          <c:tx>
            <c:strRef>
              <c:f>'sport utility vehicle'!$A$25</c:f>
              <c:strCache>
                <c:ptCount val="1"/>
                <c:pt idx="0">
                  <c:v>2015캡티바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'sport utility vehicle'!$B$21:$E$21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'sport utility vehicle'!$B$25:$E$25</c:f>
              <c:numCache>
                <c:formatCode>General</c:formatCode>
                <c:ptCount val="4"/>
                <c:pt idx="0">
                  <c:v>4</c:v>
                </c:pt>
                <c:pt idx="1">
                  <c:v>-25</c:v>
                </c:pt>
                <c:pt idx="2">
                  <c:v>5</c:v>
                </c:pt>
                <c:pt idx="3">
                  <c:v>-47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925952"/>
        <c:axId val="179926512"/>
      </c:radarChart>
      <c:catAx>
        <c:axId val="17992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926512"/>
        <c:crosses val="autoZero"/>
        <c:auto val="1"/>
        <c:lblAlgn val="ctr"/>
        <c:lblOffset val="100"/>
        <c:noMultiLvlLbl val="0"/>
      </c:catAx>
      <c:valAx>
        <c:axId val="17992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92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Large Size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'large size'!$A$21</c:f>
              <c:strCache>
                <c:ptCount val="1"/>
                <c:pt idx="0">
                  <c:v>2014sm7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'large size'!$B$20:$E$20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'large size'!$B$21:$E$21</c:f>
              <c:numCache>
                <c:formatCode>General</c:formatCode>
                <c:ptCount val="4"/>
                <c:pt idx="0">
                  <c:v>-16</c:v>
                </c:pt>
                <c:pt idx="1">
                  <c:v>-17</c:v>
                </c:pt>
                <c:pt idx="2">
                  <c:v>-5</c:v>
                </c:pt>
                <c:pt idx="3">
                  <c:v>-3</c:v>
                </c:pt>
              </c:numCache>
            </c:numRef>
          </c:val>
        </c:ser>
        <c:ser>
          <c:idx val="1"/>
          <c:order val="1"/>
          <c:tx>
            <c:strRef>
              <c:f>'large size'!$A$22</c:f>
              <c:strCache>
                <c:ptCount val="1"/>
                <c:pt idx="0">
                  <c:v>2014임팔라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'large size'!$B$20:$E$20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'large size'!$B$22:$E$22</c:f>
              <c:numCache>
                <c:formatCode>General</c:formatCode>
                <c:ptCount val="4"/>
                <c:pt idx="0">
                  <c:v>16</c:v>
                </c:pt>
                <c:pt idx="1">
                  <c:v>13</c:v>
                </c:pt>
                <c:pt idx="2">
                  <c:v>-7</c:v>
                </c:pt>
                <c:pt idx="3">
                  <c:v>11</c:v>
                </c:pt>
              </c:numCache>
            </c:numRef>
          </c:val>
        </c:ser>
        <c:ser>
          <c:idx val="2"/>
          <c:order val="2"/>
          <c:tx>
            <c:strRef>
              <c:f>'large size'!$A$23</c:f>
              <c:strCache>
                <c:ptCount val="1"/>
                <c:pt idx="0">
                  <c:v>2015k7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'large size'!$B$20:$E$20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'large size'!$B$23:$E$23</c:f>
              <c:numCache>
                <c:formatCode>General</c:formatCode>
                <c:ptCount val="4"/>
                <c:pt idx="0">
                  <c:v>-6</c:v>
                </c:pt>
                <c:pt idx="1">
                  <c:v>5</c:v>
                </c:pt>
                <c:pt idx="2">
                  <c:v>16</c:v>
                </c:pt>
                <c:pt idx="3">
                  <c:v>-8</c:v>
                </c:pt>
              </c:numCache>
            </c:numRef>
          </c:val>
        </c:ser>
        <c:ser>
          <c:idx val="3"/>
          <c:order val="3"/>
          <c:tx>
            <c:strRef>
              <c:f>'large size'!$A$24</c:f>
              <c:strCache>
                <c:ptCount val="1"/>
                <c:pt idx="0">
                  <c:v>2015그랜저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'large size'!$B$20:$E$20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'large size'!$B$24:$E$24</c:f>
              <c:numCache>
                <c:formatCode>General</c:formatCode>
                <c:ptCount val="4"/>
                <c:pt idx="0">
                  <c:v>41</c:v>
                </c:pt>
                <c:pt idx="1">
                  <c:v>-37</c:v>
                </c:pt>
                <c:pt idx="2">
                  <c:v>83</c:v>
                </c:pt>
                <c:pt idx="3">
                  <c:v>-80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930432"/>
        <c:axId val="179930992"/>
      </c:radarChart>
      <c:catAx>
        <c:axId val="1799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930992"/>
        <c:crosses val="autoZero"/>
        <c:auto val="1"/>
        <c:lblAlgn val="ctr"/>
        <c:lblOffset val="100"/>
        <c:noMultiLvlLbl val="0"/>
      </c:catAx>
      <c:valAx>
        <c:axId val="17993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9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Midsize </a:t>
            </a:r>
            <a:r>
              <a:rPr lang="en-US" b="1" dirty="0" smtClean="0"/>
              <a:t>Car</a:t>
            </a:r>
            <a:endParaRPr lang="ko-KR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midsize!$A$21</c:f>
              <c:strCache>
                <c:ptCount val="1"/>
                <c:pt idx="0">
                  <c:v>2015k5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midsize!$B$20:$E$20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midsize!$B$21:$E$21</c:f>
              <c:numCache>
                <c:formatCode>General</c:formatCode>
                <c:ptCount val="4"/>
                <c:pt idx="0">
                  <c:v>9</c:v>
                </c:pt>
                <c:pt idx="1">
                  <c:v>-9</c:v>
                </c:pt>
                <c:pt idx="2">
                  <c:v>8</c:v>
                </c:pt>
                <c:pt idx="3">
                  <c:v>-33</c:v>
                </c:pt>
              </c:numCache>
            </c:numRef>
          </c:val>
        </c:ser>
        <c:ser>
          <c:idx val="1"/>
          <c:order val="1"/>
          <c:tx>
            <c:strRef>
              <c:f>midsize!$A$22</c:f>
              <c:strCache>
                <c:ptCount val="1"/>
                <c:pt idx="0">
                  <c:v>2015sm5노바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midsize!$B$20:$E$20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midsize!$B$22:$E$22</c:f>
              <c:numCache>
                <c:formatCode>General</c:formatCode>
                <c:ptCount val="4"/>
                <c:pt idx="0">
                  <c:v>-5</c:v>
                </c:pt>
                <c:pt idx="1">
                  <c:v>-6</c:v>
                </c:pt>
                <c:pt idx="2">
                  <c:v>5</c:v>
                </c:pt>
                <c:pt idx="3">
                  <c:v>-16</c:v>
                </c:pt>
              </c:numCache>
            </c:numRef>
          </c:val>
        </c:ser>
        <c:ser>
          <c:idx val="2"/>
          <c:order val="2"/>
          <c:tx>
            <c:strRef>
              <c:f>midsize!$A$23</c:f>
              <c:strCache>
                <c:ptCount val="1"/>
                <c:pt idx="0">
                  <c:v>2015말리부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midsize!$B$20:$E$20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midsize!$B$23:$E$23</c:f>
              <c:numCache>
                <c:formatCode>General</c:formatCode>
                <c:ptCount val="4"/>
                <c:pt idx="0">
                  <c:v>2</c:v>
                </c:pt>
                <c:pt idx="1">
                  <c:v>-24</c:v>
                </c:pt>
                <c:pt idx="2">
                  <c:v>-2</c:v>
                </c:pt>
                <c:pt idx="3">
                  <c:v>-82</c:v>
                </c:pt>
              </c:numCache>
            </c:numRef>
          </c:val>
        </c:ser>
        <c:ser>
          <c:idx val="3"/>
          <c:order val="3"/>
          <c:tx>
            <c:strRef>
              <c:f>midsize!$A$24</c:f>
              <c:strCache>
                <c:ptCount val="1"/>
                <c:pt idx="0">
                  <c:v>2015쏘나타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midsize!$B$20:$E$20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midsize!$B$24:$E$24</c:f>
              <c:numCache>
                <c:formatCode>General</c:formatCode>
                <c:ptCount val="4"/>
                <c:pt idx="0">
                  <c:v>0</c:v>
                </c:pt>
                <c:pt idx="1">
                  <c:v>38</c:v>
                </c:pt>
                <c:pt idx="2">
                  <c:v>15</c:v>
                </c:pt>
                <c:pt idx="3">
                  <c:v>-25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084752"/>
        <c:axId val="180085312"/>
      </c:radarChart>
      <c:catAx>
        <c:axId val="18008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085312"/>
        <c:crosses val="autoZero"/>
        <c:auto val="1"/>
        <c:lblAlgn val="ctr"/>
        <c:lblOffset val="100"/>
        <c:noMultiLvlLbl val="0"/>
      </c:catAx>
      <c:valAx>
        <c:axId val="18008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08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Large Size</a:t>
            </a:r>
            <a:endParaRPr lang="ko-KR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'large size'!$A$21</c:f>
              <c:strCache>
                <c:ptCount val="1"/>
                <c:pt idx="0">
                  <c:v>2014sm7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'large size'!$B$20:$E$20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'large size'!$B$21:$E$21</c:f>
              <c:numCache>
                <c:formatCode>General</c:formatCode>
                <c:ptCount val="4"/>
                <c:pt idx="0">
                  <c:v>-16</c:v>
                </c:pt>
                <c:pt idx="1">
                  <c:v>-17</c:v>
                </c:pt>
                <c:pt idx="2">
                  <c:v>-5</c:v>
                </c:pt>
                <c:pt idx="3">
                  <c:v>-3</c:v>
                </c:pt>
              </c:numCache>
            </c:numRef>
          </c:val>
        </c:ser>
        <c:ser>
          <c:idx val="1"/>
          <c:order val="1"/>
          <c:tx>
            <c:strRef>
              <c:f>'large size'!$A$22</c:f>
              <c:strCache>
                <c:ptCount val="1"/>
                <c:pt idx="0">
                  <c:v>2014임팔라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'large size'!$B$20:$E$20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'large size'!$B$22:$E$22</c:f>
              <c:numCache>
                <c:formatCode>General</c:formatCode>
                <c:ptCount val="4"/>
                <c:pt idx="0">
                  <c:v>16</c:v>
                </c:pt>
                <c:pt idx="1">
                  <c:v>13</c:v>
                </c:pt>
                <c:pt idx="2">
                  <c:v>-7</c:v>
                </c:pt>
                <c:pt idx="3">
                  <c:v>11</c:v>
                </c:pt>
              </c:numCache>
            </c:numRef>
          </c:val>
        </c:ser>
        <c:ser>
          <c:idx val="2"/>
          <c:order val="2"/>
          <c:tx>
            <c:strRef>
              <c:f>'large size'!$A$23</c:f>
              <c:strCache>
                <c:ptCount val="1"/>
                <c:pt idx="0">
                  <c:v>2015k7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'large size'!$B$20:$E$20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'large size'!$B$23:$E$23</c:f>
              <c:numCache>
                <c:formatCode>General</c:formatCode>
                <c:ptCount val="4"/>
                <c:pt idx="0">
                  <c:v>-6</c:v>
                </c:pt>
                <c:pt idx="1">
                  <c:v>5</c:v>
                </c:pt>
                <c:pt idx="2">
                  <c:v>16</c:v>
                </c:pt>
                <c:pt idx="3">
                  <c:v>-8</c:v>
                </c:pt>
              </c:numCache>
            </c:numRef>
          </c:val>
        </c:ser>
        <c:ser>
          <c:idx val="3"/>
          <c:order val="3"/>
          <c:tx>
            <c:strRef>
              <c:f>'large size'!$A$24</c:f>
              <c:strCache>
                <c:ptCount val="1"/>
                <c:pt idx="0">
                  <c:v>2015그랜저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'large size'!$B$20:$E$20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'large size'!$B$24:$E$24</c:f>
              <c:numCache>
                <c:formatCode>General</c:formatCode>
                <c:ptCount val="4"/>
                <c:pt idx="0">
                  <c:v>41</c:v>
                </c:pt>
                <c:pt idx="1">
                  <c:v>-37</c:v>
                </c:pt>
                <c:pt idx="2">
                  <c:v>83</c:v>
                </c:pt>
                <c:pt idx="3">
                  <c:v>-80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337840"/>
        <c:axId val="180338400"/>
      </c:radarChart>
      <c:catAx>
        <c:axId val="18033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338400"/>
        <c:crosses val="autoZero"/>
        <c:auto val="1"/>
        <c:lblAlgn val="ctr"/>
        <c:lblOffset val="100"/>
        <c:noMultiLvlLbl val="0"/>
      </c:catAx>
      <c:valAx>
        <c:axId val="18033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33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Compact Size</a:t>
            </a:r>
            <a:endParaRPr lang="ko-KR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compact!$F$23</c:f>
              <c:strCache>
                <c:ptCount val="1"/>
                <c:pt idx="0">
                  <c:v>2015k3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compact!$E$24:$E$27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compact!$F$24:$F$27</c:f>
              <c:numCache>
                <c:formatCode>General</c:formatCode>
                <c:ptCount val="4"/>
                <c:pt idx="0">
                  <c:v>14</c:v>
                </c:pt>
                <c:pt idx="1">
                  <c:v>8</c:v>
                </c:pt>
                <c:pt idx="2">
                  <c:v>24</c:v>
                </c:pt>
                <c:pt idx="3">
                  <c:v>-6</c:v>
                </c:pt>
              </c:numCache>
            </c:numRef>
          </c:val>
        </c:ser>
        <c:ser>
          <c:idx val="1"/>
          <c:order val="1"/>
          <c:tx>
            <c:strRef>
              <c:f>compact!$G$23</c:f>
              <c:strCache>
                <c:ptCount val="1"/>
                <c:pt idx="0">
                  <c:v>2015sm3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compact!$E$24:$E$27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compact!$G$24:$G$27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19</c:v>
                </c:pt>
                <c:pt idx="3">
                  <c:v>-5</c:v>
                </c:pt>
              </c:numCache>
            </c:numRef>
          </c:val>
        </c:ser>
        <c:ser>
          <c:idx val="2"/>
          <c:order val="2"/>
          <c:tx>
            <c:strRef>
              <c:f>compact!$H$23</c:f>
              <c:strCache>
                <c:ptCount val="1"/>
                <c:pt idx="0">
                  <c:v>2015아반떼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compact!$E$24:$E$27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compact!$H$24:$H$27</c:f>
              <c:numCache>
                <c:formatCode>General</c:formatCode>
                <c:ptCount val="4"/>
                <c:pt idx="0">
                  <c:v>14</c:v>
                </c:pt>
                <c:pt idx="1">
                  <c:v>-15</c:v>
                </c:pt>
                <c:pt idx="2">
                  <c:v>-9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compact!$I$23</c:f>
              <c:strCache>
                <c:ptCount val="1"/>
                <c:pt idx="0">
                  <c:v>2015크루즈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compact!$E$24:$E$27</c:f>
              <c:strCache>
                <c:ptCount val="4"/>
                <c:pt idx="0">
                  <c:v>emotion</c:v>
                </c:pt>
                <c:pt idx="1">
                  <c:v>performance</c:v>
                </c:pt>
                <c:pt idx="2">
                  <c:v>economic</c:v>
                </c:pt>
                <c:pt idx="3">
                  <c:v>faulty</c:v>
                </c:pt>
              </c:strCache>
            </c:strRef>
          </c:cat>
          <c:val>
            <c:numRef>
              <c:f>compact!$I$24:$I$27</c:f>
              <c:numCache>
                <c:formatCode>General</c:formatCode>
                <c:ptCount val="4"/>
                <c:pt idx="0">
                  <c:v>2</c:v>
                </c:pt>
                <c:pt idx="1">
                  <c:v>-7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342320"/>
        <c:axId val="180342880"/>
      </c:radarChart>
      <c:catAx>
        <c:axId val="18034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342880"/>
        <c:crosses val="autoZero"/>
        <c:auto val="1"/>
        <c:lblAlgn val="ctr"/>
        <c:lblOffset val="100"/>
        <c:noMultiLvlLbl val="0"/>
      </c:catAx>
      <c:valAx>
        <c:axId val="18034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34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ABE7-7A7F-4172-8476-CDE54104283A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05119-8CC2-4D91-9BEA-6775F1C2D1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5119-8CC2-4D91-9BEA-6775F1C2D1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1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5119-8CC2-4D91-9BEA-6775F1C2D1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5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05119-8CC2-4D91-9BEA-6775F1C2D1E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0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058" y="226649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1CB-6AF2-47E7-93BE-FF3258F731F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F6F-5BB8-445A-8B5F-8520A422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3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25487"/>
            <a:ext cx="485775" cy="5048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09600" y="750887"/>
            <a:ext cx="669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b="1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85775" y="349715"/>
            <a:ext cx="10515600" cy="1325563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0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B1CB-6AF2-47E7-93BE-FF3258F731F9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BF6F-5BB8-445A-8B5F-8520A422D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8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81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35780"/>
            <a:ext cx="3164114" cy="30592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50800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741057" y="27303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 lang="ko-KR" altLang="en-US"/>
            </a:pPr>
            <a:r>
              <a:rPr lang="en-US" altLang="ko-KR" sz="4000" dirty="0" smtClean="0"/>
              <a:t>Sentimental Analysis of domestic Car by Text Mining</a:t>
            </a:r>
            <a:endParaRPr lang="en-US" altLang="ko-KR" sz="4000" dirty="0"/>
          </a:p>
        </p:txBody>
      </p:sp>
      <p:sp>
        <p:nvSpPr>
          <p:cNvPr id="9" name="직사각형 8"/>
          <p:cNvSpPr/>
          <p:nvPr/>
        </p:nvSpPr>
        <p:spPr>
          <a:xfrm>
            <a:off x="3164114" y="2075543"/>
            <a:ext cx="8926286" cy="27577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12928" y="5740791"/>
            <a:ext cx="310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b="1" dirty="0" smtClean="0"/>
              <a:t>김 </a:t>
            </a:r>
            <a:r>
              <a:rPr lang="ko-KR" altLang="en-US" b="1" dirty="0"/>
              <a:t>동 화</a:t>
            </a:r>
            <a:r>
              <a:rPr lang="en-US" altLang="ko-KR" b="1" dirty="0"/>
              <a:t>, </a:t>
            </a:r>
            <a:r>
              <a:rPr lang="ko-KR" altLang="en-US" b="1" dirty="0"/>
              <a:t>김 형 </a:t>
            </a:r>
            <a:r>
              <a:rPr lang="ko-KR" altLang="en-US" b="1" dirty="0" smtClean="0"/>
              <a:t>석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/>
              <a:t>류 나 </a:t>
            </a:r>
            <a:r>
              <a:rPr lang="ko-KR" altLang="en-US" b="1" dirty="0" smtClean="0"/>
              <a:t>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094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Network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555" y="3038668"/>
            <a:ext cx="5397592" cy="326753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grpSp>
        <p:nvGrpSpPr>
          <p:cNvPr id="70" name="그룹 69"/>
          <p:cNvGrpSpPr/>
          <p:nvPr/>
        </p:nvGrpSpPr>
        <p:grpSpPr>
          <a:xfrm>
            <a:off x="75008" y="1675278"/>
            <a:ext cx="7344967" cy="3663915"/>
            <a:chOff x="294083" y="990815"/>
            <a:chExt cx="8590242" cy="4441922"/>
          </a:xfrm>
        </p:grpSpPr>
        <p:grpSp>
          <p:nvGrpSpPr>
            <p:cNvPr id="47" name="그룹 46"/>
            <p:cNvGrpSpPr/>
            <p:nvPr/>
          </p:nvGrpSpPr>
          <p:grpSpPr>
            <a:xfrm>
              <a:off x="3863870" y="2643712"/>
              <a:ext cx="5020455" cy="2039867"/>
              <a:chOff x="5292810" y="2043602"/>
              <a:chExt cx="5020455" cy="203986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614453" y="2048901"/>
                <a:ext cx="3698812" cy="307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 smtClean="0"/>
                  <a:t>명사 </a:t>
                </a:r>
                <a:r>
                  <a:rPr lang="en-US" altLang="ko-KR" sz="1050" b="1" dirty="0" smtClean="0"/>
                  <a:t>and </a:t>
                </a:r>
                <a:r>
                  <a:rPr lang="ko-KR" altLang="en-US" sz="1050" b="1" dirty="0" smtClean="0"/>
                  <a:t>동사 </a:t>
                </a:r>
                <a:r>
                  <a:rPr lang="en-US" altLang="ko-KR" sz="1050" b="1" dirty="0" err="1"/>
                  <a:t>P</a:t>
                </a:r>
                <a:r>
                  <a:rPr lang="en-US" altLang="ko-KR" sz="1050" b="1" dirty="0" err="1" smtClean="0"/>
                  <a:t>os</a:t>
                </a:r>
                <a:r>
                  <a:rPr lang="en-US" altLang="ko-KR" sz="1050" b="1" dirty="0" smtClean="0"/>
                  <a:t> Variable</a:t>
                </a:r>
                <a:endParaRPr lang="ko-KR" altLang="en-US" sz="1050" b="1" dirty="0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5292810" y="2043602"/>
                <a:ext cx="3813092" cy="2039867"/>
                <a:chOff x="139785" y="1822270"/>
                <a:chExt cx="4870366" cy="3051897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457327" y="2232894"/>
                  <a:ext cx="3552824" cy="2598112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200" b="1" dirty="0" smtClean="0">
                      <a:solidFill>
                        <a:schemeClr val="tx1"/>
                      </a:solidFill>
                    </a:rPr>
                    <a:t>Matrix</a:t>
                  </a:r>
                  <a:endParaRPr lang="ko-KR" alt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49310" y="2309387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Sentence 1</a:t>
                  </a:r>
                  <a:endParaRPr lang="ko-KR" altLang="en-US" sz="1050" b="1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49310" y="2717890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Sentence 2</a:t>
                  </a:r>
                  <a:endParaRPr lang="ko-KR" altLang="en-US" sz="1050" b="1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49310" y="3117940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Sentence 3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39785" y="4413610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Sentence n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57225" y="3343136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657225" y="3485430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57225" y="3627730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57225" y="3770025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57225" y="3912321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57225" y="4054619"/>
                  <a:ext cx="1603289" cy="460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457327" y="1822270"/>
                  <a:ext cx="3552824" cy="410624"/>
                </a:xfrm>
                <a:prstGeom prst="rect">
                  <a:avLst/>
                </a:prstGeom>
                <a:noFill/>
                <a:ln w="28575">
                  <a:solidFill>
                    <a:srgbClr val="70A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b="1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49310" y="2232894"/>
                  <a:ext cx="1308017" cy="2598112"/>
                </a:xfrm>
                <a:prstGeom prst="rect">
                  <a:avLst/>
                </a:prstGeom>
                <a:noFill/>
                <a:ln w="28575">
                  <a:solidFill>
                    <a:srgbClr val="70A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b="1"/>
                </a:p>
              </p:txBody>
            </p:sp>
          </p:grpSp>
        </p:grpSp>
        <p:grpSp>
          <p:nvGrpSpPr>
            <p:cNvPr id="68" name="그룹 67"/>
            <p:cNvGrpSpPr/>
            <p:nvPr/>
          </p:nvGrpSpPr>
          <p:grpSpPr>
            <a:xfrm>
              <a:off x="294083" y="990815"/>
              <a:ext cx="2628951" cy="4441922"/>
              <a:chOff x="1123953" y="465341"/>
              <a:chExt cx="2628951" cy="4441922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1482746" y="465341"/>
                <a:ext cx="2270158" cy="1660355"/>
                <a:chOff x="1482746" y="4278435"/>
                <a:chExt cx="2270158" cy="1660355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1042978" y="5155229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Sentence 1</a:t>
                  </a:r>
                  <a:endParaRPr lang="ko-KR" altLang="en-US" sz="1050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1399917" y="5155229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Sentence 2</a:t>
                  </a:r>
                  <a:endParaRPr lang="ko-KR" altLang="en-US" sz="1050" b="1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 rot="16200000">
                  <a:off x="1749469" y="5155229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Sentence 3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2881590" y="5162686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Sentence n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 rot="16200000">
                  <a:off x="1946239" y="4757573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 rot="16200000">
                  <a:off x="2070574" y="4757573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2194909" y="4757573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 rot="16200000">
                  <a:off x="2319244" y="4757573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 rot="16200000">
                  <a:off x="2443579" y="4757573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 rot="16200000">
                  <a:off x="2567914" y="4757573"/>
                  <a:ext cx="1255242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1" dirty="0" smtClean="0"/>
                    <a:t>.</a:t>
                  </a: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 rot="16200000">
                  <a:off x="2105790" y="4284218"/>
                  <a:ext cx="1024069" cy="2270158"/>
                </a:xfrm>
                <a:prstGeom prst="rect">
                  <a:avLst/>
                </a:prstGeom>
                <a:noFill/>
                <a:ln w="28575">
                  <a:solidFill>
                    <a:srgbClr val="70A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b="1"/>
                </a:p>
              </p:txBody>
            </p:sp>
          </p:grpSp>
          <p:grpSp>
            <p:nvGrpSpPr>
              <p:cNvPr id="67" name="그룹 66"/>
              <p:cNvGrpSpPr/>
              <p:nvPr/>
            </p:nvGrpSpPr>
            <p:grpSpPr>
              <a:xfrm>
                <a:off x="1123953" y="918334"/>
                <a:ext cx="2628950" cy="3988929"/>
                <a:chOff x="1123953" y="918334"/>
                <a:chExt cx="2628950" cy="3988929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 rot="16200000">
                  <a:off x="-537469" y="2619258"/>
                  <a:ext cx="3698813" cy="29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 dirty="0" smtClean="0"/>
                    <a:t>명사 </a:t>
                  </a:r>
                  <a:r>
                    <a:rPr lang="en-US" altLang="ko-KR" sz="1050" b="1" dirty="0" smtClean="0"/>
                    <a:t>and </a:t>
                  </a:r>
                  <a:r>
                    <a:rPr lang="ko-KR" altLang="en-US" sz="1050" b="1" dirty="0" smtClean="0"/>
                    <a:t>동사 </a:t>
                  </a:r>
                  <a:r>
                    <a:rPr lang="en-US" altLang="ko-KR" sz="1050" b="1" dirty="0" err="1"/>
                    <a:t>P</a:t>
                  </a:r>
                  <a:r>
                    <a:rPr lang="en-US" altLang="ko-KR" sz="1050" b="1" dirty="0" err="1" smtClean="0"/>
                    <a:t>os</a:t>
                  </a:r>
                  <a:r>
                    <a:rPr lang="en-US" altLang="ko-KR" sz="1050" b="1" dirty="0" smtClean="0"/>
                    <a:t> Variable</a:t>
                  </a:r>
                  <a:endParaRPr lang="ko-KR" altLang="en-US" sz="1050" b="1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 rot="16200000">
                  <a:off x="1227041" y="2381401"/>
                  <a:ext cx="2781566" cy="2270158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 rot="16200000">
                  <a:off x="-87434" y="3337084"/>
                  <a:ext cx="2781566" cy="358792"/>
                </a:xfrm>
                <a:prstGeom prst="rect">
                  <a:avLst/>
                </a:prstGeom>
                <a:noFill/>
                <a:ln w="28575">
                  <a:solidFill>
                    <a:srgbClr val="70AD4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b="1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1657196" y="3180061"/>
                  <a:ext cx="1859455" cy="708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b="1" dirty="0"/>
                    <a:t>Matrix</a:t>
                  </a:r>
                  <a:endParaRPr lang="ko-KR" altLang="en-US" sz="3200" b="1" dirty="0"/>
                </a:p>
              </p:txBody>
            </p:sp>
          </p:grpSp>
        </p:grpSp>
        <p:sp>
          <p:nvSpPr>
            <p:cNvPr id="69" name="곱셈 기호 68"/>
            <p:cNvSpPr/>
            <p:nvPr/>
          </p:nvSpPr>
          <p:spPr>
            <a:xfrm>
              <a:off x="3069522" y="3692743"/>
              <a:ext cx="609257" cy="605458"/>
            </a:xfrm>
            <a:prstGeom prst="mathMultipl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53765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Network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7405" y="5215633"/>
            <a:ext cx="291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 50~1000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5" y="1675278"/>
            <a:ext cx="6181725" cy="252412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514640"/>
            <a:ext cx="5323369" cy="45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Network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12" y="1585528"/>
            <a:ext cx="8298078" cy="5057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489" y="1216196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Egonet</a:t>
            </a:r>
            <a:r>
              <a:rPr lang="en-US" altLang="ko-KR" dirty="0" smtClean="0"/>
              <a:t> for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9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33" y="1675278"/>
            <a:ext cx="6715897" cy="4536803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85775" y="349715"/>
            <a:ext cx="10515600" cy="1325563"/>
          </a:xfrm>
        </p:spPr>
        <p:txBody>
          <a:bodyPr/>
          <a:lstStyle/>
          <a:p>
            <a:r>
              <a:rPr lang="en-US" altLang="ko-KR" dirty="0"/>
              <a:t>Keyword Network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775" y="1207092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Egonet</a:t>
            </a:r>
            <a:r>
              <a:rPr lang="en-US" altLang="ko-KR" dirty="0" smtClean="0"/>
              <a:t> for </a:t>
            </a:r>
            <a:r>
              <a:rPr lang="ko-KR" altLang="en-US" dirty="0" smtClean="0"/>
              <a:t>연비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4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Network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75" y="1207092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Egonet</a:t>
            </a:r>
            <a:r>
              <a:rPr lang="en-US" altLang="ko-KR" dirty="0" smtClean="0"/>
              <a:t> for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872986"/>
            <a:ext cx="6134100" cy="479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33" y="2713502"/>
            <a:ext cx="46386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Network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55" y="2217230"/>
            <a:ext cx="5701344" cy="3161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489" y="1216196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Egonet</a:t>
            </a:r>
            <a:r>
              <a:rPr lang="en-US" altLang="ko-KR" dirty="0" smtClean="0"/>
              <a:t> for </a:t>
            </a:r>
            <a:r>
              <a:rPr lang="ko-KR" altLang="en-US" dirty="0" smtClean="0"/>
              <a:t>결함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엔진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4" y="3064164"/>
            <a:ext cx="3886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Purchase determinants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89100" y="1781066"/>
            <a:ext cx="3594100" cy="209550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Emotional</a:t>
            </a:r>
          </a:p>
          <a:p>
            <a:pPr algn="ctr"/>
            <a:r>
              <a:rPr lang="ko-KR" altLang="en-US" dirty="0" smtClean="0"/>
              <a:t>디자인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만족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승차감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신차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스타일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페이스리프트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외관</a:t>
            </a:r>
            <a:r>
              <a:rPr lang="en-US" altLang="ko-KR" dirty="0" smtClean="0"/>
              <a:t>,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감성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65825" y="1781066"/>
            <a:ext cx="3594100" cy="2095500"/>
          </a:xfrm>
          <a:prstGeom prst="round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b="1" dirty="0"/>
              <a:t>P</a:t>
            </a:r>
            <a:r>
              <a:rPr lang="en-US" altLang="ko-KR" b="1" dirty="0" smtClean="0">
                <a:effectLst/>
              </a:rPr>
              <a:t>erformance</a:t>
            </a:r>
            <a:endParaRPr lang="en-US" altLang="ko-KR" b="1" dirty="0" smtClean="0"/>
          </a:p>
          <a:p>
            <a:pPr algn="ctr"/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옵션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엔진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가솔린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성능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고속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엔진룸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기술력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89100" y="4254022"/>
            <a:ext cx="3594100" cy="20955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r>
              <a:rPr lang="en-US" altLang="ko-KR" b="1" dirty="0" smtClean="0"/>
              <a:t>conomic</a:t>
            </a:r>
          </a:p>
          <a:p>
            <a:pPr algn="ctr"/>
            <a:r>
              <a:rPr lang="ko-KR" altLang="en-US" dirty="0" err="1" smtClean="0"/>
              <a:t>가성비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구매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돈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할인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차값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경제</a:t>
            </a:r>
            <a:endParaRPr lang="en-US" altLang="ko-KR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65825" y="4254022"/>
            <a:ext cx="3594100" cy="209550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Faulty</a:t>
            </a:r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결함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안전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단점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진동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정숙성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잔고장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물샘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39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Analyze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34117" y="2757361"/>
            <a:ext cx="4105226" cy="2673841"/>
            <a:chOff x="587375" y="2728685"/>
            <a:chExt cx="4105226" cy="2673841"/>
          </a:xfrm>
        </p:grpSpPr>
        <p:sp>
          <p:nvSpPr>
            <p:cNvPr id="3" name="직사각형 2"/>
            <p:cNvSpPr/>
            <p:nvPr/>
          </p:nvSpPr>
          <p:spPr>
            <a:xfrm>
              <a:off x="1739004" y="4879306"/>
              <a:ext cx="18019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/>
                <a:t>Car_</a:t>
              </a:r>
              <a:r>
                <a:rPr lang="ko-KR" altLang="en-US" sz="2800" b="1" dirty="0" smtClean="0"/>
                <a:t>score</a:t>
              </a:r>
              <a:endParaRPr lang="ko-KR" altLang="en-US" sz="2800" b="1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375" y="2728685"/>
              <a:ext cx="4105226" cy="2052613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930631" y="2106904"/>
            <a:ext cx="4675771" cy="3324298"/>
            <a:chOff x="5872574" y="2063361"/>
            <a:chExt cx="4675771" cy="3324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2574" y="2063361"/>
              <a:ext cx="4675771" cy="280107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6129794" y="4864439"/>
              <a:ext cx="41613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/>
                <a:t>S</a:t>
              </a:r>
              <a:r>
                <a:rPr lang="ko-KR" altLang="en-US" sz="2800" b="1" dirty="0"/>
                <a:t>um(</a:t>
              </a:r>
              <a:r>
                <a:rPr lang="en-US" altLang="ko-KR" sz="2800" b="1" dirty="0" err="1"/>
                <a:t>sentence_polarity</a:t>
              </a:r>
              <a:r>
                <a:rPr lang="en-US" altLang="ko-KR" sz="2800" b="1" dirty="0"/>
                <a:t>)</a:t>
              </a:r>
              <a:endParaRPr lang="ko-KR" altLang="en-US" sz="2800" b="1" dirty="0"/>
            </a:p>
          </p:txBody>
        </p:sp>
      </p:grpSp>
      <p:sp>
        <p:nvSpPr>
          <p:cNvPr id="10" name="오른쪽 화살표 9"/>
          <p:cNvSpPr/>
          <p:nvPr/>
        </p:nvSpPr>
        <p:spPr>
          <a:xfrm rot="10800000">
            <a:off x="4409571" y="4974902"/>
            <a:ext cx="1059543" cy="38938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Analyze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14233" y="2441044"/>
            <a:ext cx="10368615" cy="3038775"/>
            <a:chOff x="120770" y="2600701"/>
            <a:chExt cx="10368615" cy="3038775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485775" y="3094025"/>
              <a:ext cx="8042586" cy="1869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맑은 고딕" panose="020B0503020000020004" pitchFamily="50" charset="-127"/>
                  <a:cs typeface="굴림체" panose="020B0609000101010101" pitchFamily="49" charset="-127"/>
                </a:rPr>
                <a:t>디자인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굴림체" panose="020B0609000101010101" pitchFamily="49" charset="-127"/>
                  <a:cs typeface="굴림체" panose="020B0609000101010101" pitchFamily="49" charset="-127"/>
                </a:rPr>
                <a:t> 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Lucida Console" panose="020B0609040504020204" pitchFamily="49" charset="0"/>
                  <a:ea typeface="맑은 고딕" panose="020B0503020000020004" pitchFamily="50" charset="-127"/>
                  <a:cs typeface="굴림체" panose="020B0609000101010101" pitchFamily="49" charset="-127"/>
                </a:rPr>
                <a:t>괜찮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맑은 고딕" panose="020B0503020000020004" pitchFamily="50" charset="-127"/>
                  <a:cs typeface="굴림체" panose="020B0609000101010101" pitchFamily="49" charset="-127"/>
                </a:rPr>
                <a:t>은거같은데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굴림체" panose="020B0609000101010101" pitchFamily="49" charset="-127"/>
                  <a:cs typeface="굴림체" panose="020B0609000101010101" pitchFamily="49" charset="-127"/>
                </a:rPr>
                <a:t> </a:t>
              </a:r>
              <a:endPara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굴림체" panose="020B0609000101010101" pitchFamily="49" charset="-127"/>
                <a:cs typeface="굴림체" panose="020B0609000101010101" pitchFamily="49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굴림체" panose="020B0609000101010101" pitchFamily="49" charset="-127"/>
                <a:cs typeface="굴림체" panose="020B0609000101010101" pitchFamily="49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디자인 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완전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극혐</a:t>
              </a:r>
              <a:r>
                <a:rPr kumimoji="0" lang="en-US" altLang="ko-KR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 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  <a:cs typeface="굴림체" panose="020B0609000101010101" pitchFamily="49" charset="-127"/>
                </a:rPr>
                <a:t>디자인충들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 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씹극혐</a:t>
              </a:r>
              <a:endPara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  <a:cs typeface="굴림체" panose="020B0609000101010101" pitchFamily="49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  <a:cs typeface="굴림체" panose="020B0609000101010101" pitchFamily="49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kumimoji="0" lang="en-US" altLang="ko-KR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  <a:cs typeface="굴림체" panose="020B0609000101010101" pitchFamily="49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anose="020B0604020202020204" pitchFamily="50" charset="-127"/>
                  <a:cs typeface="굴림체" panose="020B0609000101010101" pitchFamily="49" charset="-127"/>
                </a:rPr>
                <a:t>앞모습은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 예전이랑 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비슷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한거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 같고 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뒷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 디자인이 많이 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개선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 </a:t>
              </a:r>
              <a:r>
                <a:rPr kumimoji="0" lang="ko-KR" altLang="ko-KR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된거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cs typeface="굴림체" panose="020B0609000101010101" pitchFamily="49" charset="-127"/>
                </a:rPr>
                <a:t> 같은데 </a:t>
              </a:r>
              <a:endPara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9208265" y="4655789"/>
              <a:ext cx="12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N</a:t>
              </a:r>
              <a:r>
                <a:rPr lang="en-US" altLang="ko-KR" b="1" dirty="0" smtClean="0"/>
                <a:t>eutrality</a:t>
              </a:r>
              <a:endParaRPr lang="ko-KR" altLang="en-US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0770" y="2600701"/>
              <a:ext cx="8477109" cy="303877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6115" y="5091218"/>
              <a:ext cx="105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-1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79029" y="5104926"/>
              <a:ext cx="105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</a:rPr>
                <a:t>+1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6857" y="4225104"/>
              <a:ext cx="105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7710" y="4225104"/>
              <a:ext cx="105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-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67996" y="3416205"/>
              <a:ext cx="1059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</a:rPr>
                <a:t>+1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8483579" y="4717143"/>
              <a:ext cx="480353" cy="246625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4877252" y="3873464"/>
              <a:ext cx="480353" cy="246625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3469582" y="3169580"/>
              <a:ext cx="480353" cy="246625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38000" y="3843049"/>
              <a:ext cx="1164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Negative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173059" y="3108057"/>
              <a:ext cx="1033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rgbClr val="00B0F0"/>
                  </a:solidFill>
                </a:rPr>
                <a:t>Positive</a:t>
              </a:r>
              <a:endParaRPr lang="ko-KR" altLang="en-US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0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Analyze</a:t>
            </a:r>
            <a:endParaRPr lang="ko-KR" altLang="en-US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393920" y="1675278"/>
            <a:ext cx="8722537" cy="4936956"/>
            <a:chOff x="1190720" y="1167024"/>
            <a:chExt cx="9227056" cy="5445210"/>
          </a:xfrm>
        </p:grpSpPr>
        <p:sp>
          <p:nvSpPr>
            <p:cNvPr id="3" name="직사각형 2"/>
            <p:cNvSpPr/>
            <p:nvPr/>
          </p:nvSpPr>
          <p:spPr>
            <a:xfrm>
              <a:off x="1316235" y="5965901"/>
              <a:ext cx="1800000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Emotional</a:t>
              </a:r>
            </a:p>
            <a:p>
              <a:pPr algn="ctr"/>
              <a:r>
                <a:rPr lang="ko-KR" altLang="en-US" b="1" dirty="0" smtClean="0"/>
                <a:t>score</a:t>
              </a:r>
              <a:endParaRPr lang="ko-KR" altLang="en-US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711346" y="5965903"/>
              <a:ext cx="1800000" cy="6463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Performance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06457" y="5965903"/>
              <a:ext cx="1800000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Economic</a:t>
              </a:r>
            </a:p>
            <a:p>
              <a:pPr algn="ctr"/>
              <a:r>
                <a:rPr lang="ko-KR" altLang="en-US" b="1" dirty="0" smtClean="0"/>
                <a:t>score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617776" y="5965900"/>
              <a:ext cx="1800000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/>
                <a:t>Faulty</a:t>
              </a:r>
            </a:p>
            <a:p>
              <a:pPr algn="ctr"/>
              <a:r>
                <a:rPr lang="ko-KR" altLang="en-US" b="1" dirty="0" smtClean="0"/>
                <a:t>score</a:t>
              </a:r>
              <a:endParaRPr lang="ko-KR" altLang="en-US" b="1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226234" y="2643926"/>
              <a:ext cx="7249897" cy="1476403"/>
              <a:chOff x="2666778" y="2730215"/>
              <a:chExt cx="7249897" cy="1476403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2666778" y="2730215"/>
                <a:ext cx="4833266" cy="1469145"/>
                <a:chOff x="2666778" y="2730215"/>
                <a:chExt cx="4833266" cy="1469145"/>
              </a:xfrm>
            </p:grpSpPr>
            <p:cxnSp>
              <p:nvCxnSpPr>
                <p:cNvPr id="7" name="꺾인 연결선 6"/>
                <p:cNvCxnSpPr>
                  <a:stCxn id="35" idx="2"/>
                  <a:endCxn id="19" idx="0"/>
                </p:cNvCxnSpPr>
                <p:nvPr/>
              </p:nvCxnSpPr>
              <p:spPr>
                <a:xfrm rot="5400000">
                  <a:off x="3852820" y="1544173"/>
                  <a:ext cx="1454631" cy="3826716"/>
                </a:xfrm>
                <a:prstGeom prst="bentConnector3">
                  <a:avLst>
                    <a:gd name="adj1" fmla="val 50000"/>
                  </a:avLst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꺾인 연결선 8"/>
                <p:cNvCxnSpPr>
                  <a:stCxn id="35" idx="2"/>
                  <a:endCxn id="23" idx="0"/>
                </p:cNvCxnSpPr>
                <p:nvPr/>
              </p:nvCxnSpPr>
              <p:spPr>
                <a:xfrm rot="16200000" flipH="1">
                  <a:off x="6262196" y="2961513"/>
                  <a:ext cx="1469145" cy="1006550"/>
                </a:xfrm>
                <a:prstGeom prst="bentConnector3">
                  <a:avLst>
                    <a:gd name="adj1" fmla="val 50000"/>
                  </a:avLst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꺾인 연결선 9"/>
              <p:cNvCxnSpPr>
                <a:stCxn id="35" idx="2"/>
                <a:endCxn id="25" idx="0"/>
              </p:cNvCxnSpPr>
              <p:nvPr/>
            </p:nvCxnSpPr>
            <p:spPr>
              <a:xfrm rot="16200000" flipH="1">
                <a:off x="7466883" y="1756825"/>
                <a:ext cx="1476402" cy="3423183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235" y="4098558"/>
              <a:ext cx="1819996" cy="1214113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1190720" y="5572584"/>
              <a:ext cx="847403" cy="133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/>
                <a:t>S</a:t>
              </a:r>
              <a:r>
                <a:rPr lang="ko-KR" altLang="en-US" sz="1400" b="1" dirty="0"/>
                <a:t>um(</a:t>
              </a:r>
              <a:r>
                <a:rPr lang="en-US" altLang="ko-KR" sz="1400" b="1" dirty="0" err="1"/>
                <a:t>sentence_polarity</a:t>
              </a:r>
              <a:r>
                <a:rPr lang="en-US" altLang="ko-KR" sz="1400" b="1" dirty="0"/>
                <a:t>)</a:t>
              </a:r>
              <a:endParaRPr lang="ko-KR" altLang="en-US" sz="1400" b="1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868" y="4105815"/>
              <a:ext cx="1819996" cy="121411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3607353" y="5579841"/>
              <a:ext cx="847403" cy="133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/>
                <a:t>S</a:t>
              </a:r>
              <a:r>
                <a:rPr lang="ko-KR" altLang="en-US" sz="1400" b="1" dirty="0"/>
                <a:t>um(</a:t>
              </a:r>
              <a:r>
                <a:rPr lang="en-US" altLang="ko-KR" sz="1400" b="1" dirty="0" err="1"/>
                <a:t>sentence_polarity</a:t>
              </a:r>
              <a:r>
                <a:rPr lang="en-US" altLang="ko-KR" sz="1400" b="1" dirty="0"/>
                <a:t>)</a:t>
              </a:r>
              <a:endParaRPr lang="ko-KR" altLang="en-US" sz="1400" b="1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9501" y="4113072"/>
              <a:ext cx="1819996" cy="1214113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6023986" y="5587098"/>
              <a:ext cx="847403" cy="133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/>
                <a:t>S</a:t>
              </a:r>
              <a:r>
                <a:rPr lang="ko-KR" altLang="en-US" sz="1400" b="1" dirty="0"/>
                <a:t>um(</a:t>
              </a:r>
              <a:r>
                <a:rPr lang="en-US" altLang="ko-KR" sz="1400" b="1" dirty="0" err="1"/>
                <a:t>sentence_polarity</a:t>
              </a:r>
              <a:r>
                <a:rPr lang="en-US" altLang="ko-KR" sz="1400" b="1" dirty="0"/>
                <a:t>)</a:t>
              </a:r>
              <a:endParaRPr lang="ko-KR" altLang="en-US" sz="1400" b="1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6134" y="4120329"/>
              <a:ext cx="1819996" cy="1214113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8440619" y="5594355"/>
              <a:ext cx="847403" cy="133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/>
                <a:t>S</a:t>
              </a:r>
              <a:r>
                <a:rPr lang="ko-KR" altLang="en-US" sz="1400" b="1" dirty="0"/>
                <a:t>um(</a:t>
              </a:r>
              <a:r>
                <a:rPr lang="en-US" altLang="ko-KR" sz="1400" b="1" dirty="0" err="1"/>
                <a:t>sentence_polarity</a:t>
              </a:r>
              <a:r>
                <a:rPr lang="en-US" altLang="ko-KR" sz="1400" b="1" dirty="0"/>
                <a:t>)</a:t>
              </a:r>
              <a:endParaRPr lang="ko-KR" altLang="en-US" sz="1400" b="1" dirty="0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0270" y="1167024"/>
              <a:ext cx="2465358" cy="1476903"/>
            </a:xfrm>
            <a:prstGeom prst="rect">
              <a:avLst/>
            </a:prstGeom>
          </p:spPr>
        </p:pic>
        <p:sp>
          <p:nvSpPr>
            <p:cNvPr id="37" name="오른쪽 화살표 36"/>
            <p:cNvSpPr/>
            <p:nvPr/>
          </p:nvSpPr>
          <p:spPr>
            <a:xfrm>
              <a:off x="4107874" y="1837014"/>
              <a:ext cx="404695" cy="3162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꺾인 연결선 38"/>
            <p:cNvCxnSpPr>
              <a:stCxn id="35" idx="2"/>
              <a:endCxn id="21" idx="0"/>
            </p:cNvCxnSpPr>
            <p:nvPr/>
          </p:nvCxnSpPr>
          <p:spPr>
            <a:xfrm rot="5400000">
              <a:off x="4616964" y="2669830"/>
              <a:ext cx="1461888" cy="1410083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123" y="1468534"/>
              <a:ext cx="1772008" cy="1059464"/>
            </a:xfrm>
            <a:prstGeom prst="rect">
              <a:avLst/>
            </a:prstGeom>
          </p:spPr>
        </p:pic>
      </p:grpSp>
      <p:sp>
        <p:nvSpPr>
          <p:cNvPr id="53" name="직사각형 52"/>
          <p:cNvSpPr/>
          <p:nvPr/>
        </p:nvSpPr>
        <p:spPr>
          <a:xfrm>
            <a:off x="1717992" y="4384168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Emotional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865778" y="4390751"/>
            <a:ext cx="1583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Performance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22885" y="4346342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Economic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8845359" y="4403908"/>
            <a:ext cx="840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Faulty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2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3467100"/>
            <a:ext cx="7058025" cy="32575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T Sans" pitchFamily="34" charset="0"/>
              </a:rPr>
              <a:t>Analysis </a:t>
            </a:r>
            <a:r>
              <a:rPr lang="en-US" altLang="ko-KR" dirty="0" smtClean="0">
                <a:latin typeface="PT Sans" pitchFamily="34" charset="0"/>
              </a:rPr>
              <a:t>Plan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17077" y="1922928"/>
            <a:ext cx="7832468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PT Sans" pitchFamily="34" charset="0"/>
              </a:rPr>
              <a:t>Which car model is better than others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 smtClean="0">
              <a:latin typeface="PT Sans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latin typeface="PT Sans" pitchFamily="34" charset="0"/>
              </a:rPr>
              <a:t>What is the key factor to be </a:t>
            </a:r>
            <a:r>
              <a:rPr lang="en-US" altLang="ko-KR" sz="2000" b="1" dirty="0">
                <a:latin typeface="PT Sans" pitchFamily="34" charset="0"/>
              </a:rPr>
              <a:t>determined for purchase?</a:t>
            </a:r>
            <a:endParaRPr lang="en-US" altLang="ko-KR" sz="2000" b="1" dirty="0" smtClean="0">
              <a:latin typeface="PT Sans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PT Sans" pitchFamily="34" charset="0"/>
            </a:endParaRPr>
          </a:p>
          <a:p>
            <a:r>
              <a:rPr lang="en-US" altLang="ko-KR" sz="2000" b="1" dirty="0" smtClean="0">
                <a:solidFill>
                  <a:srgbClr val="00B0F0"/>
                </a:solidFill>
                <a:latin typeface="PT Sans" pitchFamily="34" charset="0"/>
              </a:rPr>
              <a:t>= Answer to the question comes into sentiment analysis</a:t>
            </a:r>
          </a:p>
          <a:p>
            <a:endParaRPr lang="en-US" altLang="ko-KR" sz="2000" b="1" dirty="0">
              <a:latin typeface="PT Sans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Sentiment Analyze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14769" y="1245760"/>
            <a:ext cx="11529581" cy="5435992"/>
            <a:chOff x="729094" y="1179085"/>
            <a:chExt cx="11529581" cy="54359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096" y="1435437"/>
              <a:ext cx="4320000" cy="240387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0775" y="1284141"/>
              <a:ext cx="4320000" cy="261428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094" y="4005263"/>
              <a:ext cx="4320000" cy="260981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0775" y="4005262"/>
              <a:ext cx="4320000" cy="2508387"/>
            </a:xfrm>
            <a:prstGeom prst="rect">
              <a:avLst/>
            </a:prstGeom>
          </p:spPr>
        </p:pic>
        <p:cxnSp>
          <p:nvCxnSpPr>
            <p:cNvPr id="9" name="직선 연결선 8"/>
            <p:cNvCxnSpPr/>
            <p:nvPr/>
          </p:nvCxnSpPr>
          <p:spPr>
            <a:xfrm>
              <a:off x="729094" y="3898427"/>
              <a:ext cx="1152958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6200775" y="1179085"/>
              <a:ext cx="0" cy="53204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Analyze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16" y="2114117"/>
            <a:ext cx="4019550" cy="3876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266" y="2114117"/>
            <a:ext cx="3914775" cy="3829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0364" y="1675278"/>
            <a:ext cx="403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F0"/>
                </a:solidFill>
              </a:rPr>
              <a:t>Positive word 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5844" y="1675278"/>
            <a:ext cx="403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Negative word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1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Analyze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6" y="1675278"/>
            <a:ext cx="4468890" cy="2330665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64" y="3480009"/>
            <a:ext cx="7362424" cy="2953657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7470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Analyze</a:t>
            </a:r>
            <a:endParaRPr lang="ko-KR" altLang="en-US" dirty="0"/>
          </a:p>
        </p:txBody>
      </p:sp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55282"/>
              </p:ext>
            </p:extLst>
          </p:nvPr>
        </p:nvGraphicFramePr>
        <p:xfrm>
          <a:off x="1640680" y="895350"/>
          <a:ext cx="845582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66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Analyze</a:t>
            </a:r>
            <a:endParaRPr lang="ko-KR" altLang="en-US" dirty="0"/>
          </a:p>
        </p:txBody>
      </p:sp>
      <p:graphicFrame>
        <p:nvGraphicFramePr>
          <p:cNvPr id="3" name="차트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076899"/>
              </p:ext>
            </p:extLst>
          </p:nvPr>
        </p:nvGraphicFramePr>
        <p:xfrm>
          <a:off x="226131" y="1593466"/>
          <a:ext cx="612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589559"/>
              </p:ext>
            </p:extLst>
          </p:nvPr>
        </p:nvGraphicFramePr>
        <p:xfrm>
          <a:off x="5666315" y="1539812"/>
          <a:ext cx="612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63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Sentiment Analyze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563320"/>
              </p:ext>
            </p:extLst>
          </p:nvPr>
        </p:nvGraphicFramePr>
        <p:xfrm>
          <a:off x="5755921" y="1567745"/>
          <a:ext cx="612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315314"/>
              </p:ext>
            </p:extLst>
          </p:nvPr>
        </p:nvGraphicFramePr>
        <p:xfrm>
          <a:off x="380294" y="1580380"/>
          <a:ext cx="6120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995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</a:t>
            </a:r>
            <a:r>
              <a:rPr lang="en-US" altLang="ko-KR" dirty="0" smtClean="0"/>
              <a:t>Predicate </a:t>
            </a:r>
            <a:r>
              <a:rPr lang="en-US" altLang="ko-KR" dirty="0"/>
              <a:t>Enrichment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49" y="1600200"/>
            <a:ext cx="949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Opinion predicate </a:t>
            </a:r>
            <a:r>
              <a:rPr lang="en-US" altLang="ko-KR" dirty="0" smtClean="0"/>
              <a:t>can provide meaningful information. 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384150" y="2833449"/>
            <a:ext cx="8718849" cy="1563982"/>
            <a:chOff x="1383614" y="3021705"/>
            <a:chExt cx="8718849" cy="1563982"/>
          </a:xfrm>
        </p:grpSpPr>
        <p:sp>
          <p:nvSpPr>
            <p:cNvPr id="11" name="직사각형 10"/>
            <p:cNvSpPr/>
            <p:nvPr/>
          </p:nvSpPr>
          <p:spPr>
            <a:xfrm>
              <a:off x="5414961" y="4216355"/>
              <a:ext cx="46875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7030A0"/>
                  </a:solidFill>
                </a:rPr>
                <a:t>내구성</a:t>
              </a:r>
              <a:r>
                <a:rPr lang="en-US" altLang="ko-KR" dirty="0"/>
                <a:t>– </a:t>
              </a:r>
              <a:r>
                <a:rPr lang="ko-KR" altLang="en-US" dirty="0"/>
                <a:t>안정성이 떨어지다</a:t>
              </a:r>
              <a:r>
                <a:rPr lang="en-US" altLang="ko-KR" dirty="0"/>
                <a:t>, </a:t>
              </a:r>
              <a:r>
                <a:rPr lang="ko-KR" altLang="en-US" dirty="0"/>
                <a:t>잔 고장이 없다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14961" y="3035351"/>
              <a:ext cx="24769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00B050"/>
                  </a:solidFill>
                </a:rPr>
                <a:t>기능성</a:t>
              </a:r>
              <a:r>
                <a:rPr lang="ko-KR" altLang="en-US" dirty="0"/>
                <a:t> </a:t>
              </a:r>
              <a:r>
                <a:rPr lang="en-US" altLang="ko-KR" dirty="0"/>
                <a:t>– </a:t>
              </a:r>
              <a:r>
                <a:rPr lang="ko-KR" altLang="en-US" dirty="0" smtClean="0"/>
                <a:t>진동이 작다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83614" y="3021705"/>
              <a:ext cx="2775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00B0F0"/>
                  </a:solidFill>
                </a:rPr>
                <a:t>스타일</a:t>
              </a:r>
              <a:r>
                <a:rPr lang="en-US" altLang="ko-KR" dirty="0"/>
                <a:t>– </a:t>
              </a:r>
              <a:r>
                <a:rPr lang="ko-KR" altLang="en-US" dirty="0"/>
                <a:t>디자인이 예쁘다</a:t>
              </a:r>
              <a:endParaRPr lang="en-US" altLang="ko-KR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83614" y="4216355"/>
              <a:ext cx="23952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FFC000"/>
                  </a:solidFill>
                </a:rPr>
                <a:t>경제성</a:t>
              </a:r>
              <a:r>
                <a:rPr lang="ko-KR" altLang="en-US" dirty="0" smtClean="0"/>
                <a:t> </a:t>
              </a:r>
              <a:r>
                <a:rPr lang="en-US" altLang="ko-KR" dirty="0"/>
                <a:t>– </a:t>
              </a:r>
              <a:r>
                <a:rPr lang="ko-KR" altLang="en-US" dirty="0" smtClean="0"/>
                <a:t>연비가 좋다</a:t>
              </a:r>
              <a:endParaRPr lang="en-US" altLang="ko-KR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045916" y="55174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8467" y="5419725"/>
            <a:ext cx="8310215" cy="49738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M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ethod </a:t>
            </a:r>
            <a:r>
              <a:rPr lang="ko-KR" altLang="en-US" sz="2400" b="1" dirty="0">
                <a:solidFill>
                  <a:schemeClr val="tx1"/>
                </a:solidFill>
              </a:rPr>
              <a:t>to enrich predicate based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pattern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Predicate Enrichment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4189"/>
              </p:ext>
            </p:extLst>
          </p:nvPr>
        </p:nvGraphicFramePr>
        <p:xfrm>
          <a:off x="660400" y="2305049"/>
          <a:ext cx="10502900" cy="4133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3625"/>
                <a:gridCol w="3339631"/>
                <a:gridCol w="4549644"/>
              </a:tblGrid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#</a:t>
                      </a:r>
                      <a:r>
                        <a:rPr lang="en-US" sz="2000" b="1" u="none" strike="noStrike" dirty="0" err="1">
                          <a:effectLst/>
                        </a:rPr>
                        <a:t>ngram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pos_pattern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morpho_pattern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2gram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NV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예쁘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2gram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VV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 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2gram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NV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디자인 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예쁘</a:t>
                      </a:r>
                      <a:endParaRPr lang="ko-KR" alt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2gram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NV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디자인 </a:t>
                      </a:r>
                      <a:r>
                        <a:rPr lang="ko-KR" alt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예쁘</a:t>
                      </a:r>
                      <a:endParaRPr lang="ko-KR" alt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3gram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NNV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차 사려 하</a:t>
                      </a:r>
                      <a:endParaRPr lang="ko-KR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effectLst/>
                        </a:rPr>
                        <a:t>3gram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VNV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구하</a:t>
                      </a:r>
                      <a:r>
                        <a:rPr lang="ko-KR" alt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선택 하</a:t>
                      </a:r>
                      <a:endParaRPr lang="ko-KR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3gram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NNV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팔생각에</a:t>
                      </a:r>
                      <a:r>
                        <a:rPr lang="ko-KR" alt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중고감가 따지</a:t>
                      </a:r>
                      <a:endParaRPr lang="ko-KR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3gram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NNV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스마트폰</a:t>
                      </a:r>
                      <a:r>
                        <a:rPr lang="ko-KR" alt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바꾸</a:t>
                      </a:r>
                      <a:endParaRPr lang="ko-KR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effectLst/>
                        </a:rPr>
                        <a:t>4gram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NNVV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제동성</a:t>
                      </a:r>
                      <a:r>
                        <a:rPr lang="ko-KR" alt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내구성 타 갈</a:t>
                      </a:r>
                      <a:endParaRPr lang="ko-KR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5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effectLst/>
                        </a:rPr>
                        <a:t>4gram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VNNV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따지 차 </a:t>
                      </a:r>
                      <a:r>
                        <a:rPr lang="ko-KR" alt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스마트폰</a:t>
                      </a:r>
                      <a:r>
                        <a:rPr lang="ko-KR" alt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바꾸</a:t>
                      </a:r>
                      <a:endParaRPr lang="ko-KR" alt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5775" y="1675278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b="1" dirty="0" smtClean="0"/>
              <a:t>At least should be one verb in </a:t>
            </a:r>
            <a:r>
              <a:rPr lang="en-US" altLang="ko-KR" sz="2000" b="1" dirty="0" err="1" smtClean="0"/>
              <a:t>pos_pattern</a:t>
            </a:r>
            <a:r>
              <a:rPr lang="en-US" altLang="ko-KR" sz="2000" b="1" dirty="0"/>
              <a:t>.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140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Predicate Enrichment 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76564" y="2036309"/>
            <a:ext cx="8686800" cy="3912178"/>
            <a:chOff x="619125" y="2787877"/>
            <a:chExt cx="8686800" cy="39121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23378" y="5072761"/>
              <a:ext cx="4298266" cy="62099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6481" y="6212999"/>
              <a:ext cx="6879666" cy="48705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23377" y="4046311"/>
              <a:ext cx="5162789" cy="657525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619125" y="2787877"/>
              <a:ext cx="8686800" cy="730969"/>
              <a:chOff x="771525" y="2992158"/>
              <a:chExt cx="7267576" cy="7309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71525" y="2992158"/>
                    <a:ext cx="726757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𝑃𝑟𝑒𝑑𝑖𝑐𝑎𝑡𝑒</m:t>
                        </m:r>
                      </m:oMath>
                    </a14:m>
                    <a:r>
                      <a:rPr lang="en-US" altLang="ko-KR" sz="2800" dirty="0" smtClean="0"/>
                      <a:t> = 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fNam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단어패턴</m:t>
                                </m:r>
                              </m:e>
                            </m:d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품</m:t>
                            </m:r>
                            <m:r>
                              <m:rPr>
                                <m:nor/>
                              </m:rPr>
                              <a:rPr lang="ko-KR" altLang="en-US" sz="2800" dirty="0">
                                <a:solidFill>
                                  <a:srgbClr val="0070C0"/>
                                </a:solidFill>
                              </a:rPr>
                              <m:t>사패턴</m:t>
                            </m:r>
                            <m:r>
                              <m:rPr>
                                <m:nor/>
                              </m:rPr>
                              <a:rPr lang="en-US" altLang="ko-KR" sz="2800" dirty="0"/>
                              <m:t>)</m:t>
                            </m:r>
                          </m:e>
                        </m:func>
                      </m:oMath>
                    </a14:m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25" y="2992158"/>
                    <a:ext cx="7267576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11628" b="-313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2741088" y="3469211"/>
                    <a:ext cx="645342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단어패턴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1088" y="3469211"/>
                    <a:ext cx="645342" cy="25391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48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342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94530"/>
              </p:ext>
            </p:extLst>
          </p:nvPr>
        </p:nvGraphicFramePr>
        <p:xfrm>
          <a:off x="400050" y="2257425"/>
          <a:ext cx="11026777" cy="3590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174"/>
                <a:gridCol w="1717030"/>
                <a:gridCol w="3036522"/>
                <a:gridCol w="2232299"/>
                <a:gridCol w="2825752"/>
              </a:tblGrid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#</a:t>
                      </a:r>
                      <a:r>
                        <a:rPr lang="en-US" sz="2000" b="1" u="none" strike="noStrike" dirty="0" err="1">
                          <a:effectLst/>
                        </a:rPr>
                        <a:t>ngram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pos_pattern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morpho_pattern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u="none" strike="noStrike" dirty="0" smtClean="0">
                          <a:effectLst/>
                        </a:rPr>
                        <a:t>P(</a:t>
                      </a:r>
                      <a:r>
                        <a:rPr lang="en-US" altLang="ko-KR" sz="2000" b="1" u="none" strike="noStrike" dirty="0" err="1" smtClean="0">
                          <a:effectLst/>
                        </a:rPr>
                        <a:t>pos_pattern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)</a:t>
                      </a:r>
                      <a:endParaRPr lang="en-US" altLang="ko-KR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 smtClean="0">
                          <a:effectLst/>
                        </a:rPr>
                        <a:t>P(</a:t>
                      </a:r>
                      <a:r>
                        <a:rPr lang="en-US" altLang="ko-KR" sz="2000" b="1" u="none" strike="noStrike" dirty="0" err="1" smtClean="0">
                          <a:effectLst/>
                        </a:rPr>
                        <a:t>morpho_pattern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2gram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 </a:t>
                      </a:r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예쁘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4/5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3/5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2gram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 보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1/5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1/5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2gram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 </a:t>
                      </a:r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예쁘</a:t>
                      </a:r>
                      <a:endParaRPr lang="ko-KR" altLang="en-US" sz="20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4/5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3/5</a:t>
                      </a:r>
                      <a:endParaRPr lang="ko-KR" altLang="en-US" sz="20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2gram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 </a:t>
                      </a:r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예쁘</a:t>
                      </a:r>
                      <a:endParaRPr lang="ko-KR" altLang="en-US" sz="20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4/5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3/5</a:t>
                      </a:r>
                      <a:endParaRPr lang="ko-KR" altLang="en-US" sz="20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2gram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4/5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1/5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3gram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구하</a:t>
                      </a:r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 하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3gram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팔생각에</a:t>
                      </a:r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중고감가 따지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2/3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3gram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</a:t>
                      </a:r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바꾸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2/3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4gram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NNVV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제동성</a:t>
                      </a:r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내구성 타 갈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26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4gram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0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VNNV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따지 차 </a:t>
                      </a:r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</a:t>
                      </a:r>
                      <a:r>
                        <a:rPr lang="ko-KR" altLang="en-US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바꾸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0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20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Predicate Enrichment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5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T Sans" pitchFamily="34" charset="0"/>
              </a:rPr>
              <a:t>Application of Sentiment </a:t>
            </a:r>
            <a:r>
              <a:rPr lang="en-US" altLang="ko-KR" dirty="0" smtClean="0">
                <a:latin typeface="PT Sans" pitchFamily="34" charset="0"/>
              </a:rPr>
              <a:t>Analysis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71866" y="1809236"/>
            <a:ext cx="9238767" cy="4843403"/>
            <a:chOff x="187336" y="1835721"/>
            <a:chExt cx="9493226" cy="5031036"/>
          </a:xfrm>
        </p:grpSpPr>
        <p:grpSp>
          <p:nvGrpSpPr>
            <p:cNvPr id="5" name="그룹 4"/>
            <p:cNvGrpSpPr/>
            <p:nvPr/>
          </p:nvGrpSpPr>
          <p:grpSpPr>
            <a:xfrm>
              <a:off x="2314587" y="1870685"/>
              <a:ext cx="3055621" cy="4941954"/>
              <a:chOff x="800059" y="1608810"/>
              <a:chExt cx="3516428" cy="5162064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1782245" y="1981198"/>
                <a:ext cx="1927352" cy="4789676"/>
                <a:chOff x="1159945" y="1719245"/>
                <a:chExt cx="2360785" cy="5077317"/>
              </a:xfrm>
            </p:grpSpPr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1776" y="5378811"/>
                  <a:ext cx="1879479" cy="1076958"/>
                </a:xfrm>
                <a:prstGeom prst="rect">
                  <a:avLst/>
                </a:prstGeom>
              </p:spPr>
            </p:pic>
            <p:grpSp>
              <p:nvGrpSpPr>
                <p:cNvPr id="44" name="그룹 43"/>
                <p:cNvGrpSpPr/>
                <p:nvPr/>
              </p:nvGrpSpPr>
              <p:grpSpPr>
                <a:xfrm>
                  <a:off x="1159945" y="2916925"/>
                  <a:ext cx="2220151" cy="1192582"/>
                  <a:chOff x="1136258" y="2929625"/>
                  <a:chExt cx="2220151" cy="1192582"/>
                </a:xfrm>
              </p:grpSpPr>
              <p:pic>
                <p:nvPicPr>
                  <p:cNvPr id="52" name="그림 5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36258" y="2929625"/>
                    <a:ext cx="1904337" cy="833147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3"/>
                  <p:cNvSpPr txBox="1"/>
                  <p:nvPr/>
                </p:nvSpPr>
                <p:spPr>
                  <a:xfrm>
                    <a:off x="1527666" y="3781415"/>
                    <a:ext cx="1828743" cy="340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 smtClean="0"/>
                      <a:t>2015 K5</a:t>
                    </a:r>
                    <a:endParaRPr lang="ko-KR" altLang="en-US" sz="1400" b="1" dirty="0"/>
                  </a:p>
                </p:txBody>
              </p: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1239849" y="1719245"/>
                  <a:ext cx="1879481" cy="1162529"/>
                  <a:chOff x="1239849" y="1719245"/>
                  <a:chExt cx="1879481" cy="1162529"/>
                </a:xfrm>
              </p:grpSpPr>
              <p:pic>
                <p:nvPicPr>
                  <p:cNvPr id="50" name="그림 4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39849" y="1719245"/>
                    <a:ext cx="1697157" cy="821738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51"/>
                  <p:cNvSpPr txBox="1"/>
                  <p:nvPr/>
                </p:nvSpPr>
                <p:spPr>
                  <a:xfrm>
                    <a:off x="1290588" y="2540983"/>
                    <a:ext cx="1828742" cy="3407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 smtClean="0"/>
                      <a:t>2015 </a:t>
                    </a:r>
                    <a:r>
                      <a:rPr lang="ko-KR" altLang="en-US" sz="1400" b="1" dirty="0" err="1" smtClean="0"/>
                      <a:t>말리부</a:t>
                    </a:r>
                    <a:endParaRPr lang="ko-KR" altLang="en-US" sz="1400" b="1" dirty="0"/>
                  </a:p>
                </p:txBody>
              </p:sp>
            </p:grpSp>
            <p:grpSp>
              <p:nvGrpSpPr>
                <p:cNvPr id="46" name="그룹 45"/>
                <p:cNvGrpSpPr/>
                <p:nvPr/>
              </p:nvGrpSpPr>
              <p:grpSpPr>
                <a:xfrm>
                  <a:off x="1159945" y="4041621"/>
                  <a:ext cx="2039289" cy="1346417"/>
                  <a:chOff x="1159945" y="4041621"/>
                  <a:chExt cx="2039289" cy="1346417"/>
                </a:xfrm>
              </p:grpSpPr>
              <p:pic>
                <p:nvPicPr>
                  <p:cNvPr id="48" name="그림 4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59945" y="4041621"/>
                    <a:ext cx="2039289" cy="1027901"/>
                  </a:xfrm>
                  <a:prstGeom prst="rect">
                    <a:avLst/>
                  </a:prstGeom>
                </p:spPr>
              </p:pic>
              <p:sp>
                <p:nvSpPr>
                  <p:cNvPr id="49" name="TextBox 49"/>
                  <p:cNvSpPr txBox="1"/>
                  <p:nvPr/>
                </p:nvSpPr>
                <p:spPr>
                  <a:xfrm>
                    <a:off x="1370492" y="5047246"/>
                    <a:ext cx="1828742" cy="340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 smtClean="0"/>
                      <a:t>2015 </a:t>
                    </a:r>
                    <a:r>
                      <a:rPr lang="ko-KR" altLang="en-US" sz="1400" b="1" dirty="0" err="1" smtClean="0"/>
                      <a:t>쏘나타</a:t>
                    </a:r>
                    <a:endParaRPr lang="ko-KR" altLang="en-US" sz="1400" b="1" dirty="0"/>
                  </a:p>
                </p:txBody>
              </p:sp>
            </p:grpSp>
            <p:sp>
              <p:nvSpPr>
                <p:cNvPr id="47" name="직사각형 46"/>
                <p:cNvSpPr/>
                <p:nvPr/>
              </p:nvSpPr>
              <p:spPr>
                <a:xfrm>
                  <a:off x="1276497" y="6455770"/>
                  <a:ext cx="2244233" cy="3407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b="1" dirty="0" smtClean="0"/>
                    <a:t>2015 SM5 </a:t>
                  </a:r>
                  <a:r>
                    <a:rPr lang="ko-KR" altLang="en-US" sz="1400" b="1" dirty="0" err="1" smtClean="0"/>
                    <a:t>노바</a:t>
                  </a:r>
                  <a:endParaRPr lang="ko-KR" altLang="en-US" sz="1400" b="1" dirty="0"/>
                </a:p>
              </p:txBody>
            </p:sp>
          </p:grpSp>
          <p:sp>
            <p:nvSpPr>
              <p:cNvPr id="42" name="TextBox 33"/>
              <p:cNvSpPr txBox="1"/>
              <p:nvPr/>
            </p:nvSpPr>
            <p:spPr>
              <a:xfrm>
                <a:off x="800059" y="1608810"/>
                <a:ext cx="3516428" cy="56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b="1" dirty="0" smtClean="0"/>
                  <a:t>Midsize car</a:t>
                </a:r>
                <a:endParaRPr lang="ko-KR" altLang="en-US" sz="1400" b="1" dirty="0"/>
              </a:p>
              <a:p>
                <a:endParaRPr lang="ko-KR" altLang="en-US" sz="1400" b="1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668805" y="1849834"/>
              <a:ext cx="2618657" cy="5016923"/>
              <a:chOff x="3776747" y="1569781"/>
              <a:chExt cx="3013567" cy="52403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69928" y="1862518"/>
                <a:ext cx="2620386" cy="4947635"/>
                <a:chOff x="829828" y="1213623"/>
                <a:chExt cx="2620386" cy="4947635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9828" y="1213623"/>
                  <a:ext cx="1792804" cy="968892"/>
                </a:xfrm>
                <a:prstGeom prst="rect">
                  <a:avLst/>
                </a:prstGeom>
              </p:spPr>
            </p:pic>
            <p:grpSp>
              <p:nvGrpSpPr>
                <p:cNvPr id="33" name="그룹 32"/>
                <p:cNvGrpSpPr/>
                <p:nvPr/>
              </p:nvGrpSpPr>
              <p:grpSpPr>
                <a:xfrm>
                  <a:off x="878007" y="2113015"/>
                  <a:ext cx="2572207" cy="4048243"/>
                  <a:chOff x="878007" y="2113015"/>
                  <a:chExt cx="2572207" cy="4048243"/>
                </a:xfrm>
              </p:grpSpPr>
              <p:pic>
                <p:nvPicPr>
                  <p:cNvPr id="34" name="그림 3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78007" y="2425102"/>
                    <a:ext cx="1729475" cy="959173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60"/>
                  <p:cNvSpPr txBox="1"/>
                  <p:nvPr/>
                </p:nvSpPr>
                <p:spPr>
                  <a:xfrm>
                    <a:off x="990432" y="2113015"/>
                    <a:ext cx="1727368" cy="321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 smtClean="0"/>
                      <a:t>2015 </a:t>
                    </a:r>
                    <a:r>
                      <a:rPr lang="ko-KR" altLang="en-US" sz="1400" b="1" dirty="0" err="1" smtClean="0"/>
                      <a:t>크루즈</a:t>
                    </a:r>
                    <a:endParaRPr lang="ko-KR" altLang="en-US" sz="1400" b="1" dirty="0"/>
                  </a:p>
                </p:txBody>
              </p:sp>
              <p:sp>
                <p:nvSpPr>
                  <p:cNvPr id="36" name="TextBox 61"/>
                  <p:cNvSpPr txBox="1"/>
                  <p:nvPr/>
                </p:nvSpPr>
                <p:spPr>
                  <a:xfrm>
                    <a:off x="1006916" y="3355526"/>
                    <a:ext cx="1727368" cy="321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 smtClean="0"/>
                      <a:t>2015 </a:t>
                    </a:r>
                    <a:r>
                      <a:rPr lang="ko-KR" altLang="en-US" sz="1400" b="1" dirty="0" err="1" smtClean="0"/>
                      <a:t>아반떼</a:t>
                    </a:r>
                    <a:endParaRPr lang="ko-KR" altLang="en-US" sz="1400" b="1" dirty="0"/>
                  </a:p>
                </p:txBody>
              </p:sp>
              <p:pic>
                <p:nvPicPr>
                  <p:cNvPr id="37" name="그림 3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78007" y="3760917"/>
                    <a:ext cx="1669300" cy="772689"/>
                  </a:xfrm>
                  <a:prstGeom prst="rect">
                    <a:avLst/>
                  </a:prstGeom>
                </p:spPr>
              </p:pic>
              <p:sp>
                <p:nvSpPr>
                  <p:cNvPr id="38" name="TextBox 63"/>
                  <p:cNvSpPr txBox="1"/>
                  <p:nvPr/>
                </p:nvSpPr>
                <p:spPr>
                  <a:xfrm>
                    <a:off x="1195585" y="4568648"/>
                    <a:ext cx="1727368" cy="321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 smtClean="0"/>
                      <a:t>2015 K3</a:t>
                    </a:r>
                    <a:endParaRPr lang="ko-KR" altLang="en-US" sz="1400" b="1" dirty="0"/>
                  </a:p>
                </p:txBody>
              </p:sp>
              <p:pic>
                <p:nvPicPr>
                  <p:cNvPr id="39" name="그림 38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64773" y="4909231"/>
                    <a:ext cx="1640937" cy="967628"/>
                  </a:xfrm>
                  <a:prstGeom prst="rect">
                    <a:avLst/>
                  </a:prstGeom>
                </p:spPr>
              </p:pic>
              <p:sp>
                <p:nvSpPr>
                  <p:cNvPr id="40" name="직사각형 39"/>
                  <p:cNvSpPr/>
                  <p:nvPr/>
                </p:nvSpPr>
                <p:spPr>
                  <a:xfrm>
                    <a:off x="1164791" y="5839773"/>
                    <a:ext cx="2285423" cy="32148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 smtClean="0"/>
                      <a:t>2015 SM3</a:t>
                    </a:r>
                    <a:endParaRPr lang="en-US" altLang="ko-KR" sz="1400" b="1" dirty="0"/>
                  </a:p>
                </p:txBody>
              </p:sp>
            </p:grpSp>
          </p:grpSp>
          <p:sp>
            <p:nvSpPr>
              <p:cNvPr id="31" name="TextBox 56"/>
              <p:cNvSpPr txBox="1"/>
              <p:nvPr/>
            </p:nvSpPr>
            <p:spPr>
              <a:xfrm>
                <a:off x="3776747" y="1569781"/>
                <a:ext cx="2612571" cy="33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b="1" dirty="0"/>
                  <a:t>Compact car </a:t>
                </a:r>
                <a:endParaRPr lang="ko-KR" altLang="en-US" sz="1400" b="1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093022" y="2157690"/>
              <a:ext cx="1838241" cy="4703825"/>
              <a:chOff x="798085" y="1326151"/>
              <a:chExt cx="2277396" cy="5344511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095" y="2657163"/>
                <a:ext cx="1900608" cy="913335"/>
              </a:xfrm>
              <a:prstGeom prst="rect">
                <a:avLst/>
              </a:prstGeom>
            </p:spPr>
          </p:pic>
          <p:sp>
            <p:nvSpPr>
              <p:cNvPr id="23" name="TextBox 70"/>
              <p:cNvSpPr txBox="1"/>
              <p:nvPr/>
            </p:nvSpPr>
            <p:spPr>
              <a:xfrm>
                <a:off x="972280" y="3674663"/>
                <a:ext cx="1752786" cy="34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/>
                  <a:t>2015 </a:t>
                </a:r>
                <a:r>
                  <a:rPr lang="ko-KR" altLang="en-US" sz="1400" b="1" dirty="0" err="1" smtClean="0"/>
                  <a:t>그랜저</a:t>
                </a:r>
                <a:endParaRPr lang="ko-KR" altLang="en-US" sz="1400" b="1" dirty="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085" y="4102160"/>
                <a:ext cx="2043349" cy="899235"/>
              </a:xfrm>
              <a:prstGeom prst="rect">
                <a:avLst/>
              </a:prstGeom>
            </p:spPr>
          </p:pic>
          <p:sp>
            <p:nvSpPr>
              <p:cNvPr id="25" name="TextBox 72"/>
              <p:cNvSpPr txBox="1"/>
              <p:nvPr/>
            </p:nvSpPr>
            <p:spPr>
              <a:xfrm>
                <a:off x="1237291" y="5001393"/>
                <a:ext cx="1752786" cy="34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/>
                  <a:t>2015 K7</a:t>
                </a:r>
                <a:endParaRPr lang="ko-KR" altLang="en-US" sz="1400" b="1" dirty="0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095" y="1326151"/>
                <a:ext cx="1929066" cy="881178"/>
              </a:xfrm>
              <a:prstGeom prst="rect">
                <a:avLst/>
              </a:prstGeom>
            </p:spPr>
          </p:pic>
          <p:sp>
            <p:nvSpPr>
              <p:cNvPr id="27" name="TextBox 74"/>
              <p:cNvSpPr txBox="1"/>
              <p:nvPr/>
            </p:nvSpPr>
            <p:spPr>
              <a:xfrm>
                <a:off x="1088990" y="2287598"/>
                <a:ext cx="1752786" cy="34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/>
                  <a:t>2014 </a:t>
                </a:r>
                <a:r>
                  <a:rPr lang="ko-KR" altLang="en-US" sz="1400" b="1" dirty="0" err="1" smtClean="0"/>
                  <a:t>임팔라</a:t>
                </a:r>
                <a:endParaRPr lang="ko-KR" altLang="en-US" sz="1400" b="1" dirty="0"/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5094" y="5458791"/>
                <a:ext cx="1972405" cy="864791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969590" y="6320964"/>
                <a:ext cx="2105891" cy="349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/>
                  <a:t>2014 SM7 </a:t>
                </a:r>
                <a:r>
                  <a:rPr lang="ko-KR" altLang="en-US" sz="1400" b="1" dirty="0" err="1" smtClean="0"/>
                  <a:t>노바</a:t>
                </a:r>
                <a:endParaRPr lang="ko-KR" altLang="en-US" sz="1400" b="1" dirty="0"/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52636" y="3506564"/>
              <a:ext cx="1448971" cy="77210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346150" y="4232605"/>
              <a:ext cx="23344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2015 </a:t>
              </a:r>
              <a:r>
                <a:rPr lang="ko-KR" altLang="en-US" sz="1200" b="1" dirty="0" err="1" smtClean="0"/>
                <a:t>싼타페</a:t>
              </a:r>
              <a:endParaRPr lang="ko-KR" altLang="en-US" sz="1200" b="1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346150" y="4660902"/>
              <a:ext cx="1390776" cy="76939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7346150" y="5375995"/>
              <a:ext cx="162924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2015 </a:t>
              </a:r>
              <a:r>
                <a:rPr lang="ko-KR" altLang="en-US" sz="1200" b="1" dirty="0" err="1" smtClean="0"/>
                <a:t>쏘렌토</a:t>
              </a:r>
              <a:endParaRPr lang="ko-KR" altLang="en-US" sz="12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381963" y="5758869"/>
              <a:ext cx="1307185" cy="922463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468636" y="6588271"/>
              <a:ext cx="15739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2015 QM5</a:t>
              </a:r>
              <a:endParaRPr lang="en-US" altLang="ko-KR" sz="1200" b="1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252636" y="2270720"/>
              <a:ext cx="1419526" cy="742873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7346150" y="3043896"/>
              <a:ext cx="1349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 smtClean="0"/>
                <a:t>2015 </a:t>
              </a:r>
              <a:r>
                <a:rPr lang="ko-KR" altLang="en-US" sz="1200" b="1" dirty="0" err="1" smtClean="0"/>
                <a:t>캡티바</a:t>
              </a:r>
              <a:endParaRPr lang="ko-KR" altLang="en-US" sz="1200" b="1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87336" y="4811333"/>
              <a:ext cx="463501" cy="483299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08028" y="3795250"/>
              <a:ext cx="422117" cy="410348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75550" y="2601725"/>
              <a:ext cx="355902" cy="455943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57300" y="6010247"/>
              <a:ext cx="347626" cy="44682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611693" y="1835721"/>
              <a:ext cx="4572000" cy="351670"/>
            </a:xfrm>
            <a:prstGeom prst="rect">
              <a:avLst/>
            </a:prstGeom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Large</a:t>
              </a:r>
              <a:r>
                <a:rPr lang="en-US" altLang="ko-KR" sz="1600" b="1" dirty="0"/>
                <a:t> </a:t>
              </a:r>
              <a:r>
                <a:rPr lang="en-US" altLang="ko-KR" sz="1600" b="1" dirty="0" smtClean="0"/>
                <a:t>size car</a:t>
              </a:r>
              <a:endParaRPr lang="ko-KR" altLang="en-US" sz="1600" b="1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993260" y="1849056"/>
              <a:ext cx="1884672" cy="31970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Sport utility vehicle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63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Predicate Enrichment 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879696" y="1752600"/>
            <a:ext cx="7771248" cy="4944495"/>
            <a:chOff x="1432021" y="1752600"/>
            <a:chExt cx="7771248" cy="4944495"/>
          </a:xfrm>
        </p:grpSpPr>
        <p:grpSp>
          <p:nvGrpSpPr>
            <p:cNvPr id="20" name="그룹 19"/>
            <p:cNvGrpSpPr/>
            <p:nvPr/>
          </p:nvGrpSpPr>
          <p:grpSpPr>
            <a:xfrm>
              <a:off x="1432021" y="1752600"/>
              <a:ext cx="7771248" cy="4312199"/>
              <a:chOff x="1190720" y="1167024"/>
              <a:chExt cx="9355744" cy="51876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588842" y="5725264"/>
                <a:ext cx="1254784" cy="62944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Emotional</a:t>
                </a:r>
              </a:p>
              <a:p>
                <a:pPr algn="ctr"/>
                <a:r>
                  <a:rPr lang="ko-KR" altLang="en-US" sz="1400" b="1" dirty="0" smtClean="0"/>
                  <a:t>score</a:t>
                </a:r>
                <a:endParaRPr lang="ko-KR" altLang="en-US" sz="1400" b="1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845469" y="5725265"/>
                <a:ext cx="1531754" cy="62944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Performance</a:t>
                </a:r>
              </a:p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403189" y="5725265"/>
                <a:ext cx="1206537" cy="62944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Economic</a:t>
                </a:r>
              </a:p>
              <a:p>
                <a:pPr algn="ctr"/>
                <a:r>
                  <a:rPr lang="ko-KR" altLang="en-US" sz="1400" b="1" dirty="0" smtClean="0"/>
                  <a:t>score</a:t>
                </a:r>
                <a:endParaRPr lang="ko-KR" altLang="en-US" sz="1400" b="1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9099504" y="5725264"/>
                <a:ext cx="836547" cy="6294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dirty="0" smtClean="0"/>
                  <a:t>Faulty</a:t>
                </a:r>
              </a:p>
              <a:p>
                <a:pPr algn="ctr"/>
                <a:r>
                  <a:rPr lang="ko-KR" altLang="en-US" sz="1400" b="1" dirty="0" smtClean="0"/>
                  <a:t>score</a:t>
                </a:r>
                <a:endParaRPr lang="ko-KR" altLang="en-US" sz="1400" b="1" dirty="0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2226234" y="2643926"/>
                <a:ext cx="7249897" cy="1476403"/>
                <a:chOff x="2666778" y="2730215"/>
                <a:chExt cx="7249897" cy="1476403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2666778" y="2730215"/>
                  <a:ext cx="4833266" cy="1469145"/>
                  <a:chOff x="2666778" y="2730215"/>
                  <a:chExt cx="4833266" cy="1469145"/>
                </a:xfrm>
              </p:grpSpPr>
              <p:cxnSp>
                <p:nvCxnSpPr>
                  <p:cNvPr id="46" name="꺾인 연결선 45"/>
                  <p:cNvCxnSpPr>
                    <a:stCxn id="40" idx="2"/>
                    <a:endCxn id="28" idx="0"/>
                  </p:cNvCxnSpPr>
                  <p:nvPr/>
                </p:nvCxnSpPr>
                <p:spPr>
                  <a:xfrm rot="5400000">
                    <a:off x="3852820" y="1544173"/>
                    <a:ext cx="1454631" cy="3826716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꺾인 연결선 46"/>
                  <p:cNvCxnSpPr>
                    <a:stCxn id="40" idx="2"/>
                    <a:endCxn id="35" idx="0"/>
                  </p:cNvCxnSpPr>
                  <p:nvPr/>
                </p:nvCxnSpPr>
                <p:spPr>
                  <a:xfrm rot="16200000" flipH="1">
                    <a:off x="6262196" y="2961513"/>
                    <a:ext cx="1469145" cy="1006550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꺾인 연결선 44"/>
                <p:cNvCxnSpPr>
                  <a:stCxn id="40" idx="2"/>
                  <a:endCxn id="37" idx="0"/>
                </p:cNvCxnSpPr>
                <p:nvPr/>
              </p:nvCxnSpPr>
              <p:spPr>
                <a:xfrm rot="16200000" flipH="1">
                  <a:off x="7466883" y="1756825"/>
                  <a:ext cx="1476402" cy="342318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16235" y="4098558"/>
                <a:ext cx="1819996" cy="1214113"/>
              </a:xfrm>
              <a:prstGeom prst="rect">
                <a:avLst/>
              </a:prstGeom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1190720" y="5331947"/>
                <a:ext cx="2105844" cy="314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S</a:t>
                </a:r>
                <a:r>
                  <a:rPr lang="ko-KR" altLang="en-US" sz="1100" b="1" dirty="0"/>
                  <a:t>um(</a:t>
                </a:r>
                <a:r>
                  <a:rPr lang="en-US" altLang="ko-KR" sz="1100" b="1" dirty="0" err="1"/>
                  <a:t>sentence_polarity</a:t>
                </a:r>
                <a:r>
                  <a:rPr lang="en-US" altLang="ko-KR" sz="1100" b="1" dirty="0"/>
                  <a:t>)</a:t>
                </a:r>
                <a:endParaRPr lang="ko-KR" altLang="en-US" sz="1100" b="1" dirty="0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32868" y="4105815"/>
                <a:ext cx="1819996" cy="1214113"/>
              </a:xfrm>
              <a:prstGeom prst="rect">
                <a:avLst/>
              </a:prstGeom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3607353" y="5339205"/>
                <a:ext cx="2105844" cy="314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S</a:t>
                </a:r>
                <a:r>
                  <a:rPr lang="ko-KR" altLang="en-US" sz="1100" b="1" dirty="0"/>
                  <a:t>um(</a:t>
                </a:r>
                <a:r>
                  <a:rPr lang="en-US" altLang="ko-KR" sz="1100" b="1" dirty="0" err="1"/>
                  <a:t>sentence_polarity</a:t>
                </a:r>
                <a:r>
                  <a:rPr lang="en-US" altLang="ko-KR" sz="1100" b="1" dirty="0"/>
                  <a:t>)</a:t>
                </a:r>
                <a:endParaRPr lang="ko-KR" altLang="en-US" sz="1100" b="1" dirty="0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49501" y="4113072"/>
                <a:ext cx="1819996" cy="1214113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6023986" y="5346461"/>
                <a:ext cx="2105844" cy="314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S</a:t>
                </a:r>
                <a:r>
                  <a:rPr lang="ko-KR" altLang="en-US" sz="1100" b="1" dirty="0"/>
                  <a:t>um(</a:t>
                </a:r>
                <a:r>
                  <a:rPr lang="en-US" altLang="ko-KR" sz="1100" b="1" dirty="0" err="1"/>
                  <a:t>sentence_polarity</a:t>
                </a:r>
                <a:r>
                  <a:rPr lang="en-US" altLang="ko-KR" sz="1100" b="1" dirty="0"/>
                  <a:t>)</a:t>
                </a:r>
                <a:endParaRPr lang="ko-KR" altLang="en-US" sz="1100" b="1" dirty="0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6134" y="4120329"/>
                <a:ext cx="1819996" cy="1214113"/>
              </a:xfrm>
              <a:prstGeom prst="rect">
                <a:avLst/>
              </a:prstGeom>
            </p:spPr>
          </p:pic>
          <p:sp>
            <p:nvSpPr>
              <p:cNvPr id="38" name="직사각형 37"/>
              <p:cNvSpPr/>
              <p:nvPr/>
            </p:nvSpPr>
            <p:spPr>
              <a:xfrm>
                <a:off x="8440620" y="5353719"/>
                <a:ext cx="2105844" cy="314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S</a:t>
                </a:r>
                <a:r>
                  <a:rPr lang="ko-KR" altLang="en-US" sz="1100" b="1" dirty="0"/>
                  <a:t>um(</a:t>
                </a:r>
                <a:r>
                  <a:rPr lang="en-US" altLang="ko-KR" sz="1100" b="1" dirty="0" err="1"/>
                  <a:t>sentence_polarity</a:t>
                </a:r>
                <a:r>
                  <a:rPr lang="en-US" altLang="ko-KR" sz="1100" b="1" dirty="0"/>
                  <a:t>)</a:t>
                </a:r>
                <a:endParaRPr lang="ko-KR" altLang="en-US" sz="1100" b="1" dirty="0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20270" y="1167024"/>
                <a:ext cx="2465358" cy="1476903"/>
              </a:xfrm>
              <a:prstGeom prst="rect">
                <a:avLst/>
              </a:prstGeom>
            </p:spPr>
          </p:pic>
          <p:sp>
            <p:nvSpPr>
              <p:cNvPr id="41" name="오른쪽 화살표 40"/>
              <p:cNvSpPr/>
              <p:nvPr/>
            </p:nvSpPr>
            <p:spPr>
              <a:xfrm>
                <a:off x="4107874" y="1837014"/>
                <a:ext cx="404695" cy="31620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42" name="꺾인 연결선 41"/>
              <p:cNvCxnSpPr>
                <a:stCxn id="40" idx="2"/>
                <a:endCxn id="32" idx="0"/>
              </p:cNvCxnSpPr>
              <p:nvPr/>
            </p:nvCxnSpPr>
            <p:spPr>
              <a:xfrm rot="5400000">
                <a:off x="4616964" y="2669830"/>
                <a:ext cx="1461888" cy="1410083"/>
              </a:xfrm>
              <a:prstGeom prst="bentConnector3">
                <a:avLst>
                  <a:gd name="adj1" fmla="val 50000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8123" y="1468534"/>
                <a:ext cx="1772008" cy="1059464"/>
              </a:xfrm>
              <a:prstGeom prst="rect">
                <a:avLst/>
              </a:prstGeom>
            </p:spPr>
          </p:pic>
        </p:grpSp>
        <p:sp>
          <p:nvSpPr>
            <p:cNvPr id="48" name="직사각형 47"/>
            <p:cNvSpPr/>
            <p:nvPr/>
          </p:nvSpPr>
          <p:spPr>
            <a:xfrm>
              <a:off x="1756092" y="4086589"/>
              <a:ext cx="11341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/>
                <a:t>Emotional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99079" y="4093172"/>
              <a:ext cx="13910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/>
                <a:t>Performance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804824" y="4143498"/>
              <a:ext cx="10876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/>
                <a:t>Economic</a:t>
              </a:r>
              <a:endParaRPr lang="ko-KR" altLang="en-US" sz="14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979483" y="4165085"/>
              <a:ext cx="7386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/>
                <a:t>Faulty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85107" y="6435485"/>
              <a:ext cx="14430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Opinion Predicate </a:t>
              </a:r>
              <a:endParaRPr lang="ko-KR" altLang="en-US" sz="11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547257" y="6435485"/>
              <a:ext cx="14430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Opinion Predicate 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64054" y="6435485"/>
              <a:ext cx="14430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Opinion Predicate 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650054" y="6435485"/>
              <a:ext cx="14430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Opinion Predicate </a:t>
              </a:r>
              <a:endParaRPr lang="ko-KR" altLang="en-US" sz="1100" b="1" dirty="0"/>
            </a:p>
          </p:txBody>
        </p:sp>
      </p:grpSp>
      <p:sp>
        <p:nvSpPr>
          <p:cNvPr id="12" name="덧셈 기호 11"/>
          <p:cNvSpPr/>
          <p:nvPr/>
        </p:nvSpPr>
        <p:spPr>
          <a:xfrm>
            <a:off x="2617692" y="6125458"/>
            <a:ext cx="244284" cy="2493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덧셈 기호 54"/>
          <p:cNvSpPr/>
          <p:nvPr/>
        </p:nvSpPr>
        <p:spPr>
          <a:xfrm>
            <a:off x="4620117" y="6125458"/>
            <a:ext cx="244284" cy="2493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덧셈 기호 55"/>
          <p:cNvSpPr/>
          <p:nvPr/>
        </p:nvSpPr>
        <p:spPr>
          <a:xfrm>
            <a:off x="6622542" y="6125458"/>
            <a:ext cx="244284" cy="2493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덧셈 기호 56"/>
          <p:cNvSpPr/>
          <p:nvPr/>
        </p:nvSpPr>
        <p:spPr>
          <a:xfrm>
            <a:off x="8697099" y="6125458"/>
            <a:ext cx="244284" cy="2493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8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Predicate Enrichment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98" y="2674371"/>
            <a:ext cx="9889267" cy="2141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85775" y="1864179"/>
            <a:ext cx="742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NGramTokenizer_function</a:t>
            </a:r>
            <a:r>
              <a:rPr lang="en-US" altLang="ko-KR" b="1" dirty="0" smtClean="0"/>
              <a:t> is based on </a:t>
            </a:r>
            <a:r>
              <a:rPr lang="en-US" altLang="ko-KR" b="1" dirty="0"/>
              <a:t>word </a:t>
            </a:r>
            <a:r>
              <a:rPr lang="en-US" altLang="ko-KR" b="1" dirty="0" smtClean="0"/>
              <a:t>spacing.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969054" y="3715657"/>
            <a:ext cx="134032" cy="290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6" y="5761939"/>
            <a:ext cx="9927552" cy="5687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3" y="5256995"/>
            <a:ext cx="3700488" cy="2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" y="2946783"/>
            <a:ext cx="5988050" cy="3680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Predicate Enrichment 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323465" y="2998601"/>
            <a:ext cx="5597979" cy="3576864"/>
            <a:chOff x="199118" y="2097383"/>
            <a:chExt cx="5981700" cy="3362370"/>
          </a:xfrm>
        </p:grpSpPr>
        <p:sp>
          <p:nvSpPr>
            <p:cNvPr id="5" name="TextBox 4"/>
            <p:cNvSpPr txBox="1"/>
            <p:nvPr/>
          </p:nvSpPr>
          <p:spPr>
            <a:xfrm>
              <a:off x="2188482" y="3393559"/>
              <a:ext cx="20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2gram</a:t>
              </a:r>
              <a:endParaRPr lang="ko-KR" altLang="en-US" b="1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118" y="2097383"/>
              <a:ext cx="4991100" cy="10953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118" y="3942273"/>
              <a:ext cx="5981700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181678" y="5090421"/>
              <a:ext cx="200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r>
                <a:rPr lang="en-US" altLang="ko-KR" b="1" dirty="0" smtClean="0"/>
                <a:t>gram</a:t>
              </a:r>
              <a:endParaRPr lang="ko-KR" altLang="en-US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08705" y="1621220"/>
            <a:ext cx="49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 err="1" smtClean="0"/>
              <a:t>Gram_Function</a:t>
            </a:r>
            <a:r>
              <a:rPr lang="en-US" altLang="ko-KR" b="1" dirty="0" smtClean="0"/>
              <a:t> is based on Simplepos09.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58" y="2073638"/>
            <a:ext cx="6380482" cy="680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3834085" y="2391344"/>
            <a:ext cx="486228" cy="480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257346" y="2369992"/>
            <a:ext cx="649967" cy="5016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385571" y="2327289"/>
            <a:ext cx="951229" cy="544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9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Opinion Predicate Enrichment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62447" y="2214210"/>
            <a:ext cx="321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AD47"/>
                </a:solidFill>
              </a:rPr>
              <a:t>Log(P)</a:t>
            </a:r>
            <a:endParaRPr lang="ko-KR" altLang="en-US" b="1" dirty="0">
              <a:solidFill>
                <a:srgbClr val="70AD47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4" y="2773789"/>
            <a:ext cx="11104523" cy="273115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355717" y="2583542"/>
            <a:ext cx="2313769" cy="3106058"/>
          </a:xfrm>
          <a:prstGeom prst="rect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6363" y="1944744"/>
            <a:ext cx="385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altLang="ko-KR" b="1" dirty="0"/>
              <a:t>Emotional </a:t>
            </a:r>
            <a:r>
              <a:rPr lang="en-US" altLang="ko-KR" b="1" dirty="0" smtClean="0"/>
              <a:t>predicate for </a:t>
            </a:r>
            <a:r>
              <a:rPr lang="ko-KR" altLang="en-US" b="1" dirty="0" err="1" smtClean="0"/>
              <a:t>아반떼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049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Predicate Enrichment 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841004"/>
              </p:ext>
            </p:extLst>
          </p:nvPr>
        </p:nvGraphicFramePr>
        <p:xfrm>
          <a:off x="-464457" y="1915885"/>
          <a:ext cx="5341257" cy="4352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83" y="3038587"/>
            <a:ext cx="7001872" cy="207985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541486" y="4078513"/>
            <a:ext cx="1248229" cy="725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85886" y="2151180"/>
            <a:ext cx="1248229" cy="725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386286" y="3715657"/>
            <a:ext cx="8853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7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Predicate Enrichment 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379250"/>
              </p:ext>
            </p:extLst>
          </p:nvPr>
        </p:nvGraphicFramePr>
        <p:xfrm>
          <a:off x="-548621" y="1684924"/>
          <a:ext cx="5628394" cy="447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45" y="2989944"/>
            <a:ext cx="6950179" cy="198324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654629" y="5646057"/>
            <a:ext cx="1248229" cy="725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113315" y="1875410"/>
            <a:ext cx="1248229" cy="725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1" y="4151086"/>
            <a:ext cx="10885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299201" y="4782457"/>
            <a:ext cx="8853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4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Opinion Predicate Enrichment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46" y="3206400"/>
            <a:ext cx="7239453" cy="2056616"/>
          </a:xfrm>
          <a:prstGeom prst="rect">
            <a:avLst/>
          </a:prstGeom>
        </p:spPr>
      </p:pic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396352"/>
              </p:ext>
            </p:extLst>
          </p:nvPr>
        </p:nvGraphicFramePr>
        <p:xfrm>
          <a:off x="-162579" y="1901371"/>
          <a:ext cx="4853869" cy="429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타원 4"/>
          <p:cNvSpPr/>
          <p:nvPr/>
        </p:nvSpPr>
        <p:spPr>
          <a:xfrm>
            <a:off x="2169886" y="2264229"/>
            <a:ext cx="921657" cy="467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752600" y="2564703"/>
            <a:ext cx="921657" cy="467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878286" y="4354286"/>
            <a:ext cx="10885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99437" y="2828836"/>
            <a:ext cx="29931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 lang="ko-KR" altLang="en-US"/>
            </a:pPr>
            <a:r>
              <a:rPr lang="en-US" altLang="ko-KR" sz="7200" b="1" i="0" u="none" kern="1200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8197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</a:t>
            </a:r>
            <a:r>
              <a:rPr lang="ko-KR" altLang="en-US" dirty="0"/>
              <a:t> </a:t>
            </a:r>
            <a:r>
              <a:rPr lang="en-US" altLang="ko-KR" dirty="0"/>
              <a:t>tagging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2465562"/>
            <a:ext cx="2219325" cy="36861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000750" y="4043626"/>
            <a:ext cx="571500" cy="530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93184"/>
              </p:ext>
            </p:extLst>
          </p:nvPr>
        </p:nvGraphicFramePr>
        <p:xfrm>
          <a:off x="983456" y="2803259"/>
          <a:ext cx="4351338" cy="26712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1338"/>
              </a:tblGrid>
              <a:tr h="5401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Sentence</a:t>
                      </a:r>
                    </a:p>
                  </a:txBody>
                  <a:tcPr/>
                </a:tc>
              </a:tr>
              <a:tr h="21310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smtClean="0"/>
                        <a:t>“</a:t>
                      </a:r>
                      <a:r>
                        <a:rPr lang="ko-KR" altLang="en-US" sz="2800" dirty="0" smtClean="0"/>
                        <a:t>차는 </a:t>
                      </a:r>
                      <a:r>
                        <a:rPr lang="ko-KR" altLang="en-US" sz="2800" dirty="0" err="1" smtClean="0"/>
                        <a:t>괜찮아여</a:t>
                      </a:r>
                      <a:r>
                        <a:rPr lang="ko-KR" altLang="en-US" sz="2800" dirty="0" smtClean="0"/>
                        <a:t> </a:t>
                      </a:r>
                      <a:endParaRPr lang="en-US" altLang="ko-KR" sz="2800" dirty="0" smtClean="0"/>
                    </a:p>
                    <a:p>
                      <a:pPr algn="ctr"/>
                      <a:r>
                        <a:rPr lang="ko-KR" altLang="en-US" sz="2800" dirty="0" smtClean="0"/>
                        <a:t>점검 한번 </a:t>
                      </a:r>
                      <a:r>
                        <a:rPr lang="ko-KR" altLang="en-US" sz="2800" dirty="0" err="1" smtClean="0"/>
                        <a:t>받으시는게</a:t>
                      </a:r>
                      <a:r>
                        <a:rPr lang="ko-KR" altLang="en-US" sz="2800" dirty="0" smtClean="0"/>
                        <a:t> </a:t>
                      </a:r>
                      <a:endParaRPr lang="en-US" altLang="ko-KR" sz="2800" dirty="0" smtClean="0"/>
                    </a:p>
                    <a:p>
                      <a:pPr algn="ctr"/>
                      <a:r>
                        <a:rPr lang="ko-KR" altLang="en-US" sz="2800" dirty="0" err="1" smtClean="0"/>
                        <a:t>좋을것</a:t>
                      </a:r>
                      <a:r>
                        <a:rPr lang="ko-KR" altLang="en-US" sz="2800" dirty="0" smtClean="0"/>
                        <a:t> 같네요</a:t>
                      </a:r>
                      <a:r>
                        <a:rPr lang="en-US" altLang="ko-KR" sz="2800" dirty="0" smtClean="0"/>
                        <a:t>”</a:t>
                      </a:r>
                      <a:endParaRPr lang="ko-KR" altLang="en-US" sz="28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" y="1764651"/>
            <a:ext cx="250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/>
              <a:t>품사 분류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422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</a:t>
            </a:r>
            <a:r>
              <a:rPr lang="ko-KR" altLang="en-US" dirty="0"/>
              <a:t> </a:t>
            </a:r>
            <a:r>
              <a:rPr lang="en-US" altLang="ko-KR" dirty="0"/>
              <a:t>tagging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75" y="3443662"/>
            <a:ext cx="5809078" cy="28887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53" y="4123283"/>
            <a:ext cx="4889741" cy="17892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0875" y="1703190"/>
            <a:ext cx="7011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SimplePos09 is better for interpret</a:t>
            </a:r>
            <a:r>
              <a:rPr lang="en-US" altLang="ko-KR" b="1" dirty="0" smtClean="0">
                <a:solidFill>
                  <a:srgbClr val="333333"/>
                </a:solidFill>
                <a:latin typeface="+mj-lt"/>
              </a:rPr>
              <a:t>ing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than SimplePos22</a:t>
            </a:r>
          </a:p>
          <a:p>
            <a:endParaRPr lang="en-US" altLang="ko-KR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86" y="2204562"/>
            <a:ext cx="3642577" cy="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9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060" y="1775367"/>
            <a:ext cx="3693940" cy="49065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2" y="1775367"/>
            <a:ext cx="7266579" cy="4906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7566640" y="3923457"/>
            <a:ext cx="596900" cy="6104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2"/>
          <p:cNvSpPr>
            <a:spLocks noGrp="1"/>
          </p:cNvSpPr>
          <p:nvPr>
            <p:ph type="title"/>
          </p:nvPr>
        </p:nvSpPr>
        <p:spPr>
          <a:xfrm>
            <a:off x="485775" y="349715"/>
            <a:ext cx="10515600" cy="1325563"/>
          </a:xfrm>
        </p:spPr>
        <p:txBody>
          <a:bodyPr/>
          <a:lstStyle/>
          <a:p>
            <a:r>
              <a:rPr lang="en-US" altLang="ko-KR" dirty="0" err="1"/>
              <a:t>Pos</a:t>
            </a:r>
            <a:r>
              <a:rPr lang="ko-KR" altLang="en-US" dirty="0"/>
              <a:t> </a:t>
            </a:r>
            <a:r>
              <a:rPr lang="en-US" altLang="ko-KR" dirty="0"/>
              <a:t>tagging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3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93012"/>
              </p:ext>
            </p:extLst>
          </p:nvPr>
        </p:nvGraphicFramePr>
        <p:xfrm>
          <a:off x="127000" y="1384300"/>
          <a:ext cx="11950701" cy="539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567"/>
                <a:gridCol w="3983567"/>
                <a:gridCol w="3983567"/>
              </a:tblGrid>
              <a:tr h="49001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3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noun</a:t>
                      </a:r>
                      <a:endParaRPr lang="ko-KR" altLang="en-US" b="1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adverb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Verb &amp; adjective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447796"/>
            <a:ext cx="1930400" cy="47942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1446461"/>
            <a:ext cx="1866900" cy="47312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638" y="1447796"/>
            <a:ext cx="1575186" cy="4794253"/>
          </a:xfrm>
          <a:prstGeom prst="rect">
            <a:avLst/>
          </a:prstGeom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</a:t>
            </a:r>
            <a:r>
              <a:rPr lang="ko-KR" altLang="en-US" dirty="0"/>
              <a:t> </a:t>
            </a:r>
            <a:r>
              <a:rPr lang="en-US" altLang="ko-KR" dirty="0"/>
              <a:t>tagging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</a:t>
            </a:r>
            <a:r>
              <a:rPr lang="ko-KR" altLang="en-US" dirty="0"/>
              <a:t> </a:t>
            </a:r>
            <a:r>
              <a:rPr lang="en-US" altLang="ko-KR" dirty="0"/>
              <a:t>tagging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32" y="2075183"/>
            <a:ext cx="7453485" cy="72449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075" y="3822472"/>
            <a:ext cx="5486400" cy="79057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34075" y="3822472"/>
            <a:ext cx="5819775" cy="79057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87325" y="5162769"/>
            <a:ext cx="11493500" cy="119730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What are the factors for purchasing a car?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What is the polarity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for keywords and factor score?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In detail, What is the predicate of the factors </a:t>
            </a:r>
            <a:r>
              <a:rPr lang="en-US" altLang="ko-KR" dirty="0">
                <a:solidFill>
                  <a:schemeClr val="tx1"/>
                </a:solidFill>
              </a:rPr>
              <a:t>for purchasing a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car? 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4" idx="2"/>
            <a:endCxn id="5" idx="0"/>
          </p:cNvCxnSpPr>
          <p:nvPr/>
        </p:nvCxnSpPr>
        <p:spPr>
          <a:xfrm rot="5400000">
            <a:off x="3822477" y="1939473"/>
            <a:ext cx="1022797" cy="2743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2"/>
            <a:endCxn id="6" idx="0"/>
          </p:cNvCxnSpPr>
          <p:nvPr/>
        </p:nvCxnSpPr>
        <p:spPr>
          <a:xfrm rot="16200000" flipH="1">
            <a:off x="6763321" y="1741829"/>
            <a:ext cx="1022797" cy="3138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9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Keyword Network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1" y="3627729"/>
            <a:ext cx="6781800" cy="310515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743074" y="182227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명사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동사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Variable</a:t>
            </a:r>
            <a:endParaRPr lang="ko-KR" altLang="en-US" dirty="0"/>
          </a:p>
        </p:txBody>
      </p:sp>
      <p:cxnSp>
        <p:nvCxnSpPr>
          <p:cNvPr id="40" name="꺾인 연결선 39"/>
          <p:cNvCxnSpPr>
            <a:stCxn id="6" idx="2"/>
          </p:cNvCxnSpPr>
          <p:nvPr/>
        </p:nvCxnSpPr>
        <p:spPr>
          <a:xfrm rot="16200000" flipH="1">
            <a:off x="3356815" y="4614892"/>
            <a:ext cx="1701710" cy="1947863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324475" y="5695950"/>
            <a:ext cx="6438901" cy="102740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39785" y="1822270"/>
            <a:ext cx="4870366" cy="2960672"/>
            <a:chOff x="139785" y="1822270"/>
            <a:chExt cx="4870366" cy="2960672"/>
          </a:xfrm>
        </p:grpSpPr>
        <p:sp>
          <p:nvSpPr>
            <p:cNvPr id="6" name="직사각형 5"/>
            <p:cNvSpPr/>
            <p:nvPr/>
          </p:nvSpPr>
          <p:spPr>
            <a:xfrm>
              <a:off x="1457327" y="2232894"/>
              <a:ext cx="3552824" cy="250507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 smtClean="0">
                  <a:solidFill>
                    <a:schemeClr val="tx1"/>
                  </a:solidFill>
                </a:rPr>
                <a:t>Matrix</a:t>
              </a:r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310" y="2309387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Sentence 1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9310" y="2717890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Sentence 2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9310" y="3117940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Sentence 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785" y="4413610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Sentence 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" y="3343135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7225" y="3485432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225" y="3627729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7225" y="3770026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7225" y="3912323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7225" y="4054620"/>
              <a:ext cx="160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.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457327" y="1822270"/>
              <a:ext cx="3552824" cy="410624"/>
            </a:xfrm>
            <a:prstGeom prst="rect">
              <a:avLst/>
            </a:prstGeom>
            <a:noFill/>
            <a:ln w="28575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9310" y="2232894"/>
              <a:ext cx="1308017" cy="2505074"/>
            </a:xfrm>
            <a:prstGeom prst="rect">
              <a:avLst/>
            </a:prstGeom>
            <a:noFill/>
            <a:ln w="28575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9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7763</TotalTime>
  <Words>716</Words>
  <Application>Microsoft Office PowerPoint</Application>
  <PresentationFormat>와이드스크린</PresentationFormat>
  <Paragraphs>294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Arial Unicode MS</vt:lpstr>
      <vt:lpstr>Helvetica Neue</vt:lpstr>
      <vt:lpstr>PT Sans</vt:lpstr>
      <vt:lpstr>굴림체</vt:lpstr>
      <vt:lpstr>맑은 고딕</vt:lpstr>
      <vt:lpstr>Arial</vt:lpstr>
      <vt:lpstr>Cambria Math</vt:lpstr>
      <vt:lpstr>Lucida Console</vt:lpstr>
      <vt:lpstr>Wingdings</vt:lpstr>
      <vt:lpstr>Office 테마</vt:lpstr>
      <vt:lpstr>PowerPoint 프레젠테이션</vt:lpstr>
      <vt:lpstr>Analysis Plan</vt:lpstr>
      <vt:lpstr>Application of Sentiment Analysis</vt:lpstr>
      <vt:lpstr>Pos tagging</vt:lpstr>
      <vt:lpstr>Pos tagging</vt:lpstr>
      <vt:lpstr>Pos tagging</vt:lpstr>
      <vt:lpstr>Pos tagging</vt:lpstr>
      <vt:lpstr>Pos tagging</vt:lpstr>
      <vt:lpstr>Keyword Network</vt:lpstr>
      <vt:lpstr>Keyword Network</vt:lpstr>
      <vt:lpstr>Keyword Network</vt:lpstr>
      <vt:lpstr>Keyword Network</vt:lpstr>
      <vt:lpstr>Keyword Network</vt:lpstr>
      <vt:lpstr>Keyword Network</vt:lpstr>
      <vt:lpstr>Keyword Network</vt:lpstr>
      <vt:lpstr>Purchase determinants</vt:lpstr>
      <vt:lpstr>Sentiment Analyze</vt:lpstr>
      <vt:lpstr>Sentiment Analyze</vt:lpstr>
      <vt:lpstr>Sentiment Analyze</vt:lpstr>
      <vt:lpstr>Sentiment Analyze</vt:lpstr>
      <vt:lpstr>Sentiment Analyze</vt:lpstr>
      <vt:lpstr>Sentiment Analyze</vt:lpstr>
      <vt:lpstr>Sentiment Analyze</vt:lpstr>
      <vt:lpstr>Sentiment Analyze</vt:lpstr>
      <vt:lpstr>Sentiment Analyze</vt:lpstr>
      <vt:lpstr>Opinion Predicate Enrichment </vt:lpstr>
      <vt:lpstr>Opinion Predicate Enrichment </vt:lpstr>
      <vt:lpstr>Opinion Predicate Enrichment </vt:lpstr>
      <vt:lpstr>Opinion Predicate Enrichment </vt:lpstr>
      <vt:lpstr>Opinion Predicate Enrichment </vt:lpstr>
      <vt:lpstr>Opinion Predicate Enrichment </vt:lpstr>
      <vt:lpstr>Opinion Predicate Enrichment </vt:lpstr>
      <vt:lpstr>Opinion Predicate Enrichment </vt:lpstr>
      <vt:lpstr>Opinion Predicate Enrichment </vt:lpstr>
      <vt:lpstr>Opinion Predicate Enrichment </vt:lpstr>
      <vt:lpstr>Opinion Predicate Enrichment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Donghwa</dc:creator>
  <cp:lastModifiedBy>Donghwa</cp:lastModifiedBy>
  <cp:revision>116</cp:revision>
  <dcterms:created xsi:type="dcterms:W3CDTF">2015-05-30T19:40:53Z</dcterms:created>
  <dcterms:modified xsi:type="dcterms:W3CDTF">2015-06-11T14:46:19Z</dcterms:modified>
</cp:coreProperties>
</file>