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  <p:sldMasterId id="2147483696" r:id="rId3"/>
    <p:sldMasterId id="2147483672" r:id="rId4"/>
    <p:sldMasterId id="2147483684" r:id="rId5"/>
  </p:sldMasterIdLst>
  <p:notesMasterIdLst>
    <p:notesMasterId r:id="rId23"/>
  </p:notesMasterIdLst>
  <p:sldIdLst>
    <p:sldId id="389" r:id="rId6"/>
    <p:sldId id="390" r:id="rId7"/>
    <p:sldId id="399" r:id="rId8"/>
    <p:sldId id="401" r:id="rId9"/>
    <p:sldId id="402" r:id="rId10"/>
    <p:sldId id="417" r:id="rId11"/>
    <p:sldId id="418" r:id="rId12"/>
    <p:sldId id="400" r:id="rId13"/>
    <p:sldId id="430" r:id="rId14"/>
    <p:sldId id="427" r:id="rId15"/>
    <p:sldId id="428" r:id="rId16"/>
    <p:sldId id="429" r:id="rId17"/>
    <p:sldId id="426" r:id="rId18"/>
    <p:sldId id="420" r:id="rId19"/>
    <p:sldId id="421" r:id="rId20"/>
    <p:sldId id="423" r:id="rId21"/>
    <p:sldId id="42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63D"/>
    <a:srgbClr val="FFFFCC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62" autoAdjust="0"/>
    <p:restoredTop sz="88665" autoAdjust="0"/>
  </p:normalViewPr>
  <p:slideViewPr>
    <p:cSldViewPr>
      <p:cViewPr varScale="1">
        <p:scale>
          <a:sx n="44" d="100"/>
          <a:sy n="44" d="100"/>
        </p:scale>
        <p:origin x="-96" y="-1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240AA-3646-41B9-81D4-3BAB87236BA6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CE278-9E57-4902-9775-F2EDB0DE20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05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0569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518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2888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581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17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342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785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922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002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30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0072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638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4922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454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8898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E278-9E57-4902-9775-F2EDB0DE20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413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-27384"/>
            <a:ext cx="9144000" cy="1440160"/>
          </a:xfrm>
          <a:prstGeom prst="rect">
            <a:avLst/>
          </a:prstGeom>
          <a:gradFill rotWithShape="1">
            <a:gsLst>
              <a:gs pos="9000">
                <a:schemeClr val="tx2">
                  <a:lumMod val="40000"/>
                  <a:lumOff val="60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42910" y="2066925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돋움체" pitchFamily="49" charset="-127"/>
                <a:ea typeface="돋움체" pitchFamily="49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2910" y="50004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돋움체" pitchFamily="49" charset="-127"/>
                <a:ea typeface="돋움체" pitchFamily="49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공학 석사 학위 논문 발표</a:t>
            </a:r>
            <a:endParaRPr lang="en-US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2910" y="4286256"/>
            <a:ext cx="7772400" cy="1071570"/>
          </a:xfrm>
        </p:spPr>
        <p:txBody>
          <a:bodyPr anchor="b"/>
          <a:lstStyle>
            <a:lvl1pPr marL="0" indent="0" algn="ctr">
              <a:buNone/>
              <a:defRPr sz="2000">
                <a:latin typeface="돋움체" pitchFamily="49" charset="-127"/>
                <a:ea typeface="돋움체" pitchFamily="49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한지희</a:t>
            </a:r>
            <a:endParaRPr lang="en-US" altLang="ko-KR" dirty="0" smtClean="0"/>
          </a:p>
          <a:p>
            <a:pPr lvl="0"/>
            <a:endParaRPr lang="en-US" dirty="0" smtClean="0"/>
          </a:p>
        </p:txBody>
      </p:sp>
      <p:sp>
        <p:nvSpPr>
          <p:cNvPr id="7" name="Rectangle 26"/>
          <p:cNvSpPr>
            <a:spLocks noChangeArrowheads="1"/>
          </p:cNvSpPr>
          <p:nvPr userDrawn="1"/>
        </p:nvSpPr>
        <p:spPr bwMode="auto">
          <a:xfrm>
            <a:off x="-32" y="2041798"/>
            <a:ext cx="9144000" cy="19050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7999">
                <a:schemeClr val="bg1">
                  <a:lumMod val="85000"/>
                </a:schemeClr>
              </a:gs>
              <a:gs pos="36000">
                <a:schemeClr val="bg1">
                  <a:lumMod val="75000"/>
                </a:schemeClr>
              </a:gs>
              <a:gs pos="61000">
                <a:schemeClr val="bg1">
                  <a:lumMod val="50000"/>
                </a:schemeClr>
              </a:gs>
              <a:gs pos="82001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-27384"/>
            <a:ext cx="9144000" cy="1440160"/>
          </a:xfrm>
          <a:prstGeom prst="rect">
            <a:avLst/>
          </a:prstGeom>
          <a:gradFill rotWithShape="1">
            <a:gsLst>
              <a:gs pos="9000">
                <a:schemeClr val="tx2">
                  <a:lumMod val="40000"/>
                  <a:lumOff val="60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642910" y="200082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돋움체" pitchFamily="49" charset="-127"/>
                <a:ea typeface="돋움체" pitchFamily="49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2910" y="4286256"/>
            <a:ext cx="7772400" cy="1071570"/>
          </a:xfrm>
        </p:spPr>
        <p:txBody>
          <a:bodyPr anchor="b"/>
          <a:lstStyle>
            <a:lvl1pPr marL="0" indent="0" algn="ctr">
              <a:buNone/>
              <a:defRPr sz="2000">
                <a:latin typeface="돋움체" pitchFamily="49" charset="-127"/>
                <a:ea typeface="돋움체" pitchFamily="49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한지희</a:t>
            </a:r>
            <a:endParaRPr lang="en-US" altLang="ko-KR" dirty="0" smtClean="0"/>
          </a:p>
          <a:p>
            <a:pPr lvl="0"/>
            <a:endParaRPr lang="en-US" dirty="0" smtClean="0"/>
          </a:p>
        </p:txBody>
      </p:sp>
      <p:sp>
        <p:nvSpPr>
          <p:cNvPr id="7" name="Rectangle 26"/>
          <p:cNvSpPr>
            <a:spLocks noChangeArrowheads="1"/>
          </p:cNvSpPr>
          <p:nvPr userDrawn="1"/>
        </p:nvSpPr>
        <p:spPr bwMode="auto">
          <a:xfrm>
            <a:off x="-32" y="2041798"/>
            <a:ext cx="9144000" cy="19050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7999">
                <a:schemeClr val="bg1">
                  <a:lumMod val="85000"/>
                </a:schemeClr>
              </a:gs>
              <a:gs pos="36000">
                <a:schemeClr val="bg1">
                  <a:lumMod val="75000"/>
                </a:schemeClr>
              </a:gs>
              <a:gs pos="61000">
                <a:schemeClr val="bg1">
                  <a:lumMod val="50000"/>
                </a:schemeClr>
              </a:gs>
              <a:gs pos="82001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9089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CB6A-1250-4EAB-A504-5BCB3D261BBE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D20-B280-4B42-9B1B-D179135171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CB6A-1250-4EAB-A504-5BCB3D261BBE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D20-B280-4B42-9B1B-D179135171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CB6A-1250-4EAB-A504-5BCB3D261BBE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D20-B280-4B42-9B1B-D179135171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CB6A-1250-4EAB-A504-5BCB3D261BBE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D20-B280-4B42-9B1B-D179135171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CB6A-1250-4EAB-A504-5BCB3D261BBE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D20-B280-4B42-9B1B-D179135171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CB6A-1250-4EAB-A504-5BCB3D261BBE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D20-B280-4B42-9B1B-D179135171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CB6A-1250-4EAB-A504-5BCB3D261BBE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D20-B280-4B42-9B1B-D179135171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04" y="52934"/>
            <a:ext cx="7086600" cy="639762"/>
          </a:xfrm>
        </p:spPr>
        <p:txBody>
          <a:bodyPr/>
          <a:lstStyle>
            <a:lvl1pPr algn="l">
              <a:defRPr sz="2200" b="1">
                <a:latin typeface="Book Antiqua" pitchFamily="18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72608"/>
          </a:xfrm>
        </p:spPr>
        <p:txBody>
          <a:bodyPr/>
          <a:lstStyle>
            <a:lvl1pPr>
              <a:buFont typeface="Wingdings" pitchFamily="2" charset="2"/>
              <a:buChar char="q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Book Antiqua" pitchFamily="18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Book Antiqua" pitchFamily="18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ook Antiqua" pitchFamily="18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itchFamily="18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Book Antiqua" pitchFamily="18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CB6A-1250-4EAB-A504-5BCB3D261BBE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D20-B280-4B42-9B1B-D179135171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CB6A-1250-4EAB-A504-5BCB3D261BBE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D20-B280-4B42-9B1B-D179135171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CB6A-1250-4EAB-A504-5BCB3D261BBE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D20-B280-4B42-9B1B-D179135171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CB6A-1250-4EAB-A504-5BCB3D261BBE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D20-B280-4B42-9B1B-D179135171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CE88-551B-42A2-824F-6A2B22AD2936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8060-5D43-4AE4-A1BE-A3D38CB8B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184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CE88-551B-42A2-824F-6A2B22AD2936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8060-5D43-4AE4-A1BE-A3D38CB8B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0252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CE88-551B-42A2-824F-6A2B22AD2936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8060-5D43-4AE4-A1BE-A3D38CB8B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2132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CE88-551B-42A2-824F-6A2B22AD2936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8060-5D43-4AE4-A1BE-A3D38CB8B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1374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CE88-551B-42A2-824F-6A2B22AD2936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8060-5D43-4AE4-A1BE-A3D38CB8B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695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CE88-551B-42A2-824F-6A2B22AD2936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8060-5D43-4AE4-A1BE-A3D38CB8B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511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CE88-551B-42A2-824F-6A2B22AD2936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8060-5D43-4AE4-A1BE-A3D38CB8B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331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CE88-551B-42A2-824F-6A2B22AD2936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8060-5D43-4AE4-A1BE-A3D38CB8B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9659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CE88-551B-42A2-824F-6A2B22AD2936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8060-5D43-4AE4-A1BE-A3D38CB8B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0972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CE88-551B-42A2-824F-6A2B22AD2936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8060-5D43-4AE4-A1BE-A3D38CB8B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67426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CE88-551B-42A2-824F-6A2B22AD2936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8060-5D43-4AE4-A1BE-A3D38CB8B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20756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EBF-E0EC-4C03-B0B8-752B389C6F95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7AA8-83AE-4965-BDF2-D0357F1E0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EBF-E0EC-4C03-B0B8-752B389C6F95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7AA8-83AE-4965-BDF2-D0357F1E0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EBF-E0EC-4C03-B0B8-752B389C6F95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7AA8-83AE-4965-BDF2-D0357F1E0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EBF-E0EC-4C03-B0B8-752B389C6F95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7AA8-83AE-4965-BDF2-D0357F1E0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EBF-E0EC-4C03-B0B8-752B389C6F95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7AA8-83AE-4965-BDF2-D0357F1E0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EBF-E0EC-4C03-B0B8-752B389C6F95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7AA8-83AE-4965-BDF2-D0357F1E0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EBF-E0EC-4C03-B0B8-752B389C6F95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7AA8-83AE-4965-BDF2-D0357F1E0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EBF-E0EC-4C03-B0B8-752B389C6F95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7AA8-83AE-4965-BDF2-D0357F1E0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EBF-E0EC-4C03-B0B8-752B389C6F95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7AA8-83AE-4965-BDF2-D0357F1E0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EBF-E0EC-4C03-B0B8-752B389C6F95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7AA8-83AE-4965-BDF2-D0357F1E0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EBF-E0EC-4C03-B0B8-752B389C6F95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7AA8-83AE-4965-BDF2-D0357F1E0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gradFill rotWithShape="1">
            <a:gsLst>
              <a:gs pos="0">
                <a:srgbClr val="23512E">
                  <a:alpha val="24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0" y="1524000"/>
            <a:ext cx="9144000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06575"/>
            <a:ext cx="7772400" cy="1470025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748"/>
            <a:ext cx="7086600" cy="639762"/>
          </a:xfrm>
        </p:spPr>
        <p:txBody>
          <a:bodyPr/>
          <a:lstStyle>
            <a:lvl1pPr algn="l">
              <a:defRPr sz="2800" b="1">
                <a:latin typeface="Book Antiqua" pitchFamily="18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q"/>
              <a:defRPr sz="2400">
                <a:latin typeface="Book Antiqua" pitchFamily="18" charset="0"/>
                <a:cs typeface="Arial" pitchFamily="34" charset="0"/>
              </a:defRPr>
            </a:lvl1pPr>
            <a:lvl2pPr>
              <a:buFont typeface="Arial" pitchFamily="34" charset="0"/>
              <a:buChar char="•"/>
              <a:defRPr sz="2200">
                <a:latin typeface="Book Antiqua" pitchFamily="18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Book Antiqua" pitchFamily="18" charset="0"/>
                <a:cs typeface="Arial" pitchFamily="34" charset="0"/>
              </a:defRPr>
            </a:lvl3pPr>
            <a:lvl4pPr>
              <a:buFont typeface="Arial" pitchFamily="34" charset="0"/>
              <a:buChar char="•"/>
              <a:defRPr sz="1800" baseline="0">
                <a:latin typeface="Book Antiqua" pitchFamily="18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>
                <a:latin typeface="Book Antiqua" pitchFamily="18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41288" y="6416675"/>
            <a:ext cx="184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91616" y="44624"/>
            <a:ext cx="6324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712"/>
            <a:ext cx="82296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7906" name="Rectangle 18"/>
          <p:cNvSpPr>
            <a:spLocks noChangeArrowheads="1"/>
          </p:cNvSpPr>
          <p:nvPr userDrawn="1"/>
        </p:nvSpPr>
        <p:spPr bwMode="auto">
          <a:xfrm>
            <a:off x="-13271" y="6411912"/>
            <a:ext cx="91217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fld id="{AEC8DD1A-91F9-4580-9C22-CCE90F4CE4D7}" type="slidenum">
              <a:rPr lang="en-US" sz="1100" b="1">
                <a:solidFill>
                  <a:schemeClr val="bg1">
                    <a:lumMod val="65000"/>
                  </a:schemeClr>
                </a:solidFill>
              </a:rPr>
              <a:pPr algn="r">
                <a:defRPr/>
              </a:pPr>
              <a:t>‹#›</a:t>
            </a:fld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>
            <a:off x="-32" y="692696"/>
            <a:ext cx="9144000" cy="19050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7999">
                <a:schemeClr val="bg1">
                  <a:lumMod val="85000"/>
                </a:schemeClr>
              </a:gs>
              <a:gs pos="36000">
                <a:schemeClr val="bg1">
                  <a:lumMod val="75000"/>
                </a:schemeClr>
              </a:gs>
              <a:gs pos="61000">
                <a:schemeClr val="bg1">
                  <a:lumMod val="50000"/>
                </a:schemeClr>
              </a:gs>
              <a:gs pos="82001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26"/>
          <p:cNvSpPr>
            <a:spLocks noChangeArrowheads="1"/>
          </p:cNvSpPr>
          <p:nvPr userDrawn="1"/>
        </p:nvSpPr>
        <p:spPr bwMode="auto">
          <a:xfrm>
            <a:off x="-36512" y="6434286"/>
            <a:ext cx="9144000" cy="19050"/>
          </a:xfrm>
          <a:prstGeom prst="rect">
            <a:avLst/>
          </a:prstGeom>
          <a:gradFill rotWithShape="1">
            <a:gsLst>
              <a:gs pos="0">
                <a:schemeClr val="bg1">
                  <a:lumMod val="95000"/>
                </a:schemeClr>
              </a:gs>
              <a:gs pos="17999">
                <a:schemeClr val="bg1">
                  <a:lumMod val="85000"/>
                </a:schemeClr>
              </a:gs>
              <a:gs pos="36000">
                <a:schemeClr val="bg1">
                  <a:lumMod val="75000"/>
                </a:schemeClr>
              </a:gs>
              <a:gs pos="61000">
                <a:schemeClr val="bg1">
                  <a:lumMod val="50000"/>
                </a:schemeClr>
              </a:gs>
              <a:gs pos="82001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0145" y="6547946"/>
            <a:ext cx="69309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i="1" baseline="0" dirty="0" smtClean="0">
                <a:solidFill>
                  <a:schemeClr val="bg1">
                    <a:lumMod val="65000"/>
                  </a:schemeClr>
                </a:solidFill>
              </a:rPr>
              <a:t>Department of Engineering, Korea University</a:t>
            </a:r>
            <a:endParaRPr lang="ko-KR" altLang="en-US" sz="8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2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돋움체" pitchFamily="49" charset="-127"/>
          <a:ea typeface="돋움체" pitchFamily="49" charset="-127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>
              <a:lumMod val="50000"/>
              <a:lumOff val="50000"/>
            </a:schemeClr>
          </a:solidFill>
          <a:latin typeface="돋움체" pitchFamily="49" charset="-127"/>
          <a:ea typeface="돋움체" pitchFamily="49" charset="-127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돋움체" pitchFamily="49" charset="-127"/>
          <a:ea typeface="돋움체" pitchFamily="49" charset="-127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돋움체" pitchFamily="49" charset="-127"/>
          <a:ea typeface="돋움체" pitchFamily="49" charset="-127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돋움체" pitchFamily="49" charset="-127"/>
          <a:ea typeface="돋움체" pitchFamily="49" charset="-127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돋움체" pitchFamily="49" charset="-127"/>
          <a:ea typeface="돋움체" pitchFamily="49" charset="-127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9CB6A-1250-4EAB-A504-5BCB3D261BBE}" type="datetimeFigureOut">
              <a:rPr lang="ko-KR" altLang="en-US" smtClean="0"/>
              <a:pPr/>
              <a:t>2015-06-16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30D20-B280-4B42-9B1B-D179135171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6CE88-551B-42A2-824F-6A2B22AD2936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38060-5D43-4AE4-A1BE-A3D38CB8B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992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DEBF-E0EC-4C03-B0B8-752B389C6F95}" type="datetimeFigureOut">
              <a:rPr lang="en-US" smtClean="0"/>
              <a:pPr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7AA8-83AE-4965-BDF2-D0357F1E0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41288" y="6416675"/>
            <a:ext cx="1841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257175" y="914400"/>
            <a:ext cx="7162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6324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1295400" y="6400800"/>
            <a:ext cx="7826375" cy="4460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23512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fld id="{AEC8DD1A-91F9-4580-9C22-CCE90F4CE4D7}" type="slidenum">
              <a:rPr lang="en-US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Georgia" pitchFamily="18" charset="0"/>
          <a:ea typeface="Arial" pitchFamily="-111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eorgia" pitchFamily="18" charset="0"/>
          <a:ea typeface="Arial" pitchFamily="-11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Meiryo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eorgia" pitchFamily="18" charset="0"/>
          <a:ea typeface="Arial" pitchFamily="-111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 idx="4294967295"/>
          </p:nvPr>
        </p:nvSpPr>
        <p:spPr>
          <a:xfrm>
            <a:off x="685159" y="1412776"/>
            <a:ext cx="7772400" cy="571504"/>
          </a:xfrm>
        </p:spPr>
        <p:txBody>
          <a:bodyPr/>
          <a:lstStyle/>
          <a:p>
            <a:pPr algn="l"/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IME653 Unstructured Data Analysis</a:t>
            </a:r>
            <a:b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Term Project F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inal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  <a:endParaRPr lang="en-US" sz="1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647802" y="5445224"/>
            <a:ext cx="7772400" cy="1071570"/>
          </a:xfrm>
        </p:spPr>
        <p:txBody>
          <a:bodyPr anchor="b"/>
          <a:lstStyle>
            <a:lvl1pPr marL="0" indent="0" algn="ctr">
              <a:buNone/>
              <a:defRPr sz="2000">
                <a:latin typeface="돋움체" pitchFamily="49" charset="-127"/>
                <a:ea typeface="돋움체" pitchFamily="49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altLang="ko-KR" dirty="0" smtClean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0"/>
            <a:endParaRPr lang="en-US" altLang="ko-KR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0"/>
            <a:r>
              <a:rPr lang="en-US" altLang="ko-KR" sz="1600" dirty="0" smtClean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Jihee Han (2015010350)</a:t>
            </a:r>
          </a:p>
          <a:p>
            <a:pPr lvl="0"/>
            <a:r>
              <a:rPr lang="en-US" altLang="ko-KR" sz="1600" dirty="0" err="1" smtClean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Jisun</a:t>
            </a:r>
            <a:r>
              <a:rPr lang="en-US" altLang="ko-KR" sz="1600" dirty="0" smtClean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Lee (2012021577)</a:t>
            </a:r>
          </a:p>
          <a:p>
            <a:pPr lvl="0"/>
            <a:r>
              <a:rPr lang="en-US" altLang="ko-KR" sz="1600" dirty="0" err="1" smtClean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Dongjin</a:t>
            </a:r>
            <a:r>
              <a:rPr lang="en-US" altLang="ko-KR" sz="1600" dirty="0" smtClean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 smtClean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Seo</a:t>
            </a:r>
            <a:r>
              <a:rPr lang="en-US" altLang="ko-KR" sz="1600" dirty="0" smtClean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(2014021498)</a:t>
            </a:r>
          </a:p>
          <a:p>
            <a:pPr lvl="0"/>
            <a:endParaRPr lang="en-US" altLang="ko-KR" dirty="0" smtClean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0"/>
            <a:r>
              <a:rPr lang="en-US" altLang="ko-KR" sz="1600" dirty="0" smtClean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Department </a:t>
            </a:r>
            <a:r>
              <a:rPr lang="en-US" altLang="ko-KR" sz="1600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of </a:t>
            </a:r>
            <a:r>
              <a:rPr lang="en-US" altLang="ko-KR" sz="1600" dirty="0" smtClean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Industrial Management Engineering </a:t>
            </a:r>
          </a:p>
          <a:p>
            <a:pPr lvl="0"/>
            <a:r>
              <a:rPr lang="en-US" altLang="ko-KR" sz="1600" dirty="0" smtClean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Korea </a:t>
            </a:r>
            <a:r>
              <a:rPr lang="en-US" altLang="ko-KR" sz="1600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University</a:t>
            </a:r>
          </a:p>
          <a:p>
            <a:pPr lvl="0"/>
            <a:endParaRPr lang="en-US" altLang="ko-KR" dirty="0" smtClean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0"/>
            <a:r>
              <a:rPr lang="en-US" altLang="ko-KR" sz="1600" dirty="0" smtClean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2015. 6. 16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55818" y="2204864"/>
            <a:ext cx="827932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9pPr>
          </a:lstStyle>
          <a:p>
            <a:r>
              <a:rPr lang="en-US" kern="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Predicting the MLB game results based on the daily previews</a:t>
            </a:r>
            <a:endParaRPr lang="en-US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41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Calculating the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read</a:t>
            </a:r>
          </a:p>
          <a:p>
            <a:pPr lvl="1"/>
            <a:r>
              <a:rPr lang="en-US" altLang="ko-KR" dirty="0" smtClean="0">
                <a:solidFill>
                  <a:srgbClr val="00863D"/>
                </a:solidFill>
              </a:rPr>
              <a:t>%read the athlete’s names from </a:t>
            </a:r>
            <a:r>
              <a:rPr lang="en-US" altLang="ko-KR" dirty="0" err="1" smtClean="0">
                <a:solidFill>
                  <a:srgbClr val="00863D"/>
                </a:solidFill>
              </a:rPr>
              <a:t>athlete_list</a:t>
            </a:r>
            <a:r>
              <a:rPr lang="en-US" altLang="ko-KR" dirty="0" smtClean="0">
                <a:solidFill>
                  <a:srgbClr val="00863D"/>
                </a:solidFill>
              </a:rPr>
              <a:t> regarding home/away team</a:t>
            </a:r>
          </a:p>
          <a:p>
            <a:pPr lvl="1"/>
            <a:r>
              <a:rPr lang="en-US" altLang="ko-KR" dirty="0" err="1" smtClean="0">
                <a:solidFill>
                  <a:srgbClr val="00863D"/>
                </a:solidFill>
              </a:rPr>
              <a:t>txt_athlete_away</a:t>
            </a:r>
            <a:r>
              <a:rPr lang="en-US" altLang="ko-KR" dirty="0" smtClean="0">
                <a:solidFill>
                  <a:srgbClr val="00863D"/>
                </a:solidFill>
              </a:rPr>
              <a:t> = </a:t>
            </a:r>
            <a:r>
              <a:rPr lang="en-US" altLang="ko-KR" dirty="0" err="1">
                <a:solidFill>
                  <a:srgbClr val="00863D"/>
                </a:solidFill>
              </a:rPr>
              <a:t>xlsread</a:t>
            </a:r>
            <a:r>
              <a:rPr lang="en-US" altLang="ko-KR" dirty="0">
                <a:solidFill>
                  <a:srgbClr val="00863D"/>
                </a:solidFill>
              </a:rPr>
              <a:t>('C:\Users\</a:t>
            </a:r>
            <a:r>
              <a:rPr lang="en-US" altLang="ko-KR" dirty="0" err="1">
                <a:solidFill>
                  <a:srgbClr val="00863D"/>
                </a:solidFill>
              </a:rPr>
              <a:t>isd</a:t>
            </a:r>
            <a:r>
              <a:rPr lang="en-US" altLang="ko-KR" dirty="0">
                <a:solidFill>
                  <a:srgbClr val="00863D"/>
                </a:solidFill>
              </a:rPr>
              <a:t>\Desktop\</a:t>
            </a:r>
            <a:r>
              <a:rPr lang="en-US" altLang="ko-KR" dirty="0" err="1">
                <a:solidFill>
                  <a:srgbClr val="00863D"/>
                </a:solidFill>
              </a:rPr>
              <a:t>mlbpredict</a:t>
            </a:r>
            <a:r>
              <a:rPr lang="en-US" altLang="ko-KR" dirty="0">
                <a:solidFill>
                  <a:srgbClr val="00863D"/>
                </a:solidFill>
              </a:rPr>
              <a:t>\athletelist.xlsx', </a:t>
            </a:r>
            <a:r>
              <a:rPr lang="en-US" altLang="ko-KR" dirty="0" err="1">
                <a:solidFill>
                  <a:srgbClr val="00863D"/>
                </a:solidFill>
              </a:rPr>
              <a:t>idx_away</a:t>
            </a:r>
            <a:r>
              <a:rPr lang="en-US" altLang="ko-KR" dirty="0">
                <a:solidFill>
                  <a:srgbClr val="00863D"/>
                </a:solidFill>
              </a:rPr>
              <a:t>);</a:t>
            </a:r>
          </a:p>
          <a:p>
            <a:pPr lvl="1"/>
            <a:r>
              <a:rPr lang="en-US" altLang="ko-KR" dirty="0" err="1" smtClean="0">
                <a:solidFill>
                  <a:srgbClr val="00863D"/>
                </a:solidFill>
              </a:rPr>
              <a:t>txt_athlete_home</a:t>
            </a:r>
            <a:r>
              <a:rPr lang="en-US" altLang="ko-KR" dirty="0" smtClean="0">
                <a:solidFill>
                  <a:srgbClr val="00863D"/>
                </a:solidFill>
              </a:rPr>
              <a:t> = </a:t>
            </a:r>
            <a:r>
              <a:rPr lang="en-US" altLang="ko-KR" dirty="0" err="1">
                <a:solidFill>
                  <a:srgbClr val="00863D"/>
                </a:solidFill>
              </a:rPr>
              <a:t>xlsread</a:t>
            </a:r>
            <a:r>
              <a:rPr lang="en-US" altLang="ko-KR" dirty="0">
                <a:solidFill>
                  <a:srgbClr val="00863D"/>
                </a:solidFill>
              </a:rPr>
              <a:t>('C:\Users\</a:t>
            </a:r>
            <a:r>
              <a:rPr lang="en-US" altLang="ko-KR" dirty="0" err="1">
                <a:solidFill>
                  <a:srgbClr val="00863D"/>
                </a:solidFill>
              </a:rPr>
              <a:t>isd</a:t>
            </a:r>
            <a:r>
              <a:rPr lang="en-US" altLang="ko-KR" dirty="0">
                <a:solidFill>
                  <a:srgbClr val="00863D"/>
                </a:solidFill>
              </a:rPr>
              <a:t>\Desktop\</a:t>
            </a:r>
            <a:r>
              <a:rPr lang="en-US" altLang="ko-KR" dirty="0" err="1">
                <a:solidFill>
                  <a:srgbClr val="00863D"/>
                </a:solidFill>
              </a:rPr>
              <a:t>mlbpredict</a:t>
            </a:r>
            <a:r>
              <a:rPr lang="en-US" altLang="ko-KR" dirty="0">
                <a:solidFill>
                  <a:srgbClr val="00863D"/>
                </a:solidFill>
              </a:rPr>
              <a:t>\athletelist.xlsx', </a:t>
            </a:r>
            <a:r>
              <a:rPr lang="en-US" altLang="ko-KR" dirty="0" err="1">
                <a:solidFill>
                  <a:srgbClr val="00863D"/>
                </a:solidFill>
              </a:rPr>
              <a:t>idx_home</a:t>
            </a:r>
            <a:r>
              <a:rPr lang="en-US" altLang="ko-KR" dirty="0">
                <a:solidFill>
                  <a:srgbClr val="00863D"/>
                </a:solidFill>
              </a:rPr>
              <a:t>); 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852936"/>
            <a:ext cx="2886075" cy="3067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833886"/>
            <a:ext cx="2857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58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Calculating the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smtClean="0"/>
              <a:t>Making Term-Frequency and order table</a:t>
            </a:r>
          </a:p>
          <a:p>
            <a:pPr lvl="1"/>
            <a:r>
              <a:rPr lang="en-US" altLang="ko-KR" sz="1400" dirty="0" smtClean="0">
                <a:solidFill>
                  <a:srgbClr val="00863D"/>
                </a:solidFill>
              </a:rPr>
              <a:t>[</a:t>
            </a:r>
            <a:r>
              <a:rPr lang="en-US" altLang="ko-KR" sz="1400" dirty="0">
                <a:solidFill>
                  <a:srgbClr val="00863D"/>
                </a:solidFill>
              </a:rPr>
              <a:t>term, </a:t>
            </a:r>
            <a:r>
              <a:rPr lang="en-US" altLang="ko-KR" sz="1400" dirty="0" err="1">
                <a:solidFill>
                  <a:srgbClr val="00863D"/>
                </a:solidFill>
              </a:rPr>
              <a:t>firstloc</a:t>
            </a:r>
            <a:r>
              <a:rPr lang="en-US" altLang="ko-KR" sz="1400" dirty="0">
                <a:solidFill>
                  <a:srgbClr val="00863D"/>
                </a:solidFill>
              </a:rPr>
              <a:t>, </a:t>
            </a:r>
            <a:r>
              <a:rPr lang="en-US" altLang="ko-KR" sz="1400" dirty="0" err="1" smtClean="0">
                <a:solidFill>
                  <a:srgbClr val="00863D"/>
                </a:solidFill>
              </a:rPr>
              <a:t>freq</a:t>
            </a:r>
            <a:r>
              <a:rPr lang="en-US" altLang="ko-KR" sz="1400" dirty="0" smtClean="0">
                <a:solidFill>
                  <a:srgbClr val="00863D"/>
                </a:solidFill>
              </a:rPr>
              <a:t>] </a:t>
            </a:r>
            <a:r>
              <a:rPr lang="en-US" altLang="ko-KR" sz="1400" dirty="0">
                <a:solidFill>
                  <a:srgbClr val="00863D"/>
                </a:solidFill>
              </a:rPr>
              <a:t>= unique(</a:t>
            </a:r>
            <a:r>
              <a:rPr lang="en-US" altLang="ko-KR" sz="1400" dirty="0" err="1">
                <a:solidFill>
                  <a:srgbClr val="00863D"/>
                </a:solidFill>
              </a:rPr>
              <a:t>txt_main</a:t>
            </a:r>
            <a:r>
              <a:rPr lang="en-US" altLang="ko-KR" sz="1400" dirty="0">
                <a:solidFill>
                  <a:srgbClr val="00863D"/>
                </a:solidFill>
              </a:rPr>
              <a:t>);</a:t>
            </a:r>
          </a:p>
          <a:p>
            <a:pPr lvl="1"/>
            <a:r>
              <a:rPr lang="en-US" altLang="ko-KR" sz="1400" dirty="0" smtClean="0">
                <a:solidFill>
                  <a:srgbClr val="00863D"/>
                </a:solidFill>
              </a:rPr>
              <a:t>TF </a:t>
            </a:r>
            <a:r>
              <a:rPr lang="en-US" altLang="ko-KR" sz="1400" dirty="0">
                <a:solidFill>
                  <a:srgbClr val="00863D"/>
                </a:solidFill>
              </a:rPr>
              <a:t>=  [term </a:t>
            </a:r>
            <a:r>
              <a:rPr lang="en-US" altLang="ko-KR" sz="1400" dirty="0" smtClean="0">
                <a:solidFill>
                  <a:srgbClr val="00863D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863D"/>
                </a:solidFill>
              </a:rPr>
              <a:t>freq</a:t>
            </a:r>
            <a:r>
              <a:rPr lang="en-US" altLang="ko-KR" sz="1400" dirty="0" smtClean="0">
                <a:solidFill>
                  <a:srgbClr val="00863D"/>
                </a:solidFill>
              </a:rPr>
              <a:t>  </a:t>
            </a:r>
            <a:r>
              <a:rPr lang="en-US" altLang="ko-KR" sz="1400" dirty="0" err="1" smtClean="0">
                <a:solidFill>
                  <a:srgbClr val="00863D"/>
                </a:solidFill>
              </a:rPr>
              <a:t>firstloc</a:t>
            </a:r>
            <a:r>
              <a:rPr lang="en-US" altLang="ko-KR" sz="1400" dirty="0" smtClean="0">
                <a:solidFill>
                  <a:srgbClr val="00863D"/>
                </a:solidFill>
              </a:rPr>
              <a:t>];</a:t>
            </a:r>
          </a:p>
          <a:p>
            <a:pPr lvl="1"/>
            <a:endParaRPr lang="en-US" altLang="ko-KR" sz="1400" dirty="0">
              <a:solidFill>
                <a:srgbClr val="00863D"/>
              </a:solidFill>
            </a:endParaRPr>
          </a:p>
          <a:p>
            <a:r>
              <a:rPr lang="en-US" altLang="ko-KR" sz="1600" dirty="0" smtClean="0"/>
              <a:t>Calculating Term frequency of team name</a:t>
            </a:r>
          </a:p>
          <a:p>
            <a:pPr lvl="1"/>
            <a:r>
              <a:rPr lang="en-US" altLang="ko-KR" sz="1400" dirty="0" smtClean="0">
                <a:solidFill>
                  <a:srgbClr val="00863D"/>
                </a:solidFill>
              </a:rPr>
              <a:t>%Team name vectors	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>
                <a:solidFill>
                  <a:srgbClr val="00863D"/>
                </a:solidFill>
              </a:rPr>
              <a:t>%Index of team names in TF</a:t>
            </a:r>
          </a:p>
          <a:p>
            <a:pPr lvl="1"/>
            <a:r>
              <a:rPr lang="en-US" altLang="ko-KR" sz="1400" dirty="0" err="1">
                <a:solidFill>
                  <a:srgbClr val="00863D"/>
                </a:solidFill>
              </a:rPr>
              <a:t>idx_TF_teamaway</a:t>
            </a:r>
            <a:r>
              <a:rPr lang="en-US" altLang="ko-KR" sz="1400" dirty="0">
                <a:solidFill>
                  <a:srgbClr val="00863D"/>
                </a:solidFill>
              </a:rPr>
              <a:t> = find(</a:t>
            </a:r>
            <a:r>
              <a:rPr lang="en-US" altLang="ko-KR" sz="1400" dirty="0" err="1">
                <a:solidFill>
                  <a:srgbClr val="00863D"/>
                </a:solidFill>
              </a:rPr>
              <a:t>ismember</a:t>
            </a:r>
            <a:r>
              <a:rPr lang="en-US" altLang="ko-KR" sz="1400" dirty="0">
                <a:solidFill>
                  <a:srgbClr val="00863D"/>
                </a:solidFill>
              </a:rPr>
              <a:t>(term, </a:t>
            </a:r>
            <a:r>
              <a:rPr lang="en-US" altLang="ko-KR" sz="1400" dirty="0" err="1">
                <a:solidFill>
                  <a:srgbClr val="00863D"/>
                </a:solidFill>
              </a:rPr>
              <a:t>name_away</a:t>
            </a:r>
            <a:r>
              <a:rPr lang="en-US" altLang="ko-KR" sz="1400" dirty="0">
                <a:solidFill>
                  <a:srgbClr val="00863D"/>
                </a:solidFill>
              </a:rPr>
              <a:t>));</a:t>
            </a:r>
          </a:p>
          <a:p>
            <a:pPr lvl="1"/>
            <a:r>
              <a:rPr lang="en-US" altLang="ko-KR" sz="1400" dirty="0" err="1">
                <a:solidFill>
                  <a:srgbClr val="00863D"/>
                </a:solidFill>
              </a:rPr>
              <a:t>idx_TF_teamhome</a:t>
            </a:r>
            <a:r>
              <a:rPr lang="en-US" altLang="ko-KR" sz="1400" dirty="0">
                <a:solidFill>
                  <a:srgbClr val="00863D"/>
                </a:solidFill>
              </a:rPr>
              <a:t> = find(</a:t>
            </a:r>
            <a:r>
              <a:rPr lang="en-US" altLang="ko-KR" sz="1400" dirty="0" err="1">
                <a:solidFill>
                  <a:srgbClr val="00863D"/>
                </a:solidFill>
              </a:rPr>
              <a:t>ismember</a:t>
            </a:r>
            <a:r>
              <a:rPr lang="en-US" altLang="ko-KR" sz="1400" dirty="0">
                <a:solidFill>
                  <a:srgbClr val="00863D"/>
                </a:solidFill>
              </a:rPr>
              <a:t>(term, </a:t>
            </a:r>
            <a:r>
              <a:rPr lang="en-US" altLang="ko-KR" sz="1400" dirty="0" err="1">
                <a:solidFill>
                  <a:srgbClr val="00863D"/>
                </a:solidFill>
              </a:rPr>
              <a:t>name_home</a:t>
            </a:r>
            <a:r>
              <a:rPr lang="en-US" altLang="ko-KR" sz="1400" dirty="0" smtClean="0">
                <a:solidFill>
                  <a:srgbClr val="00863D"/>
                </a:solidFill>
              </a:rPr>
              <a:t>));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dirty="0" smtClean="0"/>
              <a:t>Frequency of team names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Output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 smtClean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836712"/>
            <a:ext cx="2171700" cy="4810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248" y="2492896"/>
            <a:ext cx="2181225" cy="857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520" y="2492896"/>
            <a:ext cx="2162175" cy="904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t="50084"/>
          <a:stretch/>
        </p:blipFill>
        <p:spPr>
          <a:xfrm>
            <a:off x="1186512" y="4437112"/>
            <a:ext cx="2181225" cy="4516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/>
          <a:srcRect t="49553"/>
          <a:stretch/>
        </p:blipFill>
        <p:spPr>
          <a:xfrm>
            <a:off x="3651520" y="4437111"/>
            <a:ext cx="2419350" cy="4516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016" y="5324505"/>
            <a:ext cx="2162175" cy="457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1430" y="5295930"/>
            <a:ext cx="2190750" cy="4857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4584" y="6136496"/>
            <a:ext cx="1841105" cy="2333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0723" y="6136496"/>
            <a:ext cx="1737381" cy="2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Calculating the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Calculating Term frequency of </a:t>
            </a:r>
            <a:r>
              <a:rPr lang="en-US" altLang="ko-KR" dirty="0" smtClean="0"/>
              <a:t>athlete name</a:t>
            </a:r>
          </a:p>
          <a:p>
            <a:pPr lvl="1"/>
            <a:r>
              <a:rPr lang="en-US" altLang="ko-KR" dirty="0" smtClean="0"/>
              <a:t>Athlete name that have been mentioned in the article </a:t>
            </a:r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Output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14" y="2141221"/>
            <a:ext cx="723900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062" y="1826896"/>
            <a:ext cx="1143000" cy="2152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592" y="1826896"/>
            <a:ext cx="1019175" cy="2095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455" y="2684146"/>
            <a:ext cx="2014538" cy="28575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2180378" y="2609856"/>
            <a:ext cx="576064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4151171" y="2609856"/>
            <a:ext cx="576064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156176" y="2609856"/>
            <a:ext cx="576064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5104" y="4911070"/>
            <a:ext cx="2009492" cy="26022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056" y="4911070"/>
            <a:ext cx="2014538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92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Calculating the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Term </a:t>
            </a:r>
            <a:r>
              <a:rPr lang="en-US" altLang="ko-KR" dirty="0"/>
              <a:t>order </a:t>
            </a:r>
            <a:endParaRPr lang="en-US" altLang="ko-KR" dirty="0" smtClean="0"/>
          </a:p>
          <a:p>
            <a:pPr lvl="1"/>
            <a:r>
              <a:rPr lang="en-US" altLang="ko-KR" dirty="0"/>
              <a:t>Can be done using TF as well</a:t>
            </a:r>
          </a:p>
          <a:p>
            <a:pPr lvl="1"/>
            <a:r>
              <a:rPr lang="en-US" altLang="ko-KR" dirty="0" smtClean="0"/>
              <a:t>Finding </a:t>
            </a:r>
            <a:r>
              <a:rPr lang="en-US" altLang="ko-KR" dirty="0"/>
              <a:t>the </a:t>
            </a:r>
            <a:r>
              <a:rPr lang="en-US" altLang="ko-KR" dirty="0" smtClean="0"/>
              <a:t>when team names have been mentioned in </a:t>
            </a:r>
            <a:r>
              <a:rPr lang="en-US" altLang="ko-KR" dirty="0"/>
              <a:t>the </a:t>
            </a:r>
            <a:r>
              <a:rPr lang="en-US" altLang="ko-KR" dirty="0" smtClean="0"/>
              <a:t>article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Output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Finding </a:t>
            </a:r>
            <a:r>
              <a:rPr lang="en-US" altLang="ko-KR" dirty="0"/>
              <a:t>the when </a:t>
            </a:r>
            <a:r>
              <a:rPr lang="en-US" altLang="ko-KR" dirty="0" smtClean="0"/>
              <a:t>athletes </a:t>
            </a:r>
            <a:r>
              <a:rPr lang="en-US" altLang="ko-KR" dirty="0"/>
              <a:t>names have been mentioned in the </a:t>
            </a:r>
            <a:r>
              <a:rPr lang="en-US" altLang="ko-KR" dirty="0" smtClean="0"/>
              <a:t>article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Output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3013" t="75599"/>
          <a:stretch/>
        </p:blipFill>
        <p:spPr>
          <a:xfrm>
            <a:off x="1509270" y="1818631"/>
            <a:ext cx="1461145" cy="2091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353" y="1870273"/>
            <a:ext cx="1457325" cy="228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954" y="1890277"/>
            <a:ext cx="1591245" cy="1885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695" y="2480884"/>
            <a:ext cx="1685541" cy="18859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739" y="3586569"/>
            <a:ext cx="723900" cy="16573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3287" y="3306883"/>
            <a:ext cx="1143000" cy="215265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2222603" y="4055204"/>
            <a:ext cx="576064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4193396" y="4055204"/>
            <a:ext cx="576064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3904" y="3373558"/>
            <a:ext cx="1162050" cy="2085975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6197507" y="4055204"/>
            <a:ext cx="576064" cy="3600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6483" y="4163786"/>
            <a:ext cx="1680654" cy="195425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3086069" y="1790838"/>
            <a:ext cx="273276" cy="30803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5328178" y="1785782"/>
            <a:ext cx="273276" cy="30803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242" y="2480884"/>
            <a:ext cx="1591245" cy="18859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7242" y="6063299"/>
            <a:ext cx="1680654" cy="19542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2692" y="6052209"/>
            <a:ext cx="2054815" cy="2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66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matrix for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matrix output by repeating the procedure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50074997"/>
              </p:ext>
            </p:extLst>
          </p:nvPr>
        </p:nvGraphicFramePr>
        <p:xfrm>
          <a:off x="457202" y="1556792"/>
          <a:ext cx="8507286" cy="4378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44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864096"/>
                <a:gridCol w="648072"/>
              </a:tblGrid>
              <a:tr h="40440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Freq</a:t>
                      </a:r>
                      <a:r>
                        <a:rPr lang="en-US" altLang="ko-KR" sz="1200" dirty="0" smtClean="0"/>
                        <a:t>_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team</a:t>
                      </a:r>
                      <a:r>
                        <a:rPr lang="en-US" altLang="ko-KR" sz="1200" baseline="0" dirty="0" smtClean="0"/>
                        <a:t> away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Freq</a:t>
                      </a:r>
                      <a:r>
                        <a:rPr lang="en-US" altLang="ko-KR" sz="1200" dirty="0" smtClean="0"/>
                        <a:t>_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team home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Freq</a:t>
                      </a:r>
                      <a:r>
                        <a:rPr lang="en-US" altLang="ko-KR" sz="1200" dirty="0" smtClean="0"/>
                        <a:t>_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athlete</a:t>
                      </a:r>
                      <a:r>
                        <a:rPr lang="en-US" altLang="ko-KR" sz="1200" baseline="0" dirty="0" smtClean="0"/>
                        <a:t> away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Freq</a:t>
                      </a:r>
                      <a:r>
                        <a:rPr lang="en-US" altLang="ko-KR" sz="1200" dirty="0" smtClean="0"/>
                        <a:t>_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athlete home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Firstloc</a:t>
                      </a:r>
                      <a:r>
                        <a:rPr lang="en-US" altLang="ko-KR" sz="1200" dirty="0" smtClean="0"/>
                        <a:t>_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team away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Firstloc</a:t>
                      </a:r>
                      <a:r>
                        <a:rPr lang="en-US" altLang="ko-KR" sz="1200" dirty="0" smtClean="0"/>
                        <a:t>_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team home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Firstloc_athlete</a:t>
                      </a:r>
                      <a:r>
                        <a:rPr lang="en-US" altLang="ko-KR" sz="1200" dirty="0" smtClean="0"/>
                        <a:t> away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Firstloc_athlete</a:t>
                      </a:r>
                      <a:r>
                        <a:rPr lang="en-US" altLang="ko-KR" sz="1200" dirty="0" smtClean="0"/>
                        <a:t> home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Class</a:t>
                      </a:r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article1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111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article2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183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article3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92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229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article4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article5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208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article6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article7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215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article8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112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article9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233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142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234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article10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348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article11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215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 smtClean="0"/>
                        <a:t>…</a:t>
                      </a:r>
                      <a:endParaRPr lang="ko-KR" altLang="en-US" sz="1200" spc="0" baseline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R="144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R="14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R="144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R="14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R="144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R="14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R="144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R="14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  <a:tr h="287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0" baseline="0" dirty="0" smtClean="0"/>
                        <a:t>article172</a:t>
                      </a:r>
                      <a:endParaRPr lang="ko-KR" altLang="en-US" sz="1200" spc="0" baseline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135</a:t>
                      </a:r>
                    </a:p>
                  </a:txBody>
                  <a:tcPr marL="9525" marR="144000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144000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540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using SVM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Feature scaling [0, 1]</a:t>
            </a:r>
          </a:p>
          <a:p>
            <a:r>
              <a:rPr lang="en-US" altLang="ko-KR" dirty="0" smtClean="0"/>
              <a:t>K-cross validation</a:t>
            </a:r>
          </a:p>
          <a:p>
            <a:pPr lvl="1"/>
            <a:r>
              <a:rPr lang="en-US" altLang="ko-KR" dirty="0">
                <a:solidFill>
                  <a:srgbClr val="00863D"/>
                </a:solidFill>
              </a:rPr>
              <a:t>k=5;</a:t>
            </a:r>
          </a:p>
          <a:p>
            <a:pPr lvl="1"/>
            <a:r>
              <a:rPr lang="en-US" altLang="ko-KR" dirty="0" err="1">
                <a:solidFill>
                  <a:srgbClr val="00863D"/>
                </a:solidFill>
              </a:rPr>
              <a:t>cvFolds</a:t>
            </a:r>
            <a:r>
              <a:rPr lang="en-US" altLang="ko-KR" dirty="0">
                <a:solidFill>
                  <a:srgbClr val="00863D"/>
                </a:solidFill>
              </a:rPr>
              <a:t> = </a:t>
            </a:r>
            <a:r>
              <a:rPr lang="en-US" altLang="ko-KR" dirty="0" err="1">
                <a:solidFill>
                  <a:srgbClr val="00863D"/>
                </a:solidFill>
              </a:rPr>
              <a:t>crossvalind</a:t>
            </a:r>
            <a:r>
              <a:rPr lang="en-US" altLang="ko-KR" dirty="0">
                <a:solidFill>
                  <a:srgbClr val="00863D"/>
                </a:solidFill>
              </a:rPr>
              <a:t>('</a:t>
            </a:r>
            <a:r>
              <a:rPr lang="en-US" altLang="ko-KR" dirty="0" err="1">
                <a:solidFill>
                  <a:srgbClr val="00863D"/>
                </a:solidFill>
              </a:rPr>
              <a:t>Kfold</a:t>
            </a:r>
            <a:r>
              <a:rPr lang="en-US" altLang="ko-KR" dirty="0">
                <a:solidFill>
                  <a:srgbClr val="00863D"/>
                </a:solidFill>
              </a:rPr>
              <a:t>', </a:t>
            </a:r>
            <a:r>
              <a:rPr lang="en-US" altLang="ko-KR" dirty="0" err="1">
                <a:solidFill>
                  <a:srgbClr val="00863D"/>
                </a:solidFill>
              </a:rPr>
              <a:t>dataclass</a:t>
            </a:r>
            <a:r>
              <a:rPr lang="en-US" altLang="ko-KR" dirty="0">
                <a:solidFill>
                  <a:srgbClr val="00863D"/>
                </a:solidFill>
              </a:rPr>
              <a:t>, k</a:t>
            </a:r>
            <a:r>
              <a:rPr lang="en-US" altLang="ko-KR" dirty="0" smtClean="0">
                <a:solidFill>
                  <a:srgbClr val="00863D"/>
                </a:solidFill>
              </a:rPr>
              <a:t>);</a:t>
            </a:r>
          </a:p>
          <a:p>
            <a:r>
              <a:rPr lang="en-US" altLang="ko-KR" dirty="0"/>
              <a:t>SVM for classifier</a:t>
            </a:r>
          </a:p>
          <a:p>
            <a:pPr lvl="1"/>
            <a:r>
              <a:rPr lang="en-US" altLang="ko-KR" dirty="0"/>
              <a:t>RBF kernel: Default values for parameters </a:t>
            </a:r>
          </a:p>
          <a:p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00863D"/>
                </a:solidFill>
              </a:rPr>
              <a:t>%</a:t>
            </a:r>
            <a:r>
              <a:rPr lang="en-US" altLang="ko-KR" dirty="0">
                <a:solidFill>
                  <a:srgbClr val="00863D"/>
                </a:solidFill>
              </a:rPr>
              <a:t>run SVM</a:t>
            </a:r>
          </a:p>
          <a:p>
            <a:pPr lvl="1"/>
            <a:r>
              <a:rPr lang="en-US" altLang="ko-KR" dirty="0" err="1">
                <a:solidFill>
                  <a:srgbClr val="00863D"/>
                </a:solidFill>
              </a:rPr>
              <a:t>SVMStruct</a:t>
            </a:r>
            <a:r>
              <a:rPr lang="en-US" altLang="ko-KR" dirty="0">
                <a:solidFill>
                  <a:srgbClr val="00863D"/>
                </a:solidFill>
              </a:rPr>
              <a:t> = </a:t>
            </a:r>
            <a:r>
              <a:rPr lang="en-US" altLang="ko-KR" dirty="0" err="1">
                <a:solidFill>
                  <a:srgbClr val="00863D"/>
                </a:solidFill>
              </a:rPr>
              <a:t>svmtrain</a:t>
            </a:r>
            <a:r>
              <a:rPr lang="en-US" altLang="ko-KR" dirty="0">
                <a:solidFill>
                  <a:srgbClr val="00863D"/>
                </a:solidFill>
              </a:rPr>
              <a:t>(</a:t>
            </a:r>
            <a:r>
              <a:rPr lang="en-US" altLang="ko-KR" dirty="0" err="1">
                <a:solidFill>
                  <a:srgbClr val="00863D"/>
                </a:solidFill>
              </a:rPr>
              <a:t>traindata,trainclass</a:t>
            </a:r>
            <a:r>
              <a:rPr lang="en-US" altLang="ko-KR" dirty="0">
                <a:solidFill>
                  <a:srgbClr val="00863D"/>
                </a:solidFill>
              </a:rPr>
              <a:t>, '</a:t>
            </a:r>
            <a:r>
              <a:rPr lang="en-US" altLang="ko-KR" dirty="0" err="1">
                <a:solidFill>
                  <a:srgbClr val="00863D"/>
                </a:solidFill>
              </a:rPr>
              <a:t>kernel_function</a:t>
            </a:r>
            <a:r>
              <a:rPr lang="en-US" altLang="ko-KR" dirty="0">
                <a:solidFill>
                  <a:srgbClr val="00863D"/>
                </a:solidFill>
              </a:rPr>
              <a:t>', '</a:t>
            </a:r>
            <a:r>
              <a:rPr lang="en-US" altLang="ko-KR" dirty="0" err="1">
                <a:solidFill>
                  <a:srgbClr val="00863D"/>
                </a:solidFill>
              </a:rPr>
              <a:t>rbf</a:t>
            </a:r>
            <a:r>
              <a:rPr lang="en-US" altLang="ko-KR" dirty="0">
                <a:solidFill>
                  <a:srgbClr val="00863D"/>
                </a:solidFill>
              </a:rPr>
              <a:t>');</a:t>
            </a:r>
          </a:p>
          <a:p>
            <a:pPr lvl="1"/>
            <a:r>
              <a:rPr lang="en-US" altLang="ko-KR" dirty="0" err="1">
                <a:solidFill>
                  <a:srgbClr val="00863D"/>
                </a:solidFill>
              </a:rPr>
              <a:t>resultclass</a:t>
            </a:r>
            <a:r>
              <a:rPr lang="en-US" altLang="ko-KR" dirty="0">
                <a:solidFill>
                  <a:srgbClr val="00863D"/>
                </a:solidFill>
              </a:rPr>
              <a:t> = </a:t>
            </a:r>
            <a:r>
              <a:rPr lang="en-US" altLang="ko-KR" dirty="0" err="1">
                <a:solidFill>
                  <a:srgbClr val="00863D"/>
                </a:solidFill>
              </a:rPr>
              <a:t>svmclassify</a:t>
            </a:r>
            <a:r>
              <a:rPr lang="en-US" altLang="ko-KR" dirty="0">
                <a:solidFill>
                  <a:srgbClr val="00863D"/>
                </a:solidFill>
              </a:rPr>
              <a:t>(</a:t>
            </a:r>
            <a:r>
              <a:rPr lang="en-US" altLang="ko-KR" dirty="0" err="1">
                <a:solidFill>
                  <a:srgbClr val="00863D"/>
                </a:solidFill>
              </a:rPr>
              <a:t>SVMStruct,testdata</a:t>
            </a:r>
            <a:r>
              <a:rPr lang="en-US" altLang="ko-KR" dirty="0">
                <a:solidFill>
                  <a:srgbClr val="00863D"/>
                </a:solidFill>
              </a:rPr>
              <a:t>);</a:t>
            </a:r>
          </a:p>
          <a:p>
            <a:pPr lvl="1"/>
            <a:endParaRPr lang="en-US" altLang="ko-KR" dirty="0">
              <a:solidFill>
                <a:srgbClr val="00863D"/>
              </a:solidFill>
            </a:endParaRPr>
          </a:p>
          <a:p>
            <a:pPr lvl="1"/>
            <a:r>
              <a:rPr lang="en-US" altLang="ko-KR" dirty="0">
                <a:solidFill>
                  <a:srgbClr val="00863D"/>
                </a:solidFill>
              </a:rPr>
              <a:t>%confusion matrix</a:t>
            </a:r>
          </a:p>
          <a:p>
            <a:pPr lvl="1"/>
            <a:r>
              <a:rPr lang="en-US" altLang="ko-KR" dirty="0">
                <a:solidFill>
                  <a:srgbClr val="00863D"/>
                </a:solidFill>
              </a:rPr>
              <a:t>[C, order] = </a:t>
            </a:r>
            <a:r>
              <a:rPr lang="en-US" altLang="ko-KR" dirty="0" err="1">
                <a:solidFill>
                  <a:srgbClr val="00863D"/>
                </a:solidFill>
              </a:rPr>
              <a:t>confusionmat</a:t>
            </a:r>
            <a:r>
              <a:rPr lang="en-US" altLang="ko-KR" dirty="0">
                <a:solidFill>
                  <a:srgbClr val="00863D"/>
                </a:solidFill>
              </a:rPr>
              <a:t>(</a:t>
            </a:r>
            <a:r>
              <a:rPr lang="en-US" altLang="ko-KR" dirty="0" err="1">
                <a:solidFill>
                  <a:srgbClr val="00863D"/>
                </a:solidFill>
              </a:rPr>
              <a:t>actualclass</a:t>
            </a:r>
            <a:r>
              <a:rPr lang="en-US" altLang="ko-KR" dirty="0">
                <a:solidFill>
                  <a:srgbClr val="00863D"/>
                </a:solidFill>
              </a:rPr>
              <a:t>, </a:t>
            </a:r>
            <a:r>
              <a:rPr lang="en-US" altLang="ko-KR" dirty="0" err="1">
                <a:solidFill>
                  <a:srgbClr val="00863D"/>
                </a:solidFill>
              </a:rPr>
              <a:t>resultclass</a:t>
            </a:r>
            <a:r>
              <a:rPr lang="en-US" altLang="ko-KR" dirty="0">
                <a:solidFill>
                  <a:srgbClr val="00863D"/>
                </a:solidFill>
              </a:rPr>
              <a:t>);</a:t>
            </a:r>
          </a:p>
          <a:p>
            <a:pPr lvl="1"/>
            <a:endParaRPr lang="en-US" altLang="ko-KR" dirty="0">
              <a:solidFill>
                <a:srgbClr val="00863D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863D"/>
                </a:solidFill>
              </a:rPr>
              <a:t>%performance evaluation</a:t>
            </a:r>
            <a:endParaRPr lang="en-US" altLang="ko-KR" dirty="0">
              <a:solidFill>
                <a:srgbClr val="00863D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863D"/>
                </a:solidFill>
              </a:rPr>
              <a:t>accuracy </a:t>
            </a:r>
            <a:r>
              <a:rPr lang="en-US" altLang="ko-KR" dirty="0">
                <a:solidFill>
                  <a:srgbClr val="00863D"/>
                </a:solidFill>
              </a:rPr>
              <a:t>= trace(C)/sum(sum(C)); </a:t>
            </a:r>
            <a:endParaRPr lang="en-US" altLang="ko-KR" dirty="0" smtClean="0">
              <a:solidFill>
                <a:srgbClr val="00863D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863D"/>
                </a:solidFill>
              </a:rPr>
              <a:t>sensitivity </a:t>
            </a:r>
            <a:r>
              <a:rPr lang="en-US" altLang="ko-KR" dirty="0">
                <a:solidFill>
                  <a:srgbClr val="00863D"/>
                </a:solidFill>
              </a:rPr>
              <a:t>= C(1,1)/(C(1,1) + C(1,2));</a:t>
            </a:r>
          </a:p>
          <a:p>
            <a:pPr lvl="1"/>
            <a:r>
              <a:rPr lang="en-US" altLang="ko-KR" dirty="0" smtClean="0">
                <a:solidFill>
                  <a:srgbClr val="00863D"/>
                </a:solidFill>
              </a:rPr>
              <a:t>specificity </a:t>
            </a:r>
            <a:r>
              <a:rPr lang="en-US" altLang="ko-KR" dirty="0">
                <a:solidFill>
                  <a:srgbClr val="00863D"/>
                </a:solidFill>
              </a:rPr>
              <a:t>= C(2,2)/(C(2,1) + C(2,2));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89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for classification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Measures for performance evaluation</a:t>
            </a:r>
          </a:p>
          <a:p>
            <a:pPr lvl="1"/>
            <a:r>
              <a:rPr lang="en-US" altLang="ko-KR" dirty="0" smtClean="0"/>
              <a:t>Confusion matrix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Classification accuracy =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Sensitivity =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Specificity =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Experiment result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Classification accuracy = </a:t>
            </a:r>
            <a:r>
              <a:rPr lang="en-US" altLang="ko-KR" dirty="0" smtClean="0">
                <a:solidFill>
                  <a:srgbClr val="0070C0"/>
                </a:solidFill>
              </a:rPr>
              <a:t>0.5511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Sensitivity </a:t>
            </a:r>
            <a:r>
              <a:rPr lang="en-US" altLang="ko-KR" dirty="0">
                <a:solidFill>
                  <a:srgbClr val="0070C0"/>
                </a:solidFill>
              </a:rPr>
              <a:t>= </a:t>
            </a:r>
            <a:r>
              <a:rPr lang="en-US" altLang="ko-KR" dirty="0" smtClean="0">
                <a:solidFill>
                  <a:srgbClr val="0070C0"/>
                </a:solidFill>
              </a:rPr>
              <a:t>0.5050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Specificity </a:t>
            </a:r>
            <a:r>
              <a:rPr lang="en-US" altLang="ko-KR" dirty="0">
                <a:solidFill>
                  <a:srgbClr val="0070C0"/>
                </a:solidFill>
              </a:rPr>
              <a:t>= </a:t>
            </a:r>
            <a:r>
              <a:rPr lang="en-US" altLang="ko-KR" dirty="0" smtClean="0">
                <a:solidFill>
                  <a:srgbClr val="0070C0"/>
                </a:solidFill>
              </a:rPr>
              <a:t>0.5900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19672" y="1484784"/>
          <a:ext cx="604867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224"/>
                <a:gridCol w="2016224"/>
                <a:gridCol w="2016224"/>
              </a:tblGrid>
              <a:tr h="2012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anose="02040602050305030304" pitchFamily="18" charset="0"/>
                        </a:rPr>
                        <a:t>Predicted</a:t>
                      </a:r>
                      <a:endParaRPr lang="ko-KR" altLang="en-US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01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anose="02040602050305030304" pitchFamily="18" charset="0"/>
                        </a:rPr>
                        <a:t>Actual</a:t>
                      </a:r>
                      <a:endParaRPr lang="ko-KR" altLang="en-US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anose="02040602050305030304" pitchFamily="18" charset="0"/>
                        </a:rPr>
                        <a:t>Positive</a:t>
                      </a:r>
                      <a:endParaRPr lang="ko-KR" altLang="en-US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anose="02040602050305030304" pitchFamily="18" charset="0"/>
                        </a:rPr>
                        <a:t>Negative</a:t>
                      </a:r>
                      <a:endParaRPr lang="ko-KR" altLang="en-US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201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anose="02040602050305030304" pitchFamily="18" charset="0"/>
                        </a:rPr>
                        <a:t>Positive</a:t>
                      </a:r>
                      <a:endParaRPr lang="ko-KR" altLang="en-US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anose="02040602050305030304" pitchFamily="18" charset="0"/>
                        </a:rPr>
                        <a:t>True Positive(TP)</a:t>
                      </a:r>
                      <a:endParaRPr lang="ko-KR" altLang="en-US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anose="02040602050305030304" pitchFamily="18" charset="0"/>
                        </a:rPr>
                        <a:t>False Negative(FN)</a:t>
                      </a:r>
                      <a:endParaRPr lang="ko-KR" altLang="en-US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201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anose="02040602050305030304" pitchFamily="18" charset="0"/>
                        </a:rPr>
                        <a:t>Negative</a:t>
                      </a:r>
                      <a:endParaRPr lang="ko-KR" altLang="en-US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anose="02040602050305030304" pitchFamily="18" charset="0"/>
                        </a:rPr>
                        <a:t>False Positive(FP)</a:t>
                      </a:r>
                      <a:endParaRPr lang="ko-KR" altLang="en-US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Book Antiqua" panose="02040602050305030304" pitchFamily="18" charset="0"/>
                        </a:rPr>
                        <a:t>True Negative(TN)</a:t>
                      </a:r>
                      <a:endParaRPr lang="ko-KR" altLang="en-US" sz="1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4152900" y="2019300"/>
          <a:ext cx="914400" cy="198438"/>
        </p:xfrm>
        <a:graphic>
          <a:graphicData uri="http://schemas.openxmlformats.org/presentationml/2006/ole">
            <p:oleObj spid="_x0000_s1083" name="Equation" r:id="rId4" imgW="435285" imgH="677109" progId="">
              <p:embed/>
            </p:oleObj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3356992"/>
            <a:ext cx="863175" cy="5329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240" y="2820778"/>
            <a:ext cx="1878675" cy="5837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2396" y="4033988"/>
            <a:ext cx="913950" cy="4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61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 summary</a:t>
            </a:r>
          </a:p>
          <a:p>
            <a:pPr lvl="1"/>
            <a:r>
              <a:rPr lang="en-US" altLang="ko-KR" dirty="0" smtClean="0"/>
              <a:t>Average accuracy around 50-60%</a:t>
            </a:r>
          </a:p>
          <a:p>
            <a:pPr lvl="1"/>
            <a:r>
              <a:rPr lang="en-US" altLang="ko-KR" dirty="0" smtClean="0"/>
              <a:t>Slightly higher specificity than sensitivity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Contribution</a:t>
            </a:r>
          </a:p>
          <a:p>
            <a:pPr lvl="1"/>
            <a:r>
              <a:rPr lang="en-US" altLang="ko-KR" dirty="0"/>
              <a:t>Predict the MLB game results using the text information like daily previews</a:t>
            </a:r>
          </a:p>
          <a:p>
            <a:pPr lvl="1"/>
            <a:r>
              <a:rPr lang="en-US" altLang="ko-KR" dirty="0"/>
              <a:t>Identify the features that play an importance role on the game results</a:t>
            </a:r>
          </a:p>
          <a:p>
            <a:pPr lvl="1"/>
            <a:r>
              <a:rPr lang="en-US" altLang="ko-KR" dirty="0"/>
              <a:t>Compare the predicting accuracy between our own methodology and </a:t>
            </a:r>
            <a:r>
              <a:rPr lang="en-US" altLang="ko-KR" dirty="0" smtClean="0"/>
              <a:t>others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Limitations </a:t>
            </a:r>
          </a:p>
          <a:p>
            <a:pPr lvl="1"/>
            <a:r>
              <a:rPr lang="en-US" altLang="ko-KR" dirty="0" smtClean="0"/>
              <a:t>Same athlete names in both teams</a:t>
            </a:r>
          </a:p>
          <a:p>
            <a:pPr lvl="1"/>
            <a:r>
              <a:rPr lang="en-US" altLang="ko-KR" dirty="0" smtClean="0"/>
              <a:t>More features by combining other indicators such as batting average, earned run average etc.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856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Goal of the project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Previous works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Experiment results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253179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 of the 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1703" y="836712"/>
            <a:ext cx="8160595" cy="5472608"/>
          </a:xfrm>
        </p:spPr>
        <p:txBody>
          <a:bodyPr/>
          <a:lstStyle/>
          <a:p>
            <a:r>
              <a:rPr lang="en-US" altLang="ko-KR" sz="2000" dirty="0" smtClean="0"/>
              <a:t>Goal of the project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Proposing </a:t>
            </a:r>
            <a:r>
              <a:rPr lang="en-US" altLang="ko-KR" sz="1800" dirty="0"/>
              <a:t>a methodology </a:t>
            </a:r>
            <a:r>
              <a:rPr lang="en-US" altLang="ko-KR" sz="1800" dirty="0" smtClean="0"/>
              <a:t>to predict </a:t>
            </a:r>
            <a:r>
              <a:rPr lang="en-US" altLang="ko-KR" sz="1800" dirty="0"/>
              <a:t>the MLB game </a:t>
            </a:r>
            <a:r>
              <a:rPr lang="en-US" altLang="ko-KR" sz="1800" dirty="0" smtClean="0"/>
              <a:t>results based on the each daily previews by using text mining and classification techniques</a:t>
            </a:r>
          </a:p>
          <a:p>
            <a:pPr lvl="1"/>
            <a:endParaRPr lang="en-US" altLang="ko-KR" sz="1800" dirty="0" smtClean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1110" y="3608424"/>
            <a:ext cx="3451188" cy="22331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5934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457201" y="836712"/>
            <a:ext cx="2458616" cy="733013"/>
          </a:xfrm>
          <a:prstGeom prst="cube">
            <a:avLst/>
          </a:prstGeom>
          <a:gradFill>
            <a:gsLst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Book Antiqua" panose="02040602050305030304" pitchFamily="18" charset="0"/>
              </a:rPr>
              <a:t>Collect the text information</a:t>
            </a:r>
          </a:p>
        </p:txBody>
      </p:sp>
      <p:sp>
        <p:nvSpPr>
          <p:cNvPr id="5" name="정육면체 4"/>
          <p:cNvSpPr/>
          <p:nvPr/>
        </p:nvSpPr>
        <p:spPr>
          <a:xfrm>
            <a:off x="1115719" y="1789201"/>
            <a:ext cx="2592184" cy="827565"/>
          </a:xfrm>
          <a:prstGeom prst="cube">
            <a:avLst/>
          </a:prstGeom>
          <a:gradFill>
            <a:gsLst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Book Antiqua" panose="02040602050305030304" pitchFamily="18" charset="0"/>
              </a:rPr>
              <a:t>Developing and extracting the features</a:t>
            </a:r>
          </a:p>
        </p:txBody>
      </p:sp>
      <p:sp>
        <p:nvSpPr>
          <p:cNvPr id="6" name="정육면체 5"/>
          <p:cNvSpPr/>
          <p:nvPr/>
        </p:nvSpPr>
        <p:spPr>
          <a:xfrm>
            <a:off x="1534033" y="2841706"/>
            <a:ext cx="2893950" cy="792088"/>
          </a:xfrm>
          <a:prstGeom prst="cube">
            <a:avLst/>
          </a:prstGeom>
          <a:gradFill>
            <a:gsLst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Book Antiqua" panose="02040602050305030304" pitchFamily="18" charset="0"/>
              </a:rPr>
              <a:t>Building a data matrix</a:t>
            </a:r>
          </a:p>
        </p:txBody>
      </p:sp>
      <p:sp>
        <p:nvSpPr>
          <p:cNvPr id="7" name="정육면체 6"/>
          <p:cNvSpPr/>
          <p:nvPr/>
        </p:nvSpPr>
        <p:spPr>
          <a:xfrm>
            <a:off x="2051720" y="3901464"/>
            <a:ext cx="2952328" cy="857123"/>
          </a:xfrm>
          <a:prstGeom prst="cube">
            <a:avLst/>
          </a:prstGeom>
          <a:gradFill>
            <a:gsLst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latin typeface="Book Antiqua" panose="02040602050305030304" pitchFamily="18" charset="0"/>
            </a:endParaRPr>
          </a:p>
          <a:p>
            <a:pPr algn="ctr"/>
            <a:r>
              <a:rPr lang="en-US" altLang="ko-KR" sz="1400" dirty="0" smtClean="0">
                <a:latin typeface="Book Antiqua" panose="02040602050305030304" pitchFamily="18" charset="0"/>
              </a:rPr>
              <a:t>Building a classification model with the data matrix</a:t>
            </a:r>
          </a:p>
          <a:p>
            <a:pPr algn="ctr"/>
            <a:r>
              <a:rPr lang="en-US" altLang="ko-KR" sz="1400" dirty="0" smtClean="0">
                <a:latin typeface="Book Antiqua" panose="02040602050305030304" pitchFamily="18" charset="0"/>
              </a:rPr>
              <a:t>[</a:t>
            </a:r>
            <a:r>
              <a:rPr lang="en-US" altLang="ko-KR" sz="1200" b="1" i="1" dirty="0" smtClean="0">
                <a:latin typeface="Book Antiqua" panose="02040602050305030304" pitchFamily="18" charset="0"/>
              </a:rPr>
              <a:t>Classification techniques</a:t>
            </a:r>
            <a:r>
              <a:rPr lang="en-US" altLang="ko-KR" sz="1400" dirty="0" smtClean="0">
                <a:latin typeface="Book Antiqua" panose="02040602050305030304" pitchFamily="18" charset="0"/>
              </a:rPr>
              <a:t>]</a:t>
            </a:r>
          </a:p>
          <a:p>
            <a:pPr algn="ctr"/>
            <a:endParaRPr lang="en-US" altLang="ko-KR" sz="1400" dirty="0" smtClean="0">
              <a:latin typeface="Book Antiqua" panose="02040602050305030304" pitchFamily="18" charset="0"/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3304166" y="5026257"/>
            <a:ext cx="2816028" cy="899576"/>
          </a:xfrm>
          <a:prstGeom prst="cube">
            <a:avLst/>
          </a:prstGeom>
          <a:gradFill>
            <a:gsLst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Book Antiqua" panose="02040602050305030304" pitchFamily="18" charset="0"/>
              </a:rPr>
              <a:t>Testing the performance of the classification model</a:t>
            </a:r>
          </a:p>
        </p:txBody>
      </p:sp>
      <p:cxnSp>
        <p:nvCxnSpPr>
          <p:cNvPr id="15" name="꺾인 연결선 14"/>
          <p:cNvCxnSpPr>
            <a:stCxn id="4" idx="3"/>
            <a:endCxn id="5" idx="0"/>
          </p:cNvCxnSpPr>
          <p:nvPr/>
        </p:nvCxnSpPr>
        <p:spPr>
          <a:xfrm rot="16200000" flipH="1">
            <a:off x="1945331" y="1219275"/>
            <a:ext cx="219476" cy="920375"/>
          </a:xfrm>
          <a:prstGeom prst="bent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" idx="3"/>
            <a:endCxn id="6" idx="0"/>
          </p:cNvCxnSpPr>
          <p:nvPr/>
        </p:nvCxnSpPr>
        <p:spPr>
          <a:xfrm rot="16200000" flipH="1">
            <a:off x="2581722" y="2343409"/>
            <a:ext cx="224940" cy="771654"/>
          </a:xfrm>
          <a:prstGeom prst="bent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3"/>
            <a:endCxn id="7" idx="0"/>
          </p:cNvCxnSpPr>
          <p:nvPr/>
        </p:nvCxnSpPr>
        <p:spPr>
          <a:xfrm rot="16200000" flipH="1">
            <a:off x="3124675" y="3391115"/>
            <a:ext cx="267670" cy="753027"/>
          </a:xfrm>
          <a:prstGeom prst="bent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7" idx="3"/>
            <a:endCxn id="8" idx="0"/>
          </p:cNvCxnSpPr>
          <p:nvPr/>
        </p:nvCxnSpPr>
        <p:spPr>
          <a:xfrm rot="16200000" flipH="1">
            <a:off x="3988850" y="4190480"/>
            <a:ext cx="267670" cy="1403883"/>
          </a:xfrm>
          <a:prstGeom prst="bent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977914" y="1003073"/>
            <a:ext cx="3439764" cy="540000"/>
            <a:chOff x="2977914" y="1003073"/>
            <a:chExt cx="3439764" cy="540000"/>
          </a:xfrm>
        </p:grpSpPr>
        <p:grpSp>
          <p:nvGrpSpPr>
            <p:cNvPr id="27" name="그룹 26"/>
            <p:cNvGrpSpPr/>
            <p:nvPr/>
          </p:nvGrpSpPr>
          <p:grpSpPr>
            <a:xfrm>
              <a:off x="2977914" y="1003073"/>
              <a:ext cx="442830" cy="540000"/>
              <a:chOff x="2977914" y="1003073"/>
              <a:chExt cx="1355452" cy="540000"/>
            </a:xfrm>
          </p:grpSpPr>
          <p:sp>
            <p:nvSpPr>
              <p:cNvPr id="24" name="Line 42"/>
              <p:cNvSpPr>
                <a:spLocks noChangeShapeType="1"/>
              </p:cNvSpPr>
              <p:nvPr/>
            </p:nvSpPr>
            <p:spPr bwMode="auto">
              <a:xfrm flipV="1">
                <a:off x="2977914" y="1288352"/>
                <a:ext cx="1355452" cy="2104"/>
              </a:xfrm>
              <a:prstGeom prst="line">
                <a:avLst/>
              </a:prstGeom>
              <a:noFill/>
              <a:ln w="12700">
                <a:solidFill>
                  <a:srgbClr val="00B0F0"/>
                </a:solidFill>
                <a:round/>
                <a:headEnd type="oval" w="lg" len="lg"/>
                <a:tailEnd w="lg" len="med"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endParaRPr lang="ko-KR" altLang="en-US" sz="1400"/>
              </a:p>
            </p:txBody>
          </p:sp>
          <p:sp>
            <p:nvSpPr>
              <p:cNvPr id="25" name="Line 49"/>
              <p:cNvSpPr>
                <a:spLocks noChangeShapeType="1"/>
              </p:cNvSpPr>
              <p:nvPr/>
            </p:nvSpPr>
            <p:spPr bwMode="auto">
              <a:xfrm>
                <a:off x="4333366" y="1003073"/>
                <a:ext cx="0" cy="540000"/>
              </a:xfrm>
              <a:prstGeom prst="line">
                <a:avLst/>
              </a:prstGeom>
              <a:noFill/>
              <a:ln w="12700">
                <a:solidFill>
                  <a:srgbClr val="00B0F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ko-KR" altLang="en-US" sz="1400"/>
              </a:p>
            </p:txBody>
          </p:sp>
        </p:grpSp>
        <p:sp>
          <p:nvSpPr>
            <p:cNvPr id="26" name="Text Box 48"/>
            <p:cNvSpPr txBox="1">
              <a:spLocks noChangeArrowheads="1"/>
            </p:cNvSpPr>
            <p:nvPr/>
          </p:nvSpPr>
          <p:spPr bwMode="auto">
            <a:xfrm>
              <a:off x="3420744" y="1058704"/>
              <a:ext cx="2996934" cy="4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u="sng" dirty="0">
                  <a:latin typeface="Book Antiqua" panose="02040602050305030304" pitchFamily="18" charset="0"/>
                </a:rPr>
                <a:t>ex] Daily previews from web and the corresponding actual game </a:t>
              </a:r>
              <a:r>
                <a:rPr lang="en-US" altLang="ko-KR" sz="1200" u="sng" dirty="0" smtClean="0">
                  <a:latin typeface="Book Antiqua" panose="02040602050305030304" pitchFamily="18" charset="0"/>
                </a:rPr>
                <a:t>results</a:t>
              </a:r>
              <a:endParaRPr lang="ko-KR" altLang="en-US" sz="1200" u="sng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765004" y="1960154"/>
            <a:ext cx="3744416" cy="704143"/>
            <a:chOff x="2977914" y="1003073"/>
            <a:chExt cx="3439764" cy="704143"/>
          </a:xfrm>
        </p:grpSpPr>
        <p:grpSp>
          <p:nvGrpSpPr>
            <p:cNvPr id="30" name="그룹 29"/>
            <p:cNvGrpSpPr/>
            <p:nvPr/>
          </p:nvGrpSpPr>
          <p:grpSpPr>
            <a:xfrm>
              <a:off x="2977914" y="1003073"/>
              <a:ext cx="442830" cy="540000"/>
              <a:chOff x="2977914" y="1003073"/>
              <a:chExt cx="1355452" cy="540000"/>
            </a:xfrm>
          </p:grpSpPr>
          <p:sp>
            <p:nvSpPr>
              <p:cNvPr id="32" name="Line 42"/>
              <p:cNvSpPr>
                <a:spLocks noChangeShapeType="1"/>
              </p:cNvSpPr>
              <p:nvPr/>
            </p:nvSpPr>
            <p:spPr bwMode="auto">
              <a:xfrm flipV="1">
                <a:off x="2977914" y="1288352"/>
                <a:ext cx="1355452" cy="2104"/>
              </a:xfrm>
              <a:prstGeom prst="line">
                <a:avLst/>
              </a:prstGeom>
              <a:noFill/>
              <a:ln w="12700">
                <a:solidFill>
                  <a:srgbClr val="00B0F0"/>
                </a:solidFill>
                <a:round/>
                <a:headEnd type="oval" w="lg" len="lg"/>
                <a:tailEnd w="lg" len="med"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endParaRPr lang="ko-KR" altLang="en-US" sz="1400"/>
              </a:p>
            </p:txBody>
          </p:sp>
          <p:sp>
            <p:nvSpPr>
              <p:cNvPr id="33" name="Line 49"/>
              <p:cNvSpPr>
                <a:spLocks noChangeShapeType="1"/>
              </p:cNvSpPr>
              <p:nvPr/>
            </p:nvSpPr>
            <p:spPr bwMode="auto">
              <a:xfrm>
                <a:off x="4333366" y="1003073"/>
                <a:ext cx="0" cy="540000"/>
              </a:xfrm>
              <a:prstGeom prst="line">
                <a:avLst/>
              </a:prstGeom>
              <a:noFill/>
              <a:ln w="12700">
                <a:solidFill>
                  <a:srgbClr val="00B0F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ko-KR" altLang="en-US" sz="1400"/>
              </a:p>
            </p:txBody>
          </p:sp>
        </p:grpSp>
        <p:sp>
          <p:nvSpPr>
            <p:cNvPr id="31" name="Text Box 48"/>
            <p:cNvSpPr txBox="1">
              <a:spLocks noChangeArrowheads="1"/>
            </p:cNvSpPr>
            <p:nvPr/>
          </p:nvSpPr>
          <p:spPr bwMode="auto">
            <a:xfrm>
              <a:off x="3420744" y="1058704"/>
              <a:ext cx="2996934" cy="648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u="sng" dirty="0">
                  <a:latin typeface="Book Antiqua" panose="02040602050305030304" pitchFamily="18" charset="0"/>
                </a:rPr>
                <a:t>ex] Term frequency, variety of terms based on daily previews of each MLB games</a:t>
              </a:r>
              <a:endParaRPr lang="ko-KR" altLang="en-US" sz="1200" u="sng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99992" y="3054656"/>
            <a:ext cx="4415097" cy="540000"/>
            <a:chOff x="2977914" y="1003073"/>
            <a:chExt cx="3439764" cy="540000"/>
          </a:xfrm>
        </p:grpSpPr>
        <p:grpSp>
          <p:nvGrpSpPr>
            <p:cNvPr id="35" name="그룹 34"/>
            <p:cNvGrpSpPr/>
            <p:nvPr/>
          </p:nvGrpSpPr>
          <p:grpSpPr>
            <a:xfrm>
              <a:off x="2977914" y="1003073"/>
              <a:ext cx="442830" cy="540000"/>
              <a:chOff x="2977914" y="1003073"/>
              <a:chExt cx="1355452" cy="540000"/>
            </a:xfrm>
          </p:grpSpPr>
          <p:sp>
            <p:nvSpPr>
              <p:cNvPr id="37" name="Line 42"/>
              <p:cNvSpPr>
                <a:spLocks noChangeShapeType="1"/>
              </p:cNvSpPr>
              <p:nvPr/>
            </p:nvSpPr>
            <p:spPr bwMode="auto">
              <a:xfrm flipV="1">
                <a:off x="2977914" y="1288352"/>
                <a:ext cx="1355452" cy="2104"/>
              </a:xfrm>
              <a:prstGeom prst="line">
                <a:avLst/>
              </a:prstGeom>
              <a:noFill/>
              <a:ln w="12700">
                <a:solidFill>
                  <a:srgbClr val="00B0F0"/>
                </a:solidFill>
                <a:round/>
                <a:headEnd type="oval" w="lg" len="lg"/>
                <a:tailEnd w="lg" len="med"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endParaRPr lang="ko-KR" altLang="en-US" sz="1400"/>
              </a:p>
            </p:txBody>
          </p:sp>
          <p:sp>
            <p:nvSpPr>
              <p:cNvPr id="38" name="Line 49"/>
              <p:cNvSpPr>
                <a:spLocks noChangeShapeType="1"/>
              </p:cNvSpPr>
              <p:nvPr/>
            </p:nvSpPr>
            <p:spPr bwMode="auto">
              <a:xfrm>
                <a:off x="4333366" y="1003073"/>
                <a:ext cx="0" cy="540000"/>
              </a:xfrm>
              <a:prstGeom prst="line">
                <a:avLst/>
              </a:prstGeom>
              <a:noFill/>
              <a:ln w="12700">
                <a:solidFill>
                  <a:srgbClr val="00B0F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ko-KR" altLang="en-US" sz="1400"/>
              </a:p>
            </p:txBody>
          </p:sp>
        </p:grpSp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3420744" y="1058704"/>
              <a:ext cx="2996934" cy="4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u="sng" dirty="0">
                  <a:latin typeface="Book Antiqua" panose="02040602050305030304" pitchFamily="18" charset="0"/>
                </a:rPr>
                <a:t>Actual game results based on the extracted features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100755" y="4134097"/>
            <a:ext cx="4415097" cy="540000"/>
            <a:chOff x="2977914" y="1003073"/>
            <a:chExt cx="3439764" cy="540000"/>
          </a:xfrm>
        </p:grpSpPr>
        <p:grpSp>
          <p:nvGrpSpPr>
            <p:cNvPr id="40" name="그룹 39"/>
            <p:cNvGrpSpPr/>
            <p:nvPr/>
          </p:nvGrpSpPr>
          <p:grpSpPr>
            <a:xfrm>
              <a:off x="2977914" y="1003073"/>
              <a:ext cx="442830" cy="540000"/>
              <a:chOff x="2977914" y="1003073"/>
              <a:chExt cx="1355452" cy="540000"/>
            </a:xfrm>
          </p:grpSpPr>
          <p:sp>
            <p:nvSpPr>
              <p:cNvPr id="42" name="Line 42"/>
              <p:cNvSpPr>
                <a:spLocks noChangeShapeType="1"/>
              </p:cNvSpPr>
              <p:nvPr/>
            </p:nvSpPr>
            <p:spPr bwMode="auto">
              <a:xfrm flipV="1">
                <a:off x="2977914" y="1288352"/>
                <a:ext cx="1355452" cy="2104"/>
              </a:xfrm>
              <a:prstGeom prst="line">
                <a:avLst/>
              </a:prstGeom>
              <a:noFill/>
              <a:ln w="12700">
                <a:solidFill>
                  <a:srgbClr val="00B0F0"/>
                </a:solidFill>
                <a:round/>
                <a:headEnd type="oval" w="lg" len="lg"/>
                <a:tailEnd w="lg" len="med"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endParaRPr lang="ko-KR" altLang="en-US" sz="1400"/>
              </a:p>
            </p:txBody>
          </p:sp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>
                <a:off x="4333366" y="1003073"/>
                <a:ext cx="0" cy="540000"/>
              </a:xfrm>
              <a:prstGeom prst="line">
                <a:avLst/>
              </a:prstGeom>
              <a:noFill/>
              <a:ln w="12700">
                <a:solidFill>
                  <a:srgbClr val="00B0F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ko-KR" altLang="en-US" sz="1400"/>
              </a:p>
            </p:txBody>
          </p:sp>
        </p:grp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3420744" y="1058704"/>
              <a:ext cx="2996934" cy="27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u="sng" dirty="0">
                  <a:latin typeface="Book Antiqua" panose="02040602050305030304" pitchFamily="18" charset="0"/>
                </a:rPr>
                <a:t>For prediction of the each game results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228184" y="5301208"/>
            <a:ext cx="3024336" cy="540000"/>
            <a:chOff x="2977914" y="1003073"/>
            <a:chExt cx="3439764" cy="540000"/>
          </a:xfrm>
        </p:grpSpPr>
        <p:grpSp>
          <p:nvGrpSpPr>
            <p:cNvPr id="45" name="그룹 44"/>
            <p:cNvGrpSpPr/>
            <p:nvPr/>
          </p:nvGrpSpPr>
          <p:grpSpPr>
            <a:xfrm>
              <a:off x="2977914" y="1003073"/>
              <a:ext cx="442830" cy="540000"/>
              <a:chOff x="2977914" y="1003073"/>
              <a:chExt cx="1355452" cy="540000"/>
            </a:xfrm>
          </p:grpSpPr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 flipV="1">
                <a:off x="2977914" y="1288352"/>
                <a:ext cx="1355452" cy="2104"/>
              </a:xfrm>
              <a:prstGeom prst="line">
                <a:avLst/>
              </a:prstGeom>
              <a:noFill/>
              <a:ln w="12700">
                <a:solidFill>
                  <a:srgbClr val="00B0F0"/>
                </a:solidFill>
                <a:round/>
                <a:headEnd type="oval" w="lg" len="lg"/>
                <a:tailEnd w="lg" len="med"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endParaRPr lang="ko-KR" altLang="en-US" sz="1400"/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4333366" y="1003073"/>
                <a:ext cx="0" cy="540000"/>
              </a:xfrm>
              <a:prstGeom prst="line">
                <a:avLst/>
              </a:prstGeom>
              <a:noFill/>
              <a:ln w="12700">
                <a:solidFill>
                  <a:srgbClr val="00B0F0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ko-KR" altLang="en-US" sz="1400"/>
              </a:p>
            </p:txBody>
          </p:sp>
        </p:grp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3420744" y="1058704"/>
              <a:ext cx="2996934" cy="4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u="sng" dirty="0">
                  <a:latin typeface="Book Antiqua" panose="02040602050305030304" pitchFamily="18" charset="0"/>
                </a:rPr>
                <a:t>How accurately predict the each game results compared to others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-34279" y="3731682"/>
            <a:ext cx="1812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Book Antiqua" panose="02040602050305030304" pitchFamily="18" charset="0"/>
              </a:rPr>
              <a:t>[</a:t>
            </a:r>
            <a:r>
              <a:rPr lang="en-US" altLang="ko-KR" sz="1200" b="1" i="1" dirty="0" smtClean="0">
                <a:latin typeface="Book Antiqua" panose="02040602050305030304" pitchFamily="18" charset="0"/>
              </a:rPr>
              <a:t>Text mining techniques</a:t>
            </a:r>
            <a:r>
              <a:rPr lang="en-US" altLang="ko-KR" sz="1200" b="1" dirty="0" smtClean="0">
                <a:latin typeface="Book Antiqua" panose="02040602050305030304" pitchFamily="18" charset="0"/>
              </a:rPr>
              <a:t>]</a:t>
            </a:r>
            <a:endParaRPr lang="ko-KR" altLang="en-US" sz="1200" b="1" dirty="0">
              <a:latin typeface="Book Antiqua" panose="02040602050305030304" pitchFamily="18" charset="0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322836" y="760803"/>
            <a:ext cx="4177155" cy="2956229"/>
          </a:xfrm>
          <a:custGeom>
            <a:avLst/>
            <a:gdLst>
              <a:gd name="connsiteX0" fmla="*/ 0 w 4512179"/>
              <a:gd name="connsiteY0" fmla="*/ 0 h 3025212"/>
              <a:gd name="connsiteX1" fmla="*/ 0 w 4512179"/>
              <a:gd name="connsiteY1" fmla="*/ 991312 h 3025212"/>
              <a:gd name="connsiteX2" fmla="*/ 700755 w 4512179"/>
              <a:gd name="connsiteY2" fmla="*/ 991312 h 3025212"/>
              <a:gd name="connsiteX3" fmla="*/ 700755 w 4512179"/>
              <a:gd name="connsiteY3" fmla="*/ 2076628 h 3025212"/>
              <a:gd name="connsiteX4" fmla="*/ 1145136 w 4512179"/>
              <a:gd name="connsiteY4" fmla="*/ 2076628 h 3025212"/>
              <a:gd name="connsiteX5" fmla="*/ 1145136 w 4512179"/>
              <a:gd name="connsiteY5" fmla="*/ 3025212 h 3025212"/>
              <a:gd name="connsiteX6" fmla="*/ 4512179 w 4512179"/>
              <a:gd name="connsiteY6" fmla="*/ 3025212 h 3025212"/>
              <a:gd name="connsiteX7" fmla="*/ 4512179 w 4512179"/>
              <a:gd name="connsiteY7" fmla="*/ 1922804 h 3025212"/>
              <a:gd name="connsiteX8" fmla="*/ 3751604 w 4512179"/>
              <a:gd name="connsiteY8" fmla="*/ 1922804 h 3025212"/>
              <a:gd name="connsiteX9" fmla="*/ 3751604 w 4512179"/>
              <a:gd name="connsiteY9" fmla="*/ 897309 h 3025212"/>
              <a:gd name="connsiteX10" fmla="*/ 2982482 w 4512179"/>
              <a:gd name="connsiteY10" fmla="*/ 897309 h 3025212"/>
              <a:gd name="connsiteX11" fmla="*/ 2982482 w 4512179"/>
              <a:gd name="connsiteY11" fmla="*/ 8546 h 3025212"/>
              <a:gd name="connsiteX12" fmla="*/ 0 w 4512179"/>
              <a:gd name="connsiteY12" fmla="*/ 0 h 302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12179" h="3025212">
                <a:moveTo>
                  <a:pt x="0" y="0"/>
                </a:moveTo>
                <a:lnTo>
                  <a:pt x="0" y="991312"/>
                </a:lnTo>
                <a:lnTo>
                  <a:pt x="700755" y="991312"/>
                </a:lnTo>
                <a:lnTo>
                  <a:pt x="700755" y="2076628"/>
                </a:lnTo>
                <a:lnTo>
                  <a:pt x="1145136" y="2076628"/>
                </a:lnTo>
                <a:lnTo>
                  <a:pt x="1145136" y="3025212"/>
                </a:lnTo>
                <a:lnTo>
                  <a:pt x="4512179" y="3025212"/>
                </a:lnTo>
                <a:lnTo>
                  <a:pt x="4512179" y="1922804"/>
                </a:lnTo>
                <a:lnTo>
                  <a:pt x="3751604" y="1922804"/>
                </a:lnTo>
                <a:lnTo>
                  <a:pt x="3751604" y="897309"/>
                </a:lnTo>
                <a:lnTo>
                  <a:pt x="2982482" y="897309"/>
                </a:lnTo>
                <a:lnTo>
                  <a:pt x="2982482" y="854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164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Previous works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 site -&gt; pre-processed text</a:t>
            </a:r>
          </a:p>
          <a:p>
            <a:r>
              <a:rPr lang="en-US" altLang="ko-KR" dirty="0" smtClean="0"/>
              <a:t>Tool : R studio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8442"/>
          <a:stretch/>
        </p:blipFill>
        <p:spPr>
          <a:xfrm>
            <a:off x="517995" y="1555409"/>
            <a:ext cx="3726160" cy="26074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" t="17539" r="38683" b="53341"/>
          <a:stretch/>
        </p:blipFill>
        <p:spPr>
          <a:xfrm>
            <a:off x="277784" y="4260759"/>
            <a:ext cx="8561040" cy="2210073"/>
          </a:xfrm>
          <a:prstGeom prst="rect">
            <a:avLst/>
          </a:prstGeom>
        </p:spPr>
      </p:pic>
      <p:cxnSp>
        <p:nvCxnSpPr>
          <p:cNvPr id="11" name="꺾인 연결선 10"/>
          <p:cNvCxnSpPr/>
          <p:nvPr/>
        </p:nvCxnSpPr>
        <p:spPr>
          <a:xfrm>
            <a:off x="5278384" y="2621978"/>
            <a:ext cx="2029920" cy="1442989"/>
          </a:xfrm>
          <a:prstGeom prst="bentConnector3">
            <a:avLst>
              <a:gd name="adj1" fmla="val 9985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991" y="1686969"/>
            <a:ext cx="3782103" cy="26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59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Devising the </a:t>
            </a:r>
            <a:r>
              <a:rPr lang="en-US" altLang="ko-KR" dirty="0" smtClean="0"/>
              <a:t>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Features list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Term frequency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Frequency of away team name in an entire article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Frequency of </a:t>
            </a:r>
            <a:r>
              <a:rPr lang="en-US" altLang="ko-KR" dirty="0" smtClean="0"/>
              <a:t>home </a:t>
            </a:r>
            <a:r>
              <a:rPr lang="en-US" altLang="ko-KR" dirty="0"/>
              <a:t>team name in an entire article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Frequency of away </a:t>
            </a:r>
            <a:r>
              <a:rPr lang="en-US" altLang="ko-KR" dirty="0" smtClean="0"/>
              <a:t>team’s athlete </a:t>
            </a:r>
            <a:r>
              <a:rPr lang="en-US" altLang="ko-KR" dirty="0"/>
              <a:t>name in an entire article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Frequency of home team’s athlete </a:t>
            </a:r>
            <a:r>
              <a:rPr lang="en-US" altLang="ko-KR" dirty="0" smtClean="0"/>
              <a:t>name </a:t>
            </a:r>
            <a:r>
              <a:rPr lang="en-US" altLang="ko-KR" dirty="0"/>
              <a:t>in an entire article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Term order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Location of </a:t>
            </a:r>
            <a:r>
              <a:rPr lang="en-US" altLang="ko-KR" dirty="0" smtClean="0"/>
              <a:t>away </a:t>
            </a:r>
            <a:r>
              <a:rPr lang="en-US" altLang="ko-KR" dirty="0"/>
              <a:t>team name in an entire article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Location of home team name in an entire article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Location of away </a:t>
            </a:r>
            <a:r>
              <a:rPr lang="en-US" altLang="ko-KR" dirty="0" smtClean="0"/>
              <a:t>team’s athlete </a:t>
            </a:r>
            <a:r>
              <a:rPr lang="en-US" altLang="ko-KR" dirty="0"/>
              <a:t>name in an entire article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Location of home team’s athlete </a:t>
            </a:r>
            <a:r>
              <a:rPr lang="en-US" altLang="ko-KR" dirty="0" smtClean="0"/>
              <a:t>name </a:t>
            </a:r>
            <a:r>
              <a:rPr lang="en-US" altLang="ko-KR" dirty="0"/>
              <a:t>in an entire article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0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Developing data matrix for classification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Necessary pre-data </a:t>
            </a:r>
          </a:p>
          <a:p>
            <a:pPr lvl="1"/>
            <a:r>
              <a:rPr lang="en-US" altLang="ko-KR" dirty="0" smtClean="0"/>
              <a:t>List of all teams 			Full name of all athletes in each teams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21696"/>
            <a:ext cx="3096344" cy="48313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15238"/>
          <a:stretch/>
        </p:blipFill>
        <p:spPr>
          <a:xfrm>
            <a:off x="5508104" y="1521695"/>
            <a:ext cx="2371725" cy="47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94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Developing data matrix for classification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Creating the data matrix from pre-processed </a:t>
            </a:r>
            <a:r>
              <a:rPr lang="en-US" altLang="ko-KR" kern="100" dirty="0"/>
              <a:t>article</a:t>
            </a:r>
            <a:r>
              <a:rPr lang="en-US" altLang="ko-KR" dirty="0" smtClean="0"/>
              <a:t> and developed features</a:t>
            </a:r>
          </a:p>
          <a:p>
            <a:pPr lvl="1"/>
            <a:r>
              <a:rPr lang="en-US" altLang="ko-KR" dirty="0"/>
              <a:t>Pre-processed article + </a:t>
            </a:r>
            <a:r>
              <a:rPr lang="en-US" altLang="ko-KR" dirty="0" smtClean="0"/>
              <a:t>team list </a:t>
            </a:r>
            <a:r>
              <a:rPr lang="en-US" altLang="ko-KR" dirty="0"/>
              <a:t>+ </a:t>
            </a:r>
            <a:r>
              <a:rPr lang="en-US" altLang="ko-KR" dirty="0" smtClean="0"/>
              <a:t>athletes list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3468511"/>
              </p:ext>
            </p:extLst>
          </p:nvPr>
        </p:nvGraphicFramePr>
        <p:xfrm>
          <a:off x="456416" y="4221088"/>
          <a:ext cx="8098257" cy="12961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12282"/>
                <a:gridCol w="852400"/>
                <a:gridCol w="852400"/>
                <a:gridCol w="852400"/>
                <a:gridCol w="852400"/>
                <a:gridCol w="852400"/>
                <a:gridCol w="852400"/>
                <a:gridCol w="1971575"/>
              </a:tblGrid>
              <a:tr h="259229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Feature1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 smtClean="0">
                          <a:effectLst/>
                        </a:rPr>
                        <a:t>Feature2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 smtClean="0">
                          <a:effectLst/>
                        </a:rPr>
                        <a:t>Feature3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 smtClean="0">
                          <a:effectLst/>
                        </a:rPr>
                        <a:t>Feature4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Feature5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</a:rPr>
                        <a:t>…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Class (Winning team)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Article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Article 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…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…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Article </a:t>
                      </a:r>
                      <a:r>
                        <a:rPr lang="en-US" sz="1200" u="none" strike="noStrike" dirty="0" smtClean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 smtClean="0">
                          <a:effectLst/>
                        </a:rPr>
                        <a:t>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  <a:ea typeface="맑은 고딕" panose="020B0503020000020004" pitchFamily="50" charset="-127"/>
                        </a:rPr>
                        <a:t>…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" t="17539" r="66668" b="53341"/>
          <a:stretch/>
        </p:blipFill>
        <p:spPr>
          <a:xfrm>
            <a:off x="290168" y="1772816"/>
            <a:ext cx="3164831" cy="1502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2052"/>
          <a:stretch/>
        </p:blipFill>
        <p:spPr>
          <a:xfrm>
            <a:off x="4034736" y="1854593"/>
            <a:ext cx="1788178" cy="14173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5112"/>
          <a:stretch/>
        </p:blipFill>
        <p:spPr>
          <a:xfrm>
            <a:off x="6645293" y="1856705"/>
            <a:ext cx="1631377" cy="1429757"/>
          </a:xfrm>
          <a:prstGeom prst="rect">
            <a:avLst/>
          </a:prstGeom>
        </p:spPr>
      </p:pic>
      <p:sp>
        <p:nvSpPr>
          <p:cNvPr id="4" name="덧셈 기호 3"/>
          <p:cNvSpPr/>
          <p:nvPr/>
        </p:nvSpPr>
        <p:spPr>
          <a:xfrm>
            <a:off x="3639307" y="2348880"/>
            <a:ext cx="317537" cy="328652"/>
          </a:xfrm>
          <a:prstGeom prst="mathPlus">
            <a:avLst>
              <a:gd name="adj1" fmla="val 633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덧셈 기호 8"/>
          <p:cNvSpPr/>
          <p:nvPr/>
        </p:nvSpPr>
        <p:spPr>
          <a:xfrm>
            <a:off x="6066561" y="2348880"/>
            <a:ext cx="317537" cy="328652"/>
          </a:xfrm>
          <a:prstGeom prst="mathPlus">
            <a:avLst>
              <a:gd name="adj1" fmla="val 633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3454999" y="3645024"/>
            <a:ext cx="1677300" cy="358562"/>
          </a:xfrm>
          <a:prstGeom prst="downArrow">
            <a:avLst>
              <a:gd name="adj1" fmla="val 50000"/>
              <a:gd name="adj2" fmla="val 7475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91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Calculating the features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Tool :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2013b</a:t>
            </a:r>
          </a:p>
          <a:p>
            <a:r>
              <a:rPr lang="en-US" altLang="ko-KR" dirty="0"/>
              <a:t>Data read</a:t>
            </a:r>
          </a:p>
          <a:p>
            <a:pPr lvl="1"/>
            <a:r>
              <a:rPr lang="en-US" altLang="ko-KR" dirty="0">
                <a:solidFill>
                  <a:srgbClr val="00863D"/>
                </a:solidFill>
              </a:rPr>
              <a:t>%read a preprocessed article </a:t>
            </a:r>
          </a:p>
          <a:p>
            <a:pPr lvl="1"/>
            <a:r>
              <a:rPr lang="en-US" altLang="ko-KR" dirty="0" err="1">
                <a:solidFill>
                  <a:srgbClr val="00863D"/>
                </a:solidFill>
              </a:rPr>
              <a:t>txt_main</a:t>
            </a:r>
            <a:r>
              <a:rPr lang="en-US" altLang="ko-KR" dirty="0">
                <a:solidFill>
                  <a:srgbClr val="00863D"/>
                </a:solidFill>
              </a:rPr>
              <a:t> = </a:t>
            </a:r>
            <a:r>
              <a:rPr lang="en-US" altLang="ko-KR" dirty="0" err="1">
                <a:solidFill>
                  <a:srgbClr val="00863D"/>
                </a:solidFill>
              </a:rPr>
              <a:t>xlsread</a:t>
            </a:r>
            <a:r>
              <a:rPr lang="en-US" altLang="ko-KR" dirty="0">
                <a:solidFill>
                  <a:srgbClr val="00863D"/>
                </a:solidFill>
              </a:rPr>
              <a:t>('C:\Users\</a:t>
            </a:r>
            <a:r>
              <a:rPr lang="en-US" altLang="ko-KR" dirty="0" err="1">
                <a:solidFill>
                  <a:srgbClr val="00863D"/>
                </a:solidFill>
              </a:rPr>
              <a:t>isd</a:t>
            </a:r>
            <a:r>
              <a:rPr lang="en-US" altLang="ko-KR" dirty="0">
                <a:solidFill>
                  <a:srgbClr val="00863D"/>
                </a:solidFill>
              </a:rPr>
              <a:t>\Desktop\</a:t>
            </a:r>
            <a:r>
              <a:rPr lang="en-US" altLang="ko-KR" dirty="0" err="1">
                <a:solidFill>
                  <a:srgbClr val="00863D"/>
                </a:solidFill>
              </a:rPr>
              <a:t>mlbpredict</a:t>
            </a:r>
            <a:r>
              <a:rPr lang="en-US" altLang="ko-KR" dirty="0">
                <a:solidFill>
                  <a:srgbClr val="00863D"/>
                </a:solidFill>
              </a:rPr>
              <a:t>\maindata.xlsx</a:t>
            </a:r>
            <a:r>
              <a:rPr lang="en-US" altLang="ko-KR" dirty="0" smtClean="0">
                <a:solidFill>
                  <a:srgbClr val="00863D"/>
                </a:solidFill>
              </a:rPr>
              <a:t>');</a:t>
            </a:r>
          </a:p>
          <a:p>
            <a:pPr lvl="1"/>
            <a:endParaRPr lang="en-US" altLang="ko-KR" dirty="0">
              <a:solidFill>
                <a:srgbClr val="00B050"/>
              </a:solidFill>
            </a:endParaRPr>
          </a:p>
          <a:p>
            <a:pPr lvl="1"/>
            <a:endParaRPr lang="en-US" altLang="ko-KR" dirty="0" smtClean="0">
              <a:solidFill>
                <a:srgbClr val="00B050"/>
              </a:solidFill>
            </a:endParaRPr>
          </a:p>
          <a:p>
            <a:pPr lvl="1"/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>
                <a:solidFill>
                  <a:srgbClr val="00863D"/>
                </a:solidFill>
              </a:rPr>
              <a:t>%get the index of home/away team from </a:t>
            </a:r>
            <a:r>
              <a:rPr lang="en-US" altLang="ko-KR" dirty="0" err="1">
                <a:solidFill>
                  <a:srgbClr val="00863D"/>
                </a:solidFill>
              </a:rPr>
              <a:t>teamlist</a:t>
            </a:r>
            <a:endParaRPr lang="en-US" altLang="ko-KR" dirty="0">
              <a:solidFill>
                <a:srgbClr val="00863D"/>
              </a:solidFill>
            </a:endParaRPr>
          </a:p>
          <a:p>
            <a:pPr lvl="1"/>
            <a:r>
              <a:rPr lang="en-US" altLang="ko-KR" dirty="0" err="1">
                <a:solidFill>
                  <a:srgbClr val="00863D"/>
                </a:solidFill>
              </a:rPr>
              <a:t>idx_away</a:t>
            </a:r>
            <a:r>
              <a:rPr lang="en-US" altLang="ko-KR" dirty="0">
                <a:solidFill>
                  <a:srgbClr val="00863D"/>
                </a:solidFill>
              </a:rPr>
              <a:t> = find(</a:t>
            </a:r>
            <a:r>
              <a:rPr lang="en-US" altLang="ko-KR" dirty="0" err="1">
                <a:solidFill>
                  <a:srgbClr val="00863D"/>
                </a:solidFill>
              </a:rPr>
              <a:t>ismember</a:t>
            </a:r>
            <a:r>
              <a:rPr lang="en-US" altLang="ko-KR" dirty="0">
                <a:solidFill>
                  <a:srgbClr val="00863D"/>
                </a:solidFill>
              </a:rPr>
              <a:t>(</a:t>
            </a:r>
            <a:r>
              <a:rPr lang="en-US" altLang="ko-KR" dirty="0" err="1">
                <a:solidFill>
                  <a:srgbClr val="00863D"/>
                </a:solidFill>
              </a:rPr>
              <a:t>txt_team</a:t>
            </a:r>
            <a:r>
              <a:rPr lang="en-US" altLang="ko-KR" dirty="0">
                <a:solidFill>
                  <a:srgbClr val="00863D"/>
                </a:solidFill>
              </a:rPr>
              <a:t>(:,2), </a:t>
            </a:r>
            <a:r>
              <a:rPr lang="en-US" altLang="ko-KR" dirty="0" err="1">
                <a:solidFill>
                  <a:srgbClr val="00863D"/>
                </a:solidFill>
              </a:rPr>
              <a:t>txt_main</a:t>
            </a:r>
            <a:r>
              <a:rPr lang="en-US" altLang="ko-KR" dirty="0">
                <a:solidFill>
                  <a:srgbClr val="00863D"/>
                </a:solidFill>
              </a:rPr>
              <a:t>(1)));</a:t>
            </a:r>
          </a:p>
          <a:p>
            <a:pPr lvl="1"/>
            <a:r>
              <a:rPr lang="en-US" altLang="ko-KR" dirty="0" err="1">
                <a:solidFill>
                  <a:srgbClr val="00863D"/>
                </a:solidFill>
              </a:rPr>
              <a:t>idx_home</a:t>
            </a:r>
            <a:r>
              <a:rPr lang="en-US" altLang="ko-KR" dirty="0">
                <a:solidFill>
                  <a:srgbClr val="00863D"/>
                </a:solidFill>
              </a:rPr>
              <a:t> = find(</a:t>
            </a:r>
            <a:r>
              <a:rPr lang="en-US" altLang="ko-KR" dirty="0" err="1">
                <a:solidFill>
                  <a:srgbClr val="00863D"/>
                </a:solidFill>
              </a:rPr>
              <a:t>ismember</a:t>
            </a:r>
            <a:r>
              <a:rPr lang="en-US" altLang="ko-KR" dirty="0">
                <a:solidFill>
                  <a:srgbClr val="00863D"/>
                </a:solidFill>
              </a:rPr>
              <a:t>(</a:t>
            </a:r>
            <a:r>
              <a:rPr lang="en-US" altLang="ko-KR" dirty="0" err="1">
                <a:solidFill>
                  <a:srgbClr val="00863D"/>
                </a:solidFill>
              </a:rPr>
              <a:t>txt_team</a:t>
            </a:r>
            <a:r>
              <a:rPr lang="en-US" altLang="ko-KR" dirty="0">
                <a:solidFill>
                  <a:srgbClr val="00863D"/>
                </a:solidFill>
              </a:rPr>
              <a:t>(:,2), </a:t>
            </a:r>
            <a:r>
              <a:rPr lang="en-US" altLang="ko-KR" dirty="0" err="1">
                <a:solidFill>
                  <a:srgbClr val="00863D"/>
                </a:solidFill>
              </a:rPr>
              <a:t>txt_main</a:t>
            </a:r>
            <a:r>
              <a:rPr lang="en-US" altLang="ko-KR" dirty="0">
                <a:solidFill>
                  <a:srgbClr val="00863D"/>
                </a:solidFill>
              </a:rPr>
              <a:t>(2)));</a:t>
            </a:r>
          </a:p>
          <a:p>
            <a:pPr lvl="1"/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76872"/>
            <a:ext cx="8305800" cy="4191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1560" y="2474174"/>
            <a:ext cx="1368152" cy="221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99592" y="3995838"/>
            <a:ext cx="6795489" cy="2313482"/>
            <a:chOff x="611560" y="3890016"/>
            <a:chExt cx="6795489" cy="2313482"/>
          </a:xfrm>
        </p:grpSpPr>
        <p:grpSp>
          <p:nvGrpSpPr>
            <p:cNvPr id="7" name="그룹 6"/>
            <p:cNvGrpSpPr/>
            <p:nvPr/>
          </p:nvGrpSpPr>
          <p:grpSpPr>
            <a:xfrm>
              <a:off x="611560" y="3890016"/>
              <a:ext cx="3234047" cy="2313482"/>
              <a:chOff x="4788024" y="3573016"/>
              <a:chExt cx="3234047" cy="2313482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-1" b="38675"/>
              <a:stretch/>
            </p:blipFill>
            <p:spPr>
              <a:xfrm>
                <a:off x="4788024" y="3573016"/>
                <a:ext cx="3234047" cy="2313482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4788025" y="4725144"/>
                <a:ext cx="1008112" cy="3600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112" y="4851270"/>
              <a:ext cx="1826937" cy="381748"/>
            </a:xfrm>
            <a:prstGeom prst="rect">
              <a:avLst/>
            </a:prstGeom>
          </p:spPr>
        </p:pic>
        <p:sp>
          <p:nvSpPr>
            <p:cNvPr id="9" name="오른쪽 화살표 8"/>
            <p:cNvSpPr/>
            <p:nvPr/>
          </p:nvSpPr>
          <p:spPr>
            <a:xfrm>
              <a:off x="4424827" y="4876966"/>
              <a:ext cx="576064" cy="36004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5749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sung proj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Selling points presentation">
      <a:majorFont>
        <a:latin typeface="Meiryo"/>
        <a:ea typeface=""/>
        <a:cs typeface="Arial"/>
      </a:majorFont>
      <a:minorFont>
        <a:latin typeface="Meiryo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elling points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33"/>
        </a:accent1>
        <a:accent2>
          <a:srgbClr val="DBA215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C69212"/>
        </a:accent6>
        <a:hlink>
          <a:srgbClr val="0066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WISE">
  <a:themeElements>
    <a:clrScheme name="1_Selling points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933"/>
      </a:accent1>
      <a:accent2>
        <a:srgbClr val="DBA215"/>
      </a:accent2>
      <a:accent3>
        <a:srgbClr val="FFFFFF"/>
      </a:accent3>
      <a:accent4>
        <a:srgbClr val="000000"/>
      </a:accent4>
      <a:accent5>
        <a:srgbClr val="FFCAAD"/>
      </a:accent5>
      <a:accent6>
        <a:srgbClr val="C69212"/>
      </a:accent6>
      <a:hlink>
        <a:srgbClr val="0066CC"/>
      </a:hlink>
      <a:folHlink>
        <a:srgbClr val="DDDDDD"/>
      </a:folHlink>
    </a:clrScheme>
    <a:fontScheme name="1_Selling points presentation">
      <a:majorFont>
        <a:latin typeface="Meiryo"/>
        <a:ea typeface=""/>
        <a:cs typeface="Arial"/>
      </a:majorFont>
      <a:minorFont>
        <a:latin typeface="Meiryo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elling points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33"/>
        </a:accent1>
        <a:accent2>
          <a:srgbClr val="DBA215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C69212"/>
        </a:accent6>
        <a:hlink>
          <a:srgbClr val="0066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Samsung project</Template>
  <TotalTime>50023</TotalTime>
  <Words>896</Words>
  <Application>Microsoft Office PowerPoint</Application>
  <PresentationFormat>화면 슬라이드 쇼(4:3)</PresentationFormat>
  <Paragraphs>397</Paragraphs>
  <Slides>17</Slides>
  <Notes>16</Notes>
  <HiddenSlides>0</HiddenSlides>
  <MMClips>0</MMClips>
  <ScaleCrop>false</ScaleCrop>
  <HeadingPairs>
    <vt:vector size="6" baseType="variant">
      <vt:variant>
        <vt:lpstr>테마</vt:lpstr>
      </vt:variant>
      <vt:variant>
        <vt:i4>5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Samsung project</vt:lpstr>
      <vt:lpstr>디자인 사용자 지정</vt:lpstr>
      <vt:lpstr>1_Custom Design</vt:lpstr>
      <vt:lpstr>Custom Design</vt:lpstr>
      <vt:lpstr>1_WISE</vt:lpstr>
      <vt:lpstr>Equation</vt:lpstr>
      <vt:lpstr>IME653 Unstructured Data Analysis Term Project Final Presentation</vt:lpstr>
      <vt:lpstr>Agenda</vt:lpstr>
      <vt:lpstr>Goal of the project</vt:lpstr>
      <vt:lpstr>Process</vt:lpstr>
      <vt:lpstr>Previous works</vt:lpstr>
      <vt:lpstr>Devising the features</vt:lpstr>
      <vt:lpstr>Developing data matrix for classification</vt:lpstr>
      <vt:lpstr>Developing data matrix for classification</vt:lpstr>
      <vt:lpstr>Calculating the features</vt:lpstr>
      <vt:lpstr>Calculating the features</vt:lpstr>
      <vt:lpstr>Calculating the features</vt:lpstr>
      <vt:lpstr>Calculating the features</vt:lpstr>
      <vt:lpstr>Calculating the features</vt:lpstr>
      <vt:lpstr>Data matrix for classification</vt:lpstr>
      <vt:lpstr>Classification using SVM </vt:lpstr>
      <vt:lpstr>Evaluation for classification work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Jihee</dc:creator>
  <cp:lastModifiedBy>k</cp:lastModifiedBy>
  <cp:revision>1354</cp:revision>
  <cp:lastPrinted>2014-06-10T00:19:14Z</cp:lastPrinted>
  <dcterms:created xsi:type="dcterms:W3CDTF">2006-08-16T00:00:00Z</dcterms:created>
  <dcterms:modified xsi:type="dcterms:W3CDTF">2015-06-16T02:18:51Z</dcterms:modified>
</cp:coreProperties>
</file>