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373" r:id="rId4"/>
    <p:sldId id="357" r:id="rId5"/>
    <p:sldId id="358" r:id="rId6"/>
    <p:sldId id="359" r:id="rId7"/>
    <p:sldId id="371" r:id="rId8"/>
    <p:sldId id="362" r:id="rId9"/>
    <p:sldId id="372" r:id="rId10"/>
    <p:sldId id="363" r:id="rId11"/>
    <p:sldId id="364" r:id="rId12"/>
    <p:sldId id="366" r:id="rId13"/>
    <p:sldId id="367" r:id="rId14"/>
    <p:sldId id="374" r:id="rId15"/>
    <p:sldId id="381" r:id="rId16"/>
    <p:sldId id="391" r:id="rId17"/>
    <p:sldId id="382" r:id="rId18"/>
    <p:sldId id="375" r:id="rId19"/>
    <p:sldId id="383" r:id="rId20"/>
    <p:sldId id="384" r:id="rId21"/>
    <p:sldId id="385" r:id="rId22"/>
    <p:sldId id="386" r:id="rId23"/>
    <p:sldId id="387" r:id="rId24"/>
    <p:sldId id="389" r:id="rId25"/>
    <p:sldId id="388" r:id="rId26"/>
    <p:sldId id="390" r:id="rId27"/>
    <p:sldId id="392" r:id="rId28"/>
    <p:sldId id="285" r:id="rId29"/>
  </p:sldIdLst>
  <p:sldSz cx="9144000" cy="6858000" type="screen4x3"/>
  <p:notesSz cx="9926638" cy="67976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2F"/>
    <a:srgbClr val="F1A973"/>
    <a:srgbClr val="58B5DE"/>
    <a:srgbClr val="DC5930"/>
    <a:srgbClr val="FFFFFF"/>
    <a:srgbClr val="EB99BE"/>
    <a:srgbClr val="A2D6A8"/>
    <a:srgbClr val="C5A2E8"/>
    <a:srgbClr val="76C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126" autoAdjust="0"/>
  </p:normalViewPr>
  <p:slideViewPr>
    <p:cSldViewPr>
      <p:cViewPr varScale="1">
        <p:scale>
          <a:sx n="102" d="100"/>
          <a:sy n="102" d="100"/>
        </p:scale>
        <p:origin x="11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11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98B8A-63CA-43DD-9803-47DC1D9A601C}" type="datetimeFigureOut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34ED9-F217-4FC4-BB7F-41E5622C7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46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AF1C5-9363-4236-B598-0EFEB1817B35}" type="datetimeFigureOut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83CA1-FDEE-42CE-9CA1-B55C8FB95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4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83CA1-FDEE-42CE-9CA1-B55C8FB95E8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2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83CA1-FDEE-42CE-9CA1-B55C8FB95E8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99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GM GLOBAL TECHNOLOGY OPERATIONS LLC</a:t>
            </a:r>
          </a:p>
          <a:p>
            <a:endParaRPr lang="en-US" dirty="0" smtClean="0"/>
          </a:p>
          <a:p>
            <a:r>
              <a:rPr lang="en-US" dirty="0" err="1" smtClean="0"/>
              <a:t>Gm</a:t>
            </a:r>
            <a:r>
              <a:rPr lang="en-US" dirty="0" smtClean="0"/>
              <a:t> Global Technology Operations </a:t>
            </a:r>
            <a:r>
              <a:rPr lang="en-US" dirty="0" err="1" smtClean="0"/>
              <a:t>Inc</a:t>
            </a:r>
            <a:r>
              <a:rPr lang="en-US" dirty="0" smtClean="0"/>
              <a:t> was founded in 2009. The company's line of business includes providing professional engineering services.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83CA1-FDEE-42CE-9CA1-B55C8FB95E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4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GM GLOBAL TECHNOLOGY OPERATIONS LLC</a:t>
            </a:r>
          </a:p>
          <a:p>
            <a:endParaRPr lang="en-US" dirty="0" smtClean="0"/>
          </a:p>
          <a:p>
            <a:r>
              <a:rPr lang="en-US" dirty="0" err="1" smtClean="0"/>
              <a:t>Gm</a:t>
            </a:r>
            <a:r>
              <a:rPr lang="en-US" dirty="0" smtClean="0"/>
              <a:t> Global Technology Operations </a:t>
            </a:r>
            <a:r>
              <a:rPr lang="en-US" dirty="0" err="1" smtClean="0"/>
              <a:t>Inc</a:t>
            </a:r>
            <a:r>
              <a:rPr lang="en-US" dirty="0" smtClean="0"/>
              <a:t> was founded in 2009. The company's line of business includes providing professional engineering services.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83CA1-FDEE-42CE-9CA1-B55C8FB95E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32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83CA1-FDEE-42CE-9CA1-B55C8FB95E8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83CA1-FDEE-42CE-9CA1-B55C8FB95E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7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mining:</a:t>
            </a:r>
          </a:p>
          <a:p>
            <a:r>
              <a:rPr lang="en-US" dirty="0" smtClean="0"/>
              <a:t>#integrate data: title, abstract, and claim 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source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interprets each element of the vector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as a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83CA1-FDEE-42CE-9CA1-B55C8FB95E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96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83CA1-FDEE-42CE-9CA1-B55C8FB95E8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46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mining:</a:t>
            </a:r>
          </a:p>
          <a:p>
            <a:r>
              <a:rPr lang="en-US" dirty="0" smtClean="0"/>
              <a:t>#integrate data: title, abstract, and claim 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source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interprets each element of the vector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83CA1-FDEE-42CE-9CA1-B55C8FB95E8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70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mining:</a:t>
            </a:r>
          </a:p>
          <a:p>
            <a:r>
              <a:rPr lang="en-US" dirty="0" smtClean="0"/>
              <a:t>#integrate data: title, abstract, and claim 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source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interprets each element of the vector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83CA1-FDEE-42CE-9CA1-B55C8FB95E8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7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0" name="Rectangle 32"/>
          <p:cNvSpPr>
            <a:spLocks noChangeArrowheads="1"/>
          </p:cNvSpPr>
          <p:nvPr userDrawn="1"/>
        </p:nvSpPr>
        <p:spPr bwMode="ltGray">
          <a:xfrm>
            <a:off x="0" y="3810000"/>
            <a:ext cx="9144000" cy="3048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1" name="Rectangle 33"/>
          <p:cNvSpPr>
            <a:spLocks noChangeArrowheads="1"/>
          </p:cNvSpPr>
          <p:nvPr userDrawn="1"/>
        </p:nvSpPr>
        <p:spPr bwMode="ltGray">
          <a:xfrm flipH="1">
            <a:off x="6324600" y="0"/>
            <a:ext cx="2819400" cy="2819400"/>
          </a:xfrm>
          <a:prstGeom prst="rect">
            <a:avLst/>
          </a:prstGeom>
          <a:gradFill rotWithShape="1">
            <a:gsLst>
              <a:gs pos="0">
                <a:schemeClr val="folHlink">
                  <a:alpha val="39999"/>
                </a:schemeClr>
              </a:gs>
              <a:gs pos="100000">
                <a:schemeClr val="folHlink">
                  <a:gamma/>
                  <a:tint val="0"/>
                  <a:invGamma/>
                  <a:alpha val="0"/>
                </a:schemeClr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2" name="Rectangle 34"/>
          <p:cNvSpPr>
            <a:spLocks noChangeArrowheads="1"/>
          </p:cNvSpPr>
          <p:nvPr userDrawn="1"/>
        </p:nvSpPr>
        <p:spPr bwMode="ltGray">
          <a:xfrm>
            <a:off x="0" y="0"/>
            <a:ext cx="4191000" cy="2743200"/>
          </a:xfrm>
          <a:prstGeom prst="rect">
            <a:avLst/>
          </a:prstGeom>
          <a:gradFill rotWithShape="1">
            <a:gsLst>
              <a:gs pos="0">
                <a:schemeClr val="hlink">
                  <a:alpha val="45000"/>
                </a:schemeClr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3" name="Freeform 35"/>
          <p:cNvSpPr>
            <a:spLocks/>
          </p:cNvSpPr>
          <p:nvPr userDrawn="1"/>
        </p:nvSpPr>
        <p:spPr bwMode="gray">
          <a:xfrm>
            <a:off x="57150" y="0"/>
            <a:ext cx="9086850" cy="6848475"/>
          </a:xfrm>
          <a:custGeom>
            <a:avLst/>
            <a:gdLst/>
            <a:ahLst/>
            <a:cxnLst>
              <a:cxn ang="0">
                <a:pos x="2742" y="0"/>
              </a:cxn>
              <a:cxn ang="0">
                <a:pos x="0" y="342"/>
              </a:cxn>
              <a:cxn ang="0">
                <a:pos x="504" y="4314"/>
              </a:cxn>
              <a:cxn ang="0">
                <a:pos x="5724" y="3666"/>
              </a:cxn>
              <a:cxn ang="0">
                <a:pos x="5724" y="3264"/>
              </a:cxn>
              <a:cxn ang="0">
                <a:pos x="5328" y="0"/>
              </a:cxn>
              <a:cxn ang="0">
                <a:pos x="2742" y="0"/>
              </a:cxn>
            </a:cxnLst>
            <a:rect l="0" t="0" r="r" b="b"/>
            <a:pathLst>
              <a:path w="5724" h="4314">
                <a:moveTo>
                  <a:pt x="2742" y="0"/>
                </a:moveTo>
                <a:lnTo>
                  <a:pt x="0" y="342"/>
                </a:lnTo>
                <a:lnTo>
                  <a:pt x="504" y="4314"/>
                </a:lnTo>
                <a:lnTo>
                  <a:pt x="5724" y="3666"/>
                </a:lnTo>
                <a:lnTo>
                  <a:pt x="5724" y="3264"/>
                </a:lnTo>
                <a:lnTo>
                  <a:pt x="5328" y="0"/>
                </a:lnTo>
                <a:lnTo>
                  <a:pt x="2742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 cap="flat" cmpd="sng">
            <a:solidFill>
              <a:schemeClr val="accent2">
                <a:alpha val="60001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4" name="Rectangle 36"/>
          <p:cNvSpPr>
            <a:spLocks noChangeArrowheads="1"/>
          </p:cNvSpPr>
          <p:nvPr userDrawn="1"/>
        </p:nvSpPr>
        <p:spPr bwMode="gray">
          <a:xfrm rot="949231">
            <a:off x="5476875" y="2882900"/>
            <a:ext cx="2438400" cy="2362200"/>
          </a:xfrm>
          <a:prstGeom prst="rect">
            <a:avLst/>
          </a:prstGeom>
          <a:solidFill>
            <a:schemeClr val="accent2">
              <a:alpha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5" name="Rectangle 37"/>
          <p:cNvSpPr>
            <a:spLocks noChangeArrowheads="1"/>
          </p:cNvSpPr>
          <p:nvPr userDrawn="1"/>
        </p:nvSpPr>
        <p:spPr bwMode="gray">
          <a:xfrm rot="1303080">
            <a:off x="5703888" y="2668588"/>
            <a:ext cx="2514600" cy="2514600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6" name="Rectangle 38"/>
          <p:cNvSpPr>
            <a:spLocks noChangeArrowheads="1"/>
          </p:cNvSpPr>
          <p:nvPr userDrawn="1"/>
        </p:nvSpPr>
        <p:spPr bwMode="gray">
          <a:xfrm rot="-805714">
            <a:off x="7315200" y="1905000"/>
            <a:ext cx="1295400" cy="1295400"/>
          </a:xfrm>
          <a:prstGeom prst="rect">
            <a:avLst/>
          </a:prstGeom>
          <a:solidFill>
            <a:schemeClr val="hlink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8167" name="Group 39"/>
          <p:cNvGrpSpPr>
            <a:grpSpLocks/>
          </p:cNvGrpSpPr>
          <p:nvPr userDrawn="1"/>
        </p:nvGrpSpPr>
        <p:grpSpPr bwMode="auto">
          <a:xfrm rot="2421898">
            <a:off x="8270875" y="423863"/>
            <a:ext cx="457200" cy="457200"/>
            <a:chOff x="4744" y="954"/>
            <a:chExt cx="498" cy="496"/>
          </a:xfrm>
        </p:grpSpPr>
        <p:sp>
          <p:nvSpPr>
            <p:cNvPr id="48168" name="Rectangle 40"/>
            <p:cNvSpPr>
              <a:spLocks noChangeArrowheads="1"/>
            </p:cNvSpPr>
            <p:nvPr/>
          </p:nvSpPr>
          <p:spPr bwMode="gray">
            <a:xfrm rot="3780902">
              <a:off x="4763" y="971"/>
              <a:ext cx="463" cy="463"/>
            </a:xfrm>
            <a:prstGeom prst="rect">
              <a:avLst/>
            </a:prstGeom>
            <a:noFill/>
            <a:ln w="12700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69" name="Rectangle 41"/>
            <p:cNvSpPr>
              <a:spLocks noChangeArrowheads="1"/>
            </p:cNvSpPr>
            <p:nvPr/>
          </p:nvSpPr>
          <p:spPr bwMode="gray">
            <a:xfrm rot="3780902">
              <a:off x="4779" y="987"/>
              <a:ext cx="428" cy="430"/>
            </a:xfrm>
            <a:prstGeom prst="rect">
              <a:avLst/>
            </a:prstGeom>
            <a:noFill/>
            <a:ln w="12700" algn="ctr">
              <a:solidFill>
                <a:schemeClr val="folHlink">
                  <a:alpha val="3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gray">
            <a:xfrm rot="3780902">
              <a:off x="4745" y="953"/>
              <a:ext cx="496" cy="498"/>
            </a:xfrm>
            <a:prstGeom prst="rect">
              <a:avLst/>
            </a:prstGeom>
            <a:noFill/>
            <a:ln w="12700" algn="ctr">
              <a:solidFill>
                <a:schemeClr val="folHlink">
                  <a:alpha val="3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171" name="Rectangle 43"/>
          <p:cNvSpPr>
            <a:spLocks noGrp="1" noChangeArrowheads="1"/>
          </p:cNvSpPr>
          <p:nvPr>
            <p:ph type="dt" sz="half" idx="2"/>
          </p:nvPr>
        </p:nvSpPr>
        <p:spPr>
          <a:xfrm>
            <a:off x="4679950" y="55563"/>
            <a:ext cx="1295400" cy="285750"/>
          </a:xfrm>
        </p:spPr>
        <p:txBody>
          <a:bodyPr/>
          <a:lstStyle>
            <a:lvl1pPr>
              <a:defRPr sz="1200"/>
            </a:lvl1pPr>
          </a:lstStyle>
          <a:p>
            <a:fld id="{23F5021D-33F2-481F-BC23-419B3855C42D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48172" name="Rectangle 44"/>
          <p:cNvSpPr>
            <a:spLocks noGrp="1" noChangeArrowheads="1"/>
          </p:cNvSpPr>
          <p:nvPr>
            <p:ph type="ftr" sz="quarter" idx="3"/>
          </p:nvPr>
        </p:nvSpPr>
        <p:spPr>
          <a:xfrm>
            <a:off x="6203950" y="55563"/>
            <a:ext cx="2895600" cy="285750"/>
          </a:xfrm>
        </p:spPr>
        <p:txBody>
          <a:bodyPr/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8173" name="Rectangle 4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675" y="6446838"/>
            <a:ext cx="1143000" cy="285750"/>
          </a:xfrm>
        </p:spPr>
        <p:txBody>
          <a:bodyPr/>
          <a:lstStyle>
            <a:lvl1pPr algn="l">
              <a:defRPr sz="1200"/>
            </a:lvl1pPr>
          </a:lstStyle>
          <a:p>
            <a:fld id="{9332F895-04C6-46A4-BECD-FD22B7EE8446}" type="slidenum">
              <a:rPr lang="en-US" altLang="ko-KR"/>
              <a:pPr/>
              <a:t>‹#›</a:t>
            </a:fld>
            <a:endParaRPr lang="en-US" altLang="ko-KR"/>
          </a:p>
        </p:txBody>
      </p:sp>
      <p:grpSp>
        <p:nvGrpSpPr>
          <p:cNvPr id="48176" name="Group 48"/>
          <p:cNvGrpSpPr>
            <a:grpSpLocks/>
          </p:cNvGrpSpPr>
          <p:nvPr userDrawn="1"/>
        </p:nvGrpSpPr>
        <p:grpSpPr bwMode="auto">
          <a:xfrm>
            <a:off x="-19050" y="-28575"/>
            <a:ext cx="6610350" cy="6896100"/>
            <a:chOff x="-12" y="-18"/>
            <a:chExt cx="4164" cy="4344"/>
          </a:xfrm>
        </p:grpSpPr>
        <p:sp>
          <p:nvSpPr>
            <p:cNvPr id="48177" name="Freeform 49"/>
            <p:cNvSpPr>
              <a:spLocks/>
            </p:cNvSpPr>
            <p:nvPr userDrawn="1"/>
          </p:nvSpPr>
          <p:spPr bwMode="gray">
            <a:xfrm>
              <a:off x="0" y="24"/>
              <a:ext cx="3906" cy="4224"/>
            </a:xfrm>
            <a:custGeom>
              <a:avLst/>
              <a:gdLst/>
              <a:ahLst/>
              <a:cxnLst>
                <a:cxn ang="0">
                  <a:pos x="0" y="1578"/>
                </a:cxn>
                <a:cxn ang="0">
                  <a:pos x="2076" y="0"/>
                </a:cxn>
                <a:cxn ang="0">
                  <a:pos x="3906" y="2394"/>
                </a:cxn>
                <a:cxn ang="0">
                  <a:pos x="1518" y="4224"/>
                </a:cxn>
                <a:cxn ang="0">
                  <a:pos x="0" y="2238"/>
                </a:cxn>
                <a:cxn ang="0">
                  <a:pos x="0" y="1578"/>
                </a:cxn>
              </a:cxnLst>
              <a:rect l="0" t="0" r="r" b="b"/>
              <a:pathLst>
                <a:path w="3906" h="4224">
                  <a:moveTo>
                    <a:pt x="0" y="1578"/>
                  </a:moveTo>
                  <a:lnTo>
                    <a:pt x="2076" y="0"/>
                  </a:lnTo>
                  <a:lnTo>
                    <a:pt x="3906" y="2394"/>
                  </a:lnTo>
                  <a:lnTo>
                    <a:pt x="1518" y="4224"/>
                  </a:lnTo>
                  <a:lnTo>
                    <a:pt x="0" y="2238"/>
                  </a:lnTo>
                  <a:lnTo>
                    <a:pt x="0" y="1578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gamma/>
                    <a:tint val="82353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78" name="Freeform 50"/>
            <p:cNvSpPr>
              <a:spLocks/>
            </p:cNvSpPr>
            <p:nvPr userDrawn="1"/>
          </p:nvSpPr>
          <p:spPr bwMode="gray">
            <a:xfrm>
              <a:off x="0" y="108"/>
              <a:ext cx="3816" cy="4050"/>
            </a:xfrm>
            <a:custGeom>
              <a:avLst/>
              <a:gdLst/>
              <a:ahLst/>
              <a:cxnLst>
                <a:cxn ang="0">
                  <a:pos x="0" y="1590"/>
                </a:cxn>
                <a:cxn ang="0">
                  <a:pos x="2070" y="0"/>
                </a:cxn>
                <a:cxn ang="0">
                  <a:pos x="3816" y="2292"/>
                </a:cxn>
                <a:cxn ang="0">
                  <a:pos x="1524" y="4050"/>
                </a:cxn>
                <a:cxn ang="0">
                  <a:pos x="0" y="2058"/>
                </a:cxn>
              </a:cxnLst>
              <a:rect l="0" t="0" r="r" b="b"/>
              <a:pathLst>
                <a:path w="3816" h="4050">
                  <a:moveTo>
                    <a:pt x="0" y="1590"/>
                  </a:moveTo>
                  <a:lnTo>
                    <a:pt x="2070" y="0"/>
                  </a:lnTo>
                  <a:lnTo>
                    <a:pt x="3816" y="2292"/>
                  </a:lnTo>
                  <a:lnTo>
                    <a:pt x="1524" y="4050"/>
                  </a:lnTo>
                  <a:lnTo>
                    <a:pt x="0" y="2058"/>
                  </a:lnTo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79" name="Freeform 51"/>
            <p:cNvSpPr>
              <a:spLocks/>
            </p:cNvSpPr>
            <p:nvPr userDrawn="1"/>
          </p:nvSpPr>
          <p:spPr bwMode="gray">
            <a:xfrm>
              <a:off x="1512" y="-18"/>
              <a:ext cx="2550" cy="4344"/>
            </a:xfrm>
            <a:custGeom>
              <a:avLst/>
              <a:gdLst/>
              <a:ahLst/>
              <a:cxnLst>
                <a:cxn ang="0">
                  <a:pos x="0" y="4344"/>
                </a:cxn>
                <a:cxn ang="0">
                  <a:pos x="2550" y="2568"/>
                </a:cxn>
                <a:cxn ang="0">
                  <a:pos x="762" y="0"/>
                </a:cxn>
              </a:cxnLst>
              <a:rect l="0" t="0" r="r" b="b"/>
              <a:pathLst>
                <a:path w="2550" h="4344">
                  <a:moveTo>
                    <a:pt x="0" y="4344"/>
                  </a:moveTo>
                  <a:lnTo>
                    <a:pt x="2550" y="2568"/>
                  </a:lnTo>
                  <a:lnTo>
                    <a:pt x="76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80" name="Freeform 52"/>
            <p:cNvSpPr>
              <a:spLocks/>
            </p:cNvSpPr>
            <p:nvPr userDrawn="1"/>
          </p:nvSpPr>
          <p:spPr bwMode="gray">
            <a:xfrm>
              <a:off x="0" y="-12"/>
              <a:ext cx="2076" cy="1446"/>
            </a:xfrm>
            <a:custGeom>
              <a:avLst/>
              <a:gdLst/>
              <a:ahLst/>
              <a:cxnLst>
                <a:cxn ang="0">
                  <a:pos x="2076" y="0"/>
                </a:cxn>
                <a:cxn ang="0">
                  <a:pos x="0" y="1446"/>
                </a:cxn>
              </a:cxnLst>
              <a:rect l="0" t="0" r="r" b="b"/>
              <a:pathLst>
                <a:path w="2076" h="1446">
                  <a:moveTo>
                    <a:pt x="2076" y="0"/>
                  </a:moveTo>
                  <a:lnTo>
                    <a:pt x="0" y="1446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81" name="Line 53"/>
            <p:cNvSpPr>
              <a:spLocks noChangeShapeType="1"/>
            </p:cNvSpPr>
            <p:nvPr userDrawn="1"/>
          </p:nvSpPr>
          <p:spPr bwMode="gray">
            <a:xfrm flipH="1">
              <a:off x="0" y="-6"/>
              <a:ext cx="1848" cy="152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82" name="Line 54"/>
            <p:cNvSpPr>
              <a:spLocks noChangeShapeType="1"/>
            </p:cNvSpPr>
            <p:nvPr userDrawn="1"/>
          </p:nvSpPr>
          <p:spPr bwMode="gray">
            <a:xfrm flipH="1">
              <a:off x="-12" y="0"/>
              <a:ext cx="1932" cy="1584"/>
            </a:xfrm>
            <a:prstGeom prst="line">
              <a:avLst/>
            </a:prstGeom>
            <a:noFill/>
            <a:ln w="28575">
              <a:solidFill>
                <a:schemeClr val="accent1">
                  <a:alpha val="3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83" name="Line 55"/>
            <p:cNvSpPr>
              <a:spLocks noChangeShapeType="1"/>
            </p:cNvSpPr>
            <p:nvPr userDrawn="1"/>
          </p:nvSpPr>
          <p:spPr bwMode="gray">
            <a:xfrm flipH="1">
              <a:off x="0" y="0"/>
              <a:ext cx="1776" cy="1464"/>
            </a:xfrm>
            <a:prstGeom prst="line">
              <a:avLst/>
            </a:prstGeom>
            <a:noFill/>
            <a:ln w="28575">
              <a:solidFill>
                <a:schemeClr val="accent1">
                  <a:alpha val="3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84" name="Freeform 56"/>
            <p:cNvSpPr>
              <a:spLocks/>
            </p:cNvSpPr>
            <p:nvPr userDrawn="1"/>
          </p:nvSpPr>
          <p:spPr bwMode="gray">
            <a:xfrm>
              <a:off x="1692" y="-12"/>
              <a:ext cx="2400" cy="4332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2400" y="2358"/>
                </a:cxn>
                <a:cxn ang="0">
                  <a:pos x="0" y="4332"/>
                </a:cxn>
              </a:cxnLst>
              <a:rect l="0" t="0" r="r" b="b"/>
              <a:pathLst>
                <a:path w="2400" h="4332">
                  <a:moveTo>
                    <a:pt x="450" y="0"/>
                  </a:moveTo>
                  <a:lnTo>
                    <a:pt x="2400" y="2358"/>
                  </a:lnTo>
                  <a:lnTo>
                    <a:pt x="0" y="4332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85" name="Freeform 57"/>
            <p:cNvSpPr>
              <a:spLocks/>
            </p:cNvSpPr>
            <p:nvPr userDrawn="1"/>
          </p:nvSpPr>
          <p:spPr bwMode="gray">
            <a:xfrm>
              <a:off x="1764" y="0"/>
              <a:ext cx="2388" cy="4314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388" y="2346"/>
                </a:cxn>
                <a:cxn ang="0">
                  <a:pos x="0" y="4314"/>
                </a:cxn>
              </a:cxnLst>
              <a:rect l="0" t="0" r="r" b="b"/>
              <a:pathLst>
                <a:path w="2388" h="4314">
                  <a:moveTo>
                    <a:pt x="444" y="0"/>
                  </a:moveTo>
                  <a:lnTo>
                    <a:pt x="2388" y="2346"/>
                  </a:lnTo>
                  <a:lnTo>
                    <a:pt x="0" y="43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alpha val="30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86" name="Freeform 58"/>
            <p:cNvSpPr>
              <a:spLocks/>
            </p:cNvSpPr>
            <p:nvPr userDrawn="1"/>
          </p:nvSpPr>
          <p:spPr bwMode="gray">
            <a:xfrm>
              <a:off x="1632" y="0"/>
              <a:ext cx="2382" cy="4308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2382" y="2340"/>
                </a:cxn>
                <a:cxn ang="0">
                  <a:pos x="0" y="4308"/>
                </a:cxn>
              </a:cxnLst>
              <a:rect l="0" t="0" r="r" b="b"/>
              <a:pathLst>
                <a:path w="2382" h="4308">
                  <a:moveTo>
                    <a:pt x="456" y="0"/>
                  </a:moveTo>
                  <a:lnTo>
                    <a:pt x="2382" y="2340"/>
                  </a:lnTo>
                  <a:lnTo>
                    <a:pt x="0" y="4308"/>
                  </a:lnTo>
                </a:path>
              </a:pathLst>
            </a:custGeom>
            <a:noFill/>
            <a:ln w="28575" cap="flat" cmpd="sng">
              <a:solidFill>
                <a:schemeClr val="accent1">
                  <a:alpha val="30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87" name="Line 59"/>
            <p:cNvSpPr>
              <a:spLocks noChangeShapeType="1"/>
            </p:cNvSpPr>
            <p:nvPr userDrawn="1"/>
          </p:nvSpPr>
          <p:spPr bwMode="gray">
            <a:xfrm flipH="1" flipV="1">
              <a:off x="-12" y="2382"/>
              <a:ext cx="1596" cy="1938"/>
            </a:xfrm>
            <a:prstGeom prst="line">
              <a:avLst/>
            </a:prstGeom>
            <a:noFill/>
            <a:ln w="28575">
              <a:solidFill>
                <a:schemeClr val="accent1">
                  <a:alpha val="3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88" name="Line 60"/>
            <p:cNvSpPr>
              <a:spLocks noChangeShapeType="1"/>
            </p:cNvSpPr>
            <p:nvPr userDrawn="1"/>
          </p:nvSpPr>
          <p:spPr bwMode="gray">
            <a:xfrm flipH="1" flipV="1">
              <a:off x="-6" y="2466"/>
              <a:ext cx="1536" cy="185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89" name="Line 61"/>
            <p:cNvSpPr>
              <a:spLocks noChangeShapeType="1"/>
            </p:cNvSpPr>
            <p:nvPr userDrawn="1"/>
          </p:nvSpPr>
          <p:spPr bwMode="gray">
            <a:xfrm flipH="1" flipV="1">
              <a:off x="6" y="2550"/>
              <a:ext cx="1446" cy="1770"/>
            </a:xfrm>
            <a:prstGeom prst="line">
              <a:avLst/>
            </a:prstGeom>
            <a:noFill/>
            <a:ln w="28575">
              <a:solidFill>
                <a:schemeClr val="accent1">
                  <a:alpha val="3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90" name="Line 62"/>
            <p:cNvSpPr>
              <a:spLocks noChangeShapeType="1"/>
            </p:cNvSpPr>
            <p:nvPr userDrawn="1"/>
          </p:nvSpPr>
          <p:spPr bwMode="gray">
            <a:xfrm>
              <a:off x="0" y="2352"/>
              <a:ext cx="1350" cy="197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191" name="Rectangle 63"/>
          <p:cNvSpPr>
            <a:spLocks noGrp="1" noChangeArrowheads="1"/>
          </p:cNvSpPr>
          <p:nvPr>
            <p:ph type="ctrTitle"/>
          </p:nvPr>
        </p:nvSpPr>
        <p:spPr bwMode="gray">
          <a:xfrm>
            <a:off x="381000" y="2362200"/>
            <a:ext cx="5105400" cy="1470025"/>
          </a:xfrm>
          <a:ln algn="ctr"/>
        </p:spPr>
        <p:txBody>
          <a:bodyPr/>
          <a:lstStyle>
            <a:lvl1pPr algn="ctr" eaLnBrk="1" hangingPunct="1">
              <a:defRPr sz="4800" smtClean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48192" name="Rectangle 6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736975"/>
            <a:ext cx="5105400" cy="685800"/>
          </a:xfrm>
          <a:ln algn="ctr"/>
        </p:spPr>
        <p:txBody>
          <a:bodyPr/>
          <a:lstStyle>
            <a:lvl1pPr marL="0" indent="0" algn="ctr" eaLnBrk="1" hangingPunct="1">
              <a:buFontTx/>
              <a:buNone/>
              <a:defRPr sz="2200" smtClean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8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4" grpId="0" animBg="1"/>
      <p:bldP spid="48165" grpId="0" animBg="1"/>
      <p:bldP spid="48166" grpId="0" animBg="1"/>
      <p:bldP spid="48191" grpId="0"/>
      <p:bldP spid="4819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819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BD377-2F87-44D5-9C5A-A213238A88B7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1383B-E06E-4C2D-9E24-2FB64A678B6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B752C-A293-4AF2-9A9A-D526CDBC3214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277C4-39A4-4F19-845B-F389920F5FD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5791200" cy="944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C783F-DCB0-49FA-8368-E8741901C615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56A8E-D5EA-4244-B128-31E772254B1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5791200" cy="944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US" noProof="0" smtClean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3F440-46D3-4635-8923-8482B4BD165A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4634B-D5C0-4968-8B57-FCE9834DC11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5791200" cy="944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en-US" noProof="0" smtClean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1C7BB-1A15-4F05-8996-F564C31FD6F7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4622DB-2A55-46C4-B872-870561A42B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E2A14-5923-4087-8228-CB77954C49C1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FE279-AFC3-4933-BB1A-F879AD3D3A1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24E83-C220-4541-B645-A2A21FE52A46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5F1A2-7FB7-4089-B45D-1B1E8C3DB2B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2078E-58B9-4349-94AF-D8C00F77BA88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551F3-1CCE-4D5D-9B34-959BD6806AB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05C35-EFC6-46DC-B595-2F658202733B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8" name="Rectangle 3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Rectangle 4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CAC82-8E04-41AD-90F6-F2E827EF58C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2FEA7-DD14-4102-925C-1F1C6EBBF447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CEBAE-C727-4C47-A9A5-B3CFC8FA6D0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0BE591-6D4E-43AC-A404-DD0CDAA6AF90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3" name="Rectangle 3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0FB5EE-D603-4B73-A58E-5C6FE86FC50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ED2BE-0674-4068-B374-D3938DCE0D08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215CE-8CC7-452A-8A52-E3B0A5F8C3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6A1CE-8BCF-477E-85FC-01B482DC780B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1FF60-8C4B-4DE2-9AC6-75144F320E2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Freeform 32"/>
          <p:cNvSpPr>
            <a:spLocks/>
          </p:cNvSpPr>
          <p:nvPr/>
        </p:nvSpPr>
        <p:spPr bwMode="ltGray">
          <a:xfrm>
            <a:off x="0" y="0"/>
            <a:ext cx="5791200" cy="630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4"/>
              </a:cxn>
              <a:cxn ang="0">
                <a:pos x="3648" y="0"/>
              </a:cxn>
              <a:cxn ang="0">
                <a:pos x="0" y="0"/>
              </a:cxn>
            </a:cxnLst>
            <a:rect l="0" t="0" r="r" b="b"/>
            <a:pathLst>
              <a:path w="3648" h="384">
                <a:moveTo>
                  <a:pt x="0" y="0"/>
                </a:moveTo>
                <a:lnTo>
                  <a:pt x="0" y="384"/>
                </a:lnTo>
                <a:lnTo>
                  <a:pt x="3648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153" name="Rectangle 33"/>
          <p:cNvSpPr>
            <a:spLocks noChangeArrowheads="1"/>
          </p:cNvSpPr>
          <p:nvPr/>
        </p:nvSpPr>
        <p:spPr bwMode="ltGray">
          <a:xfrm>
            <a:off x="0" y="3581400"/>
            <a:ext cx="9144000" cy="32766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>
                  <a:alpha val="39999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54" name="Rectangle 34"/>
          <p:cNvSpPr>
            <a:spLocks noChangeArrowheads="1"/>
          </p:cNvSpPr>
          <p:nvPr/>
        </p:nvSpPr>
        <p:spPr bwMode="ltGray">
          <a:xfrm flipH="1">
            <a:off x="4724400" y="0"/>
            <a:ext cx="4419600" cy="4114800"/>
          </a:xfrm>
          <a:prstGeom prst="rect">
            <a:avLst/>
          </a:prstGeom>
          <a:gradFill rotWithShape="1">
            <a:gsLst>
              <a:gs pos="0">
                <a:schemeClr val="folHlink">
                  <a:alpha val="20000"/>
                </a:schemeClr>
              </a:gs>
              <a:gs pos="100000">
                <a:schemeClr val="folHlink">
                  <a:gamma/>
                  <a:tint val="0"/>
                  <a:invGamma/>
                  <a:alpha val="0"/>
                </a:schemeClr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55" name="Freeform 35"/>
          <p:cNvSpPr>
            <a:spLocks/>
          </p:cNvSpPr>
          <p:nvPr/>
        </p:nvSpPr>
        <p:spPr bwMode="gray">
          <a:xfrm>
            <a:off x="-9525" y="0"/>
            <a:ext cx="9153525" cy="6858000"/>
          </a:xfrm>
          <a:custGeom>
            <a:avLst/>
            <a:gdLst/>
            <a:ahLst/>
            <a:cxnLst>
              <a:cxn ang="0">
                <a:pos x="0" y="912"/>
              </a:cxn>
              <a:cxn ang="0">
                <a:pos x="365" y="4320"/>
              </a:cxn>
              <a:cxn ang="0">
                <a:pos x="2940" y="4320"/>
              </a:cxn>
              <a:cxn ang="0">
                <a:pos x="5766" y="4026"/>
              </a:cxn>
              <a:cxn ang="0">
                <a:pos x="5766" y="3840"/>
              </a:cxn>
              <a:cxn ang="0">
                <a:pos x="5359" y="0"/>
              </a:cxn>
              <a:cxn ang="0">
                <a:pos x="3706" y="0"/>
              </a:cxn>
              <a:cxn ang="0">
                <a:pos x="0" y="396"/>
              </a:cxn>
              <a:cxn ang="0">
                <a:pos x="0" y="912"/>
              </a:cxn>
            </a:cxnLst>
            <a:rect l="0" t="0" r="r" b="b"/>
            <a:pathLst>
              <a:path w="5766" h="4320">
                <a:moveTo>
                  <a:pt x="0" y="912"/>
                </a:moveTo>
                <a:lnTo>
                  <a:pt x="365" y="4320"/>
                </a:lnTo>
                <a:lnTo>
                  <a:pt x="2940" y="4320"/>
                </a:lnTo>
                <a:lnTo>
                  <a:pt x="5766" y="4026"/>
                </a:lnTo>
                <a:lnTo>
                  <a:pt x="5766" y="3840"/>
                </a:lnTo>
                <a:lnTo>
                  <a:pt x="5359" y="0"/>
                </a:lnTo>
                <a:lnTo>
                  <a:pt x="3706" y="0"/>
                </a:lnTo>
                <a:lnTo>
                  <a:pt x="0" y="396"/>
                </a:lnTo>
                <a:lnTo>
                  <a:pt x="0" y="912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 cap="flat" cmpd="sng">
            <a:solidFill>
              <a:schemeClr val="accent1">
                <a:alpha val="60001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56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74638"/>
            <a:ext cx="57912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57" name="Rectangle 37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58" name="Rectangle 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굴림" charset="-127"/>
              </a:defRPr>
            </a:lvl1pPr>
          </a:lstStyle>
          <a:p>
            <a:fld id="{7AE36B56-A754-4EA1-8D72-D485391EBBAB}" type="datetimeFigureOut">
              <a:rPr lang="en-US" altLang="ko-KR"/>
              <a:pPr/>
              <a:t>6/16/2015</a:t>
            </a:fld>
            <a:endParaRPr lang="en-US" altLang="ko-KR"/>
          </a:p>
        </p:txBody>
      </p:sp>
      <p:sp>
        <p:nvSpPr>
          <p:cNvPr id="5159" name="Rectangle 3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fld id="{5B6D0846-7845-44AD-8ED4-5B715A20B7F5}" type="slidenum">
              <a:rPr lang="en-US" altLang="ko-KR"/>
              <a:pPr/>
              <a:t>‹#›</a:t>
            </a:fld>
            <a:endParaRPr lang="en-US" altLang="ko-KR"/>
          </a:p>
        </p:txBody>
      </p:sp>
      <p:grpSp>
        <p:nvGrpSpPr>
          <p:cNvPr id="5161" name="Group 41"/>
          <p:cNvGrpSpPr>
            <a:grpSpLocks/>
          </p:cNvGrpSpPr>
          <p:nvPr/>
        </p:nvGrpSpPr>
        <p:grpSpPr bwMode="auto">
          <a:xfrm rot="17440835" flipH="1">
            <a:off x="7141369" y="569119"/>
            <a:ext cx="677862" cy="679450"/>
            <a:chOff x="3594" y="1676"/>
            <a:chExt cx="1589" cy="1591"/>
          </a:xfrm>
        </p:grpSpPr>
        <p:sp>
          <p:nvSpPr>
            <p:cNvPr id="5162" name="Rectangle 42"/>
            <p:cNvSpPr>
              <a:spLocks noChangeArrowheads="1"/>
            </p:cNvSpPr>
            <p:nvPr/>
          </p:nvSpPr>
          <p:spPr bwMode="gray">
            <a:xfrm rot="-509934">
              <a:off x="3599" y="1676"/>
              <a:ext cx="1584" cy="1584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gray">
            <a:xfrm rot="-156085">
              <a:off x="3594" y="1683"/>
              <a:ext cx="1584" cy="1584"/>
            </a:xfrm>
            <a:prstGeom prst="rect">
              <a:avLst/>
            </a:prstGeom>
            <a:noFill/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64" name="Group 44"/>
          <p:cNvGrpSpPr>
            <a:grpSpLocks/>
          </p:cNvGrpSpPr>
          <p:nvPr/>
        </p:nvGrpSpPr>
        <p:grpSpPr bwMode="auto">
          <a:xfrm>
            <a:off x="6705600" y="681038"/>
            <a:ext cx="501650" cy="392112"/>
            <a:chOff x="4224" y="429"/>
            <a:chExt cx="316" cy="247"/>
          </a:xfrm>
        </p:grpSpPr>
        <p:sp>
          <p:nvSpPr>
            <p:cNvPr id="5165" name="Rectangle 45"/>
            <p:cNvSpPr>
              <a:spLocks noChangeArrowheads="1"/>
            </p:cNvSpPr>
            <p:nvPr userDrawn="1"/>
          </p:nvSpPr>
          <p:spPr bwMode="gray">
            <a:xfrm rot="19705714" flipH="1">
              <a:off x="4321" y="457"/>
              <a:ext cx="219" cy="21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166" name="Group 46"/>
            <p:cNvGrpSpPr>
              <a:grpSpLocks/>
            </p:cNvGrpSpPr>
            <p:nvPr userDrawn="1"/>
          </p:nvGrpSpPr>
          <p:grpSpPr bwMode="auto">
            <a:xfrm rot="16478102" flipH="1">
              <a:off x="4224" y="429"/>
              <a:ext cx="134" cy="134"/>
              <a:chOff x="4744" y="954"/>
              <a:chExt cx="498" cy="496"/>
            </a:xfrm>
          </p:grpSpPr>
          <p:sp>
            <p:nvSpPr>
              <p:cNvPr id="5167" name="Rectangle 47"/>
              <p:cNvSpPr>
                <a:spLocks noChangeArrowheads="1"/>
              </p:cNvSpPr>
              <p:nvPr/>
            </p:nvSpPr>
            <p:spPr bwMode="gray">
              <a:xfrm rot="3780902">
                <a:off x="4763" y="971"/>
                <a:ext cx="463" cy="463"/>
              </a:xfrm>
              <a:prstGeom prst="rect">
                <a:avLst/>
              </a:prstGeom>
              <a:noFill/>
              <a:ln w="6350" algn="ctr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68" name="Rectangle 48"/>
              <p:cNvSpPr>
                <a:spLocks noChangeArrowheads="1"/>
              </p:cNvSpPr>
              <p:nvPr/>
            </p:nvSpPr>
            <p:spPr bwMode="gray">
              <a:xfrm rot="3780902">
                <a:off x="4779" y="987"/>
                <a:ext cx="428" cy="430"/>
              </a:xfrm>
              <a:prstGeom prst="rect">
                <a:avLst/>
              </a:prstGeom>
              <a:noFill/>
              <a:ln w="6350" algn="ctr">
                <a:solidFill>
                  <a:schemeClr val="folHlink">
                    <a:alpha val="3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69" name="Rectangle 49"/>
              <p:cNvSpPr>
                <a:spLocks noChangeArrowheads="1"/>
              </p:cNvSpPr>
              <p:nvPr/>
            </p:nvSpPr>
            <p:spPr bwMode="gray">
              <a:xfrm rot="3780902">
                <a:off x="4745" y="953"/>
                <a:ext cx="496" cy="498"/>
              </a:xfrm>
              <a:prstGeom prst="rect">
                <a:avLst/>
              </a:prstGeom>
              <a:noFill/>
              <a:ln w="6350" algn="ctr">
                <a:solidFill>
                  <a:schemeClr val="folHlink">
                    <a:alpha val="3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170" name="Group 50"/>
          <p:cNvGrpSpPr>
            <a:grpSpLocks/>
          </p:cNvGrpSpPr>
          <p:nvPr/>
        </p:nvGrpSpPr>
        <p:grpSpPr bwMode="auto">
          <a:xfrm>
            <a:off x="7808913" y="304800"/>
            <a:ext cx="1000125" cy="1000125"/>
            <a:chOff x="4919" y="192"/>
            <a:chExt cx="630" cy="630"/>
          </a:xfrm>
        </p:grpSpPr>
        <p:sp>
          <p:nvSpPr>
            <p:cNvPr id="5171" name="Rectangle 51"/>
            <p:cNvSpPr>
              <a:spLocks noChangeArrowheads="1"/>
            </p:cNvSpPr>
            <p:nvPr userDrawn="1"/>
          </p:nvSpPr>
          <p:spPr bwMode="gray">
            <a:xfrm rot="3156280">
              <a:off x="4957" y="233"/>
              <a:ext cx="550" cy="55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172" name="Group 52"/>
            <p:cNvGrpSpPr>
              <a:grpSpLocks/>
            </p:cNvGrpSpPr>
            <p:nvPr userDrawn="1"/>
          </p:nvGrpSpPr>
          <p:grpSpPr bwMode="auto">
            <a:xfrm rot="538250">
              <a:off x="4919" y="192"/>
              <a:ext cx="630" cy="630"/>
              <a:chOff x="-149" y="462"/>
              <a:chExt cx="3524" cy="3524"/>
            </a:xfrm>
          </p:grpSpPr>
          <p:sp>
            <p:nvSpPr>
              <p:cNvPr id="5173" name="Rectangle 53"/>
              <p:cNvSpPr>
                <a:spLocks noChangeArrowheads="1"/>
              </p:cNvSpPr>
              <p:nvPr/>
            </p:nvSpPr>
            <p:spPr bwMode="gray">
              <a:xfrm rot="2488889">
                <a:off x="-98" y="513"/>
                <a:ext cx="3422" cy="3422"/>
              </a:xfrm>
              <a:prstGeom prst="rect">
                <a:avLst/>
              </a:prstGeom>
              <a:noFill/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74" name="Rectangle 54"/>
              <p:cNvSpPr>
                <a:spLocks noChangeArrowheads="1"/>
              </p:cNvSpPr>
              <p:nvPr/>
            </p:nvSpPr>
            <p:spPr bwMode="gray">
              <a:xfrm rot="2488889">
                <a:off x="-47" y="564"/>
                <a:ext cx="3320" cy="3320"/>
              </a:xfrm>
              <a:prstGeom prst="rect">
                <a:avLst/>
              </a:prstGeom>
              <a:noFill/>
              <a:ln w="9525" algn="ctr">
                <a:solidFill>
                  <a:schemeClr val="accent1">
                    <a:alpha val="3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75" name="Rectangle 55"/>
              <p:cNvSpPr>
                <a:spLocks noChangeArrowheads="1"/>
              </p:cNvSpPr>
              <p:nvPr/>
            </p:nvSpPr>
            <p:spPr bwMode="gray">
              <a:xfrm rot="2488889">
                <a:off x="-149" y="462"/>
                <a:ext cx="3524" cy="3524"/>
              </a:xfrm>
              <a:prstGeom prst="rect">
                <a:avLst/>
              </a:prstGeom>
              <a:noFill/>
              <a:ln w="9525" algn="ctr">
                <a:solidFill>
                  <a:schemeClr val="accent1">
                    <a:alpha val="3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176" name="Rectangle 56"/>
            <p:cNvSpPr>
              <a:spLocks noChangeArrowheads="1"/>
            </p:cNvSpPr>
            <p:nvPr userDrawn="1"/>
          </p:nvSpPr>
          <p:spPr bwMode="gray">
            <a:xfrm rot="3311960">
              <a:off x="4928" y="204"/>
              <a:ext cx="612" cy="612"/>
            </a:xfrm>
            <a:prstGeom prst="rect">
              <a:avLst/>
            </a:prstGeom>
            <a:noFill/>
            <a:ln w="9525" algn="ctr">
              <a:solidFill>
                <a:schemeClr val="accent1">
                  <a:alpha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177" name="Rectangle 57"/>
          <p:cNvSpPr>
            <a:spLocks noChangeArrowheads="1"/>
          </p:cNvSpPr>
          <p:nvPr/>
        </p:nvSpPr>
        <p:spPr bwMode="gray">
          <a:xfrm rot="1768256">
            <a:off x="274638" y="415925"/>
            <a:ext cx="457200" cy="457200"/>
          </a:xfrm>
          <a:prstGeom prst="rect">
            <a:avLst/>
          </a:prstGeom>
          <a:solidFill>
            <a:schemeClr val="accent1">
              <a:alpha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178" name="Group 58"/>
          <p:cNvGrpSpPr>
            <a:grpSpLocks/>
          </p:cNvGrpSpPr>
          <p:nvPr/>
        </p:nvGrpSpPr>
        <p:grpSpPr bwMode="auto">
          <a:xfrm rot="16478102" flipH="1">
            <a:off x="8686800" y="6248400"/>
            <a:ext cx="250825" cy="250825"/>
            <a:chOff x="4744" y="954"/>
            <a:chExt cx="498" cy="496"/>
          </a:xfrm>
        </p:grpSpPr>
        <p:sp>
          <p:nvSpPr>
            <p:cNvPr id="5179" name="Rectangle 59"/>
            <p:cNvSpPr>
              <a:spLocks noChangeArrowheads="1"/>
            </p:cNvSpPr>
            <p:nvPr/>
          </p:nvSpPr>
          <p:spPr bwMode="gray">
            <a:xfrm rot="3780902">
              <a:off x="4763" y="971"/>
              <a:ext cx="463" cy="463"/>
            </a:xfrm>
            <a:prstGeom prst="rect">
              <a:avLst/>
            </a:prstGeom>
            <a:noFill/>
            <a:ln w="6350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80" name="Rectangle 60"/>
            <p:cNvSpPr>
              <a:spLocks noChangeArrowheads="1"/>
            </p:cNvSpPr>
            <p:nvPr/>
          </p:nvSpPr>
          <p:spPr bwMode="gray">
            <a:xfrm rot="3780902">
              <a:off x="4779" y="987"/>
              <a:ext cx="428" cy="430"/>
            </a:xfrm>
            <a:prstGeom prst="rect">
              <a:avLst/>
            </a:prstGeom>
            <a:noFill/>
            <a:ln w="6350" algn="ctr">
              <a:solidFill>
                <a:schemeClr val="accent2">
                  <a:alpha val="3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81" name="Rectangle 61"/>
            <p:cNvSpPr>
              <a:spLocks noChangeArrowheads="1"/>
            </p:cNvSpPr>
            <p:nvPr/>
          </p:nvSpPr>
          <p:spPr bwMode="gray">
            <a:xfrm rot="3780902">
              <a:off x="4745" y="953"/>
              <a:ext cx="496" cy="498"/>
            </a:xfrm>
            <a:prstGeom prst="rect">
              <a:avLst/>
            </a:prstGeom>
            <a:noFill/>
            <a:ln w="6350" algn="ctr">
              <a:solidFill>
                <a:schemeClr val="accent2">
                  <a:alpha val="3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</p:bld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2245614"/>
            <a:ext cx="4644008" cy="1470025"/>
          </a:xfrm>
        </p:spPr>
        <p:txBody>
          <a:bodyPr/>
          <a:lstStyle/>
          <a:p>
            <a:r>
              <a:rPr lang="en-US" altLang="ko-KR" sz="2800" dirty="0" smtClean="0">
                <a:ea typeface="굴림" charset="-127"/>
              </a:rPr>
              <a:t>Reading R&amp;D Interests </a:t>
            </a:r>
            <a:br>
              <a:rPr lang="en-US" altLang="ko-KR" sz="2800" dirty="0" smtClean="0">
                <a:ea typeface="굴림" charset="-127"/>
              </a:rPr>
            </a:br>
            <a:r>
              <a:rPr lang="en-US" altLang="ko-KR" sz="2800" dirty="0" smtClean="0">
                <a:ea typeface="굴림" charset="-127"/>
              </a:rPr>
              <a:t>in Automotive Industry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 Text mining from patent documents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5301208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Jiho</a:t>
            </a:r>
            <a:r>
              <a:rPr lang="en-US" altLang="ko-KR" sz="1600" b="1" dirty="0" smtClean="0"/>
              <a:t> Kang </a:t>
            </a:r>
          </a:p>
          <a:p>
            <a:r>
              <a:rPr lang="en-US" altLang="ko-KR" sz="1600" b="1" dirty="0" smtClean="0"/>
              <a:t>Roland Cs.</a:t>
            </a:r>
          </a:p>
          <a:p>
            <a:r>
              <a:rPr lang="en-US" altLang="ko-KR" sz="1600" b="1" u="sng" dirty="0" smtClean="0"/>
              <a:t>Zhao </a:t>
            </a:r>
            <a:r>
              <a:rPr lang="en-US" altLang="ko-KR" sz="1600" b="1" u="sng" dirty="0" err="1" smtClean="0"/>
              <a:t>Jieying</a:t>
            </a:r>
            <a:r>
              <a:rPr lang="en-US" altLang="ko-KR" sz="1600" b="1" u="sng" dirty="0" smtClean="0"/>
              <a:t> (</a:t>
            </a:r>
            <a:r>
              <a:rPr lang="en-US" altLang="ko-KR" sz="1600" b="1" u="sng" dirty="0" err="1" smtClean="0"/>
              <a:t>presentor</a:t>
            </a:r>
            <a:r>
              <a:rPr lang="en-US" altLang="ko-KR" sz="1600" b="1" u="sng" dirty="0" smtClean="0"/>
              <a:t>)</a:t>
            </a:r>
          </a:p>
          <a:p>
            <a:r>
              <a:rPr lang="en-US" altLang="ko-KR" sz="1600" b="1" u="sng" dirty="0"/>
              <a:t>Sungjun Ahn (</a:t>
            </a:r>
            <a:r>
              <a:rPr lang="en-US" altLang="ko-KR" sz="1600" b="1" u="sng" dirty="0" err="1"/>
              <a:t>presentor</a:t>
            </a:r>
            <a:r>
              <a:rPr lang="en-US" altLang="ko-KR" sz="1600" b="1" u="sng" dirty="0" smtClean="0"/>
              <a:t>)</a:t>
            </a:r>
            <a:endParaRPr lang="en-US" altLang="ko-KR" sz="1600" b="1" u="sng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Text Mining Initiation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test.data</a:t>
            </a:r>
            <a:r>
              <a:rPr lang="en-US" sz="1800" dirty="0">
                <a:latin typeface="Lucida Console" panose="020B0609040504020204" pitchFamily="49" charset="0"/>
              </a:rPr>
              <a:t>&lt;-read.csv("C:/R-files/gm.csv",head=T,sep=",")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test=paste(</a:t>
            </a:r>
            <a:r>
              <a:rPr lang="en-US" sz="1800" dirty="0" err="1">
                <a:latin typeface="Lucida Console" panose="020B0609040504020204" pitchFamily="49" charset="0"/>
              </a:rPr>
              <a:t>test.data</a:t>
            </a:r>
            <a:r>
              <a:rPr lang="en-US" sz="1800" dirty="0">
                <a:latin typeface="Lucida Console" panose="020B0609040504020204" pitchFamily="49" charset="0"/>
              </a:rPr>
              <a:t>[,2],</a:t>
            </a:r>
            <a:r>
              <a:rPr lang="en-US" sz="1800" dirty="0" err="1">
                <a:latin typeface="Lucida Console" panose="020B0609040504020204" pitchFamily="49" charset="0"/>
              </a:rPr>
              <a:t>test.data</a:t>
            </a:r>
            <a:r>
              <a:rPr lang="en-US" sz="1800" dirty="0">
                <a:latin typeface="Lucida Console" panose="020B0609040504020204" pitchFamily="49" charset="0"/>
              </a:rPr>
              <a:t>[,3],</a:t>
            </a:r>
            <a:r>
              <a:rPr lang="en-US" sz="1800" dirty="0" err="1">
                <a:latin typeface="Lucida Console" panose="020B0609040504020204" pitchFamily="49" charset="0"/>
              </a:rPr>
              <a:t>test.data</a:t>
            </a:r>
            <a:r>
              <a:rPr lang="en-US" sz="1800" dirty="0">
                <a:latin typeface="Lucida Console" panose="020B0609040504020204" pitchFamily="49" charset="0"/>
              </a:rPr>
              <a:t>[,4])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Preprocessing and stemming: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test=Corpus(</a:t>
            </a:r>
            <a:r>
              <a:rPr lang="en-US" sz="1800" dirty="0" err="1">
                <a:latin typeface="Lucida Console" panose="020B0609040504020204" pitchFamily="49" charset="0"/>
              </a:rPr>
              <a:t>VectorSource</a:t>
            </a:r>
            <a:r>
              <a:rPr lang="en-US" sz="1800" dirty="0">
                <a:latin typeface="Lucida Console" panose="020B0609040504020204" pitchFamily="49" charset="0"/>
              </a:rPr>
              <a:t>(test</a:t>
            </a:r>
            <a:r>
              <a:rPr lang="en-US" sz="1800" dirty="0" smtClean="0"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test=</a:t>
            </a:r>
            <a:r>
              <a:rPr lang="en-US" sz="1800" dirty="0" err="1">
                <a:latin typeface="Lucida Console" panose="020B0609040504020204" pitchFamily="49" charset="0"/>
              </a:rPr>
              <a:t>tm_map</a:t>
            </a:r>
            <a:r>
              <a:rPr lang="en-US" sz="1800" dirty="0">
                <a:latin typeface="Lucida Console" panose="020B0609040504020204" pitchFamily="49" charset="0"/>
              </a:rPr>
              <a:t>(test, </a:t>
            </a:r>
            <a:r>
              <a:rPr lang="en-US" sz="1800" dirty="0" err="1">
                <a:latin typeface="Lucida Console" panose="020B0609040504020204" pitchFamily="49" charset="0"/>
              </a:rPr>
              <a:t>stripWhitespace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test=</a:t>
            </a:r>
            <a:r>
              <a:rPr lang="en-US" sz="1800" dirty="0" err="1">
                <a:latin typeface="Lucida Console" panose="020B0609040504020204" pitchFamily="49" charset="0"/>
              </a:rPr>
              <a:t>tm_map</a:t>
            </a:r>
            <a:r>
              <a:rPr lang="en-US" sz="1800" dirty="0">
                <a:latin typeface="Lucida Console" panose="020B0609040504020204" pitchFamily="49" charset="0"/>
              </a:rPr>
              <a:t>(test, </a:t>
            </a:r>
            <a:r>
              <a:rPr lang="en-US" sz="1800" dirty="0" err="1">
                <a:latin typeface="Lucida Console" panose="020B0609040504020204" pitchFamily="49" charset="0"/>
              </a:rPr>
              <a:t>content_transformer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tolower</a:t>
            </a:r>
            <a:r>
              <a:rPr lang="en-US" sz="1800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test=</a:t>
            </a:r>
            <a:r>
              <a:rPr lang="en-US" sz="1800" dirty="0" err="1">
                <a:latin typeface="Lucida Console" panose="020B0609040504020204" pitchFamily="49" charset="0"/>
              </a:rPr>
              <a:t>tm_map</a:t>
            </a:r>
            <a:r>
              <a:rPr lang="en-US" sz="1800" dirty="0">
                <a:latin typeface="Lucida Console" panose="020B0609040504020204" pitchFamily="49" charset="0"/>
              </a:rPr>
              <a:t>(test, </a:t>
            </a:r>
            <a:r>
              <a:rPr lang="en-US" sz="1800" dirty="0" err="1">
                <a:latin typeface="Lucida Console" panose="020B0609040504020204" pitchFamily="49" charset="0"/>
              </a:rPr>
              <a:t>removeWords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latin typeface="Lucida Console" panose="020B0609040504020204" pitchFamily="49" charset="0"/>
              </a:rPr>
              <a:t>stopwords</a:t>
            </a:r>
            <a:r>
              <a:rPr lang="en-US" sz="1800" dirty="0">
                <a:latin typeface="Lucida Console" panose="020B0609040504020204" pitchFamily="49" charset="0"/>
              </a:rPr>
              <a:t>("</a:t>
            </a:r>
            <a:r>
              <a:rPr lang="en-US" sz="1800" dirty="0" err="1">
                <a:latin typeface="Lucida Console" panose="020B0609040504020204" pitchFamily="49" charset="0"/>
              </a:rPr>
              <a:t>english</a:t>
            </a:r>
            <a:r>
              <a:rPr lang="en-US" sz="1800" dirty="0">
                <a:latin typeface="Lucida Console" panose="020B06090405040202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test &lt;- </a:t>
            </a:r>
            <a:r>
              <a:rPr lang="en-US" sz="1800" dirty="0" err="1">
                <a:latin typeface="Lucida Console" panose="020B0609040504020204" pitchFamily="49" charset="0"/>
              </a:rPr>
              <a:t>tm_map</a:t>
            </a:r>
            <a:r>
              <a:rPr lang="en-US" sz="1800" dirty="0">
                <a:latin typeface="Lucida Console" panose="020B0609040504020204" pitchFamily="49" charset="0"/>
              </a:rPr>
              <a:t>(test, </a:t>
            </a:r>
            <a:r>
              <a:rPr lang="en-US" sz="1800" dirty="0" err="1" smtClean="0">
                <a:latin typeface="Lucida Console" panose="020B0609040504020204" pitchFamily="49" charset="0"/>
              </a:rPr>
              <a:t>content_transformer</a:t>
            </a:r>
            <a:r>
              <a:rPr lang="en-US" sz="1800" dirty="0" smtClean="0">
                <a:latin typeface="Lucida Console" panose="020B0609040504020204" pitchFamily="49" charset="0"/>
              </a:rPr>
              <a:t>(</a:t>
            </a:r>
            <a:r>
              <a:rPr lang="en-US" sz="1800" dirty="0" err="1" smtClean="0">
                <a:latin typeface="Lucida Console" panose="020B0609040504020204" pitchFamily="49" charset="0"/>
              </a:rPr>
              <a:t>removePunctuation</a:t>
            </a:r>
            <a:r>
              <a:rPr lang="en-US" sz="1800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test &lt;- </a:t>
            </a:r>
            <a:r>
              <a:rPr lang="en-US" sz="1800" dirty="0" err="1">
                <a:latin typeface="Lucida Console" panose="020B0609040504020204" pitchFamily="49" charset="0"/>
              </a:rPr>
              <a:t>tm_map</a:t>
            </a:r>
            <a:r>
              <a:rPr lang="en-US" sz="1800" dirty="0">
                <a:latin typeface="Lucida Console" panose="020B0609040504020204" pitchFamily="49" charset="0"/>
              </a:rPr>
              <a:t>(test, </a:t>
            </a:r>
            <a:r>
              <a:rPr lang="en-US" sz="1800" dirty="0" err="1">
                <a:latin typeface="Lucida Console" panose="020B0609040504020204" pitchFamily="49" charset="0"/>
              </a:rPr>
              <a:t>content_transformer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removeNumbers</a:t>
            </a:r>
            <a:r>
              <a:rPr lang="en-US" sz="1800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test &lt;- </a:t>
            </a:r>
            <a:r>
              <a:rPr lang="en-US" sz="1800" dirty="0" err="1">
                <a:latin typeface="Lucida Console" panose="020B0609040504020204" pitchFamily="49" charset="0"/>
              </a:rPr>
              <a:t>tm_map</a:t>
            </a:r>
            <a:r>
              <a:rPr lang="en-US" sz="1800" dirty="0">
                <a:latin typeface="Lucida Console" panose="020B0609040504020204" pitchFamily="49" charset="0"/>
              </a:rPr>
              <a:t>(test, </a:t>
            </a:r>
            <a:r>
              <a:rPr lang="en-US" sz="1800" dirty="0" err="1">
                <a:latin typeface="Lucida Console" panose="020B0609040504020204" pitchFamily="49" charset="0"/>
              </a:rPr>
              <a:t>stemDocument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3" name="그룹 8"/>
          <p:cNvGrpSpPr/>
          <p:nvPr/>
        </p:nvGrpSpPr>
        <p:grpSpPr>
          <a:xfrm>
            <a:off x="539552" y="1268760"/>
            <a:ext cx="3600400" cy="431800"/>
            <a:chOff x="323528" y="1340768"/>
            <a:chExt cx="2376264" cy="431800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39982" y="1372518"/>
              <a:ext cx="22598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Text Mining &amp; Preparing File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9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Text Mining Initiation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Corpus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test.cor</a:t>
            </a:r>
            <a:r>
              <a:rPr lang="en-US" sz="1600" dirty="0">
                <a:latin typeface="Lucida Console" panose="020B0609040504020204" pitchFamily="49" charset="0"/>
              </a:rPr>
              <a:t>=Corpus(</a:t>
            </a:r>
            <a:r>
              <a:rPr lang="en-US" sz="1600" dirty="0" err="1">
                <a:latin typeface="Lucida Console" panose="020B0609040504020204" pitchFamily="49" charset="0"/>
              </a:rPr>
              <a:t>VectorSource</a:t>
            </a:r>
            <a:r>
              <a:rPr lang="en-US" sz="1600" dirty="0">
                <a:latin typeface="Lucida Console" panose="020B0609040504020204" pitchFamily="49" charset="0"/>
              </a:rPr>
              <a:t>(test)) # change to corpus</a:t>
            </a:r>
          </a:p>
          <a:p>
            <a:pPr marL="0" indent="0"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test.cor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Document-Term Matrix</a:t>
            </a:r>
          </a:p>
          <a:p>
            <a:pPr marL="0" indent="0"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test.dtm</a:t>
            </a:r>
            <a:r>
              <a:rPr lang="en-US" sz="1600" dirty="0" smtClean="0">
                <a:latin typeface="Lucida Console" panose="020B0609040504020204" pitchFamily="49" charset="0"/>
              </a:rPr>
              <a:t>=</a:t>
            </a:r>
            <a:r>
              <a:rPr lang="en-US" sz="1600" dirty="0" err="1" smtClean="0">
                <a:latin typeface="Lucida Console" panose="020B0609040504020204" pitchFamily="49" charset="0"/>
              </a:rPr>
              <a:t>DocumentTermMatrix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latin typeface="Lucida Console" panose="020B0609040504020204" pitchFamily="49" charset="0"/>
              </a:rPr>
              <a:t>test.cor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inspect(</a:t>
            </a:r>
            <a:r>
              <a:rPr lang="en-US" sz="1600" dirty="0" err="1">
                <a:latin typeface="Lucida Console" panose="020B0609040504020204" pitchFamily="49" charset="0"/>
              </a:rPr>
              <a:t>test.dtm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</p:txBody>
      </p:sp>
      <p:grpSp>
        <p:nvGrpSpPr>
          <p:cNvPr id="13" name="그룹 8"/>
          <p:cNvGrpSpPr/>
          <p:nvPr/>
        </p:nvGrpSpPr>
        <p:grpSpPr>
          <a:xfrm>
            <a:off x="539552" y="1268760"/>
            <a:ext cx="3600400" cy="431800"/>
            <a:chOff x="323528" y="1340768"/>
            <a:chExt cx="2376264" cy="431800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39982" y="1372518"/>
              <a:ext cx="22598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Corpus &amp; DTM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9552" y="2708920"/>
            <a:ext cx="7776864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Metadata: corpus specific 0, document level (indexed): 0 Content: documents: 6587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6057" y="4026405"/>
            <a:ext cx="5839753" cy="22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6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Using Term Frequency - TF-IDF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800" dirty="0" smtClean="0">
              <a:latin typeface="Lucida Console" panose="020B0609040504020204" pitchFamily="49" charset="0"/>
            </a:endParaRP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39552" y="1824038"/>
            <a:ext cx="8147248" cy="43021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test.tfidf</a:t>
            </a:r>
            <a:r>
              <a:rPr lang="en-US" sz="1800" dirty="0">
                <a:latin typeface="Lucida Console" panose="020B0609040504020204" pitchFamily="49" charset="0"/>
              </a:rPr>
              <a:t>&lt;-</a:t>
            </a:r>
            <a:r>
              <a:rPr lang="en-US" sz="1800" dirty="0" err="1">
                <a:latin typeface="Lucida Console" panose="020B0609040504020204" pitchFamily="49" charset="0"/>
              </a:rPr>
              <a:t>weightTfIdf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test.dtm</a:t>
            </a:r>
            <a:r>
              <a:rPr lang="en-US" sz="1800" dirty="0">
                <a:latin typeface="Lucida Console" panose="020B0609040504020204" pitchFamily="49" charset="0"/>
              </a:rPr>
              <a:t>, normalize=TRUE) 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</a:t>
            </a:r>
            <a:r>
              <a:rPr lang="en-US" sz="1800" dirty="0">
                <a:latin typeface="Lucida Console" panose="020B0609040504020204" pitchFamily="49" charset="0"/>
              </a:rPr>
              <a:t>weighting </a:t>
            </a:r>
            <a:r>
              <a:rPr lang="en-US" sz="1800" dirty="0" err="1">
                <a:latin typeface="Lucida Console" panose="020B0609040504020204" pitchFamily="49" charset="0"/>
              </a:rPr>
              <a:t>tf-idf</a:t>
            </a:r>
            <a:r>
              <a:rPr lang="en-US" sz="1800" dirty="0">
                <a:latin typeface="Lucida Console" panose="020B0609040504020204" pitchFamily="49" charset="0"/>
              </a:rPr>
              <a:t> to </a:t>
            </a:r>
            <a:r>
              <a:rPr lang="en-US" sz="1800" dirty="0" smtClean="0">
                <a:latin typeface="Lucida Console" panose="020B0609040504020204" pitchFamily="49" charset="0"/>
              </a:rPr>
              <a:t>data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write.matrix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test.tfidf</a:t>
            </a:r>
            <a:r>
              <a:rPr lang="en-US" sz="1800" dirty="0">
                <a:latin typeface="Lucida Console" panose="020B0609040504020204" pitchFamily="49" charset="0"/>
              </a:rPr>
              <a:t>, "C:/R-files/tfidf.csv", </a:t>
            </a:r>
            <a:r>
              <a:rPr lang="en-US" sz="1800" dirty="0" err="1">
                <a:latin typeface="Lucida Console" panose="020B0609040504020204" pitchFamily="49" charset="0"/>
              </a:rPr>
              <a:t>sep</a:t>
            </a:r>
            <a:r>
              <a:rPr lang="en-US" sz="1800" dirty="0">
                <a:latin typeface="Lucida Console" panose="020B0609040504020204" pitchFamily="49" charset="0"/>
              </a:rPr>
              <a:t>=",")</a:t>
            </a: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write.matrix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test.dtm</a:t>
            </a:r>
            <a:r>
              <a:rPr lang="en-US" sz="1800" dirty="0">
                <a:latin typeface="Lucida Console" panose="020B0609040504020204" pitchFamily="49" charset="0"/>
              </a:rPr>
              <a:t>, "C:/R-files/dtm.csv", </a:t>
            </a:r>
            <a:r>
              <a:rPr lang="en-US" sz="1800" dirty="0" err="1">
                <a:latin typeface="Lucida Console" panose="020B0609040504020204" pitchFamily="49" charset="0"/>
              </a:rPr>
              <a:t>sep</a:t>
            </a:r>
            <a:r>
              <a:rPr lang="en-US" sz="1800" dirty="0" smtClean="0">
                <a:latin typeface="Lucida Console" panose="020B0609040504020204" pitchFamily="49" charset="0"/>
              </a:rPr>
              <a:t>=",")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both writing file (~900 MB TF-IDF and ~200 MB DTM)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grpSp>
        <p:nvGrpSpPr>
          <p:cNvPr id="13" name="그룹 8"/>
          <p:cNvGrpSpPr/>
          <p:nvPr/>
        </p:nvGrpSpPr>
        <p:grpSpPr>
          <a:xfrm>
            <a:off x="539552" y="1268760"/>
            <a:ext cx="3600400" cy="431800"/>
            <a:chOff x="323528" y="1340768"/>
            <a:chExt cx="2376264" cy="431800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39982" y="1372518"/>
              <a:ext cx="22598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TF-IDF and normalized DTM 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38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Using </a:t>
            </a:r>
            <a:r>
              <a:rPr lang="en-US" altLang="ko-KR" dirty="0" smtClean="0">
                <a:ea typeface="굴림" charset="-127"/>
              </a:rPr>
              <a:t>TF / </a:t>
            </a:r>
            <a:r>
              <a:rPr lang="en-US" altLang="ko-KR" dirty="0">
                <a:ea typeface="굴림" charset="-127"/>
              </a:rPr>
              <a:t>TF-IDF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>
              <a:latin typeface="Lucida Console" panose="020B0609040504020204" pitchFamily="49" charset="0"/>
            </a:endParaRP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3" name="그룹 8"/>
          <p:cNvGrpSpPr/>
          <p:nvPr/>
        </p:nvGrpSpPr>
        <p:grpSpPr>
          <a:xfrm>
            <a:off x="539552" y="1268760"/>
            <a:ext cx="3600400" cy="431800"/>
            <a:chOff x="323528" y="1340768"/>
            <a:chExt cx="2376264" cy="431800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39982" y="1372518"/>
              <a:ext cx="22598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TF / TF-IDF 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4" y="1873598"/>
            <a:ext cx="3676650" cy="439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341" y="2786856"/>
            <a:ext cx="3943350" cy="2152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7624" y="2179057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Top Keywords Extraction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3250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Keyword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422648" y="1372707"/>
            <a:ext cx="2573288" cy="1941133"/>
            <a:chOff x="990600" y="1372707"/>
            <a:chExt cx="2573288" cy="1840269"/>
          </a:xfrm>
        </p:grpSpPr>
        <p:sp>
          <p:nvSpPr>
            <p:cNvPr id="6" name="순서도: 대체 처리 5"/>
            <p:cNvSpPr/>
            <p:nvPr/>
          </p:nvSpPr>
          <p:spPr bwMode="auto">
            <a:xfrm>
              <a:off x="990600" y="1772817"/>
              <a:ext cx="2573288" cy="14401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5616" y="1844824"/>
              <a:ext cx="2448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/>
                <a:t>c</a:t>
              </a:r>
              <a:r>
                <a:rPr lang="en-US" altLang="ko-KR" dirty="0" smtClean="0"/>
                <a:t>oolant, head, hing, light, oil, pedal, rail, roof ,seat, tube, window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9632" y="137270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GM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095056" y="1372707"/>
            <a:ext cx="2573288" cy="1975322"/>
            <a:chOff x="990600" y="1372707"/>
            <a:chExt cx="2573288" cy="1872681"/>
          </a:xfrm>
        </p:grpSpPr>
        <p:sp>
          <p:nvSpPr>
            <p:cNvPr id="29" name="순서도: 대체 처리 28"/>
            <p:cNvSpPr/>
            <p:nvPr/>
          </p:nvSpPr>
          <p:spPr bwMode="auto">
            <a:xfrm>
              <a:off x="990600" y="1772817"/>
              <a:ext cx="2573288" cy="14401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15616" y="1844824"/>
              <a:ext cx="2448272" cy="140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 smtClean="0"/>
                <a:t>servic</a:t>
              </a:r>
              <a:r>
                <a:rPr lang="en-US" altLang="ko-KR" dirty="0" smtClean="0"/>
                <a:t>, rate, speed, fuel, engine </a:t>
              </a:r>
              <a:r>
                <a:rPr lang="en-US" altLang="ko-KR" dirty="0" err="1" smtClean="0"/>
                <a:t>batteri</a:t>
              </a:r>
              <a:r>
                <a:rPr lang="en-US" altLang="ko-KR" dirty="0" smtClean="0"/>
                <a:t>, surface, side, </a:t>
              </a:r>
              <a:r>
                <a:rPr lang="en-US" altLang="ko-KR" dirty="0" err="1" smtClean="0"/>
                <a:t>bodi</a:t>
              </a:r>
              <a:r>
                <a:rPr lang="en-US" altLang="ko-KR" dirty="0" smtClean="0"/>
                <a:t>, roof, panel, door, taillight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9632" y="137270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Ford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403324" y="3933056"/>
            <a:ext cx="2573288" cy="1840269"/>
            <a:chOff x="990600" y="1372707"/>
            <a:chExt cx="2573288" cy="1840269"/>
          </a:xfrm>
        </p:grpSpPr>
        <p:sp>
          <p:nvSpPr>
            <p:cNvPr id="34" name="순서도: 대체 처리 33"/>
            <p:cNvSpPr/>
            <p:nvPr/>
          </p:nvSpPr>
          <p:spPr bwMode="auto">
            <a:xfrm>
              <a:off x="990600" y="1772817"/>
              <a:ext cx="2573288" cy="14401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15616" y="1844824"/>
              <a:ext cx="2448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/>
                <a:t>a</a:t>
              </a:r>
              <a:r>
                <a:rPr lang="en-US" altLang="ko-KR" dirty="0" smtClean="0"/>
                <a:t>irbag, </a:t>
              </a:r>
              <a:r>
                <a:rPr lang="en-US" altLang="ko-KR" dirty="0" err="1" smtClean="0"/>
                <a:t>automobil</a:t>
              </a:r>
              <a:r>
                <a:rPr lang="en-US" altLang="ko-KR" dirty="0" smtClean="0"/>
                <a:t>, bumper, </a:t>
              </a:r>
              <a:r>
                <a:rPr lang="en-US" altLang="ko-KR" dirty="0" err="1" smtClean="0"/>
                <a:t>charg</a:t>
              </a:r>
              <a:r>
                <a:rPr lang="en-US" altLang="ko-KR" dirty="0" smtClean="0"/>
                <a:t>, display, </a:t>
              </a:r>
              <a:r>
                <a:rPr lang="en-US" altLang="ko-KR" dirty="0" err="1" smtClean="0"/>
                <a:t>imag</a:t>
              </a:r>
              <a:r>
                <a:rPr lang="en-US" altLang="ko-KR" dirty="0" smtClean="0"/>
                <a:t>, lid, light, rail, roof, </a:t>
              </a:r>
              <a:r>
                <a:rPr lang="en-US" altLang="ko-KR" dirty="0" err="1" smtClean="0"/>
                <a:t>throttl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59632" y="137270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Honda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09047" y="14127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300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536452" y="394844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250</a:t>
            </a:r>
            <a:endParaRPr lang="ko-KR" altLang="en-US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78550" y="3889387"/>
            <a:ext cx="2573288" cy="1840269"/>
            <a:chOff x="990600" y="1372707"/>
            <a:chExt cx="2573288" cy="1840269"/>
          </a:xfrm>
        </p:grpSpPr>
        <p:sp>
          <p:nvSpPr>
            <p:cNvPr id="41" name="순서도: 대체 처리 40"/>
            <p:cNvSpPr/>
            <p:nvPr/>
          </p:nvSpPr>
          <p:spPr bwMode="auto">
            <a:xfrm>
              <a:off x="990600" y="1772817"/>
              <a:ext cx="2573288" cy="14401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15616" y="1844824"/>
              <a:ext cx="24482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/>
                <a:t>a</a:t>
              </a:r>
              <a:r>
                <a:rPr lang="en-US" altLang="ko-KR" dirty="0" smtClean="0"/>
                <a:t>irbag, assist, display, door, heat, </a:t>
              </a:r>
              <a:r>
                <a:rPr lang="en-US" altLang="ko-KR" dirty="0" err="1" smtClean="0"/>
                <a:t>imag</a:t>
              </a:r>
              <a:r>
                <a:rPr lang="en-US" altLang="ko-KR" dirty="0" smtClean="0"/>
                <a:t>, oil, park, seat, steer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59632" y="137270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Toyota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87761" y="38777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200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493589" y="140488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95</a:t>
            </a:r>
            <a:endParaRPr lang="ko-KR" altLang="en-US" b="1" dirty="0"/>
          </a:p>
        </p:txBody>
      </p:sp>
      <p:grpSp>
        <p:nvGrpSpPr>
          <p:cNvPr id="47" name="그룹 46"/>
          <p:cNvGrpSpPr/>
          <p:nvPr/>
        </p:nvGrpSpPr>
        <p:grpSpPr>
          <a:xfrm>
            <a:off x="3290937" y="3922312"/>
            <a:ext cx="2573288" cy="1840269"/>
            <a:chOff x="990600" y="1372707"/>
            <a:chExt cx="2573288" cy="1840269"/>
          </a:xfrm>
        </p:grpSpPr>
        <p:sp>
          <p:nvSpPr>
            <p:cNvPr id="48" name="순서도: 대체 처리 47"/>
            <p:cNvSpPr/>
            <p:nvPr/>
          </p:nvSpPr>
          <p:spPr bwMode="auto">
            <a:xfrm>
              <a:off x="990600" y="1772817"/>
              <a:ext cx="2573288" cy="14401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5616" y="1844824"/>
              <a:ext cx="2448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 smtClean="0"/>
                <a:t>temperatur</a:t>
              </a:r>
              <a:r>
                <a:rPr lang="en-US" altLang="ko-KR" dirty="0" smtClean="0"/>
                <a:t>, pump, fuel, shift, door, automobile, wheel, brake, rear, seat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59632" y="137270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Chrysler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718137" y="394089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00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427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Keyword Matrix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932040" y="2276872"/>
            <a:ext cx="1079500" cy="2880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 rot="5400000">
            <a:off x="1800002" y="1988840"/>
            <a:ext cx="1079500" cy="2880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8298" y="3044279"/>
            <a:ext cx="613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X</a:t>
            </a:r>
            <a:endParaRPr lang="ko-KR" altLang="en-US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76256" y="2996494"/>
            <a:ext cx="613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=</a:t>
            </a:r>
            <a:endParaRPr lang="ko-KR" altLang="en-US" sz="4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61120" y="429247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 X n Matrix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0404" y="53350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r>
              <a:rPr lang="en-US" altLang="ko-KR" b="1" dirty="0" smtClean="0"/>
              <a:t> X m Matrix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92280" y="43319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 X m Matrix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78632" y="3212976"/>
            <a:ext cx="206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</a:t>
            </a:r>
            <a:r>
              <a:rPr lang="en-US" altLang="ko-KR" sz="2800" b="1" baseline="30000" dirty="0" smtClean="0"/>
              <a:t>T</a:t>
            </a:r>
            <a:endParaRPr lang="ko-KR" altLang="en-US" sz="2800" b="1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24208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 Docs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34516" y="3089865"/>
            <a:ext cx="8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</a:t>
            </a:r>
            <a:endParaRPr lang="en-US" altLang="ko-KR" b="1" dirty="0"/>
          </a:p>
          <a:p>
            <a:r>
              <a:rPr lang="en-US" altLang="ko-KR" b="1" dirty="0" smtClean="0"/>
              <a:t>Terms</a:t>
            </a:r>
            <a:endParaRPr lang="ko-KR" altLang="en-US" b="1" dirty="0"/>
          </a:p>
        </p:txBody>
      </p:sp>
      <p:cxnSp>
        <p:nvCxnSpPr>
          <p:cNvPr id="23" name="꺾인 연결선 22"/>
          <p:cNvCxnSpPr/>
          <p:nvPr/>
        </p:nvCxnSpPr>
        <p:spPr bwMode="auto">
          <a:xfrm flipV="1">
            <a:off x="899592" y="2605554"/>
            <a:ext cx="1584176" cy="283696"/>
          </a:xfrm>
          <a:prstGeom prst="bentConnector3">
            <a:avLst/>
          </a:prstGeom>
          <a:gradFill rotWithShape="1">
            <a:gsLst>
              <a:gs pos="0">
                <a:schemeClr val="tx2">
                  <a:alpha val="70000"/>
                </a:schemeClr>
              </a:gs>
              <a:gs pos="100000">
                <a:schemeClr val="tx2">
                  <a:gamma/>
                  <a:tint val="82353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924276" y="1796069"/>
            <a:ext cx="11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 Terms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89028" y="3167389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</a:t>
            </a:r>
          </a:p>
          <a:p>
            <a:r>
              <a:rPr lang="en-US" altLang="ko-KR" b="1" dirty="0" smtClean="0"/>
              <a:t>Docs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7721624" y="2889250"/>
            <a:ext cx="1080120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Keyword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/>
              <a:t>Matrix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17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Keyword Matrix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51853"/>
              </p:ext>
            </p:extLst>
          </p:nvPr>
        </p:nvGraphicFramePr>
        <p:xfrm>
          <a:off x="539552" y="1916832"/>
          <a:ext cx="324036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/>
                <a:gridCol w="810090"/>
                <a:gridCol w="810090"/>
                <a:gridCol w="810090"/>
              </a:tblGrid>
              <a:tr h="355533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Term 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Term 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Term 3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Term 1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-25000" dirty="0" smtClean="0"/>
                        <a:t>11</a:t>
                      </a:r>
                      <a:endParaRPr lang="ko-KR" alt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-25000" dirty="0" smtClean="0"/>
                        <a:t>12</a:t>
                      </a:r>
                      <a:endParaRPr lang="ko-KR" alt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-25000" dirty="0" smtClean="0"/>
                        <a:t>13</a:t>
                      </a:r>
                      <a:endParaRPr lang="ko-KR" altLang="en-US" sz="1400" b="1" baseline="-25000" dirty="0"/>
                    </a:p>
                  </a:txBody>
                  <a:tcPr/>
                </a:tc>
              </a:tr>
              <a:tr h="313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Term 2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-25000" dirty="0" smtClean="0"/>
                        <a:t>21</a:t>
                      </a:r>
                      <a:endParaRPr lang="ko-KR" alt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-25000" dirty="0" smtClean="0"/>
                        <a:t>22</a:t>
                      </a:r>
                      <a:endParaRPr lang="ko-KR" alt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-25000" dirty="0" smtClean="0"/>
                        <a:t>23</a:t>
                      </a:r>
                      <a:endParaRPr lang="ko-KR" altLang="en-US" sz="1400" b="1" baseline="-25000" dirty="0"/>
                    </a:p>
                  </a:txBody>
                  <a:tcPr/>
                </a:tc>
              </a:tr>
              <a:tr h="313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Term 3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-25000" dirty="0" smtClean="0"/>
                        <a:t>31</a:t>
                      </a:r>
                      <a:endParaRPr lang="ko-KR" alt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-25000" dirty="0" smtClean="0"/>
                        <a:t>32</a:t>
                      </a:r>
                      <a:endParaRPr lang="ko-KR" alt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r>
                        <a:rPr lang="en-US" altLang="ko-KR" sz="1400" b="1" baseline="-25000" dirty="0" smtClean="0"/>
                        <a:t>33</a:t>
                      </a:r>
                      <a:endParaRPr lang="ko-KR" altLang="en-US" sz="1400" b="1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84987"/>
              </p:ext>
            </p:extLst>
          </p:nvPr>
        </p:nvGraphicFramePr>
        <p:xfrm>
          <a:off x="4860032" y="1916832"/>
          <a:ext cx="324036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/>
                <a:gridCol w="810090"/>
                <a:gridCol w="810090"/>
                <a:gridCol w="810090"/>
              </a:tblGrid>
              <a:tr h="355533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Doc 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Doc 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Doc 3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Term 1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f</a:t>
                      </a:r>
                      <a:r>
                        <a:rPr lang="en-US" altLang="ko-KR" sz="1400" b="1" baseline="-25000" dirty="0" smtClean="0"/>
                        <a:t>11</a:t>
                      </a:r>
                      <a:endParaRPr lang="ko-KR" alt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f</a:t>
                      </a:r>
                      <a:r>
                        <a:rPr lang="en-US" altLang="ko-KR" sz="1400" b="1" baseline="-25000" dirty="0" smtClean="0"/>
                        <a:t>12</a:t>
                      </a:r>
                      <a:endParaRPr lang="ko-KR" alt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f</a:t>
                      </a:r>
                      <a:r>
                        <a:rPr lang="en-US" altLang="ko-KR" sz="1400" b="1" baseline="-25000" dirty="0" smtClean="0"/>
                        <a:t>13</a:t>
                      </a:r>
                      <a:endParaRPr lang="ko-KR" altLang="en-US" sz="1400" b="1" baseline="-25000" dirty="0"/>
                    </a:p>
                  </a:txBody>
                  <a:tcPr/>
                </a:tc>
              </a:tr>
              <a:tr h="313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Term 2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/>
                        <a:t>f</a:t>
                      </a:r>
                      <a:r>
                        <a:rPr lang="en-US" altLang="ko-KR" sz="1400" b="1" baseline="-25000" dirty="0" smtClean="0"/>
                        <a:t>21</a:t>
                      </a:r>
                      <a:endParaRPr lang="ko-KR" alt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f</a:t>
                      </a:r>
                      <a:r>
                        <a:rPr lang="en-US" altLang="ko-KR" sz="1400" b="1" baseline="-25000" dirty="0" smtClean="0"/>
                        <a:t>22</a:t>
                      </a:r>
                      <a:endParaRPr lang="ko-KR" alt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f</a:t>
                      </a:r>
                      <a:r>
                        <a:rPr lang="en-US" altLang="ko-KR" sz="1400" b="1" baseline="-25000" dirty="0" smtClean="0"/>
                        <a:t>23</a:t>
                      </a:r>
                      <a:endParaRPr lang="ko-KR" altLang="en-US" sz="1400" b="1" baseline="-25000" dirty="0"/>
                    </a:p>
                  </a:txBody>
                  <a:tcPr/>
                </a:tc>
              </a:tr>
              <a:tr h="313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Term 3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/>
                        <a:t>f</a:t>
                      </a:r>
                      <a:r>
                        <a:rPr lang="en-US" altLang="ko-KR" sz="1400" b="1" baseline="-25000" dirty="0" smtClean="0"/>
                        <a:t>31</a:t>
                      </a:r>
                      <a:endParaRPr lang="ko-KR" alt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f</a:t>
                      </a:r>
                      <a:r>
                        <a:rPr lang="en-US" altLang="ko-KR" sz="1400" b="1" baseline="-25000" dirty="0" smtClean="0"/>
                        <a:t>32</a:t>
                      </a:r>
                      <a:endParaRPr lang="ko-KR" alt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f</a:t>
                      </a:r>
                      <a:r>
                        <a:rPr lang="en-US" altLang="ko-KR" sz="1400" b="1" baseline="-25000" dirty="0" smtClean="0"/>
                        <a:t>33</a:t>
                      </a:r>
                      <a:endParaRPr lang="ko-KR" altLang="en-US" sz="1400" b="1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34290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Keyword Matrix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92080" y="34290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Term-Doc Matrix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80341" y="4653136"/>
                <a:ext cx="2811539" cy="401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e>
                        <m:sup>
                          <m:r>
                            <a:rPr lang="en-US" altLang="ko-KR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𝟐𝟐</m:t>
                              </m:r>
                            </m:sub>
                          </m:sSub>
                        </m:e>
                        <m:sup>
                          <m:r>
                            <a:rPr lang="en-US" altLang="ko-KR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𝟐𝟐</m:t>
                              </m:r>
                            </m:sub>
                          </m:sSub>
                        </m:e>
                        <m:sup>
                          <m:r>
                            <a:rPr lang="en-US" altLang="ko-KR" b="1" i="1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41" y="4653136"/>
                <a:ext cx="2811539" cy="401007"/>
              </a:xfrm>
              <a:prstGeom prst="rect">
                <a:avLst/>
              </a:prstGeom>
              <a:blipFill rotWithShape="1"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707924" y="5373216"/>
                <a:ext cx="3504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>
                              <a:latin typeface="Cambria Math"/>
                            </a:rPr>
                            <m:t>𝟏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>
                              <a:latin typeface="Cambria Math"/>
                            </a:rPr>
                            <m:t>𝟐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>
                              <a:latin typeface="Cambria Math"/>
                            </a:rPr>
                            <m:t>𝟏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>
                              <a:latin typeface="Cambria Math"/>
                            </a:rPr>
                            <m:t>𝟐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24" y="5373216"/>
                <a:ext cx="350403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화살표 8"/>
          <p:cNvSpPr/>
          <p:nvPr/>
        </p:nvSpPr>
        <p:spPr bwMode="auto">
          <a:xfrm flipH="1">
            <a:off x="4010272" y="2420888"/>
            <a:ext cx="705744" cy="360040"/>
          </a:xfrm>
          <a:prstGeom prst="rightArrow">
            <a:avLst/>
          </a:prstGeom>
          <a:gradFill rotWithShape="1">
            <a:gsLst>
              <a:gs pos="0">
                <a:schemeClr val="tx2">
                  <a:alpha val="70000"/>
                </a:schemeClr>
              </a:gs>
              <a:gs pos="100000">
                <a:schemeClr val="tx2">
                  <a:gamma/>
                  <a:tint val="82353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오른쪽 화살표 27"/>
          <p:cNvSpPr/>
          <p:nvPr/>
        </p:nvSpPr>
        <p:spPr bwMode="auto">
          <a:xfrm rot="1291956">
            <a:off x="1534542" y="2448416"/>
            <a:ext cx="2144169" cy="760362"/>
          </a:xfrm>
          <a:prstGeom prst="rightArrow">
            <a:avLst/>
          </a:prstGeom>
          <a:gradFill rotWithShape="1">
            <a:gsLst>
              <a:gs pos="0">
                <a:schemeClr val="tx2">
                  <a:lumMod val="40000"/>
                  <a:lumOff val="60000"/>
                  <a:alpha val="30000"/>
                </a:schemeClr>
              </a:gs>
              <a:gs pos="100000">
                <a:schemeClr val="tx2">
                  <a:alpha val="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373660" y="2276872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716016" y="4283804"/>
            <a:ext cx="4032448" cy="1993643"/>
            <a:chOff x="4716016" y="4283804"/>
            <a:chExt cx="4032448" cy="1993643"/>
          </a:xfrm>
        </p:grpSpPr>
        <p:sp>
          <p:nvSpPr>
            <p:cNvPr id="20" name="TextBox 19"/>
            <p:cNvSpPr txBox="1"/>
            <p:nvPr/>
          </p:nvSpPr>
          <p:spPr>
            <a:xfrm>
              <a:off x="4716016" y="4283804"/>
              <a:ext cx="403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For term </a:t>
              </a:r>
              <a:r>
                <a:rPr lang="en-US" altLang="ko-KR" sz="1600" dirty="0" err="1" smtClean="0"/>
                <a:t>i</a:t>
              </a:r>
              <a:r>
                <a:rPr lang="en-US" altLang="ko-KR" sz="1600" dirty="0" smtClean="0"/>
                <a:t> and term j in n documents,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5076056" y="4653136"/>
                  <a:ext cx="1806713" cy="84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ko-KR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𝒊𝒌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𝒋𝒌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653136"/>
                  <a:ext cx="1806713" cy="847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5076056" y="5588659"/>
                  <a:ext cx="35595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/>
                              </a:rPr>
                              <m:t>𝒊𝒌</m:t>
                            </m:r>
                          </m:sub>
                        </m:sSub>
                        <m:r>
                          <a:rPr lang="en-US" altLang="ko-KR" sz="1400" b="0" i="0" smtClean="0">
                            <a:latin typeface="Cambria Math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term</m:t>
                        </m:r>
                        <m:r>
                          <a:rPr lang="en-US" altLang="ko-KR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frequency</m:t>
                        </m:r>
                        <m:r>
                          <a:rPr lang="en-US" altLang="ko-KR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of</m:t>
                        </m:r>
                        <m:r>
                          <a:rPr lang="en-US" altLang="ko-KR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term</m:t>
                        </m:r>
                        <m:r>
                          <a:rPr lang="en-US" altLang="ko-KR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i</m:t>
                        </m:r>
                        <m:r>
                          <a:rPr lang="en-US" altLang="ko-KR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in</m:t>
                        </m:r>
                        <m:r>
                          <a:rPr lang="en-US" altLang="ko-KR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document</m:t>
                        </m:r>
                        <m:r>
                          <a:rPr lang="en-US" altLang="ko-KR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k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5588659"/>
                  <a:ext cx="3559501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직사각형 30"/>
                <p:cNvSpPr/>
                <p:nvPr/>
              </p:nvSpPr>
              <p:spPr>
                <a:xfrm>
                  <a:off x="5074454" y="5949280"/>
                  <a:ext cx="3562706" cy="3281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/>
                              </a:rPr>
                              <m:t>𝒋</m:t>
                            </m:r>
                            <m:r>
                              <a:rPr lang="en-US" altLang="ko-KR" sz="14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sz="1400" b="0" i="0" smtClean="0">
                            <a:latin typeface="Cambria Math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term</m:t>
                        </m:r>
                        <m:r>
                          <a:rPr lang="en-US" altLang="ko-KR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frequency</m:t>
                        </m:r>
                        <m:r>
                          <a:rPr lang="en-US" altLang="ko-KR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of</m:t>
                        </m:r>
                        <m:r>
                          <a:rPr lang="en-US" altLang="ko-KR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term</m:t>
                        </m:r>
                        <m:r>
                          <a:rPr lang="en-US" altLang="ko-KR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j</m:t>
                        </m:r>
                        <m:r>
                          <a:rPr lang="en-US" altLang="ko-KR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in</m:t>
                        </m:r>
                        <m:r>
                          <a:rPr lang="en-US" altLang="ko-KR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document</m:t>
                        </m:r>
                        <m:r>
                          <a:rPr lang="en-US" altLang="ko-KR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k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1" name="직사각형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454" y="5949280"/>
                  <a:ext cx="3562706" cy="32816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212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28" grpId="0" animBg="1"/>
      <p:bldP spid="28" grpId="1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Keyword Matrix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83556" y="1559149"/>
            <a:ext cx="5469334" cy="2404259"/>
            <a:chOff x="583556" y="1333197"/>
            <a:chExt cx="5469334" cy="2404259"/>
          </a:xfrm>
        </p:grpSpPr>
        <p:sp>
          <p:nvSpPr>
            <p:cNvPr id="19" name="순서도: 대체 처리 18"/>
            <p:cNvSpPr/>
            <p:nvPr/>
          </p:nvSpPr>
          <p:spPr bwMode="auto">
            <a:xfrm>
              <a:off x="583556" y="1333197"/>
              <a:ext cx="1036116" cy="585659"/>
            </a:xfrm>
            <a:prstGeom prst="flowChartAlternateProcess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 dirty="0" smtClean="0">
                  <a:solidFill>
                    <a:schemeClr val="bg1"/>
                  </a:solidFill>
                </a:rPr>
                <a:t>GM</a:t>
              </a:r>
              <a:endPara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540" y="1870556"/>
              <a:ext cx="5467350" cy="1866900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" name="그룹 21"/>
          <p:cNvGrpSpPr/>
          <p:nvPr/>
        </p:nvGrpSpPr>
        <p:grpSpPr>
          <a:xfrm>
            <a:off x="755576" y="1758854"/>
            <a:ext cx="7038975" cy="2652421"/>
            <a:chOff x="3149779" y="1247263"/>
            <a:chExt cx="7038975" cy="2652421"/>
          </a:xfrm>
        </p:grpSpPr>
        <p:sp>
          <p:nvSpPr>
            <p:cNvPr id="20" name="순서도: 대체 처리 19"/>
            <p:cNvSpPr/>
            <p:nvPr/>
          </p:nvSpPr>
          <p:spPr bwMode="auto">
            <a:xfrm>
              <a:off x="3149779" y="1247263"/>
              <a:ext cx="1036116" cy="585659"/>
            </a:xfrm>
            <a:prstGeom prst="flowChartAlternateProcess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 dirty="0" smtClean="0">
                  <a:solidFill>
                    <a:schemeClr val="bg1"/>
                  </a:solidFill>
                </a:rPr>
                <a:t>Ford</a:t>
              </a:r>
              <a:endPara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9779" y="1756559"/>
              <a:ext cx="7038975" cy="2143125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" name="그룹 23"/>
          <p:cNvGrpSpPr/>
          <p:nvPr/>
        </p:nvGrpSpPr>
        <p:grpSpPr>
          <a:xfrm>
            <a:off x="915189" y="1955492"/>
            <a:ext cx="5169763" cy="2214764"/>
            <a:chOff x="983387" y="1580665"/>
            <a:chExt cx="5169763" cy="2214764"/>
          </a:xfrm>
        </p:grpSpPr>
        <p:sp>
          <p:nvSpPr>
            <p:cNvPr id="23" name="순서도: 대체 처리 22"/>
            <p:cNvSpPr/>
            <p:nvPr/>
          </p:nvSpPr>
          <p:spPr bwMode="auto">
            <a:xfrm>
              <a:off x="983387" y="1580665"/>
              <a:ext cx="1036116" cy="585659"/>
            </a:xfrm>
            <a:prstGeom prst="flowChartAlternateProcess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 dirty="0" smtClean="0">
                  <a:solidFill>
                    <a:schemeClr val="bg1"/>
                  </a:solidFill>
                </a:rPr>
                <a:t>Toyota</a:t>
              </a:r>
              <a:endPara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600" y="2080929"/>
              <a:ext cx="5162550" cy="1714500"/>
            </a:xfrm>
            <a:prstGeom prst="rect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그룹 26"/>
          <p:cNvGrpSpPr/>
          <p:nvPr/>
        </p:nvGrpSpPr>
        <p:grpSpPr>
          <a:xfrm>
            <a:off x="1032289" y="2162926"/>
            <a:ext cx="5534025" cy="2060470"/>
            <a:chOff x="1032289" y="1936974"/>
            <a:chExt cx="5534025" cy="2060470"/>
          </a:xfrm>
        </p:grpSpPr>
        <p:sp>
          <p:nvSpPr>
            <p:cNvPr id="25" name="순서도: 대체 처리 24"/>
            <p:cNvSpPr/>
            <p:nvPr/>
          </p:nvSpPr>
          <p:spPr bwMode="auto">
            <a:xfrm>
              <a:off x="1032289" y="1936974"/>
              <a:ext cx="1203966" cy="585659"/>
            </a:xfrm>
            <a:prstGeom prst="flowChartAlternateProcess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Chrysler</a:t>
              </a:r>
              <a:endPara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2289" y="2406769"/>
              <a:ext cx="5534025" cy="1590675"/>
            </a:xfrm>
            <a:prstGeom prst="rect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그룹 29"/>
          <p:cNvGrpSpPr/>
          <p:nvPr/>
        </p:nvGrpSpPr>
        <p:grpSpPr>
          <a:xfrm>
            <a:off x="1184689" y="2315326"/>
            <a:ext cx="6334125" cy="2337810"/>
            <a:chOff x="1184689" y="2089374"/>
            <a:chExt cx="6334125" cy="2337810"/>
          </a:xfrm>
        </p:grpSpPr>
        <p:sp>
          <p:nvSpPr>
            <p:cNvPr id="28" name="순서도: 대체 처리 27"/>
            <p:cNvSpPr/>
            <p:nvPr/>
          </p:nvSpPr>
          <p:spPr bwMode="auto">
            <a:xfrm>
              <a:off x="1184689" y="2089374"/>
              <a:ext cx="1203966" cy="585659"/>
            </a:xfrm>
            <a:prstGeom prst="flowChartAlternateProcess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Honda</a:t>
              </a:r>
              <a:endPara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4689" y="2569809"/>
              <a:ext cx="6334125" cy="1857375"/>
            </a:xfrm>
            <a:prstGeom prst="rect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6240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2568" y="274638"/>
            <a:ext cx="6461720" cy="944562"/>
          </a:xfrm>
        </p:spPr>
        <p:txBody>
          <a:bodyPr/>
          <a:lstStyle/>
          <a:p>
            <a:r>
              <a:rPr lang="en-US" altLang="ko-KR" dirty="0" smtClean="0"/>
              <a:t>SNA(Social Network Analysis)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84" y="1415584"/>
            <a:ext cx="3139712" cy="26079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76" y="1415584"/>
            <a:ext cx="3610252" cy="26076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9909"/>
            <a:ext cx="3139712" cy="26079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36" y="4219784"/>
            <a:ext cx="3610939" cy="26081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79" y="4219661"/>
            <a:ext cx="3145132" cy="261244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763688" y="1411453"/>
            <a:ext cx="2376264" cy="422040"/>
            <a:chOff x="1475656" y="1372707"/>
            <a:chExt cx="2376264" cy="422040"/>
          </a:xfrm>
        </p:grpSpPr>
        <p:sp>
          <p:nvSpPr>
            <p:cNvPr id="9" name="TextBox 8"/>
            <p:cNvSpPr txBox="1"/>
            <p:nvPr/>
          </p:nvSpPr>
          <p:spPr>
            <a:xfrm>
              <a:off x="1691680" y="1372707"/>
              <a:ext cx="2160240" cy="422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GM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475656" y="1547818"/>
              <a:ext cx="117445" cy="1238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48232" y="1422418"/>
            <a:ext cx="2376264" cy="400110"/>
            <a:chOff x="5587964" y="1411453"/>
            <a:chExt cx="2376264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5803988" y="1411453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Ford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587964" y="1586564"/>
              <a:ext cx="117445" cy="1238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507600" y="4077072"/>
            <a:ext cx="2376264" cy="400110"/>
            <a:chOff x="5587964" y="1411453"/>
            <a:chExt cx="2376264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5803988" y="1411453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Chrysler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587964" y="1586564"/>
              <a:ext cx="117445" cy="1238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576451" y="4077072"/>
            <a:ext cx="2376264" cy="400110"/>
            <a:chOff x="5587964" y="1411453"/>
            <a:chExt cx="2376264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5803988" y="1411453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Honda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587964" y="1586564"/>
              <a:ext cx="117445" cy="1238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87525" y="4077072"/>
            <a:ext cx="1292187" cy="400110"/>
            <a:chOff x="5587964" y="1411453"/>
            <a:chExt cx="1292187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5803988" y="1411453"/>
              <a:ext cx="10761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Toyota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587964" y="1586564"/>
              <a:ext cx="117445" cy="1238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8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94558"/>
            <a:ext cx="5791200" cy="562074"/>
          </a:xfr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Result</a:t>
            </a:r>
          </a:p>
        </p:txBody>
      </p:sp>
      <p:grpSp>
        <p:nvGrpSpPr>
          <p:cNvPr id="11" name="그룹 8"/>
          <p:cNvGrpSpPr/>
          <p:nvPr/>
        </p:nvGrpSpPr>
        <p:grpSpPr>
          <a:xfrm>
            <a:off x="539552" y="1268760"/>
            <a:ext cx="4639675" cy="431800"/>
            <a:chOff x="323528" y="1340768"/>
            <a:chExt cx="2376264" cy="431800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374135" y="1346602"/>
              <a:ext cx="22598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Keyword Network Diagram of GM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7" t="16884" r="15037" b="20412"/>
          <a:stretch/>
        </p:blipFill>
        <p:spPr>
          <a:xfrm>
            <a:off x="539552" y="1916832"/>
            <a:ext cx="2615181" cy="2368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4" name="그룹 33"/>
          <p:cNvGrpSpPr/>
          <p:nvPr/>
        </p:nvGrpSpPr>
        <p:grpSpPr>
          <a:xfrm>
            <a:off x="3707904" y="2036435"/>
            <a:ext cx="4990152" cy="2295152"/>
            <a:chOff x="3707904" y="2082159"/>
            <a:chExt cx="4990152" cy="2295152"/>
          </a:xfrm>
        </p:grpSpPr>
        <p:grpSp>
          <p:nvGrpSpPr>
            <p:cNvPr id="21" name="그룹 20"/>
            <p:cNvGrpSpPr/>
            <p:nvPr/>
          </p:nvGrpSpPr>
          <p:grpSpPr>
            <a:xfrm>
              <a:off x="3707904" y="2082159"/>
              <a:ext cx="4936355" cy="2138929"/>
              <a:chOff x="583556" y="1460517"/>
              <a:chExt cx="5469334" cy="2276939"/>
            </a:xfrm>
          </p:grpSpPr>
          <p:sp>
            <p:nvSpPr>
              <p:cNvPr id="22" name="순서도: 대체 처리 21"/>
              <p:cNvSpPr/>
              <p:nvPr/>
            </p:nvSpPr>
            <p:spPr bwMode="auto">
              <a:xfrm>
                <a:off x="583556" y="1460517"/>
                <a:ext cx="810868" cy="458339"/>
              </a:xfrm>
              <a:prstGeom prst="flowChartAlternateProcess">
                <a:avLst/>
              </a:prstGeom>
              <a:solidFill>
                <a:schemeClr val="tx2">
                  <a:lumMod val="50000"/>
                </a:schemeClr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GM</a:t>
                </a:r>
                <a:endParaRPr kumimoji="0" lang="ko-KR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540" y="1870556"/>
                <a:ext cx="5467350" cy="18669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3" name="직사각형 2"/>
            <p:cNvSpPr/>
            <p:nvPr/>
          </p:nvSpPr>
          <p:spPr bwMode="auto">
            <a:xfrm>
              <a:off x="7505328" y="3789040"/>
              <a:ext cx="267072" cy="16066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7886328" y="3928740"/>
              <a:ext cx="267072" cy="160660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오른쪽 화살표 27"/>
            <p:cNvSpPr/>
            <p:nvPr/>
          </p:nvSpPr>
          <p:spPr bwMode="auto">
            <a:xfrm rot="1168569">
              <a:off x="4368367" y="3277688"/>
              <a:ext cx="4329689" cy="314829"/>
            </a:xfrm>
            <a:prstGeom prst="rightArrow">
              <a:avLst/>
            </a:prstGeom>
            <a:gradFill rotWithShape="1">
              <a:gsLst>
                <a:gs pos="0">
                  <a:schemeClr val="accent3">
                    <a:lumMod val="20000"/>
                    <a:lumOff val="80000"/>
                    <a:alpha val="30000"/>
                  </a:schemeClr>
                </a:gs>
                <a:gs pos="100000">
                  <a:schemeClr val="accent3">
                    <a:lumMod val="75000"/>
                    <a:alpha val="3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오른쪽 화살표 29"/>
            <p:cNvSpPr/>
            <p:nvPr/>
          </p:nvSpPr>
          <p:spPr bwMode="auto">
            <a:xfrm rot="5400000">
              <a:off x="6697475" y="3054923"/>
              <a:ext cx="1884414" cy="760362"/>
            </a:xfrm>
            <a:prstGeom prst="rightArrow">
              <a:avLst/>
            </a:prstGeom>
            <a:gradFill rotWithShape="1">
              <a:gsLst>
                <a:gs pos="0">
                  <a:schemeClr val="tx2">
                    <a:lumMod val="40000"/>
                    <a:lumOff val="60000"/>
                    <a:alpha val="30000"/>
                  </a:schemeClr>
                </a:gs>
                <a:gs pos="100000">
                  <a:schemeClr val="tx2">
                    <a:alpha val="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7505328" y="2844902"/>
              <a:ext cx="267072" cy="16066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7505328" y="3263886"/>
              <a:ext cx="267072" cy="160660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39554" y="4761631"/>
            <a:ext cx="8104706" cy="1475681"/>
            <a:chOff x="323529" y="4509120"/>
            <a:chExt cx="8280919" cy="1475681"/>
          </a:xfrm>
        </p:grpSpPr>
        <p:sp>
          <p:nvSpPr>
            <p:cNvPr id="35" name="AutoShape 6"/>
            <p:cNvSpPr>
              <a:spLocks noChangeArrowheads="1"/>
            </p:cNvSpPr>
            <p:nvPr/>
          </p:nvSpPr>
          <p:spPr bwMode="auto">
            <a:xfrm>
              <a:off x="323529" y="4509120"/>
              <a:ext cx="8280919" cy="1331665"/>
            </a:xfrm>
            <a:prstGeom prst="roundRect">
              <a:avLst>
                <a:gd name="adj" fmla="val 6046"/>
              </a:avLst>
            </a:prstGeom>
            <a:solidFill>
              <a:schemeClr val="bg1"/>
            </a:solidFill>
            <a:ln w="28575" algn="ctr">
              <a:solidFill>
                <a:srgbClr val="6699FF"/>
              </a:solidFill>
              <a:round/>
              <a:headEnd/>
              <a:tailEnd/>
            </a:ln>
            <a:effectLst>
              <a:outerShdw dist="25400" dir="5400000" algn="ctr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394966" y="4544641"/>
              <a:ext cx="82094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4"/>
                </a:buBlip>
              </a:pPr>
              <a:r>
                <a:rPr lang="en-US" altLang="ko-KR" sz="1500" b="1" dirty="0" smtClean="0">
                  <a:solidFill>
                    <a:srgbClr val="FF0000"/>
                  </a:solidFill>
                  <a:latin typeface="+mn-lt"/>
                  <a:ea typeface="+mj-ea"/>
                </a:rPr>
                <a:t>‘seat’ </a:t>
              </a:r>
              <a:r>
                <a:rPr lang="en-US" altLang="ko-KR" sz="1500" dirty="0" smtClean="0">
                  <a:latin typeface="+mn-lt"/>
                  <a:ea typeface="+mj-ea"/>
                </a:rPr>
                <a:t>is considered the most frequently used among the extracted keywords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4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Strongly associated pairs: </a:t>
              </a:r>
              <a:r>
                <a:rPr lang="en-US" altLang="ko-KR" sz="1500" b="1" dirty="0" smtClean="0">
                  <a:solidFill>
                    <a:srgbClr val="FF0000"/>
                  </a:solidFill>
                  <a:latin typeface="+mn-lt"/>
                  <a:ea typeface="+mj-ea"/>
                </a:rPr>
                <a:t>{seat, head}, {seat, rail}, {light, head}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4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Mutually exclusive pairs: {coolant, roof}, {head, tube}, {oil, light}, …</a:t>
              </a:r>
            </a:p>
          </p:txBody>
        </p:sp>
      </p:grpSp>
      <p:sp>
        <p:nvSpPr>
          <p:cNvPr id="2" name="직사각형 1"/>
          <p:cNvSpPr/>
          <p:nvPr/>
        </p:nvSpPr>
        <p:spPr bwMode="auto">
          <a:xfrm>
            <a:off x="7505328" y="3501008"/>
            <a:ext cx="267072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817096" y="2817726"/>
            <a:ext cx="267072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Contents</a:t>
            </a:r>
          </a:p>
        </p:txBody>
      </p:sp>
      <p:sp>
        <p:nvSpPr>
          <p:cNvPr id="76" name="AutoShape 3"/>
          <p:cNvSpPr>
            <a:spLocks noChangeArrowheads="1"/>
          </p:cNvSpPr>
          <p:nvPr/>
        </p:nvSpPr>
        <p:spPr bwMode="ltGray">
          <a:xfrm>
            <a:off x="1690688" y="1964457"/>
            <a:ext cx="4186237" cy="484187"/>
          </a:xfrm>
          <a:prstGeom prst="roundRect">
            <a:avLst>
              <a:gd name="adj" fmla="val 50000"/>
            </a:avLst>
          </a:prstGeom>
          <a:gradFill rotWithShape="1">
            <a:gsLst>
              <a:gs pos="50000">
                <a:srgbClr val="C4DF9F"/>
              </a:gs>
              <a:gs pos="0">
                <a:srgbClr val="88BF3F">
                  <a:alpha val="30000"/>
                </a:srgbClr>
              </a:gs>
              <a:gs pos="100000">
                <a:srgbClr val="88BF3F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 Collection</a:t>
            </a:r>
            <a:endParaRPr kumimoji="0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gray">
          <a:xfrm>
            <a:off x="1246188" y="2596282"/>
            <a:ext cx="4186237" cy="484187"/>
          </a:xfrm>
          <a:prstGeom prst="roundRect">
            <a:avLst>
              <a:gd name="adj" fmla="val 50000"/>
            </a:avLst>
          </a:prstGeom>
          <a:gradFill rotWithShape="1">
            <a:gsLst>
              <a:gs pos="50000">
                <a:srgbClr val="B6E2C5"/>
              </a:gs>
              <a:gs pos="0">
                <a:srgbClr val="6DC58A">
                  <a:alpha val="30000"/>
                </a:srgbClr>
              </a:gs>
              <a:gs pos="100000">
                <a:srgbClr val="6DC58A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Text Mining Initiation</a:t>
            </a:r>
            <a:endParaRPr kumimoji="0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AutoShape 7"/>
          <p:cNvSpPr>
            <a:spLocks noChangeArrowheads="1"/>
          </p:cNvSpPr>
          <p:nvPr/>
        </p:nvSpPr>
        <p:spPr bwMode="gray">
          <a:xfrm>
            <a:off x="998538" y="3237632"/>
            <a:ext cx="4186237" cy="484187"/>
          </a:xfrm>
          <a:prstGeom prst="roundRect">
            <a:avLst>
              <a:gd name="adj" fmla="val 50000"/>
            </a:avLst>
          </a:prstGeom>
          <a:gradFill rotWithShape="1">
            <a:gsLst>
              <a:gs pos="50000">
                <a:srgbClr val="BCDDE9"/>
              </a:gs>
              <a:gs pos="0">
                <a:srgbClr val="78BAD2">
                  <a:alpha val="30000"/>
                </a:srgbClr>
              </a:gs>
              <a:gs pos="100000">
                <a:srgbClr val="78BAD2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Using</a:t>
            </a:r>
            <a:r>
              <a:rPr kumimoji="0" lang="en-US" altLang="ko-KR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TF /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TF-IDF</a:t>
            </a:r>
            <a:endParaRPr kumimoji="0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ltGray">
          <a:xfrm>
            <a:off x="1016000" y="3867869"/>
            <a:ext cx="4186238" cy="4841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8296D8">
                  <a:alpha val="30000"/>
                </a:srgbClr>
              </a:gs>
              <a:gs pos="100000">
                <a:srgbClr val="8296D8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Social Network</a:t>
            </a:r>
            <a:r>
              <a:rPr kumimoji="0" lang="en-US" altLang="ko-KR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Analysis</a:t>
            </a:r>
            <a:endParaRPr kumimoji="0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AutoShape 11"/>
          <p:cNvSpPr>
            <a:spLocks noChangeArrowheads="1"/>
          </p:cNvSpPr>
          <p:nvPr/>
        </p:nvSpPr>
        <p:spPr bwMode="gray">
          <a:xfrm>
            <a:off x="1268413" y="4490169"/>
            <a:ext cx="4186237" cy="4841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8BAD2">
                  <a:alpha val="30000"/>
                </a:srgbClr>
              </a:gs>
              <a:gs pos="100000">
                <a:srgbClr val="78BAD2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Map of Keywords</a:t>
            </a:r>
            <a:endParaRPr kumimoji="0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AutoShape 13"/>
          <p:cNvSpPr>
            <a:spLocks noChangeArrowheads="1"/>
          </p:cNvSpPr>
          <p:nvPr/>
        </p:nvSpPr>
        <p:spPr bwMode="ltGray">
          <a:xfrm>
            <a:off x="1619250" y="5110882"/>
            <a:ext cx="4186238" cy="4841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C58A">
                  <a:alpha val="30000"/>
                </a:srgbClr>
              </a:gs>
              <a:gs pos="100000">
                <a:srgbClr val="6DC58A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Result</a:t>
            </a:r>
            <a:r>
              <a:rPr kumimoji="0" lang="en-US" altLang="ko-KR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&amp; Conclusion</a:t>
            </a:r>
            <a:endParaRPr kumimoji="0" lang="ko-KR" altLang="ko-K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8" name="Picture 59" descr="12C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134319"/>
            <a:ext cx="32766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0" name="Group 17"/>
          <p:cNvGrpSpPr>
            <a:grpSpLocks/>
          </p:cNvGrpSpPr>
          <p:nvPr/>
        </p:nvGrpSpPr>
        <p:grpSpPr bwMode="auto">
          <a:xfrm>
            <a:off x="1357313" y="1978744"/>
            <a:ext cx="422275" cy="422275"/>
            <a:chOff x="869" y="1294"/>
            <a:chExt cx="266" cy="266"/>
          </a:xfrm>
        </p:grpSpPr>
        <p:sp>
          <p:nvSpPr>
            <p:cNvPr id="91" name="Oval 18"/>
            <p:cNvSpPr>
              <a:spLocks noChangeArrowheads="1"/>
            </p:cNvSpPr>
            <p:nvPr/>
          </p:nvSpPr>
          <p:spPr bwMode="gray">
            <a:xfrm>
              <a:off x="869" y="1294"/>
              <a:ext cx="266" cy="266"/>
            </a:xfrm>
            <a:prstGeom prst="ellipse">
              <a:avLst/>
            </a:prstGeom>
            <a:solidFill>
              <a:srgbClr val="88BF3F"/>
            </a:solidFill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2" name="Picture 19" descr="Picture2"/>
            <p:cNvPicPr>
              <a:picLocks noChangeAspect="1" noChangeArrowheads="1"/>
            </p:cNvPicPr>
            <p:nvPr/>
          </p:nvPicPr>
          <p:blipFill>
            <a:blip r:embed="rId3" cstate="print">
              <a:lum contrast="6000"/>
            </a:blip>
            <a:srcRect/>
            <a:stretch>
              <a:fillRect/>
            </a:stretch>
          </p:blipFill>
          <p:spPr bwMode="gray">
            <a:xfrm flipV="1">
              <a:off x="925" y="1488"/>
              <a:ext cx="156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20" descr="5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1" y="1306"/>
              <a:ext cx="15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4" name="Group 21"/>
          <p:cNvGrpSpPr>
            <a:grpSpLocks/>
          </p:cNvGrpSpPr>
          <p:nvPr/>
        </p:nvGrpSpPr>
        <p:grpSpPr bwMode="auto">
          <a:xfrm>
            <a:off x="990600" y="2613744"/>
            <a:ext cx="422275" cy="422275"/>
            <a:chOff x="624" y="1694"/>
            <a:chExt cx="266" cy="266"/>
          </a:xfrm>
        </p:grpSpPr>
        <p:sp>
          <p:nvSpPr>
            <p:cNvPr id="95" name="Oval 22"/>
            <p:cNvSpPr>
              <a:spLocks noChangeArrowheads="1"/>
            </p:cNvSpPr>
            <p:nvPr/>
          </p:nvSpPr>
          <p:spPr bwMode="gray">
            <a:xfrm>
              <a:off x="624" y="1694"/>
              <a:ext cx="266" cy="266"/>
            </a:xfrm>
            <a:prstGeom prst="ellipse">
              <a:avLst/>
            </a:prstGeom>
            <a:solidFill>
              <a:srgbClr val="6DC58A"/>
            </a:solidFill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6" name="Picture 23" descr="Picture2"/>
            <p:cNvPicPr>
              <a:picLocks noChangeAspect="1" noChangeArrowheads="1"/>
            </p:cNvPicPr>
            <p:nvPr/>
          </p:nvPicPr>
          <p:blipFill>
            <a:blip r:embed="rId3" cstate="print">
              <a:lum contrast="6000"/>
            </a:blip>
            <a:srcRect/>
            <a:stretch>
              <a:fillRect/>
            </a:stretch>
          </p:blipFill>
          <p:spPr bwMode="gray">
            <a:xfrm flipV="1">
              <a:off x="680" y="1888"/>
              <a:ext cx="156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7" name="Picture 24" descr="5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6" y="1707"/>
              <a:ext cx="15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8" name="Group 25"/>
          <p:cNvGrpSpPr>
            <a:grpSpLocks/>
          </p:cNvGrpSpPr>
          <p:nvPr/>
        </p:nvGrpSpPr>
        <p:grpSpPr bwMode="auto">
          <a:xfrm>
            <a:off x="762000" y="3237632"/>
            <a:ext cx="422275" cy="422275"/>
            <a:chOff x="480" y="2087"/>
            <a:chExt cx="266" cy="266"/>
          </a:xfrm>
        </p:grpSpPr>
        <p:sp>
          <p:nvSpPr>
            <p:cNvPr id="99" name="Oval 26"/>
            <p:cNvSpPr>
              <a:spLocks noChangeArrowheads="1"/>
            </p:cNvSpPr>
            <p:nvPr/>
          </p:nvSpPr>
          <p:spPr bwMode="gray">
            <a:xfrm>
              <a:off x="480" y="2087"/>
              <a:ext cx="266" cy="266"/>
            </a:xfrm>
            <a:prstGeom prst="ellipse">
              <a:avLst/>
            </a:prstGeom>
            <a:solidFill>
              <a:srgbClr val="78BAD2"/>
            </a:solidFill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00" name="Picture 27" descr="Picture2"/>
            <p:cNvPicPr>
              <a:picLocks noChangeAspect="1" noChangeArrowheads="1"/>
            </p:cNvPicPr>
            <p:nvPr/>
          </p:nvPicPr>
          <p:blipFill>
            <a:blip r:embed="rId3" cstate="print">
              <a:lum contrast="6000"/>
            </a:blip>
            <a:srcRect/>
            <a:stretch>
              <a:fillRect/>
            </a:stretch>
          </p:blipFill>
          <p:spPr bwMode="gray">
            <a:xfrm flipV="1">
              <a:off x="536" y="2281"/>
              <a:ext cx="156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" name="Picture 28" descr="5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2" y="2101"/>
              <a:ext cx="15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" name="Group 29"/>
          <p:cNvGrpSpPr>
            <a:grpSpLocks/>
          </p:cNvGrpSpPr>
          <p:nvPr/>
        </p:nvGrpSpPr>
        <p:grpSpPr bwMode="auto">
          <a:xfrm>
            <a:off x="762000" y="3904382"/>
            <a:ext cx="422275" cy="422275"/>
            <a:chOff x="480" y="2507"/>
            <a:chExt cx="266" cy="26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3" name="Oval 30"/>
            <p:cNvSpPr>
              <a:spLocks noChangeArrowheads="1"/>
            </p:cNvSpPr>
            <p:nvPr/>
          </p:nvSpPr>
          <p:spPr bwMode="gray">
            <a:xfrm>
              <a:off x="480" y="2507"/>
              <a:ext cx="266" cy="266"/>
            </a:xfrm>
            <a:prstGeom prst="ellipse">
              <a:avLst/>
            </a:prstGeom>
            <a:grpFill/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04" name="Picture 31" descr="Picture2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</a:blip>
            <a:srcRect/>
            <a:stretch>
              <a:fillRect/>
            </a:stretch>
          </p:blipFill>
          <p:spPr bwMode="gray">
            <a:xfrm flipV="1">
              <a:off x="536" y="2701"/>
              <a:ext cx="156" cy="5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05" name="Picture 32" descr="55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</a:blip>
            <a:srcRect/>
            <a:stretch>
              <a:fillRect/>
            </a:stretch>
          </p:blipFill>
          <p:spPr bwMode="auto">
            <a:xfrm>
              <a:off x="542" y="2522"/>
              <a:ext cx="152" cy="1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6" name="Group 33"/>
          <p:cNvGrpSpPr>
            <a:grpSpLocks/>
          </p:cNvGrpSpPr>
          <p:nvPr/>
        </p:nvGrpSpPr>
        <p:grpSpPr bwMode="auto">
          <a:xfrm>
            <a:off x="990600" y="4528269"/>
            <a:ext cx="422275" cy="422275"/>
            <a:chOff x="624" y="2900"/>
            <a:chExt cx="266" cy="26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7" name="Oval 34"/>
            <p:cNvSpPr>
              <a:spLocks noChangeArrowheads="1"/>
            </p:cNvSpPr>
            <p:nvPr/>
          </p:nvSpPr>
          <p:spPr bwMode="gray">
            <a:xfrm>
              <a:off x="624" y="2900"/>
              <a:ext cx="266" cy="266"/>
            </a:xfrm>
            <a:prstGeom prst="ellipse">
              <a:avLst/>
            </a:prstGeom>
            <a:grpFill/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08" name="Picture 35" descr="Picture2"/>
            <p:cNvPicPr>
              <a:picLocks noChangeAspect="1" noChangeArrowheads="1"/>
            </p:cNvPicPr>
            <p:nvPr/>
          </p:nvPicPr>
          <p:blipFill>
            <a:blip r:embed="rId3" cstate="print">
              <a:lum contrast="6000"/>
            </a:blip>
            <a:srcRect/>
            <a:stretch>
              <a:fillRect/>
            </a:stretch>
          </p:blipFill>
          <p:spPr bwMode="gray">
            <a:xfrm flipV="1">
              <a:off x="680" y="3094"/>
              <a:ext cx="156" cy="5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09" name="Picture 36" descr="5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6" y="2914"/>
              <a:ext cx="152" cy="1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0" name="Group 37"/>
          <p:cNvGrpSpPr>
            <a:grpSpLocks/>
          </p:cNvGrpSpPr>
          <p:nvPr/>
        </p:nvGrpSpPr>
        <p:grpSpPr bwMode="auto">
          <a:xfrm>
            <a:off x="1335088" y="5128344"/>
            <a:ext cx="422275" cy="422275"/>
            <a:chOff x="855" y="3278"/>
            <a:chExt cx="266" cy="26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1" name="Oval 38"/>
            <p:cNvSpPr>
              <a:spLocks noChangeArrowheads="1"/>
            </p:cNvSpPr>
            <p:nvPr/>
          </p:nvSpPr>
          <p:spPr bwMode="gray">
            <a:xfrm>
              <a:off x="855" y="3278"/>
              <a:ext cx="266" cy="266"/>
            </a:xfrm>
            <a:prstGeom prst="ellipse">
              <a:avLst/>
            </a:prstGeom>
            <a:grpFill/>
            <a:ln w="25400" algn="ctr">
              <a:solidFill>
                <a:srgbClr val="FFFFFF"/>
              </a:solidFill>
              <a:round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12" name="Picture 39" descr="Picture2"/>
            <p:cNvPicPr>
              <a:picLocks noChangeAspect="1" noChangeArrowheads="1"/>
            </p:cNvPicPr>
            <p:nvPr/>
          </p:nvPicPr>
          <p:blipFill>
            <a:blip r:embed="rId3" cstate="print">
              <a:lum contrast="6000"/>
            </a:blip>
            <a:srcRect/>
            <a:stretch>
              <a:fillRect/>
            </a:stretch>
          </p:blipFill>
          <p:spPr bwMode="gray">
            <a:xfrm flipV="1">
              <a:off x="911" y="3472"/>
              <a:ext cx="156" cy="5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Picture 40" descr="5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6" y="3291"/>
              <a:ext cx="152" cy="1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4" name="TextBox 43"/>
          <p:cNvSpPr txBox="1">
            <a:spLocks noChangeArrowheads="1"/>
          </p:cNvSpPr>
          <p:nvPr/>
        </p:nvSpPr>
        <p:spPr bwMode="gray">
          <a:xfrm>
            <a:off x="1379538" y="1916832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 dirty="0">
                <a:solidFill>
                  <a:srgbClr val="FFFFFF"/>
                </a:solidFill>
                <a:latin typeface="Corbel" pitchFamily="34" charset="0"/>
                <a:ea typeface="굴림" charset="-127"/>
                <a:cs typeface="Arial" charset="0"/>
              </a:rPr>
              <a:t>1</a:t>
            </a:r>
          </a:p>
        </p:txBody>
      </p:sp>
      <p:sp>
        <p:nvSpPr>
          <p:cNvPr id="115" name="TextBox 44"/>
          <p:cNvSpPr txBox="1">
            <a:spLocks noChangeArrowheads="1"/>
          </p:cNvSpPr>
          <p:nvPr/>
        </p:nvSpPr>
        <p:spPr bwMode="gray">
          <a:xfrm>
            <a:off x="1008063" y="2574057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solidFill>
                  <a:srgbClr val="FFFFFF"/>
                </a:solidFill>
                <a:latin typeface="Corbel" pitchFamily="34" charset="0"/>
                <a:ea typeface="굴림" charset="-127"/>
                <a:cs typeface="Arial" charset="0"/>
              </a:rPr>
              <a:t>2</a:t>
            </a:r>
          </a:p>
        </p:txBody>
      </p:sp>
      <p:sp>
        <p:nvSpPr>
          <p:cNvPr id="116" name="TextBox 45"/>
          <p:cNvSpPr txBox="1">
            <a:spLocks noChangeArrowheads="1"/>
          </p:cNvSpPr>
          <p:nvPr/>
        </p:nvSpPr>
        <p:spPr bwMode="gray">
          <a:xfrm>
            <a:off x="785813" y="3174132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solidFill>
                  <a:srgbClr val="FFFFFF"/>
                </a:solidFill>
                <a:latin typeface="Corbel" pitchFamily="34" charset="0"/>
                <a:ea typeface="굴림" charset="-127"/>
                <a:cs typeface="Arial" charset="0"/>
              </a:rPr>
              <a:t>3</a:t>
            </a:r>
          </a:p>
        </p:txBody>
      </p:sp>
      <p:sp>
        <p:nvSpPr>
          <p:cNvPr id="117" name="TextBox 46"/>
          <p:cNvSpPr txBox="1">
            <a:spLocks noChangeArrowheads="1"/>
          </p:cNvSpPr>
          <p:nvPr/>
        </p:nvSpPr>
        <p:spPr bwMode="gray">
          <a:xfrm>
            <a:off x="784225" y="3826594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 dirty="0">
                <a:solidFill>
                  <a:srgbClr val="FFFFFF"/>
                </a:solidFill>
                <a:latin typeface="Corbel" pitchFamily="34" charset="0"/>
                <a:ea typeface="굴림" charset="-127"/>
                <a:cs typeface="Arial" charset="0"/>
              </a:rPr>
              <a:t>4</a:t>
            </a:r>
          </a:p>
        </p:txBody>
      </p:sp>
      <p:sp>
        <p:nvSpPr>
          <p:cNvPr id="118" name="TextBox 47"/>
          <p:cNvSpPr txBox="1">
            <a:spLocks noChangeArrowheads="1"/>
          </p:cNvSpPr>
          <p:nvPr/>
        </p:nvSpPr>
        <p:spPr bwMode="gray">
          <a:xfrm>
            <a:off x="1008063" y="4458419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solidFill>
                  <a:srgbClr val="FFFFFF"/>
                </a:solidFill>
                <a:latin typeface="Corbel" pitchFamily="34" charset="0"/>
                <a:ea typeface="굴림" charset="-127"/>
                <a:cs typeface="Arial" charset="0"/>
              </a:rPr>
              <a:t>5</a:t>
            </a:r>
          </a:p>
        </p:txBody>
      </p:sp>
      <p:sp>
        <p:nvSpPr>
          <p:cNvPr id="119" name="TextBox 48"/>
          <p:cNvSpPr txBox="1">
            <a:spLocks noChangeArrowheads="1"/>
          </p:cNvSpPr>
          <p:nvPr/>
        </p:nvSpPr>
        <p:spPr bwMode="gray">
          <a:xfrm>
            <a:off x="1347788" y="5102944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 dirty="0">
                <a:solidFill>
                  <a:srgbClr val="FFFFFF"/>
                </a:solidFill>
                <a:latin typeface="Corbel" pitchFamily="34" charset="0"/>
                <a:ea typeface="굴림" charset="-127"/>
                <a:cs typeface="Arial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94558"/>
            <a:ext cx="5791200" cy="562074"/>
          </a:xfr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Result</a:t>
            </a:r>
          </a:p>
        </p:txBody>
      </p:sp>
      <p:grpSp>
        <p:nvGrpSpPr>
          <p:cNvPr id="11" name="그룹 8"/>
          <p:cNvGrpSpPr/>
          <p:nvPr/>
        </p:nvGrpSpPr>
        <p:grpSpPr>
          <a:xfrm>
            <a:off x="539552" y="1268760"/>
            <a:ext cx="4639675" cy="431800"/>
            <a:chOff x="323528" y="1340768"/>
            <a:chExt cx="2376264" cy="431800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374135" y="1346602"/>
              <a:ext cx="22598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Keyword Network Diagram of FORD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39554" y="4761631"/>
            <a:ext cx="8104706" cy="1763713"/>
            <a:chOff x="323529" y="4509120"/>
            <a:chExt cx="8280919" cy="1475681"/>
          </a:xfrm>
        </p:grpSpPr>
        <p:sp>
          <p:nvSpPr>
            <p:cNvPr id="35" name="AutoShape 6"/>
            <p:cNvSpPr>
              <a:spLocks noChangeArrowheads="1"/>
            </p:cNvSpPr>
            <p:nvPr/>
          </p:nvSpPr>
          <p:spPr bwMode="auto">
            <a:xfrm>
              <a:off x="323529" y="4509120"/>
              <a:ext cx="8280919" cy="1331665"/>
            </a:xfrm>
            <a:prstGeom prst="roundRect">
              <a:avLst>
                <a:gd name="adj" fmla="val 6046"/>
              </a:avLst>
            </a:prstGeom>
            <a:solidFill>
              <a:schemeClr val="bg1"/>
            </a:solidFill>
            <a:ln w="28575" algn="ctr">
              <a:solidFill>
                <a:srgbClr val="6699FF"/>
              </a:solidFill>
              <a:round/>
              <a:headEnd/>
              <a:tailEnd/>
            </a:ln>
            <a:effectLst>
              <a:outerShdw dist="25400" dir="5400000" algn="ctr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394966" y="4544641"/>
              <a:ext cx="82094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2"/>
                </a:buBlip>
              </a:pPr>
              <a:r>
                <a:rPr lang="en-US" altLang="ko-KR" sz="1500" b="1" dirty="0" smtClean="0">
                  <a:solidFill>
                    <a:srgbClr val="FF0000"/>
                  </a:solidFill>
                  <a:latin typeface="+mn-lt"/>
                  <a:ea typeface="+mj-ea"/>
                </a:rPr>
                <a:t>‘taillight’ </a:t>
              </a:r>
              <a:r>
                <a:rPr lang="en-US" altLang="ko-KR" sz="1500" dirty="0" smtClean="0">
                  <a:latin typeface="+mn-lt"/>
                  <a:ea typeface="+mj-ea"/>
                </a:rPr>
                <a:t>is considered the most frequently used among the extracted keywords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2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Strongly associated pairs: </a:t>
              </a:r>
              <a:r>
                <a:rPr lang="en-US" altLang="ko-KR" sz="1500" b="1" dirty="0" smtClean="0">
                  <a:solidFill>
                    <a:srgbClr val="FF0000"/>
                  </a:solidFill>
                  <a:latin typeface="+mn-lt"/>
                  <a:ea typeface="+mj-ea"/>
                </a:rPr>
                <a:t>{surface, </a:t>
              </a:r>
              <a:r>
                <a:rPr lang="en-US" altLang="ko-KR" sz="1500" b="1" dirty="0" err="1" smtClean="0">
                  <a:solidFill>
                    <a:srgbClr val="FF0000"/>
                  </a:solidFill>
                  <a:latin typeface="+mn-lt"/>
                  <a:ea typeface="+mj-ea"/>
                </a:rPr>
                <a:t>bodi</a:t>
              </a:r>
              <a:r>
                <a:rPr lang="en-US" altLang="ko-KR" sz="1500" b="1" dirty="0" smtClean="0">
                  <a:solidFill>
                    <a:srgbClr val="FF0000"/>
                  </a:solidFill>
                  <a:latin typeface="+mn-lt"/>
                  <a:ea typeface="+mj-ea"/>
                </a:rPr>
                <a:t>}, {surface, side}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2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Mutually exclusive pairs: {battery, roof}, {battery, service}, {door, engine}, …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2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Taillight is not associated with any other extracted keywords at all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4" t="14863" r="19121" b="18762"/>
          <a:stretch/>
        </p:blipFill>
        <p:spPr>
          <a:xfrm>
            <a:off x="570631" y="1916832"/>
            <a:ext cx="2605621" cy="23131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26" name="그룹 25"/>
          <p:cNvGrpSpPr/>
          <p:nvPr/>
        </p:nvGrpSpPr>
        <p:grpSpPr>
          <a:xfrm>
            <a:off x="3491880" y="1979253"/>
            <a:ext cx="5122833" cy="2196111"/>
            <a:chOff x="3149779" y="1337364"/>
            <a:chExt cx="7038975" cy="2562320"/>
          </a:xfrm>
        </p:grpSpPr>
        <p:sp>
          <p:nvSpPr>
            <p:cNvPr id="27" name="순서도: 대체 처리 26"/>
            <p:cNvSpPr/>
            <p:nvPr/>
          </p:nvSpPr>
          <p:spPr bwMode="auto">
            <a:xfrm>
              <a:off x="3149779" y="1337364"/>
              <a:ext cx="1088360" cy="495557"/>
            </a:xfrm>
            <a:prstGeom prst="flowChartAlternateProcess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 dirty="0" smtClean="0">
                  <a:solidFill>
                    <a:schemeClr val="bg1"/>
                  </a:solidFill>
                </a:rPr>
                <a:t>Ford</a:t>
              </a:r>
              <a:endPara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9779" y="1756559"/>
              <a:ext cx="7038975" cy="2143125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1" name="직사각형 30"/>
          <p:cNvSpPr/>
          <p:nvPr/>
        </p:nvSpPr>
        <p:spPr bwMode="auto">
          <a:xfrm>
            <a:off x="8350076" y="4030464"/>
            <a:ext cx="267072" cy="160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 bwMode="auto">
          <a:xfrm>
            <a:off x="7812360" y="2675012"/>
            <a:ext cx="267072" cy="160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 bwMode="auto">
          <a:xfrm>
            <a:off x="7812360" y="3645024"/>
            <a:ext cx="267072" cy="160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sp>
        <p:nvSpPr>
          <p:cNvPr id="41" name="오른쪽 화살표 40"/>
          <p:cNvSpPr/>
          <p:nvPr/>
        </p:nvSpPr>
        <p:spPr bwMode="auto">
          <a:xfrm rot="1322722">
            <a:off x="4304251" y="3249229"/>
            <a:ext cx="4329689" cy="314829"/>
          </a:xfrm>
          <a:prstGeom prst="rightArrow">
            <a:avLst/>
          </a:prstGeom>
          <a:gradFill rotWithShape="1">
            <a:gsLst>
              <a:gs pos="0">
                <a:schemeClr val="accent3">
                  <a:lumMod val="20000"/>
                  <a:lumOff val="80000"/>
                  <a:alpha val="30000"/>
                </a:schemeClr>
              </a:gs>
              <a:gs pos="100000">
                <a:schemeClr val="accent3">
                  <a:lumMod val="75000"/>
                  <a:alpha val="3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499093" y="2060848"/>
            <a:ext cx="5162550" cy="2160240"/>
            <a:chOff x="990600" y="1635189"/>
            <a:chExt cx="5162550" cy="2160240"/>
          </a:xfrm>
        </p:grpSpPr>
        <p:sp>
          <p:nvSpPr>
            <p:cNvPr id="19" name="순서도: 대체 처리 18"/>
            <p:cNvSpPr/>
            <p:nvPr/>
          </p:nvSpPr>
          <p:spPr bwMode="auto">
            <a:xfrm>
              <a:off x="990600" y="1635189"/>
              <a:ext cx="904294" cy="511147"/>
            </a:xfrm>
            <a:prstGeom prst="flowChartAlternateProcess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 dirty="0" smtClean="0">
                  <a:solidFill>
                    <a:schemeClr val="bg1"/>
                  </a:solidFill>
                </a:rPr>
                <a:t>Toyota</a:t>
              </a:r>
              <a:endPara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2080929"/>
              <a:ext cx="5162550" cy="1714500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94558"/>
            <a:ext cx="5791200" cy="562074"/>
          </a:xfr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Result</a:t>
            </a:r>
          </a:p>
        </p:txBody>
      </p:sp>
      <p:grpSp>
        <p:nvGrpSpPr>
          <p:cNvPr id="11" name="그룹 8"/>
          <p:cNvGrpSpPr/>
          <p:nvPr/>
        </p:nvGrpSpPr>
        <p:grpSpPr>
          <a:xfrm>
            <a:off x="539552" y="1268760"/>
            <a:ext cx="4639675" cy="431800"/>
            <a:chOff x="323528" y="1340768"/>
            <a:chExt cx="2376264" cy="431800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374135" y="1346602"/>
              <a:ext cx="22598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Keyword Network Diagram of TOYOTA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39554" y="4761631"/>
            <a:ext cx="8104706" cy="1475681"/>
            <a:chOff x="323529" y="4509120"/>
            <a:chExt cx="8280919" cy="1475681"/>
          </a:xfrm>
        </p:grpSpPr>
        <p:sp>
          <p:nvSpPr>
            <p:cNvPr id="35" name="AutoShape 6"/>
            <p:cNvSpPr>
              <a:spLocks noChangeArrowheads="1"/>
            </p:cNvSpPr>
            <p:nvPr/>
          </p:nvSpPr>
          <p:spPr bwMode="auto">
            <a:xfrm>
              <a:off x="323529" y="4509120"/>
              <a:ext cx="8280919" cy="1331665"/>
            </a:xfrm>
            <a:prstGeom prst="roundRect">
              <a:avLst>
                <a:gd name="adj" fmla="val 6046"/>
              </a:avLst>
            </a:prstGeom>
            <a:solidFill>
              <a:schemeClr val="bg1"/>
            </a:solidFill>
            <a:ln w="28575" algn="ctr">
              <a:solidFill>
                <a:srgbClr val="6699FF"/>
              </a:solidFill>
              <a:round/>
              <a:headEnd/>
              <a:tailEnd/>
            </a:ln>
            <a:effectLst>
              <a:outerShdw dist="25400" dir="5400000" algn="ctr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394966" y="4544641"/>
              <a:ext cx="82094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en-US" altLang="ko-KR" sz="1500" b="1" dirty="0" smtClean="0">
                  <a:solidFill>
                    <a:srgbClr val="FF0000"/>
                  </a:solidFill>
                  <a:latin typeface="+mn-lt"/>
                  <a:ea typeface="+mj-ea"/>
                </a:rPr>
                <a:t>‘steer’ </a:t>
              </a:r>
              <a:r>
                <a:rPr lang="en-US" altLang="ko-KR" sz="1500" dirty="0" smtClean="0">
                  <a:latin typeface="+mn-lt"/>
                  <a:ea typeface="+mj-ea"/>
                </a:rPr>
                <a:t>is considered the most frequently used among the extracted keywords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Strongly associated pairs: </a:t>
              </a:r>
              <a:r>
                <a:rPr lang="en-US" altLang="ko-KR" sz="1500" b="1" dirty="0" smtClean="0">
                  <a:solidFill>
                    <a:srgbClr val="FF0000"/>
                  </a:solidFill>
                  <a:latin typeface="+mn-lt"/>
                  <a:ea typeface="+mj-ea"/>
                </a:rPr>
                <a:t>{steer, airbag}, {seat, airbag}, {image, display}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Mutually exclusive pairs: {airbag, display}, {airbag, image}, {display, oil}, …</a:t>
              </a:r>
            </a:p>
          </p:txBody>
        </p:sp>
      </p:grpSp>
      <p:sp>
        <p:nvSpPr>
          <p:cNvPr id="31" name="직사각형 30"/>
          <p:cNvSpPr/>
          <p:nvPr/>
        </p:nvSpPr>
        <p:spPr bwMode="auto">
          <a:xfrm>
            <a:off x="8311976" y="4055864"/>
            <a:ext cx="267072" cy="160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 bwMode="auto">
          <a:xfrm>
            <a:off x="8337376" y="2908176"/>
            <a:ext cx="267072" cy="160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7" t="17209" r="13127" b="20490"/>
          <a:stretch/>
        </p:blipFill>
        <p:spPr>
          <a:xfrm>
            <a:off x="539552" y="1930463"/>
            <a:ext cx="2670428" cy="22995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직사각형 20"/>
          <p:cNvSpPr/>
          <p:nvPr/>
        </p:nvSpPr>
        <p:spPr bwMode="auto">
          <a:xfrm>
            <a:off x="6850856" y="3065016"/>
            <a:ext cx="267072" cy="160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 bwMode="auto">
          <a:xfrm>
            <a:off x="7897068" y="2769199"/>
            <a:ext cx="267072" cy="1767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sp>
        <p:nvSpPr>
          <p:cNvPr id="23" name="오른쪽 화살표 22"/>
          <p:cNvSpPr/>
          <p:nvPr/>
        </p:nvSpPr>
        <p:spPr bwMode="auto">
          <a:xfrm rot="1104311">
            <a:off x="4342351" y="3291169"/>
            <a:ext cx="4329689" cy="314829"/>
          </a:xfrm>
          <a:prstGeom prst="rightArrow">
            <a:avLst/>
          </a:prstGeom>
          <a:gradFill rotWithShape="1">
            <a:gsLst>
              <a:gs pos="0">
                <a:schemeClr val="accent3">
                  <a:lumMod val="20000"/>
                  <a:lumOff val="80000"/>
                  <a:alpha val="30000"/>
                </a:schemeClr>
              </a:gs>
              <a:gs pos="100000">
                <a:schemeClr val="accent3">
                  <a:lumMod val="75000"/>
                  <a:alpha val="3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358455" y="2196857"/>
            <a:ext cx="5534025" cy="2068477"/>
            <a:chOff x="1032289" y="1928967"/>
            <a:chExt cx="5534025" cy="2068477"/>
          </a:xfrm>
        </p:grpSpPr>
        <p:sp>
          <p:nvSpPr>
            <p:cNvPr id="21" name="순서도: 대체 처리 20"/>
            <p:cNvSpPr/>
            <p:nvPr/>
          </p:nvSpPr>
          <p:spPr bwMode="auto">
            <a:xfrm>
              <a:off x="1032289" y="1928967"/>
              <a:ext cx="1203966" cy="521658"/>
            </a:xfrm>
            <a:prstGeom prst="flowChartAlternateProcess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Chrysler</a:t>
              </a:r>
              <a:endPara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289" y="2406769"/>
              <a:ext cx="5534025" cy="1590675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94558"/>
            <a:ext cx="5791200" cy="562074"/>
          </a:xfr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Result</a:t>
            </a:r>
          </a:p>
        </p:txBody>
      </p:sp>
      <p:grpSp>
        <p:nvGrpSpPr>
          <p:cNvPr id="11" name="그룹 8"/>
          <p:cNvGrpSpPr/>
          <p:nvPr/>
        </p:nvGrpSpPr>
        <p:grpSpPr>
          <a:xfrm>
            <a:off x="539552" y="1268760"/>
            <a:ext cx="5086548" cy="431800"/>
            <a:chOff x="323528" y="1340768"/>
            <a:chExt cx="2376264" cy="431800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374135" y="1346602"/>
              <a:ext cx="22598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Keyword Network Diagram of CHRYSLER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39554" y="4761631"/>
            <a:ext cx="8104706" cy="1475681"/>
            <a:chOff x="323529" y="4509120"/>
            <a:chExt cx="8280919" cy="1475681"/>
          </a:xfrm>
        </p:grpSpPr>
        <p:sp>
          <p:nvSpPr>
            <p:cNvPr id="35" name="AutoShape 6"/>
            <p:cNvSpPr>
              <a:spLocks noChangeArrowheads="1"/>
            </p:cNvSpPr>
            <p:nvPr/>
          </p:nvSpPr>
          <p:spPr bwMode="auto">
            <a:xfrm>
              <a:off x="323529" y="4509120"/>
              <a:ext cx="8280919" cy="1331665"/>
            </a:xfrm>
            <a:prstGeom prst="roundRect">
              <a:avLst>
                <a:gd name="adj" fmla="val 6046"/>
              </a:avLst>
            </a:prstGeom>
            <a:solidFill>
              <a:schemeClr val="bg1"/>
            </a:solidFill>
            <a:ln w="28575" algn="ctr">
              <a:solidFill>
                <a:srgbClr val="6699FF"/>
              </a:solidFill>
              <a:round/>
              <a:headEnd/>
              <a:tailEnd/>
            </a:ln>
            <a:effectLst>
              <a:outerShdw dist="25400" dir="5400000" algn="ctr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394966" y="4544641"/>
              <a:ext cx="82094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en-US" altLang="ko-KR" sz="1500" b="1" dirty="0" smtClean="0">
                  <a:solidFill>
                    <a:srgbClr val="FF0000"/>
                  </a:solidFill>
                  <a:latin typeface="+mn-lt"/>
                  <a:ea typeface="+mj-ea"/>
                </a:rPr>
                <a:t>‘automobile’ </a:t>
              </a:r>
              <a:r>
                <a:rPr lang="en-US" altLang="ko-KR" sz="1500" dirty="0" smtClean="0">
                  <a:latin typeface="+mn-lt"/>
                  <a:ea typeface="+mj-ea"/>
                </a:rPr>
                <a:t>is considered the most frequently used among the extracted keywords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Strongly associated pairs: </a:t>
              </a:r>
              <a:r>
                <a:rPr lang="en-US" altLang="ko-KR" sz="1500" b="1" dirty="0" smtClean="0">
                  <a:solidFill>
                    <a:srgbClr val="FF0000"/>
                  </a:solidFill>
                  <a:latin typeface="+mn-lt"/>
                  <a:ea typeface="+mj-ea"/>
                </a:rPr>
                <a:t>{wheel, brake}, {wheel, rear}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Mutually exclusive pairs: {break, temperature}, {seat, fuel}, {shift, door}, …</a:t>
              </a:r>
            </a:p>
          </p:txBody>
        </p:sp>
      </p:grpSp>
      <p:sp>
        <p:nvSpPr>
          <p:cNvPr id="38" name="직사각형 37"/>
          <p:cNvSpPr/>
          <p:nvPr/>
        </p:nvSpPr>
        <p:spPr bwMode="auto">
          <a:xfrm>
            <a:off x="8553400" y="3094360"/>
            <a:ext cx="267072" cy="160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 bwMode="auto">
          <a:xfrm>
            <a:off x="4821684" y="2950344"/>
            <a:ext cx="267072" cy="160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6" t="16193" r="17738" b="19121"/>
          <a:stretch/>
        </p:blipFill>
        <p:spPr>
          <a:xfrm>
            <a:off x="539552" y="1916832"/>
            <a:ext cx="2705100" cy="23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270615" y="2184469"/>
            <a:ext cx="5477849" cy="2036621"/>
            <a:chOff x="1184689" y="2072207"/>
            <a:chExt cx="6334125" cy="2354977"/>
          </a:xfrm>
        </p:grpSpPr>
        <p:sp>
          <p:nvSpPr>
            <p:cNvPr id="20" name="순서도: 대체 처리 19"/>
            <p:cNvSpPr/>
            <p:nvPr/>
          </p:nvSpPr>
          <p:spPr bwMode="auto">
            <a:xfrm>
              <a:off x="1184689" y="2072207"/>
              <a:ext cx="1203966" cy="525980"/>
            </a:xfrm>
            <a:prstGeom prst="flowChartAlternateProcess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Honda</a:t>
              </a:r>
              <a:endPara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689" y="2569809"/>
              <a:ext cx="6334125" cy="1857375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94558"/>
            <a:ext cx="5791200" cy="562074"/>
          </a:xfr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Result</a:t>
            </a:r>
          </a:p>
        </p:txBody>
      </p:sp>
      <p:grpSp>
        <p:nvGrpSpPr>
          <p:cNvPr id="11" name="그룹 8"/>
          <p:cNvGrpSpPr/>
          <p:nvPr/>
        </p:nvGrpSpPr>
        <p:grpSpPr>
          <a:xfrm>
            <a:off x="539552" y="1268760"/>
            <a:ext cx="4639675" cy="431800"/>
            <a:chOff x="323528" y="1340768"/>
            <a:chExt cx="2376264" cy="431800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374135" y="1346602"/>
              <a:ext cx="22598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Keyword Network Diagram of HONDA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39554" y="4761631"/>
            <a:ext cx="8104706" cy="1475681"/>
            <a:chOff x="323529" y="4509120"/>
            <a:chExt cx="8280919" cy="1475681"/>
          </a:xfrm>
        </p:grpSpPr>
        <p:sp>
          <p:nvSpPr>
            <p:cNvPr id="35" name="AutoShape 6"/>
            <p:cNvSpPr>
              <a:spLocks noChangeArrowheads="1"/>
            </p:cNvSpPr>
            <p:nvPr/>
          </p:nvSpPr>
          <p:spPr bwMode="auto">
            <a:xfrm>
              <a:off x="323529" y="4509120"/>
              <a:ext cx="8280919" cy="1331665"/>
            </a:xfrm>
            <a:prstGeom prst="roundRect">
              <a:avLst>
                <a:gd name="adj" fmla="val 6046"/>
              </a:avLst>
            </a:prstGeom>
            <a:solidFill>
              <a:schemeClr val="bg1"/>
            </a:solidFill>
            <a:ln w="28575" algn="ctr">
              <a:solidFill>
                <a:srgbClr val="6699FF"/>
              </a:solidFill>
              <a:round/>
              <a:headEnd/>
              <a:tailEnd/>
            </a:ln>
            <a:effectLst>
              <a:outerShdw dist="25400" dir="5400000" algn="ctr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394966" y="4544641"/>
              <a:ext cx="82094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en-US" altLang="ko-KR" sz="1500" b="1" dirty="0" smtClean="0">
                  <a:solidFill>
                    <a:srgbClr val="FF0000"/>
                  </a:solidFill>
                  <a:latin typeface="+mn-lt"/>
                  <a:ea typeface="+mj-ea"/>
                </a:rPr>
                <a:t>‘automobile’ </a:t>
              </a:r>
              <a:r>
                <a:rPr lang="en-US" altLang="ko-KR" sz="1500" dirty="0" smtClean="0">
                  <a:latin typeface="+mn-lt"/>
                  <a:ea typeface="+mj-ea"/>
                </a:rPr>
                <a:t>is considered the most frequently used among the extracted keywords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Strongly associated pairs: </a:t>
              </a:r>
              <a:r>
                <a:rPr lang="en-US" altLang="ko-KR" sz="1500" b="1" dirty="0" smtClean="0">
                  <a:solidFill>
                    <a:srgbClr val="FF0000"/>
                  </a:solidFill>
                  <a:latin typeface="+mn-lt"/>
                  <a:ea typeface="+mj-ea"/>
                </a:rPr>
                <a:t>{bumper, automobile}, {image, display}, {image, light}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Mutually exclusive pairs: {airbag, bumper}, {airbag, display}, {bumper, image}, …</a:t>
              </a:r>
            </a:p>
          </p:txBody>
        </p:sp>
      </p:grpSp>
      <p:sp>
        <p:nvSpPr>
          <p:cNvPr id="38" name="직사각형 37"/>
          <p:cNvSpPr/>
          <p:nvPr/>
        </p:nvSpPr>
        <p:spPr bwMode="auto">
          <a:xfrm>
            <a:off x="6660232" y="3340348"/>
            <a:ext cx="267072" cy="160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sp>
        <p:nvSpPr>
          <p:cNvPr id="41" name="오른쪽 화살표 40"/>
          <p:cNvSpPr/>
          <p:nvPr/>
        </p:nvSpPr>
        <p:spPr bwMode="auto">
          <a:xfrm rot="1039253">
            <a:off x="4141659" y="3313740"/>
            <a:ext cx="4594648" cy="314829"/>
          </a:xfrm>
          <a:prstGeom prst="rightArrow">
            <a:avLst/>
          </a:prstGeom>
          <a:gradFill rotWithShape="1">
            <a:gsLst>
              <a:gs pos="0">
                <a:schemeClr val="accent3">
                  <a:lumMod val="20000"/>
                  <a:lumOff val="80000"/>
                  <a:alpha val="30000"/>
                </a:schemeClr>
              </a:gs>
              <a:gs pos="100000">
                <a:schemeClr val="accent3">
                  <a:lumMod val="75000"/>
                  <a:alpha val="3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919340" y="2958852"/>
            <a:ext cx="267072" cy="160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4" t="16255" r="14885" b="21023"/>
          <a:stretch/>
        </p:blipFill>
        <p:spPr>
          <a:xfrm>
            <a:off x="595256" y="1916831"/>
            <a:ext cx="2536584" cy="23131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직사각형 21"/>
          <p:cNvSpPr/>
          <p:nvPr/>
        </p:nvSpPr>
        <p:spPr bwMode="auto">
          <a:xfrm>
            <a:off x="5364088" y="2971552"/>
            <a:ext cx="267072" cy="160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 bwMode="auto">
          <a:xfrm>
            <a:off x="7308304" y="3471154"/>
            <a:ext cx="267072" cy="160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422648" y="1372707"/>
            <a:ext cx="2573288" cy="1941133"/>
            <a:chOff x="990600" y="1372707"/>
            <a:chExt cx="2573288" cy="1840269"/>
          </a:xfrm>
        </p:grpSpPr>
        <p:sp>
          <p:nvSpPr>
            <p:cNvPr id="6" name="순서도: 대체 처리 5"/>
            <p:cNvSpPr/>
            <p:nvPr/>
          </p:nvSpPr>
          <p:spPr bwMode="auto">
            <a:xfrm>
              <a:off x="990600" y="1772817"/>
              <a:ext cx="2573288" cy="14401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5616" y="1844824"/>
              <a:ext cx="2448272" cy="1137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/>
                <a:t>c</a:t>
              </a:r>
              <a:r>
                <a:rPr lang="en-US" altLang="ko-KR" dirty="0" smtClean="0"/>
                <a:t>oolant, head, hing, light, oil, pedal, rail, 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roof</a:t>
              </a:r>
              <a:r>
                <a:rPr lang="en-US" altLang="ko-KR" dirty="0" smtClean="0"/>
                <a:t> ,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seat</a:t>
              </a:r>
              <a:r>
                <a:rPr lang="en-US" altLang="ko-KR" dirty="0" smtClean="0"/>
                <a:t>, tube, window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9632" y="137270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GM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095056" y="1372707"/>
            <a:ext cx="2573288" cy="1975322"/>
            <a:chOff x="990600" y="1372707"/>
            <a:chExt cx="2573288" cy="1872681"/>
          </a:xfrm>
        </p:grpSpPr>
        <p:sp>
          <p:nvSpPr>
            <p:cNvPr id="29" name="순서도: 대체 처리 28"/>
            <p:cNvSpPr/>
            <p:nvPr/>
          </p:nvSpPr>
          <p:spPr bwMode="auto">
            <a:xfrm>
              <a:off x="990600" y="1772817"/>
              <a:ext cx="2573288" cy="14401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15616" y="1844824"/>
              <a:ext cx="2448272" cy="140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 smtClean="0"/>
                <a:t>servic</a:t>
              </a:r>
              <a:r>
                <a:rPr lang="en-US" altLang="ko-KR" dirty="0" smtClean="0"/>
                <a:t>, rate, speed, fuel, engine </a:t>
              </a:r>
              <a:r>
                <a:rPr lang="en-US" altLang="ko-KR" dirty="0" err="1" smtClean="0"/>
                <a:t>batteri</a:t>
              </a:r>
              <a:r>
                <a:rPr lang="en-US" altLang="ko-KR" dirty="0" smtClean="0"/>
                <a:t>, surface, side, </a:t>
              </a:r>
              <a:r>
                <a:rPr lang="en-US" altLang="ko-KR" dirty="0" err="1" smtClean="0"/>
                <a:t>bodi</a:t>
              </a:r>
              <a:r>
                <a:rPr lang="en-US" altLang="ko-KR" dirty="0" smtClean="0"/>
                <a:t>, 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roof</a:t>
              </a:r>
              <a:r>
                <a:rPr lang="en-US" altLang="ko-KR" dirty="0" smtClean="0"/>
                <a:t>, panel, 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door</a:t>
              </a:r>
              <a:r>
                <a:rPr lang="en-US" altLang="ko-KR" dirty="0" smtClean="0"/>
                <a:t>, taillight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9632" y="137270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Ford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403324" y="3933056"/>
            <a:ext cx="2573288" cy="1840269"/>
            <a:chOff x="990600" y="1372707"/>
            <a:chExt cx="2573288" cy="1840269"/>
          </a:xfrm>
        </p:grpSpPr>
        <p:sp>
          <p:nvSpPr>
            <p:cNvPr id="34" name="순서도: 대체 처리 33"/>
            <p:cNvSpPr/>
            <p:nvPr/>
          </p:nvSpPr>
          <p:spPr bwMode="auto">
            <a:xfrm>
              <a:off x="990600" y="1772817"/>
              <a:ext cx="2573288" cy="14401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15616" y="1844824"/>
              <a:ext cx="2448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FF0000"/>
                  </a:solidFill>
                </a:rPr>
                <a:t>a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irbag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automobil</a:t>
              </a:r>
              <a:r>
                <a:rPr lang="en-US" altLang="ko-KR" dirty="0" smtClean="0"/>
                <a:t>, bumper, </a:t>
              </a:r>
              <a:r>
                <a:rPr lang="en-US" altLang="ko-KR" dirty="0" err="1" smtClean="0"/>
                <a:t>charg</a:t>
              </a:r>
              <a:r>
                <a:rPr lang="en-US" altLang="ko-KR" dirty="0" smtClean="0"/>
                <a:t>,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display</a:t>
              </a:r>
              <a:r>
                <a:rPr lang="en-US" altLang="ko-KR" dirty="0" smtClean="0"/>
                <a:t>,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imag</a:t>
              </a:r>
              <a:r>
                <a:rPr lang="en-US" altLang="ko-KR" dirty="0" smtClean="0"/>
                <a:t>, lid, light, rail,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 roof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throttl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59632" y="137270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Honda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78550" y="3889387"/>
            <a:ext cx="2573288" cy="1840269"/>
            <a:chOff x="990600" y="1372707"/>
            <a:chExt cx="2573288" cy="1840269"/>
          </a:xfrm>
        </p:grpSpPr>
        <p:sp>
          <p:nvSpPr>
            <p:cNvPr id="41" name="순서도: 대체 처리 40"/>
            <p:cNvSpPr/>
            <p:nvPr/>
          </p:nvSpPr>
          <p:spPr bwMode="auto">
            <a:xfrm>
              <a:off x="990600" y="1772817"/>
              <a:ext cx="2573288" cy="14401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15616" y="1844824"/>
              <a:ext cx="24482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FF0000"/>
                  </a:solidFill>
                </a:rPr>
                <a:t>a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irbag</a:t>
              </a:r>
              <a:r>
                <a:rPr lang="en-US" altLang="ko-KR" dirty="0" smtClean="0"/>
                <a:t>, assist,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display</a:t>
              </a:r>
              <a:r>
                <a:rPr lang="en-US" altLang="ko-KR" dirty="0" smtClean="0"/>
                <a:t>, 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door</a:t>
              </a:r>
              <a:r>
                <a:rPr lang="en-US" altLang="ko-KR" dirty="0" smtClean="0"/>
                <a:t>, heat,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imag</a:t>
              </a:r>
              <a:r>
                <a:rPr lang="en-US" altLang="ko-KR" dirty="0" smtClean="0"/>
                <a:t>, oil, park, 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seat</a:t>
              </a:r>
              <a:r>
                <a:rPr lang="en-US" altLang="ko-KR" dirty="0" smtClean="0"/>
                <a:t>, steer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59632" y="137270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Toyota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290937" y="3922312"/>
            <a:ext cx="2573288" cy="1840269"/>
            <a:chOff x="990600" y="1372707"/>
            <a:chExt cx="2573288" cy="1840269"/>
          </a:xfrm>
        </p:grpSpPr>
        <p:sp>
          <p:nvSpPr>
            <p:cNvPr id="48" name="순서도: 대체 처리 47"/>
            <p:cNvSpPr/>
            <p:nvPr/>
          </p:nvSpPr>
          <p:spPr bwMode="auto">
            <a:xfrm>
              <a:off x="990600" y="1772817"/>
              <a:ext cx="2573288" cy="14401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5616" y="1844824"/>
              <a:ext cx="2448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 smtClean="0"/>
                <a:t>temperatur</a:t>
              </a:r>
              <a:r>
                <a:rPr lang="en-US" altLang="ko-KR" dirty="0" smtClean="0"/>
                <a:t>, pump, fuel, shift, 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door</a:t>
              </a:r>
              <a:r>
                <a:rPr lang="en-US" altLang="ko-KR" dirty="0" smtClean="0"/>
                <a:t>, automobile, wheel, brake, rear, 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seat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59632" y="137270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Chrysler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11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422648" y="1196752"/>
            <a:ext cx="2429272" cy="1592934"/>
            <a:chOff x="990600" y="1372707"/>
            <a:chExt cx="2573288" cy="1840269"/>
          </a:xfrm>
        </p:grpSpPr>
        <p:sp>
          <p:nvSpPr>
            <p:cNvPr id="6" name="순서도: 대체 처리 5"/>
            <p:cNvSpPr/>
            <p:nvPr/>
          </p:nvSpPr>
          <p:spPr bwMode="auto">
            <a:xfrm>
              <a:off x="990600" y="1772817"/>
              <a:ext cx="2573288" cy="14401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5616" y="1844824"/>
              <a:ext cx="2448272" cy="124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/>
                <a:t>c</a:t>
              </a:r>
              <a:r>
                <a:rPr lang="en-US" altLang="ko-KR" sz="1600" dirty="0" smtClean="0"/>
                <a:t>oolant, head, hing, </a:t>
              </a:r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light</a:t>
              </a:r>
              <a:r>
                <a:rPr lang="en-US" altLang="ko-KR" sz="1600" dirty="0" smtClean="0"/>
                <a:t>, </a:t>
              </a:r>
              <a:r>
                <a:rPr lang="en-US" altLang="ko-KR" sz="1600" b="1" dirty="0" smtClean="0">
                  <a:solidFill>
                    <a:schemeClr val="tx2"/>
                  </a:solidFill>
                </a:rPr>
                <a:t>oil</a:t>
              </a:r>
              <a:r>
                <a:rPr lang="en-US" altLang="ko-KR" sz="1600" dirty="0" smtClean="0"/>
                <a:t>, pedal, rail, </a:t>
              </a:r>
              <a:r>
                <a:rPr lang="en-US" altLang="ko-KR" sz="1600" b="1" dirty="0" smtClean="0">
                  <a:solidFill>
                    <a:schemeClr val="tx2"/>
                  </a:solidFill>
                </a:rPr>
                <a:t>roof</a:t>
              </a:r>
              <a:r>
                <a:rPr lang="en-US" altLang="ko-KR" sz="1600" dirty="0" smtClean="0"/>
                <a:t> ,</a:t>
              </a:r>
              <a:r>
                <a:rPr lang="en-US" altLang="ko-KR" sz="1600" b="1" dirty="0" smtClean="0">
                  <a:solidFill>
                    <a:schemeClr val="tx2"/>
                  </a:solidFill>
                </a:rPr>
                <a:t>seat</a:t>
              </a:r>
              <a:r>
                <a:rPr lang="en-US" altLang="ko-KR" sz="1600" dirty="0" smtClean="0"/>
                <a:t>, tube, window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9632" y="137270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095056" y="1196752"/>
            <a:ext cx="2581914" cy="1592934"/>
            <a:chOff x="990600" y="1372707"/>
            <a:chExt cx="2734979" cy="1840269"/>
          </a:xfrm>
        </p:grpSpPr>
        <p:sp>
          <p:nvSpPr>
            <p:cNvPr id="29" name="순서도: 대체 처리 28"/>
            <p:cNvSpPr/>
            <p:nvPr/>
          </p:nvSpPr>
          <p:spPr bwMode="auto">
            <a:xfrm>
              <a:off x="990600" y="1772817"/>
              <a:ext cx="2573288" cy="14401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15616" y="1844824"/>
              <a:ext cx="2609963" cy="124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 err="1" smtClean="0"/>
                <a:t>servic</a:t>
              </a:r>
              <a:r>
                <a:rPr lang="en-US" altLang="ko-KR" sz="1600" dirty="0" smtClean="0"/>
                <a:t>, rate, speed, </a:t>
              </a:r>
              <a:r>
                <a:rPr lang="en-US" altLang="ko-KR" sz="1600" b="1" dirty="0" smtClean="0">
                  <a:solidFill>
                    <a:schemeClr val="tx2"/>
                  </a:solidFill>
                </a:rPr>
                <a:t>fuel</a:t>
              </a:r>
              <a:r>
                <a:rPr lang="en-US" altLang="ko-KR" sz="1600" dirty="0" smtClean="0"/>
                <a:t>, engine </a:t>
              </a:r>
              <a:r>
                <a:rPr lang="en-US" altLang="ko-KR" sz="1600" dirty="0" err="1" smtClean="0"/>
                <a:t>batteri</a:t>
              </a:r>
              <a:r>
                <a:rPr lang="en-US" altLang="ko-KR" sz="1600" dirty="0" smtClean="0"/>
                <a:t>, surface, side, </a:t>
              </a:r>
              <a:r>
                <a:rPr lang="en-US" altLang="ko-KR" sz="1600" dirty="0" err="1" smtClean="0"/>
                <a:t>bodi</a:t>
              </a:r>
              <a:r>
                <a:rPr lang="en-US" altLang="ko-KR" sz="1600" dirty="0" smtClean="0"/>
                <a:t>, </a:t>
              </a:r>
              <a:r>
                <a:rPr lang="en-US" altLang="ko-KR" sz="1600" b="1" dirty="0" smtClean="0">
                  <a:solidFill>
                    <a:schemeClr val="tx2"/>
                  </a:solidFill>
                </a:rPr>
                <a:t>roof</a:t>
              </a:r>
              <a:r>
                <a:rPr lang="en-US" altLang="ko-KR" sz="1600" dirty="0" smtClean="0"/>
                <a:t>, panel, </a:t>
              </a:r>
              <a:r>
                <a:rPr lang="en-US" altLang="ko-KR" sz="1600" b="1" dirty="0" smtClean="0">
                  <a:solidFill>
                    <a:schemeClr val="tx2"/>
                  </a:solidFill>
                </a:rPr>
                <a:t>door</a:t>
              </a:r>
              <a:r>
                <a:rPr lang="en-US" altLang="ko-KR" sz="1600" dirty="0" smtClean="0"/>
                <a:t>, taillight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9632" y="137270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Ford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403324" y="2936673"/>
            <a:ext cx="2429272" cy="1510163"/>
            <a:chOff x="990600" y="1372707"/>
            <a:chExt cx="2573288" cy="1840269"/>
          </a:xfrm>
        </p:grpSpPr>
        <p:sp>
          <p:nvSpPr>
            <p:cNvPr id="34" name="순서도: 대체 처리 33"/>
            <p:cNvSpPr/>
            <p:nvPr/>
          </p:nvSpPr>
          <p:spPr bwMode="auto">
            <a:xfrm>
              <a:off x="990600" y="1772817"/>
              <a:ext cx="2573288" cy="14401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15616" y="1844824"/>
              <a:ext cx="2448272" cy="131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FF0000"/>
                  </a:solidFill>
                </a:rPr>
                <a:t>a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irbag</a:t>
              </a:r>
              <a:r>
                <a:rPr lang="en-US" altLang="ko-KR" sz="1600" dirty="0" smtClean="0"/>
                <a:t>, </a:t>
              </a:r>
              <a:r>
                <a:rPr lang="en-US" altLang="ko-KR" sz="1600" dirty="0" err="1" smtClean="0"/>
                <a:t>automobil</a:t>
              </a:r>
              <a:r>
                <a:rPr lang="en-US" altLang="ko-KR" sz="1600" dirty="0" smtClean="0"/>
                <a:t>, bumper, </a:t>
              </a:r>
              <a:r>
                <a:rPr lang="en-US" altLang="ko-KR" sz="1600" dirty="0" err="1" smtClean="0"/>
                <a:t>charg</a:t>
              </a:r>
              <a:r>
                <a:rPr lang="en-US" altLang="ko-KR" sz="1600" dirty="0" smtClean="0"/>
                <a:t>,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display</a:t>
              </a:r>
              <a:r>
                <a:rPr lang="en-US" altLang="ko-KR" sz="1600" dirty="0" smtClean="0"/>
                <a:t>, </a:t>
              </a:r>
              <a:r>
                <a:rPr lang="en-US" altLang="ko-KR" sz="1600" dirty="0" err="1" smtClean="0">
                  <a:solidFill>
                    <a:srgbClr val="FF0000"/>
                  </a:solidFill>
                </a:rPr>
                <a:t>imag</a:t>
              </a:r>
              <a:r>
                <a:rPr lang="en-US" altLang="ko-KR" sz="1600" dirty="0" smtClean="0"/>
                <a:t>, lid, </a:t>
              </a:r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light</a:t>
              </a:r>
              <a:r>
                <a:rPr lang="en-US" altLang="ko-KR" sz="1600" dirty="0" smtClean="0"/>
                <a:t>, rail,</a:t>
              </a:r>
              <a:r>
                <a:rPr lang="en-US" altLang="ko-KR" sz="1600" dirty="0" smtClean="0">
                  <a:solidFill>
                    <a:schemeClr val="tx2"/>
                  </a:solidFill>
                </a:rPr>
                <a:t> </a:t>
              </a:r>
              <a:r>
                <a:rPr lang="en-US" altLang="ko-KR" sz="1600" b="1" dirty="0" smtClean="0">
                  <a:solidFill>
                    <a:schemeClr val="tx2"/>
                  </a:solidFill>
                </a:rPr>
                <a:t>roof</a:t>
              </a:r>
              <a:r>
                <a:rPr lang="en-US" altLang="ko-KR" sz="1600" dirty="0" smtClean="0"/>
                <a:t>, </a:t>
              </a:r>
              <a:r>
                <a:rPr lang="en-US" altLang="ko-KR" sz="1600" dirty="0" err="1" smtClean="0"/>
                <a:t>throttl</a:t>
              </a:r>
              <a:endParaRPr lang="ko-KR" alt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59632" y="1372707"/>
              <a:ext cx="2160240" cy="409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Honda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78550" y="2893004"/>
            <a:ext cx="2429272" cy="1510163"/>
            <a:chOff x="990600" y="1372707"/>
            <a:chExt cx="2573288" cy="1840269"/>
          </a:xfrm>
        </p:grpSpPr>
        <p:sp>
          <p:nvSpPr>
            <p:cNvPr id="41" name="순서도: 대체 처리 40"/>
            <p:cNvSpPr/>
            <p:nvPr/>
          </p:nvSpPr>
          <p:spPr bwMode="auto">
            <a:xfrm>
              <a:off x="990600" y="1772817"/>
              <a:ext cx="2573288" cy="144015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15616" y="1844824"/>
              <a:ext cx="2448272" cy="1012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FF0000"/>
                  </a:solidFill>
                </a:rPr>
                <a:t>a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irbag</a:t>
              </a:r>
              <a:r>
                <a:rPr lang="en-US" altLang="ko-KR" sz="1600" dirty="0" smtClean="0"/>
                <a:t>, assist,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display</a:t>
              </a:r>
              <a:r>
                <a:rPr lang="en-US" altLang="ko-KR" sz="1600" dirty="0" smtClean="0"/>
                <a:t>, </a:t>
              </a:r>
              <a:r>
                <a:rPr lang="en-US" altLang="ko-KR" sz="1600" b="1" dirty="0" smtClean="0">
                  <a:solidFill>
                    <a:schemeClr val="tx2"/>
                  </a:solidFill>
                </a:rPr>
                <a:t>door</a:t>
              </a:r>
              <a:r>
                <a:rPr lang="en-US" altLang="ko-KR" sz="1600" dirty="0" smtClean="0"/>
                <a:t>, </a:t>
              </a:r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heat</a:t>
              </a:r>
              <a:r>
                <a:rPr lang="en-US" altLang="ko-KR" sz="1600" dirty="0" smtClean="0"/>
                <a:t>, </a:t>
              </a:r>
              <a:r>
                <a:rPr lang="en-US" altLang="ko-KR" sz="1600" dirty="0" err="1" smtClean="0">
                  <a:solidFill>
                    <a:srgbClr val="FF0000"/>
                  </a:solidFill>
                </a:rPr>
                <a:t>imag</a:t>
              </a:r>
              <a:r>
                <a:rPr lang="en-US" altLang="ko-KR" sz="1600" dirty="0" smtClean="0"/>
                <a:t>, </a:t>
              </a:r>
              <a:r>
                <a:rPr lang="en-US" altLang="ko-KR" sz="1600" b="1" dirty="0" smtClean="0">
                  <a:solidFill>
                    <a:schemeClr val="tx2"/>
                  </a:solidFill>
                </a:rPr>
                <a:t>oil</a:t>
              </a:r>
              <a:r>
                <a:rPr lang="en-US" altLang="ko-KR" sz="1600" dirty="0" smtClean="0"/>
                <a:t>, park, </a:t>
              </a:r>
              <a:r>
                <a:rPr lang="en-US" altLang="ko-KR" sz="1600" b="1" dirty="0" smtClean="0">
                  <a:solidFill>
                    <a:schemeClr val="tx2"/>
                  </a:solidFill>
                </a:rPr>
                <a:t>seat</a:t>
              </a:r>
              <a:r>
                <a:rPr lang="en-US" altLang="ko-KR" sz="1600" dirty="0" smtClean="0"/>
                <a:t>, steer</a:t>
              </a:r>
              <a:endParaRPr lang="ko-KR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59632" y="1372707"/>
              <a:ext cx="2160240" cy="409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Toyota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290936" y="2925929"/>
            <a:ext cx="2649216" cy="1510163"/>
            <a:chOff x="990599" y="1372707"/>
            <a:chExt cx="2806271" cy="1840269"/>
          </a:xfrm>
        </p:grpSpPr>
        <p:sp>
          <p:nvSpPr>
            <p:cNvPr id="48" name="순서도: 대체 처리 47"/>
            <p:cNvSpPr/>
            <p:nvPr/>
          </p:nvSpPr>
          <p:spPr bwMode="auto">
            <a:xfrm>
              <a:off x="990599" y="1772818"/>
              <a:ext cx="2729993" cy="1440158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5616" y="1844824"/>
              <a:ext cx="2681254" cy="1012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temperatur</a:t>
              </a:r>
              <a:r>
                <a:rPr lang="en-US" altLang="ko-KR" sz="1600" dirty="0" smtClean="0"/>
                <a:t>, pump, </a:t>
              </a:r>
              <a:r>
                <a:rPr lang="en-US" altLang="ko-KR" sz="1600" b="1" dirty="0" smtClean="0">
                  <a:solidFill>
                    <a:schemeClr val="tx2"/>
                  </a:solidFill>
                </a:rPr>
                <a:t>fuel</a:t>
              </a:r>
              <a:r>
                <a:rPr lang="en-US" altLang="ko-KR" sz="1600" dirty="0" smtClean="0"/>
                <a:t>, shift, </a:t>
              </a:r>
              <a:r>
                <a:rPr lang="en-US" altLang="ko-KR" sz="1600" b="1" dirty="0" smtClean="0">
                  <a:solidFill>
                    <a:schemeClr val="tx2"/>
                  </a:solidFill>
                </a:rPr>
                <a:t>door</a:t>
              </a:r>
              <a:r>
                <a:rPr lang="en-US" altLang="ko-KR" sz="1600" dirty="0" smtClean="0"/>
                <a:t>, automobile, wheel, brake, rear, </a:t>
              </a:r>
              <a:r>
                <a:rPr lang="en-US" altLang="ko-KR" sz="1600" b="1" dirty="0" smtClean="0">
                  <a:solidFill>
                    <a:schemeClr val="tx2"/>
                  </a:solidFill>
                </a:rPr>
                <a:t>seat</a:t>
              </a:r>
              <a:endParaRPr lang="ko-KR" alt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59632" y="1372707"/>
              <a:ext cx="2160240" cy="409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Chrysler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043608" y="1538719"/>
              <a:ext cx="117445" cy="11744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82606" y="4653136"/>
            <a:ext cx="7777826" cy="2096369"/>
            <a:chOff x="323529" y="4509120"/>
            <a:chExt cx="8280919" cy="1475681"/>
          </a:xfrm>
        </p:grpSpPr>
        <p:sp>
          <p:nvSpPr>
            <p:cNvPr id="54" name="AutoShape 6"/>
            <p:cNvSpPr>
              <a:spLocks noChangeArrowheads="1"/>
            </p:cNvSpPr>
            <p:nvPr/>
          </p:nvSpPr>
          <p:spPr bwMode="auto">
            <a:xfrm>
              <a:off x="323529" y="4509120"/>
              <a:ext cx="8280919" cy="1331665"/>
            </a:xfrm>
            <a:prstGeom prst="roundRect">
              <a:avLst>
                <a:gd name="adj" fmla="val 6046"/>
              </a:avLst>
            </a:prstGeom>
            <a:solidFill>
              <a:schemeClr val="bg1"/>
            </a:solidFill>
            <a:ln w="28575" algn="ctr">
              <a:solidFill>
                <a:srgbClr val="6699FF"/>
              </a:solidFill>
              <a:round/>
              <a:headEnd/>
              <a:tailEnd/>
            </a:ln>
            <a:effectLst>
              <a:outerShdw dist="25400" dir="5400000" algn="ctr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394966" y="4544641"/>
              <a:ext cx="82094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2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Both </a:t>
              </a:r>
              <a:r>
                <a:rPr lang="en-US" altLang="ko-KR" sz="1500" b="1" dirty="0" smtClean="0">
                  <a:latin typeface="+mn-lt"/>
                  <a:ea typeface="+mj-ea"/>
                </a:rPr>
                <a:t>TOYOTA</a:t>
              </a:r>
              <a:r>
                <a:rPr lang="en-US" altLang="ko-KR" sz="1500" dirty="0" smtClean="0">
                  <a:latin typeface="+mn-lt"/>
                  <a:ea typeface="+mj-ea"/>
                </a:rPr>
                <a:t> and </a:t>
              </a:r>
              <a:r>
                <a:rPr lang="en-US" altLang="ko-KR" sz="1500" b="1" dirty="0" smtClean="0">
                  <a:latin typeface="+mn-lt"/>
                  <a:ea typeface="+mj-ea"/>
                </a:rPr>
                <a:t>HONDA</a:t>
              </a:r>
              <a:r>
                <a:rPr lang="en-US" altLang="ko-KR" sz="1500" dirty="0" smtClean="0">
                  <a:latin typeface="+mn-lt"/>
                  <a:ea typeface="+mj-ea"/>
                </a:rPr>
                <a:t> have research interests on </a:t>
              </a:r>
              <a:r>
                <a:rPr lang="en-US" altLang="ko-KR" sz="1500" b="1" dirty="0" smtClean="0">
                  <a:latin typeface="+mn-lt"/>
                  <a:ea typeface="+mj-ea"/>
                </a:rPr>
                <a:t>{airbag, display, image}.</a:t>
              </a:r>
              <a:endParaRPr lang="en-US" altLang="ko-KR" sz="1500" dirty="0" smtClean="0">
                <a:latin typeface="+mn-lt"/>
                <a:ea typeface="+mj-ea"/>
              </a:endParaRP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2"/>
                </a:buBlip>
              </a:pPr>
              <a:r>
                <a:rPr lang="en-US" altLang="ko-KR" sz="1500" b="1" dirty="0" smtClean="0">
                  <a:latin typeface="+mn-lt"/>
                  <a:ea typeface="+mj-ea"/>
                </a:rPr>
                <a:t>{roof, seat, door, fuel(~oil)} </a:t>
              </a:r>
              <a:r>
                <a:rPr lang="en-US" altLang="ko-KR" sz="1500" dirty="0" smtClean="0">
                  <a:latin typeface="+mn-lt"/>
                  <a:ea typeface="+mj-ea"/>
                </a:rPr>
                <a:t>are common research interests among the companies.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2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Differentiated technological elements for each company</a:t>
              </a:r>
            </a:p>
            <a:p>
              <a:pPr marL="393700" indent="-393700" algn="just" eaLnBrk="1" hangingPunct="1">
                <a:lnSpc>
                  <a:spcPct val="150000"/>
                </a:lnSpc>
              </a:pPr>
              <a:r>
                <a:rPr lang="en-US" altLang="ko-KR" sz="1500" dirty="0">
                  <a:latin typeface="+mn-lt"/>
                  <a:ea typeface="+mj-ea"/>
                </a:rPr>
                <a:t> </a:t>
              </a:r>
              <a:r>
                <a:rPr lang="en-US" altLang="ko-KR" sz="1500" dirty="0" smtClean="0">
                  <a:latin typeface="+mn-lt"/>
                  <a:ea typeface="+mj-ea"/>
                </a:rPr>
                <a:t>    : GM → {coolant, pedal, tube}, Ford</a:t>
              </a:r>
              <a:r>
                <a:rPr lang="en-US" altLang="ko-KR" sz="1500" dirty="0"/>
                <a:t> →</a:t>
              </a:r>
              <a:r>
                <a:rPr lang="en-US" altLang="ko-KR" sz="1500" dirty="0" smtClean="0">
                  <a:latin typeface="+mn-lt"/>
                  <a:ea typeface="+mj-ea"/>
                </a:rPr>
                <a:t> {engine, taillight}, TOYOTA</a:t>
              </a:r>
              <a:r>
                <a:rPr lang="en-US" altLang="ko-KR" sz="1500" dirty="0"/>
                <a:t> →</a:t>
              </a:r>
              <a:r>
                <a:rPr lang="en-US" altLang="ko-KR" sz="1500" dirty="0" smtClean="0">
                  <a:latin typeface="+mn-lt"/>
                  <a:ea typeface="+mj-ea"/>
                </a:rPr>
                <a:t> {park, steer}, CHRYSLER </a:t>
              </a:r>
              <a:r>
                <a:rPr lang="en-US" altLang="ko-KR" sz="1500" dirty="0"/>
                <a:t>→</a:t>
              </a:r>
              <a:r>
                <a:rPr lang="en-US" altLang="ko-KR" sz="1500" dirty="0" smtClean="0">
                  <a:latin typeface="+mn-lt"/>
                  <a:ea typeface="+mj-ea"/>
                </a:rPr>
                <a:t> {pump, wheel, brake}, HONDA </a:t>
              </a:r>
              <a:r>
                <a:rPr lang="en-US" altLang="ko-KR" sz="1500" dirty="0"/>
                <a:t>→</a:t>
              </a:r>
              <a:r>
                <a:rPr lang="en-US" altLang="ko-KR" sz="1500" dirty="0" smtClean="0">
                  <a:latin typeface="+mn-lt"/>
                  <a:ea typeface="+mj-ea"/>
                </a:rPr>
                <a:t> {bumper, charge, throttle}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6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1412776"/>
            <a:ext cx="67687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b="1" dirty="0" smtClean="0"/>
              <a:t>When you have a plan to develop a new brake system,  whose patents are you searching for?</a:t>
            </a:r>
            <a:endParaRPr lang="ko-KR" altLang="en-US" sz="2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59521"/>
              </p:ext>
            </p:extLst>
          </p:nvPr>
        </p:nvGraphicFramePr>
        <p:xfrm>
          <a:off x="1828080" y="3573016"/>
          <a:ext cx="6096000" cy="22250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998464"/>
                <a:gridCol w="40975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Company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Differentiated Elements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coolant, pedal, tube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engine, taillight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TOYOTA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park, steer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CHRYSLER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pump, wheel,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brake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HONDA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bumper, charge, throttle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 bwMode="auto">
          <a:xfrm flipH="1">
            <a:off x="6948264" y="4941168"/>
            <a:ext cx="1328192" cy="64605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94558"/>
            <a:ext cx="5791200" cy="562074"/>
          </a:xfr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Conclusion</a:t>
            </a:r>
          </a:p>
        </p:txBody>
      </p:sp>
      <p:grpSp>
        <p:nvGrpSpPr>
          <p:cNvPr id="11" name="그룹 8"/>
          <p:cNvGrpSpPr/>
          <p:nvPr/>
        </p:nvGrpSpPr>
        <p:grpSpPr>
          <a:xfrm>
            <a:off x="539553" y="1268760"/>
            <a:ext cx="2952328" cy="431800"/>
            <a:chOff x="323528" y="1340768"/>
            <a:chExt cx="2376264" cy="431800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374135" y="1346602"/>
              <a:ext cx="22598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Conclusion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39554" y="1916830"/>
            <a:ext cx="7920878" cy="3096346"/>
            <a:chOff x="323529" y="4509120"/>
            <a:chExt cx="8280919" cy="1331665"/>
          </a:xfrm>
        </p:grpSpPr>
        <p:sp>
          <p:nvSpPr>
            <p:cNvPr id="35" name="AutoShape 6"/>
            <p:cNvSpPr>
              <a:spLocks noChangeArrowheads="1"/>
            </p:cNvSpPr>
            <p:nvPr/>
          </p:nvSpPr>
          <p:spPr bwMode="auto">
            <a:xfrm>
              <a:off x="323529" y="4509120"/>
              <a:ext cx="8280919" cy="1331665"/>
            </a:xfrm>
            <a:prstGeom prst="roundRect">
              <a:avLst>
                <a:gd name="adj" fmla="val 6046"/>
              </a:avLst>
            </a:prstGeom>
            <a:solidFill>
              <a:schemeClr val="bg1"/>
            </a:solidFill>
            <a:ln w="28575" algn="ctr">
              <a:solidFill>
                <a:srgbClr val="6699FF"/>
              </a:solidFill>
              <a:round/>
              <a:headEnd/>
              <a:tailEnd/>
            </a:ln>
            <a:effectLst>
              <a:outerShdw dist="25400" dir="5400000" algn="ctr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394966" y="4544640"/>
              <a:ext cx="8209482" cy="120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2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We extracted important </a:t>
              </a:r>
              <a:r>
                <a:rPr lang="en-US" altLang="ko-KR" sz="1500" b="1" dirty="0" smtClean="0">
                  <a:latin typeface="+mn-lt"/>
                  <a:ea typeface="+mj-ea"/>
                </a:rPr>
                <a:t>keywords</a:t>
              </a:r>
              <a:r>
                <a:rPr lang="en-US" altLang="ko-KR" sz="1500" dirty="0" smtClean="0">
                  <a:latin typeface="+mn-lt"/>
                  <a:ea typeface="+mj-ea"/>
                </a:rPr>
                <a:t> from the patent documents of the target companies </a:t>
              </a:r>
              <a:r>
                <a:rPr lang="en-US" altLang="ko-KR" sz="1500" b="1" dirty="0" smtClean="0">
                  <a:latin typeface="+mn-lt"/>
                  <a:ea typeface="+mj-ea"/>
                </a:rPr>
                <a:t>(GM, Ford, Toyota, Chrysler, Honda) </a:t>
              </a:r>
              <a:r>
                <a:rPr lang="en-US" altLang="ko-KR" sz="1500" dirty="0" smtClean="0">
                  <a:latin typeface="+mn-lt"/>
                  <a:ea typeface="+mj-ea"/>
                </a:rPr>
                <a:t>using text mining techniques.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2"/>
                </a:buBlip>
              </a:pPr>
              <a:r>
                <a:rPr lang="en-US" altLang="ko-KR" sz="1500" b="1" dirty="0" smtClean="0">
                  <a:latin typeface="+mn-lt"/>
                  <a:ea typeface="+mj-ea"/>
                </a:rPr>
                <a:t>Term frequency </a:t>
              </a:r>
              <a:r>
                <a:rPr lang="en-US" altLang="ko-KR" sz="1500" dirty="0" smtClean="0">
                  <a:latin typeface="+mn-lt"/>
                  <a:ea typeface="+mj-ea"/>
                </a:rPr>
                <a:t>and </a:t>
              </a:r>
              <a:r>
                <a:rPr lang="en-US" altLang="ko-KR" sz="1500" b="1" dirty="0" smtClean="0">
                  <a:latin typeface="+mn-lt"/>
                  <a:ea typeface="+mj-ea"/>
                </a:rPr>
                <a:t>TF-IDF</a:t>
              </a:r>
              <a:r>
                <a:rPr lang="en-US" altLang="ko-KR" sz="1500" dirty="0" smtClean="0">
                  <a:latin typeface="+mn-lt"/>
                  <a:ea typeface="+mj-ea"/>
                </a:rPr>
                <a:t> were used for the criteria for determining the importance of keywords.</a:t>
              </a:r>
              <a:endParaRPr lang="en-US" altLang="ko-KR" sz="1500" dirty="0" smtClean="0">
                <a:solidFill>
                  <a:srgbClr val="FF0000"/>
                </a:solidFill>
                <a:latin typeface="+mn-lt"/>
                <a:ea typeface="+mj-ea"/>
              </a:endParaRP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2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We found out </a:t>
              </a:r>
              <a:r>
                <a:rPr lang="en-US" altLang="ko-KR" sz="1500" b="1" dirty="0" smtClean="0">
                  <a:latin typeface="+mn-lt"/>
                  <a:ea typeface="+mj-ea"/>
                </a:rPr>
                <a:t>the relationships </a:t>
              </a:r>
              <a:r>
                <a:rPr lang="en-US" altLang="ko-KR" sz="1500" dirty="0" smtClean="0">
                  <a:latin typeface="+mn-lt"/>
                  <a:ea typeface="+mj-ea"/>
                </a:rPr>
                <a:t>between the extracted keywords using SNA.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2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We identified </a:t>
              </a:r>
              <a:r>
                <a:rPr lang="en-US" altLang="ko-KR" sz="1500" b="1" dirty="0" smtClean="0">
                  <a:latin typeface="+mn-lt"/>
                  <a:ea typeface="+mj-ea"/>
                </a:rPr>
                <a:t>the common research interests</a:t>
              </a:r>
              <a:r>
                <a:rPr lang="en-US" altLang="ko-KR" sz="1500" dirty="0" smtClean="0">
                  <a:latin typeface="+mn-lt"/>
                  <a:ea typeface="+mj-ea"/>
                </a:rPr>
                <a:t> among the target companies.</a:t>
              </a:r>
            </a:p>
            <a:p>
              <a:pPr marL="263525" indent="-263525" algn="just" eaLnBrk="1" hangingPunct="1">
                <a:lnSpc>
                  <a:spcPct val="150000"/>
                </a:lnSpc>
                <a:buFontTx/>
                <a:buBlip>
                  <a:blip r:embed="rId2"/>
                </a:buBlip>
              </a:pPr>
              <a:r>
                <a:rPr lang="en-US" altLang="ko-KR" sz="1500" dirty="0" smtClean="0">
                  <a:latin typeface="+mn-lt"/>
                  <a:ea typeface="+mj-ea"/>
                </a:rPr>
                <a:t>We identified </a:t>
              </a:r>
              <a:r>
                <a:rPr lang="en-US" altLang="ko-KR" sz="1500" b="1" dirty="0" smtClean="0">
                  <a:latin typeface="+mn-lt"/>
                  <a:ea typeface="+mj-ea"/>
                </a:rPr>
                <a:t>the differentiated technological elements</a:t>
              </a:r>
              <a:r>
                <a:rPr lang="en-US" altLang="ko-KR" sz="1500" dirty="0" smtClean="0">
                  <a:latin typeface="+mn-lt"/>
                  <a:ea typeface="+mj-ea"/>
                </a:rPr>
                <a:t> of each company.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5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80528" y="2810247"/>
            <a:ext cx="5715006" cy="690761"/>
          </a:xfrm>
        </p:spPr>
        <p:txBody>
          <a:bodyPr/>
          <a:lstStyle/>
          <a:p>
            <a:r>
              <a:rPr lang="en-US" altLang="ko-KR" sz="4400" dirty="0" smtClean="0">
                <a:ea typeface="굴림" charset="-127"/>
              </a:rPr>
              <a:t>Thank you!</a:t>
            </a:r>
            <a:br>
              <a:rPr lang="en-US" altLang="ko-KR" sz="4400" dirty="0" smtClean="0">
                <a:ea typeface="굴림" charset="-127"/>
              </a:rPr>
            </a:br>
            <a:r>
              <a:rPr lang="en-US" altLang="ko-KR" sz="4400" dirty="0" smtClean="0">
                <a:ea typeface="굴림" charset="-127"/>
              </a:rPr>
              <a:t/>
            </a:r>
            <a:br>
              <a:rPr lang="en-US" altLang="ko-KR" sz="4400" dirty="0" smtClean="0">
                <a:ea typeface="굴림" charset="-127"/>
              </a:rPr>
            </a:br>
            <a:r>
              <a:rPr lang="en-US" altLang="ko-KR" sz="4400" dirty="0" smtClean="0">
                <a:ea typeface="굴림" charset="-127"/>
              </a:rPr>
              <a:t>Q&amp;A</a:t>
            </a:r>
            <a:endParaRPr lang="en-US" altLang="ko-KR" sz="4400" dirty="0">
              <a:ea typeface="굴림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042078">
            <a:off x="5595981" y="542607"/>
            <a:ext cx="1598155" cy="120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376263" y="1628800"/>
            <a:ext cx="4572001" cy="3818057"/>
            <a:chOff x="2987824" y="1916832"/>
            <a:chExt cx="4572001" cy="3818057"/>
          </a:xfrm>
        </p:grpSpPr>
        <p:sp>
          <p:nvSpPr>
            <p:cNvPr id="5" name="직사각형 4"/>
            <p:cNvSpPr/>
            <p:nvPr/>
          </p:nvSpPr>
          <p:spPr>
            <a:xfrm>
              <a:off x="2987825" y="1916832"/>
              <a:ext cx="2473779" cy="3918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Data Collection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87825" y="2773375"/>
              <a:ext cx="2473779" cy="3918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Structured Data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87824" y="3629918"/>
              <a:ext cx="2473779" cy="3918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Keywords Extraction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2"/>
              <a:endCxn id="6" idx="0"/>
            </p:cNvCxnSpPr>
            <p:nvPr/>
          </p:nvCxnSpPr>
          <p:spPr>
            <a:xfrm>
              <a:off x="4224715" y="2308717"/>
              <a:ext cx="0" cy="464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2"/>
              <a:endCxn id="7" idx="0"/>
            </p:cNvCxnSpPr>
            <p:nvPr/>
          </p:nvCxnSpPr>
          <p:spPr>
            <a:xfrm flipH="1">
              <a:off x="4224714" y="3165260"/>
              <a:ext cx="1" cy="464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16575" y="2371769"/>
              <a:ext cx="2416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Using Textmining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6575" y="3228312"/>
              <a:ext cx="2416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Using TF/ TF-IDF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87824" y="4486461"/>
              <a:ext cx="2473779" cy="3918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Map of Keywords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7" idx="2"/>
              <a:endCxn id="12" idx="0"/>
            </p:cNvCxnSpPr>
            <p:nvPr/>
          </p:nvCxnSpPr>
          <p:spPr>
            <a:xfrm>
              <a:off x="4224714" y="4021803"/>
              <a:ext cx="0" cy="464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16575" y="4084855"/>
              <a:ext cx="3143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Using Social Network Analysis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987824" y="5343004"/>
              <a:ext cx="2473779" cy="3918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R&amp;D Strategy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" name="직선 화살표 연결선 15"/>
            <p:cNvCxnSpPr>
              <a:stCxn id="12" idx="2"/>
              <a:endCxn id="15" idx="0"/>
            </p:cNvCxnSpPr>
            <p:nvPr/>
          </p:nvCxnSpPr>
          <p:spPr>
            <a:xfrm>
              <a:off x="4224714" y="4878346"/>
              <a:ext cx="0" cy="464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16575" y="4941398"/>
              <a:ext cx="3143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Comparing the Map</a:t>
              </a:r>
              <a:endParaRPr lang="ko-KR" altLang="en-US" sz="16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6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No download options (</a:t>
            </a:r>
            <a:r>
              <a:rPr lang="en-US" sz="2000" dirty="0" err="1" smtClean="0"/>
              <a:t>wipo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Time-intensive, inefficient search and download functions on </a:t>
            </a:r>
            <a:r>
              <a:rPr lang="en-US" sz="2000" dirty="0" err="1" smtClean="0"/>
              <a:t>Espacenet</a:t>
            </a:r>
            <a:r>
              <a:rPr lang="en-US" sz="2000" dirty="0" smtClean="0"/>
              <a:t> (e.g. no abstract)</a:t>
            </a:r>
          </a:p>
          <a:p>
            <a:endParaRPr lang="en-US" dirty="0" smtClean="0"/>
          </a:p>
        </p:txBody>
      </p:sp>
      <p:grpSp>
        <p:nvGrpSpPr>
          <p:cNvPr id="40" name="그룹 8"/>
          <p:cNvGrpSpPr/>
          <p:nvPr/>
        </p:nvGrpSpPr>
        <p:grpSpPr>
          <a:xfrm>
            <a:off x="539552" y="1268760"/>
            <a:ext cx="3600400" cy="431800"/>
            <a:chOff x="323528" y="1340768"/>
            <a:chExt cx="2376264" cy="431800"/>
          </a:xfrm>
        </p:grpSpPr>
        <p:sp>
          <p:nvSpPr>
            <p:cNvPr id="41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439982" y="1372518"/>
              <a:ext cx="22598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Limitations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49" y="2161615"/>
            <a:ext cx="176212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86" y="3013755"/>
            <a:ext cx="1390650" cy="30480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974" y="3495088"/>
            <a:ext cx="919890" cy="1094553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7" name="Down Arrow 6"/>
          <p:cNvSpPr/>
          <p:nvPr/>
        </p:nvSpPr>
        <p:spPr bwMode="auto">
          <a:xfrm>
            <a:off x="6012160" y="3013755"/>
            <a:ext cx="1368152" cy="775285"/>
          </a:xfrm>
          <a:prstGeom prst="downArrow">
            <a:avLst/>
          </a:prstGeom>
          <a:gradFill flip="none" rotWithShape="1">
            <a:gsLst>
              <a:gs pos="0">
                <a:srgbClr val="002060"/>
              </a:gs>
              <a:gs pos="46000">
                <a:srgbClr val="00B0F0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828" y="4170040"/>
            <a:ext cx="1927408" cy="7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Data Collection</a:t>
            </a:r>
          </a:p>
        </p:txBody>
      </p:sp>
      <p:grpSp>
        <p:nvGrpSpPr>
          <p:cNvPr id="13" name="그룹 8"/>
          <p:cNvGrpSpPr/>
          <p:nvPr/>
        </p:nvGrpSpPr>
        <p:grpSpPr>
          <a:xfrm>
            <a:off x="539552" y="1268760"/>
            <a:ext cx="3600400" cy="431800"/>
            <a:chOff x="323528" y="1340768"/>
            <a:chExt cx="2376264" cy="431800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39982" y="1372518"/>
              <a:ext cx="22598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Choosing Target Companies 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466021" y="1242489"/>
            <a:ext cx="3232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 Sales Volume as of 2014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Source: </a:t>
            </a:r>
            <a:r>
              <a:rPr lang="en-US" sz="1200" dirty="0" err="1" smtClean="0"/>
              <a:t>Statista</a:t>
            </a:r>
            <a:r>
              <a:rPr lang="en-US" sz="1200" dirty="0" smtClean="0"/>
              <a:t> 2015</a:t>
            </a:r>
            <a:endParaRPr 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2" y="2564904"/>
            <a:ext cx="8556718" cy="258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Data Collection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94136"/>
            <a:ext cx="8229600" cy="46312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Search Formula</a:t>
            </a:r>
          </a:p>
          <a:p>
            <a:pPr marL="0" indent="0"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GM:</a:t>
            </a:r>
          </a:p>
          <a:p>
            <a:pPr marL="0" indent="0">
              <a:buNone/>
            </a:pPr>
            <a:r>
              <a:rPr lang="en-US" sz="2000" dirty="0"/>
              <a:t>((car or cars or automobile or vehicle or (motor </a:t>
            </a:r>
            <a:r>
              <a:rPr lang="en-US" sz="2000" dirty="0" err="1"/>
              <a:t>adj</a:t>
            </a:r>
            <a:r>
              <a:rPr lang="en-US" sz="2000" dirty="0"/>
              <a:t> car))) AND (gm or (general </a:t>
            </a:r>
            <a:r>
              <a:rPr lang="en-US" sz="2000" dirty="0" err="1"/>
              <a:t>adj</a:t>
            </a:r>
            <a:r>
              <a:rPr lang="en-US" sz="2000" dirty="0"/>
              <a:t> motors)).</a:t>
            </a:r>
            <a:r>
              <a:rPr lang="en-US" sz="2000" dirty="0" smtClean="0"/>
              <a:t>AP.</a:t>
            </a:r>
            <a:endParaRPr lang="en-US" sz="20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Ford:</a:t>
            </a:r>
          </a:p>
          <a:p>
            <a:pPr marL="0" indent="0">
              <a:buNone/>
            </a:pPr>
            <a:r>
              <a:rPr lang="en-US" sz="2000" dirty="0"/>
              <a:t>(((car or cars or automobile or vehicle or (motor </a:t>
            </a:r>
            <a:r>
              <a:rPr lang="en-US" sz="2000" dirty="0" err="1"/>
              <a:t>adj</a:t>
            </a:r>
            <a:r>
              <a:rPr lang="en-US" sz="2000" dirty="0"/>
              <a:t> car))) AND (ford </a:t>
            </a:r>
            <a:r>
              <a:rPr lang="en-US" sz="2000" dirty="0" err="1"/>
              <a:t>adj</a:t>
            </a:r>
            <a:r>
              <a:rPr lang="en-US" sz="2000" dirty="0"/>
              <a:t> </a:t>
            </a:r>
            <a:r>
              <a:rPr lang="en-US" sz="2000" dirty="0" smtClean="0"/>
              <a:t>motor</a:t>
            </a:r>
            <a:r>
              <a:rPr lang="en-US" sz="2000" dirty="0"/>
              <a:t>).AP</a:t>
            </a:r>
            <a:r>
              <a:rPr lang="en-US" sz="2000" dirty="0" smtClean="0"/>
              <a:t>.)</a:t>
            </a:r>
          </a:p>
          <a:p>
            <a:pPr marL="0" indent="0">
              <a:buNone/>
            </a:pPr>
            <a:r>
              <a:rPr lang="en-US" altLang="ko-K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Toyota:</a:t>
            </a: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2000" dirty="0"/>
              <a:t>(((car or cars or automobile or vehicle or (motor </a:t>
            </a:r>
            <a:r>
              <a:rPr lang="en-US" altLang="ko-KR" sz="2000" dirty="0" err="1"/>
              <a:t>adj</a:t>
            </a:r>
            <a:r>
              <a:rPr lang="en-US" altLang="ko-KR" sz="2000" dirty="0"/>
              <a:t> car))) AND (</a:t>
            </a:r>
            <a:r>
              <a:rPr lang="en-US" altLang="ko-KR" sz="2000" dirty="0" err="1"/>
              <a:t>toyota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adj</a:t>
            </a:r>
            <a:r>
              <a:rPr lang="en-US" altLang="ko-KR" sz="2000" dirty="0"/>
              <a:t> motor).AP</a:t>
            </a:r>
            <a:r>
              <a:rPr lang="en-US" altLang="ko-KR" sz="2000" dirty="0" smtClean="0"/>
              <a:t>.)</a:t>
            </a:r>
          </a:p>
          <a:p>
            <a:pPr marL="0" indent="0">
              <a:buNone/>
            </a:pPr>
            <a:r>
              <a:rPr lang="en-US" altLang="ko-K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Ford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altLang="ko-KR" sz="2000" dirty="0"/>
              <a:t>((car or cars or automobile or vehicle or (motor </a:t>
            </a:r>
            <a:r>
              <a:rPr lang="en-US" altLang="ko-KR" sz="2000" dirty="0" err="1"/>
              <a:t>adj</a:t>
            </a:r>
            <a:r>
              <a:rPr lang="en-US" altLang="ko-KR" sz="2000" dirty="0"/>
              <a:t> car))) AND </a:t>
            </a:r>
            <a:r>
              <a:rPr lang="en-US" altLang="ko-KR" sz="2000" dirty="0" smtClean="0"/>
              <a:t>(Chrysler).</a:t>
            </a:r>
            <a:r>
              <a:rPr lang="en-US" altLang="ko-KR" sz="2000" dirty="0"/>
              <a:t>AP.</a:t>
            </a:r>
          </a:p>
          <a:p>
            <a:pPr marL="0" indent="0">
              <a:buNone/>
            </a:pPr>
            <a:r>
              <a:rPr lang="en-US" altLang="ko-K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Honda:</a:t>
            </a: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2000" dirty="0"/>
              <a:t>(((car or cars or automobile or vehicle or (motor </a:t>
            </a:r>
            <a:r>
              <a:rPr lang="en-US" altLang="ko-KR" sz="2000" dirty="0" err="1"/>
              <a:t>adj</a:t>
            </a:r>
            <a:r>
              <a:rPr lang="en-US" altLang="ko-KR" sz="2000" dirty="0"/>
              <a:t> car))) AND (ford </a:t>
            </a:r>
            <a:r>
              <a:rPr lang="en-US" altLang="ko-KR" sz="2000" dirty="0" err="1"/>
              <a:t>adj</a:t>
            </a:r>
            <a:r>
              <a:rPr lang="en-US" altLang="ko-KR" sz="2000" dirty="0"/>
              <a:t> motor).AP</a:t>
            </a:r>
            <a:r>
              <a:rPr lang="en-US" altLang="ko-KR" sz="2000" dirty="0" smtClean="0"/>
              <a:t>.)</a:t>
            </a:r>
            <a:endParaRPr lang="en-US" sz="2400" dirty="0"/>
          </a:p>
        </p:txBody>
      </p:sp>
      <p:grpSp>
        <p:nvGrpSpPr>
          <p:cNvPr id="13" name="그룹 8"/>
          <p:cNvGrpSpPr/>
          <p:nvPr/>
        </p:nvGrpSpPr>
        <p:grpSpPr>
          <a:xfrm>
            <a:off x="539552" y="1268760"/>
            <a:ext cx="3600400" cy="431800"/>
            <a:chOff x="323528" y="1340768"/>
            <a:chExt cx="2376264" cy="431800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39982" y="1372518"/>
              <a:ext cx="22598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Search Results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339755" y="1988840"/>
            <a:ext cx="117445" cy="11744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Data Collection</a:t>
            </a:r>
          </a:p>
        </p:txBody>
      </p:sp>
      <p:grpSp>
        <p:nvGrpSpPr>
          <p:cNvPr id="13" name="그룹 8"/>
          <p:cNvGrpSpPr/>
          <p:nvPr/>
        </p:nvGrpSpPr>
        <p:grpSpPr>
          <a:xfrm>
            <a:off x="539552" y="1268760"/>
            <a:ext cx="3600400" cy="431800"/>
            <a:chOff x="323528" y="1340768"/>
            <a:chExt cx="2376264" cy="431800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39982" y="1372518"/>
              <a:ext cx="22598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Search Results - Data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60295"/>
              </p:ext>
            </p:extLst>
          </p:nvPr>
        </p:nvGraphicFramePr>
        <p:xfrm>
          <a:off x="1259632" y="1916831"/>
          <a:ext cx="6144345" cy="460851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0200"/>
                <a:gridCol w="2296030"/>
                <a:gridCol w="2048115"/>
              </a:tblGrid>
              <a:tr h="423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Company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Raw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Valid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</a:tr>
              <a:tr h="8369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8,530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5,621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83698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838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700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8369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9,232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6,066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8369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566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450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83698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8,012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5,084</a:t>
                      </a:r>
                      <a:endParaRPr lang="ko-KR" altLang="en-US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377028"/>
            <a:ext cx="736539" cy="7200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129" y="3284984"/>
            <a:ext cx="1359672" cy="6018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052" y="4074682"/>
            <a:ext cx="885825" cy="771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648" y="4854055"/>
            <a:ext cx="1548994" cy="6704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129" y="5729764"/>
            <a:ext cx="1295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Text Mining Initiation</a:t>
            </a:r>
            <a:endParaRPr lang="en-US" altLang="ko-KR" dirty="0" smtClean="0">
              <a:ea typeface="굴림" charset="-127"/>
            </a:endParaRPr>
          </a:p>
        </p:txBody>
      </p:sp>
      <p:grpSp>
        <p:nvGrpSpPr>
          <p:cNvPr id="13" name="그룹 8"/>
          <p:cNvGrpSpPr/>
          <p:nvPr/>
        </p:nvGrpSpPr>
        <p:grpSpPr>
          <a:xfrm>
            <a:off x="539552" y="1268760"/>
            <a:ext cx="3600400" cy="431800"/>
            <a:chOff x="323528" y="1340768"/>
            <a:chExt cx="2376264" cy="431800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39982" y="1372518"/>
              <a:ext cx="22598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1</a:t>
              </a:r>
              <a:r>
                <a:rPr lang="en-US" altLang="ko-KR" baseline="30000" dirty="0" smtClean="0">
                  <a:latin typeface="HY헤드라인M" pitchFamily="18" charset="-127"/>
                  <a:ea typeface="HY헤드라인M" pitchFamily="18" charset="-127"/>
                </a:rPr>
                <a:t>st</a:t>
              </a: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 Data In XLSX File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57450"/>
            <a:ext cx="8229600" cy="37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Text Mining Initiation</a:t>
            </a:r>
            <a:endParaRPr lang="en-US" altLang="ko-KR" dirty="0" smtClean="0">
              <a:ea typeface="굴림" charset="-127"/>
            </a:endParaRPr>
          </a:p>
        </p:txBody>
      </p:sp>
      <p:grpSp>
        <p:nvGrpSpPr>
          <p:cNvPr id="13" name="그룹 8"/>
          <p:cNvGrpSpPr/>
          <p:nvPr/>
        </p:nvGrpSpPr>
        <p:grpSpPr>
          <a:xfrm>
            <a:off x="539552" y="1268760"/>
            <a:ext cx="3600400" cy="431800"/>
            <a:chOff x="323528" y="1340768"/>
            <a:chExt cx="2376264" cy="431800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3528" y="1340768"/>
              <a:ext cx="2376264" cy="4318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8FDE"/>
                </a:gs>
                <a:gs pos="100000">
                  <a:srgbClr val="4E8FDE">
                    <a:gamma/>
                    <a:tint val="15686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latin typeface="굴림" charset="-127"/>
                <a:ea typeface="굴림" charset="-127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45766" y="1374106"/>
              <a:ext cx="2132855" cy="1905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39982" y="1372518"/>
              <a:ext cx="22598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1</a:t>
              </a:r>
              <a:r>
                <a:rPr lang="en-US" altLang="ko-KR" baseline="30000" dirty="0" smtClean="0">
                  <a:latin typeface="HY헤드라인M" pitchFamily="18" charset="-127"/>
                  <a:ea typeface="HY헤드라인M" pitchFamily="18" charset="-127"/>
                </a:rPr>
                <a:t>st</a:t>
              </a: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 CSV File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57450"/>
            <a:ext cx="8229600" cy="375595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491313" y="2410571"/>
            <a:ext cx="1859167" cy="2153488"/>
            <a:chOff x="2491313" y="2410571"/>
            <a:chExt cx="1859167" cy="2153488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V="1">
              <a:off x="3171616" y="2430848"/>
              <a:ext cx="464280" cy="148688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91313" y="3917728"/>
              <a:ext cx="1648639" cy="6463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Application number / date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3886200" y="2410571"/>
              <a:ext cx="464280" cy="150715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507537" y="2409113"/>
            <a:ext cx="1851031" cy="2970072"/>
            <a:chOff x="4507537" y="2409113"/>
            <a:chExt cx="1851031" cy="2970072"/>
          </a:xfrm>
        </p:grpSpPr>
        <p:sp>
          <p:nvSpPr>
            <p:cNvPr id="20" name="TextBox 19"/>
            <p:cNvSpPr txBox="1"/>
            <p:nvPr/>
          </p:nvSpPr>
          <p:spPr>
            <a:xfrm>
              <a:off x="4507537" y="4455855"/>
              <a:ext cx="1648639" cy="9233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Title,  Abstract &amp; Claim</a:t>
              </a:r>
            </a:p>
            <a:p>
              <a:r>
                <a:rPr lang="en-US" dirty="0" smtClean="0"/>
                <a:t>of Invention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V="1">
              <a:off x="4782552" y="2410571"/>
              <a:ext cx="519556" cy="204528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flipV="1">
              <a:off x="5346406" y="2409113"/>
              <a:ext cx="464280" cy="202500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 bwMode="auto">
            <a:xfrm flipV="1">
              <a:off x="5894288" y="2409114"/>
              <a:ext cx="464280" cy="202500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157450"/>
            <a:ext cx="7859216" cy="449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6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949TGp_general_light_ani">
  <a:themeElements>
    <a:clrScheme name="Custom 178">
      <a:dk1>
        <a:srgbClr val="000000"/>
      </a:dk1>
      <a:lt1>
        <a:srgbClr val="FFFFFF"/>
      </a:lt1>
      <a:dk2>
        <a:srgbClr val="1274B6"/>
      </a:dk2>
      <a:lt2>
        <a:srgbClr val="C0C0C0"/>
      </a:lt2>
      <a:accent1>
        <a:srgbClr val="58B5DE"/>
      </a:accent1>
      <a:accent2>
        <a:srgbClr val="5DCCCF"/>
      </a:accent2>
      <a:accent3>
        <a:srgbClr val="DA8282"/>
      </a:accent3>
      <a:accent4>
        <a:srgbClr val="AC76D8"/>
      </a:accent4>
      <a:accent5>
        <a:srgbClr val="898DDB"/>
      </a:accent5>
      <a:accent6>
        <a:srgbClr val="C4AA4A"/>
      </a:accent6>
      <a:hlink>
        <a:srgbClr val="A2CB45"/>
      </a:hlink>
      <a:folHlink>
        <a:srgbClr val="E6BA3E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tx2">
                <a:alpha val="70000"/>
              </a:schemeClr>
            </a:gs>
            <a:gs pos="100000">
              <a:schemeClr val="tx2">
                <a:gamma/>
                <a:tint val="82353"/>
                <a:invGamma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tx2">
                <a:alpha val="70000"/>
              </a:schemeClr>
            </a:gs>
            <a:gs pos="100000">
              <a:schemeClr val="tx2">
                <a:gamma/>
                <a:tint val="82353"/>
                <a:invGamma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DC5930"/>
        </a:dk2>
        <a:lt2>
          <a:srgbClr val="C0C0C0"/>
        </a:lt2>
        <a:accent1>
          <a:srgbClr val="FDB82F"/>
        </a:accent1>
        <a:accent2>
          <a:srgbClr val="EB99BE"/>
        </a:accent2>
        <a:accent3>
          <a:srgbClr val="FFFFFF"/>
        </a:accent3>
        <a:accent4>
          <a:srgbClr val="000000"/>
        </a:accent4>
        <a:accent5>
          <a:srgbClr val="FED8AD"/>
        </a:accent5>
        <a:accent6>
          <a:srgbClr val="D58AAC"/>
        </a:accent6>
        <a:hlink>
          <a:srgbClr val="9CC95F"/>
        </a:hlink>
        <a:folHlink>
          <a:srgbClr val="9F9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238D7B"/>
        </a:dk2>
        <a:lt2>
          <a:srgbClr val="C0C0C0"/>
        </a:lt2>
        <a:accent1>
          <a:srgbClr val="91CF98"/>
        </a:accent1>
        <a:accent2>
          <a:srgbClr val="6EBFC8"/>
        </a:accent2>
        <a:accent3>
          <a:srgbClr val="FFFFFF"/>
        </a:accent3>
        <a:accent4>
          <a:srgbClr val="000000"/>
        </a:accent4>
        <a:accent5>
          <a:srgbClr val="C7E4CA"/>
        </a:accent5>
        <a:accent6>
          <a:srgbClr val="63ADB5"/>
        </a:accent6>
        <a:hlink>
          <a:srgbClr val="999DE3"/>
        </a:hlink>
        <a:folHlink>
          <a:srgbClr val="CFB4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1274B6"/>
        </a:dk2>
        <a:lt2>
          <a:srgbClr val="C0C0C0"/>
        </a:lt2>
        <a:accent1>
          <a:srgbClr val="58B5DE"/>
        </a:accent1>
        <a:accent2>
          <a:srgbClr val="5DCCCF"/>
        </a:accent2>
        <a:accent3>
          <a:srgbClr val="FFFFFF"/>
        </a:accent3>
        <a:accent4>
          <a:srgbClr val="000000"/>
        </a:accent4>
        <a:accent5>
          <a:srgbClr val="B4D7EC"/>
        </a:accent5>
        <a:accent6>
          <a:srgbClr val="53B9BB"/>
        </a:accent6>
        <a:hlink>
          <a:srgbClr val="A2CB45"/>
        </a:hlink>
        <a:folHlink>
          <a:srgbClr val="E6BA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6102</TotalTime>
  <Words>1537</Words>
  <Application>Microsoft Office PowerPoint</Application>
  <PresentationFormat>화면 슬라이드 쇼(4:3)</PresentationFormat>
  <Paragraphs>303</Paragraphs>
  <Slides>28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HY헤드라인M</vt:lpstr>
      <vt:lpstr>굴림</vt:lpstr>
      <vt:lpstr>맑은 고딕</vt:lpstr>
      <vt:lpstr>Arial</vt:lpstr>
      <vt:lpstr>Cambria Math</vt:lpstr>
      <vt:lpstr>Corbel</vt:lpstr>
      <vt:lpstr>Lucida Console</vt:lpstr>
      <vt:lpstr>Times New Roman</vt:lpstr>
      <vt:lpstr>949TGp_general_light_ani</vt:lpstr>
      <vt:lpstr>Reading R&amp;D Interests  in Automotive Industry</vt:lpstr>
      <vt:lpstr>Contents</vt:lpstr>
      <vt:lpstr>Methodology</vt:lpstr>
      <vt:lpstr>Data Collection</vt:lpstr>
      <vt:lpstr>Data Collection</vt:lpstr>
      <vt:lpstr>Data Collection</vt:lpstr>
      <vt:lpstr>Data Collection</vt:lpstr>
      <vt:lpstr>Text Mining Initiation</vt:lpstr>
      <vt:lpstr>Text Mining Initiation</vt:lpstr>
      <vt:lpstr>Text Mining Initiation</vt:lpstr>
      <vt:lpstr>Text Mining Initiation</vt:lpstr>
      <vt:lpstr>Using Term Frequency - TF-IDF</vt:lpstr>
      <vt:lpstr>Using TF / TF-IDF</vt:lpstr>
      <vt:lpstr>Keyword</vt:lpstr>
      <vt:lpstr>Keyword Matrix</vt:lpstr>
      <vt:lpstr>Keyword Matrix</vt:lpstr>
      <vt:lpstr>Keyword Matrix</vt:lpstr>
      <vt:lpstr>SNA(Social Network Analysis)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Thank you!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박용준</dc:creator>
  <cp:lastModifiedBy>sungjun ahn</cp:lastModifiedBy>
  <cp:revision>314</cp:revision>
  <cp:lastPrinted>2015-06-15T23:31:41Z</cp:lastPrinted>
  <dcterms:created xsi:type="dcterms:W3CDTF">2012-04-07T08:03:19Z</dcterms:created>
  <dcterms:modified xsi:type="dcterms:W3CDTF">2015-06-15T23:49:08Z</dcterms:modified>
</cp:coreProperties>
</file>