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306" r:id="rId5"/>
    <p:sldId id="305" r:id="rId6"/>
    <p:sldId id="307" r:id="rId7"/>
    <p:sldId id="324" r:id="rId8"/>
    <p:sldId id="308" r:id="rId9"/>
    <p:sldId id="309" r:id="rId10"/>
    <p:sldId id="310" r:id="rId11"/>
    <p:sldId id="329" r:id="rId12"/>
    <p:sldId id="294" r:id="rId13"/>
    <p:sldId id="311" r:id="rId14"/>
    <p:sldId id="322" r:id="rId15"/>
    <p:sldId id="314" r:id="rId16"/>
    <p:sldId id="316" r:id="rId17"/>
    <p:sldId id="318" r:id="rId18"/>
    <p:sldId id="315" r:id="rId19"/>
    <p:sldId id="313" r:id="rId20"/>
    <p:sldId id="319" r:id="rId21"/>
    <p:sldId id="321" r:id="rId22"/>
    <p:sldId id="326" r:id="rId23"/>
    <p:sldId id="325" r:id="rId24"/>
    <p:sldId id="327" r:id="rId25"/>
    <p:sldId id="317" r:id="rId26"/>
    <p:sldId id="328" r:id="rId27"/>
    <p:sldId id="332" r:id="rId28"/>
    <p:sldId id="335" r:id="rId29"/>
    <p:sldId id="336" r:id="rId30"/>
    <p:sldId id="331" r:id="rId31"/>
    <p:sldId id="330" r:id="rId32"/>
    <p:sldId id="333" r:id="rId33"/>
    <p:sldId id="301" r:id="rId34"/>
    <p:sldId id="334" r:id="rId35"/>
    <p:sldId id="302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C5FF"/>
    <a:srgbClr val="0000FF"/>
    <a:srgbClr val="FFFFFF"/>
    <a:srgbClr val="FDEADA"/>
    <a:srgbClr val="CCFFCC"/>
    <a:srgbClr val="8FE2FF"/>
    <a:srgbClr val="FFFF99"/>
    <a:srgbClr val="7D5D33"/>
    <a:srgbClr val="009BD2"/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88468" autoAdjust="0"/>
  </p:normalViewPr>
  <p:slideViewPr>
    <p:cSldViewPr>
      <p:cViewPr varScale="1">
        <p:scale>
          <a:sx n="112" d="100"/>
          <a:sy n="112" d="100"/>
        </p:scale>
        <p:origin x="3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44557;&#48512;&#51221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44557;&#48512;&#51221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44557;&#48512;&#51221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ng\Desktop\3&#52264;&#48156;&#54364;%20&#45824;&#48376;\&#46300;&#46972;&#47560;&#44557;&#48512;&#51221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ng\Desktop\3&#52264;&#48156;&#54364;%20&#45824;&#48376;\&#51064;&#47932;&#48324;&#54408;&#49324;&#48708;&#50984;%20summary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3&#52264;&#48156;&#54364;%20&#45824;&#48376;\&#50689;&#54868;&#51221;&#47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3&#52264;&#48156;&#54364;%20&#45824;&#48376;\&#50689;&#54868;&#51221;&#47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긍정</a:t>
            </a:r>
            <a:r>
              <a:rPr lang="en-US" altLang="ko-KR"/>
              <a:t>/</a:t>
            </a:r>
            <a:r>
              <a:rPr lang="ko-KR" altLang="en-US"/>
              <a:t>부정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Sheet1!$C$4:$F$4</c:f>
              <c:strCache>
                <c:ptCount val="4"/>
                <c:pt idx="0">
                  <c:v>성현 </c:v>
                </c:pt>
                <c:pt idx="1">
                  <c:v>인영</c:v>
                </c:pt>
                <c:pt idx="2">
                  <c:v>성수</c:v>
                </c:pt>
                <c:pt idx="3">
                  <c:v>강희</c:v>
                </c:pt>
              </c:strCache>
            </c:strRef>
          </c:cat>
          <c:val>
            <c:numRef>
              <c:f>Sheet1!$C$5:$F$5</c:f>
              <c:numCache>
                <c:formatCode>General</c:formatCode>
                <c:ptCount val="4"/>
                <c:pt idx="0">
                  <c:v>52.396170000000012</c:v>
                </c:pt>
                <c:pt idx="1">
                  <c:v>51.177289999999999</c:v>
                </c:pt>
                <c:pt idx="2">
                  <c:v>47.55245</c:v>
                </c:pt>
                <c:pt idx="3">
                  <c:v>44.594590000000011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1363200"/>
        <c:axId val="201363760"/>
      </c:barChart>
      <c:catAx>
        <c:axId val="201363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363760"/>
        <c:crosses val="autoZero"/>
        <c:auto val="1"/>
        <c:lblAlgn val="ctr"/>
        <c:lblOffset val="100"/>
        <c:noMultiLvlLbl val="0"/>
      </c:catAx>
      <c:valAx>
        <c:axId val="20136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0136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Sheet1!$C$4:$F$4</c:f>
              <c:strCache>
                <c:ptCount val="4"/>
                <c:pt idx="0">
                  <c:v>성현 </c:v>
                </c:pt>
                <c:pt idx="1">
                  <c:v>인영</c:v>
                </c:pt>
                <c:pt idx="2">
                  <c:v>성수</c:v>
                </c:pt>
                <c:pt idx="3">
                  <c:v>강희</c:v>
                </c:pt>
              </c:strCache>
            </c:strRef>
          </c:cat>
          <c:val>
            <c:numRef>
              <c:f>Sheet1!$C$6:$F$6</c:f>
              <c:numCache>
                <c:formatCode>General</c:formatCode>
                <c:ptCount val="4"/>
                <c:pt idx="0">
                  <c:v>47.603830000000002</c:v>
                </c:pt>
                <c:pt idx="1">
                  <c:v>48.822710000000043</c:v>
                </c:pt>
                <c:pt idx="2">
                  <c:v>52.44755</c:v>
                </c:pt>
                <c:pt idx="3">
                  <c:v>55.405410000000003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366000"/>
        <c:axId val="201366560"/>
      </c:barChart>
      <c:catAx>
        <c:axId val="20136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366560"/>
        <c:crosses val="autoZero"/>
        <c:auto val="1"/>
        <c:lblAlgn val="ctr"/>
        <c:lblOffset val="100"/>
        <c:noMultiLvlLbl val="0"/>
      </c:catAx>
      <c:valAx>
        <c:axId val="2013665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20136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Sheet1!$C$4:$F$4</c:f>
              <c:strCache>
                <c:ptCount val="4"/>
                <c:pt idx="0">
                  <c:v>성현 </c:v>
                </c:pt>
                <c:pt idx="1">
                  <c:v>인영</c:v>
                </c:pt>
                <c:pt idx="2">
                  <c:v>성수</c:v>
                </c:pt>
                <c:pt idx="3">
                  <c:v>강희</c:v>
                </c:pt>
              </c:strCache>
            </c:strRef>
          </c:cat>
          <c:val>
            <c:numRef>
              <c:f>Sheet1!$C$5:$F$5</c:f>
              <c:numCache>
                <c:formatCode>General</c:formatCode>
                <c:ptCount val="4"/>
                <c:pt idx="0">
                  <c:v>52.396170000000012</c:v>
                </c:pt>
                <c:pt idx="1">
                  <c:v>51.177289999999999</c:v>
                </c:pt>
                <c:pt idx="2">
                  <c:v>47.55245</c:v>
                </c:pt>
                <c:pt idx="3">
                  <c:v>44.594590000000011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Sheet1!$C$4:$F$4</c:f>
              <c:strCache>
                <c:ptCount val="4"/>
                <c:pt idx="0">
                  <c:v>성현 </c:v>
                </c:pt>
                <c:pt idx="1">
                  <c:v>인영</c:v>
                </c:pt>
                <c:pt idx="2">
                  <c:v>성수</c:v>
                </c:pt>
                <c:pt idx="3">
                  <c:v>강희</c:v>
                </c:pt>
              </c:strCache>
            </c:strRef>
          </c:cat>
          <c:val>
            <c:numRef>
              <c:f>Sheet1!$C$6:$F$6</c:f>
              <c:numCache>
                <c:formatCode>General</c:formatCode>
                <c:ptCount val="4"/>
                <c:pt idx="0">
                  <c:v>47.603830000000002</c:v>
                </c:pt>
                <c:pt idx="1">
                  <c:v>48.822710000000043</c:v>
                </c:pt>
                <c:pt idx="2">
                  <c:v>52.44755</c:v>
                </c:pt>
                <c:pt idx="3">
                  <c:v>55.405410000000003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02298352"/>
        <c:axId val="202298912"/>
      </c:barChart>
      <c:catAx>
        <c:axId val="20229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298912"/>
        <c:crosses val="autoZero"/>
        <c:auto val="1"/>
        <c:lblAlgn val="ctr"/>
        <c:lblOffset val="100"/>
        <c:noMultiLvlLbl val="0"/>
      </c:catAx>
      <c:valAx>
        <c:axId val="202298912"/>
        <c:scaling>
          <c:orientation val="minMax"/>
          <c:max val="70"/>
          <c:min val="3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20229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85095633345362"/>
          <c:y val="0.16166512533184313"/>
          <c:w val="0.84970528088536024"/>
          <c:h val="0.61574809263793573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Sheet1!$D$2:$D$9</c:f>
              <c:strCache>
                <c:ptCount val="8"/>
                <c:pt idx="0">
                  <c:v>녀</c:v>
                </c:pt>
                <c:pt idx="1">
                  <c:v>남</c:v>
                </c:pt>
                <c:pt idx="2">
                  <c:v>윤아</c:v>
                </c:pt>
                <c:pt idx="3">
                  <c:v>수혁</c:v>
                </c:pt>
                <c:pt idx="4">
                  <c:v>기주</c:v>
                </c:pt>
                <c:pt idx="5">
                  <c:v>태영</c:v>
                </c:pt>
                <c:pt idx="6">
                  <c:v>강모연</c:v>
                </c:pt>
                <c:pt idx="7">
                  <c:v>유시진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59.920210000000004</c:v>
                </c:pt>
                <c:pt idx="1">
                  <c:v>58.075180000000003</c:v>
                </c:pt>
                <c:pt idx="2">
                  <c:v>46.323530000000005</c:v>
                </c:pt>
                <c:pt idx="3">
                  <c:v>47.447449999999996</c:v>
                </c:pt>
                <c:pt idx="4">
                  <c:v>43.06785</c:v>
                </c:pt>
                <c:pt idx="5">
                  <c:v>45.063690000000001</c:v>
                </c:pt>
                <c:pt idx="6">
                  <c:v>47.176080000000006</c:v>
                </c:pt>
                <c:pt idx="7">
                  <c:v>49.45055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E7-457F-8C5D-7E91AD8904D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Sheet1!$D$2:$D$9</c:f>
              <c:strCache>
                <c:ptCount val="8"/>
                <c:pt idx="0">
                  <c:v>녀</c:v>
                </c:pt>
                <c:pt idx="1">
                  <c:v>남</c:v>
                </c:pt>
                <c:pt idx="2">
                  <c:v>윤아</c:v>
                </c:pt>
                <c:pt idx="3">
                  <c:v>수혁</c:v>
                </c:pt>
                <c:pt idx="4">
                  <c:v>기주</c:v>
                </c:pt>
                <c:pt idx="5">
                  <c:v>태영</c:v>
                </c:pt>
                <c:pt idx="6">
                  <c:v>강모연</c:v>
                </c:pt>
                <c:pt idx="7">
                  <c:v>유시진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40.079790000000003</c:v>
                </c:pt>
                <c:pt idx="1">
                  <c:v>41.924820000000004</c:v>
                </c:pt>
                <c:pt idx="2">
                  <c:v>53.676470000000002</c:v>
                </c:pt>
                <c:pt idx="3">
                  <c:v>52.552550000000004</c:v>
                </c:pt>
                <c:pt idx="4">
                  <c:v>56.932150000000007</c:v>
                </c:pt>
                <c:pt idx="5">
                  <c:v>54.936310000000006</c:v>
                </c:pt>
                <c:pt idx="6">
                  <c:v>52.823920000000001</c:v>
                </c:pt>
                <c:pt idx="7">
                  <c:v>50.54945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3E7-457F-8C5D-7E91AD890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301712"/>
        <c:axId val="202302272"/>
      </c:barChart>
      <c:catAx>
        <c:axId val="202301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02272"/>
        <c:crosses val="autoZero"/>
        <c:auto val="1"/>
        <c:lblAlgn val="ctr"/>
        <c:lblOffset val="100"/>
        <c:noMultiLvlLbl val="0"/>
      </c:catAx>
      <c:valAx>
        <c:axId val="202302272"/>
        <c:scaling>
          <c:orientation val="minMax"/>
          <c:max val="0.70000000000000051"/>
          <c:min val="0.3000000000000002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0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138371096470076"/>
          <c:y val="0.89953834822030609"/>
          <c:w val="0.67423938079168677"/>
          <c:h val="7.4111190646623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부사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태영</c:v>
                </c:pt>
                <c:pt idx="1">
                  <c:v>모연</c:v>
                </c:pt>
                <c:pt idx="2">
                  <c:v>성현</c:v>
                </c:pt>
                <c:pt idx="3">
                  <c:v>기주</c:v>
                </c:pt>
                <c:pt idx="4">
                  <c:v>시진</c:v>
                </c:pt>
                <c:pt idx="5">
                  <c:v>강희</c:v>
                </c:pt>
                <c:pt idx="6">
                  <c:v>윤아</c:v>
                </c:pt>
                <c:pt idx="7">
                  <c:v>카톡남</c:v>
                </c:pt>
                <c:pt idx="8">
                  <c:v>카톡녀</c:v>
                </c:pt>
              </c:strCache>
            </c:strRef>
          </c:cat>
          <c:val>
            <c:numRef>
              <c:f>Sheet1!$C$2:$C$10</c:f>
              <c:numCache>
                <c:formatCode>0.00_);[Red]\(0.00\)</c:formatCode>
                <c:ptCount val="9"/>
                <c:pt idx="0">
                  <c:v>0.38002786000000011</c:v>
                </c:pt>
                <c:pt idx="1">
                  <c:v>0.287227016</c:v>
                </c:pt>
                <c:pt idx="2">
                  <c:v>0.33665345800000002</c:v>
                </c:pt>
                <c:pt idx="3">
                  <c:v>0.40829592399999998</c:v>
                </c:pt>
                <c:pt idx="4">
                  <c:v>0.32222091300000011</c:v>
                </c:pt>
                <c:pt idx="5">
                  <c:v>0.2978090020000001</c:v>
                </c:pt>
                <c:pt idx="6">
                  <c:v>0.34145207100000008</c:v>
                </c:pt>
                <c:pt idx="7">
                  <c:v>0.46652116564721774</c:v>
                </c:pt>
                <c:pt idx="8">
                  <c:v>0.51465361572131196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명사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태영</c:v>
                </c:pt>
                <c:pt idx="1">
                  <c:v>모연</c:v>
                </c:pt>
                <c:pt idx="2">
                  <c:v>성현</c:v>
                </c:pt>
                <c:pt idx="3">
                  <c:v>기주</c:v>
                </c:pt>
                <c:pt idx="4">
                  <c:v>시진</c:v>
                </c:pt>
                <c:pt idx="5">
                  <c:v>강희</c:v>
                </c:pt>
                <c:pt idx="6">
                  <c:v>윤아</c:v>
                </c:pt>
                <c:pt idx="7">
                  <c:v>카톡남</c:v>
                </c:pt>
                <c:pt idx="8">
                  <c:v>카톡녀</c:v>
                </c:pt>
              </c:strCache>
            </c:strRef>
          </c:cat>
          <c:val>
            <c:numRef>
              <c:f>Sheet1!$D$2:$D$10</c:f>
              <c:numCache>
                <c:formatCode>0.00_);[Red]\(0.00\)</c:formatCode>
                <c:ptCount val="9"/>
                <c:pt idx="0">
                  <c:v>0.65877406700000019</c:v>
                </c:pt>
                <c:pt idx="1">
                  <c:v>0.71675589400000006</c:v>
                </c:pt>
                <c:pt idx="2">
                  <c:v>0.64233368199999996</c:v>
                </c:pt>
                <c:pt idx="3">
                  <c:v>0.6653738950000001</c:v>
                </c:pt>
                <c:pt idx="4">
                  <c:v>0.6739314150000002</c:v>
                </c:pt>
                <c:pt idx="5">
                  <c:v>0.67134044300000006</c:v>
                </c:pt>
                <c:pt idx="6">
                  <c:v>0.67631297999999984</c:v>
                </c:pt>
                <c:pt idx="7">
                  <c:v>0.84706171299483923</c:v>
                </c:pt>
                <c:pt idx="8">
                  <c:v>0.8994873622170888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대명사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태영</c:v>
                </c:pt>
                <c:pt idx="1">
                  <c:v>모연</c:v>
                </c:pt>
                <c:pt idx="2">
                  <c:v>성현</c:v>
                </c:pt>
                <c:pt idx="3">
                  <c:v>기주</c:v>
                </c:pt>
                <c:pt idx="4">
                  <c:v>시진</c:v>
                </c:pt>
                <c:pt idx="5">
                  <c:v>강희</c:v>
                </c:pt>
                <c:pt idx="6">
                  <c:v>윤아</c:v>
                </c:pt>
                <c:pt idx="7">
                  <c:v>카톡남</c:v>
                </c:pt>
                <c:pt idx="8">
                  <c:v>카톡녀</c:v>
                </c:pt>
              </c:strCache>
            </c:strRef>
          </c:cat>
          <c:val>
            <c:numRef>
              <c:f>Sheet1!$E$2:$E$10</c:f>
              <c:numCache>
                <c:formatCode>0.00_);[Red]\(0.00\)</c:formatCode>
                <c:ptCount val="9"/>
                <c:pt idx="0">
                  <c:v>0.49315423600000002</c:v>
                </c:pt>
                <c:pt idx="1">
                  <c:v>0.26368480700000008</c:v>
                </c:pt>
                <c:pt idx="2">
                  <c:v>0.34287297400000011</c:v>
                </c:pt>
                <c:pt idx="3">
                  <c:v>0.57564657500000005</c:v>
                </c:pt>
                <c:pt idx="4">
                  <c:v>0.37406950300000014</c:v>
                </c:pt>
                <c:pt idx="5">
                  <c:v>0.16143808500000004</c:v>
                </c:pt>
                <c:pt idx="6">
                  <c:v>0.43489853200000006</c:v>
                </c:pt>
                <c:pt idx="7">
                  <c:v>0.37575825251614464</c:v>
                </c:pt>
                <c:pt idx="8">
                  <c:v>0.52435888933103303</c:v>
                </c:pt>
              </c:numCache>
            </c:numRef>
          </c:val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형용사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태영</c:v>
                </c:pt>
                <c:pt idx="1">
                  <c:v>모연</c:v>
                </c:pt>
                <c:pt idx="2">
                  <c:v>성현</c:v>
                </c:pt>
                <c:pt idx="3">
                  <c:v>기주</c:v>
                </c:pt>
                <c:pt idx="4">
                  <c:v>시진</c:v>
                </c:pt>
                <c:pt idx="5">
                  <c:v>강희</c:v>
                </c:pt>
                <c:pt idx="6">
                  <c:v>윤아</c:v>
                </c:pt>
                <c:pt idx="7">
                  <c:v>카톡남</c:v>
                </c:pt>
                <c:pt idx="8">
                  <c:v>카톡녀</c:v>
                </c:pt>
              </c:strCache>
            </c:strRef>
          </c:cat>
          <c:val>
            <c:numRef>
              <c:f>Sheet1!$F$2:$F$10</c:f>
              <c:numCache>
                <c:formatCode>0.00_);[Red]\(0.00\)</c:formatCode>
                <c:ptCount val="9"/>
                <c:pt idx="0">
                  <c:v>0.35788548100000012</c:v>
                </c:pt>
                <c:pt idx="1">
                  <c:v>0.37131673900000012</c:v>
                </c:pt>
                <c:pt idx="2">
                  <c:v>0.42419951099999997</c:v>
                </c:pt>
                <c:pt idx="3">
                  <c:v>0.3835172240000001</c:v>
                </c:pt>
                <c:pt idx="4">
                  <c:v>0.35879491200000002</c:v>
                </c:pt>
                <c:pt idx="5">
                  <c:v>0.26491228100000014</c:v>
                </c:pt>
                <c:pt idx="6">
                  <c:v>0.36094725800000005</c:v>
                </c:pt>
                <c:pt idx="7">
                  <c:v>0.4886434960475235</c:v>
                </c:pt>
                <c:pt idx="8">
                  <c:v>0.60507280339170311</c:v>
                </c:pt>
              </c:numCache>
            </c:numRef>
          </c:val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동사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태영</c:v>
                </c:pt>
                <c:pt idx="1">
                  <c:v>모연</c:v>
                </c:pt>
                <c:pt idx="2">
                  <c:v>성현</c:v>
                </c:pt>
                <c:pt idx="3">
                  <c:v>기주</c:v>
                </c:pt>
                <c:pt idx="4">
                  <c:v>시진</c:v>
                </c:pt>
                <c:pt idx="5">
                  <c:v>강희</c:v>
                </c:pt>
                <c:pt idx="6">
                  <c:v>윤아</c:v>
                </c:pt>
                <c:pt idx="7">
                  <c:v>카톡남</c:v>
                </c:pt>
                <c:pt idx="8">
                  <c:v>카톡녀</c:v>
                </c:pt>
              </c:strCache>
            </c:strRef>
          </c:cat>
          <c:val>
            <c:numRef>
              <c:f>Sheet1!$G$2:$G$10</c:f>
              <c:numCache>
                <c:formatCode>0.00_);[Red]\(0.00\)</c:formatCode>
                <c:ptCount val="9"/>
                <c:pt idx="0">
                  <c:v>0.40523678700000004</c:v>
                </c:pt>
                <c:pt idx="1">
                  <c:v>0.38761655000000006</c:v>
                </c:pt>
                <c:pt idx="2">
                  <c:v>0.43020845500000005</c:v>
                </c:pt>
                <c:pt idx="3">
                  <c:v>0.45356426000000005</c:v>
                </c:pt>
                <c:pt idx="4">
                  <c:v>0.33867837900000008</c:v>
                </c:pt>
                <c:pt idx="5">
                  <c:v>0.30774381899999997</c:v>
                </c:pt>
                <c:pt idx="6">
                  <c:v>0.38064128200000008</c:v>
                </c:pt>
                <c:pt idx="7">
                  <c:v>0.49420627220162633</c:v>
                </c:pt>
                <c:pt idx="8">
                  <c:v>0.58079999468725263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000912"/>
        <c:axId val="203001472"/>
      </c:barChart>
      <c:catAx>
        <c:axId val="20300091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03001472"/>
        <c:crosses val="autoZero"/>
        <c:auto val="1"/>
        <c:lblAlgn val="ctr"/>
        <c:lblOffset val="100"/>
        <c:noMultiLvlLbl val="0"/>
      </c:catAx>
      <c:valAx>
        <c:axId val="20300147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203000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Sheet1!$D$15</c:f>
              <c:strCache>
                <c:ptCount val="1"/>
                <c:pt idx="0">
                  <c:v>긍정어/부정어</c:v>
                </c:pt>
              </c:strCache>
            </c:strRef>
          </c:tx>
          <c:spPr>
            <a:ln w="2222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rgbClr val="FF0000">
                    <a:alpha val="99000"/>
                  </a:srgbClr>
                </a:solidFill>
                <a:headEnd w="lg" len="lg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Sheet1!$C$16:$C$19</c:f>
              <c:strCache>
                <c:ptCount val="4"/>
                <c:pt idx="0">
                  <c:v>1980년도</c:v>
                </c:pt>
                <c:pt idx="1">
                  <c:v>1990년도</c:v>
                </c:pt>
                <c:pt idx="2">
                  <c:v>2000년도</c:v>
                </c:pt>
                <c:pt idx="3">
                  <c:v>2010년도</c:v>
                </c:pt>
              </c:strCache>
            </c:strRef>
          </c:cat>
          <c:val>
            <c:numRef>
              <c:f>Sheet1!$D$16:$D$19</c:f>
              <c:numCache>
                <c:formatCode>0.00_ </c:formatCode>
                <c:ptCount val="4"/>
                <c:pt idx="0">
                  <c:v>0.75991301805899536</c:v>
                </c:pt>
                <c:pt idx="1">
                  <c:v>0.85505864368165807</c:v>
                </c:pt>
                <c:pt idx="2">
                  <c:v>0.79094255874112496</c:v>
                </c:pt>
                <c:pt idx="3">
                  <c:v>0.80383314543404738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03712"/>
        <c:axId val="203004272"/>
      </c:lineChart>
      <c:catAx>
        <c:axId val="20300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004272"/>
        <c:crosses val="autoZero"/>
        <c:auto val="1"/>
        <c:lblAlgn val="ctr"/>
        <c:lblOffset val="100"/>
        <c:noMultiLvlLbl val="0"/>
      </c:catAx>
      <c:valAx>
        <c:axId val="2030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00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Sheet1!$E$15</c:f>
              <c:strCache>
                <c:ptCount val="1"/>
                <c:pt idx="0">
                  <c:v>욕설/속어</c:v>
                </c:pt>
              </c:strCache>
            </c:strRef>
          </c:tx>
          <c:spPr>
            <a:ln w="22225" cap="rnd">
              <a:solidFill>
                <a:srgbClr val="3737F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 cap="rnd">
                <a:solidFill>
                  <a:srgbClr val="3737F9"/>
                </a:solidFill>
                <a:headEnd type="oval"/>
                <a:tailEnd type="oval" w="lg" len="lg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Sheet1!$C$16:$C$19</c:f>
              <c:strCache>
                <c:ptCount val="4"/>
                <c:pt idx="0">
                  <c:v>1980년도</c:v>
                </c:pt>
                <c:pt idx="1">
                  <c:v>1990년도</c:v>
                </c:pt>
                <c:pt idx="2">
                  <c:v>2000년도</c:v>
                </c:pt>
                <c:pt idx="3">
                  <c:v>2010년도</c:v>
                </c:pt>
              </c:strCache>
            </c:strRef>
          </c:cat>
          <c:val>
            <c:numRef>
              <c:f>Sheet1!$E$16:$E$19</c:f>
              <c:numCache>
                <c:formatCode>0.00_ </c:formatCode>
                <c:ptCount val="4"/>
                <c:pt idx="0">
                  <c:v>0.28692598000000002</c:v>
                </c:pt>
                <c:pt idx="1">
                  <c:v>0.83050153333333332</c:v>
                </c:pt>
                <c:pt idx="2">
                  <c:v>0.5850069</c:v>
                </c:pt>
                <c:pt idx="3">
                  <c:v>0.9861660000000001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06512"/>
        <c:axId val="203007072"/>
      </c:lineChart>
      <c:catAx>
        <c:axId val="20300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007072"/>
        <c:crosses val="autoZero"/>
        <c:auto val="1"/>
        <c:lblAlgn val="ctr"/>
        <c:lblOffset val="100"/>
        <c:noMultiLvlLbl val="0"/>
      </c:catAx>
      <c:valAx>
        <c:axId val="20300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00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solidFill>
      <a:schemeClr val="bg1"/>
    </a:solidFill>
    <a:ln w="19050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2016-06-13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203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2016-06-13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78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08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53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태양의 </a:t>
            </a:r>
            <a:r>
              <a:rPr lang="ko-KR" altLang="en-US" dirty="0" err="1"/>
              <a:t>휴예에</a:t>
            </a:r>
            <a:r>
              <a:rPr lang="ko-KR" altLang="en-US" dirty="0"/>
              <a:t> 나오는 송중기 캐릭터를 대부분의 여성이 좋아한다</a:t>
            </a:r>
            <a:r>
              <a:rPr lang="en-US" altLang="ko-KR" dirty="0"/>
              <a:t>,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남자는 </a:t>
            </a:r>
            <a:r>
              <a:rPr lang="ko-KR" altLang="en-US" dirty="0" err="1"/>
              <a:t>노이해</a:t>
            </a:r>
            <a:r>
              <a:rPr lang="en-US" altLang="ko-KR" dirty="0"/>
              <a:t>. </a:t>
            </a:r>
            <a:r>
              <a:rPr lang="ko-KR" altLang="en-US" dirty="0"/>
              <a:t>궁금하다</a:t>
            </a:r>
            <a:r>
              <a:rPr lang="en-US" altLang="ko-KR" dirty="0"/>
              <a:t>. </a:t>
            </a:r>
            <a:r>
              <a:rPr lang="ko-KR" altLang="en-US" dirty="0"/>
              <a:t>이유는</a:t>
            </a:r>
            <a:r>
              <a:rPr lang="en-US" altLang="ko-KR" dirty="0"/>
              <a:t>? </a:t>
            </a:r>
            <a:r>
              <a:rPr lang="ko-KR" altLang="en-US" dirty="0"/>
              <a:t>분석을</a:t>
            </a:r>
            <a:r>
              <a:rPr lang="en-US" altLang="ko-KR" dirty="0"/>
              <a:t>? </a:t>
            </a:r>
            <a:r>
              <a:rPr lang="ko-KR" altLang="en-US" dirty="0"/>
              <a:t>좋은 인간관계를 위해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88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태양의 </a:t>
            </a:r>
            <a:r>
              <a:rPr lang="ko-KR" altLang="en-US" dirty="0" err="1"/>
              <a:t>휴예에</a:t>
            </a:r>
            <a:r>
              <a:rPr lang="ko-KR" altLang="en-US" dirty="0"/>
              <a:t> 나오는 송중기 캐릭터를 대부분의 여성이 좋아한다</a:t>
            </a:r>
            <a:r>
              <a:rPr lang="en-US" altLang="ko-KR" dirty="0"/>
              <a:t>,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남자는 </a:t>
            </a:r>
            <a:r>
              <a:rPr lang="ko-KR" altLang="en-US" dirty="0" err="1"/>
              <a:t>노이해</a:t>
            </a:r>
            <a:r>
              <a:rPr lang="en-US" altLang="ko-KR" dirty="0"/>
              <a:t>. </a:t>
            </a:r>
            <a:r>
              <a:rPr lang="ko-KR" altLang="en-US" dirty="0"/>
              <a:t>궁금하다</a:t>
            </a:r>
            <a:r>
              <a:rPr lang="en-US" altLang="ko-KR" dirty="0"/>
              <a:t>. </a:t>
            </a:r>
            <a:r>
              <a:rPr lang="ko-KR" altLang="en-US" dirty="0"/>
              <a:t>이유는</a:t>
            </a:r>
            <a:r>
              <a:rPr lang="en-US" altLang="ko-KR" dirty="0"/>
              <a:t>? </a:t>
            </a:r>
            <a:r>
              <a:rPr lang="ko-KR" altLang="en-US" dirty="0"/>
              <a:t>분석을</a:t>
            </a:r>
            <a:r>
              <a:rPr lang="en-US" altLang="ko-KR" dirty="0"/>
              <a:t>? </a:t>
            </a:r>
            <a:r>
              <a:rPr lang="ko-KR" altLang="en-US" dirty="0"/>
              <a:t>좋은 인간관계를 위해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88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태양의 </a:t>
            </a:r>
            <a:r>
              <a:rPr lang="ko-KR" altLang="en-US" dirty="0" err="1"/>
              <a:t>휴예에</a:t>
            </a:r>
            <a:r>
              <a:rPr lang="ko-KR" altLang="en-US" dirty="0"/>
              <a:t> 나오는 송중기 캐릭터를 대부분의 여성이 좋아한다</a:t>
            </a:r>
            <a:r>
              <a:rPr lang="en-US" altLang="ko-KR" dirty="0"/>
              <a:t>, 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남자는 </a:t>
            </a:r>
            <a:r>
              <a:rPr lang="ko-KR" altLang="en-US" dirty="0" err="1"/>
              <a:t>노이해</a:t>
            </a:r>
            <a:r>
              <a:rPr lang="en-US" altLang="ko-KR" dirty="0"/>
              <a:t>. </a:t>
            </a:r>
            <a:r>
              <a:rPr lang="ko-KR" altLang="en-US" dirty="0"/>
              <a:t>궁금하다</a:t>
            </a:r>
            <a:r>
              <a:rPr lang="en-US" altLang="ko-KR" dirty="0"/>
              <a:t>. </a:t>
            </a:r>
            <a:r>
              <a:rPr lang="ko-KR" altLang="en-US" dirty="0"/>
              <a:t>이유는</a:t>
            </a:r>
            <a:r>
              <a:rPr lang="en-US" altLang="ko-KR" dirty="0"/>
              <a:t>? </a:t>
            </a:r>
            <a:r>
              <a:rPr lang="ko-KR" altLang="en-US" dirty="0"/>
              <a:t>분석을</a:t>
            </a:r>
            <a:r>
              <a:rPr lang="en-US" altLang="ko-KR" dirty="0"/>
              <a:t>? </a:t>
            </a:r>
            <a:r>
              <a:rPr lang="ko-KR" altLang="en-US" dirty="0"/>
              <a:t>좋은 인간관계를 위해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88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여러분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봄이 오고 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예 봄이요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!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일과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ㅏ랑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랑과 일 고민이 되시나요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아니면 아직 두 개를 다 얻지 못하셨나요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 두가지는 우리가 흔히 가장 원하고 얻고 싶은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두가지라고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할 수 있는데요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>
              <a:buNone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우리 조의 발표 주제 및 제목에 관한 장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화살표 컨셉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누구나 좋은 사람 성공한 사람이 되고 싶다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면접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사회생활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연애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 are you? </a:t>
            </a:r>
          </a:p>
          <a:p>
            <a:pPr>
              <a:buNone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그렇다면 무엇을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분석해야할까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드라마에는 남주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여주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시대상황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추구하는 인간상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분석을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통해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의미있는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무언가가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있찌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않을까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88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그림 10" descr="메인종이.png"/>
          <p:cNvPicPr>
            <a:picLocks noChangeAspect="1"/>
          </p:cNvPicPr>
          <p:nvPr userDrawn="1"/>
        </p:nvPicPr>
        <p:blipFill>
          <a:blip r:embed="rId3" cstate="print"/>
          <a:srcRect t="34248"/>
          <a:stretch>
            <a:fillRect/>
          </a:stretch>
        </p:blipFill>
        <p:spPr>
          <a:xfrm>
            <a:off x="571" y="2348880"/>
            <a:ext cx="9142858" cy="4508691"/>
          </a:xfrm>
          <a:prstGeom prst="rect">
            <a:avLst/>
          </a:prstGeom>
        </p:spPr>
      </p:pic>
      <p:sp>
        <p:nvSpPr>
          <p:cNvPr id="20" name="제목 1"/>
          <p:cNvSpPr>
            <a:spLocks noGrp="1"/>
          </p:cNvSpPr>
          <p:nvPr>
            <p:ph type="ctrTitle" hasCustomPrompt="1"/>
          </p:nvPr>
        </p:nvSpPr>
        <p:spPr>
          <a:xfrm>
            <a:off x="1835696" y="3447529"/>
            <a:ext cx="4431196" cy="1470025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pic>
        <p:nvPicPr>
          <p:cNvPr id="8" name="그림 7" descr="메인아이맥.png"/>
          <p:cNvPicPr>
            <a:picLocks noChangeAspect="1"/>
          </p:cNvPicPr>
          <p:nvPr userDrawn="1"/>
        </p:nvPicPr>
        <p:blipFill>
          <a:blip r:embed="rId4" cstate="print"/>
          <a:srcRect b="65752"/>
          <a:stretch>
            <a:fillRect/>
          </a:stretch>
        </p:blipFill>
        <p:spPr>
          <a:xfrm>
            <a:off x="571" y="428"/>
            <a:ext cx="9142858" cy="2348452"/>
          </a:xfrm>
          <a:prstGeom prst="rect">
            <a:avLst/>
          </a:prstGeom>
        </p:spPr>
      </p:pic>
      <p:pic>
        <p:nvPicPr>
          <p:cNvPr id="13" name="그림 12" descr="메인연필.png"/>
          <p:cNvPicPr>
            <a:picLocks noChangeAspect="1"/>
          </p:cNvPicPr>
          <p:nvPr userDrawn="1"/>
        </p:nvPicPr>
        <p:blipFill>
          <a:blip r:embed="rId5" cstate="print"/>
          <a:srcRect t="27947" r="64177" b="48950"/>
          <a:stretch>
            <a:fillRect/>
          </a:stretch>
        </p:blipFill>
        <p:spPr>
          <a:xfrm>
            <a:off x="571" y="1916832"/>
            <a:ext cx="3275285" cy="1584176"/>
          </a:xfrm>
          <a:prstGeom prst="rect">
            <a:avLst/>
          </a:prstGeom>
        </p:spPr>
      </p:pic>
      <p:pic>
        <p:nvPicPr>
          <p:cNvPr id="14" name="그림 13" descr="메인수첩.png"/>
          <p:cNvPicPr>
            <a:picLocks noChangeAspect="1"/>
          </p:cNvPicPr>
          <p:nvPr userDrawn="1"/>
        </p:nvPicPr>
        <p:blipFill>
          <a:blip r:embed="rId6" cstate="print"/>
          <a:srcRect l="60239" t="65752"/>
          <a:stretch>
            <a:fillRect/>
          </a:stretch>
        </p:blipFill>
        <p:spPr>
          <a:xfrm>
            <a:off x="5508104" y="4509120"/>
            <a:ext cx="3635325" cy="2348451"/>
          </a:xfrm>
          <a:prstGeom prst="rect">
            <a:avLst/>
          </a:prstGeom>
        </p:spPr>
      </p:pic>
      <p:pic>
        <p:nvPicPr>
          <p:cNvPr id="19" name="그림 18" descr="메인필토.png"/>
          <p:cNvPicPr>
            <a:picLocks noChangeAspect="1"/>
          </p:cNvPicPr>
          <p:nvPr userDrawn="1"/>
        </p:nvPicPr>
        <p:blipFill>
          <a:blip r:embed="rId7" cstate="print"/>
          <a:srcRect l="61026" t="32148" b="26897"/>
          <a:stretch>
            <a:fillRect/>
          </a:stretch>
        </p:blipFill>
        <p:spPr>
          <a:xfrm>
            <a:off x="5580112" y="2204864"/>
            <a:ext cx="3563317" cy="2808312"/>
          </a:xfrm>
          <a:prstGeom prst="rect">
            <a:avLst/>
          </a:prstGeom>
        </p:spPr>
      </p:pic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1835696" y="4941168"/>
            <a:ext cx="4431196" cy="478904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 descr="목차종이.png"/>
          <p:cNvPicPr>
            <a:picLocks noChangeAspect="1"/>
          </p:cNvPicPr>
          <p:nvPr userDrawn="1"/>
        </p:nvPicPr>
        <p:blipFill>
          <a:blip r:embed="rId3" cstate="print"/>
          <a:srcRect l="32673"/>
          <a:stretch>
            <a:fillRect/>
          </a:stretch>
        </p:blipFill>
        <p:spPr>
          <a:xfrm>
            <a:off x="2987824" y="428"/>
            <a:ext cx="6155605" cy="6857143"/>
          </a:xfrm>
          <a:prstGeom prst="rect">
            <a:avLst/>
          </a:prstGeom>
        </p:spPr>
      </p:pic>
      <p:pic>
        <p:nvPicPr>
          <p:cNvPr id="9" name="그림 8" descr="목차노트.png"/>
          <p:cNvPicPr>
            <a:picLocks noChangeAspect="1"/>
          </p:cNvPicPr>
          <p:nvPr userDrawn="1"/>
        </p:nvPicPr>
        <p:blipFill>
          <a:blip r:embed="rId4" cstate="print"/>
          <a:srcRect t="55251" r="60239"/>
          <a:stretch>
            <a:fillRect/>
          </a:stretch>
        </p:blipFill>
        <p:spPr>
          <a:xfrm>
            <a:off x="571" y="3789040"/>
            <a:ext cx="3635325" cy="3068531"/>
          </a:xfrm>
          <a:prstGeom prst="rect">
            <a:avLst/>
          </a:prstGeom>
        </p:spPr>
      </p:pic>
      <p:pic>
        <p:nvPicPr>
          <p:cNvPr id="12" name="그림 11" descr="목차연필.png"/>
          <p:cNvPicPr>
            <a:picLocks noChangeAspect="1"/>
          </p:cNvPicPr>
          <p:nvPr userDrawn="1"/>
        </p:nvPicPr>
        <p:blipFill>
          <a:blip r:embed="rId5" cstate="print"/>
          <a:srcRect t="41605" r="62595" b="32142"/>
          <a:stretch>
            <a:fillRect/>
          </a:stretch>
        </p:blipFill>
        <p:spPr>
          <a:xfrm>
            <a:off x="0" y="2852936"/>
            <a:ext cx="3419872" cy="18002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20688" y="773832"/>
            <a:ext cx="2999184" cy="1143000"/>
          </a:xfrm>
        </p:spPr>
        <p:txBody>
          <a:bodyPr>
            <a:normAutofit/>
          </a:bodyPr>
          <a:lstStyle>
            <a:lvl1pPr algn="l">
              <a:defRPr sz="3600" b="1" cap="none" spc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그림 9" descr="메인아이맥.png"/>
          <p:cNvPicPr>
            <a:picLocks noChangeAspect="1"/>
          </p:cNvPicPr>
          <p:nvPr userDrawn="1"/>
        </p:nvPicPr>
        <p:blipFill>
          <a:blip r:embed="rId3" cstate="print"/>
          <a:srcRect b="62601"/>
          <a:stretch>
            <a:fillRect/>
          </a:stretch>
        </p:blipFill>
        <p:spPr>
          <a:xfrm>
            <a:off x="571" y="428"/>
            <a:ext cx="9142858" cy="2564476"/>
          </a:xfrm>
          <a:prstGeom prst="rect">
            <a:avLst/>
          </a:prstGeom>
        </p:spPr>
      </p:pic>
      <p:pic>
        <p:nvPicPr>
          <p:cNvPr id="11" name="그림 10" descr="메인수첩.png"/>
          <p:cNvPicPr>
            <a:picLocks noChangeAspect="1"/>
          </p:cNvPicPr>
          <p:nvPr userDrawn="1"/>
        </p:nvPicPr>
        <p:blipFill>
          <a:blip r:embed="rId4" cstate="print"/>
          <a:srcRect l="62601" t="65752"/>
          <a:stretch>
            <a:fillRect/>
          </a:stretch>
        </p:blipFill>
        <p:spPr>
          <a:xfrm>
            <a:off x="5724128" y="4509120"/>
            <a:ext cx="3419301" cy="2348451"/>
          </a:xfrm>
          <a:prstGeom prst="rect">
            <a:avLst/>
          </a:prstGeom>
        </p:spPr>
      </p:pic>
      <p:pic>
        <p:nvPicPr>
          <p:cNvPr id="19" name="그림 18" descr="간지필통.png"/>
          <p:cNvPicPr>
            <a:picLocks noChangeAspect="1"/>
          </p:cNvPicPr>
          <p:nvPr userDrawn="1"/>
        </p:nvPicPr>
        <p:blipFill>
          <a:blip r:embed="rId5" cstate="print"/>
          <a:srcRect t="58401" r="72052"/>
          <a:stretch>
            <a:fillRect/>
          </a:stretch>
        </p:blipFill>
        <p:spPr>
          <a:xfrm>
            <a:off x="571" y="4005064"/>
            <a:ext cx="2555205" cy="2852507"/>
          </a:xfrm>
          <a:prstGeom prst="rect">
            <a:avLst/>
          </a:prstGeom>
        </p:spPr>
      </p:pic>
      <p:pic>
        <p:nvPicPr>
          <p:cNvPr id="20" name="그림 19" descr="메인연필.png"/>
          <p:cNvPicPr>
            <a:picLocks noChangeAspect="1"/>
          </p:cNvPicPr>
          <p:nvPr userDrawn="1"/>
        </p:nvPicPr>
        <p:blipFill>
          <a:blip r:embed="rId6" cstate="print"/>
          <a:srcRect t="27948" r="64177" b="50000"/>
          <a:stretch>
            <a:fillRect/>
          </a:stretch>
        </p:blipFill>
        <p:spPr>
          <a:xfrm>
            <a:off x="755576" y="5085184"/>
            <a:ext cx="3275285" cy="1512168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685937" y="2857500"/>
            <a:ext cx="5770984" cy="11430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 descr="속지종이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42" y="857"/>
            <a:ext cx="9142858" cy="6857143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539552" y="78532"/>
            <a:ext cx="6563072" cy="922114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27584" y="1351309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1" name="그림 10" descr="속지펜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24952" y="0"/>
            <a:ext cx="1619048" cy="923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속지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 descr="속지종이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42" y="857"/>
            <a:ext cx="9142858" cy="6857143"/>
          </a:xfrm>
          <a:prstGeom prst="rect">
            <a:avLst/>
          </a:prstGeom>
        </p:spPr>
      </p:pic>
      <p:pic>
        <p:nvPicPr>
          <p:cNvPr id="8" name="그림 7" descr="속지펜슬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24952" y="0"/>
            <a:ext cx="1619048" cy="92381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11560" y="73199"/>
            <a:ext cx="6275040" cy="9216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400" b="1" kern="12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57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________2.xlsm"/><Relationship Id="rId5" Type="http://schemas.openxmlformats.org/officeDocument/2006/relationships/image" Target="../media/image34.wmf"/><Relationship Id="rId4" Type="http://schemas.openxmlformats.org/officeDocument/2006/relationships/package" Target="../embeddings/Microsoft_Excel____________1.xlsm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package" Target="../embeddings/Microsoft_Excel_____3.xlsx"/><Relationship Id="rId4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4"/>
          <p:cNvSpPr txBox="1">
            <a:spLocks/>
          </p:cNvSpPr>
          <p:nvPr/>
        </p:nvSpPr>
        <p:spPr>
          <a:xfrm>
            <a:off x="1655676" y="3418547"/>
            <a:ext cx="3708412" cy="400110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normalizeH="0" noProof="0" dirty="0">
                <a:ln w="17780" cmpd="sng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비정형 데이터 분석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619672" y="3814192"/>
            <a:ext cx="4176464" cy="166570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ko-KR" altLang="en-US" sz="3500" dirty="0"/>
              <a:t>드라마 대본을 통한 창조적 산물 분석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691680" y="5254352"/>
            <a:ext cx="5256584" cy="478904"/>
          </a:xfrm>
        </p:spPr>
        <p:txBody>
          <a:bodyPr>
            <a:noAutofit/>
          </a:bodyPr>
          <a:lstStyle/>
          <a:p>
            <a:r>
              <a:rPr lang="en-US" altLang="ko-KR" sz="900" dirty="0"/>
              <a:t>2</a:t>
            </a:r>
            <a:r>
              <a:rPr lang="ko-KR" altLang="en-US" sz="900" dirty="0"/>
              <a:t>조</a:t>
            </a:r>
            <a:endParaRPr lang="en-US" altLang="ko-KR" sz="900" dirty="0"/>
          </a:p>
          <a:p>
            <a:r>
              <a:rPr lang="en-US" altLang="ko-KR" sz="900" dirty="0"/>
              <a:t>2015020870 </a:t>
            </a:r>
            <a:r>
              <a:rPr lang="ko-KR" altLang="en-US" sz="900" dirty="0" err="1"/>
              <a:t>육은혜</a:t>
            </a:r>
            <a:endParaRPr lang="en-US" altLang="ko-KR" sz="900" dirty="0"/>
          </a:p>
          <a:p>
            <a:r>
              <a:rPr lang="en-US" altLang="ko-KR" sz="900" dirty="0"/>
              <a:t>2016020551 </a:t>
            </a:r>
            <a:r>
              <a:rPr lang="ko-KR" altLang="en-US" sz="900" dirty="0" err="1"/>
              <a:t>전창동</a:t>
            </a:r>
            <a:endParaRPr lang="en-US" altLang="ko-KR" sz="900" dirty="0"/>
          </a:p>
          <a:p>
            <a:r>
              <a:rPr lang="en-US" altLang="ko-KR" sz="900" dirty="0"/>
              <a:t>2016020562 </a:t>
            </a:r>
            <a:r>
              <a:rPr lang="ko-KR" altLang="en-US" sz="900" dirty="0"/>
              <a:t>박근태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03"/>
          <p:cNvSpPr>
            <a:spLocks noGrp="1" noChangeArrowheads="1"/>
          </p:cNvSpPr>
          <p:nvPr>
            <p:ph type="title"/>
          </p:nvPr>
        </p:nvSpPr>
        <p:spPr>
          <a:xfrm>
            <a:off x="611560" y="73199"/>
            <a:ext cx="6275040" cy="92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중간 발표 정리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55576" y="141277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Positive VS. Negative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4762" y="1945830"/>
            <a:ext cx="1104900" cy="98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8938" y="1997551"/>
            <a:ext cx="1038225" cy="86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9662" y="2246273"/>
            <a:ext cx="4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 dirty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710364"/>
              </p:ext>
            </p:extLst>
          </p:nvPr>
        </p:nvGraphicFramePr>
        <p:xfrm>
          <a:off x="1111041" y="2163572"/>
          <a:ext cx="3716486" cy="2099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267376"/>
              </p:ext>
            </p:extLst>
          </p:nvPr>
        </p:nvGraphicFramePr>
        <p:xfrm>
          <a:off x="1111041" y="4281845"/>
          <a:ext cx="3716486" cy="2099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직사각형 8"/>
          <p:cNvSpPr/>
          <p:nvPr/>
        </p:nvSpPr>
        <p:spPr>
          <a:xfrm rot="1106624" flipH="1">
            <a:off x="302501" y="3516822"/>
            <a:ext cx="1152128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500" b="1" dirty="0" err="1" smtClean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FFCC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호감왕</a:t>
            </a:r>
            <a:endParaRPr lang="en-US" altLang="ko-KR" sz="15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rgbClr val="FFCC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 rot="1106624" flipH="1">
            <a:off x="196175" y="4330221"/>
            <a:ext cx="1152128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비호감여왕</a:t>
            </a:r>
            <a:endParaRPr lang="en-US" altLang="ko-KR" sz="13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613904"/>
              </p:ext>
            </p:extLst>
          </p:nvPr>
        </p:nvGraphicFramePr>
        <p:xfrm>
          <a:off x="5081011" y="3160216"/>
          <a:ext cx="3611177" cy="2368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80899" y="5678383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인물의 성격에 대한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분석 가능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32686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37556" y="2636912"/>
            <a:ext cx="6264696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ko-KR" altLang="en-US" sz="3600" dirty="0" smtClean="0">
                <a:latin typeface="Arial" pitchFamily="34" charset="0"/>
                <a:cs typeface="Arial" pitchFamily="34" charset="0"/>
              </a:rPr>
              <a:t>분석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39552" y="78532"/>
            <a:ext cx="6912768" cy="922114"/>
          </a:xfrm>
        </p:spPr>
        <p:txBody>
          <a:bodyPr/>
          <a:lstStyle/>
          <a:p>
            <a:r>
              <a:rPr lang="ko-KR" altLang="en-US" dirty="0" smtClean="0"/>
              <a:t>태양의 후예 </a:t>
            </a:r>
            <a:r>
              <a:rPr lang="en-US" altLang="ko-KR" dirty="0" smtClean="0"/>
              <a:t>Word Cloud(</a:t>
            </a:r>
            <a:r>
              <a:rPr lang="ko-KR" altLang="en-US" dirty="0" smtClean="0"/>
              <a:t>인물 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3"/>
            <a:ext cx="4320480" cy="411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1170" y="1412776"/>
            <a:ext cx="385074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0112" y="52292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강모연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53012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유시진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580526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유시진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?, </a:t>
            </a:r>
            <a:r>
              <a:rPr lang="ko-KR" altLang="en-US" dirty="0" smtClean="0"/>
              <a:t>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어떻다</a:t>
            </a:r>
            <a:r>
              <a:rPr lang="en-US" altLang="ko-KR" dirty="0" smtClean="0"/>
              <a:t>?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괜찮다</a:t>
            </a:r>
            <a:endParaRPr lang="en-US" altLang="ko-KR" dirty="0" smtClean="0"/>
          </a:p>
          <a:p>
            <a:r>
              <a:rPr lang="ko-KR" altLang="en-US" dirty="0" err="1" smtClean="0"/>
              <a:t>강모연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어떻다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괜찮다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고맙다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9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파리의 연인 </a:t>
            </a:r>
            <a:r>
              <a:rPr lang="en-US" altLang="ko-KR" dirty="0" smtClean="0"/>
              <a:t>Word Cloud(</a:t>
            </a:r>
            <a:r>
              <a:rPr lang="ko-KR" altLang="en-US" dirty="0" smtClean="0"/>
              <a:t>인물 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52292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태영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53012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기주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4410050" cy="42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196752"/>
            <a:ext cx="4297660" cy="404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594928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괜찮다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 </a:t>
            </a:r>
            <a:endParaRPr lang="en-US" altLang="ko-KR" dirty="0" smtClean="0"/>
          </a:p>
          <a:p>
            <a:r>
              <a:rPr lang="ko-KR" altLang="en-US" dirty="0" smtClean="0"/>
              <a:t>태영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괜찮다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9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426527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4166" y="1196752"/>
            <a:ext cx="4189834" cy="419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하트 3"/>
          <p:cNvSpPr/>
          <p:nvPr/>
        </p:nvSpPr>
        <p:spPr>
          <a:xfrm>
            <a:off x="539552" y="1136117"/>
            <a:ext cx="8280920" cy="5740721"/>
          </a:xfrm>
          <a:prstGeom prst="heart">
            <a:avLst/>
          </a:prstGeom>
          <a:solidFill>
            <a:srgbClr val="FDEADA">
              <a:alpha val="8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79512" y="78532"/>
            <a:ext cx="8856984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실제 인물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남♡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(Word Cloud)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39752" y="2082801"/>
            <a:ext cx="57966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▶ </a:t>
            </a:r>
            <a:r>
              <a:rPr lang="ko-KR" altLang="en-US" sz="1600" dirty="0" err="1" smtClean="0"/>
              <a:t>카톡</a:t>
            </a:r>
            <a:r>
              <a:rPr lang="ko-KR" altLang="en-US" sz="1600" dirty="0" smtClean="0"/>
              <a:t> 남 프로필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연령 </a:t>
            </a:r>
            <a:r>
              <a:rPr lang="en-US" altLang="ko-KR" sz="1600" dirty="0" smtClean="0"/>
              <a:t>: 20</a:t>
            </a:r>
            <a:r>
              <a:rPr lang="ko-KR" altLang="en-US" sz="1600" dirty="0" smtClean="0"/>
              <a:t>대 중반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학력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국내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대 공대 졸업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 대학원 재학 중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국적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대한 민국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군 필</a:t>
            </a:r>
            <a:r>
              <a:rPr lang="en-US" altLang="ko-KR" sz="1600" dirty="0" smtClean="0"/>
              <a:t>),</a:t>
            </a:r>
            <a:r>
              <a:rPr lang="ko-KR" altLang="en-US" sz="1600" dirty="0" smtClean="0"/>
              <a:t> 건강한 청년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연애 경력 </a:t>
            </a:r>
            <a:r>
              <a:rPr lang="en-US" altLang="ko-KR" sz="1600" dirty="0" smtClean="0"/>
              <a:t>: ? </a:t>
            </a:r>
          </a:p>
          <a:p>
            <a:r>
              <a:rPr lang="en-US" altLang="ko-KR" sz="1600" dirty="0"/>
              <a:t> </a:t>
            </a:r>
          </a:p>
          <a:p>
            <a:r>
              <a:rPr lang="ko-KR" altLang="en-US" sz="1600" dirty="0" smtClean="0"/>
              <a:t>▶ </a:t>
            </a:r>
            <a:r>
              <a:rPr lang="ko-KR" altLang="en-US" sz="1600" dirty="0" err="1" smtClean="0"/>
              <a:t>카톡</a:t>
            </a:r>
            <a:r>
              <a:rPr lang="ko-KR" altLang="en-US" sz="1600" dirty="0" smtClean="0"/>
              <a:t> 녀 프로필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연령 </a:t>
            </a:r>
            <a:r>
              <a:rPr lang="en-US" altLang="ko-KR" sz="1600" dirty="0" smtClean="0"/>
              <a:t>: 20</a:t>
            </a:r>
            <a:r>
              <a:rPr lang="ko-KR" altLang="en-US" sz="1600" dirty="0" smtClean="0"/>
              <a:t>대 중반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학력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국내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대 공대 졸업</a:t>
            </a:r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국적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대한 민국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</a:p>
          <a:p>
            <a:r>
              <a:rPr lang="ko-KR" altLang="en-US" sz="1600" dirty="0" smtClean="0"/>
              <a:t>   →  </a:t>
            </a:r>
            <a:r>
              <a:rPr lang="en-US" altLang="ko-KR" sz="1600" dirty="0" smtClean="0"/>
              <a:t>2016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월 첫 만남 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개월간 연애 중</a:t>
            </a:r>
            <a:endParaRPr lang="en-US" altLang="ko-KR" sz="1600" dirty="0" smtClean="0"/>
          </a:p>
          <a:p>
            <a:r>
              <a:rPr lang="ko-KR" altLang="en-US" sz="1600" dirty="0" smtClean="0"/>
              <a:t>           잣은 말 다툼으로 위태 함</a:t>
            </a:r>
            <a:r>
              <a:rPr lang="en-US" altLang="ko-KR" sz="1600" dirty="0" smtClean="0"/>
              <a:t>….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관계 개선 필요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>
                <a:sym typeface="Wingdings" panose="05000000000000000000" pitchFamily="2" charset="2"/>
              </a:rPr>
              <a:t>→ </a:t>
            </a:r>
            <a:r>
              <a:rPr lang="en-US" altLang="ko-KR" sz="1600" dirty="0" smtClean="0"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ym typeface="Wingdings" panose="05000000000000000000" pitchFamily="2" charset="2"/>
              </a:rPr>
              <a:t>개월 간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카톡</a:t>
            </a:r>
            <a:r>
              <a:rPr lang="ko-KR" altLang="en-US" sz="1600" dirty="0" smtClean="0">
                <a:sym typeface="Wingdings" panose="05000000000000000000" pitchFamily="2" charset="2"/>
              </a:rPr>
              <a:t> 데이터 취합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(</a:t>
            </a:r>
            <a:r>
              <a:rPr lang="ko-KR" altLang="en-US" sz="1600" dirty="0" smtClean="0">
                <a:sym typeface="Wingdings" panose="05000000000000000000" pitchFamily="2" charset="2"/>
              </a:rPr>
              <a:t>만남 부터 지금까지 </a:t>
            </a:r>
            <a:r>
              <a:rPr lang="en-US" altLang="ko-KR" sz="1600" dirty="0" smtClean="0">
                <a:sym typeface="Wingdings" panose="05000000000000000000" pitchFamily="2" charset="2"/>
              </a:rPr>
              <a:t>6/10</a:t>
            </a:r>
            <a:r>
              <a:rPr lang="ko-KR" altLang="en-US" sz="1600" dirty="0" smtClean="0">
                <a:sym typeface="Wingdings" panose="05000000000000000000" pitchFamily="2" charset="2"/>
              </a:rPr>
              <a:t>현재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96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79512" y="78532"/>
            <a:ext cx="8856984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실제 인물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남♡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(Word Cloud)</a:t>
            </a:r>
            <a:endParaRPr lang="ko-KR" alt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426527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4166" y="1196752"/>
            <a:ext cx="4189834" cy="419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80526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예쁘다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이따가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엄청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53012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카톡</a:t>
            </a:r>
            <a:r>
              <a:rPr lang="ko-KR" altLang="en-US" dirty="0" smtClean="0"/>
              <a:t> 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53012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카톡</a:t>
            </a:r>
            <a:r>
              <a:rPr lang="ko-KR" altLang="en-US" dirty="0" smtClean="0"/>
              <a:t> 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9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카톡남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기주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조언</a:t>
            </a:r>
            <a:endParaRPr lang="ko-KR" alt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3325647" cy="316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124744"/>
            <a:ext cx="33315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809110"/>
            <a:ext cx="3168352" cy="30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시진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8424" y="3861048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기주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64886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카톡남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03848" y="278092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불일치</a:t>
            </a:r>
            <a:r>
              <a:rPr lang="en-US" altLang="ko-KR" sz="6000" b="1" dirty="0" smtClean="0"/>
              <a:t>…</a:t>
            </a:r>
            <a:endParaRPr lang="ko-KR" altLang="en-US" sz="6000" b="1" dirty="0"/>
          </a:p>
        </p:txBody>
      </p:sp>
      <p:sp>
        <p:nvSpPr>
          <p:cNvPr id="12" name="직사각형 11"/>
          <p:cNvSpPr/>
          <p:nvPr/>
        </p:nvSpPr>
        <p:spPr>
          <a:xfrm>
            <a:off x="1738050" y="4013610"/>
            <a:ext cx="57606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39952" y="6648628"/>
            <a:ext cx="576064" cy="1647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강모연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태영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조언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39405"/>
            <a:ext cx="3312368" cy="331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052736"/>
            <a:ext cx="3240360" cy="32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9378" y="1196752"/>
            <a:ext cx="336462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모연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59416" y="3933056"/>
            <a:ext cx="68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태영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63813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카톡녀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3848" y="2636912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일치</a:t>
            </a:r>
            <a:r>
              <a:rPr lang="en-US" altLang="ko-KR" sz="6000" b="1" dirty="0" smtClean="0"/>
              <a:t>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589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11560" y="1484784"/>
          <a:ext cx="7416824" cy="2160240"/>
        </p:xfrm>
        <a:graphic>
          <a:graphicData uri="http://schemas.openxmlformats.org/drawingml/2006/table">
            <a:tbl>
              <a:tblPr/>
              <a:tblGrid>
                <a:gridCol w="927103"/>
                <a:gridCol w="927103"/>
                <a:gridCol w="927103"/>
                <a:gridCol w="927103"/>
                <a:gridCol w="927103"/>
                <a:gridCol w="927103"/>
                <a:gridCol w="927103"/>
                <a:gridCol w="927103"/>
              </a:tblGrid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성현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어떻다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괜찮다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뭐하다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싫다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그냥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아프다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좋다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어떻다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괜찮다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많다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좋다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어떻다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괜찮다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많다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모연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어떻다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괜찮다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좋다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많다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고맙다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태영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좋다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어떻다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정말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괜찮다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카톡</a:t>
                      </a:r>
                      <a:r>
                        <a:rPr lang="ko-KR" altLang="en-US" sz="16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남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좋다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예쁘다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이따가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많다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너무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카톡</a:t>
                      </a:r>
                      <a:r>
                        <a:rPr lang="ko-KR" altLang="en-US" sz="16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여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좋다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엄청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그래서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많다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그냥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왜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414908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드라마  </a:t>
            </a:r>
            <a:endParaRPr lang="en-US" altLang="ko-KR" dirty="0" smtClean="0"/>
          </a:p>
          <a:p>
            <a:r>
              <a:rPr lang="en-US" altLang="ko-KR" dirty="0" smtClean="0"/>
              <a:t>  “</a:t>
            </a:r>
            <a:r>
              <a:rPr lang="ko-KR" altLang="en-US" dirty="0" smtClean="0"/>
              <a:t>괜찮아</a:t>
            </a:r>
            <a:r>
              <a:rPr lang="en-US" altLang="ko-KR" dirty="0" smtClean="0"/>
              <a:t>?”, “</a:t>
            </a:r>
            <a:r>
              <a:rPr lang="ko-KR" altLang="en-US" dirty="0" smtClean="0"/>
              <a:t>어때</a:t>
            </a:r>
            <a:r>
              <a:rPr lang="en-US" altLang="ko-KR" dirty="0" smtClean="0"/>
              <a:t>?”, “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”,”</a:t>
            </a:r>
            <a:r>
              <a:rPr lang="ko-KR" altLang="en-US" dirty="0" smtClean="0"/>
              <a:t>싫다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?”,”</a:t>
            </a:r>
            <a:r>
              <a:rPr lang="ko-KR" altLang="en-US" dirty="0" smtClean="0"/>
              <a:t>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r>
              <a:rPr lang="ko-KR" altLang="en-US" dirty="0" smtClean="0"/>
              <a:t>   자기 감정 상태 표현과 상대 상태를 확인 하는 단어를 많이 사용 한다</a:t>
            </a:r>
            <a:r>
              <a:rPr lang="en-US" altLang="ko-KR" dirty="0" smtClean="0"/>
              <a:t>. 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커플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직설적인 표현 사용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예쁘다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너무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엄청</a:t>
            </a:r>
            <a:r>
              <a:rPr lang="en-US" altLang="ko-KR" dirty="0" smtClean="0"/>
              <a:t>”…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→ 상대의 상태를 확인 하고 물어 보는 단어를 많이 사용해라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9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사용 율</a:t>
            </a:r>
            <a:endParaRPr lang="ko-KR" altLang="en-US" dirty="0"/>
          </a:p>
        </p:txBody>
      </p:sp>
      <p:graphicFrame>
        <p:nvGraphicFramePr>
          <p:cNvPr id="5" name="차트 4"/>
          <p:cNvGraphicFramePr/>
          <p:nvPr/>
        </p:nvGraphicFramePr>
        <p:xfrm>
          <a:off x="3707904" y="1556792"/>
          <a:ext cx="5278755" cy="314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52120" y="4365104"/>
            <a:ext cx="6480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긍정</a:t>
            </a:r>
            <a:endParaRPr lang="ko-KR" altLang="en-US" sz="1200" b="1"/>
          </a:p>
        </p:txBody>
      </p:sp>
      <p:sp>
        <p:nvSpPr>
          <p:cNvPr id="8" name="TextBox 7"/>
          <p:cNvSpPr txBox="1"/>
          <p:nvPr/>
        </p:nvSpPr>
        <p:spPr>
          <a:xfrm>
            <a:off x="6993896" y="4367345"/>
            <a:ext cx="6480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부정어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9696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부정어 사용 비율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1520" y="1556792"/>
          <a:ext cx="3225800" cy="3168351"/>
        </p:xfrm>
        <a:graphic>
          <a:graphicData uri="http://schemas.openxmlformats.org/drawingml/2006/table">
            <a:tbl>
              <a:tblPr/>
              <a:tblGrid>
                <a:gridCol w="1206500"/>
                <a:gridCol w="673100"/>
                <a:gridCol w="673100"/>
                <a:gridCol w="673100"/>
              </a:tblGrid>
              <a:tr h="3520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긍정어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부정어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5203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파리의연인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43.1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56.9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5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태영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54.9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5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윤아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46.3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53.7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5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47.4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52.6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520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태후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강모연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47.2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52.8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5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유시진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49.5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520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카톡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58.1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41.9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5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59.9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5013176"/>
            <a:ext cx="874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부정어 사용 빈도 분석 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드라마에서는 현실과는 다른 특별한 갈등 구조가 있어 실제 부정어 사용 빈도 多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싸우는 경우가 많지 않아 한계가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→ 좀더 현실적인 드라마 분석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상관 관계 못 찾음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89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5496" y="620688"/>
            <a:ext cx="3456384" cy="1143000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/>
              <a:t>Contents</a:t>
            </a:r>
            <a:endParaRPr lang="ko-KR" altLang="en-US" sz="4800" dirty="0"/>
          </a:p>
        </p:txBody>
      </p:sp>
      <p:sp>
        <p:nvSpPr>
          <p:cNvPr id="39" name="부제목 6"/>
          <p:cNvSpPr txBox="1">
            <a:spLocks/>
          </p:cNvSpPr>
          <p:nvPr/>
        </p:nvSpPr>
        <p:spPr>
          <a:xfrm>
            <a:off x="4283968" y="692696"/>
            <a:ext cx="3888432" cy="4789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dirty="0"/>
              <a:t>We follow this procedure to introduce the topics and concept about our project of unstructured data mining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211960" y="1308958"/>
            <a:ext cx="4255618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눈물 방울 69"/>
          <p:cNvSpPr/>
          <p:nvPr/>
        </p:nvSpPr>
        <p:spPr>
          <a:xfrm rot="2700000">
            <a:off x="3952505" y="1100142"/>
            <a:ext cx="1019921" cy="1019921"/>
          </a:xfrm>
          <a:prstGeom prst="teardrop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043480" y="1201470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183793" y="1392212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303"/>
          <p:cNvSpPr txBox="1">
            <a:spLocks noChangeArrowheads="1"/>
          </p:cNvSpPr>
          <p:nvPr/>
        </p:nvSpPr>
        <p:spPr>
          <a:xfrm>
            <a:off x="5580112" y="1375818"/>
            <a:ext cx="2664296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목적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211960" y="2354423"/>
            <a:ext cx="4255618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눈물 방울 74"/>
          <p:cNvSpPr/>
          <p:nvPr/>
        </p:nvSpPr>
        <p:spPr>
          <a:xfrm rot="2700000">
            <a:off x="3952505" y="2170136"/>
            <a:ext cx="1019921" cy="1019921"/>
          </a:xfrm>
          <a:prstGeom prst="teardrop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043480" y="2246935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183793" y="2437677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03"/>
          <p:cNvSpPr txBox="1">
            <a:spLocks noChangeArrowheads="1"/>
          </p:cNvSpPr>
          <p:nvPr/>
        </p:nvSpPr>
        <p:spPr>
          <a:xfrm>
            <a:off x="5580112" y="2421283"/>
            <a:ext cx="2664296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중간 발표 정리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11960" y="3255047"/>
            <a:ext cx="4255618" cy="11521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눈물 방울 79"/>
          <p:cNvSpPr/>
          <p:nvPr/>
        </p:nvSpPr>
        <p:spPr>
          <a:xfrm rot="2700000">
            <a:off x="3952505" y="3298625"/>
            <a:ext cx="1019921" cy="1019921"/>
          </a:xfrm>
          <a:prstGeom prst="teardrop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043480" y="3399953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183793" y="3590695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303"/>
          <p:cNvSpPr txBox="1">
            <a:spLocks noChangeArrowheads="1"/>
          </p:cNvSpPr>
          <p:nvPr/>
        </p:nvSpPr>
        <p:spPr>
          <a:xfrm>
            <a:off x="5580112" y="3356992"/>
            <a:ext cx="2736304" cy="976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분석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- Word Cloud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분석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긍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부정어 빈도 분석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인물 별 품사 비교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- Network Plot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분석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211960" y="4664731"/>
            <a:ext cx="4255618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눈물 방울 84"/>
          <p:cNvSpPr/>
          <p:nvPr/>
        </p:nvSpPr>
        <p:spPr>
          <a:xfrm rot="2700000">
            <a:off x="3952505" y="4455915"/>
            <a:ext cx="1019921" cy="1019921"/>
          </a:xfrm>
          <a:prstGeom prst="teardrop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043480" y="4557243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83793" y="4747985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303"/>
          <p:cNvSpPr txBox="1">
            <a:spLocks noChangeArrowheads="1"/>
          </p:cNvSpPr>
          <p:nvPr/>
        </p:nvSpPr>
        <p:spPr>
          <a:xfrm>
            <a:off x="5580112" y="4731591"/>
            <a:ext cx="2952328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시대별 영화 분석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20752" y="5719030"/>
            <a:ext cx="4255618" cy="6516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/>
          <p:cNvSpPr/>
          <p:nvPr/>
        </p:nvSpPr>
        <p:spPr>
          <a:xfrm rot="2700000">
            <a:off x="3961297" y="5510214"/>
            <a:ext cx="1019921" cy="1019921"/>
          </a:xfrm>
          <a:prstGeom prst="teardrop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052272" y="5611542"/>
            <a:ext cx="807026" cy="80702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585" y="5802284"/>
            <a:ext cx="54516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03"/>
          <p:cNvSpPr txBox="1">
            <a:spLocks noChangeArrowheads="1"/>
          </p:cNvSpPr>
          <p:nvPr/>
        </p:nvSpPr>
        <p:spPr>
          <a:xfrm>
            <a:off x="5588904" y="5785890"/>
            <a:ext cx="2952328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활용 방안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Review,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정리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인물별</a:t>
            </a:r>
            <a:r>
              <a:rPr lang="ko-KR" altLang="en-US" dirty="0" smtClean="0"/>
              <a:t> 품사 사용 비교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5445224"/>
            <a:ext cx="87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품사별 사용 비율 비교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 안에서 평균 품사 사용률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명사 사용 비율이 전체적으로 높으며 인물 별 특이점은 보이지 않음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err="1" smtClean="0"/>
              <a:t>감성어</a:t>
            </a:r>
            <a:r>
              <a:rPr lang="ko-KR" altLang="en-US" dirty="0" smtClean="0"/>
              <a:t> 사전이 없어 아쉬움</a:t>
            </a:r>
            <a:r>
              <a:rPr lang="en-US" altLang="ko-KR" dirty="0" smtClean="0"/>
              <a:t>….</a:t>
            </a:r>
          </a:p>
        </p:txBody>
      </p:sp>
      <p:graphicFrame>
        <p:nvGraphicFramePr>
          <p:cNvPr id="12" name="차트 11"/>
          <p:cNvGraphicFramePr/>
          <p:nvPr/>
        </p:nvGraphicFramePr>
        <p:xfrm>
          <a:off x="251520" y="1196752"/>
          <a:ext cx="8352928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9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Plot(</a:t>
            </a:r>
            <a:r>
              <a:rPr lang="ko-KR" altLang="en-US" dirty="0" smtClean="0"/>
              <a:t>호감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 호감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8" y="1916832"/>
            <a:ext cx="4252560" cy="39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27" y="1916832"/>
            <a:ext cx="407601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Plot(</a:t>
            </a:r>
            <a:r>
              <a:rPr lang="ko-KR" altLang="en-US" dirty="0" smtClean="0"/>
              <a:t>호감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 호감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8" y="1916832"/>
            <a:ext cx="4252560" cy="39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27" y="1916832"/>
            <a:ext cx="4076015" cy="3960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593995" y="1079006"/>
            <a:ext cx="144017" cy="57753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화살표 7"/>
          <p:cNvSpPr/>
          <p:nvPr/>
        </p:nvSpPr>
        <p:spPr>
          <a:xfrm>
            <a:off x="3834253" y="2132856"/>
            <a:ext cx="788607" cy="216024"/>
          </a:xfrm>
          <a:prstGeom prst="leftArrow">
            <a:avLst/>
          </a:prstGeom>
          <a:solidFill>
            <a:srgbClr val="8FE2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631819" y="2132856"/>
            <a:ext cx="770093" cy="20747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5"/>
          <p:cNvSpPr txBox="1">
            <a:spLocks/>
          </p:cNvSpPr>
          <p:nvPr/>
        </p:nvSpPr>
        <p:spPr>
          <a:xfrm>
            <a:off x="3673080" y="2379833"/>
            <a:ext cx="1110952" cy="288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0000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4461389" y="2388379"/>
            <a:ext cx="1110952" cy="288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mtClean="0">
                <a:solidFill>
                  <a:srgbClr val="0000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비호감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Plot(</a:t>
            </a:r>
            <a:r>
              <a:rPr lang="ko-KR" altLang="en-US" dirty="0" smtClean="0"/>
              <a:t>호감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 호감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553" y="2132856"/>
            <a:ext cx="4148182" cy="39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411806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Plot(</a:t>
            </a:r>
            <a:r>
              <a:rPr lang="ko-KR" altLang="en-US" dirty="0" smtClean="0"/>
              <a:t>호감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 호감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553" y="2132856"/>
            <a:ext cx="4148182" cy="39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4118067" cy="3960000"/>
          </a:xfrm>
          <a:prstGeom prst="rect">
            <a:avLst/>
          </a:prstGeom>
        </p:spPr>
      </p:pic>
      <p:sp>
        <p:nvSpPr>
          <p:cNvPr id="7" name="제목 5"/>
          <p:cNvSpPr txBox="1">
            <a:spLocks/>
          </p:cNvSpPr>
          <p:nvPr/>
        </p:nvSpPr>
        <p:spPr>
          <a:xfrm>
            <a:off x="1547664" y="6092626"/>
            <a:ext cx="1110952" cy="288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 err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파연</a:t>
            </a:r>
            <a:r>
              <a:rPr lang="ko-KR" altLang="en-US" sz="11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강태영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제목 5"/>
          <p:cNvSpPr txBox="1">
            <a:spLocks/>
          </p:cNvSpPr>
          <p:nvPr/>
        </p:nvSpPr>
        <p:spPr>
          <a:xfrm>
            <a:off x="6927565" y="6130979"/>
            <a:ext cx="1069018" cy="21132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dirty="0" err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로필</a:t>
            </a:r>
            <a:r>
              <a:rPr lang="ko-KR" altLang="en-US" sz="11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윤강희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593995" y="1079006"/>
            <a:ext cx="144017" cy="57753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왼쪽 화살표 11"/>
          <p:cNvSpPr/>
          <p:nvPr/>
        </p:nvSpPr>
        <p:spPr>
          <a:xfrm>
            <a:off x="3834253" y="2132856"/>
            <a:ext cx="788607" cy="216024"/>
          </a:xfrm>
          <a:prstGeom prst="leftArrow">
            <a:avLst/>
          </a:prstGeom>
          <a:solidFill>
            <a:srgbClr val="8FE2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631819" y="2132856"/>
            <a:ext cx="770093" cy="20747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3673080" y="2379833"/>
            <a:ext cx="1110952" cy="288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srgbClr val="0000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4461389" y="2388379"/>
            <a:ext cx="1110952" cy="288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mtClean="0">
                <a:solidFill>
                  <a:srgbClr val="0000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비호감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10973"/>
              </p:ext>
            </p:extLst>
          </p:nvPr>
        </p:nvGraphicFramePr>
        <p:xfrm>
          <a:off x="538163" y="1166813"/>
          <a:ext cx="8066936" cy="452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024"/>
                <a:gridCol w="673024"/>
                <a:gridCol w="872438"/>
                <a:gridCol w="249268"/>
                <a:gridCol w="872438"/>
                <a:gridCol w="249268"/>
                <a:gridCol w="1112358"/>
                <a:gridCol w="249268"/>
                <a:gridCol w="872438"/>
                <a:gridCol w="249268"/>
                <a:gridCol w="872438"/>
                <a:gridCol w="249268"/>
                <a:gridCol w="872438"/>
              </a:tblGrid>
              <a:tr h="205726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호감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기주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알다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맞다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마음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얘기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상관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어떻다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보내다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생각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결혼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예스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태영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그대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가지다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태영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당신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행복</a:t>
                      </a:r>
                      <a:r>
                        <a:rPr lang="en-US" altLang="ko-KR" sz="1200" u="none" strike="noStrike">
                          <a:effectLst/>
                        </a:rPr>
                        <a:t>,</a:t>
                      </a:r>
                      <a:r>
                        <a:rPr lang="ko-KR" altLang="en-US" sz="1200" u="none" strike="noStrike">
                          <a:effectLst/>
                        </a:rPr>
                        <a:t>사랑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웃다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만들다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울다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당신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자꾸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보이다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당신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어떻다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성현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당신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사랑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생각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알다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위하다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당신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상처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받다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인영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사랑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만들다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함께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끝나다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다시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우리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성수씨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로맨스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사람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마음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가지다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아프다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비호감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김성수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인영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얼마나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알다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인영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상처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너무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모른다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진짜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영화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만들다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죽다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바람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예쁘다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어울리다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윤강희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감독님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자식아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걸다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→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찾다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생각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우리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솔직히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영화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볼일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적군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싸우다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  <a:tr h="205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그날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상처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심부름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→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시키다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7399" y="5879830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호감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감성적인 단어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상대방 향한 표현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비 호감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자기 감정 위주의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직설적 단어 구사</a:t>
            </a:r>
            <a:endParaRPr lang="en-US" altLang="ko-KR" dirty="0" smtClean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Plot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9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Plot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기주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카톡남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0" t="14267" r="23322" b="18390"/>
          <a:stretch/>
        </p:blipFill>
        <p:spPr>
          <a:xfrm>
            <a:off x="4445076" y="1196752"/>
            <a:ext cx="4687347" cy="39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4" y="1268760"/>
            <a:ext cx="4252560" cy="3960000"/>
          </a:xfrm>
          <a:prstGeom prst="rect">
            <a:avLst/>
          </a:prstGeom>
        </p:spPr>
      </p:pic>
      <p:sp>
        <p:nvSpPr>
          <p:cNvPr id="9" name="제목 5"/>
          <p:cNvSpPr txBox="1">
            <a:spLocks/>
          </p:cNvSpPr>
          <p:nvPr/>
        </p:nvSpPr>
        <p:spPr>
          <a:xfrm>
            <a:off x="1131886" y="5156752"/>
            <a:ext cx="1110952" cy="288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파연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기주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제목 5"/>
          <p:cNvSpPr txBox="1">
            <a:spLocks/>
          </p:cNvSpPr>
          <p:nvPr/>
        </p:nvSpPr>
        <p:spPr>
          <a:xfrm>
            <a:off x="6084168" y="5195105"/>
            <a:ext cx="1069018" cy="21132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카톡남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084168" y="458112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11" name="타원 10"/>
          <p:cNvSpPr/>
          <p:nvPr/>
        </p:nvSpPr>
        <p:spPr>
          <a:xfrm>
            <a:off x="5660666" y="36072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8526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Plot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기주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카톡남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5243240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카톡남</a:t>
            </a:r>
            <a:r>
              <a:rPr lang="en-US" altLang="ko-KR" dirty="0" smtClean="0"/>
              <a:t>:</a:t>
            </a:r>
            <a:r>
              <a:rPr lang="ko-KR" altLang="en-US" dirty="0" smtClean="0"/>
              <a:t> 비 호감에 같아 보임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머리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아프다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진짜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예쁘다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09716"/>
              </p:ext>
            </p:extLst>
          </p:nvPr>
        </p:nvGraphicFramePr>
        <p:xfrm>
          <a:off x="1115616" y="1340768"/>
          <a:ext cx="68580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기주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호감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맞다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얘기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어떻다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보내다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생각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예스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태영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그대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가지다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김성수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비호감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인영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얼마나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너무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모른다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진짜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만들다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죽다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예쁘다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어울리다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카톡남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카톡녀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이쁜이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생각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알다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진짜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이쁘다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먹다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점심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저녁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맛있다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머리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아프다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이따가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Plot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태영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제목 5"/>
          <p:cNvSpPr txBox="1">
            <a:spLocks/>
          </p:cNvSpPr>
          <p:nvPr/>
        </p:nvSpPr>
        <p:spPr>
          <a:xfrm>
            <a:off x="1131886" y="5156752"/>
            <a:ext cx="1110952" cy="288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파연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태영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0968"/>
            <a:ext cx="4118067" cy="39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3" t="12893" r="15908" b="17016"/>
          <a:stretch/>
        </p:blipFill>
        <p:spPr>
          <a:xfrm>
            <a:off x="4926841" y="1304764"/>
            <a:ext cx="4037647" cy="3960000"/>
          </a:xfrm>
          <a:prstGeom prst="rect">
            <a:avLst/>
          </a:prstGeom>
        </p:spPr>
      </p:pic>
      <p:sp>
        <p:nvSpPr>
          <p:cNvPr id="10" name="제목 5"/>
          <p:cNvSpPr txBox="1">
            <a:spLocks/>
          </p:cNvSpPr>
          <p:nvPr/>
        </p:nvSpPr>
        <p:spPr>
          <a:xfrm>
            <a:off x="6455310" y="5195105"/>
            <a:ext cx="1069018" cy="21132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카톡</a:t>
            </a:r>
            <a:r>
              <a:rPr kumimoji="0" lang="ko-KR" altLang="en-US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녀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100392" y="4077072"/>
            <a:ext cx="432048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Plot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832" y="4941168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녀</a:t>
            </a:r>
            <a:r>
              <a:rPr lang="en-US" altLang="ko-KR" dirty="0" smtClean="0"/>
              <a:t>:</a:t>
            </a:r>
            <a:r>
              <a:rPr lang="ko-KR" altLang="en-US" dirty="0" smtClean="0"/>
              <a:t> 호감 같아 </a:t>
            </a:r>
            <a:r>
              <a:rPr lang="ko-KR" altLang="en-US" dirty="0" smtClean="0"/>
              <a:t>보임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오빠 </a:t>
            </a:r>
            <a:r>
              <a:rPr lang="en-US" altLang="ko-KR" dirty="0" smtClean="0"/>
              <a:t>,</a:t>
            </a:r>
            <a:r>
              <a:rPr lang="ko-KR" altLang="en-US" dirty="0" smtClean="0"/>
              <a:t>진짜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괜찮다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조금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37340"/>
              </p:ext>
            </p:extLst>
          </p:nvPr>
        </p:nvGraphicFramePr>
        <p:xfrm>
          <a:off x="373832" y="1484784"/>
          <a:ext cx="822960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태영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당신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행복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사랑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웃다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만들다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울다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당신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자꾸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보이다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당신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어떻다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윤강희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감독님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자식아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걸다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찾다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생각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솔직히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영화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볼일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적군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싸우다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그날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심부름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시키다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  </a:t>
                      </a:r>
                      <a:r>
                        <a:rPr lang="ko-KR" altLang="en-US" sz="1100" u="none" strike="noStrike" dirty="0" err="1" smtClean="0">
                          <a:effectLst/>
                        </a:rPr>
                        <a:t>카톡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먹다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점심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저녁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학교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수업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친구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역시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진짜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괜찮다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→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엄마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근데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37556" y="2636912"/>
            <a:ext cx="6264696" cy="1143000"/>
          </a:xfrm>
        </p:spPr>
        <p:txBody>
          <a:bodyPr>
            <a:normAutofit/>
          </a:bodyPr>
          <a:lstStyle/>
          <a:p>
            <a:r>
              <a:rPr lang="en-US" altLang="ko-KR" sz="4000" spc="-3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ko-KR" altLang="en-US" sz="4000" spc="-300" dirty="0" smtClean="0">
                <a:latin typeface="Arial" pitchFamily="34" charset="0"/>
                <a:cs typeface="Arial" pitchFamily="34" charset="0"/>
              </a:rPr>
              <a:t>목적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시대별  영화 분석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402" y="1268760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~2010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단위로 흥행한 로맨스 영화 </a:t>
            </a:r>
            <a:r>
              <a:rPr lang="en-US" altLang="ko-KR" dirty="0" smtClean="0"/>
              <a:t>5</a:t>
            </a:r>
            <a:r>
              <a:rPr lang="ko-KR" altLang="en-US" dirty="0" smtClean="0"/>
              <a:t>편 분석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52479" y="1706120"/>
          <a:ext cx="8496466" cy="1234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290"/>
                <a:gridCol w="1846146"/>
                <a:gridCol w="2001390"/>
                <a:gridCol w="956640"/>
                <a:gridCol w="1393000"/>
                <a:gridCol w="1393000"/>
              </a:tblGrid>
              <a:tr h="308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1980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보릿고개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안개도시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인간시장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키위새의겨울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1990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월의 크리스마스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약속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편지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내머리속의지우개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너는 내 운명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싱글즈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엽기적인 그녀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클래식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2010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김종욱찾기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나의 사랑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나의 신부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반창꼬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연애의온도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+mn-ea"/>
                          <a:ea typeface="+mn-ea"/>
                        </a:rPr>
                        <a:t>오직 그대만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0402" y="3356992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▶년대 별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비율</a:t>
            </a:r>
            <a:endParaRPr lang="en-US" altLang="ko-KR" dirty="0" smtClean="0"/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552557"/>
              </p:ext>
            </p:extLst>
          </p:nvPr>
        </p:nvGraphicFramePr>
        <p:xfrm>
          <a:off x="252479" y="3861048"/>
          <a:ext cx="43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52479" y="3861048"/>
            <a:ext cx="4176464" cy="25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830645"/>
              </p:ext>
            </p:extLst>
          </p:nvPr>
        </p:nvGraphicFramePr>
        <p:xfrm>
          <a:off x="4572479" y="39038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매크로 사용 워크시트" showAsIcon="1" r:id="rId4" imgW="914400" imgH="771480" progId="Excel.SheetMacroEnabled.12">
                  <p:embed/>
                </p:oleObj>
              </mc:Choice>
              <mc:Fallback>
                <p:oleObj name="매크로 사용 워크시트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479" y="39038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24558"/>
              </p:ext>
            </p:extLst>
          </p:nvPr>
        </p:nvGraphicFramePr>
        <p:xfrm>
          <a:off x="4572479" y="467537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매크로 사용 워크시트" showAsIcon="1" r:id="rId6" imgW="914400" imgH="771480" progId="Excel.SheetMacroEnabled.12">
                  <p:embed/>
                </p:oleObj>
              </mc:Choice>
              <mc:Fallback>
                <p:oleObj name="매크로 사용 워크시트" showAsIcon="1" r:id="rId6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479" y="467537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1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시대별  영화 분석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646" y="1196752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▶욕설 사용 비율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욕설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전체 단어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489496"/>
              </p:ext>
            </p:extLst>
          </p:nvPr>
        </p:nvGraphicFramePr>
        <p:xfrm>
          <a:off x="324008" y="1701088"/>
          <a:ext cx="43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24008" y="1701088"/>
            <a:ext cx="4176464" cy="25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646" y="4356092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나무 </a:t>
            </a:r>
            <a:r>
              <a:rPr lang="ko-KR" altLang="en-US" dirty="0" err="1" smtClean="0"/>
              <a:t>위키</a:t>
            </a:r>
            <a:r>
              <a:rPr lang="ko-KR" altLang="en-US" dirty="0" smtClean="0"/>
              <a:t> 참조하여 한국어 욕설 사전 제작</a:t>
            </a:r>
            <a:endParaRPr lang="en-US" altLang="ko-KR" dirty="0" smtClean="0"/>
          </a:p>
          <a:p>
            <a:r>
              <a:rPr lang="en-US" altLang="ko-KR" dirty="0"/>
              <a:t>   </a:t>
            </a:r>
            <a:r>
              <a:rPr lang="en-US" altLang="ko-KR" sz="1200" dirty="0"/>
              <a:t>https://namu.wiki/w/%EC%9A%95%EC%84%A4/%ED%95%9C%EA%B5%AD%EC%96%B4 </a:t>
            </a:r>
            <a:endParaRPr lang="en-US" altLang="ko-KR" sz="1400" dirty="0" smtClean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r="-51263" b="42532"/>
          <a:stretch/>
        </p:blipFill>
        <p:spPr>
          <a:xfrm>
            <a:off x="6948264" y="1566083"/>
            <a:ext cx="792088" cy="5099113"/>
          </a:xfrm>
          <a:prstGeom prst="rect">
            <a:avLst/>
          </a:prstGeom>
        </p:spPr>
      </p:pic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861907"/>
              </p:ext>
            </p:extLst>
          </p:nvPr>
        </p:nvGraphicFramePr>
        <p:xfrm>
          <a:off x="324008" y="513742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워크시트" showAsIcon="1" r:id="rId5" imgW="914400" imgH="771480" progId="Excel.Sheet.12">
                  <p:embed/>
                </p:oleObj>
              </mc:Choice>
              <mc:Fallback>
                <p:oleObj name="워크시트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008" y="513742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37556" y="2636912"/>
            <a:ext cx="6264696" cy="1143000"/>
          </a:xfrm>
        </p:spPr>
        <p:txBody>
          <a:bodyPr>
            <a:normAutofit/>
          </a:bodyPr>
          <a:lstStyle/>
          <a:p>
            <a:r>
              <a:rPr lang="ko-KR" altLang="en-US" sz="4000" spc="-300" dirty="0" smtClean="0">
                <a:latin typeface="Arial" pitchFamily="34" charset="0"/>
                <a:cs typeface="Arial" pitchFamily="34" charset="0"/>
              </a:rPr>
              <a:t>활용 방안</a:t>
            </a:r>
            <a:r>
              <a:rPr lang="en-US" altLang="ko-KR" sz="4000" spc="-300" dirty="0" smtClean="0">
                <a:latin typeface="Arial" pitchFamily="34" charset="0"/>
                <a:cs typeface="Arial" pitchFamily="34" charset="0"/>
              </a:rPr>
              <a:t>, Review, Summary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활용</a:t>
            </a:r>
            <a:r>
              <a:rPr lang="en-US" altLang="ko-KR" dirty="0" smtClean="0"/>
              <a:t> </a:t>
            </a:r>
            <a:r>
              <a:rPr lang="ko-KR" altLang="en-US" dirty="0"/>
              <a:t>방안 및 예상 결과</a:t>
            </a:r>
            <a:endParaRPr lang="en-US" altLang="ko-KR" dirty="0"/>
          </a:p>
        </p:txBody>
      </p:sp>
      <p:sp>
        <p:nvSpPr>
          <p:cNvPr id="13" name="굽은 화살표 12"/>
          <p:cNvSpPr/>
          <p:nvPr/>
        </p:nvSpPr>
        <p:spPr>
          <a:xfrm>
            <a:off x="5652120" y="4488810"/>
            <a:ext cx="2304256" cy="23691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5659"/>
            </a:avLst>
          </a:prstGeom>
          <a:solidFill>
            <a:srgbClr val="FFC000"/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굽은 화살표 13"/>
          <p:cNvSpPr/>
          <p:nvPr/>
        </p:nvSpPr>
        <p:spPr>
          <a:xfrm>
            <a:off x="4984998" y="3140968"/>
            <a:ext cx="2664296" cy="37170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3917"/>
            </a:avLst>
          </a:prstGeom>
          <a:solidFill>
            <a:srgbClr val="0000FF"/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3851920" y="2376264"/>
            <a:ext cx="1512168" cy="4481736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굽은 화살표 18"/>
          <p:cNvSpPr/>
          <p:nvPr/>
        </p:nvSpPr>
        <p:spPr>
          <a:xfrm flipH="1">
            <a:off x="1259657" y="4488810"/>
            <a:ext cx="2304256" cy="23691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5659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굽은 화살표 19"/>
          <p:cNvSpPr/>
          <p:nvPr/>
        </p:nvSpPr>
        <p:spPr>
          <a:xfrm flipH="1">
            <a:off x="1566714" y="3140968"/>
            <a:ext cx="2664296" cy="371703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3917"/>
            </a:avLst>
          </a:prstGeom>
          <a:solidFill>
            <a:srgbClr val="00B0F0"/>
          </a:solidFill>
          <a:ln>
            <a:noFill/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3707904" y="1556792"/>
            <a:ext cx="1800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itchFamily="50" charset="-127"/>
              </a:rPr>
              <a:t>이혼 상담</a:t>
            </a:r>
            <a:r>
              <a:rPr kumimoji="1" lang="en-US" altLang="ko-KR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itchFamily="50" charset="-127"/>
              </a:rPr>
              <a:t>, </a:t>
            </a:r>
            <a:r>
              <a:rPr kumimoji="1" lang="ko-KR" altLang="en-US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itchFamily="50" charset="-127"/>
              </a:rPr>
              <a:t>언어 습관 교정</a:t>
            </a:r>
            <a:r>
              <a:rPr kumimoji="1" lang="en-US" altLang="ko-KR" sz="1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itchFamily="50" charset="-127"/>
              </a:rPr>
              <a:t>…</a:t>
            </a:r>
            <a:endParaRPr kumimoji="1" lang="ko-KR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굴림" pitchFamily="50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447848" y="2911095"/>
            <a:ext cx="14183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kern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itchFamily="50" charset="-127"/>
              </a:rPr>
              <a:t>연예 코치 및 대화 지침 제공</a:t>
            </a:r>
            <a:endParaRPr kumimoji="1" lang="ko-KR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743908" y="363631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사회 생활 상담 자료</a:t>
            </a:r>
            <a:endParaRPr lang="en-US" altLang="ko-KR" sz="1600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9523564">
            <a:off x="5420839" y="3953602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연애 시뮬레이션</a:t>
            </a:r>
            <a:endParaRPr lang="en-US" altLang="ko-KR" sz="1600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089427">
            <a:off x="2103283" y="3995236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연애 코치</a:t>
            </a:r>
            <a:endParaRPr lang="en-US" altLang="ko-KR" sz="1600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9523564">
            <a:off x="5753620" y="5153706"/>
            <a:ext cx="2373098" cy="152474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대중의 성향 분석</a:t>
            </a:r>
            <a:endParaRPr lang="en-US" altLang="ko-KR" sz="1600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89427">
            <a:off x="1490839" y="5198132"/>
            <a:ext cx="1728192" cy="124538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en-US" altLang="ko-KR" sz="1600" b="1" smtClean="0">
                <a:solidFill>
                  <a:schemeClr val="bg1"/>
                </a:solidFill>
                <a:latin typeface="+mn-ea"/>
                <a:cs typeface="Arial" pitchFamily="34" charset="0"/>
              </a:rPr>
              <a:t>DATA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Arial" pitchFamily="34" charset="0"/>
              </a:rPr>
              <a:t>카페</a:t>
            </a:r>
            <a:endParaRPr lang="en-US" altLang="ko-KR" sz="1600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376004" y="2138026"/>
            <a:ext cx="421708" cy="42170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57490" y="3578186"/>
            <a:ext cx="421708" cy="421708"/>
          </a:xfrm>
          <a:prstGeom prst="ellipse">
            <a:avLst/>
          </a:prstGeom>
          <a:solidFill>
            <a:srgbClr val="21C5FF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23390" y="3578186"/>
            <a:ext cx="421708" cy="421708"/>
          </a:xfrm>
          <a:prstGeom prst="ellipse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+mn-ea"/>
              <a:cs typeface="Arial" panose="020B0604020202020204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5820" y="4830897"/>
            <a:ext cx="421708" cy="421708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+mn-ea"/>
              <a:cs typeface="Arial" panose="020B060402020202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701420" y="4830897"/>
            <a:ext cx="421708" cy="421708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sof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b="1">
              <a:latin typeface="+mn-ea"/>
              <a:cs typeface="Arial" panose="020B0604020202020204" pitchFamily="34" charset="0"/>
            </a:endParaRPr>
          </a:p>
        </p:txBody>
      </p:sp>
      <p:sp>
        <p:nvSpPr>
          <p:cNvPr id="25" name="Rectangle 96"/>
          <p:cNvSpPr>
            <a:spLocks noChangeArrowheads="1"/>
          </p:cNvSpPr>
          <p:nvPr/>
        </p:nvSpPr>
        <p:spPr bwMode="auto">
          <a:xfrm>
            <a:off x="244501" y="5316950"/>
            <a:ext cx="165794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kern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itchFamily="50" charset="-127"/>
              </a:rPr>
              <a:t>사업 아이템</a:t>
            </a:r>
            <a:endParaRPr kumimoji="1" lang="en-US" altLang="ko-KR" sz="1400" b="1" kern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굴림" pitchFamily="50" charset="-127"/>
              </a:rPr>
              <a:t>카페</a:t>
            </a:r>
            <a:r>
              <a:rPr kumimoji="1" lang="en-US" altLang="ko-KR" sz="1400" b="1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굴림" pitchFamily="50" charset="-127"/>
              </a:rPr>
              <a:t>,</a:t>
            </a:r>
            <a:r>
              <a:rPr kumimoji="1" lang="en-US" altLang="ko-KR" sz="1400" b="1" i="0" u="none" strike="noStrike" kern="0" cap="none" spc="0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굴림" pitchFamily="50" charset="-127"/>
              </a:rPr>
              <a:t> </a:t>
            </a:r>
            <a:r>
              <a:rPr kumimoji="1" lang="ko-KR" altLang="en-US" sz="1400" b="1" i="0" u="none" strike="noStrike" kern="0" cap="none" spc="0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굴림" pitchFamily="50" charset="-127"/>
              </a:rPr>
              <a:t>레스토랑</a:t>
            </a:r>
            <a:endParaRPr kumimoji="1" lang="ko-KR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7701420" y="4336404"/>
            <a:ext cx="135119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굴림" pitchFamily="50" charset="-127"/>
              </a:rPr>
              <a:t>연설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굴림" pitchFamily="50" charset="-127"/>
              </a:rPr>
              <a:t>,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굴림" pitchFamily="50" charset="-127"/>
              </a:rPr>
              <a:t>정치</a:t>
            </a: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굴림" pitchFamily="50" charset="-127"/>
              </a:rPr>
              <a:t>,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굴림" pitchFamily="50" charset="-127"/>
              </a:rPr>
              <a:t>오락 응용</a:t>
            </a:r>
            <a:endParaRPr kumimoji="1" lang="ko-KR" altLang="ko-KR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7247195" y="3189036"/>
            <a:ext cx="1418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kern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굴림" pitchFamily="50" charset="-127"/>
              </a:rPr>
              <a:t>결혼 상담</a:t>
            </a:r>
            <a:endParaRPr kumimoji="1" lang="ko-KR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870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Term Project </a:t>
            </a:r>
            <a:r>
              <a:rPr lang="ko-KR" altLang="en-US" dirty="0" smtClean="0"/>
              <a:t>를 마치고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 rot="19523564">
            <a:off x="5753620" y="5153706"/>
            <a:ext cx="2373098" cy="152474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2781"/>
              </a:avLst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대중의 성향 분석</a:t>
            </a:r>
            <a:endParaRPr lang="en-US" altLang="ko-KR" sz="1600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1556792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Term Project </a:t>
            </a:r>
            <a:r>
              <a:rPr lang="ko-KR" altLang="en-US" dirty="0" smtClean="0"/>
              <a:t>요구 사항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재미 있거나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멋지거나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논문 까지</a:t>
            </a:r>
            <a:r>
              <a:rPr lang="en-US" altLang="ko-KR" dirty="0" smtClean="0"/>
              <a:t>~)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재미 있는 주제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Project </a:t>
            </a:r>
            <a:r>
              <a:rPr lang="ko-KR" altLang="en-US" dirty="0" smtClean="0"/>
              <a:t>하는 동안 재미 있었고 유익 하였음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▶ </a:t>
            </a:r>
            <a:r>
              <a:rPr lang="ko-KR" altLang="en-US" dirty="0" smtClean="0"/>
              <a:t>성 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드라마 및 여러 개인들의 대화를 분석함으로 충분한 대화 가이드제시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가능성을 </a:t>
            </a:r>
            <a:r>
              <a:rPr lang="ko-KR" altLang="en-US" dirty="0" smtClean="0"/>
              <a:t>찾을 수 있었다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Text Mining </a:t>
            </a:r>
            <a:r>
              <a:rPr lang="ko-KR" altLang="en-US" dirty="0" smtClean="0"/>
              <a:t>기법 및 여러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 직접 이용 및 </a:t>
            </a:r>
            <a:r>
              <a:rPr lang="ko-KR" altLang="en-US" dirty="0" smtClean="0"/>
              <a:t>활용을 </a:t>
            </a:r>
            <a:r>
              <a:rPr lang="ko-KR" altLang="en-US" dirty="0" smtClean="0"/>
              <a:t>경험 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실제 응용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발굴 함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① 산학 진행 추진 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반도체 공정 </a:t>
            </a:r>
            <a:r>
              <a:rPr lang="ko-KR" altLang="en-US" dirty="0" err="1" smtClean="0"/>
              <a:t>인폼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Note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② 카페 및 막연하지만 사업 아이템 생각</a:t>
            </a:r>
            <a:r>
              <a:rPr lang="en-US" altLang="ko-KR" dirty="0" smtClean="0"/>
              <a:t>…, </a:t>
            </a:r>
            <a:r>
              <a:rPr lang="ko-KR" altLang="en-US" dirty="0" smtClean="0"/>
              <a:t>응용 가능성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▶ 아쉬운 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감성어</a:t>
            </a:r>
            <a:r>
              <a:rPr lang="ko-KR" altLang="en-US" dirty="0" smtClean="0"/>
              <a:t> 사전 기반 좀더 충분한 한글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현실에 맞는 좀더 많은 드라마 및 영화 대본 수집 어려움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로맨스 장르에 국한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인간의 </a:t>
            </a:r>
            <a:r>
              <a:rPr lang="ko-KR" altLang="en-US" dirty="0" smtClean="0"/>
              <a:t>대화 분석 이라는 과대</a:t>
            </a:r>
            <a:r>
              <a:rPr lang="ko-KR" altLang="en-US" dirty="0" smtClean="0"/>
              <a:t> 목표로 </a:t>
            </a:r>
            <a:r>
              <a:rPr lang="ko-KR" altLang="en-US" dirty="0" smtClean="0"/>
              <a:t>기간 내 충분한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9604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47664" y="3891825"/>
            <a:ext cx="4320480" cy="1470025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12490"/>
          <a:stretch>
            <a:fillRect/>
          </a:stretch>
        </p:blipFill>
        <p:spPr bwMode="auto">
          <a:xfrm>
            <a:off x="737130" y="1331476"/>
            <a:ext cx="3546837" cy="530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9264" r="10449"/>
          <a:stretch>
            <a:fillRect/>
          </a:stretch>
        </p:blipFill>
        <p:spPr bwMode="auto">
          <a:xfrm>
            <a:off x="4644008" y="1340767"/>
            <a:ext cx="3456384" cy="531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43608" y="4653136"/>
            <a:ext cx="6563072" cy="922114"/>
          </a:xfrm>
          <a:solidFill>
            <a:srgbClr val="0000FF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태양의 후예</a:t>
            </a:r>
            <a:endParaRPr lang="ko-KR" altLang="en-US" sz="4800" dirty="0"/>
          </a:p>
        </p:txBody>
      </p:sp>
      <p:sp>
        <p:nvSpPr>
          <p:cNvPr id="10" name="제목 5"/>
          <p:cNvSpPr txBox="1">
            <a:spLocks/>
          </p:cNvSpPr>
          <p:nvPr/>
        </p:nvSpPr>
        <p:spPr>
          <a:xfrm>
            <a:off x="1547664" y="5949280"/>
            <a:ext cx="2016224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유시진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5436096" y="5949280"/>
            <a:ext cx="2016224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강모연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>
          <a:xfrm>
            <a:off x="539552" y="78532"/>
            <a:ext cx="656307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Project </a:t>
            </a:r>
            <a:r>
              <a:rPr kumimoji="0" lang="ko-KR" alt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목적</a:t>
            </a:r>
            <a:endParaRPr kumimoji="0" lang="ko-KR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40767"/>
            <a:ext cx="3600400" cy="534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340768"/>
            <a:ext cx="3384376" cy="535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제목 5"/>
          <p:cNvSpPr>
            <a:spLocks noGrp="1"/>
          </p:cNvSpPr>
          <p:nvPr>
            <p:ph type="title"/>
          </p:nvPr>
        </p:nvSpPr>
        <p:spPr>
          <a:xfrm>
            <a:off x="1043608" y="4653136"/>
            <a:ext cx="6563072" cy="922114"/>
          </a:xfrm>
          <a:solidFill>
            <a:srgbClr val="0000FF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파리의 연인</a:t>
            </a:r>
            <a:endParaRPr lang="ko-KR" altLang="en-US" sz="4800" dirty="0"/>
          </a:p>
        </p:txBody>
      </p:sp>
      <p:sp>
        <p:nvSpPr>
          <p:cNvPr id="23" name="제목 5"/>
          <p:cNvSpPr txBox="1">
            <a:spLocks/>
          </p:cNvSpPr>
          <p:nvPr/>
        </p:nvSpPr>
        <p:spPr>
          <a:xfrm>
            <a:off x="1547664" y="5949280"/>
            <a:ext cx="2016224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한기주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4" name="제목 5"/>
          <p:cNvSpPr txBox="1">
            <a:spLocks/>
          </p:cNvSpPr>
          <p:nvPr/>
        </p:nvSpPr>
        <p:spPr>
          <a:xfrm>
            <a:off x="5436096" y="5949280"/>
            <a:ext cx="2016224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강태영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5" name="제목 5"/>
          <p:cNvSpPr txBox="1">
            <a:spLocks/>
          </p:cNvSpPr>
          <p:nvPr/>
        </p:nvSpPr>
        <p:spPr>
          <a:xfrm>
            <a:off x="539552" y="78532"/>
            <a:ext cx="656307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Project </a:t>
            </a:r>
            <a:r>
              <a:rPr kumimoji="0" lang="ko-KR" altLang="en-US" sz="3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목적</a:t>
            </a:r>
            <a:endParaRPr kumimoji="0" lang="ko-KR" altLang="en-US" sz="3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타원형 설명선 25"/>
          <p:cNvSpPr/>
          <p:nvPr/>
        </p:nvSpPr>
        <p:spPr>
          <a:xfrm>
            <a:off x="2843808" y="1268760"/>
            <a:ext cx="2520280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애기야</a:t>
            </a:r>
            <a:r>
              <a:rPr lang="en-US" altLang="ko-KR" dirty="0" smtClean="0"/>
              <a:t>!”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너 바보야 왜 말을 못해</a:t>
            </a:r>
            <a:r>
              <a:rPr lang="en-US" altLang="ko-KR" dirty="0" smtClean="0"/>
              <a:t>?”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443711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b="1" dirty="0" smtClean="0"/>
              <a:t> 대중이 이들에게 열광 하는 이유 </a:t>
            </a:r>
            <a:r>
              <a:rPr lang="en-US" altLang="ko-KR" b="1" dirty="0" smtClean="0"/>
              <a:t>? 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12490"/>
          <a:stretch>
            <a:fillRect/>
          </a:stretch>
        </p:blipFill>
        <p:spPr bwMode="auto">
          <a:xfrm>
            <a:off x="377091" y="1331476"/>
            <a:ext cx="192443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9264" r="10449"/>
          <a:stretch>
            <a:fillRect/>
          </a:stretch>
        </p:blipFill>
        <p:spPr bwMode="auto">
          <a:xfrm>
            <a:off x="2465322" y="1331476"/>
            <a:ext cx="1872208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5562" y="1331476"/>
            <a:ext cx="1940338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7810" y="1331476"/>
            <a:ext cx="181864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0" y="4795897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</a:rPr>
              <a:t>얼굴 </a:t>
            </a:r>
            <a:r>
              <a:rPr lang="en-US" altLang="ko-KR" b="1" dirty="0" smtClean="0">
                <a:solidFill>
                  <a:srgbClr val="FF0000"/>
                </a:solidFill>
              </a:rPr>
              <a:t>? (O)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가정 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드라마는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현재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실제 삶을 잘 보여 주고 이상적 인간의 모습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ko-KR" altLang="en-US" b="1" dirty="0" smtClean="0">
                <a:sym typeface="Wingdings" pitchFamily="2" charset="2"/>
              </a:rPr>
              <a:t>         이들의 </a:t>
            </a:r>
            <a:r>
              <a:rPr lang="ko-KR" altLang="en-US" b="1" dirty="0" smtClean="0"/>
              <a:t>대화 에서 찾아 본다</a:t>
            </a:r>
            <a:r>
              <a:rPr lang="en-US" altLang="ko-KR" b="1" dirty="0" smtClean="0"/>
              <a:t>  </a:t>
            </a:r>
          </a:p>
          <a:p>
            <a:r>
              <a:rPr lang="en-US" altLang="ko-KR" b="1" dirty="0" smtClean="0"/>
              <a:t>   </a:t>
            </a:r>
          </a:p>
          <a:p>
            <a:r>
              <a:rPr lang="en-US" altLang="ko-KR" sz="2200" b="1" dirty="0" smtClean="0">
                <a:solidFill>
                  <a:srgbClr val="0000FF"/>
                </a:solidFill>
              </a:rPr>
              <a:t>  ※ </a:t>
            </a:r>
            <a:r>
              <a:rPr lang="ko-KR" altLang="en-US" sz="2200" b="1" dirty="0" smtClean="0">
                <a:solidFill>
                  <a:srgbClr val="0000FF"/>
                </a:solidFill>
              </a:rPr>
              <a:t>대화 특징 발견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2200" b="1" dirty="0" smtClean="0">
                <a:solidFill>
                  <a:srgbClr val="0000FF"/>
                </a:solidFill>
              </a:rPr>
              <a:t>하여 남녀간의 갈등 해소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2200" b="1" dirty="0" smtClean="0">
                <a:solidFill>
                  <a:srgbClr val="0000FF"/>
                </a:solidFill>
              </a:rPr>
              <a:t>원만한 사회 생활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2200" b="1" dirty="0" smtClean="0">
                <a:solidFill>
                  <a:srgbClr val="0000FF"/>
                </a:solidFill>
              </a:rPr>
              <a:t>가이드</a:t>
            </a:r>
            <a:endParaRPr lang="ko-KR" altLang="en-US" sz="2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37556" y="2636912"/>
            <a:ext cx="6264696" cy="1143000"/>
          </a:xfrm>
        </p:spPr>
        <p:txBody>
          <a:bodyPr>
            <a:normAutofit/>
          </a:bodyPr>
          <a:lstStyle/>
          <a:p>
            <a:r>
              <a:rPr lang="ko-KR" altLang="en-US" sz="4000" spc="-300" dirty="0" smtClean="0">
                <a:latin typeface="Arial" pitchFamily="34" charset="0"/>
                <a:cs typeface="Arial" pitchFamily="34" charset="0"/>
              </a:rPr>
              <a:t>중간 발표 정리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971600" y="1270502"/>
            <a:ext cx="7488832" cy="48948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드라마 대본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로맨스가 필요해 시즌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1”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선택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방송일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2011.06.13 ~ 2011.08.02</a:t>
            </a:r>
          </a:p>
          <a:p>
            <a:pPr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장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한국 드라마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부작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시청률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2%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 수치는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지상 파 기준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20~30%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해당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- 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성 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tvN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연출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극본 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이창환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정현정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4049982"/>
            <a:ext cx="4176464" cy="274563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87824" y="2924944"/>
            <a:ext cx="43924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참조 </a:t>
            </a:r>
            <a:r>
              <a:rPr lang="en-US" altLang="ko-KR" sz="900" dirty="0" smtClean="0"/>
              <a:t>: http</a:t>
            </a:r>
            <a:r>
              <a:rPr lang="en-US" altLang="ko-KR" sz="900" dirty="0"/>
              <a:t>://entertain.naver.com/read?oid=003&amp;aid=0004558569</a:t>
            </a:r>
            <a:endParaRPr lang="ko-KR" altLang="en-US" sz="900" dirty="0"/>
          </a:p>
        </p:txBody>
      </p:sp>
      <p:sp>
        <p:nvSpPr>
          <p:cNvPr id="8" name="제목 5"/>
          <p:cNvSpPr>
            <a:spLocks noGrp="1"/>
          </p:cNvSpPr>
          <p:nvPr>
            <p:ph type="title"/>
          </p:nvPr>
        </p:nvSpPr>
        <p:spPr>
          <a:xfrm>
            <a:off x="539552" y="95454"/>
            <a:ext cx="6563072" cy="922114"/>
          </a:xfrm>
        </p:spPr>
        <p:txBody>
          <a:bodyPr/>
          <a:lstStyle/>
          <a:p>
            <a:r>
              <a:rPr lang="ko-KR" altLang="en-US" dirty="0" smtClean="0"/>
              <a:t>중간 발표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3"/>
          <p:cNvSpPr txBox="1">
            <a:spLocks/>
          </p:cNvSpPr>
          <p:nvPr/>
        </p:nvSpPr>
        <p:spPr>
          <a:xfrm>
            <a:off x="107503" y="5229200"/>
            <a:ext cx="8875679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호감형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인물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성현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어떻다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어때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어떻게 할까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-),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괜찮다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뭐하다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뭐해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등 상대의 상태를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Check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해 주는 단어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2.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자신 감정을 숨기지 않는 감정 형  어휘 많다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비호감형 인물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강희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싫다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차갑다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무섭다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나쁘다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등 자신 위주의 단어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자신의 기분이나 감정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상태에 관한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를 자주 사용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520" y="1187038"/>
            <a:ext cx="4626321" cy="36724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8"/>
          <p:cNvGrpSpPr/>
          <p:nvPr/>
        </p:nvGrpSpPr>
        <p:grpSpPr>
          <a:xfrm>
            <a:off x="251520" y="1435755"/>
            <a:ext cx="792088" cy="792088"/>
            <a:chOff x="971600" y="1124744"/>
            <a:chExt cx="792088" cy="792088"/>
          </a:xfrm>
        </p:grpSpPr>
        <p:sp>
          <p:nvSpPr>
            <p:cNvPr id="10" name="타원 9"/>
            <p:cNvSpPr/>
            <p:nvPr/>
          </p:nvSpPr>
          <p:spPr>
            <a:xfrm>
              <a:off x="971600" y="1124744"/>
              <a:ext cx="792088" cy="79208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976706" y="1323012"/>
              <a:ext cx="77810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성현</a:t>
              </a:r>
              <a:endParaRPr kumimoji="1" lang="ko-KR" altLang="ko-KR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268760"/>
            <a:ext cx="5798258" cy="3554443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4427984" y="1268760"/>
            <a:ext cx="4555199" cy="3600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1"/>
          <p:cNvGrpSpPr/>
          <p:nvPr/>
        </p:nvGrpSpPr>
        <p:grpSpPr>
          <a:xfrm>
            <a:off x="8244408" y="1328350"/>
            <a:ext cx="792088" cy="792088"/>
            <a:chOff x="8244408" y="1233363"/>
            <a:chExt cx="792088" cy="792088"/>
          </a:xfrm>
        </p:grpSpPr>
        <p:sp>
          <p:nvSpPr>
            <p:cNvPr id="15" name="타원 14"/>
            <p:cNvSpPr/>
            <p:nvPr/>
          </p:nvSpPr>
          <p:spPr>
            <a:xfrm>
              <a:off x="8244408" y="1233363"/>
              <a:ext cx="792088" cy="7920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8258392" y="1440445"/>
              <a:ext cx="778104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강희</a:t>
              </a:r>
              <a:endParaRPr kumimoji="1" lang="ko-KR" altLang="ko-KR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064146"/>
            <a:ext cx="6003454" cy="3877022"/>
          </a:xfrm>
          <a:prstGeom prst="rect">
            <a:avLst/>
          </a:prstGeom>
        </p:spPr>
      </p:pic>
      <p:sp>
        <p:nvSpPr>
          <p:cNvPr id="17" name="제목 5"/>
          <p:cNvSpPr>
            <a:spLocks noGrp="1"/>
          </p:cNvSpPr>
          <p:nvPr>
            <p:ph type="title"/>
          </p:nvPr>
        </p:nvSpPr>
        <p:spPr>
          <a:xfrm>
            <a:off x="539552" y="95454"/>
            <a:ext cx="6563072" cy="922114"/>
          </a:xfrm>
        </p:spPr>
        <p:txBody>
          <a:bodyPr/>
          <a:lstStyle/>
          <a:p>
            <a:r>
              <a:rPr lang="ko-KR" altLang="en-US" dirty="0" smtClean="0"/>
              <a:t>중간 발표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522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7353</TotalTime>
  <Words>1607</Words>
  <Application>Microsoft Office PowerPoint</Application>
  <PresentationFormat>화면 슬라이드 쇼(4:3)</PresentationFormat>
  <Paragraphs>799</Paragraphs>
  <Slides>35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</vt:lpstr>
      <vt:lpstr>맑은 고딕</vt:lpstr>
      <vt:lpstr>Arial</vt:lpstr>
      <vt:lpstr>Wingdings</vt:lpstr>
      <vt:lpstr>Office 테마</vt:lpstr>
      <vt:lpstr>매크로 사용 워크시트</vt:lpstr>
      <vt:lpstr>워크시트</vt:lpstr>
      <vt:lpstr>드라마 대본을 통한 창조적 산물 분석</vt:lpstr>
      <vt:lpstr>Contents</vt:lpstr>
      <vt:lpstr>Project 목적</vt:lpstr>
      <vt:lpstr>태양의 후예</vt:lpstr>
      <vt:lpstr>파리의 연인</vt:lpstr>
      <vt:lpstr>Project 목적</vt:lpstr>
      <vt:lpstr>중간 발표 정리</vt:lpstr>
      <vt:lpstr>중간 발표 정리</vt:lpstr>
      <vt:lpstr>중간 발표 정리</vt:lpstr>
      <vt:lpstr>중간 발표 정리</vt:lpstr>
      <vt:lpstr>Data 분석</vt:lpstr>
      <vt:lpstr>태양의 후예 Word Cloud(인물 별)</vt:lpstr>
      <vt:lpstr>파리의 연인 Word Cloud(인물 별)</vt:lpstr>
      <vt:lpstr>실제 인물(카톡 남♡카톡 녀) (Word Cloud)</vt:lpstr>
      <vt:lpstr>실제 인물(카톡 남♡ 카톡 녀) (Word Cloud)</vt:lpstr>
      <vt:lpstr>카톡남 vs 시진, 기주 비교, 조언</vt:lpstr>
      <vt:lpstr>아vs 강모연, 태영 비교, 조언</vt:lpstr>
      <vt:lpstr>비교</vt:lpstr>
      <vt:lpstr>긍/부정 사용 율</vt:lpstr>
      <vt:lpstr>인물별 품사 사용 비교</vt:lpstr>
      <vt:lpstr>Network Plot(호감/비 호감)</vt:lpstr>
      <vt:lpstr>Network Plot(호감/비 호감)</vt:lpstr>
      <vt:lpstr>Network Plot(호감/비 호감)</vt:lpstr>
      <vt:lpstr>Network Plot(호감/비 호감)</vt:lpstr>
      <vt:lpstr>Network Plot 정리</vt:lpstr>
      <vt:lpstr>Network Plot (기주 vs 카톡남 )</vt:lpstr>
      <vt:lpstr>Network Plot (기주 vs 카톡남)</vt:lpstr>
      <vt:lpstr>Network Plot (태영 vs 카톡 녀)</vt:lpstr>
      <vt:lpstr>Network Plot (태영 vs 카톡 녀)</vt:lpstr>
      <vt:lpstr>시대별  영화 분석</vt:lpstr>
      <vt:lpstr>시대별  영화 분석</vt:lpstr>
      <vt:lpstr>활용 방안, Review, Summary</vt:lpstr>
      <vt:lpstr>활용 방안 및 예상 결과</vt:lpstr>
      <vt:lpstr>Term Project 를 마치고…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[고급형]창의적인 발상을 위한 책상(자동완성형포함)</dc:title>
  <dc:creator>피피티월드(http://www.pptworld.co.kr)</dc:creator>
  <dc:description>본 저작물의 저작권은 피피티월드에 있습니다.
- (주)지커뮤니케이션</dc:description>
  <cp:lastModifiedBy>user</cp:lastModifiedBy>
  <cp:revision>843</cp:revision>
  <dcterms:created xsi:type="dcterms:W3CDTF">2013-02-15T08:00:52Z</dcterms:created>
  <dcterms:modified xsi:type="dcterms:W3CDTF">2016-06-13T12:31:55Z</dcterms:modified>
</cp:coreProperties>
</file>