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18" r:id="rId2"/>
    <p:sldId id="311" r:id="rId3"/>
    <p:sldId id="440" r:id="rId4"/>
    <p:sldId id="441" r:id="rId5"/>
    <p:sldId id="442" r:id="rId6"/>
    <p:sldId id="444" r:id="rId7"/>
    <p:sldId id="446" r:id="rId8"/>
    <p:sldId id="449" r:id="rId9"/>
    <p:sldId id="465" r:id="rId10"/>
    <p:sldId id="447" r:id="rId11"/>
    <p:sldId id="448" r:id="rId12"/>
    <p:sldId id="451" r:id="rId13"/>
    <p:sldId id="462" r:id="rId14"/>
    <p:sldId id="463" r:id="rId15"/>
    <p:sldId id="460" r:id="rId16"/>
    <p:sldId id="464" r:id="rId17"/>
    <p:sldId id="452" r:id="rId18"/>
    <p:sldId id="461" r:id="rId19"/>
    <p:sldId id="457" r:id="rId20"/>
    <p:sldId id="454" r:id="rId21"/>
    <p:sldId id="459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B9B3-53B8-422D-AD38-62C2B5B973F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20E00-21FF-45E2-815D-021248D75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1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8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Percetual</a:t>
            </a:r>
            <a:r>
              <a:rPr lang="en-US" altLang="ko-KR" dirty="0" smtClean="0"/>
              <a:t> maps</a:t>
            </a:r>
          </a:p>
          <a:p>
            <a:pPr lvl="2"/>
            <a:r>
              <a:rPr lang="en-US" altLang="ko-KR" sz="1600" dirty="0" smtClean="0"/>
              <a:t>To show the positions of products in comparison with those of competitors</a:t>
            </a:r>
          </a:p>
          <a:p>
            <a:pPr lvl="2"/>
            <a:r>
              <a:rPr lang="en-US" altLang="ko-KR" sz="1600" dirty="0" smtClean="0"/>
              <a:t>To display only two dimensions of product features about some products </a:t>
            </a:r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Radar chart</a:t>
            </a:r>
          </a:p>
          <a:p>
            <a:pPr lvl="2"/>
            <a:r>
              <a:rPr lang="en-US" altLang="ko-KR" sz="1600" dirty="0" smtClean="0"/>
              <a:t>To display multiple dimensions of the products in one chart</a:t>
            </a:r>
          </a:p>
          <a:p>
            <a:pPr lvl="2"/>
            <a:r>
              <a:rPr lang="en-US" altLang="ko-KR" sz="1600" dirty="0" smtClean="0"/>
              <a:t>To display a limited number of products in a chart </a:t>
            </a:r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5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1A33-A90F-45D9-8802-7FEA1B1F9775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2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B51B-380C-4F7E-95B5-BB70B316E764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7242-4955-4270-9AF4-37E6432F30A7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0FD-4FDB-40B0-82EA-C80B99494EFC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FF7-305C-46F3-947E-5EA4876C4AEF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5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4B0-C5FA-4CDE-A017-7C7CEF930207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0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88DE-CE29-464E-B5B0-83F57B64D21F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4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2FFB-9D16-4183-8876-E42A0D5CCEDF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908F-862D-4130-869A-FF15A365B7EC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DE7-CD3F-465C-BF47-A44C7A855AA6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3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2E5-D674-4C22-9D86-F57C8C4210F4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1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6B3E-8A60-4AB3-A70D-AD94E63FDE70}" type="datetime1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828F-EFE6-44EB-AEEA-C92D05CD1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8568951" cy="1470025"/>
          </a:xfrm>
        </p:spPr>
        <p:txBody>
          <a:bodyPr>
            <a:noAutofit/>
          </a:bodyPr>
          <a:lstStyle/>
          <a:p>
            <a:r>
              <a:rPr lang="en-US" altLang="ko-KR" sz="3000" b="1" dirty="0" smtClean="0"/>
              <a:t>Developing Recommendation System based on Sentiment Analysis with Domain-Polarity Adaptation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221088"/>
            <a:ext cx="8393128" cy="23762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b="1" dirty="0" smtClean="0"/>
              <a:t>Unstructured Data Analysis, Spring, 2016</a:t>
            </a:r>
          </a:p>
          <a:p>
            <a:r>
              <a:rPr lang="en-US" altLang="ko-KR" sz="2200" b="1" dirty="0" smtClean="0"/>
              <a:t>FINAL PRESENTATION</a:t>
            </a:r>
            <a:endParaRPr lang="en-US" altLang="ko-KR" sz="2200" b="1" dirty="0"/>
          </a:p>
          <a:p>
            <a:endParaRPr lang="en-US" altLang="ko-KR" sz="2000" i="1" dirty="0" smtClean="0"/>
          </a:p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Group 4</a:t>
            </a:r>
          </a:p>
          <a:p>
            <a:r>
              <a:rPr lang="en-US" altLang="ko-KR" sz="2800" b="1" dirty="0" err="1" smtClean="0">
                <a:solidFill>
                  <a:schemeClr val="tx1"/>
                </a:solidFill>
              </a:rPr>
              <a:t>Jinwook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Choi,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Byungdae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An,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Jeongsan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Lee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75938" y="6669360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3769" y="6741368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55" y="188640"/>
            <a:ext cx="2128433" cy="75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1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Positive set &amp; Negative set</a:t>
            </a:r>
          </a:p>
          <a:p>
            <a:pPr lvl="1"/>
            <a:r>
              <a:rPr lang="en-US" altLang="ko-KR" sz="2000" dirty="0" smtClean="0"/>
              <a:t>If rating = 5 then Positive set</a:t>
            </a:r>
          </a:p>
          <a:p>
            <a:pPr lvl="1"/>
            <a:r>
              <a:rPr lang="en-US" altLang="ko-KR" sz="2000" dirty="0" smtClean="0"/>
              <a:t>If rating = 1 then Negative set </a:t>
            </a:r>
          </a:p>
          <a:p>
            <a:pPr lvl="1"/>
            <a:r>
              <a:rPr lang="en-US" altLang="ko-KR" sz="2000" dirty="0" smtClean="0"/>
              <a:t>If sizes of two sets are not equal, </a:t>
            </a:r>
            <a:r>
              <a:rPr lang="en-US" altLang="ko-KR" sz="2000" i="1" dirty="0" err="1" smtClean="0">
                <a:solidFill>
                  <a:srgbClr val="FF0000"/>
                </a:solidFill>
              </a:rPr>
              <a:t>Undersampling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!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en-US" altLang="ko-KR" sz="2400" b="1" dirty="0" smtClean="0"/>
              <a:t>The sets of words</a:t>
            </a:r>
          </a:p>
          <a:p>
            <a:pPr lvl="1"/>
            <a:r>
              <a:rPr lang="en-US" altLang="ko-KR" sz="2000" dirty="0" smtClean="0"/>
              <a:t>Generate the set of words appeared in each review set </a:t>
            </a:r>
            <a:endParaRPr lang="en-US" altLang="ko-KR" sz="1800" dirty="0"/>
          </a:p>
          <a:p>
            <a:endParaRPr lang="en-US" altLang="ko-KR" sz="1600" b="1" dirty="0" smtClean="0"/>
          </a:p>
          <a:p>
            <a:r>
              <a:rPr lang="en-US" altLang="ko-KR" sz="2400" b="1" dirty="0" smtClean="0"/>
              <a:t>Word Matrix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16319"/>
              </p:ext>
            </p:extLst>
          </p:nvPr>
        </p:nvGraphicFramePr>
        <p:xfrm>
          <a:off x="395536" y="4064466"/>
          <a:ext cx="8424937" cy="2316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718"/>
                <a:gridCol w="675214"/>
                <a:gridCol w="765903"/>
                <a:gridCol w="765903"/>
                <a:gridCol w="696276"/>
                <a:gridCol w="696276"/>
                <a:gridCol w="653368"/>
                <a:gridCol w="653368"/>
                <a:gridCol w="851719"/>
                <a:gridCol w="696276"/>
                <a:gridCol w="1152916"/>
              </a:tblGrid>
              <a:tr h="667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Word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Pos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Neg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Total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baseline="0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Pos</a:t>
                      </a:r>
                      <a:r>
                        <a:rPr lang="en-US" altLang="ko-KR" sz="1400" b="1" dirty="0" smtClean="0"/>
                        <a:t> %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Neg</a:t>
                      </a:r>
                      <a:r>
                        <a:rPr lang="en-US" altLang="ko-KR" sz="1400" b="1" dirty="0" smtClean="0"/>
                        <a:t>%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 %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Difference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POS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D_pol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S_pol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Agreement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like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shiny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Neg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Disagree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light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Neg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Disagree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4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⁞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⁞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Ambiguity words </a:t>
            </a:r>
          </a:p>
          <a:p>
            <a:pPr lvl="1"/>
            <a:r>
              <a:rPr lang="en-US" altLang="ko-KR" sz="2000" dirty="0" smtClean="0"/>
              <a:t>Proposed Algorithm 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519"/>
              </p:ext>
            </p:extLst>
          </p:nvPr>
        </p:nvGraphicFramePr>
        <p:xfrm>
          <a:off x="323527" y="5023440"/>
          <a:ext cx="842493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718"/>
                <a:gridCol w="675214"/>
                <a:gridCol w="765903"/>
                <a:gridCol w="765903"/>
                <a:gridCol w="696276"/>
                <a:gridCol w="696276"/>
                <a:gridCol w="653368"/>
                <a:gridCol w="653368"/>
                <a:gridCol w="851719"/>
                <a:gridCol w="696276"/>
                <a:gridCol w="1152916"/>
              </a:tblGrid>
              <a:tr h="588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Word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Pos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Neg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Total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baseline="0" dirty="0" err="1" smtClean="0"/>
                        <a:t>fq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Pos</a:t>
                      </a:r>
                      <a:r>
                        <a:rPr lang="en-US" altLang="ko-KR" sz="1400" b="1" dirty="0" smtClean="0"/>
                        <a:t> %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Neg</a:t>
                      </a:r>
                      <a:r>
                        <a:rPr lang="en-US" altLang="ko-KR" sz="1400" b="1" dirty="0" smtClean="0"/>
                        <a:t>%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 %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Difference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POS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D_pol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S_pol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Agreement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like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shiny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Neg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Disagree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light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Neg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Disagree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55776" y="1703998"/>
            <a:ext cx="4104456" cy="304698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For word in </a:t>
            </a:r>
            <a:r>
              <a:rPr lang="en-US" altLang="ko-KR" sz="1600" dirty="0" err="1" smtClean="0"/>
              <a:t>word_matrix</a:t>
            </a:r>
            <a:r>
              <a:rPr lang="en-US" altLang="ko-KR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if </a:t>
            </a:r>
            <a:r>
              <a:rPr lang="en-US" altLang="ko-KR" sz="1600" dirty="0" smtClean="0"/>
              <a:t>Agreement == ‘Disagree’: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Ambiguity word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if  </a:t>
            </a:r>
            <a:r>
              <a:rPr lang="en-US" altLang="ko-KR" sz="1600" dirty="0"/>
              <a:t>%Difference </a:t>
            </a:r>
            <a:r>
              <a:rPr lang="en-US" altLang="ko-KR" sz="1600" dirty="0" smtClean="0"/>
              <a:t>&lt; </a:t>
            </a:r>
            <a:r>
              <a:rPr lang="en-US" altLang="ko-KR" sz="1600" dirty="0"/>
              <a:t>Threshold: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	Ambiguity word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 else:	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Senti_score</a:t>
            </a:r>
            <a:r>
              <a:rPr lang="en-US" altLang="ko-KR" sz="1600" dirty="0" smtClean="0"/>
              <a:t>(word) = SWN score</a:t>
            </a:r>
          </a:p>
        </p:txBody>
      </p:sp>
      <p:sp>
        <p:nvSpPr>
          <p:cNvPr id="6" name="타원 5"/>
          <p:cNvSpPr/>
          <p:nvPr/>
        </p:nvSpPr>
        <p:spPr>
          <a:xfrm>
            <a:off x="395536" y="6093296"/>
            <a:ext cx="648072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5536" y="6381328"/>
            <a:ext cx="648072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 smtClean="0"/>
                  <a:t>Assign </a:t>
                </a:r>
                <a:r>
                  <a:rPr lang="en-US" altLang="ko-KR" sz="2400" b="1" dirty="0" err="1" smtClean="0"/>
                  <a:t>Senti_score</a:t>
                </a:r>
                <a:r>
                  <a:rPr lang="en-US" altLang="ko-KR" sz="2400" b="1" dirty="0" smtClean="0"/>
                  <a:t> for Ambiguity words</a:t>
                </a:r>
              </a:p>
              <a:p>
                <a:pPr lvl="1"/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Senti_score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for Ambiguity words depends on neighbor words’ polarity</a:t>
                </a:r>
              </a:p>
              <a:p>
                <a:pPr lvl="1"/>
                <a:r>
                  <a:rPr lang="en-US" altLang="ko-KR" sz="2000" dirty="0" smtClean="0"/>
                  <a:t>Common polarity could appear in one sentence</a:t>
                </a:r>
              </a:p>
              <a:p>
                <a:pPr lvl="1"/>
                <a:endParaRPr lang="en-US" altLang="ko-KR" sz="20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𝑆𝑒𝑛𝑡𝑖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_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𝑠𝑐𝑜𝑟𝑒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𝐴𝑚𝑏𝑖𝑔𝑢𝑖𝑡𝑦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𝑤𝑜𝑟𝑑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𝑜𝑟𝑑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𝑠𝑒𝑛𝑡𝑒𝑛𝑐𝑒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𝑤𝑜𝑟𝑑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𝐴𝑊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𝑆𝑒𝑛𝑡𝑖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_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𝑠𝑐𝑜𝑟𝑒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𝑤𝑜𝑟𝑑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ko-KR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 smtClean="0"/>
                  <a:t>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  <a:blipFill rotWithShape="1">
                <a:blip r:embed="rId3"/>
                <a:stretch>
                  <a:fillRect l="-997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612604"/>
            <a:ext cx="71532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Negation &amp; Intensifier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Negation treatment</a:t>
            </a:r>
          </a:p>
          <a:p>
            <a:pPr lvl="1"/>
            <a:r>
              <a:rPr lang="en-US" altLang="ko-KR" sz="2000" dirty="0" smtClean="0"/>
              <a:t>If Negation appears, the </a:t>
            </a:r>
            <a:r>
              <a:rPr lang="en-US" altLang="ko-KR" sz="2000" dirty="0" err="1" smtClean="0"/>
              <a:t>Senti_score</a:t>
            </a:r>
            <a:r>
              <a:rPr lang="en-US" altLang="ko-KR" sz="2000" dirty="0" smtClean="0"/>
              <a:t> of </a:t>
            </a:r>
            <a:r>
              <a:rPr lang="en-US" altLang="ko-KR" sz="2000" i="1" dirty="0" smtClean="0"/>
              <a:t>following 2 words </a:t>
            </a:r>
            <a:r>
              <a:rPr lang="en-US" altLang="ko-KR" sz="2000" dirty="0" smtClean="0"/>
              <a:t>after negation is changed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</a:rPr>
              <a:t>Negated_Senti_score</a:t>
            </a:r>
            <a:r>
              <a:rPr lang="en-US" altLang="ko-KR" sz="2000" dirty="0" smtClean="0">
                <a:solidFill>
                  <a:srgbClr val="FF0000"/>
                </a:solidFill>
              </a:rPr>
              <a:t>(word</a:t>
            </a:r>
            <a:r>
              <a:rPr lang="en-US" altLang="ko-KR" sz="2000" dirty="0" smtClean="0">
                <a:solidFill>
                  <a:srgbClr val="FF0000"/>
                </a:solidFill>
              </a:rPr>
              <a:t>) = -1 *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Senti_score</a:t>
            </a:r>
            <a:r>
              <a:rPr lang="en-US" altLang="ko-KR" sz="2000" dirty="0" smtClean="0">
                <a:solidFill>
                  <a:srgbClr val="FF0000"/>
                </a:solidFill>
              </a:rPr>
              <a:t>(word)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400" b="1" dirty="0" smtClean="0"/>
              <a:t>Intensifier treatment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 smtClean="0"/>
              <a:t>Intensifier appears</a:t>
            </a:r>
            <a:r>
              <a:rPr lang="en-US" altLang="ko-KR" sz="2000" dirty="0"/>
              <a:t>, the </a:t>
            </a:r>
            <a:r>
              <a:rPr lang="en-US" altLang="ko-KR" sz="2000" dirty="0" err="1"/>
              <a:t>Senti_score</a:t>
            </a:r>
            <a:r>
              <a:rPr lang="en-US" altLang="ko-KR" sz="2000" dirty="0"/>
              <a:t> of </a:t>
            </a:r>
            <a:r>
              <a:rPr lang="en-US" altLang="ko-KR" sz="2000" i="1" dirty="0"/>
              <a:t>following 2 words</a:t>
            </a:r>
            <a:r>
              <a:rPr lang="en-US" altLang="ko-KR" sz="2000" dirty="0"/>
              <a:t> after </a:t>
            </a:r>
            <a:r>
              <a:rPr lang="en-US" altLang="ko-KR" sz="2000" dirty="0" err="1" smtClean="0"/>
              <a:t>intensifer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is changed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</a:rPr>
              <a:t>Intensified_Senti_score</a:t>
            </a:r>
            <a:r>
              <a:rPr lang="en-US" altLang="ko-KR" sz="2000" dirty="0" smtClean="0">
                <a:solidFill>
                  <a:srgbClr val="FF0000"/>
                </a:solidFill>
              </a:rPr>
              <a:t>(word</a:t>
            </a:r>
            <a:r>
              <a:rPr lang="en-US" altLang="ko-KR" sz="2000" dirty="0" smtClean="0">
                <a:solidFill>
                  <a:srgbClr val="FF0000"/>
                </a:solidFill>
              </a:rPr>
              <a:t>) = 2 *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Senti_score</a:t>
            </a:r>
            <a:r>
              <a:rPr lang="en-US" altLang="ko-KR" sz="2000" dirty="0" smtClean="0">
                <a:solidFill>
                  <a:srgbClr val="FF0000"/>
                </a:solidFill>
              </a:rPr>
              <a:t>(word)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/>
              <a:t>'very', 'highly', 'strongly', 'significantly', 'extremely', 'absolutely', 'entirely', 'vastly', 'really', 'completely‘</a:t>
            </a:r>
            <a:endParaRPr lang="en-US" altLang="ko-KR" sz="18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15" y="2385066"/>
            <a:ext cx="7009799" cy="1962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2401" y="44624"/>
            <a:ext cx="320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(Carrillo‐de‐</a:t>
            </a:r>
            <a:r>
              <a:rPr lang="en-US" altLang="ko-KR" sz="1200" dirty="0" err="1" smtClean="0"/>
              <a:t>Albornoz</a:t>
            </a:r>
            <a:r>
              <a:rPr lang="en-US" altLang="ko-KR" sz="1200" dirty="0" smtClean="0"/>
              <a:t> &amp; Plaza, 2013)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332656"/>
            <a:ext cx="175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Hogenboom</a:t>
            </a:r>
            <a:r>
              <a:rPr lang="en-US" altLang="ko-KR" sz="1200" dirty="0" smtClean="0"/>
              <a:t> et al, 2013)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9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Sentiment score for Review</a:t>
            </a:r>
            <a:endParaRPr lang="ko-KR" altLang="en-US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 smtClean="0"/>
                  <a:t>Generate Sentiment score for review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/>
                  <a:t>As Rating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sore is 1~5 points, we estimate that </a:t>
                </a:r>
                <a:r>
                  <a:rPr lang="en-US" altLang="ko-KR" sz="2000" dirty="0" err="1"/>
                  <a:t>Senti_score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is 1~5 points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𝑆𝑒𝑛𝑡𝑖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𝑠𝑒𝑛𝑡𝑒𝑛𝑐𝑒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)=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ko-KR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e>
                    </m:d>
                    <m:r>
                      <a:rPr lang="en-US" altLang="ko-KR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sz="20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𝑺𝒆𝒏𝒕𝒊</m:t>
                    </m:r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𝒓𝒆𝒗𝒊𝒆𝒘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𝑠𝑒𝑛𝑡𝑒𝑛𝑐𝑒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𝑅𝑒𝑣𝑖𝑒𝑤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𝑆𝑒𝑛𝑡𝑖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_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𝑠𝑐𝑜𝑟𝑒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𝑠𝑒𝑛𝑡𝑒𝑛𝑐𝑒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ko-KR" sz="1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  <a:blipFill rotWithShape="1">
                <a:blip r:embed="rId3"/>
                <a:stretch>
                  <a:fillRect l="-997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4368" y="3326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Ganu</a:t>
            </a:r>
            <a:r>
              <a:rPr lang="en-US" altLang="ko-KR" sz="1200" dirty="0" smtClean="0"/>
              <a:t>, 2009)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53093"/>
              </p:ext>
            </p:extLst>
          </p:nvPr>
        </p:nvGraphicFramePr>
        <p:xfrm>
          <a:off x="1115616" y="3861048"/>
          <a:ext cx="7063114" cy="1865429"/>
        </p:xfrm>
        <a:graphic>
          <a:graphicData uri="http://schemas.openxmlformats.org/drawingml/2006/table">
            <a:tbl>
              <a:tblPr/>
              <a:tblGrid>
                <a:gridCol w="1301277">
                  <a:extLst>
                    <a:ext uri="{9D8B030D-6E8A-4147-A177-3AD203B41FA5}">
                      <a16:colId xmlns:a16="http://schemas.microsoft.com/office/drawing/2014/main" xmlns="" val="779131031"/>
                    </a:ext>
                  </a:extLst>
                </a:gridCol>
                <a:gridCol w="1778252">
                  <a:extLst>
                    <a:ext uri="{9D8B030D-6E8A-4147-A177-3AD203B41FA5}">
                      <a16:colId xmlns:a16="http://schemas.microsoft.com/office/drawing/2014/main" xmlns="" val="3315239669"/>
                    </a:ext>
                  </a:extLst>
                </a:gridCol>
                <a:gridCol w="2012497">
                  <a:extLst>
                    <a:ext uri="{9D8B030D-6E8A-4147-A177-3AD203B41FA5}">
                      <a16:colId xmlns:a16="http://schemas.microsoft.com/office/drawing/2014/main" xmlns="" val="274836468"/>
                    </a:ext>
                  </a:extLst>
                </a:gridCol>
                <a:gridCol w="1971088">
                  <a:extLst>
                    <a:ext uri="{9D8B030D-6E8A-4147-A177-3AD203B41FA5}">
                      <a16:colId xmlns:a16="http://schemas.microsoft.com/office/drawing/2014/main" xmlns="" val="315933636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Rating-based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SentiWordNet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Domain-Polarity</a:t>
                      </a:r>
                      <a:r>
                        <a:rPr 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Adaption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0391"/>
                  </a:ext>
                </a:extLst>
              </a:tr>
              <a:tr h="3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US" sz="1400" b="0" i="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3.396705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3.582237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4.066075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8528701"/>
                  </a:ext>
                </a:extLst>
              </a:tr>
              <a:tr h="3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Variance</a:t>
                      </a:r>
                      <a:endParaRPr lang="en-US" sz="1400" b="0" i="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1.742406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0.505805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6447134"/>
                  </a:ext>
                </a:extLst>
              </a:tr>
              <a:tr h="39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lang="en-US" sz="1400" b="0" i="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43" marR="64243" marT="17761" marB="17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5392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027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Experiments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User-based Collaborative Filtering </a:t>
            </a:r>
          </a:p>
          <a:p>
            <a:pPr lvl="1"/>
            <a:r>
              <a:rPr lang="en-US" altLang="ko-KR" sz="2000" dirty="0" smtClean="0"/>
              <a:t>One of the popular Recommendation algorithms</a:t>
            </a:r>
          </a:p>
          <a:p>
            <a:pPr lvl="1"/>
            <a:r>
              <a:rPr lang="en-US" altLang="ko-KR" sz="2000" dirty="0" smtClean="0"/>
              <a:t>Find K-nearest neighbors </a:t>
            </a:r>
          </a:p>
          <a:p>
            <a:pPr lvl="1"/>
            <a:r>
              <a:rPr lang="en-US" altLang="ko-KR" sz="2000" dirty="0" smtClean="0"/>
              <a:t>Predict target users’ scores based on neighbors’ scores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400" b="1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6" y="2564904"/>
            <a:ext cx="6863950" cy="361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07330" y="328880"/>
            <a:ext cx="118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i="1" dirty="0" err="1" smtClean="0"/>
              <a:t>Hahsler</a:t>
            </a:r>
            <a:r>
              <a:rPr lang="en-US" altLang="ko-KR" sz="1200" dirty="0" smtClean="0"/>
              <a:t>, 2011)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93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Experiments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Experimental </a:t>
            </a:r>
            <a:r>
              <a:rPr lang="en-US" altLang="ko-KR" sz="2400" b="1" dirty="0"/>
              <a:t>settings</a:t>
            </a:r>
          </a:p>
          <a:p>
            <a:pPr lvl="1"/>
            <a:r>
              <a:rPr lang="en-US" altLang="ko-KR" sz="2000" dirty="0" smtClean="0"/>
              <a:t>Threshold for Ambiguity words: 0.2</a:t>
            </a:r>
          </a:p>
          <a:p>
            <a:pPr lvl="1"/>
            <a:r>
              <a:rPr lang="en-US" altLang="ko-KR" sz="2000" dirty="0" smtClean="0"/>
              <a:t>Similarity measure for CF: Cosine measure</a:t>
            </a:r>
          </a:p>
          <a:p>
            <a:pPr lvl="1"/>
            <a:r>
              <a:rPr lang="en-US" altLang="ko-KR" sz="2000" dirty="0" smtClean="0"/>
              <a:t># of Nearest Neighbors: 20</a:t>
            </a:r>
          </a:p>
          <a:p>
            <a:pPr lvl="1"/>
            <a:r>
              <a:rPr lang="en-US" altLang="ko-KR" sz="2000" dirty="0" smtClean="0"/>
              <a:t>10-fold cross validation</a:t>
            </a:r>
          </a:p>
          <a:p>
            <a:pPr lvl="1"/>
            <a:r>
              <a:rPr lang="en-US" altLang="ko-KR" sz="2000" dirty="0" smtClean="0"/>
              <a:t>Recommendation hits if </a:t>
            </a:r>
            <a:r>
              <a:rPr lang="en-US" altLang="ko-KR" sz="2000" dirty="0"/>
              <a:t>validation set has any </a:t>
            </a:r>
            <a:r>
              <a:rPr lang="en-US" altLang="ko-KR" sz="2000" dirty="0" smtClean="0"/>
              <a:t>score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b="1" dirty="0"/>
              <a:t>Evaluation measures</a:t>
            </a:r>
          </a:p>
          <a:p>
            <a:endParaRPr lang="en-US" altLang="ko-KR" sz="2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39753" y="4077072"/>
            <a:ext cx="4680520" cy="2580878"/>
            <a:chOff x="2123728" y="1412776"/>
            <a:chExt cx="4848225" cy="272489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708920"/>
              <a:ext cx="484822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412776"/>
              <a:ext cx="3951519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907330" y="328880"/>
            <a:ext cx="118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i="1" dirty="0" err="1" smtClean="0"/>
              <a:t>Hahsler</a:t>
            </a:r>
            <a:r>
              <a:rPr lang="en-US" altLang="ko-KR" sz="1200" dirty="0" smtClean="0"/>
              <a:t>, 2011)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5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Experiments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Results</a:t>
            </a:r>
            <a:endParaRPr lang="en-US" altLang="ko-KR" sz="2000" b="1" dirty="0"/>
          </a:p>
          <a:p>
            <a:pPr lvl="1"/>
            <a:r>
              <a:rPr lang="en-US" altLang="ko-KR" sz="2000" dirty="0" smtClean="0"/>
              <a:t>The Avg. of 10 experiments with </a:t>
            </a:r>
            <a:r>
              <a:rPr lang="en-US" altLang="ko-KR" sz="2000" dirty="0" err="1" smtClean="0"/>
              <a:t>Top</a:t>
            </a:r>
            <a:r>
              <a:rPr lang="en-US" altLang="ko-KR" sz="2000" i="1" dirty="0" err="1" smtClean="0"/>
              <a:t>N</a:t>
            </a:r>
            <a:r>
              <a:rPr lang="en-US" altLang="ko-KR" sz="2000" dirty="0" smtClean="0"/>
              <a:t> recommendation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2" y="1988840"/>
            <a:ext cx="8199437" cy="40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Experiments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Results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The Avg. of 10 experiments with </a:t>
            </a:r>
            <a:r>
              <a:rPr lang="en-US" altLang="ko-KR" sz="2000" dirty="0" err="1"/>
              <a:t>Top</a:t>
            </a:r>
            <a:r>
              <a:rPr lang="en-US" altLang="ko-KR" sz="2000" i="1" dirty="0" err="1"/>
              <a:t>N</a:t>
            </a:r>
            <a:r>
              <a:rPr lang="en-US" altLang="ko-KR" sz="2000" dirty="0"/>
              <a:t> recommendation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3" y="2060848"/>
            <a:ext cx="6022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0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407941"/>
            <a:ext cx="1770622" cy="233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Additional Experiments</a:t>
            </a:r>
            <a:endParaRPr lang="ko-KR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altLang="ko-KR" sz="2400" i="1" dirty="0" smtClean="0">
                    <a:solidFill>
                      <a:srgbClr val="FF0000"/>
                    </a:solidFill>
                  </a:rPr>
                  <a:t>Does Proposed Domain-Polarity Adaptation Work?</a:t>
                </a:r>
                <a:endParaRPr lang="en-US" altLang="ko-KR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/>
                  <a:t>Experiment setting</a:t>
                </a:r>
              </a:p>
              <a:p>
                <a:pPr lvl="1"/>
                <a:r>
                  <a:rPr lang="en-US" altLang="ko-KR" sz="2000" dirty="0" smtClean="0"/>
                  <a:t>Multiple-class classification problem</a:t>
                </a:r>
              </a:p>
              <a:p>
                <a:pPr lvl="2"/>
                <a:r>
                  <a:rPr lang="en-US" altLang="ko-KR" sz="1600" dirty="0" smtClean="0">
                    <a:solidFill>
                      <a:srgbClr val="FF0000"/>
                    </a:solidFill>
                  </a:rPr>
                  <a:t>Target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value: Rating</a:t>
                </a:r>
              </a:p>
              <a:p>
                <a:pPr lvl="2"/>
                <a:r>
                  <a:rPr lang="en-US" altLang="ko-KR" sz="1600" dirty="0" smtClean="0"/>
                  <a:t>Rating &gt; 3,    3.5 =&lt; </a:t>
                </a:r>
                <a:r>
                  <a:rPr lang="en-US" altLang="ko-KR" sz="1600" dirty="0" err="1" smtClean="0"/>
                  <a:t>Senti_score</a:t>
                </a:r>
                <a:r>
                  <a:rPr lang="en-US" altLang="ko-KR" sz="1600" dirty="0" smtClean="0"/>
                  <a:t>(Review)              → Positive</a:t>
                </a:r>
              </a:p>
              <a:p>
                <a:pPr lvl="2"/>
                <a:r>
                  <a:rPr lang="en-US" altLang="ko-KR" sz="1600" dirty="0" smtClean="0"/>
                  <a:t>Rating</a:t>
                </a:r>
                <a:r>
                  <a:rPr lang="en-US" altLang="ko-KR" sz="1600" dirty="0"/>
                  <a:t> &lt; 3</a:t>
                </a:r>
                <a:r>
                  <a:rPr lang="en-US" altLang="ko-KR" sz="1600" dirty="0" smtClean="0"/>
                  <a:t>,     </a:t>
                </a:r>
                <a:r>
                  <a:rPr lang="en-US" altLang="ko-KR" sz="1600" dirty="0" err="1" smtClean="0"/>
                  <a:t>Senti_score</a:t>
                </a:r>
                <a:r>
                  <a:rPr lang="en-US" altLang="ko-KR" sz="1600" dirty="0" smtClean="0"/>
                  <a:t>(Review) =&lt;2.5              → Negative</a:t>
                </a:r>
              </a:p>
              <a:p>
                <a:pPr lvl="2"/>
                <a:r>
                  <a:rPr lang="en-US" altLang="ko-KR" sz="1600" dirty="0" smtClean="0"/>
                  <a:t>Rating=3,     2.5 &lt; </a:t>
                </a:r>
                <a:r>
                  <a:rPr lang="en-US" altLang="ko-KR" sz="1600" dirty="0" err="1" smtClean="0"/>
                  <a:t>Senti_score</a:t>
                </a:r>
                <a:r>
                  <a:rPr lang="en-US" altLang="ko-KR" sz="1600" dirty="0" smtClean="0"/>
                  <a:t>(Review) &lt;3.5         → Neutral</a:t>
                </a:r>
                <a:endParaRPr lang="en-US" altLang="ko-KR" sz="2000" dirty="0" smtClean="0"/>
              </a:p>
              <a:p>
                <a:r>
                  <a:rPr lang="en-US" altLang="ko-KR" sz="2400" b="1" dirty="0" smtClean="0"/>
                  <a:t>Evaluation measure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𝑐𝑜𝑟𝑟𝑒𝑐𝑡𝑙𝑦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𝑐𝑙𝑎𝑠𝑠𝑖𝑓𝑖𝑒𝑑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𝑖𝑛𝑠𝑡𝑎𝑛𝑐𝑒𝑠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US" altLang="ko-KR" sz="2000" b="0" dirty="0" smtClean="0"/>
              </a:p>
              <a:p>
                <a:pPr marL="400050"/>
                <a:r>
                  <a:rPr lang="en-US" altLang="ko-KR" sz="2400" b="1" dirty="0" smtClean="0"/>
                  <a:t>Results</a:t>
                </a:r>
              </a:p>
              <a:p>
                <a:pPr marL="800100" lvl="1"/>
                <a:endParaRPr lang="en-US" altLang="ko-KR" sz="2000" b="1" dirty="0" smtClean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914" y="836712"/>
                <a:ext cx="8560558" cy="5904656"/>
              </a:xfrm>
              <a:blipFill rotWithShape="1">
                <a:blip r:embed="rId4"/>
                <a:stretch>
                  <a:fillRect l="-997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15035"/>
              </p:ext>
            </p:extLst>
          </p:nvPr>
        </p:nvGraphicFramePr>
        <p:xfrm>
          <a:off x="1259632" y="5085184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SentiWordNet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Domain-Polarity Adaptation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2767/5394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3083/5394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51.31%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57.17%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8277101" y="5929330"/>
            <a:ext cx="866899" cy="926275"/>
          </a:xfrm>
          <a:custGeom>
            <a:avLst/>
            <a:gdLst>
              <a:gd name="connsiteX0" fmla="*/ 273133 w 866899"/>
              <a:gd name="connsiteY0" fmla="*/ 926275 h 926275"/>
              <a:gd name="connsiteX1" fmla="*/ 866899 w 866899"/>
              <a:gd name="connsiteY1" fmla="*/ 320634 h 926275"/>
              <a:gd name="connsiteX2" fmla="*/ 866899 w 866899"/>
              <a:gd name="connsiteY2" fmla="*/ 0 h 926275"/>
              <a:gd name="connsiteX3" fmla="*/ 0 w 866899"/>
              <a:gd name="connsiteY3" fmla="*/ 926275 h 926275"/>
              <a:gd name="connsiteX4" fmla="*/ 273133 w 866899"/>
              <a:gd name="connsiteY4" fmla="*/ 926275 h 92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899" h="926275">
                <a:moveTo>
                  <a:pt x="273133" y="926275"/>
                </a:moveTo>
                <a:lnTo>
                  <a:pt x="866899" y="320634"/>
                </a:lnTo>
                <a:lnTo>
                  <a:pt x="866899" y="0"/>
                </a:lnTo>
                <a:lnTo>
                  <a:pt x="0" y="926275"/>
                </a:lnTo>
                <a:lnTo>
                  <a:pt x="273133" y="9262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7564800" y="5100662"/>
            <a:ext cx="1584000" cy="1764000"/>
          </a:xfrm>
          <a:custGeom>
            <a:avLst/>
            <a:gdLst>
              <a:gd name="connsiteX0" fmla="*/ 1638795 w 1650670"/>
              <a:gd name="connsiteY0" fmla="*/ 415636 h 1828800"/>
              <a:gd name="connsiteX1" fmla="*/ 308758 w 1650670"/>
              <a:gd name="connsiteY1" fmla="*/ 1828800 h 1828800"/>
              <a:gd name="connsiteX2" fmla="*/ 47501 w 1650670"/>
              <a:gd name="connsiteY2" fmla="*/ 1828800 h 1828800"/>
              <a:gd name="connsiteX3" fmla="*/ 0 w 1650670"/>
              <a:gd name="connsiteY3" fmla="*/ 1816924 h 1828800"/>
              <a:gd name="connsiteX4" fmla="*/ 1650670 w 1650670"/>
              <a:gd name="connsiteY4" fmla="*/ 0 h 1828800"/>
              <a:gd name="connsiteX5" fmla="*/ 1638795 w 1650670"/>
              <a:gd name="connsiteY5" fmla="*/ 41563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0670" h="1828800">
                <a:moveTo>
                  <a:pt x="1638795" y="415636"/>
                </a:moveTo>
                <a:lnTo>
                  <a:pt x="308758" y="1828800"/>
                </a:lnTo>
                <a:lnTo>
                  <a:pt x="47501" y="1828800"/>
                </a:lnTo>
                <a:lnTo>
                  <a:pt x="0" y="1816924"/>
                </a:lnTo>
                <a:lnTo>
                  <a:pt x="1650670" y="0"/>
                </a:lnTo>
                <a:lnTo>
                  <a:pt x="1638795" y="415636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5496" y="44624"/>
            <a:ext cx="7809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C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46318" y="332656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</a:t>
            </a:r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S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1340768"/>
            <a:ext cx="4896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800" b="1" dirty="0" smtClean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800" b="1" dirty="0" smtClean="0"/>
              <a:t>Method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 smtClean="0"/>
              <a:t>Overall Framework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 smtClean="0"/>
              <a:t>Data description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 smtClean="0"/>
              <a:t>Text preprocessing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 smtClean="0"/>
              <a:t>Domain-Polarity Adaptation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 smtClean="0"/>
              <a:t>Text </a:t>
            </a:r>
            <a:r>
              <a:rPr lang="en-US" altLang="ko-KR" sz="2400" dirty="0" err="1" smtClean="0"/>
              <a:t>postprocessing</a:t>
            </a:r>
            <a:endParaRPr lang="en-US" altLang="ko-KR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altLang="ko-KR" sz="2800" b="1" dirty="0" smtClean="0"/>
              <a:t>Experiments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/>
              <a:t>Experimental settings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400" dirty="0"/>
              <a:t>Additional Experiment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800" b="1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3712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Conclusions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6712"/>
            <a:ext cx="8704574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Contributions</a:t>
            </a:r>
          </a:p>
          <a:p>
            <a:pPr lvl="1"/>
            <a:r>
              <a:rPr lang="en-US" altLang="ko-KR" sz="2000" dirty="0" smtClean="0"/>
              <a:t>Attempt to propose new framework for recommendation with review data</a:t>
            </a:r>
          </a:p>
          <a:p>
            <a:pPr lvl="1"/>
            <a:r>
              <a:rPr lang="en-US" altLang="ko-KR" sz="2000" dirty="0" smtClean="0"/>
              <a:t>New approach for Domain-Polarity Adaptation</a:t>
            </a:r>
          </a:p>
          <a:p>
            <a:pPr marL="457200" lvl="1" indent="0">
              <a:buNone/>
            </a:pPr>
            <a:endParaRPr lang="en-US" altLang="ko-KR" sz="2000" b="1" dirty="0" smtClean="0"/>
          </a:p>
          <a:p>
            <a:r>
              <a:rPr lang="en-US" altLang="ko-KR" sz="2400" b="1" dirty="0" smtClean="0"/>
              <a:t>Limitations</a:t>
            </a:r>
          </a:p>
          <a:p>
            <a:pPr lvl="1"/>
            <a:r>
              <a:rPr lang="en-US" altLang="ko-KR" sz="2000" dirty="0" smtClean="0"/>
              <a:t>Insignificantly improved performance of recommendation </a:t>
            </a:r>
          </a:p>
          <a:p>
            <a:pPr lvl="1"/>
            <a:r>
              <a:rPr lang="en-US" altLang="ko-KR" sz="2000" dirty="0" smtClean="0"/>
              <a:t>Limited method for </a:t>
            </a:r>
            <a:r>
              <a:rPr lang="en-US" altLang="ko-KR" sz="2000" dirty="0" err="1" smtClean="0"/>
              <a:t>SentiWordNet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Limited method for calculating Review </a:t>
            </a:r>
            <a:r>
              <a:rPr lang="en-US" altLang="ko-KR" sz="2000" dirty="0" err="1" smtClean="0"/>
              <a:t>Senti_score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07455"/>
            <a:ext cx="2277510" cy="207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References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/>
              <a:t>Carrillo‐de‐</a:t>
            </a:r>
            <a:r>
              <a:rPr lang="en-US" altLang="ko-KR" sz="1600" i="1" dirty="0" err="1"/>
              <a:t>Albornoz</a:t>
            </a:r>
            <a:r>
              <a:rPr lang="en-US" altLang="ko-KR" sz="1600" i="1" dirty="0"/>
              <a:t>, J., &amp; Plaza, L. (2013). An emotion‐based model of negation, intensifiers, and modality for polarity and intensity </a:t>
            </a:r>
            <a:r>
              <a:rPr lang="en-US" altLang="ko-KR" sz="1600" i="1" dirty="0" err="1"/>
              <a:t>classification.Journal</a:t>
            </a:r>
            <a:r>
              <a:rPr lang="en-US" altLang="ko-KR" sz="1600" i="1" dirty="0"/>
              <a:t> of the American Society for Information Science and Technology,64(8), 1618-1633.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err="1"/>
              <a:t>Hogenboom</a:t>
            </a:r>
            <a:r>
              <a:rPr lang="en-US" altLang="ko-KR" sz="1600" i="1" dirty="0"/>
              <a:t>, A., Van </a:t>
            </a:r>
            <a:r>
              <a:rPr lang="en-US" altLang="ko-KR" sz="1600" i="1" dirty="0" err="1"/>
              <a:t>Iterson</a:t>
            </a:r>
            <a:r>
              <a:rPr lang="en-US" altLang="ko-KR" sz="1600" i="1" dirty="0"/>
              <a:t>, P., </a:t>
            </a:r>
            <a:r>
              <a:rPr lang="en-US" altLang="ko-KR" sz="1600" i="1" dirty="0" err="1"/>
              <a:t>Heerschop</a:t>
            </a:r>
            <a:r>
              <a:rPr lang="en-US" altLang="ko-KR" sz="1600" i="1" dirty="0"/>
              <a:t>, B., </a:t>
            </a:r>
            <a:r>
              <a:rPr lang="en-US" altLang="ko-KR" sz="1600" i="1" dirty="0" err="1"/>
              <a:t>Frasincar</a:t>
            </a:r>
            <a:r>
              <a:rPr lang="en-US" altLang="ko-KR" sz="1600" i="1" dirty="0"/>
              <a:t>, F., &amp; </a:t>
            </a:r>
            <a:r>
              <a:rPr lang="en-US" altLang="ko-KR" sz="1600" i="1" dirty="0" err="1"/>
              <a:t>Kaymak</a:t>
            </a:r>
            <a:r>
              <a:rPr lang="en-US" altLang="ko-KR" sz="1600" i="1" dirty="0"/>
              <a:t>, U. (2011, October). Determining negation scope and strength in sentiment analysis. In Systems, Man, and Cybernetics (SMC), 2011 IEEE International Conference on (pp. 2589-2594). IEEE.</a:t>
            </a:r>
          </a:p>
          <a:p>
            <a:r>
              <a:rPr lang="en-US" altLang="ko-KR" sz="1600" i="1" dirty="0" err="1"/>
              <a:t>Ganu</a:t>
            </a:r>
            <a:r>
              <a:rPr lang="en-US" altLang="ko-KR" sz="1600" i="1" dirty="0"/>
              <a:t>, G., </a:t>
            </a:r>
            <a:r>
              <a:rPr lang="en-US" altLang="ko-KR" sz="1600" i="1" dirty="0" err="1"/>
              <a:t>Elhadad</a:t>
            </a:r>
            <a:r>
              <a:rPr lang="en-US" altLang="ko-KR" sz="1600" i="1" dirty="0"/>
              <a:t>, N., &amp; Marian, A. (2009, June). Beyond the Stars: Improving Rating Predictions using </a:t>
            </a:r>
            <a:r>
              <a:rPr lang="en-US" altLang="ko-KR" sz="1600" i="1" dirty="0" smtClean="0"/>
              <a:t>Review </a:t>
            </a:r>
            <a:r>
              <a:rPr lang="en-US" altLang="ko-KR" sz="1600" i="1" dirty="0"/>
              <a:t>Text Content. In </a:t>
            </a:r>
            <a:r>
              <a:rPr lang="en-US" altLang="ko-KR" sz="1600" i="1" dirty="0" err="1"/>
              <a:t>WebDB</a:t>
            </a:r>
            <a:r>
              <a:rPr lang="en-US" altLang="ko-KR" sz="1600" i="1" dirty="0"/>
              <a:t> (Vol. 9, pp. 1-6</a:t>
            </a:r>
            <a:r>
              <a:rPr lang="en-US" altLang="ko-KR" sz="1600" i="1" dirty="0" smtClean="0"/>
              <a:t>).</a:t>
            </a:r>
          </a:p>
          <a:p>
            <a:r>
              <a:rPr lang="en-US" altLang="ko-KR" sz="1600" i="1" dirty="0" err="1"/>
              <a:t>Hahsler</a:t>
            </a:r>
            <a:r>
              <a:rPr lang="en-US" altLang="ko-KR" sz="1600" i="1" dirty="0"/>
              <a:t>, M. (2011). </a:t>
            </a:r>
            <a:r>
              <a:rPr lang="en-US" altLang="ko-KR" sz="1600" i="1" dirty="0" err="1"/>
              <a:t>recommenderlab</a:t>
            </a:r>
            <a:r>
              <a:rPr lang="en-US" altLang="ko-KR" sz="1600" i="1" dirty="0"/>
              <a:t>: A Framework for Developing and Testing Recommendation Algorithms. Nov.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848" y="2708920"/>
            <a:ext cx="8229600" cy="676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 smtClean="0"/>
              <a:t>Thank you </a:t>
            </a:r>
            <a:endParaRPr lang="ko-KR" altLang="en-US" sz="36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915816" y="3284984"/>
            <a:ext cx="2971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21928" y="3356992"/>
            <a:ext cx="300625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33569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Introduction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The goals of this project</a:t>
            </a:r>
          </a:p>
          <a:p>
            <a:pPr lvl="1"/>
            <a:r>
              <a:rPr lang="en-US" altLang="ko-KR" sz="2000" b="1" dirty="0" smtClean="0"/>
              <a:t>CF-based Recommendation System using Sentiment Analysis on Reviews</a:t>
            </a:r>
          </a:p>
          <a:p>
            <a:pPr lvl="2"/>
            <a:r>
              <a:rPr lang="en-US" altLang="ko-KR" sz="1800" dirty="0" smtClean="0">
                <a:solidFill>
                  <a:srgbClr val="FF0000"/>
                </a:solidFill>
              </a:rPr>
              <a:t>Reviews could have more detailed opinions rather than simple ratings</a:t>
            </a:r>
          </a:p>
          <a:p>
            <a:pPr lvl="2"/>
            <a:r>
              <a:rPr lang="en-US" altLang="ko-KR" sz="1800" dirty="0" smtClean="0"/>
              <a:t>Generating Sentiment scores from reviews through SA</a:t>
            </a:r>
          </a:p>
          <a:p>
            <a:pPr lvl="2"/>
            <a:r>
              <a:rPr lang="en-US" altLang="ko-KR" sz="1800" dirty="0" smtClean="0"/>
              <a:t>Using Sentiment scores as proxy of rating in Collaborative-Filtering based RS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b="1" dirty="0" smtClean="0"/>
              <a:t>Domain-polarity adaptation for Sentiment Analysis</a:t>
            </a:r>
          </a:p>
          <a:p>
            <a:pPr lvl="2"/>
            <a:r>
              <a:rPr lang="en-US" altLang="ko-KR" sz="1800" dirty="0" smtClean="0">
                <a:solidFill>
                  <a:srgbClr val="FF0000"/>
                </a:solidFill>
              </a:rPr>
              <a:t>Polarities of each word can be changed depending on Domains</a:t>
            </a:r>
          </a:p>
          <a:p>
            <a:pPr lvl="2"/>
            <a:r>
              <a:rPr lang="en-US" altLang="ko-KR" sz="1800" dirty="0" smtClean="0"/>
              <a:t>It is better to adapt polarities of words depending on domains than to plainly use general lexical resources like </a:t>
            </a:r>
            <a:r>
              <a:rPr lang="en-US" altLang="ko-KR" sz="1800" dirty="0" err="1" smtClean="0"/>
              <a:t>SentiWordNet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b="1" dirty="0" smtClean="0"/>
              <a:t>Propose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approach</a:t>
            </a:r>
            <a:r>
              <a:rPr lang="en-US" altLang="ko-KR" sz="2000" b="1" dirty="0" smtClean="0"/>
              <a:t> for Recommendation system based on Sentiment analysis with Domain-polarity Adaptation</a:t>
            </a:r>
          </a:p>
          <a:p>
            <a:pPr lvl="1"/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54674"/>
            <a:ext cx="1664693" cy="16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Overall Framework</a:t>
            </a:r>
            <a:endParaRPr lang="ko-KR" altLang="en-US" sz="18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981889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Customer Review Data Collection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1775138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Text Preprocessing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2494057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Reference </a:t>
            </a:r>
            <a:r>
              <a:rPr lang="en-US" altLang="ko-KR" sz="2000" dirty="0" err="1" smtClean="0"/>
              <a:t>SentiWordNet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3233723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Domain-Polarity Adaptation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3934217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Negation &amp; Intensifier treatment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5374377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User-Based Collaborative Filtering RS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4654297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Generate Sentiment scores</a:t>
            </a:r>
            <a:endParaRPr lang="ko-KR" altLang="en-US" sz="2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72000" y="1429799"/>
            <a:ext cx="0" cy="317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7704" y="6094457"/>
            <a:ext cx="5328592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Evaluations</a:t>
            </a:r>
            <a:endParaRPr lang="ko-KR" altLang="en-US" sz="2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572000" y="220564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72000" y="292572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72000" y="364580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72000" y="436588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572000" y="508596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72000" y="5806048"/>
            <a:ext cx="0" cy="288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869740"/>
            <a:ext cx="1763688" cy="191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36" y="4783925"/>
            <a:ext cx="3131840" cy="20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Data Description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Data domain </a:t>
            </a:r>
          </a:p>
          <a:p>
            <a:pPr lvl="1"/>
            <a:r>
              <a:rPr lang="en-US" altLang="ko-KR" sz="2000" dirty="0" smtClean="0"/>
              <a:t>Makeupalley.com </a:t>
            </a:r>
          </a:p>
          <a:p>
            <a:pPr lvl="1"/>
            <a:r>
              <a:rPr lang="en-US" altLang="ko-KR" sz="2000" dirty="0" smtClean="0"/>
              <a:t>Beauty product reviews 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b="1" dirty="0" smtClean="0"/>
              <a:t>Data characteristics</a:t>
            </a:r>
          </a:p>
          <a:p>
            <a:pPr lvl="1"/>
            <a:r>
              <a:rPr lang="en-US" altLang="ko-KR" sz="2000" dirty="0" smtClean="0"/>
              <a:t># of reviews: 125, 876</a:t>
            </a:r>
          </a:p>
          <a:p>
            <a:pPr lvl="1"/>
            <a:r>
              <a:rPr lang="en-US" altLang="ko-KR" sz="2000" dirty="0" smtClean="0"/>
              <a:t># of users: 62,141</a:t>
            </a:r>
          </a:p>
          <a:p>
            <a:pPr lvl="1"/>
            <a:r>
              <a:rPr lang="en-US" altLang="ko-KR" sz="2000" dirty="0" smtClean="0"/>
              <a:t># of products: 1,872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b="1" dirty="0" smtClean="0"/>
              <a:t>Used data for Experiments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184 users who have </a:t>
            </a:r>
            <a:r>
              <a:rPr lang="en-US" altLang="ko-KR" sz="2000" dirty="0" smtClean="0">
                <a:solidFill>
                  <a:srgbClr val="FF0000"/>
                </a:solidFill>
              </a:rPr>
              <a:t>more than 20 reviews</a:t>
            </a:r>
          </a:p>
          <a:p>
            <a:pPr lvl="1"/>
            <a:r>
              <a:rPr lang="en-US" altLang="ko-KR" sz="2000" dirty="0" smtClean="0"/>
              <a:t>5,393 reviews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8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2878" y="5157192"/>
            <a:ext cx="1668371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Preprocessing &amp; </a:t>
            </a:r>
            <a:r>
              <a:rPr lang="en-US" altLang="ko-KR" sz="2800" b="1" dirty="0" err="1" smtClean="0"/>
              <a:t>SentiWordNet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Preprocessing steps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en-US" altLang="ko-KR" sz="1800" b="1" dirty="0" smtClean="0"/>
              <a:t>“</a:t>
            </a:r>
            <a:r>
              <a:rPr lang="en-US" altLang="ko-KR" sz="1600" dirty="0" smtClean="0"/>
              <a:t>This </a:t>
            </a:r>
            <a:r>
              <a:rPr lang="en-US" altLang="ko-KR" sz="1600" dirty="0"/>
              <a:t>product was great! I really loved this product. But I didn't enjoy the perfume of it.”</a:t>
            </a:r>
          </a:p>
          <a:p>
            <a:pPr lvl="2"/>
            <a:r>
              <a:rPr lang="en-US" altLang="ko-KR" sz="1600" dirty="0" smtClean="0"/>
              <a:t>[[‘great’, ‘JJ’], [‘really’, ‘RB’], </a:t>
            </a:r>
            <a:r>
              <a:rPr lang="en-US" altLang="ko-KR" sz="1600" dirty="0" smtClean="0">
                <a:solidFill>
                  <a:srgbClr val="FF0000"/>
                </a:solidFill>
              </a:rPr>
              <a:t>[‘love’, ‘VBD’]</a:t>
            </a:r>
            <a:r>
              <a:rPr lang="en-US" altLang="ko-KR" sz="1600" dirty="0" smtClean="0"/>
              <a:t>, [“didn’t”, ‘VBP’], [‘enjoy’, ‘VB’]]</a:t>
            </a:r>
            <a:endParaRPr lang="en-US" altLang="ko-KR" sz="2400" dirty="0" smtClean="0"/>
          </a:p>
          <a:p>
            <a:endParaRPr lang="en-US" altLang="ko-KR" sz="1800" b="1" dirty="0" smtClean="0"/>
          </a:p>
          <a:p>
            <a:r>
              <a:rPr lang="en-US" altLang="ko-KR" sz="2400" b="1" dirty="0" err="1" smtClean="0"/>
              <a:t>SentiWordNet</a:t>
            </a:r>
            <a:r>
              <a:rPr lang="en-US" altLang="ko-KR" sz="2400" b="1" dirty="0" smtClean="0"/>
              <a:t> Reference</a:t>
            </a:r>
          </a:p>
          <a:p>
            <a:pPr lvl="1"/>
            <a:r>
              <a:rPr lang="en-US" altLang="ko-KR" sz="2000" dirty="0" smtClean="0"/>
              <a:t>For calculating sentiment scores of each word</a:t>
            </a:r>
          </a:p>
          <a:p>
            <a:pPr lvl="2"/>
            <a:r>
              <a:rPr lang="en-US" altLang="ko-KR" sz="1800" b="1" dirty="0" err="1" smtClean="0"/>
              <a:t>Senti_score</a:t>
            </a:r>
            <a:r>
              <a:rPr lang="en-US" altLang="ko-KR" sz="1800" b="1" dirty="0" smtClean="0"/>
              <a:t>(word)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= Average(</a:t>
            </a:r>
            <a:r>
              <a:rPr lang="en-US" altLang="ko-KR" sz="1800" b="1" dirty="0" err="1" smtClean="0"/>
              <a:t>Positive_score</a:t>
            </a:r>
            <a:r>
              <a:rPr lang="en-US" altLang="ko-KR" sz="1800" b="1" dirty="0" smtClean="0"/>
              <a:t>) – Average(</a:t>
            </a:r>
            <a:r>
              <a:rPr lang="en-US" altLang="ko-KR" sz="1800" b="1" dirty="0" err="1" smtClean="0"/>
              <a:t>Negative_score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en-US" altLang="ko-KR" sz="2000" dirty="0" smtClean="0"/>
              <a:t>Example: </a:t>
            </a:r>
            <a:r>
              <a:rPr lang="en-US" altLang="ko-KR" sz="1600" dirty="0" smtClean="0">
                <a:solidFill>
                  <a:srgbClr val="FF0000"/>
                </a:solidFill>
              </a:rPr>
              <a:t>[‘love’, ‘VBD’]</a:t>
            </a:r>
          </a:p>
          <a:p>
            <a:pPr lvl="1"/>
            <a:endParaRPr lang="en-US" altLang="ko-KR" sz="2000" dirty="0" smtClean="0"/>
          </a:p>
          <a:p>
            <a:endParaRPr lang="en-US" altLang="ko-KR" sz="2400" b="1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340768"/>
            <a:ext cx="1584176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Lemmatization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50060"/>
            <a:ext cx="1440160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Tokenizing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1340768"/>
            <a:ext cx="1296143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POS tagging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76601" y="1340768"/>
            <a:ext cx="2027847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Stopwords</a:t>
            </a:r>
            <a:r>
              <a:rPr lang="en-US" altLang="ko-KR" dirty="0" smtClean="0"/>
              <a:t> removal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072316" y="1525434"/>
            <a:ext cx="3918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23928" y="1525434"/>
            <a:ext cx="3918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072545" y="1525434"/>
            <a:ext cx="3918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75488"/>
              </p:ext>
            </p:extLst>
          </p:nvPr>
        </p:nvGraphicFramePr>
        <p:xfrm>
          <a:off x="2843808" y="4581128"/>
          <a:ext cx="3456383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254"/>
                <a:gridCol w="903976"/>
                <a:gridCol w="957153"/>
              </a:tblGrid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Word,</a:t>
                      </a:r>
                      <a:r>
                        <a:rPr lang="en-US" altLang="ko-KR" sz="1400" baseline="0" dirty="0" smtClean="0"/>
                        <a:t> POS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Positive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Negative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love.v.01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love.v.02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love.v.03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sleep_together.v.01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0.125</a:t>
                      </a:r>
                      <a:endParaRPr lang="ko-KR" altLang="en-US" sz="1400" dirty="0"/>
                    </a:p>
                  </a:txBody>
                  <a:tcPr/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0.03125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Senti_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</a:rPr>
                        <a:t>score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0.59375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Framework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428932"/>
            <a:ext cx="1296143" cy="128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55776" y="3357572"/>
            <a:ext cx="189352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set of Words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5856" y="1556792"/>
            <a:ext cx="2520280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Total Data Set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2"/>
            <a:endCxn id="29" idx="0"/>
          </p:cNvCxnSpPr>
          <p:nvPr/>
        </p:nvCxnSpPr>
        <p:spPr>
          <a:xfrm flipH="1">
            <a:off x="3502538" y="1926124"/>
            <a:ext cx="1033458" cy="493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5776" y="2419727"/>
            <a:ext cx="1893524" cy="61555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Positive Set</a:t>
            </a:r>
          </a:p>
          <a:p>
            <a:pPr algn="ctr"/>
            <a:r>
              <a:rPr lang="en-US" altLang="ko-KR" sz="1600" dirty="0" smtClean="0"/>
              <a:t>(rating = 5)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597346" y="2419727"/>
            <a:ext cx="1893524" cy="61555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Negative Set</a:t>
            </a:r>
          </a:p>
          <a:p>
            <a:pPr algn="ctr"/>
            <a:r>
              <a:rPr lang="en-US" altLang="ko-KR" sz="1600" dirty="0" smtClean="0"/>
              <a:t>(rating = 1)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7" idx="2"/>
            <a:endCxn id="30" idx="0"/>
          </p:cNvCxnSpPr>
          <p:nvPr/>
        </p:nvCxnSpPr>
        <p:spPr>
          <a:xfrm>
            <a:off x="4535996" y="1926124"/>
            <a:ext cx="1008112" cy="493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2692" y="3355831"/>
            <a:ext cx="189352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set of Words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>
            <a:stCxn id="29" idx="2"/>
            <a:endCxn id="25" idx="0"/>
          </p:cNvCxnSpPr>
          <p:nvPr/>
        </p:nvCxnSpPr>
        <p:spPr>
          <a:xfrm>
            <a:off x="3502538" y="3035280"/>
            <a:ext cx="0" cy="3222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569454" y="3033539"/>
            <a:ext cx="0" cy="3222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5776" y="4138627"/>
            <a:ext cx="3960440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Word Matrix 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25" idx="2"/>
            <a:endCxn id="35" idx="0"/>
          </p:cNvCxnSpPr>
          <p:nvPr/>
        </p:nvCxnSpPr>
        <p:spPr>
          <a:xfrm>
            <a:off x="3502538" y="3726904"/>
            <a:ext cx="1033458" cy="411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2"/>
            <a:endCxn id="35" idx="0"/>
          </p:cNvCxnSpPr>
          <p:nvPr/>
        </p:nvCxnSpPr>
        <p:spPr>
          <a:xfrm flipH="1">
            <a:off x="4535996" y="3725163"/>
            <a:ext cx="1033458" cy="4134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55776" y="4786699"/>
            <a:ext cx="3960440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set of Ambiguity Words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55776" y="5529426"/>
            <a:ext cx="3960440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Domain-Polarity Adaptation </a:t>
            </a:r>
          </a:p>
          <a:p>
            <a:pPr algn="ctr"/>
            <a:r>
              <a:rPr lang="en-US" altLang="ko-KR" dirty="0" smtClean="0"/>
              <a:t>for Ambiguity Words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535996" y="4507959"/>
            <a:ext cx="0" cy="3222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535996" y="5156031"/>
            <a:ext cx="0" cy="3222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Basic Assumption </a:t>
            </a:r>
          </a:p>
          <a:p>
            <a:pPr lvl="1"/>
            <a:r>
              <a:rPr lang="en-US" altLang="ko-KR" sz="2000" dirty="0" smtClean="0"/>
              <a:t>Each word could have different polarity in the same domain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1669" y="3068960"/>
            <a:ext cx="1047963" cy="366680"/>
            <a:chOff x="4249180" y="2759029"/>
            <a:chExt cx="1643982" cy="48899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249180" y="2759029"/>
              <a:ext cx="1643982" cy="48899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9180" y="2798248"/>
              <a:ext cx="1643982" cy="4104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C00000"/>
                  </a:solidFill>
                </a:rPr>
                <a:t>Negative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912768" cy="20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Domain-Polarity Adaptation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914" y="836712"/>
            <a:ext cx="8560558" cy="59046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Basic Assumption </a:t>
            </a:r>
          </a:p>
          <a:p>
            <a:pPr lvl="1"/>
            <a:r>
              <a:rPr lang="en-US" altLang="ko-KR" sz="2000" dirty="0" smtClean="0"/>
              <a:t>Each word could have different polarity in the same domain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91721" y="620688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692696"/>
            <a:ext cx="83127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99" y="2204864"/>
            <a:ext cx="6956425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12912" y="4869160"/>
            <a:ext cx="1046720" cy="364300"/>
            <a:chOff x="1423431" y="2753754"/>
            <a:chExt cx="1643982" cy="49426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423431" y="2753754"/>
              <a:ext cx="1643981" cy="494269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3431" y="2791444"/>
              <a:ext cx="1643982" cy="4175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</a:rPr>
                <a:t>Positive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11669" y="3068960"/>
            <a:ext cx="1047963" cy="366680"/>
            <a:chOff x="4249180" y="2759029"/>
            <a:chExt cx="1643982" cy="48899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249180" y="2759029"/>
              <a:ext cx="1643982" cy="48899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9180" y="2798248"/>
              <a:ext cx="1643982" cy="4104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C00000"/>
                  </a:solidFill>
                </a:rPr>
                <a:t>Negative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13653</TotalTime>
  <Words>2008</Words>
  <Application>Microsoft Office PowerPoint</Application>
  <PresentationFormat>화면 슬라이드 쇼(4:3)</PresentationFormat>
  <Paragraphs>571</Paragraphs>
  <Slides>22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Developing Recommendation System based on Sentiment Analysis with Domain-Polarity Adaptation</vt:lpstr>
      <vt:lpstr>PowerPoint 프레젠테이션</vt:lpstr>
      <vt:lpstr>Introduction</vt:lpstr>
      <vt:lpstr>Overall Framework</vt:lpstr>
      <vt:lpstr>Data Description </vt:lpstr>
      <vt:lpstr>Preprocessing &amp; SentiWordNet</vt:lpstr>
      <vt:lpstr>Domain-Polarity Adaptation </vt:lpstr>
      <vt:lpstr>Domain-Polarity Adaptation </vt:lpstr>
      <vt:lpstr>Domain-Polarity Adaptation </vt:lpstr>
      <vt:lpstr>Domain-Polarity Adaptation </vt:lpstr>
      <vt:lpstr>Domain-Polarity Adaptation </vt:lpstr>
      <vt:lpstr>Domain-Polarity Adaptation </vt:lpstr>
      <vt:lpstr>Negation &amp; Intensifier</vt:lpstr>
      <vt:lpstr>Sentiment score for Review</vt:lpstr>
      <vt:lpstr>Experiments</vt:lpstr>
      <vt:lpstr>Experiments</vt:lpstr>
      <vt:lpstr>Experiments</vt:lpstr>
      <vt:lpstr>Experiments</vt:lpstr>
      <vt:lpstr>Additional Experiments</vt:lpstr>
      <vt:lpstr>Conclusions</vt:lpstr>
      <vt:lpstr>References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content-based Seller Recommendation System in an Open Market</dc:title>
  <dc:creator>Simon</dc:creator>
  <cp:lastModifiedBy>korea</cp:lastModifiedBy>
  <cp:revision>2506</cp:revision>
  <dcterms:created xsi:type="dcterms:W3CDTF">2014-07-25T10:59:35Z</dcterms:created>
  <dcterms:modified xsi:type="dcterms:W3CDTF">2016-06-20T10:07:15Z</dcterms:modified>
</cp:coreProperties>
</file>