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f0f3ba4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f0f3ba4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f0f3ba4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f0f3ba4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0f3ba4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0f3ba4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f0f3ba4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f0f3ba4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f0f3ba4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f0f3ba4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f0f3ba4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f0f3ba4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f0f3ba4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f0f3ba4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f0f3ba43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f0f3ba43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f0f3ba43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f0f3ba43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f0f3ba4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f0f3ba4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f0f3ba43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f0f3ba43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f0f3ba43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f0f3ba43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f0f3ba43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f0f3ba43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f0f3ba43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f0f3ba43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f0f3ba4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f0f3ba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f0f3ba43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f0f3ba43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f0f3ba43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f0f3ba43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f0f3ba43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f0f3ba43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f0f3ba4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f0f3ba4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e2802cf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e2802cf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f0f3ba4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f0f3ba4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YULEITSINGTAO/TNC_project" TargetMode="External"/><Relationship Id="rId4" Type="http://schemas.openxmlformats.org/officeDocument/2006/relationships/hyperlink" Target="https://yuleitsingtao.github.io/TNC_project/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Pipeline to Create OTU Table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94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 Yu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-11250" y="364095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242850" y="412950"/>
            <a:ext cx="8451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r>
              <a:rPr lang="en" sz="2400"/>
              <a:t>. Data processing </a:t>
            </a:r>
            <a:endParaRPr sz="2400"/>
          </a:p>
        </p:txBody>
      </p:sp>
      <p:sp>
        <p:nvSpPr>
          <p:cNvPr id="136" name="Google Shape;136;p22"/>
          <p:cNvSpPr txBox="1"/>
          <p:nvPr/>
        </p:nvSpPr>
        <p:spPr>
          <a:xfrm>
            <a:off x="360875" y="995175"/>
            <a:ext cx="7877400" cy="291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cd data_processing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ls 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trim</a:t>
            </a: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test_qc_input_raw_sequences</a:t>
            </a:r>
            <a:endParaRPr sz="18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test_qc_trimmed_sequences</a:t>
            </a:r>
            <a:endParaRPr sz="18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./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test_qc_input_raw_sequences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./code_trimme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./test_qc_trimmed_sequences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6. Go to check trimmed sequences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</a:rPr>
              <a:t>I like using FileZilla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cd </a:t>
            </a:r>
            <a:endParaRPr sz="180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>
            <a:off x="-6000" y="4602600"/>
            <a:ext cx="91560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2"/>
          <p:cNvSpPr txBox="1"/>
          <p:nvPr/>
        </p:nvSpPr>
        <p:spPr>
          <a:xfrm>
            <a:off x="118000" y="4612450"/>
            <a:ext cx="8369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If the quality of trimmed sequences are not good, you want to change the parameters in trim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242850" y="412950"/>
            <a:ext cx="8451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</a:t>
            </a:r>
            <a:r>
              <a:rPr lang="en" sz="2400"/>
              <a:t>. Run Usearch  </a:t>
            </a:r>
            <a:endParaRPr sz="2400"/>
          </a:p>
        </p:txBody>
      </p:sp>
      <p:sp>
        <p:nvSpPr>
          <p:cNvPr id="144" name="Google Shape;144;p23"/>
          <p:cNvSpPr txBox="1"/>
          <p:nvPr/>
        </p:nvSpPr>
        <p:spPr>
          <a:xfrm>
            <a:off x="364000" y="995175"/>
            <a:ext cx="7877400" cy="291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cd Usearch_project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ls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combine_otu_reference.shell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otus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summary</a:t>
            </a:r>
            <a:endParaRPr sz="18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</a:t>
            </a: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otutable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uniques.sh</a:t>
            </a:r>
            <a:endParaRPr sz="1800">
              <a:solidFill>
                <a:srgbClr val="00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make_database 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r>
              <a:rPr lang="en" sz="1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unitITS.udb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merge 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</a:t>
            </a: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pred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usearch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normalize.sh 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run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utax_reference_dataset_01.12.2017.fasta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./run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>
            <a:off x="-6000" y="4258388"/>
            <a:ext cx="91560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 txBox="1"/>
          <p:nvPr/>
        </p:nvSpPr>
        <p:spPr>
          <a:xfrm>
            <a:off x="118000" y="4376550"/>
            <a:ext cx="8369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You may want to use more CPUs, change the parameters in </a:t>
            </a: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uniques.sh</a:t>
            </a:r>
            <a:endParaRPr i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Some parameters also need to change depend on trimmed sequences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242850" y="412950"/>
            <a:ext cx="8451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r>
              <a:rPr lang="en" sz="2400"/>
              <a:t>. See results in out </a:t>
            </a:r>
            <a:endParaRPr sz="2400"/>
          </a:p>
        </p:txBody>
      </p:sp>
      <p:sp>
        <p:nvSpPr>
          <p:cNvPr id="152" name="Google Shape;152;p24"/>
          <p:cNvSpPr txBox="1"/>
          <p:nvPr/>
        </p:nvSpPr>
        <p:spPr>
          <a:xfrm>
            <a:off x="242850" y="991050"/>
            <a:ext cx="7877400" cy="158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cd 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merged.fq  otutable.txt  reads_survey.txt  filtered.fa  otus.fa  otutable_normalized.txt  uniques.fa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202500" y="2763525"/>
            <a:ext cx="7958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9</a:t>
            </a:r>
            <a:r>
              <a:rPr lang="en" sz="2400">
                <a:solidFill>
                  <a:schemeClr val="dk1"/>
                </a:solidFill>
              </a:rPr>
              <a:t>. Merge reads_survey.txt and otutable.txt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(This step can be finished in bash or any other languages you like)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283200" y="4079875"/>
            <a:ext cx="7877400" cy="78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cd ..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./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combine_otu_reference.shell</a:t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241850" y="206525"/>
            <a:ext cx="79581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10</a:t>
            </a:r>
            <a:r>
              <a:rPr lang="en" sz="2400">
                <a:solidFill>
                  <a:schemeClr val="dk1"/>
                </a:solidFill>
              </a:rPr>
              <a:t>. </a:t>
            </a:r>
            <a:r>
              <a:rPr lang="en" sz="2400">
                <a:solidFill>
                  <a:schemeClr val="dk1"/>
                </a:solidFill>
              </a:rPr>
              <a:t>Merge</a:t>
            </a:r>
            <a:r>
              <a:rPr lang="en" sz="2400">
                <a:solidFill>
                  <a:schemeClr val="dk1"/>
                </a:solidFill>
              </a:rPr>
              <a:t> otutable will be in out as well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241850" y="745950"/>
            <a:ext cx="7877400" cy="191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cd out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combine  merged.fq  otutable.txt             reads_survey.txt filtered.fa  otus.fa    otutable_normalized.txt  uniques.fa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41850" y="2955275"/>
            <a:ext cx="79581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Finally, we get the otu table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Work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86200"/>
            <a:ext cx="8520600" cy="2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Language: R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There are 4235 outs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Abundance</a:t>
            </a:r>
            <a:r>
              <a:rPr lang="en" sz="2400">
                <a:solidFill>
                  <a:srgbClr val="000000"/>
                </a:solidFill>
              </a:rPr>
              <a:t> Curve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Alpha diversity and Beta diversity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cxnSp>
        <p:nvCxnSpPr>
          <p:cNvPr id="168" name="Google Shape;168;p26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Abundance</a:t>
            </a:r>
            <a:r>
              <a:rPr lang="en"/>
              <a:t> Curve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00" y="1280150"/>
            <a:ext cx="7353000" cy="3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oogle Shape;179;p28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Alpha diversity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0" y="1057175"/>
            <a:ext cx="7884799" cy="39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000" y="1217375"/>
            <a:ext cx="5051300" cy="39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Species Richness</a:t>
            </a:r>
            <a:endParaRPr/>
          </a:p>
        </p:txBody>
      </p:sp>
      <p:cxnSp>
        <p:nvCxnSpPr>
          <p:cNvPr id="188" name="Google Shape;188;p29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9"/>
          <p:cNvSpPr txBox="1"/>
          <p:nvPr/>
        </p:nvSpPr>
        <p:spPr>
          <a:xfrm>
            <a:off x="237300" y="1392175"/>
            <a:ext cx="30690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Plot 1, 3 10 and 16 show less species richness than others.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factors influence the alpha diversity?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Environmental Data set</a:t>
            </a:r>
            <a:endParaRPr/>
          </a:p>
        </p:txBody>
      </p:sp>
      <p:cxnSp>
        <p:nvCxnSpPr>
          <p:cNvPr id="195" name="Google Shape;195;p30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0"/>
          <p:cNvSpPr txBox="1"/>
          <p:nvPr/>
        </p:nvSpPr>
        <p:spPr>
          <a:xfrm>
            <a:off x="348050" y="1344700"/>
            <a:ext cx="81156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There are 226 features in the raw environmental data.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clean the environmental data deleting the NA value and manual delete some useless features.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Then analysis the linear relationship between each features and delete the features which can be linear represented by others.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General Linear Regression</a:t>
            </a:r>
            <a:endParaRPr/>
          </a:p>
        </p:txBody>
      </p:sp>
      <p:cxnSp>
        <p:nvCxnSpPr>
          <p:cNvPr id="202" name="Google Shape;202;p31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1"/>
          <p:cNvSpPr txBox="1"/>
          <p:nvPr/>
        </p:nvSpPr>
        <p:spPr>
          <a:xfrm>
            <a:off x="348050" y="1344700"/>
            <a:ext cx="81156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Based on general linear regression model, we find the 12 key features: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MG, CA, H, CEC, NO3_N, S, CC_Mult_FR, FRI, CEI, Precip_Yr, Water_Bal, CC_LIDAR.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Soil chemistry &gt; Trees Environment.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79300" y="313775"/>
            <a:ext cx="63090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Outline</a:t>
            </a:r>
            <a:endParaRPr sz="2800"/>
          </a:p>
        </p:txBody>
      </p:sp>
      <p:sp>
        <p:nvSpPr>
          <p:cNvPr id="62" name="Google Shape;62;p14"/>
          <p:cNvSpPr txBox="1"/>
          <p:nvPr/>
        </p:nvSpPr>
        <p:spPr>
          <a:xfrm>
            <a:off x="358600" y="1272750"/>
            <a:ext cx="85389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Bioinformatics Pipeline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Statistical Results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Beta Diversity</a:t>
            </a:r>
            <a:endParaRPr/>
          </a:p>
        </p:txBody>
      </p:sp>
      <p:cxnSp>
        <p:nvCxnSpPr>
          <p:cNvPr id="209" name="Google Shape;209;p32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737" y="1216025"/>
            <a:ext cx="5770262" cy="38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237300" y="1216025"/>
            <a:ext cx="29901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see each plot as a community.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Plot 12, 16, 18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features are influencing beta diversity?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6" y="0"/>
            <a:ext cx="61721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253125" y="237300"/>
            <a:ext cx="2309700" cy="4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94925" y="237300"/>
            <a:ext cx="2752800" cy="4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Determine the communities according to physical distance.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features are influencing beta diversity?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713000" y="2173075"/>
            <a:ext cx="263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Description</a:t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244925" y="1280625"/>
            <a:ext cx="8761500" cy="3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Sequences Data (</a:t>
            </a:r>
            <a:r>
              <a:rPr lang="en" sz="2400">
                <a:solidFill>
                  <a:schemeClr val="dk1"/>
                </a:solidFill>
              </a:rPr>
              <a:t>22.8 GB):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18 Plots and 4 subplots in each plot + negative control -&gt;73 samples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Forward and </a:t>
            </a:r>
            <a:r>
              <a:rPr lang="en" sz="2400"/>
              <a:t>complement</a:t>
            </a:r>
            <a:r>
              <a:rPr lang="en" sz="2400"/>
              <a:t> reverse for each sample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Environmental Data: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Soil Chemistry, Trees, Location</a:t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PC or Cluster?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HPCC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High-Performance Computing Center (Linux System)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ssh -x [account name]@cluster.hpcc.ucr.edu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Login through terminal (Mac and Linux)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Login through Cygwin (Windows)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Login through FTP (FileZilla)</a:t>
            </a:r>
            <a:endParaRPr sz="2400">
              <a:solidFill>
                <a:srgbClr val="000000"/>
              </a:solidFill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and GitLab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https://github.com/YULEITSINGTAO/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https://yuleitsingtao.github.io/TNC_project/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Repository management services  are vital aspects of successfully developing software, either individually or collaboratively.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0375" y="4136325"/>
            <a:ext cx="2763625" cy="10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4E3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4E3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4E3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git clone [url]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9700"/>
            <a:ext cx="8520602" cy="4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code source on GitHub</a:t>
            </a:r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Bioinformatics Pipeline 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9"/>
          <p:cNvSpPr/>
          <p:nvPr/>
        </p:nvSpPr>
        <p:spPr>
          <a:xfrm>
            <a:off x="461875" y="1294625"/>
            <a:ext cx="1616400" cy="5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Sequences Data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818625" y="1294625"/>
            <a:ext cx="1616400" cy="5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Sequences</a:t>
            </a:r>
            <a:endParaRPr/>
          </a:p>
        </p:txBody>
      </p:sp>
      <p:cxnSp>
        <p:nvCxnSpPr>
          <p:cNvPr id="102" name="Google Shape;102;p19"/>
          <p:cNvCxnSpPr>
            <a:stCxn id="100" idx="3"/>
            <a:endCxn id="101" idx="1"/>
          </p:cNvCxnSpPr>
          <p:nvPr/>
        </p:nvCxnSpPr>
        <p:spPr>
          <a:xfrm>
            <a:off x="2078275" y="1553525"/>
            <a:ext cx="74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4435025" y="1553525"/>
            <a:ext cx="74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4" name="Google Shape;104;p19"/>
          <p:cNvSpPr/>
          <p:nvPr/>
        </p:nvSpPr>
        <p:spPr>
          <a:xfrm>
            <a:off x="5147375" y="1294625"/>
            <a:ext cx="1616400" cy="5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 Sequences</a:t>
            </a:r>
            <a:endParaRPr/>
          </a:p>
        </p:txBody>
      </p:sp>
      <p:cxnSp>
        <p:nvCxnSpPr>
          <p:cNvPr id="105" name="Google Shape;105;p19"/>
          <p:cNvCxnSpPr>
            <a:stCxn id="104" idx="2"/>
          </p:cNvCxnSpPr>
          <p:nvPr/>
        </p:nvCxnSpPr>
        <p:spPr>
          <a:xfrm>
            <a:off x="5955575" y="1812425"/>
            <a:ext cx="13800" cy="6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" name="Google Shape;106;p19"/>
          <p:cNvSpPr/>
          <p:nvPr/>
        </p:nvSpPr>
        <p:spPr>
          <a:xfrm>
            <a:off x="5091175" y="2491325"/>
            <a:ext cx="1962900" cy="57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Quality of trimmed Sequences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9"/>
          <p:cNvCxnSpPr>
            <a:stCxn id="106" idx="3"/>
            <a:endCxn id="104" idx="3"/>
          </p:cNvCxnSpPr>
          <p:nvPr/>
        </p:nvCxnSpPr>
        <p:spPr>
          <a:xfrm rot="10800000">
            <a:off x="6763675" y="1553375"/>
            <a:ext cx="290400" cy="1224300"/>
          </a:xfrm>
          <a:prstGeom prst="bentConnector3">
            <a:avLst>
              <a:gd fmla="val -81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8" name="Google Shape;108;p19"/>
          <p:cNvSpPr txBox="1"/>
          <p:nvPr/>
        </p:nvSpPr>
        <p:spPr>
          <a:xfrm>
            <a:off x="7292200" y="2018975"/>
            <a:ext cx="7404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342475" y="3597625"/>
            <a:ext cx="8049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2078275" y="2891125"/>
            <a:ext cx="1733400" cy="19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Usearch：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1.Merge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3.Uniques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4.otus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5.otutable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6.pred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</a:t>
            </a:r>
            <a:r>
              <a:rPr lang="en"/>
              <a:t>normalize</a:t>
            </a:r>
            <a:endParaRPr/>
          </a:p>
        </p:txBody>
      </p:sp>
      <p:cxnSp>
        <p:nvCxnSpPr>
          <p:cNvPr id="111" name="Google Shape;111;p19"/>
          <p:cNvCxnSpPr>
            <a:endCxn id="110" idx="3"/>
          </p:cNvCxnSpPr>
          <p:nvPr/>
        </p:nvCxnSpPr>
        <p:spPr>
          <a:xfrm flipH="1">
            <a:off x="3811675" y="3063925"/>
            <a:ext cx="2261100" cy="799500"/>
          </a:xfrm>
          <a:prstGeom prst="bentConnector3">
            <a:avLst>
              <a:gd fmla="val -37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 Programmes  </a:t>
            </a:r>
            <a:endParaRPr sz="2400"/>
          </a:p>
        </p:txBody>
      </p:sp>
      <p:cxnSp>
        <p:nvCxnSpPr>
          <p:cNvPr id="117" name="Google Shape;117;p20"/>
          <p:cNvCxnSpPr/>
          <p:nvPr/>
        </p:nvCxnSpPr>
        <p:spPr>
          <a:xfrm>
            <a:off x="-11250" y="1026200"/>
            <a:ext cx="91665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0"/>
          <p:cNvSpPr txBox="1"/>
          <p:nvPr/>
        </p:nvSpPr>
        <p:spPr>
          <a:xfrm>
            <a:off x="311700" y="1665525"/>
            <a:ext cx="7877400" cy="11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ssh -x [account name]</a:t>
            </a:r>
            <a:r>
              <a:rPr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@cluster</a:t>
            </a: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.hpcc.ucr.edu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cd ~/shared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cp -a </a:t>
            </a:r>
            <a:r>
              <a:rPr lang="en" sz="1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Lei_pipeline</a:t>
            </a: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[your local directory]</a:t>
            </a:r>
            <a:endParaRPr sz="180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11700" y="1057175"/>
            <a:ext cx="566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Copy the pipeline</a:t>
            </a:r>
            <a:endParaRPr sz="2400"/>
          </a:p>
        </p:txBody>
      </p:sp>
      <p:sp>
        <p:nvSpPr>
          <p:cNvPr id="120" name="Google Shape;120;p20"/>
          <p:cNvSpPr txBox="1"/>
          <p:nvPr/>
        </p:nvSpPr>
        <p:spPr>
          <a:xfrm>
            <a:off x="311700" y="3038800"/>
            <a:ext cx="566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Go to your local directory</a:t>
            </a:r>
            <a:endParaRPr sz="2400"/>
          </a:p>
        </p:txBody>
      </p:sp>
      <p:sp>
        <p:nvSpPr>
          <p:cNvPr id="121" name="Google Shape;121;p20"/>
          <p:cNvSpPr txBox="1"/>
          <p:nvPr/>
        </p:nvSpPr>
        <p:spPr>
          <a:xfrm>
            <a:off x="311700" y="3657000"/>
            <a:ext cx="7877400" cy="78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cd </a:t>
            </a:r>
            <a:r>
              <a:rPr lang="en" sz="18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[your local directory/Lei_pipeline]</a:t>
            </a:r>
            <a:endParaRPr sz="1800">
              <a:solidFill>
                <a:srgbClr val="CE93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242850" y="412950"/>
            <a:ext cx="566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r>
              <a:rPr lang="en" sz="2400"/>
              <a:t>. Check files</a:t>
            </a:r>
            <a:endParaRPr sz="2400"/>
          </a:p>
        </p:txBody>
      </p:sp>
      <p:sp>
        <p:nvSpPr>
          <p:cNvPr id="127" name="Google Shape;127;p21"/>
          <p:cNvSpPr txBox="1"/>
          <p:nvPr/>
        </p:nvSpPr>
        <p:spPr>
          <a:xfrm>
            <a:off x="360875" y="995175"/>
            <a:ext cx="7877400" cy="193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$ ls</a:t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FastQC</a:t>
            </a: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cutadapt</a:t>
            </a:r>
            <a:r>
              <a:rPr lang="en" sz="18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raw_sequences_report  Qiime2           data_processing  trimmed_sequences  Usearch_project  input_raw_sequences  trimmed_sequences_report</a:t>
            </a:r>
            <a:endParaRPr sz="180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42850" y="3201025"/>
            <a:ext cx="83724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r>
              <a:rPr lang="en" sz="2400"/>
              <a:t>. Upload your sequences into [</a:t>
            </a:r>
            <a:r>
              <a:rPr lang="en" sz="1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raw_sequences_report</a:t>
            </a:r>
            <a:r>
              <a:rPr lang="en" sz="2400"/>
              <a:t>]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I like using FileZilla</a:t>
            </a:r>
            <a:endParaRPr i="1" sz="1800"/>
          </a:p>
        </p:txBody>
      </p:sp>
      <p:cxnSp>
        <p:nvCxnSpPr>
          <p:cNvPr id="129" name="Google Shape;129;p21"/>
          <p:cNvCxnSpPr/>
          <p:nvPr/>
        </p:nvCxnSpPr>
        <p:spPr>
          <a:xfrm>
            <a:off x="9825" y="4523925"/>
            <a:ext cx="91560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/>
        </p:nvSpPr>
        <p:spPr>
          <a:xfrm>
            <a:off x="118000" y="4612450"/>
            <a:ext cx="5789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Blue color -&gt; Folders  Green color-&gt;  Programmes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