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9" r:id="rId5"/>
    <p:sldId id="259" r:id="rId6"/>
    <p:sldId id="260" r:id="rId7"/>
    <p:sldId id="264" r:id="rId8"/>
    <p:sldId id="266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EDF9-3A52-475B-8F94-CD47E12BD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0324A-2806-4A22-A0A7-9ED40A38C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F7EA-7D32-4F3A-BE39-1FC5A06E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6AAF-C418-427B-8B09-6EC41D32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E6CF9-5988-4F95-8F8A-EB0BDC5E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E859-E094-49F2-A8E3-D71816C8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24BF8-4842-476E-B1FD-7351CBAE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F37A-4477-4DFB-93AF-792EADF1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E47C-32F2-4E9F-80B4-E4FB18E1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B4CA-96FB-49D2-92AF-D0BB613A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DD8D6-A538-4047-9624-5F0FB5E9E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4AE8B-E10D-413C-895C-C882DE2A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F725-CDB1-4CEB-AE07-48398695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D69E-F965-44E3-8A39-B6FD84E8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4AC5-C614-44C7-85C2-36657C68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CAED-D1E1-493D-9B6A-FC88AA2F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EDB1-E573-4483-9A36-5B71A8A0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AFC9-F802-4075-BD0A-DB7588E0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5C79-81F6-4497-8AFC-B5AC9752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2F82-739A-4619-8EC1-8BFA2FE7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2647-3432-4F6D-B131-82B0A2E8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2DBB-4DDB-4671-AD47-F89F97534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B51D-1FAB-4EAD-AF68-1E8BCA5F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BA9E-3693-476E-81E4-59EFB1C8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06E4-4919-4234-A63A-89FBC7D8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4159-1982-457A-8C99-F6BA3236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6A29-9127-4DA0-9F29-C6B24323F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D42AE-16B1-444E-86E6-E1089C45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043E-6A3F-41C6-81E8-546F620E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6B8C-05FF-42E3-943A-1322B292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2C0D-716C-483B-96E8-9F4EFB07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7CB3-4E57-4985-9C37-D94B74C9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3000A-A329-4746-883F-6E40CD9B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7EE16-EA91-4168-9292-CED9ECB7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3D336-CD3D-47C4-B982-865192501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9EFD3-3DAF-4851-A986-9D6F6917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E7D6A-01F9-4915-816C-7427436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536C4-F0CF-45EA-88EB-1D3E0839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7DDDF-1DE8-4C9F-A6F7-F8D8E6E2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CC5B-F101-4F41-BFAD-B43D34CC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3A7FC-C870-4F4D-A93D-A4138E99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8566B-4589-4CC4-9A76-2C97F673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8D80-AB4A-496F-8C16-0F80BA6E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0CE6F-734D-41AE-999A-4456B394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DF5B1-62B3-40F9-87C7-FD25EB9C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FC106-024B-4C47-A118-047E56C5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9F02-6B88-4DC2-AFE7-83F9FD99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A8A2-E3CC-425C-BF6B-7FD1853C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31A7-36A4-48A8-8649-720ABA96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98CAE-CD34-4E77-A07C-5275E38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9749C-BE8D-4F06-B94F-EBC6BED7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E4267-C0C8-4128-A457-09AC6748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FF1C-F75A-4BAE-9731-1630AE23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2E984-1BE3-41E6-A511-A1A22ABCA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FECCE-C77E-4D48-BC47-BF19E2584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82C5F-FD96-4D58-8D0A-A1051D20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CC81-F1BF-4673-AFC0-236C8676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4D69-A11F-4DF8-8237-73770431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CE435-F2A3-47C4-BC6F-8DEC0DFB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B2888-39CC-4041-B4FC-D853EE66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75E3-9892-44C8-89D1-667BC88E7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376D-C956-487F-AD2A-9F333DBA437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C5FA-F895-4D46-A525-98059C8D5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8357-E8D4-4F0A-9156-B3682E059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4250-6E8B-4C76-B33E-6033FAE6F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60E4-2BFC-4EC9-A025-76D1779F4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580" y="1724253"/>
            <a:ext cx="11662833" cy="1549929"/>
          </a:xfrm>
        </p:spPr>
        <p:txBody>
          <a:bodyPr>
            <a:normAutofit/>
          </a:bodyPr>
          <a:lstStyle/>
          <a:p>
            <a:r>
              <a:rPr lang="en-US" dirty="0"/>
              <a:t>Gene Expression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50821-281C-457A-9B85-202F50EB1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6" y="4572000"/>
            <a:ext cx="9144000" cy="1655762"/>
          </a:xfrm>
        </p:spPr>
        <p:txBody>
          <a:bodyPr/>
          <a:lstStyle/>
          <a:p>
            <a:r>
              <a:rPr lang="en-US" dirty="0"/>
              <a:t>Lei Yu</a:t>
            </a:r>
          </a:p>
          <a:p>
            <a:r>
              <a:rPr lang="en-US" dirty="0"/>
              <a:t>July/2023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7017C-7710-2D82-89CF-590862EE1FB0}"/>
              </a:ext>
            </a:extLst>
          </p:cNvPr>
          <p:cNvSpPr/>
          <p:nvPr/>
        </p:nvSpPr>
        <p:spPr>
          <a:xfrm>
            <a:off x="0" y="3406140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AD374-8DDE-33DC-74AF-E68CF3BDACC7}"/>
              </a:ext>
            </a:extLst>
          </p:cNvPr>
          <p:cNvSpPr txBox="1"/>
          <p:nvPr/>
        </p:nvSpPr>
        <p:spPr>
          <a:xfrm>
            <a:off x="122103" y="1930570"/>
            <a:ext cx="1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7379-2EA7-237B-0DF9-ADFE130C3CAC}"/>
              </a:ext>
            </a:extLst>
          </p:cNvPr>
          <p:cNvSpPr txBox="1"/>
          <p:nvPr/>
        </p:nvSpPr>
        <p:spPr>
          <a:xfrm>
            <a:off x="84909" y="323593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90923-A4CE-CD36-9A1B-D5CA6434016D}"/>
              </a:ext>
            </a:extLst>
          </p:cNvPr>
          <p:cNvSpPr txBox="1"/>
          <p:nvPr/>
        </p:nvSpPr>
        <p:spPr>
          <a:xfrm>
            <a:off x="84909" y="45499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64CB8-5AFD-F8BE-508C-45161C0C65D1}"/>
              </a:ext>
            </a:extLst>
          </p:cNvPr>
          <p:cNvSpPr/>
          <p:nvPr/>
        </p:nvSpPr>
        <p:spPr>
          <a:xfrm>
            <a:off x="1851459" y="1919553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C5425-42E3-A75A-A616-B4516E499B3B}"/>
              </a:ext>
            </a:extLst>
          </p:cNvPr>
          <p:cNvSpPr/>
          <p:nvPr/>
        </p:nvSpPr>
        <p:spPr>
          <a:xfrm>
            <a:off x="1851458" y="3235935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E47543-71B1-B325-4B02-C03EFD1CC808}"/>
              </a:ext>
            </a:extLst>
          </p:cNvPr>
          <p:cNvSpPr/>
          <p:nvPr/>
        </p:nvSpPr>
        <p:spPr>
          <a:xfrm>
            <a:off x="1851458" y="4541300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7A07B-456E-D648-F85E-23973D3BD943}"/>
              </a:ext>
            </a:extLst>
          </p:cNvPr>
          <p:cNvSpPr/>
          <p:nvPr/>
        </p:nvSpPr>
        <p:spPr>
          <a:xfrm>
            <a:off x="4399401" y="1930570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BE7E8-472D-58EF-D286-D22A3208FF48}"/>
              </a:ext>
            </a:extLst>
          </p:cNvPr>
          <p:cNvSpPr/>
          <p:nvPr/>
        </p:nvSpPr>
        <p:spPr>
          <a:xfrm>
            <a:off x="4399400" y="3244333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9AB47C-1C1E-1C51-8E17-5671919641CE}"/>
              </a:ext>
            </a:extLst>
          </p:cNvPr>
          <p:cNvSpPr/>
          <p:nvPr/>
        </p:nvSpPr>
        <p:spPr>
          <a:xfrm>
            <a:off x="4399399" y="4558096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B5F57-13D8-E422-5446-3EB83AD66487}"/>
              </a:ext>
            </a:extLst>
          </p:cNvPr>
          <p:cNvSpPr/>
          <p:nvPr/>
        </p:nvSpPr>
        <p:spPr>
          <a:xfrm>
            <a:off x="6947341" y="1930570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F69C-025C-1385-0248-4EA42044170B}"/>
              </a:ext>
            </a:extLst>
          </p:cNvPr>
          <p:cNvSpPr/>
          <p:nvPr/>
        </p:nvSpPr>
        <p:spPr>
          <a:xfrm>
            <a:off x="6947340" y="3244333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3D429-258F-CF37-DBB8-E5BAA5F1F6C3}"/>
              </a:ext>
            </a:extLst>
          </p:cNvPr>
          <p:cNvSpPr/>
          <p:nvPr/>
        </p:nvSpPr>
        <p:spPr>
          <a:xfrm>
            <a:off x="6947339" y="4558096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BA1B2DF-2373-DC42-DEF8-4A7892011801}"/>
              </a:ext>
            </a:extLst>
          </p:cNvPr>
          <p:cNvSpPr/>
          <p:nvPr/>
        </p:nvSpPr>
        <p:spPr>
          <a:xfrm>
            <a:off x="3725848" y="2027101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621A945-BA0E-01A9-85AC-422A8DC4EAE4}"/>
              </a:ext>
            </a:extLst>
          </p:cNvPr>
          <p:cNvSpPr/>
          <p:nvPr/>
        </p:nvSpPr>
        <p:spPr>
          <a:xfrm>
            <a:off x="3725848" y="3351881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5A2381A-D6AA-A81E-C758-4CB44BF06D9D}"/>
              </a:ext>
            </a:extLst>
          </p:cNvPr>
          <p:cNvSpPr/>
          <p:nvPr/>
        </p:nvSpPr>
        <p:spPr>
          <a:xfrm>
            <a:off x="3725847" y="4693453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CE28BCC-F9BD-694D-C47C-7BE4A14FA6C2}"/>
              </a:ext>
            </a:extLst>
          </p:cNvPr>
          <p:cNvSpPr/>
          <p:nvPr/>
        </p:nvSpPr>
        <p:spPr>
          <a:xfrm>
            <a:off x="6328254" y="2027101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A63802C-343B-B903-7C13-7C6BAE4B0104}"/>
              </a:ext>
            </a:extLst>
          </p:cNvPr>
          <p:cNvSpPr/>
          <p:nvPr/>
        </p:nvSpPr>
        <p:spPr>
          <a:xfrm>
            <a:off x="6328254" y="3351881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C21A433-B185-C890-A429-470A5DF1DB55}"/>
              </a:ext>
            </a:extLst>
          </p:cNvPr>
          <p:cNvSpPr/>
          <p:nvPr/>
        </p:nvSpPr>
        <p:spPr>
          <a:xfrm>
            <a:off x="6328253" y="4693453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184569-8AFF-EDED-0A01-E0917DBCDF7B}"/>
              </a:ext>
            </a:extLst>
          </p:cNvPr>
          <p:cNvSpPr/>
          <p:nvPr/>
        </p:nvSpPr>
        <p:spPr>
          <a:xfrm>
            <a:off x="10143359" y="3313050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matrix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7DB565A-8956-86E3-8A70-02D9AB65F4E5}"/>
              </a:ext>
            </a:extLst>
          </p:cNvPr>
          <p:cNvSpPr/>
          <p:nvPr/>
        </p:nvSpPr>
        <p:spPr>
          <a:xfrm rot="2423095">
            <a:off x="9110771" y="2222785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3BC612A-9647-89E0-0F47-62B147169E12}"/>
              </a:ext>
            </a:extLst>
          </p:cNvPr>
          <p:cNvSpPr/>
          <p:nvPr/>
        </p:nvSpPr>
        <p:spPr>
          <a:xfrm>
            <a:off x="9145769" y="3420599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AC3A1AB-C25E-721A-378F-17FF0D45FB19}"/>
              </a:ext>
            </a:extLst>
          </p:cNvPr>
          <p:cNvSpPr/>
          <p:nvPr/>
        </p:nvSpPr>
        <p:spPr>
          <a:xfrm rot="20389926">
            <a:off x="9145768" y="4644527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B459555-8C1C-533C-A764-004F6280F19A}"/>
              </a:ext>
            </a:extLst>
          </p:cNvPr>
          <p:cNvSpPr txBox="1">
            <a:spLocks/>
          </p:cNvSpPr>
          <p:nvPr/>
        </p:nvSpPr>
        <p:spPr>
          <a:xfrm>
            <a:off x="84909" y="205203"/>
            <a:ext cx="8855891" cy="46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Pipeline by Sample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C477F-94E8-81F9-DEE9-0121AFAB964A}"/>
              </a:ext>
            </a:extLst>
          </p:cNvPr>
          <p:cNvSpPr/>
          <p:nvPr/>
        </p:nvSpPr>
        <p:spPr>
          <a:xfrm>
            <a:off x="1696598" y="1620149"/>
            <a:ext cx="7105879" cy="909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5B574-E0F4-2873-FA8E-5B9B160EE787}"/>
              </a:ext>
            </a:extLst>
          </p:cNvPr>
          <p:cNvSpPr/>
          <p:nvPr/>
        </p:nvSpPr>
        <p:spPr>
          <a:xfrm>
            <a:off x="1696597" y="2942169"/>
            <a:ext cx="7105879" cy="909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DB8BB-F4C7-DECA-9035-9454BB5798C5}"/>
              </a:ext>
            </a:extLst>
          </p:cNvPr>
          <p:cNvSpPr/>
          <p:nvPr/>
        </p:nvSpPr>
        <p:spPr>
          <a:xfrm>
            <a:off x="1711283" y="4287857"/>
            <a:ext cx="7105879" cy="909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D1F441F9-1A5E-39F1-F0A6-71E0DF8BFCC2}"/>
              </a:ext>
            </a:extLst>
          </p:cNvPr>
          <p:cNvSpPr/>
          <p:nvPr/>
        </p:nvSpPr>
        <p:spPr>
          <a:xfrm>
            <a:off x="1123719" y="2390212"/>
            <a:ext cx="528810" cy="79948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>
            <a:extLst>
              <a:ext uri="{FF2B5EF4-FFF2-40B4-BE49-F238E27FC236}">
                <a16:creationId xmlns:a16="http://schemas.microsoft.com/office/drawing/2014/main" id="{4D3B1372-9134-ACA7-53F1-4AD516B91F89}"/>
              </a:ext>
            </a:extLst>
          </p:cNvPr>
          <p:cNvSpPr/>
          <p:nvPr/>
        </p:nvSpPr>
        <p:spPr>
          <a:xfrm>
            <a:off x="1129855" y="3758612"/>
            <a:ext cx="528810" cy="79948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2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A6EF-1532-4DED-288C-A6856FF9210F}"/>
              </a:ext>
            </a:extLst>
          </p:cNvPr>
          <p:cNvSpPr txBox="1">
            <a:spLocks/>
          </p:cNvSpPr>
          <p:nvPr/>
        </p:nvSpPr>
        <p:spPr>
          <a:xfrm>
            <a:off x="84908" y="3429000"/>
            <a:ext cx="6529251" cy="4839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a Job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05BF8-CA2E-EEFC-4CF1-90E052CAB36B}"/>
              </a:ext>
            </a:extLst>
          </p:cNvPr>
          <p:cNvSpPr/>
          <p:nvPr/>
        </p:nvSpPr>
        <p:spPr>
          <a:xfrm>
            <a:off x="0" y="4056181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2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2CD5C9-196F-486E-B3D0-CE24ABE64ABE}"/>
              </a:ext>
            </a:extLst>
          </p:cNvPr>
          <p:cNvSpPr txBox="1"/>
          <p:nvPr/>
        </p:nvSpPr>
        <p:spPr>
          <a:xfrm>
            <a:off x="84909" y="849614"/>
            <a:ext cx="9884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open source, fault-tolerant, and highly scalable cluster management and job scheduling system for large and small Linux clusters.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lurm Workload Manager - Wikipedia">
            <a:extLst>
              <a:ext uri="{FF2B5EF4-FFF2-40B4-BE49-F238E27FC236}">
                <a16:creationId xmlns:a16="http://schemas.microsoft.com/office/drawing/2014/main" id="{C4024669-1434-7376-2B32-E7FE33B2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685" y="205203"/>
            <a:ext cx="1408457" cy="12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79D10-F293-055D-C751-666600C32B80}"/>
              </a:ext>
            </a:extLst>
          </p:cNvPr>
          <p:cNvSpPr txBox="1">
            <a:spLocks/>
          </p:cNvSpPr>
          <p:nvPr/>
        </p:nvSpPr>
        <p:spPr>
          <a:xfrm>
            <a:off x="84909" y="205203"/>
            <a:ext cx="8855891" cy="46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endParaRPr lang="en-US" sz="3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49F39-5AE7-8946-80B7-19319502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" y="2313122"/>
            <a:ext cx="6761942" cy="450796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7378810-D61C-3CFA-3305-32D17F9FF778}"/>
              </a:ext>
            </a:extLst>
          </p:cNvPr>
          <p:cNvSpPr txBox="1">
            <a:spLocks/>
          </p:cNvSpPr>
          <p:nvPr/>
        </p:nvSpPr>
        <p:spPr>
          <a:xfrm>
            <a:off x="84908" y="1672459"/>
            <a:ext cx="8855891" cy="46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3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xample of an SBATCH script</a:t>
            </a:r>
            <a:endParaRPr lang="en-US" sz="3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8ABEFA-EA6A-EE03-C2C1-647C46B0D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31" y="2313122"/>
            <a:ext cx="3175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1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5A9B-B563-5652-684D-BCCF72744605}"/>
              </a:ext>
            </a:extLst>
          </p:cNvPr>
          <p:cNvSpPr txBox="1">
            <a:spLocks/>
          </p:cNvSpPr>
          <p:nvPr/>
        </p:nvSpPr>
        <p:spPr>
          <a:xfrm>
            <a:off x="84909" y="205203"/>
            <a:ext cx="6529251" cy="4839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19778C-FFE4-0383-2653-ACAC63E9F886}"/>
              </a:ext>
            </a:extLst>
          </p:cNvPr>
          <p:cNvSpPr txBox="1">
            <a:spLocks/>
          </p:cNvSpPr>
          <p:nvPr/>
        </p:nvSpPr>
        <p:spPr>
          <a:xfrm>
            <a:off x="84908" y="3429000"/>
            <a:ext cx="6529251" cy="4839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B72B1-52EC-3067-B6A0-01B816E2DCA3}"/>
              </a:ext>
            </a:extLst>
          </p:cNvPr>
          <p:cNvSpPr/>
          <p:nvPr/>
        </p:nvSpPr>
        <p:spPr>
          <a:xfrm>
            <a:off x="0" y="4056181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34C8-0FC8-48D0-950F-46DA6335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9" y="205203"/>
            <a:ext cx="6529251" cy="483961"/>
          </a:xfrm>
        </p:spPr>
        <p:txBody>
          <a:bodyPr>
            <a:noAutofit/>
          </a:bodyPr>
          <a:lstStyle/>
          <a:p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formats: </a:t>
            </a:r>
            <a:r>
              <a:rPr lang="en-US" sz="33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endParaRPr lang="en-US" sz="3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0246A-B988-4DA9-AD85-D95D1B124272}"/>
              </a:ext>
            </a:extLst>
          </p:cNvPr>
          <p:cNvSpPr txBox="1"/>
          <p:nvPr/>
        </p:nvSpPr>
        <p:spPr>
          <a:xfrm>
            <a:off x="84909" y="1116238"/>
            <a:ext cx="71889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format is a simple way of representing nucleotide or amino acid sequences of nucleic acids and proteins. 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very basic format with two minimum lines. 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line referred as comment line starts with ‘&gt;’ and gives basic information about sequence.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D26D6-3357-44A6-B686-C37BF791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394679"/>
            <a:ext cx="4652383" cy="6305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5BA9A6-ABBF-41E6-808A-F16CE590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5" y="4191895"/>
            <a:ext cx="5215261" cy="17827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8F7235-4F29-4490-964F-531CE81031C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67706" y="3574638"/>
            <a:ext cx="1977974" cy="1508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8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F4CB04-AD86-5BB2-0A9A-DCE8EA8E13CB}"/>
              </a:ext>
            </a:extLst>
          </p:cNvPr>
          <p:cNvSpPr txBox="1"/>
          <p:nvPr/>
        </p:nvSpPr>
        <p:spPr>
          <a:xfrm>
            <a:off x="84909" y="951152"/>
            <a:ext cx="112734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 transfer format (GTF) is a file format used to hold information about gene structure.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tab-delimited text format based on the general feature format (GFF), but contains some additional conventions specific to gene information.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3F702F-5BCF-B340-5CE7-1CC4FCFAA07E}"/>
              </a:ext>
            </a:extLst>
          </p:cNvPr>
          <p:cNvSpPr txBox="1">
            <a:spLocks/>
          </p:cNvSpPr>
          <p:nvPr/>
        </p:nvSpPr>
        <p:spPr>
          <a:xfrm>
            <a:off x="84909" y="205203"/>
            <a:ext cx="6529251" cy="4839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formats: GTF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86E93-0F26-4C0E-D849-00A21023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50" y="2867850"/>
            <a:ext cx="8659198" cy="3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763151-057F-48F1-BA4B-8DF4BEA5B6FF}"/>
              </a:ext>
            </a:extLst>
          </p:cNvPr>
          <p:cNvSpPr txBox="1">
            <a:spLocks/>
          </p:cNvSpPr>
          <p:nvPr/>
        </p:nvSpPr>
        <p:spPr>
          <a:xfrm>
            <a:off x="84909" y="205203"/>
            <a:ext cx="6529251" cy="4839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formats: </a:t>
            </a:r>
            <a:r>
              <a:rPr lang="en-US" sz="33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endParaRPr lang="en-US" sz="3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30E4F-1508-46CB-9AD7-FCA6795DE9D1}"/>
              </a:ext>
            </a:extLst>
          </p:cNvPr>
          <p:cNvSpPr txBox="1"/>
          <p:nvPr/>
        </p:nvSpPr>
        <p:spPr>
          <a:xfrm>
            <a:off x="94554" y="2151241"/>
            <a:ext cx="71545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 begins with a ‘@‘ character and is a sequence identifier and an optional description.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2 Sequence in standard one letter code.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3 begins with a ‘+‘ character and is optionally followed by the same sequence identifier (and any additional description) again.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4 encodes the quality values for the sequence in Line 2, and must contain the same number of symbols as letters in the sequence.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4A0673-5527-48A7-A7C6-CFDC6637B20E}"/>
              </a:ext>
            </a:extLst>
          </p:cNvPr>
          <p:cNvGrpSpPr/>
          <p:nvPr/>
        </p:nvGrpSpPr>
        <p:grpSpPr>
          <a:xfrm>
            <a:off x="6712725" y="2548838"/>
            <a:ext cx="5215261" cy="1957864"/>
            <a:chOff x="111276" y="3581400"/>
            <a:chExt cx="5215261" cy="19578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0D6819-5233-4ABF-BF79-E93A60B60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76" y="3756467"/>
              <a:ext cx="5215261" cy="178279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E8C046-CD78-48EE-ADD4-D062D828E87D}"/>
                </a:ext>
              </a:extLst>
            </p:cNvPr>
            <p:cNvSpPr/>
            <p:nvPr/>
          </p:nvSpPr>
          <p:spPr>
            <a:xfrm>
              <a:off x="1511300" y="3581400"/>
              <a:ext cx="2764368" cy="618066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076428E-B07B-453D-9A62-8C34950C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7" y="5467147"/>
            <a:ext cx="10985500" cy="118565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45777-D98A-46B1-BC0D-5AB9C4089611}"/>
              </a:ext>
            </a:extLst>
          </p:cNvPr>
          <p:cNvCxnSpPr>
            <a:cxnSpLocks/>
          </p:cNvCxnSpPr>
          <p:nvPr/>
        </p:nvCxnSpPr>
        <p:spPr>
          <a:xfrm flipH="1">
            <a:off x="6267016" y="2723905"/>
            <a:ext cx="1964267" cy="2743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DD8FC8-BF36-B280-5C70-B50F36E75074}"/>
              </a:ext>
            </a:extLst>
          </p:cNvPr>
          <p:cNvSpPr txBox="1"/>
          <p:nvPr/>
        </p:nvSpPr>
        <p:spPr>
          <a:xfrm>
            <a:off x="84909" y="1166404"/>
            <a:ext cx="12200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was developed by Sanger institute in order to group together sequence and its quality scores (Q: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score).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each entry is associated with 4 lines.</a:t>
            </a:r>
          </a:p>
        </p:txBody>
      </p:sp>
    </p:spTree>
    <p:extLst>
      <p:ext uri="{BB962C8B-B14F-4D97-AF65-F5344CB8AC3E}">
        <p14:creationId xmlns:p14="http://schemas.microsoft.com/office/powerpoint/2010/main" val="174990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0C539B-B778-453A-871D-FE5DE1F51157}"/>
              </a:ext>
            </a:extLst>
          </p:cNvPr>
          <p:cNvSpPr txBox="1">
            <a:spLocks/>
          </p:cNvSpPr>
          <p:nvPr/>
        </p:nvSpPr>
        <p:spPr>
          <a:xfrm>
            <a:off x="84909" y="205203"/>
            <a:ext cx="6529251" cy="4839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formats: Sam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BCBA6-A974-46A1-A774-0F8D06BD8884}"/>
              </a:ext>
            </a:extLst>
          </p:cNvPr>
          <p:cNvSpPr txBox="1"/>
          <p:nvPr/>
        </p:nvSpPr>
        <p:spPr>
          <a:xfrm>
            <a:off x="84909" y="1026636"/>
            <a:ext cx="111302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 stands for Sequence Alignment/Map format. It is a TAB-delimited text format consisting of a header section, which is optional, and an alignment section. If present, the header must be prior to the alignments. Header lines start with ‘@’, while alignment lines do not.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111F4-BC0B-4379-82C4-C6DFA510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138" y="2350365"/>
            <a:ext cx="5278479" cy="2313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D78175-D608-410A-A01D-772055AF0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6" y="2615638"/>
            <a:ext cx="5215261" cy="17827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7CDF91-5CD8-46F3-95E6-55D2CD14C2F3}"/>
              </a:ext>
            </a:extLst>
          </p:cNvPr>
          <p:cNvSpPr/>
          <p:nvPr/>
        </p:nvSpPr>
        <p:spPr>
          <a:xfrm>
            <a:off x="279400" y="2053167"/>
            <a:ext cx="5604934" cy="270933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EDA7371-7503-40A8-9343-972D9C311BE5}"/>
              </a:ext>
            </a:extLst>
          </p:cNvPr>
          <p:cNvSpPr/>
          <p:nvPr/>
        </p:nvSpPr>
        <p:spPr>
          <a:xfrm>
            <a:off x="6040153" y="3335585"/>
            <a:ext cx="52916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7BBDF7-0BBA-446D-9866-56D2CA89245A}"/>
              </a:ext>
            </a:extLst>
          </p:cNvPr>
          <p:cNvSpPr txBox="1">
            <a:spLocks/>
          </p:cNvSpPr>
          <p:nvPr/>
        </p:nvSpPr>
        <p:spPr>
          <a:xfrm>
            <a:off x="84909" y="5347403"/>
            <a:ext cx="6529251" cy="4839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formats: Bam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301917-BEE7-468E-BD2A-AEDCB6CBA218}"/>
              </a:ext>
            </a:extLst>
          </p:cNvPr>
          <p:cNvSpPr txBox="1"/>
          <p:nvPr/>
        </p:nvSpPr>
        <p:spPr>
          <a:xfrm>
            <a:off x="83853" y="5831364"/>
            <a:ext cx="11912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BAM (Binary Alignment/Map) file is the compressed binary version of the Sequence Alignment/Map (SAM), a compact and indexable representation of nucleotide sequence alignments. The data between SAM and BAM is exactly same.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Binary BAM files are small in size and ideal to store alignment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Require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view the file.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9F8F8AB-704B-4B39-8FD3-91BEF0D3C133}"/>
              </a:ext>
            </a:extLst>
          </p:cNvPr>
          <p:cNvSpPr/>
          <p:nvPr/>
        </p:nvSpPr>
        <p:spPr>
          <a:xfrm rot="5400000">
            <a:off x="9436344" y="4731139"/>
            <a:ext cx="52916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40DD-9DA4-42C5-B89A-1BE8E93A60D5}"/>
              </a:ext>
            </a:extLst>
          </p:cNvPr>
          <p:cNvSpPr txBox="1">
            <a:spLocks/>
          </p:cNvSpPr>
          <p:nvPr/>
        </p:nvSpPr>
        <p:spPr>
          <a:xfrm>
            <a:off x="84909" y="205203"/>
            <a:ext cx="8855891" cy="46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 sequencing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1C8E45-3050-A92F-A16F-293C81A5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9" y="1297417"/>
            <a:ext cx="4180857" cy="51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61E21E-E960-D47B-9290-E23BAC69A634}"/>
              </a:ext>
            </a:extLst>
          </p:cNvPr>
          <p:cNvSpPr txBox="1"/>
          <p:nvPr/>
        </p:nvSpPr>
        <p:spPr>
          <a:xfrm>
            <a:off x="0" y="6468131"/>
            <a:ext cx="8357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hbctraining.github.io</a:t>
            </a:r>
            <a:r>
              <a:rPr lang="en-US" dirty="0"/>
              <a:t>/Intro-to-rnaseq-hpc-O2/lessons/03_alignment.html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E53326-5545-2681-400C-949A25081F80}"/>
              </a:ext>
            </a:extLst>
          </p:cNvPr>
          <p:cNvSpPr txBox="1">
            <a:spLocks/>
          </p:cNvSpPr>
          <p:nvPr/>
        </p:nvSpPr>
        <p:spPr>
          <a:xfrm>
            <a:off x="541909" y="829520"/>
            <a:ext cx="3761032" cy="46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based method: STAR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19354-78FF-ED4B-BF96-91EE32F1799C}"/>
              </a:ext>
            </a:extLst>
          </p:cNvPr>
          <p:cNvSpPr txBox="1"/>
          <p:nvPr/>
        </p:nvSpPr>
        <p:spPr>
          <a:xfrm>
            <a:off x="7679148" y="829520"/>
            <a:ext cx="3970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seudo alignment approach: </a:t>
            </a:r>
            <a:r>
              <a:rPr lang="en-US" b="0" i="0" dirty="0" err="1">
                <a:effectLst/>
                <a:latin typeface="medium-content-sans-serif-font"/>
              </a:rPr>
              <a:t>kallisto</a:t>
            </a:r>
            <a:endParaRPr lang="en-US" b="0" i="0" dirty="0">
              <a:effectLst/>
              <a:latin typeface="medium-content-sans-serif-font"/>
            </a:endParaRP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medium-content-sans-serif-font"/>
              </a:rPr>
              <a:t>https://</a:t>
            </a:r>
            <a:r>
              <a:rPr lang="en-US" b="0" i="0" dirty="0" err="1">
                <a:effectLst/>
                <a:latin typeface="medium-content-sans-serif-font"/>
              </a:rPr>
              <a:t>pachterlab.github.io</a:t>
            </a:r>
            <a:r>
              <a:rPr lang="en-US" b="0" i="0" dirty="0">
                <a:effectLst/>
                <a:latin typeface="medium-content-sans-serif-font"/>
              </a:rPr>
              <a:t>/</a:t>
            </a:r>
            <a:r>
              <a:rPr lang="en-US" b="0" i="0" dirty="0" err="1">
                <a:effectLst/>
                <a:latin typeface="medium-content-sans-serif-font"/>
              </a:rPr>
              <a:t>kallisto</a:t>
            </a:r>
            <a:r>
              <a:rPr lang="en-US" b="0" i="0" dirty="0">
                <a:effectLst/>
                <a:latin typeface="medium-content-sans-serif-font"/>
              </a:rPr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E74F5-489A-5B32-EDB3-0BAEDA5A804B}"/>
              </a:ext>
            </a:extLst>
          </p:cNvPr>
          <p:cNvSpPr txBox="1"/>
          <p:nvPr/>
        </p:nvSpPr>
        <p:spPr>
          <a:xfrm>
            <a:off x="4178753" y="2528254"/>
            <a:ext cx="39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Step_1_fastqc.sh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1CA5D-11F9-EA8E-2461-4561E1EB2204}"/>
              </a:ext>
            </a:extLst>
          </p:cNvPr>
          <p:cNvSpPr txBox="1"/>
          <p:nvPr/>
        </p:nvSpPr>
        <p:spPr>
          <a:xfrm>
            <a:off x="4554665" y="3608004"/>
            <a:ext cx="39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Optional_step_1_trim_tream_reads.sh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018EF-1E91-1618-65DA-ED1B3D3927BF}"/>
              </a:ext>
            </a:extLst>
          </p:cNvPr>
          <p:cNvSpPr txBox="1"/>
          <p:nvPr/>
        </p:nvSpPr>
        <p:spPr>
          <a:xfrm>
            <a:off x="4302941" y="4312990"/>
            <a:ext cx="39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Step_2_alignment.sh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17D42-09B0-1CF1-EFAC-18DDC905E159}"/>
              </a:ext>
            </a:extLst>
          </p:cNvPr>
          <p:cNvSpPr txBox="1"/>
          <p:nvPr/>
        </p:nvSpPr>
        <p:spPr>
          <a:xfrm>
            <a:off x="4638716" y="5111057"/>
            <a:ext cx="39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Step_3_count_gene_expression_R.sh</a:t>
            </a:r>
          </a:p>
        </p:txBody>
      </p:sp>
    </p:spTree>
    <p:extLst>
      <p:ext uri="{BB962C8B-B14F-4D97-AF65-F5344CB8AC3E}">
        <p14:creationId xmlns:p14="http://schemas.microsoft.com/office/powerpoint/2010/main" val="14996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0FD0-8EC5-9393-E290-BC91F2FEBD06}"/>
              </a:ext>
            </a:extLst>
          </p:cNvPr>
          <p:cNvSpPr txBox="1">
            <a:spLocks/>
          </p:cNvSpPr>
          <p:nvPr/>
        </p:nvSpPr>
        <p:spPr>
          <a:xfrm>
            <a:off x="84908" y="3429000"/>
            <a:ext cx="6529251" cy="4839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Pipeline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957BDF-14E4-C2C9-6C06-5F002A56A318}"/>
              </a:ext>
            </a:extLst>
          </p:cNvPr>
          <p:cNvSpPr/>
          <p:nvPr/>
        </p:nvSpPr>
        <p:spPr>
          <a:xfrm>
            <a:off x="0" y="4056181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AD374-8DDE-33DC-74AF-E68CF3BDACC7}"/>
              </a:ext>
            </a:extLst>
          </p:cNvPr>
          <p:cNvSpPr txBox="1"/>
          <p:nvPr/>
        </p:nvSpPr>
        <p:spPr>
          <a:xfrm>
            <a:off x="84909" y="1930571"/>
            <a:ext cx="130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7379-2EA7-237B-0DF9-ADFE130C3CAC}"/>
              </a:ext>
            </a:extLst>
          </p:cNvPr>
          <p:cNvSpPr txBox="1"/>
          <p:nvPr/>
        </p:nvSpPr>
        <p:spPr>
          <a:xfrm>
            <a:off x="84909" y="3235936"/>
            <a:ext cx="13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90923-A4CE-CD36-9A1B-D5CA6434016D}"/>
              </a:ext>
            </a:extLst>
          </p:cNvPr>
          <p:cNvSpPr txBox="1"/>
          <p:nvPr/>
        </p:nvSpPr>
        <p:spPr>
          <a:xfrm>
            <a:off x="84909" y="450878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64CB8-5AFD-F8BE-508C-45161C0C65D1}"/>
              </a:ext>
            </a:extLst>
          </p:cNvPr>
          <p:cNvSpPr/>
          <p:nvPr/>
        </p:nvSpPr>
        <p:spPr>
          <a:xfrm>
            <a:off x="1851459" y="1919553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C5425-42E3-A75A-A616-B4516E499B3B}"/>
              </a:ext>
            </a:extLst>
          </p:cNvPr>
          <p:cNvSpPr/>
          <p:nvPr/>
        </p:nvSpPr>
        <p:spPr>
          <a:xfrm>
            <a:off x="1851458" y="3235935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E47543-71B1-B325-4B02-C03EFD1CC808}"/>
              </a:ext>
            </a:extLst>
          </p:cNvPr>
          <p:cNvSpPr/>
          <p:nvPr/>
        </p:nvSpPr>
        <p:spPr>
          <a:xfrm>
            <a:off x="1851458" y="4541300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7A07B-456E-D648-F85E-23973D3BD943}"/>
              </a:ext>
            </a:extLst>
          </p:cNvPr>
          <p:cNvSpPr/>
          <p:nvPr/>
        </p:nvSpPr>
        <p:spPr>
          <a:xfrm>
            <a:off x="4399401" y="1930570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BE7E8-472D-58EF-D286-D22A3208FF48}"/>
              </a:ext>
            </a:extLst>
          </p:cNvPr>
          <p:cNvSpPr/>
          <p:nvPr/>
        </p:nvSpPr>
        <p:spPr>
          <a:xfrm>
            <a:off x="4399400" y="3244333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9AB47C-1C1E-1C51-8E17-5671919641CE}"/>
              </a:ext>
            </a:extLst>
          </p:cNvPr>
          <p:cNvSpPr/>
          <p:nvPr/>
        </p:nvSpPr>
        <p:spPr>
          <a:xfrm>
            <a:off x="4399399" y="4558096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B5F57-13D8-E422-5446-3EB83AD66487}"/>
              </a:ext>
            </a:extLst>
          </p:cNvPr>
          <p:cNvSpPr/>
          <p:nvPr/>
        </p:nvSpPr>
        <p:spPr>
          <a:xfrm>
            <a:off x="6947341" y="1930570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1F69C-025C-1385-0248-4EA42044170B}"/>
              </a:ext>
            </a:extLst>
          </p:cNvPr>
          <p:cNvSpPr/>
          <p:nvPr/>
        </p:nvSpPr>
        <p:spPr>
          <a:xfrm>
            <a:off x="6947340" y="3244333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3D429-258F-CF37-DBB8-E5BAA5F1F6C3}"/>
              </a:ext>
            </a:extLst>
          </p:cNvPr>
          <p:cNvSpPr/>
          <p:nvPr/>
        </p:nvSpPr>
        <p:spPr>
          <a:xfrm>
            <a:off x="6947339" y="4558096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BA1B2DF-2373-DC42-DEF8-4A7892011801}"/>
              </a:ext>
            </a:extLst>
          </p:cNvPr>
          <p:cNvSpPr/>
          <p:nvPr/>
        </p:nvSpPr>
        <p:spPr>
          <a:xfrm>
            <a:off x="3725848" y="2027101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621A945-BA0E-01A9-85AC-422A8DC4EAE4}"/>
              </a:ext>
            </a:extLst>
          </p:cNvPr>
          <p:cNvSpPr/>
          <p:nvPr/>
        </p:nvSpPr>
        <p:spPr>
          <a:xfrm>
            <a:off x="3725848" y="3351881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5A2381A-D6AA-A81E-C758-4CB44BF06D9D}"/>
              </a:ext>
            </a:extLst>
          </p:cNvPr>
          <p:cNvSpPr/>
          <p:nvPr/>
        </p:nvSpPr>
        <p:spPr>
          <a:xfrm>
            <a:off x="3725847" y="4693453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CE28BCC-F9BD-694D-C47C-7BE4A14FA6C2}"/>
              </a:ext>
            </a:extLst>
          </p:cNvPr>
          <p:cNvSpPr/>
          <p:nvPr/>
        </p:nvSpPr>
        <p:spPr>
          <a:xfrm>
            <a:off x="6328254" y="2027101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A63802C-343B-B903-7C13-7C6BAE4B0104}"/>
              </a:ext>
            </a:extLst>
          </p:cNvPr>
          <p:cNvSpPr/>
          <p:nvPr/>
        </p:nvSpPr>
        <p:spPr>
          <a:xfrm>
            <a:off x="6328254" y="3351881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C21A433-B185-C890-A429-470A5DF1DB55}"/>
              </a:ext>
            </a:extLst>
          </p:cNvPr>
          <p:cNvSpPr/>
          <p:nvPr/>
        </p:nvSpPr>
        <p:spPr>
          <a:xfrm>
            <a:off x="6328253" y="4693453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184569-8AFF-EDED-0A01-E0917DBCDF7B}"/>
              </a:ext>
            </a:extLst>
          </p:cNvPr>
          <p:cNvSpPr/>
          <p:nvPr/>
        </p:nvSpPr>
        <p:spPr>
          <a:xfrm>
            <a:off x="10143359" y="3313050"/>
            <a:ext cx="1729649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matrix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7DB565A-8956-86E3-8A70-02D9AB65F4E5}"/>
              </a:ext>
            </a:extLst>
          </p:cNvPr>
          <p:cNvSpPr/>
          <p:nvPr/>
        </p:nvSpPr>
        <p:spPr>
          <a:xfrm rot="2423095">
            <a:off x="9110771" y="2222785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3BC612A-9647-89E0-0F47-62B147169E12}"/>
              </a:ext>
            </a:extLst>
          </p:cNvPr>
          <p:cNvSpPr/>
          <p:nvPr/>
        </p:nvSpPr>
        <p:spPr>
          <a:xfrm>
            <a:off x="9145769" y="3420599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AC3A1AB-C25E-721A-378F-17FF0D45FB19}"/>
              </a:ext>
            </a:extLst>
          </p:cNvPr>
          <p:cNvSpPr/>
          <p:nvPr/>
        </p:nvSpPr>
        <p:spPr>
          <a:xfrm rot="20389926">
            <a:off x="9145768" y="4644527"/>
            <a:ext cx="528810" cy="154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B459555-8C1C-533C-A764-004F6280F19A}"/>
              </a:ext>
            </a:extLst>
          </p:cNvPr>
          <p:cNvSpPr txBox="1">
            <a:spLocks/>
          </p:cNvSpPr>
          <p:nvPr/>
        </p:nvSpPr>
        <p:spPr>
          <a:xfrm>
            <a:off x="84909" y="205203"/>
            <a:ext cx="8855891" cy="467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Pipeline by Steps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FFB2AB-5E06-CD4D-CCF1-FB2EC35DBE0F}"/>
              </a:ext>
            </a:extLst>
          </p:cNvPr>
          <p:cNvSpPr/>
          <p:nvPr/>
        </p:nvSpPr>
        <p:spPr>
          <a:xfrm>
            <a:off x="1696598" y="1432193"/>
            <a:ext cx="2029249" cy="3833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AD25B-7082-4C5B-D550-CB5B210F95ED}"/>
              </a:ext>
            </a:extLst>
          </p:cNvPr>
          <p:cNvSpPr/>
          <p:nvPr/>
        </p:nvSpPr>
        <p:spPr>
          <a:xfrm>
            <a:off x="4299004" y="1432193"/>
            <a:ext cx="2029249" cy="3833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Right Arrow 29">
            <a:extLst>
              <a:ext uri="{FF2B5EF4-FFF2-40B4-BE49-F238E27FC236}">
                <a16:creationId xmlns:a16="http://schemas.microsoft.com/office/drawing/2014/main" id="{205B2D02-F934-2DD9-3F3C-4FE7B944DD02}"/>
              </a:ext>
            </a:extLst>
          </p:cNvPr>
          <p:cNvSpPr/>
          <p:nvPr/>
        </p:nvSpPr>
        <p:spPr>
          <a:xfrm rot="16200000">
            <a:off x="3815838" y="5182677"/>
            <a:ext cx="717936" cy="1187398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E737F1-9DBD-5345-44BA-DF64DA998749}"/>
              </a:ext>
            </a:extLst>
          </p:cNvPr>
          <p:cNvSpPr/>
          <p:nvPr/>
        </p:nvSpPr>
        <p:spPr>
          <a:xfrm>
            <a:off x="6882130" y="1432193"/>
            <a:ext cx="2029249" cy="3833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rved Right Arrow 31">
            <a:extLst>
              <a:ext uri="{FF2B5EF4-FFF2-40B4-BE49-F238E27FC236}">
                <a16:creationId xmlns:a16="http://schemas.microsoft.com/office/drawing/2014/main" id="{E3F38C6B-9ACD-03B9-97E3-78D21FE54917}"/>
              </a:ext>
            </a:extLst>
          </p:cNvPr>
          <p:cNvSpPr/>
          <p:nvPr/>
        </p:nvSpPr>
        <p:spPr>
          <a:xfrm rot="16200000">
            <a:off x="6363779" y="5205115"/>
            <a:ext cx="717936" cy="1187398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6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519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medium-content-sans-serif-font</vt:lpstr>
      <vt:lpstr>Arial</vt:lpstr>
      <vt:lpstr>Calibri</vt:lpstr>
      <vt:lpstr>Calibri Light</vt:lpstr>
      <vt:lpstr>Times New Roman</vt:lpstr>
      <vt:lpstr>Office Theme</vt:lpstr>
      <vt:lpstr>Gene Expression Pipeline</vt:lpstr>
      <vt:lpstr>PowerPoint Presentation</vt:lpstr>
      <vt:lpstr>File formats: Fasta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 &amp; RNA sequencing (Bioinformatics part)  </dc:title>
  <dc:creator>Lei Yu</dc:creator>
  <cp:lastModifiedBy>Lei Yu</cp:lastModifiedBy>
  <cp:revision>8</cp:revision>
  <dcterms:created xsi:type="dcterms:W3CDTF">2022-04-14T19:57:39Z</dcterms:created>
  <dcterms:modified xsi:type="dcterms:W3CDTF">2023-07-21T23:17:49Z</dcterms:modified>
</cp:coreProperties>
</file>