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76" r:id="rId6"/>
    <p:sldId id="279" r:id="rId7"/>
    <p:sldId id="277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80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87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1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85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80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4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6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2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8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6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FE40-BD11-487B-9B41-ECA9E7A283C0}" type="datetimeFigureOut">
              <a:rPr lang="ru-RU" smtClean="0"/>
              <a:t>ср 21.12.22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8D8C4D-CA3B-45EE-868A-21EBC7FB9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07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28E7-7BCF-4F66-BD9B-687EDEDB9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48" y="219396"/>
            <a:ext cx="9889433" cy="3876262"/>
          </a:xfrm>
        </p:spPr>
        <p:txBody>
          <a:bodyPr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Белорусский государственный университет 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информатики и радиоэлектроники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 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Кафедра информатики</a:t>
            </a:r>
            <a:br>
              <a:rPr lang="ru-RU" sz="2000" dirty="0">
                <a:solidFill>
                  <a:schemeClr val="tx1"/>
                </a:solidFill>
              </a:rPr>
            </a:br>
            <a:br>
              <a:rPr lang="ru-RU" sz="2000" dirty="0">
                <a:solidFill>
                  <a:schemeClr val="tx1"/>
                </a:solidFill>
              </a:rPr>
            </a:br>
            <a:br>
              <a:rPr lang="ru-RU" sz="2000" dirty="0">
                <a:solidFill>
                  <a:schemeClr val="tx1"/>
                </a:solidFill>
              </a:rPr>
            </a:br>
            <a:br>
              <a:rPr lang="ru-RU" sz="2000" dirty="0">
                <a:solidFill>
                  <a:schemeClr val="tx1"/>
                </a:solidFill>
              </a:rPr>
            </a:b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Защита проекта на тему: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Сервис онлайн-кредитования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для физических лиц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FB8533-A95F-46D4-B917-88017E9C8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1194" y="4939750"/>
            <a:ext cx="7766936" cy="16988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</a:rPr>
              <a:t>Выполнил студент гр. 953505 </a:t>
            </a: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</a:rPr>
              <a:t>Голубович Ю.И.</a:t>
            </a: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</a:rPr>
              <a:t>Проверил  </a:t>
            </a: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</a:rPr>
              <a:t>    Гриценко Н.Ю.</a:t>
            </a:r>
          </a:p>
        </p:txBody>
      </p:sp>
    </p:spTree>
    <p:extLst>
      <p:ext uri="{BB962C8B-B14F-4D97-AF65-F5344CB8AC3E}">
        <p14:creationId xmlns:p14="http://schemas.microsoft.com/office/powerpoint/2010/main" val="48378662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D949-6665-4CF1-9751-14146A7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25" y="212035"/>
            <a:ext cx="8596668" cy="6924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Пользователь. Информация о банке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85731-8FC4-4367-A142-E331DAC1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3244"/>
            <a:ext cx="8596668" cy="692426"/>
          </a:xfrm>
        </p:spPr>
        <p:txBody>
          <a:bodyPr>
            <a:normAutofit/>
          </a:bodyPr>
          <a:lstStyle/>
          <a:p>
            <a:r>
              <a:rPr lang="ru-RU" dirty="0"/>
              <a:t>На странице о банке представлены контакты интересующего банка: адреса отделений и соответствующие им номера телефонов.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93FE47-7A74-4361-B7F9-7F694074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65" y="2227665"/>
            <a:ext cx="11184999" cy="3944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98373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D949-6665-4CF1-9751-14146A7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56" y="251792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Пользователь. Оформление онлайн-заявки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85731-8FC4-4367-A142-E331DAC1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2519569"/>
            <a:ext cx="3458817" cy="221642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оформления онлайн-заявки достаточно просто выбрать нужный кредит и ввести необходимые данные.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9B5702-96DD-4666-8D83-1238E973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5" t="789" r="4793"/>
          <a:stretch/>
        </p:blipFill>
        <p:spPr>
          <a:xfrm>
            <a:off x="4472607" y="1182756"/>
            <a:ext cx="4662247" cy="52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703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92ABF9-CF01-44AF-BDA3-386FAC0A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9" y="2007704"/>
            <a:ext cx="8802234" cy="26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D949-6665-4CF1-9751-14146A7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94" y="104303"/>
            <a:ext cx="8596668" cy="6924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Пользователь. Личный кабинет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85731-8FC4-4367-A142-E331DAC1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9" y="963077"/>
            <a:ext cx="8802234" cy="87915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В личном кабинете представлены все онлайн-заявки, которые можно редактировать, удалять, а также посмотреть. Есть ссылка для изменения личных данных.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4831BA-C6CB-4688-AB23-09A4E7F2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99" y="5196905"/>
            <a:ext cx="3423297" cy="1526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70A0EA-DD5E-4AB6-8C1C-D5CA29122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183" y="2585449"/>
            <a:ext cx="3268502" cy="2241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4CD76E-4638-4875-BEDA-35346042E8CC}"/>
              </a:ext>
            </a:extLst>
          </p:cNvPr>
          <p:cNvSpPr/>
          <p:nvPr/>
        </p:nvSpPr>
        <p:spPr>
          <a:xfrm>
            <a:off x="7752521" y="3503215"/>
            <a:ext cx="346139" cy="433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ACE2C-2F23-4885-817F-304F3DF7F036}"/>
              </a:ext>
            </a:extLst>
          </p:cNvPr>
          <p:cNvSpPr txBox="1"/>
          <p:nvPr/>
        </p:nvSpPr>
        <p:spPr>
          <a:xfrm>
            <a:off x="6657932" y="4797987"/>
            <a:ext cx="203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Редактирование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7E328D6-EC23-4770-A4BB-BA3471BBB64B}"/>
              </a:ext>
            </a:extLst>
          </p:cNvPr>
          <p:cNvCxnSpPr>
            <a:cxnSpLocks/>
          </p:cNvCxnSpPr>
          <p:nvPr/>
        </p:nvCxnSpPr>
        <p:spPr>
          <a:xfrm flipH="1">
            <a:off x="7454348" y="3846443"/>
            <a:ext cx="298174" cy="9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FC7A2D4-977D-4C86-A2AA-06B2CD004447}"/>
              </a:ext>
            </a:extLst>
          </p:cNvPr>
          <p:cNvSpPr/>
          <p:nvPr/>
        </p:nvSpPr>
        <p:spPr>
          <a:xfrm>
            <a:off x="8165005" y="3075143"/>
            <a:ext cx="443948" cy="433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95385-17AA-4EBC-925F-E3E9473FB01E}"/>
              </a:ext>
            </a:extLst>
          </p:cNvPr>
          <p:cNvSpPr txBox="1"/>
          <p:nvPr/>
        </p:nvSpPr>
        <p:spPr>
          <a:xfrm>
            <a:off x="8720968" y="166109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2B201E3-C44B-4093-81A9-22F13068827C}"/>
              </a:ext>
            </a:extLst>
          </p:cNvPr>
          <p:cNvCxnSpPr>
            <a:cxnSpLocks/>
          </p:cNvCxnSpPr>
          <p:nvPr/>
        </p:nvCxnSpPr>
        <p:spPr>
          <a:xfrm flipV="1">
            <a:off x="8497957" y="2030427"/>
            <a:ext cx="356805" cy="1044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2E6C13-CECD-4083-95A0-B72B31AFD756}"/>
              </a:ext>
            </a:extLst>
          </p:cNvPr>
          <p:cNvSpPr/>
          <p:nvPr/>
        </p:nvSpPr>
        <p:spPr>
          <a:xfrm>
            <a:off x="3740427" y="4460473"/>
            <a:ext cx="1647994" cy="342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35F54F-5BA7-4EBE-837B-D627C04E1FA2}"/>
              </a:ext>
            </a:extLst>
          </p:cNvPr>
          <p:cNvSpPr txBox="1"/>
          <p:nvPr/>
        </p:nvSpPr>
        <p:spPr>
          <a:xfrm>
            <a:off x="390111" y="5294199"/>
            <a:ext cx="34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для редактирования персональных данных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080CD72-F9AD-4D88-BDFE-3A5756AEE704}"/>
              </a:ext>
            </a:extLst>
          </p:cNvPr>
          <p:cNvCxnSpPr>
            <a:cxnSpLocks/>
          </p:cNvCxnSpPr>
          <p:nvPr/>
        </p:nvCxnSpPr>
        <p:spPr>
          <a:xfrm flipH="1">
            <a:off x="2396272" y="4802736"/>
            <a:ext cx="1417135" cy="524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18A80C-E40C-4E86-B657-A38A693EF5FD}"/>
              </a:ext>
            </a:extLst>
          </p:cNvPr>
          <p:cNvSpPr txBox="1"/>
          <p:nvPr/>
        </p:nvSpPr>
        <p:spPr>
          <a:xfrm>
            <a:off x="9790836" y="4802736"/>
            <a:ext cx="2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Примеры ответов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C16EF66-3DA8-422D-9316-A3B04E0A8D86}"/>
              </a:ext>
            </a:extLst>
          </p:cNvPr>
          <p:cNvSpPr/>
          <p:nvPr/>
        </p:nvSpPr>
        <p:spPr>
          <a:xfrm>
            <a:off x="7036903" y="3160953"/>
            <a:ext cx="566531" cy="268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9C9FC6E-DBEB-4B54-A86E-7B67B42B42FB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870784" y="3429000"/>
            <a:ext cx="1273017" cy="22848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6ACDBD-C239-4E5A-AD3F-0D1F0A5BD8D9}"/>
              </a:ext>
            </a:extLst>
          </p:cNvPr>
          <p:cNvSpPr txBox="1"/>
          <p:nvPr/>
        </p:nvSpPr>
        <p:spPr>
          <a:xfrm>
            <a:off x="4754060" y="5713806"/>
            <a:ext cx="223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ответа на онлайн-заявку</a:t>
            </a:r>
          </a:p>
        </p:txBody>
      </p:sp>
    </p:spTree>
    <p:extLst>
      <p:ext uri="{BB962C8B-B14F-4D97-AF65-F5344CB8AC3E}">
        <p14:creationId xmlns:p14="http://schemas.microsoft.com/office/powerpoint/2010/main" val="357236714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C93D0-F227-4808-A0A3-C5E156A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91" y="122582"/>
            <a:ext cx="8596668" cy="612913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Администратор банка. Главная страница - Банк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D23B-4DBC-42EC-9687-B94B19BC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61" y="947470"/>
            <a:ext cx="8596668" cy="90066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После авторизации Администратор попадает на главную станицу Банка, где может редактировать данные о банке (или создать, если банка еще нет),  перейти в личный кабинет для изменения персональных данных.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83523E-AAA3-460F-8A21-C5112C1C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5" y="2767294"/>
            <a:ext cx="10105223" cy="3807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FC7887-4348-4FF0-8F4C-DB996B0C91B1}"/>
              </a:ext>
            </a:extLst>
          </p:cNvPr>
          <p:cNvSpPr/>
          <p:nvPr/>
        </p:nvSpPr>
        <p:spPr>
          <a:xfrm>
            <a:off x="5787887" y="2942039"/>
            <a:ext cx="2352259" cy="25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002577D-EB42-4F1E-9953-7F64849DD54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13419" y="2510645"/>
            <a:ext cx="49404" cy="431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A6B7AB-7F2E-499E-AAB5-CED6457C0A7F}"/>
              </a:ext>
            </a:extLst>
          </p:cNvPr>
          <p:cNvSpPr txBox="1"/>
          <p:nvPr/>
        </p:nvSpPr>
        <p:spPr>
          <a:xfrm>
            <a:off x="6102070" y="2172091"/>
            <a:ext cx="182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Меню навигации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86E26-7E10-417B-8D65-9866EC67C337}"/>
              </a:ext>
            </a:extLst>
          </p:cNvPr>
          <p:cNvSpPr txBox="1"/>
          <p:nvPr/>
        </p:nvSpPr>
        <p:spPr>
          <a:xfrm>
            <a:off x="9929189" y="1522647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Выход/Изменение</a:t>
            </a:r>
          </a:p>
          <a:p>
            <a:r>
              <a:rPr lang="ru-RU" sz="1600" dirty="0">
                <a:solidFill>
                  <a:schemeClr val="bg1"/>
                </a:solidFill>
              </a:rPr>
              <a:t> персональных данных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303D16D-634F-4C8D-99B6-AE20B3C844AD}"/>
              </a:ext>
            </a:extLst>
          </p:cNvPr>
          <p:cNvCxnSpPr>
            <a:cxnSpLocks/>
          </p:cNvCxnSpPr>
          <p:nvPr/>
        </p:nvCxnSpPr>
        <p:spPr>
          <a:xfrm flipH="1">
            <a:off x="10274528" y="2107422"/>
            <a:ext cx="172449" cy="7415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248E6D2-6C7B-4470-99EB-09EB1C9B8CB4}"/>
              </a:ext>
            </a:extLst>
          </p:cNvPr>
          <p:cNvSpPr/>
          <p:nvPr/>
        </p:nvSpPr>
        <p:spPr>
          <a:xfrm>
            <a:off x="9929189" y="2848961"/>
            <a:ext cx="536715" cy="436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AB567E7-52B9-4AAC-B59F-74E60ED46FC5}"/>
              </a:ext>
            </a:extLst>
          </p:cNvPr>
          <p:cNvSpPr/>
          <p:nvPr/>
        </p:nvSpPr>
        <p:spPr>
          <a:xfrm>
            <a:off x="4234069" y="3530418"/>
            <a:ext cx="1232452" cy="42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C55A9-E85A-40AD-BFC7-C538603FD129}"/>
              </a:ext>
            </a:extLst>
          </p:cNvPr>
          <p:cNvSpPr txBox="1"/>
          <p:nvPr/>
        </p:nvSpPr>
        <p:spPr>
          <a:xfrm>
            <a:off x="2948092" y="1850178"/>
            <a:ext cx="235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Изменение названия, зоны доверия, общей информации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EAA0E4B-F5B0-47DC-8C8E-4B39D443EF98}"/>
              </a:ext>
            </a:extLst>
          </p:cNvPr>
          <p:cNvCxnSpPr>
            <a:cxnSpLocks/>
          </p:cNvCxnSpPr>
          <p:nvPr/>
        </p:nvCxnSpPr>
        <p:spPr>
          <a:xfrm>
            <a:off x="4460538" y="2590550"/>
            <a:ext cx="389758" cy="9182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93F5C13-E67B-43B1-8D94-72D40492E0A0}"/>
              </a:ext>
            </a:extLst>
          </p:cNvPr>
          <p:cNvSpPr/>
          <p:nvPr/>
        </p:nvSpPr>
        <p:spPr>
          <a:xfrm>
            <a:off x="9542359" y="3966723"/>
            <a:ext cx="443948" cy="433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EB732-5808-49AF-89C0-EB3310A35201}"/>
              </a:ext>
            </a:extLst>
          </p:cNvPr>
          <p:cNvSpPr txBox="1"/>
          <p:nvPr/>
        </p:nvSpPr>
        <p:spPr>
          <a:xfrm>
            <a:off x="10803835" y="4336518"/>
            <a:ext cx="1393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Удаление </a:t>
            </a:r>
          </a:p>
          <a:p>
            <a:r>
              <a:rPr lang="ru-RU" sz="1600" dirty="0"/>
              <a:t>контактной </a:t>
            </a:r>
          </a:p>
          <a:p>
            <a:r>
              <a:rPr lang="ru-RU" sz="1600" dirty="0"/>
              <a:t>информации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2F202DF-D3D8-4604-B13D-01927282CEB1}"/>
              </a:ext>
            </a:extLst>
          </p:cNvPr>
          <p:cNvCxnSpPr>
            <a:cxnSpLocks/>
          </p:cNvCxnSpPr>
          <p:nvPr/>
        </p:nvCxnSpPr>
        <p:spPr>
          <a:xfrm>
            <a:off x="9986307" y="4183485"/>
            <a:ext cx="817528" cy="301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2B0ECB3-62DD-4066-AB53-D8C43838981A}"/>
              </a:ext>
            </a:extLst>
          </p:cNvPr>
          <p:cNvSpPr/>
          <p:nvPr/>
        </p:nvSpPr>
        <p:spPr>
          <a:xfrm>
            <a:off x="7752523" y="5466522"/>
            <a:ext cx="993912" cy="506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DC29DC-5C2F-414F-B4EA-73BC7DB27199}"/>
              </a:ext>
            </a:extLst>
          </p:cNvPr>
          <p:cNvSpPr txBox="1"/>
          <p:nvPr/>
        </p:nvSpPr>
        <p:spPr>
          <a:xfrm>
            <a:off x="10694504" y="5722624"/>
            <a:ext cx="1393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Добавление</a:t>
            </a:r>
          </a:p>
          <a:p>
            <a:r>
              <a:rPr lang="ru-RU" sz="1600" dirty="0"/>
              <a:t>контактной</a:t>
            </a:r>
          </a:p>
          <a:p>
            <a:r>
              <a:rPr lang="ru-RU" sz="1600" dirty="0"/>
              <a:t>информации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0320A84-0F83-4F3E-8FF2-89537E8B385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774854" y="5691106"/>
            <a:ext cx="1919650" cy="447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8877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C93D0-F227-4808-A0A3-C5E156A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96" y="337930"/>
            <a:ext cx="9023257" cy="8845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Администратор банка. Редактирование банка, добавление контактов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96B7DF-9478-46FF-A8D4-DD365934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44" y="2049424"/>
            <a:ext cx="4832598" cy="4210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AAFFDF-74E1-4504-A29C-C4548030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191" y="2153656"/>
            <a:ext cx="4813547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2961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4D3BCC-F78E-4F84-966A-FDB62E29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1" y="2830270"/>
            <a:ext cx="11184363" cy="277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C93D0-F227-4808-A0A3-C5E156A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1" y="241852"/>
            <a:ext cx="10295466" cy="74375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Администратор банка. Главная страница - кредиты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D23B-4DBC-42EC-9687-B94B19BC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465" y="1182202"/>
            <a:ext cx="9361187" cy="743751"/>
          </a:xfrm>
        </p:spPr>
        <p:txBody>
          <a:bodyPr/>
          <a:lstStyle/>
          <a:p>
            <a:r>
              <a:rPr lang="ru-RU" dirty="0"/>
              <a:t>На вкладке «Кредиты» Администратор может просматривать кредиты своего банка, переходить к добавлению, удалению и редактированию кредитов.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F5A33B-84EF-48F9-97B1-0E301490DEAF}"/>
              </a:ext>
            </a:extLst>
          </p:cNvPr>
          <p:cNvSpPr/>
          <p:nvPr/>
        </p:nvSpPr>
        <p:spPr>
          <a:xfrm>
            <a:off x="10575234" y="4544605"/>
            <a:ext cx="443948" cy="433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3E0F-C21F-4977-8DB1-69CB1BFBED11}"/>
              </a:ext>
            </a:extLst>
          </p:cNvPr>
          <p:cNvSpPr txBox="1"/>
          <p:nvPr/>
        </p:nvSpPr>
        <p:spPr>
          <a:xfrm>
            <a:off x="9301722" y="5803990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</a:t>
            </a:r>
          </a:p>
          <a:p>
            <a:r>
              <a:rPr lang="ru-RU" dirty="0"/>
              <a:t>кредита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E8F464-7F28-4185-960B-C2DBDE476EC4}"/>
              </a:ext>
            </a:extLst>
          </p:cNvPr>
          <p:cNvCxnSpPr/>
          <p:nvPr/>
        </p:nvCxnSpPr>
        <p:spPr>
          <a:xfrm flipH="1">
            <a:off x="10021956" y="4941475"/>
            <a:ext cx="559904" cy="86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EA6391-8480-4D27-B74A-A75488FDDE3B}"/>
              </a:ext>
            </a:extLst>
          </p:cNvPr>
          <p:cNvSpPr/>
          <p:nvPr/>
        </p:nvSpPr>
        <p:spPr>
          <a:xfrm>
            <a:off x="10079934" y="4559607"/>
            <a:ext cx="443948" cy="433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DCEEE-E434-4DF9-A6C0-0D3026618D01}"/>
              </a:ext>
            </a:extLst>
          </p:cNvPr>
          <p:cNvSpPr txBox="1"/>
          <p:nvPr/>
        </p:nvSpPr>
        <p:spPr>
          <a:xfrm>
            <a:off x="6610432" y="5659887"/>
            <a:ext cx="2510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Переход на страницу </a:t>
            </a:r>
          </a:p>
          <a:p>
            <a:r>
              <a:rPr lang="ru-RU" dirty="0"/>
              <a:t>редактирования </a:t>
            </a:r>
          </a:p>
          <a:p>
            <a:r>
              <a:rPr lang="ru-RU" dirty="0"/>
              <a:t>кредита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849958-B3A5-4680-B92B-0AC698C0DAE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865744" y="4993131"/>
            <a:ext cx="2179446" cy="666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F83AB-F93C-4C22-9DD4-C8E2BEA9E5E7}"/>
              </a:ext>
            </a:extLst>
          </p:cNvPr>
          <p:cNvSpPr/>
          <p:nvPr/>
        </p:nvSpPr>
        <p:spPr>
          <a:xfrm>
            <a:off x="9485243" y="3604538"/>
            <a:ext cx="1540566" cy="432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9AC13E0-FBAC-4537-BDC9-8838551A47A4}"/>
              </a:ext>
            </a:extLst>
          </p:cNvPr>
          <p:cNvCxnSpPr>
            <a:cxnSpLocks/>
          </p:cNvCxnSpPr>
          <p:nvPr/>
        </p:nvCxnSpPr>
        <p:spPr>
          <a:xfrm>
            <a:off x="9095237" y="2538080"/>
            <a:ext cx="1148694" cy="10472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4BF699-E3F3-4D00-9D0D-231DFC96ECAB}"/>
              </a:ext>
            </a:extLst>
          </p:cNvPr>
          <p:cNvSpPr txBox="1"/>
          <p:nvPr/>
        </p:nvSpPr>
        <p:spPr>
          <a:xfrm>
            <a:off x="7654675" y="189174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Переход на страницу</a:t>
            </a:r>
          </a:p>
          <a:p>
            <a:r>
              <a:rPr lang="ru-RU" dirty="0"/>
              <a:t> создания кредита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7BC29-CE2E-4B0C-A047-2E6B014F6B59}"/>
              </a:ext>
            </a:extLst>
          </p:cNvPr>
          <p:cNvSpPr txBox="1"/>
          <p:nvPr/>
        </p:nvSpPr>
        <p:spPr>
          <a:xfrm>
            <a:off x="525056" y="5969817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предлагаемых</a:t>
            </a:r>
          </a:p>
          <a:p>
            <a:r>
              <a:rPr lang="ru-RU" dirty="0"/>
              <a:t> кредитов банка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6E6843F-5328-483E-AD23-11875EFB9784}"/>
              </a:ext>
            </a:extLst>
          </p:cNvPr>
          <p:cNvCxnSpPr>
            <a:cxnSpLocks/>
          </p:cNvCxnSpPr>
          <p:nvPr/>
        </p:nvCxnSpPr>
        <p:spPr>
          <a:xfrm>
            <a:off x="805070" y="5144908"/>
            <a:ext cx="370939" cy="8835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8744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C93D0-F227-4808-A0A3-C5E156A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6" y="387626"/>
            <a:ext cx="9341309" cy="114578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Администратор банка. Создание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нового кредита</a:t>
            </a:r>
            <a:endParaRPr lang="ru-RU" sz="32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CCBA7F8-F717-4B9F-AB3C-C5B213F5DE65}"/>
              </a:ext>
            </a:extLst>
          </p:cNvPr>
          <p:cNvGrpSpPr/>
          <p:nvPr/>
        </p:nvGrpSpPr>
        <p:grpSpPr>
          <a:xfrm>
            <a:off x="411397" y="1727199"/>
            <a:ext cx="10392070" cy="4509711"/>
            <a:chOff x="352130" y="1533414"/>
            <a:chExt cx="11487740" cy="514376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48A8BC28-B357-4A75-BE47-FD497BCB5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130" y="1533414"/>
              <a:ext cx="11487740" cy="5143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60A1CE52-04AA-4B61-9DE8-31A03F664B9F}"/>
                </a:ext>
              </a:extLst>
            </p:cNvPr>
            <p:cNvSpPr/>
            <p:nvPr/>
          </p:nvSpPr>
          <p:spPr>
            <a:xfrm>
              <a:off x="8691879" y="5908039"/>
              <a:ext cx="3111183" cy="749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751968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203A55-FCDE-4743-A13E-7F68E925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5" y="1690862"/>
            <a:ext cx="10752004" cy="3309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85D4-502A-43C2-80C2-84D096F3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1" y="183847"/>
            <a:ext cx="10414736" cy="63279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Администратор банка. Редактирование кредита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A971F-FE66-46CA-A9EA-AF9C7F1F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39" y="975719"/>
            <a:ext cx="8596668" cy="632791"/>
          </a:xfrm>
        </p:spPr>
        <p:txBody>
          <a:bodyPr>
            <a:normAutofit fontScale="92500"/>
          </a:bodyPr>
          <a:lstStyle/>
          <a:p>
            <a:r>
              <a:rPr lang="ru-RU" dirty="0"/>
              <a:t>На странице редактирования кредита можно поменять максимальную сумму кредита, а также добавить и удалить варианты соотношений ставка-срок.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C7F4F6-6B84-42BB-AAD2-536ACF9F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82" y="4554345"/>
            <a:ext cx="2918476" cy="203257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AA1659-114E-4C9E-B11A-1A705913662E}"/>
              </a:ext>
            </a:extLst>
          </p:cNvPr>
          <p:cNvSpPr/>
          <p:nvPr/>
        </p:nvSpPr>
        <p:spPr>
          <a:xfrm>
            <a:off x="772308" y="3851047"/>
            <a:ext cx="1327426" cy="440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B2ACA18-F748-430C-83D7-A0513FD12B8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1436021" y="4291797"/>
            <a:ext cx="2116278" cy="498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0D7C1-A31F-4F37-B9FE-5CFE011F6D7B}"/>
              </a:ext>
            </a:extLst>
          </p:cNvPr>
          <p:cNvSpPr/>
          <p:nvPr/>
        </p:nvSpPr>
        <p:spPr>
          <a:xfrm>
            <a:off x="8179904" y="3348634"/>
            <a:ext cx="1044403" cy="510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55F7DED-600A-42F2-90A8-8E8D19B46812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8545058" y="3858960"/>
            <a:ext cx="157048" cy="1711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099AA36-EE90-40B5-A4DC-3A7F8711330D}"/>
              </a:ext>
            </a:extLst>
          </p:cNvPr>
          <p:cNvSpPr/>
          <p:nvPr/>
        </p:nvSpPr>
        <p:spPr>
          <a:xfrm>
            <a:off x="9786242" y="2873930"/>
            <a:ext cx="519784" cy="440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A113A8-6E93-4E5F-B774-E57F8FA8F04E}"/>
              </a:ext>
            </a:extLst>
          </p:cNvPr>
          <p:cNvSpPr txBox="1"/>
          <p:nvPr/>
        </p:nvSpPr>
        <p:spPr>
          <a:xfrm>
            <a:off x="8909525" y="5308344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Удаление варианта </a:t>
            </a:r>
          </a:p>
          <a:p>
            <a:r>
              <a:rPr lang="ru-RU" sz="1600" dirty="0"/>
              <a:t>ставка-срок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D6104B9-59A5-45AE-9C43-D5AF2266736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953241" y="3314680"/>
            <a:ext cx="92903" cy="1993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04B8D2F-9DC6-4EF3-B974-310803275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434" y="4789804"/>
            <a:ext cx="3163729" cy="18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464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85D4-502A-43C2-80C2-84D096F3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17" y="142461"/>
            <a:ext cx="8596668" cy="10601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Администратор банка.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Главная страница – онлайн-заявки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A971F-FE66-46CA-A9EA-AF9C7F1F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89" y="1202635"/>
            <a:ext cx="9540067" cy="932649"/>
          </a:xfrm>
        </p:spPr>
        <p:txBody>
          <a:bodyPr/>
          <a:lstStyle/>
          <a:p>
            <a:pPr algn="just"/>
            <a:r>
              <a:rPr lang="ru-RU" dirty="0"/>
              <a:t>На вкладке «Онлайн-заявки» Администратор может просмотреть все заявки на кредиты банка, удалить их, отклонить; перейти к просмотру кредита, информации о клиенте, оставившем заявку, а также к ответу.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D8090B-BE5A-4844-A507-4376C661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90" y="2471000"/>
            <a:ext cx="9870820" cy="3884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8E1852-CD25-4D82-A7BC-587B69591547}"/>
              </a:ext>
            </a:extLst>
          </p:cNvPr>
          <p:cNvSpPr/>
          <p:nvPr/>
        </p:nvSpPr>
        <p:spPr>
          <a:xfrm>
            <a:off x="1775790" y="4196350"/>
            <a:ext cx="390940" cy="433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251085B-FAA3-4729-81D2-2CF0C9EF95E5}"/>
              </a:ext>
            </a:extLst>
          </p:cNvPr>
          <p:cNvSpPr/>
          <p:nvPr/>
        </p:nvSpPr>
        <p:spPr>
          <a:xfrm>
            <a:off x="2504660" y="4760843"/>
            <a:ext cx="288235" cy="41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43181B-95AD-4283-8C3A-EA8C1F407C83}"/>
              </a:ext>
            </a:extLst>
          </p:cNvPr>
          <p:cNvSpPr/>
          <p:nvPr/>
        </p:nvSpPr>
        <p:spPr>
          <a:xfrm>
            <a:off x="8567530" y="4760844"/>
            <a:ext cx="646044" cy="327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D47C9E1-D713-4115-8FA0-73EA67D53669}"/>
              </a:ext>
            </a:extLst>
          </p:cNvPr>
          <p:cNvSpPr/>
          <p:nvPr/>
        </p:nvSpPr>
        <p:spPr>
          <a:xfrm flipH="1">
            <a:off x="9283148" y="4760843"/>
            <a:ext cx="404192" cy="417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40FC97-917C-4558-9881-5AB547EE2DA3}"/>
              </a:ext>
            </a:extLst>
          </p:cNvPr>
          <p:cNvSpPr/>
          <p:nvPr/>
        </p:nvSpPr>
        <p:spPr>
          <a:xfrm flipH="1">
            <a:off x="9684022" y="5774633"/>
            <a:ext cx="404193" cy="417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7F7E43-9398-4CFE-8991-0ED3E571F6AE}"/>
              </a:ext>
            </a:extLst>
          </p:cNvPr>
          <p:cNvSpPr/>
          <p:nvPr/>
        </p:nvSpPr>
        <p:spPr>
          <a:xfrm flipH="1">
            <a:off x="8736495" y="5774633"/>
            <a:ext cx="404192" cy="417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48C7C-6FD3-4922-80A5-ED8F4F6C9201}"/>
              </a:ext>
            </a:extLst>
          </p:cNvPr>
          <p:cNvSpPr txBox="1"/>
          <p:nvPr/>
        </p:nvSpPr>
        <p:spPr>
          <a:xfrm>
            <a:off x="10503981" y="569096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Удаление</a:t>
            </a:r>
            <a:endParaRPr lang="en-US" sz="1600" dirty="0"/>
          </a:p>
          <a:p>
            <a:r>
              <a:rPr lang="ru-RU" sz="1600" dirty="0"/>
              <a:t>онлайн-заявки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98D2E-D28B-4201-A183-89EAB438D7C2}"/>
              </a:ext>
            </a:extLst>
          </p:cNvPr>
          <p:cNvSpPr txBox="1"/>
          <p:nvPr/>
        </p:nvSpPr>
        <p:spPr>
          <a:xfrm>
            <a:off x="7845866" y="6444081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Просмотр ответа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404AF-F595-4B78-8C23-6FD3453D1CE0}"/>
              </a:ext>
            </a:extLst>
          </p:cNvPr>
          <p:cNvSpPr txBox="1"/>
          <p:nvPr/>
        </p:nvSpPr>
        <p:spPr>
          <a:xfrm>
            <a:off x="10485784" y="4885898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Отклонение </a:t>
            </a:r>
          </a:p>
          <a:p>
            <a:r>
              <a:rPr lang="ru-RU" sz="1600" dirty="0"/>
              <a:t>онлайн-заявки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30406-EE31-430B-B742-D669437EEA07}"/>
              </a:ext>
            </a:extLst>
          </p:cNvPr>
          <p:cNvSpPr txBox="1"/>
          <p:nvPr/>
        </p:nvSpPr>
        <p:spPr>
          <a:xfrm>
            <a:off x="10416210" y="3898589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Добавление</a:t>
            </a:r>
          </a:p>
          <a:p>
            <a:r>
              <a:rPr lang="ru-RU" sz="1600" dirty="0"/>
              <a:t> ответа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2F8AC-AF7C-4B4B-BEFC-C80D3306623D}"/>
              </a:ext>
            </a:extLst>
          </p:cNvPr>
          <p:cNvSpPr txBox="1"/>
          <p:nvPr/>
        </p:nvSpPr>
        <p:spPr>
          <a:xfrm>
            <a:off x="109330" y="3752551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Просмотр </a:t>
            </a:r>
          </a:p>
          <a:p>
            <a:r>
              <a:rPr lang="ru-RU" sz="1600" dirty="0">
                <a:solidFill>
                  <a:srgbClr val="FF0000"/>
                </a:solidFill>
              </a:rPr>
              <a:t>кредита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9C4B3-5FEE-43BF-8D58-850294F4CB40}"/>
              </a:ext>
            </a:extLst>
          </p:cNvPr>
          <p:cNvSpPr txBox="1"/>
          <p:nvPr/>
        </p:nvSpPr>
        <p:spPr>
          <a:xfrm>
            <a:off x="1390812" y="6066530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Просмотр </a:t>
            </a:r>
          </a:p>
          <a:p>
            <a:r>
              <a:rPr lang="ru-RU" sz="1600" dirty="0">
                <a:solidFill>
                  <a:srgbClr val="FF0000"/>
                </a:solidFill>
              </a:rPr>
              <a:t>клиента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D5D3D76-BB01-4A73-AFCA-EBF0B6E223BD}"/>
              </a:ext>
            </a:extLst>
          </p:cNvPr>
          <p:cNvCxnSpPr>
            <a:cxnSpLocks/>
          </p:cNvCxnSpPr>
          <p:nvPr/>
        </p:nvCxnSpPr>
        <p:spPr>
          <a:xfrm flipH="1">
            <a:off x="1971259" y="5178285"/>
            <a:ext cx="533401" cy="1013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9BF55B8-4957-4EE9-99E1-14D193CAE93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89778" y="4337326"/>
            <a:ext cx="1037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5009DEE-AD60-4134-B68E-106A9DCC82A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816009" y="4190977"/>
            <a:ext cx="1600201" cy="5679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5615FDF-C033-4E92-A80A-9401B59F67BB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9687340" y="4969565"/>
            <a:ext cx="798444" cy="2087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6BA852A-ACF1-4EB5-9476-DA0C1DAC1867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>
            <a:off x="10088215" y="5983355"/>
            <a:ext cx="4157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BAC8B20-A703-44B8-9171-4F6D1BFA529F}"/>
              </a:ext>
            </a:extLst>
          </p:cNvPr>
          <p:cNvCxnSpPr>
            <a:cxnSpLocks/>
          </p:cNvCxnSpPr>
          <p:nvPr/>
        </p:nvCxnSpPr>
        <p:spPr>
          <a:xfrm flipH="1">
            <a:off x="8422640" y="6192077"/>
            <a:ext cx="515951" cy="3357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642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5F6187-09BD-49AF-8BF9-9732BDF8B411}"/>
              </a:ext>
            </a:extLst>
          </p:cNvPr>
          <p:cNvGrpSpPr/>
          <p:nvPr/>
        </p:nvGrpSpPr>
        <p:grpSpPr>
          <a:xfrm>
            <a:off x="568059" y="2022638"/>
            <a:ext cx="8547654" cy="1939679"/>
            <a:chOff x="270623" y="1774470"/>
            <a:chExt cx="8547654" cy="1939679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5D28EEAD-7E82-458B-A538-2E8A3823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23" y="1774470"/>
              <a:ext cx="8547654" cy="1939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5FE101E-AD96-4616-AA8C-B3B344F0B876}"/>
                </a:ext>
              </a:extLst>
            </p:cNvPr>
            <p:cNvSpPr/>
            <p:nvPr/>
          </p:nvSpPr>
          <p:spPr>
            <a:xfrm>
              <a:off x="8089900" y="2761219"/>
              <a:ext cx="215900" cy="117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173A660-E071-4231-81CB-97BB15C8801E}"/>
              </a:ext>
            </a:extLst>
          </p:cNvPr>
          <p:cNvGrpSpPr/>
          <p:nvPr/>
        </p:nvGrpSpPr>
        <p:grpSpPr>
          <a:xfrm>
            <a:off x="1085810" y="3294424"/>
            <a:ext cx="8547655" cy="1939679"/>
            <a:chOff x="569152" y="3190189"/>
            <a:chExt cx="8547655" cy="193967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A4B0C38-16B0-4AD2-BF1C-18EF7BDAF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63" r="7455"/>
            <a:stretch/>
          </p:blipFill>
          <p:spPr>
            <a:xfrm>
              <a:off x="569152" y="3190189"/>
              <a:ext cx="8547655" cy="1939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CA2F6AD-3866-4CC7-9335-3163DF326850}"/>
                </a:ext>
              </a:extLst>
            </p:cNvPr>
            <p:cNvSpPr/>
            <p:nvPr/>
          </p:nvSpPr>
          <p:spPr>
            <a:xfrm>
              <a:off x="8642350" y="4089400"/>
              <a:ext cx="237067" cy="146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85D4-502A-43C2-80C2-84D096F3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7" y="101340"/>
            <a:ext cx="9003379" cy="10176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Администратор банка. Страницы, связанные с онлайн-заявкой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A971F-FE66-46CA-A9EA-AF9C7F1F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97" y="1121975"/>
            <a:ext cx="9148232" cy="900663"/>
          </a:xfrm>
        </p:spPr>
        <p:txBody>
          <a:bodyPr/>
          <a:lstStyle/>
          <a:p>
            <a:r>
              <a:rPr lang="ru-RU" dirty="0"/>
              <a:t>Ниже представлены страницы, доступные при переходе по ссылкам со страницы «Онлайн-заявки».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65636-E9A0-483B-A28A-33968A67FE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7" t="29235" r="3936"/>
          <a:stretch/>
        </p:blipFill>
        <p:spPr>
          <a:xfrm>
            <a:off x="1588168" y="4514633"/>
            <a:ext cx="9270631" cy="1991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108603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D949-6665-4CF1-9751-14146A7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308" y="490331"/>
            <a:ext cx="2354101" cy="6824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Кредиты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85731-8FC4-4367-A142-E331DAC1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04" y="1997766"/>
            <a:ext cx="6568292" cy="3457188"/>
          </a:xfrm>
        </p:spPr>
        <p:txBody>
          <a:bodyPr/>
          <a:lstStyle/>
          <a:p>
            <a:pPr algn="just"/>
            <a:r>
              <a:rPr lang="ru-RU" dirty="0"/>
              <a:t>Когда возникает необходимость совершить крупную покупку, а сбережений не хватает, логичным решением проблемы может стать потребительский кредит. Потребительский кредит — деньги, которые одалживаются у банка на покупку товаров и услуг и выдаются только физическим лицам.</a:t>
            </a:r>
          </a:p>
          <a:p>
            <a:pPr algn="just"/>
            <a:r>
              <a:rPr lang="ru-RU" dirty="0"/>
              <a:t>Деньги, взятые в долг, отдаются с процентами, поэтому выбор кредита стоит проводить тщательно. Для этого можно посетить банки или воспользоваться Интернетом, что гораздо быстрее и проще.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A2312C-EF90-4A6E-BA0C-0C653947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39" y="2684345"/>
            <a:ext cx="2257392" cy="19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428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8D50413-B97D-406D-8040-D0E69E9E0122}"/>
              </a:ext>
            </a:extLst>
          </p:cNvPr>
          <p:cNvGrpSpPr/>
          <p:nvPr/>
        </p:nvGrpSpPr>
        <p:grpSpPr>
          <a:xfrm>
            <a:off x="379734" y="2214796"/>
            <a:ext cx="10195502" cy="3760319"/>
            <a:chOff x="379734" y="2214796"/>
            <a:chExt cx="10195502" cy="3760319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F0786E82-BD72-499F-B572-9C7E2A18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734" y="2214796"/>
              <a:ext cx="10195502" cy="37603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1FF54AB-7FC9-4E72-9564-270521CFB033}"/>
                </a:ext>
              </a:extLst>
            </p:cNvPr>
            <p:cNvSpPr/>
            <p:nvPr/>
          </p:nvSpPr>
          <p:spPr>
            <a:xfrm>
              <a:off x="8169275" y="4073525"/>
              <a:ext cx="24130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67BF104-0D8C-4AFF-A448-8C20789CBCB5}"/>
                </a:ext>
              </a:extLst>
            </p:cNvPr>
            <p:cNvSpPr/>
            <p:nvPr/>
          </p:nvSpPr>
          <p:spPr>
            <a:xfrm>
              <a:off x="8150225" y="4638675"/>
              <a:ext cx="24130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38EAF5B-C02E-4A5D-A6F7-13DCCD4EA066}"/>
                </a:ext>
              </a:extLst>
            </p:cNvPr>
            <p:cNvSpPr/>
            <p:nvPr/>
          </p:nvSpPr>
          <p:spPr>
            <a:xfrm>
              <a:off x="8169275" y="5178425"/>
              <a:ext cx="24130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C5540449-F417-43C6-8A69-26F992A24CE1}"/>
                </a:ext>
              </a:extLst>
            </p:cNvPr>
            <p:cNvSpPr/>
            <p:nvPr/>
          </p:nvSpPr>
          <p:spPr>
            <a:xfrm>
              <a:off x="8229600" y="5676072"/>
              <a:ext cx="24130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D1CCA41-E5D4-4DB0-ADAA-93A46E54893B}"/>
                </a:ext>
              </a:extLst>
            </p:cNvPr>
            <p:cNvSpPr/>
            <p:nvPr/>
          </p:nvSpPr>
          <p:spPr>
            <a:xfrm>
              <a:off x="8195209" y="5784574"/>
              <a:ext cx="241300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634F1-D7FC-4CEB-87A1-C04D4921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13" y="156238"/>
            <a:ext cx="9957536" cy="73828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Супер администратор. Назначение администратора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04058-3A43-4230-84EE-5A5FC69A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42" y="1073426"/>
            <a:ext cx="8596668" cy="962466"/>
          </a:xfrm>
        </p:spPr>
        <p:txBody>
          <a:bodyPr/>
          <a:lstStyle/>
          <a:p>
            <a:r>
              <a:rPr lang="ru-RU" dirty="0"/>
              <a:t>Супер администратору после авторизации доступен список пользователей, возможность назначить пользователя администратором и удалить пользователя.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31609E7-E970-4468-8649-1CD2D5B6E87E}"/>
              </a:ext>
            </a:extLst>
          </p:cNvPr>
          <p:cNvSpPr/>
          <p:nvPr/>
        </p:nvSpPr>
        <p:spPr>
          <a:xfrm>
            <a:off x="9312964" y="4340086"/>
            <a:ext cx="417445" cy="410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FE8504-CFC0-439A-BD92-BC81C209D438}"/>
              </a:ext>
            </a:extLst>
          </p:cNvPr>
          <p:cNvSpPr/>
          <p:nvPr/>
        </p:nvSpPr>
        <p:spPr>
          <a:xfrm>
            <a:off x="9730409" y="5436704"/>
            <a:ext cx="417446" cy="410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18F82-BD95-4F0A-BD82-DD91E2D73073}"/>
              </a:ext>
            </a:extLst>
          </p:cNvPr>
          <p:cNvSpPr txBox="1"/>
          <p:nvPr/>
        </p:nvSpPr>
        <p:spPr>
          <a:xfrm>
            <a:off x="10575236" y="6154019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B66EF-19ED-45DA-8D8B-47D40EA66ECE}"/>
              </a:ext>
            </a:extLst>
          </p:cNvPr>
          <p:cNvSpPr txBox="1"/>
          <p:nvPr/>
        </p:nvSpPr>
        <p:spPr>
          <a:xfrm>
            <a:off x="10197549" y="401692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Назначение</a:t>
            </a:r>
          </a:p>
          <a:p>
            <a:r>
              <a:rPr lang="ru-RU" dirty="0"/>
              <a:t>администратором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D3A66-5F92-4CD7-B97D-2FEE2E389D56}"/>
              </a:ext>
            </a:extLst>
          </p:cNvPr>
          <p:cNvSpPr txBox="1"/>
          <p:nvPr/>
        </p:nvSpPr>
        <p:spPr>
          <a:xfrm>
            <a:off x="179897" y="615401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Просмотр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70D0BEF-A5AE-4913-AF38-5BFE5625D3F2}"/>
              </a:ext>
            </a:extLst>
          </p:cNvPr>
          <p:cNvCxnSpPr>
            <a:cxnSpLocks/>
          </p:cNvCxnSpPr>
          <p:nvPr/>
        </p:nvCxnSpPr>
        <p:spPr>
          <a:xfrm flipH="1">
            <a:off x="512942" y="4939748"/>
            <a:ext cx="272249" cy="12142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2558F4D-3E09-4F48-9A4B-ABDA4D9D328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730409" y="4395285"/>
            <a:ext cx="614176" cy="150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3828E9E-FFEE-4D8E-A673-4CC3E1945821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H="1" flipV="1">
            <a:off x="10147855" y="5642113"/>
            <a:ext cx="1034278" cy="511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4657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73760-9F23-4DE0-904B-5A8451F3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326" y="503399"/>
            <a:ext cx="4441317" cy="6831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ru-RU" dirty="0">
                <a:solidFill>
                  <a:schemeClr val="tx1"/>
                </a:solidFill>
              </a:rPr>
              <a:t>Сервис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ru-RU" dirty="0">
                <a:solidFill>
                  <a:schemeClr val="tx1"/>
                </a:solidFill>
              </a:rPr>
              <a:t> – это что?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CA837-8D83-4DAB-9E3F-A64600F2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09" y="1799468"/>
            <a:ext cx="8128736" cy="1169019"/>
          </a:xfrm>
        </p:spPr>
        <p:txBody>
          <a:bodyPr/>
          <a:lstStyle/>
          <a:p>
            <a:pPr algn="just"/>
            <a:r>
              <a:rPr lang="ru-RU" dirty="0"/>
              <a:t>Таким образом, Сервис онлайн-кредитования представляет собой удобную площадку для сотрудничества пользователей, желающих получить кредит и банков, предоставляющих такую возможность.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FC6242-CAB5-4A38-8E96-C64F92DFD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596"/>
          <a:stretch/>
        </p:blipFill>
        <p:spPr>
          <a:xfrm>
            <a:off x="2931386" y="3581398"/>
            <a:ext cx="5065442" cy="24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5972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C25EB9-8889-4A4D-8FDF-6E4A08FA26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7847862" y="2340243"/>
            <a:ext cx="1856782" cy="1324916"/>
          </a:xfrm>
          <a:prstGeom prst="rect">
            <a:avLst/>
          </a:prstGeom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C5458C9-7FD3-4FC8-8AB9-86441BD6D2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00619" y="3514712"/>
            <a:ext cx="1856782" cy="1324916"/>
          </a:xfrm>
          <a:prstGeom prst="rect">
            <a:avLst/>
          </a:prstGeom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0B53F8E-C5F0-4014-8557-A3C354DD9AD9}"/>
              </a:ext>
            </a:extLst>
          </p:cNvPr>
          <p:cNvSpPr/>
          <p:nvPr/>
        </p:nvSpPr>
        <p:spPr>
          <a:xfrm>
            <a:off x="1222513" y="2870969"/>
            <a:ext cx="7460237" cy="94463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ru-RU" sz="6000" b="1" dirty="0">
                <a:solidFill>
                  <a:schemeClr val="bg1">
                    <a:lumMod val="75000"/>
                  </a:schemeClr>
                </a:solidFill>
                <a:latin typeface="Monotype Corsiva" panose="03010101010201010101" pitchFamily="66" charset="0"/>
              </a:rPr>
              <a:t>Спасибо за внимание</a:t>
            </a:r>
            <a:endParaRPr lang="ru-RU" sz="60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18961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D949-6665-4CF1-9751-14146A7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59876"/>
            <a:ext cx="8596668" cy="77193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Сервис онлайн-кредитования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85731-8FC4-4367-A142-E331DAC1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450"/>
            <a:ext cx="5971944" cy="403148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Сервис онлайн кредитования (далее Сервис) позволяет Клиентам (Пользователям) выбрать подходящий кредит не выходя из дома, а также получить предварительный ответ о том, согласится </a:t>
            </a:r>
            <a:r>
              <a:rPr lang="ru-RU"/>
              <a:t>ли банк </a:t>
            </a:r>
            <a:r>
              <a:rPr lang="ru-RU" dirty="0"/>
              <a:t>оформить выбранный кредит.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Сотрудникам банков (Администраторам) доступно размещение имеющихся в банке кредитов и необходимой информации о банке.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Таким образом, Сервис позволяет экономить время и усилия как Клиентов, так и работников банка.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CC9B04-4FA6-49C2-9560-DCEA3336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136" y="2482015"/>
            <a:ext cx="1751922" cy="18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5442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51404-9A86-4885-AA55-8F47ACFB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94" y="291548"/>
            <a:ext cx="6568291" cy="68248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Клиентам банка (Пользователям)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E9FD1-69D0-4F23-AE8B-B5291191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96" y="1391479"/>
            <a:ext cx="4334535" cy="46498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Клиентам банка Сервис дает следующие преимущества: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ru-RU" dirty="0"/>
              <a:t>Доступность и экономия времени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dirty="0"/>
              <a:t>Удобный интуитивно-понятный интерфейс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dirty="0"/>
              <a:t>Широкий выбор кредитов, предоставляемых различными банками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dirty="0"/>
              <a:t>Заполнение нескольких онлайн-заявок и получение ответа в несколько кликов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dirty="0"/>
              <a:t>Ответ на онлайн-заявку с решением о возможности получения кредита или отказе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FD8B41-7A28-4965-AFD9-8C04CBD49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9248"/>
          <a:stretch/>
        </p:blipFill>
        <p:spPr>
          <a:xfrm>
            <a:off x="7634716" y="1986348"/>
            <a:ext cx="2236693" cy="37466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9F3BBE-4CB3-431D-861F-ACA50B1FFB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52"/>
          <a:stretch/>
        </p:blipFill>
        <p:spPr>
          <a:xfrm>
            <a:off x="5477535" y="1986349"/>
            <a:ext cx="2157181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95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51404-9A86-4885-AA55-8F47ACFB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4" y="273298"/>
            <a:ext cx="7850441" cy="6824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Банку (Администраторам)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E9FD1-69D0-4F23-AE8B-B5291191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6" y="1739348"/>
            <a:ext cx="4621297" cy="33793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Банку Сервис дает следующие преимущества: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ru-RU" dirty="0"/>
              <a:t>Экономия ресурсов: для консультации клиентов необходимы сотрудники, с размещением информации в интернете справится один человек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dirty="0"/>
              <a:t>Удобный интуитивно-понятный интерфейс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dirty="0"/>
              <a:t>Открытая конкуренция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FD8B41-7A28-4965-AFD9-8C04CBD49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49248"/>
          <a:stretch/>
        </p:blipFill>
        <p:spPr>
          <a:xfrm>
            <a:off x="7634716" y="1986348"/>
            <a:ext cx="2236693" cy="37466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9F3BBE-4CB3-431D-861F-ACA50B1FFB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1052"/>
          <a:stretch/>
        </p:blipFill>
        <p:spPr>
          <a:xfrm>
            <a:off x="5477535" y="1986349"/>
            <a:ext cx="2157181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820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0EED8-4E15-4C99-9765-B9EB8B13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21" y="257079"/>
            <a:ext cx="6339692" cy="57315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Функциональные возможности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6CB0C1-BF7E-4618-B980-56CCF8745734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39000"/>
                    </a14:imgEffect>
                  </a14:imgLayer>
                </a14:imgProps>
              </a:ext>
            </a:extLst>
          </a:blip>
          <a:srcRect t="874" b="982"/>
          <a:stretch/>
        </p:blipFill>
        <p:spPr bwMode="auto">
          <a:xfrm>
            <a:off x="1282148" y="949504"/>
            <a:ext cx="7831123" cy="5749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779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C6E28-66AE-4D83-9404-146DF6A2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544" y="321366"/>
            <a:ext cx="4441318" cy="7123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E1396-3649-436C-8D88-CFC21841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21" y="1470993"/>
            <a:ext cx="4888579" cy="480891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Большинство пользователей оценивают приложение или сайт в первую очередь по его </a:t>
            </a:r>
            <a:r>
              <a:rPr lang="ru-RU" dirty="0">
                <a:solidFill>
                  <a:srgbClr val="606060"/>
                </a:solidFill>
              </a:rPr>
              <a:t>внешнему</a:t>
            </a:r>
            <a:r>
              <a:rPr lang="ru-RU" dirty="0"/>
              <a:t> виду и комфортному использованию.</a:t>
            </a:r>
          </a:p>
          <a:p>
            <a:pPr algn="just"/>
            <a:r>
              <a:rPr lang="ru-RU" dirty="0"/>
              <a:t>Минимализм — тренд последних лет. Интернет-сообщество пришло к тому, что хороший интерфейс должен быть незаметным. Он становится частью продукта и его продолжением.</a:t>
            </a:r>
          </a:p>
          <a:p>
            <a:pPr algn="just"/>
            <a:r>
              <a:rPr lang="ru-RU" dirty="0"/>
              <a:t>Интерфейс Сервиса прост, выполнен в черно-белой гамме. Сдержанные цвета позволяют не отвлекаться на дизайн сайта, акцентируя внимание на цели – выборе кредита.  </a:t>
            </a:r>
          </a:p>
          <a:p>
            <a:pPr algn="just"/>
            <a:r>
              <a:rPr lang="ru-RU" dirty="0"/>
              <a:t>Далее будут подробнее рассмотрены страницы сайта Сервиса.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8F453E-7136-484A-8897-58657C9C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6637" y="2341553"/>
            <a:ext cx="2610591" cy="2502164"/>
          </a:xfrm>
          <a:prstGeom prst="rect">
            <a:avLst/>
          </a:prstGeom>
          <a:scene3d>
            <a:camera prst="orthographicFront">
              <a:rot lat="1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019651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D949-6665-4CF1-9751-14146A7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995" y="231913"/>
            <a:ext cx="6339692" cy="79181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Регистрация и 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85731-8FC4-4367-A142-E331DAC1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3730"/>
            <a:ext cx="8486544" cy="129208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Для получения информации о возможности оформления кредита, Пользователю необходимо пройти регистрацию, а затем авторизацию.</a:t>
            </a:r>
          </a:p>
          <a:p>
            <a:pPr algn="just"/>
            <a:r>
              <a:rPr lang="ru-RU" dirty="0"/>
              <a:t>Администратор Банка также проходит данные этапы, заполняя поля формы, представленные ниже.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6BE60F-7987-44B7-895C-C0B2ED01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57" y="2489687"/>
            <a:ext cx="5236448" cy="3779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E67881-58AB-4456-82DC-98DCA3F4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36" y="3107632"/>
            <a:ext cx="5115901" cy="2543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761964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D949-6665-4CF1-9751-14146A7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64" y="154029"/>
            <a:ext cx="8596668" cy="66260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Пользователь. 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85731-8FC4-4367-A142-E331DAC1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5" y="1087163"/>
            <a:ext cx="8854292" cy="751575"/>
          </a:xfrm>
        </p:spPr>
        <p:txBody>
          <a:bodyPr/>
          <a:lstStyle/>
          <a:p>
            <a:pPr algn="just"/>
            <a:r>
              <a:rPr lang="ru-RU" dirty="0"/>
              <a:t>После авторизации Пользователь попадает на главную станицу, где может посмотреть кредиты, перейти в личный кабинет, перейти на страницу Банка.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67B374-DBF7-4967-8CF4-6D4E4AC3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7" y="2343484"/>
            <a:ext cx="11210266" cy="291276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9E4EBE-5C5D-41AF-92B0-8190E402089A}"/>
              </a:ext>
            </a:extLst>
          </p:cNvPr>
          <p:cNvSpPr/>
          <p:nvPr/>
        </p:nvSpPr>
        <p:spPr>
          <a:xfrm>
            <a:off x="10217426" y="3799865"/>
            <a:ext cx="1252331" cy="27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D86734-A74A-496D-B259-9B46888C7C28}"/>
              </a:ext>
            </a:extLst>
          </p:cNvPr>
          <p:cNvSpPr/>
          <p:nvPr/>
        </p:nvSpPr>
        <p:spPr>
          <a:xfrm>
            <a:off x="1792356" y="4300134"/>
            <a:ext cx="1252331" cy="27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C23905-4652-42D5-BB6E-11DB8D475D3D}"/>
              </a:ext>
            </a:extLst>
          </p:cNvPr>
          <p:cNvSpPr/>
          <p:nvPr/>
        </p:nvSpPr>
        <p:spPr>
          <a:xfrm>
            <a:off x="5271052" y="4575312"/>
            <a:ext cx="1517374" cy="473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8C784-EB35-41F8-AE12-DA5DCCCF0688}"/>
              </a:ext>
            </a:extLst>
          </p:cNvPr>
          <p:cNvSpPr txBox="1"/>
          <p:nvPr/>
        </p:nvSpPr>
        <p:spPr>
          <a:xfrm>
            <a:off x="4293705" y="5593209"/>
            <a:ext cx="287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оформления </a:t>
            </a:r>
          </a:p>
          <a:p>
            <a:r>
              <a:rPr lang="ru-RU" dirty="0"/>
              <a:t>онлайн-заявки на кредит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7F6B6-21BD-4371-BBEB-12576597AFAB}"/>
              </a:ext>
            </a:extLst>
          </p:cNvPr>
          <p:cNvSpPr txBox="1"/>
          <p:nvPr/>
        </p:nvSpPr>
        <p:spPr>
          <a:xfrm>
            <a:off x="512218" y="5437827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для перехода</a:t>
            </a:r>
          </a:p>
          <a:p>
            <a:r>
              <a:rPr lang="ru-RU" dirty="0"/>
              <a:t> на страницу Банка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C5E2F-5107-4892-A66D-2AF5CE620D52}"/>
              </a:ext>
            </a:extLst>
          </p:cNvPr>
          <p:cNvSpPr txBox="1"/>
          <p:nvPr/>
        </p:nvSpPr>
        <p:spPr>
          <a:xfrm>
            <a:off x="8270767" y="5600675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для перехода</a:t>
            </a:r>
          </a:p>
          <a:p>
            <a:r>
              <a:rPr lang="ru-RU" dirty="0"/>
              <a:t>в личный кабинет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EE55A86-1C75-4868-9FB8-BE3EC724B826}"/>
              </a:ext>
            </a:extLst>
          </p:cNvPr>
          <p:cNvCxnSpPr/>
          <p:nvPr/>
        </p:nvCxnSpPr>
        <p:spPr>
          <a:xfrm flipH="1">
            <a:off x="1232452" y="4575312"/>
            <a:ext cx="559904" cy="86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191A6F5-E33A-4BE8-9642-3416C25BF32B}"/>
              </a:ext>
            </a:extLst>
          </p:cNvPr>
          <p:cNvCxnSpPr>
            <a:cxnSpLocks/>
          </p:cNvCxnSpPr>
          <p:nvPr/>
        </p:nvCxnSpPr>
        <p:spPr>
          <a:xfrm flipH="1">
            <a:off x="5271052" y="5042852"/>
            <a:ext cx="361122" cy="5503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1C5F1BD-52BD-4BC6-8560-07FB508D4F68}"/>
              </a:ext>
            </a:extLst>
          </p:cNvPr>
          <p:cNvCxnSpPr>
            <a:cxnSpLocks/>
          </p:cNvCxnSpPr>
          <p:nvPr/>
        </p:nvCxnSpPr>
        <p:spPr>
          <a:xfrm flipH="1">
            <a:off x="9859617" y="4075043"/>
            <a:ext cx="1263926" cy="1518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794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Аспект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331</TotalTime>
  <Words>631</Words>
  <Application>Microsoft Office PowerPoint</Application>
  <PresentationFormat>Широкоэкранный</PresentationFormat>
  <Paragraphs>108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Monotype Corsiva</vt:lpstr>
      <vt:lpstr>Trebuchet MS</vt:lpstr>
      <vt:lpstr>Wingdings</vt:lpstr>
      <vt:lpstr>Wingdings 3</vt:lpstr>
      <vt:lpstr>Аспект</vt:lpstr>
      <vt:lpstr>Белорусский государственный университет  информатики и радиоэлектроники   Кафедра информатики     Защита проекта на тему: Сервис онлайн-кредитования  для физических лиц</vt:lpstr>
      <vt:lpstr>Кредиты</vt:lpstr>
      <vt:lpstr>Сервис онлайн-кредитования</vt:lpstr>
      <vt:lpstr>Клиентам банка (Пользователям)</vt:lpstr>
      <vt:lpstr>Банку (Администраторам)</vt:lpstr>
      <vt:lpstr>Функциональные возможности</vt:lpstr>
      <vt:lpstr>Интерфейс Сервиса</vt:lpstr>
      <vt:lpstr>Регистрация и авторизация</vt:lpstr>
      <vt:lpstr>Пользователь. Главная страница</vt:lpstr>
      <vt:lpstr>Пользователь. Информация о банке</vt:lpstr>
      <vt:lpstr>Пользователь. Оформление онлайн-заявки</vt:lpstr>
      <vt:lpstr>Пользователь. Личный кабинет</vt:lpstr>
      <vt:lpstr>Администратор банка. Главная страница - Банк</vt:lpstr>
      <vt:lpstr>Администратор банка. Редактирование банка, добавление контактов</vt:lpstr>
      <vt:lpstr>Администратор банка. Главная страница - кредиты </vt:lpstr>
      <vt:lpstr>Администратор банка. Создание  нового кредита</vt:lpstr>
      <vt:lpstr>Администратор банка. Редактирование кредита</vt:lpstr>
      <vt:lpstr>Администратор банка.  Главная страница – онлайн-заявки</vt:lpstr>
      <vt:lpstr>Администратор банка. Страницы, связанные с онлайн-заявкой</vt:lpstr>
      <vt:lpstr>Супер администратор. Назначение администратора</vt:lpstr>
      <vt:lpstr>"Сервис" – это что?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Белорусский государственный университет  информатики и радиоэлектроники   Кафедра информатики     Защита проекта на тему: Сервис онлайн-кредитования  для физических лиц</dc:title>
  <dc:creator>1</dc:creator>
  <cp:lastModifiedBy>1</cp:lastModifiedBy>
  <cp:revision>32</cp:revision>
  <dcterms:created xsi:type="dcterms:W3CDTF">2022-12-16T22:11:34Z</dcterms:created>
  <dcterms:modified xsi:type="dcterms:W3CDTF">2022-12-21T11:26:06Z</dcterms:modified>
</cp:coreProperties>
</file>