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矢 昌紀" userId="5b22a544-948f-484e-a2ab-5ad8404ed70b" providerId="ADAL" clId="{95A11962-3CD5-4F32-83B4-89C392088A61}"/>
    <pc:docChg chg="modSld">
      <pc:chgData name="高矢 昌紀" userId="5b22a544-948f-484e-a2ab-5ad8404ed70b" providerId="ADAL" clId="{95A11962-3CD5-4F32-83B4-89C392088A61}" dt="2020-12-07T02:03:57.641" v="6" actId="20577"/>
      <pc:docMkLst>
        <pc:docMk/>
      </pc:docMkLst>
      <pc:sldChg chg="modSp">
        <pc:chgData name="高矢 昌紀" userId="5b22a544-948f-484e-a2ab-5ad8404ed70b" providerId="ADAL" clId="{95A11962-3CD5-4F32-83B4-89C392088A61}" dt="2020-12-07T02:03:11.735" v="0" actId="20577"/>
        <pc:sldMkLst>
          <pc:docMk/>
          <pc:sldMk cId="3064035844" sldId="258"/>
        </pc:sldMkLst>
        <pc:spChg chg="mod">
          <ac:chgData name="高矢 昌紀" userId="5b22a544-948f-484e-a2ab-5ad8404ed70b" providerId="ADAL" clId="{95A11962-3CD5-4F32-83B4-89C392088A61}" dt="2020-12-07T02:03:11.735" v="0" actId="20577"/>
          <ac:spMkLst>
            <pc:docMk/>
            <pc:sldMk cId="3064035844" sldId="258"/>
            <ac:spMk id="5" creationId="{3FD2160A-E939-4397-B125-E85C6952D7C5}"/>
          </ac:spMkLst>
        </pc:spChg>
      </pc:sldChg>
      <pc:sldChg chg="modSp">
        <pc:chgData name="高矢 昌紀" userId="5b22a544-948f-484e-a2ab-5ad8404ed70b" providerId="ADAL" clId="{95A11962-3CD5-4F32-83B4-89C392088A61}" dt="2020-12-07T02:03:49.625" v="4" actId="20577"/>
        <pc:sldMkLst>
          <pc:docMk/>
          <pc:sldMk cId="449194220" sldId="259"/>
        </pc:sldMkLst>
        <pc:spChg chg="mod">
          <ac:chgData name="高矢 昌紀" userId="5b22a544-948f-484e-a2ab-5ad8404ed70b" providerId="ADAL" clId="{95A11962-3CD5-4F32-83B4-89C392088A61}" dt="2020-12-07T02:03:19.778" v="3" actId="20577"/>
          <ac:spMkLst>
            <pc:docMk/>
            <pc:sldMk cId="449194220" sldId="259"/>
            <ac:spMk id="5" creationId="{26D1C770-386A-4D59-A570-DE06773B2C80}"/>
          </ac:spMkLst>
        </pc:spChg>
        <pc:spChg chg="mod">
          <ac:chgData name="高矢 昌紀" userId="5b22a544-948f-484e-a2ab-5ad8404ed70b" providerId="ADAL" clId="{95A11962-3CD5-4F32-83B4-89C392088A61}" dt="2020-12-07T02:03:49.625" v="4" actId="20577"/>
          <ac:spMkLst>
            <pc:docMk/>
            <pc:sldMk cId="449194220" sldId="259"/>
            <ac:spMk id="6" creationId="{110ABF60-1A72-449E-BF2A-D3CDD3900D6F}"/>
          </ac:spMkLst>
        </pc:spChg>
      </pc:sldChg>
      <pc:sldChg chg="modSp">
        <pc:chgData name="高矢 昌紀" userId="5b22a544-948f-484e-a2ab-5ad8404ed70b" providerId="ADAL" clId="{95A11962-3CD5-4F32-83B4-89C392088A61}" dt="2020-12-07T02:03:57.641" v="6" actId="20577"/>
        <pc:sldMkLst>
          <pc:docMk/>
          <pc:sldMk cId="2865311828" sldId="260"/>
        </pc:sldMkLst>
        <pc:spChg chg="mod">
          <ac:chgData name="高矢 昌紀" userId="5b22a544-948f-484e-a2ab-5ad8404ed70b" providerId="ADAL" clId="{95A11962-3CD5-4F32-83B4-89C392088A61}" dt="2020-12-07T02:03:57.641" v="6" actId="20577"/>
          <ac:spMkLst>
            <pc:docMk/>
            <pc:sldMk cId="2865311828" sldId="260"/>
            <ac:spMk id="6" creationId="{8305EA87-F2B3-483C-8E9C-A9205E6F2F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885D-B498-4750-B99C-9AE028796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7709B-FBC7-4291-AE17-2DF096BF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73631-0951-45AE-8B21-3B3104E5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24D48-1ED9-4339-B13E-C88EA7D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4694A-2FF0-45ED-9834-52BB7FDC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2869B-ABD9-49AC-A9BE-08785CAA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33D463-D85E-4C6C-AF41-3BA2A777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1005B-3255-462E-91E2-61AA334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BB8E8-8219-42DF-9284-383200C6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55EF9-5ADE-4203-BB58-8917AB1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235F66-313B-4029-A368-1306A717F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B69E70-5F27-40B6-9958-31AC58B5E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3AFA2-D16E-4D9D-A5D2-926417A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6CBE1-1F81-4AB0-A2AC-C6F905F6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0B5B5-51A5-401D-A7DC-8E4DC24B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4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EC4A7-3577-46CA-A674-E297D260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8BE32-F88B-4D4F-8007-1C5E9275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BAD1E-2F8D-48B9-B57F-A040FAA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D10743-E24B-4138-ACCC-3A002C61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FFBD4-8CB5-479A-9B44-D22545D8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34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6ACFD-3067-4999-89D5-433B74FE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92F08-E331-4F06-AAD6-B5285C91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898F7-D7ED-4C30-B723-C41BC92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CA7D1-55FF-487A-BC9E-E8988CD2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CB5BE-276E-47F3-B39F-EE5A2D59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5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A030E-B4C4-44F2-A7C4-529D9ED5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9B20B-3C59-4E99-9E51-23ADE8A2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878760-9B76-4369-9791-CDBB27C1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5D9FC6-1740-45D0-8A2E-5AC2C85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B74EBB-168E-4AE0-A35D-6FCBA7EA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F7BFC9-3784-47A8-AEA8-C68B0646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0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2FB68-6D1A-490B-8DA0-D92A7133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106FB7-0F01-4AB4-B464-E79BADF7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CEA7C3-DFED-44A7-9D8E-5601D11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EFA624-C250-4F38-9D96-FB5E95E9F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76D48A-E4FB-44DC-8F6A-9C879DC8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E2BD3C-BC6E-4147-9D9D-2A846972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36ACD8-E400-4625-947C-07D6388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D2CA72-C80B-4840-875F-F0839B54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8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9BEDB-DB28-4A5F-AA52-1141BA48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7409E9-5AD5-4FF7-BE56-4C7FA2A0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94FAA3-9645-4A5B-82AA-B4C6164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DB963-D721-4AE5-B850-F98AA6CB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6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CF9475-255D-4078-A7DE-83084086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0C341F-B3BD-40A8-9A85-14660F30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A7D87-5FCC-43DE-9DF7-DA0FF516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7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FAF91-09F7-4C43-A7ED-52B2508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BDD7E-9273-4668-9FD7-ED7BFD91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4CDF5-4EAC-4687-B346-AECCB06C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AFCFB6-3CA3-4724-9BA2-8C592A3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9F2388-080F-455E-86FA-B13EEC01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2B95B-2D82-458B-B85E-3B2E1B3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85E3F-D8E6-41C6-8644-E88ABDF0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AC4F5A-8FE1-4E7B-A5F2-D8C895CF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F2D4C8-B203-4E26-A5F9-82665DC1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C1A258-C19E-4870-A433-CB165E3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1E1BE0-F210-4214-A1BA-53D1C4B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D2E5C7-C5F7-485A-A309-292B1BB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018352-A56B-479F-8DD6-47F1BF52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03C0B1-5F59-4337-A7ED-E80AF2FA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D07D2-9DC9-4876-8224-3F0D60B57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B57F-4282-437D-8CAA-7101B96D739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C01C3-2F7C-4E5D-9B2A-5518E069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465E2-06B6-4AA7-93A4-7A85F1061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4BB1-35FC-4C7F-B028-AB22B68E0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4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15C16E-2417-44A7-B017-D4C2F2A9F525}"/>
              </a:ext>
            </a:extLst>
          </p:cNvPr>
          <p:cNvSpPr txBox="1"/>
          <p:nvPr/>
        </p:nvSpPr>
        <p:spPr>
          <a:xfrm>
            <a:off x="507206" y="571500"/>
            <a:ext cx="8765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自作クラスを作る～続き～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F3F3C6-ACBB-417F-8728-5953DE80C5F9}"/>
              </a:ext>
            </a:extLst>
          </p:cNvPr>
          <p:cNvSpPr txBox="1"/>
          <p:nvPr/>
        </p:nvSpPr>
        <p:spPr>
          <a:xfrm>
            <a:off x="507206" y="1685955"/>
            <a:ext cx="534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フィールド・プロパティ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5271B9-E571-415E-A45E-225080DE1711}"/>
              </a:ext>
            </a:extLst>
          </p:cNvPr>
          <p:cNvSpPr txBox="1"/>
          <p:nvPr/>
        </p:nvSpPr>
        <p:spPr>
          <a:xfrm>
            <a:off x="992981" y="2508529"/>
            <a:ext cx="475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クラスが持つデータの部分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62D402-F2CF-4F7E-B4E0-352F60F891F3}"/>
              </a:ext>
            </a:extLst>
          </p:cNvPr>
          <p:cNvSpPr txBox="1"/>
          <p:nvPr/>
        </p:nvSpPr>
        <p:spPr>
          <a:xfrm>
            <a:off x="1421605" y="3176680"/>
            <a:ext cx="10451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あるクラス </a:t>
            </a:r>
            <a:r>
              <a:rPr lang="en-US" altLang="ja-JP" sz="2400" dirty="0" err="1"/>
              <a:t>TestClass</a:t>
            </a:r>
            <a:r>
              <a:rPr lang="ja-JP" altLang="en-US" sz="2400" dirty="0"/>
              <a:t>のインスタンス</a:t>
            </a:r>
            <a:r>
              <a:rPr lang="en-US" altLang="ja-JP" sz="2400" dirty="0"/>
              <a:t>tc1 </a:t>
            </a:r>
            <a:r>
              <a:rPr lang="ja-JP" altLang="en-US" sz="2400" dirty="0"/>
              <a:t>があったとき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tc1.Count = 10;</a:t>
            </a:r>
            <a:r>
              <a:rPr lang="ja-JP" altLang="en-US" sz="2400" dirty="0"/>
              <a:t>　</a:t>
            </a:r>
            <a:r>
              <a:rPr lang="en-US" altLang="ja-JP" sz="2400" dirty="0"/>
              <a:t>//</a:t>
            </a:r>
            <a:r>
              <a:rPr lang="ja-JP" altLang="en-US" sz="2400" dirty="0"/>
              <a:t>←　</a:t>
            </a:r>
            <a:r>
              <a:rPr lang="en-US" altLang="ja-JP" sz="2400" dirty="0"/>
              <a:t>tc1.Count</a:t>
            </a:r>
            <a:r>
              <a:rPr lang="ja-JP" altLang="en-US" sz="2400" dirty="0"/>
              <a:t>に値を代入している</a:t>
            </a:r>
            <a:r>
              <a:rPr lang="en-US" altLang="ja-JP" sz="2400" dirty="0"/>
              <a:t>(set</a:t>
            </a:r>
            <a:r>
              <a:rPr lang="ja-JP" altLang="en-US" sz="2400" dirty="0"/>
              <a:t>している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int c = tc1.Count; //</a:t>
            </a:r>
            <a:r>
              <a:rPr lang="ja-JP" altLang="en-US" sz="2400" dirty="0"/>
              <a:t>← </a:t>
            </a:r>
            <a:r>
              <a:rPr lang="en-US" altLang="ja-JP" sz="2400" dirty="0"/>
              <a:t>tc1.Count</a:t>
            </a:r>
            <a:r>
              <a:rPr lang="ja-JP" altLang="en-US" sz="2400" dirty="0"/>
              <a:t>の値を受け取っている</a:t>
            </a:r>
            <a:r>
              <a:rPr lang="en-US" altLang="ja-JP" sz="2400" dirty="0"/>
              <a:t>(get</a:t>
            </a:r>
            <a:r>
              <a:rPr lang="ja-JP" altLang="en-US" sz="2400" dirty="0"/>
              <a:t>している</a:t>
            </a:r>
            <a:r>
              <a:rPr lang="en-US" altLang="ja-JP" sz="2400" dirty="0"/>
              <a:t>)</a:t>
            </a:r>
          </a:p>
          <a:p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1A7809-BE8C-4D5D-AA01-D602449FD36F}"/>
              </a:ext>
            </a:extLst>
          </p:cNvPr>
          <p:cNvSpPr txBox="1"/>
          <p:nvPr/>
        </p:nvSpPr>
        <p:spPr>
          <a:xfrm>
            <a:off x="992981" y="5115672"/>
            <a:ext cx="6165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実現方法</a:t>
            </a:r>
            <a:endParaRPr kumimoji="1" lang="en-US" altLang="ja-JP" sz="2800" dirty="0"/>
          </a:p>
          <a:p>
            <a:r>
              <a:rPr lang="ja-JP" altLang="en-US" sz="2800" dirty="0"/>
              <a:t>　フィールドを直接操作</a:t>
            </a:r>
            <a:endParaRPr lang="en-US" altLang="ja-JP" sz="2800" dirty="0"/>
          </a:p>
          <a:p>
            <a:r>
              <a:rPr kumimoji="1" lang="ja-JP" altLang="en-US" sz="2800" dirty="0"/>
              <a:t>　プロパティを使って操作</a:t>
            </a:r>
          </a:p>
        </p:txBody>
      </p:sp>
    </p:spTree>
    <p:extLst>
      <p:ext uri="{BB962C8B-B14F-4D97-AF65-F5344CB8AC3E}">
        <p14:creationId xmlns:p14="http://schemas.microsoft.com/office/powerpoint/2010/main" val="140930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90A68C-81A7-481C-8B1B-6C211829446B}"/>
              </a:ext>
            </a:extLst>
          </p:cNvPr>
          <p:cNvSpPr txBox="1"/>
          <p:nvPr/>
        </p:nvSpPr>
        <p:spPr>
          <a:xfrm>
            <a:off x="221456" y="250032"/>
            <a:ext cx="872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フィールドを直接操作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D2160A-E939-4397-B125-E85C6952D7C5}"/>
              </a:ext>
            </a:extLst>
          </p:cNvPr>
          <p:cNvSpPr txBox="1"/>
          <p:nvPr/>
        </p:nvSpPr>
        <p:spPr>
          <a:xfrm>
            <a:off x="1966124" y="1067813"/>
            <a:ext cx="31550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class</a:t>
            </a:r>
            <a:r>
              <a:rPr lang="ja-JP" altLang="en-US" sz="2400" dirty="0"/>
              <a:t> </a:t>
            </a:r>
            <a:r>
              <a:rPr lang="en-US" altLang="ja-JP" sz="2400" dirty="0" err="1"/>
              <a:t>TestClass</a:t>
            </a:r>
            <a:r>
              <a:rPr lang="en-US" altLang="ja-JP" sz="2400" dirty="0"/>
              <a:t>{</a:t>
            </a:r>
          </a:p>
          <a:p>
            <a:r>
              <a:rPr lang="ja-JP" altLang="en-US" sz="2400" dirty="0"/>
              <a:t>   </a:t>
            </a:r>
            <a:r>
              <a:rPr lang="en-US" altLang="ja-JP" sz="2400" dirty="0"/>
              <a:t>public int Count;</a:t>
            </a:r>
          </a:p>
          <a:p>
            <a:endParaRPr lang="en-US" altLang="ja-JP" sz="2400" dirty="0"/>
          </a:p>
          <a:p>
            <a:r>
              <a:rPr lang="en-US" altLang="ja-JP" sz="2400" dirty="0"/>
              <a:t>   public </a:t>
            </a:r>
            <a:r>
              <a:rPr lang="en-US" altLang="ja-JP" sz="2400" dirty="0" err="1"/>
              <a:t>TestClass</a:t>
            </a:r>
            <a:r>
              <a:rPr lang="en-US" altLang="ja-JP" sz="2400" dirty="0"/>
              <a:t>(){</a:t>
            </a:r>
          </a:p>
          <a:p>
            <a:r>
              <a:rPr lang="en-US" altLang="ja-JP" sz="2400" dirty="0"/>
              <a:t>        Count = 100;</a:t>
            </a:r>
          </a:p>
          <a:p>
            <a:r>
              <a:rPr lang="en-US" altLang="ja-JP" sz="2400" dirty="0"/>
              <a:t>   }</a:t>
            </a:r>
          </a:p>
          <a:p>
            <a:r>
              <a:rPr kumimoji="1" lang="en-US" altLang="ja-JP" sz="2400" dirty="0"/>
              <a:t>}</a:t>
            </a:r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6009D4-1717-4B6B-8918-8E00C04820FC}"/>
              </a:ext>
            </a:extLst>
          </p:cNvPr>
          <p:cNvCxnSpPr>
            <a:cxnSpLocks/>
          </p:cNvCxnSpPr>
          <p:nvPr/>
        </p:nvCxnSpPr>
        <p:spPr>
          <a:xfrm flipH="1">
            <a:off x="4740294" y="1688554"/>
            <a:ext cx="1037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3B7728-DFF3-45D8-90E3-C0457EE11405}"/>
              </a:ext>
            </a:extLst>
          </p:cNvPr>
          <p:cNvSpPr txBox="1"/>
          <p:nvPr/>
        </p:nvSpPr>
        <p:spPr>
          <a:xfrm>
            <a:off x="5882826" y="1368795"/>
            <a:ext cx="497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インスタンス経由で直接アクセスできる</a:t>
            </a:r>
            <a:r>
              <a:rPr lang="en-US" altLang="ja-JP" sz="2400" dirty="0">
                <a:solidFill>
                  <a:srgbClr val="FF0000"/>
                </a:solidFill>
              </a:rPr>
              <a:t>(public</a:t>
            </a:r>
            <a:r>
              <a:rPr lang="ja-JP" altLang="en-US" sz="2400" dirty="0">
                <a:solidFill>
                  <a:srgbClr val="FF0000"/>
                </a:solidFill>
              </a:rPr>
              <a:t>な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ja-JP" altLang="en-US" sz="2400" dirty="0">
                <a:solidFill>
                  <a:srgbClr val="FF0000"/>
                </a:solidFill>
              </a:rPr>
              <a:t>変数</a:t>
            </a:r>
            <a:r>
              <a:rPr lang="en-US" altLang="ja-JP" sz="2400" dirty="0">
                <a:solidFill>
                  <a:srgbClr val="FF0000"/>
                </a:solidFill>
              </a:rPr>
              <a:t>Count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90A68C-81A7-481C-8B1B-6C211829446B}"/>
              </a:ext>
            </a:extLst>
          </p:cNvPr>
          <p:cNvSpPr txBox="1"/>
          <p:nvPr/>
        </p:nvSpPr>
        <p:spPr>
          <a:xfrm>
            <a:off x="221456" y="250032"/>
            <a:ext cx="872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プロパティを使う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D2160A-E939-4397-B125-E85C6952D7C5}"/>
              </a:ext>
            </a:extLst>
          </p:cNvPr>
          <p:cNvSpPr txBox="1"/>
          <p:nvPr/>
        </p:nvSpPr>
        <p:spPr>
          <a:xfrm>
            <a:off x="850356" y="984235"/>
            <a:ext cx="36920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class</a:t>
            </a:r>
            <a:r>
              <a:rPr lang="ja-JP" altLang="en-US" sz="2400" dirty="0"/>
              <a:t> </a:t>
            </a:r>
            <a:r>
              <a:rPr lang="en-US" altLang="ja-JP" sz="2400" dirty="0" err="1"/>
              <a:t>TestClass</a:t>
            </a:r>
            <a:r>
              <a:rPr lang="en-US" altLang="ja-JP" sz="2400" dirty="0"/>
              <a:t>{</a:t>
            </a:r>
          </a:p>
          <a:p>
            <a:r>
              <a:rPr lang="ja-JP" altLang="en-US" sz="2400" dirty="0"/>
              <a:t>   </a:t>
            </a:r>
            <a:r>
              <a:rPr lang="en-US" altLang="ja-JP" sz="2400" dirty="0"/>
              <a:t>private int count;</a:t>
            </a:r>
          </a:p>
          <a:p>
            <a:endParaRPr lang="en-US" altLang="ja-JP" sz="2400" dirty="0"/>
          </a:p>
          <a:p>
            <a:r>
              <a:rPr lang="en-US" altLang="ja-JP" sz="2400" dirty="0"/>
              <a:t>   public int Count{</a:t>
            </a:r>
          </a:p>
          <a:p>
            <a:r>
              <a:rPr lang="en-US" altLang="ja-JP" sz="2400" dirty="0"/>
              <a:t>        get {return count;}</a:t>
            </a:r>
          </a:p>
          <a:p>
            <a:r>
              <a:rPr lang="en-US" altLang="ja-JP" sz="2400" dirty="0"/>
              <a:t>        set {count = value;}</a:t>
            </a:r>
          </a:p>
          <a:p>
            <a:r>
              <a:rPr lang="en-US" altLang="ja-JP" sz="2400" dirty="0"/>
              <a:t>   }</a:t>
            </a:r>
          </a:p>
          <a:p>
            <a:r>
              <a:rPr lang="en-US" altLang="ja-JP" sz="2400" dirty="0"/>
              <a:t>   public </a:t>
            </a:r>
            <a:r>
              <a:rPr lang="en-US" altLang="ja-JP" sz="2400" dirty="0" err="1"/>
              <a:t>TestClass</a:t>
            </a:r>
            <a:r>
              <a:rPr lang="en-US" altLang="ja-JP" sz="2400" dirty="0"/>
              <a:t>(){</a:t>
            </a:r>
          </a:p>
          <a:p>
            <a:r>
              <a:rPr lang="en-US" altLang="ja-JP" sz="2400" dirty="0"/>
              <a:t>        count = 100;</a:t>
            </a:r>
          </a:p>
          <a:p>
            <a:r>
              <a:rPr lang="en-US" altLang="ja-JP" sz="2400" dirty="0"/>
              <a:t>   }</a:t>
            </a:r>
          </a:p>
          <a:p>
            <a:r>
              <a:rPr kumimoji="1" lang="en-US" altLang="ja-JP" sz="2400" dirty="0"/>
              <a:t>}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99F9E78-EECC-4774-9D0A-FB958306FB2A}"/>
              </a:ext>
            </a:extLst>
          </p:cNvPr>
          <p:cNvCxnSpPr/>
          <p:nvPr/>
        </p:nvCxnSpPr>
        <p:spPr>
          <a:xfrm flipH="1">
            <a:off x="3762627" y="1604407"/>
            <a:ext cx="15595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711644-BB26-4DF3-A61E-232FFCF9914A}"/>
              </a:ext>
            </a:extLst>
          </p:cNvPr>
          <p:cNvSpPr txBox="1"/>
          <p:nvPr/>
        </p:nvSpPr>
        <p:spPr>
          <a:xfrm>
            <a:off x="5413472" y="1329526"/>
            <a:ext cx="490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インスタンス経由では直接アクセスできない変数</a:t>
            </a:r>
            <a:r>
              <a:rPr lang="en-US" altLang="ja-JP" b="1" dirty="0">
                <a:solidFill>
                  <a:srgbClr val="FF0000"/>
                </a:solidFill>
              </a:rPr>
              <a:t>count</a:t>
            </a:r>
            <a:r>
              <a:rPr lang="ja-JP" altLang="en-US" b="1" dirty="0">
                <a:solidFill>
                  <a:srgbClr val="FF0000"/>
                </a:solidFill>
              </a:rPr>
              <a:t>（</a:t>
            </a:r>
            <a:r>
              <a:rPr lang="en-US" altLang="ja-JP" b="1" dirty="0">
                <a:solidFill>
                  <a:srgbClr val="FF0000"/>
                </a:solidFill>
              </a:rPr>
              <a:t>Count</a:t>
            </a:r>
            <a:r>
              <a:rPr lang="ja-JP" altLang="en-US" b="1" dirty="0">
                <a:solidFill>
                  <a:srgbClr val="FF0000"/>
                </a:solidFill>
              </a:rPr>
              <a:t>とは異なる）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F659F9-4D6D-4CBC-8309-4DF58E3686F3}"/>
              </a:ext>
            </a:extLst>
          </p:cNvPr>
          <p:cNvSpPr/>
          <p:nvPr/>
        </p:nvSpPr>
        <p:spPr>
          <a:xfrm>
            <a:off x="1067890" y="2126119"/>
            <a:ext cx="3910042" cy="143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DCC9B79-DF45-4A46-91CB-8311EF89778B}"/>
              </a:ext>
            </a:extLst>
          </p:cNvPr>
          <p:cNvSpPr/>
          <p:nvPr/>
        </p:nvSpPr>
        <p:spPr>
          <a:xfrm>
            <a:off x="4706636" y="2563686"/>
            <a:ext cx="803606" cy="554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F02506-E53F-427F-AE3C-D30638F03AD1}"/>
              </a:ext>
            </a:extLst>
          </p:cNvPr>
          <p:cNvSpPr txBox="1"/>
          <p:nvPr/>
        </p:nvSpPr>
        <p:spPr>
          <a:xfrm>
            <a:off x="5510242" y="2126119"/>
            <a:ext cx="65676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FF0000"/>
                </a:solidFill>
              </a:rPr>
              <a:t>これが</a:t>
            </a:r>
            <a:r>
              <a:rPr kumimoji="1" lang="en-US" altLang="ja-JP" sz="2200" dirty="0">
                <a:solidFill>
                  <a:srgbClr val="FF0000"/>
                </a:solidFill>
              </a:rPr>
              <a:t>Count</a:t>
            </a:r>
            <a:r>
              <a:rPr kumimoji="1" lang="ja-JP" altLang="en-US" sz="2200" dirty="0">
                <a:solidFill>
                  <a:srgbClr val="FF0000"/>
                </a:solidFill>
              </a:rPr>
              <a:t>プロパティ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r>
              <a:rPr lang="en-US" altLang="ja-JP" sz="2200" dirty="0">
                <a:solidFill>
                  <a:srgbClr val="FF0000"/>
                </a:solidFill>
              </a:rPr>
              <a:t>get </a:t>
            </a:r>
            <a:r>
              <a:rPr lang="ja-JP" altLang="en-US" sz="2200" dirty="0">
                <a:solidFill>
                  <a:srgbClr val="FF0000"/>
                </a:solidFill>
              </a:rPr>
              <a:t>と</a:t>
            </a:r>
            <a:r>
              <a:rPr lang="en-US" altLang="ja-JP" sz="2200" dirty="0">
                <a:solidFill>
                  <a:srgbClr val="FF0000"/>
                </a:solidFill>
              </a:rPr>
              <a:t>set</a:t>
            </a:r>
            <a:r>
              <a:rPr lang="ja-JP" altLang="en-US" sz="2200" dirty="0">
                <a:solidFill>
                  <a:srgbClr val="FF0000"/>
                </a:solidFill>
              </a:rPr>
              <a:t>を分けて書く</a:t>
            </a:r>
            <a:endParaRPr lang="en-US" altLang="ja-JP" sz="2200" dirty="0">
              <a:solidFill>
                <a:srgbClr val="FF0000"/>
              </a:solidFill>
            </a:endParaRPr>
          </a:p>
          <a:p>
            <a:r>
              <a:rPr lang="en-US" altLang="ja-JP" sz="2200" dirty="0" err="1">
                <a:solidFill>
                  <a:srgbClr val="FF0000"/>
                </a:solidFill>
              </a:rPr>
              <a:t>TestClass</a:t>
            </a:r>
            <a:r>
              <a:rPr lang="ja-JP" altLang="en-US" sz="2200" dirty="0">
                <a:solidFill>
                  <a:srgbClr val="FF0000"/>
                </a:solidFill>
              </a:rPr>
              <a:t>内部からはメソッドのように実装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r>
              <a:rPr kumimoji="1" lang="ja-JP" altLang="en-US" sz="2200" dirty="0">
                <a:solidFill>
                  <a:srgbClr val="FF0000"/>
                </a:solidFill>
              </a:rPr>
              <a:t>　</a:t>
            </a:r>
            <a:r>
              <a:rPr kumimoji="1" lang="en-US" altLang="ja-JP" sz="2200" dirty="0">
                <a:solidFill>
                  <a:srgbClr val="FF0000"/>
                </a:solidFill>
              </a:rPr>
              <a:t>get</a:t>
            </a:r>
            <a:r>
              <a:rPr kumimoji="1" lang="ja-JP" altLang="en-US" sz="2200" dirty="0">
                <a:solidFill>
                  <a:srgbClr val="FF0000"/>
                </a:solidFill>
              </a:rPr>
              <a:t>に対しては</a:t>
            </a:r>
            <a:r>
              <a:rPr kumimoji="1" lang="en-US" altLang="ja-JP" sz="2200" dirty="0">
                <a:solidFill>
                  <a:srgbClr val="FF0000"/>
                </a:solidFill>
              </a:rPr>
              <a:t>return </a:t>
            </a:r>
            <a:r>
              <a:rPr kumimoji="1" lang="ja-JP" altLang="en-US" sz="2200" dirty="0">
                <a:solidFill>
                  <a:srgbClr val="FF0000"/>
                </a:solidFill>
              </a:rPr>
              <a:t>で値を返す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r>
              <a:rPr lang="ja-JP" altLang="en-US" sz="2200" dirty="0">
                <a:solidFill>
                  <a:srgbClr val="FF0000"/>
                </a:solidFill>
              </a:rPr>
              <a:t>　</a:t>
            </a:r>
            <a:r>
              <a:rPr lang="en-US" altLang="ja-JP" sz="2200" dirty="0">
                <a:solidFill>
                  <a:srgbClr val="FF0000"/>
                </a:solidFill>
              </a:rPr>
              <a:t>set</a:t>
            </a:r>
            <a:r>
              <a:rPr lang="ja-JP" altLang="en-US" sz="2200" dirty="0">
                <a:solidFill>
                  <a:srgbClr val="FF0000"/>
                </a:solidFill>
              </a:rPr>
              <a:t>に対しては</a:t>
            </a:r>
            <a:r>
              <a:rPr lang="en-US" altLang="ja-JP" sz="2200" dirty="0">
                <a:solidFill>
                  <a:srgbClr val="FF0000"/>
                </a:solidFill>
              </a:rPr>
              <a:t>value</a:t>
            </a:r>
            <a:r>
              <a:rPr lang="ja-JP" altLang="en-US" sz="2200" dirty="0">
                <a:solidFill>
                  <a:srgbClr val="FF0000"/>
                </a:solidFill>
              </a:rPr>
              <a:t>という変数で値を受け取る</a:t>
            </a:r>
            <a:endParaRPr kumimoji="1" lang="ja-JP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3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8D0D5F-DBC5-4390-BE09-6E329FF640AC}"/>
              </a:ext>
            </a:extLst>
          </p:cNvPr>
          <p:cNvSpPr txBox="1"/>
          <p:nvPr/>
        </p:nvSpPr>
        <p:spPr>
          <a:xfrm>
            <a:off x="2883660" y="4171601"/>
            <a:ext cx="6095064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//Main</a:t>
            </a:r>
            <a:r>
              <a:rPr lang="ja-JP" altLang="en-US" sz="2000" dirty="0"/>
              <a:t>クラス的には同じになる</a:t>
            </a:r>
            <a:endParaRPr lang="en-US" altLang="ja-JP" sz="2000" dirty="0"/>
          </a:p>
          <a:p>
            <a:r>
              <a:rPr lang="en-US" altLang="ja-JP" sz="2000" dirty="0"/>
              <a:t>public</a:t>
            </a:r>
            <a:r>
              <a:rPr lang="ja-JP" altLang="en-US" sz="2000" dirty="0"/>
              <a:t> </a:t>
            </a:r>
            <a:r>
              <a:rPr lang="en-US" altLang="ja-JP" sz="2000" dirty="0"/>
              <a:t>class </a:t>
            </a:r>
            <a:r>
              <a:rPr lang="en-US" altLang="ja-JP" sz="2000" dirty="0" err="1"/>
              <a:t>MainClass</a:t>
            </a:r>
            <a:r>
              <a:rPr lang="en-US" altLang="ja-JP" sz="2000" dirty="0"/>
              <a:t>{</a:t>
            </a:r>
          </a:p>
          <a:p>
            <a:r>
              <a:rPr kumimoji="1" lang="en-US" altLang="ja-JP" sz="2000" dirty="0"/>
              <a:t>    public stati</a:t>
            </a:r>
            <a:r>
              <a:rPr lang="en-US" altLang="ja-JP" sz="2000" dirty="0"/>
              <a:t>c void Main(String[] </a:t>
            </a:r>
            <a:r>
              <a:rPr lang="en-US" altLang="ja-JP" sz="2000" dirty="0" err="1"/>
              <a:t>args</a:t>
            </a:r>
            <a:r>
              <a:rPr lang="en-US" altLang="ja-JP" sz="2000" dirty="0"/>
              <a:t>){</a:t>
            </a:r>
          </a:p>
          <a:p>
            <a:r>
              <a:rPr kumimoji="1" lang="en-US" altLang="ja-JP" sz="2000" dirty="0"/>
              <a:t>        </a:t>
            </a:r>
            <a:r>
              <a:rPr kumimoji="1" lang="en-US" altLang="ja-JP" sz="2000" dirty="0" err="1"/>
              <a:t>TestClass</a:t>
            </a:r>
            <a:r>
              <a:rPr kumimoji="1" lang="en-US" altLang="ja-JP" sz="2000" dirty="0"/>
              <a:t> tc1 = new </a:t>
            </a:r>
            <a:r>
              <a:rPr kumimoji="1" lang="en-US" altLang="ja-JP" sz="2000" dirty="0" err="1"/>
              <a:t>TestClass</a:t>
            </a:r>
            <a:r>
              <a:rPr kumimoji="1" lang="en-US" altLang="ja-JP" sz="2000" dirty="0"/>
              <a:t>();</a:t>
            </a:r>
          </a:p>
          <a:p>
            <a:r>
              <a:rPr kumimoji="1" lang="en-US" altLang="ja-JP" sz="2000" dirty="0"/>
              <a:t>        int c = tc1.Count;</a:t>
            </a:r>
          </a:p>
          <a:p>
            <a:r>
              <a:rPr lang="en-US" altLang="ja-JP" sz="2000" dirty="0"/>
              <a:t>        tc1.Count = 10;</a:t>
            </a:r>
            <a:endParaRPr kumimoji="1" lang="en-US" altLang="ja-JP" sz="2000" dirty="0"/>
          </a:p>
          <a:p>
            <a:r>
              <a:rPr lang="en-US" altLang="ja-JP" sz="2000" dirty="0"/>
              <a:t>     }</a:t>
            </a:r>
          </a:p>
          <a:p>
            <a:r>
              <a:rPr kumimoji="1" lang="en-US" altLang="ja-JP" sz="2000" dirty="0"/>
              <a:t>}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D1C770-386A-4D59-A570-DE06773B2C80}"/>
              </a:ext>
            </a:extLst>
          </p:cNvPr>
          <p:cNvSpPr txBox="1"/>
          <p:nvPr/>
        </p:nvSpPr>
        <p:spPr>
          <a:xfrm>
            <a:off x="1553007" y="697565"/>
            <a:ext cx="26613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class</a:t>
            </a:r>
            <a:r>
              <a:rPr lang="ja-JP" altLang="en-US" sz="2000" dirty="0"/>
              <a:t>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{</a:t>
            </a:r>
          </a:p>
          <a:p>
            <a:r>
              <a:rPr lang="ja-JP" altLang="en-US" sz="2000" dirty="0"/>
              <a:t>   </a:t>
            </a:r>
            <a:r>
              <a:rPr lang="en-US" altLang="ja-JP" sz="2000" dirty="0"/>
              <a:t>public int Count;</a:t>
            </a:r>
          </a:p>
          <a:p>
            <a:endParaRPr lang="en-US" altLang="ja-JP" sz="2000" dirty="0"/>
          </a:p>
          <a:p>
            <a:r>
              <a:rPr lang="en-US" altLang="ja-JP" sz="2000" dirty="0"/>
              <a:t>   public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(){</a:t>
            </a:r>
          </a:p>
          <a:p>
            <a:r>
              <a:rPr lang="en-US" altLang="ja-JP" sz="2000" dirty="0"/>
              <a:t>        Count = 100;</a:t>
            </a:r>
          </a:p>
          <a:p>
            <a:r>
              <a:rPr lang="en-US" altLang="ja-JP" sz="2000" dirty="0"/>
              <a:t>   }</a:t>
            </a:r>
          </a:p>
          <a:p>
            <a:r>
              <a:rPr kumimoji="1" lang="en-US" altLang="ja-JP" sz="20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0ABF60-1A72-449E-BF2A-D3CDD3900D6F}"/>
              </a:ext>
            </a:extLst>
          </p:cNvPr>
          <p:cNvSpPr txBox="1"/>
          <p:nvPr/>
        </p:nvSpPr>
        <p:spPr>
          <a:xfrm>
            <a:off x="6493831" y="600237"/>
            <a:ext cx="31069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class</a:t>
            </a:r>
            <a:r>
              <a:rPr lang="ja-JP" altLang="en-US" sz="2000" dirty="0"/>
              <a:t>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{</a:t>
            </a:r>
          </a:p>
          <a:p>
            <a:r>
              <a:rPr lang="ja-JP" altLang="en-US" sz="2000" dirty="0"/>
              <a:t>   </a:t>
            </a:r>
            <a:r>
              <a:rPr lang="en-US" altLang="ja-JP" sz="2000" dirty="0"/>
              <a:t>private int count;</a:t>
            </a:r>
          </a:p>
          <a:p>
            <a:endParaRPr lang="en-US" altLang="ja-JP" sz="2000" dirty="0"/>
          </a:p>
          <a:p>
            <a:r>
              <a:rPr lang="en-US" altLang="ja-JP" sz="2000" dirty="0"/>
              <a:t>   public int Count{</a:t>
            </a:r>
          </a:p>
          <a:p>
            <a:r>
              <a:rPr lang="en-US" altLang="ja-JP" sz="2000" dirty="0"/>
              <a:t>        get {return count;}</a:t>
            </a:r>
          </a:p>
          <a:p>
            <a:r>
              <a:rPr lang="en-US" altLang="ja-JP" sz="2000" dirty="0"/>
              <a:t>        set {count = value;}</a:t>
            </a:r>
          </a:p>
          <a:p>
            <a:r>
              <a:rPr lang="en-US" altLang="ja-JP" sz="2000" dirty="0"/>
              <a:t>   }</a:t>
            </a:r>
          </a:p>
          <a:p>
            <a:r>
              <a:rPr lang="en-US" altLang="ja-JP" sz="2000" dirty="0"/>
              <a:t>   public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(){</a:t>
            </a:r>
          </a:p>
          <a:p>
            <a:r>
              <a:rPr lang="en-US" altLang="ja-JP" sz="2000" dirty="0"/>
              <a:t>        count = 100;</a:t>
            </a:r>
          </a:p>
          <a:p>
            <a:r>
              <a:rPr lang="en-US" altLang="ja-JP" sz="2000" dirty="0"/>
              <a:t>   }</a:t>
            </a:r>
          </a:p>
          <a:p>
            <a:r>
              <a:rPr kumimoji="1" lang="en-US" altLang="ja-JP" sz="2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C63002-0252-4789-8B24-0630BE869A77}"/>
              </a:ext>
            </a:extLst>
          </p:cNvPr>
          <p:cNvSpPr txBox="1"/>
          <p:nvPr/>
        </p:nvSpPr>
        <p:spPr>
          <a:xfrm>
            <a:off x="1280869" y="162133"/>
            <a:ext cx="356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フィールドを使った例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C18236-CA8D-4C7C-AF46-1E110D96B199}"/>
              </a:ext>
            </a:extLst>
          </p:cNvPr>
          <p:cNvSpPr txBox="1"/>
          <p:nvPr/>
        </p:nvSpPr>
        <p:spPr>
          <a:xfrm>
            <a:off x="6173602" y="131854"/>
            <a:ext cx="356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フィールドを使った例</a:t>
            </a:r>
          </a:p>
        </p:txBody>
      </p:sp>
    </p:spTree>
    <p:extLst>
      <p:ext uri="{BB962C8B-B14F-4D97-AF65-F5344CB8AC3E}">
        <p14:creationId xmlns:p14="http://schemas.microsoft.com/office/powerpoint/2010/main" val="4491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3EB674-C5BF-4781-8E71-47EBC7C7AABB}"/>
              </a:ext>
            </a:extLst>
          </p:cNvPr>
          <p:cNvSpPr txBox="1"/>
          <p:nvPr/>
        </p:nvSpPr>
        <p:spPr>
          <a:xfrm>
            <a:off x="465615" y="44317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プロパティはメソッド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5EA87-F2B3-483C-8E9C-A9205E6F2F1C}"/>
              </a:ext>
            </a:extLst>
          </p:cNvPr>
          <p:cNvSpPr txBox="1"/>
          <p:nvPr/>
        </p:nvSpPr>
        <p:spPr>
          <a:xfrm>
            <a:off x="996212" y="1839716"/>
            <a:ext cx="88995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</a:t>
            </a:r>
            <a:r>
              <a:rPr lang="ja-JP" altLang="en-US" sz="2000" dirty="0"/>
              <a:t>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{</a:t>
            </a:r>
          </a:p>
          <a:p>
            <a:r>
              <a:rPr lang="ja-JP" altLang="en-US" sz="2000" dirty="0"/>
              <a:t>   </a:t>
            </a:r>
            <a:r>
              <a:rPr lang="en-US" altLang="ja-JP" sz="2000" dirty="0"/>
              <a:t>private int count;</a:t>
            </a:r>
          </a:p>
          <a:p>
            <a:endParaRPr lang="en-US" altLang="ja-JP" sz="2000" dirty="0"/>
          </a:p>
          <a:p>
            <a:r>
              <a:rPr lang="en-US" altLang="ja-JP" sz="2000" dirty="0"/>
              <a:t>   public int Count{</a:t>
            </a:r>
          </a:p>
          <a:p>
            <a:r>
              <a:rPr lang="en-US" altLang="ja-JP" sz="2000" dirty="0"/>
              <a:t>        get {return count+1;}</a:t>
            </a:r>
          </a:p>
          <a:p>
            <a:r>
              <a:rPr lang="en-US" altLang="ja-JP" sz="2000" dirty="0"/>
              <a:t>        set {</a:t>
            </a:r>
          </a:p>
          <a:p>
            <a:r>
              <a:rPr lang="en-US" altLang="ja-JP" sz="2000" dirty="0"/>
              <a:t>             </a:t>
            </a:r>
            <a:r>
              <a:rPr lang="en-US" altLang="ja-JP" sz="2000" dirty="0" err="1"/>
              <a:t>Console.WriteLine</a:t>
            </a:r>
            <a:r>
              <a:rPr lang="en-US" altLang="ja-JP" sz="2000" dirty="0"/>
              <a:t>(value);</a:t>
            </a:r>
          </a:p>
          <a:p>
            <a:r>
              <a:rPr lang="en-US" altLang="ja-JP" sz="2000" dirty="0"/>
              <a:t>             count = </a:t>
            </a:r>
            <a:r>
              <a:rPr lang="en-US" altLang="ja-JP" sz="2000" u="sng" dirty="0"/>
              <a:t>value &lt; 0 ? -1*value : value </a:t>
            </a:r>
            <a:r>
              <a:rPr lang="en-US" altLang="ja-JP" sz="2000" dirty="0"/>
              <a:t>; </a:t>
            </a:r>
          </a:p>
          <a:p>
            <a:r>
              <a:rPr lang="en-US" altLang="ja-JP" sz="2000" dirty="0"/>
              <a:t>        }</a:t>
            </a:r>
          </a:p>
          <a:p>
            <a:r>
              <a:rPr lang="en-US" altLang="ja-JP" sz="2000" dirty="0"/>
              <a:t>   }</a:t>
            </a:r>
          </a:p>
          <a:p>
            <a:r>
              <a:rPr lang="en-US" altLang="ja-JP" sz="2000" dirty="0"/>
              <a:t>   public </a:t>
            </a:r>
            <a:r>
              <a:rPr lang="en-US" altLang="ja-JP" sz="2000" dirty="0" err="1"/>
              <a:t>TestClass</a:t>
            </a:r>
            <a:r>
              <a:rPr lang="en-US" altLang="ja-JP" sz="2000" dirty="0"/>
              <a:t>(){</a:t>
            </a:r>
          </a:p>
          <a:p>
            <a:r>
              <a:rPr lang="en-US" altLang="ja-JP" sz="2000"/>
              <a:t>        count </a:t>
            </a:r>
            <a:r>
              <a:rPr lang="en-US" altLang="ja-JP" sz="2000" dirty="0"/>
              <a:t>= 100;</a:t>
            </a:r>
          </a:p>
          <a:p>
            <a:r>
              <a:rPr lang="en-US" altLang="ja-JP" sz="2000" dirty="0"/>
              <a:t>   }</a:t>
            </a:r>
          </a:p>
          <a:p>
            <a:r>
              <a:rPr kumimoji="1" lang="en-US" altLang="ja-JP" sz="2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07BA1D-9267-4274-A2C7-75BD556C709C}"/>
              </a:ext>
            </a:extLst>
          </p:cNvPr>
          <p:cNvSpPr txBox="1"/>
          <p:nvPr/>
        </p:nvSpPr>
        <p:spPr>
          <a:xfrm>
            <a:off x="465615" y="1279037"/>
            <a:ext cx="1065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プロパティはメソッドなので、以下のコードのようなこともできる（まったく無意味なコード）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589F9F-721C-4F30-BBC3-BD69C69E0643}"/>
              </a:ext>
            </a:extLst>
          </p:cNvPr>
          <p:cNvSpPr txBox="1"/>
          <p:nvPr/>
        </p:nvSpPr>
        <p:spPr>
          <a:xfrm>
            <a:off x="3244110" y="4313950"/>
            <a:ext cx="462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→　三項演算子</a:t>
            </a:r>
          </a:p>
        </p:txBody>
      </p:sp>
    </p:spTree>
    <p:extLst>
      <p:ext uri="{BB962C8B-B14F-4D97-AF65-F5344CB8AC3E}">
        <p14:creationId xmlns:p14="http://schemas.microsoft.com/office/powerpoint/2010/main" val="28653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87EA9-CE81-4C53-A041-DA0BAFD6D955}"/>
              </a:ext>
            </a:extLst>
          </p:cNvPr>
          <p:cNvSpPr txBox="1"/>
          <p:nvPr/>
        </p:nvSpPr>
        <p:spPr>
          <a:xfrm>
            <a:off x="359027" y="409517"/>
            <a:ext cx="68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前回作ったクラスについて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81DAB-7BFA-461F-8D99-0436ADAF3A61}"/>
              </a:ext>
            </a:extLst>
          </p:cNvPr>
          <p:cNvSpPr txBox="1"/>
          <p:nvPr/>
        </p:nvSpPr>
        <p:spPr>
          <a:xfrm>
            <a:off x="594640" y="1217330"/>
            <a:ext cx="792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科目数を表すプロパティ：</a:t>
            </a:r>
            <a:r>
              <a:rPr lang="en-US" altLang="ja-JP" sz="2400" dirty="0" err="1"/>
              <a:t>NumOfSubjects</a:t>
            </a:r>
            <a:endParaRPr lang="en-US" altLang="ja-JP" sz="2400" dirty="0"/>
          </a:p>
          <a:p>
            <a:r>
              <a:rPr kumimoji="1" lang="ja-JP" altLang="en-US" sz="2400" dirty="0"/>
              <a:t>所属学生数を表すプロパティ：</a:t>
            </a:r>
            <a:r>
              <a:rPr kumimoji="1" lang="en-US" altLang="ja-JP" sz="2400" dirty="0" err="1"/>
              <a:t>NumOfStudents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67EF56-E949-4881-8C2A-0F18791D62C8}"/>
              </a:ext>
            </a:extLst>
          </p:cNvPr>
          <p:cNvSpPr txBox="1"/>
          <p:nvPr/>
        </p:nvSpPr>
        <p:spPr>
          <a:xfrm>
            <a:off x="359027" y="2110796"/>
            <a:ext cx="407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を追加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70171F-E52D-4856-991C-8C8DDC4D1248}"/>
              </a:ext>
            </a:extLst>
          </p:cNvPr>
          <p:cNvSpPr txBox="1"/>
          <p:nvPr/>
        </p:nvSpPr>
        <p:spPr>
          <a:xfrm>
            <a:off x="976110" y="2696485"/>
            <a:ext cx="9604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NumOfSubjects</a:t>
            </a:r>
            <a:r>
              <a:rPr kumimoji="1" lang="ja-JP" altLang="en-US" sz="2400" dirty="0"/>
              <a:t>：コンストラクタにて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</a:t>
            </a:r>
            <a:r>
              <a:rPr kumimoji="1" lang="ja-JP" altLang="en-US" sz="2400" dirty="0"/>
              <a:t>成績用の</a:t>
            </a:r>
            <a:r>
              <a:rPr kumimoji="1" lang="en-US" altLang="ja-JP" sz="2400" dirty="0"/>
              <a:t>CSV</a:t>
            </a:r>
            <a:r>
              <a:rPr kumimoji="1" lang="ja-JP" altLang="en-US" sz="2400" dirty="0"/>
              <a:t>から取った科目数を代入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</a:t>
            </a:r>
            <a:r>
              <a:rPr lang="en-US" altLang="ja-JP" sz="2400" dirty="0"/>
              <a:t>Set</a:t>
            </a:r>
            <a:r>
              <a:rPr lang="ja-JP" altLang="en-US" sz="2400" dirty="0"/>
              <a:t>による操作は認めない</a:t>
            </a:r>
            <a:endParaRPr lang="en-US" altLang="ja-JP" sz="2400" dirty="0"/>
          </a:p>
          <a:p>
            <a:r>
              <a:rPr kumimoji="1" lang="ja-JP" altLang="en-US" sz="2400" dirty="0"/>
              <a:t>　　　　　　　　</a:t>
            </a:r>
            <a:r>
              <a:rPr lang="en-US" altLang="ja-JP" sz="2400" dirty="0"/>
              <a:t>Get</a:t>
            </a:r>
            <a:r>
              <a:rPr lang="ja-JP" altLang="en-US" sz="2400" dirty="0"/>
              <a:t>による科目数の参照のみとする</a:t>
            </a:r>
            <a:endParaRPr lang="en-US" altLang="ja-JP" sz="2400" dirty="0"/>
          </a:p>
          <a:p>
            <a:r>
              <a:rPr kumimoji="1" lang="en-US" altLang="ja-JP" sz="2400" dirty="0" err="1"/>
              <a:t>NumOfStudents</a:t>
            </a:r>
            <a:r>
              <a:rPr kumimoji="1" lang="ja-JP" altLang="en-US" sz="2400" dirty="0"/>
              <a:t>：コンストラクタにて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成績用の</a:t>
            </a:r>
            <a:r>
              <a:rPr lang="en-US" altLang="ja-JP" sz="2400" dirty="0"/>
              <a:t>CSV</a:t>
            </a:r>
            <a:r>
              <a:rPr lang="ja-JP" altLang="en-US" sz="2400" dirty="0"/>
              <a:t>から取った科目数を代入</a:t>
            </a:r>
            <a:endParaRPr lang="en-US" altLang="ja-JP" sz="2400" dirty="0"/>
          </a:p>
          <a:p>
            <a:r>
              <a:rPr kumimoji="1" lang="ja-JP" altLang="en-US" sz="2400" dirty="0"/>
              <a:t>　　　　　　　　</a:t>
            </a:r>
            <a:r>
              <a:rPr kumimoji="1" lang="en-US" altLang="ja-JP" sz="2400" dirty="0"/>
              <a:t>Get</a:t>
            </a:r>
            <a:r>
              <a:rPr kumimoji="1" lang="ja-JP" altLang="en-US" sz="2400" dirty="0"/>
              <a:t>による学生数の参照だけでなく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</a:t>
            </a:r>
            <a:r>
              <a:rPr lang="en-US" altLang="ja-JP" sz="2400" dirty="0"/>
              <a:t>Set</a:t>
            </a:r>
            <a:r>
              <a:rPr lang="ja-JP" altLang="en-US" sz="2400" dirty="0"/>
              <a:t>による操作も認めることとする</a:t>
            </a:r>
            <a:endParaRPr lang="en-US" altLang="ja-JP" sz="2400" dirty="0"/>
          </a:p>
          <a:p>
            <a:r>
              <a:rPr lang="ja-JP" altLang="en-US" sz="2400" dirty="0"/>
              <a:t>　　　　　　　　（特別な事情があるかもしれない）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7B24C-124C-4327-92E4-3699C9E17D68}"/>
              </a:ext>
            </a:extLst>
          </p:cNvPr>
          <p:cNvSpPr txBox="1"/>
          <p:nvPr/>
        </p:nvSpPr>
        <p:spPr>
          <a:xfrm>
            <a:off x="774154" y="6193237"/>
            <a:ext cx="940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→　プロパティを使うと</a:t>
            </a:r>
            <a:r>
              <a:rPr kumimoji="1" lang="en-US" altLang="ja-JP" sz="2000" dirty="0"/>
              <a:t>Get</a:t>
            </a:r>
            <a:r>
              <a:rPr kumimoji="1" lang="ja-JP" altLang="en-US" sz="2000" dirty="0"/>
              <a:t>のみ、</a:t>
            </a:r>
            <a:r>
              <a:rPr kumimoji="1" lang="en-US" altLang="ja-JP" sz="2000" dirty="0"/>
              <a:t>Set</a:t>
            </a:r>
            <a:r>
              <a:rPr kumimoji="1" lang="ja-JP" altLang="en-US" sz="2000" dirty="0"/>
              <a:t>のみ認める、といったこともできる</a:t>
            </a:r>
          </a:p>
        </p:txBody>
      </p:sp>
    </p:spTree>
    <p:extLst>
      <p:ext uri="{BB962C8B-B14F-4D97-AF65-F5344CB8AC3E}">
        <p14:creationId xmlns:p14="http://schemas.microsoft.com/office/powerpoint/2010/main" val="53389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67D72A-7577-439A-9D4D-6AA4B6B948B2}"/>
              </a:ext>
            </a:extLst>
          </p:cNvPr>
          <p:cNvSpPr txBox="1"/>
          <p:nvPr/>
        </p:nvSpPr>
        <p:spPr>
          <a:xfrm>
            <a:off x="207563" y="258052"/>
            <a:ext cx="449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インターフェイス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BCAFB7-8607-4D3C-8F27-A9AC10F4DA7F}"/>
              </a:ext>
            </a:extLst>
          </p:cNvPr>
          <p:cNvSpPr txBox="1"/>
          <p:nvPr/>
        </p:nvSpPr>
        <p:spPr>
          <a:xfrm>
            <a:off x="162684" y="880913"/>
            <a:ext cx="945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・実装を持たないクラスのようなもの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・メソッド名などの型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仕様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を開発者に強制できる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EC5987-4E4C-422D-A539-CF09463E87B2}"/>
              </a:ext>
            </a:extLst>
          </p:cNvPr>
          <p:cNvSpPr txBox="1"/>
          <p:nvPr/>
        </p:nvSpPr>
        <p:spPr>
          <a:xfrm>
            <a:off x="628299" y="2081242"/>
            <a:ext cx="106997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public interface </a:t>
            </a:r>
            <a:r>
              <a:rPr kumimoji="1" lang="en-US" altLang="ja-JP" sz="2400" dirty="0" err="1"/>
              <a:t>IEvaluation</a:t>
            </a:r>
            <a:r>
              <a:rPr kumimoji="1" lang="en-US" altLang="ja-JP" sz="2400" dirty="0"/>
              <a:t>{ //</a:t>
            </a:r>
            <a:r>
              <a:rPr kumimoji="1" lang="ja-JP" altLang="en-US" sz="2400" dirty="0"/>
              <a:t>慣習</a:t>
            </a:r>
            <a:r>
              <a:rPr lang="ja-JP" altLang="en-US" sz="2400" dirty="0"/>
              <a:t>で</a:t>
            </a:r>
            <a:r>
              <a:rPr lang="en-US" altLang="ja-JP" sz="2400" dirty="0"/>
              <a:t>C#</a:t>
            </a:r>
            <a:r>
              <a:rPr lang="ja-JP" altLang="en-US" sz="2400" dirty="0"/>
              <a:t>のインターフェイス名は</a:t>
            </a:r>
            <a:r>
              <a:rPr lang="en-US" altLang="ja-JP" sz="2400" dirty="0"/>
              <a:t>I</a:t>
            </a:r>
            <a:r>
              <a:rPr lang="ja-JP" altLang="en-US" sz="2400" dirty="0"/>
              <a:t>で始める</a:t>
            </a:r>
            <a:endParaRPr kumimoji="1" lang="en-US" altLang="ja-JP" sz="2400" dirty="0"/>
          </a:p>
          <a:p>
            <a:r>
              <a:rPr lang="en-US" altLang="ja-JP" sz="2400" dirty="0"/>
              <a:t>      int </a:t>
            </a:r>
            <a:r>
              <a:rPr lang="en-US" altLang="ja-JP" sz="2400" dirty="0" err="1"/>
              <a:t>NumOfSubjects</a:t>
            </a:r>
            <a:r>
              <a:rPr lang="en-US" altLang="ja-JP" sz="2400" dirty="0"/>
              <a:t>{ get; }</a:t>
            </a:r>
          </a:p>
          <a:p>
            <a:r>
              <a:rPr lang="en-US" altLang="ja-JP" sz="2400" dirty="0"/>
              <a:t>      int </a:t>
            </a:r>
            <a:r>
              <a:rPr lang="en-US" altLang="ja-JP" sz="2400" dirty="0" err="1"/>
              <a:t>NumOfStudents</a:t>
            </a:r>
            <a:r>
              <a:rPr lang="en-US" altLang="ja-JP" sz="2400" dirty="0"/>
              <a:t>{ get; set;}</a:t>
            </a:r>
          </a:p>
          <a:p>
            <a:endParaRPr lang="en-US" altLang="ja-JP" sz="2400" dirty="0"/>
          </a:p>
          <a:p>
            <a:r>
              <a:rPr lang="en-US" altLang="ja-JP" sz="2400" dirty="0"/>
              <a:t>      //</a:t>
            </a:r>
            <a:r>
              <a:rPr lang="ja-JP" altLang="en-US" sz="2400" dirty="0"/>
              <a:t>科目の平均</a:t>
            </a:r>
            <a:endParaRPr lang="en-US" altLang="ja-JP" sz="2400" dirty="0"/>
          </a:p>
          <a:p>
            <a:r>
              <a:rPr lang="en-US" altLang="ja-JP" sz="2400" dirty="0"/>
              <a:t>      double </a:t>
            </a:r>
            <a:r>
              <a:rPr lang="en-US" altLang="ja-JP" sz="2400" dirty="0" err="1"/>
              <a:t>AverageOfSubjects</a:t>
            </a:r>
            <a:r>
              <a:rPr lang="en-US" altLang="ja-JP" sz="2400" dirty="0"/>
              <a:t>(string </a:t>
            </a:r>
            <a:r>
              <a:rPr lang="en-US" altLang="ja-JP" sz="2400" dirty="0" err="1"/>
              <a:t>NameOfSubject</a:t>
            </a:r>
            <a:r>
              <a:rPr lang="en-US" altLang="ja-JP" sz="2400" dirty="0"/>
              <a:t>);</a:t>
            </a:r>
          </a:p>
          <a:p>
            <a:r>
              <a:rPr lang="en-US" altLang="ja-JP" sz="2400" dirty="0"/>
              <a:t>      //  </a:t>
            </a:r>
            <a:r>
              <a:rPr lang="ja-JP" altLang="en-US" sz="2400" dirty="0"/>
              <a:t>出席番号から学生名を引く</a:t>
            </a:r>
            <a:endParaRPr lang="en-US" altLang="ja-JP" sz="2400" dirty="0"/>
          </a:p>
          <a:p>
            <a:r>
              <a:rPr lang="ja-JP" altLang="en-US" sz="2400" dirty="0"/>
              <a:t>　  </a:t>
            </a:r>
            <a:r>
              <a:rPr lang="en-US" altLang="ja-JP" sz="2400" dirty="0"/>
              <a:t>string </a:t>
            </a:r>
            <a:r>
              <a:rPr lang="en-US" altLang="ja-JP" sz="2400" dirty="0" err="1"/>
              <a:t>GetStudentName</a:t>
            </a:r>
            <a:r>
              <a:rPr lang="en-US" altLang="ja-JP" sz="2400" dirty="0"/>
              <a:t>(int num);</a:t>
            </a:r>
          </a:p>
          <a:p>
            <a:r>
              <a:rPr lang="en-US" altLang="ja-JP" sz="2400" dirty="0"/>
              <a:t>      // </a:t>
            </a:r>
            <a:r>
              <a:rPr lang="ja-JP" altLang="en-US" sz="2400" dirty="0"/>
              <a:t>出席番号を入れるとその学生の平均点を返す</a:t>
            </a:r>
            <a:endParaRPr lang="en-US" altLang="ja-JP" sz="2400" dirty="0"/>
          </a:p>
          <a:p>
            <a:r>
              <a:rPr lang="en-US" altLang="ja-JP" sz="2400" dirty="0"/>
              <a:t>      double </a:t>
            </a:r>
            <a:r>
              <a:rPr lang="en-US" altLang="ja-JP" sz="2400" dirty="0" err="1"/>
              <a:t>AverageOfStudent</a:t>
            </a:r>
            <a:r>
              <a:rPr lang="en-US" altLang="ja-JP" sz="2400" dirty="0"/>
              <a:t>(int num);</a:t>
            </a:r>
          </a:p>
          <a:p>
            <a:r>
              <a:rPr lang="en-US" altLang="ja-JP" sz="2400" dirty="0"/>
              <a:t>      //  </a:t>
            </a:r>
            <a:r>
              <a:rPr lang="ja-JP" altLang="en-US" sz="2400" dirty="0"/>
              <a:t>出席番号を入れると、その学生のクラス内順位を返す</a:t>
            </a:r>
            <a:endParaRPr lang="en-US" altLang="ja-JP" sz="2400" dirty="0"/>
          </a:p>
          <a:p>
            <a:r>
              <a:rPr lang="en-US" altLang="ja-JP" sz="2400" dirty="0"/>
              <a:t>      int </a:t>
            </a:r>
            <a:r>
              <a:rPr lang="en-US" altLang="ja-JP" sz="2400" dirty="0" err="1"/>
              <a:t>RankingInClass</a:t>
            </a:r>
            <a:r>
              <a:rPr lang="en-US" altLang="ja-JP" sz="2400" dirty="0"/>
              <a:t>(int num);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23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8E3EEF-2C02-4D29-B76C-962FECE1913F}"/>
              </a:ext>
            </a:extLst>
          </p:cNvPr>
          <p:cNvSpPr txBox="1"/>
          <p:nvPr/>
        </p:nvSpPr>
        <p:spPr>
          <a:xfrm>
            <a:off x="213173" y="224392"/>
            <a:ext cx="93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前回使ったクラスに先ほどのインターフェイスをつける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DE9F95-263E-48C9-864B-B7195B5C76F4}"/>
              </a:ext>
            </a:extLst>
          </p:cNvPr>
          <p:cNvSpPr txBox="1"/>
          <p:nvPr/>
        </p:nvSpPr>
        <p:spPr>
          <a:xfrm>
            <a:off x="690005" y="686057"/>
            <a:ext cx="1066987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class </a:t>
            </a:r>
            <a:r>
              <a:rPr kumimoji="1" lang="ja-JP" altLang="en-US" sz="2800" dirty="0"/>
              <a:t>前回使ったクラス  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: 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IEvaluation</a:t>
            </a:r>
            <a:r>
              <a:rPr kumimoji="1" lang="en-US" altLang="ja-JP" sz="2800" dirty="0"/>
              <a:t>{</a:t>
            </a:r>
          </a:p>
          <a:p>
            <a:r>
              <a:rPr kumimoji="1" lang="ja-JP" altLang="en-US" sz="2800" dirty="0"/>
              <a:t>　あとは、前回の実装を変更（メソッド名）や追加して</a:t>
            </a:r>
            <a:endParaRPr kumimoji="1" lang="en-US" altLang="ja-JP" sz="2800" dirty="0"/>
          </a:p>
          <a:p>
            <a:r>
              <a:rPr lang="ja-JP" altLang="en-US" sz="2800" dirty="0"/>
              <a:t>　仕様を満たすようにプログラムを作成してください</a:t>
            </a:r>
            <a:endParaRPr kumimoji="1" lang="en-US" altLang="ja-JP" sz="2800" dirty="0"/>
          </a:p>
          <a:p>
            <a:r>
              <a:rPr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public interface </a:t>
            </a:r>
            <a:r>
              <a:rPr kumimoji="1" lang="en-US" altLang="ja-JP" sz="2800" dirty="0" err="1"/>
              <a:t>IEvaluation</a:t>
            </a:r>
            <a:r>
              <a:rPr kumimoji="1" lang="en-US" altLang="ja-JP" sz="2800" dirty="0"/>
              <a:t>{ </a:t>
            </a:r>
          </a:p>
          <a:p>
            <a:r>
              <a:rPr lang="en-US" altLang="ja-JP" sz="2800" dirty="0"/>
              <a:t>      int </a:t>
            </a:r>
            <a:r>
              <a:rPr lang="en-US" altLang="ja-JP" sz="2800" dirty="0" err="1"/>
              <a:t>NumOfSubjects</a:t>
            </a:r>
            <a:r>
              <a:rPr lang="en-US" altLang="ja-JP" sz="2800" dirty="0"/>
              <a:t>{ get; }</a:t>
            </a:r>
          </a:p>
          <a:p>
            <a:r>
              <a:rPr lang="en-US" altLang="ja-JP" sz="2800" dirty="0"/>
              <a:t>      int </a:t>
            </a:r>
            <a:r>
              <a:rPr lang="en-US" altLang="ja-JP" sz="2800" dirty="0" err="1"/>
              <a:t>NumOfStudents</a:t>
            </a:r>
            <a:r>
              <a:rPr lang="en-US" altLang="ja-JP" sz="2800" dirty="0"/>
              <a:t>{ get; set;}</a:t>
            </a:r>
          </a:p>
          <a:p>
            <a:endParaRPr lang="en-US" altLang="ja-JP" sz="2800" dirty="0"/>
          </a:p>
          <a:p>
            <a:r>
              <a:rPr lang="en-US" altLang="ja-JP" sz="2800" dirty="0"/>
              <a:t>      double </a:t>
            </a:r>
            <a:r>
              <a:rPr lang="en-US" altLang="ja-JP" sz="2800" dirty="0" err="1"/>
              <a:t>AverageOfSubjects</a:t>
            </a:r>
            <a:r>
              <a:rPr lang="en-US" altLang="ja-JP" sz="2800" dirty="0"/>
              <a:t>(string </a:t>
            </a:r>
            <a:r>
              <a:rPr lang="en-US" altLang="ja-JP" sz="2800" dirty="0" err="1"/>
              <a:t>NameOfSubject</a:t>
            </a:r>
            <a:r>
              <a:rPr lang="en-US" altLang="ja-JP" sz="2800" dirty="0"/>
              <a:t>);</a:t>
            </a:r>
          </a:p>
          <a:p>
            <a:r>
              <a:rPr lang="en-US" altLang="ja-JP" sz="2800" dirty="0"/>
              <a:t>      string </a:t>
            </a:r>
            <a:r>
              <a:rPr lang="en-US" altLang="ja-JP" sz="2800" dirty="0" err="1"/>
              <a:t>GetStudentName</a:t>
            </a:r>
            <a:r>
              <a:rPr lang="en-US" altLang="ja-JP" sz="2800" dirty="0"/>
              <a:t>(int num);</a:t>
            </a:r>
          </a:p>
          <a:p>
            <a:r>
              <a:rPr lang="en-US" altLang="ja-JP" sz="2800" dirty="0"/>
              <a:t>      double </a:t>
            </a:r>
            <a:r>
              <a:rPr lang="en-US" altLang="ja-JP" sz="2800" dirty="0" err="1"/>
              <a:t>AverageOfStudent</a:t>
            </a:r>
            <a:r>
              <a:rPr lang="en-US" altLang="ja-JP" sz="2800" dirty="0"/>
              <a:t>(int num);</a:t>
            </a:r>
          </a:p>
          <a:p>
            <a:r>
              <a:rPr lang="en-US" altLang="ja-JP" sz="2800" dirty="0"/>
              <a:t>      int </a:t>
            </a:r>
            <a:r>
              <a:rPr lang="en-US" altLang="ja-JP" sz="2800" dirty="0" err="1"/>
              <a:t>RankingInClass</a:t>
            </a:r>
            <a:r>
              <a:rPr lang="en-US" altLang="ja-JP" sz="2800" dirty="0"/>
              <a:t>(int num);</a:t>
            </a:r>
          </a:p>
          <a:p>
            <a:r>
              <a:rPr kumimoji="1" lang="en-US" altLang="ja-JP" sz="2800" dirty="0"/>
              <a:t>}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093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7FB0C8D801584F8642B2F01CF1C277" ma:contentTypeVersion="3" ma:contentTypeDescription="新しいドキュメントを作成します。" ma:contentTypeScope="" ma:versionID="fd30bc08793697fb9029de0f8e6b1c2e">
  <xsd:schema xmlns:xsd="http://www.w3.org/2001/XMLSchema" xmlns:xs="http://www.w3.org/2001/XMLSchema" xmlns:p="http://schemas.microsoft.com/office/2006/metadata/properties" xmlns:ns2="efd1724e-efeb-4d99-ae0c-bc5d2c735f8b" targetNamespace="http://schemas.microsoft.com/office/2006/metadata/properties" ma:root="true" ma:fieldsID="70302559c889f520b57aec7e9e1e0f2e" ns2:_="">
    <xsd:import namespace="efd1724e-efeb-4d99-ae0c-bc5d2c735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1724e-efeb-4d99-ae0c-bc5d2c735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1D3A9-6470-4478-9074-40F5EFAF1ECF}"/>
</file>

<file path=customXml/itemProps2.xml><?xml version="1.0" encoding="utf-8"?>
<ds:datastoreItem xmlns:ds="http://schemas.openxmlformats.org/officeDocument/2006/customXml" ds:itemID="{06CD9360-8777-436B-9F01-36A16096F64B}"/>
</file>

<file path=customXml/itemProps3.xml><?xml version="1.0" encoding="utf-8"?>
<ds:datastoreItem xmlns:ds="http://schemas.openxmlformats.org/officeDocument/2006/customXml" ds:itemID="{3478D0B7-ACCC-4C5C-980B-D4EE45858AF0}"/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794</Words>
  <Application>Microsoft Office PowerPoint</Application>
  <PresentationFormat>ワイド画面</PresentationFormat>
  <Paragraphs>128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高矢 昌紀</dc:creator>
  <cp:lastModifiedBy>高矢 昌紀</cp:lastModifiedBy>
  <cp:revision>7</cp:revision>
  <dcterms:created xsi:type="dcterms:W3CDTF">2020-12-06T09:29:14Z</dcterms:created>
  <dcterms:modified xsi:type="dcterms:W3CDTF">2020-12-07T02:03:58Z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0x0101001B7FB0C8D801584F8642B2F01CF1C277</vt:lpwstr>
  </property>
</Properties>
</file>