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5" r:id="rId7"/>
    <p:sldId id="263" r:id="rId8"/>
    <p:sldId id="267" r:id="rId9"/>
    <p:sldId id="268" r:id="rId10"/>
    <p:sldId id="266" r:id="rId11"/>
    <p:sldId id="264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01"/>
    <a:srgbClr val="FF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3E4E2-5108-445A-99F1-2EF2EFDB2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55FFE-3A12-45C1-946C-01936C467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7FA28-F6A6-4B45-A3D0-AD64E741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88293C-5A1A-4324-B480-CB20631B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17557-1D0D-446C-9FAE-8CB2A8D0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7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D4817-DC41-479B-80E5-8566E4A7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2CB0C-D6F2-4B7F-9832-DAFF13D0F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C3D32E-D2AB-4248-928D-E0C16933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33730-82DF-45BF-A046-2D7BFDEB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BA2D4-597A-4CF4-9F49-6F0AB106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80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DC3FB3-BBF0-4180-9158-DC5062899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0ADCA-F0FD-44C8-8230-38B653C4D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C97A40-4679-49BE-94B7-D24AECCB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3D972-2733-459F-A392-86742313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C0030-6A02-46A5-BBBF-004D98A6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1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19622-C2C7-4686-9E35-07601BF9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3FF0E-FFD7-4686-810B-7CDE88DC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A2B49-6520-4A45-81B2-0A8BA4D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E4F83-C5C0-4444-8601-E0529826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A14B1-150D-450D-AAB6-9652117A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9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93932-6F8C-4FB5-8F14-0D00819D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A497B-DC2A-4AD8-B331-6F89EDF8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1DB0-A573-4031-99BB-2B611C50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245D3-D008-4AE2-BA39-BDE73CCE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16825-1E91-4D66-A932-187CFC39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19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479C4-4273-408B-BC3D-D5B278D0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AC254-D82B-48A0-8B5C-6B4161F45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CE74D5-4C6E-4B3D-9160-6655C6CA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A8698-47C8-4D01-BD69-67F118F7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F2A0D-2633-4B17-A2C1-4E17A35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7F2BD8-2851-463E-A4CF-9335447D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8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F3A3F-144E-4077-9255-D16E19A9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AF0EE-2FA9-4637-8B1B-7B6DF55E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7B34A-8ACD-4585-AB53-60EC5886D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4FB31-6E54-4B6D-BF74-1D8DE8F55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34801D-2AD0-45CF-B969-CB42C95F4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0DD2B3-FFC7-4AE7-8511-116B5294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DA977-B180-499A-B9E2-45E8D556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A258EC-987A-4091-9B4C-6E69EC3A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9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A24F0-256C-4826-A85F-C0BF11BD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3EE975-0809-409F-9EE7-C97095F7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80E48-C361-4260-84F4-9A369553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0B805C-6EF7-4F64-B4D8-466801C0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4F7DE6-4364-4EF6-A184-3723525E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65A51E-47C3-44CA-8E5A-BE7B57D0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FA3BAB-F7CF-43F7-8CBB-B5A0E93E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3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BFDCE-D542-4499-9E68-70C6074F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BDA44-B78E-4BE7-80EF-473D1C7B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7DCB5-1CFD-4186-BC1E-523CBFADD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23D97-DD5B-4BE2-8264-040896AD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47D7D-E0CE-4082-920D-E15289FC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A8307-F904-42DA-9CFE-718856D7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80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B7643-A449-4085-9F0B-8D5C0223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45553E-2F5B-4377-A846-317507754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EC933C-B5BB-49E5-A138-078DC2F65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DD178-98C7-4935-B038-90079D5D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81F81-2B58-4422-AD1D-9097EF42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712E7-920F-481A-9378-9487C17A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42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22E0C8-19ED-4EF8-81E8-2577CF7F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FAF639-708E-4C80-B004-7AAF74BE9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50590-8F0C-4CE3-B0B8-F8051765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DCE7-0B4C-4E12-BAA1-A56135EAF9FB}" type="datetimeFigureOut">
              <a:rPr lang="ko-KR" altLang="en-US" smtClean="0"/>
              <a:t>2018-12-08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944A3-27FD-48D6-98A3-FAF0CA898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AB7DA-6754-4BCB-8A0D-0C6D75F12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580E2-1397-48C7-A0E1-3D9BA3F4A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3E62E-1BB1-402B-A78A-8DC3FB4DBFD9}"/>
              </a:ext>
            </a:extLst>
          </p:cNvPr>
          <p:cNvSpPr/>
          <p:nvPr/>
        </p:nvSpPr>
        <p:spPr>
          <a:xfrm>
            <a:off x="-79719" y="6460282"/>
            <a:ext cx="12492111" cy="521860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545783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E1F237-9A85-43B1-AEA9-607D723A7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015" y="447310"/>
            <a:ext cx="9144000" cy="2387600"/>
          </a:xfrm>
        </p:spPr>
        <p:txBody>
          <a:bodyPr/>
          <a:lstStyle/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Object Oriented</a:t>
            </a:r>
            <a:b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</a:b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Programing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12A22C-6925-4F9C-B45A-43017148E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015" y="283491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Project – Making </a:t>
            </a:r>
            <a:r>
              <a:rPr lang="en-US" altLang="ko-KR" dirty="0" err="1">
                <a:ln>
                  <a:solidFill>
                    <a:schemeClr val="tx1">
                      <a:alpha val="54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BallGame</a:t>
            </a:r>
            <a:endParaRPr lang="en-US" altLang="ko-KR" dirty="0">
              <a:ln>
                <a:solidFill>
                  <a:schemeClr val="tx1">
                    <a:alpha val="54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75" y="3225020"/>
            <a:ext cx="2143125" cy="2143125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5698FFD6-5156-4C56-A609-A40DCAE32676}"/>
              </a:ext>
            </a:extLst>
          </p:cNvPr>
          <p:cNvSpPr txBox="1">
            <a:spLocks/>
          </p:cNvSpPr>
          <p:nvPr/>
        </p:nvSpPr>
        <p:spPr>
          <a:xfrm>
            <a:off x="5480339" y="5758255"/>
            <a:ext cx="931515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Information Communication Engineering</a:t>
            </a:r>
          </a:p>
          <a:p>
            <a:r>
              <a:rPr lang="en-US" altLang="ko-KR" sz="16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2015112173 </a:t>
            </a:r>
            <a:r>
              <a:rPr lang="ko-KR" altLang="en-US" sz="1600" dirty="0" err="1">
                <a:ln>
                  <a:solidFill>
                    <a:schemeClr val="tx1">
                      <a:alpha val="54000"/>
                    </a:schemeClr>
                  </a:solidFill>
                </a:ln>
                <a:latin typeface="돋움" panose="020B0600000101010101" pitchFamily="50" charset="-127"/>
                <a:ea typeface="돋움" panose="020B0600000101010101" pitchFamily="50" charset="-127"/>
              </a:rPr>
              <a:t>유윤광</a:t>
            </a:r>
            <a:endParaRPr lang="ko-KR" altLang="en-US" sz="1600" dirty="0">
              <a:ln>
                <a:solidFill>
                  <a:schemeClr val="tx1">
                    <a:alpha val="54000"/>
                  </a:schemeClr>
                </a:solidFill>
              </a:ln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999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3E62E-1BB1-402B-A78A-8DC3FB4DBFD9}"/>
              </a:ext>
            </a:extLst>
          </p:cNvPr>
          <p:cNvSpPr/>
          <p:nvPr/>
        </p:nvSpPr>
        <p:spPr>
          <a:xfrm>
            <a:off x="0" y="6079445"/>
            <a:ext cx="12492111" cy="780645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EC24C5AA-2441-4A0C-A90C-53522DD80816}"/>
              </a:ext>
            </a:extLst>
          </p:cNvPr>
          <p:cNvSpPr txBox="1">
            <a:spLocks/>
          </p:cNvSpPr>
          <p:nvPr/>
        </p:nvSpPr>
        <p:spPr>
          <a:xfrm>
            <a:off x="3411372" y="2964682"/>
            <a:ext cx="7355366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60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 알고리즘</a:t>
            </a:r>
          </a:p>
        </p:txBody>
      </p:sp>
    </p:spTree>
    <p:extLst>
      <p:ext uri="{BB962C8B-B14F-4D97-AF65-F5344CB8AC3E}">
        <p14:creationId xmlns:p14="http://schemas.microsoft.com/office/powerpoint/2010/main" val="2239852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AE3F1D-4D5E-4A2D-A82F-6FA754065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823" y="3599505"/>
            <a:ext cx="3991614" cy="314687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80BABC-9B1A-4B24-B950-7BD8E6B68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04" y="1193800"/>
            <a:ext cx="2216833" cy="23447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AA867-0C01-4126-BCEA-CB4D5C2ABB61}"/>
              </a:ext>
            </a:extLst>
          </p:cNvPr>
          <p:cNvSpPr txBox="1"/>
          <p:nvPr/>
        </p:nvSpPr>
        <p:spPr>
          <a:xfrm>
            <a:off x="4855996" y="1406716"/>
            <a:ext cx="6578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144663" y="2177583"/>
            <a:ext cx="6269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색깔은 노란색으로 설정하였고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좀 더 역동적인 모션을 추가하기 위해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Processing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강의 내용 중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배열을 배운 내용을 이용하였다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6954530-0F71-41BA-8986-15563BEF843F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13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80BABC-9B1A-4B24-B950-7BD8E6B68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04" y="1193800"/>
            <a:ext cx="2216833" cy="23447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AA867-0C01-4126-BCEA-CB4D5C2ABB61}"/>
              </a:ext>
            </a:extLst>
          </p:cNvPr>
          <p:cNvSpPr txBox="1"/>
          <p:nvPr/>
        </p:nvSpPr>
        <p:spPr>
          <a:xfrm>
            <a:off x="4855996" y="1406716"/>
            <a:ext cx="6578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206950" y="2041187"/>
            <a:ext cx="62699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바닥으로 떨어지거나 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장애물을 부딪혔을 때 게임이 종료된다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게임이 종료되면 플레이 시간에 대한 스코어를  출력한다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(4)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윈도우의 옆면을 부딪혔을 때는 옆면에서 튕길 수 있도록 구현하였다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(5)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공은 중력이 있는 것 처럼 떨어진다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(6)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클릭했을 때는 공이 튄다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2BB5308-C2D7-4024-BF4F-A44D1E373A49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486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80BABC-9B1A-4B24-B950-7BD8E6B68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04" y="1193800"/>
            <a:ext cx="2216833" cy="23447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AA867-0C01-4126-BCEA-CB4D5C2ABB61}"/>
              </a:ext>
            </a:extLst>
          </p:cNvPr>
          <p:cNvSpPr txBox="1"/>
          <p:nvPr/>
        </p:nvSpPr>
        <p:spPr>
          <a:xfrm>
            <a:off x="4855996" y="1406716"/>
            <a:ext cx="6578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340283" y="2366163"/>
            <a:ext cx="6269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바닥으로 떨어지거나 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AFC238-B91C-4366-A4A5-9CFFE4025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92" y="3531856"/>
            <a:ext cx="2758016" cy="2013035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A90E4EE5-6EEF-43AB-9A46-A75915176EEC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7698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3040DE-ECF7-4D49-A06E-A5436DC0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117" y="3154634"/>
            <a:ext cx="8304694" cy="321806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80BABC-9B1A-4B24-B950-7BD8E6B68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04" y="1193800"/>
            <a:ext cx="2216833" cy="23447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AA867-0C01-4126-BCEA-CB4D5C2ABB61}"/>
              </a:ext>
            </a:extLst>
          </p:cNvPr>
          <p:cNvSpPr txBox="1"/>
          <p:nvPr/>
        </p:nvSpPr>
        <p:spPr>
          <a:xfrm>
            <a:off x="4855996" y="1406716"/>
            <a:ext cx="6578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340283" y="2366163"/>
            <a:ext cx="626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장애물을 부딪혔을 때 게임이 종료된다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150FACA-0BD2-44A8-AB1A-16A9F735D471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15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8A0BA2-CD59-4338-9DD0-9DE4D138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73" y="3239180"/>
            <a:ext cx="6647739" cy="34630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80BABC-9B1A-4B24-B950-7BD8E6B68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04" y="1193800"/>
            <a:ext cx="2216833" cy="23447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AA867-0C01-4126-BCEA-CB4D5C2ABB61}"/>
              </a:ext>
            </a:extLst>
          </p:cNvPr>
          <p:cNvSpPr txBox="1"/>
          <p:nvPr/>
        </p:nvSpPr>
        <p:spPr>
          <a:xfrm>
            <a:off x="4855996" y="1406716"/>
            <a:ext cx="6578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340283" y="2366163"/>
            <a:ext cx="626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게임이 종료되면 플레이 시간에 대한 스코어를 출력한다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857C4FF-C924-4C72-8874-22D7B2C39F9D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8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25364D-24D8-4060-81D4-4F50D761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08" y="3112145"/>
            <a:ext cx="4440618" cy="36941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80BABC-9B1A-4B24-B950-7BD8E6B68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04" y="1193800"/>
            <a:ext cx="2216833" cy="23447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AA867-0C01-4126-BCEA-CB4D5C2ABB61}"/>
              </a:ext>
            </a:extLst>
          </p:cNvPr>
          <p:cNvSpPr txBox="1"/>
          <p:nvPr/>
        </p:nvSpPr>
        <p:spPr>
          <a:xfrm>
            <a:off x="4855996" y="1406716"/>
            <a:ext cx="6578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340283" y="2366163"/>
            <a:ext cx="626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(4)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윈도우의 옆면을 부딪혔을 때는 옆면에서 튕길 수 있도록 구현하였다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E9ADA89-410B-4507-BF12-5584BE679FE5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37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480BABC-9B1A-4B24-B950-7BD8E6B68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04" y="1193800"/>
            <a:ext cx="2216833" cy="23447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AA867-0C01-4126-BCEA-CB4D5C2ABB61}"/>
              </a:ext>
            </a:extLst>
          </p:cNvPr>
          <p:cNvSpPr txBox="1"/>
          <p:nvPr/>
        </p:nvSpPr>
        <p:spPr>
          <a:xfrm>
            <a:off x="4855996" y="1406716"/>
            <a:ext cx="6578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340283" y="2366163"/>
            <a:ext cx="626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(5)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공은 중력이 있는 것 처럼 떨어진다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9BBA9E-7E1F-4387-92A0-95DB8CBE9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245" y="3234842"/>
            <a:ext cx="3133019" cy="291940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A3A7086-1523-4493-9165-1D0B88B28397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36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41EF1-9E8D-4490-B627-E841955F6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699"/>
          <a:stretch/>
        </p:blipFill>
        <p:spPr>
          <a:xfrm>
            <a:off x="3580822" y="3496612"/>
            <a:ext cx="4291012" cy="28006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80BABC-9B1A-4B24-B950-7BD8E6B68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404" y="1193800"/>
            <a:ext cx="2216833" cy="23447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AA867-0C01-4126-BCEA-CB4D5C2ABB61}"/>
              </a:ext>
            </a:extLst>
          </p:cNvPr>
          <p:cNvSpPr txBox="1"/>
          <p:nvPr/>
        </p:nvSpPr>
        <p:spPr>
          <a:xfrm>
            <a:off x="4855996" y="1406716"/>
            <a:ext cx="6578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340283" y="2366163"/>
            <a:ext cx="626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(6)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클릭했을 때는 공이 튄다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183C25-CF49-4D1D-ACFB-DAC86FB41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561" y="4015631"/>
            <a:ext cx="2878148" cy="1439074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743E496B-08B8-4067-B535-9F31480A0F01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51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7CB652-348B-45C3-B73A-2D310315F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97" b="-291"/>
          <a:stretch/>
        </p:blipFill>
        <p:spPr>
          <a:xfrm>
            <a:off x="7438379" y="4133204"/>
            <a:ext cx="3171825" cy="14595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D12BEC-A5D4-42A8-BC63-FC4ED4E7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48" y="809436"/>
            <a:ext cx="2690038" cy="252798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144663" y="2177583"/>
            <a:ext cx="6269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공과 장애물까지의 거리를 측정할 때 편하기 위해 장애물의 모양을 정사각형과 직선으로 만들었고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정사각형은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색깔과 크기가 랜덤으로 생성되게 하였다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5A78261-5120-4A92-B736-47165E540B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40"/>
          <a:stretch/>
        </p:blipFill>
        <p:spPr>
          <a:xfrm>
            <a:off x="4192075" y="3776271"/>
            <a:ext cx="3171825" cy="2387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55FFD3D-035A-4AF7-AE78-B8B4ED4D25F9}"/>
              </a:ext>
            </a:extLst>
          </p:cNvPr>
          <p:cNvSpPr txBox="1"/>
          <p:nvPr/>
        </p:nvSpPr>
        <p:spPr>
          <a:xfrm>
            <a:off x="4649639" y="1265212"/>
            <a:ext cx="542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Wall, Line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C11B9D-6E5C-4E85-AFB5-2DBA14811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18" y="2535000"/>
            <a:ext cx="1649006" cy="544626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B7DAF2D2-1BA4-4147-9BE9-25C51AE1B371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58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723C6488-D15B-4CF4-BE9A-18A2113022DD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Contents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5035850" y="1412673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프로젝트의 목표 및 방향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2E294FE6-A270-403D-A754-B788141CA020}"/>
              </a:ext>
            </a:extLst>
          </p:cNvPr>
          <p:cNvSpPr txBox="1">
            <a:spLocks/>
          </p:cNvSpPr>
          <p:nvPr/>
        </p:nvSpPr>
        <p:spPr>
          <a:xfrm>
            <a:off x="4582830" y="2709382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클래스와 객체</a:t>
            </a:r>
          </a:p>
        </p:txBody>
      </p:sp>
      <p:sp>
        <p:nvSpPr>
          <p:cNvPr id="22" name="부제목 2">
            <a:extLst>
              <a:ext uri="{FF2B5EF4-FFF2-40B4-BE49-F238E27FC236}">
                <a16:creationId xmlns:a16="http://schemas.microsoft.com/office/drawing/2014/main" id="{2C24EAF5-5336-4A55-86D6-6BAEB191D866}"/>
              </a:ext>
            </a:extLst>
          </p:cNvPr>
          <p:cNvSpPr txBox="1">
            <a:spLocks/>
          </p:cNvSpPr>
          <p:nvPr/>
        </p:nvSpPr>
        <p:spPr>
          <a:xfrm>
            <a:off x="3986891" y="4081827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 알고리즘</a:t>
            </a: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05A1F964-B277-4500-94F3-3C637CD8DE31}"/>
              </a:ext>
            </a:extLst>
          </p:cNvPr>
          <p:cNvSpPr txBox="1">
            <a:spLocks/>
          </p:cNvSpPr>
          <p:nvPr/>
        </p:nvSpPr>
        <p:spPr>
          <a:xfrm>
            <a:off x="3409285" y="5478143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8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결과 및 성찰</a:t>
            </a:r>
          </a:p>
        </p:txBody>
      </p:sp>
    </p:spTree>
    <p:extLst>
      <p:ext uri="{BB962C8B-B14F-4D97-AF65-F5344CB8AC3E}">
        <p14:creationId xmlns:p14="http://schemas.microsoft.com/office/powerpoint/2010/main" val="1888725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D12BEC-A5D4-42A8-BC63-FC4ED4E7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48" y="809436"/>
            <a:ext cx="2690038" cy="252798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205246" y="3337425"/>
            <a:ext cx="6269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플레이 중에 장애물은 떨어진다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게임이 끝나면 장애물은 윈도우 밖에 고정된다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시간이 지날수록 장애물이 떨어지는 속도는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빨라진다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A503D-8839-431B-B7E3-7480B524B2BD}"/>
              </a:ext>
            </a:extLst>
          </p:cNvPr>
          <p:cNvSpPr txBox="1"/>
          <p:nvPr/>
        </p:nvSpPr>
        <p:spPr>
          <a:xfrm>
            <a:off x="4649639" y="1265212"/>
            <a:ext cx="542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Wall, Line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999F268-EF8F-488B-A784-8BD2D8F6D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18" y="2535000"/>
            <a:ext cx="1649006" cy="544626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756BBB4B-362C-4888-AF47-C161ACB2B143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99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D12BEC-A5D4-42A8-BC63-FC4ED4E7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48" y="809436"/>
            <a:ext cx="2690038" cy="252798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340283" y="2305697"/>
            <a:ext cx="6269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 플레이 중에 장애물은 떨어진다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3C7B0B-BCC0-40F1-A430-1951DD2D8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916" y="3574679"/>
            <a:ext cx="3062723" cy="18703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4CA76A-FDE0-4593-9CE8-7646B2283E07}"/>
              </a:ext>
            </a:extLst>
          </p:cNvPr>
          <p:cNvSpPr txBox="1"/>
          <p:nvPr/>
        </p:nvSpPr>
        <p:spPr>
          <a:xfrm>
            <a:off x="4649639" y="1265212"/>
            <a:ext cx="542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Wall, Line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B330D2-1034-4B47-B262-827933FA2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18" y="2535000"/>
            <a:ext cx="1649006" cy="544626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B9450228-07F0-4397-88C7-895C081557F1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0413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41369CD3-6B6D-49DA-9330-6EB37BA73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18" y="2535000"/>
            <a:ext cx="1649006" cy="5446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D12BEC-A5D4-42A8-BC63-FC4ED4E7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48" y="809436"/>
            <a:ext cx="2690038" cy="252798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1C721-CF22-4752-8F87-A1B9DD5C659C}"/>
              </a:ext>
            </a:extLst>
          </p:cNvPr>
          <p:cNvSpPr txBox="1"/>
          <p:nvPr/>
        </p:nvSpPr>
        <p:spPr>
          <a:xfrm>
            <a:off x="4340283" y="2305697"/>
            <a:ext cx="6269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게임이 끝나면 장애물은 윈도우 밖에 고정된다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7B96FA-0024-499D-9DC4-1EFEFB306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823" y="3337425"/>
            <a:ext cx="3799207" cy="27012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D235A3-AD52-408B-9675-19D6C0554B05}"/>
              </a:ext>
            </a:extLst>
          </p:cNvPr>
          <p:cNvSpPr txBox="1"/>
          <p:nvPr/>
        </p:nvSpPr>
        <p:spPr>
          <a:xfrm>
            <a:off x="4649639" y="1265212"/>
            <a:ext cx="542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Wall, Line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31EEB9C-7AB4-4FB4-B027-070E86130EF3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5864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4A3816-51DD-4D84-9367-6D8E1129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498" y="3253889"/>
            <a:ext cx="4240813" cy="34141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369CD3-6B6D-49DA-9330-6EB37BA73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18" y="2535000"/>
            <a:ext cx="1649006" cy="54462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9D12BEC-A5D4-42A8-BC63-FC4ED4E76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48" y="809436"/>
            <a:ext cx="2690038" cy="252798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1C721-CF22-4752-8F87-A1B9DD5C659C}"/>
              </a:ext>
            </a:extLst>
          </p:cNvPr>
          <p:cNvSpPr txBox="1"/>
          <p:nvPr/>
        </p:nvSpPr>
        <p:spPr>
          <a:xfrm>
            <a:off x="4340283" y="2305697"/>
            <a:ext cx="626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(3)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시간이 지날수록 장애물이 떨어지는 속도는 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빨라진다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235A3-AD52-408B-9675-19D6C0554B05}"/>
              </a:ext>
            </a:extLst>
          </p:cNvPr>
          <p:cNvSpPr txBox="1"/>
          <p:nvPr/>
        </p:nvSpPr>
        <p:spPr>
          <a:xfrm>
            <a:off x="4649639" y="1265212"/>
            <a:ext cx="542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Wall, Line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B31EEB9C-7AB4-4FB4-B027-070E86130EF3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77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BE0BFAA-3EBC-4970-B244-AB1E0F89E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977" y="3599505"/>
            <a:ext cx="2487829" cy="248782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144663" y="2177583"/>
            <a:ext cx="6269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일정한 시간이 지나면 장애물을 생성하기 위한 타이머와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스코어를 측정하기 위한 타이머를 생성하였다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5FFD3D-035A-4AF7-AE78-B8B4ED4D25F9}"/>
              </a:ext>
            </a:extLst>
          </p:cNvPr>
          <p:cNvSpPr txBox="1"/>
          <p:nvPr/>
        </p:nvSpPr>
        <p:spPr>
          <a:xfrm>
            <a:off x="4649639" y="1265212"/>
            <a:ext cx="542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Timer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타이머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FD415F-1557-4FB9-AE35-9EBC859E4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277" y="4411358"/>
            <a:ext cx="2987388" cy="1460501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1FCAE545-00E0-4147-8FF3-AEFCC70B828C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1674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18CF4F-4E53-4CB9-9160-9EA535C5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11" y="876709"/>
            <a:ext cx="1446061" cy="14460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205246" y="3337425"/>
            <a:ext cx="6269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시작할 때 시작하는 시간을 저장한다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현재시간에서 시작시간을 뺄셈하여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정해진 시간이 지났는지 지나지 않았는지 판단한다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FA92F-141C-426D-88E5-6D98D3242FAE}"/>
              </a:ext>
            </a:extLst>
          </p:cNvPr>
          <p:cNvSpPr txBox="1"/>
          <p:nvPr/>
        </p:nvSpPr>
        <p:spPr>
          <a:xfrm>
            <a:off x="4649639" y="1265212"/>
            <a:ext cx="542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Timer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타이머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D56671AA-7360-4C3A-AC5C-28A3A25588FF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72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18CF4F-4E53-4CB9-9160-9EA535C5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11" y="876709"/>
            <a:ext cx="1446061" cy="14460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340283" y="2255240"/>
            <a:ext cx="6269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시작할 때 시작하는 시간을 저장한다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FA92F-141C-426D-88E5-6D98D3242FAE}"/>
              </a:ext>
            </a:extLst>
          </p:cNvPr>
          <p:cNvSpPr txBox="1"/>
          <p:nvPr/>
        </p:nvSpPr>
        <p:spPr>
          <a:xfrm>
            <a:off x="4649639" y="1265212"/>
            <a:ext cx="542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Timer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타이머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167013-F472-4F3C-A0E9-11CD2D3E6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830" y="3521603"/>
            <a:ext cx="4214813" cy="1685925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D2D3EEDD-704A-4481-AEE1-E2A2848BB113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424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18CF4F-4E53-4CB9-9160-9EA535C5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11" y="876709"/>
            <a:ext cx="1446061" cy="14460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디자인과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알고리즘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A66E6-2420-4440-84C3-A2CF00CC3FD6}"/>
              </a:ext>
            </a:extLst>
          </p:cNvPr>
          <p:cNvSpPr txBox="1"/>
          <p:nvPr/>
        </p:nvSpPr>
        <p:spPr>
          <a:xfrm>
            <a:off x="4340283" y="2237224"/>
            <a:ext cx="626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(2)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현재시간에서 시작시간을 뺄셈하여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정해진 시간이 지났는지 지나지 않았는지 판단한다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FA92F-141C-426D-88E5-6D98D3242FAE}"/>
              </a:ext>
            </a:extLst>
          </p:cNvPr>
          <p:cNvSpPr txBox="1"/>
          <p:nvPr/>
        </p:nvSpPr>
        <p:spPr>
          <a:xfrm>
            <a:off x="4649639" y="1265212"/>
            <a:ext cx="542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Timer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타이머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86C359-FB35-4CFB-ABF2-A1F52B3E9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1578" y="3015756"/>
            <a:ext cx="4663581" cy="3341073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50E08705-23A5-40DE-ADF4-75DF23685DB6}"/>
              </a:ext>
            </a:extLst>
          </p:cNvPr>
          <p:cNvSpPr txBox="1">
            <a:spLocks/>
          </p:cNvSpPr>
          <p:nvPr/>
        </p:nvSpPr>
        <p:spPr>
          <a:xfrm>
            <a:off x="-2778927" y="-1385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209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3E62E-1BB1-402B-A78A-8DC3FB4DBFD9}"/>
              </a:ext>
            </a:extLst>
          </p:cNvPr>
          <p:cNvSpPr/>
          <p:nvPr/>
        </p:nvSpPr>
        <p:spPr>
          <a:xfrm>
            <a:off x="0" y="6079445"/>
            <a:ext cx="12492111" cy="780645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EC24C5AA-2441-4A0C-A90C-53522DD80816}"/>
              </a:ext>
            </a:extLst>
          </p:cNvPr>
          <p:cNvSpPr txBox="1">
            <a:spLocks/>
          </p:cNvSpPr>
          <p:nvPr/>
        </p:nvSpPr>
        <p:spPr>
          <a:xfrm>
            <a:off x="4020972" y="2652095"/>
            <a:ext cx="7355366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60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결과 및 성찰</a:t>
            </a:r>
          </a:p>
        </p:txBody>
      </p:sp>
    </p:spTree>
    <p:extLst>
      <p:ext uri="{BB962C8B-B14F-4D97-AF65-F5344CB8AC3E}">
        <p14:creationId xmlns:p14="http://schemas.microsoft.com/office/powerpoint/2010/main" val="585093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18CF4F-4E53-4CB9-9160-9EA535C5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11" y="876709"/>
            <a:ext cx="1446061" cy="14460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결과 및 성찰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AC8CB6A-D0A4-4943-BA22-2B383566E208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4D3F9-375F-40BE-B675-E6316D4BA524}"/>
              </a:ext>
            </a:extLst>
          </p:cNvPr>
          <p:cNvSpPr txBox="1"/>
          <p:nvPr/>
        </p:nvSpPr>
        <p:spPr>
          <a:xfrm>
            <a:off x="4340284" y="1972101"/>
            <a:ext cx="56361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타이머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장애물을 클래스로 구현하고 객체지향 언어를 통해 게임을 만들 수 있었다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클래스에 해당하는 객체를 만들어 클래스와 객체의 의미를 이해할 수 있었다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프로세싱을 통해 다른 개발 프로그램보다 재미있고 쉽게 자바를 배울 수 있었다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353D73DB-B5C5-46AF-B3E6-16702C70CD96}"/>
              </a:ext>
            </a:extLst>
          </p:cNvPr>
          <p:cNvSpPr txBox="1">
            <a:spLocks/>
          </p:cNvSpPr>
          <p:nvPr/>
        </p:nvSpPr>
        <p:spPr>
          <a:xfrm>
            <a:off x="4942128" y="1042580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결과 </a:t>
            </a:r>
            <a:r>
              <a:rPr lang="en-US" altLang="ko-KR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:</a:t>
            </a: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11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3E62E-1BB1-402B-A78A-8DC3FB4DBFD9}"/>
              </a:ext>
            </a:extLst>
          </p:cNvPr>
          <p:cNvSpPr/>
          <p:nvPr/>
        </p:nvSpPr>
        <p:spPr>
          <a:xfrm>
            <a:off x="0" y="6079445"/>
            <a:ext cx="12492111" cy="780645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EC24C5AA-2441-4A0C-A90C-53522DD80816}"/>
              </a:ext>
            </a:extLst>
          </p:cNvPr>
          <p:cNvSpPr txBox="1">
            <a:spLocks/>
          </p:cNvSpPr>
          <p:nvPr/>
        </p:nvSpPr>
        <p:spPr>
          <a:xfrm>
            <a:off x="2427695" y="2235969"/>
            <a:ext cx="7355366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60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프로젝트의 목표 및 방향</a:t>
            </a:r>
          </a:p>
        </p:txBody>
      </p:sp>
    </p:spTree>
    <p:extLst>
      <p:ext uri="{BB962C8B-B14F-4D97-AF65-F5344CB8AC3E}">
        <p14:creationId xmlns:p14="http://schemas.microsoft.com/office/powerpoint/2010/main" val="2003424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218CF4F-4E53-4CB9-9160-9EA535C55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11" y="876709"/>
            <a:ext cx="1446061" cy="144606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결과 및 성찰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AC8CB6A-D0A4-4943-BA22-2B383566E208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4D3F9-375F-40BE-B675-E6316D4BA524}"/>
              </a:ext>
            </a:extLst>
          </p:cNvPr>
          <p:cNvSpPr txBox="1"/>
          <p:nvPr/>
        </p:nvSpPr>
        <p:spPr>
          <a:xfrm>
            <a:off x="4340284" y="1972101"/>
            <a:ext cx="5636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최종 목표였던 게임을 안드로이드 어플로 만드는 것을 하지 못했다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게임을 플레이하는 사용자의 점수가 텍스트에 기록되게 하고싶었으나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코딩 자료가 충분하지 않았다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353D73DB-B5C5-46AF-B3E6-16702C70CD96}"/>
              </a:ext>
            </a:extLst>
          </p:cNvPr>
          <p:cNvSpPr txBox="1">
            <a:spLocks/>
          </p:cNvSpPr>
          <p:nvPr/>
        </p:nvSpPr>
        <p:spPr>
          <a:xfrm>
            <a:off x="4942128" y="1042580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성찰 </a:t>
            </a:r>
            <a:r>
              <a:rPr lang="en-US" altLang="ko-KR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:</a:t>
            </a: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1953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3E62E-1BB1-402B-A78A-8DC3FB4DBFD9}"/>
              </a:ext>
            </a:extLst>
          </p:cNvPr>
          <p:cNvSpPr/>
          <p:nvPr/>
        </p:nvSpPr>
        <p:spPr>
          <a:xfrm>
            <a:off x="0" y="6079445"/>
            <a:ext cx="12492111" cy="780645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EC24C5AA-2441-4A0C-A90C-53522DD80816}"/>
              </a:ext>
            </a:extLst>
          </p:cNvPr>
          <p:cNvSpPr txBox="1">
            <a:spLocks/>
          </p:cNvSpPr>
          <p:nvPr/>
        </p:nvSpPr>
        <p:spPr>
          <a:xfrm>
            <a:off x="4020972" y="2652095"/>
            <a:ext cx="7355366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60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감사합니다</a:t>
            </a:r>
            <a:r>
              <a:rPr lang="en-US" altLang="ko-KR" sz="60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 !</a:t>
            </a:r>
            <a:endParaRPr lang="ko-KR" altLang="en-US" sz="60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82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93C4394-DE6A-4E08-9765-20FFD5426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75" y="4015631"/>
            <a:ext cx="2347089" cy="22057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723C6488-D15B-4CF4-BE9A-18A2113022DD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368489" y="3253332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프로젝트의 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목표 및 방향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5F54A-375C-4570-B031-731378F3999D}"/>
              </a:ext>
            </a:extLst>
          </p:cNvPr>
          <p:cNvSpPr txBox="1"/>
          <p:nvPr/>
        </p:nvSpPr>
        <p:spPr>
          <a:xfrm>
            <a:off x="4952520" y="1766101"/>
            <a:ext cx="657822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객체지향 언어 강의에서 배웠던 것을 기반으로 클래스와 객체에 대해 완벽히 이해할 수 있다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클래스를 이용하여 간단한 공 튀기기 게임을 구현할 수 있다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0117B-D193-450A-B1D6-06BD39865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71" y="4015631"/>
            <a:ext cx="2195049" cy="23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D3E62E-1BB1-402B-A78A-8DC3FB4DBFD9}"/>
              </a:ext>
            </a:extLst>
          </p:cNvPr>
          <p:cNvSpPr/>
          <p:nvPr/>
        </p:nvSpPr>
        <p:spPr>
          <a:xfrm>
            <a:off x="0" y="6079445"/>
            <a:ext cx="12492111" cy="780645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EC24C5AA-2441-4A0C-A90C-53522DD80816}"/>
              </a:ext>
            </a:extLst>
          </p:cNvPr>
          <p:cNvSpPr txBox="1">
            <a:spLocks/>
          </p:cNvSpPr>
          <p:nvPr/>
        </p:nvSpPr>
        <p:spPr>
          <a:xfrm>
            <a:off x="3923990" y="2679319"/>
            <a:ext cx="7355366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60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클래스</a:t>
            </a:r>
            <a:r>
              <a:rPr lang="en-US" altLang="ko-KR" sz="60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(</a:t>
            </a:r>
            <a:r>
              <a:rPr lang="en-US" altLang="ko-KR" sz="6000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Class</a:t>
            </a:r>
            <a:r>
              <a:rPr lang="en-US" altLang="ko-KR" sz="60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)</a:t>
            </a:r>
            <a:endParaRPr lang="ko-KR" altLang="en-US" sz="60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68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클래스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en-US" altLang="ko-KR" sz="3200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(Class)</a:t>
            </a:r>
            <a:endParaRPr lang="ko-KR" altLang="en-US" sz="3200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5F54A-375C-4570-B031-731378F3999D}"/>
              </a:ext>
            </a:extLst>
          </p:cNvPr>
          <p:cNvSpPr txBox="1"/>
          <p:nvPr/>
        </p:nvSpPr>
        <p:spPr>
          <a:xfrm>
            <a:off x="4821573" y="2405255"/>
            <a:ext cx="65782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게임에 대한 코딩을 짜기 전에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...</a:t>
            </a:r>
          </a:p>
          <a:p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 튀기기 게임을 구현하기 위해서 필요한 클래스가 몇가지 있는지 생각해 볼 필요가 있었다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F1DE8C0-C073-4E97-96F8-9E9A8BA7E00C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58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클래스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en-US" altLang="ko-KR" sz="3200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(Class)</a:t>
            </a:r>
            <a:endParaRPr lang="ko-KR" altLang="en-US" sz="3200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5F54A-375C-4570-B031-731378F3999D}"/>
              </a:ext>
            </a:extLst>
          </p:cNvPr>
          <p:cNvSpPr txBox="1"/>
          <p:nvPr/>
        </p:nvSpPr>
        <p:spPr>
          <a:xfrm>
            <a:off x="4628660" y="2140174"/>
            <a:ext cx="65782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Line Wall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Timer Class(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타이머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40642DA-970D-4EB7-9E34-C97049F3FF92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86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70D3861-D0AE-4C5D-BC9A-351BA607C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951" y="4285876"/>
            <a:ext cx="2365398" cy="6887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객체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en-US" altLang="ko-KR" sz="3200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(Object)</a:t>
            </a:r>
            <a:endParaRPr lang="ko-KR" altLang="en-US" sz="3200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5F54A-375C-4570-B031-731378F3999D}"/>
              </a:ext>
            </a:extLst>
          </p:cNvPr>
          <p:cNvSpPr txBox="1"/>
          <p:nvPr/>
        </p:nvSpPr>
        <p:spPr>
          <a:xfrm>
            <a:off x="4855996" y="1572976"/>
            <a:ext cx="6578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Ball Object(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6E56B-D18D-49D2-93E3-AB3C5838D550}"/>
              </a:ext>
            </a:extLst>
          </p:cNvPr>
          <p:cNvSpPr txBox="1"/>
          <p:nvPr/>
        </p:nvSpPr>
        <p:spPr>
          <a:xfrm>
            <a:off x="4528353" y="2491866"/>
            <a:ext cx="6269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 튀기기 게임에 맞게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‘Ball Class’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 대한 객체를 한 개로 설정하여 사용자가 게임을 플레이 할 수 있도록 하였다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742348-9F5F-4DDE-8EF1-4EAFFB2A5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106" y="1718781"/>
            <a:ext cx="2653168" cy="3751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96667F-D130-4E39-80BC-766176A9C89D}"/>
              </a:ext>
            </a:extLst>
          </p:cNvPr>
          <p:cNvSpPr txBox="1"/>
          <p:nvPr/>
        </p:nvSpPr>
        <p:spPr>
          <a:xfrm>
            <a:off x="4855995" y="3956915"/>
            <a:ext cx="3581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Wall Object(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40B39-E534-45F7-A979-5D1BCB376B0E}"/>
              </a:ext>
            </a:extLst>
          </p:cNvPr>
          <p:cNvSpPr txBox="1"/>
          <p:nvPr/>
        </p:nvSpPr>
        <p:spPr>
          <a:xfrm>
            <a:off x="4461557" y="4876093"/>
            <a:ext cx="5901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공이 튀는 동안 장애물을 부딪히면 게임이 끝나는 방식으로 구성하기 위해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‘Wall Class’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 대한 객체를 세 개로 설정하였다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9C5858-477B-4E72-BC1C-51D701EFCD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147" y="3920728"/>
            <a:ext cx="2365398" cy="281595"/>
          </a:xfrm>
          <a:prstGeom prst="rect">
            <a:avLst/>
          </a:prstGeom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F9292053-9D1D-4384-8A22-5FE5F1017C8F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61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32E7E3-531F-439F-99CA-726FFF6E5FB5}"/>
              </a:ext>
            </a:extLst>
          </p:cNvPr>
          <p:cNvSpPr/>
          <p:nvPr/>
        </p:nvSpPr>
        <p:spPr>
          <a:xfrm>
            <a:off x="-998893" y="435429"/>
            <a:ext cx="3236230" cy="6574971"/>
          </a:xfrm>
          <a:prstGeom prst="rect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7A81FA5D-152E-4322-B164-AFBE53C49601}"/>
              </a:ext>
            </a:extLst>
          </p:cNvPr>
          <p:cNvSpPr/>
          <p:nvPr/>
        </p:nvSpPr>
        <p:spPr>
          <a:xfrm flipV="1">
            <a:off x="2235741" y="464457"/>
            <a:ext cx="2347089" cy="6410002"/>
          </a:xfrm>
          <a:prstGeom prst="rtTriangle">
            <a:avLst/>
          </a:prstGeom>
          <a:solidFill>
            <a:srgbClr val="FFCF01"/>
          </a:solidFill>
          <a:ln>
            <a:solidFill>
              <a:srgbClr val="FF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2EB2A-DB05-4A4F-8F15-FEE9C28CB50C}"/>
              </a:ext>
            </a:extLst>
          </p:cNvPr>
          <p:cNvSpPr/>
          <p:nvPr/>
        </p:nvSpPr>
        <p:spPr>
          <a:xfrm>
            <a:off x="-140677" y="-98473"/>
            <a:ext cx="12492111" cy="780644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43F490-2175-4B92-90F8-AD2BAC98D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889" r="89778">
                        <a14:foregroundMark x1="88444" y1="44444" x2="88444" y2="44444"/>
                        <a14:foregroundMark x1="8889" y1="41778" x2="8889" y2="41778"/>
                        <a14:foregroundMark x1="51556" y1="84889" x2="51556" y2="84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204" y="5454272"/>
            <a:ext cx="1247968" cy="1247968"/>
          </a:xfrm>
          <a:prstGeom prst="rect">
            <a:avLst/>
          </a:prstGeom>
        </p:spPr>
      </p:pic>
      <p:sp>
        <p:nvSpPr>
          <p:cNvPr id="15" name="부제목 2">
            <a:extLst>
              <a:ext uri="{FF2B5EF4-FFF2-40B4-BE49-F238E27FC236}">
                <a16:creationId xmlns:a16="http://schemas.microsoft.com/office/drawing/2014/main" id="{FDCC005F-28A7-4627-A605-10F7CD78D309}"/>
              </a:ext>
            </a:extLst>
          </p:cNvPr>
          <p:cNvSpPr txBox="1">
            <a:spLocks/>
          </p:cNvSpPr>
          <p:nvPr/>
        </p:nvSpPr>
        <p:spPr>
          <a:xfrm>
            <a:off x="661259" y="3183379"/>
            <a:ext cx="9315158" cy="8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3200" dirty="0">
                <a:ln>
                  <a:solidFill>
                    <a:schemeClr val="tx1">
                      <a:alpha val="54000"/>
                    </a:schemeClr>
                  </a:solidFill>
                </a:ln>
                <a:latin typeface="Arial Black" panose="020B0A04020102020204" pitchFamily="34" charset="0"/>
                <a:ea typeface="휴먼모음T" panose="02030504000101010101" pitchFamily="18" charset="-127"/>
              </a:rPr>
              <a:t>객체</a:t>
            </a:r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r>
              <a:rPr lang="en-US" altLang="ko-KR" sz="3200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(Object)</a:t>
            </a:r>
            <a:endParaRPr lang="ko-KR" altLang="en-US" sz="3200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  <a:p>
            <a:pPr algn="l"/>
            <a:endParaRPr lang="en-US" altLang="ko-KR" sz="3200" dirty="0">
              <a:ln>
                <a:solidFill>
                  <a:schemeClr val="tx1">
                    <a:alpha val="54000"/>
                  </a:schemeClr>
                </a:solidFill>
              </a:ln>
              <a:latin typeface="Arial Black" panose="020B0A0402010202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5F54A-375C-4570-B031-731378F3999D}"/>
              </a:ext>
            </a:extLst>
          </p:cNvPr>
          <p:cNvSpPr txBox="1"/>
          <p:nvPr/>
        </p:nvSpPr>
        <p:spPr>
          <a:xfrm>
            <a:off x="4855996" y="1572976"/>
            <a:ext cx="6578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Line Wall Object(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6E56B-D18D-49D2-93E3-AB3C5838D550}"/>
              </a:ext>
            </a:extLst>
          </p:cNvPr>
          <p:cNvSpPr txBox="1"/>
          <p:nvPr/>
        </p:nvSpPr>
        <p:spPr>
          <a:xfrm>
            <a:off x="4528353" y="2491866"/>
            <a:ext cx="6081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장애물의 모양을 다양하게 하기위해 바닥과 평행한 직선 모양의 장애물인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‘Line Wall Class’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 대한 객체를 한 개 생성하였다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6667F-D130-4E39-80BC-766176A9C89D}"/>
              </a:ext>
            </a:extLst>
          </p:cNvPr>
          <p:cNvSpPr txBox="1"/>
          <p:nvPr/>
        </p:nvSpPr>
        <p:spPr>
          <a:xfrm>
            <a:off x="4855995" y="3956915"/>
            <a:ext cx="39416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Timer Object(</a:t>
            </a:r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타이머</a:t>
            </a:r>
            <a:r>
              <a:rPr lang="en-US" altLang="ko-KR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3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40B39-E534-45F7-A979-5D1BCB376B0E}"/>
              </a:ext>
            </a:extLst>
          </p:cNvPr>
          <p:cNvSpPr txBox="1"/>
          <p:nvPr/>
        </p:nvSpPr>
        <p:spPr>
          <a:xfrm>
            <a:off x="4528353" y="4761253"/>
            <a:ext cx="5391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장애물을 시간마다 생성하기 위해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‘Timer Class’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에 대한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Timer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객체와 스코어를 측정하기 위한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Timer2 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객체를 생성하였다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A78162-97AB-40C8-8636-54048E109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12" y="1690989"/>
            <a:ext cx="2552085" cy="202299"/>
          </a:xfrm>
          <a:prstGeom prst="rect">
            <a:avLst/>
          </a:prstGeom>
        </p:spPr>
      </p:pic>
      <p:pic>
        <p:nvPicPr>
          <p:cNvPr id="16" name="그림 15" descr="개체이(가) 표시된 사진&#10;&#10;자동 생성된 설명">
            <a:extLst>
              <a:ext uri="{FF2B5EF4-FFF2-40B4-BE49-F238E27FC236}">
                <a16:creationId xmlns:a16="http://schemas.microsoft.com/office/drawing/2014/main" id="{2E9A6287-AFBB-44B2-AF28-6E0748C1F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29" y="3902186"/>
            <a:ext cx="2355465" cy="663021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35C43066-8396-4FFD-A2CD-3F1EF1FD670A}"/>
              </a:ext>
            </a:extLst>
          </p:cNvPr>
          <p:cNvSpPr txBox="1">
            <a:spLocks/>
          </p:cNvSpPr>
          <p:nvPr/>
        </p:nvSpPr>
        <p:spPr>
          <a:xfrm>
            <a:off x="-2778927" y="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Ball</a:t>
            </a:r>
            <a:r>
              <a:rPr lang="ko-KR" altLang="en-US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tx1">
                      <a:alpha val="43000"/>
                    </a:schemeClr>
                  </a:solidFill>
                </a:ln>
                <a:latin typeface="Trebuchet MS" panose="020B0603020202020204" pitchFamily="34" charset="0"/>
                <a:ea typeface="궁서" panose="02030600000101010101" pitchFamily="18" charset="-127"/>
              </a:rPr>
              <a:t>Game</a:t>
            </a:r>
            <a:endParaRPr lang="ko-KR" altLang="en-US" b="1" dirty="0">
              <a:ln>
                <a:solidFill>
                  <a:schemeClr val="tx1">
                    <a:alpha val="43000"/>
                  </a:schemeClr>
                </a:solidFill>
              </a:ln>
              <a:latin typeface="Trebuchet MS" panose="020B0603020202020204" pitchFamily="34" charset="0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51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753</Words>
  <Application>Microsoft Office PowerPoint</Application>
  <PresentationFormat>와이드스크린</PresentationFormat>
  <Paragraphs>168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돋움</vt:lpstr>
      <vt:lpstr>맑은 고딕</vt:lpstr>
      <vt:lpstr>휴먼모음T</vt:lpstr>
      <vt:lpstr>Arial</vt:lpstr>
      <vt:lpstr>Arial Black</vt:lpstr>
      <vt:lpstr>Trebuchet MS</vt:lpstr>
      <vt:lpstr>Office 테마</vt:lpstr>
      <vt:lpstr>Object Oriented Programing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 Architecture</dc:title>
  <dc:creator>유윤광</dc:creator>
  <cp:lastModifiedBy>윤광 유</cp:lastModifiedBy>
  <cp:revision>58</cp:revision>
  <dcterms:created xsi:type="dcterms:W3CDTF">2018-11-27T17:27:12Z</dcterms:created>
  <dcterms:modified xsi:type="dcterms:W3CDTF">2018-12-08T08:39:49Z</dcterms:modified>
</cp:coreProperties>
</file>