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273" r:id="rId2"/>
    <p:sldId id="263" r:id="rId3"/>
    <p:sldId id="264" r:id="rId4"/>
    <p:sldId id="265" r:id="rId5"/>
    <p:sldId id="266" r:id="rId6"/>
    <p:sldId id="267" r:id="rId7"/>
    <p:sldId id="268" r:id="rId8"/>
    <p:sldId id="275" r:id="rId9"/>
    <p:sldId id="284" r:id="rId10"/>
    <p:sldId id="283" r:id="rId11"/>
    <p:sldId id="278" r:id="rId12"/>
    <p:sldId id="276" r:id="rId13"/>
    <p:sldId id="281" r:id="rId14"/>
    <p:sldId id="277" r:id="rId15"/>
    <p:sldId id="279" r:id="rId16"/>
    <p:sldId id="280" r:id="rId17"/>
  </p:sldIdLst>
  <p:sldSz cx="12192000" cy="6858000"/>
  <p:notesSz cx="6742113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4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7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4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텍스트 개체 틀 43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t">
            <a:noAutofit/>
          </a:bodyPr>
          <a:lstStyle/>
          <a:p>
            <a:pPr marL="0" indent="0" algn="l" latinLnBrk="0" hangingPunct="1"/>
            <a:endParaRPr/>
          </a:p>
        </p:txBody>
      </p:sp>
      <p:sp>
        <p:nvSpPr>
          <p:cNvPr id="4" name="슬라이드 번호 개체 틀 47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</p:spPr>
        <p:txBody>
          <a:bodyPr vert="horz" wrap="square" lIns="76200" tIns="76200" rIns="76200" bIns="76200" numCol="1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algn="l" latinLnBrk="0" hangingPunct="1"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2</a:t>
            </a:fld>
            <a:endParaRPr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688" y="4752975"/>
            <a:ext cx="5392737" cy="38877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74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20/09/2023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application-note/AN5413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실습 관련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595176" y="2329767"/>
            <a:ext cx="11092180" cy="4325036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576580" y="206994"/>
            <a:ext cx="11092180" cy="197015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7087053" y="996433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LPIT0 </a:t>
            </a:r>
            <a:r>
              <a:rPr lang="ko-KR" altLang="en-US" sz="1200" dirty="0" smtClean="0">
                <a:solidFill>
                  <a:srgbClr val="FF0000"/>
                </a:solidFill>
              </a:rPr>
              <a:t>초기화 후 </a:t>
            </a:r>
            <a:r>
              <a:rPr lang="en-US" altLang="ko-KR" sz="1200" dirty="0" smtClean="0">
                <a:solidFill>
                  <a:srgbClr val="FF0000"/>
                </a:solidFill>
              </a:rPr>
              <a:t>LPIT0 CH0 </a:t>
            </a:r>
            <a:r>
              <a:rPr lang="ko-KR" altLang="en-US" sz="1200" dirty="0" smtClean="0">
                <a:solidFill>
                  <a:srgbClr val="FF0000"/>
                </a:solidFill>
              </a:rPr>
              <a:t>플래그를 기다렸다가 </a:t>
            </a:r>
            <a:r>
              <a:rPr lang="en-US" altLang="ko-KR" sz="1200" dirty="0" smtClean="0">
                <a:solidFill>
                  <a:srgbClr val="FF0000"/>
                </a:solidFill>
              </a:rPr>
              <a:t>LPIT0. </a:t>
            </a:r>
            <a:r>
              <a:rPr lang="ko-KR" altLang="en-US" sz="1200" dirty="0" smtClean="0">
                <a:solidFill>
                  <a:srgbClr val="FF0000"/>
                </a:solidFill>
              </a:rPr>
              <a:t>타임아웃 카운터가 증가하고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다시 </a:t>
            </a:r>
            <a:r>
              <a:rPr lang="en-US" altLang="ko-KR" sz="1200" dirty="0" smtClean="0">
                <a:solidFill>
                  <a:srgbClr val="FF0000"/>
                </a:solidFill>
              </a:rPr>
              <a:t>LPIT0 </a:t>
            </a:r>
            <a:r>
              <a:rPr lang="ko-KR" altLang="en-US" sz="1200" dirty="0" smtClean="0">
                <a:solidFill>
                  <a:srgbClr val="FF0000"/>
                </a:solidFill>
              </a:rPr>
              <a:t>타이머 플래그 지우기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5" y="544447"/>
            <a:ext cx="5580226" cy="1266435"/>
          </a:xfrm>
          <a:prstGeom prst="rect">
            <a:avLst/>
          </a:prstGeom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741253" y="461215"/>
            <a:ext cx="5761147" cy="1440158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b="67969"/>
          <a:stretch/>
        </p:blipFill>
        <p:spPr>
          <a:xfrm>
            <a:off x="826315" y="2402770"/>
            <a:ext cx="2640576" cy="20405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143"/>
          <a:stretch/>
        </p:blipFill>
        <p:spPr>
          <a:xfrm>
            <a:off x="3833152" y="2402770"/>
            <a:ext cx="2563269" cy="4196413"/>
          </a:xfrm>
          <a:prstGeom prst="rect">
            <a:avLst/>
          </a:prstGeom>
        </p:spPr>
      </p:pic>
      <p:sp>
        <p:nvSpPr>
          <p:cNvPr id="22" name="직사각형 21"/>
          <p:cNvSpPr>
            <a:spLocks/>
          </p:cNvSpPr>
          <p:nvPr/>
        </p:nvSpPr>
        <p:spPr>
          <a:xfrm>
            <a:off x="7087053" y="3412901"/>
            <a:ext cx="4474210" cy="217615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 dirty="0" smtClean="0">
                <a:solidFill>
                  <a:srgbClr val="FF0000"/>
                </a:solidFill>
              </a:rPr>
              <a:t>앞에 선언한 함수들을 불러옴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 dirty="0" smtClean="0">
                <a:solidFill>
                  <a:srgbClr val="FF0000"/>
                </a:solidFill>
              </a:rPr>
              <a:t>이후 </a:t>
            </a:r>
            <a:r>
              <a:rPr lang="en-US" altLang="ko-KR" sz="1200" dirty="0" smtClean="0">
                <a:solidFill>
                  <a:srgbClr val="FF0000"/>
                </a:solidFill>
              </a:rPr>
              <a:t>while</a:t>
            </a:r>
            <a:r>
              <a:rPr lang="ko-KR" altLang="en-US" sz="1200" dirty="0" smtClean="0">
                <a:solidFill>
                  <a:srgbClr val="FF0000"/>
                </a:solidFill>
              </a:rPr>
              <a:t>문을 통해서 해당 </a:t>
            </a:r>
            <a:r>
              <a:rPr lang="en-US" altLang="ko-KR" sz="1200" dirty="0" smtClean="0">
                <a:solidFill>
                  <a:srgbClr val="FF0000"/>
                </a:solidFill>
              </a:rPr>
              <a:t>pin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연결된 </a:t>
            </a:r>
            <a:r>
              <a:rPr lang="en-US" altLang="ko-KR" sz="1200" dirty="0" smtClean="0">
                <a:solidFill>
                  <a:srgbClr val="FF0000"/>
                </a:solidFill>
              </a:rPr>
              <a:t>LED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켜고 끄면서 각각의 </a:t>
            </a:r>
            <a:r>
              <a:rPr lang="en-US" altLang="ko-KR" sz="1200" dirty="0" smtClean="0">
                <a:solidFill>
                  <a:srgbClr val="FF0000"/>
                </a:solidFill>
              </a:rPr>
              <a:t>LED on/off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딜레이</a:t>
            </a:r>
            <a:r>
              <a:rPr lang="ko-KR" altLang="en-US" sz="1200" dirty="0" smtClean="0">
                <a:solidFill>
                  <a:srgbClr val="FF0000"/>
                </a:solidFill>
              </a:rPr>
              <a:t> 함수를 통해 일정 시간을 간격으로 순차적으로 점등하게 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735854" y="2354409"/>
            <a:ext cx="5761147" cy="4285880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67640" y="2843724"/>
            <a:ext cx="5639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u="sng" dirty="0" smtClean="0"/>
              <a:t>Code  :  “ </a:t>
            </a:r>
            <a:r>
              <a:rPr lang="ko-KR" altLang="en-US" sz="2800" b="1" u="sng" dirty="0" err="1" smtClean="0"/>
              <a:t>clocks_and_modes</a:t>
            </a:r>
            <a:r>
              <a:rPr lang="ko-KR" altLang="en-US" sz="2800" b="1" u="sng" dirty="0" smtClean="0"/>
              <a:t>.</a:t>
            </a:r>
            <a:r>
              <a:rPr lang="en-US" altLang="ko-KR" sz="2800" b="1" u="sng" dirty="0" smtClean="0"/>
              <a:t>c ”</a:t>
            </a:r>
            <a:endParaRPr lang="ko-KR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5766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49" y="3687121"/>
            <a:ext cx="7649643" cy="2676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49" y="225668"/>
            <a:ext cx="7097115" cy="301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2229" y="225668"/>
            <a:ext cx="2017485" cy="3694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2228" y="3640893"/>
            <a:ext cx="2452915" cy="3694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87601" y="1076181"/>
            <a:ext cx="2373085" cy="18104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81212" y="1315665"/>
            <a:ext cx="3474434" cy="18104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403" y="4929726"/>
            <a:ext cx="2373085" cy="18104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59314" y="5648184"/>
            <a:ext cx="3158576" cy="18104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4" y="1060561"/>
            <a:ext cx="5821996" cy="45781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4793" y="654608"/>
            <a:ext cx="367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Figure 2. </a:t>
            </a:r>
            <a:r>
              <a:rPr lang="en-US" altLang="ko-KR" b="1" dirty="0" smtClean="0"/>
              <a:t>Clocks </a:t>
            </a:r>
            <a:r>
              <a:rPr lang="en-US" altLang="ko-KR" b="1" dirty="0"/>
              <a:t>block diagram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370071" y="6081264"/>
            <a:ext cx="7007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www.nxp.com/docs/en/application-note/AN5413.pdf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5686" y="6112041"/>
            <a:ext cx="1194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부록자료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33" y="2482889"/>
            <a:ext cx="5332565" cy="1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188686" y="217714"/>
            <a:ext cx="11794092" cy="6437089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99" y="823840"/>
            <a:ext cx="5025479" cy="2764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3" y="896990"/>
            <a:ext cx="5737846" cy="5239521"/>
          </a:xfrm>
          <a:prstGeom prst="rect">
            <a:avLst/>
          </a:prstGeom>
        </p:spPr>
      </p:pic>
      <p:sp>
        <p:nvSpPr>
          <p:cNvPr id="6" name="직사각형 5"/>
          <p:cNvSpPr>
            <a:spLocks/>
          </p:cNvSpPr>
          <p:nvPr/>
        </p:nvSpPr>
        <p:spPr>
          <a:xfrm>
            <a:off x="935025" y="861433"/>
            <a:ext cx="1727200" cy="269337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9296400" y="1389653"/>
            <a:ext cx="1727200" cy="1063259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9" name="꺾인 연결선 8"/>
          <p:cNvCxnSpPr>
            <a:stCxn id="6" idx="3"/>
            <a:endCxn id="7" idx="1"/>
          </p:cNvCxnSpPr>
          <p:nvPr/>
        </p:nvCxnSpPr>
        <p:spPr>
          <a:xfrm>
            <a:off x="2662225" y="996102"/>
            <a:ext cx="6634175" cy="92518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포인트가 5개인 별 9"/>
          <p:cNvSpPr/>
          <p:nvPr/>
        </p:nvSpPr>
        <p:spPr>
          <a:xfrm>
            <a:off x="10377715" y="1683655"/>
            <a:ext cx="232229" cy="2086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3" y="390262"/>
            <a:ext cx="6868484" cy="2476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49889" y="3842472"/>
            <a:ext cx="60421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• 8MHz </a:t>
            </a:r>
            <a:r>
              <a:rPr lang="ko-KR" altLang="en-US" b="1" dirty="0" err="1"/>
              <a:t>크리스털용</a:t>
            </a:r>
            <a:r>
              <a:rPr lang="ko-KR" altLang="en-US" b="1" dirty="0"/>
              <a:t> 시스템 </a:t>
            </a:r>
            <a:r>
              <a:rPr lang="ko-KR" altLang="en-US" b="1" dirty="0" err="1"/>
              <a:t>발진기</a:t>
            </a:r>
            <a:r>
              <a:rPr lang="ko-KR" altLang="en-US" b="1" dirty="0"/>
              <a:t>(SOSC) 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— Initialize desired SOSC dividers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Configure range, high gain, reference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Ensure SOSC Control and Status register is unlocked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Enable SOSC in SOSC Control and Status register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Wait for SOSC to be valid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0" y="217714"/>
            <a:ext cx="12192000" cy="6437089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2" y="788802"/>
            <a:ext cx="5601734" cy="53513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72049" y="1334234"/>
            <a:ext cx="738037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• 8MHz </a:t>
            </a:r>
            <a:r>
              <a:rPr lang="ko-KR" altLang="en-US" b="1" dirty="0" err="1"/>
              <a:t>SOSC를</a:t>
            </a:r>
            <a:r>
              <a:rPr lang="ko-KR" altLang="en-US" b="1" dirty="0"/>
              <a:t> 사용하여 시스템 PLL(SPLL)을 160MHz로 </a:t>
            </a:r>
            <a:r>
              <a:rPr lang="ko-KR" altLang="en-US" b="1" dirty="0" smtClean="0"/>
              <a:t>초기화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— Ensure SPLL is disable to allow configuration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Initialized desired SPLL dividers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Initialize PLL Ref </a:t>
            </a:r>
            <a:r>
              <a:rPr lang="en-US" altLang="ko-KR" sz="1400" dirty="0" err="1"/>
              <a:t>Clk</a:t>
            </a:r>
            <a:r>
              <a:rPr lang="en-US" altLang="ko-KR" sz="1400" dirty="0"/>
              <a:t> Divider and Sys PLL Multiplier 1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– </a:t>
            </a:r>
            <a:r>
              <a:rPr lang="en-US" altLang="ko-KR" sz="1400" dirty="0" err="1"/>
              <a:t>Fpll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Fosc</a:t>
            </a:r>
            <a:r>
              <a:rPr lang="en-US" altLang="ko-KR" sz="1400" dirty="0"/>
              <a:t> / PLL Ref </a:t>
            </a:r>
            <a:r>
              <a:rPr lang="en-US" altLang="ko-KR" sz="1400" dirty="0" err="1"/>
              <a:t>Clk</a:t>
            </a:r>
            <a:r>
              <a:rPr lang="en-US" altLang="ko-KR" sz="1400" dirty="0"/>
              <a:t> Divider x Sys PLL Multiplier / 2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dirty="0" smtClean="0"/>
              <a:t>       = </a:t>
            </a:r>
            <a:r>
              <a:rPr lang="en-US" altLang="ko-KR" sz="1400" dirty="0"/>
              <a:t>8 MHz / 1 x 20 / 2= 160 MHz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Ensure SPLL Control and Status register is unlocked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Enable SPLL in SPLL Control and Status register — Wait for SPLL to be valid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88686" y="217714"/>
            <a:ext cx="11794092" cy="6437089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9" y="1042738"/>
            <a:ext cx="7084051" cy="4151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28085" y="2149177"/>
            <a:ext cx="579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• 일반 RUN 모드 클럭을 </a:t>
            </a:r>
            <a:r>
              <a:rPr lang="ko-KR" altLang="en-US" b="1" dirty="0" err="1"/>
              <a:t>SPLL로</a:t>
            </a:r>
            <a:r>
              <a:rPr lang="ko-KR" altLang="en-US" b="1" dirty="0"/>
              <a:t> 변경합니다</a:t>
            </a:r>
            <a:r>
              <a:rPr lang="ko-KR" altLang="en-US" b="1" dirty="0" smtClean="0"/>
              <a:t>.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— Initialize clock dividers for CORE, BUS and FLASH for new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    target </a:t>
            </a:r>
            <a:r>
              <a:rPr lang="en-US" altLang="ko-KR" sz="1400" dirty="0"/>
              <a:t>clock frequency 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smtClean="0"/>
              <a:t>— </a:t>
            </a:r>
            <a:r>
              <a:rPr lang="en-US" altLang="ko-KR" sz="1400" dirty="0"/>
              <a:t>Switch system clock input to SPLL (160 MHz before dividers)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/>
          </p:cNvSpPr>
          <p:nvPr/>
        </p:nvSpPr>
        <p:spPr>
          <a:xfrm>
            <a:off x="576580" y="2021205"/>
            <a:ext cx="11092180" cy="447230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76580" y="309245"/>
            <a:ext cx="11092180" cy="134874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753745" y="403860"/>
            <a:ext cx="3803015" cy="117221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753225" y="784225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rgbClr val="FF0000"/>
                </a:solidFill>
              </a:rPr>
              <a:t>사용할 포트 번호에 대해 PTDn으로 명명 후 실제 n번 값 정의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57555" y="2233295"/>
            <a:ext cx="2164080" cy="39497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0" name="그림 1" descr="C:/Users/OMROB/AppData/Roaming/PolarisOffice/ETemp/29648_14679664/fImage303617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6"/>
          <a:stretch>
            <a:fillRect/>
          </a:stretch>
        </p:blipFill>
        <p:spPr>
          <a:xfrm>
            <a:off x="870585" y="474980"/>
            <a:ext cx="1557655" cy="1017270"/>
          </a:xfrm>
          <a:prstGeom prst="rect">
            <a:avLst/>
          </a:prstGeom>
          <a:noFill/>
        </p:spPr>
      </p:pic>
      <p:pic>
        <p:nvPicPr>
          <p:cNvPr id="21" name="그림 2" descr="C:/Users/OMROB/AppData/Roaming/PolarisOffice/ETemp/29648_14679664/fImage303617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2"/>
          <a:stretch>
            <a:fillRect/>
          </a:stretch>
        </p:blipFill>
        <p:spPr>
          <a:xfrm>
            <a:off x="2999740" y="475615"/>
            <a:ext cx="1449705" cy="1000125"/>
          </a:xfrm>
          <a:prstGeom prst="rect">
            <a:avLst/>
          </a:prstGeom>
          <a:noFill/>
        </p:spPr>
      </p:pic>
      <p:pic>
        <p:nvPicPr>
          <p:cNvPr id="22" name="그림 4" descr="C:/Users/OMROB/AppData/Roaming/PolarisOffice/ETemp/29648_14679664/fImage37118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" y="1719580"/>
            <a:ext cx="1278890" cy="264160"/>
          </a:xfrm>
          <a:prstGeom prst="rect">
            <a:avLst/>
          </a:prstGeom>
          <a:noFill/>
        </p:spPr>
      </p:pic>
      <p:pic>
        <p:nvPicPr>
          <p:cNvPr id="23" name="그림 5" descr="C:/Users/OMROB/AppData/Roaming/PolarisOffice/ETemp/29648_14679664/fImage90118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" y="2292985"/>
            <a:ext cx="3706495" cy="271780"/>
          </a:xfrm>
          <a:prstGeom prst="rect">
            <a:avLst/>
          </a:prstGeom>
          <a:noFill/>
        </p:spPr>
      </p:pic>
      <p:pic>
        <p:nvPicPr>
          <p:cNvPr id="24" name="그림 6" descr="C:/Users/OMROB/AppData/Roaming/PolarisOffice/ETemp/29648_14679664/fImage7064183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816860"/>
            <a:ext cx="1972310" cy="514985"/>
          </a:xfrm>
          <a:prstGeom prst="rect">
            <a:avLst/>
          </a:prstGeom>
          <a:noFill/>
        </p:spPr>
      </p:pic>
      <p:pic>
        <p:nvPicPr>
          <p:cNvPr id="25" name="그림 7" descr="C:/Users/OMROB/AppData/Roaming/PolarisOffice/ETemp/29648_14679664/fImage4152184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368040"/>
            <a:ext cx="5755640" cy="415290"/>
          </a:xfrm>
          <a:prstGeom prst="rect">
            <a:avLst/>
          </a:prstGeom>
          <a:noFill/>
        </p:spPr>
      </p:pic>
      <p:pic>
        <p:nvPicPr>
          <p:cNvPr id="26" name="그림 8" descr="C:/Users/OMROB/AppData/Roaming/PolarisOffice/ETemp/29648_14679664/fImage8702185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759200"/>
            <a:ext cx="5770880" cy="935990"/>
          </a:xfrm>
          <a:prstGeom prst="rect">
            <a:avLst/>
          </a:prstGeom>
          <a:noFill/>
        </p:spPr>
      </p:pic>
      <p:pic>
        <p:nvPicPr>
          <p:cNvPr id="27" name="그림 9" descr="C:/Users/OMROB/AppData/Roaming/PolarisOffice/ETemp/29648_14679664/fImage2153186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5" y="6053455"/>
            <a:ext cx="9620885" cy="194945"/>
          </a:xfrm>
          <a:prstGeom prst="rect">
            <a:avLst/>
          </a:prstGeom>
          <a:noFill/>
        </p:spPr>
      </p:pic>
      <p:pic>
        <p:nvPicPr>
          <p:cNvPr id="28" name="그림 15" descr="C:/Users/OMROB/AppData/Roaming/PolarisOffice/ETemp/29648_14679664/fImage8758253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30" y="4923155"/>
            <a:ext cx="9610725" cy="1116330"/>
          </a:xfrm>
          <a:prstGeom prst="rect">
            <a:avLst/>
          </a:prstGeom>
          <a:noFill/>
        </p:spPr>
      </p:pic>
      <p:sp>
        <p:nvSpPr>
          <p:cNvPr id="29" name="도형 17"/>
          <p:cNvSpPr>
            <a:spLocks/>
          </p:cNvSpPr>
          <p:nvPr/>
        </p:nvSpPr>
        <p:spPr>
          <a:xfrm>
            <a:off x="777875" y="4286250"/>
            <a:ext cx="5731510" cy="23876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0" name="도형 18"/>
          <p:cNvSpPr>
            <a:spLocks/>
          </p:cNvSpPr>
          <p:nvPr/>
        </p:nvSpPr>
        <p:spPr>
          <a:xfrm>
            <a:off x="1691005" y="6009005"/>
            <a:ext cx="9676130" cy="238760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1" name="도형 19"/>
          <p:cNvSpPr>
            <a:spLocks/>
          </p:cNvSpPr>
          <p:nvPr/>
        </p:nvSpPr>
        <p:spPr>
          <a:xfrm>
            <a:off x="3147060" y="2241550"/>
            <a:ext cx="1504950" cy="394970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2" name="도형 22"/>
          <p:cNvSpPr>
            <a:spLocks/>
          </p:cNvSpPr>
          <p:nvPr/>
        </p:nvSpPr>
        <p:spPr>
          <a:xfrm rot="5400000">
            <a:off x="433070" y="2980055"/>
            <a:ext cx="1770380" cy="1080135"/>
          </a:xfrm>
          <a:prstGeom prst="bentConnector4">
            <a:avLst>
              <a:gd name="adj1" fmla="val 5412"/>
              <a:gd name="adj2" fmla="val 123569"/>
            </a:avLst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5"/>
          <p:cNvSpPr>
            <a:spLocks/>
          </p:cNvSpPr>
          <p:nvPr/>
        </p:nvSpPr>
        <p:spPr>
          <a:xfrm rot="16200000" flipH="1">
            <a:off x="5887085" y="648335"/>
            <a:ext cx="3492500" cy="7467600"/>
          </a:xfrm>
          <a:prstGeom prst="bentConnector4">
            <a:avLst>
              <a:gd name="adj1" fmla="val 12708"/>
              <a:gd name="adj2" fmla="val 101481"/>
            </a:avLst>
          </a:prstGeom>
          <a:ln w="19050" cap="flat" cmpd="sng">
            <a:solidFill>
              <a:schemeClr val="accent5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7"/>
          <p:cNvSpPr>
            <a:spLocks/>
          </p:cNvSpPr>
          <p:nvPr/>
        </p:nvSpPr>
        <p:spPr>
          <a:xfrm>
            <a:off x="6745605" y="2237105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rgbClr val="FF0000"/>
                </a:solidFill>
              </a:rPr>
              <a:t>PORTD에 대한 Clock을 Enable 해줌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0" y="101600"/>
            <a:ext cx="576580" cy="5765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실습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9"/>
          <p:cNvSpPr>
            <a:spLocks/>
          </p:cNvSpPr>
          <p:nvPr/>
        </p:nvSpPr>
        <p:spPr>
          <a:xfrm>
            <a:off x="576580" y="190500"/>
            <a:ext cx="11092180" cy="650938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도형 30"/>
          <p:cNvSpPr>
            <a:spLocks/>
          </p:cNvSpPr>
          <p:nvPr/>
        </p:nvSpPr>
        <p:spPr>
          <a:xfrm>
            <a:off x="730250" y="349250"/>
            <a:ext cx="6461760" cy="136588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도형 31"/>
          <p:cNvSpPr>
            <a:spLocks/>
          </p:cNvSpPr>
          <p:nvPr/>
        </p:nvSpPr>
        <p:spPr>
          <a:xfrm>
            <a:off x="7435850" y="847725"/>
            <a:ext cx="42329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GPIO </a:t>
            </a:r>
            <a:r>
              <a:rPr lang="ko-KR" altLang="ko-KR" sz="1200" dirty="0" err="1">
                <a:solidFill>
                  <a:srgbClr val="FF0000"/>
                </a:solidFill>
              </a:rPr>
              <a:t>Setting하는</a:t>
            </a:r>
            <a:r>
              <a:rPr lang="ko-KR" altLang="ko-KR" sz="1200" dirty="0">
                <a:solidFill>
                  <a:srgbClr val="FF0000"/>
                </a:solidFill>
              </a:rPr>
              <a:t> 부분으로 </a:t>
            </a:r>
            <a:r>
              <a:rPr lang="ko-KR" altLang="ko-KR" sz="1200" dirty="0" err="1">
                <a:solidFill>
                  <a:srgbClr val="FF0000"/>
                </a:solidFill>
              </a:rPr>
              <a:t>앞전</a:t>
            </a:r>
            <a:r>
              <a:rPr lang="ko-KR" altLang="ko-KR" sz="1200" dirty="0">
                <a:solidFill>
                  <a:srgbClr val="FF0000"/>
                </a:solidFill>
              </a:rPr>
              <a:t> 강의의 PDDR (</a:t>
            </a:r>
            <a:r>
              <a:rPr lang="ko-KR" altLang="ko-KR" sz="1200" dirty="0" err="1">
                <a:solidFill>
                  <a:srgbClr val="FF0000"/>
                </a:solidFill>
              </a:rPr>
              <a:t>Port</a:t>
            </a:r>
            <a:r>
              <a:rPr lang="ko-KR" altLang="ko-KR" sz="1200" dirty="0">
                <a:solidFill>
                  <a:srgbClr val="FF0000"/>
                </a:solidFill>
              </a:rPr>
              <a:t> Data </a:t>
            </a:r>
            <a:r>
              <a:rPr lang="ko-KR" altLang="ko-KR" sz="1200" dirty="0" err="1">
                <a:solidFill>
                  <a:srgbClr val="FF0000"/>
                </a:solidFill>
              </a:rPr>
              <a:t>Direction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Register</a:t>
            </a:r>
            <a:r>
              <a:rPr lang="ko-KR" altLang="ko-KR" sz="1200" dirty="0">
                <a:solidFill>
                  <a:srgbClr val="FF0000"/>
                </a:solidFill>
              </a:rPr>
              <a:t>) 을 세팅하는 것과 동일하다 보면 된다.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2" name="그림 48" descr="C:/Users/OMROB/AppData/Roaming/PolarisOffice/ETemp/29648_14679664/fImage5512281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3"/>
          <a:stretch>
            <a:fillRect/>
          </a:stretch>
        </p:blipFill>
        <p:spPr>
          <a:xfrm>
            <a:off x="4036695" y="476250"/>
            <a:ext cx="3091815" cy="1105535"/>
          </a:xfrm>
          <a:prstGeom prst="rect">
            <a:avLst/>
          </a:prstGeom>
          <a:noFill/>
        </p:spPr>
      </p:pic>
      <p:pic>
        <p:nvPicPr>
          <p:cNvPr id="23" name="그림 49" descr="C:/Users/OMROB/AppData/Roaming/PolarisOffice/ETemp/29648_14679664/fImage551228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" b="52605"/>
          <a:stretch>
            <a:fillRect/>
          </a:stretch>
        </p:blipFill>
        <p:spPr>
          <a:xfrm>
            <a:off x="774700" y="492125"/>
            <a:ext cx="3091815" cy="1096010"/>
          </a:xfrm>
          <a:prstGeom prst="rect">
            <a:avLst/>
          </a:prstGeom>
          <a:noFill/>
        </p:spPr>
      </p:pic>
      <p:sp>
        <p:nvSpPr>
          <p:cNvPr id="24" name="도형 50"/>
          <p:cNvSpPr>
            <a:spLocks/>
          </p:cNvSpPr>
          <p:nvPr/>
        </p:nvSpPr>
        <p:spPr>
          <a:xfrm>
            <a:off x="781685" y="444500"/>
            <a:ext cx="1250950" cy="1175385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33" name="그룹 53"/>
          <p:cNvGrpSpPr>
            <a:grpSpLocks/>
          </p:cNvGrpSpPr>
          <p:nvPr/>
        </p:nvGrpSpPr>
        <p:grpSpPr>
          <a:xfrm>
            <a:off x="2879725" y="2729865"/>
            <a:ext cx="6439535" cy="3615690"/>
            <a:chOff x="2879725" y="2729865"/>
            <a:chExt cx="6439535" cy="3615690"/>
          </a:xfrm>
        </p:grpSpPr>
        <p:pic>
          <p:nvPicPr>
            <p:cNvPr id="34" name="그림 51" descr="C:/Users/OMROB/AppData/Roaming/PolarisOffice/ETemp/29648_14679664/fImage633692848145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725" y="2729865"/>
              <a:ext cx="6439535" cy="361569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도형 52"/>
            <p:cNvSpPr>
              <a:spLocks/>
            </p:cNvSpPr>
            <p:nvPr/>
          </p:nvSpPr>
          <p:spPr>
            <a:xfrm>
              <a:off x="5009515" y="4116070"/>
              <a:ext cx="1089660" cy="1319530"/>
            </a:xfrm>
            <a:prstGeom prst="roundRect">
              <a:avLst/>
            </a:prstGeom>
            <a:noFill/>
            <a:ln w="412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0">
                <a:buFontTx/>
                <a:buNone/>
              </a:pPr>
              <a:endParaRPr lang="ko-KR" altLang="en-US" sz="2000" b="1">
                <a:solidFill>
                  <a:schemeClr val="tx1"/>
                </a:solidFill>
                <a:latin typeface="Aharoni" charset="0"/>
                <a:ea typeface="맑은 고딕" charset="0"/>
              </a:endParaRPr>
            </a:p>
          </p:txBody>
        </p:sp>
      </p:grpSp>
      <p:sp>
        <p:nvSpPr>
          <p:cNvPr id="36" name="도형 54"/>
          <p:cNvSpPr>
            <a:spLocks/>
          </p:cNvSpPr>
          <p:nvPr/>
        </p:nvSpPr>
        <p:spPr>
          <a:xfrm>
            <a:off x="1586230" y="1903730"/>
            <a:ext cx="474853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 u="sng">
                <a:solidFill>
                  <a:srgbClr val="FF0000"/>
                </a:solidFill>
              </a:rPr>
              <a:t>PORTD -&gt; PCR [ 1~5 / 10~14 ]</a:t>
            </a:r>
            <a:r>
              <a:rPr lang="ko-KR" altLang="ko-KR" sz="1400" b="1">
                <a:solidFill>
                  <a:srgbClr val="FF0000"/>
                </a:solidFill>
              </a:rPr>
              <a:t> = </a:t>
            </a:r>
            <a:r>
              <a:rPr lang="ko-KR" altLang="ko-KR" sz="1400" b="1" u="sng">
                <a:solidFill>
                  <a:srgbClr val="FF0000"/>
                </a:solidFill>
              </a:rPr>
              <a:t>PORT_PCR_MUX(1)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7" name="도형 55"/>
          <p:cNvSpPr>
            <a:spLocks/>
          </p:cNvSpPr>
          <p:nvPr/>
        </p:nvSpPr>
        <p:spPr>
          <a:xfrm>
            <a:off x="2324735" y="2118360"/>
            <a:ext cx="135890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(Pin Number)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8" name="도형 56"/>
          <p:cNvSpPr>
            <a:spLocks/>
          </p:cNvSpPr>
          <p:nvPr/>
        </p:nvSpPr>
        <p:spPr>
          <a:xfrm>
            <a:off x="4888865" y="2110740"/>
            <a:ext cx="135890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(’001’ Set)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8484870" y="1595120"/>
            <a:ext cx="2421890" cy="882015"/>
          </a:xfrm>
          <a:prstGeom prst="rect">
            <a:avLst/>
          </a:prstGeom>
          <a:noFill/>
          <a:ln w="28575" cap="flat" cmpd="sng">
            <a:solidFill>
              <a:srgbClr val="0099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Mux = Pin Mux Control</a:t>
            </a:r>
            <a:endParaRPr lang="ko-KR" altLang="en-US" sz="1400" b="1">
              <a:solidFill>
                <a:schemeClr val="tx1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001 Set = GPIO Function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71"/>
          <p:cNvSpPr>
            <a:spLocks/>
          </p:cNvSpPr>
          <p:nvPr/>
        </p:nvSpPr>
        <p:spPr>
          <a:xfrm>
            <a:off x="568960" y="2111375"/>
            <a:ext cx="11092180" cy="468376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도형 62"/>
          <p:cNvSpPr>
            <a:spLocks/>
          </p:cNvSpPr>
          <p:nvPr/>
        </p:nvSpPr>
        <p:spPr>
          <a:xfrm>
            <a:off x="576580" y="309245"/>
            <a:ext cx="11092180" cy="154876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도형 63"/>
          <p:cNvSpPr>
            <a:spLocks/>
          </p:cNvSpPr>
          <p:nvPr/>
        </p:nvSpPr>
        <p:spPr>
          <a:xfrm>
            <a:off x="2413733" y="403860"/>
            <a:ext cx="2263140" cy="134302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5" name="그림 68" descr="C:/Users/OMROB/AppData/Roaming/PolarisOffice/ETemp/29648_14679664/fImage1694301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83" y="508000"/>
            <a:ext cx="2031365" cy="1144905"/>
          </a:xfrm>
          <a:prstGeom prst="rect">
            <a:avLst/>
          </a:prstGeom>
          <a:noFill/>
        </p:spPr>
      </p:pic>
      <p:sp>
        <p:nvSpPr>
          <p:cNvPr id="6" name="도형 69"/>
          <p:cNvSpPr>
            <a:spLocks/>
          </p:cNvSpPr>
          <p:nvPr/>
        </p:nvSpPr>
        <p:spPr>
          <a:xfrm>
            <a:off x="6800850" y="879475"/>
            <a:ext cx="42329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코드에서 보이는 것과 동일하게 </a:t>
            </a:r>
            <a:r>
              <a:rPr lang="ko-KR" altLang="ko-KR" sz="1200" dirty="0" err="1">
                <a:solidFill>
                  <a:srgbClr val="FF0000"/>
                </a:solidFill>
              </a:rPr>
              <a:t>PTD에서</a:t>
            </a:r>
            <a:r>
              <a:rPr lang="ko-KR" altLang="ko-KR" sz="1200" dirty="0">
                <a:solidFill>
                  <a:srgbClr val="FF0000"/>
                </a:solidFill>
              </a:rPr>
              <a:t> PDDR </a:t>
            </a:r>
            <a:r>
              <a:rPr lang="ko-KR" altLang="ko-KR" sz="1200" dirty="0" err="1">
                <a:solidFill>
                  <a:srgbClr val="FF0000"/>
                </a:solidFill>
              </a:rPr>
              <a:t>Register에</a:t>
            </a:r>
            <a:r>
              <a:rPr lang="ko-KR" altLang="ko-KR" sz="1200" dirty="0">
                <a:solidFill>
                  <a:srgbClr val="FF0000"/>
                </a:solidFill>
              </a:rPr>
              <a:t> 접근을 의미하며 Data </a:t>
            </a:r>
            <a:r>
              <a:rPr lang="ko-KR" altLang="ko-KR" sz="1200" dirty="0" err="1">
                <a:solidFill>
                  <a:srgbClr val="FF0000"/>
                </a:solidFill>
              </a:rPr>
              <a:t>Direction을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Output으로</a:t>
            </a:r>
            <a:r>
              <a:rPr lang="ko-KR" altLang="ko-KR" sz="1200" dirty="0">
                <a:solidFill>
                  <a:srgbClr val="FF0000"/>
                </a:solidFill>
              </a:rPr>
              <a:t> 세팅한다.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그림 70" descr="C:/Users/OMROB/AppData/Roaming/PolarisOffice/ETemp/29648_14679664/fImage7391303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" y="2254250"/>
            <a:ext cx="5034915" cy="4366260"/>
          </a:xfrm>
          <a:prstGeom prst="rect">
            <a:avLst/>
          </a:prstGeom>
          <a:noFill/>
        </p:spPr>
      </p:pic>
      <p:sp>
        <p:nvSpPr>
          <p:cNvPr id="9" name="도형 72"/>
          <p:cNvSpPr>
            <a:spLocks/>
          </p:cNvSpPr>
          <p:nvPr/>
        </p:nvSpPr>
        <p:spPr>
          <a:xfrm>
            <a:off x="746125" y="2190115"/>
            <a:ext cx="5287010" cy="450977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도형 73"/>
          <p:cNvSpPr>
            <a:spLocks/>
          </p:cNvSpPr>
          <p:nvPr/>
        </p:nvSpPr>
        <p:spPr>
          <a:xfrm>
            <a:off x="6809105" y="4194629"/>
            <a:ext cx="4232910" cy="1451428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코드에서 볼 수 있듯이 </a:t>
            </a:r>
            <a:r>
              <a:rPr lang="ko-KR" altLang="ko-KR" sz="1200" dirty="0" err="1">
                <a:solidFill>
                  <a:srgbClr val="FF0000"/>
                </a:solidFill>
              </a:rPr>
              <a:t>PTD를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PDIR로</a:t>
            </a:r>
            <a:r>
              <a:rPr lang="ko-KR" altLang="ko-KR" sz="1200" dirty="0">
                <a:solidFill>
                  <a:srgbClr val="FF0000"/>
                </a:solidFill>
              </a:rPr>
              <a:t> 해서 PTD10에 대해 입력으로 세팅한 후, 입력 </a:t>
            </a:r>
            <a:r>
              <a:rPr lang="ko-KR" altLang="en-US" sz="1200" dirty="0" smtClean="0">
                <a:solidFill>
                  <a:srgbClr val="FF0000"/>
                </a:solidFill>
              </a:rPr>
              <a:t>신호가 없을 경우 </a:t>
            </a:r>
            <a:r>
              <a:rPr lang="ko-KR" altLang="ko-KR" sz="1200" dirty="0" smtClean="0">
                <a:solidFill>
                  <a:srgbClr val="FF0000"/>
                </a:solidFill>
              </a:rPr>
              <a:t>PTD1</a:t>
            </a:r>
            <a:r>
              <a:rPr lang="ko-KR" altLang="ko-KR" sz="1200" dirty="0">
                <a:solidFill>
                  <a:srgbClr val="FF0000"/>
                </a:solidFill>
              </a:rPr>
              <a:t>에 대해 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rgbClr val="FF0000"/>
                </a:solidFill>
              </a:rPr>
              <a:t>S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OR</a:t>
            </a:r>
            <a:r>
              <a:rPr lang="ko-KR" altLang="ko-KR" sz="1200" dirty="0" err="1">
                <a:solidFill>
                  <a:srgbClr val="FF0000"/>
                </a:solidFill>
              </a:rPr>
              <a:t>로</a:t>
            </a:r>
            <a:r>
              <a:rPr lang="ko-KR" altLang="ko-KR" sz="1200" dirty="0">
                <a:solidFill>
                  <a:srgbClr val="FF0000"/>
                </a:solidFill>
              </a:rPr>
              <a:t> 세팅하여 출력이 </a:t>
            </a:r>
            <a:r>
              <a:rPr lang="ko-KR" altLang="ko-KR" sz="1200" dirty="0" smtClean="0">
                <a:solidFill>
                  <a:srgbClr val="FF0000"/>
                </a:solidFill>
              </a:rPr>
              <a:t>이루어지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않</a:t>
            </a:r>
            <a:r>
              <a:rPr lang="ko-KR" altLang="ko-KR" sz="1200" dirty="0" smtClean="0">
                <a:solidFill>
                  <a:srgbClr val="FF0000"/>
                </a:solidFill>
              </a:rPr>
              <a:t>도록 </a:t>
            </a:r>
            <a:r>
              <a:rPr lang="ko-KR" altLang="ko-KR" sz="1200" dirty="0">
                <a:solidFill>
                  <a:srgbClr val="FF0000"/>
                </a:solidFill>
              </a:rPr>
              <a:t>하며, </a:t>
            </a:r>
            <a:r>
              <a:rPr lang="ko-KR" altLang="en-US" sz="1200" dirty="0" smtClean="0">
                <a:solidFill>
                  <a:srgbClr val="FF0000"/>
                </a:solidFill>
              </a:rPr>
              <a:t>신호가 있을</a:t>
            </a:r>
            <a:r>
              <a:rPr lang="ko-KR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ko-KR" sz="1200" dirty="0">
                <a:solidFill>
                  <a:srgbClr val="FF0000"/>
                </a:solidFill>
              </a:rPr>
              <a:t>경우 PTD1에 대해 </a:t>
            </a:r>
            <a:r>
              <a:rPr lang="ko-KR" altLang="ko-KR" sz="1200" dirty="0" err="1">
                <a:solidFill>
                  <a:srgbClr val="FF0000"/>
                </a:solidFill>
              </a:rPr>
              <a:t>PCOR로</a:t>
            </a:r>
            <a:r>
              <a:rPr lang="ko-KR" altLang="ko-KR" sz="1200" dirty="0">
                <a:solidFill>
                  <a:srgbClr val="FF0000"/>
                </a:solidFill>
              </a:rPr>
              <a:t> 세팅하여 해당 스위치의 </a:t>
            </a:r>
            <a:r>
              <a:rPr lang="ko-KR" altLang="ko-KR" sz="1200" dirty="0" err="1">
                <a:solidFill>
                  <a:srgbClr val="FF0000"/>
                </a:solidFill>
              </a:rPr>
              <a:t>LED가</a:t>
            </a:r>
            <a:r>
              <a:rPr lang="ko-KR" altLang="ko-KR" sz="1200" dirty="0">
                <a:solidFill>
                  <a:srgbClr val="FF0000"/>
                </a:solidFill>
              </a:rPr>
              <a:t> 켜고 꺼지게 되는 원리이다.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도형 74"/>
          <p:cNvSpPr>
            <a:spLocks/>
          </p:cNvSpPr>
          <p:nvPr/>
        </p:nvSpPr>
        <p:spPr>
          <a:xfrm>
            <a:off x="6801485" y="3245485"/>
            <a:ext cx="42329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앞에서 정의해 둔 PTD1~5 는 바로 위 코드와 같이 </a:t>
            </a:r>
            <a:r>
              <a:rPr lang="ko-KR" altLang="ko-KR" sz="1200" dirty="0" err="1">
                <a:solidFill>
                  <a:srgbClr val="FF0000"/>
                </a:solidFill>
              </a:rPr>
              <a:t>LED에</a:t>
            </a:r>
            <a:r>
              <a:rPr lang="ko-KR" altLang="ko-KR" sz="1200" dirty="0">
                <a:solidFill>
                  <a:srgbClr val="FF0000"/>
                </a:solidFill>
              </a:rPr>
              <a:t> 쓰이도록 해둔 것이며, PTD10~14 는 현재 코드에서 확인할 수 있듯이 </a:t>
            </a:r>
            <a:r>
              <a:rPr lang="ko-KR" altLang="ko-KR" sz="1200" dirty="0" err="1">
                <a:solidFill>
                  <a:srgbClr val="FF0000"/>
                </a:solidFill>
              </a:rPr>
              <a:t>Switch로써</a:t>
            </a:r>
            <a:r>
              <a:rPr lang="ko-KR" altLang="ko-KR" sz="1200" dirty="0">
                <a:solidFill>
                  <a:srgbClr val="FF0000"/>
                </a:solidFill>
              </a:rPr>
              <a:t> 역할을 하도록 한 것을 볼 수 있다.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75"/>
          <p:cNvSpPr>
            <a:spLocks/>
          </p:cNvSpPr>
          <p:nvPr/>
        </p:nvSpPr>
        <p:spPr>
          <a:xfrm>
            <a:off x="576580" y="2021205"/>
            <a:ext cx="11092180" cy="447230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도형 76"/>
          <p:cNvSpPr>
            <a:spLocks/>
          </p:cNvSpPr>
          <p:nvPr/>
        </p:nvSpPr>
        <p:spPr>
          <a:xfrm>
            <a:off x="576580" y="309245"/>
            <a:ext cx="11092180" cy="134874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도형 77"/>
          <p:cNvSpPr>
            <a:spLocks/>
          </p:cNvSpPr>
          <p:nvPr/>
        </p:nvSpPr>
        <p:spPr>
          <a:xfrm>
            <a:off x="753745" y="403860"/>
            <a:ext cx="2564765" cy="117221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도형 78"/>
          <p:cNvSpPr>
            <a:spLocks/>
          </p:cNvSpPr>
          <p:nvPr/>
        </p:nvSpPr>
        <p:spPr>
          <a:xfrm>
            <a:off x="6318250" y="784225"/>
            <a:ext cx="4909185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rgbClr val="FF0000"/>
                </a:solidFill>
              </a:rPr>
              <a:t>사용할 포트 번호에 대해 PTDn / PTCn으로 명명 후 실제 n번 값 정의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1" name="그림 84" descr="C:/Users/OMROB/AppData/Roaming/PolarisOffice/ETemp/29648_14679664/fImage706432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816860"/>
            <a:ext cx="1972310" cy="514985"/>
          </a:xfrm>
          <a:prstGeom prst="rect">
            <a:avLst/>
          </a:prstGeom>
          <a:noFill/>
        </p:spPr>
      </p:pic>
      <p:pic>
        <p:nvPicPr>
          <p:cNvPr id="12" name="그림 85" descr="C:/Users/OMROB/AppData/Roaming/PolarisOffice/ETemp/29648_14679664/fImage415232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368040"/>
            <a:ext cx="5755640" cy="415290"/>
          </a:xfrm>
          <a:prstGeom prst="rect">
            <a:avLst/>
          </a:prstGeom>
          <a:noFill/>
        </p:spPr>
      </p:pic>
      <p:pic>
        <p:nvPicPr>
          <p:cNvPr id="13" name="그림 86" descr="C:/Users/OMROB/AppData/Roaming/PolarisOffice/ETemp/29648_14679664/fImage8702323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759200"/>
            <a:ext cx="5770880" cy="935990"/>
          </a:xfrm>
          <a:prstGeom prst="rect">
            <a:avLst/>
          </a:prstGeom>
          <a:noFill/>
        </p:spPr>
      </p:pic>
      <p:pic>
        <p:nvPicPr>
          <p:cNvPr id="14" name="그림 87" descr="C:/Users/OMROB/AppData/Roaming/PolarisOffice/ETemp/29648_14679664/fImage2153324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5" y="6053455"/>
            <a:ext cx="9620885" cy="194945"/>
          </a:xfrm>
          <a:prstGeom prst="rect">
            <a:avLst/>
          </a:prstGeom>
          <a:noFill/>
        </p:spPr>
      </p:pic>
      <p:pic>
        <p:nvPicPr>
          <p:cNvPr id="15" name="그림 88" descr="C:/Users/OMROB/AppData/Roaming/PolarisOffice/ETemp/29648_14679664/fImage87583254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30" y="4923155"/>
            <a:ext cx="9610725" cy="1116330"/>
          </a:xfrm>
          <a:prstGeom prst="rect">
            <a:avLst/>
          </a:prstGeom>
          <a:noFill/>
        </p:spPr>
      </p:pic>
      <p:sp>
        <p:nvSpPr>
          <p:cNvPr id="16" name="도형 89"/>
          <p:cNvSpPr>
            <a:spLocks/>
          </p:cNvSpPr>
          <p:nvPr/>
        </p:nvSpPr>
        <p:spPr>
          <a:xfrm>
            <a:off x="777875" y="4127500"/>
            <a:ext cx="5731510" cy="39751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도형 90"/>
          <p:cNvSpPr>
            <a:spLocks/>
          </p:cNvSpPr>
          <p:nvPr/>
        </p:nvSpPr>
        <p:spPr>
          <a:xfrm>
            <a:off x="1691005" y="6009005"/>
            <a:ext cx="9676130" cy="238760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9" name="도형 92"/>
          <p:cNvSpPr>
            <a:spLocks/>
          </p:cNvSpPr>
          <p:nvPr/>
        </p:nvSpPr>
        <p:spPr>
          <a:xfrm rot="5400000">
            <a:off x="433070" y="2980055"/>
            <a:ext cx="1770380" cy="1080135"/>
          </a:xfrm>
          <a:prstGeom prst="bentConnector4">
            <a:avLst>
              <a:gd name="adj1" fmla="val 5412"/>
              <a:gd name="adj2" fmla="val 123569"/>
            </a:avLst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93"/>
          <p:cNvCxnSpPr>
            <a:stCxn id="18" idx="2"/>
            <a:endCxn id="17" idx="0"/>
          </p:cNvCxnSpPr>
          <p:nvPr/>
        </p:nvCxnSpPr>
        <p:spPr>
          <a:xfrm rot="16200000" flipH="1">
            <a:off x="3717290" y="3198495"/>
            <a:ext cx="3373755" cy="2249170"/>
          </a:xfrm>
          <a:prstGeom prst="bentConnector3">
            <a:avLst>
              <a:gd name="adj1" fmla="val 16903"/>
            </a:avLst>
          </a:prstGeom>
          <a:ln w="19050" cap="flat" cmpd="sng">
            <a:solidFill>
              <a:schemeClr val="accent5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94"/>
          <p:cNvSpPr>
            <a:spLocks/>
          </p:cNvSpPr>
          <p:nvPr/>
        </p:nvSpPr>
        <p:spPr>
          <a:xfrm>
            <a:off x="6745605" y="2237105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rgbClr val="FF0000"/>
                </a:solidFill>
              </a:rPr>
              <a:t>PORTD 와 PORTC 에 대한 Clock을 Enable 해줌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22" name="그림 95" descr="C:/Users/OMROB/AppData/Roaming/PolarisOffice/ETemp/29648_14679664/fImage1121332543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714375"/>
            <a:ext cx="2177415" cy="502285"/>
          </a:xfrm>
          <a:prstGeom prst="rect">
            <a:avLst/>
          </a:prstGeom>
          <a:noFill/>
        </p:spPr>
      </p:pic>
      <p:pic>
        <p:nvPicPr>
          <p:cNvPr id="23" name="그림 96" descr="C:/Users/OMROB/AppData/Roaming/PolarisOffice/ETemp/29648_14679664/fImage55533323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" y="1714500"/>
            <a:ext cx="1355090" cy="276860"/>
          </a:xfrm>
          <a:prstGeom prst="rect">
            <a:avLst/>
          </a:prstGeom>
          <a:noFill/>
        </p:spPr>
      </p:pic>
      <p:pic>
        <p:nvPicPr>
          <p:cNvPr id="24" name="그림 97" descr="C:/Users/OMROB/AppData/Roaming/PolarisOffice/ETemp/29648_14679664/fImage2280334460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" y="2143125"/>
            <a:ext cx="4403090" cy="400685"/>
          </a:xfrm>
          <a:prstGeom prst="rect">
            <a:avLst/>
          </a:prstGeom>
          <a:noFill/>
        </p:spPr>
      </p:pic>
      <p:sp>
        <p:nvSpPr>
          <p:cNvPr id="6" name="도형 79"/>
          <p:cNvSpPr>
            <a:spLocks/>
          </p:cNvSpPr>
          <p:nvPr/>
        </p:nvSpPr>
        <p:spPr>
          <a:xfrm>
            <a:off x="745490" y="2079625"/>
            <a:ext cx="2446020" cy="54864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8" name="도형 91"/>
          <p:cNvSpPr>
            <a:spLocks/>
          </p:cNvSpPr>
          <p:nvPr/>
        </p:nvSpPr>
        <p:spPr>
          <a:xfrm>
            <a:off x="3401060" y="2095500"/>
            <a:ext cx="1758950" cy="541020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0" y="101600"/>
            <a:ext cx="576580" cy="5765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실습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8"/>
          <p:cNvSpPr>
            <a:spLocks/>
          </p:cNvSpPr>
          <p:nvPr/>
        </p:nvSpPr>
        <p:spPr>
          <a:xfrm>
            <a:off x="576580" y="174625"/>
            <a:ext cx="11092180" cy="650938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도형 99"/>
          <p:cNvSpPr>
            <a:spLocks/>
          </p:cNvSpPr>
          <p:nvPr/>
        </p:nvSpPr>
        <p:spPr>
          <a:xfrm>
            <a:off x="730250" y="349250"/>
            <a:ext cx="6461760" cy="136588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도형 100"/>
          <p:cNvSpPr>
            <a:spLocks/>
          </p:cNvSpPr>
          <p:nvPr/>
        </p:nvSpPr>
        <p:spPr>
          <a:xfrm>
            <a:off x="7435850" y="847725"/>
            <a:ext cx="42329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GPIO </a:t>
            </a:r>
            <a:r>
              <a:rPr lang="ko-KR" altLang="ko-KR" sz="1200" dirty="0" err="1">
                <a:solidFill>
                  <a:srgbClr val="FF0000"/>
                </a:solidFill>
              </a:rPr>
              <a:t>Setting하는</a:t>
            </a:r>
            <a:r>
              <a:rPr lang="ko-KR" altLang="ko-KR" sz="1200" dirty="0">
                <a:solidFill>
                  <a:srgbClr val="FF0000"/>
                </a:solidFill>
              </a:rPr>
              <a:t> 부분으로 </a:t>
            </a:r>
            <a:r>
              <a:rPr lang="ko-KR" altLang="ko-KR" sz="1200" dirty="0" err="1">
                <a:solidFill>
                  <a:srgbClr val="FF0000"/>
                </a:solidFill>
              </a:rPr>
              <a:t>앞전</a:t>
            </a:r>
            <a:r>
              <a:rPr lang="ko-KR" altLang="ko-KR" sz="1200" dirty="0">
                <a:solidFill>
                  <a:srgbClr val="FF0000"/>
                </a:solidFill>
              </a:rPr>
              <a:t> 강의의 PDDR (</a:t>
            </a:r>
            <a:r>
              <a:rPr lang="ko-KR" altLang="ko-KR" sz="1200" dirty="0" err="1">
                <a:solidFill>
                  <a:srgbClr val="FF0000"/>
                </a:solidFill>
              </a:rPr>
              <a:t>Port</a:t>
            </a:r>
            <a:r>
              <a:rPr lang="ko-KR" altLang="ko-KR" sz="1200" dirty="0">
                <a:solidFill>
                  <a:srgbClr val="FF0000"/>
                </a:solidFill>
              </a:rPr>
              <a:t> Data </a:t>
            </a:r>
            <a:r>
              <a:rPr lang="ko-KR" altLang="ko-KR" sz="1200" dirty="0" err="1">
                <a:solidFill>
                  <a:srgbClr val="FF0000"/>
                </a:solidFill>
              </a:rPr>
              <a:t>Direction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Register</a:t>
            </a:r>
            <a:r>
              <a:rPr lang="ko-KR" altLang="ko-KR" sz="1200" dirty="0">
                <a:solidFill>
                  <a:srgbClr val="FF0000"/>
                </a:solidFill>
              </a:rPr>
              <a:t>) 을 세팅하는 것과 동일하다 보면 된다.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36" name="그룹 106"/>
          <p:cNvGrpSpPr>
            <a:grpSpLocks/>
          </p:cNvGrpSpPr>
          <p:nvPr/>
        </p:nvGrpSpPr>
        <p:grpSpPr>
          <a:xfrm>
            <a:off x="2879725" y="2729865"/>
            <a:ext cx="6439535" cy="3615690"/>
            <a:chOff x="2879725" y="2729865"/>
            <a:chExt cx="6439535" cy="3615690"/>
          </a:xfrm>
        </p:grpSpPr>
        <p:pic>
          <p:nvPicPr>
            <p:cNvPr id="37" name="그림 104" descr="C:/Users/OMROB/AppData/Roaming/PolarisOffice/ETemp/29648_14679664/fImage63369345390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725" y="2729865"/>
              <a:ext cx="6439535" cy="361569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8" name="도형 105"/>
            <p:cNvSpPr>
              <a:spLocks/>
            </p:cNvSpPr>
            <p:nvPr/>
          </p:nvSpPr>
          <p:spPr>
            <a:xfrm>
              <a:off x="5009515" y="4116070"/>
              <a:ext cx="1089660" cy="1319530"/>
            </a:xfrm>
            <a:prstGeom prst="roundRect">
              <a:avLst/>
            </a:prstGeom>
            <a:noFill/>
            <a:ln w="412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0">
                <a:buFontTx/>
                <a:buNone/>
              </a:pPr>
              <a:endParaRPr lang="ko-KR" altLang="en-US" sz="2000" b="1">
                <a:solidFill>
                  <a:schemeClr val="tx1"/>
                </a:solidFill>
                <a:latin typeface="Aharoni" charset="0"/>
                <a:ea typeface="맑은 고딕" charset="0"/>
              </a:endParaRPr>
            </a:p>
          </p:txBody>
        </p:sp>
      </p:grpSp>
      <p:sp>
        <p:nvSpPr>
          <p:cNvPr id="39" name="도형 107"/>
          <p:cNvSpPr>
            <a:spLocks/>
          </p:cNvSpPr>
          <p:nvPr/>
        </p:nvSpPr>
        <p:spPr>
          <a:xfrm>
            <a:off x="1586230" y="1903730"/>
            <a:ext cx="474853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 u="sng">
                <a:solidFill>
                  <a:srgbClr val="FF0000"/>
                </a:solidFill>
              </a:rPr>
              <a:t>PORTD -&gt; PCR [ 0 ]</a:t>
            </a:r>
            <a:r>
              <a:rPr lang="ko-KR" altLang="ko-KR" sz="1400" b="1">
                <a:solidFill>
                  <a:srgbClr val="FF0000"/>
                </a:solidFill>
              </a:rPr>
              <a:t> = </a:t>
            </a:r>
            <a:r>
              <a:rPr lang="ko-KR" altLang="ko-KR" sz="1400" b="1" u="sng">
                <a:solidFill>
                  <a:srgbClr val="FF0000"/>
                </a:solidFill>
              </a:rPr>
              <a:t>PORT_PCR_MUX(1)</a:t>
            </a:r>
            <a:endParaRPr lang="ko-KR" altLang="en-US" sz="1400" b="1">
              <a:solidFill>
                <a:srgbClr val="FF0000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 u="sng">
                <a:solidFill>
                  <a:srgbClr val="FF0000"/>
                </a:solidFill>
              </a:rPr>
              <a:t>PORTC -&gt; PCR [ 12 ]</a:t>
            </a:r>
            <a:r>
              <a:rPr lang="ko-KR" altLang="ko-KR" sz="1400" b="1">
                <a:solidFill>
                  <a:srgbClr val="FF0000"/>
                </a:solidFill>
              </a:rPr>
              <a:t> = </a:t>
            </a:r>
            <a:r>
              <a:rPr lang="ko-KR" altLang="ko-KR" sz="1400" b="1" u="sng">
                <a:solidFill>
                  <a:srgbClr val="FF0000"/>
                </a:solidFill>
              </a:rPr>
              <a:t>PORT_PCR_MUX(1)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40" name="도형 108"/>
          <p:cNvSpPr>
            <a:spLocks/>
          </p:cNvSpPr>
          <p:nvPr/>
        </p:nvSpPr>
        <p:spPr>
          <a:xfrm>
            <a:off x="1959610" y="2324735"/>
            <a:ext cx="135890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(Pin Number)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1" name="도형 109"/>
          <p:cNvSpPr>
            <a:spLocks/>
          </p:cNvSpPr>
          <p:nvPr/>
        </p:nvSpPr>
        <p:spPr>
          <a:xfrm>
            <a:off x="3952240" y="2332990"/>
            <a:ext cx="135890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(’001’ Set)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2" name="도형 110"/>
          <p:cNvSpPr>
            <a:spLocks/>
          </p:cNvSpPr>
          <p:nvPr/>
        </p:nvSpPr>
        <p:spPr>
          <a:xfrm>
            <a:off x="8484870" y="1595120"/>
            <a:ext cx="2421890" cy="882015"/>
          </a:xfrm>
          <a:prstGeom prst="rect">
            <a:avLst/>
          </a:prstGeom>
          <a:noFill/>
          <a:ln w="28575" cap="flat" cmpd="sng">
            <a:solidFill>
              <a:srgbClr val="0099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Mux = Pin Mux Control</a:t>
            </a:r>
            <a:endParaRPr lang="ko-KR" altLang="en-US" sz="1400" b="1">
              <a:solidFill>
                <a:schemeClr val="tx1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chemeClr val="tx1"/>
                </a:solidFill>
              </a:rPr>
              <a:t>001 Set = GPIO Function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43" name="그림 111" descr="C:/Users/OMROB/AppData/Roaming/PolarisOffice/ETemp/29648_14679664/fImage1815352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714375"/>
            <a:ext cx="4555490" cy="641985"/>
          </a:xfrm>
          <a:prstGeom prst="rect">
            <a:avLst/>
          </a:prstGeom>
          <a:noFill/>
        </p:spPr>
      </p:pic>
      <p:sp>
        <p:nvSpPr>
          <p:cNvPr id="7" name="도형 103"/>
          <p:cNvSpPr>
            <a:spLocks/>
          </p:cNvSpPr>
          <p:nvPr/>
        </p:nvSpPr>
        <p:spPr>
          <a:xfrm>
            <a:off x="781685" y="555625"/>
            <a:ext cx="2060575" cy="889635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12"/>
          <p:cNvSpPr>
            <a:spLocks/>
          </p:cNvSpPr>
          <p:nvPr/>
        </p:nvSpPr>
        <p:spPr>
          <a:xfrm>
            <a:off x="568960" y="2938686"/>
            <a:ext cx="11092180" cy="287401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도형 113"/>
          <p:cNvSpPr>
            <a:spLocks/>
          </p:cNvSpPr>
          <p:nvPr/>
        </p:nvSpPr>
        <p:spPr>
          <a:xfrm>
            <a:off x="576580" y="1136556"/>
            <a:ext cx="11092180" cy="154876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도형 114"/>
          <p:cNvSpPr>
            <a:spLocks/>
          </p:cNvSpPr>
          <p:nvPr/>
        </p:nvSpPr>
        <p:spPr>
          <a:xfrm>
            <a:off x="753745" y="1509936"/>
            <a:ext cx="5454015" cy="84201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도형 116"/>
          <p:cNvSpPr>
            <a:spLocks/>
          </p:cNvSpPr>
          <p:nvPr/>
        </p:nvSpPr>
        <p:spPr>
          <a:xfrm>
            <a:off x="6800850" y="1706786"/>
            <a:ext cx="42329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앞 전의 </a:t>
            </a:r>
            <a:r>
              <a:rPr lang="ko-KR" altLang="ko-KR" sz="1200" dirty="0" err="1">
                <a:solidFill>
                  <a:srgbClr val="FF0000"/>
                </a:solidFill>
              </a:rPr>
              <a:t>실습부분과</a:t>
            </a:r>
            <a:r>
              <a:rPr lang="ko-KR" altLang="ko-KR" sz="1200" dirty="0">
                <a:solidFill>
                  <a:srgbClr val="FF0000"/>
                </a:solidFill>
              </a:rPr>
              <a:t> 동일하게 PORT D0 에 대해 </a:t>
            </a:r>
            <a:r>
              <a:rPr lang="ko-KR" altLang="ko-KR" sz="1200" dirty="0" err="1">
                <a:solidFill>
                  <a:srgbClr val="FF0000"/>
                </a:solidFill>
              </a:rPr>
              <a:t>Output</a:t>
            </a:r>
            <a:r>
              <a:rPr lang="ko-KR" altLang="ko-KR" sz="1200" dirty="0">
                <a:solidFill>
                  <a:srgbClr val="FF0000"/>
                </a:solidFill>
              </a:rPr>
              <a:t> 세팅하고, PORT C12 에 대해서는 </a:t>
            </a:r>
            <a:r>
              <a:rPr lang="ko-KR" altLang="ko-KR" sz="1200" dirty="0" err="1">
                <a:solidFill>
                  <a:srgbClr val="FF0000"/>
                </a:solidFill>
              </a:rPr>
              <a:t>Input으로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default로</a:t>
            </a:r>
            <a:r>
              <a:rPr lang="ko-KR" altLang="ko-KR" sz="1200" dirty="0">
                <a:solidFill>
                  <a:srgbClr val="FF0000"/>
                </a:solidFill>
              </a:rPr>
              <a:t> 세팅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도형 118"/>
          <p:cNvSpPr>
            <a:spLocks/>
          </p:cNvSpPr>
          <p:nvPr/>
        </p:nvSpPr>
        <p:spPr>
          <a:xfrm>
            <a:off x="746125" y="3017426"/>
            <a:ext cx="5287010" cy="266827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도형 119"/>
          <p:cNvSpPr>
            <a:spLocks/>
          </p:cNvSpPr>
          <p:nvPr/>
        </p:nvSpPr>
        <p:spPr>
          <a:xfrm>
            <a:off x="6793230" y="3716561"/>
            <a:ext cx="4232910" cy="108267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200" dirty="0">
                <a:solidFill>
                  <a:srgbClr val="FF0000"/>
                </a:solidFill>
              </a:rPr>
              <a:t>코드에서 볼 수 있듯이 PTC </a:t>
            </a:r>
            <a:r>
              <a:rPr lang="ko-KR" altLang="ko-KR" sz="1200" dirty="0" err="1">
                <a:solidFill>
                  <a:srgbClr val="FF0000"/>
                </a:solidFill>
              </a:rPr>
              <a:t>를</a:t>
            </a:r>
            <a:r>
              <a:rPr lang="ko-KR" altLang="ko-KR" sz="1200" dirty="0">
                <a:solidFill>
                  <a:srgbClr val="FF0000"/>
                </a:solidFill>
              </a:rPr>
              <a:t> PDIR 로 해서 PTC12 에 대해 입력으로 세팅한 후, 입력 신호를 받게 되면 PTD0 에 대해 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P</a:t>
            </a:r>
            <a:r>
              <a:rPr lang="en-US" altLang="ko-KR" sz="1200" dirty="0">
                <a:solidFill>
                  <a:srgbClr val="FF0000"/>
                </a:solidFill>
              </a:rPr>
              <a:t>C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OR</a:t>
            </a:r>
            <a:r>
              <a:rPr lang="ko-KR" altLang="ko-KR" sz="1200" dirty="0" err="1">
                <a:solidFill>
                  <a:srgbClr val="FF0000"/>
                </a:solidFill>
              </a:rPr>
              <a:t>로</a:t>
            </a:r>
            <a:r>
              <a:rPr lang="ko-KR" altLang="ko-KR" sz="1200" dirty="0">
                <a:solidFill>
                  <a:srgbClr val="FF0000"/>
                </a:solidFill>
              </a:rPr>
              <a:t> 세팅하여 출력이 이루어지도록 하며, 아닐 경우 PTD1에 대해 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rgbClr val="FF0000"/>
                </a:solidFill>
              </a:rPr>
              <a:t>S</a:t>
            </a:r>
            <a:r>
              <a:rPr lang="ko-KR" altLang="ko-KR" sz="1200" dirty="0" err="1" smtClean="0">
                <a:solidFill>
                  <a:srgbClr val="FF0000"/>
                </a:solidFill>
              </a:rPr>
              <a:t>OR</a:t>
            </a:r>
            <a:r>
              <a:rPr lang="ko-KR" altLang="ko-KR" sz="1200" dirty="0" err="1">
                <a:solidFill>
                  <a:srgbClr val="FF0000"/>
                </a:solidFill>
              </a:rPr>
              <a:t>로</a:t>
            </a:r>
            <a:r>
              <a:rPr lang="ko-KR" altLang="ko-KR" sz="1200" dirty="0">
                <a:solidFill>
                  <a:srgbClr val="FF0000"/>
                </a:solidFill>
              </a:rPr>
              <a:t> 세팅하여 해당 스위치의 </a:t>
            </a:r>
            <a:r>
              <a:rPr lang="ko-KR" altLang="ko-KR" sz="1200" dirty="0" err="1">
                <a:solidFill>
                  <a:srgbClr val="FF0000"/>
                </a:solidFill>
              </a:rPr>
              <a:t>LED가</a:t>
            </a:r>
            <a:r>
              <a:rPr lang="ko-KR" altLang="ko-KR" sz="1200" dirty="0">
                <a:solidFill>
                  <a:srgbClr val="FF0000"/>
                </a:solidFill>
              </a:rPr>
              <a:t> 켜고 꺼지게 되는 원리이다.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21" descr="C:/Users/OMROB/AppData/Roaming/PolarisOffice/ETemp/29648_14679664/fImage1920366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605186"/>
            <a:ext cx="5267960" cy="646430"/>
          </a:xfrm>
          <a:prstGeom prst="rect">
            <a:avLst/>
          </a:prstGeom>
          <a:noFill/>
        </p:spPr>
      </p:pic>
      <p:pic>
        <p:nvPicPr>
          <p:cNvPr id="12" name="그림 122" descr="C:/Users/OMROB/AppData/Roaming/PolarisOffice/ETemp/29648_14679664/fImage339336723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0" y="3151411"/>
            <a:ext cx="5015865" cy="2391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>
            <a:spLocks/>
          </p:cNvSpPr>
          <p:nvPr/>
        </p:nvSpPr>
        <p:spPr>
          <a:xfrm>
            <a:off x="576580" y="2349297"/>
            <a:ext cx="11092180" cy="4262517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576580" y="1505243"/>
            <a:ext cx="11092180" cy="67525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576580" y="337621"/>
            <a:ext cx="11092180" cy="1026941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753745" y="478298"/>
            <a:ext cx="3803015" cy="773723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753225" y="615409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Delay</a:t>
            </a:r>
            <a:r>
              <a:rPr lang="ko-KR" altLang="en-US" sz="1200" dirty="0" smtClean="0">
                <a:solidFill>
                  <a:srgbClr val="FF0000"/>
                </a:solidFill>
              </a:rPr>
              <a:t>를 활용하기 위한 헤더 파일 추가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도형 27"/>
          <p:cNvSpPr>
            <a:spLocks/>
          </p:cNvSpPr>
          <p:nvPr/>
        </p:nvSpPr>
        <p:spPr>
          <a:xfrm>
            <a:off x="6745605" y="1646262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Delay_ms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함수에 사용될 변수 선언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0" y="593167"/>
            <a:ext cx="3426560" cy="452014"/>
          </a:xfrm>
          <a:prstGeom prst="rect">
            <a:avLst/>
          </a:prstGeom>
        </p:spPr>
      </p:pic>
      <p:sp>
        <p:nvSpPr>
          <p:cNvPr id="25" name="도형 19"/>
          <p:cNvSpPr>
            <a:spLocks/>
          </p:cNvSpPr>
          <p:nvPr/>
        </p:nvSpPr>
        <p:spPr>
          <a:xfrm>
            <a:off x="943070" y="772766"/>
            <a:ext cx="3426560" cy="339848"/>
          </a:xfrm>
          <a:prstGeom prst="rect">
            <a:avLst/>
          </a:prstGeom>
          <a:noFill/>
          <a:ln w="28575" cap="flat" cmpd="sng">
            <a:solidFill>
              <a:schemeClr val="accent5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1704956"/>
            <a:ext cx="3810658" cy="283931"/>
          </a:xfrm>
          <a:prstGeom prst="rect">
            <a:avLst/>
          </a:prstGeom>
        </p:spPr>
      </p:pic>
      <p:sp>
        <p:nvSpPr>
          <p:cNvPr id="28" name="직사각형 27"/>
          <p:cNvSpPr>
            <a:spLocks/>
          </p:cNvSpPr>
          <p:nvPr/>
        </p:nvSpPr>
        <p:spPr>
          <a:xfrm>
            <a:off x="753744" y="1646262"/>
            <a:ext cx="3803015" cy="401320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b="28537"/>
          <a:stretch/>
        </p:blipFill>
        <p:spPr>
          <a:xfrm>
            <a:off x="837832" y="2496318"/>
            <a:ext cx="4544060" cy="3784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t="96958" r="13683"/>
          <a:stretch/>
        </p:blipFill>
        <p:spPr>
          <a:xfrm>
            <a:off x="837833" y="6291827"/>
            <a:ext cx="4541519" cy="186557"/>
          </a:xfrm>
          <a:prstGeom prst="rect">
            <a:avLst/>
          </a:prstGeom>
        </p:spPr>
      </p:pic>
      <p:sp>
        <p:nvSpPr>
          <p:cNvPr id="32" name="도형 27"/>
          <p:cNvSpPr>
            <a:spLocks/>
          </p:cNvSpPr>
          <p:nvPr/>
        </p:nvSpPr>
        <p:spPr>
          <a:xfrm>
            <a:off x="6745604" y="3305867"/>
            <a:ext cx="4923155" cy="216549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latinLnBrk="0"/>
            <a:r>
              <a:rPr lang="en-US" altLang="ko-KR" sz="1400" b="1" dirty="0">
                <a:solidFill>
                  <a:srgbClr val="FF0000"/>
                </a:solidFill>
              </a:rPr>
              <a:t>• LPIT0 </a:t>
            </a:r>
            <a:r>
              <a:rPr lang="ko-KR" altLang="en-US" sz="1400" b="1" dirty="0">
                <a:solidFill>
                  <a:srgbClr val="FF0000"/>
                </a:solidFill>
              </a:rPr>
              <a:t>채널 </a:t>
            </a:r>
            <a:r>
              <a:rPr lang="en-US" altLang="ko-KR" sz="1400" b="1" dirty="0">
                <a:solidFill>
                  <a:srgbClr val="FF0000"/>
                </a:solidFill>
              </a:rPr>
              <a:t>0 </a:t>
            </a:r>
            <a:r>
              <a:rPr lang="ko-KR" altLang="en-US" sz="1400" b="1" dirty="0">
                <a:solidFill>
                  <a:srgbClr val="FF0000"/>
                </a:solidFill>
              </a:rPr>
              <a:t>초기화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</a:t>
            </a:r>
          </a:p>
          <a:p>
            <a:pPr lvl="1" latinLnBrk="0">
              <a:lnSpc>
                <a:spcPct val="20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–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SPLL_DIV2_CLK</a:t>
            </a:r>
            <a:r>
              <a:rPr lang="ko-KR" altLang="en-US" sz="1200" dirty="0">
                <a:solidFill>
                  <a:srgbClr val="FF0000"/>
                </a:solidFill>
              </a:rPr>
              <a:t>의 </a:t>
            </a:r>
            <a:r>
              <a:rPr lang="ko-KR" altLang="en-US" sz="1200" dirty="0" err="1">
                <a:solidFill>
                  <a:srgbClr val="FF0000"/>
                </a:solidFill>
              </a:rPr>
              <a:t>클록</a:t>
            </a:r>
            <a:r>
              <a:rPr lang="ko-KR" altLang="en-US" sz="1200" dirty="0">
                <a:solidFill>
                  <a:srgbClr val="FF0000"/>
                </a:solidFill>
              </a:rPr>
              <a:t> 소스를 활성화합니다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lvl="1" latinLnBrk="0">
              <a:lnSpc>
                <a:spcPct val="20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–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LPIT0 </a:t>
            </a:r>
            <a:r>
              <a:rPr lang="ko-KR" altLang="en-US" sz="1200" dirty="0">
                <a:solidFill>
                  <a:srgbClr val="FF0000"/>
                </a:solidFill>
              </a:rPr>
              <a:t>레지스터에 대한 클럭 </a:t>
            </a:r>
            <a:r>
              <a:rPr lang="ko-KR" altLang="en-US" sz="1200" dirty="0" smtClean="0">
                <a:solidFill>
                  <a:srgbClr val="FF0000"/>
                </a:solidFill>
              </a:rPr>
              <a:t>활성화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1" latinLnBrk="0">
              <a:lnSpc>
                <a:spcPct val="20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–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LPIT0 </a:t>
            </a:r>
            <a:r>
              <a:rPr lang="ko-KR" altLang="en-US" sz="1200" dirty="0">
                <a:solidFill>
                  <a:srgbClr val="FF0000"/>
                </a:solidFill>
              </a:rPr>
              <a:t>모듈 </a:t>
            </a:r>
            <a:r>
              <a:rPr lang="ko-KR" altLang="en-US" sz="1200" dirty="0" smtClean="0">
                <a:solidFill>
                  <a:srgbClr val="FF0000"/>
                </a:solidFill>
              </a:rPr>
              <a:t>활성화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1" latinLnBrk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— </a:t>
            </a:r>
            <a:r>
              <a:rPr lang="ko-KR" altLang="en-US" sz="1200" dirty="0">
                <a:solidFill>
                  <a:srgbClr val="FF0000"/>
                </a:solidFill>
              </a:rPr>
              <a:t>채널 </a:t>
            </a:r>
            <a:r>
              <a:rPr lang="en-US" altLang="ko-KR" sz="1200" dirty="0">
                <a:solidFill>
                  <a:srgbClr val="FF0000"/>
                </a:solidFill>
              </a:rPr>
              <a:t>0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pPr lvl="1" latinLnBrk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	– </a:t>
            </a:r>
            <a:r>
              <a:rPr lang="ko-KR" altLang="en-US" sz="1200" dirty="0">
                <a:solidFill>
                  <a:srgbClr val="FF0000"/>
                </a:solidFill>
              </a:rPr>
              <a:t>시간 초과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시계의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초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1" latinLnBrk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모드를 </a:t>
            </a:r>
            <a:r>
              <a:rPr lang="en-US" altLang="ko-KR" sz="1200" dirty="0">
                <a:solidFill>
                  <a:srgbClr val="FF0000"/>
                </a:solidFill>
              </a:rPr>
              <a:t>32</a:t>
            </a:r>
            <a:r>
              <a:rPr lang="ko-KR" altLang="en-US" sz="1200" dirty="0">
                <a:solidFill>
                  <a:srgbClr val="FF0000"/>
                </a:solidFill>
              </a:rPr>
              <a:t>비트 카운터로 설정하고 채널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을 활성화합니다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753743" y="2434798"/>
            <a:ext cx="4718143" cy="4087128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0" y="101600"/>
            <a:ext cx="576580" cy="5765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실습</a:t>
            </a:r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1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595176" y="3410857"/>
            <a:ext cx="11092180" cy="2090057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576580" y="206993"/>
            <a:ext cx="11092180" cy="2579749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7087053" y="1263662"/>
            <a:ext cx="4474210" cy="4013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 dirty="0" smtClean="0">
                <a:solidFill>
                  <a:srgbClr val="FF0000"/>
                </a:solidFill>
              </a:rPr>
              <a:t>사용할 </a:t>
            </a:r>
            <a:r>
              <a:rPr lang="en-US" altLang="ko-KR" sz="1200" dirty="0" smtClean="0">
                <a:solidFill>
                  <a:srgbClr val="FF0000"/>
                </a:solidFill>
              </a:rPr>
              <a:t>PORT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</a:t>
            </a:r>
            <a:r>
              <a:rPr lang="ko-KR" altLang="en-US" sz="1200" dirty="0" smtClean="0">
                <a:solidFill>
                  <a:srgbClr val="FF0000"/>
                </a:solidFill>
              </a:rPr>
              <a:t>부분으로 어셈블리어에서 각 </a:t>
            </a:r>
            <a:r>
              <a:rPr lang="en-US" altLang="ko-KR" sz="1200" dirty="0" smtClean="0">
                <a:solidFill>
                  <a:srgbClr val="FF0000"/>
                </a:solidFill>
              </a:rPr>
              <a:t>PORT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사용 세팅 부분과 동일하다고 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0282" y="374130"/>
            <a:ext cx="5427318" cy="2180385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461215"/>
            <a:ext cx="5158443" cy="20283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25" y="3731099"/>
            <a:ext cx="3200088" cy="1522371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7087053" y="3758037"/>
            <a:ext cx="4474210" cy="1456258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Watchdog Timer</a:t>
            </a:r>
            <a:r>
              <a:rPr lang="ko-KR" altLang="en-US" sz="1200" dirty="0" smtClean="0">
                <a:solidFill>
                  <a:srgbClr val="FF0000"/>
                </a:solidFill>
              </a:rPr>
              <a:t>의 약자로 </a:t>
            </a:r>
            <a:r>
              <a:rPr lang="en-US" altLang="ko-KR" sz="1200" dirty="0" smtClean="0">
                <a:solidFill>
                  <a:srgbClr val="FF0000"/>
                </a:solidFill>
              </a:rPr>
              <a:t>MCU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고장으로 중단 또는 소프트웨어 오류로 무한 루프에 빠지게 되는 상태를 감시함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 dirty="0" smtClean="0">
                <a:solidFill>
                  <a:srgbClr val="FF0000"/>
                </a:solidFill>
              </a:rPr>
              <a:t>정상 동작을 하지 않는다고 판단되면 일정한 시간이 지나면 시스템을 </a:t>
            </a:r>
            <a:r>
              <a:rPr lang="en-US" altLang="ko-KR" sz="1200" dirty="0" smtClean="0">
                <a:solidFill>
                  <a:srgbClr val="FF0000"/>
                </a:solidFill>
              </a:rPr>
              <a:t>reset</a:t>
            </a:r>
            <a:r>
              <a:rPr lang="ko-KR" altLang="en-US" sz="1200" dirty="0" smtClean="0">
                <a:solidFill>
                  <a:srgbClr val="FF0000"/>
                </a:solidFill>
              </a:rPr>
              <a:t>하게 되며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주기적 신호 발생이 없으면 오류로 판단한 후 </a:t>
            </a:r>
            <a:r>
              <a:rPr lang="en-US" altLang="ko-KR" sz="1200" dirty="0" smtClean="0">
                <a:solidFill>
                  <a:srgbClr val="FF0000"/>
                </a:solidFill>
              </a:rPr>
              <a:t>reset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되어짐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1757252" y="3660807"/>
            <a:ext cx="3467889" cy="1650719"/>
          </a:xfrm>
          <a:prstGeom prst="rect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Pages>10</Pages>
  <Words>619</Words>
  <Characters>0</Characters>
  <Application>Microsoft Office PowerPoint</Application>
  <DocSecurity>0</DocSecurity>
  <PresentationFormat>와이드스크린</PresentationFormat>
  <Lines>0</Lines>
  <Paragraphs>64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Aharoni</vt:lpstr>
      <vt:lpstr>맑은 고딕</vt:lpstr>
      <vt:lpstr>Arial</vt:lpstr>
      <vt:lpstr>Office 테마</vt:lpstr>
      <vt:lpstr>실험 실습 관련 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30</cp:revision>
  <cp:lastPrinted>2023-09-26T06:01:23Z</cp:lastPrinted>
  <dcterms:modified xsi:type="dcterms:W3CDTF">2023-09-26T06:18:17Z</dcterms:modified>
  <cp:version>9.104.180.50690</cp:version>
</cp:coreProperties>
</file>