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9" r:id="rId10"/>
    <p:sldId id="270" r:id="rId11"/>
    <p:sldId id="264" r:id="rId12"/>
    <p:sldId id="265" r:id="rId13"/>
    <p:sldId id="267" r:id="rId14"/>
    <p:sldId id="271" r:id="rId15"/>
    <p:sldId id="268"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420"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4DA727-AC27-4F5E-AAF7-D7BE7E25DEE4}" type="datetimeFigureOut">
              <a:rPr lang="zh-CN" altLang="en-US" smtClean="0"/>
              <a:t>2024/12/5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5D55BE-C85C-45B7-99A6-23B9D6F89713}" type="slidenum">
              <a:rPr lang="zh-CN" altLang="en-US" smtClean="0"/>
              <a:t>‹#›</a:t>
            </a:fld>
            <a:endParaRPr lang="zh-CN" altLang="en-US"/>
          </a:p>
        </p:txBody>
      </p:sp>
    </p:spTree>
    <p:extLst>
      <p:ext uri="{BB962C8B-B14F-4D97-AF65-F5344CB8AC3E}">
        <p14:creationId xmlns:p14="http://schemas.microsoft.com/office/powerpoint/2010/main" val="1050100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a:t>
            </a:r>
            <a:r>
              <a:rPr lang="en-US" altLang="zh-CN" dirty="0"/>
              <a:t>GPT</a:t>
            </a:r>
            <a:r>
              <a:rPr lang="zh-CN" altLang="en-US" dirty="0"/>
              <a:t>是自监督学习，不需要</a:t>
            </a:r>
            <a:r>
              <a:rPr lang="en-US" altLang="zh-CN" dirty="0" err="1"/>
              <a:t>OutPut</a:t>
            </a:r>
            <a:r>
              <a:rPr lang="zh-CN" altLang="en-US" dirty="0"/>
              <a:t>也可以训练，它会自己</a:t>
            </a:r>
            <a:r>
              <a:rPr lang="en-US" altLang="zh-CN" dirty="0"/>
              <a:t>Mask</a:t>
            </a:r>
            <a:r>
              <a:rPr lang="zh-CN" altLang="en-US" dirty="0"/>
              <a:t>一些字符或词，然后预测是否相等来自己训练自己。</a:t>
            </a:r>
          </a:p>
        </p:txBody>
      </p:sp>
      <p:sp>
        <p:nvSpPr>
          <p:cNvPr id="4" name="灯片编号占位符 3"/>
          <p:cNvSpPr>
            <a:spLocks noGrp="1"/>
          </p:cNvSpPr>
          <p:nvPr>
            <p:ph type="sldNum" sz="quarter" idx="5"/>
          </p:nvPr>
        </p:nvSpPr>
        <p:spPr/>
        <p:txBody>
          <a:bodyPr/>
          <a:lstStyle/>
          <a:p>
            <a:fld id="{B15D55BE-C85C-45B7-99A6-23B9D6F89713}" type="slidenum">
              <a:rPr lang="zh-CN" altLang="en-US" smtClean="0"/>
              <a:t>11</a:t>
            </a:fld>
            <a:endParaRPr lang="zh-CN" altLang="en-US"/>
          </a:p>
        </p:txBody>
      </p:sp>
    </p:spTree>
    <p:extLst>
      <p:ext uri="{BB962C8B-B14F-4D97-AF65-F5344CB8AC3E}">
        <p14:creationId xmlns:p14="http://schemas.microsoft.com/office/powerpoint/2010/main" val="3681945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E3717A-7579-268C-36F9-6ECF724310C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6BD7B54-909A-9CD1-5CF9-A31A370865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92993F5-2DC1-99B4-66AD-2D533FB80078}"/>
              </a:ext>
            </a:extLst>
          </p:cNvPr>
          <p:cNvSpPr>
            <a:spLocks noGrp="1"/>
          </p:cNvSpPr>
          <p:nvPr>
            <p:ph type="dt" sz="half" idx="10"/>
          </p:nvPr>
        </p:nvSpPr>
        <p:spPr/>
        <p:txBody>
          <a:bodyPr/>
          <a:lstStyle/>
          <a:p>
            <a:fld id="{83B8742D-97ED-42C9-A64C-49D6DD791E73}" type="datetimeFigureOut">
              <a:rPr lang="zh-CN" altLang="en-US" smtClean="0"/>
              <a:t>2024/12/5</a:t>
            </a:fld>
            <a:endParaRPr lang="zh-CN" altLang="en-US"/>
          </a:p>
        </p:txBody>
      </p:sp>
      <p:sp>
        <p:nvSpPr>
          <p:cNvPr id="5" name="页脚占位符 4">
            <a:extLst>
              <a:ext uri="{FF2B5EF4-FFF2-40B4-BE49-F238E27FC236}">
                <a16:creationId xmlns:a16="http://schemas.microsoft.com/office/drawing/2014/main" id="{53194734-362E-C051-17AD-8C716B69A4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2027C6-79CD-8A4C-42D3-91A9E8543D96}"/>
              </a:ext>
            </a:extLst>
          </p:cNvPr>
          <p:cNvSpPr>
            <a:spLocks noGrp="1"/>
          </p:cNvSpPr>
          <p:nvPr>
            <p:ph type="sldNum" sz="quarter" idx="12"/>
          </p:nvPr>
        </p:nvSpPr>
        <p:spPr/>
        <p:txBody>
          <a:bodyPr/>
          <a:lstStyle/>
          <a:p>
            <a:fld id="{8DF92B96-9CA8-4ED1-AD4E-F2FB19E2BF69}" type="slidenum">
              <a:rPr lang="zh-CN" altLang="en-US" smtClean="0"/>
              <a:t>‹#›</a:t>
            </a:fld>
            <a:endParaRPr lang="zh-CN" altLang="en-US"/>
          </a:p>
        </p:txBody>
      </p:sp>
    </p:spTree>
    <p:extLst>
      <p:ext uri="{BB962C8B-B14F-4D97-AF65-F5344CB8AC3E}">
        <p14:creationId xmlns:p14="http://schemas.microsoft.com/office/powerpoint/2010/main" val="1731865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E12E8F-6ABE-D7A0-0751-F4A1FAEC48D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5EA3C8E-CF0B-67E4-FA13-17173389413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3ED7A3-E8EC-22AF-53C4-B371E5AA0756}"/>
              </a:ext>
            </a:extLst>
          </p:cNvPr>
          <p:cNvSpPr>
            <a:spLocks noGrp="1"/>
          </p:cNvSpPr>
          <p:nvPr>
            <p:ph type="dt" sz="half" idx="10"/>
          </p:nvPr>
        </p:nvSpPr>
        <p:spPr/>
        <p:txBody>
          <a:bodyPr/>
          <a:lstStyle/>
          <a:p>
            <a:fld id="{83B8742D-97ED-42C9-A64C-49D6DD791E73}" type="datetimeFigureOut">
              <a:rPr lang="zh-CN" altLang="en-US" smtClean="0"/>
              <a:t>2024/12/5</a:t>
            </a:fld>
            <a:endParaRPr lang="zh-CN" altLang="en-US"/>
          </a:p>
        </p:txBody>
      </p:sp>
      <p:sp>
        <p:nvSpPr>
          <p:cNvPr id="5" name="页脚占位符 4">
            <a:extLst>
              <a:ext uri="{FF2B5EF4-FFF2-40B4-BE49-F238E27FC236}">
                <a16:creationId xmlns:a16="http://schemas.microsoft.com/office/drawing/2014/main" id="{A5E8B721-D577-9698-5B9C-60B372C7FE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D9A264-0470-4A81-E951-A7DEEDEE9309}"/>
              </a:ext>
            </a:extLst>
          </p:cNvPr>
          <p:cNvSpPr>
            <a:spLocks noGrp="1"/>
          </p:cNvSpPr>
          <p:nvPr>
            <p:ph type="sldNum" sz="quarter" idx="12"/>
          </p:nvPr>
        </p:nvSpPr>
        <p:spPr/>
        <p:txBody>
          <a:bodyPr/>
          <a:lstStyle/>
          <a:p>
            <a:fld id="{8DF92B96-9CA8-4ED1-AD4E-F2FB19E2BF69}" type="slidenum">
              <a:rPr lang="zh-CN" altLang="en-US" smtClean="0"/>
              <a:t>‹#›</a:t>
            </a:fld>
            <a:endParaRPr lang="zh-CN" altLang="en-US"/>
          </a:p>
        </p:txBody>
      </p:sp>
    </p:spTree>
    <p:extLst>
      <p:ext uri="{BB962C8B-B14F-4D97-AF65-F5344CB8AC3E}">
        <p14:creationId xmlns:p14="http://schemas.microsoft.com/office/powerpoint/2010/main" val="3364620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755B15A-A091-F4AF-65C9-D2BB8EFDC6C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049B816-D703-0901-8CF2-F80AA76771F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D4C06C-CEE2-AEF4-4B89-7D9A0EABA989}"/>
              </a:ext>
            </a:extLst>
          </p:cNvPr>
          <p:cNvSpPr>
            <a:spLocks noGrp="1"/>
          </p:cNvSpPr>
          <p:nvPr>
            <p:ph type="dt" sz="half" idx="10"/>
          </p:nvPr>
        </p:nvSpPr>
        <p:spPr/>
        <p:txBody>
          <a:bodyPr/>
          <a:lstStyle/>
          <a:p>
            <a:fld id="{83B8742D-97ED-42C9-A64C-49D6DD791E73}" type="datetimeFigureOut">
              <a:rPr lang="zh-CN" altLang="en-US" smtClean="0"/>
              <a:t>2024/12/5</a:t>
            </a:fld>
            <a:endParaRPr lang="zh-CN" altLang="en-US"/>
          </a:p>
        </p:txBody>
      </p:sp>
      <p:sp>
        <p:nvSpPr>
          <p:cNvPr id="5" name="页脚占位符 4">
            <a:extLst>
              <a:ext uri="{FF2B5EF4-FFF2-40B4-BE49-F238E27FC236}">
                <a16:creationId xmlns:a16="http://schemas.microsoft.com/office/drawing/2014/main" id="{B709CF89-D89D-DEF2-7CC2-57694A207D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65F709F-7C55-2F91-3856-169F61223E32}"/>
              </a:ext>
            </a:extLst>
          </p:cNvPr>
          <p:cNvSpPr>
            <a:spLocks noGrp="1"/>
          </p:cNvSpPr>
          <p:nvPr>
            <p:ph type="sldNum" sz="quarter" idx="12"/>
          </p:nvPr>
        </p:nvSpPr>
        <p:spPr/>
        <p:txBody>
          <a:bodyPr/>
          <a:lstStyle/>
          <a:p>
            <a:fld id="{8DF92B96-9CA8-4ED1-AD4E-F2FB19E2BF69}" type="slidenum">
              <a:rPr lang="zh-CN" altLang="en-US" smtClean="0"/>
              <a:t>‹#›</a:t>
            </a:fld>
            <a:endParaRPr lang="zh-CN" altLang="en-US"/>
          </a:p>
        </p:txBody>
      </p:sp>
    </p:spTree>
    <p:extLst>
      <p:ext uri="{BB962C8B-B14F-4D97-AF65-F5344CB8AC3E}">
        <p14:creationId xmlns:p14="http://schemas.microsoft.com/office/powerpoint/2010/main" val="161772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8D2D1-2CCA-8704-57B2-9CC9D595A78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78B6EC5-4BFF-2149-B09B-1D3666DF698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B666E1-99B9-56D2-9066-19FB0AE11A5C}"/>
              </a:ext>
            </a:extLst>
          </p:cNvPr>
          <p:cNvSpPr>
            <a:spLocks noGrp="1"/>
          </p:cNvSpPr>
          <p:nvPr>
            <p:ph type="dt" sz="half" idx="10"/>
          </p:nvPr>
        </p:nvSpPr>
        <p:spPr/>
        <p:txBody>
          <a:bodyPr/>
          <a:lstStyle/>
          <a:p>
            <a:fld id="{83B8742D-97ED-42C9-A64C-49D6DD791E73}" type="datetimeFigureOut">
              <a:rPr lang="zh-CN" altLang="en-US" smtClean="0"/>
              <a:t>2024/12/5</a:t>
            </a:fld>
            <a:endParaRPr lang="zh-CN" altLang="en-US"/>
          </a:p>
        </p:txBody>
      </p:sp>
      <p:sp>
        <p:nvSpPr>
          <p:cNvPr id="5" name="页脚占位符 4">
            <a:extLst>
              <a:ext uri="{FF2B5EF4-FFF2-40B4-BE49-F238E27FC236}">
                <a16:creationId xmlns:a16="http://schemas.microsoft.com/office/drawing/2014/main" id="{EEF9CC15-EB5F-1CE6-54A9-BDF89844C0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141778-EEFE-CF89-2485-42E6B54047F9}"/>
              </a:ext>
            </a:extLst>
          </p:cNvPr>
          <p:cNvSpPr>
            <a:spLocks noGrp="1"/>
          </p:cNvSpPr>
          <p:nvPr>
            <p:ph type="sldNum" sz="quarter" idx="12"/>
          </p:nvPr>
        </p:nvSpPr>
        <p:spPr/>
        <p:txBody>
          <a:bodyPr/>
          <a:lstStyle/>
          <a:p>
            <a:fld id="{8DF92B96-9CA8-4ED1-AD4E-F2FB19E2BF69}" type="slidenum">
              <a:rPr lang="zh-CN" altLang="en-US" smtClean="0"/>
              <a:t>‹#›</a:t>
            </a:fld>
            <a:endParaRPr lang="zh-CN" altLang="en-US"/>
          </a:p>
        </p:txBody>
      </p:sp>
    </p:spTree>
    <p:extLst>
      <p:ext uri="{BB962C8B-B14F-4D97-AF65-F5344CB8AC3E}">
        <p14:creationId xmlns:p14="http://schemas.microsoft.com/office/powerpoint/2010/main" val="1773185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1C3FF9-0C7E-9098-D5A7-F0192F58C8D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6C5CD83-5B0B-18DA-8E30-4AC51BF071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35F1EFC-63D2-6848-E72B-24EF64F66FFC}"/>
              </a:ext>
            </a:extLst>
          </p:cNvPr>
          <p:cNvSpPr>
            <a:spLocks noGrp="1"/>
          </p:cNvSpPr>
          <p:nvPr>
            <p:ph type="dt" sz="half" idx="10"/>
          </p:nvPr>
        </p:nvSpPr>
        <p:spPr/>
        <p:txBody>
          <a:bodyPr/>
          <a:lstStyle/>
          <a:p>
            <a:fld id="{83B8742D-97ED-42C9-A64C-49D6DD791E73}" type="datetimeFigureOut">
              <a:rPr lang="zh-CN" altLang="en-US" smtClean="0"/>
              <a:t>2024/12/5</a:t>
            </a:fld>
            <a:endParaRPr lang="zh-CN" altLang="en-US"/>
          </a:p>
        </p:txBody>
      </p:sp>
      <p:sp>
        <p:nvSpPr>
          <p:cNvPr id="5" name="页脚占位符 4">
            <a:extLst>
              <a:ext uri="{FF2B5EF4-FFF2-40B4-BE49-F238E27FC236}">
                <a16:creationId xmlns:a16="http://schemas.microsoft.com/office/drawing/2014/main" id="{B7192699-8CFF-7105-E05B-997C279B9C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30458E-0B02-ED68-71EA-2D347210A475}"/>
              </a:ext>
            </a:extLst>
          </p:cNvPr>
          <p:cNvSpPr>
            <a:spLocks noGrp="1"/>
          </p:cNvSpPr>
          <p:nvPr>
            <p:ph type="sldNum" sz="quarter" idx="12"/>
          </p:nvPr>
        </p:nvSpPr>
        <p:spPr/>
        <p:txBody>
          <a:bodyPr/>
          <a:lstStyle/>
          <a:p>
            <a:fld id="{8DF92B96-9CA8-4ED1-AD4E-F2FB19E2BF69}" type="slidenum">
              <a:rPr lang="zh-CN" altLang="en-US" smtClean="0"/>
              <a:t>‹#›</a:t>
            </a:fld>
            <a:endParaRPr lang="zh-CN" altLang="en-US"/>
          </a:p>
        </p:txBody>
      </p:sp>
    </p:spTree>
    <p:extLst>
      <p:ext uri="{BB962C8B-B14F-4D97-AF65-F5344CB8AC3E}">
        <p14:creationId xmlns:p14="http://schemas.microsoft.com/office/powerpoint/2010/main" val="1895772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B55BB8-F4FF-3190-2B1C-70BBFB4D61A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1CA4D5-1FB4-ECF5-C318-3A533CAF483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D24AC24-412D-CEA2-99FC-1040D537620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6C1D83C-9C82-BA0B-861C-3708CD550285}"/>
              </a:ext>
            </a:extLst>
          </p:cNvPr>
          <p:cNvSpPr>
            <a:spLocks noGrp="1"/>
          </p:cNvSpPr>
          <p:nvPr>
            <p:ph type="dt" sz="half" idx="10"/>
          </p:nvPr>
        </p:nvSpPr>
        <p:spPr/>
        <p:txBody>
          <a:bodyPr/>
          <a:lstStyle/>
          <a:p>
            <a:fld id="{83B8742D-97ED-42C9-A64C-49D6DD791E73}" type="datetimeFigureOut">
              <a:rPr lang="zh-CN" altLang="en-US" smtClean="0"/>
              <a:t>2024/12/5</a:t>
            </a:fld>
            <a:endParaRPr lang="zh-CN" altLang="en-US"/>
          </a:p>
        </p:txBody>
      </p:sp>
      <p:sp>
        <p:nvSpPr>
          <p:cNvPr id="6" name="页脚占位符 5">
            <a:extLst>
              <a:ext uri="{FF2B5EF4-FFF2-40B4-BE49-F238E27FC236}">
                <a16:creationId xmlns:a16="http://schemas.microsoft.com/office/drawing/2014/main" id="{65078A42-035A-DC53-B951-CA06E883D4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2F8FE6F-5DBC-1A1D-4455-DAF5F20BEB42}"/>
              </a:ext>
            </a:extLst>
          </p:cNvPr>
          <p:cNvSpPr>
            <a:spLocks noGrp="1"/>
          </p:cNvSpPr>
          <p:nvPr>
            <p:ph type="sldNum" sz="quarter" idx="12"/>
          </p:nvPr>
        </p:nvSpPr>
        <p:spPr/>
        <p:txBody>
          <a:bodyPr/>
          <a:lstStyle/>
          <a:p>
            <a:fld id="{8DF92B96-9CA8-4ED1-AD4E-F2FB19E2BF69}" type="slidenum">
              <a:rPr lang="zh-CN" altLang="en-US" smtClean="0"/>
              <a:t>‹#›</a:t>
            </a:fld>
            <a:endParaRPr lang="zh-CN" altLang="en-US"/>
          </a:p>
        </p:txBody>
      </p:sp>
    </p:spTree>
    <p:extLst>
      <p:ext uri="{BB962C8B-B14F-4D97-AF65-F5344CB8AC3E}">
        <p14:creationId xmlns:p14="http://schemas.microsoft.com/office/powerpoint/2010/main" val="2375600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7E08A2-8424-EC78-9901-2CE84F23299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D30E245-1128-5913-0403-E022F81B73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AE95DEE-309B-CCE7-77B2-585DE9B79CA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FFAA04E-7A2D-B75A-E1A5-6C370AC71E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0772FBD-E51A-D50F-EEFD-DC32B0CAE48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17813F7-2A88-D001-70E8-27E957FA01D4}"/>
              </a:ext>
            </a:extLst>
          </p:cNvPr>
          <p:cNvSpPr>
            <a:spLocks noGrp="1"/>
          </p:cNvSpPr>
          <p:nvPr>
            <p:ph type="dt" sz="half" idx="10"/>
          </p:nvPr>
        </p:nvSpPr>
        <p:spPr/>
        <p:txBody>
          <a:bodyPr/>
          <a:lstStyle/>
          <a:p>
            <a:fld id="{83B8742D-97ED-42C9-A64C-49D6DD791E73}" type="datetimeFigureOut">
              <a:rPr lang="zh-CN" altLang="en-US" smtClean="0"/>
              <a:t>2024/12/5</a:t>
            </a:fld>
            <a:endParaRPr lang="zh-CN" altLang="en-US"/>
          </a:p>
        </p:txBody>
      </p:sp>
      <p:sp>
        <p:nvSpPr>
          <p:cNvPr id="8" name="页脚占位符 7">
            <a:extLst>
              <a:ext uri="{FF2B5EF4-FFF2-40B4-BE49-F238E27FC236}">
                <a16:creationId xmlns:a16="http://schemas.microsoft.com/office/drawing/2014/main" id="{045DC812-E3CF-D900-C5B2-7E247BD82CA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794AEDC-1303-33A0-DF4D-409338C1E90E}"/>
              </a:ext>
            </a:extLst>
          </p:cNvPr>
          <p:cNvSpPr>
            <a:spLocks noGrp="1"/>
          </p:cNvSpPr>
          <p:nvPr>
            <p:ph type="sldNum" sz="quarter" idx="12"/>
          </p:nvPr>
        </p:nvSpPr>
        <p:spPr/>
        <p:txBody>
          <a:bodyPr/>
          <a:lstStyle/>
          <a:p>
            <a:fld id="{8DF92B96-9CA8-4ED1-AD4E-F2FB19E2BF69}" type="slidenum">
              <a:rPr lang="zh-CN" altLang="en-US" smtClean="0"/>
              <a:t>‹#›</a:t>
            </a:fld>
            <a:endParaRPr lang="zh-CN" altLang="en-US"/>
          </a:p>
        </p:txBody>
      </p:sp>
    </p:spTree>
    <p:extLst>
      <p:ext uri="{BB962C8B-B14F-4D97-AF65-F5344CB8AC3E}">
        <p14:creationId xmlns:p14="http://schemas.microsoft.com/office/powerpoint/2010/main" val="196746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18439D-334D-E658-5914-223E5F2026E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7FD6F49-B4D1-B353-37AF-283ACE8DBF91}"/>
              </a:ext>
            </a:extLst>
          </p:cNvPr>
          <p:cNvSpPr>
            <a:spLocks noGrp="1"/>
          </p:cNvSpPr>
          <p:nvPr>
            <p:ph type="dt" sz="half" idx="10"/>
          </p:nvPr>
        </p:nvSpPr>
        <p:spPr/>
        <p:txBody>
          <a:bodyPr/>
          <a:lstStyle/>
          <a:p>
            <a:fld id="{83B8742D-97ED-42C9-A64C-49D6DD791E73}" type="datetimeFigureOut">
              <a:rPr lang="zh-CN" altLang="en-US" smtClean="0"/>
              <a:t>2024/12/5</a:t>
            </a:fld>
            <a:endParaRPr lang="zh-CN" altLang="en-US"/>
          </a:p>
        </p:txBody>
      </p:sp>
      <p:sp>
        <p:nvSpPr>
          <p:cNvPr id="4" name="页脚占位符 3">
            <a:extLst>
              <a:ext uri="{FF2B5EF4-FFF2-40B4-BE49-F238E27FC236}">
                <a16:creationId xmlns:a16="http://schemas.microsoft.com/office/drawing/2014/main" id="{FDEB46E8-8C85-CDD9-AAE5-B465748E8F2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C99EE73-3E1A-AB99-3B43-B5989B0B820B}"/>
              </a:ext>
            </a:extLst>
          </p:cNvPr>
          <p:cNvSpPr>
            <a:spLocks noGrp="1"/>
          </p:cNvSpPr>
          <p:nvPr>
            <p:ph type="sldNum" sz="quarter" idx="12"/>
          </p:nvPr>
        </p:nvSpPr>
        <p:spPr/>
        <p:txBody>
          <a:bodyPr/>
          <a:lstStyle/>
          <a:p>
            <a:fld id="{8DF92B96-9CA8-4ED1-AD4E-F2FB19E2BF69}" type="slidenum">
              <a:rPr lang="zh-CN" altLang="en-US" smtClean="0"/>
              <a:t>‹#›</a:t>
            </a:fld>
            <a:endParaRPr lang="zh-CN" altLang="en-US"/>
          </a:p>
        </p:txBody>
      </p:sp>
    </p:spTree>
    <p:extLst>
      <p:ext uri="{BB962C8B-B14F-4D97-AF65-F5344CB8AC3E}">
        <p14:creationId xmlns:p14="http://schemas.microsoft.com/office/powerpoint/2010/main" val="2939470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FB5E68E-CBEE-20CE-6BC0-DA68C06BFFA0}"/>
              </a:ext>
            </a:extLst>
          </p:cNvPr>
          <p:cNvSpPr>
            <a:spLocks noGrp="1"/>
          </p:cNvSpPr>
          <p:nvPr>
            <p:ph type="dt" sz="half" idx="10"/>
          </p:nvPr>
        </p:nvSpPr>
        <p:spPr/>
        <p:txBody>
          <a:bodyPr/>
          <a:lstStyle/>
          <a:p>
            <a:fld id="{83B8742D-97ED-42C9-A64C-49D6DD791E73}" type="datetimeFigureOut">
              <a:rPr lang="zh-CN" altLang="en-US" smtClean="0"/>
              <a:t>2024/12/5</a:t>
            </a:fld>
            <a:endParaRPr lang="zh-CN" altLang="en-US"/>
          </a:p>
        </p:txBody>
      </p:sp>
      <p:sp>
        <p:nvSpPr>
          <p:cNvPr id="3" name="页脚占位符 2">
            <a:extLst>
              <a:ext uri="{FF2B5EF4-FFF2-40B4-BE49-F238E27FC236}">
                <a16:creationId xmlns:a16="http://schemas.microsoft.com/office/drawing/2014/main" id="{569E6FF3-F2EC-262C-1B36-579495F9223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838AECF-7E97-463C-7F2D-C588C8944652}"/>
              </a:ext>
            </a:extLst>
          </p:cNvPr>
          <p:cNvSpPr>
            <a:spLocks noGrp="1"/>
          </p:cNvSpPr>
          <p:nvPr>
            <p:ph type="sldNum" sz="quarter" idx="12"/>
          </p:nvPr>
        </p:nvSpPr>
        <p:spPr/>
        <p:txBody>
          <a:bodyPr/>
          <a:lstStyle/>
          <a:p>
            <a:fld id="{8DF92B96-9CA8-4ED1-AD4E-F2FB19E2BF69}" type="slidenum">
              <a:rPr lang="zh-CN" altLang="en-US" smtClean="0"/>
              <a:t>‹#›</a:t>
            </a:fld>
            <a:endParaRPr lang="zh-CN" altLang="en-US"/>
          </a:p>
        </p:txBody>
      </p:sp>
    </p:spTree>
    <p:extLst>
      <p:ext uri="{BB962C8B-B14F-4D97-AF65-F5344CB8AC3E}">
        <p14:creationId xmlns:p14="http://schemas.microsoft.com/office/powerpoint/2010/main" val="1901083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0FCCC6-97FC-500D-2D25-8FC4C5B8713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38E9BEA-09C6-85EB-2130-89318A9204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E16CB41-C998-B82C-E935-5BFCE67B0C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2632D84-D8D7-E3D3-2DC9-EFE091C30C08}"/>
              </a:ext>
            </a:extLst>
          </p:cNvPr>
          <p:cNvSpPr>
            <a:spLocks noGrp="1"/>
          </p:cNvSpPr>
          <p:nvPr>
            <p:ph type="dt" sz="half" idx="10"/>
          </p:nvPr>
        </p:nvSpPr>
        <p:spPr/>
        <p:txBody>
          <a:bodyPr/>
          <a:lstStyle/>
          <a:p>
            <a:fld id="{83B8742D-97ED-42C9-A64C-49D6DD791E73}" type="datetimeFigureOut">
              <a:rPr lang="zh-CN" altLang="en-US" smtClean="0"/>
              <a:t>2024/12/5</a:t>
            </a:fld>
            <a:endParaRPr lang="zh-CN" altLang="en-US"/>
          </a:p>
        </p:txBody>
      </p:sp>
      <p:sp>
        <p:nvSpPr>
          <p:cNvPr id="6" name="页脚占位符 5">
            <a:extLst>
              <a:ext uri="{FF2B5EF4-FFF2-40B4-BE49-F238E27FC236}">
                <a16:creationId xmlns:a16="http://schemas.microsoft.com/office/drawing/2014/main" id="{8ED5053E-D543-7B04-581D-6AAEAA0556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A72A77E-4C15-B7B3-0003-F6FE0F25BD51}"/>
              </a:ext>
            </a:extLst>
          </p:cNvPr>
          <p:cNvSpPr>
            <a:spLocks noGrp="1"/>
          </p:cNvSpPr>
          <p:nvPr>
            <p:ph type="sldNum" sz="quarter" idx="12"/>
          </p:nvPr>
        </p:nvSpPr>
        <p:spPr/>
        <p:txBody>
          <a:bodyPr/>
          <a:lstStyle/>
          <a:p>
            <a:fld id="{8DF92B96-9CA8-4ED1-AD4E-F2FB19E2BF69}" type="slidenum">
              <a:rPr lang="zh-CN" altLang="en-US" smtClean="0"/>
              <a:t>‹#›</a:t>
            </a:fld>
            <a:endParaRPr lang="zh-CN" altLang="en-US"/>
          </a:p>
        </p:txBody>
      </p:sp>
    </p:spTree>
    <p:extLst>
      <p:ext uri="{BB962C8B-B14F-4D97-AF65-F5344CB8AC3E}">
        <p14:creationId xmlns:p14="http://schemas.microsoft.com/office/powerpoint/2010/main" val="2411737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8C7BAE-31ED-A75E-5D0F-540B1C9848C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F3689AE-33E7-C5A3-750D-89CDC142B1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3CC2E21-69E0-18CF-6CD9-DBB5634B09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9610F00-3A8F-639B-3A91-5C1011091C3D}"/>
              </a:ext>
            </a:extLst>
          </p:cNvPr>
          <p:cNvSpPr>
            <a:spLocks noGrp="1"/>
          </p:cNvSpPr>
          <p:nvPr>
            <p:ph type="dt" sz="half" idx="10"/>
          </p:nvPr>
        </p:nvSpPr>
        <p:spPr/>
        <p:txBody>
          <a:bodyPr/>
          <a:lstStyle/>
          <a:p>
            <a:fld id="{83B8742D-97ED-42C9-A64C-49D6DD791E73}" type="datetimeFigureOut">
              <a:rPr lang="zh-CN" altLang="en-US" smtClean="0"/>
              <a:t>2024/12/5</a:t>
            </a:fld>
            <a:endParaRPr lang="zh-CN" altLang="en-US"/>
          </a:p>
        </p:txBody>
      </p:sp>
      <p:sp>
        <p:nvSpPr>
          <p:cNvPr id="6" name="页脚占位符 5">
            <a:extLst>
              <a:ext uri="{FF2B5EF4-FFF2-40B4-BE49-F238E27FC236}">
                <a16:creationId xmlns:a16="http://schemas.microsoft.com/office/drawing/2014/main" id="{EA29851E-D917-0295-C62F-D245EEC4D5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848653-BE29-17B2-60D8-8AC2BD51E5F5}"/>
              </a:ext>
            </a:extLst>
          </p:cNvPr>
          <p:cNvSpPr>
            <a:spLocks noGrp="1"/>
          </p:cNvSpPr>
          <p:nvPr>
            <p:ph type="sldNum" sz="quarter" idx="12"/>
          </p:nvPr>
        </p:nvSpPr>
        <p:spPr/>
        <p:txBody>
          <a:bodyPr/>
          <a:lstStyle/>
          <a:p>
            <a:fld id="{8DF92B96-9CA8-4ED1-AD4E-F2FB19E2BF69}" type="slidenum">
              <a:rPr lang="zh-CN" altLang="en-US" smtClean="0"/>
              <a:t>‹#›</a:t>
            </a:fld>
            <a:endParaRPr lang="zh-CN" altLang="en-US"/>
          </a:p>
        </p:txBody>
      </p:sp>
    </p:spTree>
    <p:extLst>
      <p:ext uri="{BB962C8B-B14F-4D97-AF65-F5344CB8AC3E}">
        <p14:creationId xmlns:p14="http://schemas.microsoft.com/office/powerpoint/2010/main" val="1471286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B7E166A-4955-F3A2-61D8-C0C9633303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866F02A-ACD5-AC7E-FA7C-19C8A457EA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925B790-F060-6185-F574-0722E769EB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B8742D-97ED-42C9-A64C-49D6DD791E73}" type="datetimeFigureOut">
              <a:rPr lang="zh-CN" altLang="en-US" smtClean="0"/>
              <a:t>2024/12/5</a:t>
            </a:fld>
            <a:endParaRPr lang="zh-CN" altLang="en-US"/>
          </a:p>
        </p:txBody>
      </p:sp>
      <p:sp>
        <p:nvSpPr>
          <p:cNvPr id="5" name="页脚占位符 4">
            <a:extLst>
              <a:ext uri="{FF2B5EF4-FFF2-40B4-BE49-F238E27FC236}">
                <a16:creationId xmlns:a16="http://schemas.microsoft.com/office/drawing/2014/main" id="{D546B518-C1FF-44E1-21F8-C13B371426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4487417-6753-97B9-A115-43A7E6E614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F92B96-9CA8-4ED1-AD4E-F2FB19E2BF69}" type="slidenum">
              <a:rPr lang="zh-CN" altLang="en-US" smtClean="0"/>
              <a:t>‹#›</a:t>
            </a:fld>
            <a:endParaRPr lang="zh-CN" altLang="en-US"/>
          </a:p>
        </p:txBody>
      </p:sp>
    </p:spTree>
    <p:extLst>
      <p:ext uri="{BB962C8B-B14F-4D97-AF65-F5344CB8AC3E}">
        <p14:creationId xmlns:p14="http://schemas.microsoft.com/office/powerpoint/2010/main" val="3445007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A6B9CA-AFAB-BEDC-07BA-4F0DFB3D3BBE}"/>
              </a:ext>
            </a:extLst>
          </p:cNvPr>
          <p:cNvSpPr>
            <a:spLocks noGrp="1"/>
          </p:cNvSpPr>
          <p:nvPr>
            <p:ph type="ctrTitle"/>
          </p:nvPr>
        </p:nvSpPr>
        <p:spPr/>
        <p:txBody>
          <a:bodyPr/>
          <a:lstStyle/>
          <a:p>
            <a:r>
              <a:rPr lang="en-US" altLang="zh-CN" dirty="0"/>
              <a:t>LLM &amp; Fuzz</a:t>
            </a:r>
            <a:endParaRPr lang="zh-CN" altLang="en-US" dirty="0"/>
          </a:p>
        </p:txBody>
      </p:sp>
      <p:sp>
        <p:nvSpPr>
          <p:cNvPr id="3" name="副标题 2">
            <a:extLst>
              <a:ext uri="{FF2B5EF4-FFF2-40B4-BE49-F238E27FC236}">
                <a16:creationId xmlns:a16="http://schemas.microsoft.com/office/drawing/2014/main" id="{2907A79C-800A-3221-183F-F969E9E4322C}"/>
              </a:ext>
            </a:extLst>
          </p:cNvPr>
          <p:cNvSpPr>
            <a:spLocks noGrp="1"/>
          </p:cNvSpPr>
          <p:nvPr>
            <p:ph type="subTitle" idx="1"/>
          </p:nvPr>
        </p:nvSpPr>
        <p:spPr/>
        <p:txBody>
          <a:bodyPr/>
          <a:lstStyle/>
          <a:p>
            <a:r>
              <a:rPr lang="en-US" altLang="zh-CN" dirty="0"/>
              <a:t>2024/12/05</a:t>
            </a:r>
            <a:endParaRPr lang="zh-CN" altLang="en-US" dirty="0"/>
          </a:p>
        </p:txBody>
      </p:sp>
    </p:spTree>
    <p:extLst>
      <p:ext uri="{BB962C8B-B14F-4D97-AF65-F5344CB8AC3E}">
        <p14:creationId xmlns:p14="http://schemas.microsoft.com/office/powerpoint/2010/main" val="2625705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795B79-7E1A-DC6A-321D-8439BDA7C4C5}"/>
            </a:ext>
          </a:extLst>
        </p:cNvPr>
        <p:cNvGrpSpPr/>
        <p:nvPr/>
      </p:nvGrpSpPr>
      <p:grpSpPr>
        <a:xfrm>
          <a:off x="0" y="0"/>
          <a:ext cx="0" cy="0"/>
          <a:chOff x="0" y="0"/>
          <a:chExt cx="0" cy="0"/>
        </a:xfrm>
      </p:grpSpPr>
      <p:pic>
        <p:nvPicPr>
          <p:cNvPr id="8" name="图片 7">
            <a:extLst>
              <a:ext uri="{FF2B5EF4-FFF2-40B4-BE49-F238E27FC236}">
                <a16:creationId xmlns:a16="http://schemas.microsoft.com/office/drawing/2014/main" id="{E090884C-BBB9-9D03-CF7C-3387A1E5DE50}"/>
              </a:ext>
            </a:extLst>
          </p:cNvPr>
          <p:cNvPicPr>
            <a:picLocks noChangeAspect="1"/>
          </p:cNvPicPr>
          <p:nvPr/>
        </p:nvPicPr>
        <p:blipFill>
          <a:blip r:embed="rId2"/>
          <a:stretch>
            <a:fillRect/>
          </a:stretch>
        </p:blipFill>
        <p:spPr>
          <a:xfrm>
            <a:off x="1225549" y="3802917"/>
            <a:ext cx="1416051" cy="514928"/>
          </a:xfrm>
          <a:prstGeom prst="rect">
            <a:avLst/>
          </a:prstGeom>
        </p:spPr>
      </p:pic>
      <p:sp>
        <p:nvSpPr>
          <p:cNvPr id="2" name="标题 1">
            <a:extLst>
              <a:ext uri="{FF2B5EF4-FFF2-40B4-BE49-F238E27FC236}">
                <a16:creationId xmlns:a16="http://schemas.microsoft.com/office/drawing/2014/main" id="{E250EFA2-3A5A-7C47-2D0E-122242C663A6}"/>
              </a:ext>
            </a:extLst>
          </p:cNvPr>
          <p:cNvSpPr>
            <a:spLocks noGrp="1"/>
          </p:cNvSpPr>
          <p:nvPr>
            <p:ph type="title"/>
          </p:nvPr>
        </p:nvSpPr>
        <p:spPr>
          <a:xfrm>
            <a:off x="728884" y="165695"/>
            <a:ext cx="2646418" cy="1021765"/>
          </a:xfrm>
        </p:spPr>
        <p:txBody>
          <a:bodyPr>
            <a:normAutofit/>
          </a:bodyPr>
          <a:lstStyle/>
          <a:p>
            <a:r>
              <a:rPr lang="en-US" altLang="zh-CN" dirty="0"/>
              <a:t>Encoder </a:t>
            </a:r>
            <a:endParaRPr lang="zh-CN" altLang="en-US" dirty="0"/>
          </a:p>
        </p:txBody>
      </p:sp>
      <p:pic>
        <p:nvPicPr>
          <p:cNvPr id="6" name="图片 5">
            <a:extLst>
              <a:ext uri="{FF2B5EF4-FFF2-40B4-BE49-F238E27FC236}">
                <a16:creationId xmlns:a16="http://schemas.microsoft.com/office/drawing/2014/main" id="{74722A10-FB7B-93C8-4FE8-444326C0DDA7}"/>
              </a:ext>
            </a:extLst>
          </p:cNvPr>
          <p:cNvPicPr>
            <a:picLocks noChangeAspect="1"/>
          </p:cNvPicPr>
          <p:nvPr/>
        </p:nvPicPr>
        <p:blipFill>
          <a:blip r:embed="rId3"/>
          <a:stretch>
            <a:fillRect/>
          </a:stretch>
        </p:blipFill>
        <p:spPr>
          <a:xfrm>
            <a:off x="7847934" y="1260274"/>
            <a:ext cx="4117858" cy="3695369"/>
          </a:xfrm>
          <a:prstGeom prst="rect">
            <a:avLst/>
          </a:prstGeom>
        </p:spPr>
      </p:pic>
      <p:sp>
        <p:nvSpPr>
          <p:cNvPr id="5" name="内容占位符 4">
            <a:extLst>
              <a:ext uri="{FF2B5EF4-FFF2-40B4-BE49-F238E27FC236}">
                <a16:creationId xmlns:a16="http://schemas.microsoft.com/office/drawing/2014/main" id="{37A0D54C-02FF-F51D-95DE-B14687267F05}"/>
              </a:ext>
            </a:extLst>
          </p:cNvPr>
          <p:cNvSpPr>
            <a:spLocks noGrp="1"/>
          </p:cNvSpPr>
          <p:nvPr>
            <p:ph idx="1"/>
          </p:nvPr>
        </p:nvSpPr>
        <p:spPr>
          <a:xfrm>
            <a:off x="825500" y="1187460"/>
            <a:ext cx="6519958" cy="4351338"/>
          </a:xfrm>
        </p:spPr>
        <p:txBody>
          <a:bodyPr/>
          <a:lstStyle/>
          <a:p>
            <a:r>
              <a:rPr lang="zh-CN" altLang="en-US" sz="1800" dirty="0">
                <a:latin typeface="Times New Roman" panose="02020603050405020304" pitchFamily="18" charset="0"/>
                <a:ea typeface="等线" panose="02010600030101010101" pitchFamily="2" charset="-122"/>
              </a:rPr>
              <a:t>对输出</a:t>
            </a:r>
            <a:r>
              <a:rPr lang="en-US" altLang="zh-CN" sz="1800" dirty="0">
                <a:latin typeface="Times New Roman" panose="02020603050405020304" pitchFamily="18" charset="0"/>
                <a:ea typeface="等线" panose="02010600030101010101" pitchFamily="2" charset="-122"/>
              </a:rPr>
              <a:t>O</a:t>
            </a:r>
            <a:r>
              <a:rPr lang="zh-CN" altLang="en-US" sz="1800" dirty="0">
                <a:latin typeface="Times New Roman" panose="02020603050405020304" pitchFamily="18" charset="0"/>
                <a:ea typeface="等线" panose="02010600030101010101" pitchFamily="2" charset="-122"/>
              </a:rPr>
              <a:t>进行残差连接</a:t>
            </a:r>
            <a:r>
              <a:rPr lang="en-US" altLang="zh-CN" sz="1800" dirty="0">
                <a:latin typeface="Times New Roman" panose="02020603050405020304" pitchFamily="18" charset="0"/>
                <a:ea typeface="等线" panose="02010600030101010101" pitchFamily="2" charset="-122"/>
              </a:rPr>
              <a:t>O+X</a:t>
            </a:r>
            <a:r>
              <a:rPr lang="zh-CN" altLang="en-US" sz="1800" dirty="0">
                <a:latin typeface="Times New Roman" panose="02020603050405020304" pitchFamily="18" charset="0"/>
                <a:ea typeface="等线" panose="02010600030101010101" pitchFamily="2" charset="-122"/>
              </a:rPr>
              <a:t>，</a:t>
            </a:r>
            <a:endParaRPr lang="en-US" altLang="zh-CN" sz="1800" dirty="0">
              <a:latin typeface="Times New Roman" panose="02020603050405020304" pitchFamily="18" charset="0"/>
              <a:ea typeface="等线" panose="02010600030101010101" pitchFamily="2" charset="-122"/>
            </a:endParaRPr>
          </a:p>
          <a:p>
            <a:r>
              <a:rPr lang="zh-CN" altLang="en-US" sz="1800" dirty="0">
                <a:latin typeface="Times New Roman" panose="02020603050405020304" pitchFamily="18" charset="0"/>
                <a:ea typeface="等线" panose="02010600030101010101" pitchFamily="2" charset="-122"/>
              </a:rPr>
              <a:t>归一化（向量，均值为</a:t>
            </a:r>
            <a:r>
              <a:rPr lang="en-US" altLang="zh-CN" sz="1800" dirty="0">
                <a:latin typeface="Times New Roman" panose="02020603050405020304" pitchFamily="18" charset="0"/>
                <a:ea typeface="等线" panose="02010600030101010101" pitchFamily="2" charset="-122"/>
              </a:rPr>
              <a:t>0</a:t>
            </a:r>
            <a:r>
              <a:rPr lang="zh-CN" altLang="en-US" sz="1800" dirty="0">
                <a:latin typeface="Times New Roman" panose="02020603050405020304" pitchFamily="18" charset="0"/>
                <a:ea typeface="等线" panose="02010600030101010101" pitchFamily="2" charset="-122"/>
              </a:rPr>
              <a:t>，方差为</a:t>
            </a:r>
            <a:r>
              <a:rPr lang="en-US" altLang="zh-CN" sz="1800" dirty="0">
                <a:latin typeface="Times New Roman" panose="02020603050405020304" pitchFamily="18" charset="0"/>
                <a:ea typeface="等线" panose="02010600030101010101" pitchFamily="2" charset="-122"/>
              </a:rPr>
              <a:t>1</a:t>
            </a:r>
            <a:r>
              <a:rPr lang="zh-CN" altLang="en-US" sz="1800" dirty="0">
                <a:latin typeface="Times New Roman" panose="02020603050405020304" pitchFamily="18" charset="0"/>
                <a:ea typeface="等线" panose="02010600030101010101" pitchFamily="2" charset="-122"/>
              </a:rPr>
              <a:t>），</a:t>
            </a:r>
            <a:endParaRPr lang="en-US" altLang="zh-CN" sz="1800" dirty="0">
              <a:latin typeface="Times New Roman" panose="02020603050405020304" pitchFamily="18" charset="0"/>
              <a:ea typeface="等线" panose="02010600030101010101" pitchFamily="2" charset="-122"/>
            </a:endParaRPr>
          </a:p>
          <a:p>
            <a:r>
              <a:rPr lang="zh-CN" altLang="en-US" sz="1800" dirty="0">
                <a:latin typeface="Times New Roman" panose="02020603050405020304" pitchFamily="18" charset="0"/>
                <a:ea typeface="等线" panose="02010600030101010101" pitchFamily="2" charset="-122"/>
              </a:rPr>
              <a:t>以及一个</a:t>
            </a:r>
            <a:r>
              <a:rPr lang="en-US" altLang="zh-CN" sz="1800" dirty="0">
                <a:latin typeface="Times New Roman" panose="02020603050405020304" pitchFamily="18" charset="0"/>
                <a:ea typeface="等线" panose="02010600030101010101" pitchFamily="2" charset="-122"/>
              </a:rPr>
              <a:t>Dropout</a:t>
            </a:r>
            <a:r>
              <a:rPr lang="zh-CN" altLang="en-US" sz="1800" dirty="0">
                <a:latin typeface="Times New Roman" panose="02020603050405020304" pitchFamily="18" charset="0"/>
                <a:ea typeface="等线" panose="02010600030101010101" pitchFamily="2" charset="-122"/>
              </a:rPr>
              <a:t>（随机丢弃一个输出）防止过拟合</a:t>
            </a:r>
            <a:endParaRPr lang="en-US" altLang="zh-CN" sz="1800" dirty="0">
              <a:latin typeface="Times New Roman" panose="02020603050405020304" pitchFamily="18" charset="0"/>
              <a:ea typeface="等线" panose="02010600030101010101" pitchFamily="2" charset="-122"/>
            </a:endParaRPr>
          </a:p>
          <a:p>
            <a:endParaRPr lang="en-US" altLang="zh-CN" sz="1800" dirty="0">
              <a:latin typeface="Times New Roman" panose="02020603050405020304" pitchFamily="18" charset="0"/>
              <a:ea typeface="等线" panose="02010600030101010101" pitchFamily="2" charset="-122"/>
            </a:endParaRPr>
          </a:p>
          <a:p>
            <a:r>
              <a:rPr lang="zh-CN" altLang="en-US" sz="1800" dirty="0">
                <a:latin typeface="Times New Roman" panose="02020603050405020304" pitchFamily="18" charset="0"/>
                <a:ea typeface="等线" panose="02010600030101010101" pitchFamily="2" charset="-122"/>
              </a:rPr>
              <a:t>前馈神经网络层</a:t>
            </a:r>
            <a:r>
              <a:rPr lang="en-US" altLang="zh-CN" sz="1800" dirty="0">
                <a:latin typeface="Times New Roman" panose="02020603050405020304" pitchFamily="18" charset="0"/>
                <a:ea typeface="等线" panose="02010600030101010101" pitchFamily="2" charset="-122"/>
              </a:rPr>
              <a:t>FF</a:t>
            </a:r>
            <a:r>
              <a:rPr lang="zh-CN" altLang="en-US" sz="1800" dirty="0">
                <a:latin typeface="Times New Roman" panose="02020603050405020304" pitchFamily="18" charset="0"/>
                <a:ea typeface="等线" panose="02010600030101010101" pitchFamily="2" charset="-122"/>
              </a:rPr>
              <a:t>层 ：</a:t>
            </a:r>
            <a:br>
              <a:rPr lang="en-US" altLang="zh-CN" sz="1800" dirty="0">
                <a:latin typeface="Times New Roman" panose="02020603050405020304" pitchFamily="18" charset="0"/>
                <a:ea typeface="等线" panose="02010600030101010101" pitchFamily="2" charset="-122"/>
              </a:rPr>
            </a:br>
            <a:r>
              <a:rPr lang="zh-CN" altLang="en-US" sz="1800" dirty="0">
                <a:latin typeface="Times New Roman" panose="02020603050405020304" pitchFamily="18" charset="0"/>
                <a:ea typeface="等线" panose="02010600030101010101" pitchFamily="2" charset="-122"/>
              </a:rPr>
              <a:t>输出的特征进行进一步的非线性变换，提取更复杂的代码特征，采用的激活函数是</a:t>
            </a:r>
            <a:r>
              <a:rPr lang="en-US" altLang="zh-CN" sz="1800" dirty="0" err="1">
                <a:latin typeface="Times New Roman" panose="02020603050405020304" pitchFamily="18" charset="0"/>
                <a:ea typeface="等线" panose="02010600030101010101" pitchFamily="2" charset="-122"/>
              </a:rPr>
              <a:t>ReLU</a:t>
            </a:r>
            <a:r>
              <a:rPr lang="en-US" altLang="zh-CN" sz="1800" dirty="0">
                <a:latin typeface="Times New Roman" panose="02020603050405020304" pitchFamily="18" charset="0"/>
                <a:ea typeface="等线" panose="02010600030101010101" pitchFamily="2" charset="-122"/>
              </a:rPr>
              <a:t>(</a:t>
            </a:r>
            <a:r>
              <a:rPr lang="zh-CN" altLang="en-US" sz="1200" dirty="0"/>
              <a:t>输出值大于</a:t>
            </a:r>
            <a:r>
              <a:rPr lang="en-US" altLang="zh-CN" sz="1200" dirty="0"/>
              <a:t>0</a:t>
            </a:r>
            <a:r>
              <a:rPr lang="zh-CN" altLang="en-US" sz="1200" dirty="0"/>
              <a:t>的部分不变，小于</a:t>
            </a:r>
            <a:r>
              <a:rPr lang="en-US" altLang="zh-CN" sz="1200" dirty="0"/>
              <a:t>0</a:t>
            </a:r>
            <a:r>
              <a:rPr lang="zh-CN" altLang="en-US" sz="1200" dirty="0"/>
              <a:t>的部分为</a:t>
            </a:r>
            <a:r>
              <a:rPr lang="en-US" altLang="zh-CN" sz="1200" dirty="0"/>
              <a:t>0</a:t>
            </a:r>
            <a:r>
              <a:rPr lang="zh-CN" altLang="en-US" sz="1200" dirty="0"/>
              <a:t>，计算简单且能够有效缓解梯度消失问题</a:t>
            </a:r>
            <a:r>
              <a:rPr lang="en-US" altLang="zh-CN" sz="1800" dirty="0">
                <a:latin typeface="Times New Roman" panose="02020603050405020304" pitchFamily="18" charset="0"/>
                <a:ea typeface="等线" panose="02010600030101010101" pitchFamily="2" charset="-122"/>
              </a:rPr>
              <a:t>)</a:t>
            </a:r>
          </a:p>
          <a:p>
            <a:pPr marL="0" indent="0">
              <a:buNone/>
            </a:pPr>
            <a:br>
              <a:rPr lang="en-US" altLang="zh-CN" sz="1800" dirty="0">
                <a:latin typeface="Times New Roman" panose="02020603050405020304" pitchFamily="18" charset="0"/>
                <a:ea typeface="等线" panose="02010600030101010101" pitchFamily="2" charset="-122"/>
              </a:rPr>
            </a:br>
            <a:r>
              <a:rPr lang="en-US" altLang="zh-CN" sz="1800" dirty="0">
                <a:latin typeface="Times New Roman" panose="02020603050405020304" pitchFamily="18" charset="0"/>
                <a:ea typeface="等线" panose="02010600030101010101" pitchFamily="2" charset="-122"/>
              </a:rPr>
              <a:t>       o = </a:t>
            </a:r>
            <a:r>
              <a:rPr lang="en-US" altLang="zh-CN" sz="1800" dirty="0" err="1">
                <a:latin typeface="Times New Roman" panose="02020603050405020304" pitchFamily="18" charset="0"/>
                <a:ea typeface="等线" panose="02010600030101010101" pitchFamily="2" charset="-122"/>
              </a:rPr>
              <a:t>relu</a:t>
            </a:r>
            <a:r>
              <a:rPr lang="en-US" altLang="zh-CN" sz="1800" dirty="0">
                <a:latin typeface="Times New Roman" panose="02020603050405020304" pitchFamily="18" charset="0"/>
                <a:ea typeface="等线" panose="02010600030101010101" pitchFamily="2" charset="-122"/>
              </a:rPr>
              <a:t>(y)</a:t>
            </a:r>
          </a:p>
        </p:txBody>
      </p:sp>
    </p:spTree>
    <p:extLst>
      <p:ext uri="{BB962C8B-B14F-4D97-AF65-F5344CB8AC3E}">
        <p14:creationId xmlns:p14="http://schemas.microsoft.com/office/powerpoint/2010/main" val="4079665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2CBC7C-0F1F-1F06-941F-5E575E2771D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4F0D064-6AF9-4700-286E-634C2A0B66DF}"/>
              </a:ext>
            </a:extLst>
          </p:cNvPr>
          <p:cNvSpPr>
            <a:spLocks noGrp="1"/>
          </p:cNvSpPr>
          <p:nvPr>
            <p:ph type="title"/>
          </p:nvPr>
        </p:nvSpPr>
        <p:spPr>
          <a:xfrm>
            <a:off x="263887" y="165696"/>
            <a:ext cx="4407712" cy="1021765"/>
          </a:xfrm>
        </p:spPr>
        <p:txBody>
          <a:bodyPr>
            <a:normAutofit/>
          </a:bodyPr>
          <a:lstStyle/>
          <a:p>
            <a:r>
              <a:rPr lang="en-US" altLang="zh-CN" dirty="0"/>
              <a:t>decoder &amp; output</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4D72B43-DA35-5106-B08B-03FF278EAB92}"/>
                  </a:ext>
                </a:extLst>
              </p:cNvPr>
              <p:cNvSpPr>
                <a:spLocks noGrp="1"/>
              </p:cNvSpPr>
              <p:nvPr>
                <p:ph idx="1"/>
              </p:nvPr>
            </p:nvSpPr>
            <p:spPr>
              <a:xfrm>
                <a:off x="263887" y="1187461"/>
                <a:ext cx="5645960" cy="4084148"/>
              </a:xfrm>
            </p:spPr>
            <p:txBody>
              <a:bodyPr>
                <a:normAutofit fontScale="92500"/>
              </a:bodyPr>
              <a:lstStyle/>
              <a:p>
                <a:pPr marL="0" indent="0">
                  <a:lnSpc>
                    <a:spcPct val="120000"/>
                  </a:lnSpc>
                  <a:buNone/>
                </a:pPr>
                <a:r>
                  <a:rPr lang="en-US" altLang="zh-CN" sz="2000" dirty="0"/>
                  <a:t>Decoder</a:t>
                </a:r>
                <a:r>
                  <a:rPr lang="zh-CN" altLang="en-US" sz="2000" dirty="0"/>
                  <a:t>输入：自己的生成序列（</a:t>
                </a:r>
                <a:r>
                  <a:rPr lang="en-US" altLang="zh-CN" sz="2000" dirty="0"/>
                  <a:t>Train:</a:t>
                </a:r>
                <a:r>
                  <a:rPr lang="zh-CN" altLang="en-US" sz="2000" dirty="0"/>
                  <a:t> 目标序列的前缀）和</a:t>
                </a:r>
                <a:r>
                  <a:rPr lang="en-US" altLang="zh-CN" sz="2000" dirty="0"/>
                  <a:t>encoder</a:t>
                </a:r>
                <a:r>
                  <a:rPr lang="zh-CN" altLang="en-US" sz="2000" dirty="0"/>
                  <a:t>的输出</a:t>
                </a:r>
                <a:r>
                  <a:rPr lang="en-US" altLang="zh-CN" sz="2000" dirty="0"/>
                  <a:t>O</a:t>
                </a:r>
                <a:r>
                  <a:rPr lang="zh-CN" altLang="en-US" sz="2000" dirty="0"/>
                  <a:t>。</a:t>
                </a:r>
                <a:endParaRPr lang="en-US" altLang="zh-CN" sz="2000" dirty="0"/>
              </a:p>
              <a:p>
                <a:pPr>
                  <a:lnSpc>
                    <a:spcPct val="120000"/>
                  </a:lnSpc>
                </a:pPr>
                <a:r>
                  <a:rPr lang="zh-CN" altLang="en-US" sz="2000" dirty="0"/>
                  <a:t>多头注意力计算的是自己的生成序列</a:t>
                </a:r>
                <a:endParaRPr lang="en-US" altLang="zh-CN" sz="2000" dirty="0"/>
              </a:p>
              <a:p>
                <a:pPr>
                  <a:lnSpc>
                    <a:spcPct val="120000"/>
                  </a:lnSpc>
                </a:pPr>
                <a:r>
                  <a:rPr lang="zh-CN" altLang="en-US" sz="2000" dirty="0"/>
                  <a:t>交叉注意力将与</a:t>
                </a:r>
                <a:r>
                  <a:rPr lang="en-US" altLang="zh-CN" sz="2000" dirty="0"/>
                  <a:t>encoder</a:t>
                </a:r>
                <a:r>
                  <a:rPr lang="zh-CN" altLang="en-US" sz="2000" dirty="0"/>
                  <a:t>的输出</a:t>
                </a:r>
                <a:r>
                  <a:rPr lang="en-US" altLang="zh-CN" sz="2000" dirty="0"/>
                  <a:t>O</a:t>
                </a:r>
                <a:r>
                  <a:rPr lang="zh-CN" altLang="en-US" sz="2000" dirty="0"/>
                  <a:t>相结合：</a:t>
                </a:r>
                <a:br>
                  <a:rPr lang="en-US" altLang="zh-CN" sz="2000" dirty="0"/>
                </a:br>
                <a14:m>
                  <m:oMath xmlns:m="http://schemas.openxmlformats.org/officeDocument/2006/math">
                    <m:sSup>
                      <m:sSupPr>
                        <m:ctrlPr>
                          <a:rPr lang="en-US" altLang="zh-CN" sz="2000" i="1" smtClean="0">
                            <a:latin typeface="Cambria Math" panose="02040503050406030204" pitchFamily="18" charset="0"/>
                          </a:rPr>
                        </m:ctrlPr>
                      </m:sSupPr>
                      <m:e>
                        <m:r>
                          <m:rPr>
                            <m:sty m:val="p"/>
                          </m:rPr>
                          <a:rPr lang="en-US" altLang="zh-CN" sz="2000" i="1">
                            <a:latin typeface="Cambria Math" panose="02040503050406030204" pitchFamily="18" charset="0"/>
                          </a:rPr>
                          <m:t>O</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r>
                      <m:rPr>
                        <m:sty m:val="p"/>
                      </m:rPr>
                      <a:rPr lang="en-US" altLang="zh-CN" sz="2000" i="1">
                        <a:latin typeface="Cambria Math" panose="02040503050406030204" pitchFamily="18" charset="0"/>
                      </a:rPr>
                      <m:t>O</m:t>
                    </m:r>
                  </m:oMath>
                </a14:m>
                <a:r>
                  <a:rPr lang="en-US" altLang="zh-CN" sz="2000" dirty="0"/>
                  <a:t> </a:t>
                </a:r>
                <a:r>
                  <a:rPr lang="zh-CN" altLang="en-US" sz="2000" dirty="0"/>
                  <a:t>分布为</a:t>
                </a:r>
                <a:r>
                  <a:rPr lang="en-US" altLang="zh-CN" sz="2000" dirty="0"/>
                  <a:t>Decoder</a:t>
                </a:r>
                <a:r>
                  <a:rPr lang="zh-CN" altLang="en-US" sz="2000" dirty="0"/>
                  <a:t>的注意力输出、</a:t>
                </a:r>
                <a:r>
                  <a:rPr lang="en-US" altLang="zh-CN" sz="2000" dirty="0"/>
                  <a:t>Encoder</a:t>
                </a:r>
                <a:r>
                  <a:rPr lang="zh-CN" altLang="en-US" sz="2000" dirty="0"/>
                  <a:t>的输出，线性变换将</a:t>
                </a:r>
                <a14:m>
                  <m:oMath xmlns:m="http://schemas.openxmlformats.org/officeDocument/2006/math">
                    <m:sSup>
                      <m:sSupPr>
                        <m:ctrlPr>
                          <a:rPr lang="en-US" altLang="zh-CN" sz="2000" i="1">
                            <a:latin typeface="Cambria Math" panose="02040503050406030204" pitchFamily="18" charset="0"/>
                          </a:rPr>
                        </m:ctrlPr>
                      </m:sSupPr>
                      <m:e>
                        <m:r>
                          <m:rPr>
                            <m:sty m:val="p"/>
                          </m:rPr>
                          <a:rPr lang="en-US" altLang="zh-CN" sz="2000" i="1">
                            <a:latin typeface="Cambria Math" panose="02040503050406030204" pitchFamily="18" charset="0"/>
                          </a:rPr>
                          <m:t>O</m:t>
                        </m:r>
                      </m:e>
                      <m:sup>
                        <m:r>
                          <a:rPr lang="zh-CN" altLang="en-US" sz="2000" i="1">
                            <a:latin typeface="Cambria Math" panose="02040503050406030204" pitchFamily="18" charset="0"/>
                          </a:rPr>
                          <m:t>’</m:t>
                        </m:r>
                      </m:sup>
                    </m:sSup>
                  </m:oMath>
                </a14:m>
                <a:r>
                  <a:rPr lang="zh-CN" altLang="en-US" sz="2000" dirty="0"/>
                  <a:t>转换为</a:t>
                </a:r>
                <a:r>
                  <a:rPr lang="en-US" altLang="zh-CN" sz="2000" dirty="0"/>
                  <a:t>Q</a:t>
                </a:r>
                <a:r>
                  <a:rPr lang="zh-CN" altLang="en-US" sz="2000" dirty="0"/>
                  <a:t>，</a:t>
                </a:r>
                <a:r>
                  <a:rPr lang="en-US" altLang="zh-CN" sz="2000" dirty="0"/>
                  <a:t> </a:t>
                </a:r>
                <a14:m>
                  <m:oMath xmlns:m="http://schemas.openxmlformats.org/officeDocument/2006/math">
                    <m:r>
                      <m:rPr>
                        <m:sty m:val="p"/>
                      </m:rPr>
                      <a:rPr lang="en-US" altLang="zh-CN" sz="2000" i="1">
                        <a:latin typeface="Cambria Math" panose="02040503050406030204" pitchFamily="18" charset="0"/>
                      </a:rPr>
                      <m:t>O</m:t>
                    </m:r>
                  </m:oMath>
                </a14:m>
                <a:r>
                  <a:rPr lang="zh-CN" altLang="en-US" sz="2000" dirty="0"/>
                  <a:t>转换为</a:t>
                </a:r>
                <a:r>
                  <a:rPr lang="en-US" altLang="zh-CN" sz="2000" dirty="0"/>
                  <a:t>K</a:t>
                </a:r>
                <a:r>
                  <a:rPr lang="zh-CN" altLang="en-US" sz="2000" dirty="0"/>
                  <a:t>和</a:t>
                </a:r>
                <a:r>
                  <a:rPr lang="en-US" altLang="zh-CN" sz="2000" dirty="0"/>
                  <a:t>V</a:t>
                </a:r>
                <a:r>
                  <a:rPr lang="zh-CN" altLang="en-US" sz="2000" dirty="0"/>
                  <a:t>，然后计算交叉注意力分数（和注意力计算方式一样）：</a:t>
                </a:r>
                <a:br>
                  <a:rPr lang="en-US" altLang="zh-CN" sz="2000" dirty="0"/>
                </a:b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𝑠𝑜𝑓𝑡𝑚𝑎𝑥</m:t>
                        </m:r>
                        <m:r>
                          <a:rPr lang="en-US" altLang="zh-CN" sz="2000" b="0" i="1" dirty="0" smtClean="0">
                            <a:latin typeface="Cambria Math" panose="02040503050406030204" pitchFamily="18" charset="0"/>
                          </a:rPr>
                          <m:t>(</m:t>
                        </m:r>
                        <m:r>
                          <m:rPr>
                            <m:sty m:val="p"/>
                          </m:rPr>
                          <a:rPr lang="en-US" altLang="zh-CN" sz="2000" i="1" dirty="0">
                            <a:latin typeface="Cambria Math" panose="02040503050406030204" pitchFamily="18" charset="0"/>
                          </a:rPr>
                          <m:t>s</m:t>
                        </m:r>
                        <m:r>
                          <a:rPr lang="en-US" altLang="zh-CN" sz="2000" i="1" dirty="0">
                            <a:latin typeface="Cambria Math" panose="02040503050406030204" pitchFamily="18" charset="0"/>
                          </a:rPr>
                          <m:t>𝑐𝑜𝑒𝑟</m:t>
                        </m:r>
                      </m:e>
                      <m:sub>
                        <m:r>
                          <m:rPr>
                            <m:sty m:val="p"/>
                          </m:rPr>
                          <a:rPr lang="en-US" altLang="zh-CN" sz="2000" i="1" dirty="0">
                            <a:latin typeface="Cambria Math" panose="02040503050406030204" pitchFamily="18" charset="0"/>
                          </a:rPr>
                          <m:t>ij</m:t>
                        </m:r>
                      </m:sub>
                    </m:sSub>
                    <m:r>
                      <a:rPr lang="en-US" altLang="zh-CN" sz="2000" b="0" i="1" dirty="0" smtClean="0">
                        <a:latin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𝑉</m:t>
                    </m:r>
                  </m:oMath>
                </a14:m>
                <a:endParaRPr lang="en-US" altLang="zh-CN" sz="2000" dirty="0"/>
              </a:p>
              <a:p>
                <a:pPr>
                  <a:lnSpc>
                    <a:spcPct val="120000"/>
                  </a:lnSpc>
                </a:pPr>
                <a:r>
                  <a:rPr lang="zh-CN" altLang="en-US" sz="2000" dirty="0"/>
                  <a:t>其余部分和</a:t>
                </a:r>
                <a:r>
                  <a:rPr lang="en-US" altLang="zh-CN" sz="2000" dirty="0"/>
                  <a:t>encoder</a:t>
                </a:r>
                <a:r>
                  <a:rPr lang="zh-CN" altLang="en-US" sz="2000" dirty="0"/>
                  <a:t>一样。</a:t>
                </a:r>
              </a:p>
              <a:p>
                <a:pPr marL="0" indent="0">
                  <a:buNone/>
                </a:pPr>
                <a:endParaRPr lang="en-US" altLang="zh-CN" sz="2000" dirty="0"/>
              </a:p>
            </p:txBody>
          </p:sp>
        </mc:Choice>
        <mc:Fallback>
          <p:sp>
            <p:nvSpPr>
              <p:cNvPr id="3" name="内容占位符 2">
                <a:extLst>
                  <a:ext uri="{FF2B5EF4-FFF2-40B4-BE49-F238E27FC236}">
                    <a16:creationId xmlns:a16="http://schemas.microsoft.com/office/drawing/2014/main" id="{04D72B43-DA35-5106-B08B-03FF278EAB92}"/>
                  </a:ext>
                </a:extLst>
              </p:cNvPr>
              <p:cNvSpPr>
                <a:spLocks noGrp="1" noRot="1" noChangeAspect="1" noMove="1" noResize="1" noEditPoints="1" noAdjustHandles="1" noChangeArrowheads="1" noChangeShapeType="1" noTextEdit="1"/>
              </p:cNvSpPr>
              <p:nvPr>
                <p:ph idx="1"/>
              </p:nvPr>
            </p:nvSpPr>
            <p:spPr>
              <a:xfrm>
                <a:off x="263887" y="1187461"/>
                <a:ext cx="5645960" cy="4084148"/>
              </a:xfrm>
              <a:blipFill>
                <a:blip r:embed="rId3"/>
                <a:stretch>
                  <a:fillRect l="-972" r="-32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42F42A4-110C-77AD-8236-005FEAC4D4F3}"/>
              </a:ext>
            </a:extLst>
          </p:cNvPr>
          <p:cNvPicPr>
            <a:picLocks noChangeAspect="1"/>
          </p:cNvPicPr>
          <p:nvPr/>
        </p:nvPicPr>
        <p:blipFill>
          <a:blip r:embed="rId4"/>
          <a:stretch>
            <a:fillRect/>
          </a:stretch>
        </p:blipFill>
        <p:spPr>
          <a:xfrm>
            <a:off x="6096000" y="362078"/>
            <a:ext cx="5893661" cy="6575702"/>
          </a:xfrm>
          <a:prstGeom prst="rect">
            <a:avLst/>
          </a:prstGeom>
        </p:spPr>
      </p:pic>
    </p:spTree>
    <p:extLst>
      <p:ext uri="{BB962C8B-B14F-4D97-AF65-F5344CB8AC3E}">
        <p14:creationId xmlns:p14="http://schemas.microsoft.com/office/powerpoint/2010/main" val="2287200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55AAF1-DA89-A852-DA91-706BCC4B7D9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CED70E5-DD09-8B01-5249-3AB6244CCFC6}"/>
              </a:ext>
            </a:extLst>
          </p:cNvPr>
          <p:cNvSpPr>
            <a:spLocks noGrp="1"/>
          </p:cNvSpPr>
          <p:nvPr>
            <p:ph type="title"/>
          </p:nvPr>
        </p:nvSpPr>
        <p:spPr>
          <a:xfrm>
            <a:off x="728884" y="165695"/>
            <a:ext cx="2535016" cy="1021765"/>
          </a:xfrm>
        </p:spPr>
        <p:txBody>
          <a:bodyPr>
            <a:normAutofit fontScale="90000"/>
          </a:bodyPr>
          <a:lstStyle/>
          <a:p>
            <a:r>
              <a:rPr lang="en-US" altLang="zh-CN" dirty="0"/>
              <a:t>Parameter Update</a:t>
            </a:r>
            <a:endParaRPr lang="zh-CN" altLang="en-US" dirty="0"/>
          </a:p>
        </p:txBody>
      </p:sp>
      <p:sp>
        <p:nvSpPr>
          <p:cNvPr id="3" name="内容占位符 2">
            <a:extLst>
              <a:ext uri="{FF2B5EF4-FFF2-40B4-BE49-F238E27FC236}">
                <a16:creationId xmlns:a16="http://schemas.microsoft.com/office/drawing/2014/main" id="{EEF86E0D-3214-E01B-B9CF-B2F8D0F58910}"/>
              </a:ext>
            </a:extLst>
          </p:cNvPr>
          <p:cNvSpPr>
            <a:spLocks noGrp="1"/>
          </p:cNvSpPr>
          <p:nvPr>
            <p:ph idx="1"/>
          </p:nvPr>
        </p:nvSpPr>
        <p:spPr>
          <a:xfrm>
            <a:off x="728884" y="1187460"/>
            <a:ext cx="6789516" cy="1667500"/>
          </a:xfrm>
        </p:spPr>
        <p:txBody>
          <a:bodyPr>
            <a:normAutofit/>
          </a:bodyPr>
          <a:lstStyle/>
          <a:p>
            <a:pPr marL="0" indent="0">
              <a:buNone/>
            </a:pPr>
            <a:endParaRPr lang="en-US" altLang="zh-CN" sz="2000" dirty="0"/>
          </a:p>
          <a:p>
            <a:pPr marL="0" indent="0">
              <a:buNone/>
            </a:pPr>
            <a:endParaRPr lang="en-US" altLang="zh-CN" sz="2000" dirty="0"/>
          </a:p>
        </p:txBody>
      </p:sp>
      <p:sp>
        <p:nvSpPr>
          <p:cNvPr id="4" name="内容占位符 2">
            <a:extLst>
              <a:ext uri="{FF2B5EF4-FFF2-40B4-BE49-F238E27FC236}">
                <a16:creationId xmlns:a16="http://schemas.microsoft.com/office/drawing/2014/main" id="{E2965CF7-4DF0-21D0-E66F-9BA7E18BA460}"/>
              </a:ext>
            </a:extLst>
          </p:cNvPr>
          <p:cNvSpPr txBox="1">
            <a:spLocks/>
          </p:cNvSpPr>
          <p:nvPr/>
        </p:nvSpPr>
        <p:spPr>
          <a:xfrm>
            <a:off x="774605" y="1187460"/>
            <a:ext cx="6481988" cy="4084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t>输入通过上述的过程会得到输出（前向计算），计算损失</a:t>
            </a:r>
            <a:endParaRPr lang="en-US" altLang="zh-CN" sz="2000" dirty="0"/>
          </a:p>
          <a:p>
            <a:pPr marL="0" indent="0">
              <a:buFont typeface="Arial" panose="020B0604020202020204" pitchFamily="34" charset="0"/>
              <a:buNone/>
            </a:pPr>
            <a:r>
              <a:rPr lang="zh-CN" altLang="en-US" sz="2000" dirty="0"/>
              <a:t>得到梯度后通过链式法则更新模型中的权重（参数）即可</a:t>
            </a:r>
            <a:endParaRPr lang="en-US" altLang="zh-CN" sz="2000" dirty="0"/>
          </a:p>
          <a:p>
            <a:pPr marL="0" indent="0">
              <a:buFont typeface="Arial" panose="020B0604020202020204" pitchFamily="34" charset="0"/>
              <a:buNone/>
            </a:pPr>
            <a:r>
              <a:rPr lang="zh-CN" altLang="en-US" sz="2000" dirty="0"/>
              <a:t>效果：</a:t>
            </a:r>
            <a:endParaRPr lang="en-US" altLang="zh-CN" sz="2000" dirty="0"/>
          </a:p>
        </p:txBody>
      </p:sp>
      <p:pic>
        <p:nvPicPr>
          <p:cNvPr id="10" name="图片 9">
            <a:extLst>
              <a:ext uri="{FF2B5EF4-FFF2-40B4-BE49-F238E27FC236}">
                <a16:creationId xmlns:a16="http://schemas.microsoft.com/office/drawing/2014/main" id="{32E5101C-AAFA-F529-A3EC-F38C7A374C75}"/>
              </a:ext>
            </a:extLst>
          </p:cNvPr>
          <p:cNvPicPr>
            <a:picLocks noChangeAspect="1"/>
          </p:cNvPicPr>
          <p:nvPr/>
        </p:nvPicPr>
        <p:blipFill>
          <a:blip r:embed="rId2"/>
          <a:stretch>
            <a:fillRect/>
          </a:stretch>
        </p:blipFill>
        <p:spPr>
          <a:xfrm>
            <a:off x="523189" y="3206671"/>
            <a:ext cx="6040939" cy="2785108"/>
          </a:xfrm>
          <a:prstGeom prst="rect">
            <a:avLst/>
          </a:prstGeom>
        </p:spPr>
      </p:pic>
      <p:pic>
        <p:nvPicPr>
          <p:cNvPr id="12" name="图片 11">
            <a:extLst>
              <a:ext uri="{FF2B5EF4-FFF2-40B4-BE49-F238E27FC236}">
                <a16:creationId xmlns:a16="http://schemas.microsoft.com/office/drawing/2014/main" id="{853E83EC-4C99-7881-B1C4-2C330F1953F2}"/>
              </a:ext>
            </a:extLst>
          </p:cNvPr>
          <p:cNvPicPr>
            <a:picLocks noChangeAspect="1"/>
          </p:cNvPicPr>
          <p:nvPr/>
        </p:nvPicPr>
        <p:blipFill>
          <a:blip r:embed="rId3"/>
          <a:srcRect r="43314" b="912"/>
          <a:stretch/>
        </p:blipFill>
        <p:spPr>
          <a:xfrm>
            <a:off x="6717421" y="2394856"/>
            <a:ext cx="5195180" cy="4317094"/>
          </a:xfrm>
          <a:prstGeom prst="rect">
            <a:avLst/>
          </a:prstGeom>
        </p:spPr>
      </p:pic>
    </p:spTree>
    <p:extLst>
      <p:ext uri="{BB962C8B-B14F-4D97-AF65-F5344CB8AC3E}">
        <p14:creationId xmlns:p14="http://schemas.microsoft.com/office/powerpoint/2010/main" val="1375426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6C9041-4C64-3ECD-8810-FFE67620161B}"/>
            </a:ext>
          </a:extLst>
        </p:cNvPr>
        <p:cNvGrpSpPr/>
        <p:nvPr/>
      </p:nvGrpSpPr>
      <p:grpSpPr>
        <a:xfrm>
          <a:off x="0" y="0"/>
          <a:ext cx="0" cy="0"/>
          <a:chOff x="0" y="0"/>
          <a:chExt cx="0" cy="0"/>
        </a:xfrm>
      </p:grpSpPr>
      <p:pic>
        <p:nvPicPr>
          <p:cNvPr id="8" name="图片 7">
            <a:extLst>
              <a:ext uri="{FF2B5EF4-FFF2-40B4-BE49-F238E27FC236}">
                <a16:creationId xmlns:a16="http://schemas.microsoft.com/office/drawing/2014/main" id="{AC3A3478-2DBC-F850-9172-E0FF2BFDE0EA}"/>
              </a:ext>
            </a:extLst>
          </p:cNvPr>
          <p:cNvPicPr>
            <a:picLocks noChangeAspect="1"/>
          </p:cNvPicPr>
          <p:nvPr/>
        </p:nvPicPr>
        <p:blipFill>
          <a:blip r:embed="rId2"/>
          <a:stretch>
            <a:fillRect/>
          </a:stretch>
        </p:blipFill>
        <p:spPr>
          <a:xfrm>
            <a:off x="6634387" y="3777043"/>
            <a:ext cx="5424166" cy="2989132"/>
          </a:xfrm>
          <a:prstGeom prst="rect">
            <a:avLst/>
          </a:prstGeom>
        </p:spPr>
      </p:pic>
      <p:sp>
        <p:nvSpPr>
          <p:cNvPr id="2" name="标题 1">
            <a:extLst>
              <a:ext uri="{FF2B5EF4-FFF2-40B4-BE49-F238E27FC236}">
                <a16:creationId xmlns:a16="http://schemas.microsoft.com/office/drawing/2014/main" id="{B7C40837-FA4E-77F5-F1BC-A3FBE23DB7E1}"/>
              </a:ext>
            </a:extLst>
          </p:cNvPr>
          <p:cNvSpPr>
            <a:spLocks noGrp="1"/>
          </p:cNvSpPr>
          <p:nvPr>
            <p:ph type="title"/>
          </p:nvPr>
        </p:nvSpPr>
        <p:spPr>
          <a:xfrm>
            <a:off x="462184" y="78240"/>
            <a:ext cx="1766666" cy="1021765"/>
          </a:xfrm>
        </p:spPr>
        <p:txBody>
          <a:bodyPr>
            <a:normAutofit/>
          </a:bodyPr>
          <a:lstStyle/>
          <a:p>
            <a:r>
              <a:rPr lang="en-US" altLang="zh-CN" dirty="0"/>
              <a:t>Data </a:t>
            </a:r>
            <a:endParaRPr lang="zh-CN" altLang="en-US" dirty="0"/>
          </a:p>
        </p:txBody>
      </p:sp>
      <p:sp>
        <p:nvSpPr>
          <p:cNvPr id="3" name="内容占位符 2">
            <a:extLst>
              <a:ext uri="{FF2B5EF4-FFF2-40B4-BE49-F238E27FC236}">
                <a16:creationId xmlns:a16="http://schemas.microsoft.com/office/drawing/2014/main" id="{7A8F478F-33B5-DED9-1ECD-EE171E97031F}"/>
              </a:ext>
            </a:extLst>
          </p:cNvPr>
          <p:cNvSpPr>
            <a:spLocks noGrp="1"/>
          </p:cNvSpPr>
          <p:nvPr>
            <p:ph idx="1"/>
          </p:nvPr>
        </p:nvSpPr>
        <p:spPr>
          <a:xfrm>
            <a:off x="728885" y="1187461"/>
            <a:ext cx="6481988" cy="4084148"/>
          </a:xfrm>
        </p:spPr>
        <p:txBody>
          <a:bodyPr>
            <a:normAutofit/>
          </a:bodyPr>
          <a:lstStyle/>
          <a:p>
            <a:pPr marL="0" indent="0">
              <a:buNone/>
            </a:pPr>
            <a:endParaRPr lang="en-US" altLang="zh-CN" sz="2000" dirty="0"/>
          </a:p>
          <a:p>
            <a:pPr marL="0" indent="0">
              <a:buNone/>
            </a:pPr>
            <a:endParaRPr lang="en-US" altLang="zh-CN" sz="2000" dirty="0"/>
          </a:p>
        </p:txBody>
      </p:sp>
      <p:sp>
        <p:nvSpPr>
          <p:cNvPr id="4" name="内容占位符 2">
            <a:extLst>
              <a:ext uri="{FF2B5EF4-FFF2-40B4-BE49-F238E27FC236}">
                <a16:creationId xmlns:a16="http://schemas.microsoft.com/office/drawing/2014/main" id="{C5CA7BAC-9CD8-B046-B389-F829C33030DB}"/>
              </a:ext>
            </a:extLst>
          </p:cNvPr>
          <p:cNvSpPr txBox="1">
            <a:spLocks/>
          </p:cNvSpPr>
          <p:nvPr/>
        </p:nvSpPr>
        <p:spPr>
          <a:xfrm>
            <a:off x="366934" y="1045720"/>
            <a:ext cx="9875615" cy="5734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t>训练数据的组织：</a:t>
            </a:r>
            <a:endParaRPr lang="en-US" altLang="zh-CN" sz="2000" dirty="0"/>
          </a:p>
          <a:p>
            <a:pPr marL="0" indent="0">
              <a:buFont typeface="Arial" panose="020B0604020202020204" pitchFamily="34" charset="0"/>
              <a:buNone/>
            </a:pPr>
            <a:r>
              <a:rPr lang="zh-CN" altLang="en-US" sz="1800" i="1" dirty="0"/>
              <a:t>数据清洗</a:t>
            </a:r>
            <a:r>
              <a:rPr lang="en-US" altLang="zh-CN" sz="1800" i="1" dirty="0"/>
              <a:t>(</a:t>
            </a:r>
            <a:r>
              <a:rPr lang="zh-CN" altLang="en-US" sz="1800" i="1" dirty="0"/>
              <a:t>去除行内、行间注释等</a:t>
            </a:r>
            <a:r>
              <a:rPr lang="en-US" altLang="zh-CN" sz="1800" i="1" dirty="0"/>
              <a:t>)</a:t>
            </a:r>
            <a:r>
              <a:rPr lang="zh-CN" altLang="en-US" sz="1800" i="1" dirty="0"/>
              <a:t> </a:t>
            </a:r>
            <a:r>
              <a:rPr lang="en-US" altLang="zh-CN" sz="1800" i="1" dirty="0"/>
              <a:t>-&gt; </a:t>
            </a:r>
            <a:r>
              <a:rPr lang="zh-CN" altLang="en-US" sz="1800" i="1" dirty="0"/>
              <a:t>数据格式统一（将多余的空行去除等） </a:t>
            </a:r>
            <a:r>
              <a:rPr lang="en-US" altLang="zh-CN" sz="1800" i="1" dirty="0"/>
              <a:t>-&gt; </a:t>
            </a:r>
            <a:r>
              <a:rPr lang="zh-CN" altLang="en-US" sz="1800" i="1" dirty="0"/>
              <a:t>按</a:t>
            </a:r>
            <a:r>
              <a:rPr lang="en-US" altLang="zh-CN" sz="1800" i="1" dirty="0"/>
              <a:t>Block</a:t>
            </a:r>
            <a:r>
              <a:rPr lang="zh-CN" altLang="en-US" sz="1800" i="1" dirty="0"/>
              <a:t>切割出</a:t>
            </a:r>
            <a:r>
              <a:rPr lang="en-US" altLang="zh-CN" sz="1800" i="1" dirty="0"/>
              <a:t>Input/Output -&gt; Mutate</a:t>
            </a:r>
            <a:r>
              <a:rPr lang="zh-CN" altLang="en-US" sz="1800" i="1" dirty="0"/>
              <a:t>等操作</a:t>
            </a:r>
            <a:endParaRPr lang="en-US" altLang="zh-CN" sz="1800" i="1" dirty="0"/>
          </a:p>
          <a:p>
            <a:pPr marL="0" indent="0">
              <a:buFont typeface="Arial" panose="020B0604020202020204" pitchFamily="34" charset="0"/>
              <a:buNone/>
            </a:pPr>
            <a:endParaRPr lang="en-US" altLang="zh-CN" sz="2000" dirty="0"/>
          </a:p>
          <a:p>
            <a:pPr marL="0" indent="0">
              <a:buFont typeface="Arial" panose="020B0604020202020204" pitchFamily="34" charset="0"/>
              <a:buNone/>
            </a:pPr>
            <a:endParaRPr lang="en-US" altLang="zh-CN" sz="2000" dirty="0"/>
          </a:p>
          <a:p>
            <a:pPr marL="0" indent="0">
              <a:buFont typeface="Arial" panose="020B0604020202020204" pitchFamily="34" charset="0"/>
              <a:buNone/>
            </a:pPr>
            <a:endParaRPr lang="en-US" altLang="zh-CN" sz="2000" dirty="0"/>
          </a:p>
          <a:p>
            <a:pPr marL="0" indent="0">
              <a:buNone/>
            </a:pPr>
            <a:r>
              <a:rPr lang="zh-CN" altLang="en-US" sz="2000" dirty="0"/>
              <a:t>为了防止</a:t>
            </a:r>
            <a:r>
              <a:rPr lang="en-US" altLang="zh-CN" sz="2000" dirty="0"/>
              <a:t>Model</a:t>
            </a:r>
            <a:r>
              <a:rPr lang="zh-CN" altLang="en-US" sz="2000" dirty="0"/>
              <a:t>准确学习到仓颉语法以及上下文关系：</a:t>
            </a:r>
            <a:endParaRPr lang="en-US" altLang="zh-CN" sz="2000" dirty="0"/>
          </a:p>
          <a:p>
            <a:r>
              <a:rPr lang="zh-CN" altLang="en-US" sz="2000" dirty="0"/>
              <a:t>按照</a:t>
            </a:r>
            <a:r>
              <a:rPr lang="en-US" altLang="zh-CN" sz="2000" dirty="0"/>
              <a:t>block</a:t>
            </a:r>
            <a:r>
              <a:rPr lang="zh-CN" altLang="en-US" sz="2000" dirty="0"/>
              <a:t>切割出</a:t>
            </a:r>
            <a:r>
              <a:rPr lang="en-US" altLang="zh-CN" sz="2000" dirty="0"/>
              <a:t>input/output</a:t>
            </a:r>
          </a:p>
          <a:p>
            <a:r>
              <a:rPr lang="zh-CN" altLang="en-US" sz="2000" dirty="0"/>
              <a:t>单个</a:t>
            </a:r>
            <a:r>
              <a:rPr lang="en-US" altLang="zh-CN" sz="2000" dirty="0"/>
              <a:t>Input</a:t>
            </a:r>
            <a:r>
              <a:rPr lang="zh-CN" altLang="en-US" sz="2000" dirty="0"/>
              <a:t>中有多行代码</a:t>
            </a:r>
            <a:endParaRPr lang="en-US" altLang="zh-CN" sz="2000" dirty="0"/>
          </a:p>
          <a:p>
            <a:pPr marL="0" indent="0">
              <a:buNone/>
            </a:pPr>
            <a:r>
              <a:rPr lang="zh-CN" altLang="en-US" sz="2000" dirty="0"/>
              <a:t>生成</a:t>
            </a:r>
            <a:r>
              <a:rPr lang="en-US" altLang="zh-CN" sz="2000" dirty="0"/>
              <a:t>Seed File</a:t>
            </a:r>
            <a:r>
              <a:rPr lang="zh-CN" altLang="en-US" sz="2000" dirty="0"/>
              <a:t>：</a:t>
            </a:r>
            <a:endParaRPr lang="en-US" altLang="zh-CN" sz="2000" dirty="0"/>
          </a:p>
          <a:p>
            <a:r>
              <a:rPr lang="zh-CN" altLang="en-US" sz="2000" dirty="0"/>
              <a:t>在剩下的语料中找到含</a:t>
            </a:r>
            <a:r>
              <a:rPr lang="en-US" altLang="zh-CN" sz="2000" dirty="0"/>
              <a:t>main</a:t>
            </a:r>
            <a:r>
              <a:rPr lang="zh-CN" altLang="en-US" sz="2000" dirty="0"/>
              <a:t>的开头的代码</a:t>
            </a:r>
            <a:endParaRPr lang="en-US" altLang="zh-CN" sz="2000" dirty="0"/>
          </a:p>
          <a:p>
            <a:r>
              <a:rPr lang="zh-CN" altLang="en-US" sz="2000" dirty="0"/>
              <a:t>随机找插入点。选取插入点及上方</a:t>
            </a:r>
            <a:r>
              <a:rPr lang="en-US" altLang="zh-CN" sz="2000" dirty="0"/>
              <a:t>2-5</a:t>
            </a:r>
            <a:r>
              <a:rPr lang="zh-CN" altLang="en-US" sz="2000" dirty="0"/>
              <a:t>行的代码</a:t>
            </a:r>
            <a:br>
              <a:rPr lang="en-US" altLang="zh-CN" sz="2000" dirty="0"/>
            </a:br>
            <a:r>
              <a:rPr lang="zh-CN" altLang="en-US" sz="2000" dirty="0"/>
              <a:t>构成</a:t>
            </a:r>
            <a:r>
              <a:rPr lang="en-US" altLang="zh-CN" sz="2000" dirty="0"/>
              <a:t>Input</a:t>
            </a:r>
          </a:p>
          <a:p>
            <a:r>
              <a:rPr lang="zh-CN" altLang="en-US" sz="2000" dirty="0"/>
              <a:t>如果插入点在句子末尾则直接插入，如果在代码中间</a:t>
            </a:r>
            <a:br>
              <a:rPr lang="en-US" altLang="zh-CN" sz="2000" dirty="0"/>
            </a:br>
            <a:r>
              <a:rPr lang="zh-CN" altLang="en-US" sz="2000" dirty="0"/>
              <a:t>则执行替换</a:t>
            </a:r>
            <a:endParaRPr lang="en-US" altLang="zh-CN" sz="2000" dirty="0"/>
          </a:p>
          <a:p>
            <a:endParaRPr lang="en-US" altLang="zh-CN" sz="2000" dirty="0"/>
          </a:p>
          <a:p>
            <a:pPr marL="0" indent="0">
              <a:buFont typeface="Arial" panose="020B0604020202020204" pitchFamily="34" charset="0"/>
              <a:buNone/>
            </a:pPr>
            <a:endParaRPr lang="en-US" altLang="zh-CN" sz="2000" dirty="0"/>
          </a:p>
        </p:txBody>
      </p:sp>
      <p:pic>
        <p:nvPicPr>
          <p:cNvPr id="6" name="图片 5">
            <a:extLst>
              <a:ext uri="{FF2B5EF4-FFF2-40B4-BE49-F238E27FC236}">
                <a16:creationId xmlns:a16="http://schemas.microsoft.com/office/drawing/2014/main" id="{3C9A37A4-B4D0-9D2D-FD81-98FE1684C74A}"/>
              </a:ext>
            </a:extLst>
          </p:cNvPr>
          <p:cNvPicPr>
            <a:picLocks noChangeAspect="1"/>
          </p:cNvPicPr>
          <p:nvPr/>
        </p:nvPicPr>
        <p:blipFill>
          <a:blip r:embed="rId3"/>
          <a:srcRect r="704" b="76861"/>
          <a:stretch/>
        </p:blipFill>
        <p:spPr>
          <a:xfrm>
            <a:off x="558800" y="2101456"/>
            <a:ext cx="8172449" cy="821915"/>
          </a:xfrm>
          <a:prstGeom prst="rect">
            <a:avLst/>
          </a:prstGeom>
        </p:spPr>
      </p:pic>
    </p:spTree>
    <p:extLst>
      <p:ext uri="{BB962C8B-B14F-4D97-AF65-F5344CB8AC3E}">
        <p14:creationId xmlns:p14="http://schemas.microsoft.com/office/powerpoint/2010/main" val="896611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4898BE-3F25-0CCC-C98A-DCA3896E485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3E52795-80F4-6205-7D3C-92A783F85737}"/>
              </a:ext>
            </a:extLst>
          </p:cNvPr>
          <p:cNvSpPr>
            <a:spLocks noGrp="1"/>
          </p:cNvSpPr>
          <p:nvPr>
            <p:ph type="title"/>
          </p:nvPr>
        </p:nvSpPr>
        <p:spPr>
          <a:xfrm>
            <a:off x="462184" y="78240"/>
            <a:ext cx="1766666" cy="1021765"/>
          </a:xfrm>
        </p:spPr>
        <p:txBody>
          <a:bodyPr>
            <a:normAutofit/>
          </a:bodyPr>
          <a:lstStyle/>
          <a:p>
            <a:r>
              <a:rPr lang="en-US" altLang="zh-CN" dirty="0"/>
              <a:t>Fuzz</a:t>
            </a:r>
            <a:endParaRPr lang="zh-CN" altLang="en-US" dirty="0"/>
          </a:p>
        </p:txBody>
      </p:sp>
      <p:sp>
        <p:nvSpPr>
          <p:cNvPr id="4" name="内容占位符 2">
            <a:extLst>
              <a:ext uri="{FF2B5EF4-FFF2-40B4-BE49-F238E27FC236}">
                <a16:creationId xmlns:a16="http://schemas.microsoft.com/office/drawing/2014/main" id="{160B1BE7-96BC-7CB5-7514-4E8341C784C5}"/>
              </a:ext>
            </a:extLst>
          </p:cNvPr>
          <p:cNvSpPr txBox="1">
            <a:spLocks/>
          </p:cNvSpPr>
          <p:nvPr/>
        </p:nvSpPr>
        <p:spPr>
          <a:xfrm>
            <a:off x="366934" y="1045720"/>
            <a:ext cx="9875615" cy="5734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a:p>
          <a:p>
            <a:pPr marL="0" indent="0">
              <a:buFont typeface="Arial" panose="020B0604020202020204" pitchFamily="34" charset="0"/>
              <a:buNone/>
            </a:pPr>
            <a:endParaRPr lang="en-US" altLang="zh-CN" sz="2000" dirty="0"/>
          </a:p>
        </p:txBody>
      </p:sp>
      <p:sp>
        <p:nvSpPr>
          <p:cNvPr id="5" name="内容占位符 2">
            <a:extLst>
              <a:ext uri="{FF2B5EF4-FFF2-40B4-BE49-F238E27FC236}">
                <a16:creationId xmlns:a16="http://schemas.microsoft.com/office/drawing/2014/main" id="{1730B65D-D80C-3BBB-DEAA-D7D67383DB5A}"/>
              </a:ext>
            </a:extLst>
          </p:cNvPr>
          <p:cNvSpPr txBox="1">
            <a:spLocks/>
          </p:cNvSpPr>
          <p:nvPr/>
        </p:nvSpPr>
        <p:spPr>
          <a:xfrm>
            <a:off x="462184" y="963170"/>
            <a:ext cx="9875615" cy="51582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t>对生成的</a:t>
            </a:r>
            <a:r>
              <a:rPr lang="en-US" altLang="zh-CN" sz="2000" dirty="0"/>
              <a:t>Seed File</a:t>
            </a:r>
            <a:r>
              <a:rPr lang="zh-CN" altLang="en-US" sz="2000" dirty="0"/>
              <a:t>文件</a:t>
            </a:r>
            <a:r>
              <a:rPr lang="en-US" altLang="zh-CN" sz="2000" dirty="0"/>
              <a:t>Repair</a:t>
            </a:r>
            <a:r>
              <a:rPr lang="zh-CN" altLang="en-US" sz="2000" dirty="0"/>
              <a:t>：</a:t>
            </a:r>
            <a:endParaRPr lang="en-US" altLang="zh-CN" sz="2000" dirty="0"/>
          </a:p>
          <a:p>
            <a:r>
              <a:rPr lang="zh-CN" altLang="en-US" sz="2000" dirty="0"/>
              <a:t>修复括号不匹配</a:t>
            </a:r>
            <a:endParaRPr lang="en-US" altLang="zh-CN" sz="2000" dirty="0"/>
          </a:p>
          <a:p>
            <a:r>
              <a:rPr lang="zh-CN" altLang="en-US" sz="2000" dirty="0"/>
              <a:t>语法</a:t>
            </a:r>
            <a:r>
              <a:rPr lang="en-US" altLang="zh-CN" sz="2000" dirty="0"/>
              <a:t>API</a:t>
            </a:r>
            <a:r>
              <a:rPr lang="zh-CN" altLang="en-US" sz="2000" dirty="0"/>
              <a:t>或语法不正确（未实现</a:t>
            </a:r>
            <a:r>
              <a:rPr lang="en-US" altLang="zh-CN" sz="2000" dirty="0"/>
              <a:t>...</a:t>
            </a:r>
            <a:r>
              <a:rPr lang="zh-CN" altLang="en-US" sz="2000" dirty="0"/>
              <a:t>）</a:t>
            </a:r>
            <a:endParaRPr lang="en-US" altLang="zh-CN" sz="2000" dirty="0"/>
          </a:p>
          <a:p>
            <a:pPr marL="0" indent="0">
              <a:buFont typeface="Arial" panose="020B0604020202020204" pitchFamily="34" charset="0"/>
              <a:buNone/>
            </a:pPr>
            <a:r>
              <a:rPr lang="zh-CN" altLang="en-US" sz="2000" dirty="0"/>
              <a:t>对仓颉源码插桩：</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br>
              <a:rPr lang="en-US" altLang="zh-CN" sz="2000" dirty="0"/>
            </a:br>
            <a:r>
              <a:rPr lang="zh-CN" altLang="en-US" sz="2000" dirty="0"/>
              <a:t>执行</a:t>
            </a:r>
            <a:r>
              <a:rPr lang="en-US" altLang="zh-CN" sz="2000" dirty="0"/>
              <a:t>Fuzz</a:t>
            </a:r>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Font typeface="Arial" panose="020B0604020202020204" pitchFamily="34" charset="0"/>
              <a:buNone/>
            </a:pPr>
            <a:endParaRPr lang="en-US" altLang="zh-CN" sz="2000" dirty="0"/>
          </a:p>
        </p:txBody>
      </p:sp>
    </p:spTree>
    <p:extLst>
      <p:ext uri="{BB962C8B-B14F-4D97-AF65-F5344CB8AC3E}">
        <p14:creationId xmlns:p14="http://schemas.microsoft.com/office/powerpoint/2010/main" val="3612078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15143F-2521-0B0B-D7D2-635DF4A3572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A8FDA80-8F06-C1AE-1D50-E7D8F30B0AA9}"/>
              </a:ext>
            </a:extLst>
          </p:cNvPr>
          <p:cNvSpPr>
            <a:spLocks noGrp="1"/>
          </p:cNvSpPr>
          <p:nvPr>
            <p:ph type="title"/>
          </p:nvPr>
        </p:nvSpPr>
        <p:spPr>
          <a:xfrm>
            <a:off x="728884" y="165695"/>
            <a:ext cx="2646418" cy="1021765"/>
          </a:xfrm>
        </p:spPr>
        <p:txBody>
          <a:bodyPr>
            <a:normAutofit/>
          </a:bodyPr>
          <a:lstStyle/>
          <a:p>
            <a:r>
              <a:rPr lang="en-US" altLang="zh-CN"/>
              <a:t>Improve</a:t>
            </a:r>
            <a:endParaRPr lang="zh-CN" altLang="en-US" dirty="0"/>
          </a:p>
        </p:txBody>
      </p:sp>
      <p:sp>
        <p:nvSpPr>
          <p:cNvPr id="3" name="内容占位符 2">
            <a:extLst>
              <a:ext uri="{FF2B5EF4-FFF2-40B4-BE49-F238E27FC236}">
                <a16:creationId xmlns:a16="http://schemas.microsoft.com/office/drawing/2014/main" id="{D62CD477-380A-B436-E16F-A9B9BA655F6F}"/>
              </a:ext>
            </a:extLst>
          </p:cNvPr>
          <p:cNvSpPr>
            <a:spLocks noGrp="1"/>
          </p:cNvSpPr>
          <p:nvPr>
            <p:ph idx="1"/>
          </p:nvPr>
        </p:nvSpPr>
        <p:spPr>
          <a:xfrm>
            <a:off x="728885" y="1187461"/>
            <a:ext cx="6481988" cy="4084148"/>
          </a:xfrm>
        </p:spPr>
        <p:txBody>
          <a:bodyPr>
            <a:normAutofit/>
          </a:bodyPr>
          <a:lstStyle/>
          <a:p>
            <a:pPr marL="0" indent="0">
              <a:buNone/>
            </a:pPr>
            <a:endParaRPr lang="en-US" altLang="zh-CN" sz="2000" dirty="0"/>
          </a:p>
          <a:p>
            <a:pPr marL="0" indent="0">
              <a:buNone/>
            </a:pPr>
            <a:endParaRPr lang="en-US" altLang="zh-CN" sz="2000" dirty="0"/>
          </a:p>
        </p:txBody>
      </p:sp>
      <p:sp>
        <p:nvSpPr>
          <p:cNvPr id="4" name="内容占位符 2">
            <a:extLst>
              <a:ext uri="{FF2B5EF4-FFF2-40B4-BE49-F238E27FC236}">
                <a16:creationId xmlns:a16="http://schemas.microsoft.com/office/drawing/2014/main" id="{F88BF14A-558F-15D3-6871-1742BD4E2883}"/>
              </a:ext>
            </a:extLst>
          </p:cNvPr>
          <p:cNvSpPr txBox="1">
            <a:spLocks/>
          </p:cNvSpPr>
          <p:nvPr/>
        </p:nvSpPr>
        <p:spPr>
          <a:xfrm>
            <a:off x="881285" y="1339861"/>
            <a:ext cx="6481988" cy="4084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t>引入高阶程序修复方法</a:t>
            </a:r>
            <a:endParaRPr lang="en-US" altLang="zh-CN" sz="2000" dirty="0"/>
          </a:p>
          <a:p>
            <a:r>
              <a:rPr lang="zh-CN" altLang="en-US" sz="2000" dirty="0"/>
              <a:t>多级</a:t>
            </a:r>
            <a:r>
              <a:rPr lang="en-US" altLang="zh-CN" sz="2000" dirty="0"/>
              <a:t>decoder</a:t>
            </a:r>
            <a:r>
              <a:rPr lang="zh-CN" altLang="en-US" sz="2000" dirty="0"/>
              <a:t>解决提高生成语法的正确率</a:t>
            </a:r>
            <a:endParaRPr lang="en-US" altLang="zh-CN" sz="2000" dirty="0"/>
          </a:p>
          <a:p>
            <a:r>
              <a:rPr lang="zh-CN" altLang="en-US" sz="2000" dirty="0"/>
              <a:t>在</a:t>
            </a:r>
            <a:r>
              <a:rPr lang="en-US" altLang="zh-CN" sz="2000" dirty="0"/>
              <a:t>AFL</a:t>
            </a:r>
            <a:r>
              <a:rPr lang="zh-CN" altLang="en-US" sz="2000" dirty="0"/>
              <a:t>程序内调用</a:t>
            </a:r>
            <a:r>
              <a:rPr lang="en-US" altLang="zh-CN" sz="2000" dirty="0"/>
              <a:t>LLM</a:t>
            </a:r>
            <a:r>
              <a:rPr lang="zh-CN" altLang="en-US" sz="2000" dirty="0"/>
              <a:t>解决</a:t>
            </a:r>
            <a:r>
              <a:rPr lang="en-US" altLang="zh-CN" sz="2000" dirty="0"/>
              <a:t>Corner Coverage</a:t>
            </a:r>
          </a:p>
          <a:p>
            <a:r>
              <a:rPr lang="zh-CN" altLang="en-US" sz="2000" dirty="0"/>
              <a:t>解决引用依赖？</a:t>
            </a:r>
            <a:endParaRPr lang="en-US" altLang="zh-CN" sz="2000" dirty="0"/>
          </a:p>
          <a:p>
            <a:r>
              <a:rPr lang="en-US" altLang="zh-CN" sz="2000" dirty="0"/>
              <a:t>...</a:t>
            </a:r>
          </a:p>
        </p:txBody>
      </p:sp>
    </p:spTree>
    <p:extLst>
      <p:ext uri="{BB962C8B-B14F-4D97-AF65-F5344CB8AC3E}">
        <p14:creationId xmlns:p14="http://schemas.microsoft.com/office/powerpoint/2010/main" val="882685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F9B002-5AA1-F946-F6DF-442DEC3A47AA}"/>
              </a:ext>
            </a:extLst>
          </p:cNvPr>
          <p:cNvSpPr>
            <a:spLocks noGrp="1"/>
          </p:cNvSpPr>
          <p:nvPr>
            <p:ph type="title"/>
          </p:nvPr>
        </p:nvSpPr>
        <p:spPr>
          <a:xfrm>
            <a:off x="562039" y="303595"/>
            <a:ext cx="1506101" cy="849984"/>
          </a:xfrm>
        </p:spPr>
        <p:txBody>
          <a:bodyPr/>
          <a:lstStyle/>
          <a:p>
            <a:r>
              <a:rPr lang="en-US" altLang="zh-CN" dirty="0"/>
              <a:t>Task</a:t>
            </a:r>
            <a:endParaRPr lang="zh-CN" altLang="en-US" dirty="0"/>
          </a:p>
        </p:txBody>
      </p:sp>
      <p:sp>
        <p:nvSpPr>
          <p:cNvPr id="3" name="内容占位符 2">
            <a:extLst>
              <a:ext uri="{FF2B5EF4-FFF2-40B4-BE49-F238E27FC236}">
                <a16:creationId xmlns:a16="http://schemas.microsoft.com/office/drawing/2014/main" id="{FC71B0EA-30CB-B43A-0FF9-CFF439C73515}"/>
              </a:ext>
            </a:extLst>
          </p:cNvPr>
          <p:cNvSpPr>
            <a:spLocks noGrp="1"/>
          </p:cNvSpPr>
          <p:nvPr>
            <p:ph idx="1"/>
          </p:nvPr>
        </p:nvSpPr>
        <p:spPr>
          <a:xfrm>
            <a:off x="562039" y="1153579"/>
            <a:ext cx="9514772" cy="5511107"/>
          </a:xfrm>
        </p:spPr>
        <p:txBody>
          <a:bodyPr>
            <a:normAutofit fontScale="92500" lnSpcReduction="10000"/>
          </a:bodyPr>
          <a:lstStyle/>
          <a:p>
            <a:r>
              <a:rPr lang="zh-CN" altLang="en-US" dirty="0"/>
              <a:t>业务场景：</a:t>
            </a:r>
            <a:endParaRPr lang="en-US" altLang="zh-CN" dirty="0"/>
          </a:p>
          <a:p>
            <a:pPr marL="0" indent="0">
              <a:lnSpc>
                <a:spcPct val="110000"/>
              </a:lnSpc>
              <a:buNone/>
            </a:pPr>
            <a:r>
              <a:rPr lang="zh-CN" altLang="en-US" sz="2000" dirty="0"/>
              <a:t>仓颉编译器用作为一种新型编译器，当下需要借助 </a:t>
            </a:r>
            <a:r>
              <a:rPr lang="en-US" altLang="zh-CN" sz="2000" dirty="0"/>
              <a:t>Fuzz </a:t>
            </a:r>
            <a:r>
              <a:rPr lang="zh-CN" altLang="en-US" sz="2000" dirty="0"/>
              <a:t>工具展开安全性检测工作，以此来保障编译器运行的稳定性与可靠性。</a:t>
            </a:r>
            <a:endParaRPr lang="en-US" altLang="zh-CN" sz="2000" dirty="0"/>
          </a:p>
          <a:p>
            <a:pPr marL="0" indent="0">
              <a:buNone/>
            </a:pPr>
            <a:endParaRPr lang="en-US" altLang="zh-CN" sz="2000" dirty="0"/>
          </a:p>
          <a:p>
            <a:r>
              <a:rPr lang="zh-CN" altLang="en-US" dirty="0"/>
              <a:t>拟解决的问题：</a:t>
            </a:r>
            <a:endParaRPr lang="en-US" altLang="zh-CN" dirty="0"/>
          </a:p>
          <a:p>
            <a:pPr marL="0" indent="0">
              <a:lnSpc>
                <a:spcPct val="120000"/>
              </a:lnSpc>
              <a:buNone/>
            </a:pPr>
            <a:r>
              <a:rPr lang="zh-CN" altLang="en-US" sz="2000" dirty="0"/>
              <a:t>然而，当前</a:t>
            </a:r>
            <a:r>
              <a:rPr lang="zh-CN" altLang="en-US" sz="2200" dirty="0"/>
              <a:t>面临的一个突出问题是，仓颉语言编写的程序数量较少，这一现状直接导致难以获取充足的语料来有效开展针对仓颉编译器的 </a:t>
            </a:r>
            <a:r>
              <a:rPr lang="en-US" altLang="zh-CN" sz="2200" dirty="0"/>
              <a:t>Fuzz </a:t>
            </a:r>
            <a:r>
              <a:rPr lang="zh-CN" altLang="en-US" sz="2200" dirty="0"/>
              <a:t>测试，进而在制约了对其安全性全面且深入的评估进</a:t>
            </a:r>
            <a:r>
              <a:rPr lang="zh-CN" altLang="en-US" sz="2000" dirty="0"/>
              <a:t>程。</a:t>
            </a:r>
            <a:endParaRPr lang="en-US" altLang="zh-CN" sz="2000" dirty="0"/>
          </a:p>
          <a:p>
            <a:pPr marL="0" indent="0">
              <a:buNone/>
            </a:pPr>
            <a:endParaRPr lang="en-US" altLang="zh-CN" sz="2000" dirty="0"/>
          </a:p>
          <a:p>
            <a:r>
              <a:rPr lang="zh-CN" altLang="en-US" dirty="0"/>
              <a:t>采用的方案：</a:t>
            </a:r>
            <a:endParaRPr lang="en-US" altLang="zh-CN" dirty="0"/>
          </a:p>
          <a:p>
            <a:pPr marL="0" indent="0">
              <a:lnSpc>
                <a:spcPct val="110000"/>
              </a:lnSpc>
              <a:buNone/>
            </a:pPr>
            <a:r>
              <a:rPr lang="zh-CN" altLang="en-US" sz="2200" dirty="0"/>
              <a:t>基于现有的语料，利用</a:t>
            </a:r>
            <a:r>
              <a:rPr lang="en-US" altLang="zh-CN" sz="2200" dirty="0"/>
              <a:t>LLM</a:t>
            </a:r>
            <a:r>
              <a:rPr lang="zh-CN" altLang="en-US" sz="2200" dirty="0"/>
              <a:t>生成更多的</a:t>
            </a:r>
            <a:r>
              <a:rPr lang="en-US" altLang="zh-CN" sz="2200" dirty="0"/>
              <a:t>Seed Files</a:t>
            </a:r>
            <a:r>
              <a:rPr lang="zh-CN" altLang="en-US" sz="2200" dirty="0"/>
              <a:t>。</a:t>
            </a:r>
            <a:br>
              <a:rPr lang="en-US" altLang="zh-CN" sz="2200" dirty="0"/>
            </a:br>
            <a:r>
              <a:rPr lang="zh-CN" altLang="en-US" sz="2200" dirty="0"/>
              <a:t>分成三个</a:t>
            </a:r>
            <a:r>
              <a:rPr lang="en-US" altLang="zh-CN" sz="2200" dirty="0"/>
              <a:t>Step</a:t>
            </a:r>
            <a:r>
              <a:rPr lang="zh-CN" altLang="en-US" sz="2200" dirty="0"/>
              <a:t>解决：</a:t>
            </a:r>
            <a:endParaRPr lang="en-US" altLang="zh-CN" sz="2200" dirty="0"/>
          </a:p>
          <a:p>
            <a:pPr marL="0" indent="0">
              <a:lnSpc>
                <a:spcPct val="110000"/>
              </a:lnSpc>
              <a:buNone/>
            </a:pPr>
            <a:endParaRPr lang="en-US" altLang="zh-CN" sz="2200" dirty="0"/>
          </a:p>
          <a:p>
            <a:pPr marL="0" indent="0">
              <a:buNone/>
            </a:pPr>
            <a:r>
              <a:rPr lang="en-US" altLang="zh-CN" sz="2200" dirty="0"/>
              <a:t>Corpus Process =&gt; LLM Generate Seed File =&gt; Fuzz </a:t>
            </a:r>
            <a:r>
              <a:rPr lang="en-US" altLang="zh-CN" sz="2200" dirty="0" err="1"/>
              <a:t>Cangjie</a:t>
            </a:r>
            <a:r>
              <a:rPr lang="en-US" altLang="zh-CN" sz="2200" dirty="0"/>
              <a:t> Compiler</a:t>
            </a:r>
            <a:endParaRPr lang="zh-CN" altLang="en-US" sz="2000" dirty="0"/>
          </a:p>
        </p:txBody>
      </p:sp>
    </p:spTree>
    <p:extLst>
      <p:ext uri="{BB962C8B-B14F-4D97-AF65-F5344CB8AC3E}">
        <p14:creationId xmlns:p14="http://schemas.microsoft.com/office/powerpoint/2010/main" val="173190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 name="流程图: 决策 1134">
            <a:extLst>
              <a:ext uri="{FF2B5EF4-FFF2-40B4-BE49-F238E27FC236}">
                <a16:creationId xmlns:a16="http://schemas.microsoft.com/office/drawing/2014/main" id="{A4F86FF2-FB09-4C92-1D5E-C04AB218226B}"/>
              </a:ext>
            </a:extLst>
          </p:cNvPr>
          <p:cNvSpPr/>
          <p:nvPr/>
        </p:nvSpPr>
        <p:spPr>
          <a:xfrm>
            <a:off x="3309281" y="2147536"/>
            <a:ext cx="1084491" cy="794423"/>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252" name="矩形: 圆角 1251">
            <a:extLst>
              <a:ext uri="{FF2B5EF4-FFF2-40B4-BE49-F238E27FC236}">
                <a16:creationId xmlns:a16="http://schemas.microsoft.com/office/drawing/2014/main" id="{AF968CCC-438D-B6BA-E09D-E94F37C895C8}"/>
              </a:ext>
            </a:extLst>
          </p:cNvPr>
          <p:cNvSpPr/>
          <p:nvPr/>
        </p:nvSpPr>
        <p:spPr>
          <a:xfrm>
            <a:off x="4555721" y="2899472"/>
            <a:ext cx="2441417" cy="3902870"/>
          </a:xfrm>
          <a:custGeom>
            <a:avLst/>
            <a:gdLst>
              <a:gd name="connsiteX0" fmla="*/ 0 w 2441417"/>
              <a:gd name="connsiteY0" fmla="*/ 406911 h 3902870"/>
              <a:gd name="connsiteX1" fmla="*/ 406911 w 2441417"/>
              <a:gd name="connsiteY1" fmla="*/ 0 h 3902870"/>
              <a:gd name="connsiteX2" fmla="*/ 900615 w 2441417"/>
              <a:gd name="connsiteY2" fmla="*/ 0 h 3902870"/>
              <a:gd name="connsiteX3" fmla="*/ 1475698 w 2441417"/>
              <a:gd name="connsiteY3" fmla="*/ 0 h 3902870"/>
              <a:gd name="connsiteX4" fmla="*/ 2034506 w 2441417"/>
              <a:gd name="connsiteY4" fmla="*/ 0 h 3902870"/>
              <a:gd name="connsiteX5" fmla="*/ 2441417 w 2441417"/>
              <a:gd name="connsiteY5" fmla="*/ 406911 h 3902870"/>
              <a:gd name="connsiteX6" fmla="*/ 2441417 w 2441417"/>
              <a:gd name="connsiteY6" fmla="*/ 859971 h 3902870"/>
              <a:gd name="connsiteX7" fmla="*/ 2441417 w 2441417"/>
              <a:gd name="connsiteY7" fmla="*/ 1313032 h 3902870"/>
              <a:gd name="connsiteX8" fmla="*/ 2441417 w 2441417"/>
              <a:gd name="connsiteY8" fmla="*/ 1796983 h 3902870"/>
              <a:gd name="connsiteX9" fmla="*/ 2441417 w 2441417"/>
              <a:gd name="connsiteY9" fmla="*/ 2280933 h 3902870"/>
              <a:gd name="connsiteX10" fmla="*/ 2441417 w 2441417"/>
              <a:gd name="connsiteY10" fmla="*/ 2703103 h 3902870"/>
              <a:gd name="connsiteX11" fmla="*/ 2441417 w 2441417"/>
              <a:gd name="connsiteY11" fmla="*/ 3495959 h 3902870"/>
              <a:gd name="connsiteX12" fmla="*/ 2034506 w 2441417"/>
              <a:gd name="connsiteY12" fmla="*/ 3902870 h 3902870"/>
              <a:gd name="connsiteX13" fmla="*/ 1540802 w 2441417"/>
              <a:gd name="connsiteY13" fmla="*/ 3902870 h 3902870"/>
              <a:gd name="connsiteX14" fmla="*/ 1030822 w 2441417"/>
              <a:gd name="connsiteY14" fmla="*/ 3902870 h 3902870"/>
              <a:gd name="connsiteX15" fmla="*/ 406911 w 2441417"/>
              <a:gd name="connsiteY15" fmla="*/ 3902870 h 3902870"/>
              <a:gd name="connsiteX16" fmla="*/ 0 w 2441417"/>
              <a:gd name="connsiteY16" fmla="*/ 3495959 h 3902870"/>
              <a:gd name="connsiteX17" fmla="*/ 0 w 2441417"/>
              <a:gd name="connsiteY17" fmla="*/ 3073789 h 3902870"/>
              <a:gd name="connsiteX18" fmla="*/ 0 w 2441417"/>
              <a:gd name="connsiteY18" fmla="*/ 2589838 h 3902870"/>
              <a:gd name="connsiteX19" fmla="*/ 0 w 2441417"/>
              <a:gd name="connsiteY19" fmla="*/ 2013216 h 3902870"/>
              <a:gd name="connsiteX20" fmla="*/ 0 w 2441417"/>
              <a:gd name="connsiteY20" fmla="*/ 1529265 h 3902870"/>
              <a:gd name="connsiteX21" fmla="*/ 0 w 2441417"/>
              <a:gd name="connsiteY21" fmla="*/ 1014424 h 3902870"/>
              <a:gd name="connsiteX22" fmla="*/ 0 w 2441417"/>
              <a:gd name="connsiteY22" fmla="*/ 406911 h 39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41417" h="3902870" fill="none" extrusionOk="0">
                <a:moveTo>
                  <a:pt x="0" y="406911"/>
                </a:moveTo>
                <a:cubicBezTo>
                  <a:pt x="48298" y="184863"/>
                  <a:pt x="156703" y="29801"/>
                  <a:pt x="406911" y="0"/>
                </a:cubicBezTo>
                <a:cubicBezTo>
                  <a:pt x="511069" y="-40268"/>
                  <a:pt x="759207" y="25913"/>
                  <a:pt x="900615" y="0"/>
                </a:cubicBezTo>
                <a:cubicBezTo>
                  <a:pt x="1042023" y="-25913"/>
                  <a:pt x="1284347" y="68389"/>
                  <a:pt x="1475698" y="0"/>
                </a:cubicBezTo>
                <a:cubicBezTo>
                  <a:pt x="1667049" y="-68389"/>
                  <a:pt x="1922410" y="11138"/>
                  <a:pt x="2034506" y="0"/>
                </a:cubicBezTo>
                <a:cubicBezTo>
                  <a:pt x="2228649" y="16710"/>
                  <a:pt x="2405070" y="182788"/>
                  <a:pt x="2441417" y="406911"/>
                </a:cubicBezTo>
                <a:cubicBezTo>
                  <a:pt x="2491695" y="605347"/>
                  <a:pt x="2420920" y="762404"/>
                  <a:pt x="2441417" y="859971"/>
                </a:cubicBezTo>
                <a:cubicBezTo>
                  <a:pt x="2461914" y="957538"/>
                  <a:pt x="2415613" y="1150848"/>
                  <a:pt x="2441417" y="1313032"/>
                </a:cubicBezTo>
                <a:cubicBezTo>
                  <a:pt x="2467221" y="1475216"/>
                  <a:pt x="2440908" y="1593331"/>
                  <a:pt x="2441417" y="1796983"/>
                </a:cubicBezTo>
                <a:cubicBezTo>
                  <a:pt x="2441926" y="2000635"/>
                  <a:pt x="2408156" y="2178868"/>
                  <a:pt x="2441417" y="2280933"/>
                </a:cubicBezTo>
                <a:cubicBezTo>
                  <a:pt x="2474678" y="2382998"/>
                  <a:pt x="2419724" y="2527024"/>
                  <a:pt x="2441417" y="2703103"/>
                </a:cubicBezTo>
                <a:cubicBezTo>
                  <a:pt x="2463110" y="2879182"/>
                  <a:pt x="2438071" y="3181581"/>
                  <a:pt x="2441417" y="3495959"/>
                </a:cubicBezTo>
                <a:cubicBezTo>
                  <a:pt x="2422898" y="3722248"/>
                  <a:pt x="2282162" y="3882058"/>
                  <a:pt x="2034506" y="3902870"/>
                </a:cubicBezTo>
                <a:cubicBezTo>
                  <a:pt x="1888125" y="3921538"/>
                  <a:pt x="1688746" y="3878695"/>
                  <a:pt x="1540802" y="3902870"/>
                </a:cubicBezTo>
                <a:cubicBezTo>
                  <a:pt x="1392858" y="3927045"/>
                  <a:pt x="1256799" y="3857428"/>
                  <a:pt x="1030822" y="3902870"/>
                </a:cubicBezTo>
                <a:cubicBezTo>
                  <a:pt x="804845" y="3948312"/>
                  <a:pt x="668287" y="3875383"/>
                  <a:pt x="406911" y="3902870"/>
                </a:cubicBezTo>
                <a:cubicBezTo>
                  <a:pt x="170274" y="3876523"/>
                  <a:pt x="-14292" y="3719680"/>
                  <a:pt x="0" y="3495959"/>
                </a:cubicBezTo>
                <a:cubicBezTo>
                  <a:pt x="-16070" y="3392265"/>
                  <a:pt x="31670" y="3270792"/>
                  <a:pt x="0" y="3073789"/>
                </a:cubicBezTo>
                <a:cubicBezTo>
                  <a:pt x="-31670" y="2876786"/>
                  <a:pt x="25745" y="2768460"/>
                  <a:pt x="0" y="2589838"/>
                </a:cubicBezTo>
                <a:cubicBezTo>
                  <a:pt x="-25745" y="2411216"/>
                  <a:pt x="23821" y="2252002"/>
                  <a:pt x="0" y="2013216"/>
                </a:cubicBezTo>
                <a:cubicBezTo>
                  <a:pt x="-23821" y="1774430"/>
                  <a:pt x="32238" y="1733858"/>
                  <a:pt x="0" y="1529265"/>
                </a:cubicBezTo>
                <a:cubicBezTo>
                  <a:pt x="-32238" y="1324672"/>
                  <a:pt x="57342" y="1211272"/>
                  <a:pt x="0" y="1014424"/>
                </a:cubicBezTo>
                <a:cubicBezTo>
                  <a:pt x="-57342" y="817576"/>
                  <a:pt x="38270" y="621370"/>
                  <a:pt x="0" y="406911"/>
                </a:cubicBezTo>
                <a:close/>
              </a:path>
              <a:path w="2441417" h="3902870" stroke="0" extrusionOk="0">
                <a:moveTo>
                  <a:pt x="0" y="406911"/>
                </a:moveTo>
                <a:cubicBezTo>
                  <a:pt x="-35120" y="186686"/>
                  <a:pt x="199928" y="-5269"/>
                  <a:pt x="406911" y="0"/>
                </a:cubicBezTo>
                <a:cubicBezTo>
                  <a:pt x="533259" y="-13098"/>
                  <a:pt x="702361" y="56087"/>
                  <a:pt x="933167" y="0"/>
                </a:cubicBezTo>
                <a:cubicBezTo>
                  <a:pt x="1163973" y="-56087"/>
                  <a:pt x="1276926" y="32461"/>
                  <a:pt x="1443146" y="0"/>
                </a:cubicBezTo>
                <a:cubicBezTo>
                  <a:pt x="1609366" y="-32461"/>
                  <a:pt x="1762695" y="20707"/>
                  <a:pt x="2034506" y="0"/>
                </a:cubicBezTo>
                <a:cubicBezTo>
                  <a:pt x="2252755" y="6774"/>
                  <a:pt x="2488324" y="204684"/>
                  <a:pt x="2441417" y="406911"/>
                </a:cubicBezTo>
                <a:cubicBezTo>
                  <a:pt x="2447172" y="614060"/>
                  <a:pt x="2433753" y="692046"/>
                  <a:pt x="2441417" y="859971"/>
                </a:cubicBezTo>
                <a:cubicBezTo>
                  <a:pt x="2449081" y="1027896"/>
                  <a:pt x="2430324" y="1146659"/>
                  <a:pt x="2441417" y="1282141"/>
                </a:cubicBezTo>
                <a:cubicBezTo>
                  <a:pt x="2452510" y="1417623"/>
                  <a:pt x="2436864" y="1617236"/>
                  <a:pt x="2441417" y="1766092"/>
                </a:cubicBezTo>
                <a:cubicBezTo>
                  <a:pt x="2445970" y="1914948"/>
                  <a:pt x="2412786" y="2121871"/>
                  <a:pt x="2441417" y="2280933"/>
                </a:cubicBezTo>
                <a:cubicBezTo>
                  <a:pt x="2470048" y="2439995"/>
                  <a:pt x="2392647" y="2598799"/>
                  <a:pt x="2441417" y="2826665"/>
                </a:cubicBezTo>
                <a:cubicBezTo>
                  <a:pt x="2490187" y="3054531"/>
                  <a:pt x="2425967" y="3211724"/>
                  <a:pt x="2441417" y="3495959"/>
                </a:cubicBezTo>
                <a:cubicBezTo>
                  <a:pt x="2490658" y="3745752"/>
                  <a:pt x="2264522" y="3942720"/>
                  <a:pt x="2034506" y="3902870"/>
                </a:cubicBezTo>
                <a:cubicBezTo>
                  <a:pt x="1867231" y="3915860"/>
                  <a:pt x="1675880" y="3902691"/>
                  <a:pt x="1508250" y="3902870"/>
                </a:cubicBezTo>
                <a:cubicBezTo>
                  <a:pt x="1340620" y="3903049"/>
                  <a:pt x="1231898" y="3862529"/>
                  <a:pt x="998271" y="3902870"/>
                </a:cubicBezTo>
                <a:cubicBezTo>
                  <a:pt x="764644" y="3943211"/>
                  <a:pt x="609759" y="3883936"/>
                  <a:pt x="406911" y="3902870"/>
                </a:cubicBezTo>
                <a:cubicBezTo>
                  <a:pt x="227301" y="3855234"/>
                  <a:pt x="386" y="3712131"/>
                  <a:pt x="0" y="3495959"/>
                </a:cubicBezTo>
                <a:cubicBezTo>
                  <a:pt x="-37447" y="3267851"/>
                  <a:pt x="56742" y="3075579"/>
                  <a:pt x="0" y="2919337"/>
                </a:cubicBezTo>
                <a:cubicBezTo>
                  <a:pt x="-56742" y="2763095"/>
                  <a:pt x="47662" y="2618383"/>
                  <a:pt x="0" y="2404495"/>
                </a:cubicBezTo>
                <a:cubicBezTo>
                  <a:pt x="-47662" y="2190607"/>
                  <a:pt x="14873" y="2050053"/>
                  <a:pt x="0" y="1827873"/>
                </a:cubicBezTo>
                <a:cubicBezTo>
                  <a:pt x="-14873" y="1605693"/>
                  <a:pt x="21962" y="1576367"/>
                  <a:pt x="0" y="1405703"/>
                </a:cubicBezTo>
                <a:cubicBezTo>
                  <a:pt x="-21962" y="1235039"/>
                  <a:pt x="19390" y="1009416"/>
                  <a:pt x="0" y="890862"/>
                </a:cubicBezTo>
                <a:cubicBezTo>
                  <a:pt x="-19390" y="772308"/>
                  <a:pt x="15797" y="629324"/>
                  <a:pt x="0" y="406911"/>
                </a:cubicBezTo>
                <a:close/>
              </a:path>
            </a:pathLst>
          </a:custGeom>
          <a:solidFill>
            <a:srgbClr val="FFFFFF"/>
          </a:solidFill>
          <a:ln>
            <a:solidFill>
              <a:schemeClr val="accent6">
                <a:lumMod val="50000"/>
              </a:schemeClr>
            </a:solidFill>
            <a:prstDash val="lgDash"/>
            <a:extLst>
              <a:ext uri="{C807C97D-BFC1-408E-A445-0C87EB9F89A2}">
                <ask:lineSketchStyleProps xmlns:ask="http://schemas.microsoft.com/office/drawing/2018/sketchyshapes" sd="618741446">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89" name="箭头: 上 1188">
            <a:extLst>
              <a:ext uri="{FF2B5EF4-FFF2-40B4-BE49-F238E27FC236}">
                <a16:creationId xmlns:a16="http://schemas.microsoft.com/office/drawing/2014/main" id="{20CA1662-F831-BB32-7DD0-B8F1424253CD}"/>
              </a:ext>
            </a:extLst>
          </p:cNvPr>
          <p:cNvSpPr/>
          <p:nvPr/>
        </p:nvSpPr>
        <p:spPr>
          <a:xfrm>
            <a:off x="5676407" y="4727548"/>
            <a:ext cx="332253" cy="747074"/>
          </a:xfrm>
          <a:prstGeom prst="upArrow">
            <a:avLst>
              <a:gd name="adj1" fmla="val 29512"/>
              <a:gd name="adj2" fmla="val 5146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5" name="箭头: 下 1104">
            <a:extLst>
              <a:ext uri="{FF2B5EF4-FFF2-40B4-BE49-F238E27FC236}">
                <a16:creationId xmlns:a16="http://schemas.microsoft.com/office/drawing/2014/main" id="{9D8E584E-0629-FEFE-8772-EE3BFB4B34E5}"/>
              </a:ext>
            </a:extLst>
          </p:cNvPr>
          <p:cNvSpPr/>
          <p:nvPr/>
        </p:nvSpPr>
        <p:spPr>
          <a:xfrm>
            <a:off x="1620603" y="1623999"/>
            <a:ext cx="445753" cy="1805001"/>
          </a:xfrm>
          <a:prstGeom prst="downArrow">
            <a:avLst>
              <a:gd name="adj1" fmla="val 36232"/>
              <a:gd name="adj2" fmla="val 59637"/>
            </a:avLst>
          </a:prstGeom>
          <a:solidFill>
            <a:srgbClr val="BFBFB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5" name="箭头: 下 1094">
            <a:extLst>
              <a:ext uri="{FF2B5EF4-FFF2-40B4-BE49-F238E27FC236}">
                <a16:creationId xmlns:a16="http://schemas.microsoft.com/office/drawing/2014/main" id="{E244A1BE-1D9F-FD8B-2AA9-487F7AEA6473}"/>
              </a:ext>
            </a:extLst>
          </p:cNvPr>
          <p:cNvSpPr/>
          <p:nvPr/>
        </p:nvSpPr>
        <p:spPr>
          <a:xfrm>
            <a:off x="715388" y="1770710"/>
            <a:ext cx="445753" cy="3956905"/>
          </a:xfrm>
          <a:prstGeom prst="downArrow">
            <a:avLst>
              <a:gd name="adj1" fmla="val 36232"/>
              <a:gd name="adj2" fmla="val 59637"/>
            </a:avLst>
          </a:prstGeom>
          <a:solidFill>
            <a:srgbClr val="BFBFB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右 25">
            <a:extLst>
              <a:ext uri="{FF2B5EF4-FFF2-40B4-BE49-F238E27FC236}">
                <a16:creationId xmlns:a16="http://schemas.microsoft.com/office/drawing/2014/main" id="{A73DCF71-9C10-A7D4-7F40-FED54237FBC1}"/>
              </a:ext>
            </a:extLst>
          </p:cNvPr>
          <p:cNvSpPr/>
          <p:nvPr/>
        </p:nvSpPr>
        <p:spPr>
          <a:xfrm>
            <a:off x="2500870" y="1267181"/>
            <a:ext cx="1755592" cy="330779"/>
          </a:xfrm>
          <a:prstGeom prst="rightArrow">
            <a:avLst>
              <a:gd name="adj1" fmla="val 37146"/>
              <a:gd name="adj2" fmla="val 50000"/>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副标题 2">
            <a:extLst>
              <a:ext uri="{FF2B5EF4-FFF2-40B4-BE49-F238E27FC236}">
                <a16:creationId xmlns:a16="http://schemas.microsoft.com/office/drawing/2014/main" id="{FE783C6F-4D13-AEE3-E010-18D48B18D12B}"/>
              </a:ext>
            </a:extLst>
          </p:cNvPr>
          <p:cNvSpPr>
            <a:spLocks noGrp="1"/>
          </p:cNvSpPr>
          <p:nvPr>
            <p:ph type="subTitle" idx="1"/>
          </p:nvPr>
        </p:nvSpPr>
        <p:spPr>
          <a:xfrm>
            <a:off x="172172" y="141071"/>
            <a:ext cx="1532183" cy="454221"/>
          </a:xfrm>
        </p:spPr>
        <p:txBody>
          <a:bodyPr/>
          <a:lstStyle/>
          <a:p>
            <a:r>
              <a:rPr lang="zh-CN" altLang="en-US" dirty="0"/>
              <a:t>流程图</a:t>
            </a:r>
          </a:p>
        </p:txBody>
      </p:sp>
      <p:sp>
        <p:nvSpPr>
          <p:cNvPr id="6" name="流程图: 多文档 5">
            <a:extLst>
              <a:ext uri="{FF2B5EF4-FFF2-40B4-BE49-F238E27FC236}">
                <a16:creationId xmlns:a16="http://schemas.microsoft.com/office/drawing/2014/main" id="{A61B6D20-7B23-25F0-28A4-C66E4A8843B1}"/>
              </a:ext>
            </a:extLst>
          </p:cNvPr>
          <p:cNvSpPr/>
          <p:nvPr/>
        </p:nvSpPr>
        <p:spPr>
          <a:xfrm>
            <a:off x="4393780" y="986664"/>
            <a:ext cx="1331985" cy="794424"/>
          </a:xfrm>
          <a:prstGeom prst="flowChartMultidocumen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Seed Files</a:t>
            </a:r>
            <a:endParaRPr lang="zh-CN" altLang="en-US" dirty="0"/>
          </a:p>
        </p:txBody>
      </p:sp>
      <p:sp>
        <p:nvSpPr>
          <p:cNvPr id="7" name="流程图: 多文档 6">
            <a:extLst>
              <a:ext uri="{FF2B5EF4-FFF2-40B4-BE49-F238E27FC236}">
                <a16:creationId xmlns:a16="http://schemas.microsoft.com/office/drawing/2014/main" id="{4A962A90-832E-0FA9-D993-EDABC8F1AD9D}"/>
              </a:ext>
            </a:extLst>
          </p:cNvPr>
          <p:cNvSpPr/>
          <p:nvPr/>
        </p:nvSpPr>
        <p:spPr>
          <a:xfrm>
            <a:off x="1238581" y="3511370"/>
            <a:ext cx="1262289" cy="903138"/>
          </a:xfrm>
          <a:prstGeom prst="flowChartMultidocumen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Train Data-Set</a:t>
            </a:r>
            <a:endParaRPr lang="zh-CN" altLang="en-US" sz="1400" dirty="0"/>
          </a:p>
        </p:txBody>
      </p:sp>
      <p:sp>
        <p:nvSpPr>
          <p:cNvPr id="13" name="流程图: 多文档 12">
            <a:extLst>
              <a:ext uri="{FF2B5EF4-FFF2-40B4-BE49-F238E27FC236}">
                <a16:creationId xmlns:a16="http://schemas.microsoft.com/office/drawing/2014/main" id="{559812CA-0DA2-2623-B761-644EA66757C0}"/>
              </a:ext>
            </a:extLst>
          </p:cNvPr>
          <p:cNvSpPr/>
          <p:nvPr/>
        </p:nvSpPr>
        <p:spPr>
          <a:xfrm>
            <a:off x="271494" y="5844863"/>
            <a:ext cx="1333540" cy="718655"/>
          </a:xfrm>
          <a:prstGeom prst="flowChartMultidocumen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Eval Data-Set</a:t>
            </a:r>
            <a:endParaRPr lang="zh-CN" altLang="en-US" sz="1400" dirty="0"/>
          </a:p>
        </p:txBody>
      </p:sp>
      <p:sp>
        <p:nvSpPr>
          <p:cNvPr id="15" name="矩形: 折角 14">
            <a:extLst>
              <a:ext uri="{FF2B5EF4-FFF2-40B4-BE49-F238E27FC236}">
                <a16:creationId xmlns:a16="http://schemas.microsoft.com/office/drawing/2014/main" id="{7E307A1A-7267-DBAB-2BCA-91E0F589C967}"/>
              </a:ext>
            </a:extLst>
          </p:cNvPr>
          <p:cNvSpPr/>
          <p:nvPr/>
        </p:nvSpPr>
        <p:spPr>
          <a:xfrm>
            <a:off x="7538430" y="3453878"/>
            <a:ext cx="990626" cy="747074"/>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折角 15">
            <a:extLst>
              <a:ext uri="{FF2B5EF4-FFF2-40B4-BE49-F238E27FC236}">
                <a16:creationId xmlns:a16="http://schemas.microsoft.com/office/drawing/2014/main" id="{BFBB49D0-791D-7521-7101-E657F1FC3075}"/>
              </a:ext>
            </a:extLst>
          </p:cNvPr>
          <p:cNvSpPr/>
          <p:nvPr/>
        </p:nvSpPr>
        <p:spPr>
          <a:xfrm>
            <a:off x="7638953" y="3596176"/>
            <a:ext cx="990626" cy="747074"/>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折角 16">
            <a:extLst>
              <a:ext uri="{FF2B5EF4-FFF2-40B4-BE49-F238E27FC236}">
                <a16:creationId xmlns:a16="http://schemas.microsoft.com/office/drawing/2014/main" id="{16BC4C31-1E2A-E9D3-CC23-227FC05AB01D}"/>
              </a:ext>
            </a:extLst>
          </p:cNvPr>
          <p:cNvSpPr/>
          <p:nvPr/>
        </p:nvSpPr>
        <p:spPr>
          <a:xfrm>
            <a:off x="7782543" y="3715845"/>
            <a:ext cx="990626" cy="747074"/>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Gen-</a:t>
            </a:r>
            <a:r>
              <a:rPr lang="en-US" altLang="zh-CN" sz="1400" dirty="0" err="1"/>
              <a:t>Cj</a:t>
            </a:r>
            <a:r>
              <a:rPr lang="en-US" altLang="zh-CN" sz="1400" dirty="0"/>
              <a:t> File</a:t>
            </a:r>
            <a:endParaRPr lang="zh-CN" altLang="en-US" sz="1400" dirty="0"/>
          </a:p>
        </p:txBody>
      </p:sp>
      <p:pic>
        <p:nvPicPr>
          <p:cNvPr id="1032" name="Picture 8">
            <a:extLst>
              <a:ext uri="{FF2B5EF4-FFF2-40B4-BE49-F238E27FC236}">
                <a16:creationId xmlns:a16="http://schemas.microsoft.com/office/drawing/2014/main" id="{6DB0DD84-45C4-F109-5F21-F6043EA7F2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5222" y="3627307"/>
            <a:ext cx="1262289" cy="121219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46F3FC61-BB0B-82D3-38EB-0C29BAEFC5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9994" y="3182941"/>
            <a:ext cx="1755592" cy="1551173"/>
          </a:xfrm>
          <a:prstGeom prst="rect">
            <a:avLst/>
          </a:prstGeom>
          <a:noFill/>
          <a:extLst>
            <a:ext uri="{909E8E84-426E-40DD-AFC4-6F175D3DCCD1}">
              <a14:hiddenFill xmlns:a14="http://schemas.microsoft.com/office/drawing/2010/main">
                <a:solidFill>
                  <a:srgbClr val="FFFFFF"/>
                </a:solidFill>
              </a14:hiddenFill>
            </a:ext>
          </a:extLst>
        </p:spPr>
      </p:pic>
      <p:sp>
        <p:nvSpPr>
          <p:cNvPr id="1033" name="流程图: 文档 1032">
            <a:extLst>
              <a:ext uri="{FF2B5EF4-FFF2-40B4-BE49-F238E27FC236}">
                <a16:creationId xmlns:a16="http://schemas.microsoft.com/office/drawing/2014/main" id="{0277EB1A-A448-9FD7-1D62-6F8937B7C4F6}"/>
              </a:ext>
            </a:extLst>
          </p:cNvPr>
          <p:cNvSpPr/>
          <p:nvPr/>
        </p:nvSpPr>
        <p:spPr>
          <a:xfrm>
            <a:off x="10905950" y="5223400"/>
            <a:ext cx="1136760" cy="1210868"/>
          </a:xfrm>
          <a:prstGeom prst="flowChartDocument">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Crash,</a:t>
            </a:r>
            <a:r>
              <a:rPr lang="zh-CN" altLang="en-US" dirty="0"/>
              <a:t> </a:t>
            </a:r>
            <a:r>
              <a:rPr lang="en-US" altLang="zh-CN" dirty="0"/>
              <a:t>Bug…</a:t>
            </a:r>
            <a:endParaRPr lang="zh-CN" altLang="en-US" dirty="0"/>
          </a:p>
        </p:txBody>
      </p:sp>
      <p:sp>
        <p:nvSpPr>
          <p:cNvPr id="1037" name="文本框 1036">
            <a:extLst>
              <a:ext uri="{FF2B5EF4-FFF2-40B4-BE49-F238E27FC236}">
                <a16:creationId xmlns:a16="http://schemas.microsoft.com/office/drawing/2014/main" id="{A5AC6605-CE39-1BC2-4A33-70EB846F2B88}"/>
              </a:ext>
            </a:extLst>
          </p:cNvPr>
          <p:cNvSpPr txBox="1"/>
          <p:nvPr/>
        </p:nvSpPr>
        <p:spPr>
          <a:xfrm>
            <a:off x="9828217" y="4711604"/>
            <a:ext cx="966564" cy="369332"/>
          </a:xfrm>
          <a:prstGeom prst="rect">
            <a:avLst/>
          </a:prstGeom>
          <a:noFill/>
        </p:spPr>
        <p:txBody>
          <a:bodyPr wrap="square" rtlCol="0">
            <a:spAutoFit/>
          </a:bodyPr>
          <a:lstStyle/>
          <a:p>
            <a:r>
              <a:rPr lang="en-US" altLang="zh-CN" dirty="0">
                <a:latin typeface="Gadugi" panose="020B0502040204020203" pitchFamily="34" charset="0"/>
                <a:ea typeface="Gadugi" panose="020B0502040204020203" pitchFamily="34" charset="0"/>
                <a:cs typeface="DejaVu Sans Mono" panose="020B0609030804020204" pitchFamily="49" charset="0"/>
              </a:rPr>
              <a:t>AFL++</a:t>
            </a:r>
            <a:endParaRPr lang="zh-CN" altLang="en-US" dirty="0">
              <a:latin typeface="Gadugi" panose="020B0502040204020203" pitchFamily="34" charset="0"/>
              <a:cs typeface="DejaVu Sans Mono" panose="020B0609030804020204" pitchFamily="49" charset="0"/>
            </a:endParaRPr>
          </a:p>
        </p:txBody>
      </p:sp>
      <p:sp>
        <p:nvSpPr>
          <p:cNvPr id="1039" name="矩形: 圆角 1038">
            <a:extLst>
              <a:ext uri="{FF2B5EF4-FFF2-40B4-BE49-F238E27FC236}">
                <a16:creationId xmlns:a16="http://schemas.microsoft.com/office/drawing/2014/main" id="{2F76FB65-2E57-74B1-B2E1-72179214BD1B}"/>
              </a:ext>
            </a:extLst>
          </p:cNvPr>
          <p:cNvSpPr/>
          <p:nvPr/>
        </p:nvSpPr>
        <p:spPr>
          <a:xfrm>
            <a:off x="8644907" y="1141139"/>
            <a:ext cx="2119238" cy="100410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Cangjie</a:t>
            </a:r>
            <a:r>
              <a:rPr lang="en-US" altLang="zh-CN" dirty="0"/>
              <a:t> Compiler</a:t>
            </a:r>
          </a:p>
          <a:p>
            <a:pPr algn="ctr"/>
            <a:r>
              <a:rPr lang="en-US" altLang="zh-CN" sz="1400" dirty="0"/>
              <a:t>(AFL-Instrumented)</a:t>
            </a:r>
          </a:p>
        </p:txBody>
      </p:sp>
      <p:cxnSp>
        <p:nvCxnSpPr>
          <p:cNvPr id="1043" name="连接符: 肘形 1042">
            <a:extLst>
              <a:ext uri="{FF2B5EF4-FFF2-40B4-BE49-F238E27FC236}">
                <a16:creationId xmlns:a16="http://schemas.microsoft.com/office/drawing/2014/main" id="{3A8E9C35-EC35-CA67-19CA-B3BDC28B7516}"/>
              </a:ext>
            </a:extLst>
          </p:cNvPr>
          <p:cNvCxnSpPr>
            <a:cxnSpLocks/>
            <a:stCxn id="1032" idx="3"/>
            <a:endCxn id="1033" idx="0"/>
          </p:cNvCxnSpPr>
          <p:nvPr/>
        </p:nvCxnSpPr>
        <p:spPr>
          <a:xfrm>
            <a:off x="10847511" y="4233406"/>
            <a:ext cx="626819" cy="989994"/>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61" name="连接符: 肘形 1060">
            <a:extLst>
              <a:ext uri="{FF2B5EF4-FFF2-40B4-BE49-F238E27FC236}">
                <a16:creationId xmlns:a16="http://schemas.microsoft.com/office/drawing/2014/main" id="{58BF3F24-8C7D-D450-C813-71DAE18A382D}"/>
              </a:ext>
            </a:extLst>
          </p:cNvPr>
          <p:cNvCxnSpPr>
            <a:cxnSpLocks/>
            <a:stCxn id="1039" idx="2"/>
            <a:endCxn id="1032" idx="0"/>
          </p:cNvCxnSpPr>
          <p:nvPr/>
        </p:nvCxnSpPr>
        <p:spPr>
          <a:xfrm rot="16200000" flipH="1">
            <a:off x="9219413" y="2630352"/>
            <a:ext cx="1482067" cy="511841"/>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83" name="流程图: 准备 1082">
            <a:extLst>
              <a:ext uri="{FF2B5EF4-FFF2-40B4-BE49-F238E27FC236}">
                <a16:creationId xmlns:a16="http://schemas.microsoft.com/office/drawing/2014/main" id="{C93691EC-7182-9B8F-930D-E76B8DB7E1F0}"/>
              </a:ext>
            </a:extLst>
          </p:cNvPr>
          <p:cNvSpPr/>
          <p:nvPr/>
        </p:nvSpPr>
        <p:spPr>
          <a:xfrm>
            <a:off x="358148" y="803232"/>
            <a:ext cx="2443787" cy="1258681"/>
          </a:xfrm>
          <a:prstGeom prst="flowChartPreparat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Data Processing</a:t>
            </a:r>
            <a:br>
              <a:rPr lang="en-US" altLang="zh-CN" sz="1100" dirty="0"/>
            </a:br>
            <a:r>
              <a:rPr lang="en-US" altLang="zh-CN" sz="1100" dirty="0"/>
              <a:t>Data cleaning,</a:t>
            </a:r>
            <a:r>
              <a:rPr lang="zh-CN" altLang="en-US" sz="1100" dirty="0"/>
              <a:t> </a:t>
            </a:r>
            <a:r>
              <a:rPr lang="en-US" altLang="zh-CN" sz="1100" dirty="0"/>
              <a:t> standardize format…</a:t>
            </a:r>
            <a:endParaRPr lang="zh-CN" altLang="en-US" sz="1100" dirty="0"/>
          </a:p>
          <a:p>
            <a:pPr algn="ctr"/>
            <a:endParaRPr lang="zh-CN" altLang="en-US" sz="1100" dirty="0"/>
          </a:p>
        </p:txBody>
      </p:sp>
      <p:sp>
        <p:nvSpPr>
          <p:cNvPr id="1084" name="流程图: 决策 1083">
            <a:extLst>
              <a:ext uri="{FF2B5EF4-FFF2-40B4-BE49-F238E27FC236}">
                <a16:creationId xmlns:a16="http://schemas.microsoft.com/office/drawing/2014/main" id="{2CF578DF-CC73-F88D-9A46-5502E96F4543}"/>
              </a:ext>
            </a:extLst>
          </p:cNvPr>
          <p:cNvSpPr/>
          <p:nvPr/>
        </p:nvSpPr>
        <p:spPr>
          <a:xfrm>
            <a:off x="3222185" y="3456478"/>
            <a:ext cx="1258690" cy="1004101"/>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87" name="文本框 1086">
            <a:extLst>
              <a:ext uri="{FF2B5EF4-FFF2-40B4-BE49-F238E27FC236}">
                <a16:creationId xmlns:a16="http://schemas.microsoft.com/office/drawing/2014/main" id="{339C60D4-9386-763B-78F6-E84BE1778C05}"/>
              </a:ext>
            </a:extLst>
          </p:cNvPr>
          <p:cNvSpPr txBox="1"/>
          <p:nvPr/>
        </p:nvSpPr>
        <p:spPr>
          <a:xfrm>
            <a:off x="3254212" y="3789248"/>
            <a:ext cx="1136760" cy="338554"/>
          </a:xfrm>
          <a:prstGeom prst="rect">
            <a:avLst/>
          </a:prstGeom>
          <a:noFill/>
        </p:spPr>
        <p:txBody>
          <a:bodyPr wrap="square" rtlCol="0">
            <a:spAutoFit/>
          </a:bodyPr>
          <a:lstStyle/>
          <a:p>
            <a:pPr algn="ctr"/>
            <a:r>
              <a:rPr lang="en-US" altLang="zh-CN" sz="1600" b="1" dirty="0">
                <a:solidFill>
                  <a:schemeClr val="lt1"/>
                </a:solidFill>
                <a:highlight>
                  <a:srgbClr val="008000"/>
                </a:highlight>
              </a:rPr>
              <a:t>Tokenizer</a:t>
            </a:r>
            <a:endParaRPr lang="zh-CN" altLang="en-US" sz="1600" b="1" dirty="0">
              <a:solidFill>
                <a:schemeClr val="lt1"/>
              </a:solidFill>
              <a:highlight>
                <a:srgbClr val="008000"/>
              </a:highlight>
            </a:endParaRPr>
          </a:p>
        </p:txBody>
      </p:sp>
      <p:sp>
        <p:nvSpPr>
          <p:cNvPr id="1111" name="矩形: 折角 1110">
            <a:extLst>
              <a:ext uri="{FF2B5EF4-FFF2-40B4-BE49-F238E27FC236}">
                <a16:creationId xmlns:a16="http://schemas.microsoft.com/office/drawing/2014/main" id="{0C355D79-EE73-7047-5A7B-AAC972916D65}"/>
              </a:ext>
            </a:extLst>
          </p:cNvPr>
          <p:cNvSpPr/>
          <p:nvPr/>
        </p:nvSpPr>
        <p:spPr>
          <a:xfrm>
            <a:off x="7943742" y="3859869"/>
            <a:ext cx="990626" cy="747074"/>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Gen-</a:t>
            </a:r>
            <a:r>
              <a:rPr lang="en-US" altLang="zh-CN" sz="1400" dirty="0" err="1"/>
              <a:t>Cj</a:t>
            </a:r>
            <a:r>
              <a:rPr lang="en-US" altLang="zh-CN" sz="1400" dirty="0"/>
              <a:t> File</a:t>
            </a:r>
            <a:endParaRPr lang="zh-CN" altLang="en-US" sz="1400" dirty="0"/>
          </a:p>
        </p:txBody>
      </p:sp>
      <p:cxnSp>
        <p:nvCxnSpPr>
          <p:cNvPr id="1123" name="连接符: 肘形 1122">
            <a:extLst>
              <a:ext uri="{FF2B5EF4-FFF2-40B4-BE49-F238E27FC236}">
                <a16:creationId xmlns:a16="http://schemas.microsoft.com/office/drawing/2014/main" id="{7B05791E-7AB3-C59C-A24A-F2529281B9B5}"/>
              </a:ext>
            </a:extLst>
          </p:cNvPr>
          <p:cNvCxnSpPr>
            <a:stCxn id="13" idx="3"/>
            <a:endCxn id="1084" idx="1"/>
          </p:cNvCxnSpPr>
          <p:nvPr/>
        </p:nvCxnSpPr>
        <p:spPr>
          <a:xfrm flipV="1">
            <a:off x="1605034" y="3958529"/>
            <a:ext cx="1617151" cy="2245662"/>
          </a:xfrm>
          <a:prstGeom prst="bentConnector3">
            <a:avLst>
              <a:gd name="adj1" fmla="val 78082"/>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114" name="连接符: 肘形 1113">
            <a:extLst>
              <a:ext uri="{FF2B5EF4-FFF2-40B4-BE49-F238E27FC236}">
                <a16:creationId xmlns:a16="http://schemas.microsoft.com/office/drawing/2014/main" id="{3EF2D04A-3EF4-B6C5-E913-42C3D3B86435}"/>
              </a:ext>
            </a:extLst>
          </p:cNvPr>
          <p:cNvCxnSpPr>
            <a:cxnSpLocks/>
            <a:stCxn id="7" idx="3"/>
            <a:endCxn id="1084" idx="1"/>
          </p:cNvCxnSpPr>
          <p:nvPr/>
        </p:nvCxnSpPr>
        <p:spPr>
          <a:xfrm flipV="1">
            <a:off x="2500870" y="3958529"/>
            <a:ext cx="721315" cy="4410"/>
          </a:xfrm>
          <a:prstGeom prst="bentConnector3">
            <a:avLst>
              <a:gd name="adj1" fmla="val 50000"/>
            </a:avLst>
          </a:prstGeom>
          <a:ln w="28575">
            <a:solidFill>
              <a:srgbClr val="BFBFBF"/>
            </a:solidFill>
            <a:tailEnd type="triangle"/>
          </a:ln>
        </p:spPr>
        <p:style>
          <a:lnRef idx="1">
            <a:schemeClr val="accent1"/>
          </a:lnRef>
          <a:fillRef idx="0">
            <a:schemeClr val="accent1"/>
          </a:fillRef>
          <a:effectRef idx="0">
            <a:schemeClr val="accent1"/>
          </a:effectRef>
          <a:fontRef idx="minor">
            <a:schemeClr val="tx1"/>
          </a:fontRef>
        </p:style>
      </p:cxnSp>
      <p:cxnSp>
        <p:nvCxnSpPr>
          <p:cNvPr id="1137" name="连接符: 肘形 1136">
            <a:extLst>
              <a:ext uri="{FF2B5EF4-FFF2-40B4-BE49-F238E27FC236}">
                <a16:creationId xmlns:a16="http://schemas.microsoft.com/office/drawing/2014/main" id="{91F299F5-04E4-9F1F-4EB2-781A6912F3CD}"/>
              </a:ext>
            </a:extLst>
          </p:cNvPr>
          <p:cNvCxnSpPr>
            <a:cxnSpLocks/>
            <a:stCxn id="6" idx="2"/>
            <a:endCxn id="1135" idx="0"/>
          </p:cNvCxnSpPr>
          <p:nvPr/>
        </p:nvCxnSpPr>
        <p:spPr>
          <a:xfrm rot="5400000">
            <a:off x="4211073" y="1391458"/>
            <a:ext cx="396533" cy="1115623"/>
          </a:xfrm>
          <a:prstGeom prst="bentConnector3">
            <a:avLst>
              <a:gd name="adj1" fmla="val 4381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41" name="连接符: 肘形 1140">
            <a:extLst>
              <a:ext uri="{FF2B5EF4-FFF2-40B4-BE49-F238E27FC236}">
                <a16:creationId xmlns:a16="http://schemas.microsoft.com/office/drawing/2014/main" id="{DB496D33-A723-CFB9-EDEE-FFCB95DF7565}"/>
              </a:ext>
            </a:extLst>
          </p:cNvPr>
          <p:cNvCxnSpPr>
            <a:cxnSpLocks/>
            <a:stCxn id="1135" idx="2"/>
            <a:endCxn id="1084" idx="0"/>
          </p:cNvCxnSpPr>
          <p:nvPr/>
        </p:nvCxnSpPr>
        <p:spPr>
          <a:xfrm rot="16200000" flipH="1">
            <a:off x="3594269" y="3199216"/>
            <a:ext cx="514519" cy="3"/>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156" name="箭头: 下弧形 1155">
            <a:extLst>
              <a:ext uri="{FF2B5EF4-FFF2-40B4-BE49-F238E27FC236}">
                <a16:creationId xmlns:a16="http://schemas.microsoft.com/office/drawing/2014/main" id="{2ED728E8-50DD-DE83-494A-D320AF12377B}"/>
              </a:ext>
            </a:extLst>
          </p:cNvPr>
          <p:cNvSpPr/>
          <p:nvPr/>
        </p:nvSpPr>
        <p:spPr>
          <a:xfrm>
            <a:off x="4249295" y="6100151"/>
            <a:ext cx="588784" cy="201681"/>
          </a:xfrm>
          <a:prstGeom prst="curvedUpArrow">
            <a:avLst>
              <a:gd name="adj1" fmla="val 21888"/>
              <a:gd name="adj2" fmla="val 62345"/>
              <a:gd name="adj3" fmla="val 5299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59" name="箭头: 下弧形 1158">
            <a:extLst>
              <a:ext uri="{FF2B5EF4-FFF2-40B4-BE49-F238E27FC236}">
                <a16:creationId xmlns:a16="http://schemas.microsoft.com/office/drawing/2014/main" id="{E53E2CC2-7C6F-C1DC-1210-DFC3B9C366C6}"/>
              </a:ext>
            </a:extLst>
          </p:cNvPr>
          <p:cNvSpPr/>
          <p:nvPr/>
        </p:nvSpPr>
        <p:spPr>
          <a:xfrm rot="10800000">
            <a:off x="4204360" y="5766129"/>
            <a:ext cx="588784" cy="201681"/>
          </a:xfrm>
          <a:prstGeom prst="curvedUpArrow">
            <a:avLst>
              <a:gd name="adj1" fmla="val 44512"/>
              <a:gd name="adj2" fmla="val 97139"/>
              <a:gd name="adj3" fmla="val 5299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190" name="Picture 18">
            <a:extLst>
              <a:ext uri="{FF2B5EF4-FFF2-40B4-BE49-F238E27FC236}">
                <a16:creationId xmlns:a16="http://schemas.microsoft.com/office/drawing/2014/main" id="{CA57C50F-A8E8-11DD-71C1-1EBD2CE8A7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7151" y="5236164"/>
            <a:ext cx="1787032" cy="1648383"/>
          </a:xfrm>
          <a:prstGeom prst="rect">
            <a:avLst/>
          </a:prstGeom>
          <a:noFill/>
          <a:extLst>
            <a:ext uri="{909E8E84-426E-40DD-AFC4-6F175D3DCCD1}">
              <a14:hiddenFill xmlns:a14="http://schemas.microsoft.com/office/drawing/2010/main">
                <a:solidFill>
                  <a:srgbClr val="FFFFFF"/>
                </a:solidFill>
              </a14:hiddenFill>
            </a:ext>
          </a:extLst>
        </p:spPr>
      </p:pic>
      <p:cxnSp>
        <p:nvCxnSpPr>
          <p:cNvPr id="1203" name="连接符: 肘形 1202">
            <a:extLst>
              <a:ext uri="{FF2B5EF4-FFF2-40B4-BE49-F238E27FC236}">
                <a16:creationId xmlns:a16="http://schemas.microsoft.com/office/drawing/2014/main" id="{3D13B287-2AD5-1166-1CB0-C7B34F1CFAD6}"/>
              </a:ext>
            </a:extLst>
          </p:cNvPr>
          <p:cNvCxnSpPr>
            <a:cxnSpLocks/>
            <a:stCxn id="1084" idx="3"/>
            <a:endCxn id="1038" idx="1"/>
          </p:cNvCxnSpPr>
          <p:nvPr/>
        </p:nvCxnSpPr>
        <p:spPr>
          <a:xfrm flipV="1">
            <a:off x="4480875" y="3958528"/>
            <a:ext cx="519119" cy="1"/>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238" name="连接符: 肘形 1237">
            <a:extLst>
              <a:ext uri="{FF2B5EF4-FFF2-40B4-BE49-F238E27FC236}">
                <a16:creationId xmlns:a16="http://schemas.microsoft.com/office/drawing/2014/main" id="{2335E0FE-35D1-43B3-8D2C-C7F36A01350E}"/>
              </a:ext>
            </a:extLst>
          </p:cNvPr>
          <p:cNvCxnSpPr>
            <a:cxnSpLocks/>
            <a:stCxn id="1084" idx="2"/>
            <a:endCxn id="1190" idx="1"/>
          </p:cNvCxnSpPr>
          <p:nvPr/>
        </p:nvCxnSpPr>
        <p:spPr>
          <a:xfrm rot="16200000" flipH="1">
            <a:off x="3609452" y="4702656"/>
            <a:ext cx="1599777" cy="1115621"/>
          </a:xfrm>
          <a:prstGeom prst="bentConnector2">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245" name="连接符: 肘形 1244">
            <a:extLst>
              <a:ext uri="{FF2B5EF4-FFF2-40B4-BE49-F238E27FC236}">
                <a16:creationId xmlns:a16="http://schemas.microsoft.com/office/drawing/2014/main" id="{911C935B-1EE1-918B-7843-A4D6159BB6E2}"/>
              </a:ext>
            </a:extLst>
          </p:cNvPr>
          <p:cNvCxnSpPr>
            <a:cxnSpLocks/>
            <a:stCxn id="1038" idx="3"/>
            <a:endCxn id="16" idx="1"/>
          </p:cNvCxnSpPr>
          <p:nvPr/>
        </p:nvCxnSpPr>
        <p:spPr>
          <a:xfrm>
            <a:off x="6755586" y="3958528"/>
            <a:ext cx="883367" cy="11185"/>
          </a:xfrm>
          <a:prstGeom prst="bentConnector3">
            <a:avLst>
              <a:gd name="adj1" fmla="val 91683"/>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270" name="直接连接符 1269">
            <a:extLst>
              <a:ext uri="{FF2B5EF4-FFF2-40B4-BE49-F238E27FC236}">
                <a16:creationId xmlns:a16="http://schemas.microsoft.com/office/drawing/2014/main" id="{466AF6EA-5DE7-F2CF-B8B4-3445134ADA60}"/>
              </a:ext>
            </a:extLst>
          </p:cNvPr>
          <p:cNvCxnSpPr>
            <a:cxnSpLocks/>
          </p:cNvCxnSpPr>
          <p:nvPr/>
        </p:nvCxnSpPr>
        <p:spPr>
          <a:xfrm>
            <a:off x="7224851" y="1029166"/>
            <a:ext cx="17609" cy="5217714"/>
          </a:xfrm>
          <a:prstGeom prst="line">
            <a:avLst/>
          </a:prstGeom>
          <a:ln w="28575">
            <a:solidFill>
              <a:schemeClr val="bg2">
                <a:lumMod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1273" name="文本框 1272">
            <a:extLst>
              <a:ext uri="{FF2B5EF4-FFF2-40B4-BE49-F238E27FC236}">
                <a16:creationId xmlns:a16="http://schemas.microsoft.com/office/drawing/2014/main" id="{8B36EA8F-E98D-6D37-EFBC-868C85A66A8A}"/>
              </a:ext>
            </a:extLst>
          </p:cNvPr>
          <p:cNvSpPr txBox="1"/>
          <p:nvPr/>
        </p:nvSpPr>
        <p:spPr>
          <a:xfrm>
            <a:off x="7340859" y="1057151"/>
            <a:ext cx="883368" cy="369332"/>
          </a:xfrm>
          <a:prstGeom prst="rect">
            <a:avLst/>
          </a:prstGeom>
          <a:noFill/>
        </p:spPr>
        <p:txBody>
          <a:bodyPr wrap="square" rtlCol="0">
            <a:spAutoFit/>
          </a:bodyPr>
          <a:lstStyle/>
          <a:p>
            <a:r>
              <a:rPr lang="en-US" altLang="zh-CN" dirty="0"/>
              <a:t>Fuzz:</a:t>
            </a:r>
            <a:endParaRPr lang="zh-CN" altLang="en-US" dirty="0"/>
          </a:p>
        </p:txBody>
      </p:sp>
      <p:sp>
        <p:nvSpPr>
          <p:cNvPr id="5" name="箭头: 下弧形 4">
            <a:extLst>
              <a:ext uri="{FF2B5EF4-FFF2-40B4-BE49-F238E27FC236}">
                <a16:creationId xmlns:a16="http://schemas.microsoft.com/office/drawing/2014/main" id="{BD59976A-D67E-2F06-4749-EAC97A4C3D53}"/>
              </a:ext>
            </a:extLst>
          </p:cNvPr>
          <p:cNvSpPr/>
          <p:nvPr/>
        </p:nvSpPr>
        <p:spPr>
          <a:xfrm>
            <a:off x="7731476" y="4691455"/>
            <a:ext cx="847427" cy="389481"/>
          </a:xfrm>
          <a:prstGeom prst="curvedUpArrow">
            <a:avLst>
              <a:gd name="adj1" fmla="val 21888"/>
              <a:gd name="adj2" fmla="val 62345"/>
              <a:gd name="adj3" fmla="val 5299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文本框 7">
            <a:extLst>
              <a:ext uri="{FF2B5EF4-FFF2-40B4-BE49-F238E27FC236}">
                <a16:creationId xmlns:a16="http://schemas.microsoft.com/office/drawing/2014/main" id="{72B9B629-F848-3733-B709-0CCF48B07E03}"/>
              </a:ext>
            </a:extLst>
          </p:cNvPr>
          <p:cNvSpPr txBox="1"/>
          <p:nvPr/>
        </p:nvSpPr>
        <p:spPr>
          <a:xfrm>
            <a:off x="7713161" y="5069057"/>
            <a:ext cx="899169" cy="369332"/>
          </a:xfrm>
          <a:prstGeom prst="rect">
            <a:avLst/>
          </a:prstGeom>
          <a:noFill/>
        </p:spPr>
        <p:txBody>
          <a:bodyPr wrap="square" rtlCol="0">
            <a:spAutoFit/>
          </a:bodyPr>
          <a:lstStyle/>
          <a:p>
            <a:r>
              <a:rPr lang="en-US" altLang="zh-CN" dirty="0">
                <a:latin typeface="Gadugi" panose="020B0502040204020203" pitchFamily="34" charset="0"/>
                <a:ea typeface="Gadugi" panose="020B0502040204020203" pitchFamily="34" charset="0"/>
                <a:cs typeface="DejaVu Sans Mono" panose="020B0609030804020204" pitchFamily="49" charset="0"/>
              </a:rPr>
              <a:t>Repair</a:t>
            </a:r>
            <a:endParaRPr lang="zh-CN" altLang="en-US" dirty="0">
              <a:latin typeface="Gadugi" panose="020B0502040204020203" pitchFamily="34" charset="0"/>
              <a:cs typeface="DejaVu Sans Mono" panose="020B0609030804020204" pitchFamily="49" charset="0"/>
            </a:endParaRPr>
          </a:p>
        </p:txBody>
      </p:sp>
      <p:cxnSp>
        <p:nvCxnSpPr>
          <p:cNvPr id="9" name="连接符: 肘形 8">
            <a:extLst>
              <a:ext uri="{FF2B5EF4-FFF2-40B4-BE49-F238E27FC236}">
                <a16:creationId xmlns:a16="http://schemas.microsoft.com/office/drawing/2014/main" id="{AFBB4500-D66C-EAA9-539F-2FA5F4904F43}"/>
              </a:ext>
            </a:extLst>
          </p:cNvPr>
          <p:cNvCxnSpPr>
            <a:cxnSpLocks/>
            <a:stCxn id="1111" idx="3"/>
            <a:endCxn id="1032" idx="1"/>
          </p:cNvCxnSpPr>
          <p:nvPr/>
        </p:nvCxnSpPr>
        <p:spPr>
          <a:xfrm>
            <a:off x="8934368" y="4233406"/>
            <a:ext cx="650854" cy="1270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389F7AE7-53DC-A707-7EF1-781748CFF246}"/>
              </a:ext>
            </a:extLst>
          </p:cNvPr>
          <p:cNvSpPr txBox="1"/>
          <p:nvPr/>
        </p:nvSpPr>
        <p:spPr>
          <a:xfrm>
            <a:off x="3283146" y="2211068"/>
            <a:ext cx="1136760" cy="584775"/>
          </a:xfrm>
          <a:prstGeom prst="rect">
            <a:avLst/>
          </a:prstGeom>
          <a:noFill/>
        </p:spPr>
        <p:txBody>
          <a:bodyPr wrap="square" rtlCol="0">
            <a:spAutoFit/>
          </a:bodyPr>
          <a:lstStyle/>
          <a:p>
            <a:pPr algn="ctr"/>
            <a:r>
              <a:rPr lang="en-US" altLang="zh-CN" sz="1600" b="1" dirty="0">
                <a:solidFill>
                  <a:schemeClr val="lt1"/>
                </a:solidFill>
                <a:highlight>
                  <a:srgbClr val="008000"/>
                </a:highlight>
              </a:rPr>
              <a:t>Building</a:t>
            </a:r>
            <a:br>
              <a:rPr lang="en-US" altLang="zh-CN" sz="1600" b="1" dirty="0">
                <a:solidFill>
                  <a:schemeClr val="lt1"/>
                </a:solidFill>
                <a:highlight>
                  <a:srgbClr val="008000"/>
                </a:highlight>
              </a:rPr>
            </a:br>
            <a:r>
              <a:rPr lang="en-US" altLang="zh-CN" sz="1600" b="1" dirty="0">
                <a:solidFill>
                  <a:schemeClr val="lt1"/>
                </a:solidFill>
                <a:highlight>
                  <a:srgbClr val="008000"/>
                </a:highlight>
              </a:rPr>
              <a:t>Prompt</a:t>
            </a:r>
            <a:endParaRPr lang="zh-CN" altLang="en-US" sz="1600" b="1" dirty="0">
              <a:solidFill>
                <a:schemeClr val="lt1"/>
              </a:solidFill>
              <a:highlight>
                <a:srgbClr val="008000"/>
              </a:highlight>
            </a:endParaRPr>
          </a:p>
        </p:txBody>
      </p:sp>
    </p:spTree>
    <p:extLst>
      <p:ext uri="{BB962C8B-B14F-4D97-AF65-F5344CB8AC3E}">
        <p14:creationId xmlns:p14="http://schemas.microsoft.com/office/powerpoint/2010/main" val="2981098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93C79-EFD2-FB5F-0DFD-0EC48FD94DFF}"/>
              </a:ext>
            </a:extLst>
          </p:cNvPr>
          <p:cNvSpPr>
            <a:spLocks noGrp="1"/>
          </p:cNvSpPr>
          <p:nvPr>
            <p:ph type="title"/>
          </p:nvPr>
        </p:nvSpPr>
        <p:spPr>
          <a:xfrm>
            <a:off x="764557" y="392761"/>
            <a:ext cx="1193118" cy="1021765"/>
          </a:xfrm>
        </p:spPr>
        <p:txBody>
          <a:bodyPr/>
          <a:lstStyle/>
          <a:p>
            <a:r>
              <a:rPr lang="en-US" altLang="zh-CN" dirty="0"/>
              <a:t>LLM</a:t>
            </a:r>
            <a:endParaRPr lang="zh-CN" altLang="en-US" dirty="0"/>
          </a:p>
        </p:txBody>
      </p:sp>
      <p:sp>
        <p:nvSpPr>
          <p:cNvPr id="3" name="内容占位符 2">
            <a:extLst>
              <a:ext uri="{FF2B5EF4-FFF2-40B4-BE49-F238E27FC236}">
                <a16:creationId xmlns:a16="http://schemas.microsoft.com/office/drawing/2014/main" id="{E625F37C-8654-194F-F22A-6E7B9269ACBF}"/>
              </a:ext>
            </a:extLst>
          </p:cNvPr>
          <p:cNvSpPr>
            <a:spLocks noGrp="1"/>
          </p:cNvSpPr>
          <p:nvPr>
            <p:ph idx="1"/>
          </p:nvPr>
        </p:nvSpPr>
        <p:spPr>
          <a:xfrm>
            <a:off x="838199" y="1414525"/>
            <a:ext cx="10116189" cy="5225615"/>
          </a:xfrm>
        </p:spPr>
        <p:txBody>
          <a:bodyPr>
            <a:normAutofit/>
          </a:bodyPr>
          <a:lstStyle/>
          <a:p>
            <a:r>
              <a:rPr lang="en-US" altLang="zh-CN" sz="2400" dirty="0"/>
              <a:t>LLM</a:t>
            </a:r>
            <a:r>
              <a:rPr lang="zh-CN" altLang="en-US" sz="2400" dirty="0"/>
              <a:t>作为核心部件之一用于生成</a:t>
            </a:r>
            <a:r>
              <a:rPr lang="en-US" altLang="zh-CN" sz="2400" dirty="0"/>
              <a:t>Seed File</a:t>
            </a:r>
            <a:r>
              <a:rPr lang="zh-CN" altLang="en-US" sz="2400" dirty="0"/>
              <a:t>文件，</a:t>
            </a:r>
            <a:r>
              <a:rPr lang="en-US" altLang="zh-CN" sz="2400" dirty="0"/>
              <a:t>Code</a:t>
            </a:r>
            <a:r>
              <a:rPr lang="zh-CN" altLang="en-US" sz="2400" dirty="0"/>
              <a:t>生成类的模型架构更适合本次任务，三种模型架构：</a:t>
            </a:r>
            <a:endParaRPr lang="en-US" altLang="zh-CN" sz="2400" dirty="0"/>
          </a:p>
          <a:p>
            <a:pPr marL="457200" indent="-457200">
              <a:lnSpc>
                <a:spcPct val="100000"/>
              </a:lnSpc>
              <a:buFont typeface="+mj-lt"/>
              <a:buAutoNum type="alphaLcParenR"/>
            </a:pPr>
            <a:r>
              <a:rPr lang="en-US" altLang="zh-CN" sz="2000" dirty="0"/>
              <a:t>Encoder-Only</a:t>
            </a:r>
            <a:r>
              <a:rPr lang="zh-CN" altLang="en-US" sz="2000" dirty="0"/>
              <a:t>：</a:t>
            </a:r>
            <a:br>
              <a:rPr lang="en-US" altLang="zh-CN" sz="2400" dirty="0"/>
            </a:br>
            <a:r>
              <a:rPr lang="zh-CN" altLang="en-US" sz="1600" dirty="0"/>
              <a:t>输入 </a:t>
            </a:r>
            <a:r>
              <a:rPr lang="en-US" altLang="zh-CN" sz="1600" dirty="0"/>
              <a:t>-&gt; </a:t>
            </a:r>
            <a:r>
              <a:rPr lang="zh-CN" altLang="en-US" sz="1600" dirty="0"/>
              <a:t>隐藏状态 </a:t>
            </a:r>
            <a:r>
              <a:rPr lang="en-US" altLang="zh-CN" sz="1600" dirty="0"/>
              <a:t>-&gt; </a:t>
            </a:r>
            <a:r>
              <a:rPr lang="zh-CN" altLang="en-US" sz="1600" dirty="0"/>
              <a:t>后续处理。</a:t>
            </a:r>
            <a:r>
              <a:rPr lang="en-US" altLang="zh-CN" sz="1600" dirty="0"/>
              <a:t> </a:t>
            </a:r>
            <a:r>
              <a:rPr lang="zh-CN" altLang="en-US" sz="1600" dirty="0"/>
              <a:t>隐藏状态是输入的深层表示，包含了捕获的语法、语义等信息，将</a:t>
            </a:r>
            <a:r>
              <a:rPr lang="en-US" altLang="zh-CN" sz="1600" dirty="0"/>
              <a:t>embedding</a:t>
            </a:r>
            <a:r>
              <a:rPr lang="zh-CN" altLang="en-US" sz="1600" dirty="0"/>
              <a:t>传递给下游（例如全连接层）后即可完成分类，回归等任务。</a:t>
            </a:r>
            <a:r>
              <a:rPr lang="en-US" altLang="zh-CN" sz="1600" dirty="0"/>
              <a:t>Encoder-only</a:t>
            </a:r>
            <a:r>
              <a:rPr lang="zh-CN" altLang="en-US" sz="1600" dirty="0"/>
              <a:t>模型更适合“理解”类的任务</a:t>
            </a:r>
            <a:endParaRPr lang="en-US" altLang="zh-CN" sz="1600" dirty="0"/>
          </a:p>
          <a:p>
            <a:pPr marL="457200" indent="-457200">
              <a:buFont typeface="+mj-lt"/>
              <a:buAutoNum type="alphaLcParenR"/>
            </a:pPr>
            <a:r>
              <a:rPr lang="en-US" altLang="zh-CN" sz="2000" dirty="0"/>
              <a:t>Decoder-Only</a:t>
            </a:r>
            <a:r>
              <a:rPr lang="zh-CN" altLang="en-US" sz="2000" dirty="0"/>
              <a:t>：</a:t>
            </a:r>
            <a:br>
              <a:rPr lang="en-US" altLang="zh-CN" sz="2400" dirty="0"/>
            </a:br>
            <a:r>
              <a:rPr lang="en-US" altLang="zh-CN" sz="2400" dirty="0"/>
              <a:t> </a:t>
            </a:r>
            <a:r>
              <a:rPr lang="zh-CN" altLang="en-US" sz="1600" dirty="0"/>
              <a:t>输入 </a:t>
            </a:r>
            <a:r>
              <a:rPr lang="en-US" altLang="zh-CN" sz="1600" dirty="0"/>
              <a:t>-&gt; Decoder-&gt; </a:t>
            </a:r>
            <a:r>
              <a:rPr lang="zh-CN" altLang="en-US" sz="1600" dirty="0"/>
              <a:t>输出        输入部分信息，然后生成新的文本，内部的自回归机制使其更适合“生成”类</a:t>
            </a:r>
            <a:br>
              <a:rPr lang="en-US" altLang="zh-CN" sz="1600" dirty="0"/>
            </a:br>
            <a:br>
              <a:rPr lang="en-US" altLang="zh-CN" sz="1600" dirty="0"/>
            </a:br>
            <a:r>
              <a:rPr lang="zh-CN" altLang="en-US" sz="1600" dirty="0"/>
              <a:t>任务。</a:t>
            </a:r>
            <a:endParaRPr lang="en-US" altLang="zh-CN" sz="1600" dirty="0"/>
          </a:p>
          <a:p>
            <a:pPr marL="457200" indent="-457200">
              <a:buFont typeface="+mj-lt"/>
              <a:buAutoNum type="alphaLcParenR"/>
            </a:pPr>
            <a:r>
              <a:rPr lang="en-US" altLang="zh-CN" sz="2000" dirty="0"/>
              <a:t>Encoder-decoder</a:t>
            </a:r>
            <a:r>
              <a:rPr lang="zh-CN" altLang="en-US" sz="2000" dirty="0"/>
              <a:t>：</a:t>
            </a:r>
            <a:br>
              <a:rPr lang="en-US" altLang="zh-CN" sz="2400" dirty="0"/>
            </a:br>
            <a:r>
              <a:rPr lang="zh-CN" altLang="en-US" sz="1600" dirty="0"/>
              <a:t>输入</a:t>
            </a:r>
            <a:r>
              <a:rPr lang="en-US" altLang="zh-CN" sz="1600" dirty="0"/>
              <a:t>-&gt; encoder -&gt; decoder -&gt; </a:t>
            </a:r>
            <a:r>
              <a:rPr lang="zh-CN" altLang="en-US" sz="1600" dirty="0"/>
              <a:t>输出。</a:t>
            </a:r>
            <a:r>
              <a:rPr lang="en-US" altLang="zh-CN" sz="1600" dirty="0"/>
              <a:t>Encoder</a:t>
            </a:r>
            <a:r>
              <a:rPr lang="zh-CN" altLang="en-US" sz="1600" dirty="0"/>
              <a:t>负责将输入序列转换为一个固定长度的表示，后续</a:t>
            </a:r>
            <a:r>
              <a:rPr lang="en-US" altLang="zh-CN" sz="1600" dirty="0"/>
              <a:t>decoder</a:t>
            </a:r>
            <a:r>
              <a:rPr lang="zh-CN" altLang="en-US" sz="1600" dirty="0"/>
              <a:t>根据该表示。对于输入和输出之间存在明显的依赖关系的任务，例如</a:t>
            </a:r>
            <a:r>
              <a:rPr lang="en-US" altLang="zh-CN" sz="1600" dirty="0"/>
              <a:t>Seq2Seq</a:t>
            </a:r>
            <a:r>
              <a:rPr lang="zh-CN" altLang="en-US" sz="1600" dirty="0"/>
              <a:t>类任务，</a:t>
            </a:r>
            <a:r>
              <a:rPr lang="en-US" altLang="zh-CN" sz="1600" dirty="0"/>
              <a:t> Encoder-decoder</a:t>
            </a:r>
            <a:r>
              <a:rPr lang="zh-CN" altLang="en-US" sz="1600" dirty="0"/>
              <a:t>架构能够保证输入输出关系映射关系的一致性和连贯性。</a:t>
            </a:r>
            <a:endParaRPr lang="en-US" altLang="zh-CN" sz="1600" dirty="0"/>
          </a:p>
          <a:p>
            <a:r>
              <a:rPr lang="zh-CN" altLang="en-US" sz="2400" dirty="0"/>
              <a:t>对于本次任务：</a:t>
            </a:r>
            <a:br>
              <a:rPr lang="en-US" altLang="zh-CN" sz="2400" dirty="0"/>
            </a:br>
            <a:r>
              <a:rPr lang="zh-CN" altLang="en-US" sz="1600" dirty="0"/>
              <a:t>需要</a:t>
            </a:r>
            <a:r>
              <a:rPr lang="en-US" altLang="zh-CN" sz="1600" dirty="0"/>
              <a:t>LLM</a:t>
            </a:r>
            <a:r>
              <a:rPr lang="zh-CN" altLang="en-US" sz="1600" dirty="0"/>
              <a:t>基于现有的文件进行代码补全和代码续写，同时在生成时要能够考虑到代码的语义和语法关系</a:t>
            </a:r>
            <a:r>
              <a:rPr lang="zh-CN" altLang="en-US" sz="2400" dirty="0"/>
              <a:t>。</a:t>
            </a:r>
            <a:endParaRPr lang="en-US" altLang="zh-CN" sz="2400" dirty="0"/>
          </a:p>
        </p:txBody>
      </p:sp>
      <p:cxnSp>
        <p:nvCxnSpPr>
          <p:cNvPr id="12" name="连接符: 肘形 11">
            <a:extLst>
              <a:ext uri="{FF2B5EF4-FFF2-40B4-BE49-F238E27FC236}">
                <a16:creationId xmlns:a16="http://schemas.microsoft.com/office/drawing/2014/main" id="{E4032CFD-D758-0B61-53FF-91AD3D6B3C24}"/>
              </a:ext>
            </a:extLst>
          </p:cNvPr>
          <p:cNvCxnSpPr>
            <a:cxnSpLocks/>
          </p:cNvCxnSpPr>
          <p:nvPr/>
        </p:nvCxnSpPr>
        <p:spPr>
          <a:xfrm flipH="1">
            <a:off x="1432200" y="3879057"/>
            <a:ext cx="2243809" cy="12700"/>
          </a:xfrm>
          <a:prstGeom prst="bentConnector5">
            <a:avLst>
              <a:gd name="adj1" fmla="val -10188"/>
              <a:gd name="adj2" fmla="val 1369496"/>
              <a:gd name="adj3" fmla="val 110188"/>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074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37798-D744-FBA4-5411-EB76EB68AD2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A95A9B9-0532-99E0-3A2D-7D10CE03F256}"/>
              </a:ext>
            </a:extLst>
          </p:cNvPr>
          <p:cNvSpPr>
            <a:spLocks noGrp="1"/>
          </p:cNvSpPr>
          <p:nvPr>
            <p:ph type="title"/>
          </p:nvPr>
        </p:nvSpPr>
        <p:spPr>
          <a:xfrm>
            <a:off x="728884" y="165695"/>
            <a:ext cx="1825220" cy="1021765"/>
          </a:xfrm>
        </p:spPr>
        <p:txBody>
          <a:bodyPr>
            <a:normAutofit/>
          </a:bodyPr>
          <a:lstStyle/>
          <a:p>
            <a:r>
              <a:rPr lang="en-US" altLang="zh-CN" dirty="0"/>
              <a:t>Model</a:t>
            </a:r>
            <a:endParaRPr lang="zh-CN" altLang="en-US" dirty="0"/>
          </a:p>
        </p:txBody>
      </p:sp>
      <p:sp>
        <p:nvSpPr>
          <p:cNvPr id="3" name="内容占位符 2">
            <a:extLst>
              <a:ext uri="{FF2B5EF4-FFF2-40B4-BE49-F238E27FC236}">
                <a16:creationId xmlns:a16="http://schemas.microsoft.com/office/drawing/2014/main" id="{A9B97417-991E-1471-6B73-DC30AC000503}"/>
              </a:ext>
            </a:extLst>
          </p:cNvPr>
          <p:cNvSpPr>
            <a:spLocks noGrp="1"/>
          </p:cNvSpPr>
          <p:nvPr>
            <p:ph idx="1"/>
          </p:nvPr>
        </p:nvSpPr>
        <p:spPr>
          <a:xfrm>
            <a:off x="728885" y="1187461"/>
            <a:ext cx="7120226" cy="4084148"/>
          </a:xfrm>
        </p:spPr>
        <p:txBody>
          <a:bodyPr>
            <a:normAutofit/>
          </a:bodyPr>
          <a:lstStyle/>
          <a:p>
            <a:r>
              <a:rPr lang="zh-CN" altLang="en-US" sz="2000" dirty="0"/>
              <a:t>由于仓颉语言的语法与</a:t>
            </a:r>
            <a:r>
              <a:rPr lang="en-US" altLang="zh-CN" sz="2000" dirty="0"/>
              <a:t>C</a:t>
            </a:r>
            <a:r>
              <a:rPr lang="zh-CN" altLang="en-US" sz="2000" dirty="0"/>
              <a:t>、</a:t>
            </a:r>
            <a:r>
              <a:rPr lang="en-US" altLang="zh-CN" sz="2000" dirty="0"/>
              <a:t>Java</a:t>
            </a:r>
            <a:r>
              <a:rPr lang="zh-CN" altLang="en-US" sz="2000" dirty="0"/>
              <a:t>、</a:t>
            </a:r>
            <a:r>
              <a:rPr lang="en-US" altLang="zh-CN" sz="2000" dirty="0"/>
              <a:t>JS</a:t>
            </a:r>
            <a:r>
              <a:rPr lang="zh-CN" altLang="en-US" sz="2000" dirty="0"/>
              <a:t>等有很多的相似性，同时其可用于训练的语料相对匮乏，并且考虑到模型规模越大效果越佳：</a:t>
            </a:r>
            <a:endParaRPr lang="en-US" altLang="zh-CN" sz="2000" dirty="0"/>
          </a:p>
          <a:p>
            <a:r>
              <a:rPr lang="en-US" altLang="zh-CN" sz="2000" dirty="0"/>
              <a:t>Fine-Tuning Code LLM</a:t>
            </a:r>
          </a:p>
          <a:p>
            <a:r>
              <a:rPr lang="en-US" altLang="zh-CN" sz="2000" dirty="0"/>
              <a:t>Encoder-Decoder Structure</a:t>
            </a:r>
          </a:p>
          <a:p>
            <a:r>
              <a:rPr lang="en-US" altLang="zh-CN" sz="2000" dirty="0"/>
              <a:t>GPU and resource constraints.</a:t>
            </a:r>
          </a:p>
          <a:p>
            <a:pPr marL="0" indent="0">
              <a:buNone/>
            </a:pPr>
            <a:endParaRPr lang="en-US" altLang="zh-CN" sz="2000" dirty="0"/>
          </a:p>
          <a:p>
            <a:pPr marL="0" indent="0">
              <a:buNone/>
            </a:pPr>
            <a:r>
              <a:rPr lang="en-US" altLang="zh-CN" sz="2000" dirty="0"/>
              <a:t>=&gt; CodeT5p-220m</a:t>
            </a:r>
            <a:r>
              <a:rPr lang="zh-CN" altLang="en-US" sz="2000" dirty="0"/>
              <a:t>，在</a:t>
            </a:r>
            <a:r>
              <a:rPr lang="en-US" altLang="zh-CN" sz="2000" dirty="0"/>
              <a:t>C</a:t>
            </a:r>
            <a:r>
              <a:rPr lang="zh-CN" altLang="en-US" sz="2000" dirty="0"/>
              <a:t>、</a:t>
            </a:r>
            <a:r>
              <a:rPr lang="en-US" altLang="zh-CN" sz="2000" dirty="0"/>
              <a:t>Java</a:t>
            </a:r>
            <a:r>
              <a:rPr lang="zh-CN" altLang="en-US" sz="2000" dirty="0"/>
              <a:t>、</a:t>
            </a:r>
            <a:r>
              <a:rPr lang="en-US" altLang="zh-CN" sz="2000" dirty="0"/>
              <a:t>Python</a:t>
            </a:r>
            <a:r>
              <a:rPr lang="zh-CN" altLang="en-US" sz="2000" dirty="0"/>
              <a:t>的单峰和双峰数据上训练过的模型，并进行了调优，有着相较下不错的性能。</a:t>
            </a:r>
            <a:endParaRPr lang="en-US" altLang="zh-CN" sz="2000" dirty="0"/>
          </a:p>
          <a:p>
            <a:pPr marL="0" indent="0">
              <a:buNone/>
            </a:pPr>
            <a:endParaRPr lang="en-US" altLang="zh-CN" sz="2000" dirty="0"/>
          </a:p>
        </p:txBody>
      </p:sp>
      <p:sp>
        <p:nvSpPr>
          <p:cNvPr id="5" name="文本框 4">
            <a:extLst>
              <a:ext uri="{FF2B5EF4-FFF2-40B4-BE49-F238E27FC236}">
                <a16:creationId xmlns:a16="http://schemas.microsoft.com/office/drawing/2014/main" id="{BEF394DD-C5A3-D8B0-204E-FB108153E9E6}"/>
              </a:ext>
            </a:extLst>
          </p:cNvPr>
          <p:cNvSpPr txBox="1"/>
          <p:nvPr/>
        </p:nvSpPr>
        <p:spPr>
          <a:xfrm>
            <a:off x="9185423" y="2325330"/>
            <a:ext cx="1695323" cy="923330"/>
          </a:xfrm>
          <a:prstGeom prst="rect">
            <a:avLst/>
          </a:prstGeom>
          <a:noFill/>
        </p:spPr>
        <p:txBody>
          <a:bodyPr wrap="square">
            <a:spAutoFit/>
          </a:bodyPr>
          <a:lstStyle/>
          <a:p>
            <a:r>
              <a:rPr lang="zh-CN" altLang="en-US" dirty="0"/>
              <a:t>仓颉语法图 </a:t>
            </a:r>
            <a:r>
              <a:rPr lang="en-US" altLang="zh-CN" dirty="0"/>
              <a:t>&amp; CodeT5p</a:t>
            </a:r>
            <a:r>
              <a:rPr lang="zh-CN" altLang="en-US" dirty="0"/>
              <a:t>性能对比图</a:t>
            </a:r>
          </a:p>
        </p:txBody>
      </p:sp>
    </p:spTree>
    <p:extLst>
      <p:ext uri="{BB962C8B-B14F-4D97-AF65-F5344CB8AC3E}">
        <p14:creationId xmlns:p14="http://schemas.microsoft.com/office/powerpoint/2010/main" val="2418533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19F0A-1212-A0F9-C9FC-5849CC097E8B}"/>
            </a:ext>
          </a:extLst>
        </p:cNvPr>
        <p:cNvGrpSpPr/>
        <p:nvPr/>
      </p:nvGrpSpPr>
      <p:grpSpPr>
        <a:xfrm>
          <a:off x="0" y="0"/>
          <a:ext cx="0" cy="0"/>
          <a:chOff x="0" y="0"/>
          <a:chExt cx="0" cy="0"/>
        </a:xfrm>
      </p:grpSpPr>
      <p:pic>
        <p:nvPicPr>
          <p:cNvPr id="10" name="图片 9">
            <a:extLst>
              <a:ext uri="{FF2B5EF4-FFF2-40B4-BE49-F238E27FC236}">
                <a16:creationId xmlns:a16="http://schemas.microsoft.com/office/drawing/2014/main" id="{4C589C67-7C56-3CB3-9C45-C7584E8E1828}"/>
              </a:ext>
            </a:extLst>
          </p:cNvPr>
          <p:cNvPicPr>
            <a:picLocks noChangeAspect="1"/>
          </p:cNvPicPr>
          <p:nvPr/>
        </p:nvPicPr>
        <p:blipFill>
          <a:blip r:embed="rId2"/>
          <a:stretch>
            <a:fillRect/>
          </a:stretch>
        </p:blipFill>
        <p:spPr>
          <a:xfrm>
            <a:off x="624556" y="3631519"/>
            <a:ext cx="5088605" cy="3153702"/>
          </a:xfrm>
          <a:prstGeom prst="rect">
            <a:avLst/>
          </a:prstGeom>
        </p:spPr>
      </p:pic>
      <p:pic>
        <p:nvPicPr>
          <p:cNvPr id="12" name="图片 11">
            <a:extLst>
              <a:ext uri="{FF2B5EF4-FFF2-40B4-BE49-F238E27FC236}">
                <a16:creationId xmlns:a16="http://schemas.microsoft.com/office/drawing/2014/main" id="{0B9357A4-D764-A1E7-A4E1-411A4AD21D5E}"/>
              </a:ext>
            </a:extLst>
          </p:cNvPr>
          <p:cNvPicPr>
            <a:picLocks noChangeAspect="1"/>
          </p:cNvPicPr>
          <p:nvPr/>
        </p:nvPicPr>
        <p:blipFill>
          <a:blip r:embed="rId3"/>
          <a:stretch>
            <a:fillRect/>
          </a:stretch>
        </p:blipFill>
        <p:spPr>
          <a:xfrm>
            <a:off x="6262087" y="5675026"/>
            <a:ext cx="5201028" cy="967509"/>
          </a:xfrm>
          <a:prstGeom prst="rect">
            <a:avLst/>
          </a:prstGeom>
        </p:spPr>
      </p:pic>
      <p:pic>
        <p:nvPicPr>
          <p:cNvPr id="6" name="图片 5">
            <a:extLst>
              <a:ext uri="{FF2B5EF4-FFF2-40B4-BE49-F238E27FC236}">
                <a16:creationId xmlns:a16="http://schemas.microsoft.com/office/drawing/2014/main" id="{CDCC0585-F45E-18BA-29B8-44069624F559}"/>
              </a:ext>
            </a:extLst>
          </p:cNvPr>
          <p:cNvPicPr>
            <a:picLocks noChangeAspect="1"/>
          </p:cNvPicPr>
          <p:nvPr/>
        </p:nvPicPr>
        <p:blipFill>
          <a:blip r:embed="rId4"/>
          <a:stretch>
            <a:fillRect/>
          </a:stretch>
        </p:blipFill>
        <p:spPr>
          <a:xfrm>
            <a:off x="6708711" y="164162"/>
            <a:ext cx="5088604" cy="4820296"/>
          </a:xfrm>
          <a:prstGeom prst="rect">
            <a:avLst/>
          </a:prstGeom>
        </p:spPr>
      </p:pic>
      <p:sp>
        <p:nvSpPr>
          <p:cNvPr id="2" name="标题 1">
            <a:extLst>
              <a:ext uri="{FF2B5EF4-FFF2-40B4-BE49-F238E27FC236}">
                <a16:creationId xmlns:a16="http://schemas.microsoft.com/office/drawing/2014/main" id="{65811908-A327-F3BB-6351-DC121D7ECA68}"/>
              </a:ext>
            </a:extLst>
          </p:cNvPr>
          <p:cNvSpPr>
            <a:spLocks noGrp="1"/>
          </p:cNvSpPr>
          <p:nvPr>
            <p:ph type="title"/>
          </p:nvPr>
        </p:nvSpPr>
        <p:spPr>
          <a:xfrm>
            <a:off x="728884" y="165695"/>
            <a:ext cx="2204560" cy="1021765"/>
          </a:xfrm>
        </p:spPr>
        <p:txBody>
          <a:bodyPr>
            <a:normAutofit fontScale="90000"/>
          </a:bodyPr>
          <a:lstStyle/>
          <a:p>
            <a:r>
              <a:rPr lang="en-US" altLang="zh-CN" dirty="0"/>
              <a:t>Structure</a:t>
            </a:r>
            <a:endParaRPr lang="zh-CN" altLang="en-US" dirty="0"/>
          </a:p>
        </p:txBody>
      </p:sp>
      <p:sp>
        <p:nvSpPr>
          <p:cNvPr id="3" name="内容占位符 2">
            <a:extLst>
              <a:ext uri="{FF2B5EF4-FFF2-40B4-BE49-F238E27FC236}">
                <a16:creationId xmlns:a16="http://schemas.microsoft.com/office/drawing/2014/main" id="{58F3575C-6000-C006-E502-8C0AE7725BEE}"/>
              </a:ext>
            </a:extLst>
          </p:cNvPr>
          <p:cNvSpPr>
            <a:spLocks noGrp="1"/>
          </p:cNvSpPr>
          <p:nvPr>
            <p:ph idx="1"/>
          </p:nvPr>
        </p:nvSpPr>
        <p:spPr>
          <a:xfrm>
            <a:off x="728885" y="1187461"/>
            <a:ext cx="3317662" cy="5332336"/>
          </a:xfrm>
        </p:spPr>
        <p:txBody>
          <a:bodyPr>
            <a:normAutofit/>
          </a:bodyPr>
          <a:lstStyle/>
          <a:p>
            <a:r>
              <a:rPr lang="en-US" altLang="zh-CN" sz="2000" dirty="0"/>
              <a:t>Shared Embedding</a:t>
            </a:r>
            <a:r>
              <a:rPr lang="zh-CN" altLang="en-US" sz="2000" dirty="0"/>
              <a:t>层；</a:t>
            </a:r>
            <a:endParaRPr lang="en-US" altLang="zh-CN" sz="2000" dirty="0"/>
          </a:p>
          <a:p>
            <a:r>
              <a:rPr lang="en-US" altLang="zh-CN" sz="2000" dirty="0"/>
              <a:t>24</a:t>
            </a:r>
            <a:r>
              <a:rPr lang="zh-CN" altLang="en-US" sz="2000" dirty="0"/>
              <a:t>个</a:t>
            </a:r>
            <a:r>
              <a:rPr lang="en-US" altLang="zh-CN" sz="2000" dirty="0"/>
              <a:t>encoder</a:t>
            </a:r>
            <a:r>
              <a:rPr lang="zh-CN" altLang="en-US" sz="2000" dirty="0"/>
              <a:t>堆叠；</a:t>
            </a:r>
            <a:endParaRPr lang="en-US" altLang="zh-CN" sz="2000" dirty="0"/>
          </a:p>
          <a:p>
            <a:r>
              <a:rPr lang="en-US" altLang="zh-CN" sz="2000" dirty="0"/>
              <a:t>24</a:t>
            </a:r>
            <a:r>
              <a:rPr lang="zh-CN" altLang="en-US" sz="2000" dirty="0"/>
              <a:t>个</a:t>
            </a:r>
            <a:r>
              <a:rPr lang="en-US" altLang="zh-CN" sz="2000" dirty="0"/>
              <a:t>decoder</a:t>
            </a:r>
            <a:r>
              <a:rPr lang="zh-CN" altLang="en-US" sz="2000" dirty="0"/>
              <a:t>堆叠；</a:t>
            </a:r>
            <a:endParaRPr lang="en-US" altLang="zh-CN" sz="2000" dirty="0"/>
          </a:p>
          <a:p>
            <a:r>
              <a:rPr lang="en-US" altLang="zh-CN" sz="2000" dirty="0" err="1"/>
              <a:t>Lm_head</a:t>
            </a:r>
            <a:r>
              <a:rPr lang="zh-CN" altLang="en-US" sz="2000" dirty="0"/>
              <a:t>线性变换层。</a:t>
            </a:r>
            <a:endParaRPr lang="en-US" altLang="zh-CN" sz="2000" dirty="0"/>
          </a:p>
        </p:txBody>
      </p:sp>
      <p:cxnSp>
        <p:nvCxnSpPr>
          <p:cNvPr id="5" name="直接箭头连接符 4">
            <a:extLst>
              <a:ext uri="{FF2B5EF4-FFF2-40B4-BE49-F238E27FC236}">
                <a16:creationId xmlns:a16="http://schemas.microsoft.com/office/drawing/2014/main" id="{B98445B0-A531-E494-F018-0625D9C4C7EB}"/>
              </a:ext>
            </a:extLst>
          </p:cNvPr>
          <p:cNvCxnSpPr/>
          <p:nvPr/>
        </p:nvCxnSpPr>
        <p:spPr>
          <a:xfrm flipV="1">
            <a:off x="3669873" y="492453"/>
            <a:ext cx="3185058" cy="859168"/>
          </a:xfrm>
          <a:prstGeom prst="straightConnector1">
            <a:avLst/>
          </a:prstGeom>
          <a:ln w="381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29E6AD74-1F5A-B4CE-073A-1AD195837430}"/>
              </a:ext>
            </a:extLst>
          </p:cNvPr>
          <p:cNvCxnSpPr>
            <a:cxnSpLocks/>
          </p:cNvCxnSpPr>
          <p:nvPr/>
        </p:nvCxnSpPr>
        <p:spPr>
          <a:xfrm flipV="1">
            <a:off x="3215742" y="676577"/>
            <a:ext cx="3694422" cy="1083926"/>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0E3CC2DD-97AA-0286-2A0C-D5C2C5FA15C6}"/>
              </a:ext>
            </a:extLst>
          </p:cNvPr>
          <p:cNvCxnSpPr>
            <a:cxnSpLocks/>
          </p:cNvCxnSpPr>
          <p:nvPr/>
        </p:nvCxnSpPr>
        <p:spPr>
          <a:xfrm rot="16200000" flipH="1">
            <a:off x="-726229" y="3090929"/>
            <a:ext cx="2111097" cy="298720"/>
          </a:xfrm>
          <a:prstGeom prst="bentConnector3">
            <a:avLst>
              <a:gd name="adj1" fmla="val 99419"/>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DCDBC664-75D1-E0B7-4EDB-E4575C54C9BB}"/>
              </a:ext>
            </a:extLst>
          </p:cNvPr>
          <p:cNvCxnSpPr>
            <a:cxnSpLocks/>
          </p:cNvCxnSpPr>
          <p:nvPr/>
        </p:nvCxnSpPr>
        <p:spPr>
          <a:xfrm>
            <a:off x="179959" y="2184741"/>
            <a:ext cx="548925"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186499AB-CDC3-C6F8-64E7-713EF4F00673}"/>
              </a:ext>
            </a:extLst>
          </p:cNvPr>
          <p:cNvCxnSpPr/>
          <p:nvPr/>
        </p:nvCxnSpPr>
        <p:spPr>
          <a:xfrm>
            <a:off x="3369165" y="2620462"/>
            <a:ext cx="3339546" cy="3639189"/>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3685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CF108-0C36-485E-DB22-665223E42AA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BEC84A1-6D3C-1014-9D6F-DB2C16ADFFA4}"/>
              </a:ext>
            </a:extLst>
          </p:cNvPr>
          <p:cNvSpPr>
            <a:spLocks noGrp="1"/>
          </p:cNvSpPr>
          <p:nvPr>
            <p:ph type="title"/>
          </p:nvPr>
        </p:nvSpPr>
        <p:spPr>
          <a:xfrm>
            <a:off x="728884" y="165695"/>
            <a:ext cx="2646418" cy="1021765"/>
          </a:xfrm>
        </p:spPr>
        <p:txBody>
          <a:bodyPr>
            <a:normAutofit fontScale="90000"/>
          </a:bodyPr>
          <a:lstStyle/>
          <a:p>
            <a:r>
              <a:rPr lang="en-US" altLang="zh-CN" dirty="0"/>
              <a:t>Embedding</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F8039F7-A33B-1E02-1AAD-4EA27943EBDD}"/>
                  </a:ext>
                </a:extLst>
              </p:cNvPr>
              <p:cNvSpPr>
                <a:spLocks noGrp="1"/>
              </p:cNvSpPr>
              <p:nvPr>
                <p:ph idx="1"/>
              </p:nvPr>
            </p:nvSpPr>
            <p:spPr>
              <a:xfrm>
                <a:off x="728884" y="1187461"/>
                <a:ext cx="6481989" cy="4084148"/>
              </a:xfrm>
            </p:spPr>
            <p:txBody>
              <a:bodyPr>
                <a:normAutofit lnSpcReduction="10000"/>
              </a:bodyPr>
              <a:lstStyle/>
              <a:p>
                <a:pPr marL="457200" indent="-457200">
                  <a:lnSpc>
                    <a:spcPct val="100000"/>
                  </a:lnSpc>
                  <a:buFont typeface="+mj-lt"/>
                  <a:buAutoNum type="alphaLcParenR"/>
                </a:pPr>
                <a:r>
                  <a:rPr lang="zh-CN" altLang="en-US" sz="2000" dirty="0">
                    <a:latin typeface="Times New Roman" panose="02020603050405020304" pitchFamily="18" charset="0"/>
                    <a:ea typeface="等线" panose="02010600030101010101" pitchFamily="2" charset="-122"/>
                  </a:rPr>
                  <a:t>语句</a:t>
                </a:r>
                <a:r>
                  <a:rPr lang="en-US" altLang="zh-CN" sz="2000" dirty="0">
                    <a:latin typeface="Times New Roman" panose="02020603050405020304" pitchFamily="18" charset="0"/>
                    <a:ea typeface="等线" panose="02010600030101010101" pitchFamily="2" charset="-122"/>
                  </a:rPr>
                  <a:t>: Var </a:t>
                </a:r>
                <a:r>
                  <a:rPr lang="en-US" altLang="zh-CN" sz="2000" dirty="0" err="1">
                    <a:latin typeface="Times New Roman" panose="02020603050405020304" pitchFamily="18" charset="0"/>
                    <a:ea typeface="等线" panose="02010600030101010101" pitchFamily="2" charset="-122"/>
                  </a:rPr>
                  <a:t>cj</a:t>
                </a:r>
                <a:r>
                  <a:rPr lang="en-US" altLang="zh-CN" sz="2000" dirty="0">
                    <a:latin typeface="Times New Roman" panose="02020603050405020304" pitchFamily="18" charset="0"/>
                    <a:ea typeface="等线" panose="02010600030101010101" pitchFamily="2" charset="-122"/>
                  </a:rPr>
                  <a:t>: String = “Hello </a:t>
                </a:r>
                <a:r>
                  <a:rPr lang="en-US" altLang="zh-CN" sz="2000" dirty="0" err="1">
                    <a:latin typeface="Times New Roman" panose="02020603050405020304" pitchFamily="18" charset="0"/>
                    <a:ea typeface="等线" panose="02010600030101010101" pitchFamily="2" charset="-122"/>
                  </a:rPr>
                  <a:t>Cangjie</a:t>
                </a:r>
                <a:r>
                  <a:rPr lang="en-US" altLang="zh-CN" sz="2000" dirty="0">
                    <a:latin typeface="Times New Roman" panose="02020603050405020304" pitchFamily="18" charset="0"/>
                    <a:ea typeface="等线" panose="02010600030101010101" pitchFamily="2" charset="-122"/>
                  </a:rPr>
                  <a:t>”</a:t>
                </a:r>
              </a:p>
              <a:p>
                <a:pPr marL="457200" indent="-457200">
                  <a:lnSpc>
                    <a:spcPct val="100000"/>
                  </a:lnSpc>
                  <a:buFont typeface="+mj-lt"/>
                  <a:buAutoNum type="alphaLcParenR"/>
                </a:pPr>
                <a:r>
                  <a:rPr lang="en-US" altLang="zh-CN" sz="2000" dirty="0">
                    <a:latin typeface="Times New Roman" panose="02020603050405020304" pitchFamily="18" charset="0"/>
                    <a:ea typeface="等线" panose="02010600030101010101" pitchFamily="2" charset="-122"/>
                  </a:rPr>
                  <a:t>Tokenizer: </a:t>
                </a:r>
                <a:br>
                  <a:rPr lang="en-US" altLang="zh-CN" sz="2000" dirty="0">
                    <a:latin typeface="Times New Roman" panose="02020603050405020304" pitchFamily="18" charset="0"/>
                    <a:ea typeface="等线" panose="02010600030101010101" pitchFamily="2" charset="-122"/>
                  </a:rPr>
                </a:br>
                <a:r>
                  <a:rPr lang="en-US" altLang="zh-CN" sz="2000" dirty="0">
                    <a:latin typeface="Times New Roman" panose="02020603050405020304" pitchFamily="18" charset="0"/>
                    <a:ea typeface="等线" panose="02010600030101010101" pitchFamily="2" charset="-122"/>
                  </a:rPr>
                  <a:t>[var, </a:t>
                </a:r>
                <a:r>
                  <a:rPr lang="en-US" altLang="zh-CN" sz="2000" dirty="0" err="1">
                    <a:latin typeface="Times New Roman" panose="02020603050405020304" pitchFamily="18" charset="0"/>
                    <a:ea typeface="等线" panose="02010600030101010101" pitchFamily="2" charset="-122"/>
                  </a:rPr>
                  <a:t>cj</a:t>
                </a:r>
                <a:r>
                  <a:rPr lang="en-US" altLang="zh-CN" sz="2000" dirty="0">
                    <a:latin typeface="Times New Roman" panose="02020603050405020304" pitchFamily="18" charset="0"/>
                    <a:ea typeface="等线" panose="02010600030101010101" pitchFamily="2" charset="-122"/>
                  </a:rPr>
                  <a:t>, :, String, =, “, Hello, </a:t>
                </a:r>
                <a:r>
                  <a:rPr lang="en-US" altLang="zh-CN" sz="2000" dirty="0" err="1">
                    <a:latin typeface="Times New Roman" panose="02020603050405020304" pitchFamily="18" charset="0"/>
                    <a:ea typeface="等线" panose="02010600030101010101" pitchFamily="2" charset="-122"/>
                  </a:rPr>
                  <a:t>Cangjie</a:t>
                </a:r>
                <a:r>
                  <a:rPr lang="en-US" altLang="zh-CN" sz="2000" dirty="0">
                    <a:latin typeface="Times New Roman" panose="02020603050405020304" pitchFamily="18" charset="0"/>
                    <a:ea typeface="等线" panose="02010600030101010101" pitchFamily="2" charset="-122"/>
                  </a:rPr>
                  <a:t>,”]</a:t>
                </a:r>
                <a:br>
                  <a:rPr lang="en-US" altLang="zh-CN" sz="2000" dirty="0">
                    <a:latin typeface="Times New Roman" panose="02020603050405020304" pitchFamily="18" charset="0"/>
                    <a:ea typeface="等线" panose="02010600030101010101" pitchFamily="2" charset="-122"/>
                  </a:rPr>
                </a:br>
                <a:r>
                  <a:rPr lang="en-US" altLang="zh-CN" sz="2000" dirty="0">
                    <a:latin typeface="Times New Roman" panose="02020603050405020304" pitchFamily="18" charset="0"/>
                    <a:ea typeface="等线" panose="02010600030101010101" pitchFamily="2" charset="-122"/>
                  </a:rPr>
                  <a:t>[123,321,45,235,432,54,654,7654,423]</a:t>
                </a:r>
              </a:p>
              <a:p>
                <a:pPr marL="342900" indent="-342900">
                  <a:lnSpc>
                    <a:spcPct val="100000"/>
                  </a:lnSpc>
                  <a:buFont typeface="+mj-lt"/>
                  <a:buAutoNum type="alphaLcParenR"/>
                </a:pPr>
                <a:r>
                  <a:rPr lang="en-US" altLang="zh-CN" sz="1800" dirty="0">
                    <a:latin typeface="Times New Roman" panose="02020603050405020304" pitchFamily="18" charset="0"/>
                    <a:ea typeface="等线" panose="02010600030101010101" pitchFamily="2" charset="-122"/>
                  </a:rPr>
                  <a:t>Embedding</a:t>
                </a:r>
                <a:r>
                  <a:rPr lang="zh-CN" altLang="en-US" sz="1800" dirty="0">
                    <a:latin typeface="Times New Roman" panose="02020603050405020304" pitchFamily="18" charset="0"/>
                    <a:ea typeface="等线" panose="02010600030101010101" pitchFamily="2" charset="-122"/>
                  </a:rPr>
                  <a:t>层有一个权重矩阵</a:t>
                </a:r>
                <a14:m>
                  <m:oMath xmlns:m="http://schemas.openxmlformats.org/officeDocument/2006/math">
                    <m:r>
                      <a:rPr lang="en-US" altLang="zh-CN" sz="1800" b="0" i="1" smtClean="0">
                        <a:latin typeface="Cambria Math" panose="02040503050406030204" pitchFamily="18" charset="0"/>
                      </a:rPr>
                      <m:t>𝑉</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rPr>
                      <m:t>𝑑</m:t>
                    </m:r>
                    <m:r>
                      <a:rPr lang="zh-CN" altLang="en-US" sz="1800" i="1">
                        <a:latin typeface="Cambria Math" panose="02040503050406030204" pitchFamily="18" charset="0"/>
                      </a:rPr>
                      <m:t>，</m:t>
                    </m:r>
                  </m:oMath>
                </a14:m>
                <a:r>
                  <a:rPr lang="zh-CN" altLang="en-US" sz="1800" dirty="0">
                    <a:latin typeface="Times New Roman" panose="02020603050405020304" pitchFamily="18" charset="0"/>
                    <a:ea typeface="等线" panose="02010600030101010101" pitchFamily="2" charset="-122"/>
                  </a:rPr>
                  <a:t>词汇表长度</a:t>
                </a:r>
                <a14:m>
                  <m:oMath xmlns:m="http://schemas.openxmlformats.org/officeDocument/2006/math">
                    <m:r>
                      <a:rPr lang="en-US" altLang="zh-CN" sz="1800" b="0" i="1" smtClean="0">
                        <a:latin typeface="Cambria Math" panose="02040503050406030204" pitchFamily="18" charset="0"/>
                      </a:rPr>
                      <m:t>𝑉</m:t>
                    </m:r>
                  </m:oMath>
                </a14:m>
                <a:r>
                  <a:rPr lang="zh-CN" altLang="en-US" sz="1800" dirty="0">
                    <a:latin typeface="Times New Roman" panose="02020603050405020304" pitchFamily="18" charset="0"/>
                    <a:ea typeface="等线" panose="02010600030101010101" pitchFamily="2" charset="-122"/>
                  </a:rPr>
                  <a:t>，</a:t>
                </a:r>
                <a:r>
                  <a:rPr lang="en-US" altLang="zh-CN" sz="1800" dirty="0">
                    <a:latin typeface="Times New Roman" panose="02020603050405020304" pitchFamily="18" charset="0"/>
                    <a:ea typeface="等线" panose="02010600030101010101" pitchFamily="2" charset="-122"/>
                  </a:rPr>
                  <a:t>embedding</a:t>
                </a:r>
                <a:r>
                  <a:rPr lang="zh-CN" altLang="en-US" sz="1800" dirty="0">
                    <a:latin typeface="Times New Roman" panose="02020603050405020304" pitchFamily="18" charset="0"/>
                    <a:ea typeface="等线" panose="02010600030101010101" pitchFamily="2" charset="-122"/>
                  </a:rPr>
                  <a:t>维度</a:t>
                </a:r>
                <a14:m>
                  <m:oMath xmlns:m="http://schemas.openxmlformats.org/officeDocument/2006/math">
                    <m:r>
                      <m:rPr>
                        <m:sty m:val="p"/>
                      </m:rPr>
                      <a:rPr lang="en-US" altLang="zh-CN" sz="1800" i="1" dirty="0">
                        <a:latin typeface="Cambria Math" panose="02040503050406030204" pitchFamily="18" charset="0"/>
                      </a:rPr>
                      <m:t>d</m:t>
                    </m:r>
                  </m:oMath>
                </a14:m>
                <a:endParaRPr lang="en-US" altLang="zh-CN" sz="1800" dirty="0">
                  <a:latin typeface="Times New Roman" panose="02020603050405020304" pitchFamily="18" charset="0"/>
                  <a:ea typeface="等线" panose="02010600030101010101" pitchFamily="2" charset="-122"/>
                </a:endParaRPr>
              </a:p>
              <a:p>
                <a:pPr marL="342900" indent="-342900">
                  <a:lnSpc>
                    <a:spcPct val="100000"/>
                  </a:lnSpc>
                  <a:buFont typeface="+mj-lt"/>
                  <a:buAutoNum type="alphaLcParenR"/>
                </a:pPr>
                <a:r>
                  <a:rPr lang="zh-CN" altLang="en-US" sz="1800" dirty="0">
                    <a:latin typeface="Times New Roman" panose="02020603050405020304" pitchFamily="18" charset="0"/>
                    <a:ea typeface="等线" panose="02010600030101010101" pitchFamily="2" charset="-122"/>
                  </a:rPr>
                  <a:t>每个索引对应权重矩阵的一行，所以经过</a:t>
                </a:r>
                <a:r>
                  <a:rPr lang="en-US" altLang="zh-CN" sz="1800" dirty="0">
                    <a:latin typeface="Times New Roman" panose="02020603050405020304" pitchFamily="18" charset="0"/>
                    <a:ea typeface="等线" panose="02010600030101010101" pitchFamily="2" charset="-122"/>
                  </a:rPr>
                  <a:t>embedding</a:t>
                </a:r>
                <a:r>
                  <a:rPr lang="zh-CN" altLang="en-US" sz="1800" dirty="0">
                    <a:latin typeface="Times New Roman" panose="02020603050405020304" pitchFamily="18" charset="0"/>
                    <a:ea typeface="等线" panose="02010600030101010101" pitchFamily="2" charset="-122"/>
                  </a:rPr>
                  <a:t>层输入变为 </a:t>
                </a:r>
                <a:r>
                  <a:rPr lang="en-US" altLang="zh-CN" sz="1800" dirty="0">
                    <a:latin typeface="Times New Roman" panose="02020603050405020304" pitchFamily="18" charset="0"/>
                    <a:ea typeface="等线" panose="02010600030101010101" pitchFamily="2" charset="-122"/>
                  </a:rPr>
                  <a:t>9*d </a:t>
                </a:r>
                <a:r>
                  <a:rPr lang="zh-CN" altLang="en-US" sz="1800" dirty="0">
                    <a:latin typeface="Times New Roman" panose="02020603050405020304" pitchFamily="18" charset="0"/>
                    <a:ea typeface="等线" panose="02010600030101010101" pitchFamily="2" charset="-122"/>
                  </a:rPr>
                  <a:t>的矩阵。</a:t>
                </a:r>
                <a:endParaRPr lang="en-US" altLang="zh-CN" sz="1800" dirty="0">
                  <a:latin typeface="Times New Roman" panose="02020603050405020304" pitchFamily="18" charset="0"/>
                  <a:ea typeface="等线" panose="02010600030101010101" pitchFamily="2" charset="-122"/>
                </a:endParaRPr>
              </a:p>
              <a:p>
                <a:pPr marL="342900" indent="-342900">
                  <a:lnSpc>
                    <a:spcPct val="100000"/>
                  </a:lnSpc>
                  <a:buFont typeface="+mj-lt"/>
                  <a:buAutoNum type="alphaLcParenR"/>
                </a:pPr>
                <a:r>
                  <a:rPr lang="zh-CN" altLang="en-US" sz="1800" dirty="0">
                    <a:latin typeface="Times New Roman" panose="02020603050405020304" pitchFamily="18" charset="0"/>
                    <a:ea typeface="等线" panose="02010600030101010101" pitchFamily="2" charset="-122"/>
                  </a:rPr>
                  <a:t>接着进入</a:t>
                </a:r>
                <a:r>
                  <a:rPr lang="en-US" altLang="zh-CN" sz="1800" dirty="0">
                    <a:latin typeface="Times New Roman" panose="02020603050405020304" pitchFamily="18" charset="0"/>
                    <a:ea typeface="等线" panose="02010600030101010101" pitchFamily="2" charset="-122"/>
                  </a:rPr>
                  <a:t>Encoder</a:t>
                </a:r>
                <a:r>
                  <a:rPr lang="zh-CN" altLang="en-US" sz="1800" dirty="0">
                    <a:latin typeface="Times New Roman" panose="02020603050405020304" pitchFamily="18" charset="0"/>
                    <a:ea typeface="等线" panose="02010600030101010101" pitchFamily="2" charset="-122"/>
                  </a:rPr>
                  <a:t>部分，</a:t>
                </a:r>
                <a:r>
                  <a:rPr lang="en-US" altLang="zh-CN" sz="1800" dirty="0">
                    <a:latin typeface="Times New Roman" panose="02020603050405020304" pitchFamily="18" charset="0"/>
                    <a:ea typeface="等线" panose="02010600030101010101" pitchFamily="2" charset="-122"/>
                  </a:rPr>
                  <a:t>encoder</a:t>
                </a:r>
                <a:r>
                  <a:rPr lang="zh-CN" altLang="en-US" sz="1800" dirty="0">
                    <a:latin typeface="Times New Roman" panose="02020603050405020304" pitchFamily="18" charset="0"/>
                    <a:ea typeface="等线" panose="02010600030101010101" pitchFamily="2" charset="-122"/>
                  </a:rPr>
                  <a:t>部分由一个</a:t>
                </a:r>
                <a:r>
                  <a:rPr lang="en-US" altLang="zh-CN" sz="1800" dirty="0">
                    <a:latin typeface="Times New Roman" panose="02020603050405020304" pitchFamily="18" charset="0"/>
                    <a:ea typeface="等线" panose="02010600030101010101" pitchFamily="2" charset="-122"/>
                  </a:rPr>
                  <a:t>embedding</a:t>
                </a:r>
                <a:r>
                  <a:rPr lang="zh-CN" altLang="en-US" sz="1800" dirty="0">
                    <a:latin typeface="Times New Roman" panose="02020603050405020304" pitchFamily="18" charset="0"/>
                    <a:ea typeface="等线" panose="02010600030101010101" pitchFamily="2" charset="-122"/>
                  </a:rPr>
                  <a:t>层</a:t>
                </a:r>
                <a:r>
                  <a:rPr lang="en-US" altLang="zh-CN" sz="1800" dirty="0">
                    <a:latin typeface="Times New Roman" panose="02020603050405020304" pitchFamily="18" charset="0"/>
                    <a:ea typeface="等线" panose="02010600030101010101" pitchFamily="2" charset="-122"/>
                  </a:rPr>
                  <a:t>+24</a:t>
                </a:r>
                <a:r>
                  <a:rPr lang="zh-CN" altLang="en-US" sz="1800" dirty="0">
                    <a:latin typeface="Times New Roman" panose="02020603050405020304" pitchFamily="18" charset="0"/>
                    <a:ea typeface="等线" panose="02010600030101010101" pitchFamily="2" charset="-122"/>
                  </a:rPr>
                  <a:t>个</a:t>
                </a:r>
                <a:r>
                  <a:rPr lang="en-US" altLang="zh-CN" sz="1800" dirty="0">
                    <a:latin typeface="Times New Roman" panose="02020603050405020304" pitchFamily="18" charset="0"/>
                    <a:ea typeface="等线" panose="02010600030101010101" pitchFamily="2" charset="-122"/>
                  </a:rPr>
                  <a:t>encoder</a:t>
                </a:r>
                <a:r>
                  <a:rPr lang="zh-CN" altLang="en-US" sz="1800" dirty="0">
                    <a:latin typeface="Times New Roman" panose="02020603050405020304" pitchFamily="18" charset="0"/>
                    <a:ea typeface="等线" panose="02010600030101010101" pitchFamily="2" charset="-122"/>
                  </a:rPr>
                  <a:t>堆叠而成。</a:t>
                </a:r>
                <a:endParaRPr lang="en-US" altLang="zh-CN" sz="1800" dirty="0">
                  <a:latin typeface="Times New Roman" panose="02020603050405020304" pitchFamily="18" charset="0"/>
                  <a:ea typeface="等线" panose="02010600030101010101" pitchFamily="2" charset="-122"/>
                </a:endParaRPr>
              </a:p>
              <a:p>
                <a:pPr marL="342900" indent="-342900">
                  <a:lnSpc>
                    <a:spcPct val="100000"/>
                  </a:lnSpc>
                  <a:buFont typeface="+mj-lt"/>
                  <a:buAutoNum type="alphaLcParenR"/>
                </a:pPr>
                <a:r>
                  <a:rPr lang="zh-CN" altLang="en-US" sz="1800" dirty="0">
                    <a:latin typeface="Times New Roman" panose="02020603050405020304" pitchFamily="18" charset="0"/>
                    <a:ea typeface="等线" panose="02010600030101010101" pitchFamily="2" charset="-122"/>
                  </a:rPr>
                  <a:t>对于每个</a:t>
                </a:r>
                <a:r>
                  <a:rPr lang="en-US" altLang="zh-CN" sz="1800" dirty="0">
                    <a:latin typeface="Times New Roman" panose="02020603050405020304" pitchFamily="18" charset="0"/>
                    <a:ea typeface="等线" panose="02010600030101010101" pitchFamily="2" charset="-122"/>
                  </a:rPr>
                  <a:t>encoder</a:t>
                </a:r>
                <a:r>
                  <a:rPr lang="zh-CN" altLang="en-US" sz="1800" dirty="0">
                    <a:latin typeface="Times New Roman" panose="02020603050405020304" pitchFamily="18" charset="0"/>
                    <a:ea typeface="等线" panose="02010600030101010101" pitchFamily="2" charset="-122"/>
                  </a:rPr>
                  <a:t>的结构如右图：</a:t>
                </a:r>
                <a:br>
                  <a:rPr lang="en-US" altLang="zh-CN" sz="1800" dirty="0">
                    <a:latin typeface="Times New Roman" panose="02020603050405020304" pitchFamily="18" charset="0"/>
                    <a:ea typeface="等线" panose="02010600030101010101" pitchFamily="2" charset="-122"/>
                  </a:rPr>
                </a:br>
                <a:r>
                  <a:rPr lang="zh-CN" altLang="en-US" sz="1800" dirty="0">
                    <a:latin typeface="Times New Roman" panose="02020603050405020304" pitchFamily="18" charset="0"/>
                    <a:ea typeface="等线" panose="02010600030101010101" pitchFamily="2" charset="-122"/>
                  </a:rPr>
                  <a:t>多头注意力</a:t>
                </a:r>
                <a:r>
                  <a:rPr lang="en-US" altLang="zh-CN" sz="1800" dirty="0">
                    <a:latin typeface="Times New Roman" panose="02020603050405020304" pitchFamily="18" charset="0"/>
                    <a:ea typeface="等线" panose="02010600030101010101" pitchFamily="2" charset="-122"/>
                  </a:rPr>
                  <a:t>+ </a:t>
                </a:r>
                <a:r>
                  <a:rPr lang="zh-CN" altLang="en-US" sz="1800" dirty="0">
                    <a:latin typeface="Times New Roman" panose="02020603050405020304" pitchFamily="18" charset="0"/>
                    <a:ea typeface="等线" panose="02010600030101010101" pitchFamily="2" charset="-122"/>
                  </a:rPr>
                  <a:t>残差连接 </a:t>
                </a:r>
                <a:r>
                  <a:rPr lang="en-US" altLang="zh-CN" sz="1800" dirty="0">
                    <a:latin typeface="Times New Roman" panose="02020603050405020304" pitchFamily="18" charset="0"/>
                    <a:ea typeface="等线" panose="02010600030101010101" pitchFamily="2" charset="-122"/>
                  </a:rPr>
                  <a:t>+</a:t>
                </a:r>
                <a:r>
                  <a:rPr lang="zh-CN" altLang="en-US" sz="1800" dirty="0">
                    <a:latin typeface="Times New Roman" panose="02020603050405020304" pitchFamily="18" charset="0"/>
                    <a:ea typeface="等线" panose="02010600030101010101" pitchFamily="2" charset="-122"/>
                  </a:rPr>
                  <a:t>归一化层 </a:t>
                </a:r>
                <a:r>
                  <a:rPr lang="en-US" altLang="zh-CN" sz="1800" dirty="0">
                    <a:latin typeface="Times New Roman" panose="02020603050405020304" pitchFamily="18" charset="0"/>
                    <a:ea typeface="等线" panose="02010600030101010101" pitchFamily="2" charset="-122"/>
                  </a:rPr>
                  <a:t>+FF</a:t>
                </a:r>
                <a:r>
                  <a:rPr lang="zh-CN" altLang="en-US" sz="1800" dirty="0">
                    <a:latin typeface="Times New Roman" panose="02020603050405020304" pitchFamily="18" charset="0"/>
                    <a:ea typeface="等线" panose="02010600030101010101" pitchFamily="2" charset="-122"/>
                  </a:rPr>
                  <a:t>层 </a:t>
                </a:r>
                <a:endParaRPr lang="en-US" altLang="zh-CN" sz="1800" dirty="0">
                  <a:latin typeface="Times New Roman" panose="02020603050405020304" pitchFamily="18" charset="0"/>
                  <a:ea typeface="等线" panose="02010600030101010101" pitchFamily="2" charset="-122"/>
                </a:endParaRPr>
              </a:p>
              <a:p>
                <a:pPr marL="0" indent="0">
                  <a:buNone/>
                </a:pPr>
                <a:endParaRPr lang="en-US" altLang="zh-CN" sz="1800" dirty="0"/>
              </a:p>
            </p:txBody>
          </p:sp>
        </mc:Choice>
        <mc:Fallback>
          <p:sp>
            <p:nvSpPr>
              <p:cNvPr id="3" name="内容占位符 2">
                <a:extLst>
                  <a:ext uri="{FF2B5EF4-FFF2-40B4-BE49-F238E27FC236}">
                    <a16:creationId xmlns:a16="http://schemas.microsoft.com/office/drawing/2014/main" id="{CF8039F7-A33B-1E02-1AAD-4EA27943EBDD}"/>
                  </a:ext>
                </a:extLst>
              </p:cNvPr>
              <p:cNvSpPr>
                <a:spLocks noGrp="1" noRot="1" noChangeAspect="1" noMove="1" noResize="1" noEditPoints="1" noAdjustHandles="1" noChangeArrowheads="1" noChangeShapeType="1" noTextEdit="1"/>
              </p:cNvSpPr>
              <p:nvPr>
                <p:ph idx="1"/>
              </p:nvPr>
            </p:nvSpPr>
            <p:spPr>
              <a:xfrm>
                <a:off x="728884" y="1187461"/>
                <a:ext cx="6481989" cy="4084148"/>
              </a:xfrm>
              <a:blipFill>
                <a:blip r:embed="rId2"/>
                <a:stretch>
                  <a:fillRect l="-847" t="-179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CA83805B-1781-F43B-EBF4-936F69282909}"/>
              </a:ext>
            </a:extLst>
          </p:cNvPr>
          <p:cNvPicPr>
            <a:picLocks noChangeAspect="1"/>
          </p:cNvPicPr>
          <p:nvPr/>
        </p:nvPicPr>
        <p:blipFill>
          <a:blip r:embed="rId3"/>
          <a:stretch>
            <a:fillRect/>
          </a:stretch>
        </p:blipFill>
        <p:spPr>
          <a:xfrm>
            <a:off x="7738450" y="2413928"/>
            <a:ext cx="4117858" cy="3695369"/>
          </a:xfrm>
          <a:prstGeom prst="rect">
            <a:avLst/>
          </a:prstGeom>
        </p:spPr>
      </p:pic>
      <p:pic>
        <p:nvPicPr>
          <p:cNvPr id="5" name="图片 4">
            <a:extLst>
              <a:ext uri="{FF2B5EF4-FFF2-40B4-BE49-F238E27FC236}">
                <a16:creationId xmlns:a16="http://schemas.microsoft.com/office/drawing/2014/main" id="{CAA981A7-82FE-2F24-4A6A-0FEDDFA360C0}"/>
              </a:ext>
            </a:extLst>
          </p:cNvPr>
          <p:cNvPicPr>
            <a:picLocks noChangeAspect="1"/>
          </p:cNvPicPr>
          <p:nvPr/>
        </p:nvPicPr>
        <p:blipFill>
          <a:blip r:embed="rId4"/>
          <a:stretch>
            <a:fillRect/>
          </a:stretch>
        </p:blipFill>
        <p:spPr>
          <a:xfrm>
            <a:off x="7781408" y="1185926"/>
            <a:ext cx="3749851" cy="360155"/>
          </a:xfrm>
          <a:prstGeom prst="rect">
            <a:avLst/>
          </a:prstGeom>
        </p:spPr>
      </p:pic>
    </p:spTree>
    <p:extLst>
      <p:ext uri="{BB962C8B-B14F-4D97-AF65-F5344CB8AC3E}">
        <p14:creationId xmlns:p14="http://schemas.microsoft.com/office/powerpoint/2010/main" val="3450526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AD0D8B-08F9-E813-9900-D6F3630D544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42C284F-6DCE-678F-C30D-C58A2B70AD60}"/>
              </a:ext>
            </a:extLst>
          </p:cNvPr>
          <p:cNvSpPr>
            <a:spLocks noGrp="1"/>
          </p:cNvSpPr>
          <p:nvPr>
            <p:ph type="title"/>
          </p:nvPr>
        </p:nvSpPr>
        <p:spPr>
          <a:xfrm>
            <a:off x="728884" y="165695"/>
            <a:ext cx="2646418" cy="1021765"/>
          </a:xfrm>
        </p:spPr>
        <p:txBody>
          <a:bodyPr>
            <a:normAutofit/>
          </a:bodyPr>
          <a:lstStyle/>
          <a:p>
            <a:r>
              <a:rPr lang="en-US" altLang="zh-CN" dirty="0"/>
              <a:t>Encoder </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4217D4E-C6BD-4041-5FD1-BB5A412B995C}"/>
                  </a:ext>
                </a:extLst>
              </p:cNvPr>
              <p:cNvSpPr>
                <a:spLocks noGrp="1"/>
              </p:cNvSpPr>
              <p:nvPr>
                <p:ph idx="1"/>
              </p:nvPr>
            </p:nvSpPr>
            <p:spPr>
              <a:xfrm>
                <a:off x="728885" y="1187460"/>
                <a:ext cx="6481988" cy="5348351"/>
              </a:xfrm>
            </p:spPr>
            <p:txBody>
              <a:bodyPr>
                <a:normAutofit fontScale="92500" lnSpcReduction="10000"/>
              </a:bodyPr>
              <a:lstStyle/>
              <a:p>
                <a:pPr marL="0" indent="0">
                  <a:buNone/>
                </a:pPr>
                <a:r>
                  <a:rPr lang="zh-CN" altLang="en-US" sz="2000" dirty="0"/>
                  <a:t>输入矩阵进入</a:t>
                </a:r>
                <a:r>
                  <a:rPr lang="en-US" altLang="zh-CN" sz="2000" dirty="0"/>
                  <a:t>Encoder</a:t>
                </a:r>
                <a:r>
                  <a:rPr lang="zh-CN" altLang="en-US" sz="2000" dirty="0"/>
                  <a:t>后，会再与</a:t>
                </a:r>
                <a:r>
                  <a:rPr lang="en-US" altLang="zh-CN" sz="2000" dirty="0"/>
                  <a:t>encoder</a:t>
                </a:r>
                <a:r>
                  <a:rPr lang="zh-CN" altLang="en-US" sz="2000" dirty="0"/>
                  <a:t>的</a:t>
                </a:r>
                <a:r>
                  <a:rPr lang="en-US" altLang="zh-CN" sz="2000" dirty="0"/>
                  <a:t>Embedding</a:t>
                </a:r>
                <a:r>
                  <a:rPr lang="zh-CN" altLang="en-US" sz="2000" dirty="0"/>
                  <a:t>层进行一次转换（</a:t>
                </a:r>
                <a14:m>
                  <m:oMath xmlns:m="http://schemas.openxmlformats.org/officeDocument/2006/math">
                    <m:r>
                      <m:rPr>
                        <m:sty m:val="p"/>
                      </m:rPr>
                      <a:rPr lang="en-US" altLang="zh-CN" sz="2000" i="1" dirty="0" smtClean="0">
                        <a:latin typeface="Cambria Math" panose="02040503050406030204" pitchFamily="18" charset="0"/>
                      </a:rPr>
                      <m:t>I</m:t>
                    </m:r>
                    <m:r>
                      <a:rPr lang="en-US" altLang="zh-CN" sz="2000" b="0" i="1" dirty="0" smtClean="0">
                        <a:latin typeface="Cambria Math" panose="02040503050406030204" pitchFamily="18" charset="0"/>
                      </a:rPr>
                      <m:t>𝑛</m:t>
                    </m:r>
                    <m:r>
                      <a:rPr lang="en-US" altLang="zh-CN" sz="2000" i="1" dirty="0">
                        <a:latin typeface="Cambria Math" panose="02040503050406030204" pitchFamily="18" charset="0"/>
                      </a:rPr>
                      <m:t>+</m:t>
                    </m:r>
                    <m:r>
                      <a:rPr lang="en-US" altLang="zh-CN" sz="2000" b="0" i="1" dirty="0" smtClean="0">
                        <a:latin typeface="Cambria Math" panose="02040503050406030204" pitchFamily="18" charset="0"/>
                      </a:rPr>
                      <m:t>𝐸</m:t>
                    </m:r>
                    <m:r>
                      <a:rPr lang="en-US" altLang="zh-CN" sz="2000" b="0" i="1" dirty="0" smtClean="0">
                        <a:latin typeface="Cambria Math" panose="02040503050406030204" pitchFamily="18" charset="0"/>
                      </a:rPr>
                      <m:t>= </m:t>
                    </m:r>
                    <m:r>
                      <m:rPr>
                        <m:sty m:val="p"/>
                      </m:rPr>
                      <a:rPr lang="en-US" altLang="zh-CN" sz="2000" i="1" dirty="0">
                        <a:latin typeface="Cambria Math" panose="02040503050406030204" pitchFamily="18" charset="0"/>
                      </a:rPr>
                      <m:t>X</m:t>
                    </m:r>
                  </m:oMath>
                </a14:m>
                <a:r>
                  <a:rPr lang="zh-CN" altLang="en-US" sz="2000" dirty="0"/>
                  <a:t>）</a:t>
                </a:r>
                <a:endParaRPr lang="en-US" altLang="zh-CN" sz="2000" dirty="0"/>
              </a:p>
              <a:p>
                <a:pPr>
                  <a:lnSpc>
                    <a:spcPct val="100000"/>
                  </a:lnSpc>
                </a:pPr>
                <a:r>
                  <a:rPr lang="zh-CN" altLang="en-US" sz="2000" dirty="0"/>
                  <a:t>计算</a:t>
                </a:r>
                <a14:m>
                  <m:oMath xmlns:m="http://schemas.openxmlformats.org/officeDocument/2006/math">
                    <m:r>
                      <a:rPr lang="en-US" altLang="zh-CN" sz="2000" b="0" i="1" smtClean="0">
                        <a:latin typeface="Cambria Math" panose="02040503050406030204" pitchFamily="18" charset="0"/>
                      </a:rPr>
                      <m:t>𝐴𝑡𝑡𝑒𝑛𝑡𝑖𝑜𝑛</m:t>
                    </m:r>
                    <m:r>
                      <a:rPr lang="en-US" altLang="zh-CN" sz="2000" b="0" i="1" smtClean="0">
                        <a:latin typeface="Cambria Math" panose="02040503050406030204" pitchFamily="18" charset="0"/>
                      </a:rPr>
                      <m:t>_</m:t>
                    </m:r>
                    <m:r>
                      <a:rPr lang="en-US" altLang="zh-CN" sz="2000" b="0" i="1" smtClean="0">
                        <a:latin typeface="Cambria Math" panose="02040503050406030204" pitchFamily="18" charset="0"/>
                      </a:rPr>
                      <m:t>𝑜𝑢𝑡𝑝𝑢𝑡</m:t>
                    </m:r>
                    <m:r>
                      <a:rPr lang="zh-CN" altLang="en-US" sz="2000" i="1">
                        <a:latin typeface="Cambria Math" panose="02040503050406030204" pitchFamily="18" charset="0"/>
                      </a:rPr>
                      <m:t>这里</m:t>
                    </m:r>
                    <m:r>
                      <a:rPr lang="zh-CN" altLang="en-US" sz="2000" i="1" smtClean="0">
                        <a:latin typeface="Cambria Math" panose="02040503050406030204" pitchFamily="18" charset="0"/>
                      </a:rPr>
                      <m:t>采用</m:t>
                    </m:r>
                  </m:oMath>
                </a14:m>
                <a:r>
                  <a:rPr lang="zh-CN" altLang="en-US" sz="2000" dirty="0"/>
                  <a:t>的是多头</a:t>
                </a:r>
                <a:r>
                  <a:rPr lang="en-US" altLang="zh-CN" sz="2000" dirty="0"/>
                  <a:t>(16</a:t>
                </a:r>
                <a:r>
                  <a:rPr lang="zh-CN" altLang="en-US" sz="2000" dirty="0"/>
                  <a:t>个</a:t>
                </a:r>
                <a:r>
                  <a:rPr lang="en-US" altLang="zh-CN" sz="2000" dirty="0"/>
                  <a:t>Head)</a:t>
                </a:r>
                <a:r>
                  <a:rPr lang="zh-CN" altLang="en-US" sz="2000" dirty="0"/>
                  <a:t>注意力机制：</a:t>
                </a:r>
                <a:br>
                  <a:rPr lang="en-US" altLang="zh-CN" sz="2000" dirty="0"/>
                </a:b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𝐻𝑒𝑎𝑑</m:t>
                        </m:r>
                      </m:e>
                      <m:sub>
                        <m:r>
                          <a:rPr lang="en-US" altLang="zh-CN" sz="2000" b="0" i="1" dirty="0" smtClean="0">
                            <a:latin typeface="Cambria Math" panose="02040503050406030204" pitchFamily="18" charset="0"/>
                          </a:rPr>
                          <m:t>𝑖</m:t>
                        </m:r>
                      </m:sub>
                    </m:sSub>
                  </m:oMath>
                </a14:m>
                <a:r>
                  <a:rPr lang="en-US" altLang="zh-CN" sz="2000" dirty="0"/>
                  <a:t>: </a:t>
                </a:r>
                <a:r>
                  <a:rPr lang="zh-CN" altLang="en-US" sz="2000" dirty="0"/>
                  <a:t>权重矩阵</a:t>
                </a:r>
                <a14:m>
                  <m:oMath xmlns:m="http://schemas.openxmlformats.org/officeDocument/2006/math">
                    <m:sSubSup>
                      <m:sSubSupPr>
                        <m:ctrlPr>
                          <a:rPr lang="en-US" altLang="zh-CN" sz="2000" i="1" smtClean="0">
                            <a:latin typeface="Cambria Math" panose="02040503050406030204" pitchFamily="18" charset="0"/>
                          </a:rPr>
                        </m:ctrlPr>
                      </m:sSubSupPr>
                      <m:e>
                        <m:r>
                          <a:rPr lang="en-US" altLang="zh-CN" sz="2000" b="0" i="1" smtClean="0">
                            <a:latin typeface="Cambria Math" panose="02040503050406030204" pitchFamily="18" charset="0"/>
                          </a:rPr>
                          <m:t>𝑊</m:t>
                        </m:r>
                      </m:e>
                      <m:sub>
                        <m:r>
                          <a:rPr lang="en-US" altLang="zh-CN" sz="2000" b="0" i="1" smtClean="0">
                            <a:latin typeface="Cambria Math" panose="02040503050406030204" pitchFamily="18" charset="0"/>
                          </a:rPr>
                          <m:t>𝑖</m:t>
                        </m:r>
                      </m:sub>
                      <m:sup>
                        <m:r>
                          <a:rPr lang="en-US" altLang="zh-CN" sz="2000" b="0" i="1" smtClean="0">
                            <a:latin typeface="Cambria Math" panose="02040503050406030204" pitchFamily="18" charset="0"/>
                          </a:rPr>
                          <m:t>𝑄</m:t>
                        </m:r>
                      </m:sup>
                    </m:sSubSup>
                    <m:r>
                      <a:rPr lang="en-US" altLang="zh-CN" sz="2000" b="0" i="1" smtClean="0">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𝑊</m:t>
                        </m:r>
                      </m:e>
                      <m:sub>
                        <m:r>
                          <a:rPr lang="en-US" altLang="zh-CN" sz="2000" i="1">
                            <a:latin typeface="Cambria Math" panose="02040503050406030204" pitchFamily="18" charset="0"/>
                          </a:rPr>
                          <m:t>𝑖</m:t>
                        </m:r>
                      </m:sub>
                      <m:sup>
                        <m:r>
                          <a:rPr lang="en-US" altLang="zh-CN" sz="2000" b="0" i="1" smtClean="0">
                            <a:latin typeface="Cambria Math" panose="02040503050406030204" pitchFamily="18" charset="0"/>
                          </a:rPr>
                          <m:t>𝐾</m:t>
                        </m:r>
                      </m:sup>
                    </m:sSubSup>
                    <m:r>
                      <a:rPr lang="en-US" altLang="zh-CN" sz="2000" b="0" i="1" smtClean="0">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𝑊</m:t>
                        </m:r>
                      </m:e>
                      <m:sub>
                        <m:r>
                          <a:rPr lang="en-US" altLang="zh-CN" sz="2000" i="1">
                            <a:latin typeface="Cambria Math" panose="02040503050406030204" pitchFamily="18" charset="0"/>
                          </a:rPr>
                          <m:t>𝑖</m:t>
                        </m:r>
                      </m:sub>
                      <m:sup>
                        <m:r>
                          <a:rPr lang="en-US" altLang="zh-CN" sz="2000" b="0" i="1" smtClean="0">
                            <a:latin typeface="Cambria Math" panose="02040503050406030204" pitchFamily="18" charset="0"/>
                          </a:rPr>
                          <m:t>𝑉</m:t>
                        </m:r>
                      </m:sup>
                    </m:sSubSup>
                    <m:r>
                      <a:rPr lang="en-US" altLang="zh-CN" sz="2000" b="0" i="0" smtClean="0">
                        <a:latin typeface="Cambria Math" panose="02040503050406030204" pitchFamily="18" charset="0"/>
                      </a:rPr>
                      <m:t>,</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𝑑</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𝑑</m:t>
                    </m:r>
                    <m:r>
                      <a:rPr lang="en-US" altLang="zh-CN" sz="2000" b="0" i="0" smtClean="0">
                        <a:latin typeface="Cambria Math" panose="02040503050406030204" pitchFamily="18" charset="0"/>
                      </a:rPr>
                      <m:t> </m:t>
                    </m:r>
                  </m:oMath>
                </a14:m>
                <a:r>
                  <a:rPr lang="en-US" altLang="zh-CN" sz="2000" dirty="0"/>
                  <a:t>,</a:t>
                </a:r>
                <a:r>
                  <a:rPr lang="zh-CN" altLang="en-US" sz="2000" dirty="0"/>
                  <a:t>，首先进行线性变换：</a:t>
                </a:r>
                <a:endParaRPr lang="en-US" altLang="zh-CN" sz="2000" dirty="0"/>
              </a:p>
              <a:p>
                <a:pPr marL="0" indent="0">
                  <a:lnSpc>
                    <a:spcPct val="100000"/>
                  </a:lnSpc>
                  <a:buNone/>
                </a:pPr>
                <a14:m>
                  <m:oMathPara xmlns:m="http://schemas.openxmlformats.org/officeDocument/2006/math">
                    <m:oMathParaPr>
                      <m:jc m:val="centerGroup"/>
                    </m:oMathParaPr>
                    <m:oMath xmlns:m="http://schemas.openxmlformats.org/officeDocument/2006/math">
                      <m:r>
                        <m:rPr>
                          <m:sty m:val="p"/>
                        </m:rPr>
                        <a:rPr lang="en-US" altLang="zh-CN" sz="2000" i="1" dirty="0" smtClean="0">
                          <a:latin typeface="Cambria Math" panose="02040503050406030204" pitchFamily="18" charset="0"/>
                        </a:rPr>
                        <m:t>Q</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𝑋</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𝑊</m:t>
                          </m:r>
                        </m:e>
                        <m:sub>
                          <m:r>
                            <a:rPr lang="en-US" altLang="zh-CN" sz="2000" i="1">
                              <a:latin typeface="Cambria Math" panose="02040503050406030204" pitchFamily="18" charset="0"/>
                            </a:rPr>
                            <m:t>𝑖</m:t>
                          </m:r>
                        </m:sub>
                        <m:sup>
                          <m:r>
                            <a:rPr lang="en-US" altLang="zh-CN" sz="2000" i="1">
                              <a:latin typeface="Cambria Math" panose="02040503050406030204" pitchFamily="18" charset="0"/>
                            </a:rPr>
                            <m:t>𝑄</m:t>
                          </m:r>
                        </m:sup>
                      </m:sSubSup>
                      <m:r>
                        <a:rPr lang="en-US" altLang="zh-CN" sz="2000" i="1">
                          <a:latin typeface="Cambria Math" panose="02040503050406030204" pitchFamily="18" charset="0"/>
                        </a:rPr>
                        <m:t>,</m:t>
                      </m:r>
                      <m:r>
                        <m:rPr>
                          <m:sty m:val="p"/>
                        </m:rPr>
                        <a:rPr lang="en-US" altLang="zh-CN" sz="2000" i="1" smtClean="0">
                          <a:latin typeface="Cambria Math" panose="02040503050406030204" pitchFamily="18" charset="0"/>
                        </a:rPr>
                        <m:t>K</m:t>
                      </m:r>
                      <m:r>
                        <a:rPr lang="en-US" altLang="zh-CN" sz="2000" b="0" i="1" smtClean="0">
                          <a:latin typeface="Cambria Math" panose="02040503050406030204" pitchFamily="18" charset="0"/>
                        </a:rPr>
                        <m:t>=</m:t>
                      </m:r>
                      <m:r>
                        <m:rPr>
                          <m:sty m:val="p"/>
                        </m:rPr>
                        <a:rPr lang="en-US" altLang="zh-CN" sz="2000" i="1">
                          <a:latin typeface="Cambria Math" panose="02040503050406030204" pitchFamily="18" charset="0"/>
                        </a:rPr>
                        <m:t>X</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𝑊</m:t>
                          </m:r>
                        </m:e>
                        <m:sub>
                          <m:r>
                            <a:rPr lang="en-US" altLang="zh-CN" sz="2000" i="1">
                              <a:latin typeface="Cambria Math" panose="02040503050406030204" pitchFamily="18" charset="0"/>
                            </a:rPr>
                            <m:t>𝑖</m:t>
                          </m:r>
                        </m:sub>
                        <m:sup>
                          <m:r>
                            <a:rPr lang="en-US" altLang="zh-CN" sz="2000" i="1">
                              <a:latin typeface="Cambria Math" panose="02040503050406030204" pitchFamily="18" charset="0"/>
                            </a:rPr>
                            <m:t>𝐾</m:t>
                          </m:r>
                        </m:sup>
                      </m:sSubSup>
                      <m:r>
                        <a:rPr lang="en-US" altLang="zh-CN" sz="2000" i="1">
                          <a:latin typeface="Cambria Math" panose="02040503050406030204" pitchFamily="18" charset="0"/>
                        </a:rPr>
                        <m:t>,</m:t>
                      </m:r>
                      <m:r>
                        <m:rPr>
                          <m:sty m:val="p"/>
                        </m:rPr>
                        <a:rPr lang="en-US" altLang="zh-CN" sz="2000" i="1" smtClean="0">
                          <a:latin typeface="Cambria Math" panose="02040503050406030204" pitchFamily="18" charset="0"/>
                        </a:rPr>
                        <m:t>V</m:t>
                      </m:r>
                      <m:r>
                        <a:rPr lang="en-US" altLang="zh-CN" sz="2000" b="0" i="1" smtClean="0">
                          <a:latin typeface="Cambria Math" panose="02040503050406030204" pitchFamily="18" charset="0"/>
                        </a:rPr>
                        <m:t>=</m:t>
                      </m:r>
                      <m:r>
                        <m:rPr>
                          <m:sty m:val="p"/>
                        </m:rPr>
                        <a:rPr lang="en-US" altLang="zh-CN" sz="2000" i="1" smtClean="0">
                          <a:latin typeface="Cambria Math" panose="02040503050406030204" pitchFamily="18" charset="0"/>
                        </a:rPr>
                        <m:t>X</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𝑊</m:t>
                          </m:r>
                        </m:e>
                        <m:sub>
                          <m:r>
                            <a:rPr lang="en-US" altLang="zh-CN" sz="2000" i="1">
                              <a:latin typeface="Cambria Math" panose="02040503050406030204" pitchFamily="18" charset="0"/>
                            </a:rPr>
                            <m:t>𝑖</m:t>
                          </m:r>
                        </m:sub>
                        <m:sup>
                          <m:r>
                            <a:rPr lang="en-US" altLang="zh-CN" sz="2000" i="1">
                              <a:latin typeface="Cambria Math" panose="02040503050406030204" pitchFamily="18" charset="0"/>
                            </a:rPr>
                            <m:t>𝑉</m:t>
                          </m:r>
                        </m:sup>
                      </m:sSubSup>
                    </m:oMath>
                  </m:oMathPara>
                </a14:m>
                <a:endParaRPr lang="en-US" altLang="zh-CN" sz="2000" dirty="0"/>
              </a:p>
              <a:p>
                <a:pPr marL="0" indent="0">
                  <a:lnSpc>
                    <a:spcPct val="100000"/>
                  </a:lnSpc>
                  <a:buNone/>
                </a:pPr>
                <a:r>
                  <a:rPr lang="zh-CN" altLang="en-US" sz="2000" dirty="0"/>
                  <a:t>计算注意力分数</a:t>
                </a:r>
                <a14:m>
                  <m:oMath xmlns:m="http://schemas.openxmlformats.org/officeDocument/2006/math">
                    <m:r>
                      <m:rPr>
                        <m:sty m:val="p"/>
                      </m:rPr>
                      <a:rPr lang="en-US" altLang="zh-CN" sz="2000" i="1" dirty="0" smtClean="0">
                        <a:latin typeface="Cambria Math" panose="02040503050406030204" pitchFamily="18" charset="0"/>
                      </a:rPr>
                      <m:t>Q</m:t>
                    </m:r>
                    <m:r>
                      <a:rPr lang="en-US" altLang="zh-CN" sz="2000" i="1" dirty="0">
                        <a:latin typeface="Cambria Math" panose="02040503050406030204" pitchFamily="18" charset="0"/>
                        <a:ea typeface="Cambria Math" panose="02040503050406030204" pitchFamily="18" charset="0"/>
                      </a:rPr>
                      <m:t>∙</m:t>
                    </m:r>
                    <m:sSup>
                      <m:sSupPr>
                        <m:ctrlPr>
                          <a:rPr lang="en-US" altLang="zh-CN" sz="200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𝐾</m:t>
                        </m:r>
                      </m:e>
                      <m:sup>
                        <m:r>
                          <a:rPr lang="en-US" altLang="zh-CN" sz="2000" b="0" i="1" smtClean="0">
                            <a:latin typeface="Cambria Math" panose="02040503050406030204" pitchFamily="18" charset="0"/>
                            <a:ea typeface="Cambria Math" panose="02040503050406030204" pitchFamily="18" charset="0"/>
                          </a:rPr>
                          <m:t>𝑇</m:t>
                        </m:r>
                      </m:sup>
                    </m:sSup>
                    <m:r>
                      <a:rPr lang="en-US" altLang="zh-CN" sz="2000" i="1">
                        <a:latin typeface="Cambria Math" panose="02040503050406030204" pitchFamily="18" charset="0"/>
                        <a:ea typeface="Cambria Math" panose="02040503050406030204" pitchFamily="18" charset="0"/>
                      </a:rPr>
                      <m:t> </m:t>
                    </m:r>
                  </m:oMath>
                </a14:m>
                <a:r>
                  <a:rPr lang="zh-CN" altLang="en-US" sz="2000" dirty="0"/>
                  <a:t>：</a:t>
                </a:r>
                <a:endParaRPr lang="en-US" altLang="zh-CN" sz="20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zh-CN" sz="1600" i="1" dirty="0" smtClean="0">
                              <a:latin typeface="Cambria Math" panose="02040503050406030204" pitchFamily="18" charset="0"/>
                            </a:rPr>
                          </m:ctrlPr>
                        </m:sSubPr>
                        <m:e>
                          <m:r>
                            <m:rPr>
                              <m:sty m:val="p"/>
                            </m:rPr>
                            <a:rPr lang="en-US" altLang="zh-CN" sz="1600" i="1" dirty="0">
                              <a:latin typeface="Cambria Math" panose="02040503050406030204" pitchFamily="18" charset="0"/>
                            </a:rPr>
                            <m:t>s</m:t>
                          </m:r>
                          <m:r>
                            <a:rPr lang="en-US" altLang="zh-CN" sz="1600" i="1" dirty="0">
                              <a:latin typeface="Cambria Math" panose="02040503050406030204" pitchFamily="18" charset="0"/>
                            </a:rPr>
                            <m:t>𝑐𝑜</m:t>
                          </m:r>
                          <m:r>
                            <a:rPr lang="en-US" altLang="zh-CN" sz="1600" i="1" dirty="0">
                              <a:latin typeface="Cambria Math" panose="02040503050406030204" pitchFamily="18" charset="0"/>
                            </a:rPr>
                            <m:t>𝑒</m:t>
                          </m:r>
                          <m:r>
                            <a:rPr lang="en-US" altLang="zh-CN" sz="1600" b="0" i="1" dirty="0" smtClean="0">
                              <a:latin typeface="Cambria Math" panose="02040503050406030204" pitchFamily="18" charset="0"/>
                            </a:rPr>
                            <m:t>𝑟</m:t>
                          </m:r>
                        </m:e>
                        <m:sub>
                          <m:r>
                            <m:rPr>
                              <m:sty m:val="p"/>
                            </m:rPr>
                            <a:rPr lang="en-US" altLang="zh-CN" sz="1600" i="1" dirty="0">
                              <a:latin typeface="Cambria Math" panose="02040503050406030204" pitchFamily="18" charset="0"/>
                            </a:rPr>
                            <m:t>ij</m:t>
                          </m:r>
                        </m:sub>
                      </m:sSub>
                      <m:r>
                        <a:rPr lang="en-US" altLang="zh-CN" sz="1600" b="0" i="1" dirty="0" smtClean="0">
                          <a:latin typeface="Cambria Math" panose="02040503050406030204" pitchFamily="18" charset="0"/>
                        </a:rPr>
                        <m:t>= </m:t>
                      </m:r>
                      <m:f>
                        <m:fPr>
                          <m:ctrlPr>
                            <a:rPr lang="en-US" altLang="zh-CN" sz="1600" b="0" i="1" dirty="0" smtClean="0">
                              <a:latin typeface="Cambria Math" panose="02040503050406030204" pitchFamily="18" charset="0"/>
                            </a:rPr>
                          </m:ctrlPr>
                        </m:fPr>
                        <m:num>
                          <m:sSub>
                            <m:sSubPr>
                              <m:ctrlPr>
                                <a:rPr lang="en-US" altLang="zh-CN" sz="1600" b="0" i="1" dirty="0" smtClean="0">
                                  <a:latin typeface="Cambria Math" panose="02040503050406030204" pitchFamily="18" charset="0"/>
                                </a:rPr>
                              </m:ctrlPr>
                            </m:sSubPr>
                            <m:e>
                              <m:r>
                                <a:rPr lang="en-US" altLang="zh-CN" sz="1600" b="0" i="1" dirty="0" smtClean="0">
                                  <a:latin typeface="Cambria Math" panose="02040503050406030204" pitchFamily="18" charset="0"/>
                                </a:rPr>
                                <m:t>𝑞</m:t>
                              </m:r>
                            </m:e>
                            <m:sub>
                              <m:r>
                                <a:rPr lang="en-US" altLang="zh-CN" sz="1600" b="0" i="1" dirty="0" smtClean="0">
                                  <a:latin typeface="Cambria Math" panose="02040503050406030204" pitchFamily="18" charset="0"/>
                                </a:rPr>
                                <m:t>𝑖</m:t>
                              </m:r>
                            </m:sub>
                          </m:sSub>
                          <m:sSubSup>
                            <m:sSubSupPr>
                              <m:ctrlPr>
                                <a:rPr lang="en-US" altLang="zh-CN" sz="1600" b="0" i="1" dirty="0" smtClean="0">
                                  <a:latin typeface="Cambria Math" panose="02040503050406030204" pitchFamily="18" charset="0"/>
                                </a:rPr>
                              </m:ctrlPr>
                            </m:sSubSupPr>
                            <m:e>
                              <m:r>
                                <a:rPr lang="en-US" altLang="zh-CN" sz="1600" b="0" i="1" dirty="0" smtClean="0">
                                  <a:latin typeface="Cambria Math" panose="02040503050406030204" pitchFamily="18" charset="0"/>
                                </a:rPr>
                                <m:t>𝑘</m:t>
                              </m:r>
                            </m:e>
                            <m:sub>
                              <m:r>
                                <a:rPr lang="en-US" altLang="zh-CN" sz="1600" b="0" i="1" dirty="0" smtClean="0">
                                  <a:latin typeface="Cambria Math" panose="02040503050406030204" pitchFamily="18" charset="0"/>
                                </a:rPr>
                                <m:t>𝑗</m:t>
                              </m:r>
                            </m:sub>
                            <m:sup>
                              <m:r>
                                <a:rPr lang="en-US" altLang="zh-CN" sz="1600" b="0" i="1" dirty="0" smtClean="0">
                                  <a:latin typeface="Cambria Math" panose="02040503050406030204" pitchFamily="18" charset="0"/>
                                </a:rPr>
                                <m:t>𝑇</m:t>
                              </m:r>
                            </m:sup>
                          </m:sSubSup>
                        </m:num>
                        <m:den>
                          <m:r>
                            <a:rPr lang="en-US" altLang="zh-CN" sz="1600" b="0" i="1" dirty="0" smtClean="0">
                              <a:latin typeface="Cambria Math" panose="02040503050406030204" pitchFamily="18" charset="0"/>
                            </a:rPr>
                            <m:t>𝑟</m:t>
                          </m:r>
                        </m:den>
                      </m:f>
                      <m:r>
                        <a:rPr lang="en-US" altLang="zh-CN" sz="1600" b="0" i="1" dirty="0" smtClean="0">
                          <a:latin typeface="Cambria Math" panose="02040503050406030204" pitchFamily="18" charset="0"/>
                        </a:rPr>
                        <m:t>,</m:t>
                      </m:r>
                      <m:r>
                        <a:rPr lang="zh-CN" altLang="en-US" sz="1600" i="1" dirty="0">
                          <a:latin typeface="Cambria Math" panose="02040503050406030204" pitchFamily="18" charset="0"/>
                        </a:rPr>
                        <m:t>其中</m:t>
                      </m:r>
                      <m:r>
                        <a:rPr lang="en-US" altLang="zh-CN" sz="1600" b="0" i="1" dirty="0" smtClean="0">
                          <a:latin typeface="Cambria Math" panose="02040503050406030204" pitchFamily="18" charset="0"/>
                        </a:rPr>
                        <m:t>𝑟</m:t>
                      </m:r>
                      <m:r>
                        <a:rPr lang="zh-CN" altLang="en-US" sz="1600" i="1" dirty="0">
                          <a:latin typeface="Cambria Math" panose="02040503050406030204" pitchFamily="18" charset="0"/>
                        </a:rPr>
                        <m:t>是</m:t>
                      </m:r>
                      <m:r>
                        <m:rPr>
                          <m:nor/>
                        </m:rPr>
                        <a:rPr lang="zh-CN" altLang="en-US" sz="1600" dirty="0"/>
                        <m:t>缩放因子</m:t>
                      </m:r>
                    </m:oMath>
                  </m:oMathPara>
                </a14:m>
                <a:endParaRPr lang="en-US" altLang="zh-CN" sz="2000" dirty="0"/>
              </a:p>
              <a:p>
                <a:pPr marL="0" indent="0">
                  <a:lnSpc>
                    <a:spcPct val="100000"/>
                  </a:lnSpc>
                  <a:buNone/>
                </a:pPr>
                <a:r>
                  <a:rPr lang="zh-CN" altLang="en-US" sz="2000" dirty="0"/>
                  <a:t>对注意力分数进行归一化</a:t>
                </a:r>
                <a:endParaRPr lang="en-US" altLang="zh-CN" sz="20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𝑎</m:t>
                          </m:r>
                        </m:e>
                        <m:sub>
                          <m:r>
                            <m:rPr>
                              <m:sty m:val="p"/>
                            </m:rPr>
                            <a:rPr lang="en-US" altLang="zh-CN" sz="2000" i="1" dirty="0">
                              <a:latin typeface="Cambria Math" panose="02040503050406030204" pitchFamily="18" charset="0"/>
                            </a:rPr>
                            <m:t>ij</m:t>
                          </m:r>
                        </m:sub>
                      </m:sSub>
                      <m:sSub>
                        <m:sSubPr>
                          <m:ctrlPr>
                            <a:rPr lang="en-US" altLang="zh-CN" sz="2000" i="1" dirty="0">
                              <a:latin typeface="Cambria Math" panose="02040503050406030204" pitchFamily="18" charset="0"/>
                            </a:rPr>
                          </m:ctrlPr>
                        </m:sSubPr>
                        <m:e>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𝑠𝑜𝑓𝑡𝑚𝑎𝑥</m:t>
                          </m:r>
                          <m:r>
                            <a:rPr lang="en-US" altLang="zh-CN" sz="2000" b="0" i="1" dirty="0" smtClean="0">
                              <a:latin typeface="Cambria Math" panose="02040503050406030204" pitchFamily="18" charset="0"/>
                            </a:rPr>
                            <m:t>(</m:t>
                          </m:r>
                          <m:r>
                            <m:rPr>
                              <m:sty m:val="p"/>
                            </m:rPr>
                            <a:rPr lang="en-US" altLang="zh-CN" sz="2000" i="1" dirty="0">
                              <a:latin typeface="Cambria Math" panose="02040503050406030204" pitchFamily="18" charset="0"/>
                            </a:rPr>
                            <m:t>s</m:t>
                          </m:r>
                          <m:r>
                            <a:rPr lang="en-US" altLang="zh-CN" sz="2000" i="1" dirty="0">
                              <a:latin typeface="Cambria Math" panose="02040503050406030204" pitchFamily="18" charset="0"/>
                            </a:rPr>
                            <m:t>𝑐𝑜𝑒𝑟</m:t>
                          </m:r>
                        </m:e>
                        <m:sub>
                          <m:r>
                            <m:rPr>
                              <m:sty m:val="p"/>
                            </m:rPr>
                            <a:rPr lang="en-US" altLang="zh-CN" sz="2000" i="1" dirty="0">
                              <a:latin typeface="Cambria Math" panose="02040503050406030204" pitchFamily="18" charset="0"/>
                            </a:rPr>
                            <m:t>ij</m:t>
                          </m:r>
                        </m:sub>
                      </m:sSub>
                      <m:r>
                        <a:rPr lang="en-US" altLang="zh-CN" sz="2000" b="0" i="1" dirty="0" smtClean="0">
                          <a:latin typeface="Cambria Math" panose="02040503050406030204" pitchFamily="18" charset="0"/>
                        </a:rPr>
                        <m:t>)</m:t>
                      </m:r>
                    </m:oMath>
                  </m:oMathPara>
                </a14:m>
                <a:endParaRPr lang="en-US" altLang="zh-CN" sz="2000" dirty="0"/>
              </a:p>
              <a:p>
                <a:pPr marL="0" indent="0">
                  <a:lnSpc>
                    <a:spcPct val="100000"/>
                  </a:lnSpc>
                  <a:buNone/>
                </a:pPr>
                <a:r>
                  <a:rPr lang="zh-CN" altLang="en-US" sz="2000" dirty="0"/>
                  <a:t>生成注意力输出</a:t>
                </a:r>
                <a:r>
                  <a:rPr lang="en-US" altLang="zh-CN" sz="2000" dirty="0"/>
                  <a:t>: </a:t>
                </a:r>
                <a:endParaRPr lang="en-US" altLang="zh-CN" sz="200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zh-CN" sz="2000" i="1" dirty="0">
                              <a:latin typeface="Cambria Math" panose="02040503050406030204" pitchFamily="18" charset="0"/>
                            </a:rPr>
                          </m:ctrlPr>
                        </m:sSubPr>
                        <m:e>
                          <m:r>
                            <m:rPr>
                              <m:sty m:val="p"/>
                            </m:rPr>
                            <a:rPr lang="en-US" altLang="zh-CN" sz="2000" i="1" dirty="0" smtClean="0">
                              <a:latin typeface="Cambria Math" panose="02040503050406030204" pitchFamily="18" charset="0"/>
                            </a:rPr>
                            <m:t>O</m:t>
                          </m:r>
                        </m:e>
                        <m:sub>
                          <m:r>
                            <a:rPr lang="en-US" altLang="zh-CN" sz="2000" i="1" dirty="0">
                              <a:latin typeface="Cambria Math" panose="02040503050406030204" pitchFamily="18" charset="0"/>
                            </a:rPr>
                            <m:t>𝑖</m:t>
                          </m:r>
                        </m:sub>
                      </m:sSub>
                      <m:r>
                        <a:rPr lang="en-US" altLang="zh-CN" sz="2000" b="0" i="1" dirty="0" smtClean="0">
                          <a:latin typeface="Cambria Math" panose="02040503050406030204" pitchFamily="18" charset="0"/>
                        </a:rPr>
                        <m:t>=</m:t>
                      </m:r>
                      <m:r>
                        <m:rPr>
                          <m:sty m:val="p"/>
                        </m:rPr>
                        <a:rPr lang="en-US" altLang="zh-CN" sz="2000" i="1" dirty="0">
                          <a:latin typeface="Cambria Math" panose="02040503050406030204" pitchFamily="18" charset="0"/>
                        </a:rPr>
                        <m:t>a</m:t>
                      </m:r>
                      <m:r>
                        <a:rPr lang="en-US" altLang="zh-CN" sz="2000" i="1" dirty="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𝑉</m:t>
                      </m:r>
                    </m:oMath>
                  </m:oMathPara>
                </a14:m>
                <a:endParaRPr lang="en-US" altLang="zh-CN" sz="2000" dirty="0"/>
              </a:p>
              <a:p>
                <a:pPr marL="0" indent="0">
                  <a:lnSpc>
                    <a:spcPct val="100000"/>
                  </a:lnSpc>
                  <a:buNone/>
                </a:pPr>
                <a:r>
                  <a:rPr lang="zh-CN" altLang="en-US" sz="2000" dirty="0"/>
                  <a:t>各个</a:t>
                </a:r>
                <a:r>
                  <a:rPr lang="en-US" altLang="zh-CN" sz="2000" dirty="0"/>
                  <a:t>Head </a:t>
                </a:r>
                <a:r>
                  <a:rPr lang="zh-CN" altLang="en-US" sz="2000" dirty="0"/>
                  <a:t>独立计算，计算的结果进行拼接：</a:t>
                </a:r>
                <a:endParaRPr lang="en-US" altLang="zh-CN" sz="2000" dirty="0"/>
              </a:p>
              <a:p>
                <a:pPr marL="0" indent="0">
                  <a:lnSpc>
                    <a:spcPct val="100000"/>
                  </a:lnSpc>
                  <a:buNone/>
                </a:pPr>
                <a:r>
                  <a:rPr lang="en-US" altLang="zh-CN" sz="2000" dirty="0"/>
                  <a:t>		O = </a:t>
                </a:r>
                <a:r>
                  <a:rPr lang="en-US" altLang="zh-CN" sz="2000" dirty="0" err="1"/>
                  <a:t>concat</a:t>
                </a:r>
                <a:r>
                  <a:rPr lang="zh-CN" altLang="en-US" sz="2000" dirty="0"/>
                  <a:t>（</a:t>
                </a:r>
                <a:r>
                  <a:rPr lang="en-US" altLang="zh-CN" sz="2000" dirty="0"/>
                  <a:t>Oi</a:t>
                </a:r>
                <a:r>
                  <a:rPr lang="zh-CN" altLang="en-US" sz="2000" dirty="0"/>
                  <a:t>）</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𝑊</m:t>
                        </m:r>
                      </m:e>
                      <m:sup>
                        <m:r>
                          <a:rPr lang="en-US" altLang="zh-CN" sz="2000" b="0" i="1" smtClean="0">
                            <a:latin typeface="Cambria Math" panose="02040503050406030204" pitchFamily="18" charset="0"/>
                          </a:rPr>
                          <m:t>𝑂</m:t>
                        </m:r>
                      </m:sup>
                    </m:sSup>
                  </m:oMath>
                </a14:m>
                <a:endParaRPr lang="en-US" altLang="zh-CN" sz="2000" dirty="0"/>
              </a:p>
            </p:txBody>
          </p:sp>
        </mc:Choice>
        <mc:Fallback>
          <p:sp>
            <p:nvSpPr>
              <p:cNvPr id="3" name="内容占位符 2">
                <a:extLst>
                  <a:ext uri="{FF2B5EF4-FFF2-40B4-BE49-F238E27FC236}">
                    <a16:creationId xmlns:a16="http://schemas.microsoft.com/office/drawing/2014/main" id="{24217D4E-C6BD-4041-5FD1-BB5A412B995C}"/>
                  </a:ext>
                </a:extLst>
              </p:cNvPr>
              <p:cNvSpPr>
                <a:spLocks noGrp="1" noRot="1" noChangeAspect="1" noMove="1" noResize="1" noEditPoints="1" noAdjustHandles="1" noChangeArrowheads="1" noChangeShapeType="1" noTextEdit="1"/>
              </p:cNvSpPr>
              <p:nvPr>
                <p:ph idx="1"/>
              </p:nvPr>
            </p:nvSpPr>
            <p:spPr>
              <a:xfrm>
                <a:off x="728885" y="1187460"/>
                <a:ext cx="6481988" cy="5348351"/>
              </a:xfrm>
              <a:blipFill>
                <a:blip r:embed="rId2"/>
                <a:stretch>
                  <a:fillRect l="-941" t="-1482" r="-56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E4020305-C2B5-3C0A-DDDC-AEA6B903890B}"/>
              </a:ext>
            </a:extLst>
          </p:cNvPr>
          <p:cNvPicPr>
            <a:picLocks noChangeAspect="1"/>
          </p:cNvPicPr>
          <p:nvPr/>
        </p:nvPicPr>
        <p:blipFill>
          <a:blip r:embed="rId3"/>
          <a:stretch>
            <a:fillRect/>
          </a:stretch>
        </p:blipFill>
        <p:spPr>
          <a:xfrm>
            <a:off x="7812093" y="1474980"/>
            <a:ext cx="4117858" cy="3695369"/>
          </a:xfrm>
          <a:prstGeom prst="rect">
            <a:avLst/>
          </a:prstGeom>
        </p:spPr>
      </p:pic>
    </p:spTree>
    <p:extLst>
      <p:ext uri="{BB962C8B-B14F-4D97-AF65-F5344CB8AC3E}">
        <p14:creationId xmlns:p14="http://schemas.microsoft.com/office/powerpoint/2010/main" val="171263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7E745-9101-E7E3-C3D3-DB3E6B16159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683C576-691E-5AD0-7F9B-3542E1698979}"/>
              </a:ext>
            </a:extLst>
          </p:cNvPr>
          <p:cNvSpPr>
            <a:spLocks noGrp="1"/>
          </p:cNvSpPr>
          <p:nvPr>
            <p:ph type="title"/>
          </p:nvPr>
        </p:nvSpPr>
        <p:spPr>
          <a:xfrm>
            <a:off x="728884" y="165695"/>
            <a:ext cx="2646418" cy="1021765"/>
          </a:xfrm>
        </p:spPr>
        <p:txBody>
          <a:bodyPr>
            <a:normAutofit/>
          </a:bodyPr>
          <a:lstStyle/>
          <a:p>
            <a:r>
              <a:rPr lang="en-US" altLang="zh-CN" dirty="0"/>
              <a:t>Encoder </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C8CFECF-54BC-8F12-727F-A0A0D04B82EE}"/>
                  </a:ext>
                </a:extLst>
              </p:cNvPr>
              <p:cNvSpPr>
                <a:spLocks noGrp="1"/>
              </p:cNvSpPr>
              <p:nvPr>
                <p:ph idx="1"/>
              </p:nvPr>
            </p:nvSpPr>
            <p:spPr>
              <a:xfrm>
                <a:off x="728885" y="1187460"/>
                <a:ext cx="6481988" cy="5348351"/>
              </a:xfrm>
            </p:spPr>
            <p:txBody>
              <a:bodyPr>
                <a:normAutofit/>
              </a:bodyPr>
              <a:lstStyle/>
              <a:p>
                <a:pPr marL="0" indent="0">
                  <a:buNone/>
                </a:pPr>
                <a:r>
                  <a:rPr lang="zh-CN" altLang="en-US" sz="2000" dirty="0"/>
                  <a:t>计算注意力输出的过程中，输入序列中每个元素都会与其他元素进行交互。</a:t>
                </a:r>
                <a:endParaRPr lang="en-US" altLang="zh-CN" sz="2000" dirty="0"/>
              </a:p>
              <a:p>
                <a:pPr marL="0" indent="0">
                  <a:buNone/>
                </a:pPr>
                <a:r>
                  <a:rPr lang="zh-CN" altLang="en-US" sz="2000" dirty="0"/>
                  <a:t>以</a:t>
                </a:r>
                <a:r>
                  <a:rPr lang="en-US" altLang="zh-CN" sz="2000" dirty="0"/>
                  <a:t>3</a:t>
                </a:r>
                <a:r>
                  <a:rPr lang="zh-CN" altLang="en-US" sz="2000" dirty="0"/>
                  <a:t>个元素的输入</a:t>
                </a:r>
                <a:r>
                  <a:rPr lang="en-US" altLang="zh-CN" sz="2000" dirty="0"/>
                  <a:t>X</a:t>
                </a:r>
                <a:r>
                  <a:rPr lang="zh-CN" altLang="en-US" sz="2000" dirty="0"/>
                  <a:t>为例</a:t>
                </a:r>
                <a:r>
                  <a:rPr lang="en-US" altLang="zh-CN" sz="2000" dirty="0"/>
                  <a:t>, </a:t>
                </a:r>
                <a:r>
                  <a:rPr lang="zh-CN" altLang="en-US" sz="2000" dirty="0"/>
                  <a:t>元素的特征维度</a:t>
                </a:r>
                <a:r>
                  <a:rPr lang="en-US" altLang="zh-CN" sz="2000" dirty="0"/>
                  <a:t>2</a:t>
                </a:r>
                <a:r>
                  <a:rPr lang="zh-CN" altLang="en-US" sz="2000" dirty="0"/>
                  <a:t>：</a:t>
                </a:r>
                <a:endParaRPr lang="en-US" altLang="zh-CN" sz="2000" dirty="0"/>
              </a:p>
              <a:p>
                <a:pPr marL="0" indent="0">
                  <a:buNone/>
                </a:pPr>
                <a14:m>
                  <m:oMathPara xmlns:m="http://schemas.openxmlformats.org/officeDocument/2006/math">
                    <m:oMathParaPr>
                      <m:jc m:val="centerGroup"/>
                    </m:oMathParaPr>
                    <m:oMath xmlns:m="http://schemas.openxmlformats.org/officeDocument/2006/math">
                      <m:m>
                        <m:mPr>
                          <m:mcs>
                            <m:mc>
                              <m:mcPr>
                                <m:count m:val="2"/>
                                <m:mcJc m:val="center"/>
                              </m:mcPr>
                            </m:mc>
                          </m:mcs>
                          <m:ctrlPr>
                            <a:rPr lang="en-US" altLang="zh-CN" sz="2000" i="1" smtClean="0">
                              <a:latin typeface="Cambria Math" panose="02040503050406030204" pitchFamily="18" charset="0"/>
                            </a:rPr>
                          </m:ctrlPr>
                        </m:mPr>
                        <m:mr>
                          <m:e>
                            <m:r>
                              <m:rPr>
                                <m:brk m:alnAt="7"/>
                              </m:rPr>
                              <a:rPr lang="en-US" altLang="zh-CN" sz="2000" b="0" i="1" smtClean="0">
                                <a:latin typeface="Cambria Math" panose="02040503050406030204" pitchFamily="18" charset="0"/>
                              </a:rPr>
                              <m:t>1</m:t>
                            </m:r>
                          </m:e>
                          <m:e>
                            <m:r>
                              <a:rPr lang="en-US" altLang="zh-CN" sz="2000" b="0" i="1" smtClean="0">
                                <a:latin typeface="Cambria Math" panose="02040503050406030204" pitchFamily="18" charset="0"/>
                              </a:rPr>
                              <m:t>0</m:t>
                            </m:r>
                          </m:e>
                        </m:mr>
                        <m:mr>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1</m:t>
                            </m:r>
                          </m:e>
                        </m:mr>
                        <m:mr>
                          <m:e>
                            <m:r>
                              <a:rPr lang="en-US" altLang="zh-CN" sz="2000" b="0" i="1" smtClean="0">
                                <a:latin typeface="Cambria Math" panose="02040503050406030204" pitchFamily="18" charset="0"/>
                              </a:rPr>
                              <m:t>1</m:t>
                            </m:r>
                          </m:e>
                          <m:e>
                            <m:r>
                              <a:rPr lang="en-US" altLang="zh-CN" sz="2000" b="0" i="1" smtClean="0">
                                <a:latin typeface="Cambria Math" panose="02040503050406030204" pitchFamily="18" charset="0"/>
                              </a:rPr>
                              <m:t>0</m:t>
                            </m:r>
                          </m:e>
                        </m:mr>
                      </m:m>
                    </m:oMath>
                  </m:oMathPara>
                </a14:m>
                <a:endParaRPr lang="en-US" altLang="zh-CN" sz="2000" dirty="0"/>
              </a:p>
              <a:p>
                <a:pPr marL="0" indent="0">
                  <a:buNone/>
                </a:pPr>
                <a:r>
                  <a:rPr lang="en-US" altLang="zh-CN" sz="2000" dirty="0"/>
                  <a:t>WQ= WK = WV =E</a:t>
                </a:r>
                <a:r>
                  <a:rPr lang="zh-CN" altLang="en-US" sz="2000" dirty="0"/>
                  <a:t>，注意力的维度特征为</a:t>
                </a:r>
                <a:r>
                  <a:rPr lang="en-US" altLang="zh-CN" sz="2000" dirty="0"/>
                  <a:t>2</a:t>
                </a:r>
                <a:r>
                  <a:rPr lang="zh-CN" altLang="en-US" sz="2000" dirty="0"/>
                  <a:t>：</a:t>
                </a:r>
                <a:endParaRPr lang="en-US" altLang="zh-CN" sz="2000" dirty="0"/>
              </a:p>
              <a:p>
                <a:pPr marL="0" indent="0">
                  <a:buNone/>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altLang="zh-CN" sz="2000" i="1" smtClean="0">
                              <a:latin typeface="Cambria Math" panose="02040503050406030204" pitchFamily="18" charset="0"/>
                            </a:rPr>
                          </m:ctrlPr>
                        </m:mPr>
                        <m:mr>
                          <m:e>
                            <m:r>
                              <a:rPr lang="en-US" altLang="zh-CN" sz="2000" i="1" smtClean="0">
                                <a:latin typeface="Cambria Math" panose="02040503050406030204" pitchFamily="18" charset="0"/>
                              </a:rPr>
                              <m:t>1</m:t>
                            </m:r>
                          </m:e>
                          <m:e>
                            <m:r>
                              <a:rPr lang="en-US" altLang="zh-CN" sz="2000" i="1" smtClean="0">
                                <a:latin typeface="Cambria Math" panose="02040503050406030204" pitchFamily="18" charset="0"/>
                              </a:rPr>
                              <m:t>0</m:t>
                            </m:r>
                          </m:e>
                        </m:mr>
                        <m:mr>
                          <m:e>
                            <m:r>
                              <a:rPr lang="en-US" altLang="zh-CN" sz="2000" i="1" smtClean="0">
                                <a:latin typeface="Cambria Math" panose="02040503050406030204" pitchFamily="18" charset="0"/>
                              </a:rPr>
                              <m:t>0</m:t>
                            </m:r>
                          </m:e>
                          <m:e>
                            <m:r>
                              <a:rPr lang="en-US" altLang="zh-CN" sz="2000" i="1" smtClean="0">
                                <a:latin typeface="Cambria Math" panose="02040503050406030204" pitchFamily="18" charset="0"/>
                              </a:rPr>
                              <m:t>1</m:t>
                            </m:r>
                          </m:e>
                        </m:mr>
                      </m:m>
                    </m:oMath>
                  </m:oMathPara>
                </a14:m>
                <a:endParaRPr lang="en-US" altLang="zh-CN" sz="2000" dirty="0"/>
              </a:p>
              <a:p>
                <a:pPr marL="0" indent="0">
                  <a:buNone/>
                </a:pPr>
                <a:r>
                  <a:rPr lang="zh-CN" altLang="en-US" sz="2000" dirty="0"/>
                  <a:t>线性变化后：</a:t>
                </a:r>
                <a:r>
                  <a:rPr lang="en-US" altLang="zh-CN" sz="2000" dirty="0"/>
                  <a:t>Q=K=V=X</a:t>
                </a:r>
              </a:p>
              <a:p>
                <a:pPr marL="0" indent="0">
                  <a:buNone/>
                </a:pPr>
                <a:r>
                  <a:rPr lang="zh-CN" altLang="en-US" sz="2000" dirty="0"/>
                  <a:t>注意力分数为</a:t>
                </a:r>
                <a14:m>
                  <m:oMath xmlns:m="http://schemas.openxmlformats.org/officeDocument/2006/math">
                    <m:r>
                      <m:rPr>
                        <m:sty m:val="p"/>
                      </m:rPr>
                      <a:rPr lang="en-US" altLang="zh-CN" sz="2000" i="1" dirty="0" smtClean="0">
                        <a:latin typeface="Cambria Math" panose="02040503050406030204" pitchFamily="18" charset="0"/>
                      </a:rPr>
                      <m:t>Q</m:t>
                    </m:r>
                    <m:r>
                      <a:rPr lang="en-US" altLang="zh-CN" sz="2000" i="1" dirty="0">
                        <a:latin typeface="Cambria Math" panose="02040503050406030204" pitchFamily="18" charset="0"/>
                        <a:ea typeface="Cambria Math" panose="02040503050406030204" pitchFamily="18" charset="0"/>
                      </a:rPr>
                      <m:t>∙</m:t>
                    </m:r>
                    <m:sSup>
                      <m:sSupPr>
                        <m:ctrlPr>
                          <a:rPr lang="en-US" altLang="zh-CN" sz="200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𝐾</m:t>
                        </m:r>
                      </m:e>
                      <m:sup>
                        <m:r>
                          <a:rPr lang="en-US" altLang="zh-CN" sz="2000" b="0" i="1" smtClean="0">
                            <a:latin typeface="Cambria Math" panose="02040503050406030204" pitchFamily="18" charset="0"/>
                            <a:ea typeface="Cambria Math" panose="02040503050406030204" pitchFamily="18" charset="0"/>
                          </a:rPr>
                          <m:t>𝑇</m:t>
                        </m:r>
                      </m:sup>
                    </m:sSup>
                  </m:oMath>
                </a14:m>
                <a:r>
                  <a:rPr lang="zh-CN" altLang="en-US" sz="2000" dirty="0"/>
                  <a:t>每个元素都会与其他元素，</a:t>
                </a:r>
                <a:endParaRPr lang="en-US" altLang="zh-CN" sz="2000" dirty="0"/>
              </a:p>
              <a:p>
                <a:pPr marL="0" indent="0">
                  <a:buNone/>
                </a:pPr>
                <a:r>
                  <a:rPr lang="zh-CN" altLang="en-US" sz="2000" dirty="0"/>
                  <a:t>最后的输出</a:t>
                </a:r>
                <a:r>
                  <a:rPr lang="en-US" altLang="zh-CN" sz="2000" dirty="0"/>
                  <a:t>O= </a:t>
                </a:r>
                <a14:m>
                  <m:oMath xmlns:m="http://schemas.openxmlformats.org/officeDocument/2006/math">
                    <m:r>
                      <m:rPr>
                        <m:sty m:val="p"/>
                      </m:rPr>
                      <a:rPr lang="en-US" altLang="zh-CN" sz="2000" i="1" dirty="0">
                        <a:latin typeface="Cambria Math" panose="02040503050406030204" pitchFamily="18" charset="0"/>
                      </a:rPr>
                      <m:t>a</m:t>
                    </m:r>
                    <m:r>
                      <a:rPr lang="en-US" altLang="zh-CN" sz="2000" i="1" dirty="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𝑉</m:t>
                    </m:r>
                  </m:oMath>
                </a14:m>
                <a:r>
                  <a:rPr lang="zh-CN" altLang="en-US" sz="2000" dirty="0"/>
                  <a:t>，再次进行了这个过程。</a:t>
                </a:r>
                <a:endParaRPr lang="en-US" altLang="zh-CN" sz="2000" dirty="0"/>
              </a:p>
              <a:p>
                <a:pPr marL="0" indent="0">
                  <a:buNone/>
                </a:pPr>
                <a:r>
                  <a:rPr lang="zh-CN" altLang="en-US" sz="2000" dirty="0"/>
                  <a:t>假设： </a:t>
                </a:r>
                <a:r>
                  <a:rPr lang="en-US" altLang="zh-CN" sz="2000" dirty="0"/>
                  <a:t>a1j = [0.3,0.2,0.5]</a:t>
                </a:r>
              </a:p>
              <a:p>
                <a:pPr marL="0" indent="0">
                  <a:buNone/>
                </a:pPr>
                <a:r>
                  <a:rPr lang="zh-CN" altLang="en-US" sz="2000" dirty="0"/>
                  <a:t>输出：</a:t>
                </a:r>
                <a:r>
                  <a:rPr lang="en-US" altLang="zh-CN" sz="2000" dirty="0"/>
                  <a:t>o1</a:t>
                </a:r>
                <a:r>
                  <a:rPr lang="zh-CN" altLang="en-US" sz="2000" dirty="0"/>
                  <a:t> </a:t>
                </a:r>
                <a:r>
                  <a:rPr lang="en-US" altLang="zh-CN" sz="2000" dirty="0"/>
                  <a:t>=</a:t>
                </a:r>
                <a:r>
                  <a:rPr lang="zh-CN" altLang="en-US" sz="2000" dirty="0"/>
                  <a:t> </a:t>
                </a:r>
                <a:r>
                  <a:rPr lang="en-US" altLang="zh-CN" sz="2000" dirty="0"/>
                  <a:t>0.3* v1 + 0.2*v2+0.5*v3</a:t>
                </a:r>
              </a:p>
              <a:p>
                <a:pPr marL="0" indent="0">
                  <a:buNone/>
                </a:pPr>
                <a:r>
                  <a:rPr lang="en-US" altLang="zh-CN" sz="2000" dirty="0"/>
                  <a:t>o1</a:t>
                </a:r>
                <a:r>
                  <a:rPr lang="zh-CN" altLang="en-US" sz="2000" dirty="0"/>
                  <a:t>包含当前输入元素的信息，还加权引入了其他输入的信息</a:t>
                </a:r>
                <a:r>
                  <a:rPr lang="en-US" altLang="zh-CN" sz="2000" dirty="0"/>
                  <a:t>(0.5</a:t>
                </a:r>
                <a:r>
                  <a:rPr lang="zh-CN" altLang="en-US" sz="2000" dirty="0"/>
                  <a:t>最大</a:t>
                </a:r>
                <a:r>
                  <a:rPr lang="en-US" altLang="zh-CN" sz="2000" dirty="0"/>
                  <a:t>)</a:t>
                </a:r>
                <a:r>
                  <a:rPr lang="zh-CN" altLang="en-US" sz="2000" dirty="0"/>
                  <a:t>。</a:t>
                </a:r>
                <a:endParaRPr lang="en-US" altLang="zh-CN" sz="2000" dirty="0"/>
              </a:p>
            </p:txBody>
          </p:sp>
        </mc:Choice>
        <mc:Fallback>
          <p:sp>
            <p:nvSpPr>
              <p:cNvPr id="3" name="内容占位符 2">
                <a:extLst>
                  <a:ext uri="{FF2B5EF4-FFF2-40B4-BE49-F238E27FC236}">
                    <a16:creationId xmlns:a16="http://schemas.microsoft.com/office/drawing/2014/main" id="{7C8CFECF-54BC-8F12-727F-A0A0D04B82EE}"/>
                  </a:ext>
                </a:extLst>
              </p:cNvPr>
              <p:cNvSpPr>
                <a:spLocks noGrp="1" noRot="1" noChangeAspect="1" noMove="1" noResize="1" noEditPoints="1" noAdjustHandles="1" noChangeArrowheads="1" noChangeShapeType="1" noTextEdit="1"/>
              </p:cNvSpPr>
              <p:nvPr>
                <p:ph idx="1"/>
              </p:nvPr>
            </p:nvSpPr>
            <p:spPr>
              <a:xfrm>
                <a:off x="728885" y="1187460"/>
                <a:ext cx="6481988" cy="5348351"/>
              </a:xfrm>
              <a:blipFill>
                <a:blip r:embed="rId2"/>
                <a:stretch>
                  <a:fillRect l="-1035" t="-1254" b="-1368"/>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52CB56FF-2F51-70ED-33B7-6ED625F2F63C}"/>
              </a:ext>
            </a:extLst>
          </p:cNvPr>
          <p:cNvPicPr>
            <a:picLocks noChangeAspect="1"/>
          </p:cNvPicPr>
          <p:nvPr/>
        </p:nvPicPr>
        <p:blipFill>
          <a:blip r:embed="rId3"/>
          <a:stretch>
            <a:fillRect/>
          </a:stretch>
        </p:blipFill>
        <p:spPr>
          <a:xfrm>
            <a:off x="7511384" y="1806374"/>
            <a:ext cx="4117858" cy="3695369"/>
          </a:xfrm>
          <a:prstGeom prst="rect">
            <a:avLst/>
          </a:prstGeom>
        </p:spPr>
      </p:pic>
    </p:spTree>
    <p:extLst>
      <p:ext uri="{BB962C8B-B14F-4D97-AF65-F5344CB8AC3E}">
        <p14:creationId xmlns:p14="http://schemas.microsoft.com/office/powerpoint/2010/main" val="39508639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1316</Words>
  <Application>Microsoft Office PowerPoint</Application>
  <PresentationFormat>宽屏</PresentationFormat>
  <Paragraphs>126</Paragraphs>
  <Slides>15</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等线</vt:lpstr>
      <vt:lpstr>等线 Light</vt:lpstr>
      <vt:lpstr>Arial</vt:lpstr>
      <vt:lpstr>Cambria Math</vt:lpstr>
      <vt:lpstr>Gadugi</vt:lpstr>
      <vt:lpstr>Times New Roman</vt:lpstr>
      <vt:lpstr>Office 主题​​</vt:lpstr>
      <vt:lpstr>LLM &amp; Fuzz</vt:lpstr>
      <vt:lpstr>Task</vt:lpstr>
      <vt:lpstr>PowerPoint 演示文稿</vt:lpstr>
      <vt:lpstr>LLM</vt:lpstr>
      <vt:lpstr>Model</vt:lpstr>
      <vt:lpstr>Structure</vt:lpstr>
      <vt:lpstr>Embedding</vt:lpstr>
      <vt:lpstr>Encoder </vt:lpstr>
      <vt:lpstr>Encoder </vt:lpstr>
      <vt:lpstr>Encoder </vt:lpstr>
      <vt:lpstr>decoder &amp; output</vt:lpstr>
      <vt:lpstr>Parameter Update</vt:lpstr>
      <vt:lpstr>Data </vt:lpstr>
      <vt:lpstr>Fuzz</vt:lpstr>
      <vt:lpstr>Improve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瑞国 于</dc:creator>
  <cp:lastModifiedBy>瑞国 于</cp:lastModifiedBy>
  <cp:revision>510</cp:revision>
  <dcterms:created xsi:type="dcterms:W3CDTF">2024-12-05T02:55:22Z</dcterms:created>
  <dcterms:modified xsi:type="dcterms:W3CDTF">2024-12-05T09:31:21Z</dcterms:modified>
</cp:coreProperties>
</file>